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414" r:id="rId2"/>
    <p:sldId id="415" r:id="rId3"/>
    <p:sldId id="416" r:id="rId4"/>
    <p:sldId id="380" r:id="rId5"/>
    <p:sldId id="365" r:id="rId6"/>
    <p:sldId id="411" r:id="rId7"/>
    <p:sldId id="412" r:id="rId8"/>
    <p:sldId id="418" r:id="rId9"/>
    <p:sldId id="417" r:id="rId10"/>
    <p:sldId id="413" r:id="rId11"/>
    <p:sldId id="275" r:id="rId12"/>
    <p:sldId id="256" r:id="rId13"/>
    <p:sldId id="261" r:id="rId14"/>
    <p:sldId id="258" r:id="rId15"/>
    <p:sldId id="363" r:id="rId16"/>
    <p:sldId id="264" r:id="rId17"/>
    <p:sldId id="279" r:id="rId18"/>
    <p:sldId id="281" r:id="rId19"/>
    <p:sldId id="382" r:id="rId20"/>
    <p:sldId id="262" r:id="rId21"/>
    <p:sldId id="263" r:id="rId22"/>
    <p:sldId id="260" r:id="rId23"/>
    <p:sldId id="259" r:id="rId24"/>
    <p:sldId id="290" r:id="rId25"/>
    <p:sldId id="25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49"/>
    <p:restoredTop sz="94674"/>
  </p:normalViewPr>
  <p:slideViewPr>
    <p:cSldViewPr snapToGrid="0" snapToObjects="1">
      <p:cViewPr varScale="1">
        <p:scale>
          <a:sx n="127" d="100"/>
          <a:sy n="127" d="100"/>
        </p:scale>
        <p:origin x="6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69E10-2B1B-2B4C-81EF-96923C100B08}" type="datetimeFigureOut">
              <a:rPr lang="en-US" smtClean="0"/>
              <a:t>10/10/19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F56B2D-1B16-E846-8CD9-70B2296CC4B6}" type="slidenum">
              <a:rPr lang="en-US" smtClean="0"/>
              <a:t>‹#›</a:t>
            </a:fld>
            <a:endParaRPr lang="en-US"/>
          </a:p>
        </p:txBody>
      </p:sp>
    </p:spTree>
    <p:extLst>
      <p:ext uri="{BB962C8B-B14F-4D97-AF65-F5344CB8AC3E}">
        <p14:creationId xmlns:p14="http://schemas.microsoft.com/office/powerpoint/2010/main" val="31564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156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0767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E96E-2918-764E-8C1C-17D5CDCB7D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81E106-3976-4F45-872C-8E005FA154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2CD181-6C1F-ED47-A6EB-A6D7C88F923D}"/>
              </a:ext>
            </a:extLst>
          </p:cNvPr>
          <p:cNvSpPr>
            <a:spLocks noGrp="1"/>
          </p:cNvSpPr>
          <p:nvPr>
            <p:ph type="dt" sz="half" idx="10"/>
          </p:nvPr>
        </p:nvSpPr>
        <p:spPr/>
        <p:txBody>
          <a:bodyPr/>
          <a:lstStyle/>
          <a:p>
            <a:fld id="{36B04DAB-7B53-CA4E-81A8-B8C5C4EE9FFD}" type="datetimeFigureOut">
              <a:rPr lang="en-US" smtClean="0"/>
              <a:t>10/10/19</a:t>
            </a:fld>
            <a:endParaRPr lang="en-US"/>
          </a:p>
        </p:txBody>
      </p:sp>
      <p:sp>
        <p:nvSpPr>
          <p:cNvPr id="5" name="Footer Placeholder 4">
            <a:extLst>
              <a:ext uri="{FF2B5EF4-FFF2-40B4-BE49-F238E27FC236}">
                <a16:creationId xmlns:a16="http://schemas.microsoft.com/office/drawing/2014/main" id="{91EC7DB2-AF05-5941-A61B-36023DD78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0F99C-8B2B-7D4C-9F5B-E1E2E8FDB6C1}"/>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312746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76CE-27B1-074F-8351-5DF03759BF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190D56-BF39-1D4A-9F68-B32E12D1E2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F388B-7FD3-2146-B4C4-38F33C67A417}"/>
              </a:ext>
            </a:extLst>
          </p:cNvPr>
          <p:cNvSpPr>
            <a:spLocks noGrp="1"/>
          </p:cNvSpPr>
          <p:nvPr>
            <p:ph type="dt" sz="half" idx="10"/>
          </p:nvPr>
        </p:nvSpPr>
        <p:spPr/>
        <p:txBody>
          <a:bodyPr/>
          <a:lstStyle/>
          <a:p>
            <a:fld id="{36B04DAB-7B53-CA4E-81A8-B8C5C4EE9FFD}" type="datetimeFigureOut">
              <a:rPr lang="en-US" smtClean="0"/>
              <a:t>10/10/19</a:t>
            </a:fld>
            <a:endParaRPr lang="en-US"/>
          </a:p>
        </p:txBody>
      </p:sp>
      <p:sp>
        <p:nvSpPr>
          <p:cNvPr id="5" name="Footer Placeholder 4">
            <a:extLst>
              <a:ext uri="{FF2B5EF4-FFF2-40B4-BE49-F238E27FC236}">
                <a16:creationId xmlns:a16="http://schemas.microsoft.com/office/drawing/2014/main" id="{6D4DFE18-6CA6-2F4E-BC81-1A90CB20D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7CFAC-183E-2C46-99D6-BF335647F4C5}"/>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979652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15E9A7-7A38-3843-B86D-DF9CA3E78C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B353F5-85B3-014A-80F4-6F67B368AE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D5B41-BEEC-FC4D-8076-A3FC26013F06}"/>
              </a:ext>
            </a:extLst>
          </p:cNvPr>
          <p:cNvSpPr>
            <a:spLocks noGrp="1"/>
          </p:cNvSpPr>
          <p:nvPr>
            <p:ph type="dt" sz="half" idx="10"/>
          </p:nvPr>
        </p:nvSpPr>
        <p:spPr/>
        <p:txBody>
          <a:bodyPr/>
          <a:lstStyle/>
          <a:p>
            <a:fld id="{36B04DAB-7B53-CA4E-81A8-B8C5C4EE9FFD}" type="datetimeFigureOut">
              <a:rPr lang="en-US" smtClean="0"/>
              <a:t>10/10/19</a:t>
            </a:fld>
            <a:endParaRPr lang="en-US"/>
          </a:p>
        </p:txBody>
      </p:sp>
      <p:sp>
        <p:nvSpPr>
          <p:cNvPr id="5" name="Footer Placeholder 4">
            <a:extLst>
              <a:ext uri="{FF2B5EF4-FFF2-40B4-BE49-F238E27FC236}">
                <a16:creationId xmlns:a16="http://schemas.microsoft.com/office/drawing/2014/main" id="{9138D874-1BBC-D243-BC50-E65EAB9A95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DCF48-E776-3B4F-8A61-1958036F9E84}"/>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2349120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1937C2"/>
        </a:solidFill>
        <a:effectLst/>
      </p:bgPr>
    </p:bg>
    <p:spTree>
      <p:nvGrpSpPr>
        <p:cNvPr id="1" name=""/>
        <p:cNvGrpSpPr/>
        <p:nvPr/>
      </p:nvGrpSpPr>
      <p:grpSpPr>
        <a:xfrm>
          <a:off x="0" y="0"/>
          <a:ext cx="0" cy="0"/>
          <a:chOff x="0" y="0"/>
          <a:chExt cx="0" cy="0"/>
        </a:xfrm>
      </p:grpSpPr>
      <p:sp>
        <p:nvSpPr>
          <p:cNvPr id="7" name="Shape 7"/>
          <p:cNvSpPr>
            <a:spLocks noGrp="1"/>
          </p:cNvSpPr>
          <p:nvPr>
            <p:ph type="title"/>
          </p:nvPr>
        </p:nvSpPr>
        <p:spPr>
          <a:xfrm>
            <a:off x="952500" y="1"/>
            <a:ext cx="10287000" cy="1278899"/>
          </a:xfrm>
          <a:prstGeom prst="rect">
            <a:avLst/>
          </a:prstGeom>
        </p:spPr>
        <p:txBody>
          <a:bodyPr lIns="50800" tIns="50800" rIns="50800" bIns="50800" anchor="b"/>
          <a:lstStyle>
            <a:lvl1pPr defTabSz="410751">
              <a:defRPr sz="5484">
                <a:solidFill>
                  <a:srgbClr val="FFFCF2"/>
                </a:solidFill>
                <a:effectLst>
                  <a:outerShdw blurRad="25400" dist="50800" dir="13500000" rotWithShape="0">
                    <a:srgbClr val="424242">
                      <a:alpha val="50000"/>
                    </a:srgbClr>
                  </a:outerShdw>
                </a:effectLst>
                <a:latin typeface="Copperplate"/>
                <a:ea typeface="Copperplate"/>
                <a:cs typeface="Copperplate"/>
                <a:sym typeface="Copperplate"/>
              </a:defRPr>
            </a:lvl1pPr>
          </a:lstStyle>
          <a:p>
            <a:pPr lvl="0">
              <a:defRPr sz="1800">
                <a:solidFill>
                  <a:srgbClr val="000000"/>
                </a:solidFill>
                <a:effectLst/>
              </a:defRPr>
            </a:pPr>
            <a:r>
              <a:rPr sz="5484">
                <a:solidFill>
                  <a:srgbClr val="FFFCF2"/>
                </a:solidFill>
                <a:effectLst>
                  <a:outerShdw blurRad="25400" dist="50800" dir="13500000" rotWithShape="0">
                    <a:srgbClr val="424242">
                      <a:alpha val="50000"/>
                    </a:srgbClr>
                  </a:outerShdw>
                </a:effectLst>
              </a:rPr>
              <a:t>Title Text</a:t>
            </a:r>
          </a:p>
        </p:txBody>
      </p:sp>
      <p:sp>
        <p:nvSpPr>
          <p:cNvPr id="8" name="Shape 8"/>
          <p:cNvSpPr>
            <a:spLocks noGrp="1"/>
          </p:cNvSpPr>
          <p:nvPr>
            <p:ph type="body" idx="1"/>
          </p:nvPr>
        </p:nvSpPr>
        <p:spPr>
          <a:xfrm>
            <a:off x="952500" y="3768328"/>
            <a:ext cx="10287000" cy="2580680"/>
          </a:xfrm>
          <a:prstGeom prst="rect">
            <a:avLst/>
          </a:prstGeom>
        </p:spPr>
        <p:txBody>
          <a:bodyPr lIns="50800" tIns="50800" rIns="50800" bIns="50800"/>
          <a:lstStyle>
            <a:lvl1pPr marL="0" indent="0" algn="ctr" defTabSz="410751">
              <a:spcBef>
                <a:spcPts val="0"/>
              </a:spcBef>
              <a:buSzTx/>
              <a:buFontTx/>
              <a:buNone/>
              <a:defRPr sz="2953">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1pPr>
            <a:lvl2pPr marL="0" indent="0" algn="ctr" defTabSz="410751">
              <a:spcBef>
                <a:spcPts val="0"/>
              </a:spcBef>
              <a:buSzTx/>
              <a:buFontTx/>
              <a:buNone/>
              <a:defRPr sz="2953">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2pPr>
            <a:lvl3pPr marL="0" indent="0" algn="ctr" defTabSz="410751">
              <a:spcBef>
                <a:spcPts val="0"/>
              </a:spcBef>
              <a:buSzTx/>
              <a:buFontTx/>
              <a:buNone/>
              <a:defRPr sz="2953">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3pPr>
            <a:lvl4pPr marL="0" indent="0" algn="ctr" defTabSz="410751">
              <a:spcBef>
                <a:spcPts val="0"/>
              </a:spcBef>
              <a:buSzTx/>
              <a:buFontTx/>
              <a:buNone/>
              <a:defRPr sz="2953">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4pPr>
            <a:lvl5pPr marL="0" indent="0" algn="ctr" defTabSz="410751">
              <a:spcBef>
                <a:spcPts val="0"/>
              </a:spcBef>
              <a:buSzTx/>
              <a:buFontTx/>
              <a:buNone/>
              <a:defRPr sz="2953">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5pPr>
          </a:lstStyle>
          <a:p>
            <a:pPr lvl="0">
              <a:defRPr sz="1800">
                <a:solidFill>
                  <a:srgbClr val="000000"/>
                </a:solidFill>
                <a:effectLst/>
              </a:defRPr>
            </a:pPr>
            <a:r>
              <a:rPr sz="2953" dirty="0">
                <a:solidFill>
                  <a:srgbClr val="FFFCF2"/>
                </a:solidFill>
                <a:effectLst>
                  <a:outerShdw blurRad="25400" dist="25400" dir="13500000" rotWithShape="0">
                    <a:srgbClr val="424242">
                      <a:alpha val="50000"/>
                    </a:srgbClr>
                  </a:outerShdw>
                </a:effectLst>
              </a:rPr>
              <a:t>Body Level One</a:t>
            </a:r>
          </a:p>
          <a:p>
            <a:pPr lvl="1">
              <a:defRPr sz="1800">
                <a:solidFill>
                  <a:srgbClr val="000000"/>
                </a:solidFill>
                <a:effectLst/>
              </a:defRPr>
            </a:pPr>
            <a:r>
              <a:rPr sz="2953" dirty="0">
                <a:solidFill>
                  <a:srgbClr val="FFFCF2"/>
                </a:solidFill>
                <a:effectLst>
                  <a:outerShdw blurRad="25400" dist="25400" dir="13500000" rotWithShape="0">
                    <a:srgbClr val="424242">
                      <a:alpha val="50000"/>
                    </a:srgbClr>
                  </a:outerShdw>
                </a:effectLst>
              </a:rPr>
              <a:t>Body Level Two</a:t>
            </a:r>
          </a:p>
          <a:p>
            <a:pPr lvl="2">
              <a:defRPr sz="1800">
                <a:solidFill>
                  <a:srgbClr val="000000"/>
                </a:solidFill>
                <a:effectLst/>
              </a:defRPr>
            </a:pPr>
            <a:r>
              <a:rPr sz="2953" dirty="0">
                <a:solidFill>
                  <a:srgbClr val="FFFCF2"/>
                </a:solidFill>
                <a:effectLst>
                  <a:outerShdw blurRad="25400" dist="25400" dir="13500000" rotWithShape="0">
                    <a:srgbClr val="424242">
                      <a:alpha val="50000"/>
                    </a:srgbClr>
                  </a:outerShdw>
                </a:effectLst>
              </a:rPr>
              <a:t>Body Level Three</a:t>
            </a:r>
          </a:p>
          <a:p>
            <a:pPr lvl="3">
              <a:defRPr sz="1800">
                <a:solidFill>
                  <a:srgbClr val="000000"/>
                </a:solidFill>
                <a:effectLst/>
              </a:defRPr>
            </a:pPr>
            <a:r>
              <a:rPr sz="2953" dirty="0">
                <a:solidFill>
                  <a:srgbClr val="FFFCF2"/>
                </a:solidFill>
                <a:effectLst>
                  <a:outerShdw blurRad="25400" dist="25400" dir="13500000" rotWithShape="0">
                    <a:srgbClr val="424242">
                      <a:alpha val="50000"/>
                    </a:srgbClr>
                  </a:outerShdw>
                </a:effectLst>
              </a:rPr>
              <a:t>Body Level Four</a:t>
            </a:r>
          </a:p>
          <a:p>
            <a:pPr lvl="4">
              <a:defRPr sz="1800">
                <a:solidFill>
                  <a:srgbClr val="000000"/>
                </a:solidFill>
                <a:effectLst/>
              </a:defRPr>
            </a:pPr>
            <a:r>
              <a:rPr sz="2953" dirty="0">
                <a:solidFill>
                  <a:srgbClr val="FFFCF2"/>
                </a:solidFill>
                <a:effectLst>
                  <a:outerShdw blurRad="25400" dist="25400" dir="13500000" rotWithShape="0">
                    <a:srgbClr val="424242">
                      <a:alpha val="50000"/>
                    </a:srgbClr>
                  </a:outerShdw>
                </a:effectLst>
              </a:rPr>
              <a:t>Body Level Five</a:t>
            </a:r>
          </a:p>
        </p:txBody>
      </p:sp>
      <p:sp>
        <p:nvSpPr>
          <p:cNvPr id="9" name="Shape 9"/>
          <p:cNvSpPr>
            <a:spLocks noGrp="1"/>
          </p:cNvSpPr>
          <p:nvPr>
            <p:ph type="sldNum" sz="quarter" idx="2"/>
          </p:nvPr>
        </p:nvSpPr>
        <p:spPr>
          <a:xfrm>
            <a:off x="11528075" y="6509742"/>
            <a:ext cx="369048" cy="229119"/>
          </a:xfrm>
          <a:prstGeom prst="rect">
            <a:avLst/>
          </a:prstGeom>
        </p:spPr>
        <p:txBody>
          <a:bodyPr lIns="50800" tIns="50800" rIns="50800" bIns="50800" anchor="t"/>
          <a:lstStyle>
            <a:lvl1pPr algn="ctr" defTabSz="410751">
              <a:defRPr sz="1266">
                <a:solidFill>
                  <a:srgbClr val="FFFCF2"/>
                </a:solidFill>
                <a:latin typeface="Copperplate"/>
                <a:ea typeface="Copperplate"/>
                <a:cs typeface="Copperplate"/>
                <a:sym typeface="Copperplate"/>
              </a:defRPr>
            </a:lvl1pPr>
          </a:lstStyle>
          <a:p>
            <a:pPr lvl="0"/>
            <a:fld id="{86CB4B4D-7CA3-9044-876B-883B54F8677D}" type="slidenum">
              <a:t>‹#›</a:t>
            </a:fld>
            <a:endParaRPr dirty="0"/>
          </a:p>
        </p:txBody>
      </p:sp>
    </p:spTree>
    <p:extLst>
      <p:ext uri="{BB962C8B-B14F-4D97-AF65-F5344CB8AC3E}">
        <p14:creationId xmlns:p14="http://schemas.microsoft.com/office/powerpoint/2010/main" val="419317860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24F87-A158-A24D-A48F-77BBBAEB3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E61C5F-320E-2248-8ED6-A5364EEE7B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D58921-3759-BE4F-9346-37006535657C}"/>
              </a:ext>
            </a:extLst>
          </p:cNvPr>
          <p:cNvSpPr>
            <a:spLocks noGrp="1"/>
          </p:cNvSpPr>
          <p:nvPr>
            <p:ph type="dt" sz="half" idx="10"/>
          </p:nvPr>
        </p:nvSpPr>
        <p:spPr/>
        <p:txBody>
          <a:bodyPr/>
          <a:lstStyle/>
          <a:p>
            <a:fld id="{36B04DAB-7B53-CA4E-81A8-B8C5C4EE9FFD}" type="datetimeFigureOut">
              <a:rPr lang="en-US" smtClean="0"/>
              <a:t>10/10/19</a:t>
            </a:fld>
            <a:endParaRPr lang="en-US"/>
          </a:p>
        </p:txBody>
      </p:sp>
      <p:sp>
        <p:nvSpPr>
          <p:cNvPr id="5" name="Footer Placeholder 4">
            <a:extLst>
              <a:ext uri="{FF2B5EF4-FFF2-40B4-BE49-F238E27FC236}">
                <a16:creationId xmlns:a16="http://schemas.microsoft.com/office/drawing/2014/main" id="{44F0368D-8DB3-6E41-BE88-52BECC72E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02F1-FE96-C642-BB0D-3EF1316DC1BF}"/>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74049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7BEC-2D05-7D43-A716-EB2184336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FE9BE6-F80A-CB47-9914-C60F9D7438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6D8A70-B9E2-AF4B-92F3-A38554C500E0}"/>
              </a:ext>
            </a:extLst>
          </p:cNvPr>
          <p:cNvSpPr>
            <a:spLocks noGrp="1"/>
          </p:cNvSpPr>
          <p:nvPr>
            <p:ph type="dt" sz="half" idx="10"/>
          </p:nvPr>
        </p:nvSpPr>
        <p:spPr/>
        <p:txBody>
          <a:bodyPr/>
          <a:lstStyle/>
          <a:p>
            <a:fld id="{36B04DAB-7B53-CA4E-81A8-B8C5C4EE9FFD}" type="datetimeFigureOut">
              <a:rPr lang="en-US" smtClean="0"/>
              <a:t>10/10/19</a:t>
            </a:fld>
            <a:endParaRPr lang="en-US"/>
          </a:p>
        </p:txBody>
      </p:sp>
      <p:sp>
        <p:nvSpPr>
          <p:cNvPr id="5" name="Footer Placeholder 4">
            <a:extLst>
              <a:ext uri="{FF2B5EF4-FFF2-40B4-BE49-F238E27FC236}">
                <a16:creationId xmlns:a16="http://schemas.microsoft.com/office/drawing/2014/main" id="{32F7E771-32E8-8E4B-A6B4-787B23C11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E948E-8F16-EE4C-8F55-CD8EEE255904}"/>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866446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470BD-C3DD-2049-BD43-3EF12E94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5151ED-FE49-E84C-ABC9-63D9160750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8343D7-9204-6B46-990D-EE59682FC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133AED-46FE-0446-BA66-750822840E84}"/>
              </a:ext>
            </a:extLst>
          </p:cNvPr>
          <p:cNvSpPr>
            <a:spLocks noGrp="1"/>
          </p:cNvSpPr>
          <p:nvPr>
            <p:ph type="dt" sz="half" idx="10"/>
          </p:nvPr>
        </p:nvSpPr>
        <p:spPr/>
        <p:txBody>
          <a:bodyPr/>
          <a:lstStyle/>
          <a:p>
            <a:fld id="{36B04DAB-7B53-CA4E-81A8-B8C5C4EE9FFD}" type="datetimeFigureOut">
              <a:rPr lang="en-US" smtClean="0"/>
              <a:t>10/10/19</a:t>
            </a:fld>
            <a:endParaRPr lang="en-US"/>
          </a:p>
        </p:txBody>
      </p:sp>
      <p:sp>
        <p:nvSpPr>
          <p:cNvPr id="6" name="Footer Placeholder 5">
            <a:extLst>
              <a:ext uri="{FF2B5EF4-FFF2-40B4-BE49-F238E27FC236}">
                <a16:creationId xmlns:a16="http://schemas.microsoft.com/office/drawing/2014/main" id="{99161FAC-ED61-5E42-9D79-AE1D023870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D19A3-8F1E-B946-8AEF-2E13EFFFB53A}"/>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36405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7CCC-248D-DD4F-BA81-7619D7D7A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9874B-B7B8-1B41-9FAE-8B4B16D5F0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AC0F85-11AB-DA4C-B36B-CE02A9160F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2C2E8F-C94E-1249-BC2D-FDABEEBFD0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B3C7D0-03BB-E64E-8C3A-04F350CC30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ED841F-A0B6-2E4E-8ED0-A084667E7754}"/>
              </a:ext>
            </a:extLst>
          </p:cNvPr>
          <p:cNvSpPr>
            <a:spLocks noGrp="1"/>
          </p:cNvSpPr>
          <p:nvPr>
            <p:ph type="dt" sz="half" idx="10"/>
          </p:nvPr>
        </p:nvSpPr>
        <p:spPr/>
        <p:txBody>
          <a:bodyPr/>
          <a:lstStyle/>
          <a:p>
            <a:fld id="{36B04DAB-7B53-CA4E-81A8-B8C5C4EE9FFD}" type="datetimeFigureOut">
              <a:rPr lang="en-US" smtClean="0"/>
              <a:t>10/10/19</a:t>
            </a:fld>
            <a:endParaRPr lang="en-US"/>
          </a:p>
        </p:txBody>
      </p:sp>
      <p:sp>
        <p:nvSpPr>
          <p:cNvPr id="8" name="Footer Placeholder 7">
            <a:extLst>
              <a:ext uri="{FF2B5EF4-FFF2-40B4-BE49-F238E27FC236}">
                <a16:creationId xmlns:a16="http://schemas.microsoft.com/office/drawing/2014/main" id="{68264784-ACA1-C94A-9D31-D0B81A1021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CB9F2A-2D04-E544-87E5-76B8415BB592}"/>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3012979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5CC4D-F72D-034E-96AD-A975F72F93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B2E493-546C-6D46-823B-0739FDE56EAF}"/>
              </a:ext>
            </a:extLst>
          </p:cNvPr>
          <p:cNvSpPr>
            <a:spLocks noGrp="1"/>
          </p:cNvSpPr>
          <p:nvPr>
            <p:ph type="dt" sz="half" idx="10"/>
          </p:nvPr>
        </p:nvSpPr>
        <p:spPr/>
        <p:txBody>
          <a:bodyPr/>
          <a:lstStyle/>
          <a:p>
            <a:fld id="{36B04DAB-7B53-CA4E-81A8-B8C5C4EE9FFD}" type="datetimeFigureOut">
              <a:rPr lang="en-US" smtClean="0"/>
              <a:t>10/10/19</a:t>
            </a:fld>
            <a:endParaRPr lang="en-US"/>
          </a:p>
        </p:txBody>
      </p:sp>
      <p:sp>
        <p:nvSpPr>
          <p:cNvPr id="4" name="Footer Placeholder 3">
            <a:extLst>
              <a:ext uri="{FF2B5EF4-FFF2-40B4-BE49-F238E27FC236}">
                <a16:creationId xmlns:a16="http://schemas.microsoft.com/office/drawing/2014/main" id="{5DDD21A2-95C8-3445-83DB-DA97381C7C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5774C7-528E-F447-BB0B-495076E07E00}"/>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507350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E42E3B-D1A6-344E-AFF2-33967B6848BF}"/>
              </a:ext>
            </a:extLst>
          </p:cNvPr>
          <p:cNvSpPr>
            <a:spLocks noGrp="1"/>
          </p:cNvSpPr>
          <p:nvPr>
            <p:ph type="dt" sz="half" idx="10"/>
          </p:nvPr>
        </p:nvSpPr>
        <p:spPr/>
        <p:txBody>
          <a:bodyPr/>
          <a:lstStyle/>
          <a:p>
            <a:fld id="{36B04DAB-7B53-CA4E-81A8-B8C5C4EE9FFD}" type="datetimeFigureOut">
              <a:rPr lang="en-US" smtClean="0"/>
              <a:t>10/10/19</a:t>
            </a:fld>
            <a:endParaRPr lang="en-US"/>
          </a:p>
        </p:txBody>
      </p:sp>
      <p:sp>
        <p:nvSpPr>
          <p:cNvPr id="3" name="Footer Placeholder 2">
            <a:extLst>
              <a:ext uri="{FF2B5EF4-FFF2-40B4-BE49-F238E27FC236}">
                <a16:creationId xmlns:a16="http://schemas.microsoft.com/office/drawing/2014/main" id="{D5BD984F-A35F-7A48-B32B-45EE0A0608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8CDC60-AC3B-BB41-B32C-98AA309291AD}"/>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168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4646-35E3-E346-AAEF-6EA21F994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61A5A8-A448-BA41-BD9B-0A396283D4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93CA6F-C5EE-2243-8E13-DCE6AC76D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F3C3C-F0A5-DF48-963F-6AE4BC86F5A5}"/>
              </a:ext>
            </a:extLst>
          </p:cNvPr>
          <p:cNvSpPr>
            <a:spLocks noGrp="1"/>
          </p:cNvSpPr>
          <p:nvPr>
            <p:ph type="dt" sz="half" idx="10"/>
          </p:nvPr>
        </p:nvSpPr>
        <p:spPr/>
        <p:txBody>
          <a:bodyPr/>
          <a:lstStyle/>
          <a:p>
            <a:fld id="{36B04DAB-7B53-CA4E-81A8-B8C5C4EE9FFD}" type="datetimeFigureOut">
              <a:rPr lang="en-US" smtClean="0"/>
              <a:t>10/10/19</a:t>
            </a:fld>
            <a:endParaRPr lang="en-US"/>
          </a:p>
        </p:txBody>
      </p:sp>
      <p:sp>
        <p:nvSpPr>
          <p:cNvPr id="6" name="Footer Placeholder 5">
            <a:extLst>
              <a:ext uri="{FF2B5EF4-FFF2-40B4-BE49-F238E27FC236}">
                <a16:creationId xmlns:a16="http://schemas.microsoft.com/office/drawing/2014/main" id="{FFCC4282-EB4D-DB4B-BE03-E7E059C29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75DE3-0DF4-C446-A03D-4097CDBB80C5}"/>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470976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C927-087B-AE4C-A91F-35FF670418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8194B8-60B8-1E4A-86D8-5F29097BC7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605F67-C577-7E48-A876-EE2976C0C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BDFD9-8073-8640-8466-BBD0BFFAC45C}"/>
              </a:ext>
            </a:extLst>
          </p:cNvPr>
          <p:cNvSpPr>
            <a:spLocks noGrp="1"/>
          </p:cNvSpPr>
          <p:nvPr>
            <p:ph type="dt" sz="half" idx="10"/>
          </p:nvPr>
        </p:nvSpPr>
        <p:spPr/>
        <p:txBody>
          <a:bodyPr/>
          <a:lstStyle/>
          <a:p>
            <a:fld id="{36B04DAB-7B53-CA4E-81A8-B8C5C4EE9FFD}" type="datetimeFigureOut">
              <a:rPr lang="en-US" smtClean="0"/>
              <a:t>10/10/19</a:t>
            </a:fld>
            <a:endParaRPr lang="en-US"/>
          </a:p>
        </p:txBody>
      </p:sp>
      <p:sp>
        <p:nvSpPr>
          <p:cNvPr id="6" name="Footer Placeholder 5">
            <a:extLst>
              <a:ext uri="{FF2B5EF4-FFF2-40B4-BE49-F238E27FC236}">
                <a16:creationId xmlns:a16="http://schemas.microsoft.com/office/drawing/2014/main" id="{924D0B07-098E-A443-AA1E-259827260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FF7D2-FE0C-E745-A96E-0701BDDBD1C4}"/>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3006001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17EB5-5436-1B47-8B90-194213C31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D77FEA-8B5E-684C-AB57-642837744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C3FD2-B240-7A4D-A8E3-606A40992C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04DAB-7B53-CA4E-81A8-B8C5C4EE9FFD}" type="datetimeFigureOut">
              <a:rPr lang="en-US" smtClean="0"/>
              <a:t>10/10/19</a:t>
            </a:fld>
            <a:endParaRPr lang="en-US"/>
          </a:p>
        </p:txBody>
      </p:sp>
      <p:sp>
        <p:nvSpPr>
          <p:cNvPr id="5" name="Footer Placeholder 4">
            <a:extLst>
              <a:ext uri="{FF2B5EF4-FFF2-40B4-BE49-F238E27FC236}">
                <a16:creationId xmlns:a16="http://schemas.microsoft.com/office/drawing/2014/main" id="{5680F6F0-3F39-8C4E-82BE-F78DF3761E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A6D083-214A-9541-B497-A75352B64B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E5D91-254C-4E49-8814-7691A7F7433A}" type="slidenum">
              <a:rPr lang="en-US" smtClean="0"/>
              <a:t>‹#›</a:t>
            </a:fld>
            <a:endParaRPr lang="en-US"/>
          </a:p>
        </p:txBody>
      </p:sp>
    </p:spTree>
    <p:extLst>
      <p:ext uri="{BB962C8B-B14F-4D97-AF65-F5344CB8AC3E}">
        <p14:creationId xmlns:p14="http://schemas.microsoft.com/office/powerpoint/2010/main" val="272175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21.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5.png"/><Relationship Id="rId7" Type="http://schemas.openxmlformats.org/officeDocument/2006/relationships/image" Target="../media/image62.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23.png"/><Relationship Id="rId10"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6.png"/><Relationship Id="rId7" Type="http://schemas.openxmlformats.org/officeDocument/2006/relationships/image" Target="../media/image76.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67.png"/><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Shape 53"/>
          <p:cNvSpPr/>
          <p:nvPr/>
        </p:nvSpPr>
        <p:spPr>
          <a:xfrm>
            <a:off x="1528011" y="2398200"/>
            <a:ext cx="8400290" cy="1853714"/>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ctr" defTabSz="321457">
              <a:defRPr sz="1800">
                <a:solidFill>
                  <a:srgbClr val="000000"/>
                </a:solidFill>
              </a:defRPr>
            </a:pPr>
            <a:r>
              <a:rPr lang="en-US" sz="1336" b="1" dirty="0" err="1">
                <a:latin typeface="Arial"/>
                <a:ea typeface="Arial"/>
                <a:cs typeface="Arial"/>
                <a:sym typeface="Arial"/>
              </a:rPr>
              <a:t>B</a:t>
            </a:r>
            <a:r>
              <a:rPr sz="1336" b="1" dirty="0" err="1">
                <a:latin typeface="Arial"/>
                <a:ea typeface="Arial"/>
                <a:cs typeface="Arial"/>
                <a:sym typeface="Arial"/>
              </a:rPr>
              <a:t>achir</a:t>
            </a:r>
            <a:r>
              <a:rPr sz="1336" b="1" dirty="0">
                <a:latin typeface="Arial"/>
                <a:ea typeface="Arial"/>
                <a:cs typeface="Arial"/>
                <a:sym typeface="Arial"/>
              </a:rPr>
              <a:t> Annane</a:t>
            </a:r>
            <a:r>
              <a:rPr lang="en-US" sz="1336" b="1" baseline="31999" dirty="0">
                <a:latin typeface="Arial"/>
                <a:ea typeface="Arial"/>
                <a:cs typeface="Arial"/>
                <a:sym typeface="Arial"/>
              </a:rPr>
              <a:t>1</a:t>
            </a:r>
            <a:r>
              <a:rPr sz="1336" b="1" dirty="0">
                <a:latin typeface="Arial"/>
                <a:ea typeface="Arial"/>
                <a:cs typeface="Arial"/>
                <a:sym typeface="Arial"/>
              </a:rPr>
              <a:t>, </a:t>
            </a:r>
            <a:r>
              <a:rPr lang="en-US" sz="1336" b="1" dirty="0">
                <a:latin typeface="Arial"/>
                <a:ea typeface="Arial"/>
                <a:cs typeface="Arial"/>
                <a:sym typeface="Arial"/>
              </a:rPr>
              <a:t>Mark Leidner</a:t>
            </a:r>
            <a:r>
              <a:rPr lang="en-US" sz="1336" b="1" baseline="31999" dirty="0">
                <a:latin typeface="Arial"/>
                <a:ea typeface="Arial"/>
                <a:cs typeface="Arial"/>
                <a:sym typeface="Arial"/>
              </a:rPr>
              <a:t>4</a:t>
            </a:r>
            <a:r>
              <a:rPr lang="en-US" sz="1336" b="1" dirty="0">
                <a:latin typeface="Arial"/>
                <a:ea typeface="Arial"/>
                <a:cs typeface="Arial"/>
                <a:sym typeface="Arial"/>
              </a:rPr>
              <a:t>,</a:t>
            </a:r>
            <a:r>
              <a:rPr lang="en-US" sz="1125" dirty="0">
                <a:latin typeface="Arial Black"/>
                <a:ea typeface="Arial"/>
                <a:cs typeface="Arial Black"/>
                <a:sym typeface="Arial Black"/>
              </a:rPr>
              <a:t> </a:t>
            </a:r>
            <a:r>
              <a:rPr lang="en-US" sz="1336" b="1" dirty="0">
                <a:latin typeface="Arial"/>
                <a:ea typeface="Arial"/>
                <a:cs typeface="Arial"/>
                <a:sym typeface="Arial"/>
              </a:rPr>
              <a:t>Brian McNoldy</a:t>
            </a:r>
            <a:r>
              <a:rPr lang="en-US" sz="1336" b="1" baseline="31999" dirty="0">
                <a:latin typeface="Arial"/>
                <a:ea typeface="Arial"/>
                <a:cs typeface="Arial"/>
                <a:sym typeface="Arial"/>
              </a:rPr>
              <a:t>2</a:t>
            </a:r>
            <a:r>
              <a:rPr lang="en-US" sz="1336" b="1" dirty="0">
                <a:latin typeface="Arial"/>
                <a:ea typeface="Arial"/>
                <a:cs typeface="Arial"/>
                <a:sym typeface="Arial"/>
              </a:rPr>
              <a:t>, Robert Atlas</a:t>
            </a:r>
            <a:r>
              <a:rPr lang="en-US" sz="1336" b="1" baseline="31999" dirty="0">
                <a:latin typeface="Arial"/>
                <a:ea typeface="Arial"/>
                <a:cs typeface="Arial"/>
                <a:sym typeface="Arial"/>
              </a:rPr>
              <a:t>5</a:t>
            </a:r>
            <a:r>
              <a:rPr lang="en-US" sz="1336" b="1" dirty="0">
                <a:latin typeface="Arial"/>
                <a:ea typeface="Arial"/>
                <a:cs typeface="Arial"/>
                <a:sym typeface="Arial"/>
              </a:rPr>
              <a:t>, </a:t>
            </a:r>
            <a:r>
              <a:rPr lang="en-US" sz="1336" b="1" dirty="0" err="1">
                <a:latin typeface="Arial"/>
                <a:ea typeface="Arial"/>
                <a:cs typeface="Arial"/>
                <a:sym typeface="Arial"/>
              </a:rPr>
              <a:t>Sharanya</a:t>
            </a:r>
            <a:r>
              <a:rPr lang="en-US" sz="1336" b="1" dirty="0">
                <a:latin typeface="Arial"/>
                <a:ea typeface="Arial"/>
                <a:cs typeface="Arial"/>
                <a:sym typeface="Arial"/>
              </a:rPr>
              <a:t> Majumdar</a:t>
            </a:r>
            <a:r>
              <a:rPr lang="en-US" sz="1336" b="1" baseline="31999" dirty="0">
                <a:latin typeface="Arial"/>
                <a:ea typeface="Arial"/>
                <a:cs typeface="Arial"/>
                <a:sym typeface="Arial"/>
              </a:rPr>
              <a:t>2</a:t>
            </a:r>
            <a:r>
              <a:rPr lang="en-US" sz="1336" b="1" dirty="0">
                <a:latin typeface="Arial"/>
                <a:ea typeface="Arial"/>
                <a:cs typeface="Arial"/>
                <a:sym typeface="Arial"/>
              </a:rPr>
              <a:t>, Lidia Cucurull</a:t>
            </a:r>
            <a:r>
              <a:rPr lang="en-US" sz="1336" b="1" baseline="31999" dirty="0">
                <a:latin typeface="Arial"/>
                <a:ea typeface="Arial"/>
                <a:cs typeface="Arial"/>
                <a:sym typeface="Arial"/>
              </a:rPr>
              <a:t>3</a:t>
            </a:r>
            <a:r>
              <a:rPr lang="en-US" sz="1336" b="1" dirty="0">
                <a:latin typeface="Arial"/>
                <a:ea typeface="Arial"/>
                <a:cs typeface="Arial"/>
                <a:sym typeface="Arial"/>
              </a:rPr>
              <a:t>, and Ross Hoffman</a:t>
            </a:r>
            <a:r>
              <a:rPr lang="en-US" sz="1336" b="1" baseline="31999" dirty="0">
                <a:latin typeface="Arial"/>
                <a:ea typeface="Arial"/>
                <a:cs typeface="Arial"/>
                <a:sym typeface="Arial"/>
              </a:rPr>
              <a:t>4</a:t>
            </a:r>
            <a:endParaRPr lang="en-US" sz="1336" b="1" dirty="0">
              <a:latin typeface="Arial"/>
              <a:ea typeface="Arial"/>
              <a:cs typeface="Arial"/>
              <a:sym typeface="Arial"/>
            </a:endParaRPr>
          </a:p>
          <a:p>
            <a:pPr algn="ctr" defTabSz="321457">
              <a:defRPr sz="1800">
                <a:solidFill>
                  <a:srgbClr val="000000"/>
                </a:solidFill>
              </a:defRPr>
            </a:pPr>
            <a:endParaRPr lang="en-US" sz="1336" b="1" dirty="0">
              <a:latin typeface="Arial"/>
              <a:ea typeface="Arial"/>
              <a:cs typeface="Arial"/>
              <a:sym typeface="Arial"/>
            </a:endParaRPr>
          </a:p>
          <a:p>
            <a:pPr algn="ctr" defTabSz="321457">
              <a:defRPr sz="1800">
                <a:solidFill>
                  <a:srgbClr val="000000"/>
                </a:solidFill>
              </a:defRPr>
            </a:pPr>
            <a:r>
              <a:rPr lang="en-US" sz="1336" b="1" baseline="31999" dirty="0">
                <a:latin typeface="Arial"/>
                <a:ea typeface="Arial"/>
                <a:cs typeface="Arial"/>
                <a:sym typeface="Arial"/>
              </a:rPr>
              <a:t>1</a:t>
            </a:r>
            <a:r>
              <a:rPr lang="en-US" sz="1336" b="1" dirty="0">
                <a:latin typeface="Arial"/>
                <a:ea typeface="Arial"/>
                <a:cs typeface="Arial"/>
                <a:sym typeface="Arial"/>
              </a:rPr>
              <a:t> Univ. of Miami/CIMAS and NOAA/AOML/HRD, Miami, FL</a:t>
            </a:r>
          </a:p>
          <a:p>
            <a:pPr algn="ctr" defTabSz="321457">
              <a:defRPr sz="1800">
                <a:solidFill>
                  <a:srgbClr val="000000"/>
                </a:solidFill>
              </a:defRPr>
            </a:pPr>
            <a:r>
              <a:rPr lang="en-US" sz="1336" b="1" baseline="31999" dirty="0">
                <a:latin typeface="Arial"/>
                <a:ea typeface="Arial"/>
                <a:cs typeface="Arial"/>
                <a:sym typeface="Arial"/>
              </a:rPr>
              <a:t>2</a:t>
            </a:r>
            <a:r>
              <a:rPr lang="en-US" sz="1336" b="1" dirty="0">
                <a:latin typeface="Arial"/>
                <a:ea typeface="Arial"/>
                <a:cs typeface="Arial"/>
                <a:sym typeface="Arial"/>
              </a:rPr>
              <a:t> Univ. of Miami/RSMAS, Miami, FL</a:t>
            </a:r>
          </a:p>
          <a:p>
            <a:pPr algn="ctr" defTabSz="321457">
              <a:defRPr sz="1800">
                <a:solidFill>
                  <a:srgbClr val="000000"/>
                </a:solidFill>
              </a:defRPr>
            </a:pPr>
            <a:r>
              <a:rPr lang="en-US" sz="1336" b="1" baseline="31999" dirty="0">
                <a:latin typeface="Arial"/>
                <a:ea typeface="Arial"/>
                <a:cs typeface="Arial"/>
                <a:sym typeface="Arial"/>
              </a:rPr>
              <a:t>3</a:t>
            </a:r>
            <a:r>
              <a:rPr sz="1336" b="1" dirty="0">
                <a:latin typeface="Arial"/>
                <a:ea typeface="Arial"/>
                <a:cs typeface="Arial"/>
                <a:sym typeface="Arial"/>
              </a:rPr>
              <a:t> </a:t>
            </a:r>
            <a:r>
              <a:rPr lang="en-US" sz="1336" b="1" dirty="0">
                <a:latin typeface="Arial"/>
                <a:ea typeface="Arial"/>
                <a:cs typeface="Arial"/>
                <a:sym typeface="Arial"/>
              </a:rPr>
              <a:t>NOAA/AOML, Miami, FL</a:t>
            </a:r>
            <a:endParaRPr sz="1336" b="1" dirty="0">
              <a:latin typeface="Arial"/>
              <a:ea typeface="Arial"/>
              <a:cs typeface="Arial"/>
              <a:sym typeface="Arial"/>
            </a:endParaRPr>
          </a:p>
          <a:p>
            <a:pPr algn="ctr" defTabSz="321457">
              <a:defRPr sz="1800">
                <a:solidFill>
                  <a:srgbClr val="000000"/>
                </a:solidFill>
              </a:defRPr>
            </a:pPr>
            <a:r>
              <a:rPr sz="1336" b="1" baseline="30000" dirty="0">
                <a:latin typeface="Arial"/>
                <a:ea typeface="Arial"/>
                <a:cs typeface="Arial"/>
                <a:sym typeface="Arial"/>
              </a:rPr>
              <a:t>4</a:t>
            </a:r>
            <a:r>
              <a:rPr sz="1336" b="1" dirty="0">
                <a:latin typeface="Arial"/>
                <a:ea typeface="Arial"/>
                <a:cs typeface="Arial"/>
                <a:sym typeface="Arial"/>
              </a:rPr>
              <a:t> A</a:t>
            </a:r>
            <a:r>
              <a:rPr lang="en-US" sz="1336" b="1" dirty="0">
                <a:latin typeface="Arial"/>
                <a:ea typeface="Arial"/>
                <a:cs typeface="Arial"/>
                <a:sym typeface="Arial"/>
              </a:rPr>
              <a:t>tmospheric and Environmental Research, Lexington, MA</a:t>
            </a:r>
          </a:p>
          <a:p>
            <a:pPr algn="ctr" defTabSz="321457">
              <a:defRPr sz="1800">
                <a:solidFill>
                  <a:srgbClr val="000000"/>
                </a:solidFill>
              </a:defRPr>
            </a:pPr>
            <a:r>
              <a:rPr lang="en-US" sz="1336" b="1" baseline="31999" dirty="0">
                <a:latin typeface="Arial"/>
                <a:ea typeface="Arial"/>
                <a:cs typeface="Arial"/>
                <a:sym typeface="Arial"/>
              </a:rPr>
              <a:t>5</a:t>
            </a:r>
            <a:r>
              <a:rPr lang="en-US" sz="1336" b="1" dirty="0">
                <a:latin typeface="Arial"/>
                <a:ea typeface="Arial"/>
                <a:cs typeface="Arial"/>
                <a:sym typeface="Arial"/>
              </a:rPr>
              <a:t> NOAA/AOML, Retired</a:t>
            </a:r>
          </a:p>
          <a:p>
            <a:pPr algn="ctr" defTabSz="321457">
              <a:defRPr sz="1800">
                <a:solidFill>
                  <a:srgbClr val="000000"/>
                </a:solidFill>
              </a:defRPr>
            </a:pPr>
            <a:endParaRPr lang="en-US" sz="1336" b="1" baseline="31999" dirty="0">
              <a:latin typeface="Arial"/>
              <a:ea typeface="Arial"/>
              <a:cs typeface="Arial"/>
              <a:sym typeface="Arial"/>
            </a:endParaRPr>
          </a:p>
        </p:txBody>
      </p:sp>
      <p:pic>
        <p:nvPicPr>
          <p:cNvPr id="54" name="image2.png"/>
          <p:cNvPicPr/>
          <p:nvPr/>
        </p:nvPicPr>
        <p:blipFill>
          <a:blip r:embed="rId3"/>
          <a:stretch>
            <a:fillRect/>
          </a:stretch>
        </p:blipFill>
        <p:spPr>
          <a:xfrm>
            <a:off x="3219235" y="4657745"/>
            <a:ext cx="1313385" cy="1316753"/>
          </a:xfrm>
          <a:prstGeom prst="rect">
            <a:avLst/>
          </a:prstGeom>
          <a:ln w="12700">
            <a:miter lim="400000"/>
          </a:ln>
        </p:spPr>
      </p:pic>
      <p:pic>
        <p:nvPicPr>
          <p:cNvPr id="55" name="image3.png"/>
          <p:cNvPicPr/>
          <p:nvPr/>
        </p:nvPicPr>
        <p:blipFill>
          <a:blip r:embed="rId4"/>
          <a:stretch>
            <a:fillRect/>
          </a:stretch>
        </p:blipFill>
        <p:spPr>
          <a:xfrm>
            <a:off x="4751592" y="4811988"/>
            <a:ext cx="2236288" cy="1008269"/>
          </a:xfrm>
          <a:prstGeom prst="rect">
            <a:avLst/>
          </a:prstGeom>
          <a:ln w="12700">
            <a:miter lim="400000"/>
          </a:ln>
        </p:spPr>
      </p:pic>
      <p:pic>
        <p:nvPicPr>
          <p:cNvPr id="56" name="image4.png"/>
          <p:cNvPicPr/>
          <p:nvPr/>
        </p:nvPicPr>
        <p:blipFill>
          <a:blip r:embed="rId5"/>
          <a:stretch>
            <a:fillRect/>
          </a:stretch>
        </p:blipFill>
        <p:spPr>
          <a:xfrm>
            <a:off x="9564408" y="4772649"/>
            <a:ext cx="1112261" cy="1086945"/>
          </a:xfrm>
          <a:prstGeom prst="rect">
            <a:avLst/>
          </a:prstGeom>
          <a:ln w="12700">
            <a:miter lim="400000"/>
          </a:ln>
        </p:spPr>
      </p:pic>
      <p:sp>
        <p:nvSpPr>
          <p:cNvPr id="57" name="Shape 57"/>
          <p:cNvSpPr/>
          <p:nvPr/>
        </p:nvSpPr>
        <p:spPr>
          <a:xfrm>
            <a:off x="1775695" y="633825"/>
            <a:ext cx="8787791" cy="78617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just" defTabSz="457200">
              <a:defRPr sz="3600">
                <a:solidFill>
                  <a:srgbClr val="FFFFFF"/>
                </a:solidFill>
                <a:latin typeface="Arial Black"/>
                <a:ea typeface="Arial Black"/>
                <a:cs typeface="Arial Black"/>
                <a:sym typeface="Arial Black"/>
              </a:defRPr>
            </a:lvl1pPr>
          </a:lstStyle>
          <a:p>
            <a:pPr algn="ctr">
              <a:defRPr sz="1800">
                <a:solidFill>
                  <a:srgbClr val="000000"/>
                </a:solidFill>
              </a:defRPr>
            </a:pPr>
            <a:r>
              <a:rPr lang="en-US" sz="2320" dirty="0">
                <a:solidFill>
                  <a:schemeClr val="tx1"/>
                </a:solidFill>
              </a:rPr>
              <a:t>Forecast Impact Experiments To Optimize Utilization </a:t>
            </a:r>
          </a:p>
          <a:p>
            <a:pPr algn="ctr">
              <a:defRPr sz="1800">
                <a:solidFill>
                  <a:srgbClr val="000000"/>
                </a:solidFill>
              </a:defRPr>
            </a:pPr>
            <a:r>
              <a:rPr lang="en-US" sz="2320" dirty="0">
                <a:solidFill>
                  <a:schemeClr val="tx1"/>
                </a:solidFill>
              </a:rPr>
              <a:t>of CYGNSS Wind Observations</a:t>
            </a:r>
            <a:endParaRPr sz="2320" dirty="0">
              <a:solidFill>
                <a:schemeClr val="tx1"/>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8655" y="4685318"/>
            <a:ext cx="1261608" cy="1261608"/>
          </a:xfrm>
          <a:prstGeom prst="rect">
            <a:avLst/>
          </a:prstGeom>
        </p:spPr>
      </p:pic>
      <p:pic>
        <p:nvPicPr>
          <p:cNvPr id="9" name="Picture 8">
            <a:extLst>
              <a:ext uri="{FF2B5EF4-FFF2-40B4-BE49-F238E27FC236}">
                <a16:creationId xmlns:a16="http://schemas.microsoft.com/office/drawing/2014/main" id="{9732FC08-DCCE-964E-A48A-9D07C0CCD908}"/>
              </a:ext>
            </a:extLst>
          </p:cNvPr>
          <p:cNvPicPr>
            <a:picLocks noChangeAspect="1"/>
          </p:cNvPicPr>
          <p:nvPr/>
        </p:nvPicPr>
        <p:blipFill>
          <a:blip r:embed="rId7"/>
          <a:stretch>
            <a:fillRect/>
          </a:stretch>
        </p:blipFill>
        <p:spPr>
          <a:xfrm>
            <a:off x="7206851" y="5006901"/>
            <a:ext cx="2138585" cy="618443"/>
          </a:xfrm>
          <a:prstGeom prst="rect">
            <a:avLst/>
          </a:prstGeom>
          <a:ln w="12700">
            <a:solidFill>
              <a:schemeClr val="accent1"/>
            </a:solidFill>
          </a:ln>
        </p:spPr>
      </p:pic>
    </p:spTree>
    <p:extLst>
      <p:ext uri="{BB962C8B-B14F-4D97-AF65-F5344CB8AC3E}">
        <p14:creationId xmlns:p14="http://schemas.microsoft.com/office/powerpoint/2010/main" val="2181723932"/>
      </p:ext>
    </p:extLst>
  </p:cSld>
  <p:clrMapOvr>
    <a:masterClrMapping/>
  </p:clrMapOvr>
  <p:transition spd="med" advTm="8506"/>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5C327B9-C785-6246-BDDA-DE96E65D8AB2}"/>
              </a:ext>
            </a:extLst>
          </p:cNvPr>
          <p:cNvGraphicFramePr>
            <a:graphicFrameLocks noGrp="1"/>
          </p:cNvGraphicFramePr>
          <p:nvPr>
            <p:extLst>
              <p:ext uri="{D42A27DB-BD31-4B8C-83A1-F6EECF244321}">
                <p14:modId xmlns:p14="http://schemas.microsoft.com/office/powerpoint/2010/main" val="2694770302"/>
              </p:ext>
            </p:extLst>
          </p:nvPr>
        </p:nvGraphicFramePr>
        <p:xfrm>
          <a:off x="963168" y="853440"/>
          <a:ext cx="9595100" cy="5413249"/>
        </p:xfrm>
        <a:graphic>
          <a:graphicData uri="http://schemas.openxmlformats.org/drawingml/2006/table">
            <a:tbl>
              <a:tblPr firstRow="1" firstCol="1" bandRow="1">
                <a:tableStyleId>{5C22544A-7EE6-4342-B048-85BDC9FD1C3A}</a:tableStyleId>
              </a:tblPr>
              <a:tblGrid>
                <a:gridCol w="1919020">
                  <a:extLst>
                    <a:ext uri="{9D8B030D-6E8A-4147-A177-3AD203B41FA5}">
                      <a16:colId xmlns:a16="http://schemas.microsoft.com/office/drawing/2014/main" val="3098095579"/>
                    </a:ext>
                  </a:extLst>
                </a:gridCol>
                <a:gridCol w="1919020">
                  <a:extLst>
                    <a:ext uri="{9D8B030D-6E8A-4147-A177-3AD203B41FA5}">
                      <a16:colId xmlns:a16="http://schemas.microsoft.com/office/drawing/2014/main" val="2375904622"/>
                    </a:ext>
                  </a:extLst>
                </a:gridCol>
                <a:gridCol w="1919020">
                  <a:extLst>
                    <a:ext uri="{9D8B030D-6E8A-4147-A177-3AD203B41FA5}">
                      <a16:colId xmlns:a16="http://schemas.microsoft.com/office/drawing/2014/main" val="2405272336"/>
                    </a:ext>
                  </a:extLst>
                </a:gridCol>
                <a:gridCol w="1919020">
                  <a:extLst>
                    <a:ext uri="{9D8B030D-6E8A-4147-A177-3AD203B41FA5}">
                      <a16:colId xmlns:a16="http://schemas.microsoft.com/office/drawing/2014/main" val="3837373667"/>
                    </a:ext>
                  </a:extLst>
                </a:gridCol>
                <a:gridCol w="1919020">
                  <a:extLst>
                    <a:ext uri="{9D8B030D-6E8A-4147-A177-3AD203B41FA5}">
                      <a16:colId xmlns:a16="http://schemas.microsoft.com/office/drawing/2014/main" val="2126745082"/>
                    </a:ext>
                  </a:extLst>
                </a:gridCol>
              </a:tblGrid>
              <a:tr h="1319234">
                <a:tc rowSpan="2">
                  <a:txBody>
                    <a:bodyPr/>
                    <a:lstStyle/>
                    <a:p>
                      <a:pPr marL="0" marR="0">
                        <a:lnSpc>
                          <a:spcPct val="150000"/>
                        </a:lnSpc>
                        <a:spcBef>
                          <a:spcPts val="0"/>
                        </a:spcBef>
                        <a:spcAft>
                          <a:spcPts val="0"/>
                        </a:spcAft>
                      </a:pPr>
                      <a:r>
                        <a:rPr lang="en-US" sz="1200">
                          <a:effectLst/>
                        </a:rPr>
                        <a:t>Experiment Name</a:t>
                      </a:r>
                      <a:endParaRPr lang="en-US" sz="1200">
                        <a:effectLst/>
                        <a:latin typeface="Times New Roman" panose="02020603050405020304" pitchFamily="18" charset="0"/>
                        <a:ea typeface="Times New Roman" panose="02020603050405020304" pitchFamily="18" charset="0"/>
                      </a:endParaRPr>
                    </a:p>
                  </a:txBody>
                  <a:tcPr marL="68580" marR="68580" marT="0" marB="0"/>
                </a:tc>
                <a:tc gridSpan="4">
                  <a:txBody>
                    <a:bodyPr/>
                    <a:lstStyle/>
                    <a:p>
                      <a:pPr marL="0" marR="0" algn="ctr">
                        <a:lnSpc>
                          <a:spcPct val="150000"/>
                        </a:lnSpc>
                        <a:spcBef>
                          <a:spcPts val="0"/>
                        </a:spcBef>
                        <a:spcAft>
                          <a:spcPts val="0"/>
                        </a:spcAft>
                      </a:pPr>
                      <a:r>
                        <a:rPr lang="en-US" sz="1200">
                          <a:effectLst/>
                        </a:rPr>
                        <a:t>Assimilated Data set</a:t>
                      </a:r>
                    </a:p>
                    <a:p>
                      <a:pPr marL="0" marR="0" algn="ctr">
                        <a:lnSpc>
                          <a:spcPct val="150000"/>
                        </a:lnSpc>
                        <a:spcBef>
                          <a:spcPts val="0"/>
                        </a:spcBef>
                        <a:spcAft>
                          <a:spcPts val="0"/>
                        </a:spcAft>
                      </a:pPr>
                      <a:r>
                        <a:rPr lang="en-US" sz="1200">
                          <a:effectLst/>
                        </a:rPr>
                        <a:t> Cycles (10/07 00Z- 10/08 06Z)</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73350908"/>
                  </a:ext>
                </a:extLst>
              </a:tr>
              <a:tr h="816295">
                <a:tc vMerge="1">
                  <a:txBody>
                    <a:bodyPr/>
                    <a:lstStyle/>
                    <a:p>
                      <a:endParaRPr lang="en-US"/>
                    </a:p>
                  </a:txBody>
                  <a:tcPr/>
                </a:tc>
                <a:tc>
                  <a:txBody>
                    <a:bodyPr/>
                    <a:lstStyle/>
                    <a:p>
                      <a:pPr marL="0" marR="0">
                        <a:lnSpc>
                          <a:spcPct val="150000"/>
                        </a:lnSpc>
                        <a:spcBef>
                          <a:spcPts val="0"/>
                        </a:spcBef>
                        <a:spcAft>
                          <a:spcPts val="0"/>
                        </a:spcAft>
                      </a:pPr>
                      <a:r>
                        <a:rPr lang="en-US" sz="1200">
                          <a:effectLst/>
                        </a:rPr>
                        <a:t>Conventional</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Radiances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CYGNSS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CYGNSS-VAM</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49581101"/>
                  </a:ext>
                </a:extLst>
              </a:tr>
              <a:tr h="659618">
                <a:tc>
                  <a:txBody>
                    <a:bodyPr/>
                    <a:lstStyle/>
                    <a:p>
                      <a:pPr marL="0" marR="0">
                        <a:lnSpc>
                          <a:spcPct val="150000"/>
                        </a:lnSpc>
                        <a:spcBef>
                          <a:spcPts val="0"/>
                        </a:spcBef>
                        <a:spcAft>
                          <a:spcPts val="0"/>
                        </a:spcAft>
                      </a:pPr>
                      <a:r>
                        <a:rPr lang="en-US" sz="1200">
                          <a:effectLst/>
                        </a:rPr>
                        <a:t>CTRL</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No</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No</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94485017"/>
                  </a:ext>
                </a:extLst>
              </a:tr>
              <a:tr h="659618">
                <a:tc>
                  <a:txBody>
                    <a:bodyPr/>
                    <a:lstStyle/>
                    <a:p>
                      <a:pPr marL="0" marR="0">
                        <a:lnSpc>
                          <a:spcPct val="150000"/>
                        </a:lnSpc>
                        <a:spcBef>
                          <a:spcPts val="0"/>
                        </a:spcBef>
                        <a:spcAft>
                          <a:spcPts val="0"/>
                        </a:spcAft>
                      </a:pPr>
                      <a:r>
                        <a:rPr lang="en-US" sz="1200">
                          <a:effectLst/>
                        </a:rPr>
                        <a:t>CYG50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No</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35615868"/>
                  </a:ext>
                </a:extLst>
              </a:tr>
              <a:tr h="639248">
                <a:tc>
                  <a:txBody>
                    <a:bodyPr/>
                    <a:lstStyle/>
                    <a:p>
                      <a:pPr marL="0" marR="0">
                        <a:lnSpc>
                          <a:spcPct val="150000"/>
                        </a:lnSpc>
                        <a:spcBef>
                          <a:spcPts val="0"/>
                        </a:spcBef>
                        <a:spcAft>
                          <a:spcPts val="0"/>
                        </a:spcAft>
                      </a:pPr>
                      <a:r>
                        <a:rPr lang="en-US" sz="1200">
                          <a:effectLst/>
                        </a:rPr>
                        <a:t>VAM50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No</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64283526"/>
                  </a:ext>
                </a:extLst>
              </a:tr>
              <a:tr h="659618">
                <a:tc>
                  <a:txBody>
                    <a:bodyPr/>
                    <a:lstStyle/>
                    <a:p>
                      <a:pPr marL="0" marR="0">
                        <a:lnSpc>
                          <a:spcPct val="150000"/>
                        </a:lnSpc>
                        <a:spcBef>
                          <a:spcPts val="0"/>
                        </a:spcBef>
                        <a:spcAft>
                          <a:spcPts val="0"/>
                        </a:spcAft>
                      </a:pPr>
                      <a:r>
                        <a:rPr lang="en-US" sz="1200">
                          <a:effectLst/>
                        </a:rPr>
                        <a:t>CYG_NOTN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No</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95831825"/>
                  </a:ext>
                </a:extLst>
              </a:tr>
              <a:tr h="659618">
                <a:tc>
                  <a:txBody>
                    <a:bodyPr/>
                    <a:lstStyle/>
                    <a:p>
                      <a:pPr marL="0" marR="0">
                        <a:lnSpc>
                          <a:spcPct val="150000"/>
                        </a:lnSpc>
                        <a:spcBef>
                          <a:spcPts val="0"/>
                        </a:spcBef>
                        <a:spcAft>
                          <a:spcPts val="0"/>
                        </a:spcAft>
                      </a:pPr>
                      <a:r>
                        <a:rPr lang="en-US" sz="1200">
                          <a:effectLst/>
                        </a:rPr>
                        <a:t>VAM_NOTN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No</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36163599"/>
                  </a:ext>
                </a:extLst>
              </a:tr>
            </a:tbl>
          </a:graphicData>
        </a:graphic>
      </p:graphicFrame>
    </p:spTree>
    <p:extLst>
      <p:ext uri="{BB962C8B-B14F-4D97-AF65-F5344CB8AC3E}">
        <p14:creationId xmlns:p14="http://schemas.microsoft.com/office/powerpoint/2010/main" val="246721621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F47059-E8F1-2147-BD95-1F2851AF8AC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42269" y="490728"/>
            <a:ext cx="9814560" cy="5876544"/>
          </a:xfrm>
          <a:prstGeom prst="rect">
            <a:avLst/>
          </a:prstGeom>
        </p:spPr>
      </p:pic>
      <p:sp>
        <p:nvSpPr>
          <p:cNvPr id="6" name="TextBox 5">
            <a:extLst>
              <a:ext uri="{FF2B5EF4-FFF2-40B4-BE49-F238E27FC236}">
                <a16:creationId xmlns:a16="http://schemas.microsoft.com/office/drawing/2014/main" id="{89F5F9E7-A66A-3B4D-AE80-A213999E1C39}"/>
              </a:ext>
            </a:extLst>
          </p:cNvPr>
          <p:cNvSpPr txBox="1"/>
          <p:nvPr/>
        </p:nvSpPr>
        <p:spPr>
          <a:xfrm>
            <a:off x="4620392" y="52219"/>
            <a:ext cx="4699187" cy="646331"/>
          </a:xfrm>
          <a:prstGeom prst="rect">
            <a:avLst/>
          </a:prstGeom>
          <a:noFill/>
        </p:spPr>
        <p:txBody>
          <a:bodyPr wrap="square" rtlCol="0">
            <a:spAutoFit/>
          </a:bodyPr>
          <a:lstStyle/>
          <a:p>
            <a:r>
              <a:rPr lang="en-US" b="1" dirty="0"/>
              <a:t>HWRF track and intensity forecast errors</a:t>
            </a:r>
          </a:p>
          <a:p>
            <a:endParaRPr lang="en-US" dirty="0"/>
          </a:p>
        </p:txBody>
      </p:sp>
    </p:spTree>
    <p:extLst>
      <p:ext uri="{BB962C8B-B14F-4D97-AF65-F5344CB8AC3E}">
        <p14:creationId xmlns:p14="http://schemas.microsoft.com/office/powerpoint/2010/main" val="770382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88D80-C26C-C046-BFD7-3805A709CA7A}"/>
              </a:ext>
            </a:extLst>
          </p:cNvPr>
          <p:cNvSpPr txBox="1"/>
          <p:nvPr/>
        </p:nvSpPr>
        <p:spPr>
          <a:xfrm>
            <a:off x="1933822" y="8125"/>
            <a:ext cx="1517515" cy="369332"/>
          </a:xfrm>
          <a:prstGeom prst="rect">
            <a:avLst/>
          </a:prstGeom>
          <a:noFill/>
        </p:spPr>
        <p:txBody>
          <a:bodyPr wrap="square" rtlCol="0">
            <a:spAutoFit/>
          </a:bodyPr>
          <a:lstStyle/>
          <a:p>
            <a:pPr algn="ctr"/>
            <a:r>
              <a:rPr lang="en-US" dirty="0"/>
              <a:t>CNTRL</a:t>
            </a:r>
          </a:p>
        </p:txBody>
      </p:sp>
      <p:sp>
        <p:nvSpPr>
          <p:cNvPr id="5" name="TextBox 4">
            <a:extLst>
              <a:ext uri="{FF2B5EF4-FFF2-40B4-BE49-F238E27FC236}">
                <a16:creationId xmlns:a16="http://schemas.microsoft.com/office/drawing/2014/main" id="{0571BAD9-03BB-1948-BE8B-4F88D55C9848}"/>
              </a:ext>
            </a:extLst>
          </p:cNvPr>
          <p:cNvSpPr txBox="1"/>
          <p:nvPr/>
        </p:nvSpPr>
        <p:spPr>
          <a:xfrm>
            <a:off x="5710136" y="8125"/>
            <a:ext cx="1517515" cy="369332"/>
          </a:xfrm>
          <a:prstGeom prst="rect">
            <a:avLst/>
          </a:prstGeom>
          <a:noFill/>
        </p:spPr>
        <p:txBody>
          <a:bodyPr wrap="square" rtlCol="0">
            <a:spAutoFit/>
          </a:bodyPr>
          <a:lstStyle/>
          <a:p>
            <a:pPr algn="ctr"/>
            <a:r>
              <a:rPr lang="en-US" dirty="0"/>
              <a:t>CYG-NOTHN</a:t>
            </a:r>
          </a:p>
        </p:txBody>
      </p:sp>
      <p:sp>
        <p:nvSpPr>
          <p:cNvPr id="6" name="TextBox 5">
            <a:extLst>
              <a:ext uri="{FF2B5EF4-FFF2-40B4-BE49-F238E27FC236}">
                <a16:creationId xmlns:a16="http://schemas.microsoft.com/office/drawing/2014/main" id="{5A27CCDA-EE75-994D-8EE6-AE931E2021F8}"/>
              </a:ext>
            </a:extLst>
          </p:cNvPr>
          <p:cNvSpPr txBox="1"/>
          <p:nvPr/>
        </p:nvSpPr>
        <p:spPr>
          <a:xfrm>
            <a:off x="9623898" y="8125"/>
            <a:ext cx="1517515" cy="369332"/>
          </a:xfrm>
          <a:prstGeom prst="rect">
            <a:avLst/>
          </a:prstGeom>
          <a:noFill/>
        </p:spPr>
        <p:txBody>
          <a:bodyPr wrap="square" rtlCol="0">
            <a:spAutoFit/>
          </a:bodyPr>
          <a:lstStyle/>
          <a:p>
            <a:pPr algn="ctr"/>
            <a:r>
              <a:rPr lang="en-US" dirty="0"/>
              <a:t>VAM-NOTHN</a:t>
            </a:r>
          </a:p>
        </p:txBody>
      </p:sp>
      <p:sp>
        <p:nvSpPr>
          <p:cNvPr id="7" name="TextBox 6">
            <a:extLst>
              <a:ext uri="{FF2B5EF4-FFF2-40B4-BE49-F238E27FC236}">
                <a16:creationId xmlns:a16="http://schemas.microsoft.com/office/drawing/2014/main" id="{8309958A-9524-D44A-87A1-263E3177C8EE}"/>
              </a:ext>
            </a:extLst>
          </p:cNvPr>
          <p:cNvSpPr txBox="1"/>
          <p:nvPr/>
        </p:nvSpPr>
        <p:spPr>
          <a:xfrm>
            <a:off x="-23059" y="-19296"/>
            <a:ext cx="1517515" cy="369332"/>
          </a:xfrm>
          <a:prstGeom prst="rect">
            <a:avLst/>
          </a:prstGeom>
          <a:noFill/>
        </p:spPr>
        <p:txBody>
          <a:bodyPr wrap="square" rtlCol="0">
            <a:spAutoFit/>
          </a:bodyPr>
          <a:lstStyle/>
          <a:p>
            <a:r>
              <a:rPr lang="en-US" dirty="0"/>
              <a:t>10/07 18UTC</a:t>
            </a:r>
          </a:p>
        </p:txBody>
      </p:sp>
      <p:pic>
        <p:nvPicPr>
          <p:cNvPr id="9" name="Picture 8">
            <a:extLst>
              <a:ext uri="{FF2B5EF4-FFF2-40B4-BE49-F238E27FC236}">
                <a16:creationId xmlns:a16="http://schemas.microsoft.com/office/drawing/2014/main" id="{080941ED-2B57-8F49-9F29-63C76E13DEF8}"/>
              </a:ext>
            </a:extLst>
          </p:cNvPr>
          <p:cNvPicPr>
            <a:picLocks/>
          </p:cNvPicPr>
          <p:nvPr/>
        </p:nvPicPr>
        <p:blipFill>
          <a:blip r:embed="rId2"/>
          <a:stretch>
            <a:fillRect/>
          </a:stretch>
        </p:blipFill>
        <p:spPr>
          <a:xfrm>
            <a:off x="1338813" y="353831"/>
            <a:ext cx="3200400" cy="3017520"/>
          </a:xfrm>
          <a:prstGeom prst="rect">
            <a:avLst/>
          </a:prstGeom>
        </p:spPr>
      </p:pic>
      <p:pic>
        <p:nvPicPr>
          <p:cNvPr id="14" name="Picture 13">
            <a:extLst>
              <a:ext uri="{FF2B5EF4-FFF2-40B4-BE49-F238E27FC236}">
                <a16:creationId xmlns:a16="http://schemas.microsoft.com/office/drawing/2014/main" id="{9DAE0643-5812-3C4A-89B7-C49EE8A81D42}"/>
              </a:ext>
            </a:extLst>
          </p:cNvPr>
          <p:cNvPicPr>
            <a:picLocks/>
          </p:cNvPicPr>
          <p:nvPr/>
        </p:nvPicPr>
        <p:blipFill>
          <a:blip r:embed="rId3"/>
          <a:srcRect/>
          <a:stretch/>
        </p:blipFill>
        <p:spPr>
          <a:xfrm>
            <a:off x="5013863" y="399223"/>
            <a:ext cx="3200400" cy="3017520"/>
          </a:xfrm>
          <a:prstGeom prst="rect">
            <a:avLst/>
          </a:prstGeom>
        </p:spPr>
      </p:pic>
      <p:pic>
        <p:nvPicPr>
          <p:cNvPr id="17" name="Picture 16">
            <a:extLst>
              <a:ext uri="{FF2B5EF4-FFF2-40B4-BE49-F238E27FC236}">
                <a16:creationId xmlns:a16="http://schemas.microsoft.com/office/drawing/2014/main" id="{333FB23D-23D4-5341-BE3C-1555685935D8}"/>
              </a:ext>
            </a:extLst>
          </p:cNvPr>
          <p:cNvPicPr>
            <a:picLocks/>
          </p:cNvPicPr>
          <p:nvPr/>
        </p:nvPicPr>
        <p:blipFill>
          <a:blip r:embed="rId4"/>
          <a:srcRect/>
          <a:stretch/>
        </p:blipFill>
        <p:spPr>
          <a:xfrm>
            <a:off x="8983234" y="321404"/>
            <a:ext cx="3200400" cy="3017520"/>
          </a:xfrm>
          <a:prstGeom prst="rect">
            <a:avLst/>
          </a:prstGeom>
        </p:spPr>
      </p:pic>
      <p:sp>
        <p:nvSpPr>
          <p:cNvPr id="20" name="TextBox 19">
            <a:extLst>
              <a:ext uri="{FF2B5EF4-FFF2-40B4-BE49-F238E27FC236}">
                <a16:creationId xmlns:a16="http://schemas.microsoft.com/office/drawing/2014/main" id="{75D33937-F7DD-3840-9F81-2288A7C122A2}"/>
              </a:ext>
            </a:extLst>
          </p:cNvPr>
          <p:cNvSpPr txBox="1"/>
          <p:nvPr/>
        </p:nvSpPr>
        <p:spPr>
          <a:xfrm>
            <a:off x="1933822" y="3250757"/>
            <a:ext cx="1517515" cy="369332"/>
          </a:xfrm>
          <a:prstGeom prst="rect">
            <a:avLst/>
          </a:prstGeom>
          <a:noFill/>
        </p:spPr>
        <p:txBody>
          <a:bodyPr wrap="square" rtlCol="0">
            <a:spAutoFit/>
          </a:bodyPr>
          <a:lstStyle/>
          <a:p>
            <a:pPr algn="ctr"/>
            <a:r>
              <a:rPr lang="en-US" dirty="0"/>
              <a:t>CNTRL</a:t>
            </a:r>
          </a:p>
        </p:txBody>
      </p:sp>
      <p:sp>
        <p:nvSpPr>
          <p:cNvPr id="21" name="TextBox 20">
            <a:extLst>
              <a:ext uri="{FF2B5EF4-FFF2-40B4-BE49-F238E27FC236}">
                <a16:creationId xmlns:a16="http://schemas.microsoft.com/office/drawing/2014/main" id="{0C43B8EF-25E3-BE48-908C-D4CC41C439C7}"/>
              </a:ext>
            </a:extLst>
          </p:cNvPr>
          <p:cNvSpPr txBox="1"/>
          <p:nvPr/>
        </p:nvSpPr>
        <p:spPr>
          <a:xfrm>
            <a:off x="5557929" y="3380103"/>
            <a:ext cx="1517515" cy="369332"/>
          </a:xfrm>
          <a:prstGeom prst="rect">
            <a:avLst/>
          </a:prstGeom>
          <a:noFill/>
        </p:spPr>
        <p:txBody>
          <a:bodyPr wrap="square" rtlCol="0">
            <a:spAutoFit/>
          </a:bodyPr>
          <a:lstStyle/>
          <a:p>
            <a:pPr algn="ctr"/>
            <a:r>
              <a:rPr lang="en-US" dirty="0"/>
              <a:t>CYG50</a:t>
            </a:r>
          </a:p>
        </p:txBody>
      </p:sp>
      <p:sp>
        <p:nvSpPr>
          <p:cNvPr id="22" name="TextBox 21">
            <a:extLst>
              <a:ext uri="{FF2B5EF4-FFF2-40B4-BE49-F238E27FC236}">
                <a16:creationId xmlns:a16="http://schemas.microsoft.com/office/drawing/2014/main" id="{EB4FF678-7821-C248-A4F6-CA630745E331}"/>
              </a:ext>
            </a:extLst>
          </p:cNvPr>
          <p:cNvSpPr txBox="1"/>
          <p:nvPr/>
        </p:nvSpPr>
        <p:spPr>
          <a:xfrm>
            <a:off x="9623898" y="3357762"/>
            <a:ext cx="1517515" cy="369332"/>
          </a:xfrm>
          <a:prstGeom prst="rect">
            <a:avLst/>
          </a:prstGeom>
          <a:noFill/>
        </p:spPr>
        <p:txBody>
          <a:bodyPr wrap="square" rtlCol="0">
            <a:spAutoFit/>
          </a:bodyPr>
          <a:lstStyle/>
          <a:p>
            <a:pPr algn="ctr"/>
            <a:r>
              <a:rPr lang="en-US" dirty="0"/>
              <a:t>VAM50</a:t>
            </a:r>
          </a:p>
        </p:txBody>
      </p:sp>
      <p:pic>
        <p:nvPicPr>
          <p:cNvPr id="23" name="Picture 22">
            <a:extLst>
              <a:ext uri="{FF2B5EF4-FFF2-40B4-BE49-F238E27FC236}">
                <a16:creationId xmlns:a16="http://schemas.microsoft.com/office/drawing/2014/main" id="{BDF74C1B-3BDD-D744-B985-CF00FEB59EAE}"/>
              </a:ext>
            </a:extLst>
          </p:cNvPr>
          <p:cNvPicPr>
            <a:picLocks noChangeAspect="1"/>
          </p:cNvPicPr>
          <p:nvPr/>
        </p:nvPicPr>
        <p:blipFill>
          <a:blip r:embed="rId2"/>
          <a:stretch>
            <a:fillRect/>
          </a:stretch>
        </p:blipFill>
        <p:spPr>
          <a:xfrm>
            <a:off x="1167995" y="3782537"/>
            <a:ext cx="3481754" cy="3017520"/>
          </a:xfrm>
          <a:prstGeom prst="rect">
            <a:avLst/>
          </a:prstGeom>
        </p:spPr>
      </p:pic>
      <p:pic>
        <p:nvPicPr>
          <p:cNvPr id="24" name="Picture 23">
            <a:extLst>
              <a:ext uri="{FF2B5EF4-FFF2-40B4-BE49-F238E27FC236}">
                <a16:creationId xmlns:a16="http://schemas.microsoft.com/office/drawing/2014/main" id="{CDD1AE50-7F64-0D45-8266-403C85B36AF7}"/>
              </a:ext>
            </a:extLst>
          </p:cNvPr>
          <p:cNvPicPr>
            <a:picLocks noChangeAspect="1"/>
          </p:cNvPicPr>
          <p:nvPr/>
        </p:nvPicPr>
        <p:blipFill>
          <a:blip r:embed="rId5"/>
          <a:srcRect/>
          <a:stretch/>
        </p:blipFill>
        <p:spPr>
          <a:xfrm>
            <a:off x="4880108" y="3782537"/>
            <a:ext cx="3249168" cy="3017520"/>
          </a:xfrm>
          <a:prstGeom prst="rect">
            <a:avLst/>
          </a:prstGeom>
        </p:spPr>
      </p:pic>
      <p:pic>
        <p:nvPicPr>
          <p:cNvPr id="25" name="Picture 24">
            <a:extLst>
              <a:ext uri="{FF2B5EF4-FFF2-40B4-BE49-F238E27FC236}">
                <a16:creationId xmlns:a16="http://schemas.microsoft.com/office/drawing/2014/main" id="{80E10A40-4EC8-AE46-A95E-5565852C7BA9}"/>
              </a:ext>
            </a:extLst>
          </p:cNvPr>
          <p:cNvPicPr>
            <a:picLocks noChangeAspect="1"/>
          </p:cNvPicPr>
          <p:nvPr/>
        </p:nvPicPr>
        <p:blipFill>
          <a:blip r:embed="rId6"/>
          <a:srcRect/>
          <a:stretch/>
        </p:blipFill>
        <p:spPr>
          <a:xfrm>
            <a:off x="8812417" y="3782537"/>
            <a:ext cx="3460739" cy="3017520"/>
          </a:xfrm>
          <a:prstGeom prst="rect">
            <a:avLst/>
          </a:prstGeom>
        </p:spPr>
      </p:pic>
    </p:spTree>
    <p:extLst>
      <p:ext uri="{BB962C8B-B14F-4D97-AF65-F5344CB8AC3E}">
        <p14:creationId xmlns:p14="http://schemas.microsoft.com/office/powerpoint/2010/main" val="3316648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map&#10;&#10;Description automatically generated">
            <a:extLst>
              <a:ext uri="{FF2B5EF4-FFF2-40B4-BE49-F238E27FC236}">
                <a16:creationId xmlns:a16="http://schemas.microsoft.com/office/drawing/2014/main" id="{8BF1BBE1-45B4-E349-B9F7-F6CFF3B56E6A}"/>
              </a:ext>
            </a:extLst>
          </p:cNvPr>
          <p:cNvPicPr>
            <a:picLocks noChangeAspect="1"/>
          </p:cNvPicPr>
          <p:nvPr/>
        </p:nvPicPr>
        <p:blipFill rotWithShape="1">
          <a:blip r:embed="rId2"/>
          <a:srcRect l="4811" t="5981"/>
          <a:stretch/>
        </p:blipFill>
        <p:spPr>
          <a:xfrm>
            <a:off x="4588643" y="280561"/>
            <a:ext cx="1722693" cy="1504480"/>
          </a:xfrm>
          <a:prstGeom prst="rect">
            <a:avLst/>
          </a:prstGeom>
        </p:spPr>
      </p:pic>
      <p:pic>
        <p:nvPicPr>
          <p:cNvPr id="14" name="Picture 13" descr="A close up of a map&#10;&#10;Description automatically generated">
            <a:extLst>
              <a:ext uri="{FF2B5EF4-FFF2-40B4-BE49-F238E27FC236}">
                <a16:creationId xmlns:a16="http://schemas.microsoft.com/office/drawing/2014/main" id="{E328CAF1-4C6D-664F-A786-9EAD387F113D}"/>
              </a:ext>
            </a:extLst>
          </p:cNvPr>
          <p:cNvPicPr>
            <a:picLocks noChangeAspect="1"/>
          </p:cNvPicPr>
          <p:nvPr/>
        </p:nvPicPr>
        <p:blipFill rotWithShape="1">
          <a:blip r:embed="rId3"/>
          <a:srcRect t="6167" r="10064"/>
          <a:stretch/>
        </p:blipFill>
        <p:spPr>
          <a:xfrm>
            <a:off x="2950296" y="280562"/>
            <a:ext cx="1633322" cy="1504480"/>
          </a:xfrm>
          <a:prstGeom prst="rect">
            <a:avLst/>
          </a:prstGeom>
        </p:spPr>
      </p:pic>
      <p:pic>
        <p:nvPicPr>
          <p:cNvPr id="20" name="Picture 19" descr="A close up of a map&#10;&#10;Description automatically generated">
            <a:extLst>
              <a:ext uri="{FF2B5EF4-FFF2-40B4-BE49-F238E27FC236}">
                <a16:creationId xmlns:a16="http://schemas.microsoft.com/office/drawing/2014/main" id="{63166FAF-6280-1F4D-BE2F-F7E216EF694C}"/>
              </a:ext>
            </a:extLst>
          </p:cNvPr>
          <p:cNvPicPr>
            <a:picLocks noChangeAspect="1"/>
          </p:cNvPicPr>
          <p:nvPr/>
        </p:nvPicPr>
        <p:blipFill rotWithShape="1">
          <a:blip r:embed="rId4"/>
          <a:srcRect l="4928" t="5728" r="-1"/>
          <a:stretch/>
        </p:blipFill>
        <p:spPr>
          <a:xfrm>
            <a:off x="4596970" y="1745526"/>
            <a:ext cx="1714541" cy="1508528"/>
          </a:xfrm>
          <a:prstGeom prst="rect">
            <a:avLst/>
          </a:prstGeom>
        </p:spPr>
      </p:pic>
      <p:pic>
        <p:nvPicPr>
          <p:cNvPr id="18" name="Picture 17" descr="A close up of a map&#10;&#10;Description automatically generated">
            <a:extLst>
              <a:ext uri="{FF2B5EF4-FFF2-40B4-BE49-F238E27FC236}">
                <a16:creationId xmlns:a16="http://schemas.microsoft.com/office/drawing/2014/main" id="{8AC73E0C-CDD9-B14B-98CA-A6F7A024F81A}"/>
              </a:ext>
            </a:extLst>
          </p:cNvPr>
          <p:cNvPicPr>
            <a:picLocks noChangeAspect="1"/>
          </p:cNvPicPr>
          <p:nvPr/>
        </p:nvPicPr>
        <p:blipFill rotWithShape="1">
          <a:blip r:embed="rId5"/>
          <a:srcRect t="5607" r="9430"/>
          <a:stretch/>
        </p:blipFill>
        <p:spPr>
          <a:xfrm>
            <a:off x="2963648" y="1745526"/>
            <a:ext cx="1633322" cy="1504480"/>
          </a:xfrm>
          <a:prstGeom prst="rect">
            <a:avLst/>
          </a:prstGeom>
        </p:spPr>
      </p:pic>
      <p:sp>
        <p:nvSpPr>
          <p:cNvPr id="2" name="TextBox 1">
            <a:extLst>
              <a:ext uri="{FF2B5EF4-FFF2-40B4-BE49-F238E27FC236}">
                <a16:creationId xmlns:a16="http://schemas.microsoft.com/office/drawing/2014/main" id="{BFAAB95C-0D07-B44A-BCAC-9EE5334E6C15}"/>
              </a:ext>
            </a:extLst>
          </p:cNvPr>
          <p:cNvSpPr txBox="1"/>
          <p:nvPr/>
        </p:nvSpPr>
        <p:spPr>
          <a:xfrm>
            <a:off x="2460227" y="750195"/>
            <a:ext cx="479618" cy="265457"/>
          </a:xfrm>
          <a:prstGeom prst="rect">
            <a:avLst/>
          </a:prstGeom>
          <a:noFill/>
        </p:spPr>
        <p:txBody>
          <a:bodyPr wrap="none" rtlCol="0">
            <a:spAutoFit/>
          </a:bodyPr>
          <a:lstStyle/>
          <a:p>
            <a:r>
              <a:rPr lang="en-US" sz="1125" b="1" dirty="0"/>
              <a:t>0712</a:t>
            </a:r>
          </a:p>
        </p:txBody>
      </p:sp>
      <p:sp>
        <p:nvSpPr>
          <p:cNvPr id="3" name="TextBox 2">
            <a:extLst>
              <a:ext uri="{FF2B5EF4-FFF2-40B4-BE49-F238E27FC236}">
                <a16:creationId xmlns:a16="http://schemas.microsoft.com/office/drawing/2014/main" id="{7A3407C4-80CB-C14F-BBC3-A2F368B27D7E}"/>
              </a:ext>
            </a:extLst>
          </p:cNvPr>
          <p:cNvSpPr txBox="1"/>
          <p:nvPr/>
        </p:nvSpPr>
        <p:spPr>
          <a:xfrm>
            <a:off x="2487014" y="2220623"/>
            <a:ext cx="479618" cy="265457"/>
          </a:xfrm>
          <a:prstGeom prst="rect">
            <a:avLst/>
          </a:prstGeom>
          <a:noFill/>
        </p:spPr>
        <p:txBody>
          <a:bodyPr wrap="none" rtlCol="0">
            <a:spAutoFit/>
          </a:bodyPr>
          <a:lstStyle/>
          <a:p>
            <a:r>
              <a:rPr lang="en-US" sz="1125" b="1" dirty="0"/>
              <a:t>0718</a:t>
            </a:r>
          </a:p>
        </p:txBody>
      </p:sp>
      <p:sp>
        <p:nvSpPr>
          <p:cNvPr id="4" name="TextBox 3">
            <a:extLst>
              <a:ext uri="{FF2B5EF4-FFF2-40B4-BE49-F238E27FC236}">
                <a16:creationId xmlns:a16="http://schemas.microsoft.com/office/drawing/2014/main" id="{EEE52C9A-AE93-5649-A345-47DF273FD40E}"/>
              </a:ext>
            </a:extLst>
          </p:cNvPr>
          <p:cNvSpPr txBox="1"/>
          <p:nvPr/>
        </p:nvSpPr>
        <p:spPr>
          <a:xfrm>
            <a:off x="2482239" y="3694026"/>
            <a:ext cx="479618" cy="265457"/>
          </a:xfrm>
          <a:prstGeom prst="rect">
            <a:avLst/>
          </a:prstGeom>
          <a:noFill/>
        </p:spPr>
        <p:txBody>
          <a:bodyPr wrap="none" rtlCol="0">
            <a:spAutoFit/>
          </a:bodyPr>
          <a:lstStyle/>
          <a:p>
            <a:r>
              <a:rPr lang="en-US" sz="1125" b="1" dirty="0"/>
              <a:t>0800</a:t>
            </a:r>
          </a:p>
        </p:txBody>
      </p:sp>
      <p:sp>
        <p:nvSpPr>
          <p:cNvPr id="5" name="TextBox 4">
            <a:extLst>
              <a:ext uri="{FF2B5EF4-FFF2-40B4-BE49-F238E27FC236}">
                <a16:creationId xmlns:a16="http://schemas.microsoft.com/office/drawing/2014/main" id="{79A1F595-2ED5-4B45-9E1B-127B96DE2E56}"/>
              </a:ext>
            </a:extLst>
          </p:cNvPr>
          <p:cNvSpPr txBox="1"/>
          <p:nvPr/>
        </p:nvSpPr>
        <p:spPr>
          <a:xfrm>
            <a:off x="2465253" y="5137538"/>
            <a:ext cx="479618" cy="265457"/>
          </a:xfrm>
          <a:prstGeom prst="rect">
            <a:avLst/>
          </a:prstGeom>
          <a:noFill/>
        </p:spPr>
        <p:txBody>
          <a:bodyPr wrap="none" rtlCol="0">
            <a:spAutoFit/>
          </a:bodyPr>
          <a:lstStyle/>
          <a:p>
            <a:r>
              <a:rPr lang="en-US" sz="1125" b="1" dirty="0"/>
              <a:t>0806</a:t>
            </a:r>
          </a:p>
        </p:txBody>
      </p:sp>
      <p:sp>
        <p:nvSpPr>
          <p:cNvPr id="6" name="TextBox 5">
            <a:extLst>
              <a:ext uri="{FF2B5EF4-FFF2-40B4-BE49-F238E27FC236}">
                <a16:creationId xmlns:a16="http://schemas.microsoft.com/office/drawing/2014/main" id="{A3CA2541-7DA0-8142-B752-42B18F8AA7B3}"/>
              </a:ext>
            </a:extLst>
          </p:cNvPr>
          <p:cNvSpPr txBox="1"/>
          <p:nvPr/>
        </p:nvSpPr>
        <p:spPr>
          <a:xfrm>
            <a:off x="2308792" y="131020"/>
            <a:ext cx="734496" cy="438582"/>
          </a:xfrm>
          <a:prstGeom prst="rect">
            <a:avLst/>
          </a:prstGeom>
          <a:noFill/>
        </p:spPr>
        <p:txBody>
          <a:bodyPr wrap="none" rtlCol="0">
            <a:spAutoFit/>
          </a:bodyPr>
          <a:lstStyle/>
          <a:p>
            <a:pPr algn="ctr"/>
            <a:r>
              <a:rPr lang="en-US" sz="1125" b="1" dirty="0">
                <a:latin typeface="+mj-lt"/>
              </a:rPr>
              <a:t>Forecasts</a:t>
            </a:r>
          </a:p>
          <a:p>
            <a:pPr algn="ctr"/>
            <a:r>
              <a:rPr lang="en-US" sz="1125" b="1" dirty="0">
                <a:latin typeface="+mj-lt"/>
              </a:rPr>
              <a:t>starting</a:t>
            </a:r>
          </a:p>
        </p:txBody>
      </p:sp>
      <p:sp>
        <p:nvSpPr>
          <p:cNvPr id="7" name="TextBox 6">
            <a:extLst>
              <a:ext uri="{FF2B5EF4-FFF2-40B4-BE49-F238E27FC236}">
                <a16:creationId xmlns:a16="http://schemas.microsoft.com/office/drawing/2014/main" id="{07DAFD1F-1746-1741-AAA6-33A28211A7B7}"/>
              </a:ext>
            </a:extLst>
          </p:cNvPr>
          <p:cNvSpPr txBox="1"/>
          <p:nvPr/>
        </p:nvSpPr>
        <p:spPr>
          <a:xfrm>
            <a:off x="5075057" y="-22582"/>
            <a:ext cx="643125" cy="265457"/>
          </a:xfrm>
          <a:prstGeom prst="rect">
            <a:avLst/>
          </a:prstGeom>
          <a:noFill/>
        </p:spPr>
        <p:txBody>
          <a:bodyPr wrap="none" rtlCol="0">
            <a:spAutoFit/>
          </a:bodyPr>
          <a:lstStyle/>
          <a:p>
            <a:pPr algn="ctr"/>
            <a:r>
              <a:rPr lang="en-US" sz="1125" b="1" dirty="0"/>
              <a:t>CYG_50</a:t>
            </a:r>
          </a:p>
        </p:txBody>
      </p:sp>
      <p:sp>
        <p:nvSpPr>
          <p:cNvPr id="8" name="TextBox 7">
            <a:extLst>
              <a:ext uri="{FF2B5EF4-FFF2-40B4-BE49-F238E27FC236}">
                <a16:creationId xmlns:a16="http://schemas.microsoft.com/office/drawing/2014/main" id="{AFD35770-A0D7-9943-9101-54C3DD9329E3}"/>
              </a:ext>
            </a:extLst>
          </p:cNvPr>
          <p:cNvSpPr txBox="1"/>
          <p:nvPr/>
        </p:nvSpPr>
        <p:spPr>
          <a:xfrm>
            <a:off x="3458500" y="-7571"/>
            <a:ext cx="864339" cy="265457"/>
          </a:xfrm>
          <a:prstGeom prst="rect">
            <a:avLst/>
          </a:prstGeom>
          <a:noFill/>
        </p:spPr>
        <p:txBody>
          <a:bodyPr wrap="none" rtlCol="0">
            <a:spAutoFit/>
          </a:bodyPr>
          <a:lstStyle/>
          <a:p>
            <a:pPr algn="ctr"/>
            <a:r>
              <a:rPr lang="en-US" sz="1125" b="1" dirty="0"/>
              <a:t>No CYGNSS</a:t>
            </a:r>
          </a:p>
        </p:txBody>
      </p:sp>
      <p:pic>
        <p:nvPicPr>
          <p:cNvPr id="22" name="Picture 21" descr="A close up of a map&#10;&#10;Description automatically generated">
            <a:extLst>
              <a:ext uri="{FF2B5EF4-FFF2-40B4-BE49-F238E27FC236}">
                <a16:creationId xmlns:a16="http://schemas.microsoft.com/office/drawing/2014/main" id="{58907DB9-6F0A-E346-9A0A-734AF48DC983}"/>
              </a:ext>
            </a:extLst>
          </p:cNvPr>
          <p:cNvPicPr>
            <a:picLocks noChangeAspect="1"/>
          </p:cNvPicPr>
          <p:nvPr/>
        </p:nvPicPr>
        <p:blipFill rotWithShape="1">
          <a:blip r:embed="rId6"/>
          <a:srcRect t="5981" r="10221"/>
          <a:stretch/>
        </p:blipFill>
        <p:spPr>
          <a:xfrm>
            <a:off x="2950295" y="3228303"/>
            <a:ext cx="1633322" cy="1504480"/>
          </a:xfrm>
          <a:prstGeom prst="rect">
            <a:avLst/>
          </a:prstGeom>
        </p:spPr>
      </p:pic>
      <p:pic>
        <p:nvPicPr>
          <p:cNvPr id="24" name="Picture 23" descr="A close up of a map&#10;&#10;Description automatically generated">
            <a:extLst>
              <a:ext uri="{FF2B5EF4-FFF2-40B4-BE49-F238E27FC236}">
                <a16:creationId xmlns:a16="http://schemas.microsoft.com/office/drawing/2014/main" id="{6F078608-6E24-0C48-B38D-CF39E9C650F1}"/>
              </a:ext>
            </a:extLst>
          </p:cNvPr>
          <p:cNvPicPr>
            <a:picLocks noChangeAspect="1"/>
          </p:cNvPicPr>
          <p:nvPr/>
        </p:nvPicPr>
        <p:blipFill rotWithShape="1">
          <a:blip r:embed="rId7"/>
          <a:srcRect l="4743" t="5879" r="9590"/>
          <a:stretch/>
        </p:blipFill>
        <p:spPr>
          <a:xfrm>
            <a:off x="4583617" y="3228303"/>
            <a:ext cx="1547641" cy="1506129"/>
          </a:xfrm>
          <a:prstGeom prst="rect">
            <a:avLst/>
          </a:prstGeom>
        </p:spPr>
      </p:pic>
      <p:pic>
        <p:nvPicPr>
          <p:cNvPr id="26" name="Picture 25" descr="A close up of a map&#10;&#10;Description automatically generated">
            <a:extLst>
              <a:ext uri="{FF2B5EF4-FFF2-40B4-BE49-F238E27FC236}">
                <a16:creationId xmlns:a16="http://schemas.microsoft.com/office/drawing/2014/main" id="{9C55025C-8728-8348-80A6-F0090570D1B3}"/>
              </a:ext>
            </a:extLst>
          </p:cNvPr>
          <p:cNvPicPr>
            <a:picLocks noChangeAspect="1"/>
          </p:cNvPicPr>
          <p:nvPr/>
        </p:nvPicPr>
        <p:blipFill rotWithShape="1">
          <a:blip r:embed="rId8"/>
          <a:srcRect t="5692" r="11913"/>
          <a:stretch/>
        </p:blipFill>
        <p:spPr>
          <a:xfrm>
            <a:off x="2949609" y="4725699"/>
            <a:ext cx="1633322" cy="1506129"/>
          </a:xfrm>
          <a:prstGeom prst="rect">
            <a:avLst/>
          </a:prstGeom>
        </p:spPr>
      </p:pic>
      <p:pic>
        <p:nvPicPr>
          <p:cNvPr id="28" name="Picture 27" descr="A close up of a map&#10;&#10;Description automatically generated">
            <a:extLst>
              <a:ext uri="{FF2B5EF4-FFF2-40B4-BE49-F238E27FC236}">
                <a16:creationId xmlns:a16="http://schemas.microsoft.com/office/drawing/2014/main" id="{F8E41276-4C29-B54C-869C-52F8EC10D8DB}"/>
              </a:ext>
            </a:extLst>
          </p:cNvPr>
          <p:cNvPicPr>
            <a:picLocks noChangeAspect="1"/>
          </p:cNvPicPr>
          <p:nvPr/>
        </p:nvPicPr>
        <p:blipFill rotWithShape="1">
          <a:blip r:embed="rId9"/>
          <a:srcRect l="4923" t="5795"/>
          <a:stretch/>
        </p:blipFill>
        <p:spPr>
          <a:xfrm>
            <a:off x="4583492" y="4725699"/>
            <a:ext cx="1693491" cy="1504480"/>
          </a:xfrm>
          <a:prstGeom prst="rect">
            <a:avLst/>
          </a:prstGeom>
        </p:spPr>
      </p:pic>
      <p:sp>
        <p:nvSpPr>
          <p:cNvPr id="29" name="TextBox 28">
            <a:extLst>
              <a:ext uri="{FF2B5EF4-FFF2-40B4-BE49-F238E27FC236}">
                <a16:creationId xmlns:a16="http://schemas.microsoft.com/office/drawing/2014/main" id="{60AE5684-2EE3-8641-A8D3-57E5D6C9C07B}"/>
              </a:ext>
            </a:extLst>
          </p:cNvPr>
          <p:cNvSpPr txBox="1"/>
          <p:nvPr/>
        </p:nvSpPr>
        <p:spPr>
          <a:xfrm>
            <a:off x="7496096" y="2151727"/>
            <a:ext cx="3474148" cy="2554545"/>
          </a:xfrm>
          <a:prstGeom prst="rect">
            <a:avLst/>
          </a:prstGeom>
          <a:noFill/>
        </p:spPr>
        <p:txBody>
          <a:bodyPr wrap="square" rtlCol="0">
            <a:spAutoFit/>
          </a:bodyPr>
          <a:lstStyle/>
          <a:p>
            <a:r>
              <a:rPr lang="en-US" sz="2000" b="1" dirty="0"/>
              <a:t>  Azimuthally averaged tangential wind cross sections of forecasts started at 6 hour intervals, all valid at the same time, 0600 UTC 10 August 2018, about 12 hours before hurricane Michael made landfall.</a:t>
            </a:r>
          </a:p>
        </p:txBody>
      </p:sp>
    </p:spTree>
    <p:extLst>
      <p:ext uri="{BB962C8B-B14F-4D97-AF65-F5344CB8AC3E}">
        <p14:creationId xmlns:p14="http://schemas.microsoft.com/office/powerpoint/2010/main" val="177434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92795-A269-0C4C-8186-C98831B8C60C}"/>
              </a:ext>
            </a:extLst>
          </p:cNvPr>
          <p:cNvPicPr>
            <a:picLocks noChangeAspect="1"/>
          </p:cNvPicPr>
          <p:nvPr/>
        </p:nvPicPr>
        <p:blipFill>
          <a:blip r:embed="rId2"/>
          <a:stretch>
            <a:fillRect/>
          </a:stretch>
        </p:blipFill>
        <p:spPr>
          <a:xfrm>
            <a:off x="689230" y="1348663"/>
            <a:ext cx="2857500" cy="2286000"/>
          </a:xfrm>
          <a:prstGeom prst="rect">
            <a:avLst/>
          </a:prstGeom>
          <a:solidFill>
            <a:schemeClr val="bg1"/>
          </a:solidFill>
        </p:spPr>
      </p:pic>
      <p:pic>
        <p:nvPicPr>
          <p:cNvPr id="8" name="Picture 7">
            <a:extLst>
              <a:ext uri="{FF2B5EF4-FFF2-40B4-BE49-F238E27FC236}">
                <a16:creationId xmlns:a16="http://schemas.microsoft.com/office/drawing/2014/main" id="{C7787197-7BC3-B343-994C-5DA168D3F189}"/>
              </a:ext>
            </a:extLst>
          </p:cNvPr>
          <p:cNvPicPr>
            <a:picLocks noChangeAspect="1"/>
          </p:cNvPicPr>
          <p:nvPr/>
        </p:nvPicPr>
        <p:blipFill>
          <a:blip r:embed="rId3"/>
          <a:srcRect/>
          <a:stretch/>
        </p:blipFill>
        <p:spPr>
          <a:xfrm>
            <a:off x="3635577" y="1335674"/>
            <a:ext cx="2857501" cy="2286000"/>
          </a:xfrm>
          <a:prstGeom prst="rect">
            <a:avLst/>
          </a:prstGeom>
          <a:solidFill>
            <a:schemeClr val="bg1"/>
          </a:solidFill>
        </p:spPr>
      </p:pic>
      <p:pic>
        <p:nvPicPr>
          <p:cNvPr id="11" name="Picture 10">
            <a:extLst>
              <a:ext uri="{FF2B5EF4-FFF2-40B4-BE49-F238E27FC236}">
                <a16:creationId xmlns:a16="http://schemas.microsoft.com/office/drawing/2014/main" id="{362DF40B-4EF0-7143-9E6B-5493CA42EE51}"/>
              </a:ext>
            </a:extLst>
          </p:cNvPr>
          <p:cNvPicPr>
            <a:picLocks noChangeAspect="1"/>
          </p:cNvPicPr>
          <p:nvPr/>
        </p:nvPicPr>
        <p:blipFill>
          <a:blip r:embed="rId4"/>
          <a:srcRect/>
          <a:stretch/>
        </p:blipFill>
        <p:spPr>
          <a:xfrm>
            <a:off x="6611785" y="1327020"/>
            <a:ext cx="2814992" cy="2286000"/>
          </a:xfrm>
          <a:prstGeom prst="rect">
            <a:avLst/>
          </a:prstGeom>
          <a:solidFill>
            <a:schemeClr val="bg1"/>
          </a:solidFill>
        </p:spPr>
      </p:pic>
      <p:pic>
        <p:nvPicPr>
          <p:cNvPr id="12" name="Picture 11">
            <a:extLst>
              <a:ext uri="{FF2B5EF4-FFF2-40B4-BE49-F238E27FC236}">
                <a16:creationId xmlns:a16="http://schemas.microsoft.com/office/drawing/2014/main" id="{60099110-0410-5C4B-A452-ADF75A93B72D}"/>
              </a:ext>
            </a:extLst>
          </p:cNvPr>
          <p:cNvPicPr>
            <a:picLocks noChangeAspect="1"/>
          </p:cNvPicPr>
          <p:nvPr/>
        </p:nvPicPr>
        <p:blipFill>
          <a:blip r:embed="rId5"/>
          <a:srcRect/>
          <a:stretch/>
        </p:blipFill>
        <p:spPr>
          <a:xfrm>
            <a:off x="9545963" y="1312967"/>
            <a:ext cx="2515049" cy="2286000"/>
          </a:xfrm>
          <a:prstGeom prst="rect">
            <a:avLst/>
          </a:prstGeom>
          <a:solidFill>
            <a:schemeClr val="bg1"/>
          </a:solidFill>
        </p:spPr>
      </p:pic>
      <p:pic>
        <p:nvPicPr>
          <p:cNvPr id="1028" name="Picture 5">
            <a:extLst>
              <a:ext uri="{FF2B5EF4-FFF2-40B4-BE49-F238E27FC236}">
                <a16:creationId xmlns:a16="http://schemas.microsoft.com/office/drawing/2014/main" id="{0F9D43B0-8937-5F4C-90F3-25BA9F3557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8" y="3763122"/>
            <a:ext cx="2857500" cy="2286000"/>
          </a:xfrm>
          <a:prstGeom prst="rect">
            <a:avLst/>
          </a:prstGeom>
          <a:solidFill>
            <a:srgbClr val="FFFFFF"/>
          </a:solidFill>
        </p:spPr>
      </p:pic>
      <p:pic>
        <p:nvPicPr>
          <p:cNvPr id="1025" name="Picture 6">
            <a:extLst>
              <a:ext uri="{FF2B5EF4-FFF2-40B4-BE49-F238E27FC236}">
                <a16:creationId xmlns:a16="http://schemas.microsoft.com/office/drawing/2014/main" id="{3D18E0B3-3F32-2F49-A5F1-A44F4671DF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9628" y="3769472"/>
            <a:ext cx="2857500" cy="2286000"/>
          </a:xfrm>
          <a:prstGeom prst="rect">
            <a:avLst/>
          </a:prstGeom>
          <a:solidFill>
            <a:srgbClr val="FFFFFF"/>
          </a:solidFill>
        </p:spPr>
      </p:pic>
      <p:pic>
        <p:nvPicPr>
          <p:cNvPr id="1027" name="Picture 7">
            <a:extLst>
              <a:ext uri="{FF2B5EF4-FFF2-40B4-BE49-F238E27FC236}">
                <a16:creationId xmlns:a16="http://schemas.microsoft.com/office/drawing/2014/main" id="{EBED709D-8585-C248-80D4-C2173757F2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4603" y="3788522"/>
            <a:ext cx="2795588" cy="2286000"/>
          </a:xfrm>
          <a:prstGeom prst="rect">
            <a:avLst/>
          </a:prstGeom>
          <a:solidFill>
            <a:srgbClr val="FFFFFF"/>
          </a:solidFill>
        </p:spPr>
      </p:pic>
      <p:pic>
        <p:nvPicPr>
          <p:cNvPr id="1026" name="Picture 8">
            <a:extLst>
              <a:ext uri="{FF2B5EF4-FFF2-40B4-BE49-F238E27FC236}">
                <a16:creationId xmlns:a16="http://schemas.microsoft.com/office/drawing/2014/main" id="{A6DE9210-987C-D34E-9292-5A7E84AE8EB4}"/>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9891" y="3783760"/>
            <a:ext cx="2514600" cy="2286000"/>
          </a:xfrm>
          <a:prstGeom prst="rect">
            <a:avLst/>
          </a:prstGeom>
          <a:solidFill>
            <a:srgbClr val="FFFFFF"/>
          </a:solidFill>
        </p:spPr>
      </p:pic>
      <p:sp>
        <p:nvSpPr>
          <p:cNvPr id="19" name="TextBox 18">
            <a:extLst>
              <a:ext uri="{FF2B5EF4-FFF2-40B4-BE49-F238E27FC236}">
                <a16:creationId xmlns:a16="http://schemas.microsoft.com/office/drawing/2014/main" id="{6455FFD0-0AAA-304E-9530-7E2BCD676DBA}"/>
              </a:ext>
            </a:extLst>
          </p:cNvPr>
          <p:cNvSpPr txBox="1"/>
          <p:nvPr/>
        </p:nvSpPr>
        <p:spPr>
          <a:xfrm rot="16200000">
            <a:off x="-139165" y="2018865"/>
            <a:ext cx="1418417" cy="523220"/>
          </a:xfrm>
          <a:prstGeom prst="rect">
            <a:avLst/>
          </a:prstGeom>
          <a:noFill/>
        </p:spPr>
        <p:txBody>
          <a:bodyPr wrap="square" rtlCol="0">
            <a:spAutoFit/>
          </a:bodyPr>
          <a:lstStyle/>
          <a:p>
            <a:r>
              <a:rPr lang="en-US" sz="1400" b="1" dirty="0"/>
              <a:t>CNTROL NO CYCGNSS</a:t>
            </a:r>
          </a:p>
        </p:txBody>
      </p:sp>
      <p:sp>
        <p:nvSpPr>
          <p:cNvPr id="28" name="TextBox 27">
            <a:extLst>
              <a:ext uri="{FF2B5EF4-FFF2-40B4-BE49-F238E27FC236}">
                <a16:creationId xmlns:a16="http://schemas.microsoft.com/office/drawing/2014/main" id="{09ED0A8B-1C2C-1B4C-B1CD-5B237801CE3D}"/>
              </a:ext>
            </a:extLst>
          </p:cNvPr>
          <p:cNvSpPr txBox="1"/>
          <p:nvPr/>
        </p:nvSpPr>
        <p:spPr>
          <a:xfrm rot="16200000">
            <a:off x="-153455" y="4621104"/>
            <a:ext cx="1418417" cy="523220"/>
          </a:xfrm>
          <a:prstGeom prst="rect">
            <a:avLst/>
          </a:prstGeom>
          <a:noFill/>
        </p:spPr>
        <p:txBody>
          <a:bodyPr wrap="square" rtlCol="0">
            <a:spAutoFit/>
          </a:bodyPr>
          <a:lstStyle/>
          <a:p>
            <a:r>
              <a:rPr lang="en-US" sz="1400" b="1" dirty="0"/>
              <a:t> CYCGNSS NO THINNING, VAM</a:t>
            </a:r>
          </a:p>
        </p:txBody>
      </p:sp>
      <p:sp>
        <p:nvSpPr>
          <p:cNvPr id="20" name="TextBox 19">
            <a:extLst>
              <a:ext uri="{FF2B5EF4-FFF2-40B4-BE49-F238E27FC236}">
                <a16:creationId xmlns:a16="http://schemas.microsoft.com/office/drawing/2014/main" id="{42723DA9-05D6-0E40-B51F-FB5A4FA5F26E}"/>
              </a:ext>
            </a:extLst>
          </p:cNvPr>
          <p:cNvSpPr txBox="1"/>
          <p:nvPr/>
        </p:nvSpPr>
        <p:spPr>
          <a:xfrm>
            <a:off x="5340096" y="6039629"/>
            <a:ext cx="6074831" cy="646331"/>
          </a:xfrm>
          <a:prstGeom prst="rect">
            <a:avLst/>
          </a:prstGeom>
          <a:noFill/>
        </p:spPr>
        <p:txBody>
          <a:bodyPr wrap="square" rtlCol="0">
            <a:spAutoFit/>
          </a:bodyPr>
          <a:lstStyle/>
          <a:p>
            <a:r>
              <a:rPr lang="en-US" b="1" dirty="0"/>
              <a:t>Moisture convergence, latent heating, secondary circulation enhanced by CYGNSS data.</a:t>
            </a:r>
            <a:endParaRPr lang="en-US" sz="2000" b="1" dirty="0"/>
          </a:p>
        </p:txBody>
      </p:sp>
      <p:sp>
        <p:nvSpPr>
          <p:cNvPr id="21" name="TextBox 20">
            <a:extLst>
              <a:ext uri="{FF2B5EF4-FFF2-40B4-BE49-F238E27FC236}">
                <a16:creationId xmlns:a16="http://schemas.microsoft.com/office/drawing/2014/main" id="{6F393827-42F7-7E42-ADE8-2F6B4C03C16D}"/>
              </a:ext>
            </a:extLst>
          </p:cNvPr>
          <p:cNvSpPr txBox="1"/>
          <p:nvPr/>
        </p:nvSpPr>
        <p:spPr>
          <a:xfrm>
            <a:off x="1205802" y="803868"/>
            <a:ext cx="1788607" cy="369332"/>
          </a:xfrm>
          <a:prstGeom prst="rect">
            <a:avLst/>
          </a:prstGeom>
          <a:noFill/>
        </p:spPr>
        <p:txBody>
          <a:bodyPr wrap="square" rtlCol="0">
            <a:spAutoFit/>
          </a:bodyPr>
          <a:lstStyle/>
          <a:p>
            <a:pPr algn="ctr"/>
            <a:r>
              <a:rPr lang="en-US" dirty="0"/>
              <a:t>Analysis</a:t>
            </a:r>
          </a:p>
        </p:txBody>
      </p:sp>
      <p:sp>
        <p:nvSpPr>
          <p:cNvPr id="31" name="TextBox 30">
            <a:extLst>
              <a:ext uri="{FF2B5EF4-FFF2-40B4-BE49-F238E27FC236}">
                <a16:creationId xmlns:a16="http://schemas.microsoft.com/office/drawing/2014/main" id="{989AB191-F5A6-0A47-A713-3AFDC1DA6DED}"/>
              </a:ext>
            </a:extLst>
          </p:cNvPr>
          <p:cNvSpPr txBox="1"/>
          <p:nvPr/>
        </p:nvSpPr>
        <p:spPr>
          <a:xfrm>
            <a:off x="4154074" y="802528"/>
            <a:ext cx="1788607" cy="369332"/>
          </a:xfrm>
          <a:prstGeom prst="rect">
            <a:avLst/>
          </a:prstGeom>
          <a:noFill/>
        </p:spPr>
        <p:txBody>
          <a:bodyPr wrap="square" rtlCol="0">
            <a:spAutoFit/>
          </a:bodyPr>
          <a:lstStyle/>
          <a:p>
            <a:pPr algn="ctr"/>
            <a:r>
              <a:rPr lang="en-US" dirty="0"/>
              <a:t>24 hour forecast</a:t>
            </a:r>
          </a:p>
        </p:txBody>
      </p:sp>
      <p:sp>
        <p:nvSpPr>
          <p:cNvPr id="32" name="TextBox 31">
            <a:extLst>
              <a:ext uri="{FF2B5EF4-FFF2-40B4-BE49-F238E27FC236}">
                <a16:creationId xmlns:a16="http://schemas.microsoft.com/office/drawing/2014/main" id="{D6A1E2DD-4B9C-0B4C-A9C0-3311B524FC8E}"/>
              </a:ext>
            </a:extLst>
          </p:cNvPr>
          <p:cNvSpPr txBox="1"/>
          <p:nvPr/>
        </p:nvSpPr>
        <p:spPr>
          <a:xfrm>
            <a:off x="7098093" y="802528"/>
            <a:ext cx="1788607" cy="369332"/>
          </a:xfrm>
          <a:prstGeom prst="rect">
            <a:avLst/>
          </a:prstGeom>
          <a:noFill/>
        </p:spPr>
        <p:txBody>
          <a:bodyPr wrap="square" rtlCol="0">
            <a:spAutoFit/>
          </a:bodyPr>
          <a:lstStyle/>
          <a:p>
            <a:pPr algn="ctr"/>
            <a:r>
              <a:rPr lang="en-US" dirty="0"/>
              <a:t>24 hour forecast</a:t>
            </a:r>
          </a:p>
        </p:txBody>
      </p:sp>
      <p:sp>
        <p:nvSpPr>
          <p:cNvPr id="33" name="TextBox 32">
            <a:extLst>
              <a:ext uri="{FF2B5EF4-FFF2-40B4-BE49-F238E27FC236}">
                <a16:creationId xmlns:a16="http://schemas.microsoft.com/office/drawing/2014/main" id="{3B055166-F9C1-8C42-AE81-18AA8CF7C954}"/>
              </a:ext>
            </a:extLst>
          </p:cNvPr>
          <p:cNvSpPr txBox="1"/>
          <p:nvPr/>
        </p:nvSpPr>
        <p:spPr>
          <a:xfrm>
            <a:off x="9909183" y="779480"/>
            <a:ext cx="1788607" cy="369332"/>
          </a:xfrm>
          <a:prstGeom prst="rect">
            <a:avLst/>
          </a:prstGeom>
          <a:noFill/>
        </p:spPr>
        <p:txBody>
          <a:bodyPr wrap="square" rtlCol="0">
            <a:spAutoFit/>
          </a:bodyPr>
          <a:lstStyle/>
          <a:p>
            <a:pPr algn="ctr"/>
            <a:r>
              <a:rPr lang="en-US" dirty="0"/>
              <a:t>24 hour forecast</a:t>
            </a:r>
          </a:p>
        </p:txBody>
      </p:sp>
      <p:sp>
        <p:nvSpPr>
          <p:cNvPr id="34" name="TextBox 33">
            <a:extLst>
              <a:ext uri="{FF2B5EF4-FFF2-40B4-BE49-F238E27FC236}">
                <a16:creationId xmlns:a16="http://schemas.microsoft.com/office/drawing/2014/main" id="{C0B175B9-8353-5147-88AC-9B1404E71624}"/>
              </a:ext>
            </a:extLst>
          </p:cNvPr>
          <p:cNvSpPr txBox="1"/>
          <p:nvPr/>
        </p:nvSpPr>
        <p:spPr>
          <a:xfrm>
            <a:off x="1014884" y="80387"/>
            <a:ext cx="9686611" cy="523220"/>
          </a:xfrm>
          <a:prstGeom prst="rect">
            <a:avLst/>
          </a:prstGeom>
          <a:noFill/>
        </p:spPr>
        <p:txBody>
          <a:bodyPr wrap="square" rtlCol="0">
            <a:spAutoFit/>
          </a:bodyPr>
          <a:lstStyle/>
          <a:p>
            <a:r>
              <a:rPr lang="en-US" sz="2800" b="1" dirty="0"/>
              <a:t>CYGNSS impact on analyses and forecast for TC Michael (2018)</a:t>
            </a:r>
          </a:p>
        </p:txBody>
      </p:sp>
      <p:sp>
        <p:nvSpPr>
          <p:cNvPr id="23" name="Right Arrow 22">
            <a:extLst>
              <a:ext uri="{FF2B5EF4-FFF2-40B4-BE49-F238E27FC236}">
                <a16:creationId xmlns:a16="http://schemas.microsoft.com/office/drawing/2014/main" id="{B63377CA-215D-DE42-8AF0-1EC384F6757D}"/>
              </a:ext>
            </a:extLst>
          </p:cNvPr>
          <p:cNvSpPr/>
          <p:nvPr/>
        </p:nvSpPr>
        <p:spPr>
          <a:xfrm>
            <a:off x="3152950" y="1310997"/>
            <a:ext cx="829945" cy="707390"/>
          </a:xfrm>
          <a:prstGeom prst="righ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4" name="Right Arrow 23">
            <a:extLst>
              <a:ext uri="{FF2B5EF4-FFF2-40B4-BE49-F238E27FC236}">
                <a16:creationId xmlns:a16="http://schemas.microsoft.com/office/drawing/2014/main" id="{841E4CC4-57C9-1144-8FD6-442872834C01}"/>
              </a:ext>
            </a:extLst>
          </p:cNvPr>
          <p:cNvSpPr/>
          <p:nvPr/>
        </p:nvSpPr>
        <p:spPr>
          <a:xfrm>
            <a:off x="3152950" y="3646351"/>
            <a:ext cx="829945" cy="707390"/>
          </a:xfrm>
          <a:prstGeom prst="righ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466882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10D1-67F1-BA4A-BD70-F3CC69E1991A}"/>
              </a:ext>
            </a:extLst>
          </p:cNvPr>
          <p:cNvSpPr>
            <a:spLocks noGrp="1"/>
          </p:cNvSpPr>
          <p:nvPr>
            <p:ph type="title"/>
          </p:nvPr>
        </p:nvSpPr>
        <p:spPr/>
        <p:txBody>
          <a:bodyPr/>
          <a:lstStyle/>
          <a:p>
            <a:r>
              <a:rPr lang="en-US" dirty="0">
                <a:cs typeface="Calibri" panose="020F0502020204030204" pitchFamily="34" charset="0"/>
              </a:rPr>
              <a:t>Conclusions &amp; Next Steps</a:t>
            </a:r>
          </a:p>
        </p:txBody>
      </p:sp>
      <p:sp>
        <p:nvSpPr>
          <p:cNvPr id="3" name="Content Placeholder 2">
            <a:extLst>
              <a:ext uri="{FF2B5EF4-FFF2-40B4-BE49-F238E27FC236}">
                <a16:creationId xmlns:a16="http://schemas.microsoft.com/office/drawing/2014/main" id="{A084A98D-AB33-D541-97B9-6DD237DD868D}"/>
              </a:ext>
            </a:extLst>
          </p:cNvPr>
          <p:cNvSpPr>
            <a:spLocks noGrp="1"/>
          </p:cNvSpPr>
          <p:nvPr>
            <p:ph idx="1"/>
          </p:nvPr>
        </p:nvSpPr>
        <p:spPr>
          <a:xfrm>
            <a:off x="838200" y="1634529"/>
            <a:ext cx="10515600" cy="4770195"/>
          </a:xfrm>
        </p:spPr>
        <p:txBody>
          <a:bodyPr>
            <a:normAutofit/>
          </a:bodyPr>
          <a:lstStyle/>
          <a:p>
            <a:pPr>
              <a:spcBef>
                <a:spcPts val="1600"/>
              </a:spcBef>
            </a:pPr>
            <a:r>
              <a:rPr lang="en-US" dirty="0"/>
              <a:t>CYGNSS supplies critical observations early in Tropical Cyclone lifecycle </a:t>
            </a:r>
          </a:p>
          <a:p>
            <a:pPr lvl="1">
              <a:spcBef>
                <a:spcPts val="0"/>
              </a:spcBef>
            </a:pPr>
            <a:r>
              <a:rPr lang="en-US" dirty="0">
                <a:solidFill>
                  <a:schemeClr val="bg1">
                    <a:lumMod val="50000"/>
                  </a:schemeClr>
                </a:solidFill>
              </a:rPr>
              <a:t>Other observing systems are often absent when tropical storms are weak</a:t>
            </a:r>
          </a:p>
          <a:p>
            <a:pPr>
              <a:spcBef>
                <a:spcPts val="1600"/>
              </a:spcBef>
            </a:pPr>
            <a:r>
              <a:rPr lang="en-US" dirty="0"/>
              <a:t>Improved early analyses lead to the improvement in intensity forecasts (66 </a:t>
            </a:r>
            <a:r>
              <a:rPr lang="en-US" dirty="0" err="1"/>
              <a:t>hr</a:t>
            </a:r>
            <a:r>
              <a:rPr lang="en-US" dirty="0"/>
              <a:t>) </a:t>
            </a:r>
          </a:p>
          <a:p>
            <a:pPr lvl="1">
              <a:spcBef>
                <a:spcPts val="0"/>
              </a:spcBef>
            </a:pPr>
            <a:r>
              <a:rPr lang="en-US" dirty="0">
                <a:solidFill>
                  <a:schemeClr val="bg1">
                    <a:lumMod val="50000"/>
                  </a:schemeClr>
                </a:solidFill>
              </a:rPr>
              <a:t>Small changes to ocean/atmosphere fluxes can trigger a different evolution</a:t>
            </a:r>
          </a:p>
          <a:p>
            <a:pPr lvl="1">
              <a:spcBef>
                <a:spcPts val="0"/>
              </a:spcBef>
            </a:pPr>
            <a:r>
              <a:rPr lang="en-US" dirty="0">
                <a:solidFill>
                  <a:schemeClr val="bg1">
                    <a:lumMod val="50000"/>
                  </a:schemeClr>
                </a:solidFill>
              </a:rPr>
              <a:t>Improved surface fluxes modify the distribution of latent and sensible heat </a:t>
            </a:r>
          </a:p>
          <a:p>
            <a:pPr>
              <a:lnSpc>
                <a:spcPct val="110000"/>
              </a:lnSpc>
              <a:spcBef>
                <a:spcPts val="1600"/>
              </a:spcBef>
            </a:pPr>
            <a:r>
              <a:rPr lang="en-US" dirty="0"/>
              <a:t>Continue tuning of vector CYGNSS winds in regional DA (HWRF)</a:t>
            </a:r>
          </a:p>
          <a:p>
            <a:pPr marL="682735" lvl="1" indent="-226478">
              <a:lnSpc>
                <a:spcPct val="100000"/>
              </a:lnSpc>
              <a:spcBef>
                <a:spcPts val="0"/>
              </a:spcBef>
            </a:pPr>
            <a:r>
              <a:rPr lang="en-US" dirty="0">
                <a:solidFill>
                  <a:schemeClr val="bg1">
                    <a:lumMod val="50000"/>
                  </a:schemeClr>
                </a:solidFill>
              </a:rPr>
              <a:t>Additional cases: Hurricane Dorian (2019), Typhoon </a:t>
            </a:r>
            <a:r>
              <a:rPr lang="en-US" dirty="0" err="1">
                <a:solidFill>
                  <a:schemeClr val="bg1">
                    <a:lumMod val="50000"/>
                  </a:schemeClr>
                </a:solidFill>
              </a:rPr>
              <a:t>Lekima</a:t>
            </a:r>
            <a:r>
              <a:rPr lang="en-US" dirty="0">
                <a:solidFill>
                  <a:schemeClr val="bg1">
                    <a:lumMod val="50000"/>
                  </a:schemeClr>
                </a:solidFill>
              </a:rPr>
              <a:t> (2019)</a:t>
            </a:r>
          </a:p>
          <a:p>
            <a:pPr lvl="1">
              <a:lnSpc>
                <a:spcPct val="100000"/>
              </a:lnSpc>
              <a:spcBef>
                <a:spcPts val="0"/>
              </a:spcBef>
            </a:pPr>
            <a:r>
              <a:rPr lang="en-US" dirty="0">
                <a:solidFill>
                  <a:schemeClr val="bg1">
                    <a:lumMod val="50000"/>
                  </a:schemeClr>
                </a:solidFill>
              </a:rPr>
              <a:t>Preparing for use of vector CYGNSS winds in global DA (FV3-GFS)</a:t>
            </a:r>
          </a:p>
        </p:txBody>
      </p:sp>
      <p:sp>
        <p:nvSpPr>
          <p:cNvPr id="4" name="Slide Number Placeholder 3">
            <a:extLst>
              <a:ext uri="{FF2B5EF4-FFF2-40B4-BE49-F238E27FC236}">
                <a16:creationId xmlns:a16="http://schemas.microsoft.com/office/drawing/2014/main" id="{AC462965-771B-7F45-AC18-A7D9FC9F8CEC}"/>
              </a:ext>
            </a:extLst>
          </p:cNvPr>
          <p:cNvSpPr>
            <a:spLocks noGrp="1"/>
          </p:cNvSpPr>
          <p:nvPr>
            <p:ph type="sldNum" sz="quarter" idx="12"/>
          </p:nvPr>
        </p:nvSpPr>
        <p:spPr/>
        <p:txBody>
          <a:bodyPr/>
          <a:lstStyle/>
          <a:p>
            <a:fld id="{EB629580-478B-784C-8141-289107B6172B}" type="slidenum">
              <a:rPr lang="en-US" smtClean="0"/>
              <a:t>15</a:t>
            </a:fld>
            <a:endParaRPr lang="en-US"/>
          </a:p>
        </p:txBody>
      </p:sp>
    </p:spTree>
    <p:extLst>
      <p:ext uri="{BB962C8B-B14F-4D97-AF65-F5344CB8AC3E}">
        <p14:creationId xmlns:p14="http://schemas.microsoft.com/office/powerpoint/2010/main" val="2635493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79777-D76D-9C40-BF5B-2CC3C5EFE09F}"/>
              </a:ext>
            </a:extLst>
          </p:cNvPr>
          <p:cNvSpPr txBox="1"/>
          <p:nvPr/>
        </p:nvSpPr>
        <p:spPr>
          <a:xfrm>
            <a:off x="2852615" y="2516554"/>
            <a:ext cx="6314831" cy="1015663"/>
          </a:xfrm>
          <a:prstGeom prst="rect">
            <a:avLst/>
          </a:prstGeom>
          <a:noFill/>
        </p:spPr>
        <p:txBody>
          <a:bodyPr wrap="square" rtlCol="0">
            <a:spAutoFit/>
          </a:bodyPr>
          <a:lstStyle/>
          <a:p>
            <a:pPr algn="ctr"/>
            <a:r>
              <a:rPr lang="en-US" sz="6000" dirty="0"/>
              <a:t>Additional Slides</a:t>
            </a:r>
          </a:p>
        </p:txBody>
      </p:sp>
    </p:spTree>
    <p:extLst>
      <p:ext uri="{BB962C8B-B14F-4D97-AF65-F5344CB8AC3E}">
        <p14:creationId xmlns:p14="http://schemas.microsoft.com/office/powerpoint/2010/main" val="184053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C182BE-7130-EE47-AA3C-D25DE45C44E9}"/>
              </a:ext>
            </a:extLst>
          </p:cNvPr>
          <p:cNvPicPr>
            <a:picLocks noChangeAspect="1"/>
          </p:cNvPicPr>
          <p:nvPr/>
        </p:nvPicPr>
        <p:blipFill rotWithShape="1">
          <a:blip r:embed="rId2"/>
          <a:srcRect t="7548"/>
          <a:stretch/>
        </p:blipFill>
        <p:spPr>
          <a:xfrm>
            <a:off x="996291" y="3526537"/>
            <a:ext cx="4064000" cy="3005804"/>
          </a:xfrm>
          <a:prstGeom prst="rect">
            <a:avLst/>
          </a:prstGeom>
        </p:spPr>
      </p:pic>
      <p:pic>
        <p:nvPicPr>
          <p:cNvPr id="14" name="Picture 13">
            <a:extLst>
              <a:ext uri="{FF2B5EF4-FFF2-40B4-BE49-F238E27FC236}">
                <a16:creationId xmlns:a16="http://schemas.microsoft.com/office/drawing/2014/main" id="{E76C7748-9F80-904E-815B-0AE1B2E8A999}"/>
              </a:ext>
            </a:extLst>
          </p:cNvPr>
          <p:cNvPicPr>
            <a:picLocks noChangeAspect="1"/>
          </p:cNvPicPr>
          <p:nvPr/>
        </p:nvPicPr>
        <p:blipFill rotWithShape="1">
          <a:blip r:embed="rId3"/>
          <a:srcRect t="7548"/>
          <a:stretch/>
        </p:blipFill>
        <p:spPr>
          <a:xfrm>
            <a:off x="996291" y="386380"/>
            <a:ext cx="4064000" cy="3005803"/>
          </a:xfrm>
          <a:prstGeom prst="rect">
            <a:avLst/>
          </a:prstGeom>
        </p:spPr>
      </p:pic>
      <p:pic>
        <p:nvPicPr>
          <p:cNvPr id="11" name="Picture 10">
            <a:extLst>
              <a:ext uri="{FF2B5EF4-FFF2-40B4-BE49-F238E27FC236}">
                <a16:creationId xmlns:a16="http://schemas.microsoft.com/office/drawing/2014/main" id="{EC4E0A52-9005-DB48-A554-EB128C8BDA2B}"/>
              </a:ext>
            </a:extLst>
          </p:cNvPr>
          <p:cNvPicPr>
            <a:picLocks noChangeAspect="1"/>
          </p:cNvPicPr>
          <p:nvPr/>
        </p:nvPicPr>
        <p:blipFill rotWithShape="1">
          <a:blip r:embed="rId4"/>
          <a:srcRect t="5524"/>
          <a:stretch/>
        </p:blipFill>
        <p:spPr>
          <a:xfrm>
            <a:off x="5256288" y="3727316"/>
            <a:ext cx="3454400" cy="2963619"/>
          </a:xfrm>
          <a:prstGeom prst="rect">
            <a:avLst/>
          </a:prstGeom>
        </p:spPr>
      </p:pic>
      <p:pic>
        <p:nvPicPr>
          <p:cNvPr id="9" name="Picture 8">
            <a:extLst>
              <a:ext uri="{FF2B5EF4-FFF2-40B4-BE49-F238E27FC236}">
                <a16:creationId xmlns:a16="http://schemas.microsoft.com/office/drawing/2014/main" id="{D707AE73-497E-AF45-8FD5-8B80BF6E5D36}"/>
              </a:ext>
            </a:extLst>
          </p:cNvPr>
          <p:cNvPicPr>
            <a:picLocks noChangeAspect="1"/>
          </p:cNvPicPr>
          <p:nvPr/>
        </p:nvPicPr>
        <p:blipFill rotWithShape="1">
          <a:blip r:embed="rId5"/>
          <a:srcRect t="5905"/>
          <a:stretch/>
        </p:blipFill>
        <p:spPr>
          <a:xfrm>
            <a:off x="5256288" y="567389"/>
            <a:ext cx="3530600" cy="2963616"/>
          </a:xfrm>
          <a:prstGeom prst="rect">
            <a:avLst/>
          </a:prstGeom>
        </p:spPr>
      </p:pic>
      <p:sp>
        <p:nvSpPr>
          <p:cNvPr id="5" name="TextBox 4">
            <a:extLst>
              <a:ext uri="{FF2B5EF4-FFF2-40B4-BE49-F238E27FC236}">
                <a16:creationId xmlns:a16="http://schemas.microsoft.com/office/drawing/2014/main" id="{511A6143-4962-7742-BD92-6FF9C9A6B551}"/>
              </a:ext>
            </a:extLst>
          </p:cNvPr>
          <p:cNvSpPr txBox="1"/>
          <p:nvPr/>
        </p:nvSpPr>
        <p:spPr>
          <a:xfrm>
            <a:off x="-48975" y="1521189"/>
            <a:ext cx="1065484" cy="546432"/>
          </a:xfrm>
          <a:prstGeom prst="rect">
            <a:avLst/>
          </a:prstGeom>
          <a:noFill/>
        </p:spPr>
        <p:txBody>
          <a:bodyPr wrap="none" rtlCol="0">
            <a:spAutoFit/>
          </a:bodyPr>
          <a:lstStyle/>
          <a:p>
            <a:r>
              <a:rPr lang="en-US" sz="1600" dirty="0"/>
              <a:t>Control</a:t>
            </a:r>
          </a:p>
          <a:p>
            <a:r>
              <a:rPr lang="en-US" sz="1351" dirty="0">
                <a:solidFill>
                  <a:schemeClr val="bg1">
                    <a:lumMod val="65000"/>
                  </a:schemeClr>
                </a:solidFill>
              </a:rPr>
              <a:t>(no CYGNSS)</a:t>
            </a:r>
          </a:p>
        </p:txBody>
      </p:sp>
      <p:sp>
        <p:nvSpPr>
          <p:cNvPr id="6" name="TextBox 5">
            <a:extLst>
              <a:ext uri="{FF2B5EF4-FFF2-40B4-BE49-F238E27FC236}">
                <a16:creationId xmlns:a16="http://schemas.microsoft.com/office/drawing/2014/main" id="{3E08CA88-C49C-6340-9CBD-AD55F7B21833}"/>
              </a:ext>
            </a:extLst>
          </p:cNvPr>
          <p:cNvSpPr txBox="1"/>
          <p:nvPr/>
        </p:nvSpPr>
        <p:spPr>
          <a:xfrm>
            <a:off x="-48974" y="4660106"/>
            <a:ext cx="1670855" cy="338554"/>
          </a:xfrm>
          <a:prstGeom prst="rect">
            <a:avLst/>
          </a:prstGeom>
          <a:noFill/>
        </p:spPr>
        <p:txBody>
          <a:bodyPr wrap="square" rtlCol="0">
            <a:spAutoFit/>
          </a:bodyPr>
          <a:lstStyle/>
          <a:p>
            <a:r>
              <a:rPr lang="en-US" sz="1600" dirty="0"/>
              <a:t>VAM-CYGNSS</a:t>
            </a:r>
          </a:p>
        </p:txBody>
      </p:sp>
      <p:sp>
        <p:nvSpPr>
          <p:cNvPr id="7" name="TextBox 6">
            <a:extLst>
              <a:ext uri="{FF2B5EF4-FFF2-40B4-BE49-F238E27FC236}">
                <a16:creationId xmlns:a16="http://schemas.microsoft.com/office/drawing/2014/main" id="{D03C6E6B-75C2-0246-80BA-26E206C083B3}"/>
              </a:ext>
            </a:extLst>
          </p:cNvPr>
          <p:cNvSpPr txBox="1"/>
          <p:nvPr/>
        </p:nvSpPr>
        <p:spPr>
          <a:xfrm>
            <a:off x="2506758" y="103916"/>
            <a:ext cx="1003801" cy="300210"/>
          </a:xfrm>
          <a:prstGeom prst="rect">
            <a:avLst/>
          </a:prstGeom>
          <a:noFill/>
        </p:spPr>
        <p:txBody>
          <a:bodyPr wrap="none" rtlCol="0">
            <a:spAutoFit/>
          </a:bodyPr>
          <a:lstStyle/>
          <a:p>
            <a:r>
              <a:rPr lang="en-US" sz="1351" dirty="0"/>
              <a:t>10-m winds</a:t>
            </a:r>
          </a:p>
        </p:txBody>
      </p:sp>
      <p:pic>
        <p:nvPicPr>
          <p:cNvPr id="13" name="Picture 12">
            <a:extLst>
              <a:ext uri="{FF2B5EF4-FFF2-40B4-BE49-F238E27FC236}">
                <a16:creationId xmlns:a16="http://schemas.microsoft.com/office/drawing/2014/main" id="{FDF12BCC-8BAB-204D-A3E6-4BC6D171C679}"/>
              </a:ext>
            </a:extLst>
          </p:cNvPr>
          <p:cNvPicPr>
            <a:picLocks noChangeAspect="1"/>
          </p:cNvPicPr>
          <p:nvPr/>
        </p:nvPicPr>
        <p:blipFill rotWithShape="1">
          <a:blip r:embed="rId6"/>
          <a:srcRect l="7482" t="6603"/>
          <a:stretch/>
        </p:blipFill>
        <p:spPr>
          <a:xfrm>
            <a:off x="8542027" y="570426"/>
            <a:ext cx="3454400" cy="3060247"/>
          </a:xfrm>
          <a:prstGeom prst="rect">
            <a:avLst/>
          </a:prstGeom>
        </p:spPr>
      </p:pic>
      <p:pic>
        <p:nvPicPr>
          <p:cNvPr id="15" name="Picture 14">
            <a:extLst>
              <a:ext uri="{FF2B5EF4-FFF2-40B4-BE49-F238E27FC236}">
                <a16:creationId xmlns:a16="http://schemas.microsoft.com/office/drawing/2014/main" id="{AF2A755B-542F-304E-9071-654E64D977F0}"/>
              </a:ext>
            </a:extLst>
          </p:cNvPr>
          <p:cNvPicPr>
            <a:picLocks noChangeAspect="1"/>
          </p:cNvPicPr>
          <p:nvPr/>
        </p:nvPicPr>
        <p:blipFill rotWithShape="1">
          <a:blip r:embed="rId7"/>
          <a:srcRect l="6309" t="6603"/>
          <a:stretch/>
        </p:blipFill>
        <p:spPr>
          <a:xfrm>
            <a:off x="8520424" y="3757155"/>
            <a:ext cx="3403035" cy="3060247"/>
          </a:xfrm>
          <a:prstGeom prst="rect">
            <a:avLst/>
          </a:prstGeom>
        </p:spPr>
      </p:pic>
      <p:sp>
        <p:nvSpPr>
          <p:cNvPr id="16" name="TextBox 15">
            <a:extLst>
              <a:ext uri="{FF2B5EF4-FFF2-40B4-BE49-F238E27FC236}">
                <a16:creationId xmlns:a16="http://schemas.microsoft.com/office/drawing/2014/main" id="{36A80FE2-C5AF-BF4E-B22E-E83A76BB1DC7}"/>
              </a:ext>
            </a:extLst>
          </p:cNvPr>
          <p:cNvSpPr txBox="1"/>
          <p:nvPr/>
        </p:nvSpPr>
        <p:spPr>
          <a:xfrm>
            <a:off x="5922227" y="56029"/>
            <a:ext cx="2598197" cy="508088"/>
          </a:xfrm>
          <a:prstGeom prst="rect">
            <a:avLst/>
          </a:prstGeom>
          <a:noFill/>
        </p:spPr>
        <p:txBody>
          <a:bodyPr wrap="square" rtlCol="0">
            <a:spAutoFit/>
          </a:bodyPr>
          <a:lstStyle/>
          <a:p>
            <a:pPr algn="ctr"/>
            <a:r>
              <a:rPr lang="en-US" sz="1351" dirty="0"/>
              <a:t>Azimuthally-averaged</a:t>
            </a:r>
          </a:p>
          <a:p>
            <a:pPr algn="ctr"/>
            <a:r>
              <a:rPr lang="en-US" sz="1351" dirty="0"/>
              <a:t>Tangential Wind</a:t>
            </a:r>
          </a:p>
        </p:txBody>
      </p:sp>
      <p:sp>
        <p:nvSpPr>
          <p:cNvPr id="18" name="TextBox 17">
            <a:extLst>
              <a:ext uri="{FF2B5EF4-FFF2-40B4-BE49-F238E27FC236}">
                <a16:creationId xmlns:a16="http://schemas.microsoft.com/office/drawing/2014/main" id="{336F4489-3B47-B24E-93DC-EEDBA2227E1E}"/>
              </a:ext>
            </a:extLst>
          </p:cNvPr>
          <p:cNvSpPr txBox="1"/>
          <p:nvPr/>
        </p:nvSpPr>
        <p:spPr>
          <a:xfrm>
            <a:off x="8958828" y="56029"/>
            <a:ext cx="2853499" cy="508088"/>
          </a:xfrm>
          <a:prstGeom prst="rect">
            <a:avLst/>
          </a:prstGeom>
          <a:noFill/>
        </p:spPr>
        <p:txBody>
          <a:bodyPr wrap="square" rtlCol="0">
            <a:spAutoFit/>
          </a:bodyPr>
          <a:lstStyle/>
          <a:p>
            <a:pPr algn="ctr"/>
            <a:r>
              <a:rPr lang="en-US" sz="1351" dirty="0"/>
              <a:t>Azimuthally-averaged</a:t>
            </a:r>
          </a:p>
          <a:p>
            <a:pPr algn="ctr"/>
            <a:r>
              <a:rPr lang="en-US" sz="1351" dirty="0"/>
              <a:t>Temperature Departure</a:t>
            </a:r>
          </a:p>
        </p:txBody>
      </p:sp>
      <p:sp>
        <p:nvSpPr>
          <p:cNvPr id="17" name="Rectangle 16">
            <a:extLst>
              <a:ext uri="{FF2B5EF4-FFF2-40B4-BE49-F238E27FC236}">
                <a16:creationId xmlns:a16="http://schemas.microsoft.com/office/drawing/2014/main" id="{E622DF00-CF1D-0940-A62B-84527E6781BA}"/>
              </a:ext>
            </a:extLst>
          </p:cNvPr>
          <p:cNvSpPr/>
          <p:nvPr/>
        </p:nvSpPr>
        <p:spPr>
          <a:xfrm>
            <a:off x="3392496" y="3128240"/>
            <a:ext cx="1463040" cy="8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99F4B67D-DC7A-8F4A-9A07-7415FC0B1762}"/>
              </a:ext>
            </a:extLst>
          </p:cNvPr>
          <p:cNvSpPr/>
          <p:nvPr/>
        </p:nvSpPr>
        <p:spPr>
          <a:xfrm>
            <a:off x="3392496" y="6273113"/>
            <a:ext cx="1463040" cy="8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BBA84A95-4993-F84D-858F-C1198D24B6B2}"/>
              </a:ext>
            </a:extLst>
          </p:cNvPr>
          <p:cNvSpPr/>
          <p:nvPr/>
        </p:nvSpPr>
        <p:spPr>
          <a:xfrm rot="5400000">
            <a:off x="7854035" y="1525875"/>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3A76E031-0E2D-4741-85D3-C0C56E55C022}"/>
              </a:ext>
            </a:extLst>
          </p:cNvPr>
          <p:cNvSpPr/>
          <p:nvPr/>
        </p:nvSpPr>
        <p:spPr>
          <a:xfrm rot="5400000">
            <a:off x="7831847" y="4849456"/>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lide Number Placeholder 2">
            <a:extLst>
              <a:ext uri="{FF2B5EF4-FFF2-40B4-BE49-F238E27FC236}">
                <a16:creationId xmlns:a16="http://schemas.microsoft.com/office/drawing/2014/main" id="{2E85F5CB-6949-C245-BF6B-A44E06D6440D}"/>
              </a:ext>
            </a:extLst>
          </p:cNvPr>
          <p:cNvSpPr>
            <a:spLocks noGrp="1"/>
          </p:cNvSpPr>
          <p:nvPr>
            <p:ph type="sldNum" sz="quarter" idx="12"/>
          </p:nvPr>
        </p:nvSpPr>
        <p:spPr/>
        <p:txBody>
          <a:bodyPr/>
          <a:lstStyle/>
          <a:p>
            <a:fld id="{EB629580-478B-784C-8141-289107B6172B}" type="slidenum">
              <a:rPr lang="en-US" smtClean="0"/>
              <a:pPr/>
              <a:t>17</a:t>
            </a:fld>
            <a:endParaRPr lang="en-US" dirty="0"/>
          </a:p>
        </p:txBody>
      </p:sp>
      <p:sp>
        <p:nvSpPr>
          <p:cNvPr id="21" name="TextBox 20">
            <a:extLst>
              <a:ext uri="{FF2B5EF4-FFF2-40B4-BE49-F238E27FC236}">
                <a16:creationId xmlns:a16="http://schemas.microsoft.com/office/drawing/2014/main" id="{E15F91A0-2A10-DE47-8598-9AE549793753}"/>
              </a:ext>
            </a:extLst>
          </p:cNvPr>
          <p:cNvSpPr txBox="1"/>
          <p:nvPr/>
        </p:nvSpPr>
        <p:spPr>
          <a:xfrm>
            <a:off x="170689" y="97537"/>
            <a:ext cx="883575" cy="953915"/>
          </a:xfrm>
          <a:prstGeom prst="rect">
            <a:avLst/>
          </a:prstGeom>
          <a:noFill/>
          <a:ln w="12700">
            <a:solidFill>
              <a:schemeClr val="tx1"/>
            </a:solidFill>
          </a:ln>
        </p:spPr>
        <p:txBody>
          <a:bodyPr wrap="none" rtlCol="0">
            <a:spAutoFit/>
          </a:bodyPr>
          <a:lstStyle/>
          <a:p>
            <a:r>
              <a:rPr lang="en-US" sz="1600" b="1" i="1" dirty="0"/>
              <a:t>Analysis</a:t>
            </a:r>
          </a:p>
          <a:p>
            <a:r>
              <a:rPr lang="en-US" sz="1333" dirty="0">
                <a:solidFill>
                  <a:schemeClr val="bg1">
                    <a:lumMod val="50000"/>
                  </a:schemeClr>
                </a:solidFill>
              </a:rPr>
              <a:t>valid</a:t>
            </a:r>
          </a:p>
          <a:p>
            <a:r>
              <a:rPr lang="en-US" sz="1333" dirty="0">
                <a:solidFill>
                  <a:schemeClr val="bg1">
                    <a:lumMod val="50000"/>
                  </a:schemeClr>
                </a:solidFill>
              </a:rPr>
              <a:t>20181007</a:t>
            </a:r>
          </a:p>
          <a:p>
            <a:r>
              <a:rPr lang="en-US" sz="1333" dirty="0">
                <a:solidFill>
                  <a:schemeClr val="bg1">
                    <a:lumMod val="50000"/>
                  </a:schemeClr>
                </a:solidFill>
              </a:rPr>
              <a:t>1800 UTC</a:t>
            </a:r>
            <a:endParaRPr lang="en-US" sz="1600" dirty="0">
              <a:solidFill>
                <a:schemeClr val="bg1">
                  <a:lumMod val="50000"/>
                </a:schemeClr>
              </a:solidFill>
            </a:endParaRPr>
          </a:p>
        </p:txBody>
      </p:sp>
    </p:spTree>
    <p:extLst>
      <p:ext uri="{BB962C8B-B14F-4D97-AF65-F5344CB8AC3E}">
        <p14:creationId xmlns:p14="http://schemas.microsoft.com/office/powerpoint/2010/main" val="2942562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76C7748-9F80-904E-815B-0AE1B2E8A999}"/>
              </a:ext>
            </a:extLst>
          </p:cNvPr>
          <p:cNvPicPr>
            <a:picLocks noChangeAspect="1"/>
          </p:cNvPicPr>
          <p:nvPr/>
        </p:nvPicPr>
        <p:blipFill rotWithShape="1">
          <a:blip r:embed="rId2"/>
          <a:srcRect t="7761"/>
          <a:stretch/>
        </p:blipFill>
        <p:spPr>
          <a:xfrm>
            <a:off x="2644068" y="335330"/>
            <a:ext cx="3779520" cy="3198820"/>
          </a:xfrm>
          <a:prstGeom prst="rect">
            <a:avLst/>
          </a:prstGeom>
        </p:spPr>
      </p:pic>
      <p:pic>
        <p:nvPicPr>
          <p:cNvPr id="9" name="Picture 8">
            <a:extLst>
              <a:ext uri="{FF2B5EF4-FFF2-40B4-BE49-F238E27FC236}">
                <a16:creationId xmlns:a16="http://schemas.microsoft.com/office/drawing/2014/main" id="{D707AE73-497E-AF45-8FD5-8B80BF6E5D36}"/>
              </a:ext>
            </a:extLst>
          </p:cNvPr>
          <p:cNvPicPr>
            <a:picLocks noChangeAspect="1"/>
          </p:cNvPicPr>
          <p:nvPr/>
        </p:nvPicPr>
        <p:blipFill rotWithShape="1">
          <a:blip r:embed="rId3">
            <a:alphaModFix/>
          </a:blip>
          <a:srcRect l="5020" t="6521"/>
          <a:stretch/>
        </p:blipFill>
        <p:spPr>
          <a:xfrm>
            <a:off x="6931614" y="312046"/>
            <a:ext cx="3692737" cy="3102513"/>
          </a:xfrm>
          <a:prstGeom prst="rect">
            <a:avLst/>
          </a:prstGeom>
        </p:spPr>
      </p:pic>
      <p:sp>
        <p:nvSpPr>
          <p:cNvPr id="7" name="TextBox 6">
            <a:extLst>
              <a:ext uri="{FF2B5EF4-FFF2-40B4-BE49-F238E27FC236}">
                <a16:creationId xmlns:a16="http://schemas.microsoft.com/office/drawing/2014/main" id="{D03C6E6B-75C2-0246-80BA-26E206C083B3}"/>
              </a:ext>
            </a:extLst>
          </p:cNvPr>
          <p:cNvSpPr txBox="1"/>
          <p:nvPr/>
        </p:nvSpPr>
        <p:spPr>
          <a:xfrm>
            <a:off x="3150064" y="29868"/>
            <a:ext cx="2657522" cy="300210"/>
          </a:xfrm>
          <a:prstGeom prst="rect">
            <a:avLst/>
          </a:prstGeom>
          <a:noFill/>
        </p:spPr>
        <p:txBody>
          <a:bodyPr wrap="none" rtlCol="0">
            <a:spAutoFit/>
          </a:bodyPr>
          <a:lstStyle/>
          <a:p>
            <a:r>
              <a:rPr lang="en-US" sz="1351" dirty="0"/>
              <a:t>Azimuthally-averaged Radial Inflow</a:t>
            </a:r>
          </a:p>
        </p:txBody>
      </p:sp>
      <p:sp>
        <p:nvSpPr>
          <p:cNvPr id="16" name="TextBox 15">
            <a:extLst>
              <a:ext uri="{FF2B5EF4-FFF2-40B4-BE49-F238E27FC236}">
                <a16:creationId xmlns:a16="http://schemas.microsoft.com/office/drawing/2014/main" id="{36A80FE2-C5AF-BF4E-B22E-E83A76BB1DC7}"/>
              </a:ext>
            </a:extLst>
          </p:cNvPr>
          <p:cNvSpPr txBox="1"/>
          <p:nvPr/>
        </p:nvSpPr>
        <p:spPr>
          <a:xfrm>
            <a:off x="6556371" y="29868"/>
            <a:ext cx="4208541" cy="300210"/>
          </a:xfrm>
          <a:prstGeom prst="rect">
            <a:avLst/>
          </a:prstGeom>
          <a:noFill/>
        </p:spPr>
        <p:txBody>
          <a:bodyPr wrap="square" rtlCol="0">
            <a:spAutoFit/>
          </a:bodyPr>
          <a:lstStyle/>
          <a:p>
            <a:pPr algn="ctr"/>
            <a:r>
              <a:rPr lang="en-US" sz="1351" dirty="0"/>
              <a:t>Azimuthally-averaged Radial Moisture Flux Convergence</a:t>
            </a:r>
          </a:p>
        </p:txBody>
      </p:sp>
      <p:pic>
        <p:nvPicPr>
          <p:cNvPr id="10" name="Picture 9">
            <a:extLst>
              <a:ext uri="{FF2B5EF4-FFF2-40B4-BE49-F238E27FC236}">
                <a16:creationId xmlns:a16="http://schemas.microsoft.com/office/drawing/2014/main" id="{D1C182BE-7130-EE47-AA3C-D25DE45C44E9}"/>
              </a:ext>
            </a:extLst>
          </p:cNvPr>
          <p:cNvPicPr>
            <a:picLocks noChangeAspect="1"/>
          </p:cNvPicPr>
          <p:nvPr/>
        </p:nvPicPr>
        <p:blipFill rotWithShape="1">
          <a:blip r:embed="rId4"/>
          <a:srcRect t="7473" b="1"/>
          <a:stretch/>
        </p:blipFill>
        <p:spPr>
          <a:xfrm>
            <a:off x="2593303" y="3624179"/>
            <a:ext cx="3820160" cy="3233821"/>
          </a:xfrm>
          <a:prstGeom prst="rect">
            <a:avLst/>
          </a:prstGeom>
        </p:spPr>
      </p:pic>
      <p:pic>
        <p:nvPicPr>
          <p:cNvPr id="11" name="Picture 10">
            <a:extLst>
              <a:ext uri="{FF2B5EF4-FFF2-40B4-BE49-F238E27FC236}">
                <a16:creationId xmlns:a16="http://schemas.microsoft.com/office/drawing/2014/main" id="{EC4E0A52-9005-DB48-A554-EB128C8BDA2B}"/>
              </a:ext>
            </a:extLst>
          </p:cNvPr>
          <p:cNvPicPr>
            <a:picLocks noChangeAspect="1"/>
          </p:cNvPicPr>
          <p:nvPr/>
        </p:nvPicPr>
        <p:blipFill rotWithShape="1">
          <a:blip r:embed="rId5">
            <a:alphaModFix/>
          </a:blip>
          <a:srcRect l="5427" t="5120"/>
          <a:stretch/>
        </p:blipFill>
        <p:spPr>
          <a:xfrm>
            <a:off x="6918255" y="3588107"/>
            <a:ext cx="3894677" cy="3123283"/>
          </a:xfrm>
          <a:prstGeom prst="rect">
            <a:avLst/>
          </a:prstGeom>
        </p:spPr>
      </p:pic>
      <p:sp>
        <p:nvSpPr>
          <p:cNvPr id="12" name="TextBox 11">
            <a:extLst>
              <a:ext uri="{FF2B5EF4-FFF2-40B4-BE49-F238E27FC236}">
                <a16:creationId xmlns:a16="http://schemas.microsoft.com/office/drawing/2014/main" id="{4A4B1719-C2BA-2C4A-A574-29E5FFFD0CCD}"/>
              </a:ext>
            </a:extLst>
          </p:cNvPr>
          <p:cNvSpPr txBox="1"/>
          <p:nvPr/>
        </p:nvSpPr>
        <p:spPr>
          <a:xfrm>
            <a:off x="848492" y="1521189"/>
            <a:ext cx="1065484" cy="546432"/>
          </a:xfrm>
          <a:prstGeom prst="rect">
            <a:avLst/>
          </a:prstGeom>
          <a:noFill/>
        </p:spPr>
        <p:txBody>
          <a:bodyPr wrap="none" rtlCol="0">
            <a:spAutoFit/>
          </a:bodyPr>
          <a:lstStyle/>
          <a:p>
            <a:r>
              <a:rPr lang="en-US" sz="1600" dirty="0"/>
              <a:t>Control</a:t>
            </a:r>
          </a:p>
          <a:p>
            <a:r>
              <a:rPr lang="en-US" sz="1351" dirty="0">
                <a:solidFill>
                  <a:schemeClr val="bg1">
                    <a:lumMod val="65000"/>
                  </a:schemeClr>
                </a:solidFill>
              </a:rPr>
              <a:t>(no CYGNSS)</a:t>
            </a:r>
          </a:p>
        </p:txBody>
      </p:sp>
      <p:sp>
        <p:nvSpPr>
          <p:cNvPr id="13" name="TextBox 12">
            <a:extLst>
              <a:ext uri="{FF2B5EF4-FFF2-40B4-BE49-F238E27FC236}">
                <a16:creationId xmlns:a16="http://schemas.microsoft.com/office/drawing/2014/main" id="{E6ECDCDA-EEE8-E345-8D51-FD7D324E2D96}"/>
              </a:ext>
            </a:extLst>
          </p:cNvPr>
          <p:cNvSpPr txBox="1"/>
          <p:nvPr/>
        </p:nvSpPr>
        <p:spPr>
          <a:xfrm>
            <a:off x="848493" y="4660106"/>
            <a:ext cx="1670855" cy="338554"/>
          </a:xfrm>
          <a:prstGeom prst="rect">
            <a:avLst/>
          </a:prstGeom>
          <a:noFill/>
        </p:spPr>
        <p:txBody>
          <a:bodyPr wrap="square" rtlCol="0">
            <a:spAutoFit/>
          </a:bodyPr>
          <a:lstStyle/>
          <a:p>
            <a:r>
              <a:rPr lang="en-US" sz="1600" dirty="0"/>
              <a:t>VAM-CYGNSS</a:t>
            </a:r>
          </a:p>
        </p:txBody>
      </p:sp>
      <p:sp>
        <p:nvSpPr>
          <p:cNvPr id="15" name="Rectangle 14">
            <a:extLst>
              <a:ext uri="{FF2B5EF4-FFF2-40B4-BE49-F238E27FC236}">
                <a16:creationId xmlns:a16="http://schemas.microsoft.com/office/drawing/2014/main" id="{6E11AE45-EE7D-9F44-8B1A-1263252370E3}"/>
              </a:ext>
            </a:extLst>
          </p:cNvPr>
          <p:cNvSpPr/>
          <p:nvPr/>
        </p:nvSpPr>
        <p:spPr>
          <a:xfrm rot="5400000">
            <a:off x="6248129" y="1540052"/>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B916AFD1-E349-2B4B-9151-895756383A87}"/>
              </a:ext>
            </a:extLst>
          </p:cNvPr>
          <p:cNvSpPr/>
          <p:nvPr/>
        </p:nvSpPr>
        <p:spPr>
          <a:xfrm rot="5400000">
            <a:off x="6225941" y="4863633"/>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Slide Number Placeholder 1">
            <a:extLst>
              <a:ext uri="{FF2B5EF4-FFF2-40B4-BE49-F238E27FC236}">
                <a16:creationId xmlns:a16="http://schemas.microsoft.com/office/drawing/2014/main" id="{1577A10B-ECB0-8042-9A6F-757F0034E2CB}"/>
              </a:ext>
            </a:extLst>
          </p:cNvPr>
          <p:cNvSpPr>
            <a:spLocks noGrp="1"/>
          </p:cNvSpPr>
          <p:nvPr>
            <p:ph type="sldNum" sz="quarter" idx="12"/>
          </p:nvPr>
        </p:nvSpPr>
        <p:spPr/>
        <p:txBody>
          <a:bodyPr/>
          <a:lstStyle/>
          <a:p>
            <a:fld id="{EB629580-478B-784C-8141-289107B6172B}" type="slidenum">
              <a:rPr lang="en-US" smtClean="0"/>
              <a:pPr/>
              <a:t>18</a:t>
            </a:fld>
            <a:endParaRPr lang="en-US" dirty="0"/>
          </a:p>
        </p:txBody>
      </p:sp>
      <p:sp>
        <p:nvSpPr>
          <p:cNvPr id="18" name="TextBox 17">
            <a:extLst>
              <a:ext uri="{FF2B5EF4-FFF2-40B4-BE49-F238E27FC236}">
                <a16:creationId xmlns:a16="http://schemas.microsoft.com/office/drawing/2014/main" id="{589F32F2-D097-A846-9F39-97C8D856CCAD}"/>
              </a:ext>
            </a:extLst>
          </p:cNvPr>
          <p:cNvSpPr txBox="1"/>
          <p:nvPr/>
        </p:nvSpPr>
        <p:spPr>
          <a:xfrm>
            <a:off x="170689" y="97537"/>
            <a:ext cx="1325299" cy="953915"/>
          </a:xfrm>
          <a:prstGeom prst="rect">
            <a:avLst/>
          </a:prstGeom>
          <a:noFill/>
          <a:ln w="12700">
            <a:solidFill>
              <a:schemeClr val="tx1"/>
            </a:solidFill>
          </a:ln>
        </p:spPr>
        <p:txBody>
          <a:bodyPr wrap="none" rtlCol="0">
            <a:spAutoFit/>
          </a:bodyPr>
          <a:lstStyle/>
          <a:p>
            <a:r>
              <a:rPr lang="en-US" sz="1600" b="1" i="1" dirty="0"/>
              <a:t>30-h Forecast</a:t>
            </a:r>
          </a:p>
          <a:p>
            <a:r>
              <a:rPr lang="en-US" sz="1333" dirty="0">
                <a:solidFill>
                  <a:schemeClr val="bg1">
                    <a:lumMod val="50000"/>
                  </a:schemeClr>
                </a:solidFill>
              </a:rPr>
              <a:t>from</a:t>
            </a:r>
          </a:p>
          <a:p>
            <a:r>
              <a:rPr lang="en-US" sz="1333" dirty="0">
                <a:solidFill>
                  <a:schemeClr val="bg1">
                    <a:lumMod val="50000"/>
                  </a:schemeClr>
                </a:solidFill>
              </a:rPr>
              <a:t>20181007</a:t>
            </a:r>
          </a:p>
          <a:p>
            <a:r>
              <a:rPr lang="en-US" sz="1333" dirty="0">
                <a:solidFill>
                  <a:schemeClr val="bg1">
                    <a:lumMod val="50000"/>
                  </a:schemeClr>
                </a:solidFill>
              </a:rPr>
              <a:t>1800 UTC</a:t>
            </a:r>
          </a:p>
        </p:txBody>
      </p:sp>
    </p:spTree>
    <p:extLst>
      <p:ext uri="{BB962C8B-B14F-4D97-AF65-F5344CB8AC3E}">
        <p14:creationId xmlns:p14="http://schemas.microsoft.com/office/powerpoint/2010/main" val="718267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DB709-086D-A64A-B753-609E39FFB1AB}"/>
              </a:ext>
            </a:extLst>
          </p:cNvPr>
          <p:cNvSpPr txBox="1"/>
          <p:nvPr/>
        </p:nvSpPr>
        <p:spPr>
          <a:xfrm>
            <a:off x="170689" y="97537"/>
            <a:ext cx="1325299" cy="953915"/>
          </a:xfrm>
          <a:prstGeom prst="rect">
            <a:avLst/>
          </a:prstGeom>
          <a:noFill/>
          <a:ln w="12700">
            <a:solidFill>
              <a:schemeClr val="tx1"/>
            </a:solidFill>
          </a:ln>
        </p:spPr>
        <p:txBody>
          <a:bodyPr wrap="none" rtlCol="0">
            <a:spAutoFit/>
          </a:bodyPr>
          <a:lstStyle/>
          <a:p>
            <a:r>
              <a:rPr lang="en-US" sz="1600" b="1" i="1" dirty="0"/>
              <a:t>60-h Forecast</a:t>
            </a:r>
          </a:p>
          <a:p>
            <a:r>
              <a:rPr lang="en-US" sz="1333" dirty="0">
                <a:solidFill>
                  <a:schemeClr val="bg1">
                    <a:lumMod val="50000"/>
                  </a:schemeClr>
                </a:solidFill>
              </a:rPr>
              <a:t>from</a:t>
            </a:r>
          </a:p>
          <a:p>
            <a:r>
              <a:rPr lang="en-US" sz="1333" dirty="0">
                <a:solidFill>
                  <a:schemeClr val="bg1">
                    <a:lumMod val="50000"/>
                  </a:schemeClr>
                </a:solidFill>
              </a:rPr>
              <a:t>20181007</a:t>
            </a:r>
          </a:p>
          <a:p>
            <a:r>
              <a:rPr lang="en-US" sz="1333" dirty="0">
                <a:solidFill>
                  <a:schemeClr val="bg1">
                    <a:lumMod val="50000"/>
                  </a:schemeClr>
                </a:solidFill>
              </a:rPr>
              <a:t>1800 UTC</a:t>
            </a:r>
          </a:p>
        </p:txBody>
      </p:sp>
      <p:pic>
        <p:nvPicPr>
          <p:cNvPr id="17" name="Picture 16">
            <a:extLst>
              <a:ext uri="{FF2B5EF4-FFF2-40B4-BE49-F238E27FC236}">
                <a16:creationId xmlns:a16="http://schemas.microsoft.com/office/drawing/2014/main" id="{DD04EAB4-B7B7-F241-BE88-93823876226C}"/>
              </a:ext>
            </a:extLst>
          </p:cNvPr>
          <p:cNvPicPr>
            <a:picLocks noChangeAspect="1"/>
          </p:cNvPicPr>
          <p:nvPr/>
        </p:nvPicPr>
        <p:blipFill rotWithShape="1">
          <a:blip r:embed="rId2"/>
          <a:srcRect t="7450"/>
          <a:stretch/>
        </p:blipFill>
        <p:spPr>
          <a:xfrm>
            <a:off x="995996" y="386093"/>
            <a:ext cx="4064000" cy="3009003"/>
          </a:xfrm>
          <a:prstGeom prst="rect">
            <a:avLst/>
          </a:prstGeom>
        </p:spPr>
      </p:pic>
      <p:pic>
        <p:nvPicPr>
          <p:cNvPr id="19" name="Picture 18">
            <a:extLst>
              <a:ext uri="{FF2B5EF4-FFF2-40B4-BE49-F238E27FC236}">
                <a16:creationId xmlns:a16="http://schemas.microsoft.com/office/drawing/2014/main" id="{42E14717-E68B-A04F-90CF-8201F0871E85}"/>
              </a:ext>
            </a:extLst>
          </p:cNvPr>
          <p:cNvPicPr>
            <a:picLocks noChangeAspect="1"/>
          </p:cNvPicPr>
          <p:nvPr/>
        </p:nvPicPr>
        <p:blipFill rotWithShape="1">
          <a:blip r:embed="rId3"/>
          <a:srcRect t="7450"/>
          <a:stretch/>
        </p:blipFill>
        <p:spPr>
          <a:xfrm>
            <a:off x="995996" y="3529208"/>
            <a:ext cx="4064000" cy="3009003"/>
          </a:xfrm>
          <a:prstGeom prst="rect">
            <a:avLst/>
          </a:prstGeom>
        </p:spPr>
      </p:pic>
      <p:sp>
        <p:nvSpPr>
          <p:cNvPr id="5" name="TextBox 4">
            <a:extLst>
              <a:ext uri="{FF2B5EF4-FFF2-40B4-BE49-F238E27FC236}">
                <a16:creationId xmlns:a16="http://schemas.microsoft.com/office/drawing/2014/main" id="{511A6143-4962-7742-BD92-6FF9C9A6B551}"/>
              </a:ext>
            </a:extLst>
          </p:cNvPr>
          <p:cNvSpPr txBox="1"/>
          <p:nvPr/>
        </p:nvSpPr>
        <p:spPr>
          <a:xfrm>
            <a:off x="-48975" y="1521189"/>
            <a:ext cx="1065484" cy="546432"/>
          </a:xfrm>
          <a:prstGeom prst="rect">
            <a:avLst/>
          </a:prstGeom>
          <a:noFill/>
        </p:spPr>
        <p:txBody>
          <a:bodyPr wrap="none" rtlCol="0">
            <a:spAutoFit/>
          </a:bodyPr>
          <a:lstStyle/>
          <a:p>
            <a:r>
              <a:rPr lang="en-US" sz="1600" dirty="0"/>
              <a:t>Control</a:t>
            </a:r>
          </a:p>
          <a:p>
            <a:r>
              <a:rPr lang="en-US" sz="1351" dirty="0">
                <a:solidFill>
                  <a:schemeClr val="bg1">
                    <a:lumMod val="65000"/>
                  </a:schemeClr>
                </a:solidFill>
              </a:rPr>
              <a:t>(no CYGNSS)</a:t>
            </a:r>
          </a:p>
        </p:txBody>
      </p:sp>
      <p:sp>
        <p:nvSpPr>
          <p:cNvPr id="6" name="TextBox 5">
            <a:extLst>
              <a:ext uri="{FF2B5EF4-FFF2-40B4-BE49-F238E27FC236}">
                <a16:creationId xmlns:a16="http://schemas.microsoft.com/office/drawing/2014/main" id="{3E08CA88-C49C-6340-9CBD-AD55F7B21833}"/>
              </a:ext>
            </a:extLst>
          </p:cNvPr>
          <p:cNvSpPr txBox="1"/>
          <p:nvPr/>
        </p:nvSpPr>
        <p:spPr>
          <a:xfrm>
            <a:off x="-48974" y="4660106"/>
            <a:ext cx="1670855" cy="338554"/>
          </a:xfrm>
          <a:prstGeom prst="rect">
            <a:avLst/>
          </a:prstGeom>
          <a:noFill/>
        </p:spPr>
        <p:txBody>
          <a:bodyPr wrap="square" rtlCol="0">
            <a:spAutoFit/>
          </a:bodyPr>
          <a:lstStyle/>
          <a:p>
            <a:r>
              <a:rPr lang="en-US" sz="1600" dirty="0"/>
              <a:t>VAM-CYGNSS</a:t>
            </a:r>
          </a:p>
        </p:txBody>
      </p:sp>
      <p:sp>
        <p:nvSpPr>
          <p:cNvPr id="7" name="TextBox 6">
            <a:extLst>
              <a:ext uri="{FF2B5EF4-FFF2-40B4-BE49-F238E27FC236}">
                <a16:creationId xmlns:a16="http://schemas.microsoft.com/office/drawing/2014/main" id="{D03C6E6B-75C2-0246-80BA-26E206C083B3}"/>
              </a:ext>
            </a:extLst>
          </p:cNvPr>
          <p:cNvSpPr txBox="1"/>
          <p:nvPr/>
        </p:nvSpPr>
        <p:spPr>
          <a:xfrm>
            <a:off x="2506758" y="103916"/>
            <a:ext cx="1003801" cy="300210"/>
          </a:xfrm>
          <a:prstGeom prst="rect">
            <a:avLst/>
          </a:prstGeom>
          <a:noFill/>
        </p:spPr>
        <p:txBody>
          <a:bodyPr wrap="none" rtlCol="0">
            <a:spAutoFit/>
          </a:bodyPr>
          <a:lstStyle/>
          <a:p>
            <a:r>
              <a:rPr lang="en-US" sz="1351" dirty="0"/>
              <a:t>10-m winds</a:t>
            </a:r>
          </a:p>
        </p:txBody>
      </p:sp>
      <p:sp>
        <p:nvSpPr>
          <p:cNvPr id="16" name="TextBox 15">
            <a:extLst>
              <a:ext uri="{FF2B5EF4-FFF2-40B4-BE49-F238E27FC236}">
                <a16:creationId xmlns:a16="http://schemas.microsoft.com/office/drawing/2014/main" id="{36A80FE2-C5AF-BF4E-B22E-E83A76BB1DC7}"/>
              </a:ext>
            </a:extLst>
          </p:cNvPr>
          <p:cNvSpPr txBox="1"/>
          <p:nvPr/>
        </p:nvSpPr>
        <p:spPr>
          <a:xfrm>
            <a:off x="5922227" y="56029"/>
            <a:ext cx="2598197" cy="508088"/>
          </a:xfrm>
          <a:prstGeom prst="rect">
            <a:avLst/>
          </a:prstGeom>
          <a:noFill/>
        </p:spPr>
        <p:txBody>
          <a:bodyPr wrap="square" rtlCol="0">
            <a:spAutoFit/>
          </a:bodyPr>
          <a:lstStyle/>
          <a:p>
            <a:pPr algn="ctr"/>
            <a:r>
              <a:rPr lang="en-US" sz="1351" dirty="0"/>
              <a:t>Azimuthally-averaged</a:t>
            </a:r>
          </a:p>
          <a:p>
            <a:pPr algn="ctr"/>
            <a:r>
              <a:rPr lang="en-US" sz="1351" dirty="0"/>
              <a:t>Tangential Wind</a:t>
            </a:r>
          </a:p>
        </p:txBody>
      </p:sp>
      <p:sp>
        <p:nvSpPr>
          <p:cNvPr id="18" name="TextBox 17">
            <a:extLst>
              <a:ext uri="{FF2B5EF4-FFF2-40B4-BE49-F238E27FC236}">
                <a16:creationId xmlns:a16="http://schemas.microsoft.com/office/drawing/2014/main" id="{336F4489-3B47-B24E-93DC-EEDBA2227E1E}"/>
              </a:ext>
            </a:extLst>
          </p:cNvPr>
          <p:cNvSpPr txBox="1"/>
          <p:nvPr/>
        </p:nvSpPr>
        <p:spPr>
          <a:xfrm>
            <a:off x="8958828" y="56029"/>
            <a:ext cx="2853499" cy="508088"/>
          </a:xfrm>
          <a:prstGeom prst="rect">
            <a:avLst/>
          </a:prstGeom>
          <a:noFill/>
        </p:spPr>
        <p:txBody>
          <a:bodyPr wrap="square" rtlCol="0">
            <a:spAutoFit/>
          </a:bodyPr>
          <a:lstStyle/>
          <a:p>
            <a:pPr algn="ctr"/>
            <a:r>
              <a:rPr lang="en-US" sz="1351" dirty="0"/>
              <a:t>Azimuthally-averaged</a:t>
            </a:r>
          </a:p>
          <a:p>
            <a:pPr algn="ctr"/>
            <a:r>
              <a:rPr lang="en-US" sz="1351" dirty="0"/>
              <a:t>Temperature Departure</a:t>
            </a:r>
          </a:p>
        </p:txBody>
      </p:sp>
      <p:pic>
        <p:nvPicPr>
          <p:cNvPr id="20" name="Picture 19">
            <a:extLst>
              <a:ext uri="{FF2B5EF4-FFF2-40B4-BE49-F238E27FC236}">
                <a16:creationId xmlns:a16="http://schemas.microsoft.com/office/drawing/2014/main" id="{76CEE8C4-2216-124D-9437-DA3FF7435240}"/>
              </a:ext>
            </a:extLst>
          </p:cNvPr>
          <p:cNvPicPr>
            <a:picLocks noChangeAspect="1"/>
          </p:cNvPicPr>
          <p:nvPr/>
        </p:nvPicPr>
        <p:blipFill rotWithShape="1">
          <a:blip r:embed="rId4"/>
          <a:srcRect t="5419"/>
          <a:stretch/>
        </p:blipFill>
        <p:spPr>
          <a:xfrm>
            <a:off x="5256017" y="3731181"/>
            <a:ext cx="3505200" cy="2930852"/>
          </a:xfrm>
          <a:prstGeom prst="rect">
            <a:avLst/>
          </a:prstGeom>
        </p:spPr>
      </p:pic>
      <p:pic>
        <p:nvPicPr>
          <p:cNvPr id="21" name="Picture 20">
            <a:extLst>
              <a:ext uri="{FF2B5EF4-FFF2-40B4-BE49-F238E27FC236}">
                <a16:creationId xmlns:a16="http://schemas.microsoft.com/office/drawing/2014/main" id="{1089C747-3D69-9649-9206-5A7ABBF55F99}"/>
              </a:ext>
            </a:extLst>
          </p:cNvPr>
          <p:cNvPicPr>
            <a:picLocks noChangeAspect="1"/>
          </p:cNvPicPr>
          <p:nvPr/>
        </p:nvPicPr>
        <p:blipFill rotWithShape="1">
          <a:blip r:embed="rId5"/>
          <a:srcRect t="6148"/>
          <a:stretch/>
        </p:blipFill>
        <p:spPr>
          <a:xfrm>
            <a:off x="5246432" y="576037"/>
            <a:ext cx="3454400" cy="2967904"/>
          </a:xfrm>
          <a:prstGeom prst="rect">
            <a:avLst/>
          </a:prstGeom>
        </p:spPr>
      </p:pic>
      <p:pic>
        <p:nvPicPr>
          <p:cNvPr id="22" name="Picture 21">
            <a:extLst>
              <a:ext uri="{FF2B5EF4-FFF2-40B4-BE49-F238E27FC236}">
                <a16:creationId xmlns:a16="http://schemas.microsoft.com/office/drawing/2014/main" id="{C37D6786-D792-BA43-8C05-EB28603BA497}"/>
              </a:ext>
            </a:extLst>
          </p:cNvPr>
          <p:cNvPicPr>
            <a:picLocks noChangeAspect="1"/>
          </p:cNvPicPr>
          <p:nvPr/>
        </p:nvPicPr>
        <p:blipFill rotWithShape="1">
          <a:blip r:embed="rId6"/>
          <a:srcRect l="6880" t="8044"/>
          <a:stretch/>
        </p:blipFill>
        <p:spPr>
          <a:xfrm>
            <a:off x="8580899" y="574116"/>
            <a:ext cx="3382327" cy="3048081"/>
          </a:xfrm>
          <a:prstGeom prst="rect">
            <a:avLst/>
          </a:prstGeom>
        </p:spPr>
      </p:pic>
      <p:pic>
        <p:nvPicPr>
          <p:cNvPr id="23" name="Picture 22">
            <a:extLst>
              <a:ext uri="{FF2B5EF4-FFF2-40B4-BE49-F238E27FC236}">
                <a16:creationId xmlns:a16="http://schemas.microsoft.com/office/drawing/2014/main" id="{025B7B82-B85F-254E-8EF4-0C623CE773FA}"/>
              </a:ext>
            </a:extLst>
          </p:cNvPr>
          <p:cNvPicPr>
            <a:picLocks noChangeAspect="1"/>
          </p:cNvPicPr>
          <p:nvPr/>
        </p:nvPicPr>
        <p:blipFill rotWithShape="1">
          <a:blip r:embed="rId7"/>
          <a:srcRect l="5893" t="6678"/>
          <a:stretch/>
        </p:blipFill>
        <p:spPr>
          <a:xfrm>
            <a:off x="8532131" y="3732771"/>
            <a:ext cx="3382327" cy="3022252"/>
          </a:xfrm>
          <a:prstGeom prst="rect">
            <a:avLst/>
          </a:prstGeom>
        </p:spPr>
      </p:pic>
      <p:sp>
        <p:nvSpPr>
          <p:cNvPr id="24" name="Rectangle 23">
            <a:extLst>
              <a:ext uri="{FF2B5EF4-FFF2-40B4-BE49-F238E27FC236}">
                <a16:creationId xmlns:a16="http://schemas.microsoft.com/office/drawing/2014/main" id="{E213CAD9-E8D8-4A4C-9AF1-FC06EF3D0463}"/>
              </a:ext>
            </a:extLst>
          </p:cNvPr>
          <p:cNvSpPr/>
          <p:nvPr/>
        </p:nvSpPr>
        <p:spPr>
          <a:xfrm>
            <a:off x="3392496" y="3128240"/>
            <a:ext cx="1463040" cy="8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3923342D-E6BA-4642-9FE3-85D6B0038CBA}"/>
              </a:ext>
            </a:extLst>
          </p:cNvPr>
          <p:cNvSpPr/>
          <p:nvPr/>
        </p:nvSpPr>
        <p:spPr>
          <a:xfrm>
            <a:off x="3392496" y="6273113"/>
            <a:ext cx="1463040" cy="8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61CB001B-B24A-884C-864C-C2B264E88DB8}"/>
              </a:ext>
            </a:extLst>
          </p:cNvPr>
          <p:cNvSpPr/>
          <p:nvPr/>
        </p:nvSpPr>
        <p:spPr>
          <a:xfrm rot="5400000">
            <a:off x="7854035" y="1525875"/>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0D824835-2A13-5747-8263-8406746E2175}"/>
              </a:ext>
            </a:extLst>
          </p:cNvPr>
          <p:cNvSpPr/>
          <p:nvPr/>
        </p:nvSpPr>
        <p:spPr>
          <a:xfrm rot="5400000">
            <a:off x="7831847" y="4849456"/>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lide Number Placeholder 2">
            <a:extLst>
              <a:ext uri="{FF2B5EF4-FFF2-40B4-BE49-F238E27FC236}">
                <a16:creationId xmlns:a16="http://schemas.microsoft.com/office/drawing/2014/main" id="{A4EAFF35-A050-414D-AB1B-453E8BD9889C}"/>
              </a:ext>
            </a:extLst>
          </p:cNvPr>
          <p:cNvSpPr>
            <a:spLocks noGrp="1"/>
          </p:cNvSpPr>
          <p:nvPr>
            <p:ph type="sldNum" sz="quarter" idx="12"/>
          </p:nvPr>
        </p:nvSpPr>
        <p:spPr/>
        <p:txBody>
          <a:bodyPr/>
          <a:lstStyle/>
          <a:p>
            <a:fld id="{EB629580-478B-784C-8141-289107B6172B}" type="slidenum">
              <a:rPr lang="en-US" smtClean="0"/>
              <a:pPr/>
              <a:t>19</a:t>
            </a:fld>
            <a:endParaRPr lang="en-US" dirty="0"/>
          </a:p>
        </p:txBody>
      </p:sp>
    </p:spTree>
    <p:extLst>
      <p:ext uri="{BB962C8B-B14F-4D97-AF65-F5344CB8AC3E}">
        <p14:creationId xmlns:p14="http://schemas.microsoft.com/office/powerpoint/2010/main" val="4139464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0B15D-9DE6-CC43-81B1-B0B0ABC1C7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1" y="1346826"/>
            <a:ext cx="4015902" cy="2251633"/>
          </a:xfrm>
          <a:prstGeom prst="rect">
            <a:avLst/>
          </a:prstGeom>
          <a:ln w="38100">
            <a:noFill/>
          </a:ln>
        </p:spPr>
      </p:pic>
      <p:sp>
        <p:nvSpPr>
          <p:cNvPr id="2" name="Rectangle 1">
            <a:extLst>
              <a:ext uri="{FF2B5EF4-FFF2-40B4-BE49-F238E27FC236}">
                <a16:creationId xmlns:a16="http://schemas.microsoft.com/office/drawing/2014/main" id="{8CBB5B97-A383-DA47-B6E3-F1D38023C571}"/>
              </a:ext>
            </a:extLst>
          </p:cNvPr>
          <p:cNvSpPr/>
          <p:nvPr/>
        </p:nvSpPr>
        <p:spPr>
          <a:xfrm>
            <a:off x="1458338" y="243190"/>
            <a:ext cx="8288777" cy="6217087"/>
          </a:xfrm>
          <a:prstGeom prst="rect">
            <a:avLst/>
          </a:prstGeom>
        </p:spPr>
        <p:txBody>
          <a:bodyPr wrap="square">
            <a:spAutoFit/>
          </a:bodyPr>
          <a:lstStyle/>
          <a:p>
            <a:r>
              <a:rPr lang="en-US" sz="2000" b="1" dirty="0"/>
              <a:t>1. </a:t>
            </a:r>
            <a:r>
              <a:rPr lang="en-US" sz="2000" b="1" dirty="0" err="1"/>
              <a:t>CYclone</a:t>
            </a:r>
            <a:r>
              <a:rPr lang="en-US" sz="2000" b="1" dirty="0"/>
              <a:t> Global Navigation Satellite System (CYGNSS) </a:t>
            </a:r>
          </a:p>
          <a:p>
            <a:endParaRPr lang="en-US" dirty="0"/>
          </a:p>
          <a:p>
            <a:pPr marL="457200" indent="-457200">
              <a:buFont typeface="Arial" panose="020B0604020202020204" pitchFamily="34" charset="0"/>
              <a:buChar char="•"/>
            </a:pPr>
            <a:r>
              <a:rPr lang="en-US" dirty="0"/>
              <a:t>NASA Earth Venture Mission (PI: Chris </a:t>
            </a:r>
            <a:r>
              <a:rPr lang="en-US" dirty="0" err="1"/>
              <a:t>Ruf</a:t>
            </a:r>
            <a:r>
              <a:rPr lang="en-US" dirty="0"/>
              <a:t>)</a:t>
            </a:r>
          </a:p>
          <a:p>
            <a:pPr marL="457200" indent="-457200">
              <a:buFont typeface="Arial" panose="020B0604020202020204" pitchFamily="34" charset="0"/>
              <a:buChar char="•"/>
            </a:pPr>
            <a:r>
              <a:rPr lang="en-US" dirty="0"/>
              <a:t>8 micro-satellites launched in December 2016</a:t>
            </a:r>
          </a:p>
          <a:p>
            <a:pPr marL="457200" indent="-457200">
              <a:buFont typeface="Arial" panose="020B0604020202020204" pitchFamily="34" charset="0"/>
              <a:buChar char="•"/>
            </a:pPr>
            <a:r>
              <a:rPr lang="en-US" dirty="0"/>
              <a:t>Bi-static quasi-specular </a:t>
            </a:r>
            <a:r>
              <a:rPr lang="en-US" dirty="0" err="1"/>
              <a:t>scatterometry</a:t>
            </a:r>
            <a:endParaRPr lang="en-US" dirty="0"/>
          </a:p>
          <a:p>
            <a:endParaRPr lang="en-US" dirty="0"/>
          </a:p>
          <a:p>
            <a:pPr marL="457200" indent="-457200">
              <a:buFont typeface="Arial" panose="020B0604020202020204" pitchFamily="34" charset="0"/>
              <a:buChar char="•"/>
            </a:pPr>
            <a:r>
              <a:rPr lang="en-US" dirty="0"/>
              <a:t>Utilizes signals (19 cm wavelength) from </a:t>
            </a:r>
          </a:p>
          <a:p>
            <a:r>
              <a:rPr lang="en-US" dirty="0"/>
              <a:t>        GPS satellites to retrieve ocean surface wind speed</a:t>
            </a:r>
          </a:p>
          <a:p>
            <a:pPr marL="457200" indent="-457200">
              <a:buFont typeface="Arial" panose="020B0604020202020204" pitchFamily="34" charset="0"/>
              <a:buChar char="•"/>
            </a:pPr>
            <a:r>
              <a:rPr lang="en-US" dirty="0"/>
              <a:t>Surface roughness affects forward-scattered signal</a:t>
            </a:r>
          </a:p>
          <a:p>
            <a:pPr marL="457200" indent="-457200">
              <a:buFont typeface="Arial" panose="020B0604020202020204" pitchFamily="34" charset="0"/>
              <a:buChar char="•"/>
            </a:pPr>
            <a:r>
              <a:rPr lang="en-US" dirty="0"/>
              <a:t>Low-Earth orbit: 35°S - 35°N</a:t>
            </a:r>
          </a:p>
          <a:p>
            <a:pPr marL="457200" indent="-457200">
              <a:buFont typeface="Arial" panose="020B0604020202020204" pitchFamily="34" charset="0"/>
              <a:buChar char="•"/>
            </a:pPr>
            <a:r>
              <a:rPr lang="en-US" dirty="0"/>
              <a:t>Nominal grid spacing of gridded retrievals: 25 km</a:t>
            </a:r>
          </a:p>
          <a:p>
            <a:pPr marL="457200" indent="-457200">
              <a:buFont typeface="Arial" panose="020B0604020202020204" pitchFamily="34" charset="0"/>
              <a:buChar char="•"/>
            </a:pPr>
            <a:r>
              <a:rPr lang="en-US" dirty="0"/>
              <a:t>Median / mean revisit time: 2.8 h / 7.2 h</a:t>
            </a:r>
          </a:p>
          <a:p>
            <a:endParaRPr lang="en-US" dirty="0"/>
          </a:p>
          <a:p>
            <a:r>
              <a:rPr lang="en-US" u="sng" dirty="0"/>
              <a:t>Goal of CYGNSS</a:t>
            </a:r>
            <a:r>
              <a:rPr lang="en-US" dirty="0"/>
              <a:t>: to retrieve data over a </a:t>
            </a:r>
            <a:r>
              <a:rPr lang="en-US" b="1" dirty="0"/>
              <a:t>large range of surface wind speeds </a:t>
            </a:r>
            <a:r>
              <a:rPr lang="en-US" dirty="0"/>
              <a:t>in </a:t>
            </a:r>
            <a:r>
              <a:rPr lang="en-US" b="1" dirty="0"/>
              <a:t>all precipitating conditions </a:t>
            </a:r>
            <a:r>
              <a:rPr lang="en-US" dirty="0"/>
              <a:t>throughout the tropics and subtropics with </a:t>
            </a:r>
            <a:r>
              <a:rPr lang="en-US" b="1" dirty="0"/>
              <a:t>frequent revisit times</a:t>
            </a:r>
            <a:r>
              <a:rPr lang="en-US" dirty="0"/>
              <a:t>.</a:t>
            </a:r>
          </a:p>
          <a:p>
            <a:endParaRPr lang="en-US" dirty="0"/>
          </a:p>
          <a:p>
            <a:r>
              <a:rPr lang="en-US" u="sng" dirty="0"/>
              <a:t>Goals of this study</a:t>
            </a:r>
            <a:r>
              <a:rPr lang="en-US" dirty="0"/>
              <a:t>:</a:t>
            </a:r>
          </a:p>
          <a:p>
            <a:pPr marL="571500" indent="-571500">
              <a:buAutoNum type="romanLcParenBoth"/>
            </a:pPr>
            <a:r>
              <a:rPr lang="en-US" dirty="0"/>
              <a:t>Pre-Launch: to investigate the potential for CYGNSS to improve analyses and forecasts of tropical cyclones (via </a:t>
            </a:r>
            <a:r>
              <a:rPr lang="en-US" b="1" dirty="0"/>
              <a:t>OSSEs</a:t>
            </a:r>
            <a:r>
              <a:rPr lang="en-US" dirty="0"/>
              <a:t>)</a:t>
            </a:r>
          </a:p>
          <a:p>
            <a:pPr marL="571500" indent="-571500">
              <a:buAutoNum type="romanLcParenBoth"/>
            </a:pPr>
            <a:r>
              <a:rPr lang="en-US" dirty="0"/>
              <a:t>Post-Launch: to evaluate the actual influence of assimilating CYGNSS data into NOAA’s operational hurricane model (via </a:t>
            </a:r>
            <a:r>
              <a:rPr lang="en-US" b="1" dirty="0"/>
              <a:t>OSEs</a:t>
            </a:r>
            <a:r>
              <a:rPr lang="en-US" dirty="0"/>
              <a:t>)</a:t>
            </a:r>
          </a:p>
        </p:txBody>
      </p:sp>
    </p:spTree>
    <p:extLst>
      <p:ext uri="{BB962C8B-B14F-4D97-AF65-F5344CB8AC3E}">
        <p14:creationId xmlns:p14="http://schemas.microsoft.com/office/powerpoint/2010/main" val="1316748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88D80-C26C-C046-BFD7-3805A709CA7A}"/>
              </a:ext>
            </a:extLst>
          </p:cNvPr>
          <p:cNvSpPr txBox="1"/>
          <p:nvPr/>
        </p:nvSpPr>
        <p:spPr>
          <a:xfrm>
            <a:off x="1933822" y="58365"/>
            <a:ext cx="1517515" cy="369332"/>
          </a:xfrm>
          <a:prstGeom prst="rect">
            <a:avLst/>
          </a:prstGeom>
          <a:noFill/>
        </p:spPr>
        <p:txBody>
          <a:bodyPr wrap="square" rtlCol="0">
            <a:spAutoFit/>
          </a:bodyPr>
          <a:lstStyle/>
          <a:p>
            <a:r>
              <a:rPr lang="en-US" dirty="0" err="1"/>
              <a:t>cntrl</a:t>
            </a:r>
            <a:endParaRPr lang="en-US" dirty="0"/>
          </a:p>
        </p:txBody>
      </p:sp>
      <p:sp>
        <p:nvSpPr>
          <p:cNvPr id="5" name="TextBox 4">
            <a:extLst>
              <a:ext uri="{FF2B5EF4-FFF2-40B4-BE49-F238E27FC236}">
                <a16:creationId xmlns:a16="http://schemas.microsoft.com/office/drawing/2014/main" id="{0571BAD9-03BB-1948-BE8B-4F88D55C9848}"/>
              </a:ext>
            </a:extLst>
          </p:cNvPr>
          <p:cNvSpPr txBox="1"/>
          <p:nvPr/>
        </p:nvSpPr>
        <p:spPr>
          <a:xfrm>
            <a:off x="5710136" y="243031"/>
            <a:ext cx="1517515" cy="369332"/>
          </a:xfrm>
          <a:prstGeom prst="rect">
            <a:avLst/>
          </a:prstGeom>
          <a:noFill/>
        </p:spPr>
        <p:txBody>
          <a:bodyPr wrap="square" rtlCol="0">
            <a:spAutoFit/>
          </a:bodyPr>
          <a:lstStyle/>
          <a:p>
            <a:r>
              <a:rPr lang="en-US" dirty="0" err="1"/>
              <a:t>cygntn</a:t>
            </a:r>
            <a:endParaRPr lang="en-US" dirty="0"/>
          </a:p>
        </p:txBody>
      </p:sp>
      <p:sp>
        <p:nvSpPr>
          <p:cNvPr id="6" name="TextBox 5">
            <a:extLst>
              <a:ext uri="{FF2B5EF4-FFF2-40B4-BE49-F238E27FC236}">
                <a16:creationId xmlns:a16="http://schemas.microsoft.com/office/drawing/2014/main" id="{5A27CCDA-EE75-994D-8EE6-AE931E2021F8}"/>
              </a:ext>
            </a:extLst>
          </p:cNvPr>
          <p:cNvSpPr txBox="1"/>
          <p:nvPr/>
        </p:nvSpPr>
        <p:spPr>
          <a:xfrm>
            <a:off x="9623898" y="165370"/>
            <a:ext cx="1517515" cy="369332"/>
          </a:xfrm>
          <a:prstGeom prst="rect">
            <a:avLst/>
          </a:prstGeom>
          <a:noFill/>
        </p:spPr>
        <p:txBody>
          <a:bodyPr wrap="square" rtlCol="0">
            <a:spAutoFit/>
          </a:bodyPr>
          <a:lstStyle/>
          <a:p>
            <a:r>
              <a:rPr lang="en-US" dirty="0" err="1"/>
              <a:t>vamntn</a:t>
            </a:r>
            <a:endParaRPr lang="en-US" dirty="0"/>
          </a:p>
        </p:txBody>
      </p:sp>
      <p:sp>
        <p:nvSpPr>
          <p:cNvPr id="7" name="TextBox 6">
            <a:extLst>
              <a:ext uri="{FF2B5EF4-FFF2-40B4-BE49-F238E27FC236}">
                <a16:creationId xmlns:a16="http://schemas.microsoft.com/office/drawing/2014/main" id="{8309958A-9524-D44A-87A1-263E3177C8EE}"/>
              </a:ext>
            </a:extLst>
          </p:cNvPr>
          <p:cNvSpPr txBox="1"/>
          <p:nvPr/>
        </p:nvSpPr>
        <p:spPr>
          <a:xfrm>
            <a:off x="-23059" y="-19296"/>
            <a:ext cx="1517515" cy="369332"/>
          </a:xfrm>
          <a:prstGeom prst="rect">
            <a:avLst/>
          </a:prstGeom>
          <a:noFill/>
        </p:spPr>
        <p:txBody>
          <a:bodyPr wrap="square" rtlCol="0">
            <a:spAutoFit/>
          </a:bodyPr>
          <a:lstStyle/>
          <a:p>
            <a:r>
              <a:rPr lang="en-US" dirty="0"/>
              <a:t>10/07 18UTC</a:t>
            </a:r>
          </a:p>
        </p:txBody>
      </p:sp>
      <p:pic>
        <p:nvPicPr>
          <p:cNvPr id="9" name="Picture 8">
            <a:extLst>
              <a:ext uri="{FF2B5EF4-FFF2-40B4-BE49-F238E27FC236}">
                <a16:creationId xmlns:a16="http://schemas.microsoft.com/office/drawing/2014/main" id="{080941ED-2B57-8F49-9F29-63C76E13DEF8}"/>
              </a:ext>
            </a:extLst>
          </p:cNvPr>
          <p:cNvPicPr>
            <a:picLocks noChangeAspect="1"/>
          </p:cNvPicPr>
          <p:nvPr/>
        </p:nvPicPr>
        <p:blipFill>
          <a:blip r:embed="rId2"/>
          <a:stretch>
            <a:fillRect/>
          </a:stretch>
        </p:blipFill>
        <p:spPr>
          <a:xfrm>
            <a:off x="1338814" y="534702"/>
            <a:ext cx="2311325" cy="2003148"/>
          </a:xfrm>
          <a:prstGeom prst="rect">
            <a:avLst/>
          </a:prstGeom>
        </p:spPr>
      </p:pic>
      <p:pic>
        <p:nvPicPr>
          <p:cNvPr id="11" name="Picture 10">
            <a:extLst>
              <a:ext uri="{FF2B5EF4-FFF2-40B4-BE49-F238E27FC236}">
                <a16:creationId xmlns:a16="http://schemas.microsoft.com/office/drawing/2014/main" id="{BB85633B-A47E-2F46-BC49-20DF4E4C2A3C}"/>
              </a:ext>
            </a:extLst>
          </p:cNvPr>
          <p:cNvPicPr>
            <a:picLocks noChangeAspect="1"/>
          </p:cNvPicPr>
          <p:nvPr/>
        </p:nvPicPr>
        <p:blipFill>
          <a:blip r:embed="rId3"/>
          <a:stretch>
            <a:fillRect/>
          </a:stretch>
        </p:blipFill>
        <p:spPr>
          <a:xfrm>
            <a:off x="1315106" y="4684455"/>
            <a:ext cx="2335033" cy="2173545"/>
          </a:xfrm>
          <a:prstGeom prst="rect">
            <a:avLst/>
          </a:prstGeom>
        </p:spPr>
      </p:pic>
      <p:pic>
        <p:nvPicPr>
          <p:cNvPr id="13" name="Picture 12">
            <a:extLst>
              <a:ext uri="{FF2B5EF4-FFF2-40B4-BE49-F238E27FC236}">
                <a16:creationId xmlns:a16="http://schemas.microsoft.com/office/drawing/2014/main" id="{22F5FCF9-4689-F74C-AE1A-57CACA51406F}"/>
              </a:ext>
            </a:extLst>
          </p:cNvPr>
          <p:cNvPicPr>
            <a:picLocks noChangeAspect="1"/>
          </p:cNvPicPr>
          <p:nvPr/>
        </p:nvPicPr>
        <p:blipFill>
          <a:blip r:embed="rId4"/>
          <a:stretch>
            <a:fillRect/>
          </a:stretch>
        </p:blipFill>
        <p:spPr>
          <a:xfrm>
            <a:off x="1338814" y="2537850"/>
            <a:ext cx="2426688" cy="2173545"/>
          </a:xfrm>
          <a:prstGeom prst="rect">
            <a:avLst/>
          </a:prstGeom>
        </p:spPr>
      </p:pic>
      <p:pic>
        <p:nvPicPr>
          <p:cNvPr id="14" name="Picture 13">
            <a:extLst>
              <a:ext uri="{FF2B5EF4-FFF2-40B4-BE49-F238E27FC236}">
                <a16:creationId xmlns:a16="http://schemas.microsoft.com/office/drawing/2014/main" id="{9DAE0643-5812-3C4A-89B7-C49EE8A81D42}"/>
              </a:ext>
            </a:extLst>
          </p:cNvPr>
          <p:cNvPicPr>
            <a:picLocks noChangeAspect="1"/>
          </p:cNvPicPr>
          <p:nvPr/>
        </p:nvPicPr>
        <p:blipFill>
          <a:blip r:embed="rId5"/>
          <a:srcRect/>
          <a:stretch/>
        </p:blipFill>
        <p:spPr>
          <a:xfrm>
            <a:off x="5013864" y="580094"/>
            <a:ext cx="2231051" cy="2003148"/>
          </a:xfrm>
          <a:prstGeom prst="rect">
            <a:avLst/>
          </a:prstGeom>
        </p:spPr>
      </p:pic>
      <p:pic>
        <p:nvPicPr>
          <p:cNvPr id="15" name="Picture 14">
            <a:extLst>
              <a:ext uri="{FF2B5EF4-FFF2-40B4-BE49-F238E27FC236}">
                <a16:creationId xmlns:a16="http://schemas.microsoft.com/office/drawing/2014/main" id="{37848347-75F5-3E43-AC78-D2211BCACB0A}"/>
              </a:ext>
            </a:extLst>
          </p:cNvPr>
          <p:cNvPicPr>
            <a:picLocks noChangeAspect="1"/>
          </p:cNvPicPr>
          <p:nvPr/>
        </p:nvPicPr>
        <p:blipFill>
          <a:blip r:embed="rId6"/>
          <a:srcRect/>
          <a:stretch/>
        </p:blipFill>
        <p:spPr>
          <a:xfrm>
            <a:off x="4950019" y="4785485"/>
            <a:ext cx="2335033" cy="2062268"/>
          </a:xfrm>
          <a:prstGeom prst="rect">
            <a:avLst/>
          </a:prstGeom>
        </p:spPr>
      </p:pic>
      <p:pic>
        <p:nvPicPr>
          <p:cNvPr id="16" name="Picture 15">
            <a:extLst>
              <a:ext uri="{FF2B5EF4-FFF2-40B4-BE49-F238E27FC236}">
                <a16:creationId xmlns:a16="http://schemas.microsoft.com/office/drawing/2014/main" id="{785BB805-5822-4D4A-AA82-1BC460677E0C}"/>
              </a:ext>
            </a:extLst>
          </p:cNvPr>
          <p:cNvPicPr>
            <a:picLocks noChangeAspect="1"/>
          </p:cNvPicPr>
          <p:nvPr/>
        </p:nvPicPr>
        <p:blipFill>
          <a:blip r:embed="rId7"/>
          <a:srcRect/>
          <a:stretch/>
        </p:blipFill>
        <p:spPr>
          <a:xfrm>
            <a:off x="4973727" y="2605112"/>
            <a:ext cx="2426688" cy="2129805"/>
          </a:xfrm>
          <a:prstGeom prst="rect">
            <a:avLst/>
          </a:prstGeom>
        </p:spPr>
      </p:pic>
      <p:pic>
        <p:nvPicPr>
          <p:cNvPr id="17" name="Picture 16">
            <a:extLst>
              <a:ext uri="{FF2B5EF4-FFF2-40B4-BE49-F238E27FC236}">
                <a16:creationId xmlns:a16="http://schemas.microsoft.com/office/drawing/2014/main" id="{333FB23D-23D4-5341-BE3C-1555685935D8}"/>
              </a:ext>
            </a:extLst>
          </p:cNvPr>
          <p:cNvPicPr>
            <a:picLocks noChangeAspect="1"/>
          </p:cNvPicPr>
          <p:nvPr/>
        </p:nvPicPr>
        <p:blipFill>
          <a:blip r:embed="rId8"/>
          <a:srcRect/>
          <a:stretch/>
        </p:blipFill>
        <p:spPr>
          <a:xfrm>
            <a:off x="8983235" y="502275"/>
            <a:ext cx="2171749" cy="2003148"/>
          </a:xfrm>
          <a:prstGeom prst="rect">
            <a:avLst/>
          </a:prstGeom>
        </p:spPr>
      </p:pic>
      <p:pic>
        <p:nvPicPr>
          <p:cNvPr id="18" name="Picture 17">
            <a:extLst>
              <a:ext uri="{FF2B5EF4-FFF2-40B4-BE49-F238E27FC236}">
                <a16:creationId xmlns:a16="http://schemas.microsoft.com/office/drawing/2014/main" id="{ADEA0F58-89FD-F64E-810E-102E2A3596CF}"/>
              </a:ext>
            </a:extLst>
          </p:cNvPr>
          <p:cNvPicPr>
            <a:picLocks noChangeAspect="1"/>
          </p:cNvPicPr>
          <p:nvPr/>
        </p:nvPicPr>
        <p:blipFill>
          <a:blip r:embed="rId9"/>
          <a:srcRect/>
          <a:stretch/>
        </p:blipFill>
        <p:spPr>
          <a:xfrm>
            <a:off x="8889739" y="4688454"/>
            <a:ext cx="2335033" cy="2100692"/>
          </a:xfrm>
          <a:prstGeom prst="rect">
            <a:avLst/>
          </a:prstGeom>
        </p:spPr>
      </p:pic>
      <p:pic>
        <p:nvPicPr>
          <p:cNvPr id="19" name="Picture 18">
            <a:extLst>
              <a:ext uri="{FF2B5EF4-FFF2-40B4-BE49-F238E27FC236}">
                <a16:creationId xmlns:a16="http://schemas.microsoft.com/office/drawing/2014/main" id="{AA184307-0CEF-554A-897A-3074721F772C}"/>
              </a:ext>
            </a:extLst>
          </p:cNvPr>
          <p:cNvPicPr>
            <a:picLocks noChangeAspect="1"/>
          </p:cNvPicPr>
          <p:nvPr/>
        </p:nvPicPr>
        <p:blipFill>
          <a:blip r:embed="rId10"/>
          <a:srcRect/>
          <a:stretch/>
        </p:blipFill>
        <p:spPr>
          <a:xfrm>
            <a:off x="8954739" y="2505423"/>
            <a:ext cx="2344104" cy="2173545"/>
          </a:xfrm>
          <a:prstGeom prst="rect">
            <a:avLst/>
          </a:prstGeom>
        </p:spPr>
      </p:pic>
    </p:spTree>
    <p:extLst>
      <p:ext uri="{BB962C8B-B14F-4D97-AF65-F5344CB8AC3E}">
        <p14:creationId xmlns:p14="http://schemas.microsoft.com/office/powerpoint/2010/main" val="450680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88D80-C26C-C046-BFD7-3805A709CA7A}"/>
              </a:ext>
            </a:extLst>
          </p:cNvPr>
          <p:cNvSpPr txBox="1"/>
          <p:nvPr/>
        </p:nvSpPr>
        <p:spPr>
          <a:xfrm>
            <a:off x="1933822" y="58365"/>
            <a:ext cx="1517515" cy="369332"/>
          </a:xfrm>
          <a:prstGeom prst="rect">
            <a:avLst/>
          </a:prstGeom>
          <a:noFill/>
        </p:spPr>
        <p:txBody>
          <a:bodyPr wrap="square" rtlCol="0">
            <a:spAutoFit/>
          </a:bodyPr>
          <a:lstStyle/>
          <a:p>
            <a:r>
              <a:rPr lang="en-US" dirty="0" err="1"/>
              <a:t>cntrl</a:t>
            </a:r>
            <a:endParaRPr lang="en-US" dirty="0"/>
          </a:p>
        </p:txBody>
      </p:sp>
      <p:sp>
        <p:nvSpPr>
          <p:cNvPr id="5" name="TextBox 4">
            <a:extLst>
              <a:ext uri="{FF2B5EF4-FFF2-40B4-BE49-F238E27FC236}">
                <a16:creationId xmlns:a16="http://schemas.microsoft.com/office/drawing/2014/main" id="{0571BAD9-03BB-1948-BE8B-4F88D55C9848}"/>
              </a:ext>
            </a:extLst>
          </p:cNvPr>
          <p:cNvSpPr txBox="1"/>
          <p:nvPr/>
        </p:nvSpPr>
        <p:spPr>
          <a:xfrm>
            <a:off x="5710136" y="243031"/>
            <a:ext cx="1517515" cy="369332"/>
          </a:xfrm>
          <a:prstGeom prst="rect">
            <a:avLst/>
          </a:prstGeom>
          <a:noFill/>
        </p:spPr>
        <p:txBody>
          <a:bodyPr wrap="square" rtlCol="0">
            <a:spAutoFit/>
          </a:bodyPr>
          <a:lstStyle/>
          <a:p>
            <a:r>
              <a:rPr lang="en-US" dirty="0"/>
              <a:t>cyg50</a:t>
            </a:r>
          </a:p>
        </p:txBody>
      </p:sp>
      <p:sp>
        <p:nvSpPr>
          <p:cNvPr id="6" name="TextBox 5">
            <a:extLst>
              <a:ext uri="{FF2B5EF4-FFF2-40B4-BE49-F238E27FC236}">
                <a16:creationId xmlns:a16="http://schemas.microsoft.com/office/drawing/2014/main" id="{5A27CCDA-EE75-994D-8EE6-AE931E2021F8}"/>
              </a:ext>
            </a:extLst>
          </p:cNvPr>
          <p:cNvSpPr txBox="1"/>
          <p:nvPr/>
        </p:nvSpPr>
        <p:spPr>
          <a:xfrm>
            <a:off x="9623898" y="165370"/>
            <a:ext cx="1517515" cy="369332"/>
          </a:xfrm>
          <a:prstGeom prst="rect">
            <a:avLst/>
          </a:prstGeom>
          <a:noFill/>
        </p:spPr>
        <p:txBody>
          <a:bodyPr wrap="square" rtlCol="0">
            <a:spAutoFit/>
          </a:bodyPr>
          <a:lstStyle/>
          <a:p>
            <a:r>
              <a:rPr lang="en-US" dirty="0"/>
              <a:t>vam50</a:t>
            </a:r>
          </a:p>
        </p:txBody>
      </p:sp>
      <p:sp>
        <p:nvSpPr>
          <p:cNvPr id="7" name="TextBox 6">
            <a:extLst>
              <a:ext uri="{FF2B5EF4-FFF2-40B4-BE49-F238E27FC236}">
                <a16:creationId xmlns:a16="http://schemas.microsoft.com/office/drawing/2014/main" id="{8309958A-9524-D44A-87A1-263E3177C8EE}"/>
              </a:ext>
            </a:extLst>
          </p:cNvPr>
          <p:cNvSpPr txBox="1"/>
          <p:nvPr/>
        </p:nvSpPr>
        <p:spPr>
          <a:xfrm>
            <a:off x="-23059" y="-19296"/>
            <a:ext cx="1517515" cy="369332"/>
          </a:xfrm>
          <a:prstGeom prst="rect">
            <a:avLst/>
          </a:prstGeom>
          <a:noFill/>
        </p:spPr>
        <p:txBody>
          <a:bodyPr wrap="square" rtlCol="0">
            <a:spAutoFit/>
          </a:bodyPr>
          <a:lstStyle/>
          <a:p>
            <a:r>
              <a:rPr lang="en-US" dirty="0"/>
              <a:t>10/07 18UTC</a:t>
            </a:r>
          </a:p>
        </p:txBody>
      </p:sp>
      <p:pic>
        <p:nvPicPr>
          <p:cNvPr id="9" name="Picture 8">
            <a:extLst>
              <a:ext uri="{FF2B5EF4-FFF2-40B4-BE49-F238E27FC236}">
                <a16:creationId xmlns:a16="http://schemas.microsoft.com/office/drawing/2014/main" id="{080941ED-2B57-8F49-9F29-63C76E13DEF8}"/>
              </a:ext>
            </a:extLst>
          </p:cNvPr>
          <p:cNvPicPr>
            <a:picLocks noChangeAspect="1"/>
          </p:cNvPicPr>
          <p:nvPr/>
        </p:nvPicPr>
        <p:blipFill>
          <a:blip r:embed="rId2"/>
          <a:stretch>
            <a:fillRect/>
          </a:stretch>
        </p:blipFill>
        <p:spPr>
          <a:xfrm>
            <a:off x="1338814" y="534702"/>
            <a:ext cx="2311325" cy="2003148"/>
          </a:xfrm>
          <a:prstGeom prst="rect">
            <a:avLst/>
          </a:prstGeom>
        </p:spPr>
      </p:pic>
      <p:pic>
        <p:nvPicPr>
          <p:cNvPr id="11" name="Picture 10">
            <a:extLst>
              <a:ext uri="{FF2B5EF4-FFF2-40B4-BE49-F238E27FC236}">
                <a16:creationId xmlns:a16="http://schemas.microsoft.com/office/drawing/2014/main" id="{BB85633B-A47E-2F46-BC49-20DF4E4C2A3C}"/>
              </a:ext>
            </a:extLst>
          </p:cNvPr>
          <p:cNvPicPr>
            <a:picLocks noChangeAspect="1"/>
          </p:cNvPicPr>
          <p:nvPr/>
        </p:nvPicPr>
        <p:blipFill>
          <a:blip r:embed="rId3"/>
          <a:stretch>
            <a:fillRect/>
          </a:stretch>
        </p:blipFill>
        <p:spPr>
          <a:xfrm>
            <a:off x="1315106" y="4684455"/>
            <a:ext cx="2335033" cy="2173545"/>
          </a:xfrm>
          <a:prstGeom prst="rect">
            <a:avLst/>
          </a:prstGeom>
        </p:spPr>
      </p:pic>
      <p:pic>
        <p:nvPicPr>
          <p:cNvPr id="13" name="Picture 12">
            <a:extLst>
              <a:ext uri="{FF2B5EF4-FFF2-40B4-BE49-F238E27FC236}">
                <a16:creationId xmlns:a16="http://schemas.microsoft.com/office/drawing/2014/main" id="{22F5FCF9-4689-F74C-AE1A-57CACA51406F}"/>
              </a:ext>
            </a:extLst>
          </p:cNvPr>
          <p:cNvPicPr>
            <a:picLocks noChangeAspect="1"/>
          </p:cNvPicPr>
          <p:nvPr/>
        </p:nvPicPr>
        <p:blipFill>
          <a:blip r:embed="rId4"/>
          <a:stretch>
            <a:fillRect/>
          </a:stretch>
        </p:blipFill>
        <p:spPr>
          <a:xfrm>
            <a:off x="1338814" y="2537850"/>
            <a:ext cx="2426688" cy="2173545"/>
          </a:xfrm>
          <a:prstGeom prst="rect">
            <a:avLst/>
          </a:prstGeom>
        </p:spPr>
      </p:pic>
      <p:pic>
        <p:nvPicPr>
          <p:cNvPr id="14" name="Picture 13">
            <a:extLst>
              <a:ext uri="{FF2B5EF4-FFF2-40B4-BE49-F238E27FC236}">
                <a16:creationId xmlns:a16="http://schemas.microsoft.com/office/drawing/2014/main" id="{9DAE0643-5812-3C4A-89B7-C49EE8A81D42}"/>
              </a:ext>
            </a:extLst>
          </p:cNvPr>
          <p:cNvPicPr>
            <a:picLocks noChangeAspect="1"/>
          </p:cNvPicPr>
          <p:nvPr/>
        </p:nvPicPr>
        <p:blipFill>
          <a:blip r:embed="rId5"/>
          <a:srcRect/>
          <a:stretch/>
        </p:blipFill>
        <p:spPr>
          <a:xfrm>
            <a:off x="5050927" y="580094"/>
            <a:ext cx="2156925" cy="2003148"/>
          </a:xfrm>
          <a:prstGeom prst="rect">
            <a:avLst/>
          </a:prstGeom>
        </p:spPr>
      </p:pic>
      <p:pic>
        <p:nvPicPr>
          <p:cNvPr id="15" name="Picture 14">
            <a:extLst>
              <a:ext uri="{FF2B5EF4-FFF2-40B4-BE49-F238E27FC236}">
                <a16:creationId xmlns:a16="http://schemas.microsoft.com/office/drawing/2014/main" id="{37848347-75F5-3E43-AC78-D2211BCACB0A}"/>
              </a:ext>
            </a:extLst>
          </p:cNvPr>
          <p:cNvPicPr>
            <a:picLocks noChangeAspect="1"/>
          </p:cNvPicPr>
          <p:nvPr/>
        </p:nvPicPr>
        <p:blipFill>
          <a:blip r:embed="rId6"/>
          <a:srcRect/>
          <a:stretch/>
        </p:blipFill>
        <p:spPr>
          <a:xfrm>
            <a:off x="4976301" y="4785485"/>
            <a:ext cx="2282469" cy="2062268"/>
          </a:xfrm>
          <a:prstGeom prst="rect">
            <a:avLst/>
          </a:prstGeom>
        </p:spPr>
      </p:pic>
      <p:pic>
        <p:nvPicPr>
          <p:cNvPr id="16" name="Picture 15">
            <a:extLst>
              <a:ext uri="{FF2B5EF4-FFF2-40B4-BE49-F238E27FC236}">
                <a16:creationId xmlns:a16="http://schemas.microsoft.com/office/drawing/2014/main" id="{785BB805-5822-4D4A-AA82-1BC460677E0C}"/>
              </a:ext>
            </a:extLst>
          </p:cNvPr>
          <p:cNvPicPr>
            <a:picLocks noChangeAspect="1"/>
          </p:cNvPicPr>
          <p:nvPr/>
        </p:nvPicPr>
        <p:blipFill>
          <a:blip r:embed="rId7"/>
          <a:srcRect/>
          <a:stretch/>
        </p:blipFill>
        <p:spPr>
          <a:xfrm>
            <a:off x="4973727" y="2608338"/>
            <a:ext cx="2426688" cy="2123352"/>
          </a:xfrm>
          <a:prstGeom prst="rect">
            <a:avLst/>
          </a:prstGeom>
        </p:spPr>
      </p:pic>
      <p:pic>
        <p:nvPicPr>
          <p:cNvPr id="17" name="Picture 16">
            <a:extLst>
              <a:ext uri="{FF2B5EF4-FFF2-40B4-BE49-F238E27FC236}">
                <a16:creationId xmlns:a16="http://schemas.microsoft.com/office/drawing/2014/main" id="{333FB23D-23D4-5341-BE3C-1555685935D8}"/>
              </a:ext>
            </a:extLst>
          </p:cNvPr>
          <p:cNvPicPr>
            <a:picLocks noChangeAspect="1"/>
          </p:cNvPicPr>
          <p:nvPr/>
        </p:nvPicPr>
        <p:blipFill>
          <a:blip r:embed="rId8"/>
          <a:srcRect/>
          <a:stretch/>
        </p:blipFill>
        <p:spPr>
          <a:xfrm>
            <a:off x="8983235" y="557043"/>
            <a:ext cx="2171749" cy="1893612"/>
          </a:xfrm>
          <a:prstGeom prst="rect">
            <a:avLst/>
          </a:prstGeom>
        </p:spPr>
      </p:pic>
      <p:pic>
        <p:nvPicPr>
          <p:cNvPr id="18" name="Picture 17">
            <a:extLst>
              <a:ext uri="{FF2B5EF4-FFF2-40B4-BE49-F238E27FC236}">
                <a16:creationId xmlns:a16="http://schemas.microsoft.com/office/drawing/2014/main" id="{ADEA0F58-89FD-F64E-810E-102E2A3596CF}"/>
              </a:ext>
            </a:extLst>
          </p:cNvPr>
          <p:cNvPicPr>
            <a:picLocks noChangeAspect="1"/>
          </p:cNvPicPr>
          <p:nvPr/>
        </p:nvPicPr>
        <p:blipFill>
          <a:blip r:embed="rId9"/>
          <a:srcRect/>
          <a:stretch/>
        </p:blipFill>
        <p:spPr>
          <a:xfrm>
            <a:off x="8889739" y="4705600"/>
            <a:ext cx="2335033" cy="2066400"/>
          </a:xfrm>
          <a:prstGeom prst="rect">
            <a:avLst/>
          </a:prstGeom>
        </p:spPr>
      </p:pic>
      <p:pic>
        <p:nvPicPr>
          <p:cNvPr id="19" name="Picture 18">
            <a:extLst>
              <a:ext uri="{FF2B5EF4-FFF2-40B4-BE49-F238E27FC236}">
                <a16:creationId xmlns:a16="http://schemas.microsoft.com/office/drawing/2014/main" id="{AA184307-0CEF-554A-897A-3074721F772C}"/>
              </a:ext>
            </a:extLst>
          </p:cNvPr>
          <p:cNvPicPr>
            <a:picLocks noChangeAspect="1"/>
          </p:cNvPicPr>
          <p:nvPr/>
        </p:nvPicPr>
        <p:blipFill>
          <a:blip r:embed="rId10"/>
          <a:srcRect/>
          <a:stretch/>
        </p:blipFill>
        <p:spPr>
          <a:xfrm>
            <a:off x="8954739" y="2522432"/>
            <a:ext cx="2344104" cy="2139527"/>
          </a:xfrm>
          <a:prstGeom prst="rect">
            <a:avLst/>
          </a:prstGeom>
        </p:spPr>
      </p:pic>
    </p:spTree>
    <p:extLst>
      <p:ext uri="{BB962C8B-B14F-4D97-AF65-F5344CB8AC3E}">
        <p14:creationId xmlns:p14="http://schemas.microsoft.com/office/powerpoint/2010/main" val="1060820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88D80-C26C-C046-BFD7-3805A709CA7A}"/>
              </a:ext>
            </a:extLst>
          </p:cNvPr>
          <p:cNvSpPr txBox="1"/>
          <p:nvPr/>
        </p:nvSpPr>
        <p:spPr>
          <a:xfrm>
            <a:off x="1933822" y="58365"/>
            <a:ext cx="1517515" cy="369332"/>
          </a:xfrm>
          <a:prstGeom prst="rect">
            <a:avLst/>
          </a:prstGeom>
          <a:noFill/>
        </p:spPr>
        <p:txBody>
          <a:bodyPr wrap="square" rtlCol="0">
            <a:spAutoFit/>
          </a:bodyPr>
          <a:lstStyle/>
          <a:p>
            <a:r>
              <a:rPr lang="en-US" dirty="0" err="1"/>
              <a:t>cntrl</a:t>
            </a:r>
            <a:endParaRPr lang="en-US" dirty="0"/>
          </a:p>
        </p:txBody>
      </p:sp>
      <p:sp>
        <p:nvSpPr>
          <p:cNvPr id="5" name="TextBox 4">
            <a:extLst>
              <a:ext uri="{FF2B5EF4-FFF2-40B4-BE49-F238E27FC236}">
                <a16:creationId xmlns:a16="http://schemas.microsoft.com/office/drawing/2014/main" id="{0571BAD9-03BB-1948-BE8B-4F88D55C9848}"/>
              </a:ext>
            </a:extLst>
          </p:cNvPr>
          <p:cNvSpPr txBox="1"/>
          <p:nvPr/>
        </p:nvSpPr>
        <p:spPr>
          <a:xfrm>
            <a:off x="5710136" y="243031"/>
            <a:ext cx="1517515" cy="369332"/>
          </a:xfrm>
          <a:prstGeom prst="rect">
            <a:avLst/>
          </a:prstGeom>
          <a:noFill/>
        </p:spPr>
        <p:txBody>
          <a:bodyPr wrap="square" rtlCol="0">
            <a:spAutoFit/>
          </a:bodyPr>
          <a:lstStyle/>
          <a:p>
            <a:r>
              <a:rPr lang="en-US" dirty="0"/>
              <a:t>cyg50</a:t>
            </a:r>
          </a:p>
        </p:txBody>
      </p:sp>
      <p:sp>
        <p:nvSpPr>
          <p:cNvPr id="6" name="TextBox 5">
            <a:extLst>
              <a:ext uri="{FF2B5EF4-FFF2-40B4-BE49-F238E27FC236}">
                <a16:creationId xmlns:a16="http://schemas.microsoft.com/office/drawing/2014/main" id="{5A27CCDA-EE75-994D-8EE6-AE931E2021F8}"/>
              </a:ext>
            </a:extLst>
          </p:cNvPr>
          <p:cNvSpPr txBox="1"/>
          <p:nvPr/>
        </p:nvSpPr>
        <p:spPr>
          <a:xfrm>
            <a:off x="9623898" y="165370"/>
            <a:ext cx="1517515" cy="369332"/>
          </a:xfrm>
          <a:prstGeom prst="rect">
            <a:avLst/>
          </a:prstGeom>
          <a:noFill/>
        </p:spPr>
        <p:txBody>
          <a:bodyPr wrap="square" rtlCol="0">
            <a:spAutoFit/>
          </a:bodyPr>
          <a:lstStyle/>
          <a:p>
            <a:r>
              <a:rPr lang="en-US" dirty="0"/>
              <a:t>vam50</a:t>
            </a:r>
          </a:p>
        </p:txBody>
      </p:sp>
      <p:sp>
        <p:nvSpPr>
          <p:cNvPr id="7" name="TextBox 6">
            <a:extLst>
              <a:ext uri="{FF2B5EF4-FFF2-40B4-BE49-F238E27FC236}">
                <a16:creationId xmlns:a16="http://schemas.microsoft.com/office/drawing/2014/main" id="{8309958A-9524-D44A-87A1-263E3177C8EE}"/>
              </a:ext>
            </a:extLst>
          </p:cNvPr>
          <p:cNvSpPr txBox="1"/>
          <p:nvPr/>
        </p:nvSpPr>
        <p:spPr>
          <a:xfrm>
            <a:off x="-23059" y="-19296"/>
            <a:ext cx="1517515" cy="369332"/>
          </a:xfrm>
          <a:prstGeom prst="rect">
            <a:avLst/>
          </a:prstGeom>
          <a:noFill/>
        </p:spPr>
        <p:txBody>
          <a:bodyPr wrap="square" rtlCol="0">
            <a:spAutoFit/>
          </a:bodyPr>
          <a:lstStyle/>
          <a:p>
            <a:r>
              <a:rPr lang="en-US" dirty="0"/>
              <a:t>10/07 18UTC</a:t>
            </a:r>
          </a:p>
        </p:txBody>
      </p:sp>
      <p:pic>
        <p:nvPicPr>
          <p:cNvPr id="9" name="Picture 8">
            <a:extLst>
              <a:ext uri="{FF2B5EF4-FFF2-40B4-BE49-F238E27FC236}">
                <a16:creationId xmlns:a16="http://schemas.microsoft.com/office/drawing/2014/main" id="{080941ED-2B57-8F49-9F29-63C76E13DEF8}"/>
              </a:ext>
            </a:extLst>
          </p:cNvPr>
          <p:cNvPicPr>
            <a:picLocks noChangeAspect="1"/>
          </p:cNvPicPr>
          <p:nvPr/>
        </p:nvPicPr>
        <p:blipFill>
          <a:blip r:embed="rId2"/>
          <a:srcRect/>
          <a:stretch/>
        </p:blipFill>
        <p:spPr>
          <a:xfrm>
            <a:off x="1338814" y="564148"/>
            <a:ext cx="2311325" cy="1944255"/>
          </a:xfrm>
          <a:prstGeom prst="rect">
            <a:avLst/>
          </a:prstGeom>
        </p:spPr>
      </p:pic>
      <p:pic>
        <p:nvPicPr>
          <p:cNvPr id="11" name="Picture 10">
            <a:extLst>
              <a:ext uri="{FF2B5EF4-FFF2-40B4-BE49-F238E27FC236}">
                <a16:creationId xmlns:a16="http://schemas.microsoft.com/office/drawing/2014/main" id="{BB85633B-A47E-2F46-BC49-20DF4E4C2A3C}"/>
              </a:ext>
            </a:extLst>
          </p:cNvPr>
          <p:cNvPicPr>
            <a:picLocks noChangeAspect="1"/>
          </p:cNvPicPr>
          <p:nvPr/>
        </p:nvPicPr>
        <p:blipFill>
          <a:blip r:embed="rId3"/>
          <a:srcRect/>
          <a:stretch/>
        </p:blipFill>
        <p:spPr>
          <a:xfrm>
            <a:off x="1315106" y="4754089"/>
            <a:ext cx="2335033" cy="2034277"/>
          </a:xfrm>
          <a:prstGeom prst="rect">
            <a:avLst/>
          </a:prstGeom>
        </p:spPr>
      </p:pic>
      <p:pic>
        <p:nvPicPr>
          <p:cNvPr id="13" name="Picture 12">
            <a:extLst>
              <a:ext uri="{FF2B5EF4-FFF2-40B4-BE49-F238E27FC236}">
                <a16:creationId xmlns:a16="http://schemas.microsoft.com/office/drawing/2014/main" id="{22F5FCF9-4689-F74C-AE1A-57CACA51406F}"/>
              </a:ext>
            </a:extLst>
          </p:cNvPr>
          <p:cNvPicPr>
            <a:picLocks noChangeAspect="1"/>
          </p:cNvPicPr>
          <p:nvPr/>
        </p:nvPicPr>
        <p:blipFill>
          <a:blip r:embed="rId4"/>
          <a:srcRect/>
          <a:stretch/>
        </p:blipFill>
        <p:spPr>
          <a:xfrm>
            <a:off x="1338814" y="2655536"/>
            <a:ext cx="2426688" cy="1938173"/>
          </a:xfrm>
          <a:prstGeom prst="rect">
            <a:avLst/>
          </a:prstGeom>
        </p:spPr>
      </p:pic>
      <p:pic>
        <p:nvPicPr>
          <p:cNvPr id="14" name="Picture 13">
            <a:extLst>
              <a:ext uri="{FF2B5EF4-FFF2-40B4-BE49-F238E27FC236}">
                <a16:creationId xmlns:a16="http://schemas.microsoft.com/office/drawing/2014/main" id="{9DAE0643-5812-3C4A-89B7-C49EE8A81D42}"/>
              </a:ext>
            </a:extLst>
          </p:cNvPr>
          <p:cNvPicPr>
            <a:picLocks noChangeAspect="1"/>
          </p:cNvPicPr>
          <p:nvPr/>
        </p:nvPicPr>
        <p:blipFill>
          <a:blip r:embed="rId5"/>
          <a:srcRect/>
          <a:stretch/>
        </p:blipFill>
        <p:spPr>
          <a:xfrm>
            <a:off x="5087979" y="652380"/>
            <a:ext cx="2082820" cy="1858575"/>
          </a:xfrm>
          <a:prstGeom prst="rect">
            <a:avLst/>
          </a:prstGeom>
        </p:spPr>
      </p:pic>
      <p:pic>
        <p:nvPicPr>
          <p:cNvPr id="15" name="Picture 14">
            <a:extLst>
              <a:ext uri="{FF2B5EF4-FFF2-40B4-BE49-F238E27FC236}">
                <a16:creationId xmlns:a16="http://schemas.microsoft.com/office/drawing/2014/main" id="{37848347-75F5-3E43-AC78-D2211BCACB0A}"/>
              </a:ext>
            </a:extLst>
          </p:cNvPr>
          <p:cNvPicPr>
            <a:picLocks noChangeAspect="1"/>
          </p:cNvPicPr>
          <p:nvPr/>
        </p:nvPicPr>
        <p:blipFill>
          <a:blip r:embed="rId6"/>
          <a:srcRect/>
          <a:stretch/>
        </p:blipFill>
        <p:spPr>
          <a:xfrm>
            <a:off x="4950019" y="4824638"/>
            <a:ext cx="2335033" cy="1983961"/>
          </a:xfrm>
          <a:prstGeom prst="rect">
            <a:avLst/>
          </a:prstGeom>
        </p:spPr>
      </p:pic>
      <p:pic>
        <p:nvPicPr>
          <p:cNvPr id="16" name="Picture 15">
            <a:extLst>
              <a:ext uri="{FF2B5EF4-FFF2-40B4-BE49-F238E27FC236}">
                <a16:creationId xmlns:a16="http://schemas.microsoft.com/office/drawing/2014/main" id="{785BB805-5822-4D4A-AA82-1BC460677E0C}"/>
              </a:ext>
            </a:extLst>
          </p:cNvPr>
          <p:cNvPicPr>
            <a:picLocks noChangeAspect="1"/>
          </p:cNvPicPr>
          <p:nvPr/>
        </p:nvPicPr>
        <p:blipFill>
          <a:blip r:embed="rId7"/>
          <a:srcRect/>
          <a:stretch/>
        </p:blipFill>
        <p:spPr>
          <a:xfrm>
            <a:off x="4987424" y="2659239"/>
            <a:ext cx="2399293" cy="2021550"/>
          </a:xfrm>
          <a:prstGeom prst="rect">
            <a:avLst/>
          </a:prstGeom>
        </p:spPr>
      </p:pic>
      <p:pic>
        <p:nvPicPr>
          <p:cNvPr id="17" name="Picture 16">
            <a:extLst>
              <a:ext uri="{FF2B5EF4-FFF2-40B4-BE49-F238E27FC236}">
                <a16:creationId xmlns:a16="http://schemas.microsoft.com/office/drawing/2014/main" id="{333FB23D-23D4-5341-BE3C-1555685935D8}"/>
              </a:ext>
            </a:extLst>
          </p:cNvPr>
          <p:cNvPicPr>
            <a:picLocks noChangeAspect="1"/>
          </p:cNvPicPr>
          <p:nvPr/>
        </p:nvPicPr>
        <p:blipFill>
          <a:blip r:embed="rId8"/>
          <a:srcRect/>
          <a:stretch/>
        </p:blipFill>
        <p:spPr>
          <a:xfrm>
            <a:off x="9039001" y="594265"/>
            <a:ext cx="2060216" cy="1819167"/>
          </a:xfrm>
          <a:prstGeom prst="rect">
            <a:avLst/>
          </a:prstGeom>
        </p:spPr>
      </p:pic>
      <p:pic>
        <p:nvPicPr>
          <p:cNvPr id="18" name="Picture 17">
            <a:extLst>
              <a:ext uri="{FF2B5EF4-FFF2-40B4-BE49-F238E27FC236}">
                <a16:creationId xmlns:a16="http://schemas.microsoft.com/office/drawing/2014/main" id="{ADEA0F58-89FD-F64E-810E-102E2A3596CF}"/>
              </a:ext>
            </a:extLst>
          </p:cNvPr>
          <p:cNvPicPr>
            <a:picLocks noChangeAspect="1"/>
          </p:cNvPicPr>
          <p:nvPr/>
        </p:nvPicPr>
        <p:blipFill>
          <a:blip r:embed="rId9"/>
          <a:srcRect/>
          <a:stretch/>
        </p:blipFill>
        <p:spPr>
          <a:xfrm>
            <a:off x="8889739" y="4743573"/>
            <a:ext cx="2335033" cy="1990453"/>
          </a:xfrm>
          <a:prstGeom prst="rect">
            <a:avLst/>
          </a:prstGeom>
        </p:spPr>
      </p:pic>
      <p:pic>
        <p:nvPicPr>
          <p:cNvPr id="19" name="Picture 18">
            <a:extLst>
              <a:ext uri="{FF2B5EF4-FFF2-40B4-BE49-F238E27FC236}">
                <a16:creationId xmlns:a16="http://schemas.microsoft.com/office/drawing/2014/main" id="{AA184307-0CEF-554A-897A-3074721F772C}"/>
              </a:ext>
            </a:extLst>
          </p:cNvPr>
          <p:cNvPicPr>
            <a:picLocks noChangeAspect="1"/>
          </p:cNvPicPr>
          <p:nvPr/>
        </p:nvPicPr>
        <p:blipFill>
          <a:blip r:embed="rId10"/>
          <a:srcRect/>
          <a:stretch/>
        </p:blipFill>
        <p:spPr>
          <a:xfrm>
            <a:off x="8954739" y="2575021"/>
            <a:ext cx="2344104" cy="2034347"/>
          </a:xfrm>
          <a:prstGeom prst="rect">
            <a:avLst/>
          </a:prstGeom>
        </p:spPr>
      </p:pic>
    </p:spTree>
    <p:extLst>
      <p:ext uri="{BB962C8B-B14F-4D97-AF65-F5344CB8AC3E}">
        <p14:creationId xmlns:p14="http://schemas.microsoft.com/office/powerpoint/2010/main" val="3366875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88D80-C26C-C046-BFD7-3805A709CA7A}"/>
              </a:ext>
            </a:extLst>
          </p:cNvPr>
          <p:cNvSpPr txBox="1"/>
          <p:nvPr/>
        </p:nvSpPr>
        <p:spPr>
          <a:xfrm>
            <a:off x="1933822" y="58365"/>
            <a:ext cx="1517515" cy="369332"/>
          </a:xfrm>
          <a:prstGeom prst="rect">
            <a:avLst/>
          </a:prstGeom>
          <a:noFill/>
        </p:spPr>
        <p:txBody>
          <a:bodyPr wrap="square" rtlCol="0">
            <a:spAutoFit/>
          </a:bodyPr>
          <a:lstStyle/>
          <a:p>
            <a:r>
              <a:rPr lang="en-US" dirty="0" err="1"/>
              <a:t>cntrl</a:t>
            </a:r>
            <a:endParaRPr lang="en-US" dirty="0"/>
          </a:p>
        </p:txBody>
      </p:sp>
      <p:sp>
        <p:nvSpPr>
          <p:cNvPr id="5" name="TextBox 4">
            <a:extLst>
              <a:ext uri="{FF2B5EF4-FFF2-40B4-BE49-F238E27FC236}">
                <a16:creationId xmlns:a16="http://schemas.microsoft.com/office/drawing/2014/main" id="{0571BAD9-03BB-1948-BE8B-4F88D55C9848}"/>
              </a:ext>
            </a:extLst>
          </p:cNvPr>
          <p:cNvSpPr txBox="1"/>
          <p:nvPr/>
        </p:nvSpPr>
        <p:spPr>
          <a:xfrm>
            <a:off x="5710136" y="243031"/>
            <a:ext cx="1517515" cy="369332"/>
          </a:xfrm>
          <a:prstGeom prst="rect">
            <a:avLst/>
          </a:prstGeom>
          <a:noFill/>
        </p:spPr>
        <p:txBody>
          <a:bodyPr wrap="square" rtlCol="0">
            <a:spAutoFit/>
          </a:bodyPr>
          <a:lstStyle/>
          <a:p>
            <a:r>
              <a:rPr lang="en-US" dirty="0" err="1"/>
              <a:t>cygntn</a:t>
            </a:r>
            <a:endParaRPr lang="en-US" dirty="0"/>
          </a:p>
        </p:txBody>
      </p:sp>
      <p:sp>
        <p:nvSpPr>
          <p:cNvPr id="6" name="TextBox 5">
            <a:extLst>
              <a:ext uri="{FF2B5EF4-FFF2-40B4-BE49-F238E27FC236}">
                <a16:creationId xmlns:a16="http://schemas.microsoft.com/office/drawing/2014/main" id="{5A27CCDA-EE75-994D-8EE6-AE931E2021F8}"/>
              </a:ext>
            </a:extLst>
          </p:cNvPr>
          <p:cNvSpPr txBox="1"/>
          <p:nvPr/>
        </p:nvSpPr>
        <p:spPr>
          <a:xfrm>
            <a:off x="9623898" y="165370"/>
            <a:ext cx="1517515" cy="369332"/>
          </a:xfrm>
          <a:prstGeom prst="rect">
            <a:avLst/>
          </a:prstGeom>
          <a:noFill/>
        </p:spPr>
        <p:txBody>
          <a:bodyPr wrap="square" rtlCol="0">
            <a:spAutoFit/>
          </a:bodyPr>
          <a:lstStyle/>
          <a:p>
            <a:r>
              <a:rPr lang="en-US" dirty="0" err="1"/>
              <a:t>vamntn</a:t>
            </a:r>
            <a:endParaRPr lang="en-US" dirty="0"/>
          </a:p>
        </p:txBody>
      </p:sp>
      <p:sp>
        <p:nvSpPr>
          <p:cNvPr id="7" name="TextBox 6">
            <a:extLst>
              <a:ext uri="{FF2B5EF4-FFF2-40B4-BE49-F238E27FC236}">
                <a16:creationId xmlns:a16="http://schemas.microsoft.com/office/drawing/2014/main" id="{8309958A-9524-D44A-87A1-263E3177C8EE}"/>
              </a:ext>
            </a:extLst>
          </p:cNvPr>
          <p:cNvSpPr txBox="1"/>
          <p:nvPr/>
        </p:nvSpPr>
        <p:spPr>
          <a:xfrm>
            <a:off x="-23059" y="-19296"/>
            <a:ext cx="1517515" cy="369332"/>
          </a:xfrm>
          <a:prstGeom prst="rect">
            <a:avLst/>
          </a:prstGeom>
          <a:noFill/>
        </p:spPr>
        <p:txBody>
          <a:bodyPr wrap="square" rtlCol="0">
            <a:spAutoFit/>
          </a:bodyPr>
          <a:lstStyle/>
          <a:p>
            <a:r>
              <a:rPr lang="en-US" dirty="0"/>
              <a:t>10/07 18UTC</a:t>
            </a:r>
          </a:p>
        </p:txBody>
      </p:sp>
      <p:pic>
        <p:nvPicPr>
          <p:cNvPr id="9" name="Picture 8">
            <a:extLst>
              <a:ext uri="{FF2B5EF4-FFF2-40B4-BE49-F238E27FC236}">
                <a16:creationId xmlns:a16="http://schemas.microsoft.com/office/drawing/2014/main" id="{080941ED-2B57-8F49-9F29-63C76E13DEF8}"/>
              </a:ext>
            </a:extLst>
          </p:cNvPr>
          <p:cNvPicPr>
            <a:picLocks noChangeAspect="1"/>
          </p:cNvPicPr>
          <p:nvPr/>
        </p:nvPicPr>
        <p:blipFill>
          <a:blip r:embed="rId2"/>
          <a:srcRect/>
          <a:stretch/>
        </p:blipFill>
        <p:spPr>
          <a:xfrm>
            <a:off x="1338814" y="564148"/>
            <a:ext cx="2311325" cy="1944255"/>
          </a:xfrm>
          <a:prstGeom prst="rect">
            <a:avLst/>
          </a:prstGeom>
        </p:spPr>
      </p:pic>
      <p:pic>
        <p:nvPicPr>
          <p:cNvPr id="11" name="Picture 10">
            <a:extLst>
              <a:ext uri="{FF2B5EF4-FFF2-40B4-BE49-F238E27FC236}">
                <a16:creationId xmlns:a16="http://schemas.microsoft.com/office/drawing/2014/main" id="{BB85633B-A47E-2F46-BC49-20DF4E4C2A3C}"/>
              </a:ext>
            </a:extLst>
          </p:cNvPr>
          <p:cNvPicPr>
            <a:picLocks noChangeAspect="1"/>
          </p:cNvPicPr>
          <p:nvPr/>
        </p:nvPicPr>
        <p:blipFill>
          <a:blip r:embed="rId3"/>
          <a:srcRect/>
          <a:stretch/>
        </p:blipFill>
        <p:spPr>
          <a:xfrm>
            <a:off x="1315106" y="4754089"/>
            <a:ext cx="2335033" cy="2034277"/>
          </a:xfrm>
          <a:prstGeom prst="rect">
            <a:avLst/>
          </a:prstGeom>
        </p:spPr>
      </p:pic>
      <p:pic>
        <p:nvPicPr>
          <p:cNvPr id="13" name="Picture 12">
            <a:extLst>
              <a:ext uri="{FF2B5EF4-FFF2-40B4-BE49-F238E27FC236}">
                <a16:creationId xmlns:a16="http://schemas.microsoft.com/office/drawing/2014/main" id="{22F5FCF9-4689-F74C-AE1A-57CACA51406F}"/>
              </a:ext>
            </a:extLst>
          </p:cNvPr>
          <p:cNvPicPr>
            <a:picLocks noChangeAspect="1"/>
          </p:cNvPicPr>
          <p:nvPr/>
        </p:nvPicPr>
        <p:blipFill>
          <a:blip r:embed="rId4"/>
          <a:srcRect/>
          <a:stretch/>
        </p:blipFill>
        <p:spPr>
          <a:xfrm>
            <a:off x="1338814" y="2655536"/>
            <a:ext cx="2426688" cy="1938173"/>
          </a:xfrm>
          <a:prstGeom prst="rect">
            <a:avLst/>
          </a:prstGeom>
        </p:spPr>
      </p:pic>
      <p:pic>
        <p:nvPicPr>
          <p:cNvPr id="14" name="Picture 13">
            <a:extLst>
              <a:ext uri="{FF2B5EF4-FFF2-40B4-BE49-F238E27FC236}">
                <a16:creationId xmlns:a16="http://schemas.microsoft.com/office/drawing/2014/main" id="{9DAE0643-5812-3C4A-89B7-C49EE8A81D42}"/>
              </a:ext>
            </a:extLst>
          </p:cNvPr>
          <p:cNvPicPr>
            <a:picLocks noChangeAspect="1"/>
          </p:cNvPicPr>
          <p:nvPr/>
        </p:nvPicPr>
        <p:blipFill>
          <a:blip r:embed="rId5"/>
          <a:srcRect/>
          <a:stretch/>
        </p:blipFill>
        <p:spPr>
          <a:xfrm>
            <a:off x="5013864" y="652380"/>
            <a:ext cx="2231051" cy="1858575"/>
          </a:xfrm>
          <a:prstGeom prst="rect">
            <a:avLst/>
          </a:prstGeom>
        </p:spPr>
      </p:pic>
      <p:pic>
        <p:nvPicPr>
          <p:cNvPr id="15" name="Picture 14">
            <a:extLst>
              <a:ext uri="{FF2B5EF4-FFF2-40B4-BE49-F238E27FC236}">
                <a16:creationId xmlns:a16="http://schemas.microsoft.com/office/drawing/2014/main" id="{37848347-75F5-3E43-AC78-D2211BCACB0A}"/>
              </a:ext>
            </a:extLst>
          </p:cNvPr>
          <p:cNvPicPr>
            <a:picLocks noChangeAspect="1"/>
          </p:cNvPicPr>
          <p:nvPr/>
        </p:nvPicPr>
        <p:blipFill>
          <a:blip r:embed="rId6"/>
          <a:srcRect/>
          <a:stretch/>
        </p:blipFill>
        <p:spPr>
          <a:xfrm>
            <a:off x="4950019" y="4811486"/>
            <a:ext cx="2335033" cy="2010266"/>
          </a:xfrm>
          <a:prstGeom prst="rect">
            <a:avLst/>
          </a:prstGeom>
        </p:spPr>
      </p:pic>
      <p:pic>
        <p:nvPicPr>
          <p:cNvPr id="16" name="Picture 15">
            <a:extLst>
              <a:ext uri="{FF2B5EF4-FFF2-40B4-BE49-F238E27FC236}">
                <a16:creationId xmlns:a16="http://schemas.microsoft.com/office/drawing/2014/main" id="{785BB805-5822-4D4A-AA82-1BC460677E0C}"/>
              </a:ext>
            </a:extLst>
          </p:cNvPr>
          <p:cNvPicPr>
            <a:picLocks noChangeAspect="1"/>
          </p:cNvPicPr>
          <p:nvPr/>
        </p:nvPicPr>
        <p:blipFill>
          <a:blip r:embed="rId7"/>
          <a:srcRect/>
          <a:stretch/>
        </p:blipFill>
        <p:spPr>
          <a:xfrm>
            <a:off x="4973727" y="2659239"/>
            <a:ext cx="2426688" cy="2021550"/>
          </a:xfrm>
          <a:prstGeom prst="rect">
            <a:avLst/>
          </a:prstGeom>
        </p:spPr>
      </p:pic>
      <p:pic>
        <p:nvPicPr>
          <p:cNvPr id="17" name="Picture 16">
            <a:extLst>
              <a:ext uri="{FF2B5EF4-FFF2-40B4-BE49-F238E27FC236}">
                <a16:creationId xmlns:a16="http://schemas.microsoft.com/office/drawing/2014/main" id="{333FB23D-23D4-5341-BE3C-1555685935D8}"/>
              </a:ext>
            </a:extLst>
          </p:cNvPr>
          <p:cNvPicPr>
            <a:picLocks noChangeAspect="1"/>
          </p:cNvPicPr>
          <p:nvPr/>
        </p:nvPicPr>
        <p:blipFill>
          <a:blip r:embed="rId8"/>
          <a:srcRect/>
          <a:stretch/>
        </p:blipFill>
        <p:spPr>
          <a:xfrm>
            <a:off x="8983235" y="594265"/>
            <a:ext cx="2171749" cy="1819167"/>
          </a:xfrm>
          <a:prstGeom prst="rect">
            <a:avLst/>
          </a:prstGeom>
        </p:spPr>
      </p:pic>
      <p:pic>
        <p:nvPicPr>
          <p:cNvPr id="18" name="Picture 17">
            <a:extLst>
              <a:ext uri="{FF2B5EF4-FFF2-40B4-BE49-F238E27FC236}">
                <a16:creationId xmlns:a16="http://schemas.microsoft.com/office/drawing/2014/main" id="{ADEA0F58-89FD-F64E-810E-102E2A3596CF}"/>
              </a:ext>
            </a:extLst>
          </p:cNvPr>
          <p:cNvPicPr>
            <a:picLocks noChangeAspect="1"/>
          </p:cNvPicPr>
          <p:nvPr/>
        </p:nvPicPr>
        <p:blipFill>
          <a:blip r:embed="rId9"/>
          <a:srcRect/>
          <a:stretch/>
        </p:blipFill>
        <p:spPr>
          <a:xfrm>
            <a:off x="8889739" y="4703337"/>
            <a:ext cx="2335033" cy="2070926"/>
          </a:xfrm>
          <a:prstGeom prst="rect">
            <a:avLst/>
          </a:prstGeom>
        </p:spPr>
      </p:pic>
      <p:pic>
        <p:nvPicPr>
          <p:cNvPr id="19" name="Picture 18">
            <a:extLst>
              <a:ext uri="{FF2B5EF4-FFF2-40B4-BE49-F238E27FC236}">
                <a16:creationId xmlns:a16="http://schemas.microsoft.com/office/drawing/2014/main" id="{AA184307-0CEF-554A-897A-3074721F772C}"/>
              </a:ext>
            </a:extLst>
          </p:cNvPr>
          <p:cNvPicPr>
            <a:picLocks noChangeAspect="1"/>
          </p:cNvPicPr>
          <p:nvPr/>
        </p:nvPicPr>
        <p:blipFill>
          <a:blip r:embed="rId10"/>
          <a:srcRect/>
          <a:stretch/>
        </p:blipFill>
        <p:spPr>
          <a:xfrm>
            <a:off x="8954739" y="2569543"/>
            <a:ext cx="2344104" cy="2045304"/>
          </a:xfrm>
          <a:prstGeom prst="rect">
            <a:avLst/>
          </a:prstGeom>
        </p:spPr>
      </p:pic>
    </p:spTree>
    <p:extLst>
      <p:ext uri="{BB962C8B-B14F-4D97-AF65-F5344CB8AC3E}">
        <p14:creationId xmlns:p14="http://schemas.microsoft.com/office/powerpoint/2010/main" val="2598132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90460-03D9-BF46-A397-449D9D1820EC}"/>
              </a:ext>
            </a:extLst>
          </p:cNvPr>
          <p:cNvSpPr>
            <a:spLocks noGrp="1"/>
          </p:cNvSpPr>
          <p:nvPr>
            <p:ph type="title"/>
          </p:nvPr>
        </p:nvSpPr>
        <p:spPr/>
        <p:txBody>
          <a:bodyPr/>
          <a:lstStyle/>
          <a:p>
            <a:r>
              <a:rPr lang="en-US" dirty="0"/>
              <a:t>CYGNSS Measures Reflected GPS from Ocean</a:t>
            </a:r>
          </a:p>
        </p:txBody>
      </p:sp>
      <p:sp>
        <p:nvSpPr>
          <p:cNvPr id="4" name="Slide Number Placeholder 3">
            <a:extLst>
              <a:ext uri="{FF2B5EF4-FFF2-40B4-BE49-F238E27FC236}">
                <a16:creationId xmlns:a16="http://schemas.microsoft.com/office/drawing/2014/main" id="{C90C29AC-EDB0-1C4F-91F3-F4C923A856C3}"/>
              </a:ext>
            </a:extLst>
          </p:cNvPr>
          <p:cNvSpPr>
            <a:spLocks noGrp="1"/>
          </p:cNvSpPr>
          <p:nvPr>
            <p:ph type="sldNum" sz="quarter" idx="12"/>
          </p:nvPr>
        </p:nvSpPr>
        <p:spPr>
          <a:xfrm>
            <a:off x="9257307" y="6356351"/>
            <a:ext cx="2743200" cy="365125"/>
          </a:xfrm>
        </p:spPr>
        <p:txBody>
          <a:bodyPr/>
          <a:lstStyle/>
          <a:p>
            <a:fld id="{13854860-E3E3-294D-92D6-527E796F1CA4}" type="slidenum">
              <a:rPr lang="en-US" smtClean="0"/>
              <a:t>24</a:t>
            </a:fld>
            <a:endParaRPr lang="en-US" dirty="0"/>
          </a:p>
        </p:txBody>
      </p:sp>
      <p:pic>
        <p:nvPicPr>
          <p:cNvPr id="6" name="Picture 5">
            <a:extLst>
              <a:ext uri="{FF2B5EF4-FFF2-40B4-BE49-F238E27FC236}">
                <a16:creationId xmlns:a16="http://schemas.microsoft.com/office/drawing/2014/main" id="{16D0DC2A-7CBD-1744-AAFE-FDAFF85D47CB}"/>
              </a:ext>
            </a:extLst>
          </p:cNvPr>
          <p:cNvPicPr>
            <a:picLocks noChangeAspect="1"/>
          </p:cNvPicPr>
          <p:nvPr/>
        </p:nvPicPr>
        <p:blipFill>
          <a:blip r:embed="rId2"/>
          <a:stretch>
            <a:fillRect/>
          </a:stretch>
        </p:blipFill>
        <p:spPr>
          <a:xfrm>
            <a:off x="2032000" y="1572315"/>
            <a:ext cx="8128000" cy="4572000"/>
          </a:xfrm>
          <a:prstGeom prst="rect">
            <a:avLst/>
          </a:prstGeom>
        </p:spPr>
      </p:pic>
    </p:spTree>
    <p:extLst>
      <p:ext uri="{BB962C8B-B14F-4D97-AF65-F5344CB8AC3E}">
        <p14:creationId xmlns:p14="http://schemas.microsoft.com/office/powerpoint/2010/main" val="562020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8123EF-026D-4441-B0FB-5435AA291DB3}"/>
              </a:ext>
            </a:extLst>
          </p:cNvPr>
          <p:cNvPicPr/>
          <p:nvPr/>
        </p:nvPicPr>
        <p:blipFill>
          <a:blip r:embed="rId2">
            <a:extLst>
              <a:ext uri="{28A0092B-C50C-407E-A947-70E740481C1C}">
                <a14:useLocalDpi xmlns:a14="http://schemas.microsoft.com/office/drawing/2010/main" val="0"/>
              </a:ext>
            </a:extLst>
          </a:blip>
          <a:stretch>
            <a:fillRect/>
          </a:stretch>
        </p:blipFill>
        <p:spPr>
          <a:xfrm>
            <a:off x="787164" y="490925"/>
            <a:ext cx="5943600" cy="2791460"/>
          </a:xfrm>
          <a:prstGeom prst="rect">
            <a:avLst/>
          </a:prstGeom>
        </p:spPr>
      </p:pic>
      <p:sp>
        <p:nvSpPr>
          <p:cNvPr id="5" name="Text Box 6">
            <a:extLst>
              <a:ext uri="{FF2B5EF4-FFF2-40B4-BE49-F238E27FC236}">
                <a16:creationId xmlns:a16="http://schemas.microsoft.com/office/drawing/2014/main" id="{29BE1B15-81DD-CD4A-9EB0-5BA0A021BD06}"/>
              </a:ext>
            </a:extLst>
          </p:cNvPr>
          <p:cNvSpPr txBox="1"/>
          <p:nvPr/>
        </p:nvSpPr>
        <p:spPr>
          <a:xfrm>
            <a:off x="937862" y="3282385"/>
            <a:ext cx="5943600" cy="18466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ts val="0"/>
              </a:spcBef>
              <a:spcAft>
                <a:spcPts val="10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Underside view of a CYGNSS observatory (Courtesy of Southwest Research Institute).</a:t>
            </a:r>
          </a:p>
        </p:txBody>
      </p:sp>
      <p:pic>
        <p:nvPicPr>
          <p:cNvPr id="6" name="Picture 5">
            <a:extLst>
              <a:ext uri="{FF2B5EF4-FFF2-40B4-BE49-F238E27FC236}">
                <a16:creationId xmlns:a16="http://schemas.microsoft.com/office/drawing/2014/main" id="{BDBA77A2-0941-C349-BFDD-BC9965B48244}"/>
              </a:ext>
            </a:extLst>
          </p:cNvPr>
          <p:cNvPicPr/>
          <p:nvPr/>
        </p:nvPicPr>
        <p:blipFill>
          <a:blip r:embed="rId3">
            <a:extLst>
              <a:ext uri="{28A0092B-C50C-407E-A947-70E740481C1C}">
                <a14:useLocalDpi xmlns:a14="http://schemas.microsoft.com/office/drawing/2010/main" val="0"/>
              </a:ext>
            </a:extLst>
          </a:blip>
          <a:stretch>
            <a:fillRect/>
          </a:stretch>
        </p:blipFill>
        <p:spPr>
          <a:xfrm>
            <a:off x="7951266" y="753497"/>
            <a:ext cx="3016250" cy="2266315"/>
          </a:xfrm>
          <a:prstGeom prst="rect">
            <a:avLst/>
          </a:prstGeom>
        </p:spPr>
      </p:pic>
      <p:sp>
        <p:nvSpPr>
          <p:cNvPr id="7" name="Text Box 8">
            <a:extLst>
              <a:ext uri="{FF2B5EF4-FFF2-40B4-BE49-F238E27FC236}">
                <a16:creationId xmlns:a16="http://schemas.microsoft.com/office/drawing/2014/main" id="{FC0C9DEC-6C2F-6742-AB6E-18427F61F9D3}"/>
              </a:ext>
            </a:extLst>
          </p:cNvPr>
          <p:cNvSpPr txBox="1"/>
          <p:nvPr/>
        </p:nvSpPr>
        <p:spPr>
          <a:xfrm>
            <a:off x="7200833" y="3419272"/>
            <a:ext cx="5217795" cy="55399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ts val="0"/>
              </a:spcBef>
              <a:spcAft>
                <a:spcPts val="10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latin typeface="Times New Roman" panose="02020603050405020304" pitchFamily="18" charset="0"/>
                <a:ea typeface="Calibri" panose="020F0502020204030204" pitchFamily="34" charset="0"/>
                <a:cs typeface="Times New Roman" panose="02020603050405020304" pitchFamily="18" charset="0"/>
              </a:rPr>
              <a:t>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he CYGNSS observatories are shown as yellow spheres. The white lines represent direct GPS signals and the blue ocean surface scattered signals. The lighter blue circles on the Earth surface represent individual samples of the delay doppler map.</a:t>
            </a:r>
          </a:p>
        </p:txBody>
      </p:sp>
    </p:spTree>
    <p:extLst>
      <p:ext uri="{BB962C8B-B14F-4D97-AF65-F5344CB8AC3E}">
        <p14:creationId xmlns:p14="http://schemas.microsoft.com/office/powerpoint/2010/main" val="132695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ECB78EE-1687-BB49-A8E3-3BE5DFB12B90}"/>
              </a:ext>
            </a:extLst>
          </p:cNvPr>
          <p:cNvPicPr/>
          <p:nvPr/>
        </p:nvPicPr>
        <p:blipFill rotWithShape="1">
          <a:blip r:embed="rId2">
            <a:extLst>
              <a:ext uri="{28A0092B-C50C-407E-A947-70E740481C1C}">
                <a14:useLocalDpi xmlns:a14="http://schemas.microsoft.com/office/drawing/2010/main" val="0"/>
              </a:ext>
            </a:extLst>
          </a:blip>
          <a:srcRect t="24983" b="23837"/>
          <a:stretch/>
        </p:blipFill>
        <p:spPr>
          <a:xfrm>
            <a:off x="1933655" y="920585"/>
            <a:ext cx="7492247" cy="2377473"/>
          </a:xfrm>
          <a:prstGeom prst="rect">
            <a:avLst/>
          </a:prstGeom>
        </p:spPr>
      </p:pic>
      <p:pic>
        <p:nvPicPr>
          <p:cNvPr id="16" name="Picture 15">
            <a:extLst>
              <a:ext uri="{FF2B5EF4-FFF2-40B4-BE49-F238E27FC236}">
                <a16:creationId xmlns:a16="http://schemas.microsoft.com/office/drawing/2014/main" id="{E873B23D-ED31-3149-BF81-42E1093F8782}"/>
              </a:ext>
            </a:extLst>
          </p:cNvPr>
          <p:cNvPicPr/>
          <p:nvPr/>
        </p:nvPicPr>
        <p:blipFill>
          <a:blip r:embed="rId3">
            <a:extLst>
              <a:ext uri="{28A0092B-C50C-407E-A947-70E740481C1C}">
                <a14:useLocalDpi xmlns:a14="http://schemas.microsoft.com/office/drawing/2010/main" val="0"/>
              </a:ext>
            </a:extLst>
          </a:blip>
          <a:stretch>
            <a:fillRect/>
          </a:stretch>
        </p:blipFill>
        <p:spPr>
          <a:xfrm>
            <a:off x="2357770" y="3929274"/>
            <a:ext cx="6791826" cy="2181908"/>
          </a:xfrm>
          <a:prstGeom prst="rect">
            <a:avLst/>
          </a:prstGeom>
        </p:spPr>
      </p:pic>
      <p:sp>
        <p:nvSpPr>
          <p:cNvPr id="5" name="Text Box 2">
            <a:extLst>
              <a:ext uri="{FF2B5EF4-FFF2-40B4-BE49-F238E27FC236}">
                <a16:creationId xmlns:a16="http://schemas.microsoft.com/office/drawing/2014/main" id="{132E4F03-378C-1A41-BAAF-82C96D07CFE4}"/>
              </a:ext>
            </a:extLst>
          </p:cNvPr>
          <p:cNvSpPr txBox="1"/>
          <p:nvPr/>
        </p:nvSpPr>
        <p:spPr>
          <a:xfrm>
            <a:off x="2357770" y="782085"/>
            <a:ext cx="7640053" cy="27699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n-US" b="1" dirty="0">
                <a:latin typeface="Times New Roman" panose="02020603050405020304" pitchFamily="18" charset="0"/>
                <a:ea typeface="Calibri" panose="020F0502020204030204" pitchFamily="34" charset="0"/>
                <a:cs typeface="Times New Roman" panose="02020603050405020304" pitchFamily="18" charset="0"/>
              </a:rPr>
              <a:t>6 hours of CYGNSS data centered at 06 UTC on October 11, 2017. </a:t>
            </a:r>
          </a:p>
        </p:txBody>
      </p:sp>
      <p:sp>
        <p:nvSpPr>
          <p:cNvPr id="2" name="Rectangle 1">
            <a:extLst>
              <a:ext uri="{FF2B5EF4-FFF2-40B4-BE49-F238E27FC236}">
                <a16:creationId xmlns:a16="http://schemas.microsoft.com/office/drawing/2014/main" id="{8806F193-41D3-264F-B497-0DB48F2E2EA0}"/>
              </a:ext>
            </a:extLst>
          </p:cNvPr>
          <p:cNvSpPr/>
          <p:nvPr/>
        </p:nvSpPr>
        <p:spPr>
          <a:xfrm>
            <a:off x="4263366" y="3559942"/>
            <a:ext cx="2832827" cy="369332"/>
          </a:xfrm>
          <a:prstGeom prst="rect">
            <a:avLst/>
          </a:prstGeom>
        </p:spPr>
        <p:txBody>
          <a:bodyPr wrap="none">
            <a:spAutoFit/>
          </a:bodyPr>
          <a:lstStyle/>
          <a:p>
            <a:r>
              <a:rPr lang="en-US" b="1" dirty="0">
                <a:latin typeface="Times New Roman" panose="02020603050405020304" pitchFamily="18" charset="0"/>
                <a:ea typeface="Calibri" panose="020F0502020204030204" pitchFamily="34" charset="0"/>
                <a:cs typeface="Times New Roman" panose="02020603050405020304" pitchFamily="18" charset="0"/>
              </a:rPr>
              <a:t>24 hours of CYGNSS data.</a:t>
            </a:r>
            <a:endParaRPr lang="en-US" dirty="0"/>
          </a:p>
        </p:txBody>
      </p:sp>
    </p:spTree>
    <p:extLst>
      <p:ext uri="{BB962C8B-B14F-4D97-AF65-F5344CB8AC3E}">
        <p14:creationId xmlns:p14="http://schemas.microsoft.com/office/powerpoint/2010/main" val="145113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52DFC8-6F75-354C-A946-04B02E276142}"/>
              </a:ext>
            </a:extLst>
          </p:cNvPr>
          <p:cNvSpPr/>
          <p:nvPr/>
        </p:nvSpPr>
        <p:spPr>
          <a:xfrm>
            <a:off x="1800370" y="1203438"/>
            <a:ext cx="7928149" cy="5539978"/>
          </a:xfrm>
          <a:prstGeom prst="rect">
            <a:avLst/>
          </a:prstGeom>
        </p:spPr>
        <p:txBody>
          <a:bodyPr wrap="square">
            <a:spAutoFit/>
          </a:bodyPr>
          <a:lstStyle/>
          <a:p>
            <a:r>
              <a:rPr lang="en-US" sz="1600" b="1" dirty="0"/>
              <a:t>. </a:t>
            </a:r>
            <a:r>
              <a:rPr lang="en-US" b="1" dirty="0"/>
              <a:t>Observing System Experiment (OSE) using 2019 HWRF (“H219”)</a:t>
            </a:r>
          </a:p>
          <a:p>
            <a:endParaRPr lang="en-US" sz="1600" dirty="0"/>
          </a:p>
          <a:p>
            <a:pPr marL="457189" indent="-457189">
              <a:buFont typeface="Arial" panose="020B0604020202020204" pitchFamily="34" charset="0"/>
              <a:buChar char="•"/>
            </a:pPr>
            <a:r>
              <a:rPr lang="en-US" sz="1600" dirty="0"/>
              <a:t>NOAA/NCEP FV3 GFS; 6-hourly Hybrid 3d-Var/</a:t>
            </a:r>
            <a:r>
              <a:rPr lang="en-US" sz="1600" dirty="0" err="1"/>
              <a:t>EnKF</a:t>
            </a:r>
            <a:endParaRPr lang="en-US" sz="1600" dirty="0"/>
          </a:p>
          <a:p>
            <a:pPr marL="457189" indent="-457189">
              <a:buFont typeface="Arial" panose="020B0604020202020204" pitchFamily="34" charset="0"/>
              <a:buChar char="•"/>
            </a:pPr>
            <a:r>
              <a:rPr lang="en-US" sz="1600" dirty="0"/>
              <a:t>HWRF Model and DA nested grids: 14.5 km / 4.5 / 1.5 km</a:t>
            </a:r>
          </a:p>
          <a:p>
            <a:pPr marL="457189" indent="-457189">
              <a:buFont typeface="Arial" panose="020B0604020202020204" pitchFamily="34" charset="0"/>
              <a:buChar char="•"/>
            </a:pPr>
            <a:r>
              <a:rPr lang="en-US" sz="1600" dirty="0"/>
              <a:t>Observations</a:t>
            </a:r>
          </a:p>
          <a:p>
            <a:pPr marL="914377" indent="-457189">
              <a:buFont typeface="Courier New" panose="02070309020205020404" pitchFamily="49" charset="0"/>
              <a:buChar char="o"/>
            </a:pPr>
            <a:r>
              <a:rPr lang="en-US" sz="1600" dirty="0"/>
              <a:t>All operational observations including radiances</a:t>
            </a:r>
          </a:p>
          <a:p>
            <a:pPr marL="914377" lvl="1" indent="-457189">
              <a:buFont typeface="Courier New" panose="02070309020205020404" pitchFamily="49" charset="0"/>
              <a:buChar char="o"/>
            </a:pPr>
            <a:r>
              <a:rPr lang="en-US" sz="1600" dirty="0"/>
              <a:t>CYGNSS Version 2.1</a:t>
            </a:r>
          </a:p>
          <a:p>
            <a:pPr marL="914377" lvl="1" indent="-457189">
              <a:buFont typeface="Courier New" panose="02070309020205020404" pitchFamily="49" charset="0"/>
              <a:buChar char="o"/>
            </a:pPr>
            <a:r>
              <a:rPr lang="en-US" sz="1600" dirty="0"/>
              <a:t>Fully Developed Seas (FDS) and Young Seas Limited Fetch (YSLF)</a:t>
            </a:r>
          </a:p>
          <a:p>
            <a:pPr marL="914377" lvl="1" indent="-457189">
              <a:buFont typeface="Courier New" panose="02070309020205020404" pitchFamily="49" charset="0"/>
              <a:buChar char="o"/>
            </a:pPr>
            <a:r>
              <a:rPr lang="en-US" sz="1600" dirty="0"/>
              <a:t>Data thinning vs no thinning with inflated error values</a:t>
            </a:r>
          </a:p>
          <a:p>
            <a:pPr marL="914377" lvl="1" indent="-457189">
              <a:buFont typeface="Courier New" panose="02070309020205020404" pitchFamily="49" charset="0"/>
              <a:buChar char="o"/>
            </a:pPr>
            <a:r>
              <a:rPr lang="en-US" sz="1600" dirty="0"/>
              <a:t>CYGNSS data with retrieval errors 3 m/s or less are included</a:t>
            </a:r>
          </a:p>
          <a:p>
            <a:pPr marL="914377" lvl="1" indent="-457189">
              <a:buFont typeface="Courier New" panose="02070309020205020404" pitchFamily="49" charset="0"/>
              <a:buChar char="o"/>
            </a:pPr>
            <a:r>
              <a:rPr lang="en-US" sz="1600" dirty="0"/>
              <a:t>Wind directional information from VAM</a:t>
            </a:r>
          </a:p>
          <a:p>
            <a:pPr marL="285750" indent="-285750">
              <a:buFont typeface="Arial" panose="020B0604020202020204" pitchFamily="34" charset="0"/>
              <a:buChar char="•"/>
            </a:pPr>
            <a:r>
              <a:rPr lang="en-US" sz="1600" dirty="0"/>
              <a:t>There are two criteria that are used to pick case studies. </a:t>
            </a:r>
          </a:p>
          <a:p>
            <a:r>
              <a:rPr lang="en-US" sz="1600" dirty="0"/>
              <a:t>	1. Based on the OSSE results, we are looking at cases where the operational HWRF had significant errors in the intensity forecast. We want to see if CYGNSS data can improve these forecasts.</a:t>
            </a:r>
          </a:p>
          <a:p>
            <a:r>
              <a:rPr lang="en-US" sz="1600" dirty="0"/>
              <a:t>	2. Only lower-wind-speed retrievals are reliable. So, we are looking for tropical cyclones in their early stages (tropical depression and tropical storm), that are poorly observed. This is where CYGNSS can contribute information to the structure of the nascent system</a:t>
            </a:r>
          </a:p>
          <a:p>
            <a:pPr marL="285750" indent="-285750">
              <a:buFont typeface="Arial" panose="020B0604020202020204" pitchFamily="34" charset="0"/>
              <a:buChar char="•"/>
            </a:pPr>
            <a:r>
              <a:rPr lang="en-US" sz="1600" dirty="0"/>
              <a:t> Investigate early in Michael’s life cycle (Tropical Storm): Oct 7</a:t>
            </a:r>
            <a:r>
              <a:rPr lang="en-US" sz="1600" baseline="30000" dirty="0"/>
              <a:t>th</a:t>
            </a:r>
            <a:r>
              <a:rPr lang="en-US" sz="1600" dirty="0"/>
              <a:t> 2018</a:t>
            </a:r>
          </a:p>
          <a:p>
            <a:endParaRPr lang="en-US" sz="1600" dirty="0"/>
          </a:p>
          <a:p>
            <a:endParaRPr lang="en-US" sz="1400" dirty="0"/>
          </a:p>
        </p:txBody>
      </p:sp>
      <p:sp>
        <p:nvSpPr>
          <p:cNvPr id="8" name="TextBox 7">
            <a:extLst>
              <a:ext uri="{FF2B5EF4-FFF2-40B4-BE49-F238E27FC236}">
                <a16:creationId xmlns:a16="http://schemas.microsoft.com/office/drawing/2014/main" id="{EFCB6827-77AA-3C4F-9F18-7C087BD82AFE}"/>
              </a:ext>
            </a:extLst>
          </p:cNvPr>
          <p:cNvSpPr txBox="1"/>
          <p:nvPr/>
        </p:nvSpPr>
        <p:spPr>
          <a:xfrm>
            <a:off x="1269443" y="95441"/>
            <a:ext cx="10307772" cy="1077218"/>
          </a:xfrm>
          <a:prstGeom prst="rect">
            <a:avLst/>
          </a:prstGeom>
          <a:noFill/>
        </p:spPr>
        <p:txBody>
          <a:bodyPr wrap="square" rtlCol="0">
            <a:spAutoFit/>
          </a:bodyPr>
          <a:lstStyle/>
          <a:p>
            <a:r>
              <a:rPr lang="en-US" sz="3200" dirty="0">
                <a:latin typeface="+mj-lt"/>
              </a:rPr>
              <a:t>CYGNSS impact on analyses and forecasts</a:t>
            </a:r>
          </a:p>
          <a:p>
            <a:r>
              <a:rPr lang="en-US" sz="3200" dirty="0">
                <a:latin typeface="+mj-lt"/>
              </a:rPr>
              <a:t>for TC Michael (2018)</a:t>
            </a:r>
          </a:p>
        </p:txBody>
      </p:sp>
      <p:sp>
        <p:nvSpPr>
          <p:cNvPr id="2" name="Slide Number Placeholder 1">
            <a:extLst>
              <a:ext uri="{FF2B5EF4-FFF2-40B4-BE49-F238E27FC236}">
                <a16:creationId xmlns:a16="http://schemas.microsoft.com/office/drawing/2014/main" id="{7B35EA1A-A762-AA4B-B8B9-1EC7E29987A1}"/>
              </a:ext>
            </a:extLst>
          </p:cNvPr>
          <p:cNvSpPr>
            <a:spLocks noGrp="1"/>
          </p:cNvSpPr>
          <p:nvPr>
            <p:ph type="sldNum" sz="quarter" idx="12"/>
          </p:nvPr>
        </p:nvSpPr>
        <p:spPr/>
        <p:txBody>
          <a:bodyPr/>
          <a:lstStyle/>
          <a:p>
            <a:fld id="{EB629580-478B-784C-8141-289107B6172B}" type="slidenum">
              <a:rPr lang="en-US" smtClean="0"/>
              <a:t>4</a:t>
            </a:fld>
            <a:endParaRPr lang="en-US"/>
          </a:p>
        </p:txBody>
      </p:sp>
    </p:spTree>
    <p:extLst>
      <p:ext uri="{BB962C8B-B14F-4D97-AF65-F5344CB8AC3E}">
        <p14:creationId xmlns:p14="http://schemas.microsoft.com/office/powerpoint/2010/main" val="1426883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 name="Shape 186"/>
          <p:cNvSpPr>
            <a:spLocks noGrp="1"/>
          </p:cNvSpPr>
          <p:nvPr>
            <p:ph type="title"/>
          </p:nvPr>
        </p:nvSpPr>
        <p:spPr>
          <a:xfrm>
            <a:off x="1617763" y="606714"/>
            <a:ext cx="8956477" cy="846271"/>
          </a:xfrm>
          <a:prstGeom prst="rect">
            <a:avLst/>
          </a:prstGeom>
        </p:spPr>
        <p:txBody>
          <a:bodyPr>
            <a:noAutofit/>
          </a:bodyPr>
          <a:lstStyle/>
          <a:p>
            <a:pPr defTabSz="139323">
              <a:defRPr sz="1800">
                <a:solidFill>
                  <a:srgbClr val="000000"/>
                </a:solidFill>
                <a:effectLst/>
              </a:defRPr>
            </a:pPr>
            <a:r>
              <a:rPr lang="en-US" sz="4400" dirty="0">
                <a:solidFill>
                  <a:schemeClr val="tx1"/>
                </a:solidFill>
                <a:latin typeface="+mj-lt"/>
                <a:cs typeface="Arial Black" panose="020B0604020202020204" pitchFamily="34" charset="0"/>
              </a:rPr>
              <a:t>Case Study: Tropical Cyclone Michael</a:t>
            </a:r>
            <a:br>
              <a:rPr lang="en-US" sz="4400" dirty="0">
                <a:solidFill>
                  <a:schemeClr val="tx1"/>
                </a:solidFill>
                <a:latin typeface="+mj-lt"/>
                <a:cs typeface="Arial Black" panose="020B0604020202020204" pitchFamily="34" charset="0"/>
              </a:rPr>
            </a:br>
            <a:r>
              <a:rPr lang="en-US" sz="2667" dirty="0">
                <a:solidFill>
                  <a:schemeClr val="tx1"/>
                </a:solidFill>
                <a:latin typeface="+mj-lt"/>
                <a:cs typeface="Arial Black" panose="020B0604020202020204" pitchFamily="34" charset="0"/>
              </a:rPr>
              <a:t>10/07/2018 00Z  to 10/08/2018 06Z</a:t>
            </a:r>
            <a:endParaRPr sz="4400" dirty="0">
              <a:solidFill>
                <a:schemeClr val="tx1"/>
              </a:solidFill>
              <a:effectLst>
                <a:outerShdw blurRad="6730" dist="17231" dir="13500000" rotWithShape="0">
                  <a:srgbClr val="424242">
                    <a:alpha val="50000"/>
                  </a:srgbClr>
                </a:outerShdw>
              </a:effectLst>
              <a:latin typeface="+mj-lt"/>
              <a:cs typeface="Arial Black" panose="020B0604020202020204" pitchFamily="34" charset="0"/>
            </a:endParaRPr>
          </a:p>
        </p:txBody>
      </p:sp>
      <p:pic>
        <p:nvPicPr>
          <p:cNvPr id="3" name="Picture 2">
            <a:extLst>
              <a:ext uri="{FF2B5EF4-FFF2-40B4-BE49-F238E27FC236}">
                <a16:creationId xmlns:a16="http://schemas.microsoft.com/office/drawing/2014/main" id="{2C5F8BB9-24DE-C242-9EDA-BD416CA7D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352" y="1452985"/>
            <a:ext cx="8276715" cy="5214241"/>
          </a:xfrm>
          <a:prstGeom prst="rect">
            <a:avLst/>
          </a:prstGeom>
        </p:spPr>
      </p:pic>
      <p:sp>
        <p:nvSpPr>
          <p:cNvPr id="2" name="Slide Number Placeholder 1">
            <a:extLst>
              <a:ext uri="{FF2B5EF4-FFF2-40B4-BE49-F238E27FC236}">
                <a16:creationId xmlns:a16="http://schemas.microsoft.com/office/drawing/2014/main" id="{86ACEC08-30FA-C74D-A03A-C721AA91E746}"/>
              </a:ext>
            </a:extLst>
          </p:cNvPr>
          <p:cNvSpPr>
            <a:spLocks noGrp="1"/>
          </p:cNvSpPr>
          <p:nvPr>
            <p:ph type="sldNum" sz="quarter" idx="12"/>
          </p:nvPr>
        </p:nvSpPr>
        <p:spPr>
          <a:xfrm>
            <a:off x="699466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050" b="1"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13854860-E3E3-294D-92D6-527E796F1CA4}" type="slidenum">
              <a:rPr lang="en-US" smtClean="0"/>
              <a:pPr lvl="0"/>
              <a:t>5</a:t>
            </a:fld>
            <a:endParaRPr lang="en-US" sz="1600" dirty="0"/>
          </a:p>
        </p:txBody>
      </p:sp>
    </p:spTree>
    <p:extLst>
      <p:ext uri="{BB962C8B-B14F-4D97-AF65-F5344CB8AC3E}">
        <p14:creationId xmlns:p14="http://schemas.microsoft.com/office/powerpoint/2010/main" val="419827558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oogle Shape;202;p24">
            <a:extLst>
              <a:ext uri="{FF2B5EF4-FFF2-40B4-BE49-F238E27FC236}">
                <a16:creationId xmlns:a16="http://schemas.microsoft.com/office/drawing/2014/main" id="{19430E28-8AEF-B24D-B085-79313A850309}"/>
              </a:ext>
            </a:extLst>
          </p:cNvPr>
          <p:cNvPicPr preferRelativeResize="0"/>
          <p:nvPr/>
        </p:nvPicPr>
        <p:blipFill rotWithShape="1">
          <a:blip r:embed="rId3">
            <a:alphaModFix/>
          </a:blip>
          <a:srcRect/>
          <a:stretch/>
        </p:blipFill>
        <p:spPr>
          <a:xfrm>
            <a:off x="5735216" y="3199203"/>
            <a:ext cx="4114800" cy="3657600"/>
          </a:xfrm>
          <a:prstGeom prst="rect">
            <a:avLst/>
          </a:prstGeom>
          <a:noFill/>
          <a:ln>
            <a:noFill/>
          </a:ln>
        </p:spPr>
      </p:pic>
      <p:pic>
        <p:nvPicPr>
          <p:cNvPr id="15" name="Google Shape;203;p24">
            <a:extLst>
              <a:ext uri="{FF2B5EF4-FFF2-40B4-BE49-F238E27FC236}">
                <a16:creationId xmlns:a16="http://schemas.microsoft.com/office/drawing/2014/main" id="{786DCFBF-B1B9-A044-BD7A-B488EADE4740}"/>
              </a:ext>
            </a:extLst>
          </p:cNvPr>
          <p:cNvPicPr preferRelativeResize="0"/>
          <p:nvPr/>
        </p:nvPicPr>
        <p:blipFill rotWithShape="1">
          <a:blip r:embed="rId4">
            <a:alphaModFix/>
          </a:blip>
          <a:srcRect/>
          <a:stretch/>
        </p:blipFill>
        <p:spPr>
          <a:xfrm>
            <a:off x="1620416" y="3200405"/>
            <a:ext cx="4114800" cy="3657600"/>
          </a:xfrm>
          <a:prstGeom prst="rect">
            <a:avLst/>
          </a:prstGeom>
          <a:noFill/>
          <a:ln>
            <a:noFill/>
          </a:ln>
        </p:spPr>
      </p:pic>
      <p:pic>
        <p:nvPicPr>
          <p:cNvPr id="16" name="Google Shape;204;p24">
            <a:extLst>
              <a:ext uri="{FF2B5EF4-FFF2-40B4-BE49-F238E27FC236}">
                <a16:creationId xmlns:a16="http://schemas.microsoft.com/office/drawing/2014/main" id="{AB2F94FE-668D-D04A-9CB5-80DB4CBA14F5}"/>
              </a:ext>
            </a:extLst>
          </p:cNvPr>
          <p:cNvPicPr preferRelativeResize="0"/>
          <p:nvPr/>
        </p:nvPicPr>
        <p:blipFill rotWithShape="1">
          <a:blip r:embed="rId5">
            <a:alphaModFix/>
          </a:blip>
          <a:srcRect/>
          <a:stretch/>
        </p:blipFill>
        <p:spPr>
          <a:xfrm>
            <a:off x="8020186" y="59565"/>
            <a:ext cx="4114800" cy="3657600"/>
          </a:xfrm>
          <a:prstGeom prst="rect">
            <a:avLst/>
          </a:prstGeom>
          <a:noFill/>
          <a:ln>
            <a:noFill/>
          </a:ln>
        </p:spPr>
      </p:pic>
      <p:pic>
        <p:nvPicPr>
          <p:cNvPr id="17" name="Google Shape;205;p24">
            <a:extLst>
              <a:ext uri="{FF2B5EF4-FFF2-40B4-BE49-F238E27FC236}">
                <a16:creationId xmlns:a16="http://schemas.microsoft.com/office/drawing/2014/main" id="{B9ED9DF7-CA1A-6849-BFF7-500E4F5CB421}"/>
              </a:ext>
            </a:extLst>
          </p:cNvPr>
          <p:cNvPicPr preferRelativeResize="0"/>
          <p:nvPr/>
        </p:nvPicPr>
        <p:blipFill rotWithShape="1">
          <a:blip r:embed="rId6">
            <a:alphaModFix/>
          </a:blip>
          <a:srcRect/>
          <a:stretch/>
        </p:blipFill>
        <p:spPr>
          <a:xfrm>
            <a:off x="3905386" y="109931"/>
            <a:ext cx="4114800" cy="3560324"/>
          </a:xfrm>
          <a:prstGeom prst="rect">
            <a:avLst/>
          </a:prstGeom>
          <a:noFill/>
          <a:ln>
            <a:noFill/>
          </a:ln>
        </p:spPr>
      </p:pic>
      <p:pic>
        <p:nvPicPr>
          <p:cNvPr id="18" name="Google Shape;206;p24">
            <a:extLst>
              <a:ext uri="{FF2B5EF4-FFF2-40B4-BE49-F238E27FC236}">
                <a16:creationId xmlns:a16="http://schemas.microsoft.com/office/drawing/2014/main" id="{CE1E2FEA-9033-0E4D-A838-F7A3D89B121C}"/>
              </a:ext>
            </a:extLst>
          </p:cNvPr>
          <p:cNvPicPr preferRelativeResize="0"/>
          <p:nvPr/>
        </p:nvPicPr>
        <p:blipFill rotWithShape="1">
          <a:blip r:embed="rId7">
            <a:alphaModFix/>
          </a:blip>
          <a:srcRect/>
          <a:stretch/>
        </p:blipFill>
        <p:spPr>
          <a:xfrm>
            <a:off x="20069" y="8824"/>
            <a:ext cx="3955470" cy="3648775"/>
          </a:xfrm>
          <a:prstGeom prst="rect">
            <a:avLst/>
          </a:prstGeom>
          <a:noFill/>
          <a:ln>
            <a:noFill/>
          </a:ln>
        </p:spPr>
      </p:pic>
      <p:sp>
        <p:nvSpPr>
          <p:cNvPr id="4" name="TextBox 3">
            <a:extLst>
              <a:ext uri="{FF2B5EF4-FFF2-40B4-BE49-F238E27FC236}">
                <a16:creationId xmlns:a16="http://schemas.microsoft.com/office/drawing/2014/main" id="{E3CF737B-BC5A-7E40-A7EC-4104522332AD}"/>
              </a:ext>
            </a:extLst>
          </p:cNvPr>
          <p:cNvSpPr txBox="1"/>
          <p:nvPr/>
        </p:nvSpPr>
        <p:spPr>
          <a:xfrm>
            <a:off x="1516598" y="-38615"/>
            <a:ext cx="1208535" cy="369332"/>
          </a:xfrm>
          <a:prstGeom prst="rect">
            <a:avLst/>
          </a:prstGeom>
          <a:noFill/>
        </p:spPr>
        <p:txBody>
          <a:bodyPr wrap="square" rtlCol="0">
            <a:spAutoFit/>
          </a:bodyPr>
          <a:lstStyle/>
          <a:p>
            <a:r>
              <a:rPr lang="en-US" dirty="0"/>
              <a:t>10/07 00Z</a:t>
            </a:r>
          </a:p>
        </p:txBody>
      </p:sp>
      <p:sp>
        <p:nvSpPr>
          <p:cNvPr id="19" name="TextBox 18">
            <a:extLst>
              <a:ext uri="{FF2B5EF4-FFF2-40B4-BE49-F238E27FC236}">
                <a16:creationId xmlns:a16="http://schemas.microsoft.com/office/drawing/2014/main" id="{C0EC171D-7EF4-744A-A70B-30ADCF84BDBA}"/>
              </a:ext>
            </a:extLst>
          </p:cNvPr>
          <p:cNvSpPr txBox="1"/>
          <p:nvPr/>
        </p:nvSpPr>
        <p:spPr>
          <a:xfrm>
            <a:off x="5408947" y="0"/>
            <a:ext cx="1208535" cy="369332"/>
          </a:xfrm>
          <a:prstGeom prst="rect">
            <a:avLst/>
          </a:prstGeom>
          <a:noFill/>
        </p:spPr>
        <p:txBody>
          <a:bodyPr wrap="square" rtlCol="0">
            <a:spAutoFit/>
          </a:bodyPr>
          <a:lstStyle/>
          <a:p>
            <a:r>
              <a:rPr lang="en-US" dirty="0"/>
              <a:t>10/07 06Z</a:t>
            </a:r>
          </a:p>
        </p:txBody>
      </p:sp>
      <p:sp>
        <p:nvSpPr>
          <p:cNvPr id="20" name="TextBox 19">
            <a:extLst>
              <a:ext uri="{FF2B5EF4-FFF2-40B4-BE49-F238E27FC236}">
                <a16:creationId xmlns:a16="http://schemas.microsoft.com/office/drawing/2014/main" id="{2FC3D189-87BC-5444-BF01-B665A543D213}"/>
              </a:ext>
            </a:extLst>
          </p:cNvPr>
          <p:cNvSpPr txBox="1"/>
          <p:nvPr/>
        </p:nvSpPr>
        <p:spPr>
          <a:xfrm>
            <a:off x="9473318" y="8824"/>
            <a:ext cx="1208535" cy="369332"/>
          </a:xfrm>
          <a:prstGeom prst="rect">
            <a:avLst/>
          </a:prstGeom>
          <a:noFill/>
        </p:spPr>
        <p:txBody>
          <a:bodyPr wrap="square" rtlCol="0">
            <a:spAutoFit/>
          </a:bodyPr>
          <a:lstStyle/>
          <a:p>
            <a:r>
              <a:rPr lang="en-US" dirty="0"/>
              <a:t>10/07 12Z</a:t>
            </a:r>
          </a:p>
        </p:txBody>
      </p:sp>
      <p:sp>
        <p:nvSpPr>
          <p:cNvPr id="21" name="TextBox 20">
            <a:extLst>
              <a:ext uri="{FF2B5EF4-FFF2-40B4-BE49-F238E27FC236}">
                <a16:creationId xmlns:a16="http://schemas.microsoft.com/office/drawing/2014/main" id="{E0703D37-F748-4E4F-B9EB-FC0239711BEA}"/>
              </a:ext>
            </a:extLst>
          </p:cNvPr>
          <p:cNvSpPr txBox="1"/>
          <p:nvPr/>
        </p:nvSpPr>
        <p:spPr>
          <a:xfrm>
            <a:off x="7188348" y="3427275"/>
            <a:ext cx="1208535" cy="369332"/>
          </a:xfrm>
          <a:prstGeom prst="rect">
            <a:avLst/>
          </a:prstGeom>
          <a:noFill/>
        </p:spPr>
        <p:txBody>
          <a:bodyPr wrap="square" rtlCol="0">
            <a:spAutoFit/>
          </a:bodyPr>
          <a:lstStyle/>
          <a:p>
            <a:r>
              <a:rPr lang="en-US" dirty="0"/>
              <a:t>10/08 06Z</a:t>
            </a:r>
          </a:p>
        </p:txBody>
      </p:sp>
      <p:sp>
        <p:nvSpPr>
          <p:cNvPr id="22" name="TextBox 21">
            <a:extLst>
              <a:ext uri="{FF2B5EF4-FFF2-40B4-BE49-F238E27FC236}">
                <a16:creationId xmlns:a16="http://schemas.microsoft.com/office/drawing/2014/main" id="{248A6392-0FE0-CC45-90F3-E81A0E468012}"/>
              </a:ext>
            </a:extLst>
          </p:cNvPr>
          <p:cNvSpPr txBox="1"/>
          <p:nvPr/>
        </p:nvSpPr>
        <p:spPr>
          <a:xfrm>
            <a:off x="3001098" y="3447151"/>
            <a:ext cx="1208535" cy="369332"/>
          </a:xfrm>
          <a:prstGeom prst="rect">
            <a:avLst/>
          </a:prstGeom>
          <a:noFill/>
        </p:spPr>
        <p:txBody>
          <a:bodyPr wrap="square" rtlCol="0">
            <a:spAutoFit/>
          </a:bodyPr>
          <a:lstStyle/>
          <a:p>
            <a:r>
              <a:rPr lang="en-US" dirty="0"/>
              <a:t>10/08 00Z</a:t>
            </a:r>
          </a:p>
        </p:txBody>
      </p:sp>
      <p:pic>
        <p:nvPicPr>
          <p:cNvPr id="23" name="Picture 22">
            <a:extLst>
              <a:ext uri="{FF2B5EF4-FFF2-40B4-BE49-F238E27FC236}">
                <a16:creationId xmlns:a16="http://schemas.microsoft.com/office/drawing/2014/main" id="{75E11DD9-5507-944D-B733-600A59D858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0586" y="3631817"/>
            <a:ext cx="1543830" cy="1114344"/>
          </a:xfrm>
          <a:prstGeom prst="rect">
            <a:avLst/>
          </a:prstGeom>
        </p:spPr>
      </p:pic>
    </p:spTree>
    <p:extLst>
      <p:ext uri="{BB962C8B-B14F-4D97-AF65-F5344CB8AC3E}">
        <p14:creationId xmlns:p14="http://schemas.microsoft.com/office/powerpoint/2010/main" val="252372917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20AE-A286-A740-B33E-E029EA37123B}"/>
              </a:ext>
            </a:extLst>
          </p:cNvPr>
          <p:cNvSpPr>
            <a:spLocks noGrp="1"/>
          </p:cNvSpPr>
          <p:nvPr>
            <p:ph type="title"/>
          </p:nvPr>
        </p:nvSpPr>
        <p:spPr/>
        <p:txBody>
          <a:bodyPr>
            <a:normAutofit/>
          </a:bodyPr>
          <a:lstStyle/>
          <a:p>
            <a:r>
              <a:rPr lang="en-US" dirty="0"/>
              <a:t>Vector wind analysis method</a:t>
            </a:r>
            <a:br>
              <a:rPr lang="en-US" dirty="0"/>
            </a:br>
            <a:r>
              <a:rPr lang="en-US" sz="2667" dirty="0"/>
              <a:t>2-D Variational Wind Analysis</a:t>
            </a:r>
            <a:endParaRPr lang="en-US" dirty="0"/>
          </a:p>
        </p:txBody>
      </p:sp>
      <p:sp>
        <p:nvSpPr>
          <p:cNvPr id="3" name="Content Placeholder 2">
            <a:extLst>
              <a:ext uri="{FF2B5EF4-FFF2-40B4-BE49-F238E27FC236}">
                <a16:creationId xmlns:a16="http://schemas.microsoft.com/office/drawing/2014/main" id="{E67234B4-12D3-F040-AD69-56D5B7E4B35B}"/>
              </a:ext>
            </a:extLst>
          </p:cNvPr>
          <p:cNvSpPr>
            <a:spLocks noGrp="1"/>
          </p:cNvSpPr>
          <p:nvPr>
            <p:ph idx="1"/>
          </p:nvPr>
        </p:nvSpPr>
        <p:spPr/>
        <p:txBody>
          <a:bodyPr>
            <a:normAutofit/>
          </a:bodyPr>
          <a:lstStyle/>
          <a:p>
            <a:pPr marL="0" indent="0">
              <a:buNone/>
            </a:pPr>
            <a:r>
              <a:rPr lang="en-US" sz="2133" dirty="0"/>
              <a:t>An optimal fit to CYGNSS observations is constrained by: </a:t>
            </a:r>
          </a:p>
          <a:p>
            <a:pPr marL="0" indent="0">
              <a:buNone/>
            </a:pPr>
            <a:r>
              <a:rPr lang="en-US" sz="2133" dirty="0"/>
              <a:t>     </a:t>
            </a:r>
            <a:r>
              <a:rPr lang="en-US" sz="2133" b="1" i="1" dirty="0" err="1"/>
              <a:t>J</a:t>
            </a:r>
            <a:r>
              <a:rPr lang="en-US" sz="2133" b="1" i="1" baseline="-25000" dirty="0" err="1"/>
              <a:t>b</a:t>
            </a:r>
            <a:r>
              <a:rPr lang="en-US" sz="2133" dirty="0"/>
              <a:t>: analysis should be “close” to the </a:t>
            </a:r>
            <a:r>
              <a:rPr lang="en-US" sz="2133" i="1" dirty="0"/>
              <a:t>a priori</a:t>
            </a:r>
            <a:r>
              <a:rPr lang="en-US" sz="2133" dirty="0"/>
              <a:t>, or “Background”, wind field</a:t>
            </a:r>
          </a:p>
          <a:p>
            <a:pPr marL="0" indent="0">
              <a:buNone/>
            </a:pPr>
            <a:r>
              <a:rPr lang="en-US" sz="2133" dirty="0"/>
              <a:t>     </a:t>
            </a:r>
            <a:r>
              <a:rPr lang="en-US" sz="2133" b="1" i="1" dirty="0"/>
              <a:t>J</a:t>
            </a:r>
            <a:r>
              <a:rPr lang="en-US" sz="2133" b="1" i="1" baseline="-25000" dirty="0"/>
              <a:t>o</a:t>
            </a:r>
            <a:r>
              <a:rPr lang="en-US" sz="2133" dirty="0"/>
              <a:t>: ensure the analysis is close to CYGNSS wind speeds</a:t>
            </a:r>
          </a:p>
          <a:p>
            <a:pPr marL="0" indent="0">
              <a:buNone/>
            </a:pPr>
            <a:r>
              <a:rPr lang="en-US" sz="2133" dirty="0"/>
              <a:t>     </a:t>
            </a:r>
            <a:r>
              <a:rPr lang="en-US" sz="2133" b="1" i="1" dirty="0" err="1"/>
              <a:t>J</a:t>
            </a:r>
            <a:r>
              <a:rPr lang="en-US" sz="2133" b="1" i="1" baseline="-25000" dirty="0" err="1"/>
              <a:t>c</a:t>
            </a:r>
            <a:r>
              <a:rPr lang="en-US" sz="2133" dirty="0"/>
              <a:t>: impose fluid dynamical constraints on the solution (vorticity, divergence)</a:t>
            </a:r>
          </a:p>
          <a:p>
            <a:pPr marL="0" indent="0">
              <a:buNone/>
            </a:pPr>
            <a:r>
              <a:rPr lang="en-US" sz="2400" b="1" dirty="0"/>
              <a:t>                                   </a:t>
            </a:r>
          </a:p>
          <a:p>
            <a:pPr marL="0" indent="0">
              <a:buNone/>
            </a:pPr>
            <a:r>
              <a:rPr lang="en-US" sz="2400" b="1" dirty="0"/>
              <a:t>                                 </a:t>
            </a:r>
            <a:r>
              <a:rPr lang="en-US" sz="2400" i="1" dirty="0">
                <a:latin typeface="Times New Roman" panose="02020603050405020304" pitchFamily="18" charset="0"/>
                <a:cs typeface="Times New Roman" panose="02020603050405020304" pitchFamily="18" charset="0"/>
              </a:rPr>
              <a:t> MIN</a:t>
            </a:r>
            <a:r>
              <a:rPr lang="en-US" sz="2400" b="1" dirty="0"/>
              <a:t>(</a:t>
            </a:r>
            <a:r>
              <a:rPr lang="en-US" sz="2400" b="1" i="1" dirty="0"/>
              <a:t>J = </a:t>
            </a:r>
            <a:r>
              <a:rPr lang="en-US" sz="2400" b="1" i="1" dirty="0" err="1"/>
              <a:t>J</a:t>
            </a:r>
            <a:r>
              <a:rPr lang="en-US" sz="2400" b="1" i="1" baseline="-25000" dirty="0" err="1"/>
              <a:t>b</a:t>
            </a:r>
            <a:r>
              <a:rPr lang="en-US" sz="2400" b="1" i="1" dirty="0"/>
              <a:t> + J</a:t>
            </a:r>
            <a:r>
              <a:rPr lang="en-US" sz="2400" b="1" i="1" baseline="-25000" dirty="0"/>
              <a:t>o</a:t>
            </a:r>
            <a:r>
              <a:rPr lang="en-US" sz="2400" b="1" i="1" dirty="0"/>
              <a:t> + </a:t>
            </a:r>
            <a:r>
              <a:rPr lang="en-US" sz="2400" b="1" i="1" dirty="0" err="1"/>
              <a:t>J</a:t>
            </a:r>
            <a:r>
              <a:rPr lang="en-US" sz="2400" b="1" i="1" baseline="-25000" dirty="0" err="1"/>
              <a:t>c</a:t>
            </a:r>
            <a:r>
              <a:rPr lang="en-US" sz="2400" b="1" dirty="0"/>
              <a:t>)</a:t>
            </a:r>
          </a:p>
          <a:p>
            <a:pPr marL="0" indent="0">
              <a:buNone/>
            </a:pPr>
            <a:r>
              <a:rPr lang="en-US" sz="2133" b="1" dirty="0"/>
              <a:t> </a:t>
            </a:r>
          </a:p>
          <a:p>
            <a:pPr marL="0" indent="0">
              <a:buNone/>
            </a:pPr>
            <a:r>
              <a:rPr lang="en-US" sz="2133" dirty="0"/>
              <a:t>Background winds are GFS operational analyses (0.25 x 0.25 degree).</a:t>
            </a:r>
          </a:p>
          <a:p>
            <a:pPr marL="0" indent="0">
              <a:buNone/>
            </a:pPr>
            <a:r>
              <a:rPr lang="en-US" sz="2133" dirty="0"/>
              <a:t>Relative weights in minimization are consistent with CCMP analyses.</a:t>
            </a:r>
            <a:endParaRPr lang="en-US" sz="2400" dirty="0"/>
          </a:p>
        </p:txBody>
      </p:sp>
      <p:sp>
        <p:nvSpPr>
          <p:cNvPr id="4" name="Slide Number Placeholder 3">
            <a:extLst>
              <a:ext uri="{FF2B5EF4-FFF2-40B4-BE49-F238E27FC236}">
                <a16:creationId xmlns:a16="http://schemas.microsoft.com/office/drawing/2014/main" id="{CBAD8E4E-AC2A-0344-9327-03069B93B87B}"/>
              </a:ext>
            </a:extLst>
          </p:cNvPr>
          <p:cNvSpPr>
            <a:spLocks noGrp="1"/>
          </p:cNvSpPr>
          <p:nvPr>
            <p:ph type="sldNum" sz="quarter" idx="12"/>
          </p:nvPr>
        </p:nvSpPr>
        <p:spPr/>
        <p:txBody>
          <a:bodyPr/>
          <a:lstStyle/>
          <a:p>
            <a:fld id="{154E9B8C-4ACF-7342-8218-937E61F912A7}" type="slidenum">
              <a:rPr lang="en-US" smtClean="0"/>
              <a:t>7</a:t>
            </a:fld>
            <a:endParaRPr lang="en-US"/>
          </a:p>
        </p:txBody>
      </p:sp>
      <p:sp>
        <p:nvSpPr>
          <p:cNvPr id="5" name="TextBox 4">
            <a:extLst>
              <a:ext uri="{FF2B5EF4-FFF2-40B4-BE49-F238E27FC236}">
                <a16:creationId xmlns:a16="http://schemas.microsoft.com/office/drawing/2014/main" id="{30F1CB59-6B74-DF41-B351-66CFFB6CB5F7}"/>
              </a:ext>
            </a:extLst>
          </p:cNvPr>
          <p:cNvSpPr txBox="1"/>
          <p:nvPr/>
        </p:nvSpPr>
        <p:spPr>
          <a:xfrm>
            <a:off x="880651" y="5910224"/>
            <a:ext cx="9544664" cy="502573"/>
          </a:xfrm>
          <a:prstGeom prst="rect">
            <a:avLst/>
          </a:prstGeom>
          <a:noFill/>
        </p:spPr>
        <p:txBody>
          <a:bodyPr wrap="square" rtlCol="0">
            <a:spAutoFit/>
          </a:bodyPr>
          <a:lstStyle/>
          <a:p>
            <a:r>
              <a:rPr lang="en-US" sz="1333" dirty="0">
                <a:solidFill>
                  <a:srgbClr val="000000"/>
                </a:solidFill>
                <a:latin typeface="Times" pitchFamily="2" charset="0"/>
              </a:rPr>
              <a:t>Hoffman, R. N., S. M. Leidner, J. M. Henderson, R. Atlas, J. V. </a:t>
            </a:r>
            <a:r>
              <a:rPr lang="en-US" sz="1333" dirty="0" err="1">
                <a:solidFill>
                  <a:srgbClr val="000000"/>
                </a:solidFill>
                <a:latin typeface="Times" pitchFamily="2" charset="0"/>
              </a:rPr>
              <a:t>Ardizzone</a:t>
            </a:r>
            <a:r>
              <a:rPr lang="en-US" sz="1333" dirty="0">
                <a:solidFill>
                  <a:srgbClr val="000000"/>
                </a:solidFill>
                <a:latin typeface="Times" pitchFamily="2" charset="0"/>
              </a:rPr>
              <a:t>, and S. C. Bloom, 2003: A two-dimensional variational analysis method for NSCAT ambiguity removal: Methodology, sensitivity, and tuning. </a:t>
            </a:r>
            <a:r>
              <a:rPr lang="en-US" sz="1333" i="1" dirty="0">
                <a:solidFill>
                  <a:srgbClr val="000000"/>
                </a:solidFill>
                <a:latin typeface="Times" pitchFamily="2" charset="0"/>
              </a:rPr>
              <a:t>J. Atmos. Oceanic Technol</a:t>
            </a:r>
            <a:r>
              <a:rPr lang="en-US" sz="1333" dirty="0">
                <a:solidFill>
                  <a:srgbClr val="000000"/>
                </a:solidFill>
                <a:latin typeface="Times" pitchFamily="2" charset="0"/>
              </a:rPr>
              <a:t>.,</a:t>
            </a:r>
            <a:r>
              <a:rPr lang="en-US" sz="1333" b="1" dirty="0">
                <a:solidFill>
                  <a:srgbClr val="000000"/>
                </a:solidFill>
                <a:latin typeface="Times" pitchFamily="2" charset="0"/>
              </a:rPr>
              <a:t> 20</a:t>
            </a:r>
            <a:r>
              <a:rPr lang="en-US" sz="1333" dirty="0">
                <a:solidFill>
                  <a:srgbClr val="000000"/>
                </a:solidFill>
                <a:latin typeface="Times" pitchFamily="2" charset="0"/>
              </a:rPr>
              <a:t> (</a:t>
            </a:r>
            <a:r>
              <a:rPr lang="en-US" sz="1333" b="1" dirty="0">
                <a:solidFill>
                  <a:srgbClr val="000000"/>
                </a:solidFill>
                <a:latin typeface="Times" pitchFamily="2" charset="0"/>
              </a:rPr>
              <a:t>5</a:t>
            </a:r>
            <a:r>
              <a:rPr lang="en-US" sz="1333" dirty="0">
                <a:solidFill>
                  <a:srgbClr val="000000"/>
                </a:solidFill>
                <a:latin typeface="Times" pitchFamily="2" charset="0"/>
              </a:rPr>
              <a:t>), 585–605.</a:t>
            </a:r>
          </a:p>
        </p:txBody>
      </p:sp>
    </p:spTree>
    <p:extLst>
      <p:ext uri="{BB962C8B-B14F-4D97-AF65-F5344CB8AC3E}">
        <p14:creationId xmlns:p14="http://schemas.microsoft.com/office/powerpoint/2010/main" val="4046636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3;&#10;&#13;&#10;Description automatically generated">
            <a:extLst>
              <a:ext uri="{FF2B5EF4-FFF2-40B4-BE49-F238E27FC236}">
                <a16:creationId xmlns:a16="http://schemas.microsoft.com/office/drawing/2014/main" id="{FD09D3F7-8A25-3E4F-B19E-EE8130EC9472}"/>
              </a:ext>
            </a:extLst>
          </p:cNvPr>
          <p:cNvPicPr>
            <a:picLocks noChangeAspect="1"/>
          </p:cNvPicPr>
          <p:nvPr/>
        </p:nvPicPr>
        <p:blipFill rotWithShape="1">
          <a:blip r:embed="rId2"/>
          <a:srcRect l="7631" t="28562" r="7616" b="27682"/>
          <a:stretch/>
        </p:blipFill>
        <p:spPr>
          <a:xfrm>
            <a:off x="237915" y="977529"/>
            <a:ext cx="11388028" cy="4409411"/>
          </a:xfrm>
          <a:prstGeom prst="rect">
            <a:avLst/>
          </a:prstGeom>
          <a:ln>
            <a:noFill/>
          </a:ln>
        </p:spPr>
      </p:pic>
      <p:pic>
        <p:nvPicPr>
          <p:cNvPr id="15" name="Picture 14" descr="A screenshot of a social media post&#13;&#10;&#13;&#10;Description automatically generated">
            <a:extLst>
              <a:ext uri="{FF2B5EF4-FFF2-40B4-BE49-F238E27FC236}">
                <a16:creationId xmlns:a16="http://schemas.microsoft.com/office/drawing/2014/main" id="{1D6B02FA-00FE-3E41-848A-DD58220A8BAF}"/>
              </a:ext>
            </a:extLst>
          </p:cNvPr>
          <p:cNvPicPr>
            <a:picLocks noChangeAspect="1"/>
          </p:cNvPicPr>
          <p:nvPr/>
        </p:nvPicPr>
        <p:blipFill rotWithShape="1">
          <a:blip r:embed="rId3">
            <a:alphaModFix/>
          </a:blip>
          <a:srcRect l="5759" t="71458" r="3318" b="17995"/>
          <a:stretch/>
        </p:blipFill>
        <p:spPr>
          <a:xfrm>
            <a:off x="0" y="5614416"/>
            <a:ext cx="12192000" cy="1060704"/>
          </a:xfrm>
          <a:prstGeom prst="rect">
            <a:avLst/>
          </a:prstGeom>
        </p:spPr>
      </p:pic>
      <p:sp>
        <p:nvSpPr>
          <p:cNvPr id="16" name="Oval 15">
            <a:extLst>
              <a:ext uri="{FF2B5EF4-FFF2-40B4-BE49-F238E27FC236}">
                <a16:creationId xmlns:a16="http://schemas.microsoft.com/office/drawing/2014/main" id="{5498BBC6-7EF1-8948-9CE2-399BF6B98278}"/>
              </a:ext>
            </a:extLst>
          </p:cNvPr>
          <p:cNvSpPr/>
          <p:nvPr/>
        </p:nvSpPr>
        <p:spPr>
          <a:xfrm>
            <a:off x="3747574" y="4789502"/>
            <a:ext cx="45719" cy="45719"/>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8770B7-3A11-A84A-8577-DD492B2D4D19}"/>
              </a:ext>
            </a:extLst>
          </p:cNvPr>
          <p:cNvSpPr txBox="1"/>
          <p:nvPr/>
        </p:nvSpPr>
        <p:spPr>
          <a:xfrm>
            <a:off x="3563645" y="4472867"/>
            <a:ext cx="1621305" cy="646331"/>
          </a:xfrm>
          <a:prstGeom prst="rect">
            <a:avLst/>
          </a:prstGeom>
          <a:noFill/>
          <a:ln w="12700">
            <a:solidFill>
              <a:schemeClr val="tx1"/>
            </a:solidFill>
          </a:ln>
        </p:spPr>
        <p:txBody>
          <a:bodyPr wrap="square" rtlCol="0">
            <a:spAutoFit/>
          </a:bodyPr>
          <a:lstStyle/>
          <a:p>
            <a:r>
              <a:rPr lang="en-US" sz="1200" dirty="0"/>
              <a:t>Key:</a:t>
            </a:r>
          </a:p>
          <a:p>
            <a:r>
              <a:rPr lang="en-US" sz="1200" dirty="0"/>
              <a:t>      CYGNSS YSLF</a:t>
            </a:r>
          </a:p>
          <a:p>
            <a:r>
              <a:rPr lang="en-US" sz="1200" dirty="0"/>
              <a:t>      CYGNSS FDS                      </a:t>
            </a:r>
          </a:p>
        </p:txBody>
      </p:sp>
      <p:sp>
        <p:nvSpPr>
          <p:cNvPr id="18" name="Oval 17">
            <a:extLst>
              <a:ext uri="{FF2B5EF4-FFF2-40B4-BE49-F238E27FC236}">
                <a16:creationId xmlns:a16="http://schemas.microsoft.com/office/drawing/2014/main" id="{7E7D3084-97B6-304F-8203-B7A5546CF363}"/>
              </a:ext>
            </a:extLst>
          </p:cNvPr>
          <p:cNvSpPr/>
          <p:nvPr/>
        </p:nvSpPr>
        <p:spPr>
          <a:xfrm flipH="1">
            <a:off x="3753018" y="4954966"/>
            <a:ext cx="45719" cy="45719"/>
          </a:xfrm>
          <a:prstGeom prst="ellipse">
            <a:avLst/>
          </a:prstGeom>
          <a:solidFill>
            <a:schemeClr val="accent5"/>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CEA2DFB3-5E80-AC4E-A97C-6CCBBE45D1C2}"/>
              </a:ext>
            </a:extLst>
          </p:cNvPr>
          <p:cNvSpPr txBox="1">
            <a:spLocks/>
          </p:cNvSpPr>
          <p:nvPr/>
        </p:nvSpPr>
        <p:spPr>
          <a:xfrm>
            <a:off x="1097280" y="286901"/>
            <a:ext cx="8031211" cy="92630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dirty="0"/>
              <a:t>6 hours of CYGNSS data: quality controlled/thinned</a:t>
            </a:r>
          </a:p>
          <a:p>
            <a:r>
              <a:rPr lang="en-US" sz="2000" dirty="0"/>
              <a:t>+/- 3 hours around 0600 UTC Oct 10, 2018</a:t>
            </a:r>
          </a:p>
        </p:txBody>
      </p:sp>
      <p:sp>
        <p:nvSpPr>
          <p:cNvPr id="21" name="Slide Number Placeholder 20">
            <a:extLst>
              <a:ext uri="{FF2B5EF4-FFF2-40B4-BE49-F238E27FC236}">
                <a16:creationId xmlns:a16="http://schemas.microsoft.com/office/drawing/2014/main" id="{1CFE844B-3A64-284B-9C95-622B37813E99}"/>
              </a:ext>
            </a:extLst>
          </p:cNvPr>
          <p:cNvSpPr>
            <a:spLocks noGrp="1"/>
          </p:cNvSpPr>
          <p:nvPr>
            <p:ph type="sldNum" sz="quarter" idx="4294967295"/>
          </p:nvPr>
        </p:nvSpPr>
        <p:spPr>
          <a:xfrm>
            <a:off x="9331517" y="6356351"/>
            <a:ext cx="2743200" cy="365125"/>
          </a:xfrm>
        </p:spPr>
        <p:txBody>
          <a:bodyPr/>
          <a:lstStyle/>
          <a:p>
            <a:fld id="{60D6D357-0D25-9048-892D-C9BBD4294AC6}" type="slidenum">
              <a:rPr lang="en-US" smtClean="0"/>
              <a:t>8</a:t>
            </a:fld>
            <a:endParaRPr lang="en-US"/>
          </a:p>
        </p:txBody>
      </p:sp>
    </p:spTree>
    <p:extLst>
      <p:ext uri="{BB962C8B-B14F-4D97-AF65-F5344CB8AC3E}">
        <p14:creationId xmlns:p14="http://schemas.microsoft.com/office/powerpoint/2010/main" val="4188375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3;&#10;&#13;&#10;Description automatically generated">
            <a:extLst>
              <a:ext uri="{FF2B5EF4-FFF2-40B4-BE49-F238E27FC236}">
                <a16:creationId xmlns:a16="http://schemas.microsoft.com/office/drawing/2014/main" id="{163C05FD-A2CF-9F48-A751-6FD37D20426A}"/>
              </a:ext>
            </a:extLst>
          </p:cNvPr>
          <p:cNvPicPr>
            <a:picLocks noChangeAspect="1"/>
          </p:cNvPicPr>
          <p:nvPr/>
        </p:nvPicPr>
        <p:blipFill rotWithShape="1">
          <a:blip r:embed="rId2">
            <a:alphaModFix/>
          </a:blip>
          <a:srcRect l="5881" t="26059" r="9394" b="27848"/>
          <a:stretch/>
        </p:blipFill>
        <p:spPr>
          <a:xfrm>
            <a:off x="2" y="714103"/>
            <a:ext cx="11384223" cy="4644979"/>
          </a:xfrm>
          <a:prstGeom prst="rect">
            <a:avLst/>
          </a:prstGeom>
        </p:spPr>
      </p:pic>
      <p:sp>
        <p:nvSpPr>
          <p:cNvPr id="4" name="Title 1">
            <a:extLst>
              <a:ext uri="{FF2B5EF4-FFF2-40B4-BE49-F238E27FC236}">
                <a16:creationId xmlns:a16="http://schemas.microsoft.com/office/drawing/2014/main" id="{C3427481-1085-F045-A8ED-1EE0CBDF593B}"/>
              </a:ext>
            </a:extLst>
          </p:cNvPr>
          <p:cNvSpPr txBox="1">
            <a:spLocks/>
          </p:cNvSpPr>
          <p:nvPr/>
        </p:nvSpPr>
        <p:spPr>
          <a:xfrm>
            <a:off x="1051561" y="273844"/>
            <a:ext cx="7886700" cy="92630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dirty="0"/>
              <a:t>Derived CYGNSS wind vectors</a:t>
            </a:r>
          </a:p>
          <a:p>
            <a:r>
              <a:rPr lang="en-US" sz="2000" dirty="0"/>
              <a:t>0600 UTC Oct 10, 2018      +/- 3 hours</a:t>
            </a:r>
          </a:p>
        </p:txBody>
      </p:sp>
      <p:sp>
        <p:nvSpPr>
          <p:cNvPr id="5" name="Slide Number Placeholder 4">
            <a:extLst>
              <a:ext uri="{FF2B5EF4-FFF2-40B4-BE49-F238E27FC236}">
                <a16:creationId xmlns:a16="http://schemas.microsoft.com/office/drawing/2014/main" id="{F9645AD3-E2FC-D348-A783-C76791AB1EC1}"/>
              </a:ext>
            </a:extLst>
          </p:cNvPr>
          <p:cNvSpPr>
            <a:spLocks noGrp="1"/>
          </p:cNvSpPr>
          <p:nvPr>
            <p:ph type="sldNum" sz="quarter" idx="4294967295"/>
          </p:nvPr>
        </p:nvSpPr>
        <p:spPr>
          <a:xfrm>
            <a:off x="9331517" y="6356351"/>
            <a:ext cx="2743200" cy="365125"/>
          </a:xfrm>
        </p:spPr>
        <p:txBody>
          <a:bodyPr/>
          <a:lstStyle/>
          <a:p>
            <a:fld id="{60D6D357-0D25-9048-892D-C9BBD4294AC6}" type="slidenum">
              <a:rPr lang="en-US" smtClean="0"/>
              <a:t>9</a:t>
            </a:fld>
            <a:endParaRPr lang="en-US"/>
          </a:p>
        </p:txBody>
      </p:sp>
    </p:spTree>
    <p:extLst>
      <p:ext uri="{BB962C8B-B14F-4D97-AF65-F5344CB8AC3E}">
        <p14:creationId xmlns:p14="http://schemas.microsoft.com/office/powerpoint/2010/main" val="3961326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996</Words>
  <Application>Microsoft Macintosh PowerPoint</Application>
  <PresentationFormat>Widescreen</PresentationFormat>
  <Paragraphs>199</Paragraphs>
  <Slides>25</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Arial Black</vt:lpstr>
      <vt:lpstr>Calibri</vt:lpstr>
      <vt:lpstr>Calibri Light</vt:lpstr>
      <vt:lpstr>Copperplate</vt:lpstr>
      <vt:lpstr>Courier New</vt:lpstr>
      <vt:lpstr>Times</vt:lpstr>
      <vt:lpstr>Times New Roman</vt:lpstr>
      <vt:lpstr>Office Theme</vt:lpstr>
      <vt:lpstr>PowerPoint Presentation</vt:lpstr>
      <vt:lpstr>PowerPoint Presentation</vt:lpstr>
      <vt:lpstr>PowerPoint Presentation</vt:lpstr>
      <vt:lpstr>PowerPoint Presentation</vt:lpstr>
      <vt:lpstr>Case Study: Tropical Cyclone Michael 10/07/2018 00Z  to 10/08/2018 06Z</vt:lpstr>
      <vt:lpstr>PowerPoint Presentation</vt:lpstr>
      <vt:lpstr>Vector wind analysis method 2-D Variational Wind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&amp;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CYGNSS Measures Reflected GPS from Ocean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bachir.annane@gmail.com</cp:lastModifiedBy>
  <cp:revision>21</cp:revision>
  <dcterms:created xsi:type="dcterms:W3CDTF">2019-10-09T19:02:07Z</dcterms:created>
  <dcterms:modified xsi:type="dcterms:W3CDTF">2019-10-10T10:04:33Z</dcterms:modified>
</cp:coreProperties>
</file>