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57" r:id="rId4"/>
    <p:sldId id="277" r:id="rId5"/>
    <p:sldId id="258" r:id="rId6"/>
    <p:sldId id="278" r:id="rId7"/>
    <p:sldId id="287" r:id="rId8"/>
    <p:sldId id="288" r:id="rId9"/>
    <p:sldId id="290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41CCF-522F-2B40-A5B1-F65F9EE7D3A0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BAE36-D6C4-BE41-8C82-4FD6747F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Mention 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416B-E8F9-464D-BE8F-E94D2D004E3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5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8C06-3DF3-B24D-9B75-DF8DAFF35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256BA-0F79-4A46-902F-CBF1B519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16DA4-54D0-5344-898A-1F8A03E2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BEE0-E040-D84C-8C78-4BB028AB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DA254-22F2-C543-A130-0F87827E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2735-E564-EA40-BF90-7E32CC6B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1A069-00A2-CC46-ADFB-E0BF2B1ED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8CFE-F4B9-2245-A121-DD150BB0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76489-A4CB-9A41-880B-8901B515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F4CF-30E3-374E-9FE7-9CF63217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DB4FB-9368-4140-9F95-1CEAC5F1F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4929A-0BEE-CF4C-AD95-7884016E1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50853-3485-3244-AC54-CD0104A1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6C679-1CDA-5B42-977A-BB962964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DD73D-8E1A-7047-BEAE-076ECA46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071F-81E2-A04C-8225-FCEA514C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D9F9-BF01-D344-B467-AA3DD733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DF0D1-ACB9-7841-A980-B4DBEB63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39B6-E3BA-6345-AD94-B5A62B38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76AF-94CF-E446-966F-282D1235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BA80-43B0-994D-8629-1F93C087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2AD34-75F8-A942-87FA-CD41A33CE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DAC9-1245-5848-A944-C9A6D9D0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FD999-6F69-AE44-857F-52B2C098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B1D66-A241-7F48-9D1A-6AA6D07C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B37D-B55D-5948-B93D-C5E05844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EFDC-8A6A-0343-B466-D5A811959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17726-8D6D-7047-B590-67BF2889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392FF-A6F8-4F44-A79F-FE97D58D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30291-2DBC-B04F-A23E-1FFD7ABD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DDCA8-4BAC-1546-90DA-C052AFCF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8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9F3-DD13-8844-8412-B93064D9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941D3-029D-F845-9316-F4E9AB16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41FF9-70C1-0F48-B6C8-FC09B35A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4EE3F-9042-E745-8B62-E38D1A265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F6701-71B0-BD43-82A5-7C7B42E03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CDFA3-F30E-A746-BF6F-DF328805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A1467-AC5D-F847-8EDE-4C7113B9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09ACB-D281-824B-8EBB-8F4C856A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2599-FFDF-FC41-A5E6-76376F8F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6964F-0440-4F4E-8EF8-98D313F2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ABAA7-2DFF-614C-963B-6ADC3E06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0CF6A-E665-DE48-8D46-5E86B61C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7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3FB39-F604-864A-9D43-43E266B5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D4E8D-E1B9-7D46-8631-4C80B063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E8F4D-FBD9-804A-89F6-617C3492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B28A-1734-7446-B2AD-0021222A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9DED2-3996-E348-AE94-90411972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DCA70-E236-F34F-9A24-B3E6B89E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06D91-73C8-714B-BD99-F4763F56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07DD5-C269-8940-B3FB-562788D3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B3584-9B22-A244-8545-C9C7780B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0A40-3A89-7744-95B7-8FFFA3E1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F31B6-34C4-2240-9DDB-1834F9F75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D9661-543E-7C45-9642-7D98D4427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B0A82-CF13-2F4B-94B2-26655259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40F00-A65B-FB4A-80A8-93758E88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6878B-29A7-BA42-82F7-22CB969D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F2066-FA3C-A345-93B1-B05CDE25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0504B-D4B4-E04B-824B-38517640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9A60-F58A-024E-B0F5-EEDFAFDDB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9CBA-B28D-974C-9368-388D5D384AD7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CD8B-4A2F-144B-B46D-86A0D28FA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37FE-3C26-9646-818B-0703B5500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475A-64A2-D746-9C5F-5E9C5A8F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B207-51E4-3949-845D-14FB34A5A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8628"/>
            <a:ext cx="9144000" cy="1395206"/>
          </a:xfrm>
        </p:spPr>
        <p:txBody>
          <a:bodyPr>
            <a:normAutofit fontScale="90000"/>
          </a:bodyPr>
          <a:lstStyle/>
          <a:p>
            <a:r>
              <a:rPr lang="en-US" dirty="0"/>
              <a:t>HAMSR retrieval assimilation in the GSI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AA2BB-3EAE-2342-A639-ECCAACE16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Andrew Kren</a:t>
            </a:r>
          </a:p>
          <a:p>
            <a:r>
              <a:rPr lang="en-US" sz="3000" dirty="0"/>
              <a:t>8/9/18</a:t>
            </a:r>
          </a:p>
        </p:txBody>
      </p:sp>
    </p:spTree>
    <p:extLst>
      <p:ext uri="{BB962C8B-B14F-4D97-AF65-F5344CB8AC3E}">
        <p14:creationId xmlns:p14="http://schemas.microsoft.com/office/powerpoint/2010/main" val="385495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F4D185-64DF-3046-A0C7-BC1A7084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8" t="17662" r="14221" b="18615"/>
          <a:stretch/>
        </p:blipFill>
        <p:spPr>
          <a:xfrm>
            <a:off x="1587112" y="91440"/>
            <a:ext cx="3263762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1F998-4B38-3C42-A24F-232108944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2" t="17490" r="15789" b="18614"/>
          <a:stretch/>
        </p:blipFill>
        <p:spPr>
          <a:xfrm>
            <a:off x="1587112" y="3474720"/>
            <a:ext cx="3135723" cy="3383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BA3CF-B713-F24D-AB9A-26E1ADC3A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7" t="17316" r="15564" b="19134"/>
          <a:stretch/>
        </p:blipFill>
        <p:spPr>
          <a:xfrm>
            <a:off x="6358696" y="3474720"/>
            <a:ext cx="3112075" cy="338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B515D-7412-DC48-9291-E9FB02106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71" t="17836" r="15565" b="18442"/>
          <a:stretch/>
        </p:blipFill>
        <p:spPr>
          <a:xfrm>
            <a:off x="6313363" y="91440"/>
            <a:ext cx="3202743" cy="3383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F72F44-D549-3F47-8A33-C077C16F3326}"/>
              </a:ext>
            </a:extLst>
          </p:cNvPr>
          <p:cNvSpPr txBox="1"/>
          <p:nvPr/>
        </p:nvSpPr>
        <p:spPr>
          <a:xfrm>
            <a:off x="9611108" y="439092"/>
            <a:ext cx="193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0.25 </a:t>
            </a:r>
            <a:r>
              <a:rPr lang="en-US" sz="2400" dirty="0" err="1"/>
              <a:t>deg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479A7-EFF1-934D-A016-6879042F2AB0}"/>
              </a:ext>
            </a:extLst>
          </p:cNvPr>
          <p:cNvSpPr txBox="1"/>
          <p:nvPr/>
        </p:nvSpPr>
        <p:spPr>
          <a:xfrm>
            <a:off x="298640" y="439092"/>
            <a:ext cx="193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0.125 </a:t>
            </a:r>
            <a:r>
              <a:rPr lang="en-US" sz="2400" dirty="0" err="1"/>
              <a:t>deg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83978-542B-FA48-9C6D-AF3F926D3243}"/>
              </a:ext>
            </a:extLst>
          </p:cNvPr>
          <p:cNvSpPr txBox="1"/>
          <p:nvPr/>
        </p:nvSpPr>
        <p:spPr>
          <a:xfrm>
            <a:off x="4414394" y="3275527"/>
            <a:ext cx="267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Matthew October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911A3A-5E3F-8B4D-A7DD-65EC419C1D49}"/>
              </a:ext>
            </a:extLst>
          </p:cNvPr>
          <p:cNvSpPr txBox="1"/>
          <p:nvPr/>
        </p:nvSpPr>
        <p:spPr>
          <a:xfrm>
            <a:off x="5153890" y="4906"/>
            <a:ext cx="193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GFS</a:t>
            </a:r>
          </a:p>
        </p:txBody>
      </p:sp>
    </p:spTree>
    <p:extLst>
      <p:ext uri="{BB962C8B-B14F-4D97-AF65-F5344CB8AC3E}">
        <p14:creationId xmlns:p14="http://schemas.microsoft.com/office/powerpoint/2010/main" val="136504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9541" y="59187"/>
            <a:ext cx="8327996" cy="701585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HelveticaNeueLT Pro 85 Hv" pitchFamily="34" charset="0"/>
              </a:rPr>
              <a:t>High Altitude Monolithic Microwave Integrated Circuit (MMIC) Sounding Radiometer (HAMSR)</a:t>
            </a:r>
          </a:p>
        </p:txBody>
      </p:sp>
      <p:pic>
        <p:nvPicPr>
          <p:cNvPr id="16" name="Picture 15" descr="Brown_ESTF2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3" y="1402267"/>
            <a:ext cx="3053391" cy="2029252"/>
          </a:xfrm>
          <a:prstGeom prst="rect">
            <a:avLst/>
          </a:prstGeom>
        </p:spPr>
      </p:pic>
      <p:pic>
        <p:nvPicPr>
          <p:cNvPr id="33" name="Picture 32" descr="Earl_core-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3" y="3709665"/>
            <a:ext cx="3125797" cy="17619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53504" y="1402267"/>
            <a:ext cx="8369322" cy="3256131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Microwave radiometer operating at 25 spectral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8 channels at 60 GHz oxygen line complex, 10 at 118.75 GHz oxygen line, 7 near 183.31 GHz water-vapor line</a:t>
            </a:r>
            <a:b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</a:br>
            <a: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3-D distribution of temperature and specific humidity</a:t>
            </a:r>
            <a:b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</a:br>
            <a:endParaRPr lang="en-US" sz="2100" dirty="0">
              <a:solidFill>
                <a:prstClr val="black"/>
              </a:solidFill>
              <a:latin typeface="HelveticaNeueLT Pro 55 Roman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Horizontal resolution</a:t>
            </a:r>
            <a: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: 2km vertical, 2km horizontal (nadir), 60 km swath</a:t>
            </a:r>
            <a:b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</a:br>
            <a:endParaRPr lang="en-US" sz="2100" dirty="0">
              <a:solidFill>
                <a:prstClr val="black"/>
              </a:solidFill>
              <a:latin typeface="HelveticaNeueLT Pro 55 Roman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Temporal frequency</a:t>
            </a:r>
            <a:r>
              <a:rPr lang="en-US" sz="2100" dirty="0">
                <a:solidFill>
                  <a:prstClr val="black"/>
                </a:solidFill>
                <a:latin typeface="HelveticaNeueLT Pro 55 Roman" pitchFamily="34" charset="0"/>
                <a:cs typeface="Arial"/>
              </a:rPr>
              <a:t>: profiles every 1-2 seconds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10502-FC48-EB48-B2AE-2BA1EF7F5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999" y="4590638"/>
            <a:ext cx="5765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64DD-01A4-1E41-AD22-08E8BCE6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91993"/>
            <a:ext cx="10515600" cy="656153"/>
          </a:xfrm>
        </p:spPr>
        <p:txBody>
          <a:bodyPr>
            <a:normAutofit fontScale="90000"/>
          </a:bodyPr>
          <a:lstStyle/>
          <a:p>
            <a:r>
              <a:rPr lang="en-US" dirty="0"/>
              <a:t>HAMSR Retrieval Assimilation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23FC-F0A0-F346-B67B-10C7461B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10" y="890649"/>
            <a:ext cx="10515600" cy="5557651"/>
          </a:xfrm>
        </p:spPr>
        <p:txBody>
          <a:bodyPr>
            <a:normAutofit/>
          </a:bodyPr>
          <a:lstStyle/>
          <a:p>
            <a:r>
              <a:rPr lang="en-US" sz="3000" dirty="0"/>
              <a:t>Bias corrected HAMSR retrievals successfully written to </a:t>
            </a:r>
            <a:r>
              <a:rPr lang="en-US" sz="3000" dirty="0" err="1"/>
              <a:t>prepbufr</a:t>
            </a:r>
            <a:endParaRPr lang="en-US" sz="3000" dirty="0"/>
          </a:p>
          <a:p>
            <a:pPr lvl="1"/>
            <a:r>
              <a:rPr lang="en-US" sz="2600" dirty="0"/>
              <a:t>Written as Type 122 sounding in GSI</a:t>
            </a:r>
          </a:p>
          <a:p>
            <a:pPr lvl="1"/>
            <a:r>
              <a:rPr lang="en-US" sz="2600" dirty="0"/>
              <a:t>In future, will need to create new observation type in GSI</a:t>
            </a:r>
            <a:br>
              <a:rPr lang="en-US" sz="2600" dirty="0"/>
            </a:br>
            <a:endParaRPr lang="en-US" sz="3000" dirty="0"/>
          </a:p>
          <a:p>
            <a:r>
              <a:rPr lang="en-US" sz="3000" dirty="0"/>
              <a:t>A few data thinning techniques developed </a:t>
            </a:r>
            <a:br>
              <a:rPr lang="en-US" sz="3000" dirty="0"/>
            </a:br>
            <a:endParaRPr lang="en-US" sz="3000" dirty="0"/>
          </a:p>
          <a:p>
            <a:pPr lvl="1"/>
            <a:r>
              <a:rPr lang="en-US" sz="3000" dirty="0"/>
              <a:t>Time, distance, structure thinning</a:t>
            </a:r>
          </a:p>
          <a:p>
            <a:pPr lvl="2"/>
            <a:r>
              <a:rPr lang="en-US" sz="2400" dirty="0">
                <a:solidFill>
                  <a:srgbClr val="00B050"/>
                </a:solidFill>
              </a:rPr>
              <a:t>Retain profiles that are separated from each other in both space and time</a:t>
            </a:r>
          </a:p>
          <a:p>
            <a:pPr lvl="2"/>
            <a:r>
              <a:rPr lang="en-US" sz="2400" dirty="0">
                <a:solidFill>
                  <a:srgbClr val="00B050"/>
                </a:solidFill>
              </a:rPr>
              <a:t>Avoid redundant/similar profiles but retain important changes in atmospheric conditions (T and Q)</a:t>
            </a:r>
            <a:endParaRPr lang="en-US" sz="3000" dirty="0"/>
          </a:p>
          <a:p>
            <a:pPr lvl="1"/>
            <a:r>
              <a:rPr lang="en-US" sz="3000" dirty="0"/>
              <a:t>Superobing</a:t>
            </a:r>
          </a:p>
          <a:p>
            <a:pPr lvl="2"/>
            <a:r>
              <a:rPr lang="en-US" sz="2400" dirty="0">
                <a:solidFill>
                  <a:srgbClr val="00B050"/>
                </a:solidFill>
              </a:rPr>
              <a:t>Subsampling by combining observations in close proximity into one super-observation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4070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64DD-01A4-1E41-AD22-08E8BCE6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34" y="39609"/>
            <a:ext cx="10515600" cy="52044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100" b="1" dirty="0"/>
              <a:t>How to add new data into the HWRF assimilation package</a:t>
            </a:r>
            <a:br>
              <a:rPr lang="en-US" sz="3100" b="1" dirty="0"/>
            </a:br>
            <a:r>
              <a:rPr lang="en-US" sz="3100" b="1" dirty="0"/>
              <a:t>Example with HAMSR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23FC-F0A0-F346-B67B-10C7461B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02" y="1006629"/>
            <a:ext cx="10269745" cy="51210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 err="1"/>
              <a:t>prepbufr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Bias corrected/thinned HAMSR retrievals successfully written to </a:t>
            </a:r>
            <a:r>
              <a:rPr lang="en-US" dirty="0" err="1"/>
              <a:t>prepbufr</a:t>
            </a:r>
            <a:r>
              <a:rPr lang="en-US" dirty="0"/>
              <a:t> written as type 122 (sounding)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Edit the </a:t>
            </a:r>
            <a:r>
              <a:rPr lang="en-US" dirty="0" err="1"/>
              <a:t>hwrf_input</a:t>
            </a:r>
            <a:endParaRPr lang="en-US" dirty="0"/>
          </a:p>
          <a:p>
            <a:pPr lvl="1"/>
            <a:r>
              <a:rPr lang="en-US" dirty="0"/>
              <a:t>Cat the newly created </a:t>
            </a:r>
            <a:r>
              <a:rPr lang="en-US" dirty="0" err="1"/>
              <a:t>prebufr</a:t>
            </a:r>
            <a:r>
              <a:rPr lang="en-US" dirty="0"/>
              <a:t> file to the existing control </a:t>
            </a:r>
            <a:r>
              <a:rPr lang="en-US" dirty="0" err="1"/>
              <a:t>prepbufr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Update the location of the file in the </a:t>
            </a:r>
            <a:r>
              <a:rPr lang="en-US" dirty="0" err="1"/>
              <a:t>hwrf_input.conf</a:t>
            </a:r>
            <a:endParaRPr lang="en-US" dirty="0"/>
          </a:p>
          <a:p>
            <a:pPr lvl="1"/>
            <a:r>
              <a:rPr lang="en-US" dirty="0"/>
              <a:t>Testing successfully for both GFS and HWRF</a:t>
            </a:r>
          </a:p>
          <a:p>
            <a:pPr lvl="1"/>
            <a:r>
              <a:rPr lang="en-US" dirty="0"/>
              <a:t>Similar setup to run using your own GFS files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B4FF9-8629-CB40-A464-BE4EDC2B9003}"/>
              </a:ext>
            </a:extLst>
          </p:cNvPr>
          <p:cNvSpPr txBox="1"/>
          <p:nvPr/>
        </p:nvSpPr>
        <p:spPr>
          <a:xfrm>
            <a:off x="2804832" y="5458493"/>
            <a:ext cx="504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Flow 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1D679-B084-EE46-A56D-C52B8F756CCF}"/>
              </a:ext>
            </a:extLst>
          </p:cNvPr>
          <p:cNvSpPr/>
          <p:nvPr/>
        </p:nvSpPr>
        <p:spPr>
          <a:xfrm>
            <a:off x="901521" y="4511252"/>
            <a:ext cx="2466147" cy="822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A697F-4F28-5848-9012-A1CB12E80C8E}"/>
              </a:ext>
            </a:extLst>
          </p:cNvPr>
          <p:cNvSpPr txBox="1"/>
          <p:nvPr/>
        </p:nvSpPr>
        <p:spPr>
          <a:xfrm>
            <a:off x="1045947" y="4717266"/>
            <a:ext cx="226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1- Create </a:t>
            </a:r>
            <a:r>
              <a:rPr lang="en-US" sz="2000" b="1" dirty="0" err="1"/>
              <a:t>prepbufr</a:t>
            </a:r>
            <a:r>
              <a:rPr lang="en-US" sz="2000" b="1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42CF31-4F96-F94F-A137-4F07310A87E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67668" y="4922314"/>
            <a:ext cx="834422" cy="52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550463-77F5-FD41-8F32-EE0943537F81}"/>
              </a:ext>
            </a:extLst>
          </p:cNvPr>
          <p:cNvSpPr/>
          <p:nvPr/>
        </p:nvSpPr>
        <p:spPr>
          <a:xfrm>
            <a:off x="4202090" y="4506259"/>
            <a:ext cx="2302771" cy="822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CF665-E8B1-054C-A580-8093DD66A220}"/>
              </a:ext>
            </a:extLst>
          </p:cNvPr>
          <p:cNvSpPr/>
          <p:nvPr/>
        </p:nvSpPr>
        <p:spPr>
          <a:xfrm>
            <a:off x="7284077" y="4506259"/>
            <a:ext cx="2302771" cy="822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E005A-4BAC-FA41-8FB6-115CD5ECDF7E}"/>
              </a:ext>
            </a:extLst>
          </p:cNvPr>
          <p:cNvSpPr txBox="1"/>
          <p:nvPr/>
        </p:nvSpPr>
        <p:spPr>
          <a:xfrm>
            <a:off x="4192615" y="4717266"/>
            <a:ext cx="226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</a:t>
            </a:r>
            <a:r>
              <a:rPr lang="en-US" sz="2000" b="1" dirty="0" err="1"/>
              <a:t>hwrf_input.conf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935079-6CBC-DC46-8539-2C0D756230C2}"/>
              </a:ext>
            </a:extLst>
          </p:cNvPr>
          <p:cNvSpPr txBox="1"/>
          <p:nvPr/>
        </p:nvSpPr>
        <p:spPr>
          <a:xfrm>
            <a:off x="7339283" y="4655711"/>
            <a:ext cx="226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HWRF package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20625F-5EE4-3E4A-9F2E-87AE569DFDDC}"/>
              </a:ext>
            </a:extLst>
          </p:cNvPr>
          <p:cNvCxnSpPr>
            <a:cxnSpLocks/>
          </p:cNvCxnSpPr>
          <p:nvPr/>
        </p:nvCxnSpPr>
        <p:spPr>
          <a:xfrm>
            <a:off x="6522990" y="4936179"/>
            <a:ext cx="7429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9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64DD-01A4-1E41-AD22-08E8BCE6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91993"/>
            <a:ext cx="10515600" cy="656153"/>
          </a:xfrm>
        </p:spPr>
        <p:txBody>
          <a:bodyPr>
            <a:normAutofit fontScale="90000"/>
          </a:bodyPr>
          <a:lstStyle/>
          <a:p>
            <a:r>
              <a:rPr lang="en-US" dirty="0"/>
              <a:t>HAMSR Retrieval Superobing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23FC-F0A0-F346-B67B-10C7461B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10" y="748146"/>
            <a:ext cx="10515600" cy="602078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Create a global grid at either 0.125, 0.25 or 0.5 </a:t>
            </a:r>
            <a:r>
              <a:rPr lang="en-US" dirty="0" err="1"/>
              <a:t>deg</a:t>
            </a:r>
            <a:r>
              <a:rPr lang="en-US" dirty="0"/>
              <a:t> resolution</a:t>
            </a:r>
          </a:p>
          <a:p>
            <a:pPr lvl="1"/>
            <a:r>
              <a:rPr lang="en-US" dirty="0"/>
              <a:t>Loop over profiles within specified time period (15 mins) to avoid </a:t>
            </a:r>
            <a:r>
              <a:rPr lang="en-US" dirty="0" err="1"/>
              <a:t>superobing</a:t>
            </a:r>
            <a:r>
              <a:rPr lang="en-US" dirty="0"/>
              <a:t> from multiple fly-overs</a:t>
            </a:r>
          </a:p>
          <a:p>
            <a:pPr lvl="1"/>
            <a:r>
              <a:rPr lang="en-US" dirty="0"/>
              <a:t>Loop over each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grid square within the specified time period</a:t>
            </a:r>
          </a:p>
          <a:p>
            <a:pPr lvl="1"/>
            <a:r>
              <a:rPr lang="en-US" dirty="0"/>
              <a:t>Make sure at least 2 points within the scene before proceeding</a:t>
            </a:r>
          </a:p>
          <a:p>
            <a:pPr lvl="1"/>
            <a:r>
              <a:rPr lang="en-US" dirty="0"/>
              <a:t>Check for outliers by computing standard deviation of the observations in the scene</a:t>
            </a:r>
          </a:p>
          <a:p>
            <a:pPr lvl="1"/>
            <a:r>
              <a:rPr lang="en-US" dirty="0"/>
              <a:t>If any points exceed 2 standard deviations, exclude from average. </a:t>
            </a:r>
          </a:p>
          <a:p>
            <a:pPr lvl="1"/>
            <a:r>
              <a:rPr lang="en-US" dirty="0"/>
              <a:t>Compute </a:t>
            </a:r>
            <a:r>
              <a:rPr lang="en-US" dirty="0" err="1"/>
              <a:t>superob</a:t>
            </a:r>
            <a:r>
              <a:rPr lang="en-US" dirty="0"/>
              <a:t> using weighted average based on latitude of remaining observations</a:t>
            </a:r>
          </a:p>
          <a:p>
            <a:pPr lvl="1"/>
            <a:r>
              <a:rPr lang="en-US" dirty="0"/>
              <a:t>If less than 2 observations after removing outliers, </a:t>
            </a:r>
            <a:r>
              <a:rPr lang="en-US" dirty="0" err="1"/>
              <a:t>superob</a:t>
            </a:r>
            <a:r>
              <a:rPr lang="en-US" dirty="0"/>
              <a:t> not created</a:t>
            </a:r>
          </a:p>
          <a:p>
            <a:pPr lvl="1"/>
            <a:r>
              <a:rPr lang="en-US" dirty="0"/>
              <a:t>Currently set observation errors:</a:t>
            </a:r>
          </a:p>
          <a:p>
            <a:pPr lvl="2"/>
            <a:r>
              <a:rPr lang="en-US" dirty="0"/>
              <a:t>1.5 degC</a:t>
            </a:r>
          </a:p>
          <a:p>
            <a:pPr lvl="2"/>
            <a:r>
              <a:rPr lang="en-US" dirty="0"/>
              <a:t>2.0 g/kg</a:t>
            </a:r>
          </a:p>
          <a:p>
            <a:pPr lvl="1"/>
            <a:endParaRPr lang="en-US" dirty="0"/>
          </a:p>
          <a:p>
            <a:pPr lvl="2"/>
            <a:r>
              <a:rPr lang="en-US" sz="2200" dirty="0">
                <a:solidFill>
                  <a:srgbClr val="00B050"/>
                </a:solidFill>
              </a:rPr>
              <a:t>Currently tested assimilation using 0.125 and 0.25 degree grids for Matthew case</a:t>
            </a:r>
          </a:p>
          <a:p>
            <a:pPr lvl="2"/>
            <a:r>
              <a:rPr lang="en-US" sz="2200" dirty="0">
                <a:solidFill>
                  <a:srgbClr val="00B050"/>
                </a:solidFill>
              </a:rPr>
              <a:t>Using 15 minute interval (average distance of GH is 155.1 km at 620 km/</a:t>
            </a:r>
            <a:r>
              <a:rPr lang="en-US" sz="2200" dirty="0" err="1">
                <a:solidFill>
                  <a:srgbClr val="00B050"/>
                </a:solidFill>
              </a:rPr>
              <a:t>hr</a:t>
            </a:r>
            <a:r>
              <a:rPr lang="en-US" sz="2200" dirty="0">
                <a:solidFill>
                  <a:srgbClr val="00B050"/>
                </a:solidFill>
              </a:rPr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86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1FF0F2-9807-3042-9F82-86C5A4FA4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73" b="25482"/>
          <a:stretch/>
        </p:blipFill>
        <p:spPr>
          <a:xfrm>
            <a:off x="6093786" y="3496971"/>
            <a:ext cx="6053053" cy="2962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01DC94-D207-E44D-BA68-AB94F8D701D2}"/>
              </a:ext>
            </a:extLst>
          </p:cNvPr>
          <p:cNvSpPr txBox="1"/>
          <p:nvPr/>
        </p:nvSpPr>
        <p:spPr>
          <a:xfrm>
            <a:off x="2440208" y="6396335"/>
            <a:ext cx="795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0.125 </a:t>
            </a:r>
            <a:r>
              <a:rPr lang="en-US" sz="2400" dirty="0" err="1"/>
              <a:t>deg</a:t>
            </a:r>
            <a:r>
              <a:rPr lang="en-US" sz="2400" dirty="0"/>
              <a:t> grid                                                                0.25 </a:t>
            </a:r>
            <a:r>
              <a:rPr lang="en-US" sz="2400" dirty="0" err="1"/>
              <a:t>deg</a:t>
            </a:r>
            <a:r>
              <a:rPr lang="en-US" sz="2400" dirty="0"/>
              <a:t> grid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A134E-C9A2-AF48-9FC7-99380D395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76" b="25893"/>
          <a:stretch/>
        </p:blipFill>
        <p:spPr>
          <a:xfrm>
            <a:off x="2957018" y="278377"/>
            <a:ext cx="6163294" cy="2960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B577C-C6F8-0F41-923F-D5263F7B6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757" b="25664"/>
          <a:stretch/>
        </p:blipFill>
        <p:spPr>
          <a:xfrm>
            <a:off x="0" y="3496971"/>
            <a:ext cx="6093786" cy="29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0EA0-163F-A942-A537-F0536B44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1413164"/>
            <a:ext cx="3288064" cy="5040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 Oct 9</a:t>
            </a:r>
            <a:br>
              <a:rPr lang="en-US" dirty="0"/>
            </a:br>
            <a:r>
              <a:rPr lang="en-US" dirty="0"/>
              <a:t>Matthew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1DC94-D207-E44D-BA68-AB94F8D701D2}"/>
              </a:ext>
            </a:extLst>
          </p:cNvPr>
          <p:cNvSpPr txBox="1"/>
          <p:nvPr/>
        </p:nvSpPr>
        <p:spPr>
          <a:xfrm>
            <a:off x="1324974" y="3065306"/>
            <a:ext cx="15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0.125 </a:t>
            </a:r>
            <a:r>
              <a:rPr lang="en-US" sz="2400" dirty="0" err="1"/>
              <a:t>deg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145F8-0D11-804A-BF65-2A6D80DF6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89" b="9593"/>
          <a:stretch/>
        </p:blipFill>
        <p:spPr>
          <a:xfrm>
            <a:off x="4037244" y="42340"/>
            <a:ext cx="4117512" cy="30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AF0CD-C953-3B4F-B29E-B9615749D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7" b="11967"/>
          <a:stretch/>
        </p:blipFill>
        <p:spPr>
          <a:xfrm>
            <a:off x="8154756" y="3526971"/>
            <a:ext cx="3986858" cy="3026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E57BF-37EA-0943-A80C-29CD013CD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17" b="11054"/>
          <a:stretch/>
        </p:blipFill>
        <p:spPr>
          <a:xfrm>
            <a:off x="4126264" y="3526971"/>
            <a:ext cx="3939472" cy="3026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8955DE-894B-8740-AD46-3B26FF607F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19" b="11588"/>
          <a:stretch/>
        </p:blipFill>
        <p:spPr>
          <a:xfrm>
            <a:off x="114607" y="3526971"/>
            <a:ext cx="3967147" cy="3026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88A455-41D7-0C40-BB36-35D77438741D}"/>
              </a:ext>
            </a:extLst>
          </p:cNvPr>
          <p:cNvSpPr txBox="1"/>
          <p:nvPr/>
        </p:nvSpPr>
        <p:spPr>
          <a:xfrm>
            <a:off x="9647597" y="3065305"/>
            <a:ext cx="15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0.5 </a:t>
            </a:r>
            <a:r>
              <a:rPr lang="en-US" sz="2400" dirty="0" err="1"/>
              <a:t>deg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4AF71-2011-CE46-A705-17B4CAF6A25D}"/>
              </a:ext>
            </a:extLst>
          </p:cNvPr>
          <p:cNvSpPr txBox="1"/>
          <p:nvPr/>
        </p:nvSpPr>
        <p:spPr>
          <a:xfrm>
            <a:off x="5486285" y="3065304"/>
            <a:ext cx="15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0.25 </a:t>
            </a:r>
            <a:r>
              <a:rPr lang="en-US" sz="2400" dirty="0" err="1"/>
              <a:t>deg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64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52EAFB-8E9C-0A45-816B-6D03D2574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0" b="10141"/>
          <a:stretch/>
        </p:blipFill>
        <p:spPr>
          <a:xfrm>
            <a:off x="8152888" y="3526969"/>
            <a:ext cx="3792371" cy="3026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1E5E7-8D4F-BA4F-9D45-B285A574C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2" b="11054"/>
          <a:stretch/>
        </p:blipFill>
        <p:spPr>
          <a:xfrm>
            <a:off x="135333" y="3526969"/>
            <a:ext cx="3881186" cy="302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82E23B-5548-0547-9F36-1F88467F0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67" b="10323"/>
          <a:stretch/>
        </p:blipFill>
        <p:spPr>
          <a:xfrm>
            <a:off x="4188518" y="3526969"/>
            <a:ext cx="3792371" cy="3026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D0EA0-163F-A942-A537-F0536B44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1413164"/>
            <a:ext cx="3288064" cy="5040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 Sept 1</a:t>
            </a:r>
            <a:br>
              <a:rPr lang="en-US" dirty="0"/>
            </a:br>
            <a:r>
              <a:rPr lang="en-US" dirty="0"/>
              <a:t>Hermine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1DC94-D207-E44D-BA68-AB94F8D701D2}"/>
              </a:ext>
            </a:extLst>
          </p:cNvPr>
          <p:cNvSpPr txBox="1"/>
          <p:nvPr/>
        </p:nvSpPr>
        <p:spPr>
          <a:xfrm>
            <a:off x="1324974" y="3065306"/>
            <a:ext cx="15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0.125 </a:t>
            </a:r>
            <a:r>
              <a:rPr lang="en-US" sz="2400" dirty="0" err="1"/>
              <a:t>deg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8A455-41D7-0C40-BB36-35D77438741D}"/>
              </a:ext>
            </a:extLst>
          </p:cNvPr>
          <p:cNvSpPr txBox="1"/>
          <p:nvPr/>
        </p:nvSpPr>
        <p:spPr>
          <a:xfrm>
            <a:off x="9647597" y="3065305"/>
            <a:ext cx="15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0.5 </a:t>
            </a:r>
            <a:r>
              <a:rPr lang="en-US" sz="2400" dirty="0" err="1"/>
              <a:t>deg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4AF71-2011-CE46-A705-17B4CAF6A25D}"/>
              </a:ext>
            </a:extLst>
          </p:cNvPr>
          <p:cNvSpPr txBox="1"/>
          <p:nvPr/>
        </p:nvSpPr>
        <p:spPr>
          <a:xfrm>
            <a:off x="5486285" y="3065304"/>
            <a:ext cx="150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0.25 </a:t>
            </a:r>
            <a:r>
              <a:rPr lang="en-US" sz="2400" dirty="0" err="1"/>
              <a:t>deg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16209-378E-4546-828A-CAED75A3D2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798" b="7036"/>
          <a:stretch/>
        </p:blipFill>
        <p:spPr>
          <a:xfrm>
            <a:off x="4081754" y="38639"/>
            <a:ext cx="3872118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4529-8897-E14C-AD59-FC366BE4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127618"/>
            <a:ext cx="10515600" cy="6917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Assimilation O-G statistics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2F440E-D36D-0040-9BA8-0196F70CF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484441"/>
              </p:ext>
            </p:extLst>
          </p:nvPr>
        </p:nvGraphicFramePr>
        <p:xfrm>
          <a:off x="1759131" y="1314986"/>
          <a:ext cx="841248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7767774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9210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891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0655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Iteration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Third Iteration 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2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(radiosonde)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Specific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(radiosonde)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1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 (HAMSR)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14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Specific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 (HAMSR)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6.25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3509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9A09F-AC66-084C-8D6B-04763D5D060E}"/>
                  </a:ext>
                </a:extLst>
              </p:cNvPr>
              <p:cNvSpPr txBox="1"/>
              <p:nvPr/>
            </p:nvSpPr>
            <p:spPr>
              <a:xfrm>
                <a:off x="2384960" y="3420093"/>
                <a:ext cx="7160821" cy="3026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GSI overfitting toward HAMSR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In GSI,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𝑓𝑖𝑟𝑠𝑡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𝑔𝑢𝑒𝑠𝑠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𝑒𝑟𝑟𝑚𝑖𝑛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𝑒𝑟𝑟𝑚𝑎𝑥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𝑜𝑏𝑠𝑒𝑟𝑟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𝑓𝑖𝑟𝑠𝑡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𝑔𝑢𝑒𝑠𝑠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𝑑𝑒𝑔𝐶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If ratio &gt; gross error, GSI rejects observation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Current error settings for 120 use a gross error of 8 degC</a:t>
                </a:r>
              </a:p>
              <a:p>
                <a:pPr algn="ctr"/>
                <a:r>
                  <a:rPr lang="en-US" dirty="0"/>
                  <a:t>So abs(</a:t>
                </a:r>
                <a:r>
                  <a:rPr lang="en-US" dirty="0" err="1"/>
                  <a:t>obs</a:t>
                </a:r>
                <a:r>
                  <a:rPr lang="en-US" dirty="0"/>
                  <a:t> – first guess) needs to be &gt; 12 degC to be rejected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Next Step: Lower gross error to half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9A09F-AC66-084C-8D6B-04763D5D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960" y="3420093"/>
                <a:ext cx="7160821" cy="3026534"/>
              </a:xfrm>
              <a:prstGeom prst="rect">
                <a:avLst/>
              </a:prstGeom>
              <a:blipFill>
                <a:blip r:embed="rId2"/>
                <a:stretch>
                  <a:fillRect t="-41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13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444</Words>
  <Application>Microsoft Macintosh PowerPoint</Application>
  <PresentationFormat>Widescreen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HelveticaNeueLT Pro 55 Roman</vt:lpstr>
      <vt:lpstr>HelveticaNeueLT Pro 85 Hv</vt:lpstr>
      <vt:lpstr>Office Theme</vt:lpstr>
      <vt:lpstr>HAMSR retrieval assimilation in the GSI system</vt:lpstr>
      <vt:lpstr>PowerPoint Presentation</vt:lpstr>
      <vt:lpstr>HAMSR Retrieval Assimilation</vt:lpstr>
      <vt:lpstr> How to add new data into the HWRF assimilation package Example with HAMSR</vt:lpstr>
      <vt:lpstr>HAMSR Retrieval Superobing Method</vt:lpstr>
      <vt:lpstr>PowerPoint Presentation</vt:lpstr>
      <vt:lpstr>Results Oct 9 Matthew</vt:lpstr>
      <vt:lpstr>Results Sept 1 Hermine</vt:lpstr>
      <vt:lpstr>Assimilation O-G statistics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HAMSR retrieval assimilation</dc:title>
  <dc:creator>Andrew Kren</dc:creator>
  <cp:lastModifiedBy>Andrew Kren</cp:lastModifiedBy>
  <cp:revision>96</cp:revision>
  <dcterms:created xsi:type="dcterms:W3CDTF">2018-06-06T19:57:00Z</dcterms:created>
  <dcterms:modified xsi:type="dcterms:W3CDTF">2018-08-08T14:14:14Z</dcterms:modified>
</cp:coreProperties>
</file>