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gif" ContentType="vide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5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5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9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9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5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9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41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8DB5C-1CA4-9748-B3C2-14642F869118}" type="datetimeFigureOut">
              <a:rPr lang="en-US" smtClean="0"/>
              <a:t>6/6/12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46ED-EBBC-0148-88F4-1C948AEBF5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6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vn-dtc-hwrf.cgd.ucar.edu/branches/hwrf-baseline-basinscale" TargetMode="External"/><Relationship Id="rId3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3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Basin scale HWRF-GSI baseline experiments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Tomi</a:t>
            </a:r>
            <a:r>
              <a:rPr lang="en-US" dirty="0" smtClean="0"/>
              <a:t> Vukicevic </a:t>
            </a:r>
            <a:endParaRPr lang="en-US" dirty="0" smtClean="0"/>
          </a:p>
          <a:p>
            <a:r>
              <a:rPr lang="en-US" dirty="0" err="1" smtClean="0"/>
              <a:t>Bachir</a:t>
            </a:r>
            <a:r>
              <a:rPr lang="en-US" dirty="0" smtClean="0"/>
              <a:t> </a:t>
            </a:r>
            <a:r>
              <a:rPr lang="en-US" dirty="0" err="1" smtClean="0"/>
              <a:t>Annane</a:t>
            </a:r>
            <a:r>
              <a:rPr lang="en-US" dirty="0" smtClean="0"/>
              <a:t>, </a:t>
            </a:r>
            <a:r>
              <a:rPr lang="en-US" dirty="0" err="1" smtClean="0"/>
              <a:t>Sundararaman</a:t>
            </a:r>
            <a:r>
              <a:rPr lang="en-US" dirty="0" smtClean="0"/>
              <a:t> </a:t>
            </a:r>
            <a:r>
              <a:rPr lang="en-US" dirty="0" err="1" smtClean="0"/>
              <a:t>Gopalakrishnan</a:t>
            </a:r>
            <a:r>
              <a:rPr lang="en-US" dirty="0" smtClean="0"/>
              <a:t>, </a:t>
            </a:r>
            <a:r>
              <a:rPr lang="en-US" dirty="0" err="1" smtClean="0"/>
              <a:t>Xuejin</a:t>
            </a:r>
            <a:r>
              <a:rPr lang="en-US" dirty="0" smtClean="0"/>
              <a:t> Zhang and </a:t>
            </a:r>
            <a:r>
              <a:rPr lang="en-US" dirty="0" err="1" smtClean="0"/>
              <a:t>Thiago</a:t>
            </a:r>
            <a:r>
              <a:rPr lang="en-US" dirty="0" smtClean="0"/>
              <a:t> </a:t>
            </a:r>
            <a:r>
              <a:rPr lang="en-US" dirty="0" err="1" smtClean="0"/>
              <a:t>Quirino</a:t>
            </a:r>
            <a:endParaRPr lang="en-US" dirty="0" smtClean="0"/>
          </a:p>
          <a:p>
            <a:r>
              <a:rPr lang="en-US" dirty="0" smtClean="0"/>
              <a:t>AOML/HRD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341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458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cause of drying tendency?</a:t>
            </a:r>
            <a:br>
              <a:rPr lang="en-US" sz="2800" dirty="0" smtClean="0"/>
            </a:br>
            <a:r>
              <a:rPr lang="en-US" sz="2800" dirty="0" smtClean="0"/>
              <a:t>Another experiment: HWRF-GSI without observations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72" y="878418"/>
            <a:ext cx="38100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02" y="3727254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031" y="1041541"/>
            <a:ext cx="2357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126 h forecast from initial HWRF-GSI analysis (no cycling)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5031" y="4020612"/>
            <a:ext cx="23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126 h forecast form new experiment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5031" y="2110499"/>
            <a:ext cx="19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Dried up tropics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1735" y="4805442"/>
            <a:ext cx="19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Still dried up tropics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983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356691" y="1315472"/>
            <a:ext cx="8229600" cy="5379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GSI analyses with HWRF background look good, thus it is unlikely that the analysis control fields are the cause</a:t>
            </a:r>
          </a:p>
          <a:p>
            <a:r>
              <a:rPr lang="en-US" sz="2400" dirty="0" smtClean="0"/>
              <a:t>Experiment in which GSI was used but no observations were assimilated indicated that passing the background forecast data through GSI creates the problem .  Not yet known where?</a:t>
            </a:r>
          </a:p>
          <a:p>
            <a:r>
              <a:rPr lang="en-US" sz="2400" dirty="0" smtClean="0"/>
              <a:t>Vijay et al. recent forecast experiments using GSI (“accidental run”) also show TC spin-down bias. This suggests that the same problem may be occurring in the EMC configuration with GSI</a:t>
            </a:r>
          </a:p>
          <a:p>
            <a:r>
              <a:rPr lang="en-US" sz="2400" dirty="0" smtClean="0"/>
              <a:t>Restart capability in HWRF was tested in forecast was shown to work properly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19773"/>
            <a:ext cx="8229600" cy="86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What is the cause of drying tendency in the forecast?</a:t>
            </a:r>
            <a:br>
              <a:rPr lang="en-US" sz="2800" dirty="0" smtClean="0"/>
            </a:br>
            <a:r>
              <a:rPr lang="en-US" sz="2800" dirty="0" smtClean="0"/>
              <a:t>Discussion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67426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" y="0"/>
            <a:ext cx="9052629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GSI cycling analysis statistics: conventional data              </a:t>
            </a:r>
            <a:br>
              <a:rPr lang="en-US" sz="3200" dirty="0" smtClean="0"/>
            </a:br>
            <a:r>
              <a:rPr lang="en-US" sz="3200" dirty="0" smtClean="0"/>
              <a:t>C</a:t>
            </a:r>
            <a:r>
              <a:rPr lang="en-US" sz="3200" dirty="0" smtClean="0"/>
              <a:t>onfirms the existence of loss of moisture problem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40" y="4060701"/>
            <a:ext cx="3414139" cy="2554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77" y="4060701"/>
            <a:ext cx="3414139" cy="2554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11" y="1241239"/>
            <a:ext cx="3414139" cy="2554507"/>
          </a:xfrm>
          <a:prstGeom prst="rect">
            <a:avLst/>
          </a:prstGeom>
        </p:spPr>
      </p:pic>
      <p:pic>
        <p:nvPicPr>
          <p:cNvPr id="7" name="Picture 6" descr="HUMID_exp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8" y="1241238"/>
            <a:ext cx="3414139" cy="25545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26921" y="2238415"/>
            <a:ext cx="98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No-cycling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6105" y="2561580"/>
            <a:ext cx="98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26921" y="5098577"/>
            <a:ext cx="98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9213" y="5382279"/>
            <a:ext cx="986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1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" y="167343"/>
            <a:ext cx="9052629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GSI cycled analysis statistics: satellite data</a:t>
            </a:r>
            <a:br>
              <a:rPr lang="en-US" sz="2800" dirty="0" smtClean="0"/>
            </a:br>
            <a:r>
              <a:rPr lang="en-US" sz="2800" dirty="0" smtClean="0"/>
              <a:t>example AMSUA platforms</a:t>
            </a:r>
            <a:r>
              <a:rPr lang="en-US" sz="2800" dirty="0" smtClean="0"/>
              <a:t>              </a:t>
            </a:r>
            <a:br>
              <a:rPr lang="en-US" sz="2800" dirty="0" smtClean="0"/>
            </a:br>
            <a:r>
              <a:rPr lang="en-US" sz="2800" dirty="0" smtClean="0"/>
              <a:t>EXP3 : cycling within 24 h interval)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6" r="7338"/>
          <a:stretch/>
        </p:blipFill>
        <p:spPr>
          <a:xfrm>
            <a:off x="360918" y="1419204"/>
            <a:ext cx="8590797" cy="5096823"/>
          </a:xfrm>
        </p:spPr>
      </p:pic>
      <p:sp>
        <p:nvSpPr>
          <p:cNvPr id="8" name="TextBox 7"/>
          <p:cNvSpPr txBox="1"/>
          <p:nvPr/>
        </p:nvSpPr>
        <p:spPr>
          <a:xfrm>
            <a:off x="41118" y="1327666"/>
            <a:ext cx="61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31" y="3050573"/>
            <a:ext cx="61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3515" y="6294970"/>
            <a:ext cx="636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 suggests slightly more background bias in some channels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1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Find the bug</a:t>
            </a:r>
          </a:p>
          <a:p>
            <a:pPr lvl="1"/>
            <a:r>
              <a:rPr lang="en-US" dirty="0" smtClean="0"/>
              <a:t>Find out what data that are coming from HWRF are being changed by GSI,  besides the analysis control fields </a:t>
            </a:r>
          </a:p>
          <a:p>
            <a:pPr lvl="1"/>
            <a:r>
              <a:rPr lang="en-US" dirty="0" smtClean="0"/>
              <a:t>Check whether GSI software is reading all the incoming data correctly</a:t>
            </a:r>
          </a:p>
          <a:p>
            <a:r>
              <a:rPr lang="en-US" dirty="0" smtClean="0"/>
              <a:t>Repeat HWRF-GSI experiments after the bug fix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9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EXP1 : Cold </a:t>
            </a:r>
            <a:r>
              <a:rPr lang="en-US" dirty="0" smtClean="0"/>
              <a:t>start from GFS </a:t>
            </a:r>
            <a:r>
              <a:rPr lang="en-US" dirty="0" smtClean="0"/>
              <a:t>analysis every </a:t>
            </a:r>
            <a:r>
              <a:rPr lang="en-US" dirty="0" smtClean="0"/>
              <a:t>6 h </a:t>
            </a:r>
          </a:p>
          <a:p>
            <a:r>
              <a:rPr lang="en-US" dirty="0" smtClean="0"/>
              <a:t>EXP2 : No</a:t>
            </a:r>
            <a:r>
              <a:rPr lang="en-US" dirty="0" smtClean="0"/>
              <a:t>-</a:t>
            </a:r>
            <a:r>
              <a:rPr lang="en-US" dirty="0" smtClean="0"/>
              <a:t>cycling, GSI </a:t>
            </a:r>
            <a:r>
              <a:rPr lang="en-US" dirty="0" smtClean="0"/>
              <a:t>with HWRF background </a:t>
            </a:r>
          </a:p>
          <a:p>
            <a:pPr lvl="1"/>
            <a:r>
              <a:rPr lang="en-US" dirty="0" smtClean="0"/>
              <a:t>9h HWRF forecast from cold start</a:t>
            </a:r>
          </a:p>
          <a:p>
            <a:pPr lvl="1"/>
            <a:r>
              <a:rPr lang="en-US" dirty="0" smtClean="0"/>
              <a:t>GSI analysis centered at 6 h using HWRF background (different from operational configuration which uses </a:t>
            </a:r>
            <a:r>
              <a:rPr lang="en-US" smtClean="0"/>
              <a:t>GFS analysis background)</a:t>
            </a:r>
            <a:endParaRPr lang="en-US" dirty="0" smtClean="0"/>
          </a:p>
          <a:p>
            <a:r>
              <a:rPr lang="en-US" dirty="0" smtClean="0"/>
              <a:t>EXP3 : Partial cycling with refresh from GFS analysis every </a:t>
            </a:r>
            <a:r>
              <a:rPr lang="en-US" dirty="0" smtClean="0"/>
              <a:t>24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0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7" y="27956"/>
            <a:ext cx="8229600" cy="1143000"/>
          </a:xfrm>
        </p:spPr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51" y="119969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Basin scale HWRF </a:t>
            </a:r>
          </a:p>
          <a:p>
            <a:pPr lvl="1"/>
            <a:r>
              <a:rPr lang="en-US" dirty="0" smtClean="0"/>
              <a:t>V3.4a (FY2012) 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svn-dtc-hwrf.cgd.ucar.edu</a:t>
            </a:r>
            <a:r>
              <a:rPr lang="en-US" dirty="0">
                <a:hlinkClick r:id="rId2"/>
              </a:rPr>
              <a:t>/branches/</a:t>
            </a:r>
            <a:r>
              <a:rPr lang="en-US" dirty="0" err="1">
                <a:hlinkClick r:id="rId2"/>
              </a:rPr>
              <a:t>hwrf</a:t>
            </a:r>
            <a:r>
              <a:rPr lang="en-US" dirty="0">
                <a:hlinkClick r:id="rId2"/>
              </a:rPr>
              <a:t>-baseline-</a:t>
            </a:r>
            <a:r>
              <a:rPr lang="en-US" dirty="0" err="1">
                <a:hlinkClick r:id="rId2"/>
              </a:rPr>
              <a:t>basinscale</a:t>
            </a:r>
            <a:endParaRPr lang="en-US" dirty="0"/>
          </a:p>
          <a:p>
            <a:pPr lvl="1"/>
            <a:r>
              <a:rPr lang="en-US" dirty="0" smtClean="0"/>
              <a:t>27 km,  61 </a:t>
            </a:r>
            <a:r>
              <a:rPr lang="en-US" dirty="0"/>
              <a:t>Levels with 2 </a:t>
            </a:r>
            <a:r>
              <a:rPr lang="en-US" dirty="0" err="1"/>
              <a:t>hPa</a:t>
            </a:r>
            <a:r>
              <a:rPr lang="en-US" dirty="0"/>
              <a:t> </a:t>
            </a:r>
            <a:r>
              <a:rPr lang="en-US" dirty="0" smtClean="0"/>
              <a:t>top</a:t>
            </a:r>
          </a:p>
          <a:p>
            <a:pPr lvl="1"/>
            <a:endParaRPr lang="en-US" dirty="0"/>
          </a:p>
          <a:p>
            <a:r>
              <a:rPr lang="en-US" dirty="0" smtClean="0"/>
              <a:t>GSI </a:t>
            </a:r>
          </a:p>
          <a:p>
            <a:pPr lvl="1"/>
            <a:r>
              <a:rPr lang="en-US" dirty="0" smtClean="0"/>
              <a:t>Latest version in repository</a:t>
            </a:r>
          </a:p>
          <a:p>
            <a:pPr lvl="1"/>
            <a:r>
              <a:rPr lang="en-US" dirty="0" smtClean="0"/>
              <a:t>All observations as in GFS</a:t>
            </a:r>
          </a:p>
          <a:p>
            <a:pPr lvl="1"/>
            <a:r>
              <a:rPr lang="en-US" dirty="0" smtClean="0"/>
              <a:t>HWRF restart data files are used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Period of experiments </a:t>
            </a:r>
          </a:p>
          <a:p>
            <a:pPr lvl="1"/>
            <a:r>
              <a:rPr lang="en-US" dirty="0" smtClean="0"/>
              <a:t>August 2011</a:t>
            </a:r>
          </a:p>
          <a:p>
            <a:pPr lvl="1"/>
            <a:endParaRPr lang="en-US" dirty="0"/>
          </a:p>
        </p:txBody>
      </p:sp>
      <p:pic>
        <p:nvPicPr>
          <p:cNvPr id="4" name="Picture 3" descr="hwrf_exp0_tpw_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531" y="246682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5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" y="0"/>
            <a:ext cx="9052629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GSI </a:t>
            </a:r>
            <a:r>
              <a:rPr lang="en-US" sz="3200" dirty="0" smtClean="0"/>
              <a:t>analysis </a:t>
            </a:r>
            <a:r>
              <a:rPr lang="en-US" sz="3200" dirty="0" smtClean="0"/>
              <a:t>statistics: conventional data              </a:t>
            </a:r>
            <a:br>
              <a:rPr lang="en-US" sz="3200" dirty="0" smtClean="0"/>
            </a:br>
            <a:r>
              <a:rPr lang="en-US" sz="3200" dirty="0" smtClean="0"/>
              <a:t>EXP2 (no cycling)</a:t>
            </a:r>
            <a:endParaRPr lang="en-US" sz="3200" dirty="0"/>
          </a:p>
        </p:txBody>
      </p:sp>
      <p:pic>
        <p:nvPicPr>
          <p:cNvPr id="6" name="Content Placeholder 5" descr="TC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24" r="-18024"/>
          <a:stretch>
            <a:fillRect/>
          </a:stretch>
        </p:blipFill>
        <p:spPr>
          <a:xfrm>
            <a:off x="3965854" y="3946749"/>
            <a:ext cx="4644868" cy="2554508"/>
          </a:xfrm>
        </p:spPr>
      </p:pic>
      <p:pic>
        <p:nvPicPr>
          <p:cNvPr id="3" name="Picture 2" descr="TEMP_ex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75" y="1176627"/>
            <a:ext cx="3414139" cy="2554508"/>
          </a:xfrm>
          <a:prstGeom prst="rect">
            <a:avLst/>
          </a:prstGeom>
        </p:spPr>
      </p:pic>
      <p:pic>
        <p:nvPicPr>
          <p:cNvPr id="4" name="Picture 3" descr="WIND_exp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82" y="1176627"/>
            <a:ext cx="3414139" cy="2554508"/>
          </a:xfrm>
          <a:prstGeom prst="rect">
            <a:avLst/>
          </a:prstGeom>
        </p:spPr>
      </p:pic>
      <p:pic>
        <p:nvPicPr>
          <p:cNvPr id="9" name="Picture 8" descr="HUMID_exp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23" y="3877741"/>
            <a:ext cx="3414139" cy="25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99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" y="167343"/>
            <a:ext cx="9052629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GSI </a:t>
            </a:r>
            <a:r>
              <a:rPr lang="en-US" sz="2800" dirty="0" smtClean="0"/>
              <a:t>analysis </a:t>
            </a:r>
            <a:r>
              <a:rPr lang="en-US" sz="2800" dirty="0" smtClean="0"/>
              <a:t>statistics: satellite data</a:t>
            </a:r>
            <a:br>
              <a:rPr lang="en-US" sz="2800" dirty="0" smtClean="0"/>
            </a:br>
            <a:r>
              <a:rPr lang="en-US" sz="2800" dirty="0" smtClean="0"/>
              <a:t>example AMSUA platforms</a:t>
            </a:r>
            <a:r>
              <a:rPr lang="en-US" sz="2800" dirty="0" smtClean="0"/>
              <a:t>              </a:t>
            </a:r>
            <a:br>
              <a:rPr lang="en-US" sz="2800" dirty="0" smtClean="0"/>
            </a:br>
            <a:r>
              <a:rPr lang="en-US" sz="2800" dirty="0" smtClean="0"/>
              <a:t>EXP2 (no cycling)</a:t>
            </a:r>
            <a:endParaRPr lang="en-US" sz="2800" dirty="0"/>
          </a:p>
        </p:txBody>
      </p:sp>
      <p:pic>
        <p:nvPicPr>
          <p:cNvPr id="7" name="Content Placeholder 6" descr="AMSUA_exp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9" r="5395"/>
          <a:stretch/>
        </p:blipFill>
        <p:spPr>
          <a:xfrm>
            <a:off x="219289" y="1380546"/>
            <a:ext cx="8723376" cy="5096823"/>
          </a:xfrm>
        </p:spPr>
      </p:pic>
      <p:sp>
        <p:nvSpPr>
          <p:cNvPr id="8" name="TextBox 7"/>
          <p:cNvSpPr txBox="1"/>
          <p:nvPr/>
        </p:nvSpPr>
        <p:spPr>
          <a:xfrm>
            <a:off x="41118" y="1327666"/>
            <a:ext cx="61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231" y="3050573"/>
            <a:ext cx="612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98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Verification against GFS analysis difference GFS-(HWRF-GSI) </a:t>
            </a:r>
            <a:endParaRPr lang="en-US" dirty="0"/>
          </a:p>
        </p:txBody>
      </p:sp>
      <p:pic>
        <p:nvPicPr>
          <p:cNvPr id="4" name="500mb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69457" y="1709837"/>
            <a:ext cx="5857875" cy="4525963"/>
          </a:xfrm>
        </p:spPr>
      </p:pic>
    </p:spTree>
    <p:extLst>
      <p:ext uri="{BB962C8B-B14F-4D97-AF65-F5344CB8AC3E}">
        <p14:creationId xmlns:p14="http://schemas.microsoft.com/office/powerpoint/2010/main" val="1161749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9861"/>
            <a:ext cx="8229600" cy="86645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Forecast: Irene example</a:t>
            </a:r>
            <a:endParaRPr lang="en-US" sz="3600" dirty="0"/>
          </a:p>
        </p:txBody>
      </p:sp>
      <p:pic>
        <p:nvPicPr>
          <p:cNvPr id="4" name="Content Placeholder 3" descr="hwrf_exp2_0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703903" y="713970"/>
            <a:ext cx="5080000" cy="2793797"/>
          </a:xfrm>
        </p:spPr>
      </p:pic>
      <p:pic>
        <p:nvPicPr>
          <p:cNvPr id="5" name="Picture 4" descr="hwrf_exp1_swath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0" b="2252"/>
          <a:stretch/>
        </p:blipFill>
        <p:spPr>
          <a:xfrm>
            <a:off x="758637" y="3507767"/>
            <a:ext cx="5080000" cy="3264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031" y="877093"/>
            <a:ext cx="23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HWRF-GSI analysis (no cycling)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5031" y="3718983"/>
            <a:ext cx="23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start from GFS analysis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869065" y="1868391"/>
            <a:ext cx="3462978" cy="173591"/>
          </a:xfrm>
          <a:prstGeom prst="lef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87374" y="1717641"/>
            <a:ext cx="19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Irene dissipated after 60 h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7374" y="4502495"/>
            <a:ext cx="19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Good track forecast for Irene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2869065" y="4652070"/>
            <a:ext cx="3462978" cy="173591"/>
          </a:xfrm>
          <a:prstGeom prst="lef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7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"/>
            <a:ext cx="8229600" cy="86645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Forecast: Irene example </a:t>
            </a:r>
            <a:br>
              <a:rPr lang="en-US" sz="3600" dirty="0" smtClean="0"/>
            </a:br>
            <a:r>
              <a:rPr lang="en-US" sz="3600" dirty="0" smtClean="0"/>
              <a:t>0 h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72" y="942370"/>
            <a:ext cx="38100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02" y="3799870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031" y="1105493"/>
            <a:ext cx="23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HWRF-GSI analysis (no cycling)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5031" y="4084564"/>
            <a:ext cx="235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GFS analysis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271099" y="2418781"/>
            <a:ext cx="2713732" cy="173591"/>
          </a:xfrm>
          <a:prstGeom prst="lef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31025" y="2174451"/>
            <a:ext cx="19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Irene associated TPW max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39654" y="5054060"/>
            <a:ext cx="1982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similar TPW</a:t>
            </a:r>
          </a:p>
          <a:p>
            <a:r>
              <a:rPr lang="en-US" dirty="0" smtClean="0"/>
              <a:t>For Irene and overall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408157" y="5290430"/>
            <a:ext cx="2503578" cy="173591"/>
          </a:xfrm>
          <a:prstGeom prst="lef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8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6458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Forecast: Irene example</a:t>
            </a:r>
            <a:br>
              <a:rPr lang="en-US" sz="2800" dirty="0" smtClean="0"/>
            </a:br>
            <a:r>
              <a:rPr lang="en-US" sz="2800" dirty="0" smtClean="0"/>
              <a:t>126 h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372" y="878418"/>
            <a:ext cx="3810000" cy="2857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02" y="3727254"/>
            <a:ext cx="38100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65031" y="1041541"/>
            <a:ext cx="23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HWRF-GSI analysis (no cycling)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5031" y="4020612"/>
            <a:ext cx="2357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Cold start from GFS analysis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3901563" y="2254886"/>
            <a:ext cx="2010172" cy="125002"/>
          </a:xfrm>
          <a:prstGeom prst="lef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31025" y="2110499"/>
            <a:ext cx="1982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Dried up tropics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1735" y="4805442"/>
            <a:ext cx="1982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tropics with Irene</a:t>
            </a:r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>
            <a:off x="3298511" y="4937809"/>
            <a:ext cx="2503578" cy="236965"/>
          </a:xfrm>
          <a:prstGeom prst="leftArrow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89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474</Words>
  <Application>Microsoft Macintosh PowerPoint</Application>
  <PresentationFormat>On-screen Show (4:3)</PresentationFormat>
  <Paragraphs>70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Basin scale HWRF-GSI baseline experiments</vt:lpstr>
      <vt:lpstr>Experiments</vt:lpstr>
      <vt:lpstr>Configuration</vt:lpstr>
      <vt:lpstr>GSI analysis statistics: conventional data               EXP2 (no cycling)</vt:lpstr>
      <vt:lpstr>GSI analysis statistics: satellite data example AMSUA platforms               EXP2 (no cycling)</vt:lpstr>
      <vt:lpstr>Verification against GFS analysis difference GFS-(HWRF-GSI) </vt:lpstr>
      <vt:lpstr>Forecast: Irene example</vt:lpstr>
      <vt:lpstr>Forecast: Irene example  0 h </vt:lpstr>
      <vt:lpstr>Forecast: Irene example 126 h</vt:lpstr>
      <vt:lpstr>What is the cause of drying tendency? Another experiment: HWRF-GSI without observations</vt:lpstr>
      <vt:lpstr>PowerPoint Presentation</vt:lpstr>
      <vt:lpstr>GSI cycling analysis statistics: conventional data               Confirms the existence of loss of moisture problem </vt:lpstr>
      <vt:lpstr>GSI cycled analysis statistics: satellite data example AMSUA platforms               EXP3 : cycling within 24 h interval)</vt:lpstr>
      <vt:lpstr>What next?</vt:lpstr>
    </vt:vector>
  </TitlesOfParts>
  <Company>USDC/NOAA/AOML/HRD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scale HWRF-GSI baseline experiments</dc:title>
  <dc:creator>Tomislava Vukicevic</dc:creator>
  <cp:lastModifiedBy>Tomislava Vukicevic</cp:lastModifiedBy>
  <cp:revision>20</cp:revision>
  <dcterms:created xsi:type="dcterms:W3CDTF">2012-06-01T16:47:49Z</dcterms:created>
  <dcterms:modified xsi:type="dcterms:W3CDTF">2012-06-06T13:57:13Z</dcterms:modified>
</cp:coreProperties>
</file>