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276" r:id="rId3"/>
    <p:sldId id="277" r:id="rId4"/>
    <p:sldId id="280" r:id="rId5"/>
    <p:sldId id="271" r:id="rId6"/>
    <p:sldId id="273" r:id="rId7"/>
    <p:sldId id="260" r:id="rId8"/>
    <p:sldId id="264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1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8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1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3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4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7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3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4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6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6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F964-697C-5E4B-A95D-AD7015FB6F9A}" type="datetimeFigureOut">
              <a:rPr lang="en-US" smtClean="0"/>
              <a:t>4/8/15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Time-Resolved Observations of Precipitation and storm Intensity with a Constellation of </a:t>
            </a:r>
            <a:r>
              <a:rPr lang="en-US" sz="2000" b="1" dirty="0" err="1"/>
              <a:t>Smallsats</a:t>
            </a:r>
            <a:r>
              <a:rPr lang="en-US" sz="2000" b="1" dirty="0"/>
              <a:t> (TROPICS)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348" y="1371600"/>
            <a:ext cx="86868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Proposal to be submitted to an anticipated NASA call for venture-class proposals (these are typically multi-million dollar projects; HS3 was a venture-class project)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Comprises 12 </a:t>
            </a:r>
            <a:r>
              <a:rPr lang="en-US" dirty="0" err="1" smtClean="0"/>
              <a:t>CubeSats</a:t>
            </a:r>
            <a:r>
              <a:rPr lang="en-US" dirty="0" smtClean="0"/>
              <a:t> in three low-earth orbital planes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</a:t>
            </a:r>
            <a:r>
              <a:rPr lang="en-US" dirty="0"/>
              <a:t>CubeSat will host a high performance radiometer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temperature </a:t>
            </a:r>
            <a:r>
              <a:rPr lang="en-US" sz="1600" dirty="0"/>
              <a:t>profiles using eight channels near </a:t>
            </a:r>
            <a:r>
              <a:rPr lang="en-US" sz="1600" dirty="0" smtClean="0"/>
              <a:t>118.75- GHz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water </a:t>
            </a:r>
            <a:r>
              <a:rPr lang="en-US" sz="1600" dirty="0"/>
              <a:t>vapor profiles using 6 channels near </a:t>
            </a:r>
            <a:r>
              <a:rPr lang="en-US" sz="1600" dirty="0" smtClean="0"/>
              <a:t>183 GHz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imagery </a:t>
            </a:r>
            <a:r>
              <a:rPr lang="en-US" sz="1600" dirty="0"/>
              <a:t>in a single channel near 90 GHz for precipitation ice </a:t>
            </a:r>
            <a:r>
              <a:rPr lang="en-US" sz="1600" dirty="0" smtClean="0"/>
              <a:t>detection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single </a:t>
            </a:r>
            <a:r>
              <a:rPr lang="en-US" sz="1600" dirty="0"/>
              <a:t>channel at 206 GHz for cloud ice </a:t>
            </a:r>
            <a:r>
              <a:rPr lang="en-US" sz="1600" dirty="0" smtClean="0"/>
              <a:t>measurements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Rapid-refresh (~15 min) microwave measurements over the tropics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Observe thermodynamics and microphysics of the troposphere for storm systems at the mesoscale and synoptic scale over entire lifecycle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Improve </a:t>
            </a:r>
            <a:r>
              <a:rPr lang="en-US" dirty="0"/>
              <a:t>fundamental understanding of the underlying environmental thermodynamic control and in-storm microphysical processes associated with tropical cyclones in all tropical oceanic </a:t>
            </a:r>
            <a:r>
              <a:rPr lang="en-US" dirty="0" smtClean="0"/>
              <a:t>basins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The TROPICS team has asked AOML to perform an OSSE to predict the impact of their data on TC track and intensity forecasts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52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279" y="146139"/>
            <a:ext cx="6687320" cy="569680"/>
          </a:xfrm>
        </p:spPr>
        <p:txBody>
          <a:bodyPr>
            <a:normAutofit/>
          </a:bodyPr>
          <a:lstStyle/>
          <a:p>
            <a:r>
              <a:rPr lang="en-US" sz="16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OSSE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0545"/>
            <a:ext cx="8229600" cy="5726546"/>
          </a:xfrm>
        </p:spPr>
        <p:txBody>
          <a:bodyPr>
            <a:normAutofit/>
          </a:bodyPr>
          <a:lstStyle/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regional OSSE (Observing System Simulation Experiment) framework described here features a high-resolution regional nature run embedded within a lower-resolution global nature run. Simulated observations are generated and provided to a data assimilation scheme which provides analyses for a high-resolution regional forecast model.</a:t>
            </a:r>
          </a:p>
          <a:p>
            <a:pPr algn="just"/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100" b="1" dirty="0" smtClean="0">
                <a:latin typeface="Arial Black"/>
                <a:cs typeface="Arial" panose="020B0604020202020204" pitchFamily="34" charset="0"/>
              </a:rPr>
              <a:t>·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Nature Runs</a:t>
            </a:r>
          </a:p>
          <a:p>
            <a:pPr marL="0" indent="0" algn="just">
              <a:buNone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ECMWF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low-resolution T511 (~40km) “Joint OSSE Nature Run”</a:t>
            </a:r>
          </a:p>
          <a:p>
            <a:pPr marL="0" indent="0" algn="just">
              <a:buNone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WRF-ARW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high-resolution 27km regional domain with 9/3/1 km storm-following nests (v3.2.1)</a:t>
            </a:r>
          </a:p>
          <a:p>
            <a:pPr marL="406400" indent="-406400" algn="just"/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100" b="1" dirty="0" smtClean="0">
                <a:latin typeface="Arial Black"/>
                <a:cs typeface="Arial" panose="020B0604020202020204" pitchFamily="34" charset="0"/>
              </a:rPr>
              <a:t>·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Assimilation Scheme</a:t>
            </a:r>
          </a:p>
          <a:p>
            <a:pPr marL="0" indent="0" algn="just">
              <a:buNone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GSI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Gridpoint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Statistical Interpolation. a standard 3D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variational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assimilation scheme. Analyses performed at 9km resolution.</a:t>
            </a:r>
          </a:p>
          <a:p>
            <a:pPr marL="406400" indent="-406400" algn="just"/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 and model cycling performed every 6 hours, each run producing a 5-day forecast, for total of 16 cycles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000" dirty="0"/>
          </a:p>
        </p:txBody>
      </p:sp>
      <p:sp>
        <p:nvSpPr>
          <p:cNvPr id="5" name="Oval 4"/>
          <p:cNvSpPr/>
          <p:nvPr/>
        </p:nvSpPr>
        <p:spPr>
          <a:xfrm>
            <a:off x="7194549" y="2574875"/>
            <a:ext cx="1138825" cy="799155"/>
          </a:xfrm>
          <a:prstGeom prst="ellipse">
            <a:avLst/>
          </a:prstGeom>
          <a:ln w="508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FORECASTS</a:t>
            </a:r>
            <a:endParaRPr lang="en-US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850946" y="2492344"/>
            <a:ext cx="1252681" cy="881686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508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en-US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>
            <a:stCxn id="7" idx="6"/>
            <a:endCxn id="5" idx="2"/>
          </p:cNvCxnSpPr>
          <p:nvPr/>
        </p:nvCxnSpPr>
        <p:spPr>
          <a:xfrm>
            <a:off x="6103627" y="2933187"/>
            <a:ext cx="1090922" cy="41266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rot="10800000" flipV="1">
            <a:off x="5436295" y="2545235"/>
            <a:ext cx="2382312" cy="29640"/>
          </a:xfrm>
          <a:prstGeom prst="bentConnector4">
            <a:avLst>
              <a:gd name="adj1" fmla="val -1045"/>
              <a:gd name="adj2" fmla="val -1003188"/>
            </a:avLst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iamond 20"/>
          <p:cNvSpPr/>
          <p:nvPr/>
        </p:nvSpPr>
        <p:spPr>
          <a:xfrm>
            <a:off x="2722816" y="2449851"/>
            <a:ext cx="1448044" cy="997551"/>
          </a:xfrm>
          <a:prstGeom prst="diamond">
            <a:avLst/>
          </a:prstGeom>
          <a:solidFill>
            <a:schemeClr val="accent6">
              <a:lumMod val="75000"/>
            </a:schemeClr>
          </a:solidFill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SYNTHETIC DATA</a:t>
            </a:r>
            <a:endParaRPr lang="en-US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24620" y="2436199"/>
            <a:ext cx="9842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kern="1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1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bservation</a:t>
            </a:r>
          </a:p>
          <a:p>
            <a:pPr algn="ctr"/>
            <a:r>
              <a:rPr lang="en-US" sz="11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simulator</a:t>
            </a:r>
            <a:endParaRPr lang="en-US" sz="11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026887" y="2675666"/>
            <a:ext cx="697733" cy="637818"/>
          </a:xfrm>
          <a:prstGeom prst="roundRect">
            <a:avLst/>
          </a:prstGeom>
          <a:solidFill>
            <a:srgbClr val="FF0000"/>
          </a:solidFill>
          <a:ln w="508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WRF NATURE RUN</a:t>
            </a:r>
            <a:endParaRPr lang="en-US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79187" y="2366879"/>
            <a:ext cx="647700" cy="1317478"/>
          </a:xfrm>
          <a:prstGeom prst="roundRect">
            <a:avLst/>
          </a:prstGeom>
          <a:solidFill>
            <a:srgbClr val="C00000"/>
          </a:solidFill>
          <a:ln w="508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ECMWF NATURE RUN</a:t>
            </a:r>
            <a:endParaRPr lang="en-US" sz="11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724620" y="2948627"/>
            <a:ext cx="984214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7" idx="2"/>
          </p:cNvCxnSpPr>
          <p:nvPr/>
        </p:nvCxnSpPr>
        <p:spPr>
          <a:xfrm>
            <a:off x="4206009" y="2933187"/>
            <a:ext cx="644937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96168" y="2366879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GSI</a:t>
            </a:r>
            <a:endParaRPr lang="en-US" sz="18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38601" y="236687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HWRF</a:t>
            </a:r>
            <a:endParaRPr lang="en-US" sz="18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urved Connector 33"/>
          <p:cNvCxnSpPr/>
          <p:nvPr/>
        </p:nvCxnSpPr>
        <p:spPr>
          <a:xfrm rot="10800000">
            <a:off x="1180511" y="3332569"/>
            <a:ext cx="6638096" cy="199240"/>
          </a:xfrm>
          <a:prstGeom prst="bentConnector3">
            <a:avLst>
              <a:gd name="adj1" fmla="val 97462"/>
            </a:avLst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06069" y="3729182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verification</a:t>
            </a:r>
            <a:endParaRPr lang="en-US" sz="18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54299" y="1840622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18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072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4417"/>
            <a:ext cx="3987800" cy="22225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Four domains with different spatial and temporal resolutions</a:t>
            </a:r>
          </a:p>
          <a:p>
            <a:pPr lvl="1"/>
            <a:r>
              <a:rPr lang="en-US" dirty="0" smtClean="0"/>
              <a:t>D01: 27 km(240x160), 30 min</a:t>
            </a:r>
          </a:p>
          <a:p>
            <a:pPr lvl="1"/>
            <a:r>
              <a:rPr lang="en-US" dirty="0" smtClean="0"/>
              <a:t>D02: 9 km (120x120), 30 min</a:t>
            </a:r>
          </a:p>
          <a:p>
            <a:pPr lvl="1"/>
            <a:r>
              <a:rPr lang="en-US" dirty="0" smtClean="0"/>
              <a:t>D03: 3 km (240x240), 30 min</a:t>
            </a:r>
          </a:p>
          <a:p>
            <a:pPr lvl="1"/>
            <a:r>
              <a:rPr lang="en-US" dirty="0" smtClean="0"/>
              <a:t>D04: 1 km (480x480), 6 min</a:t>
            </a:r>
            <a:endParaRPr lang="en-US" dirty="0"/>
          </a:p>
        </p:txBody>
      </p:sp>
      <p:pic>
        <p:nvPicPr>
          <p:cNvPr id="4" name="Picture 3" descr="domain.png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8" t="-70" r="15428" b="13492"/>
          <a:stretch/>
        </p:blipFill>
        <p:spPr>
          <a:xfrm>
            <a:off x="4558037" y="345078"/>
            <a:ext cx="4359529" cy="292517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624C-39D4-3549-942E-3FC9691022F6}" type="slidenum">
              <a:rPr lang="en-US" smtClean="0"/>
              <a:t>3</a:t>
            </a:fld>
            <a:endParaRPr lang="en-US"/>
          </a:p>
        </p:txBody>
      </p:sp>
      <p:pic>
        <p:nvPicPr>
          <p:cNvPr id="6" name="Content Placeholder 3" descr="Large_scale_Dome_Tropic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2" b="22502"/>
          <a:stretch>
            <a:fillRect/>
          </a:stretch>
        </p:blipFill>
        <p:spPr>
          <a:xfrm>
            <a:off x="105833" y="3270249"/>
            <a:ext cx="5838867" cy="3587751"/>
          </a:xfrm>
          <a:prstGeom prst="rect">
            <a:avLst/>
          </a:prstGeom>
        </p:spPr>
      </p:pic>
      <p:sp>
        <p:nvSpPr>
          <p:cNvPr id="7" name="Rectangle 1030"/>
          <p:cNvSpPr>
            <a:spLocks noChangeArrowheads="1"/>
          </p:cNvSpPr>
          <p:nvPr/>
        </p:nvSpPr>
        <p:spPr bwMode="auto">
          <a:xfrm>
            <a:off x="1125538" y="3551238"/>
            <a:ext cx="32893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latin typeface="Calibri" pitchFamily="-72" charset="0"/>
              </a:rPr>
              <a:t>TROPICS data location </a:t>
            </a:r>
          </a:p>
          <a:p>
            <a:pPr algn="ctr"/>
            <a:r>
              <a:rPr lang="en-US" sz="2000" b="1" dirty="0">
                <a:latin typeface="Calibri" pitchFamily="-72" charset="0"/>
              </a:rPr>
              <a:t>(res: 21 km) 0802 00z</a:t>
            </a:r>
            <a:br>
              <a:rPr lang="en-US" sz="2000" b="1" dirty="0">
                <a:latin typeface="Calibri" pitchFamily="-72" charset="0"/>
              </a:rPr>
            </a:br>
            <a:r>
              <a:rPr lang="en-US" sz="2000" b="1" dirty="0">
                <a:latin typeface="Calibri" pitchFamily="-72" charset="0"/>
              </a:rPr>
              <a:t>storm center at 17.5N  43.4W</a:t>
            </a:r>
            <a:endParaRPr lang="en-US" sz="2800" b="1" dirty="0">
              <a:latin typeface="Calibri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92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What is included in “CONTROL”?</a:t>
            </a:r>
          </a:p>
          <a:p>
            <a:pPr lvl="1"/>
            <a:r>
              <a:rPr lang="en-US" dirty="0" smtClean="0"/>
              <a:t>YES</a:t>
            </a:r>
          </a:p>
          <a:p>
            <a:pPr lvl="2"/>
            <a:r>
              <a:rPr lang="en-US" dirty="0" err="1" smtClean="0"/>
              <a:t>Radiosondes</a:t>
            </a:r>
            <a:r>
              <a:rPr lang="en-US" dirty="0" smtClean="0"/>
              <a:t>, ships, buoys, surface stations</a:t>
            </a:r>
          </a:p>
          <a:p>
            <a:pPr lvl="2"/>
            <a:r>
              <a:rPr lang="en-US" dirty="0" smtClean="0"/>
              <a:t>AMVs from GOES-Imager, SEVERI</a:t>
            </a:r>
          </a:p>
          <a:p>
            <a:pPr lvl="2"/>
            <a:r>
              <a:rPr lang="en-US" dirty="0" err="1" smtClean="0"/>
              <a:t>T,q</a:t>
            </a:r>
            <a:r>
              <a:rPr lang="en-US" dirty="0" smtClean="0"/>
              <a:t> soundings from GOES-Sounder, HIRS, AIRS, MHS, GPS</a:t>
            </a:r>
          </a:p>
          <a:p>
            <a:pPr lvl="2"/>
            <a:r>
              <a:rPr lang="en-US" dirty="0" smtClean="0"/>
              <a:t>T soundings from from AMSU-A, q soundings from AMSU-B</a:t>
            </a:r>
          </a:p>
          <a:p>
            <a:pPr lvl="1"/>
            <a:r>
              <a:rPr lang="en-US" dirty="0"/>
              <a:t>NO</a:t>
            </a:r>
          </a:p>
          <a:p>
            <a:pPr lvl="2"/>
            <a:r>
              <a:rPr lang="en-US" dirty="0" err="1"/>
              <a:t>Scatterometer</a:t>
            </a:r>
            <a:endParaRPr lang="en-US" dirty="0"/>
          </a:p>
          <a:p>
            <a:pPr lvl="2"/>
            <a:r>
              <a:rPr lang="en-US" dirty="0"/>
              <a:t>Ozone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187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ntrl_tr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23" y="302250"/>
            <a:ext cx="3986856" cy="3205849"/>
          </a:xfrm>
          <a:prstGeom prst="rect">
            <a:avLst/>
          </a:prstGeom>
        </p:spPr>
      </p:pic>
      <p:pic>
        <p:nvPicPr>
          <p:cNvPr id="5" name="Picture 4" descr="temp21km_trck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469" y="482417"/>
            <a:ext cx="4401297" cy="2947529"/>
          </a:xfrm>
          <a:prstGeom prst="rect">
            <a:avLst/>
          </a:prstGeom>
        </p:spPr>
      </p:pic>
      <p:pic>
        <p:nvPicPr>
          <p:cNvPr id="6" name="Picture 5" descr="tq_track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23" y="3791108"/>
            <a:ext cx="4183615" cy="30668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4377" y="64813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09291" y="3429946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T,Q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28134" y="113085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10920" y="3508099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Control,Q</a:t>
            </a:r>
            <a:endParaRPr lang="en-US" dirty="0"/>
          </a:p>
        </p:txBody>
      </p:sp>
      <p:pic>
        <p:nvPicPr>
          <p:cNvPr id="2" name="Picture 1" descr="q_trc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918" y="3877431"/>
            <a:ext cx="4189848" cy="297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6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27" y="446953"/>
            <a:ext cx="3897048" cy="32058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764" y="482417"/>
            <a:ext cx="3446707" cy="29475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06" y="3791108"/>
            <a:ext cx="3650769" cy="30668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4377" y="96563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74377" y="3484658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T,Q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28134" y="77621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63048" y="3421776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Q</a:t>
            </a:r>
            <a:endParaRPr lang="en-US" dirty="0"/>
          </a:p>
        </p:txBody>
      </p:sp>
      <p:pic>
        <p:nvPicPr>
          <p:cNvPr id="2" name="Picture 1" descr="q_pr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764" y="3791108"/>
            <a:ext cx="3684289" cy="306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87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7179"/>
            <a:ext cx="7503583" cy="4427743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TC Stats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TC Stats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6809"/>
            <a:ext cx="769408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67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next?</a:t>
            </a:r>
            <a:endParaRPr lang="en-US" dirty="0"/>
          </a:p>
        </p:txBody>
      </p:sp>
      <p:pic>
        <p:nvPicPr>
          <p:cNvPr id="4" name="Content Placeholder 3" descr="DOME_d02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48" t="3648" r="-743"/>
          <a:stretch/>
        </p:blipFill>
        <p:spPr>
          <a:xfrm>
            <a:off x="457200" y="1714500"/>
            <a:ext cx="4688416" cy="4360863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145616" y="2794000"/>
            <a:ext cx="3541184" cy="2233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/>
              <a:buChar char="•"/>
            </a:pPr>
            <a:r>
              <a:rPr lang="en-US" sz="2800" dirty="0" smtClean="0"/>
              <a:t>Assimilate Tb</a:t>
            </a:r>
          </a:p>
          <a:p>
            <a:pPr marL="571500" indent="-571500" algn="l">
              <a:buFont typeface="Arial"/>
              <a:buChar char="•"/>
            </a:pPr>
            <a:r>
              <a:rPr lang="en-US" sz="2800" dirty="0" smtClean="0"/>
              <a:t>Assimilate Data from D02 (~10x10)</a:t>
            </a:r>
            <a:endParaRPr lang="en-US" sz="2800" dirty="0"/>
          </a:p>
        </p:txBody>
      </p:sp>
      <p:sp>
        <p:nvSpPr>
          <p:cNvPr id="6" name="Rectangle 1030"/>
          <p:cNvSpPr>
            <a:spLocks noChangeArrowheads="1"/>
          </p:cNvSpPr>
          <p:nvPr/>
        </p:nvSpPr>
        <p:spPr bwMode="auto">
          <a:xfrm>
            <a:off x="291913" y="1787525"/>
            <a:ext cx="3320666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latin typeface="Calibri" pitchFamily="-72" charset="0"/>
              </a:rPr>
              <a:t>TROPICS data </a:t>
            </a:r>
            <a:r>
              <a:rPr lang="en-US" sz="2000" b="1" dirty="0" smtClean="0">
                <a:latin typeface="Calibri" pitchFamily="-72" charset="0"/>
              </a:rPr>
              <a:t>location</a:t>
            </a:r>
            <a:endParaRPr lang="en-US" sz="2000" b="1" dirty="0">
              <a:latin typeface="Calibri" pitchFamily="-72" charset="0"/>
            </a:endParaRPr>
          </a:p>
          <a:p>
            <a:pPr algn="ctr"/>
            <a:r>
              <a:rPr lang="en-US" sz="2000" b="1" dirty="0">
                <a:latin typeface="Calibri" pitchFamily="-72" charset="0"/>
              </a:rPr>
              <a:t>(res: 21 km) </a:t>
            </a:r>
            <a:r>
              <a:rPr lang="en-US" sz="2000" b="1" dirty="0" smtClean="0">
                <a:latin typeface="Calibri" pitchFamily="-72" charset="0"/>
              </a:rPr>
              <a:t>0803 </a:t>
            </a:r>
            <a:r>
              <a:rPr lang="en-US" sz="2000" b="1" dirty="0">
                <a:latin typeface="Calibri" pitchFamily="-72" charset="0"/>
              </a:rPr>
              <a:t>00z</a:t>
            </a:r>
            <a:br>
              <a:rPr lang="en-US" sz="2000" b="1" dirty="0">
                <a:latin typeface="Calibri" pitchFamily="-72" charset="0"/>
              </a:rPr>
            </a:br>
            <a:r>
              <a:rPr lang="en-US" sz="2000" b="1" dirty="0">
                <a:latin typeface="Calibri" pitchFamily="-72" charset="0"/>
              </a:rPr>
              <a:t>storm center at </a:t>
            </a:r>
            <a:r>
              <a:rPr lang="en-US" sz="2000" b="1" dirty="0" smtClean="0">
                <a:latin typeface="Calibri" pitchFamily="-72" charset="0"/>
              </a:rPr>
              <a:t>18.2N  46.5W</a:t>
            </a:r>
            <a:endParaRPr lang="en-US" sz="2800" b="1" dirty="0">
              <a:latin typeface="Calibri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462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520</Words>
  <Application>Microsoft Macintosh PowerPoint</Application>
  <PresentationFormat>On-screen Show (4:3)</PresentationFormat>
  <Paragraphs>80</Paragraphs>
  <Slides>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OSSE Framework</vt:lpstr>
      <vt:lpstr>PowerPoint Presentation</vt:lpstr>
      <vt:lpstr>Data Details</vt:lpstr>
      <vt:lpstr>PowerPoint Presentation</vt:lpstr>
      <vt:lpstr>PowerPoint Presentation</vt:lpstr>
      <vt:lpstr> TC Stats </vt:lpstr>
      <vt:lpstr> TC Stats </vt:lpstr>
      <vt:lpstr>What is next?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 Earth Venture</dc:title>
  <dc:creator>Nicholas Carrasco</dc:creator>
  <cp:lastModifiedBy>bachir annane</cp:lastModifiedBy>
  <cp:revision>40</cp:revision>
  <dcterms:created xsi:type="dcterms:W3CDTF">2015-02-24T15:11:33Z</dcterms:created>
  <dcterms:modified xsi:type="dcterms:W3CDTF">2015-04-09T00:41:28Z</dcterms:modified>
</cp:coreProperties>
</file>