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handoutMasterIdLst>
    <p:handoutMasterId r:id="rId17"/>
  </p:handoutMasterIdLst>
  <p:sldIdLst>
    <p:sldId id="256" r:id="rId2"/>
    <p:sldId id="287" r:id="rId3"/>
    <p:sldId id="280" r:id="rId4"/>
    <p:sldId id="260" r:id="rId5"/>
    <p:sldId id="289" r:id="rId6"/>
    <p:sldId id="281" r:id="rId7"/>
    <p:sldId id="272" r:id="rId8"/>
    <p:sldId id="271" r:id="rId9"/>
    <p:sldId id="288" r:id="rId10"/>
    <p:sldId id="282" r:id="rId11"/>
    <p:sldId id="283" r:id="rId12"/>
    <p:sldId id="284" r:id="rId13"/>
    <p:sldId id="290" r:id="rId14"/>
    <p:sldId id="29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clrMru>
    <a:srgbClr val="00CC00"/>
    <a:srgbClr val="66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7287" autoAdjust="0"/>
  </p:normalViewPr>
  <p:slideViewPr>
    <p:cSldViewPr snapToGrid="0" snapToObjects="1">
      <p:cViewPr varScale="1">
        <p:scale>
          <a:sx n="147" d="100"/>
          <a:sy n="147" d="100"/>
        </p:scale>
        <p:origin x="-120" y="-320"/>
      </p:cViewPr>
      <p:guideLst>
        <p:guide orient="horz" pos="2160"/>
        <p:guide pos="2880"/>
      </p:guideLst>
    </p:cSldViewPr>
  </p:slideViewPr>
  <p:outlineViewPr>
    <p:cViewPr>
      <p:scale>
        <a:sx n="33" d="100"/>
        <a:sy n="33" d="100"/>
      </p:scale>
      <p:origin x="0" y="35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16AAAF-9382-7841-8414-DDAA958DA518}" type="datetimeFigureOut">
              <a:rPr lang="en-US" smtClean="0"/>
              <a:t>4/8/15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28F589-3F64-9A4A-95C6-0BE9CCA2AB83}" type="slidenum">
              <a:rPr lang="en-US" smtClean="0"/>
              <a:t>‹#›</a:t>
            </a:fld>
            <a:endParaRPr lang="en-US"/>
          </a:p>
        </p:txBody>
      </p:sp>
    </p:spTree>
    <p:extLst>
      <p:ext uri="{BB962C8B-B14F-4D97-AF65-F5344CB8AC3E}">
        <p14:creationId xmlns:p14="http://schemas.microsoft.com/office/powerpoint/2010/main" val="6596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61166B-1D66-6F45-A4C7-D6ADE323BCB1}" type="datetimeFigureOut">
              <a:rPr lang="en-US" smtClean="0"/>
              <a:t>4/8/15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CF9067-EC33-7042-8B76-07068BCEFABB}" type="slidenum">
              <a:rPr lang="en-US" smtClean="0"/>
              <a:t>‹#›</a:t>
            </a:fld>
            <a:endParaRPr lang="en-US"/>
          </a:p>
        </p:txBody>
      </p:sp>
    </p:spTree>
    <p:extLst>
      <p:ext uri="{BB962C8B-B14F-4D97-AF65-F5344CB8AC3E}">
        <p14:creationId xmlns:p14="http://schemas.microsoft.com/office/powerpoint/2010/main" val="10825153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 typeface="Arial"/>
              <a:buNone/>
              <a:tabLst/>
              <a:defRPr/>
            </a:pPr>
            <a:r>
              <a:rPr lang="en-US" dirty="0" smtClean="0"/>
              <a:t>Left:</a:t>
            </a:r>
            <a:r>
              <a:rPr lang="en-US" baseline="0" dirty="0" smtClean="0"/>
              <a:t> </a:t>
            </a:r>
            <a:r>
              <a:rPr lang="en-US" dirty="0" smtClean="0"/>
              <a:t>The SW radiation reaching the ground</a:t>
            </a:r>
            <a:r>
              <a:rPr lang="en-US" baseline="0" dirty="0" smtClean="0"/>
              <a:t> for the operational HWRF physics (Fer+ GFDL rad)  seems reasonable.</a:t>
            </a:r>
          </a:p>
          <a:p>
            <a:pPr marL="0" marR="0" indent="0" algn="l" defTabSz="457200" rtl="0" eaLnBrk="1" fontAlgn="auto" latinLnBrk="0" hangingPunct="1">
              <a:lnSpc>
                <a:spcPct val="100000"/>
              </a:lnSpc>
              <a:spcBef>
                <a:spcPct val="0"/>
              </a:spcBef>
              <a:spcAft>
                <a:spcPts val="0"/>
              </a:spcAft>
              <a:buClrTx/>
              <a:buSzTx/>
              <a:buFont typeface="Arial"/>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 typeface="Arial"/>
              <a:buNone/>
              <a:tabLst/>
              <a:defRPr/>
            </a:pPr>
            <a:r>
              <a:rPr lang="en-US" baseline="0" dirty="0" smtClean="0"/>
              <a:t>Right: When Fer+RRTMG is used, the SW at the ground is unrealistic. SW is attenuated by explicit clouds (shown as green contours for liquid water and blue contours for solid water). But SW is not attenuated over the large areas in the Pacific where there are no explicit clouds, only convective SAS clouds (not shown).</a:t>
            </a:r>
          </a:p>
          <a:p>
            <a:pPr marL="0" marR="0" indent="0" algn="l" defTabSz="457200" rtl="0" eaLnBrk="1" fontAlgn="auto" latinLnBrk="0" hangingPunct="1">
              <a:lnSpc>
                <a:spcPct val="100000"/>
              </a:lnSpc>
              <a:spcBef>
                <a:spcPct val="0"/>
              </a:spcBef>
              <a:spcAft>
                <a:spcPts val="0"/>
              </a:spcAft>
              <a:buClrTx/>
              <a:buSzTx/>
              <a:buFont typeface="Arial"/>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 typeface="Arial"/>
              <a:buNone/>
              <a:tabLst/>
              <a:defRPr/>
            </a:pPr>
            <a:r>
              <a:rPr lang="en-US" baseline="0" dirty="0" smtClean="0"/>
              <a:t>Disabling convective cloud influence for GFDL results in SW radiation at the ground is similar to RRTMG – confirming RRTMG is not responding to the SAS clouds.</a:t>
            </a:r>
            <a:endParaRPr lang="en-US"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The gray shades in</a:t>
            </a:r>
            <a:r>
              <a:rPr lang="en-US" sz="1200" kern="1200" baseline="0" dirty="0" smtClean="0">
                <a:solidFill>
                  <a:schemeClr val="tx1"/>
                </a:solidFill>
                <a:latin typeface="+mn-lt"/>
                <a:ea typeface="+mn-ea"/>
                <a:cs typeface="+mn-cs"/>
              </a:rPr>
              <a:t> d01 </a:t>
            </a:r>
            <a:r>
              <a:rPr lang="en-US" sz="1200" kern="1200" dirty="0" smtClean="0">
                <a:solidFill>
                  <a:schemeClr val="tx1"/>
                </a:solidFill>
                <a:latin typeface="+mn-lt"/>
                <a:ea typeface="+mn-ea"/>
                <a:cs typeface="+mn-cs"/>
              </a:rPr>
              <a:t>are 1-h accumulated SW radiation on the ground.  The d02 and d03 are showing the instantaneous RSWIN value and are scaled 0 to 1100 W/m2 (roughly max) using the same color scale as bottom of graphic and its done with linear scale.  So there should NOT be an identical match in color between d01</a:t>
            </a:r>
            <a:r>
              <a:rPr lang="en-US" sz="1200" kern="1200" baseline="0" dirty="0" smtClean="0">
                <a:solidFill>
                  <a:schemeClr val="tx1"/>
                </a:solidFill>
                <a:latin typeface="+mn-lt"/>
                <a:ea typeface="+mn-ea"/>
                <a:cs typeface="+mn-cs"/>
              </a:rPr>
              <a:t> and the nests.</a:t>
            </a: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4B9CC4-A1B9-4404-B544-42CF74744FDE}" type="slidenum">
              <a:rPr lang="en-US">
                <a:solidFill>
                  <a:prstClr val="black"/>
                </a:solidFill>
                <a:latin typeface="Calibri"/>
              </a:rPr>
              <a:pPr fontAlgn="base">
                <a:spcBef>
                  <a:spcPct val="0"/>
                </a:spcBef>
                <a:spcAft>
                  <a:spcPct val="0"/>
                </a:spcAft>
              </a:pPr>
              <a:t>3</a:t>
            </a:fld>
            <a:endParaRPr lang="en-US" dirty="0">
              <a:solidFill>
                <a:prstClr val="black"/>
              </a:solidFill>
              <a:latin typeface="Calibri"/>
            </a:endParaRPr>
          </a:p>
        </p:txBody>
      </p:sp>
    </p:spTree>
    <p:extLst>
      <p:ext uri="{BB962C8B-B14F-4D97-AF65-F5344CB8AC3E}">
        <p14:creationId xmlns:p14="http://schemas.microsoft.com/office/powerpoint/2010/main" val="408489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Negative bias in general.</a:t>
            </a:r>
            <a:r>
              <a:rPr lang="en-US" baseline="0" dirty="0" smtClean="0"/>
              <a:t> </a:t>
            </a:r>
          </a:p>
          <a:p>
            <a:r>
              <a:rPr lang="en-US" baseline="0" dirty="0" smtClean="0"/>
              <a:t>Off west coasts of NA and SA where stratus decks set up</a:t>
            </a:r>
            <a:endParaRPr lang="en-US" dirty="0"/>
          </a:p>
        </p:txBody>
      </p:sp>
      <p:sp>
        <p:nvSpPr>
          <p:cNvPr id="4" name="Slide Number Placeholder 3"/>
          <p:cNvSpPr>
            <a:spLocks noGrp="1"/>
          </p:cNvSpPr>
          <p:nvPr>
            <p:ph type="sldNum" sz="quarter" idx="10"/>
          </p:nvPr>
        </p:nvSpPr>
        <p:spPr/>
        <p:txBody>
          <a:bodyPr/>
          <a:lstStyle/>
          <a:p>
            <a:fld id="{7DCF9067-EC33-7042-8B76-07068BCEFABB}" type="slidenum">
              <a:rPr lang="en-US" smtClean="0"/>
              <a:t>7</a:t>
            </a:fld>
            <a:endParaRPr lang="en-US"/>
          </a:p>
        </p:txBody>
      </p:sp>
    </p:spTree>
    <p:extLst>
      <p:ext uri="{BB962C8B-B14F-4D97-AF65-F5344CB8AC3E}">
        <p14:creationId xmlns:p14="http://schemas.microsoft.com/office/powerpoint/2010/main" val="14989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Experiment</a:t>
            </a:r>
            <a:r>
              <a:rPr lang="en-US" baseline="0" dirty="0" smtClean="0"/>
              <a:t> is decreasing static stability at near the surface and in middle troposphere.</a:t>
            </a:r>
            <a:endParaRPr lang="en-US" dirty="0"/>
          </a:p>
        </p:txBody>
      </p:sp>
      <p:sp>
        <p:nvSpPr>
          <p:cNvPr id="4" name="Slide Number Placeholder 3"/>
          <p:cNvSpPr>
            <a:spLocks noGrp="1"/>
          </p:cNvSpPr>
          <p:nvPr>
            <p:ph type="sldNum" sz="quarter" idx="10"/>
          </p:nvPr>
        </p:nvSpPr>
        <p:spPr/>
        <p:txBody>
          <a:bodyPr/>
          <a:lstStyle/>
          <a:p>
            <a:fld id="{7DCF9067-EC33-7042-8B76-07068BCEFABB}" type="slidenum">
              <a:rPr lang="en-US" smtClean="0"/>
              <a:t>10</a:t>
            </a:fld>
            <a:endParaRPr lang="en-US"/>
          </a:p>
        </p:txBody>
      </p:sp>
    </p:spTree>
    <p:extLst>
      <p:ext uri="{BB962C8B-B14F-4D97-AF65-F5344CB8AC3E}">
        <p14:creationId xmlns:p14="http://schemas.microsoft.com/office/powerpoint/2010/main" val="830737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EF1AC15-0301-7245-B648-67A09DD96F10}" type="datetimeFigureOut">
              <a:rPr lang="en-US" smtClean="0"/>
              <a:t>4/8/15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a:xfrm>
            <a:off x="146304" y="6210300"/>
            <a:ext cx="457200" cy="457200"/>
          </a:xfrm>
          <a:prstGeom prst="ellipse">
            <a:avLst/>
          </a:prstGeom>
        </p:spPr>
        <p:txBody>
          <a:bodyPr lIns="0" tIns="0" rIns="0" bIns="0">
            <a:noAutofit/>
          </a:bodyPr>
          <a:lstStyle>
            <a:lvl1pPr>
              <a:defRPr sz="1400">
                <a:solidFill>
                  <a:srgbClr val="FFFFFF"/>
                </a:solidFill>
              </a:defRPr>
            </a:lvl1pPr>
          </a:lstStyle>
          <a:p>
            <a:fld id="{B82AEB0A-2404-BA43-A225-1514FD64ADF4}"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F1AC15-0301-7245-B648-67A09DD96F10}" type="datetimeFigureOut">
              <a:rPr lang="en-US" smtClean="0"/>
              <a:t>4/8/15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B82AEB0A-2404-BA43-A225-1514FD64AD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F1AC15-0301-7245-B648-67A09DD96F10}" type="datetimeFigureOut">
              <a:rPr lang="en-US" smtClean="0"/>
              <a:t>4/8/15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B82AEB0A-2404-BA43-A225-1514FD64AD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EF1AC15-0301-7245-B648-67A09DD96F10}" type="datetimeFigureOut">
              <a:rPr lang="en-US" smtClean="0"/>
              <a:t>4/8/15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B82AEB0A-2404-BA43-A225-1514FD64ADF4}"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F1AC15-0301-7245-B648-67A09DD96F10}" type="datetimeFigureOut">
              <a:rPr lang="en-US" smtClean="0"/>
              <a:t>4/8/15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a:prstGeom prst="ellipse">
            <a:avLst/>
          </a:prstGeom>
        </p:spPr>
        <p:txBody>
          <a:bodyPr/>
          <a:lstStyle/>
          <a:p>
            <a:fld id="{B82AEB0A-2404-BA43-A225-1514FD64ADF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EF1AC15-0301-7245-B648-67A09DD96F10}" type="datetimeFigureOut">
              <a:rPr lang="en-US" smtClean="0"/>
              <a:t>4/8/15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46304" y="6210300"/>
            <a:ext cx="457200" cy="457200"/>
          </a:xfrm>
          <a:prstGeom prst="ellipse">
            <a:avLst/>
          </a:prstGeom>
        </p:spPr>
        <p:txBody>
          <a:bodyPr/>
          <a:lstStyle/>
          <a:p>
            <a:fld id="{B82AEB0A-2404-BA43-A225-1514FD64ADF4}"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EF1AC15-0301-7245-B648-67A09DD96F10}" type="datetimeFigureOut">
              <a:rPr lang="en-US" smtClean="0"/>
              <a:t>4/8/15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46304" y="6210300"/>
            <a:ext cx="457200" cy="457200"/>
          </a:xfrm>
          <a:prstGeom prst="ellipse">
            <a:avLst/>
          </a:prstGeom>
        </p:spPr>
        <p:txBody>
          <a:bodyPr/>
          <a:lstStyle/>
          <a:p>
            <a:fld id="{B82AEB0A-2404-BA43-A225-1514FD64ADF4}"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F1AC15-0301-7245-B648-67A09DD96F10}" type="datetimeFigureOut">
              <a:rPr lang="en-US" smtClean="0"/>
              <a:t>4/8/15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46304" y="6210300"/>
            <a:ext cx="457200" cy="457200"/>
          </a:xfrm>
          <a:prstGeom prst="ellipse">
            <a:avLst/>
          </a:prstGeom>
        </p:spPr>
        <p:txBody>
          <a:bodyPr/>
          <a:lstStyle/>
          <a:p>
            <a:fld id="{B82AEB0A-2404-BA43-A225-1514FD64AD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1AC15-0301-7245-B648-67A09DD96F10}" type="datetimeFigureOut">
              <a:rPr lang="en-US" smtClean="0"/>
              <a:t>4/8/15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46304" y="6210300"/>
            <a:ext cx="457200" cy="457200"/>
          </a:xfrm>
          <a:prstGeom prst="ellipse">
            <a:avLst/>
          </a:prstGeom>
        </p:spPr>
        <p:txBody>
          <a:bodyPr/>
          <a:lstStyle/>
          <a:p>
            <a:fld id="{B82AEB0A-2404-BA43-A225-1514FD64AD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F1AC15-0301-7245-B648-67A09DD96F10}" type="datetimeFigureOut">
              <a:rPr lang="en-US" smtClean="0"/>
              <a:t>4/8/15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46304" y="6210300"/>
            <a:ext cx="457200" cy="457200"/>
          </a:xfrm>
          <a:prstGeom prst="ellipse">
            <a:avLst/>
          </a:prstGeom>
        </p:spPr>
        <p:txBody>
          <a:bodyPr/>
          <a:lstStyle/>
          <a:p>
            <a:fld id="{B82AEB0A-2404-BA43-A225-1514FD64ADF4}"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F1AC15-0301-7245-B648-67A09DD96F10}" type="datetimeFigureOut">
              <a:rPr lang="en-US" smtClean="0"/>
              <a:t>4/8/15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a:prstGeom prst="ellipse">
            <a:avLst/>
          </a:prstGeom>
        </p:spPr>
        <p:txBody>
          <a:bodyPr/>
          <a:lstStyle/>
          <a:p>
            <a:fld id="{B82AEB0A-2404-BA43-A225-1514FD64ADF4}"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EF1AC15-0301-7245-B648-67A09DD96F10}" type="datetimeFigureOut">
              <a:rPr lang="en-US" smtClean="0"/>
              <a:t>4/8/15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 name="Oval 1"/>
          <p:cNvSpPr/>
          <p:nvPr/>
        </p:nvSpPr>
        <p:spPr>
          <a:xfrm>
            <a:off x="184052" y="619125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C98A1D95-6074-7249-9CE1-61D0DB8B1512}" type="slidenum">
              <a:rPr lang="en-US" sz="1200" smtClean="0"/>
              <a:t>‹#›</a:t>
            </a:fld>
            <a:endParaRPr lang="en-US" sz="1200" dirty="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6" Type="http://schemas.openxmlformats.org/officeDocument/2006/relationships/image" Target="../media/image19.emf"/><Relationship Id="rId7" Type="http://schemas.openxmlformats.org/officeDocument/2006/relationships/image" Target="../media/image20.emf"/><Relationship Id="rId8" Type="http://schemas.openxmlformats.org/officeDocument/2006/relationships/image" Target="../media/image21.e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29.emf"/><Relationship Id="rId7" Type="http://schemas.openxmlformats.org/officeDocument/2006/relationships/image" Target="../media/image30.emf"/><Relationship Id="rId1" Type="http://schemas.openxmlformats.org/officeDocument/2006/relationships/slideLayout" Target="../slideLayouts/slideLayout7.xml"/><Relationship Id="rId2" Type="http://schemas.openxmlformats.org/officeDocument/2006/relationships/image" Target="../media/image2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gif"/><Relationship Id="rId5" Type="http://schemas.openxmlformats.org/officeDocument/2006/relationships/image" Target="../media/image4.gif"/><Relationship Id="rId6"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831" y="3200400"/>
            <a:ext cx="7848601" cy="1415933"/>
          </a:xfrm>
        </p:spPr>
        <p:txBody>
          <a:bodyPr>
            <a:normAutofit/>
          </a:bodyPr>
          <a:lstStyle/>
          <a:p>
            <a:r>
              <a:rPr lang="en-US" dirty="0" smtClean="0"/>
              <a:t>Christina R. Holt and </a:t>
            </a:r>
            <a:r>
              <a:rPr lang="en-US" dirty="0" err="1" smtClean="0"/>
              <a:t>Ligia</a:t>
            </a:r>
            <a:r>
              <a:rPr lang="en-US" dirty="0" smtClean="0"/>
              <a:t> </a:t>
            </a:r>
            <a:r>
              <a:rPr lang="en-US" dirty="0" err="1" smtClean="0"/>
              <a:t>Bernardet</a:t>
            </a:r>
            <a:endParaRPr lang="en-US" dirty="0" smtClean="0"/>
          </a:p>
        </p:txBody>
      </p:sp>
      <p:sp>
        <p:nvSpPr>
          <p:cNvPr id="2" name="Title 1"/>
          <p:cNvSpPr>
            <a:spLocks noGrp="1"/>
          </p:cNvSpPr>
          <p:nvPr>
            <p:ph type="ctrTitle"/>
          </p:nvPr>
        </p:nvSpPr>
        <p:spPr>
          <a:xfrm>
            <a:off x="457200" y="1505930"/>
            <a:ext cx="8229600" cy="1342811"/>
          </a:xfrm>
        </p:spPr>
        <p:txBody>
          <a:bodyPr>
            <a:normAutofit/>
          </a:bodyPr>
          <a:lstStyle/>
          <a:p>
            <a:r>
              <a:rPr lang="en-US" sz="3400" dirty="0" smtClean="0"/>
              <a:t>Large Scale Verification of HWRF</a:t>
            </a:r>
            <a:endParaRPr lang="en-US" sz="3400" dirty="0"/>
          </a:p>
        </p:txBody>
      </p:sp>
      <p:sp>
        <p:nvSpPr>
          <p:cNvPr id="4" name="TextBox 3"/>
          <p:cNvSpPr txBox="1"/>
          <p:nvPr/>
        </p:nvSpPr>
        <p:spPr>
          <a:xfrm>
            <a:off x="2128308" y="3846717"/>
            <a:ext cx="4891675" cy="923330"/>
          </a:xfrm>
          <a:prstGeom prst="rect">
            <a:avLst/>
          </a:prstGeom>
          <a:noFill/>
        </p:spPr>
        <p:txBody>
          <a:bodyPr wrap="square" rtlCol="0">
            <a:spAutoFit/>
          </a:bodyPr>
          <a:lstStyle/>
          <a:p>
            <a:pPr algn="ctr"/>
            <a:r>
              <a:rPr lang="en-US" dirty="0" smtClean="0">
                <a:solidFill>
                  <a:schemeClr val="accent1"/>
                </a:solidFill>
              </a:rPr>
              <a:t>Developmental </a:t>
            </a:r>
            <a:r>
              <a:rPr lang="en-US" dirty="0" err="1" smtClean="0">
                <a:solidFill>
                  <a:schemeClr val="accent1"/>
                </a:solidFill>
              </a:rPr>
              <a:t>Testbed</a:t>
            </a:r>
            <a:r>
              <a:rPr lang="en-US" dirty="0" smtClean="0">
                <a:solidFill>
                  <a:schemeClr val="accent1"/>
                </a:solidFill>
              </a:rPr>
              <a:t> Center</a:t>
            </a:r>
          </a:p>
          <a:p>
            <a:pPr algn="ctr"/>
            <a:r>
              <a:rPr lang="en-US" dirty="0" smtClean="0">
                <a:solidFill>
                  <a:schemeClr val="accent1"/>
                </a:solidFill>
              </a:rPr>
              <a:t>NOAA ESRL GSD</a:t>
            </a:r>
          </a:p>
          <a:p>
            <a:pPr algn="ctr"/>
            <a:r>
              <a:rPr lang="en-US" dirty="0" smtClean="0">
                <a:solidFill>
                  <a:schemeClr val="accent1"/>
                </a:solidFill>
              </a:rPr>
              <a:t>CIRES/University of Colorado</a:t>
            </a:r>
          </a:p>
        </p:txBody>
      </p:sp>
      <p:pic>
        <p:nvPicPr>
          <p:cNvPr id="5" name="Picture 4" descr="dtc_wordmark_pms203.jpg"/>
          <p:cNvPicPr>
            <a:picLocks noChangeAspect="1"/>
          </p:cNvPicPr>
          <p:nvPr/>
        </p:nvPicPr>
        <p:blipFill>
          <a:blip r:embed="rId2" cstate="print"/>
          <a:srcRect/>
          <a:stretch>
            <a:fillRect/>
          </a:stretch>
        </p:blipFill>
        <p:spPr bwMode="auto">
          <a:xfrm>
            <a:off x="0" y="6081713"/>
            <a:ext cx="2895600" cy="776287"/>
          </a:xfrm>
          <a:prstGeom prst="rect">
            <a:avLst/>
          </a:prstGeom>
          <a:noFill/>
          <a:ln w="9525">
            <a:noFill/>
            <a:miter lim="800000"/>
            <a:headEnd/>
            <a:tailEnd/>
          </a:ln>
        </p:spPr>
      </p:pic>
    </p:spTree>
    <p:extLst>
      <p:ext uri="{BB962C8B-B14F-4D97-AF65-F5344CB8AC3E}">
        <p14:creationId xmlns:p14="http://schemas.microsoft.com/office/powerpoint/2010/main" val="12058958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306363" y="41940"/>
            <a:ext cx="4285435" cy="6786778"/>
            <a:chOff x="-306363" y="41940"/>
            <a:chExt cx="4285435" cy="6786778"/>
          </a:xfrm>
        </p:grpSpPr>
        <p:pic>
          <p:nvPicPr>
            <p:cNvPr id="4" name="Picture 3" descr="ME_HDGF_hov_HGT_MEG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553" y="320184"/>
              <a:ext cx="2875519" cy="2221992"/>
            </a:xfrm>
            <a:prstGeom prst="rect">
              <a:avLst/>
            </a:prstGeom>
            <a:solidFill>
              <a:schemeClr val="bg1"/>
            </a:solidFill>
          </p:spPr>
        </p:pic>
        <p:pic>
          <p:nvPicPr>
            <p:cNvPr id="7" name="Picture 6" descr="ME_HDGF_hov_TMP_MEGA.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553" y="2412547"/>
              <a:ext cx="2875519" cy="2221992"/>
            </a:xfrm>
            <a:prstGeom prst="rect">
              <a:avLst/>
            </a:prstGeom>
            <a:solidFill>
              <a:schemeClr val="bg1"/>
            </a:solidFill>
          </p:spPr>
        </p:pic>
        <p:pic>
          <p:nvPicPr>
            <p:cNvPr id="10" name="Picture 9" descr="ME_HDGF_hov_RH_MEGA.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3553" y="4546362"/>
              <a:ext cx="2875519" cy="2221992"/>
            </a:xfrm>
            <a:prstGeom prst="rect">
              <a:avLst/>
            </a:prstGeom>
            <a:solidFill>
              <a:schemeClr val="bg1"/>
            </a:solidFill>
          </p:spPr>
        </p:pic>
        <p:sp>
          <p:nvSpPr>
            <p:cNvPr id="15" name="Rectangle 14"/>
            <p:cNvSpPr/>
            <p:nvPr/>
          </p:nvSpPr>
          <p:spPr>
            <a:xfrm>
              <a:off x="971775" y="241414"/>
              <a:ext cx="2893493" cy="6587304"/>
            </a:xfrm>
            <a:prstGeom prst="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473225" y="41940"/>
              <a:ext cx="1973110" cy="366714"/>
            </a:xfrm>
            <a:prstGeom prst="rect">
              <a:avLst/>
            </a:prstGeom>
            <a:solidFill>
              <a:srgbClr val="FFFFFF"/>
            </a:solid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lumMod val="50000"/>
                    </a:schemeClr>
                  </a:solidFill>
                </a:rPr>
                <a:t>Mega Domain</a:t>
              </a:r>
              <a:endParaRPr lang="en-US" dirty="0">
                <a:solidFill>
                  <a:schemeClr val="bg1">
                    <a:lumMod val="50000"/>
                  </a:schemeClr>
                </a:solidFill>
              </a:endParaRPr>
            </a:p>
          </p:txBody>
        </p:sp>
        <p:sp>
          <p:nvSpPr>
            <p:cNvPr id="22" name="TextBox 21"/>
            <p:cNvSpPr txBox="1"/>
            <p:nvPr/>
          </p:nvSpPr>
          <p:spPr>
            <a:xfrm rot="19250598">
              <a:off x="-306363" y="389558"/>
              <a:ext cx="1808435" cy="369332"/>
            </a:xfrm>
            <a:prstGeom prst="rect">
              <a:avLst/>
            </a:prstGeom>
            <a:ln w="38100" cmpd="sng"/>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solidFill>
                    <a:srgbClr val="8064A2"/>
                  </a:solidFill>
                </a:rPr>
                <a:t>Control Bias</a:t>
              </a:r>
              <a:endParaRPr lang="en-US" b="1" dirty="0">
                <a:solidFill>
                  <a:srgbClr val="8064A2"/>
                </a:solidFill>
              </a:endParaRPr>
            </a:p>
          </p:txBody>
        </p:sp>
        <p:sp>
          <p:nvSpPr>
            <p:cNvPr id="24" name="TextBox 23"/>
            <p:cNvSpPr txBox="1"/>
            <p:nvPr/>
          </p:nvSpPr>
          <p:spPr>
            <a:xfrm rot="16200000">
              <a:off x="201123" y="1362492"/>
              <a:ext cx="1983742" cy="215444"/>
            </a:xfrm>
            <a:prstGeom prst="rect">
              <a:avLst/>
            </a:prstGeom>
            <a:solidFill>
              <a:schemeClr val="bg1"/>
            </a:solidFill>
          </p:spPr>
          <p:txBody>
            <a:bodyPr wrap="square" tIns="0" bIns="0" rtlCol="0">
              <a:spAutoFit/>
            </a:bodyPr>
            <a:lstStyle/>
            <a:p>
              <a:pPr algn="ctr"/>
              <a:r>
                <a:rPr lang="en-US" sz="1400" dirty="0" smtClean="0">
                  <a:latin typeface="Arial"/>
                  <a:cs typeface="Arial"/>
                </a:rPr>
                <a:t>Pressure Level (</a:t>
              </a:r>
              <a:r>
                <a:rPr lang="en-US" sz="1400" dirty="0" err="1" smtClean="0">
                  <a:latin typeface="Arial"/>
                  <a:cs typeface="Arial"/>
                </a:rPr>
                <a:t>hPa</a:t>
              </a:r>
              <a:r>
                <a:rPr lang="en-US" sz="1400" dirty="0" smtClean="0">
                  <a:latin typeface="Arial"/>
                  <a:cs typeface="Arial"/>
                </a:rPr>
                <a:t>)</a:t>
              </a:r>
              <a:endParaRPr lang="en-US" sz="1400" dirty="0">
                <a:latin typeface="Arial"/>
                <a:cs typeface="Arial"/>
              </a:endParaRPr>
            </a:p>
          </p:txBody>
        </p:sp>
        <p:sp>
          <p:nvSpPr>
            <p:cNvPr id="25" name="TextBox 24"/>
            <p:cNvSpPr txBox="1"/>
            <p:nvPr/>
          </p:nvSpPr>
          <p:spPr>
            <a:xfrm>
              <a:off x="1473225" y="6546643"/>
              <a:ext cx="1983742" cy="215444"/>
            </a:xfrm>
            <a:prstGeom prst="rect">
              <a:avLst/>
            </a:prstGeom>
            <a:solidFill>
              <a:schemeClr val="bg1"/>
            </a:solidFill>
          </p:spPr>
          <p:txBody>
            <a:bodyPr wrap="square" tIns="0" bIns="0" rtlCol="0">
              <a:spAutoFit/>
            </a:bodyPr>
            <a:lstStyle/>
            <a:p>
              <a:pPr algn="ctr"/>
              <a:r>
                <a:rPr lang="en-US" sz="1400" dirty="0" smtClean="0">
                  <a:latin typeface="Arial"/>
                  <a:cs typeface="Arial"/>
                </a:rPr>
                <a:t>Forecast Hour</a:t>
              </a:r>
              <a:endParaRPr lang="en-US" sz="1400" dirty="0">
                <a:latin typeface="Arial"/>
                <a:cs typeface="Arial"/>
              </a:endParaRPr>
            </a:p>
          </p:txBody>
        </p:sp>
        <p:sp>
          <p:nvSpPr>
            <p:cNvPr id="26" name="TextBox 25"/>
            <p:cNvSpPr txBox="1"/>
            <p:nvPr/>
          </p:nvSpPr>
          <p:spPr>
            <a:xfrm rot="16200000">
              <a:off x="222793" y="3416224"/>
              <a:ext cx="1983742" cy="215444"/>
            </a:xfrm>
            <a:prstGeom prst="rect">
              <a:avLst/>
            </a:prstGeom>
            <a:solidFill>
              <a:schemeClr val="bg1"/>
            </a:solidFill>
          </p:spPr>
          <p:txBody>
            <a:bodyPr wrap="square" tIns="0" bIns="0" rtlCol="0">
              <a:spAutoFit/>
            </a:bodyPr>
            <a:lstStyle/>
            <a:p>
              <a:pPr algn="ctr"/>
              <a:r>
                <a:rPr lang="en-US" sz="1400" dirty="0" smtClean="0">
                  <a:latin typeface="Arial"/>
                  <a:cs typeface="Arial"/>
                </a:rPr>
                <a:t>Pressure Level (</a:t>
              </a:r>
              <a:r>
                <a:rPr lang="en-US" sz="1400" dirty="0" err="1" smtClean="0">
                  <a:latin typeface="Arial"/>
                  <a:cs typeface="Arial"/>
                </a:rPr>
                <a:t>hPa</a:t>
              </a:r>
              <a:r>
                <a:rPr lang="en-US" sz="1400" dirty="0" smtClean="0">
                  <a:latin typeface="Arial"/>
                  <a:cs typeface="Arial"/>
                </a:rPr>
                <a:t>)</a:t>
              </a:r>
              <a:endParaRPr lang="en-US" sz="1400" dirty="0">
                <a:latin typeface="Arial"/>
                <a:cs typeface="Arial"/>
              </a:endParaRPr>
            </a:p>
          </p:txBody>
        </p:sp>
        <p:sp>
          <p:nvSpPr>
            <p:cNvPr id="27" name="TextBox 26"/>
            <p:cNvSpPr txBox="1"/>
            <p:nvPr/>
          </p:nvSpPr>
          <p:spPr>
            <a:xfrm rot="16200000">
              <a:off x="215554" y="5518688"/>
              <a:ext cx="1983742" cy="215444"/>
            </a:xfrm>
            <a:prstGeom prst="rect">
              <a:avLst/>
            </a:prstGeom>
            <a:solidFill>
              <a:schemeClr val="bg1"/>
            </a:solidFill>
          </p:spPr>
          <p:txBody>
            <a:bodyPr wrap="square" tIns="0" bIns="0" rtlCol="0">
              <a:spAutoFit/>
            </a:bodyPr>
            <a:lstStyle/>
            <a:p>
              <a:pPr algn="ctr"/>
              <a:r>
                <a:rPr lang="en-US" sz="1400" dirty="0" smtClean="0">
                  <a:latin typeface="Arial"/>
                  <a:cs typeface="Arial"/>
                </a:rPr>
                <a:t>Pressure Level (</a:t>
              </a:r>
              <a:r>
                <a:rPr lang="en-US" sz="1400" dirty="0" err="1" smtClean="0">
                  <a:latin typeface="Arial"/>
                  <a:cs typeface="Arial"/>
                </a:rPr>
                <a:t>hPa</a:t>
              </a:r>
              <a:r>
                <a:rPr lang="en-US" sz="1400" dirty="0" smtClean="0">
                  <a:latin typeface="Arial"/>
                  <a:cs typeface="Arial"/>
                </a:rPr>
                <a:t>)</a:t>
              </a:r>
              <a:endParaRPr lang="en-US" sz="1400" dirty="0">
                <a:latin typeface="Arial"/>
                <a:cs typeface="Arial"/>
              </a:endParaRPr>
            </a:p>
          </p:txBody>
        </p:sp>
      </p:grpSp>
      <p:grpSp>
        <p:nvGrpSpPr>
          <p:cNvPr id="85" name="Group 84"/>
          <p:cNvGrpSpPr/>
          <p:nvPr/>
        </p:nvGrpSpPr>
        <p:grpSpPr>
          <a:xfrm>
            <a:off x="4442573" y="61896"/>
            <a:ext cx="3458271" cy="6776877"/>
            <a:chOff x="4442573" y="61896"/>
            <a:chExt cx="3458271" cy="6776877"/>
          </a:xfrm>
        </p:grpSpPr>
        <p:grpSp>
          <p:nvGrpSpPr>
            <p:cNvPr id="84" name="Group 83"/>
            <p:cNvGrpSpPr/>
            <p:nvPr/>
          </p:nvGrpSpPr>
          <p:grpSpPr>
            <a:xfrm>
              <a:off x="4993643" y="306857"/>
              <a:ext cx="2907201" cy="6471552"/>
              <a:chOff x="4993643" y="306857"/>
              <a:chExt cx="2907201" cy="6471552"/>
            </a:xfrm>
          </p:grpSpPr>
          <p:pic>
            <p:nvPicPr>
              <p:cNvPr id="81" name="Picture 80" descr="MEDiff_hov_HGT_MEGA.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0484" y="306857"/>
                <a:ext cx="2880360" cy="2225733"/>
              </a:xfrm>
              <a:prstGeom prst="rect">
                <a:avLst/>
              </a:prstGeom>
              <a:solidFill>
                <a:schemeClr val="bg1"/>
              </a:solidFill>
            </p:spPr>
          </p:pic>
          <p:pic>
            <p:nvPicPr>
              <p:cNvPr id="82" name="Picture 81" descr="MEDiff_hov_RH_MEGA.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3643" y="4552676"/>
                <a:ext cx="2880360" cy="2225733"/>
              </a:xfrm>
              <a:prstGeom prst="rect">
                <a:avLst/>
              </a:prstGeom>
              <a:solidFill>
                <a:schemeClr val="bg1"/>
              </a:solidFill>
            </p:spPr>
          </p:pic>
          <p:pic>
            <p:nvPicPr>
              <p:cNvPr id="83" name="Picture 82" descr="MEDiff_hov_TMP_MEGA.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0484" y="2392266"/>
                <a:ext cx="2880360" cy="2225733"/>
              </a:xfrm>
              <a:prstGeom prst="rect">
                <a:avLst/>
              </a:prstGeom>
              <a:solidFill>
                <a:schemeClr val="bg1"/>
              </a:solidFill>
            </p:spPr>
          </p:pic>
        </p:grpSp>
        <p:grpSp>
          <p:nvGrpSpPr>
            <p:cNvPr id="42" name="Group 41"/>
            <p:cNvGrpSpPr/>
            <p:nvPr/>
          </p:nvGrpSpPr>
          <p:grpSpPr>
            <a:xfrm>
              <a:off x="4442573" y="61896"/>
              <a:ext cx="3396292" cy="6776877"/>
              <a:chOff x="3404879" y="51841"/>
              <a:chExt cx="3396292" cy="6776877"/>
            </a:xfrm>
          </p:grpSpPr>
          <p:grpSp>
            <p:nvGrpSpPr>
              <p:cNvPr id="39" name="Group 38"/>
              <p:cNvGrpSpPr/>
              <p:nvPr/>
            </p:nvGrpSpPr>
            <p:grpSpPr>
              <a:xfrm>
                <a:off x="4072842" y="51841"/>
                <a:ext cx="2728329" cy="6776877"/>
                <a:chOff x="4072842" y="51841"/>
                <a:chExt cx="2728329" cy="6776877"/>
              </a:xfrm>
            </p:grpSpPr>
            <p:grpSp>
              <p:nvGrpSpPr>
                <p:cNvPr id="36" name="Group 35"/>
                <p:cNvGrpSpPr/>
                <p:nvPr/>
              </p:nvGrpSpPr>
              <p:grpSpPr>
                <a:xfrm>
                  <a:off x="4072842" y="51841"/>
                  <a:ext cx="2728329" cy="6776877"/>
                  <a:chOff x="3431507" y="41940"/>
                  <a:chExt cx="2728329" cy="6776877"/>
                </a:xfrm>
              </p:grpSpPr>
              <p:sp>
                <p:nvSpPr>
                  <p:cNvPr id="34" name="Rectangle 33"/>
                  <p:cNvSpPr/>
                  <p:nvPr/>
                </p:nvSpPr>
                <p:spPr>
                  <a:xfrm>
                    <a:off x="3431507" y="241414"/>
                    <a:ext cx="2728329" cy="6577403"/>
                  </a:xfrm>
                  <a:prstGeom prst="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767793" y="41940"/>
                    <a:ext cx="1973110" cy="366714"/>
                  </a:xfrm>
                  <a:prstGeom prst="rect">
                    <a:avLst/>
                  </a:prstGeom>
                  <a:solidFill>
                    <a:srgbClr val="FFFFFF"/>
                  </a:solid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lumMod val="50000"/>
                          </a:schemeClr>
                        </a:solidFill>
                      </a:rPr>
                      <a:t>Mega Domain</a:t>
                    </a:r>
                    <a:endParaRPr lang="en-US" dirty="0">
                      <a:solidFill>
                        <a:schemeClr val="bg1">
                          <a:lumMod val="50000"/>
                        </a:schemeClr>
                      </a:solidFill>
                    </a:endParaRPr>
                  </a:p>
                </p:txBody>
              </p:sp>
            </p:grpSp>
            <p:sp>
              <p:nvSpPr>
                <p:cNvPr id="38" name="TextBox 37"/>
                <p:cNvSpPr txBox="1"/>
                <p:nvPr/>
              </p:nvSpPr>
              <p:spPr>
                <a:xfrm>
                  <a:off x="4398496" y="6552910"/>
                  <a:ext cx="1983742" cy="215444"/>
                </a:xfrm>
                <a:prstGeom prst="rect">
                  <a:avLst/>
                </a:prstGeom>
                <a:solidFill>
                  <a:schemeClr val="bg1"/>
                </a:solidFill>
              </p:spPr>
              <p:txBody>
                <a:bodyPr wrap="square" tIns="0" bIns="0" rtlCol="0">
                  <a:spAutoFit/>
                </a:bodyPr>
                <a:lstStyle/>
                <a:p>
                  <a:pPr algn="ctr"/>
                  <a:r>
                    <a:rPr lang="en-US" sz="1400" dirty="0" smtClean="0">
                      <a:latin typeface="Arial"/>
                      <a:cs typeface="Arial"/>
                    </a:rPr>
                    <a:t>Forecast Hour</a:t>
                  </a:r>
                  <a:endParaRPr lang="en-US" sz="1400" dirty="0">
                    <a:latin typeface="Arial"/>
                    <a:cs typeface="Arial"/>
                  </a:endParaRPr>
                </a:p>
              </p:txBody>
            </p:sp>
          </p:grpSp>
          <p:sp>
            <p:nvSpPr>
              <p:cNvPr id="41" name="TextBox 40"/>
              <p:cNvSpPr txBox="1"/>
              <p:nvPr/>
            </p:nvSpPr>
            <p:spPr>
              <a:xfrm rot="19250598">
                <a:off x="3404879" y="85488"/>
                <a:ext cx="1340936" cy="646331"/>
              </a:xfrm>
              <a:prstGeom prst="rect">
                <a:avLst/>
              </a:prstGeom>
              <a:ln w="38100" cmpd="sng"/>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solidFill>
                      <a:srgbClr val="8064A2"/>
                    </a:solidFill>
                  </a:rPr>
                  <a:t>EXPT-CTL Bias</a:t>
                </a:r>
                <a:endParaRPr lang="en-US" b="1" dirty="0">
                  <a:solidFill>
                    <a:srgbClr val="8064A2"/>
                  </a:solidFill>
                </a:endParaRPr>
              </a:p>
            </p:txBody>
          </p:sp>
        </p:grpSp>
      </p:grpSp>
      <p:sp>
        <p:nvSpPr>
          <p:cNvPr id="43" name="TextBox 42"/>
          <p:cNvSpPr txBox="1"/>
          <p:nvPr/>
        </p:nvSpPr>
        <p:spPr>
          <a:xfrm>
            <a:off x="3810003" y="1033329"/>
            <a:ext cx="1280222" cy="1200329"/>
          </a:xfrm>
          <a:prstGeom prst="rect">
            <a:avLst/>
          </a:prstGeom>
          <a:noFill/>
        </p:spPr>
        <p:txBody>
          <a:bodyPr wrap="square" rtlCol="0">
            <a:spAutoFit/>
          </a:bodyPr>
          <a:lstStyle/>
          <a:p>
            <a:pPr algn="ctr"/>
            <a:r>
              <a:rPr lang="en-US" dirty="0" smtClean="0"/>
              <a:t>Too low at upper levels and too high at low levels</a:t>
            </a:r>
            <a:endParaRPr lang="en-US" dirty="0"/>
          </a:p>
        </p:txBody>
      </p:sp>
      <p:cxnSp>
        <p:nvCxnSpPr>
          <p:cNvPr id="45" name="Straight Arrow Connector 44"/>
          <p:cNvCxnSpPr/>
          <p:nvPr/>
        </p:nvCxnSpPr>
        <p:spPr>
          <a:xfrm flipH="1" flipV="1">
            <a:off x="3349800" y="4228353"/>
            <a:ext cx="893494" cy="5480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a:xfrm flipH="1">
            <a:off x="3212353" y="2005812"/>
            <a:ext cx="652915" cy="1307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1" name="TextBox 50"/>
          <p:cNvSpPr txBox="1"/>
          <p:nvPr/>
        </p:nvSpPr>
        <p:spPr>
          <a:xfrm>
            <a:off x="3810003" y="4660863"/>
            <a:ext cx="1280222" cy="1200329"/>
          </a:xfrm>
          <a:prstGeom prst="rect">
            <a:avLst/>
          </a:prstGeom>
          <a:noFill/>
        </p:spPr>
        <p:txBody>
          <a:bodyPr wrap="square" rtlCol="0">
            <a:spAutoFit/>
          </a:bodyPr>
          <a:lstStyle/>
          <a:p>
            <a:pPr algn="ctr"/>
            <a:r>
              <a:rPr lang="en-US" dirty="0" smtClean="0"/>
              <a:t>Too cold and humid in lower troposphere</a:t>
            </a:r>
            <a:endParaRPr lang="en-US" dirty="0"/>
          </a:p>
        </p:txBody>
      </p:sp>
      <p:cxnSp>
        <p:nvCxnSpPr>
          <p:cNvPr id="53" name="Straight Arrow Connector 52"/>
          <p:cNvCxnSpPr/>
          <p:nvPr/>
        </p:nvCxnSpPr>
        <p:spPr>
          <a:xfrm flipH="1" flipV="1">
            <a:off x="3062941" y="956235"/>
            <a:ext cx="1030941" cy="13642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4" name="Straight Arrow Connector 53"/>
          <p:cNvCxnSpPr/>
          <p:nvPr/>
        </p:nvCxnSpPr>
        <p:spPr>
          <a:xfrm flipH="1">
            <a:off x="3212353" y="5743210"/>
            <a:ext cx="652915" cy="5495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1" name="TextBox 60"/>
          <p:cNvSpPr txBox="1"/>
          <p:nvPr/>
        </p:nvSpPr>
        <p:spPr>
          <a:xfrm>
            <a:off x="7948706" y="3255332"/>
            <a:ext cx="1195294" cy="646331"/>
          </a:xfrm>
          <a:prstGeom prst="rect">
            <a:avLst/>
          </a:prstGeom>
          <a:noFill/>
        </p:spPr>
        <p:txBody>
          <a:bodyPr wrap="square" rtlCol="0">
            <a:spAutoFit/>
          </a:bodyPr>
          <a:lstStyle/>
          <a:p>
            <a:r>
              <a:rPr lang="en-US" dirty="0" smtClean="0"/>
              <a:t>Experiment is warmer</a:t>
            </a:r>
            <a:endParaRPr lang="en-US" dirty="0"/>
          </a:p>
        </p:txBody>
      </p:sp>
      <p:cxnSp>
        <p:nvCxnSpPr>
          <p:cNvPr id="63" name="Straight Arrow Connector 62"/>
          <p:cNvCxnSpPr/>
          <p:nvPr/>
        </p:nvCxnSpPr>
        <p:spPr>
          <a:xfrm flipH="1">
            <a:off x="7280754" y="5283294"/>
            <a:ext cx="901764" cy="92105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6" name="TextBox 65"/>
          <p:cNvSpPr txBox="1"/>
          <p:nvPr/>
        </p:nvSpPr>
        <p:spPr>
          <a:xfrm>
            <a:off x="7900844" y="508429"/>
            <a:ext cx="1195294" cy="1754327"/>
          </a:xfrm>
          <a:prstGeom prst="rect">
            <a:avLst/>
          </a:prstGeom>
          <a:noFill/>
        </p:spPr>
        <p:txBody>
          <a:bodyPr wrap="square" rtlCol="0">
            <a:spAutoFit/>
          </a:bodyPr>
          <a:lstStyle/>
          <a:p>
            <a:r>
              <a:rPr lang="en-US" dirty="0" smtClean="0"/>
              <a:t>Experiment has higher heights aloft, lower heights a low levels</a:t>
            </a:r>
            <a:endParaRPr lang="en-US" dirty="0"/>
          </a:p>
        </p:txBody>
      </p:sp>
      <p:sp>
        <p:nvSpPr>
          <p:cNvPr id="72" name="TextBox 71"/>
          <p:cNvSpPr txBox="1"/>
          <p:nvPr/>
        </p:nvSpPr>
        <p:spPr>
          <a:xfrm>
            <a:off x="7838865" y="4359964"/>
            <a:ext cx="1305135" cy="923330"/>
          </a:xfrm>
          <a:prstGeom prst="rect">
            <a:avLst/>
          </a:prstGeom>
          <a:noFill/>
        </p:spPr>
        <p:txBody>
          <a:bodyPr wrap="square" rtlCol="0">
            <a:spAutoFit/>
          </a:bodyPr>
          <a:lstStyle/>
          <a:p>
            <a:r>
              <a:rPr lang="en-US" dirty="0" smtClean="0"/>
              <a:t>Less warm, more humid at 850</a:t>
            </a:r>
            <a:endParaRPr lang="en-US" dirty="0"/>
          </a:p>
        </p:txBody>
      </p:sp>
      <p:cxnSp>
        <p:nvCxnSpPr>
          <p:cNvPr id="74" name="Straight Arrow Connector 73"/>
          <p:cNvCxnSpPr/>
          <p:nvPr/>
        </p:nvCxnSpPr>
        <p:spPr>
          <a:xfrm flipH="1" flipV="1">
            <a:off x="7269020" y="4076763"/>
            <a:ext cx="1043379" cy="2832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Right Arrow 18"/>
          <p:cNvSpPr/>
          <p:nvPr/>
        </p:nvSpPr>
        <p:spPr>
          <a:xfrm>
            <a:off x="111177" y="1123101"/>
            <a:ext cx="860598" cy="73473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HGT</a:t>
            </a:r>
            <a:endParaRPr lang="en-US" dirty="0"/>
          </a:p>
        </p:txBody>
      </p:sp>
      <p:sp>
        <p:nvSpPr>
          <p:cNvPr id="20" name="Right Arrow 19"/>
          <p:cNvSpPr/>
          <p:nvPr/>
        </p:nvSpPr>
        <p:spPr>
          <a:xfrm>
            <a:off x="111177" y="5557979"/>
            <a:ext cx="860598" cy="73473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RH</a:t>
            </a:r>
            <a:endParaRPr lang="en-US" dirty="0"/>
          </a:p>
        </p:txBody>
      </p:sp>
      <p:sp>
        <p:nvSpPr>
          <p:cNvPr id="21" name="Right Arrow 20"/>
          <p:cNvSpPr/>
          <p:nvPr/>
        </p:nvSpPr>
        <p:spPr>
          <a:xfrm>
            <a:off x="111177" y="3222763"/>
            <a:ext cx="860598" cy="73473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TMP</a:t>
            </a:r>
            <a:endParaRPr lang="en-US" dirty="0"/>
          </a:p>
        </p:txBody>
      </p:sp>
      <p:sp>
        <p:nvSpPr>
          <p:cNvPr id="3" name="Oval 2"/>
          <p:cNvSpPr/>
          <p:nvPr/>
        </p:nvSpPr>
        <p:spPr>
          <a:xfrm>
            <a:off x="3281816" y="2392309"/>
            <a:ext cx="1757792" cy="100062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What are the errors in the control?</a:t>
            </a:r>
            <a:endParaRPr lang="en-US" dirty="0"/>
          </a:p>
        </p:txBody>
      </p:sp>
      <p:sp>
        <p:nvSpPr>
          <p:cNvPr id="44" name="Oval 43"/>
          <p:cNvSpPr/>
          <p:nvPr/>
        </p:nvSpPr>
        <p:spPr>
          <a:xfrm>
            <a:off x="7261223" y="2262756"/>
            <a:ext cx="1757792" cy="100062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What effect does the EXPT have?</a:t>
            </a:r>
            <a:endParaRPr lang="en-US" dirty="0"/>
          </a:p>
        </p:txBody>
      </p:sp>
    </p:spTree>
    <p:extLst>
      <p:ext uri="{BB962C8B-B14F-4D97-AF65-F5344CB8AC3E}">
        <p14:creationId xmlns:p14="http://schemas.microsoft.com/office/powerpoint/2010/main" val="1087282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1" grpId="0"/>
      <p:bldP spid="61" grpId="0"/>
      <p:bldP spid="66" grpId="0"/>
      <p:bldP spid="72" grpId="0"/>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164" y="274638"/>
            <a:ext cx="7772400" cy="1143000"/>
          </a:xfrm>
        </p:spPr>
        <p:txBody>
          <a:bodyPr>
            <a:normAutofit/>
          </a:bodyPr>
          <a:lstStyle/>
          <a:p>
            <a:r>
              <a:rPr lang="en-US" sz="3000" dirty="0" smtClean="0"/>
              <a:t>RMSE Percent Error</a:t>
            </a:r>
            <a:endParaRPr lang="en-US" sz="3000" dirty="0"/>
          </a:p>
        </p:txBody>
      </p:sp>
      <p:sp>
        <p:nvSpPr>
          <p:cNvPr id="3" name="Content Placeholder 2"/>
          <p:cNvSpPr>
            <a:spLocks noGrp="1"/>
          </p:cNvSpPr>
          <p:nvPr>
            <p:ph sz="quarter" idx="1"/>
          </p:nvPr>
        </p:nvSpPr>
        <p:spPr>
          <a:xfrm>
            <a:off x="28864" y="1417639"/>
            <a:ext cx="3910868" cy="947093"/>
          </a:xfrm>
        </p:spPr>
        <p:txBody>
          <a:bodyPr>
            <a:normAutofit/>
          </a:bodyPr>
          <a:lstStyle/>
          <a:p>
            <a:pPr marL="0" indent="0" algn="ctr">
              <a:buNone/>
            </a:pPr>
            <a:r>
              <a:rPr lang="en-US" sz="2200" dirty="0" smtClean="0"/>
              <a:t>Control </a:t>
            </a:r>
            <a:r>
              <a:rPr lang="en-US" sz="2200" dirty="0" smtClean="0"/>
              <a:t>RMSE – </a:t>
            </a:r>
            <a:r>
              <a:rPr lang="en-US" sz="2200" dirty="0" smtClean="0"/>
              <a:t>Experiment </a:t>
            </a:r>
            <a:r>
              <a:rPr lang="en-US" sz="2200" dirty="0" smtClean="0"/>
              <a:t>RMSE</a:t>
            </a:r>
            <a:endParaRPr lang="en-US" sz="2200" dirty="0" smtClean="0"/>
          </a:p>
          <a:p>
            <a:pPr marL="0" indent="0" algn="ctr">
              <a:buNone/>
            </a:pPr>
            <a:r>
              <a:rPr lang="en-US" sz="2200" dirty="0" smtClean="0"/>
              <a:t>Control </a:t>
            </a:r>
            <a:r>
              <a:rPr lang="en-US" sz="2200" dirty="0" smtClean="0"/>
              <a:t>RMSE</a:t>
            </a:r>
            <a:endParaRPr lang="en-US" sz="2200" dirty="0"/>
          </a:p>
        </p:txBody>
      </p:sp>
      <p:cxnSp>
        <p:nvCxnSpPr>
          <p:cNvPr id="7" name="Straight Connector 6"/>
          <p:cNvCxnSpPr/>
          <p:nvPr/>
        </p:nvCxnSpPr>
        <p:spPr>
          <a:xfrm>
            <a:off x="391164" y="1886652"/>
            <a:ext cx="3192159" cy="0"/>
          </a:xfrm>
          <a:prstGeom prst="line">
            <a:avLst/>
          </a:prstGeom>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7798461" y="508756"/>
            <a:ext cx="1280222" cy="2031325"/>
          </a:xfrm>
          <a:prstGeom prst="rect">
            <a:avLst/>
          </a:prstGeom>
          <a:noFill/>
        </p:spPr>
        <p:txBody>
          <a:bodyPr wrap="square" rtlCol="0">
            <a:spAutoFit/>
          </a:bodyPr>
          <a:lstStyle/>
          <a:p>
            <a:r>
              <a:rPr lang="en-US" dirty="0" smtClean="0"/>
              <a:t>Height is improved at upper levels and 1000 </a:t>
            </a:r>
            <a:r>
              <a:rPr lang="en-US" dirty="0" err="1" smtClean="0"/>
              <a:t>hPa</a:t>
            </a:r>
            <a:r>
              <a:rPr lang="en-US" dirty="0" smtClean="0"/>
              <a:t>, but degraded in mid trop.</a:t>
            </a:r>
            <a:endParaRPr lang="en-US" dirty="0"/>
          </a:p>
        </p:txBody>
      </p:sp>
      <p:grpSp>
        <p:nvGrpSpPr>
          <p:cNvPr id="4" name="Group 3"/>
          <p:cNvGrpSpPr/>
          <p:nvPr/>
        </p:nvGrpSpPr>
        <p:grpSpPr>
          <a:xfrm>
            <a:off x="4278133" y="18814"/>
            <a:ext cx="3509725" cy="6816060"/>
            <a:chOff x="4278133" y="18814"/>
            <a:chExt cx="3509725" cy="6816060"/>
          </a:xfrm>
        </p:grpSpPr>
        <p:grpSp>
          <p:nvGrpSpPr>
            <p:cNvPr id="45" name="Group 44"/>
            <p:cNvGrpSpPr/>
            <p:nvPr/>
          </p:nvGrpSpPr>
          <p:grpSpPr>
            <a:xfrm>
              <a:off x="4907498" y="385528"/>
              <a:ext cx="2880360" cy="6449346"/>
              <a:chOff x="4907498" y="385528"/>
              <a:chExt cx="2880360" cy="6449346"/>
            </a:xfrm>
          </p:grpSpPr>
          <p:pic>
            <p:nvPicPr>
              <p:cNvPr id="42" name="Picture 41" descr="PE_hov_HGT_MEG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7498" y="385528"/>
                <a:ext cx="2880360" cy="2225733"/>
              </a:xfrm>
              <a:prstGeom prst="rect">
                <a:avLst/>
              </a:prstGeom>
              <a:solidFill>
                <a:schemeClr val="bg1"/>
              </a:solidFill>
            </p:spPr>
          </p:pic>
          <p:pic>
            <p:nvPicPr>
              <p:cNvPr id="43" name="Picture 42" descr="PE_hov_RH_MEG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498" y="4609141"/>
                <a:ext cx="2880360" cy="2225733"/>
              </a:xfrm>
              <a:prstGeom prst="rect">
                <a:avLst/>
              </a:prstGeom>
              <a:solidFill>
                <a:schemeClr val="bg1"/>
              </a:solidFill>
            </p:spPr>
          </p:pic>
          <p:pic>
            <p:nvPicPr>
              <p:cNvPr id="44" name="Picture 43" descr="PE_hov_TMP_MEGA.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7498" y="2504065"/>
                <a:ext cx="2880360" cy="2225733"/>
              </a:xfrm>
              <a:prstGeom prst="rect">
                <a:avLst/>
              </a:prstGeom>
              <a:solidFill>
                <a:schemeClr val="bg1"/>
              </a:solidFill>
            </p:spPr>
          </p:pic>
        </p:grpSp>
        <p:grpSp>
          <p:nvGrpSpPr>
            <p:cNvPr id="26" name="Group 25"/>
            <p:cNvGrpSpPr/>
            <p:nvPr/>
          </p:nvGrpSpPr>
          <p:grpSpPr>
            <a:xfrm>
              <a:off x="4278133" y="18814"/>
              <a:ext cx="3449245" cy="6816060"/>
              <a:chOff x="5133252" y="6894"/>
              <a:chExt cx="3449245" cy="6816060"/>
            </a:xfrm>
          </p:grpSpPr>
          <p:sp>
            <p:nvSpPr>
              <p:cNvPr id="11" name="Rectangle 10"/>
              <p:cNvSpPr/>
              <p:nvPr/>
            </p:nvSpPr>
            <p:spPr>
              <a:xfrm>
                <a:off x="5854168" y="206368"/>
                <a:ext cx="2728329" cy="6616586"/>
              </a:xfrm>
              <a:prstGeom prst="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190454" y="6894"/>
                <a:ext cx="1973110" cy="366714"/>
              </a:xfrm>
              <a:prstGeom prst="rect">
                <a:avLst/>
              </a:prstGeom>
              <a:solidFill>
                <a:srgbClr val="FFFFFF"/>
              </a:solid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lumMod val="50000"/>
                      </a:schemeClr>
                    </a:solidFill>
                  </a:rPr>
                  <a:t>Mega Domain</a:t>
                </a:r>
                <a:endParaRPr lang="en-US" dirty="0">
                  <a:solidFill>
                    <a:schemeClr val="bg1">
                      <a:lumMod val="50000"/>
                    </a:schemeClr>
                  </a:solidFill>
                </a:endParaRPr>
              </a:p>
            </p:txBody>
          </p:sp>
          <p:sp>
            <p:nvSpPr>
              <p:cNvPr id="19" name="Right Arrow 18"/>
              <p:cNvSpPr/>
              <p:nvPr/>
            </p:nvSpPr>
            <p:spPr>
              <a:xfrm>
                <a:off x="5133252" y="1007659"/>
                <a:ext cx="860598" cy="73473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HGT</a:t>
                </a:r>
                <a:endParaRPr lang="en-US" dirty="0"/>
              </a:p>
            </p:txBody>
          </p:sp>
          <p:sp>
            <p:nvSpPr>
              <p:cNvPr id="20" name="Right Arrow 19"/>
              <p:cNvSpPr/>
              <p:nvPr/>
            </p:nvSpPr>
            <p:spPr>
              <a:xfrm>
                <a:off x="5133252" y="5442537"/>
                <a:ext cx="860598" cy="73473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RH</a:t>
                </a:r>
                <a:endParaRPr lang="en-US" dirty="0"/>
              </a:p>
            </p:txBody>
          </p:sp>
          <p:sp>
            <p:nvSpPr>
              <p:cNvPr id="21" name="Right Arrow 20"/>
              <p:cNvSpPr/>
              <p:nvPr/>
            </p:nvSpPr>
            <p:spPr>
              <a:xfrm>
                <a:off x="5133252" y="3107321"/>
                <a:ext cx="860598" cy="73473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TMP</a:t>
                </a:r>
                <a:endParaRPr lang="en-US" dirty="0"/>
              </a:p>
            </p:txBody>
          </p:sp>
        </p:grpSp>
      </p:grpSp>
      <p:cxnSp>
        <p:nvCxnSpPr>
          <p:cNvPr id="30" name="Straight Arrow Connector 29"/>
          <p:cNvCxnSpPr/>
          <p:nvPr/>
        </p:nvCxnSpPr>
        <p:spPr>
          <a:xfrm flipH="1" flipV="1">
            <a:off x="6797118" y="1952025"/>
            <a:ext cx="1001343" cy="2269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4" name="TextBox 33"/>
          <p:cNvSpPr txBox="1"/>
          <p:nvPr/>
        </p:nvSpPr>
        <p:spPr>
          <a:xfrm>
            <a:off x="7727378" y="2805246"/>
            <a:ext cx="1280222" cy="1200329"/>
          </a:xfrm>
          <a:prstGeom prst="rect">
            <a:avLst/>
          </a:prstGeom>
          <a:noFill/>
        </p:spPr>
        <p:txBody>
          <a:bodyPr wrap="square" rtlCol="0">
            <a:spAutoFit/>
          </a:bodyPr>
          <a:lstStyle/>
          <a:p>
            <a:r>
              <a:rPr lang="en-US" dirty="0" smtClean="0"/>
              <a:t>Mid tropospheric Temp is degraded</a:t>
            </a:r>
            <a:endParaRPr lang="en-US" dirty="0"/>
          </a:p>
        </p:txBody>
      </p:sp>
      <p:cxnSp>
        <p:nvCxnSpPr>
          <p:cNvPr id="23" name="Straight Arrow Connector 22"/>
          <p:cNvCxnSpPr/>
          <p:nvPr/>
        </p:nvCxnSpPr>
        <p:spPr>
          <a:xfrm flipH="1">
            <a:off x="7134943" y="3415412"/>
            <a:ext cx="652915" cy="1307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7727378" y="4854292"/>
            <a:ext cx="1280222" cy="1200329"/>
          </a:xfrm>
          <a:prstGeom prst="rect">
            <a:avLst/>
          </a:prstGeom>
          <a:noFill/>
        </p:spPr>
        <p:txBody>
          <a:bodyPr wrap="square" rtlCol="0">
            <a:spAutoFit/>
          </a:bodyPr>
          <a:lstStyle/>
          <a:p>
            <a:r>
              <a:rPr lang="en-US" dirty="0" smtClean="0"/>
              <a:t>Low-level heat and moisture are improved</a:t>
            </a:r>
            <a:endParaRPr lang="en-US" dirty="0"/>
          </a:p>
        </p:txBody>
      </p:sp>
      <p:cxnSp>
        <p:nvCxnSpPr>
          <p:cNvPr id="36" name="Straight Arrow Connector 35"/>
          <p:cNvCxnSpPr/>
          <p:nvPr/>
        </p:nvCxnSpPr>
        <p:spPr>
          <a:xfrm flipH="1" flipV="1">
            <a:off x="7134943" y="4314660"/>
            <a:ext cx="805315" cy="5396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flipH="1">
            <a:off x="7134944" y="6054621"/>
            <a:ext cx="805314" cy="5104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H="1" flipV="1">
            <a:off x="6807773" y="792629"/>
            <a:ext cx="1001343" cy="2269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Oval 26"/>
          <p:cNvSpPr/>
          <p:nvPr/>
        </p:nvSpPr>
        <p:spPr>
          <a:xfrm>
            <a:off x="2488221" y="2296927"/>
            <a:ext cx="2033006" cy="111848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How much does the EXPT improve the CTL?</a:t>
            </a:r>
            <a:endParaRPr lang="en-US" dirty="0"/>
          </a:p>
        </p:txBody>
      </p:sp>
    </p:spTree>
    <p:extLst>
      <p:ext uri="{BB962C8B-B14F-4D97-AF65-F5344CB8AC3E}">
        <p14:creationId xmlns:p14="http://schemas.microsoft.com/office/powerpoint/2010/main" val="1527426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5802507" y="59744"/>
            <a:ext cx="2891339" cy="6956408"/>
            <a:chOff x="5802507" y="59744"/>
            <a:chExt cx="2891339" cy="6956408"/>
          </a:xfrm>
        </p:grpSpPr>
        <p:grpSp>
          <p:nvGrpSpPr>
            <p:cNvPr id="29" name="Group 28"/>
            <p:cNvGrpSpPr/>
            <p:nvPr/>
          </p:nvGrpSpPr>
          <p:grpSpPr>
            <a:xfrm>
              <a:off x="5802507" y="2568427"/>
              <a:ext cx="2891339" cy="4447725"/>
              <a:chOff x="5802507" y="2568427"/>
              <a:chExt cx="2891339" cy="4447725"/>
            </a:xfrm>
          </p:grpSpPr>
          <p:pic>
            <p:nvPicPr>
              <p:cNvPr id="27" name="Picture 26" descr="PE_hov_RH_AT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2507" y="4790419"/>
                <a:ext cx="2880360" cy="2225733"/>
              </a:xfrm>
              <a:prstGeom prst="rect">
                <a:avLst/>
              </a:prstGeom>
              <a:solidFill>
                <a:schemeClr val="bg1"/>
              </a:solidFill>
            </p:spPr>
          </p:pic>
          <p:pic>
            <p:nvPicPr>
              <p:cNvPr id="28" name="Picture 27" descr="PE_hov_TMP_AT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486" y="2568427"/>
                <a:ext cx="2880360" cy="2225733"/>
              </a:xfrm>
              <a:prstGeom prst="rect">
                <a:avLst/>
              </a:prstGeom>
              <a:solidFill>
                <a:schemeClr val="bg1"/>
              </a:solidFill>
            </p:spPr>
          </p:pic>
        </p:grpSp>
        <p:grpSp>
          <p:nvGrpSpPr>
            <p:cNvPr id="24" name="Group 23"/>
            <p:cNvGrpSpPr/>
            <p:nvPr/>
          </p:nvGrpSpPr>
          <p:grpSpPr>
            <a:xfrm>
              <a:off x="5807348" y="59744"/>
              <a:ext cx="2875519" cy="6799943"/>
              <a:chOff x="6153698" y="43627"/>
              <a:chExt cx="2875519" cy="6799943"/>
            </a:xfrm>
          </p:grpSpPr>
          <p:pic>
            <p:nvPicPr>
              <p:cNvPr id="9" name="Picture 8" descr="PE_hov_HGT_ATL.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3698" y="459236"/>
                <a:ext cx="2875519" cy="2221992"/>
              </a:xfrm>
              <a:prstGeom prst="rect">
                <a:avLst/>
              </a:prstGeom>
              <a:solidFill>
                <a:schemeClr val="bg1"/>
              </a:solidFill>
            </p:spPr>
          </p:pic>
          <p:sp>
            <p:nvSpPr>
              <p:cNvPr id="14" name="Rectangle 13"/>
              <p:cNvSpPr/>
              <p:nvPr/>
            </p:nvSpPr>
            <p:spPr>
              <a:xfrm>
                <a:off x="6273640" y="226984"/>
                <a:ext cx="2628972" cy="6616586"/>
              </a:xfrm>
              <a:prstGeom prst="rect">
                <a:avLst/>
              </a:prstGeom>
              <a:noFill/>
              <a:ln w="57150" cmpd="sng">
                <a:solidFill>
                  <a:srgbClr val="FF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575502" y="43627"/>
                <a:ext cx="1973110" cy="366714"/>
              </a:xfrm>
              <a:prstGeom prst="rect">
                <a:avLst/>
              </a:prstGeom>
              <a:solidFill>
                <a:srgbClr val="FFFFFF"/>
              </a:solidFill>
              <a:ln w="57150" cmpd="sng">
                <a:solidFill>
                  <a:srgbClr val="FF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lumMod val="50000"/>
                      </a:schemeClr>
                    </a:solidFill>
                  </a:rPr>
                  <a:t>ATL Area</a:t>
                </a:r>
                <a:endParaRPr lang="en-US" dirty="0">
                  <a:solidFill>
                    <a:schemeClr val="bg1">
                      <a:lumMod val="50000"/>
                    </a:schemeClr>
                  </a:solidFill>
                </a:endParaRPr>
              </a:p>
            </p:txBody>
          </p:sp>
        </p:grpSp>
      </p:grpSp>
      <p:grpSp>
        <p:nvGrpSpPr>
          <p:cNvPr id="34" name="Group 33"/>
          <p:cNvGrpSpPr/>
          <p:nvPr/>
        </p:nvGrpSpPr>
        <p:grpSpPr>
          <a:xfrm>
            <a:off x="282483" y="43627"/>
            <a:ext cx="3340291" cy="6980007"/>
            <a:chOff x="282483" y="43627"/>
            <a:chExt cx="3340291" cy="6980007"/>
          </a:xfrm>
        </p:grpSpPr>
        <p:grpSp>
          <p:nvGrpSpPr>
            <p:cNvPr id="32" name="Group 31"/>
            <p:cNvGrpSpPr/>
            <p:nvPr/>
          </p:nvGrpSpPr>
          <p:grpSpPr>
            <a:xfrm>
              <a:off x="737573" y="2572168"/>
              <a:ext cx="2885201" cy="4451466"/>
              <a:chOff x="737573" y="2572168"/>
              <a:chExt cx="2885201" cy="4451466"/>
            </a:xfrm>
          </p:grpSpPr>
          <p:pic>
            <p:nvPicPr>
              <p:cNvPr id="30" name="Picture 29" descr="PE_hov_RH_EP.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573" y="4797901"/>
                <a:ext cx="2880360" cy="2225733"/>
              </a:xfrm>
              <a:prstGeom prst="rect">
                <a:avLst/>
              </a:prstGeom>
              <a:solidFill>
                <a:schemeClr val="bg1"/>
              </a:solidFill>
            </p:spPr>
          </p:pic>
          <p:pic>
            <p:nvPicPr>
              <p:cNvPr id="31" name="Picture 30" descr="PE_hov_TMP_EP.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414" y="2572168"/>
                <a:ext cx="2880360" cy="2225733"/>
              </a:xfrm>
              <a:prstGeom prst="rect">
                <a:avLst/>
              </a:prstGeom>
              <a:solidFill>
                <a:schemeClr val="bg1"/>
              </a:solidFill>
            </p:spPr>
          </p:pic>
        </p:grpSp>
        <p:grpSp>
          <p:nvGrpSpPr>
            <p:cNvPr id="23" name="Group 22"/>
            <p:cNvGrpSpPr/>
            <p:nvPr/>
          </p:nvGrpSpPr>
          <p:grpSpPr>
            <a:xfrm>
              <a:off x="282483" y="43627"/>
              <a:ext cx="3335450" cy="6814373"/>
              <a:chOff x="111177" y="27510"/>
              <a:chExt cx="3335450" cy="6814373"/>
            </a:xfrm>
          </p:grpSpPr>
          <p:pic>
            <p:nvPicPr>
              <p:cNvPr id="11" name="Picture 10" descr="PE_hov_HGT_EP.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108" y="410341"/>
                <a:ext cx="2875519" cy="2221992"/>
              </a:xfrm>
              <a:prstGeom prst="rect">
                <a:avLst/>
              </a:prstGeom>
              <a:solidFill>
                <a:schemeClr val="bg1"/>
              </a:solidFill>
            </p:spPr>
          </p:pic>
          <p:sp>
            <p:nvSpPr>
              <p:cNvPr id="13" name="Rectangle 12"/>
              <p:cNvSpPr/>
              <p:nvPr/>
            </p:nvSpPr>
            <p:spPr>
              <a:xfrm>
                <a:off x="671685" y="226984"/>
                <a:ext cx="2629220" cy="6614899"/>
              </a:xfrm>
              <a:prstGeom prst="rect">
                <a:avLst/>
              </a:prstGeom>
              <a:no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986541" y="27510"/>
                <a:ext cx="1910139" cy="366714"/>
              </a:xfrm>
              <a:prstGeom prst="rect">
                <a:avLst/>
              </a:prstGeom>
              <a:solidFill>
                <a:srgbClr val="FFFFFF"/>
              </a:solid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7F7F7F"/>
                    </a:solidFill>
                  </a:rPr>
                  <a:t>EP Area</a:t>
                </a:r>
                <a:endParaRPr lang="en-US" dirty="0">
                  <a:solidFill>
                    <a:srgbClr val="7F7F7F"/>
                  </a:solidFill>
                </a:endParaRPr>
              </a:p>
            </p:txBody>
          </p:sp>
          <p:sp>
            <p:nvSpPr>
              <p:cNvPr id="19" name="Right Arrow 18"/>
              <p:cNvSpPr/>
              <p:nvPr/>
            </p:nvSpPr>
            <p:spPr>
              <a:xfrm>
                <a:off x="111177" y="1108671"/>
                <a:ext cx="860598" cy="73473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HGT</a:t>
                </a:r>
                <a:endParaRPr lang="en-US" dirty="0"/>
              </a:p>
            </p:txBody>
          </p:sp>
          <p:sp>
            <p:nvSpPr>
              <p:cNvPr id="20" name="Right Arrow 19"/>
              <p:cNvSpPr/>
              <p:nvPr/>
            </p:nvSpPr>
            <p:spPr>
              <a:xfrm>
                <a:off x="111177" y="5543549"/>
                <a:ext cx="860598" cy="73473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RH</a:t>
                </a:r>
                <a:endParaRPr lang="en-US" dirty="0"/>
              </a:p>
            </p:txBody>
          </p:sp>
          <p:sp>
            <p:nvSpPr>
              <p:cNvPr id="21" name="Right Arrow 20"/>
              <p:cNvSpPr/>
              <p:nvPr/>
            </p:nvSpPr>
            <p:spPr>
              <a:xfrm>
                <a:off x="111177" y="3208333"/>
                <a:ext cx="860598" cy="73473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TMP</a:t>
                </a:r>
                <a:endParaRPr lang="en-US" dirty="0"/>
              </a:p>
            </p:txBody>
          </p:sp>
        </p:grpSp>
      </p:grpSp>
      <p:sp>
        <p:nvSpPr>
          <p:cNvPr id="22" name="TextBox 21"/>
          <p:cNvSpPr txBox="1"/>
          <p:nvPr/>
        </p:nvSpPr>
        <p:spPr>
          <a:xfrm rot="19250598">
            <a:off x="-306363" y="375128"/>
            <a:ext cx="1808435" cy="369332"/>
          </a:xfrm>
          <a:prstGeom prst="rect">
            <a:avLst/>
          </a:prstGeom>
          <a:ln w="38100" cmpd="sng"/>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solidFill>
                  <a:srgbClr val="8064A2"/>
                </a:solidFill>
              </a:rPr>
              <a:t>Percent Error</a:t>
            </a:r>
            <a:endParaRPr lang="en-US" b="1" dirty="0">
              <a:solidFill>
                <a:srgbClr val="8064A2"/>
              </a:solidFill>
            </a:endParaRPr>
          </a:p>
        </p:txBody>
      </p:sp>
      <p:sp>
        <p:nvSpPr>
          <p:cNvPr id="25" name="TextBox 24"/>
          <p:cNvSpPr txBox="1"/>
          <p:nvPr/>
        </p:nvSpPr>
        <p:spPr>
          <a:xfrm>
            <a:off x="3519438" y="2572168"/>
            <a:ext cx="2287910" cy="923330"/>
          </a:xfrm>
          <a:prstGeom prst="rect">
            <a:avLst/>
          </a:prstGeom>
          <a:noFill/>
        </p:spPr>
        <p:txBody>
          <a:bodyPr wrap="square" rtlCol="0">
            <a:spAutoFit/>
          </a:bodyPr>
          <a:lstStyle/>
          <a:p>
            <a:pPr algn="ctr"/>
            <a:r>
              <a:rPr lang="en-US" dirty="0" smtClean="0"/>
              <a:t>More improvement, or less degradation in EP than ATL</a:t>
            </a:r>
            <a:endParaRPr lang="en-US" dirty="0"/>
          </a:p>
        </p:txBody>
      </p:sp>
      <p:sp>
        <p:nvSpPr>
          <p:cNvPr id="35" name="Oval 34"/>
          <p:cNvSpPr/>
          <p:nvPr/>
        </p:nvSpPr>
        <p:spPr>
          <a:xfrm>
            <a:off x="3744069" y="243101"/>
            <a:ext cx="1958106" cy="114214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Does one basin behave differently?</a:t>
            </a:r>
            <a:endParaRPr lang="en-US" dirty="0"/>
          </a:p>
        </p:txBody>
      </p:sp>
    </p:spTree>
    <p:extLst>
      <p:ext uri="{BB962C8B-B14F-4D97-AF65-F5344CB8AC3E}">
        <p14:creationId xmlns:p14="http://schemas.microsoft.com/office/powerpoint/2010/main" val="40029224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p:txBody>
          <a:bodyPr/>
          <a:lstStyle/>
          <a:p>
            <a:r>
              <a:rPr lang="en-US" dirty="0" smtClean="0"/>
              <a:t>Large scale analysis of errors using MET Series Analysis tool highlights areas of errors, and when compared to a baseline, areas of improvement</a:t>
            </a:r>
          </a:p>
          <a:p>
            <a:r>
              <a:rPr lang="en-US" dirty="0" smtClean="0"/>
              <a:t>Using averages over basins and displaying as a </a:t>
            </a:r>
            <a:r>
              <a:rPr lang="en-US" dirty="0" err="1" smtClean="0"/>
              <a:t>hovmoller</a:t>
            </a:r>
            <a:r>
              <a:rPr lang="en-US" dirty="0" smtClean="0"/>
              <a:t>-type diagram allows for a big picture view of the improvement/degradation, areas of greatest sensitivity, and even some physical processes at work on the large scale</a:t>
            </a:r>
          </a:p>
          <a:p>
            <a:r>
              <a:rPr lang="en-US" dirty="0" smtClean="0"/>
              <a:t>After a look at the coarse </a:t>
            </a:r>
            <a:r>
              <a:rPr lang="en-US" dirty="0" err="1" smtClean="0"/>
              <a:t>hovmoller</a:t>
            </a:r>
            <a:r>
              <a:rPr lang="en-US" dirty="0" smtClean="0"/>
              <a:t> diagrams, you can go back to maps with a better idea of what you’re looking for</a:t>
            </a:r>
          </a:p>
        </p:txBody>
      </p:sp>
    </p:spTree>
    <p:extLst>
      <p:ext uri="{BB962C8B-B14F-4D97-AF65-F5344CB8AC3E}">
        <p14:creationId xmlns:p14="http://schemas.microsoft.com/office/powerpoint/2010/main" val="32433978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to come…</a:t>
            </a:r>
            <a:endParaRPr lang="en-US" dirty="0"/>
          </a:p>
        </p:txBody>
      </p:sp>
      <p:sp>
        <p:nvSpPr>
          <p:cNvPr id="3" name="Content Placeholder 2"/>
          <p:cNvSpPr>
            <a:spLocks noGrp="1"/>
          </p:cNvSpPr>
          <p:nvPr>
            <p:ph sz="quarter" idx="1"/>
          </p:nvPr>
        </p:nvSpPr>
        <p:spPr/>
        <p:txBody>
          <a:bodyPr/>
          <a:lstStyle/>
          <a:p>
            <a:r>
              <a:rPr lang="en-US" dirty="0" err="1" smtClean="0"/>
              <a:t>Hovmoller</a:t>
            </a:r>
            <a:r>
              <a:rPr lang="en-US" dirty="0" smtClean="0"/>
              <a:t> diagrams and maps at more vertical levels, including surface</a:t>
            </a:r>
          </a:p>
          <a:p>
            <a:r>
              <a:rPr lang="en-US" dirty="0" smtClean="0"/>
              <a:t>Additional variables – wind, rainfall, cloud distribution, etc.</a:t>
            </a:r>
          </a:p>
          <a:p>
            <a:r>
              <a:rPr lang="en-US" dirty="0" err="1" smtClean="0"/>
              <a:t>Vx</a:t>
            </a:r>
            <a:r>
              <a:rPr lang="en-US" dirty="0" smtClean="0"/>
              <a:t> against HWRF analysis and observations</a:t>
            </a:r>
          </a:p>
          <a:p>
            <a:r>
              <a:rPr lang="en-US" dirty="0" smtClean="0"/>
              <a:t>Physical interpretation of changes and case study investigation</a:t>
            </a:r>
          </a:p>
          <a:p>
            <a:pPr lvl="1"/>
            <a:r>
              <a:rPr lang="en-US" dirty="0" smtClean="0"/>
              <a:t>How does cloud distribution change?</a:t>
            </a:r>
          </a:p>
          <a:p>
            <a:pPr lvl="1"/>
            <a:r>
              <a:rPr lang="en-US" dirty="0" smtClean="0"/>
              <a:t>How are hurricanes affected by the radiation changes?</a:t>
            </a:r>
          </a:p>
        </p:txBody>
      </p:sp>
    </p:spTree>
    <p:extLst>
      <p:ext uri="{BB962C8B-B14F-4D97-AF65-F5344CB8AC3E}">
        <p14:creationId xmlns:p14="http://schemas.microsoft.com/office/powerpoint/2010/main" val="22717322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p:txBody>
          <a:bodyPr/>
          <a:lstStyle/>
          <a:p>
            <a:r>
              <a:rPr lang="en-US" dirty="0" smtClean="0"/>
              <a:t>DTC recently performed a test of HWRF using RRTMG with Partial Cloudiness as </a:t>
            </a:r>
            <a:r>
              <a:rPr lang="en-US" dirty="0" smtClean="0"/>
              <a:t>an alternate </a:t>
            </a:r>
            <a:r>
              <a:rPr lang="en-US" dirty="0" smtClean="0"/>
              <a:t>radiation </a:t>
            </a:r>
            <a:r>
              <a:rPr lang="en-US" dirty="0" smtClean="0"/>
              <a:t>scheme to </a:t>
            </a:r>
            <a:r>
              <a:rPr lang="en-US" dirty="0" smtClean="0"/>
              <a:t>GFDL</a:t>
            </a:r>
          </a:p>
          <a:p>
            <a:r>
              <a:rPr lang="en-US" dirty="0" smtClean="0"/>
              <a:t>In an attempt to go beyond only track and intensity analysis, we wanted to take a look at large scales since our experiment would affect those scales the most</a:t>
            </a:r>
          </a:p>
          <a:p>
            <a:r>
              <a:rPr lang="en-US" dirty="0" smtClean="0"/>
              <a:t>Need to know large scale behavior before </a:t>
            </a:r>
            <a:r>
              <a:rPr lang="en-US" dirty="0" smtClean="0"/>
              <a:t>examining case studies</a:t>
            </a:r>
          </a:p>
        </p:txBody>
      </p:sp>
    </p:spTree>
    <p:extLst>
      <p:ext uri="{BB962C8B-B14F-4D97-AF65-F5344CB8AC3E}">
        <p14:creationId xmlns:p14="http://schemas.microsoft.com/office/powerpoint/2010/main" val="39252842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tc_wordmark_pms203.jpg"/>
          <p:cNvPicPr>
            <a:picLocks noChangeAspect="1"/>
          </p:cNvPicPr>
          <p:nvPr/>
        </p:nvPicPr>
        <p:blipFill>
          <a:blip r:embed="rId3" cstate="print"/>
          <a:srcRect/>
          <a:stretch>
            <a:fillRect/>
          </a:stretch>
        </p:blipFill>
        <p:spPr bwMode="auto">
          <a:xfrm>
            <a:off x="0" y="6081713"/>
            <a:ext cx="2895600" cy="776287"/>
          </a:xfrm>
          <a:prstGeom prst="rect">
            <a:avLst/>
          </a:prstGeom>
          <a:noFill/>
          <a:ln w="9525">
            <a:noFill/>
            <a:miter lim="800000"/>
            <a:headEnd/>
            <a:tailEnd/>
          </a:ln>
        </p:spPr>
      </p:pic>
      <p:sp>
        <p:nvSpPr>
          <p:cNvPr id="2" name="Title 1"/>
          <p:cNvSpPr>
            <a:spLocks noGrp="1"/>
          </p:cNvSpPr>
          <p:nvPr>
            <p:ph type="title"/>
          </p:nvPr>
        </p:nvSpPr>
        <p:spPr>
          <a:xfrm>
            <a:off x="548640" y="274320"/>
            <a:ext cx="8183880" cy="1143000"/>
          </a:xfrm>
        </p:spPr>
        <p:txBody>
          <a:bodyPr>
            <a:normAutofit/>
          </a:bodyPr>
          <a:lstStyle/>
          <a:p>
            <a:pPr fontAlgn="auto">
              <a:spcAft>
                <a:spcPts val="0"/>
              </a:spcAft>
              <a:defRPr/>
            </a:pPr>
            <a:r>
              <a:rPr lang="en-US" sz="3200" dirty="0" smtClean="0"/>
              <a:t>Addressing issues in RRTMG-cloud connection</a:t>
            </a:r>
            <a:endParaRPr lang="en-US" sz="3200" u="sng" dirty="0"/>
          </a:p>
        </p:txBody>
      </p:sp>
      <p:sp>
        <p:nvSpPr>
          <p:cNvPr id="14" name="TextBox 13"/>
          <p:cNvSpPr txBox="1"/>
          <p:nvPr/>
        </p:nvSpPr>
        <p:spPr>
          <a:xfrm>
            <a:off x="1285569" y="6240604"/>
            <a:ext cx="6443521" cy="369332"/>
          </a:xfrm>
          <a:prstGeom prst="rect">
            <a:avLst/>
          </a:prstGeom>
          <a:noFill/>
        </p:spPr>
        <p:txBody>
          <a:bodyPr wrap="square" rtlCol="0">
            <a:spAutoFit/>
          </a:bodyPr>
          <a:lstStyle/>
          <a:p>
            <a:endParaRPr lang="en-US" dirty="0"/>
          </a:p>
        </p:txBody>
      </p:sp>
      <p:sp>
        <p:nvSpPr>
          <p:cNvPr id="18" name="TextBox 17"/>
          <p:cNvSpPr txBox="1"/>
          <p:nvPr/>
        </p:nvSpPr>
        <p:spPr>
          <a:xfrm>
            <a:off x="0" y="1400204"/>
            <a:ext cx="2880360" cy="369332"/>
          </a:xfrm>
          <a:prstGeom prst="rect">
            <a:avLst/>
          </a:prstGeom>
          <a:noFill/>
        </p:spPr>
        <p:txBody>
          <a:bodyPr wrap="square" rtlCol="0">
            <a:spAutoFit/>
          </a:bodyPr>
          <a:lstStyle/>
          <a:p>
            <a:pPr algn="ctr"/>
            <a:r>
              <a:rPr lang="en-US" b="1" dirty="0" smtClean="0"/>
              <a:t>Ferrier/GFDL radiation</a:t>
            </a:r>
            <a:endParaRPr lang="en-US" b="1" dirty="0"/>
          </a:p>
        </p:txBody>
      </p:sp>
      <p:sp>
        <p:nvSpPr>
          <p:cNvPr id="19" name="TextBox 18"/>
          <p:cNvSpPr txBox="1"/>
          <p:nvPr/>
        </p:nvSpPr>
        <p:spPr>
          <a:xfrm>
            <a:off x="2895600" y="1384964"/>
            <a:ext cx="3048000" cy="369332"/>
          </a:xfrm>
          <a:prstGeom prst="rect">
            <a:avLst/>
          </a:prstGeom>
          <a:noFill/>
        </p:spPr>
        <p:txBody>
          <a:bodyPr wrap="square" rtlCol="0">
            <a:spAutoFit/>
          </a:bodyPr>
          <a:lstStyle/>
          <a:p>
            <a:pPr algn="ctr"/>
            <a:r>
              <a:rPr lang="en-US" b="1" dirty="0" smtClean="0"/>
              <a:t>Ferrier/RRTMG radiation</a:t>
            </a:r>
            <a:endParaRPr lang="en-US" b="1" dirty="0"/>
          </a:p>
        </p:txBody>
      </p:sp>
      <p:pic>
        <p:nvPicPr>
          <p:cNvPr id="12" name="Picture 11" descr="Fig12b_HWRFradBF6_14h0_d03.gif"/>
          <p:cNvPicPr>
            <a:picLocks noChangeAspect="1"/>
          </p:cNvPicPr>
          <p:nvPr/>
        </p:nvPicPr>
        <p:blipFill rotWithShape="1">
          <a:blip r:embed="rId4">
            <a:extLst>
              <a:ext uri="{28A0092B-C50C-407E-A947-70E740481C1C}">
                <a14:useLocalDpi xmlns:a14="http://schemas.microsoft.com/office/drawing/2010/main" val="0"/>
              </a:ext>
            </a:extLst>
          </a:blip>
          <a:srcRect l="5659" r="1472"/>
          <a:stretch/>
        </p:blipFill>
        <p:spPr>
          <a:xfrm>
            <a:off x="6014720" y="1769536"/>
            <a:ext cx="3042920" cy="3276600"/>
          </a:xfrm>
          <a:prstGeom prst="rect">
            <a:avLst/>
          </a:prstGeom>
        </p:spPr>
      </p:pic>
      <p:sp>
        <p:nvSpPr>
          <p:cNvPr id="13" name="TextBox 12"/>
          <p:cNvSpPr txBox="1"/>
          <p:nvPr/>
        </p:nvSpPr>
        <p:spPr>
          <a:xfrm>
            <a:off x="6014720" y="1384964"/>
            <a:ext cx="3048000" cy="369332"/>
          </a:xfrm>
          <a:prstGeom prst="rect">
            <a:avLst/>
          </a:prstGeom>
          <a:noFill/>
        </p:spPr>
        <p:txBody>
          <a:bodyPr wrap="square" rtlCol="0">
            <a:spAutoFit/>
          </a:bodyPr>
          <a:lstStyle/>
          <a:p>
            <a:pPr algn="ctr"/>
            <a:r>
              <a:rPr lang="en-US" b="1" dirty="0" smtClean="0"/>
              <a:t>Ferrier/RRTMG/part cloud</a:t>
            </a:r>
            <a:endParaRPr lang="en-US" b="1" dirty="0"/>
          </a:p>
        </p:txBody>
      </p:sp>
      <p:pic>
        <p:nvPicPr>
          <p:cNvPr id="15" name="Picture 14" descr="Fig10a_HWRFradBF0_14h0_d03.gif"/>
          <p:cNvPicPr>
            <a:picLocks noChangeAspect="1"/>
          </p:cNvPicPr>
          <p:nvPr/>
        </p:nvPicPr>
        <p:blipFill rotWithShape="1">
          <a:blip r:embed="rId5">
            <a:extLst>
              <a:ext uri="{28A0092B-C50C-407E-A947-70E740481C1C}">
                <a14:useLocalDpi xmlns:a14="http://schemas.microsoft.com/office/drawing/2010/main" val="0"/>
              </a:ext>
            </a:extLst>
          </a:blip>
          <a:srcRect l="6512" r="2326"/>
          <a:stretch/>
        </p:blipFill>
        <p:spPr>
          <a:xfrm>
            <a:off x="111760" y="1754296"/>
            <a:ext cx="2987040" cy="3276600"/>
          </a:xfrm>
          <a:prstGeom prst="rect">
            <a:avLst/>
          </a:prstGeom>
        </p:spPr>
      </p:pic>
      <p:pic>
        <p:nvPicPr>
          <p:cNvPr id="16" name="Picture 15" descr="Fig10c_HWRFradBF2_14h0_d03.gif"/>
          <p:cNvPicPr>
            <a:picLocks noChangeAspect="1"/>
          </p:cNvPicPr>
          <p:nvPr/>
        </p:nvPicPr>
        <p:blipFill rotWithShape="1">
          <a:blip r:embed="rId6">
            <a:extLst>
              <a:ext uri="{28A0092B-C50C-407E-A947-70E740481C1C}">
                <a14:useLocalDpi xmlns:a14="http://schemas.microsoft.com/office/drawing/2010/main" val="0"/>
              </a:ext>
            </a:extLst>
          </a:blip>
          <a:srcRect l="6357" r="2481"/>
          <a:stretch/>
        </p:blipFill>
        <p:spPr>
          <a:xfrm>
            <a:off x="3068320" y="1769536"/>
            <a:ext cx="2987040" cy="3276600"/>
          </a:xfrm>
          <a:prstGeom prst="rect">
            <a:avLst/>
          </a:prstGeom>
        </p:spPr>
      </p:pic>
      <p:sp>
        <p:nvSpPr>
          <p:cNvPr id="20" name="Rectangle 19"/>
          <p:cNvSpPr/>
          <p:nvPr/>
        </p:nvSpPr>
        <p:spPr>
          <a:xfrm>
            <a:off x="6294120" y="4933536"/>
            <a:ext cx="2438400" cy="1066800"/>
          </a:xfrm>
          <a:prstGeom prst="rect">
            <a:avLst/>
          </a:prstGeom>
          <a:solidFill>
            <a:schemeClr val="accent4">
              <a:alpha val="21000"/>
            </a:schemeClr>
          </a:solidFill>
          <a:ln w="1905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Reasonable SW attenuation with partial cloudiness scheme implemented by DTC</a:t>
            </a:r>
            <a:endParaRPr lang="en-US" dirty="0">
              <a:solidFill>
                <a:srgbClr val="000000"/>
              </a:solidFill>
            </a:endParaRPr>
          </a:p>
        </p:txBody>
      </p:sp>
      <p:sp>
        <p:nvSpPr>
          <p:cNvPr id="24" name="Rectangle 23"/>
          <p:cNvSpPr/>
          <p:nvPr/>
        </p:nvSpPr>
        <p:spPr>
          <a:xfrm>
            <a:off x="3378200" y="4933536"/>
            <a:ext cx="2286000" cy="1676400"/>
          </a:xfrm>
          <a:prstGeom prst="rect">
            <a:avLst/>
          </a:prstGeom>
          <a:solidFill>
            <a:schemeClr val="accent4">
              <a:alpha val="21000"/>
            </a:schemeClr>
          </a:solidFill>
          <a:ln w="1905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Excessive </a:t>
            </a:r>
            <a:r>
              <a:rPr lang="en-US" dirty="0" smtClean="0">
                <a:solidFill>
                  <a:srgbClr val="000000"/>
                </a:solidFill>
              </a:rPr>
              <a:t>SW </a:t>
            </a:r>
            <a:r>
              <a:rPr lang="en-US" dirty="0">
                <a:solidFill>
                  <a:srgbClr val="000000"/>
                </a:solidFill>
              </a:rPr>
              <a:t>radiation reaching </a:t>
            </a:r>
            <a:r>
              <a:rPr lang="en-US" dirty="0" smtClean="0">
                <a:solidFill>
                  <a:srgbClr val="000000"/>
                </a:solidFill>
              </a:rPr>
              <a:t>surface</a:t>
            </a:r>
            <a:r>
              <a:rPr lang="en-US" dirty="0">
                <a:solidFill>
                  <a:srgbClr val="000000"/>
                </a:solidFill>
              </a:rPr>
              <a:t>: SAS clouds transparent to RRTMG </a:t>
            </a:r>
            <a:r>
              <a:rPr lang="en-US" dirty="0" smtClean="0">
                <a:solidFill>
                  <a:srgbClr val="000000"/>
                </a:solidFill>
              </a:rPr>
              <a:t>radiation and lack of stratus representation</a:t>
            </a:r>
            <a:endParaRPr lang="en-US" dirty="0">
              <a:solidFill>
                <a:srgbClr val="000000"/>
              </a:solidFill>
            </a:endParaRPr>
          </a:p>
        </p:txBody>
      </p:sp>
      <p:sp>
        <p:nvSpPr>
          <p:cNvPr id="23" name="Rectangle 22"/>
          <p:cNvSpPr/>
          <p:nvPr/>
        </p:nvSpPr>
        <p:spPr>
          <a:xfrm>
            <a:off x="247224" y="4933536"/>
            <a:ext cx="2667000" cy="1066800"/>
          </a:xfrm>
          <a:prstGeom prst="rect">
            <a:avLst/>
          </a:prstGeom>
          <a:solidFill>
            <a:schemeClr val="accent4">
              <a:alpha val="21000"/>
            </a:schemeClr>
          </a:solidFill>
          <a:ln w="1905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Control: Reasonable SW attenuation but documented problems in LW</a:t>
            </a:r>
            <a:endParaRPr lang="en-US" dirty="0">
              <a:solidFill>
                <a:srgbClr val="000000"/>
              </a:solidFill>
            </a:endParaRPr>
          </a:p>
        </p:txBody>
      </p:sp>
    </p:spTree>
    <p:extLst>
      <p:ext uri="{BB962C8B-B14F-4D97-AF65-F5344CB8AC3E}">
        <p14:creationId xmlns:p14="http://schemas.microsoft.com/office/powerpoint/2010/main" val="280090134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p:bldP spid="20"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74838" y="5114715"/>
            <a:ext cx="5659233" cy="220671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WRF_doms.jpg"/>
          <p:cNvPicPr>
            <a:picLocks noChangeAspect="1"/>
          </p:cNvPicPr>
          <p:nvPr/>
        </p:nvPicPr>
        <p:blipFill rotWithShape="1">
          <a:blip r:embed="rId2">
            <a:extLst>
              <a:ext uri="{28A0092B-C50C-407E-A947-70E740481C1C}">
                <a14:useLocalDpi xmlns:a14="http://schemas.microsoft.com/office/drawing/2010/main" val="0"/>
              </a:ext>
            </a:extLst>
          </a:blip>
          <a:srcRect t="27038" b="26096"/>
          <a:stretch/>
        </p:blipFill>
        <p:spPr>
          <a:xfrm>
            <a:off x="236009" y="730591"/>
            <a:ext cx="7226415" cy="4384124"/>
          </a:xfrm>
          <a:prstGeom prst="rect">
            <a:avLst/>
          </a:prstGeom>
        </p:spPr>
      </p:pic>
      <p:sp>
        <p:nvSpPr>
          <p:cNvPr id="2" name="Title 1"/>
          <p:cNvSpPr>
            <a:spLocks noGrp="1"/>
          </p:cNvSpPr>
          <p:nvPr>
            <p:ph type="title"/>
          </p:nvPr>
        </p:nvSpPr>
        <p:spPr>
          <a:xfrm>
            <a:off x="914400" y="0"/>
            <a:ext cx="7772400" cy="1143000"/>
          </a:xfrm>
        </p:spPr>
        <p:txBody>
          <a:bodyPr/>
          <a:lstStyle/>
          <a:p>
            <a:r>
              <a:rPr lang="en-US" dirty="0" smtClean="0"/>
              <a:t>Configuration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301413941"/>
              </p:ext>
            </p:extLst>
          </p:nvPr>
        </p:nvGraphicFramePr>
        <p:xfrm>
          <a:off x="3174838" y="4404360"/>
          <a:ext cx="5659233" cy="2453640"/>
        </p:xfrm>
        <a:graphic>
          <a:graphicData uri="http://schemas.openxmlformats.org/drawingml/2006/table">
            <a:tbl>
              <a:tblPr firstRow="1" bandRow="1">
                <a:tableStyleId>{5A111915-BE36-4E01-A7E5-04B1672EAD32}</a:tableStyleId>
              </a:tblPr>
              <a:tblGrid>
                <a:gridCol w="2029799"/>
                <a:gridCol w="1814717"/>
                <a:gridCol w="1814717"/>
              </a:tblGrid>
              <a:tr h="260994">
                <a:tc>
                  <a:txBody>
                    <a:bodyPr/>
                    <a:lstStyle/>
                    <a:p>
                      <a:pPr algn="ctr"/>
                      <a:endParaRPr lang="en-US" sz="1700" dirty="0">
                        <a:solidFill>
                          <a:schemeClr val="accent5">
                            <a:lumMod val="50000"/>
                          </a:schemeClr>
                        </a:solidFill>
                      </a:endParaRPr>
                    </a:p>
                  </a:txBody>
                  <a:tcPr>
                    <a:lnL w="12700" cap="flat" cmpd="sng" algn="ctr">
                      <a:solidFill>
                        <a:srgbClr val="4BACC6">
                          <a:lumMod val="5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5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tcPr>
                </a:tc>
                <a:tc>
                  <a:txBody>
                    <a:bodyPr/>
                    <a:lstStyle/>
                    <a:p>
                      <a:pPr algn="ctr"/>
                      <a:r>
                        <a:rPr lang="en-US" sz="1700" dirty="0" smtClean="0">
                          <a:solidFill>
                            <a:schemeClr val="accent5">
                              <a:lumMod val="50000"/>
                            </a:schemeClr>
                          </a:solidFill>
                        </a:rPr>
                        <a:t>HD</a:t>
                      </a:r>
                      <a:r>
                        <a:rPr lang="en-US" sz="1700" u="sng" dirty="0" smtClean="0">
                          <a:solidFill>
                            <a:schemeClr val="accent2"/>
                          </a:solidFill>
                        </a:rPr>
                        <a:t>G</a:t>
                      </a:r>
                      <a:r>
                        <a:rPr lang="en-US" sz="1700" u="sng" dirty="0" smtClean="0">
                          <a:solidFill>
                            <a:srgbClr val="4F81BD"/>
                          </a:solidFill>
                        </a:rPr>
                        <a:t>F</a:t>
                      </a:r>
                      <a:endParaRPr lang="en-US" sz="1700" u="sng" dirty="0">
                        <a:solidFill>
                          <a:srgbClr val="4F81BD"/>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5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tcPr>
                </a:tc>
                <a:tc>
                  <a:txBody>
                    <a:bodyPr/>
                    <a:lstStyle/>
                    <a:p>
                      <a:pPr algn="ctr"/>
                      <a:r>
                        <a:rPr lang="en-US" sz="1700" dirty="0" smtClean="0">
                          <a:solidFill>
                            <a:schemeClr val="accent5">
                              <a:lumMod val="50000"/>
                            </a:schemeClr>
                          </a:solidFill>
                        </a:rPr>
                        <a:t>HD</a:t>
                      </a:r>
                      <a:r>
                        <a:rPr lang="en-US" sz="1700" u="sng" dirty="0" smtClean="0">
                          <a:solidFill>
                            <a:schemeClr val="accent2"/>
                          </a:solidFill>
                        </a:rPr>
                        <a:t>R</a:t>
                      </a:r>
                      <a:r>
                        <a:rPr lang="en-US" sz="1700" u="sng" dirty="0" smtClean="0">
                          <a:solidFill>
                            <a:srgbClr val="4F81BD"/>
                          </a:solidFill>
                        </a:rPr>
                        <a:t>F</a:t>
                      </a:r>
                      <a:endParaRPr lang="en-US" sz="1700" u="sng" dirty="0">
                        <a:solidFill>
                          <a:srgbClr val="4F81BD"/>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50000"/>
                        </a:srgbClr>
                      </a:solidFill>
                      <a:prstDash val="solid"/>
                      <a:round/>
                      <a:headEnd type="none" w="med" len="med"/>
                      <a:tailEnd type="none" w="med" len="med"/>
                    </a:lnR>
                    <a:lnT w="12700" cap="flat" cmpd="sng" algn="ctr">
                      <a:solidFill>
                        <a:srgbClr val="4BACC6">
                          <a:lumMod val="5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tcPr>
                </a:tc>
              </a:tr>
              <a:tr h="260994">
                <a:tc>
                  <a:txBody>
                    <a:bodyPr/>
                    <a:lstStyle/>
                    <a:p>
                      <a:pPr algn="ctr"/>
                      <a:r>
                        <a:rPr lang="en-US" sz="1700" dirty="0" smtClean="0">
                          <a:solidFill>
                            <a:schemeClr val="accent5">
                              <a:lumMod val="50000"/>
                            </a:schemeClr>
                          </a:solidFill>
                        </a:rPr>
                        <a:t>Microphysics</a:t>
                      </a:r>
                      <a:endParaRPr lang="en-US" sz="1700" dirty="0">
                        <a:solidFill>
                          <a:schemeClr val="accent5">
                            <a:lumMod val="50000"/>
                          </a:schemeClr>
                        </a:solidFill>
                      </a:endParaRPr>
                    </a:p>
                  </a:txBody>
                  <a:tcPr>
                    <a:lnL w="12700" cap="flat" cmpd="sng" algn="ctr">
                      <a:solidFill>
                        <a:srgbClr val="4BACC6">
                          <a:lumMod val="5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schemeClr>
                    </a:solidFill>
                  </a:tcPr>
                </a:tc>
                <a:tc>
                  <a:txBody>
                    <a:bodyPr/>
                    <a:lstStyle/>
                    <a:p>
                      <a:pPr algn="ctr"/>
                      <a:r>
                        <a:rPr lang="en-US" sz="1700" b="1" u="sng" dirty="0" smtClean="0">
                          <a:solidFill>
                            <a:srgbClr val="4F81BD"/>
                          </a:solidFill>
                        </a:rPr>
                        <a:t>F</a:t>
                      </a:r>
                      <a:r>
                        <a:rPr lang="en-US" sz="1700" dirty="0" smtClean="0">
                          <a:solidFill>
                            <a:schemeClr val="accent5">
                              <a:lumMod val="50000"/>
                            </a:schemeClr>
                          </a:solidFill>
                        </a:rPr>
                        <a:t>errier</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schemeClr>
                    </a:solidFill>
                  </a:tcPr>
                </a:tc>
                <a:tc>
                  <a:txBody>
                    <a:bodyPr/>
                    <a:lstStyle/>
                    <a:p>
                      <a:pPr algn="ctr"/>
                      <a:r>
                        <a:rPr lang="en-US" sz="1700" b="1" u="sng" dirty="0" smtClean="0">
                          <a:solidFill>
                            <a:schemeClr val="accent1"/>
                          </a:solidFill>
                        </a:rPr>
                        <a:t>F</a:t>
                      </a:r>
                      <a:r>
                        <a:rPr lang="en-US" sz="1700" dirty="0" smtClean="0">
                          <a:solidFill>
                            <a:schemeClr val="accent5">
                              <a:lumMod val="50000"/>
                            </a:schemeClr>
                          </a:solidFill>
                        </a:rPr>
                        <a:t>errier</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5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schemeClr>
                    </a:solidFill>
                  </a:tcPr>
                </a:tc>
              </a:tr>
              <a:tr h="260994">
                <a:tc>
                  <a:txBody>
                    <a:bodyPr/>
                    <a:lstStyle/>
                    <a:p>
                      <a:pPr algn="ctr"/>
                      <a:r>
                        <a:rPr lang="en-US" sz="1700" dirty="0" smtClean="0">
                          <a:solidFill>
                            <a:schemeClr val="accent5">
                              <a:lumMod val="50000"/>
                            </a:schemeClr>
                          </a:solidFill>
                        </a:rPr>
                        <a:t>Radiation</a:t>
                      </a:r>
                      <a:endParaRPr lang="en-US" sz="1700" dirty="0">
                        <a:solidFill>
                          <a:schemeClr val="accent5">
                            <a:lumMod val="50000"/>
                          </a:schemeClr>
                        </a:solidFill>
                      </a:endParaRPr>
                    </a:p>
                  </a:txBody>
                  <a:tcPr>
                    <a:lnL w="12700" cap="flat" cmpd="sng" algn="ctr">
                      <a:solidFill>
                        <a:srgbClr val="4BACC6">
                          <a:lumMod val="5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alpha val="45000"/>
                      </a:schemeClr>
                    </a:solidFill>
                  </a:tcPr>
                </a:tc>
                <a:tc>
                  <a:txBody>
                    <a:bodyPr/>
                    <a:lstStyle/>
                    <a:p>
                      <a:pPr algn="ctr"/>
                      <a:r>
                        <a:rPr lang="en-US" sz="1700" b="1" u="sng" dirty="0" smtClean="0">
                          <a:solidFill>
                            <a:srgbClr val="C0504D"/>
                          </a:solidFill>
                        </a:rPr>
                        <a:t>G</a:t>
                      </a:r>
                      <a:r>
                        <a:rPr lang="en-US" sz="1700" dirty="0" smtClean="0">
                          <a:solidFill>
                            <a:schemeClr val="accent5">
                              <a:lumMod val="50000"/>
                            </a:schemeClr>
                          </a:solidFill>
                        </a:rPr>
                        <a:t>FDL</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alpha val="45000"/>
                      </a:schemeClr>
                    </a:solidFill>
                  </a:tcPr>
                </a:tc>
                <a:tc>
                  <a:txBody>
                    <a:bodyPr/>
                    <a:lstStyle/>
                    <a:p>
                      <a:pPr algn="ctr"/>
                      <a:r>
                        <a:rPr lang="en-US" sz="1700" b="1" u="sng" dirty="0" smtClean="0">
                          <a:solidFill>
                            <a:srgbClr val="C0504D"/>
                          </a:solidFill>
                        </a:rPr>
                        <a:t>R</a:t>
                      </a:r>
                      <a:r>
                        <a:rPr lang="en-US" sz="1700" dirty="0" smtClean="0">
                          <a:solidFill>
                            <a:schemeClr val="accent5">
                              <a:lumMod val="50000"/>
                            </a:schemeClr>
                          </a:solidFill>
                        </a:rPr>
                        <a:t>RTMG</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5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alpha val="45000"/>
                      </a:schemeClr>
                    </a:solidFill>
                  </a:tcPr>
                </a:tc>
              </a:tr>
              <a:tr h="260994">
                <a:tc>
                  <a:txBody>
                    <a:bodyPr/>
                    <a:lstStyle/>
                    <a:p>
                      <a:pPr algn="ctr"/>
                      <a:r>
                        <a:rPr lang="en-US" sz="1700" dirty="0" smtClean="0">
                          <a:solidFill>
                            <a:schemeClr val="accent5">
                              <a:lumMod val="50000"/>
                            </a:schemeClr>
                          </a:solidFill>
                        </a:rPr>
                        <a:t>Rad. </a:t>
                      </a:r>
                      <a:r>
                        <a:rPr lang="en-US" sz="1700" dirty="0" err="1" smtClean="0">
                          <a:solidFill>
                            <a:schemeClr val="accent5">
                              <a:lumMod val="50000"/>
                            </a:schemeClr>
                          </a:solidFill>
                        </a:rPr>
                        <a:t>Δt</a:t>
                      </a:r>
                      <a:endParaRPr lang="en-US" sz="1700" dirty="0">
                        <a:solidFill>
                          <a:schemeClr val="accent5">
                            <a:lumMod val="50000"/>
                          </a:schemeClr>
                        </a:solidFill>
                      </a:endParaRPr>
                    </a:p>
                  </a:txBody>
                  <a:tcPr>
                    <a:lnL w="12700" cap="flat" cmpd="sng" algn="ctr">
                      <a:solidFill>
                        <a:srgbClr val="4BACC6">
                          <a:lumMod val="5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schemeClr>
                    </a:solidFill>
                  </a:tcPr>
                </a:tc>
                <a:tc>
                  <a:txBody>
                    <a:bodyPr/>
                    <a:lstStyle/>
                    <a:p>
                      <a:pPr algn="ctr"/>
                      <a:r>
                        <a:rPr lang="en-US" sz="1700" dirty="0" smtClean="0">
                          <a:solidFill>
                            <a:schemeClr val="accent5">
                              <a:lumMod val="50000"/>
                            </a:schemeClr>
                          </a:solidFill>
                        </a:rPr>
                        <a:t>1 hour</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schemeClr>
                    </a:solidFill>
                  </a:tcPr>
                </a:tc>
                <a:tc>
                  <a:txBody>
                    <a:bodyPr/>
                    <a:lstStyle/>
                    <a:p>
                      <a:pPr algn="ctr"/>
                      <a:r>
                        <a:rPr lang="en-US" sz="1700" dirty="0" smtClean="0">
                          <a:solidFill>
                            <a:schemeClr val="accent5">
                              <a:lumMod val="50000"/>
                            </a:schemeClr>
                          </a:solidFill>
                        </a:rPr>
                        <a:t>15 </a:t>
                      </a:r>
                      <a:r>
                        <a:rPr lang="en-US" sz="1700" dirty="0" err="1" smtClean="0">
                          <a:solidFill>
                            <a:schemeClr val="accent5">
                              <a:lumMod val="50000"/>
                            </a:schemeClr>
                          </a:solidFill>
                        </a:rPr>
                        <a:t>mins</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5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schemeClr>
                    </a:solidFill>
                  </a:tcPr>
                </a:tc>
              </a:tr>
              <a:tr h="260994">
                <a:tc>
                  <a:txBody>
                    <a:bodyPr/>
                    <a:lstStyle/>
                    <a:p>
                      <a:pPr algn="ctr"/>
                      <a:r>
                        <a:rPr lang="en-US" sz="1700" dirty="0" smtClean="0">
                          <a:solidFill>
                            <a:schemeClr val="accent5">
                              <a:lumMod val="50000"/>
                            </a:schemeClr>
                          </a:solidFill>
                        </a:rPr>
                        <a:t>Partial Clouds</a:t>
                      </a:r>
                      <a:endParaRPr lang="en-US" sz="1700" dirty="0">
                        <a:solidFill>
                          <a:schemeClr val="accent5">
                            <a:lumMod val="50000"/>
                          </a:schemeClr>
                        </a:solidFill>
                      </a:endParaRPr>
                    </a:p>
                  </a:txBody>
                  <a:tcPr>
                    <a:lnL w="12700" cap="flat" cmpd="sng" algn="ctr">
                      <a:solidFill>
                        <a:srgbClr val="4BACC6">
                          <a:lumMod val="5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alpha val="45000"/>
                      </a:schemeClr>
                    </a:solidFill>
                  </a:tcPr>
                </a:tc>
                <a:tc>
                  <a:txBody>
                    <a:bodyPr/>
                    <a:lstStyle/>
                    <a:p>
                      <a:pPr algn="ctr"/>
                      <a:r>
                        <a:rPr lang="en-US" sz="1700" dirty="0" smtClean="0">
                          <a:solidFill>
                            <a:schemeClr val="accent5">
                              <a:lumMod val="50000"/>
                            </a:schemeClr>
                          </a:solidFill>
                        </a:rPr>
                        <a:t>no</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alpha val="45000"/>
                      </a:schemeClr>
                    </a:solidFill>
                  </a:tcPr>
                </a:tc>
                <a:tc>
                  <a:txBody>
                    <a:bodyPr/>
                    <a:lstStyle/>
                    <a:p>
                      <a:pPr algn="ctr"/>
                      <a:r>
                        <a:rPr lang="en-US" sz="1700" dirty="0" smtClean="0">
                          <a:solidFill>
                            <a:schemeClr val="accent5">
                              <a:lumMod val="50000"/>
                            </a:schemeClr>
                          </a:solidFill>
                        </a:rPr>
                        <a:t>yes</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5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20000"/>
                        <a:lumOff val="80000"/>
                        <a:alpha val="45000"/>
                      </a:schemeClr>
                    </a:solidFill>
                  </a:tcPr>
                </a:tc>
              </a:tr>
              <a:tr h="260994">
                <a:tc>
                  <a:txBody>
                    <a:bodyPr/>
                    <a:lstStyle/>
                    <a:p>
                      <a:pPr algn="ctr"/>
                      <a:r>
                        <a:rPr lang="en-US" sz="1700" dirty="0" smtClean="0">
                          <a:solidFill>
                            <a:schemeClr val="accent5">
                              <a:lumMod val="50000"/>
                            </a:schemeClr>
                          </a:solidFill>
                        </a:rPr>
                        <a:t>Convection</a:t>
                      </a:r>
                      <a:endParaRPr lang="en-US" sz="1700" dirty="0">
                        <a:solidFill>
                          <a:schemeClr val="accent5">
                            <a:lumMod val="50000"/>
                          </a:schemeClr>
                        </a:solidFill>
                      </a:endParaRPr>
                    </a:p>
                  </a:txBody>
                  <a:tcPr>
                    <a:lnL w="12700" cap="flat" cmpd="sng" algn="ctr">
                      <a:solidFill>
                        <a:srgbClr val="4BACC6">
                          <a:lumMod val="5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40000"/>
                        <a:lumOff val="60000"/>
                        <a:alpha val="45000"/>
                      </a:schemeClr>
                    </a:solidFill>
                  </a:tcPr>
                </a:tc>
                <a:tc>
                  <a:txBody>
                    <a:bodyPr/>
                    <a:lstStyle/>
                    <a:p>
                      <a:pPr algn="ctr"/>
                      <a:r>
                        <a:rPr lang="en-US" sz="1700" dirty="0" smtClean="0">
                          <a:solidFill>
                            <a:schemeClr val="accent5">
                              <a:lumMod val="50000"/>
                            </a:schemeClr>
                          </a:solidFill>
                        </a:rPr>
                        <a:t>SAS</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40000"/>
                        <a:lumOff val="60000"/>
                        <a:alpha val="45000"/>
                      </a:schemeClr>
                    </a:solidFill>
                  </a:tcPr>
                </a:tc>
                <a:tc>
                  <a:txBody>
                    <a:bodyPr/>
                    <a:lstStyle/>
                    <a:p>
                      <a:pPr algn="ctr"/>
                      <a:r>
                        <a:rPr lang="en-US" sz="1700" dirty="0" smtClean="0">
                          <a:solidFill>
                            <a:schemeClr val="accent5">
                              <a:lumMod val="50000"/>
                            </a:schemeClr>
                          </a:solidFill>
                        </a:rPr>
                        <a:t>SAS</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5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chemeClr val="accent5">
                        <a:lumMod val="40000"/>
                        <a:lumOff val="60000"/>
                        <a:alpha val="45000"/>
                      </a:schemeClr>
                    </a:solidFill>
                  </a:tcPr>
                </a:tc>
              </a:tr>
              <a:tr h="260994">
                <a:tc>
                  <a:txBody>
                    <a:bodyPr/>
                    <a:lstStyle/>
                    <a:p>
                      <a:pPr algn="ctr"/>
                      <a:r>
                        <a:rPr lang="en-US" sz="1700" dirty="0" smtClean="0">
                          <a:solidFill>
                            <a:schemeClr val="accent5">
                              <a:lumMod val="50000"/>
                            </a:schemeClr>
                          </a:solidFill>
                        </a:rPr>
                        <a:t>PBL/</a:t>
                      </a:r>
                      <a:r>
                        <a:rPr lang="en-US" sz="1700" dirty="0" err="1" smtClean="0">
                          <a:solidFill>
                            <a:schemeClr val="accent5">
                              <a:lumMod val="50000"/>
                            </a:schemeClr>
                          </a:solidFill>
                        </a:rPr>
                        <a:t>Sfc</a:t>
                      </a:r>
                      <a:r>
                        <a:rPr lang="en-US" sz="1700" dirty="0" smtClean="0">
                          <a:solidFill>
                            <a:schemeClr val="accent5">
                              <a:lumMod val="50000"/>
                            </a:schemeClr>
                          </a:solidFill>
                        </a:rPr>
                        <a:t> Layer </a:t>
                      </a:r>
                      <a:r>
                        <a:rPr lang="en-US" sz="1700" dirty="0" err="1" smtClean="0">
                          <a:solidFill>
                            <a:schemeClr val="accent5">
                              <a:lumMod val="50000"/>
                            </a:schemeClr>
                          </a:solidFill>
                        </a:rPr>
                        <a:t>Phys</a:t>
                      </a:r>
                      <a:endParaRPr lang="en-US" sz="1700" dirty="0">
                        <a:solidFill>
                          <a:schemeClr val="accent5">
                            <a:lumMod val="50000"/>
                          </a:schemeClr>
                        </a:solidFill>
                      </a:endParaRPr>
                    </a:p>
                  </a:txBody>
                  <a:tcPr>
                    <a:lnL w="12700" cap="flat" cmpd="sng" algn="ctr">
                      <a:solidFill>
                        <a:srgbClr val="4BACC6">
                          <a:lumMod val="5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50000"/>
                        </a:srgbClr>
                      </a:solidFill>
                      <a:prstDash val="solid"/>
                      <a:round/>
                      <a:headEnd type="none" w="med" len="med"/>
                      <a:tailEnd type="none" w="med" len="med"/>
                    </a:lnB>
                    <a:solidFill>
                      <a:schemeClr val="accent5">
                        <a:lumMod val="20000"/>
                        <a:lumOff val="80000"/>
                        <a:alpha val="45000"/>
                      </a:schemeClr>
                    </a:solidFill>
                  </a:tcPr>
                </a:tc>
                <a:tc>
                  <a:txBody>
                    <a:bodyPr/>
                    <a:lstStyle/>
                    <a:p>
                      <a:pPr algn="ctr"/>
                      <a:r>
                        <a:rPr lang="en-US" sz="1700" dirty="0" smtClean="0">
                          <a:solidFill>
                            <a:schemeClr val="accent5">
                              <a:lumMod val="50000"/>
                            </a:schemeClr>
                          </a:solidFill>
                        </a:rPr>
                        <a:t>GFS/GFDL</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40000"/>
                          <a:lumOff val="6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50000"/>
                        </a:srgbClr>
                      </a:solidFill>
                      <a:prstDash val="solid"/>
                      <a:round/>
                      <a:headEnd type="none" w="med" len="med"/>
                      <a:tailEnd type="none" w="med" len="med"/>
                    </a:lnB>
                    <a:solidFill>
                      <a:schemeClr val="accent5">
                        <a:lumMod val="20000"/>
                        <a:lumOff val="80000"/>
                        <a:alpha val="45000"/>
                      </a:schemeClr>
                    </a:solidFill>
                  </a:tcPr>
                </a:tc>
                <a:tc>
                  <a:txBody>
                    <a:bodyPr/>
                    <a:lstStyle/>
                    <a:p>
                      <a:pPr algn="ctr"/>
                      <a:r>
                        <a:rPr lang="en-US" sz="1700" dirty="0" smtClean="0">
                          <a:solidFill>
                            <a:schemeClr val="accent5">
                              <a:lumMod val="50000"/>
                            </a:schemeClr>
                          </a:solidFill>
                        </a:rPr>
                        <a:t>GFS/GFDL</a:t>
                      </a:r>
                      <a:endParaRPr lang="en-US" sz="1700" dirty="0">
                        <a:solidFill>
                          <a:schemeClr val="accent5">
                            <a:lumMod val="50000"/>
                          </a:schemeClr>
                        </a:solidFill>
                      </a:endParaRPr>
                    </a:p>
                  </a:txBody>
                  <a:tcPr>
                    <a:lnL w="12700" cap="flat" cmpd="sng" algn="ctr">
                      <a:solidFill>
                        <a:srgbClr val="4BACC6">
                          <a:lumMod val="40000"/>
                          <a:lumOff val="60000"/>
                        </a:srgbClr>
                      </a:solidFill>
                      <a:prstDash val="solid"/>
                      <a:round/>
                      <a:headEnd type="none" w="med" len="med"/>
                      <a:tailEnd type="none" w="med" len="med"/>
                    </a:lnL>
                    <a:lnR w="12700" cap="flat" cmpd="sng" algn="ctr">
                      <a:solidFill>
                        <a:srgbClr val="4BACC6">
                          <a:lumMod val="50000"/>
                        </a:srgbClr>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50000"/>
                        </a:srgbClr>
                      </a:solidFill>
                      <a:prstDash val="solid"/>
                      <a:round/>
                      <a:headEnd type="none" w="med" len="med"/>
                      <a:tailEnd type="none" w="med" len="med"/>
                    </a:lnB>
                    <a:solidFill>
                      <a:schemeClr val="accent5">
                        <a:lumMod val="20000"/>
                        <a:lumOff val="80000"/>
                        <a:alpha val="45000"/>
                      </a:schemeClr>
                    </a:solidFill>
                  </a:tcPr>
                </a:tc>
              </a:tr>
            </a:tbl>
          </a:graphicData>
        </a:graphic>
      </p:graphicFrame>
      <p:sp>
        <p:nvSpPr>
          <p:cNvPr id="6" name="TextBox 5"/>
          <p:cNvSpPr txBox="1"/>
          <p:nvPr/>
        </p:nvSpPr>
        <p:spPr>
          <a:xfrm>
            <a:off x="2412716" y="3968160"/>
            <a:ext cx="1026297" cy="461665"/>
          </a:xfrm>
          <a:prstGeom prst="rect">
            <a:avLst/>
          </a:prstGeom>
          <a:noFill/>
          <a:ln w="57150" cmpd="sng">
            <a:noFill/>
          </a:ln>
        </p:spPr>
        <p:txBody>
          <a:bodyPr wrap="square" rtlCol="0">
            <a:spAutoFit/>
          </a:bodyPr>
          <a:lstStyle/>
          <a:p>
            <a:pPr algn="ctr"/>
            <a:r>
              <a:rPr lang="en-US" sz="2400" b="1" dirty="0" smtClean="0">
                <a:solidFill>
                  <a:schemeClr val="tx2">
                    <a:lumMod val="60000"/>
                    <a:lumOff val="40000"/>
                  </a:schemeClr>
                </a:solidFill>
              </a:rPr>
              <a:t>27 km</a:t>
            </a:r>
            <a:endParaRPr lang="en-US" sz="2400" b="1" dirty="0">
              <a:solidFill>
                <a:schemeClr val="tx2">
                  <a:lumMod val="60000"/>
                  <a:lumOff val="40000"/>
                </a:schemeClr>
              </a:solidFill>
            </a:endParaRPr>
          </a:p>
        </p:txBody>
      </p:sp>
      <p:sp>
        <p:nvSpPr>
          <p:cNvPr id="7" name="TextBox 6"/>
          <p:cNvSpPr txBox="1"/>
          <p:nvPr/>
        </p:nvSpPr>
        <p:spPr>
          <a:xfrm>
            <a:off x="4982763" y="1821198"/>
            <a:ext cx="1026297" cy="461665"/>
          </a:xfrm>
          <a:prstGeom prst="rect">
            <a:avLst/>
          </a:prstGeom>
          <a:noFill/>
          <a:ln w="57150" cmpd="sng">
            <a:noFill/>
          </a:ln>
        </p:spPr>
        <p:txBody>
          <a:bodyPr wrap="square" rtlCol="0">
            <a:spAutoFit/>
          </a:bodyPr>
          <a:lstStyle/>
          <a:p>
            <a:pPr algn="ctr"/>
            <a:r>
              <a:rPr lang="en-US" sz="2400" b="1" dirty="0" smtClean="0">
                <a:solidFill>
                  <a:srgbClr val="0000FF"/>
                </a:solidFill>
              </a:rPr>
              <a:t>9 km</a:t>
            </a:r>
            <a:endParaRPr lang="en-US" sz="2400" b="1" dirty="0">
              <a:solidFill>
                <a:srgbClr val="0000FF"/>
              </a:solidFill>
            </a:endParaRPr>
          </a:p>
        </p:txBody>
      </p:sp>
      <p:cxnSp>
        <p:nvCxnSpPr>
          <p:cNvPr id="9" name="Straight Arrow Connector 8"/>
          <p:cNvCxnSpPr/>
          <p:nvPr/>
        </p:nvCxnSpPr>
        <p:spPr>
          <a:xfrm>
            <a:off x="5439479" y="2220367"/>
            <a:ext cx="0" cy="348378"/>
          </a:xfrm>
          <a:prstGeom prst="straightConnector1">
            <a:avLst/>
          </a:prstGeom>
          <a:ln w="28575"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540868" y="3280394"/>
            <a:ext cx="1026297" cy="461665"/>
          </a:xfrm>
          <a:prstGeom prst="rect">
            <a:avLst/>
          </a:prstGeom>
          <a:noFill/>
          <a:ln w="57150" cmpd="sng">
            <a:noFill/>
          </a:ln>
        </p:spPr>
        <p:txBody>
          <a:bodyPr wrap="square" rtlCol="0">
            <a:spAutoFit/>
          </a:bodyPr>
          <a:lstStyle/>
          <a:p>
            <a:pPr algn="ctr"/>
            <a:r>
              <a:rPr lang="en-US" sz="2400" b="1" dirty="0" smtClean="0">
                <a:solidFill>
                  <a:srgbClr val="660099"/>
                </a:solidFill>
              </a:rPr>
              <a:t>3 km</a:t>
            </a:r>
            <a:endParaRPr lang="en-US" sz="2400" b="1" dirty="0">
              <a:solidFill>
                <a:srgbClr val="660099"/>
              </a:solidFill>
            </a:endParaRPr>
          </a:p>
        </p:txBody>
      </p:sp>
      <p:cxnSp>
        <p:nvCxnSpPr>
          <p:cNvPr id="12" name="Straight Arrow Connector 11"/>
          <p:cNvCxnSpPr/>
          <p:nvPr/>
        </p:nvCxnSpPr>
        <p:spPr>
          <a:xfrm flipH="1" flipV="1">
            <a:off x="5439479" y="2778242"/>
            <a:ext cx="427066" cy="565928"/>
          </a:xfrm>
          <a:prstGeom prst="straightConnector1">
            <a:avLst/>
          </a:prstGeom>
          <a:ln w="28575" cmpd="sng">
            <a:solidFill>
              <a:srgbClr val="660099"/>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465317" y="2784242"/>
            <a:ext cx="1026297" cy="461665"/>
          </a:xfrm>
          <a:prstGeom prst="rect">
            <a:avLst/>
          </a:prstGeom>
          <a:noFill/>
          <a:ln w="57150" cmpd="sng">
            <a:noFill/>
          </a:ln>
        </p:spPr>
        <p:txBody>
          <a:bodyPr wrap="square" rtlCol="0">
            <a:spAutoFit/>
          </a:bodyPr>
          <a:lstStyle/>
          <a:p>
            <a:pPr algn="ctr"/>
            <a:r>
              <a:rPr lang="en-US" sz="2400" b="1" dirty="0" smtClean="0">
                <a:solidFill>
                  <a:schemeClr val="accent2"/>
                </a:solidFill>
              </a:rPr>
              <a:t>1/16°</a:t>
            </a:r>
            <a:endParaRPr lang="en-US" sz="2400" b="1" dirty="0">
              <a:solidFill>
                <a:schemeClr val="accent2"/>
              </a:solidFill>
            </a:endParaRPr>
          </a:p>
        </p:txBody>
      </p:sp>
      <p:cxnSp>
        <p:nvCxnSpPr>
          <p:cNvPr id="19" name="Straight Arrow Connector 18"/>
          <p:cNvCxnSpPr/>
          <p:nvPr/>
        </p:nvCxnSpPr>
        <p:spPr>
          <a:xfrm flipV="1">
            <a:off x="3416532" y="3968161"/>
            <a:ext cx="629361" cy="230832"/>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914400" y="1760053"/>
            <a:ext cx="2217320" cy="369332"/>
          </a:xfrm>
          <a:prstGeom prst="rect">
            <a:avLst/>
          </a:prstGeom>
          <a:noFill/>
          <a:ln w="57150" cmpd="sng">
            <a:noFill/>
          </a:ln>
        </p:spPr>
        <p:txBody>
          <a:bodyPr wrap="square" rtlCol="0">
            <a:spAutoFit/>
          </a:bodyPr>
          <a:lstStyle/>
          <a:p>
            <a:pPr algn="ctr"/>
            <a:r>
              <a:rPr lang="en-US" b="1" dirty="0" smtClean="0">
                <a:solidFill>
                  <a:schemeClr val="accent2"/>
                </a:solidFill>
              </a:rPr>
              <a:t>EP Ocean Domain</a:t>
            </a:r>
            <a:endParaRPr lang="en-US" b="1" dirty="0">
              <a:solidFill>
                <a:schemeClr val="accent2"/>
              </a:solidFill>
            </a:endParaRPr>
          </a:p>
        </p:txBody>
      </p:sp>
      <p:sp>
        <p:nvSpPr>
          <p:cNvPr id="14" name="TextBox 13"/>
          <p:cNvSpPr txBox="1"/>
          <p:nvPr/>
        </p:nvSpPr>
        <p:spPr>
          <a:xfrm>
            <a:off x="3321123" y="1557445"/>
            <a:ext cx="2217320" cy="369332"/>
          </a:xfrm>
          <a:prstGeom prst="rect">
            <a:avLst/>
          </a:prstGeom>
          <a:noFill/>
          <a:ln w="57150" cmpd="sng">
            <a:noFill/>
          </a:ln>
        </p:spPr>
        <p:txBody>
          <a:bodyPr wrap="square" rtlCol="0">
            <a:spAutoFit/>
          </a:bodyPr>
          <a:lstStyle/>
          <a:p>
            <a:pPr algn="ctr"/>
            <a:r>
              <a:rPr lang="en-US" b="1" dirty="0" smtClean="0">
                <a:solidFill>
                  <a:schemeClr val="accent2"/>
                </a:solidFill>
              </a:rPr>
              <a:t>ATL Ocean Domain</a:t>
            </a:r>
            <a:endParaRPr lang="en-US" b="1" dirty="0">
              <a:solidFill>
                <a:schemeClr val="accent2"/>
              </a:solidFill>
            </a:endParaRPr>
          </a:p>
        </p:txBody>
      </p:sp>
      <p:sp>
        <p:nvSpPr>
          <p:cNvPr id="21" name="TextBox 20"/>
          <p:cNvSpPr txBox="1"/>
          <p:nvPr/>
        </p:nvSpPr>
        <p:spPr>
          <a:xfrm>
            <a:off x="7196667" y="1557445"/>
            <a:ext cx="1745036" cy="830997"/>
          </a:xfrm>
          <a:prstGeom prst="rect">
            <a:avLst/>
          </a:prstGeom>
          <a:ln w="28575" cmpd="sng"/>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smtClean="0">
                <a:solidFill>
                  <a:schemeClr val="accent4"/>
                </a:solidFill>
              </a:rPr>
              <a:t>9 ATL Storms</a:t>
            </a:r>
          </a:p>
          <a:p>
            <a:pPr algn="ctr"/>
            <a:r>
              <a:rPr lang="en-US" sz="2400" dirty="0" smtClean="0">
                <a:solidFill>
                  <a:schemeClr val="accent4"/>
                </a:solidFill>
              </a:rPr>
              <a:t>101 Cases</a:t>
            </a:r>
            <a:endParaRPr lang="en-US" sz="2400" dirty="0">
              <a:solidFill>
                <a:schemeClr val="accent4"/>
              </a:solidFill>
            </a:endParaRPr>
          </a:p>
        </p:txBody>
      </p:sp>
      <p:sp>
        <p:nvSpPr>
          <p:cNvPr id="22" name="TextBox 21"/>
          <p:cNvSpPr txBox="1"/>
          <p:nvPr/>
        </p:nvSpPr>
        <p:spPr>
          <a:xfrm>
            <a:off x="914400" y="5303092"/>
            <a:ext cx="1745036" cy="830997"/>
          </a:xfrm>
          <a:prstGeom prst="rect">
            <a:avLst/>
          </a:prstGeom>
          <a:ln w="28575" cmpd="sng">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smtClean="0">
                <a:solidFill>
                  <a:schemeClr val="accent6"/>
                </a:solidFill>
              </a:rPr>
              <a:t>9 EP Storms</a:t>
            </a:r>
          </a:p>
          <a:p>
            <a:pPr algn="ctr"/>
            <a:r>
              <a:rPr lang="en-US" sz="2400" dirty="0" smtClean="0">
                <a:solidFill>
                  <a:schemeClr val="accent6"/>
                </a:solidFill>
              </a:rPr>
              <a:t>97 Cases</a:t>
            </a:r>
            <a:endParaRPr lang="en-US" sz="2400" dirty="0">
              <a:solidFill>
                <a:schemeClr val="accent6"/>
              </a:solidFill>
            </a:endParaRPr>
          </a:p>
        </p:txBody>
      </p:sp>
      <p:sp>
        <p:nvSpPr>
          <p:cNvPr id="23" name="TextBox 22"/>
          <p:cNvSpPr txBox="1"/>
          <p:nvPr/>
        </p:nvSpPr>
        <p:spPr>
          <a:xfrm>
            <a:off x="5538443" y="4050647"/>
            <a:ext cx="1101755" cy="400110"/>
          </a:xfrm>
          <a:prstGeom prst="rect">
            <a:avLst/>
          </a:prstGeom>
          <a:ln w="28575" cmpd="sng">
            <a:solidFill>
              <a:srgbClr val="660099"/>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dirty="0" smtClean="0">
                <a:solidFill>
                  <a:srgbClr val="660099"/>
                </a:solidFill>
              </a:rPr>
              <a:t>CTL</a:t>
            </a:r>
            <a:endParaRPr lang="en-US" sz="2000" dirty="0">
              <a:solidFill>
                <a:srgbClr val="660099"/>
              </a:solidFill>
            </a:endParaRPr>
          </a:p>
        </p:txBody>
      </p:sp>
      <p:sp>
        <p:nvSpPr>
          <p:cNvPr id="25" name="TextBox 24"/>
          <p:cNvSpPr txBox="1"/>
          <p:nvPr/>
        </p:nvSpPr>
        <p:spPr>
          <a:xfrm>
            <a:off x="7384217" y="4050647"/>
            <a:ext cx="1101755" cy="400110"/>
          </a:xfrm>
          <a:prstGeom prst="rect">
            <a:avLst/>
          </a:prstGeom>
          <a:ln w="28575" cmpd="sng">
            <a:solidFill>
              <a:srgbClr val="660099"/>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dirty="0" smtClean="0">
                <a:solidFill>
                  <a:srgbClr val="660099"/>
                </a:solidFill>
              </a:rPr>
              <a:t>EXPT</a:t>
            </a:r>
            <a:endParaRPr lang="en-US" sz="2000" dirty="0">
              <a:solidFill>
                <a:srgbClr val="660099"/>
              </a:solidFill>
            </a:endParaRPr>
          </a:p>
        </p:txBody>
      </p:sp>
      <p:sp>
        <p:nvSpPr>
          <p:cNvPr id="20" name="Left Arrow 19"/>
          <p:cNvSpPr/>
          <p:nvPr/>
        </p:nvSpPr>
        <p:spPr>
          <a:xfrm rot="19224061">
            <a:off x="6266794" y="3794883"/>
            <a:ext cx="1992766" cy="7976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2014 Ops </a:t>
            </a:r>
            <a:r>
              <a:rPr lang="en-US" sz="2000" b="1" dirty="0" smtClean="0"/>
              <a:t>Suite</a:t>
            </a:r>
            <a:endParaRPr lang="en-US" sz="2000" b="1" dirty="0"/>
          </a:p>
        </p:txBody>
      </p:sp>
    </p:spTree>
    <p:extLst>
      <p:ext uri="{BB962C8B-B14F-4D97-AF65-F5344CB8AC3E}">
        <p14:creationId xmlns:p14="http://schemas.microsoft.com/office/powerpoint/2010/main" val="13814900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for </a:t>
            </a:r>
            <a:r>
              <a:rPr lang="en-US" dirty="0" err="1" smtClean="0"/>
              <a:t>Vx</a:t>
            </a:r>
            <a:endParaRPr lang="en-US" dirty="0"/>
          </a:p>
        </p:txBody>
      </p:sp>
      <p:sp>
        <p:nvSpPr>
          <p:cNvPr id="3" name="Content Placeholder 2"/>
          <p:cNvSpPr>
            <a:spLocks noGrp="1"/>
          </p:cNvSpPr>
          <p:nvPr>
            <p:ph sz="quarter" idx="1"/>
          </p:nvPr>
        </p:nvSpPr>
        <p:spPr/>
        <p:txBody>
          <a:bodyPr/>
          <a:lstStyle/>
          <a:p>
            <a:r>
              <a:rPr lang="en-US" dirty="0" err="1" smtClean="0"/>
              <a:t>Regrid</a:t>
            </a:r>
            <a:r>
              <a:rPr lang="en-US" dirty="0" smtClean="0"/>
              <a:t> all d01 output (</a:t>
            </a:r>
            <a:r>
              <a:rPr lang="en-US" dirty="0" err="1" smtClean="0"/>
              <a:t>hwrfprs_p</a:t>
            </a:r>
            <a:r>
              <a:rPr lang="en-US" dirty="0"/>
              <a:t> </a:t>
            </a:r>
            <a:r>
              <a:rPr lang="en-US" dirty="0" smtClean="0"/>
              <a:t>grid) onto a </a:t>
            </a:r>
            <a:r>
              <a:rPr lang="en-US" dirty="0" smtClean="0"/>
              <a:t>large 0.25</a:t>
            </a:r>
            <a:r>
              <a:rPr lang="en-US" dirty="0" smtClean="0"/>
              <a:t>°×0.25° grid covering both basins </a:t>
            </a:r>
            <a:r>
              <a:rPr lang="en-US" dirty="0" smtClean="0">
                <a:sym typeface="Wingdings"/>
              </a:rPr>
              <a:t> Mega Domain</a:t>
            </a:r>
          </a:p>
          <a:p>
            <a:r>
              <a:rPr lang="en-US" dirty="0" err="1" smtClean="0">
                <a:sym typeface="Wingdings"/>
              </a:rPr>
              <a:t>Regrid</a:t>
            </a:r>
            <a:r>
              <a:rPr lang="en-US" dirty="0" smtClean="0">
                <a:sym typeface="Wingdings"/>
              </a:rPr>
              <a:t> all global analyses onto identical </a:t>
            </a:r>
            <a:r>
              <a:rPr lang="en-US" dirty="0" smtClean="0">
                <a:sym typeface="Wingdings"/>
              </a:rPr>
              <a:t>grid for “truth”</a:t>
            </a:r>
            <a:endParaRPr lang="en-US" dirty="0" smtClean="0">
              <a:sym typeface="Wingdings"/>
            </a:endParaRPr>
          </a:p>
          <a:p>
            <a:r>
              <a:rPr lang="en-US" dirty="0" smtClean="0">
                <a:sym typeface="Wingdings"/>
              </a:rPr>
              <a:t>Use DTC’s Model Evaluation Tools (MET) Series Analysis tool to create error </a:t>
            </a:r>
            <a:r>
              <a:rPr lang="en-US" dirty="0" smtClean="0">
                <a:sym typeface="Wingdings"/>
              </a:rPr>
              <a:t>statistics</a:t>
            </a:r>
            <a:endParaRPr lang="en-US" dirty="0" smtClean="0">
              <a:sym typeface="Wingdings"/>
            </a:endParaRPr>
          </a:p>
          <a:p>
            <a:pPr lvl="1"/>
            <a:r>
              <a:rPr lang="en-US" dirty="0" smtClean="0">
                <a:sym typeface="Wingdings"/>
              </a:rPr>
              <a:t>RMSE, ME (Bias), Matched Pair Count, etc</a:t>
            </a:r>
            <a:r>
              <a:rPr lang="en-US" dirty="0" smtClean="0">
                <a:sym typeface="Wingdings"/>
              </a:rPr>
              <a:t>.</a:t>
            </a:r>
          </a:p>
          <a:p>
            <a:pPr lvl="1"/>
            <a:r>
              <a:rPr lang="en-US" dirty="0" smtClean="0">
                <a:sym typeface="Wingdings"/>
              </a:rPr>
              <a:t>Could also use HWRF Analysis or gridded </a:t>
            </a:r>
            <a:r>
              <a:rPr lang="en-US" dirty="0" err="1" smtClean="0">
                <a:sym typeface="Wingdings"/>
              </a:rPr>
              <a:t>obs</a:t>
            </a:r>
            <a:r>
              <a:rPr lang="en-US" dirty="0" smtClean="0">
                <a:sym typeface="Wingdings"/>
              </a:rPr>
              <a:t> as “truth”</a:t>
            </a:r>
            <a:endParaRPr lang="en-US" dirty="0" smtClean="0">
              <a:sym typeface="Wingdings"/>
            </a:endParaRPr>
          </a:p>
          <a:p>
            <a:r>
              <a:rPr lang="en-US" dirty="0" smtClean="0">
                <a:sym typeface="Wingdings"/>
              </a:rPr>
              <a:t>MET writes out </a:t>
            </a:r>
            <a:r>
              <a:rPr lang="en-US" dirty="0" err="1" smtClean="0">
                <a:sym typeface="Wingdings"/>
              </a:rPr>
              <a:t>NetCDF</a:t>
            </a:r>
            <a:r>
              <a:rPr lang="en-US" dirty="0" smtClean="0">
                <a:sym typeface="Wingdings"/>
              </a:rPr>
              <a:t> files that show geographical </a:t>
            </a:r>
            <a:r>
              <a:rPr lang="en-US" dirty="0" smtClean="0">
                <a:sym typeface="Wingdings"/>
              </a:rPr>
              <a:t>distribution of </a:t>
            </a:r>
            <a:r>
              <a:rPr lang="en-US" dirty="0" smtClean="0">
                <a:sym typeface="Wingdings"/>
              </a:rPr>
              <a:t>errors </a:t>
            </a:r>
            <a:r>
              <a:rPr lang="en-US" dirty="0" smtClean="0">
                <a:sym typeface="Wingdings"/>
              </a:rPr>
              <a:t>on a single vertical level</a:t>
            </a:r>
            <a:endParaRPr lang="en-US" dirty="0"/>
          </a:p>
        </p:txBody>
      </p:sp>
    </p:spTree>
    <p:extLst>
      <p:ext uri="{BB962C8B-B14F-4D97-AF65-F5344CB8AC3E}">
        <p14:creationId xmlns:p14="http://schemas.microsoft.com/office/powerpoint/2010/main" val="21167791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2179" b="4480"/>
          <a:stretch/>
        </p:blipFill>
        <p:spPr>
          <a:xfrm>
            <a:off x="796228" y="975839"/>
            <a:ext cx="8069753" cy="5358693"/>
          </a:xfrm>
          <a:prstGeom prst="rect">
            <a:avLst/>
          </a:prstGeom>
        </p:spPr>
      </p:pic>
      <p:grpSp>
        <p:nvGrpSpPr>
          <p:cNvPr id="10" name="Group 9"/>
          <p:cNvGrpSpPr/>
          <p:nvPr/>
        </p:nvGrpSpPr>
        <p:grpSpPr>
          <a:xfrm>
            <a:off x="791788" y="1468859"/>
            <a:ext cx="3099191" cy="4865672"/>
            <a:chOff x="791788" y="1468859"/>
            <a:chExt cx="3099191" cy="4865672"/>
          </a:xfrm>
        </p:grpSpPr>
        <p:sp>
          <p:nvSpPr>
            <p:cNvPr id="4" name="Rectangle 3"/>
            <p:cNvSpPr/>
            <p:nvPr/>
          </p:nvSpPr>
          <p:spPr>
            <a:xfrm>
              <a:off x="1476130" y="1468859"/>
              <a:ext cx="2414849" cy="2522277"/>
            </a:xfrm>
            <a:prstGeom prst="rect">
              <a:avLst/>
            </a:prstGeom>
            <a:no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91788" y="5967817"/>
              <a:ext cx="2414849" cy="366714"/>
            </a:xfrm>
            <a:prstGeom prst="rect">
              <a:avLst/>
            </a:prstGeom>
            <a:no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569705" y="1478152"/>
            <a:ext cx="4998924" cy="4856380"/>
            <a:chOff x="3569705" y="1478152"/>
            <a:chExt cx="4998924" cy="4856380"/>
          </a:xfrm>
        </p:grpSpPr>
        <p:sp>
          <p:nvSpPr>
            <p:cNvPr id="5" name="Rectangle 4"/>
            <p:cNvSpPr/>
            <p:nvPr/>
          </p:nvSpPr>
          <p:spPr>
            <a:xfrm>
              <a:off x="3569705" y="1478152"/>
              <a:ext cx="2771897" cy="2522277"/>
            </a:xfrm>
            <a:prstGeom prst="rect">
              <a:avLst/>
            </a:prstGeom>
            <a:noFill/>
            <a:ln w="57150" cmpd="sng">
              <a:solidFill>
                <a:srgbClr val="FF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262169" y="5967818"/>
              <a:ext cx="2306460" cy="366714"/>
            </a:xfrm>
            <a:prstGeom prst="rect">
              <a:avLst/>
            </a:prstGeom>
            <a:noFill/>
            <a:ln w="57150" cmpd="sng">
              <a:solidFill>
                <a:srgbClr val="FF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387752" y="1371169"/>
            <a:ext cx="6635299" cy="4963363"/>
            <a:chOff x="1387752" y="1371169"/>
            <a:chExt cx="6635299" cy="4963363"/>
          </a:xfrm>
        </p:grpSpPr>
        <p:sp>
          <p:nvSpPr>
            <p:cNvPr id="8" name="Rectangle 7"/>
            <p:cNvSpPr/>
            <p:nvPr/>
          </p:nvSpPr>
          <p:spPr>
            <a:xfrm>
              <a:off x="1387752" y="1371169"/>
              <a:ext cx="6635299" cy="3612780"/>
            </a:xfrm>
            <a:prstGeom prst="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569705" y="5967818"/>
              <a:ext cx="2296201" cy="366714"/>
            </a:xfrm>
            <a:prstGeom prst="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itle 11"/>
          <p:cNvSpPr>
            <a:spLocks noGrp="1"/>
          </p:cNvSpPr>
          <p:nvPr>
            <p:ph type="title"/>
          </p:nvPr>
        </p:nvSpPr>
        <p:spPr>
          <a:xfrm>
            <a:off x="796229" y="-167161"/>
            <a:ext cx="7772400" cy="1143000"/>
          </a:xfrm>
        </p:spPr>
        <p:txBody>
          <a:bodyPr/>
          <a:lstStyle/>
          <a:p>
            <a:r>
              <a:rPr lang="en-US" dirty="0" smtClean="0"/>
              <a:t>Mega Domain</a:t>
            </a:r>
            <a:endParaRPr lang="en-US" dirty="0"/>
          </a:p>
        </p:txBody>
      </p:sp>
      <p:sp>
        <p:nvSpPr>
          <p:cNvPr id="3" name="TextBox 2"/>
          <p:cNvSpPr txBox="1"/>
          <p:nvPr/>
        </p:nvSpPr>
        <p:spPr>
          <a:xfrm>
            <a:off x="3890979" y="503778"/>
            <a:ext cx="4155303" cy="369332"/>
          </a:xfrm>
          <a:prstGeom prst="rect">
            <a:avLst/>
          </a:prstGeom>
          <a:noFill/>
        </p:spPr>
        <p:txBody>
          <a:bodyPr wrap="square" rtlCol="0">
            <a:spAutoFit/>
          </a:bodyPr>
          <a:lstStyle/>
          <a:p>
            <a:r>
              <a:rPr lang="en-US" dirty="0" smtClean="0">
                <a:solidFill>
                  <a:schemeClr val="bg1">
                    <a:lumMod val="50000"/>
                  </a:schemeClr>
                </a:solidFill>
                <a:latin typeface="Franklin Gothic Book"/>
                <a:cs typeface="Franklin Gothic Book"/>
              </a:rPr>
              <a:t>Verification against GFS Analysis</a:t>
            </a:r>
            <a:endParaRPr lang="en-US" dirty="0">
              <a:solidFill>
                <a:schemeClr val="bg1">
                  <a:lumMod val="50000"/>
                </a:schemeClr>
              </a:solidFill>
              <a:latin typeface="Franklin Gothic Book"/>
              <a:cs typeface="Franklin Gothic Book"/>
            </a:endParaRPr>
          </a:p>
        </p:txBody>
      </p:sp>
      <p:sp>
        <p:nvSpPr>
          <p:cNvPr id="14" name="Title 11"/>
          <p:cNvSpPr txBox="1">
            <a:spLocks/>
          </p:cNvSpPr>
          <p:nvPr/>
        </p:nvSpPr>
        <p:spPr>
          <a:xfrm>
            <a:off x="1093582" y="228169"/>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200" dirty="0" smtClean="0"/>
              <a:t>0.25°× 0.25°</a:t>
            </a:r>
            <a:endParaRPr lang="en-US" sz="3200" dirty="0"/>
          </a:p>
        </p:txBody>
      </p:sp>
    </p:spTree>
    <p:extLst>
      <p:ext uri="{BB962C8B-B14F-4D97-AF65-F5344CB8AC3E}">
        <p14:creationId xmlns:p14="http://schemas.microsoft.com/office/powerpoint/2010/main" val="219493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t="11002"/>
          <a:stretch/>
        </p:blipFill>
        <p:spPr>
          <a:xfrm>
            <a:off x="4785673" y="3733704"/>
            <a:ext cx="4206240" cy="2721326"/>
          </a:xfrm>
          <a:prstGeom prst="rect">
            <a:avLst/>
          </a:prstGeom>
        </p:spPr>
      </p:pic>
      <p:pic>
        <p:nvPicPr>
          <p:cNvPr id="7" name="Picture 6"/>
          <p:cNvPicPr>
            <a:picLocks noChangeAspect="1"/>
          </p:cNvPicPr>
          <p:nvPr/>
        </p:nvPicPr>
        <p:blipFill rotWithShape="1">
          <a:blip r:embed="rId4"/>
          <a:srcRect t="10730"/>
          <a:stretch/>
        </p:blipFill>
        <p:spPr>
          <a:xfrm>
            <a:off x="191176" y="412921"/>
            <a:ext cx="4206240" cy="2851996"/>
          </a:xfrm>
          <a:prstGeom prst="rect">
            <a:avLst/>
          </a:prstGeom>
        </p:spPr>
      </p:pic>
      <p:pic>
        <p:nvPicPr>
          <p:cNvPr id="8" name="Picture 7"/>
          <p:cNvPicPr>
            <a:picLocks noChangeAspect="1"/>
          </p:cNvPicPr>
          <p:nvPr/>
        </p:nvPicPr>
        <p:blipFill rotWithShape="1">
          <a:blip r:embed="rId5"/>
          <a:srcRect t="10193"/>
          <a:stretch/>
        </p:blipFill>
        <p:spPr>
          <a:xfrm>
            <a:off x="4905246" y="483040"/>
            <a:ext cx="4086667" cy="2813169"/>
          </a:xfrm>
          <a:prstGeom prst="rect">
            <a:avLst/>
          </a:prstGeom>
        </p:spPr>
      </p:pic>
      <p:pic>
        <p:nvPicPr>
          <p:cNvPr id="3" name="Picture 2"/>
          <p:cNvPicPr>
            <a:picLocks noChangeAspect="1"/>
          </p:cNvPicPr>
          <p:nvPr/>
        </p:nvPicPr>
        <p:blipFill rotWithShape="1">
          <a:blip r:embed="rId6"/>
          <a:srcRect t="10747"/>
          <a:stretch/>
        </p:blipFill>
        <p:spPr>
          <a:xfrm>
            <a:off x="191176" y="3677337"/>
            <a:ext cx="4206240" cy="2946279"/>
          </a:xfrm>
          <a:prstGeom prst="rect">
            <a:avLst/>
          </a:prstGeom>
        </p:spPr>
      </p:pic>
      <p:sp>
        <p:nvSpPr>
          <p:cNvPr id="14" name="TextBox 13"/>
          <p:cNvSpPr txBox="1"/>
          <p:nvPr/>
        </p:nvSpPr>
        <p:spPr>
          <a:xfrm rot="19969331">
            <a:off x="-231484" y="357221"/>
            <a:ext cx="1653447" cy="369332"/>
          </a:xfrm>
          <a:prstGeom prst="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smtClean="0">
                <a:solidFill>
                  <a:schemeClr val="accent5"/>
                </a:solidFill>
              </a:rPr>
              <a:t>CTL BIAS</a:t>
            </a:r>
            <a:endParaRPr lang="en-US" dirty="0">
              <a:solidFill>
                <a:schemeClr val="accent5"/>
              </a:solidFill>
            </a:endParaRPr>
          </a:p>
        </p:txBody>
      </p:sp>
      <p:sp>
        <p:nvSpPr>
          <p:cNvPr id="15" name="TextBox 14"/>
          <p:cNvSpPr txBox="1"/>
          <p:nvPr/>
        </p:nvSpPr>
        <p:spPr>
          <a:xfrm rot="1835147">
            <a:off x="7934665" y="363480"/>
            <a:ext cx="1198765" cy="369332"/>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solidFill>
                  <a:schemeClr val="accent4"/>
                </a:solidFill>
              </a:rPr>
              <a:t>EXPT BIAS</a:t>
            </a:r>
            <a:endParaRPr lang="en-US" dirty="0">
              <a:solidFill>
                <a:schemeClr val="accent4"/>
              </a:solidFill>
            </a:endParaRPr>
          </a:p>
        </p:txBody>
      </p:sp>
      <p:sp>
        <p:nvSpPr>
          <p:cNvPr id="18" name="TextBox 17"/>
          <p:cNvSpPr txBox="1"/>
          <p:nvPr/>
        </p:nvSpPr>
        <p:spPr>
          <a:xfrm>
            <a:off x="5181178" y="6345107"/>
            <a:ext cx="3592580" cy="338554"/>
          </a:xfrm>
          <a:prstGeom prst="rect">
            <a:avLst/>
          </a:prstGeom>
          <a:noFill/>
        </p:spPr>
        <p:txBody>
          <a:bodyPr wrap="square" rtlCol="0">
            <a:spAutoFit/>
          </a:bodyPr>
          <a:lstStyle/>
          <a:p>
            <a:pPr algn="ctr"/>
            <a:r>
              <a:rPr lang="en-US" sz="1600" dirty="0" smtClean="0">
                <a:solidFill>
                  <a:srgbClr val="0000FF"/>
                </a:solidFill>
              </a:rPr>
              <a:t>EXPT Degrades</a:t>
            </a:r>
            <a:r>
              <a:rPr lang="en-US" sz="1600" dirty="0" smtClean="0"/>
              <a:t>	</a:t>
            </a:r>
            <a:r>
              <a:rPr lang="en-US" sz="1600" dirty="0" smtClean="0">
                <a:solidFill>
                  <a:srgbClr val="FF0000"/>
                </a:solidFill>
              </a:rPr>
              <a:t>EXPT Improves</a:t>
            </a:r>
            <a:endParaRPr lang="en-US" sz="1600" dirty="0">
              <a:solidFill>
                <a:srgbClr val="FF0000"/>
              </a:solidFill>
            </a:endParaRPr>
          </a:p>
        </p:txBody>
      </p:sp>
      <p:sp>
        <p:nvSpPr>
          <p:cNvPr id="19" name="TextBox 18"/>
          <p:cNvSpPr txBox="1"/>
          <p:nvPr/>
        </p:nvSpPr>
        <p:spPr>
          <a:xfrm>
            <a:off x="3156123" y="106317"/>
            <a:ext cx="2835346" cy="430887"/>
          </a:xfrm>
          <a:prstGeom prst="rect">
            <a:avLst/>
          </a:prstGeom>
          <a:ln>
            <a:solidFill>
              <a:schemeClr val="tx2"/>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200" dirty="0" smtClean="0">
                <a:solidFill>
                  <a:schemeClr val="tx2"/>
                </a:solidFill>
              </a:rPr>
              <a:t>1000 </a:t>
            </a:r>
            <a:r>
              <a:rPr lang="en-US" sz="2200" dirty="0" err="1" smtClean="0">
                <a:solidFill>
                  <a:schemeClr val="tx2"/>
                </a:solidFill>
              </a:rPr>
              <a:t>hPa</a:t>
            </a:r>
            <a:r>
              <a:rPr lang="en-US" sz="2200" dirty="0" smtClean="0">
                <a:solidFill>
                  <a:schemeClr val="tx2"/>
                </a:solidFill>
              </a:rPr>
              <a:t> Temp (K)</a:t>
            </a:r>
            <a:endParaRPr lang="en-US" sz="2200" dirty="0">
              <a:solidFill>
                <a:schemeClr val="tx2"/>
              </a:solidFill>
            </a:endParaRPr>
          </a:p>
        </p:txBody>
      </p:sp>
      <p:sp>
        <p:nvSpPr>
          <p:cNvPr id="23" name="TextBox 22"/>
          <p:cNvSpPr txBox="1"/>
          <p:nvPr/>
        </p:nvSpPr>
        <p:spPr>
          <a:xfrm>
            <a:off x="260122" y="3073382"/>
            <a:ext cx="4137294" cy="338554"/>
          </a:xfrm>
          <a:prstGeom prst="rect">
            <a:avLst/>
          </a:prstGeom>
          <a:solidFill>
            <a:srgbClr val="FFFFFF"/>
          </a:solidFill>
        </p:spPr>
        <p:txBody>
          <a:bodyPr wrap="square" rtlCol="0">
            <a:spAutoFit/>
          </a:bodyPr>
          <a:lstStyle/>
          <a:p>
            <a:pPr algn="ctr"/>
            <a:r>
              <a:rPr lang="en-US" sz="1600" dirty="0" smtClean="0">
                <a:solidFill>
                  <a:srgbClr val="0000FF"/>
                </a:solidFill>
              </a:rPr>
              <a:t>Too Cold</a:t>
            </a:r>
            <a:r>
              <a:rPr lang="en-US" sz="1600" dirty="0" smtClean="0"/>
              <a:t>	</a:t>
            </a:r>
            <a:r>
              <a:rPr lang="en-US" sz="1600" dirty="0" smtClean="0">
                <a:solidFill>
                  <a:srgbClr val="FF0000"/>
                </a:solidFill>
              </a:rPr>
              <a:t>Too warm</a:t>
            </a:r>
            <a:endParaRPr lang="en-US" sz="1600" dirty="0">
              <a:solidFill>
                <a:srgbClr val="FF0000"/>
              </a:solidFill>
            </a:endParaRPr>
          </a:p>
        </p:txBody>
      </p:sp>
      <p:sp>
        <p:nvSpPr>
          <p:cNvPr id="24" name="TextBox 23"/>
          <p:cNvSpPr txBox="1"/>
          <p:nvPr/>
        </p:nvSpPr>
        <p:spPr>
          <a:xfrm>
            <a:off x="4905246" y="3082022"/>
            <a:ext cx="4137294" cy="338554"/>
          </a:xfrm>
          <a:prstGeom prst="rect">
            <a:avLst/>
          </a:prstGeom>
          <a:solidFill>
            <a:srgbClr val="FFFFFF"/>
          </a:solidFill>
        </p:spPr>
        <p:txBody>
          <a:bodyPr wrap="square" rtlCol="0">
            <a:spAutoFit/>
          </a:bodyPr>
          <a:lstStyle/>
          <a:p>
            <a:pPr algn="ctr"/>
            <a:r>
              <a:rPr lang="en-US" sz="1600" dirty="0" smtClean="0">
                <a:solidFill>
                  <a:srgbClr val="0000FF"/>
                </a:solidFill>
              </a:rPr>
              <a:t>Too Cold</a:t>
            </a:r>
            <a:r>
              <a:rPr lang="en-US" sz="1600" dirty="0" smtClean="0"/>
              <a:t>	</a:t>
            </a:r>
            <a:r>
              <a:rPr lang="en-US" sz="1600" dirty="0" smtClean="0">
                <a:solidFill>
                  <a:srgbClr val="FF0000"/>
                </a:solidFill>
              </a:rPr>
              <a:t>Too warm</a:t>
            </a:r>
            <a:endParaRPr lang="en-US" sz="1600" dirty="0">
              <a:solidFill>
                <a:srgbClr val="FF0000"/>
              </a:solidFill>
            </a:endParaRPr>
          </a:p>
        </p:txBody>
      </p:sp>
      <p:sp>
        <p:nvSpPr>
          <p:cNvPr id="22" name="TextBox 21"/>
          <p:cNvSpPr txBox="1"/>
          <p:nvPr/>
        </p:nvSpPr>
        <p:spPr>
          <a:xfrm rot="20795475">
            <a:off x="4640370" y="3455649"/>
            <a:ext cx="1443839" cy="584776"/>
          </a:xfrm>
          <a:prstGeom prst="rect">
            <a:avLst/>
          </a:prstGeom>
          <a:ln>
            <a:solidFill>
              <a:srgbClr val="00CC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smtClean="0">
                <a:solidFill>
                  <a:srgbClr val="00CC00"/>
                </a:solidFill>
              </a:rPr>
              <a:t>Improvement/Degradation</a:t>
            </a:r>
          </a:p>
        </p:txBody>
      </p:sp>
      <p:sp>
        <p:nvSpPr>
          <p:cNvPr id="17" name="TextBox 16"/>
          <p:cNvSpPr txBox="1"/>
          <p:nvPr/>
        </p:nvSpPr>
        <p:spPr>
          <a:xfrm rot="1835147">
            <a:off x="7934663" y="3673946"/>
            <a:ext cx="1198765" cy="369332"/>
          </a:xfrm>
          <a:prstGeom prst="rec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solidFill>
                  <a:schemeClr val="accent6"/>
                </a:solidFill>
              </a:rPr>
              <a:t>DIFF RMSE</a:t>
            </a:r>
            <a:endParaRPr lang="en-US" dirty="0">
              <a:solidFill>
                <a:schemeClr val="accent6"/>
              </a:solidFill>
            </a:endParaRPr>
          </a:p>
        </p:txBody>
      </p:sp>
      <p:sp>
        <p:nvSpPr>
          <p:cNvPr id="16" name="TextBox 15"/>
          <p:cNvSpPr txBox="1"/>
          <p:nvPr/>
        </p:nvSpPr>
        <p:spPr>
          <a:xfrm rot="19969331">
            <a:off x="7006" y="3653662"/>
            <a:ext cx="1401022" cy="369332"/>
          </a:xfrm>
          <a:prstGeom prst="rect">
            <a:avLst/>
          </a:prstGeom>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solidFill>
                  <a:schemeClr val="accent3"/>
                </a:solidFill>
              </a:rPr>
              <a:t>CTL RMSE</a:t>
            </a:r>
            <a:endParaRPr lang="en-US" dirty="0">
              <a:solidFill>
                <a:schemeClr val="accent3"/>
              </a:solidFill>
            </a:endParaRPr>
          </a:p>
        </p:txBody>
      </p:sp>
      <p:sp>
        <p:nvSpPr>
          <p:cNvPr id="25" name="TextBox 24"/>
          <p:cNvSpPr txBox="1"/>
          <p:nvPr/>
        </p:nvSpPr>
        <p:spPr>
          <a:xfrm rot="1275139">
            <a:off x="2989580" y="3620874"/>
            <a:ext cx="1443839" cy="830997"/>
          </a:xfrm>
          <a:prstGeom prst="rect">
            <a:avLst/>
          </a:prstGeom>
          <a:ln>
            <a:solidFill>
              <a:srgbClr val="00CC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smtClean="0">
                <a:solidFill>
                  <a:srgbClr val="00CC00"/>
                </a:solidFill>
              </a:rPr>
              <a:t>Geographical distribution of errors</a:t>
            </a:r>
            <a:endParaRPr lang="en-US" sz="1600" dirty="0" smtClean="0">
              <a:solidFill>
                <a:srgbClr val="00CC00"/>
              </a:solidFill>
            </a:endParaRPr>
          </a:p>
        </p:txBody>
      </p:sp>
    </p:spTree>
    <p:extLst>
      <p:ext uri="{BB962C8B-B14F-4D97-AF65-F5344CB8AC3E}">
        <p14:creationId xmlns:p14="http://schemas.microsoft.com/office/powerpoint/2010/main" val="14466754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38804" y="4031995"/>
            <a:ext cx="736965" cy="1397109"/>
          </a:xfrm>
          <a:prstGeom prst="ellipse">
            <a:avLst/>
          </a:prstGeom>
          <a:no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803273" y="5264154"/>
            <a:ext cx="1337178" cy="863423"/>
          </a:xfrm>
          <a:prstGeom prst="ellipse">
            <a:avLst/>
          </a:prstGeom>
          <a:noFill/>
          <a:ln w="5715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2"/>
          <a:srcRect t="9584"/>
          <a:stretch/>
        </p:blipFill>
        <p:spPr>
          <a:xfrm>
            <a:off x="127000" y="420712"/>
            <a:ext cx="4206240" cy="2940202"/>
          </a:xfrm>
          <a:prstGeom prst="rect">
            <a:avLst/>
          </a:prstGeom>
        </p:spPr>
      </p:pic>
      <p:pic>
        <p:nvPicPr>
          <p:cNvPr id="11" name="Picture 10"/>
          <p:cNvPicPr>
            <a:picLocks noChangeAspect="1"/>
          </p:cNvPicPr>
          <p:nvPr/>
        </p:nvPicPr>
        <p:blipFill rotWithShape="1">
          <a:blip r:embed="rId3"/>
          <a:srcRect t="9665"/>
          <a:stretch/>
        </p:blipFill>
        <p:spPr>
          <a:xfrm>
            <a:off x="4837554" y="448257"/>
            <a:ext cx="4206240" cy="2912657"/>
          </a:xfrm>
          <a:prstGeom prst="rect">
            <a:avLst/>
          </a:prstGeom>
        </p:spPr>
      </p:pic>
      <p:pic>
        <p:nvPicPr>
          <p:cNvPr id="2" name="Picture 1"/>
          <p:cNvPicPr>
            <a:picLocks noChangeAspect="1"/>
          </p:cNvPicPr>
          <p:nvPr/>
        </p:nvPicPr>
        <p:blipFill rotWithShape="1">
          <a:blip r:embed="rId4"/>
          <a:srcRect t="11268"/>
          <a:stretch/>
        </p:blipFill>
        <p:spPr>
          <a:xfrm>
            <a:off x="4696912" y="3631776"/>
            <a:ext cx="4206240" cy="2816299"/>
          </a:xfrm>
          <a:prstGeom prst="rect">
            <a:avLst/>
          </a:prstGeom>
        </p:spPr>
      </p:pic>
      <p:pic>
        <p:nvPicPr>
          <p:cNvPr id="15" name="Picture 14"/>
          <p:cNvPicPr>
            <a:picLocks noChangeAspect="1"/>
          </p:cNvPicPr>
          <p:nvPr/>
        </p:nvPicPr>
        <p:blipFill rotWithShape="1">
          <a:blip r:embed="rId5"/>
          <a:srcRect t="10939"/>
          <a:stretch/>
        </p:blipFill>
        <p:spPr>
          <a:xfrm>
            <a:off x="127000" y="3713756"/>
            <a:ext cx="4206240" cy="2872743"/>
          </a:xfrm>
          <a:prstGeom prst="rect">
            <a:avLst/>
          </a:prstGeom>
        </p:spPr>
      </p:pic>
      <p:sp>
        <p:nvSpPr>
          <p:cNvPr id="18" name="TextBox 17"/>
          <p:cNvSpPr txBox="1"/>
          <p:nvPr/>
        </p:nvSpPr>
        <p:spPr>
          <a:xfrm rot="19969331">
            <a:off x="18171" y="337572"/>
            <a:ext cx="1198765" cy="369332"/>
          </a:xfrm>
          <a:prstGeom prst="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solidFill>
                  <a:schemeClr val="accent5"/>
                </a:solidFill>
              </a:rPr>
              <a:t>CTL BIAS</a:t>
            </a:r>
            <a:endParaRPr lang="en-US" dirty="0">
              <a:solidFill>
                <a:schemeClr val="accent5"/>
              </a:solidFill>
            </a:endParaRPr>
          </a:p>
        </p:txBody>
      </p:sp>
      <p:sp>
        <p:nvSpPr>
          <p:cNvPr id="19" name="TextBox 18"/>
          <p:cNvSpPr txBox="1"/>
          <p:nvPr/>
        </p:nvSpPr>
        <p:spPr>
          <a:xfrm rot="1835147">
            <a:off x="7934665" y="363480"/>
            <a:ext cx="1198765" cy="369332"/>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solidFill>
                  <a:schemeClr val="accent4"/>
                </a:solidFill>
              </a:rPr>
              <a:t>EXPT BIAS</a:t>
            </a:r>
            <a:endParaRPr lang="en-US" dirty="0">
              <a:solidFill>
                <a:schemeClr val="accent4"/>
              </a:solidFill>
            </a:endParaRPr>
          </a:p>
        </p:txBody>
      </p:sp>
      <p:sp>
        <p:nvSpPr>
          <p:cNvPr id="20" name="TextBox 19"/>
          <p:cNvSpPr txBox="1"/>
          <p:nvPr/>
        </p:nvSpPr>
        <p:spPr>
          <a:xfrm rot="19969331">
            <a:off x="7006" y="3653662"/>
            <a:ext cx="1401022" cy="369332"/>
          </a:xfrm>
          <a:prstGeom prst="rect">
            <a:avLst/>
          </a:prstGeom>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solidFill>
                  <a:schemeClr val="accent3"/>
                </a:solidFill>
              </a:rPr>
              <a:t>CTL RMSE</a:t>
            </a:r>
            <a:endParaRPr lang="en-US" dirty="0">
              <a:solidFill>
                <a:schemeClr val="accent3"/>
              </a:solidFill>
            </a:endParaRPr>
          </a:p>
        </p:txBody>
      </p:sp>
      <p:sp>
        <p:nvSpPr>
          <p:cNvPr id="21" name="TextBox 20"/>
          <p:cNvSpPr txBox="1"/>
          <p:nvPr/>
        </p:nvSpPr>
        <p:spPr>
          <a:xfrm rot="1835147">
            <a:off x="7934663" y="3673946"/>
            <a:ext cx="1198765" cy="369332"/>
          </a:xfrm>
          <a:prstGeom prst="rec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solidFill>
                  <a:schemeClr val="accent6"/>
                </a:solidFill>
              </a:rPr>
              <a:t>DIFF RMSE</a:t>
            </a:r>
            <a:endParaRPr lang="en-US" dirty="0">
              <a:solidFill>
                <a:schemeClr val="accent6"/>
              </a:solidFill>
            </a:endParaRPr>
          </a:p>
        </p:txBody>
      </p:sp>
      <p:sp>
        <p:nvSpPr>
          <p:cNvPr id="22" name="TextBox 21"/>
          <p:cNvSpPr txBox="1"/>
          <p:nvPr/>
        </p:nvSpPr>
        <p:spPr>
          <a:xfrm>
            <a:off x="5095477" y="6345107"/>
            <a:ext cx="3592580" cy="338554"/>
          </a:xfrm>
          <a:prstGeom prst="rect">
            <a:avLst/>
          </a:prstGeom>
          <a:noFill/>
        </p:spPr>
        <p:txBody>
          <a:bodyPr wrap="square" rtlCol="0">
            <a:spAutoFit/>
          </a:bodyPr>
          <a:lstStyle/>
          <a:p>
            <a:pPr algn="ctr"/>
            <a:r>
              <a:rPr lang="en-US" sz="1600" dirty="0" smtClean="0">
                <a:solidFill>
                  <a:srgbClr val="0000FF"/>
                </a:solidFill>
              </a:rPr>
              <a:t>HDRF Degrades</a:t>
            </a:r>
            <a:r>
              <a:rPr lang="en-US" sz="1600" dirty="0" smtClean="0"/>
              <a:t>	</a:t>
            </a:r>
            <a:r>
              <a:rPr lang="en-US" sz="1600" dirty="0" smtClean="0">
                <a:solidFill>
                  <a:srgbClr val="FF0000"/>
                </a:solidFill>
              </a:rPr>
              <a:t>HDRF Improves</a:t>
            </a:r>
            <a:endParaRPr lang="en-US" sz="1600" dirty="0">
              <a:solidFill>
                <a:srgbClr val="FF0000"/>
              </a:solidFill>
            </a:endParaRPr>
          </a:p>
        </p:txBody>
      </p:sp>
      <p:sp>
        <p:nvSpPr>
          <p:cNvPr id="23" name="TextBox 22"/>
          <p:cNvSpPr txBox="1"/>
          <p:nvPr/>
        </p:nvSpPr>
        <p:spPr>
          <a:xfrm>
            <a:off x="3156123" y="106317"/>
            <a:ext cx="2835346" cy="430887"/>
          </a:xfrm>
          <a:prstGeom prst="rect">
            <a:avLst/>
          </a:prstGeom>
          <a:ln>
            <a:solidFill>
              <a:schemeClr val="tx2"/>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200" dirty="0" smtClean="0">
                <a:solidFill>
                  <a:schemeClr val="tx2"/>
                </a:solidFill>
              </a:rPr>
              <a:t>1000 </a:t>
            </a:r>
            <a:r>
              <a:rPr lang="en-US" sz="2200" dirty="0" err="1" smtClean="0">
                <a:solidFill>
                  <a:schemeClr val="tx2"/>
                </a:solidFill>
              </a:rPr>
              <a:t>hPa</a:t>
            </a:r>
            <a:r>
              <a:rPr lang="en-US" sz="2200" dirty="0" smtClean="0">
                <a:solidFill>
                  <a:schemeClr val="tx2"/>
                </a:solidFill>
              </a:rPr>
              <a:t> RH (%)</a:t>
            </a:r>
            <a:endParaRPr lang="en-US" sz="2200" dirty="0">
              <a:solidFill>
                <a:schemeClr val="tx2"/>
              </a:solidFill>
            </a:endParaRPr>
          </a:p>
        </p:txBody>
      </p:sp>
    </p:spTree>
    <p:extLst>
      <p:ext uri="{BB962C8B-B14F-4D97-AF65-F5344CB8AC3E}">
        <p14:creationId xmlns:p14="http://schemas.microsoft.com/office/powerpoint/2010/main" val="24381719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to answer?</a:t>
            </a:r>
            <a:endParaRPr lang="en-US" dirty="0"/>
          </a:p>
        </p:txBody>
      </p:sp>
      <p:sp>
        <p:nvSpPr>
          <p:cNvPr id="4" name="Oval 3"/>
          <p:cNvSpPr/>
          <p:nvPr/>
        </p:nvSpPr>
        <p:spPr>
          <a:xfrm>
            <a:off x="2124653" y="1940329"/>
            <a:ext cx="2833809" cy="181474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What are the vertical and temporal distribution of errors?</a:t>
            </a:r>
          </a:p>
        </p:txBody>
      </p:sp>
      <p:sp>
        <p:nvSpPr>
          <p:cNvPr id="5" name="Oval 4"/>
          <p:cNvSpPr/>
          <p:nvPr/>
        </p:nvSpPr>
        <p:spPr>
          <a:xfrm>
            <a:off x="4839891" y="4717441"/>
            <a:ext cx="2577733" cy="145965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What are the error characteristics of the control</a:t>
            </a:r>
            <a:r>
              <a:rPr lang="en-US" dirty="0" smtClean="0"/>
              <a:t>?</a:t>
            </a:r>
            <a:endParaRPr lang="en-US" dirty="0"/>
          </a:p>
        </p:txBody>
      </p:sp>
      <p:sp>
        <p:nvSpPr>
          <p:cNvPr id="6" name="Oval 5"/>
          <p:cNvSpPr/>
          <p:nvPr/>
        </p:nvSpPr>
        <p:spPr>
          <a:xfrm>
            <a:off x="448558" y="3653732"/>
            <a:ext cx="2269819" cy="157445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How does the experiment compare to the control?</a:t>
            </a:r>
          </a:p>
        </p:txBody>
      </p:sp>
      <p:sp>
        <p:nvSpPr>
          <p:cNvPr id="7" name="Oval 6"/>
          <p:cNvSpPr/>
          <p:nvPr/>
        </p:nvSpPr>
        <p:spPr>
          <a:xfrm>
            <a:off x="6128758" y="2125440"/>
            <a:ext cx="2558042" cy="162962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Are there differences between the basins? Overall</a:t>
            </a:r>
            <a:r>
              <a:rPr lang="en-US" dirty="0" smtClean="0"/>
              <a:t>?</a:t>
            </a:r>
            <a:endParaRPr lang="en-US" dirty="0"/>
          </a:p>
        </p:txBody>
      </p:sp>
      <p:sp>
        <p:nvSpPr>
          <p:cNvPr id="10" name="TextBox 9"/>
          <p:cNvSpPr txBox="1"/>
          <p:nvPr/>
        </p:nvSpPr>
        <p:spPr>
          <a:xfrm>
            <a:off x="5727013" y="1175040"/>
            <a:ext cx="803489" cy="1323439"/>
          </a:xfrm>
          <a:prstGeom prst="rect">
            <a:avLst/>
          </a:prstGeom>
          <a:noFill/>
        </p:spPr>
        <p:txBody>
          <a:bodyPr wrap="square" rtlCol="0">
            <a:spAutoFit/>
          </a:bodyPr>
          <a:lstStyle/>
          <a:p>
            <a:r>
              <a:rPr lang="en-US" sz="8000" dirty="0" smtClean="0">
                <a:solidFill>
                  <a:srgbClr val="660099"/>
                </a:solidFill>
                <a:latin typeface="Engravers MT"/>
                <a:cs typeface="Engravers MT"/>
              </a:rPr>
              <a:t>?</a:t>
            </a:r>
            <a:endParaRPr lang="en-US" sz="8000" dirty="0">
              <a:solidFill>
                <a:srgbClr val="660099"/>
              </a:solidFill>
              <a:latin typeface="Engravers MT"/>
              <a:cs typeface="Engravers MT"/>
            </a:endParaRPr>
          </a:p>
        </p:txBody>
      </p:sp>
      <p:sp>
        <p:nvSpPr>
          <p:cNvPr id="11" name="TextBox 10"/>
          <p:cNvSpPr txBox="1"/>
          <p:nvPr/>
        </p:nvSpPr>
        <p:spPr>
          <a:xfrm>
            <a:off x="583301" y="1629840"/>
            <a:ext cx="803489" cy="1323439"/>
          </a:xfrm>
          <a:prstGeom prst="rect">
            <a:avLst/>
          </a:prstGeom>
          <a:noFill/>
        </p:spPr>
        <p:txBody>
          <a:bodyPr wrap="square" rtlCol="0">
            <a:spAutoFit/>
          </a:bodyPr>
          <a:lstStyle/>
          <a:p>
            <a:r>
              <a:rPr lang="en-US" sz="8000" dirty="0" smtClean="0">
                <a:solidFill>
                  <a:srgbClr val="660099"/>
                </a:solidFill>
                <a:latin typeface="Engravers MT"/>
                <a:cs typeface="Engravers MT"/>
              </a:rPr>
              <a:t>?</a:t>
            </a:r>
            <a:endParaRPr lang="en-US" sz="8000" dirty="0">
              <a:solidFill>
                <a:srgbClr val="660099"/>
              </a:solidFill>
              <a:latin typeface="Engravers MT"/>
              <a:cs typeface="Engravers MT"/>
            </a:endParaRPr>
          </a:p>
        </p:txBody>
      </p:sp>
      <p:sp>
        <p:nvSpPr>
          <p:cNvPr id="12" name="TextBox 11"/>
          <p:cNvSpPr txBox="1"/>
          <p:nvPr/>
        </p:nvSpPr>
        <p:spPr>
          <a:xfrm>
            <a:off x="8122610" y="3915791"/>
            <a:ext cx="803489" cy="1323439"/>
          </a:xfrm>
          <a:prstGeom prst="rect">
            <a:avLst/>
          </a:prstGeom>
          <a:noFill/>
        </p:spPr>
        <p:txBody>
          <a:bodyPr wrap="square" rtlCol="0">
            <a:spAutoFit/>
          </a:bodyPr>
          <a:lstStyle/>
          <a:p>
            <a:r>
              <a:rPr lang="en-US" sz="8000" dirty="0" smtClean="0">
                <a:solidFill>
                  <a:srgbClr val="660099"/>
                </a:solidFill>
                <a:latin typeface="Engravers MT"/>
                <a:cs typeface="Engravers MT"/>
              </a:rPr>
              <a:t>?</a:t>
            </a:r>
            <a:endParaRPr lang="en-US" sz="8000" dirty="0">
              <a:solidFill>
                <a:srgbClr val="660099"/>
              </a:solidFill>
              <a:latin typeface="Engravers MT"/>
              <a:cs typeface="Engravers MT"/>
            </a:endParaRPr>
          </a:p>
        </p:txBody>
      </p:sp>
      <p:sp>
        <p:nvSpPr>
          <p:cNvPr id="13" name="TextBox 12"/>
          <p:cNvSpPr txBox="1"/>
          <p:nvPr/>
        </p:nvSpPr>
        <p:spPr>
          <a:xfrm>
            <a:off x="3120121" y="4717441"/>
            <a:ext cx="803489" cy="1323439"/>
          </a:xfrm>
          <a:prstGeom prst="rect">
            <a:avLst/>
          </a:prstGeom>
          <a:noFill/>
        </p:spPr>
        <p:txBody>
          <a:bodyPr wrap="square" rtlCol="0">
            <a:spAutoFit/>
          </a:bodyPr>
          <a:lstStyle/>
          <a:p>
            <a:r>
              <a:rPr lang="en-US" sz="8000" dirty="0" smtClean="0">
                <a:solidFill>
                  <a:srgbClr val="660099"/>
                </a:solidFill>
                <a:latin typeface="Engravers MT"/>
                <a:cs typeface="Engravers MT"/>
              </a:rPr>
              <a:t>?</a:t>
            </a:r>
            <a:endParaRPr lang="en-US" sz="8000" dirty="0">
              <a:solidFill>
                <a:srgbClr val="660099"/>
              </a:solidFill>
              <a:latin typeface="Engravers MT"/>
              <a:cs typeface="Engravers MT"/>
            </a:endParaRPr>
          </a:p>
        </p:txBody>
      </p:sp>
      <p:sp>
        <p:nvSpPr>
          <p:cNvPr id="14" name="TextBox 13"/>
          <p:cNvSpPr txBox="1"/>
          <p:nvPr/>
        </p:nvSpPr>
        <p:spPr>
          <a:xfrm>
            <a:off x="5107369" y="3254071"/>
            <a:ext cx="803489" cy="1092607"/>
          </a:xfrm>
          <a:prstGeom prst="rect">
            <a:avLst/>
          </a:prstGeom>
          <a:noFill/>
        </p:spPr>
        <p:txBody>
          <a:bodyPr wrap="square" rtlCol="0">
            <a:spAutoFit/>
          </a:bodyPr>
          <a:lstStyle/>
          <a:p>
            <a:r>
              <a:rPr lang="en-US" sz="6500" dirty="0" smtClean="0">
                <a:solidFill>
                  <a:srgbClr val="3366FF"/>
                </a:solidFill>
                <a:latin typeface="Engravers MT"/>
                <a:cs typeface="Engravers MT"/>
              </a:rPr>
              <a:t>?</a:t>
            </a:r>
            <a:endParaRPr lang="en-US" sz="6500" dirty="0">
              <a:solidFill>
                <a:srgbClr val="3366FF"/>
              </a:solidFill>
              <a:latin typeface="Engravers MT"/>
              <a:cs typeface="Engravers MT"/>
            </a:endParaRPr>
          </a:p>
        </p:txBody>
      </p:sp>
      <p:sp>
        <p:nvSpPr>
          <p:cNvPr id="15" name="TextBox 14"/>
          <p:cNvSpPr txBox="1"/>
          <p:nvPr/>
        </p:nvSpPr>
        <p:spPr>
          <a:xfrm>
            <a:off x="300604" y="5084486"/>
            <a:ext cx="803489" cy="1092607"/>
          </a:xfrm>
          <a:prstGeom prst="rect">
            <a:avLst/>
          </a:prstGeom>
          <a:noFill/>
        </p:spPr>
        <p:txBody>
          <a:bodyPr wrap="square" rtlCol="0">
            <a:spAutoFit/>
          </a:bodyPr>
          <a:lstStyle/>
          <a:p>
            <a:r>
              <a:rPr lang="en-US" sz="6500" dirty="0" smtClean="0">
                <a:solidFill>
                  <a:srgbClr val="3366FF"/>
                </a:solidFill>
                <a:latin typeface="Engravers MT"/>
                <a:cs typeface="Engravers MT"/>
              </a:rPr>
              <a:t>?</a:t>
            </a:r>
            <a:endParaRPr lang="en-US" sz="6500" dirty="0">
              <a:solidFill>
                <a:srgbClr val="3366FF"/>
              </a:solidFill>
              <a:latin typeface="Engravers MT"/>
              <a:cs typeface="Engravers MT"/>
            </a:endParaRPr>
          </a:p>
        </p:txBody>
      </p:sp>
      <p:sp>
        <p:nvSpPr>
          <p:cNvPr id="16" name="TextBox 15"/>
          <p:cNvSpPr txBox="1"/>
          <p:nvPr/>
        </p:nvSpPr>
        <p:spPr>
          <a:xfrm>
            <a:off x="7369176" y="1083536"/>
            <a:ext cx="803489" cy="1092607"/>
          </a:xfrm>
          <a:prstGeom prst="rect">
            <a:avLst/>
          </a:prstGeom>
          <a:noFill/>
        </p:spPr>
        <p:txBody>
          <a:bodyPr wrap="square" rtlCol="0">
            <a:spAutoFit/>
          </a:bodyPr>
          <a:lstStyle/>
          <a:p>
            <a:r>
              <a:rPr lang="en-US" sz="6500" dirty="0" smtClean="0">
                <a:solidFill>
                  <a:srgbClr val="3366FF"/>
                </a:solidFill>
                <a:latin typeface="Engravers MT"/>
                <a:cs typeface="Engravers MT"/>
              </a:rPr>
              <a:t>?</a:t>
            </a:r>
            <a:endParaRPr lang="en-US" sz="6500" dirty="0">
              <a:solidFill>
                <a:srgbClr val="3366FF"/>
              </a:solidFill>
              <a:latin typeface="Engravers MT"/>
              <a:cs typeface="Engravers MT"/>
            </a:endParaRPr>
          </a:p>
        </p:txBody>
      </p:sp>
      <p:sp>
        <p:nvSpPr>
          <p:cNvPr id="17" name="TextBox 16"/>
          <p:cNvSpPr txBox="1"/>
          <p:nvPr/>
        </p:nvSpPr>
        <p:spPr>
          <a:xfrm>
            <a:off x="7635676" y="5239230"/>
            <a:ext cx="803489" cy="1092607"/>
          </a:xfrm>
          <a:prstGeom prst="rect">
            <a:avLst/>
          </a:prstGeom>
          <a:noFill/>
        </p:spPr>
        <p:txBody>
          <a:bodyPr wrap="square" rtlCol="0">
            <a:spAutoFit/>
          </a:bodyPr>
          <a:lstStyle/>
          <a:p>
            <a:r>
              <a:rPr lang="en-US" sz="6500" dirty="0" smtClean="0">
                <a:solidFill>
                  <a:srgbClr val="3366FF"/>
                </a:solidFill>
                <a:latin typeface="Engravers MT"/>
                <a:cs typeface="Engravers MT"/>
              </a:rPr>
              <a:t>?</a:t>
            </a:r>
            <a:endParaRPr lang="en-US" sz="6500" dirty="0">
              <a:solidFill>
                <a:srgbClr val="3366FF"/>
              </a:solidFill>
              <a:latin typeface="Engravers MT"/>
              <a:cs typeface="Engravers MT"/>
            </a:endParaRPr>
          </a:p>
        </p:txBody>
      </p:sp>
      <p:sp>
        <p:nvSpPr>
          <p:cNvPr id="18" name="TextBox 17"/>
          <p:cNvSpPr txBox="1"/>
          <p:nvPr/>
        </p:nvSpPr>
        <p:spPr>
          <a:xfrm>
            <a:off x="593840" y="3201071"/>
            <a:ext cx="641119" cy="553998"/>
          </a:xfrm>
          <a:prstGeom prst="rect">
            <a:avLst/>
          </a:prstGeom>
          <a:noFill/>
        </p:spPr>
        <p:txBody>
          <a:bodyPr wrap="square" rtlCol="0">
            <a:spAutoFit/>
          </a:bodyPr>
          <a:lstStyle/>
          <a:p>
            <a:r>
              <a:rPr lang="en-US" sz="3000" dirty="0" smtClean="0">
                <a:solidFill>
                  <a:schemeClr val="accent5"/>
                </a:solidFill>
                <a:latin typeface="Engravers MT"/>
                <a:cs typeface="Engravers MT"/>
              </a:rPr>
              <a:t>?</a:t>
            </a:r>
            <a:endParaRPr lang="en-US" sz="3000" dirty="0">
              <a:solidFill>
                <a:schemeClr val="accent5"/>
              </a:solidFill>
              <a:latin typeface="Engravers MT"/>
              <a:cs typeface="Engravers MT"/>
            </a:endParaRPr>
          </a:p>
        </p:txBody>
      </p:sp>
      <p:sp>
        <p:nvSpPr>
          <p:cNvPr id="19" name="TextBox 18"/>
          <p:cNvSpPr txBox="1"/>
          <p:nvPr/>
        </p:nvSpPr>
        <p:spPr>
          <a:xfrm>
            <a:off x="8366240" y="1555757"/>
            <a:ext cx="641119" cy="553998"/>
          </a:xfrm>
          <a:prstGeom prst="rect">
            <a:avLst/>
          </a:prstGeom>
          <a:noFill/>
        </p:spPr>
        <p:txBody>
          <a:bodyPr wrap="square" rtlCol="0">
            <a:spAutoFit/>
          </a:bodyPr>
          <a:lstStyle/>
          <a:p>
            <a:r>
              <a:rPr lang="en-US" sz="3000" dirty="0" smtClean="0">
                <a:solidFill>
                  <a:schemeClr val="accent5"/>
                </a:solidFill>
                <a:latin typeface="Engravers MT"/>
                <a:cs typeface="Engravers MT"/>
              </a:rPr>
              <a:t>?</a:t>
            </a:r>
            <a:endParaRPr lang="en-US" sz="3000" dirty="0">
              <a:solidFill>
                <a:schemeClr val="accent5"/>
              </a:solidFill>
              <a:latin typeface="Engravers MT"/>
              <a:cs typeface="Engravers MT"/>
            </a:endParaRPr>
          </a:p>
        </p:txBody>
      </p:sp>
      <p:sp>
        <p:nvSpPr>
          <p:cNvPr id="20" name="TextBox 19"/>
          <p:cNvSpPr txBox="1"/>
          <p:nvPr/>
        </p:nvSpPr>
        <p:spPr>
          <a:xfrm>
            <a:off x="4177589" y="3638792"/>
            <a:ext cx="641119" cy="553998"/>
          </a:xfrm>
          <a:prstGeom prst="rect">
            <a:avLst/>
          </a:prstGeom>
          <a:noFill/>
        </p:spPr>
        <p:txBody>
          <a:bodyPr wrap="square" rtlCol="0">
            <a:spAutoFit/>
          </a:bodyPr>
          <a:lstStyle/>
          <a:p>
            <a:r>
              <a:rPr lang="en-US" sz="3000" dirty="0" smtClean="0">
                <a:solidFill>
                  <a:schemeClr val="accent5"/>
                </a:solidFill>
                <a:latin typeface="Engravers MT"/>
                <a:cs typeface="Engravers MT"/>
              </a:rPr>
              <a:t>?</a:t>
            </a:r>
            <a:endParaRPr lang="en-US" sz="3000" dirty="0">
              <a:solidFill>
                <a:schemeClr val="accent5"/>
              </a:solidFill>
              <a:latin typeface="Engravers MT"/>
              <a:cs typeface="Engravers MT"/>
            </a:endParaRPr>
          </a:p>
        </p:txBody>
      </p:sp>
      <p:sp>
        <p:nvSpPr>
          <p:cNvPr id="21" name="TextBox 20"/>
          <p:cNvSpPr txBox="1"/>
          <p:nvPr/>
        </p:nvSpPr>
        <p:spPr>
          <a:xfrm>
            <a:off x="2304303" y="1278758"/>
            <a:ext cx="641119" cy="553998"/>
          </a:xfrm>
          <a:prstGeom prst="rect">
            <a:avLst/>
          </a:prstGeom>
          <a:noFill/>
        </p:spPr>
        <p:txBody>
          <a:bodyPr wrap="square" rtlCol="0">
            <a:spAutoFit/>
          </a:bodyPr>
          <a:lstStyle/>
          <a:p>
            <a:r>
              <a:rPr lang="en-US" sz="3000" dirty="0" smtClean="0">
                <a:solidFill>
                  <a:schemeClr val="accent5"/>
                </a:solidFill>
                <a:latin typeface="Engravers MT"/>
                <a:cs typeface="Engravers MT"/>
              </a:rPr>
              <a:t>?</a:t>
            </a:r>
            <a:endParaRPr lang="en-US" sz="3000" dirty="0">
              <a:solidFill>
                <a:schemeClr val="accent5"/>
              </a:solidFill>
              <a:latin typeface="Engravers MT"/>
              <a:cs typeface="Engravers MT"/>
            </a:endParaRPr>
          </a:p>
        </p:txBody>
      </p:sp>
      <p:sp>
        <p:nvSpPr>
          <p:cNvPr id="22" name="TextBox 21"/>
          <p:cNvSpPr txBox="1"/>
          <p:nvPr/>
        </p:nvSpPr>
        <p:spPr>
          <a:xfrm>
            <a:off x="4549285" y="6013720"/>
            <a:ext cx="641119" cy="553998"/>
          </a:xfrm>
          <a:prstGeom prst="rect">
            <a:avLst/>
          </a:prstGeom>
          <a:noFill/>
        </p:spPr>
        <p:txBody>
          <a:bodyPr wrap="square" rtlCol="0">
            <a:spAutoFit/>
          </a:bodyPr>
          <a:lstStyle/>
          <a:p>
            <a:r>
              <a:rPr lang="en-US" sz="3000" dirty="0" smtClean="0">
                <a:solidFill>
                  <a:schemeClr val="accent5"/>
                </a:solidFill>
                <a:latin typeface="Engravers MT"/>
                <a:cs typeface="Engravers MT"/>
              </a:rPr>
              <a:t>?</a:t>
            </a:r>
            <a:endParaRPr lang="en-US" sz="3000" dirty="0">
              <a:solidFill>
                <a:schemeClr val="accent5"/>
              </a:solidFill>
              <a:latin typeface="Engravers MT"/>
              <a:cs typeface="Engravers MT"/>
            </a:endParaRPr>
          </a:p>
        </p:txBody>
      </p:sp>
      <p:sp>
        <p:nvSpPr>
          <p:cNvPr id="23" name="TextBox 22"/>
          <p:cNvSpPr txBox="1"/>
          <p:nvPr/>
        </p:nvSpPr>
        <p:spPr>
          <a:xfrm>
            <a:off x="6728057" y="4108558"/>
            <a:ext cx="641119" cy="553998"/>
          </a:xfrm>
          <a:prstGeom prst="rect">
            <a:avLst/>
          </a:prstGeom>
          <a:noFill/>
        </p:spPr>
        <p:txBody>
          <a:bodyPr wrap="square" rtlCol="0">
            <a:spAutoFit/>
          </a:bodyPr>
          <a:lstStyle/>
          <a:p>
            <a:r>
              <a:rPr lang="en-US" sz="3000" dirty="0" smtClean="0">
                <a:solidFill>
                  <a:schemeClr val="accent5"/>
                </a:solidFill>
                <a:latin typeface="Engravers MT"/>
                <a:cs typeface="Engravers MT"/>
              </a:rPr>
              <a:t>?</a:t>
            </a:r>
            <a:endParaRPr lang="en-US" sz="3000" dirty="0">
              <a:solidFill>
                <a:schemeClr val="accent5"/>
              </a:solidFill>
              <a:latin typeface="Engravers MT"/>
              <a:cs typeface="Engravers MT"/>
            </a:endParaRPr>
          </a:p>
        </p:txBody>
      </p:sp>
      <p:sp>
        <p:nvSpPr>
          <p:cNvPr id="24" name="TextBox 23"/>
          <p:cNvSpPr txBox="1"/>
          <p:nvPr/>
        </p:nvSpPr>
        <p:spPr>
          <a:xfrm>
            <a:off x="1804093" y="5736721"/>
            <a:ext cx="641119" cy="553998"/>
          </a:xfrm>
          <a:prstGeom prst="rect">
            <a:avLst/>
          </a:prstGeom>
          <a:noFill/>
        </p:spPr>
        <p:txBody>
          <a:bodyPr wrap="square" rtlCol="0">
            <a:spAutoFit/>
          </a:bodyPr>
          <a:lstStyle/>
          <a:p>
            <a:r>
              <a:rPr lang="en-US" sz="3000" dirty="0" smtClean="0">
                <a:solidFill>
                  <a:schemeClr val="accent5"/>
                </a:solidFill>
                <a:latin typeface="Engravers MT"/>
                <a:cs typeface="Engravers MT"/>
              </a:rPr>
              <a:t>?</a:t>
            </a:r>
            <a:endParaRPr lang="en-US" sz="3000" dirty="0">
              <a:solidFill>
                <a:schemeClr val="accent5"/>
              </a:solidFill>
              <a:latin typeface="Engravers MT"/>
              <a:cs typeface="Engravers MT"/>
            </a:endParaRPr>
          </a:p>
        </p:txBody>
      </p:sp>
    </p:spTree>
    <p:extLst>
      <p:ext uri="{BB962C8B-B14F-4D97-AF65-F5344CB8AC3E}">
        <p14:creationId xmlns:p14="http://schemas.microsoft.com/office/powerpoint/2010/main" val="3536726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T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DTC.thmx</Template>
  <TotalTime>10917</TotalTime>
  <Words>886</Words>
  <Application>Microsoft Macintosh PowerPoint</Application>
  <PresentationFormat>On-screen Show (4:3)</PresentationFormat>
  <Paragraphs>158</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DTC</vt:lpstr>
      <vt:lpstr>Large Scale Verification of HWRF</vt:lpstr>
      <vt:lpstr>Background</vt:lpstr>
      <vt:lpstr>Addressing issues in RRTMG-cloud connection</vt:lpstr>
      <vt:lpstr>Configuration</vt:lpstr>
      <vt:lpstr>Method for Vx</vt:lpstr>
      <vt:lpstr>Mega Domain</vt:lpstr>
      <vt:lpstr>PowerPoint Presentation</vt:lpstr>
      <vt:lpstr>PowerPoint Presentation</vt:lpstr>
      <vt:lpstr>Question to answer?</vt:lpstr>
      <vt:lpstr>PowerPoint Presentation</vt:lpstr>
      <vt:lpstr>RMSE Percent Error</vt:lpstr>
      <vt:lpstr>PowerPoint Presentation</vt:lpstr>
      <vt:lpstr>Summary</vt:lpstr>
      <vt:lpstr>Still to come…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Hurricane WRF with Alternate Radiation and Partial Cloudiness Schemes</dc:title>
  <dc:creator>Christina Holt</dc:creator>
  <cp:lastModifiedBy>Christina Holt</cp:lastModifiedBy>
  <cp:revision>81</cp:revision>
  <cp:lastPrinted>2015-02-25T17:39:18Z</cp:lastPrinted>
  <dcterms:created xsi:type="dcterms:W3CDTF">2015-02-12T23:20:47Z</dcterms:created>
  <dcterms:modified xsi:type="dcterms:W3CDTF">2015-04-08T19:52:23Z</dcterms:modified>
</cp:coreProperties>
</file>