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334" r:id="rId2"/>
    <p:sldId id="333" r:id="rId3"/>
    <p:sldId id="402" r:id="rId4"/>
    <p:sldId id="347" r:id="rId5"/>
    <p:sldId id="404" r:id="rId6"/>
    <p:sldId id="349" r:id="rId7"/>
    <p:sldId id="350" r:id="rId8"/>
    <p:sldId id="354" r:id="rId9"/>
    <p:sldId id="348" r:id="rId10"/>
    <p:sldId id="408" r:id="rId11"/>
    <p:sldId id="418" r:id="rId12"/>
    <p:sldId id="306" r:id="rId13"/>
    <p:sldId id="372" r:id="rId14"/>
    <p:sldId id="335" r:id="rId15"/>
    <p:sldId id="337" r:id="rId16"/>
    <p:sldId id="405" r:id="rId17"/>
    <p:sldId id="338" r:id="rId18"/>
    <p:sldId id="448" r:id="rId19"/>
    <p:sldId id="449" r:id="rId20"/>
    <p:sldId id="344" r:id="rId21"/>
    <p:sldId id="396" r:id="rId22"/>
    <p:sldId id="446" r:id="rId23"/>
    <p:sldId id="452" r:id="rId24"/>
    <p:sldId id="373" r:id="rId25"/>
    <p:sldId id="453" r:id="rId26"/>
    <p:sldId id="377" r:id="rId27"/>
    <p:sldId id="454" r:id="rId28"/>
    <p:sldId id="455" r:id="rId29"/>
    <p:sldId id="456" r:id="rId30"/>
    <p:sldId id="457" r:id="rId31"/>
    <p:sldId id="397" r:id="rId32"/>
    <p:sldId id="445" r:id="rId33"/>
    <p:sldId id="459" r:id="rId34"/>
    <p:sldId id="460" r:id="rId35"/>
    <p:sldId id="384" r:id="rId36"/>
    <p:sldId id="458" r:id="rId37"/>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5" autoAdjust="0"/>
    <p:restoredTop sz="94660"/>
  </p:normalViewPr>
  <p:slideViewPr>
    <p:cSldViewPr>
      <p:cViewPr varScale="1">
        <p:scale>
          <a:sx n="78" d="100"/>
          <a:sy n="78" d="100"/>
        </p:scale>
        <p:origin x="-171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1E602484-CFB6-4E72-86AE-327B78D36680}" type="datetimeFigureOut">
              <a:rPr lang="en-US" smtClean="0"/>
              <a:pPr/>
              <a:t>4/8/2015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1440" tIns="45720" rIns="91440" bIns="45720" rtlCol="0" anchor="b"/>
          <a:lstStyle>
            <a:lvl1pPr algn="r">
              <a:defRPr sz="1200"/>
            </a:lvl1pPr>
          </a:lstStyle>
          <a:p>
            <a:fld id="{6DCD210E-FC69-4C1A-A905-D98B71E947FA}" type="slidenum">
              <a:rPr lang="en-US" smtClean="0"/>
              <a:pPr/>
              <a:t>‹#›</a:t>
            </a:fld>
            <a:endParaRPr lang="en-US"/>
          </a:p>
        </p:txBody>
      </p:sp>
    </p:spTree>
    <p:extLst>
      <p:ext uri="{BB962C8B-B14F-4D97-AF65-F5344CB8AC3E}">
        <p14:creationId xmlns:p14="http://schemas.microsoft.com/office/powerpoint/2010/main" val="403961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14272">
              <a:tabLst>
                <a:tab pos="660293" algn="l"/>
                <a:tab pos="1320587" algn="l"/>
                <a:tab pos="1980880" algn="l"/>
                <a:tab pos="2641175" algn="l"/>
              </a:tabLst>
            </a:pPr>
            <a:fld id="{5D3C185D-155D-4DF7-9340-8154A1D560DE}" type="slidenum">
              <a:rPr lang="en-US" smtClean="0">
                <a:solidFill>
                  <a:prstClr val="black"/>
                </a:solidFill>
                <a:latin typeface="Times New Roman" pitchFamily="18" charset="0"/>
                <a:ea typeface="DejaVu LGC Sans"/>
                <a:cs typeface="DejaVu LGC Sans"/>
              </a:rPr>
              <a:pPr defTabSz="414272">
                <a:tabLst>
                  <a:tab pos="660293" algn="l"/>
                  <a:tab pos="1320587" algn="l"/>
                  <a:tab pos="1980880" algn="l"/>
                  <a:tab pos="2641175" algn="l"/>
                </a:tabLst>
              </a:pPr>
              <a:t>1</a:t>
            </a:fld>
            <a:endParaRPr lang="en-US" smtClean="0">
              <a:solidFill>
                <a:prstClr val="black"/>
              </a:solidFill>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956050" y="8815389"/>
            <a:ext cx="3027363" cy="466725"/>
          </a:xfrm>
          <a:prstGeom prst="rect">
            <a:avLst/>
          </a:prstGeom>
          <a:noFill/>
          <a:ln w="9525">
            <a:noFill/>
            <a:miter lim="800000"/>
            <a:headEnd/>
            <a:tailEnd/>
          </a:ln>
        </p:spPr>
        <p:txBody>
          <a:bodyPr lIns="92893" tIns="46448" rIns="92893" bIns="46448" anchor="b"/>
          <a:lstStyle/>
          <a:p>
            <a:pPr algn="r" defTabSz="1019011" hangingPunct="0">
              <a:lnSpc>
                <a:spcPct val="93000"/>
              </a:lnSpc>
              <a:buClr>
                <a:srgbClr val="000000"/>
              </a:buClr>
              <a:buSzPct val="100000"/>
            </a:pPr>
            <a:fld id="{8072E297-CA53-43B5-A1C7-64F59647750C}" type="slidenum">
              <a:rPr lang="en-US" sz="1200">
                <a:solidFill>
                  <a:prstClr val="black"/>
                </a:solidFill>
              </a:rPr>
              <a:pPr algn="r" defTabSz="1019011" hangingPunct="0">
                <a:lnSpc>
                  <a:spcPct val="93000"/>
                </a:lnSpc>
                <a:buClr>
                  <a:srgbClr val="000000"/>
                </a:buClr>
                <a:buSzPct val="100000"/>
              </a:pPr>
              <a:t>1</a:t>
            </a:fld>
            <a:endParaRPr lang="en-US" sz="1200">
              <a:solidFill>
                <a:prstClr val="black"/>
              </a:solidFill>
            </a:endParaRPr>
          </a:p>
        </p:txBody>
      </p:sp>
      <p:sp>
        <p:nvSpPr>
          <p:cNvPr id="25604" name="Rectangle 7"/>
          <p:cNvSpPr txBox="1">
            <a:spLocks noGrp="1" noChangeArrowheads="1"/>
          </p:cNvSpPr>
          <p:nvPr/>
        </p:nvSpPr>
        <p:spPr bwMode="auto">
          <a:xfrm>
            <a:off x="3956050" y="8816975"/>
            <a:ext cx="3027363" cy="465138"/>
          </a:xfrm>
          <a:prstGeom prst="rect">
            <a:avLst/>
          </a:prstGeom>
          <a:noFill/>
          <a:ln w="9525">
            <a:noFill/>
            <a:miter lim="800000"/>
            <a:headEnd/>
            <a:tailEnd/>
          </a:ln>
        </p:spPr>
        <p:txBody>
          <a:bodyPr lIns="91863" tIns="45934" rIns="91863" bIns="45934" anchor="b"/>
          <a:lstStyle/>
          <a:p>
            <a:pPr algn="r" defTabSz="1006313" hangingPunct="0">
              <a:lnSpc>
                <a:spcPct val="93000"/>
              </a:lnSpc>
              <a:buClr>
                <a:srgbClr val="000000"/>
              </a:buClr>
              <a:buSzPct val="100000"/>
            </a:pPr>
            <a:fld id="{62CDD752-8213-418F-99B6-9A3D8A060F6D}" type="slidenum">
              <a:rPr lang="en-US" sz="1200">
                <a:solidFill>
                  <a:prstClr val="black"/>
                </a:solidFill>
              </a:rPr>
              <a:pPr algn="r" defTabSz="1006313" hangingPunct="0">
                <a:lnSpc>
                  <a:spcPct val="93000"/>
                </a:lnSpc>
                <a:buClr>
                  <a:srgbClr val="000000"/>
                </a:buClr>
                <a:buSzPct val="100000"/>
              </a:pPr>
              <a:t>1</a:t>
            </a:fld>
            <a:endParaRPr lang="en-US" sz="1200">
              <a:solidFill>
                <a:prstClr val="black"/>
              </a:solidFill>
            </a:endParaRPr>
          </a:p>
        </p:txBody>
      </p:sp>
      <p:sp>
        <p:nvSpPr>
          <p:cNvPr id="25605" name="Rectangle 2"/>
          <p:cNvSpPr>
            <a:spLocks noGrp="1" noRot="1" noChangeAspect="1" noChangeArrowheads="1" noTextEdit="1"/>
          </p:cNvSpPr>
          <p:nvPr>
            <p:ph type="sldImg"/>
          </p:nvPr>
        </p:nvSpPr>
        <p:spPr>
          <a:xfrm>
            <a:off x="1181100" y="701675"/>
            <a:ext cx="4624388" cy="3468688"/>
          </a:xfrm>
          <a:ln w="12700" cap="flat">
            <a:solidFill>
              <a:schemeClr val="tx1"/>
            </a:solidFill>
          </a:ln>
        </p:spPr>
      </p:sp>
      <p:sp>
        <p:nvSpPr>
          <p:cNvPr id="25606" name="Rectangle 3"/>
          <p:cNvSpPr>
            <a:spLocks noGrp="1" noChangeArrowheads="1"/>
          </p:cNvSpPr>
          <p:nvPr>
            <p:ph type="body" idx="1"/>
          </p:nvPr>
        </p:nvSpPr>
        <p:spPr>
          <a:xfrm>
            <a:off x="962027" y="4408490"/>
            <a:ext cx="5060950" cy="4181475"/>
          </a:xfrm>
          <a:noFill/>
          <a:ln/>
        </p:spPr>
        <p:txBody>
          <a:bodyPr lIns="93322" tIns="45870" rIns="93322" bIns="45870"/>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55023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054020F-3FE3-4EF5-A33A-DA047E3678EF}" type="datetime1">
              <a:rPr lang="en-US" smtClean="0">
                <a:solidFill>
                  <a:prstClr val="black">
                    <a:tint val="75000"/>
                  </a:prstClr>
                </a:solidFill>
              </a:rPr>
              <a:pPr/>
              <a:t>4/8/2015</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CC44AC-E0DB-4535-B6FE-DA0CC774955B}"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155472-1FFB-4E5B-8F51-32189CCC179D}"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A9D3D-003F-46B5-B497-FBCBADF12AA7}"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63E2ED7-92E3-4F8D-A72D-D558732C1988}"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C6425C-AD45-4F9F-9157-7988D1047011}" type="datetime1">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8256BBC-6B5B-4133-B8E3-883007E03260}" type="datetime1">
              <a:rPr lang="en-US" smtClean="0">
                <a:solidFill>
                  <a:prstClr val="black">
                    <a:tint val="75000"/>
                  </a:prstClr>
                </a:solidFill>
              </a:rPr>
              <a:pPr/>
              <a:t>4/8/2015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9A7A06-7B08-47FC-A57A-76ABE45EB362}" type="datetime1">
              <a:rPr lang="en-US" smtClean="0">
                <a:solidFill>
                  <a:prstClr val="black">
                    <a:tint val="75000"/>
                  </a:prstClr>
                </a:solidFill>
              </a:rPr>
              <a:pPr/>
              <a:t>4/8/2015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40B18-4F77-4CB6-92CD-A0903CD4C8D6}" type="datetime1">
              <a:rPr lang="en-US" smtClean="0">
                <a:solidFill>
                  <a:prstClr val="black">
                    <a:tint val="75000"/>
                  </a:prstClr>
                </a:solidFill>
              </a:rPr>
              <a:pPr/>
              <a:t>4/8/2015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1F0E260-399F-4F8B-96D5-D5DDA48A74DB}" type="datetime1">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2083F0-A174-4232-B49B-51008786533C}" type="datetime1">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CD687EC-C69E-4CC5-B5DF-A444D66325D8}" type="datetime1">
              <a:rPr lang="en-US" smtClean="0"/>
              <a:pPr/>
              <a:t>4/8/2015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06A4578-7824-4D68-BF6B-D3351EF6A15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image" Target="../media/image5.jpeg"/><Relationship Id="rId9"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FIP"/>
          <p:cNvPicPr>
            <a:picLocks noChangeAspect="1" noChangeArrowheads="1"/>
          </p:cNvPicPr>
          <p:nvPr/>
        </p:nvPicPr>
        <p:blipFill>
          <a:blip r:embed="rId4" cstate="print"/>
          <a:srcRect/>
          <a:stretch>
            <a:fillRect/>
          </a:stretch>
        </p:blipFill>
        <p:spPr bwMode="auto">
          <a:xfrm>
            <a:off x="1073761" y="6076950"/>
            <a:ext cx="7031038" cy="781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29C3BC5B-148B-4219-9C71-EEA48E8D9E7E}" type="slidenum">
              <a:rPr lang="en-US" smtClean="0">
                <a:solidFill>
                  <a:prstClr val="black">
                    <a:tint val="75000"/>
                  </a:prstClr>
                </a:solidFill>
              </a:rPr>
              <a:pPr/>
              <a:t>1</a:t>
            </a:fld>
            <a:endParaRPr lang="en-US">
              <a:solidFill>
                <a:prstClr val="black">
                  <a:tint val="75000"/>
                </a:prstClr>
              </a:solidFill>
            </a:endParaRPr>
          </a:p>
        </p:txBody>
      </p:sp>
      <p:sp>
        <p:nvSpPr>
          <p:cNvPr id="1030" name="Rectangle 2"/>
          <p:cNvSpPr>
            <a:spLocks noGrp="1" noChangeArrowheads="1"/>
          </p:cNvSpPr>
          <p:nvPr>
            <p:ph type="ctrTitle" idx="4294967295"/>
          </p:nvPr>
        </p:nvSpPr>
        <p:spPr>
          <a:xfrm>
            <a:off x="253440" y="1925281"/>
            <a:ext cx="8598945" cy="1136650"/>
          </a:xfrm>
        </p:spPr>
        <p:txBody>
          <a:bodyPr lIns="92065" tIns="46034" rIns="92065" bIns="46034">
            <a:noAutofit/>
          </a:bodyPr>
          <a:lstStyle/>
          <a:p>
            <a:pPr algn="ctr">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2800" b="1" dirty="0" smtClean="0">
                <a:solidFill>
                  <a:srgbClr val="000099"/>
                </a:solidFill>
                <a:effectLst>
                  <a:outerShdw blurRad="38100" dist="38100" dir="2700000" algn="tl">
                    <a:srgbClr val="000000">
                      <a:alpha val="43137"/>
                    </a:srgbClr>
                  </a:outerShdw>
                </a:effectLst>
              </a:rPr>
              <a:t>Evaluation of Proposed FY15 Upgrades for NCEP Operational </a:t>
            </a:r>
            <a:r>
              <a:rPr lang="en-US" sz="2800" b="1" dirty="0" smtClean="0">
                <a:solidFill>
                  <a:srgbClr val="000099"/>
                </a:solidFill>
                <a:effectLst>
                  <a:outerShdw blurRad="38100" dist="38100" dir="2700000" algn="tl">
                    <a:srgbClr val="000000">
                      <a:alpha val="43137"/>
                    </a:srgbClr>
                  </a:outerShdw>
                </a:effectLst>
              </a:rPr>
              <a:t>HWRF: NATL/EPAC </a:t>
            </a:r>
            <a:r>
              <a:rPr lang="en-US" sz="2800" b="1" dirty="0" smtClean="0">
                <a:solidFill>
                  <a:srgbClr val="000099"/>
                </a:solidFill>
                <a:effectLst>
                  <a:outerShdw blurRad="38100" dist="38100" dir="2700000" algn="tl">
                    <a:srgbClr val="000000">
                      <a:alpha val="43137"/>
                    </a:srgbClr>
                  </a:outerShdw>
                </a:effectLst>
              </a:rPr>
              <a:t>Storms, </a:t>
            </a:r>
            <a:r>
              <a:rPr lang="en-US" sz="2800" b="1" dirty="0" smtClean="0">
                <a:solidFill>
                  <a:srgbClr val="000099"/>
                </a:solidFill>
                <a:effectLst>
                  <a:outerShdw blurRad="38100" dist="38100" dir="2700000" algn="tl">
                    <a:srgbClr val="000000">
                      <a:alpha val="43137"/>
                    </a:srgbClr>
                  </a:outerShdw>
                </a:effectLst>
              </a:rPr>
              <a:t>2011-2014 </a:t>
            </a:r>
            <a:endParaRPr lang="en-US" sz="2400" b="1" i="1" dirty="0">
              <a:solidFill>
                <a:schemeClr val="accent3">
                  <a:lumMod val="50000"/>
                </a:schemeClr>
              </a:solidFill>
              <a:effectLst>
                <a:outerShdw blurRad="38100" dist="38100" dir="2700000" algn="tl">
                  <a:srgbClr val="000000">
                    <a:alpha val="43137"/>
                  </a:srgbClr>
                </a:outerShdw>
              </a:effectLst>
            </a:endParaRPr>
          </a:p>
        </p:txBody>
      </p:sp>
      <p:sp>
        <p:nvSpPr>
          <p:cNvPr id="1031" name="Rectangle 4"/>
          <p:cNvSpPr>
            <a:spLocks noChangeArrowheads="1"/>
          </p:cNvSpPr>
          <p:nvPr/>
        </p:nvSpPr>
        <p:spPr bwMode="auto">
          <a:xfrm>
            <a:off x="257760" y="181458"/>
            <a:ext cx="8628480" cy="6600341"/>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a:solidFill>
                <a:prstClr val="black"/>
              </a:solidFill>
            </a:endParaRPr>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mc:AlternateContent xmlns:mc="http://schemas.openxmlformats.org/markup-compatibility/2006">
              <mc:Choice xmlns:v="urn:schemas-microsoft-com:vml" Requires="v">
                <p:oleObj spid="_x0000_s1185" name="Drawing" r:id="rId5" imgW="725474" imgH="725474" progId="">
                  <p:embed/>
                </p:oleObj>
              </mc:Choice>
              <mc:Fallback>
                <p:oleObj name="Drawing" r:id="rId5" imgW="725474" imgH="725474" progId="">
                  <p:embed/>
                  <p:pic>
                    <p:nvPicPr>
                      <p:cNvPr id="0" name="Picture 1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80" y="315394"/>
                        <a:ext cx="708480" cy="7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extLst>
              <p:ext uri="{D42A27DB-BD31-4B8C-83A1-F6EECF244321}">
                <p14:modId xmlns:p14="http://schemas.microsoft.com/office/powerpoint/2010/main" val="1759850318"/>
              </p:ext>
            </p:extLst>
          </p:nvPr>
        </p:nvGraphicFramePr>
        <p:xfrm>
          <a:off x="1600200" y="213781"/>
          <a:ext cx="2043720" cy="929220"/>
        </p:xfrm>
        <a:graphic>
          <a:graphicData uri="http://schemas.openxmlformats.org/presentationml/2006/ole">
            <mc:AlternateContent xmlns:mc="http://schemas.openxmlformats.org/markup-compatibility/2006">
              <mc:Choice xmlns:v="urn:schemas-microsoft-com:vml" Requires="v">
                <p:oleObj spid="_x0000_s1186" name="Drawing" r:id="rId7" imgW="2857500" imgH="1569720" progId="">
                  <p:embed/>
                </p:oleObj>
              </mc:Choice>
              <mc:Fallback>
                <p:oleObj name="Drawing" r:id="rId7" imgW="2857500" imgH="1569720" progId="">
                  <p:embed/>
                  <p:pic>
                    <p:nvPicPr>
                      <p:cNvPr id="0" name="Picture 13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13781"/>
                        <a:ext cx="2043720" cy="929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9"/>
          <p:cNvGraphicFramePr>
            <a:graphicFrameLocks/>
          </p:cNvGraphicFramePr>
          <p:nvPr>
            <p:extLst>
              <p:ext uri="{D42A27DB-BD31-4B8C-83A1-F6EECF244321}">
                <p14:modId xmlns:p14="http://schemas.microsoft.com/office/powerpoint/2010/main" val="2490969400"/>
              </p:ext>
            </p:extLst>
          </p:nvPr>
        </p:nvGraphicFramePr>
        <p:xfrm>
          <a:off x="4235760" y="304800"/>
          <a:ext cx="707040" cy="669671"/>
        </p:xfrm>
        <a:graphic>
          <a:graphicData uri="http://schemas.openxmlformats.org/presentationml/2006/ole">
            <mc:AlternateContent xmlns:mc="http://schemas.openxmlformats.org/markup-compatibility/2006">
              <mc:Choice xmlns:v="urn:schemas-microsoft-com:vml" Requires="v">
                <p:oleObj spid="_x0000_s1187" name="Drawing" r:id="rId9" imgW="725474" imgH="687689" progId="">
                  <p:embed/>
                </p:oleObj>
              </mc:Choice>
              <mc:Fallback>
                <p:oleObj name="Drawing" r:id="rId9" imgW="725474" imgH="687689" progId="">
                  <p:embed/>
                  <p:pic>
                    <p:nvPicPr>
                      <p:cNvPr id="0" name="Picture 13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5760" y="304800"/>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9"/>
          <p:cNvPicPr>
            <a:picLocks noChangeAspect="1" noChangeArrowheads="1"/>
          </p:cNvPicPr>
          <p:nvPr/>
        </p:nvPicPr>
        <p:blipFill>
          <a:blip r:embed="rId11" cstate="print"/>
          <a:srcRect/>
          <a:stretch>
            <a:fillRect/>
          </a:stretch>
        </p:blipFill>
        <p:spPr bwMode="auto">
          <a:xfrm>
            <a:off x="5562600" y="200183"/>
            <a:ext cx="3327960" cy="866617"/>
          </a:xfrm>
          <a:prstGeom prst="rect">
            <a:avLst/>
          </a:prstGeom>
          <a:noFill/>
          <a:ln w="9525" algn="ctr">
            <a:noFill/>
            <a:miter lim="800000"/>
            <a:headEnd/>
            <a:tailEnd/>
          </a:ln>
        </p:spPr>
      </p:pic>
      <p:sp>
        <p:nvSpPr>
          <p:cNvPr id="1034" name="Text Box 12"/>
          <p:cNvSpPr txBox="1">
            <a:spLocks noChangeArrowheads="1"/>
          </p:cNvSpPr>
          <p:nvPr/>
        </p:nvSpPr>
        <p:spPr bwMode="auto">
          <a:xfrm>
            <a:off x="253440" y="3657600"/>
            <a:ext cx="8505240" cy="2535556"/>
          </a:xfrm>
          <a:prstGeom prst="rect">
            <a:avLst/>
          </a:prstGeom>
          <a:noFill/>
          <a:ln w="9525">
            <a:noFill/>
            <a:miter lim="800000"/>
            <a:headEnd/>
            <a:tailEnd/>
          </a:ln>
        </p:spPr>
        <p:txBody>
          <a:bodyPr wrap="square" lIns="91430" tIns="45715" rIns="91430" bIns="45715">
            <a:spAutoFit/>
          </a:bodyPr>
          <a:lstStyle/>
          <a:p>
            <a:pPr algn="ctr" defTabSz="414683" hangingPunct="0">
              <a:lnSpc>
                <a:spcPct val="93000"/>
              </a:lnSpc>
              <a:spcBef>
                <a:spcPct val="50000"/>
              </a:spcBef>
              <a:buClr>
                <a:srgbClr val="000000"/>
              </a:buClr>
              <a:buSzPct val="100000"/>
              <a:defRPr/>
            </a:pPr>
            <a:r>
              <a:rPr lang="en-US" sz="2400" b="1" dirty="0"/>
              <a:t>HWRF Team @</a:t>
            </a:r>
            <a:r>
              <a:rPr lang="en-US" sz="2400" b="1" dirty="0" smtClean="0"/>
              <a:t>EMC, in collaboration with</a:t>
            </a:r>
          </a:p>
          <a:p>
            <a:pPr algn="ctr" defTabSz="414683" hangingPunct="0">
              <a:lnSpc>
                <a:spcPct val="93000"/>
              </a:lnSpc>
              <a:spcBef>
                <a:spcPct val="50000"/>
              </a:spcBef>
              <a:buClr>
                <a:srgbClr val="000000"/>
              </a:buClr>
              <a:buSzPct val="100000"/>
              <a:defRPr/>
            </a:pPr>
            <a:r>
              <a:rPr lang="en-US" sz="2400" b="1" dirty="0" smtClean="0"/>
              <a:t>NHC</a:t>
            </a:r>
            <a:r>
              <a:rPr lang="en-US" sz="2400" b="1" dirty="0"/>
              <a:t>, DTC, GFDL, URI, UCLA, Purdue/NSF, HRD</a:t>
            </a:r>
            <a:endParaRPr lang="en-US" sz="2400"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spcBef>
                <a:spcPct val="50000"/>
              </a:spcBef>
              <a:buClr>
                <a:srgbClr val="000000"/>
              </a:buClr>
              <a:buSzPct val="100000"/>
              <a:defRPr/>
            </a:pPr>
            <a:r>
              <a:rPr lang="en-US" sz="2400" b="1" dirty="0" smtClean="0">
                <a:solidFill>
                  <a:srgbClr val="003300"/>
                </a:solidFill>
                <a:effectLst>
                  <a:outerShdw blurRad="38100" dist="38100" dir="2700000" algn="tl">
                    <a:srgbClr val="000000">
                      <a:alpha val="43137"/>
                    </a:srgbClr>
                  </a:outerShdw>
                </a:effectLst>
              </a:rPr>
              <a:t>Presented by</a:t>
            </a:r>
          </a:p>
          <a:p>
            <a:pPr algn="ctr" defTabSz="414683" hangingPunct="0">
              <a:lnSpc>
                <a:spcPct val="93000"/>
              </a:lnSpc>
              <a:spcBef>
                <a:spcPct val="50000"/>
              </a:spcBef>
              <a:buClr>
                <a:srgbClr val="000000"/>
              </a:buClr>
              <a:buSzPct val="100000"/>
              <a:defRPr/>
            </a:pPr>
            <a:r>
              <a:rPr lang="en-US" sz="2400" b="1" dirty="0">
                <a:solidFill>
                  <a:srgbClr val="003300"/>
                </a:solidFill>
                <a:effectLst>
                  <a:outerShdw blurRad="38100" dist="38100" dir="2700000" algn="tl">
                    <a:srgbClr val="000000">
                      <a:alpha val="43137"/>
                    </a:srgbClr>
                  </a:outerShdw>
                </a:effectLst>
              </a:rPr>
              <a:t>Vijay </a:t>
            </a:r>
            <a:r>
              <a:rPr lang="en-US" sz="2400" b="1" dirty="0" err="1">
                <a:solidFill>
                  <a:srgbClr val="003300"/>
                </a:solidFill>
                <a:effectLst>
                  <a:outerShdw blurRad="38100" dist="38100" dir="2700000" algn="tl">
                    <a:srgbClr val="000000">
                      <a:alpha val="43137"/>
                    </a:srgbClr>
                  </a:outerShdw>
                </a:effectLst>
              </a:rPr>
              <a:t>Tallapragada</a:t>
            </a:r>
            <a:endParaRPr lang="en-US" b="1" dirty="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smtClean="0">
              <a:solidFill>
                <a:srgbClr val="003300"/>
              </a:solidFill>
              <a:effectLst>
                <a:outerShdw blurRad="38100" dist="38100" dir="2700000" algn="tl">
                  <a:srgbClr val="000000">
                    <a:alpha val="43137"/>
                  </a:srgbClr>
                </a:outerShdw>
              </a:effectLst>
            </a:endParaRPr>
          </a:p>
          <a:p>
            <a:pPr algn="r" defTabSz="414683" hangingPunct="0">
              <a:lnSpc>
                <a:spcPct val="93000"/>
              </a:lnSpc>
              <a:buClr>
                <a:srgbClr val="000000"/>
              </a:buClr>
              <a:buSzPct val="100000"/>
              <a:defRPr/>
            </a:pPr>
            <a:r>
              <a:rPr lang="en-US" b="1" dirty="0" smtClean="0">
                <a:solidFill>
                  <a:srgbClr val="002060"/>
                </a:solidFill>
                <a:effectLst>
                  <a:outerShdw blurRad="38100" dist="38100" dir="2700000" algn="tl">
                    <a:srgbClr val="000000">
                      <a:alpha val="43137"/>
                    </a:srgbClr>
                  </a:outerShdw>
                </a:effectLst>
              </a:rPr>
              <a:t>HRD Monthly Science </a:t>
            </a:r>
            <a:r>
              <a:rPr lang="en-US" b="1" dirty="0" smtClean="0">
                <a:solidFill>
                  <a:srgbClr val="002060"/>
                </a:solidFill>
                <a:effectLst>
                  <a:outerShdw blurRad="38100" dist="38100" dir="2700000" algn="tl">
                    <a:srgbClr val="000000">
                      <a:alpha val="43137"/>
                    </a:srgbClr>
                  </a:outerShdw>
                </a:effectLst>
              </a:rPr>
              <a:t>Meeting</a:t>
            </a:r>
            <a:r>
              <a:rPr lang="en-US" b="1" dirty="0" smtClean="0">
                <a:solidFill>
                  <a:srgbClr val="002060"/>
                </a:solidFill>
                <a:effectLst>
                  <a:outerShdw blurRad="38100" dist="38100" dir="2700000" algn="tl">
                    <a:srgbClr val="000000">
                      <a:alpha val="43137"/>
                    </a:srgbClr>
                  </a:outerShdw>
                </a:effectLst>
              </a:rPr>
              <a:t>, </a:t>
            </a:r>
            <a:r>
              <a:rPr lang="en-US" b="1" dirty="0" smtClean="0">
                <a:solidFill>
                  <a:srgbClr val="002060"/>
                </a:solidFill>
                <a:effectLst>
                  <a:outerShdw blurRad="38100" dist="38100" dir="2700000" algn="tl">
                    <a:srgbClr val="000000">
                      <a:alpha val="43137"/>
                    </a:srgbClr>
                  </a:outerShdw>
                </a:effectLst>
              </a:rPr>
              <a:t>April 09, </a:t>
            </a:r>
            <a:r>
              <a:rPr lang="en-US" b="1" dirty="0" smtClean="0">
                <a:solidFill>
                  <a:srgbClr val="002060"/>
                </a:solidFill>
                <a:effectLst>
                  <a:outerShdw blurRad="38100" dist="38100" dir="2700000" algn="tl">
                    <a:srgbClr val="000000">
                      <a:alpha val="43137"/>
                    </a:srgbClr>
                  </a:outerShdw>
                </a:effectLst>
              </a:rPr>
              <a:t>2015</a:t>
            </a:r>
            <a:endParaRPr lang="en-US"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02576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19200" y="108099"/>
            <a:ext cx="6781800" cy="1200329"/>
          </a:xfrm>
          <a:prstGeom prst="rect">
            <a:avLst/>
          </a:prstGeom>
          <a:noFill/>
        </p:spPr>
        <p:txBody>
          <a:bodyPr wrap="square" rtlCol="0">
            <a:spAutoFit/>
          </a:bodyPr>
          <a:lstStyle/>
          <a:p>
            <a:pPr algn="ctr"/>
            <a:r>
              <a:rPr lang="en-US" sz="3600" dirty="0" smtClean="0"/>
              <a:t>Code Optimization &amp; Workflow Modifications</a:t>
            </a:r>
            <a:endParaRPr lang="en-US" sz="3600" dirty="0"/>
          </a:p>
        </p:txBody>
      </p:sp>
      <p:sp>
        <p:nvSpPr>
          <p:cNvPr id="12" name="TextBox 11"/>
          <p:cNvSpPr txBox="1"/>
          <p:nvPr/>
        </p:nvSpPr>
        <p:spPr>
          <a:xfrm>
            <a:off x="304800" y="1410355"/>
            <a:ext cx="8613244" cy="5139869"/>
          </a:xfrm>
          <a:prstGeom prst="rect">
            <a:avLst/>
          </a:prstGeom>
          <a:noFill/>
        </p:spPr>
        <p:txBody>
          <a:bodyPr wrap="square" rtlCol="0">
            <a:spAutoFit/>
          </a:bodyPr>
          <a:lstStyle/>
          <a:p>
            <a:pPr marL="342900" lvl="1" indent="-342900">
              <a:buFont typeface="Wingdings" pitchFamily="2" charset="2"/>
              <a:buChar char="Ø"/>
            </a:pPr>
            <a:r>
              <a:rPr lang="en-US" sz="2400" dirty="0"/>
              <a:t>Sped up 2015 HWRF from 160 minutes to 96 </a:t>
            </a:r>
            <a:r>
              <a:rPr lang="en-US" sz="2400" dirty="0" smtClean="0"/>
              <a:t>minutes</a:t>
            </a:r>
          </a:p>
          <a:p>
            <a:pPr marL="800100" lvl="2" indent="-342900">
              <a:buFont typeface="Wingdings" pitchFamily="2" charset="2"/>
              <a:buChar char="Ø"/>
            </a:pPr>
            <a:r>
              <a:rPr lang="en-US" sz="2000" dirty="0">
                <a:latin typeface="+mj-lt"/>
              </a:rPr>
              <a:t>Increase from 13 compute nodes to </a:t>
            </a:r>
            <a:r>
              <a:rPr lang="en-US" sz="2000" dirty="0" smtClean="0">
                <a:latin typeface="+mj-lt"/>
              </a:rPr>
              <a:t>22 (~2.5x increase w.r.t. WCOSS Phase 1 16 core nodes, to fit of new 24 core Phase 2 compute nodes). </a:t>
            </a:r>
          </a:p>
          <a:p>
            <a:pPr marL="800100" lvl="2" indent="-342900">
              <a:buFont typeface="Wingdings" pitchFamily="2" charset="2"/>
              <a:buChar char="Ø"/>
            </a:pPr>
            <a:r>
              <a:rPr lang="en-US" sz="2000" dirty="0" smtClean="0">
                <a:latin typeface="+mj-lt"/>
              </a:rPr>
              <a:t>Change </a:t>
            </a:r>
            <a:r>
              <a:rPr lang="en-US" sz="2000" dirty="0">
                <a:latin typeface="+mj-lt"/>
              </a:rPr>
              <a:t>the task geometry so that WRF compute processors within one compute node are adjacent to one another in a 4x4 grid.  </a:t>
            </a:r>
            <a:endParaRPr lang="en-US" sz="2000" dirty="0" smtClean="0">
              <a:latin typeface="+mj-lt"/>
            </a:endParaRPr>
          </a:p>
          <a:p>
            <a:pPr marL="800100" lvl="2" indent="-342900">
              <a:buFont typeface="Wingdings" pitchFamily="2" charset="2"/>
              <a:buChar char="Ø"/>
            </a:pPr>
            <a:r>
              <a:rPr lang="en-US" sz="2000" dirty="0" smtClean="0">
                <a:latin typeface="+mj-lt"/>
              </a:rPr>
              <a:t>Switch </a:t>
            </a:r>
            <a:r>
              <a:rPr lang="en-US" sz="2000" dirty="0">
                <a:latin typeface="+mj-lt"/>
              </a:rPr>
              <a:t>to the </a:t>
            </a:r>
            <a:r>
              <a:rPr lang="en-US" sz="2000" dirty="0" err="1">
                <a:latin typeface="+mj-lt"/>
              </a:rPr>
              <a:t>quilt_pnc</a:t>
            </a:r>
            <a:r>
              <a:rPr lang="en-US" sz="2000" dirty="0">
                <a:latin typeface="+mj-lt"/>
              </a:rPr>
              <a:t> implementation of WRF I/O servers.  This gained us about 30-35 minutes of runtime.  </a:t>
            </a:r>
            <a:endParaRPr lang="en-US" sz="2000" dirty="0" smtClean="0">
              <a:latin typeface="+mj-lt"/>
            </a:endParaRPr>
          </a:p>
          <a:p>
            <a:pPr marL="800100" lvl="2" indent="-342900">
              <a:buFont typeface="Wingdings" pitchFamily="2" charset="2"/>
              <a:buChar char="Ø"/>
            </a:pPr>
            <a:r>
              <a:rPr lang="en-US" sz="2000" dirty="0" smtClean="0">
                <a:latin typeface="+mj-lt"/>
              </a:rPr>
              <a:t>Turn </a:t>
            </a:r>
            <a:r>
              <a:rPr lang="en-US" sz="2000" dirty="0">
                <a:latin typeface="+mj-lt"/>
              </a:rPr>
              <a:t>off the logging from all WRF processors.  This gained us </a:t>
            </a:r>
            <a:r>
              <a:rPr lang="en-US" sz="2000" dirty="0" smtClean="0">
                <a:latin typeface="+mj-lt"/>
              </a:rPr>
              <a:t>about </a:t>
            </a:r>
            <a:r>
              <a:rPr lang="en-US" sz="2000" dirty="0">
                <a:latin typeface="+mj-lt"/>
              </a:rPr>
              <a:t>8 minutes of runtime.</a:t>
            </a:r>
          </a:p>
          <a:p>
            <a:pPr marL="342900" lvl="1" indent="-342900">
              <a:buFont typeface="Wingdings" pitchFamily="2" charset="2"/>
              <a:buChar char="Ø"/>
            </a:pPr>
            <a:r>
              <a:rPr lang="en-US" sz="2400" dirty="0" smtClean="0">
                <a:latin typeface="+mj-lt"/>
              </a:rPr>
              <a:t>End-to-end HWRF </a:t>
            </a:r>
            <a:r>
              <a:rPr lang="en-US" sz="2400" dirty="0">
                <a:latin typeface="+mj-lt"/>
              </a:rPr>
              <a:t>scripting system </a:t>
            </a:r>
            <a:r>
              <a:rPr lang="en-US" sz="2400" dirty="0" smtClean="0">
                <a:latin typeface="+mj-lt"/>
              </a:rPr>
              <a:t>in Python for all global ocean basins</a:t>
            </a:r>
            <a:endParaRPr lang="en-US" sz="2400" dirty="0">
              <a:latin typeface="+mj-lt"/>
            </a:endParaRPr>
          </a:p>
          <a:p>
            <a:pPr marL="342900" lvl="1" indent="-342900">
              <a:buFont typeface="Wingdings" pitchFamily="2" charset="2"/>
              <a:buChar char="Ø"/>
            </a:pPr>
            <a:r>
              <a:rPr lang="en-US" sz="2400" dirty="0" smtClean="0">
                <a:latin typeface="+mj-lt"/>
              </a:rPr>
              <a:t>Switch to 100% GRIB2 output from HWRF</a:t>
            </a:r>
          </a:p>
          <a:p>
            <a:pPr marL="342900" lvl="1" indent="-342900">
              <a:buFont typeface="Wingdings" pitchFamily="2" charset="2"/>
              <a:buChar char="Ø"/>
            </a:pPr>
            <a:r>
              <a:rPr lang="en-US" sz="2400" dirty="0" smtClean="0">
                <a:latin typeface="+mj-lt"/>
              </a:rPr>
              <a:t>Further changes to the HWRF workflow to improve the timing and reliability of forecast </a:t>
            </a:r>
            <a:r>
              <a:rPr lang="en-US" sz="2400" dirty="0" smtClean="0">
                <a:latin typeface="+mj-lt"/>
              </a:rPr>
              <a:t>delivery</a:t>
            </a:r>
          </a:p>
          <a:p>
            <a:pPr marL="342900" lvl="1" indent="-342900">
              <a:buFont typeface="Wingdings" pitchFamily="2" charset="2"/>
              <a:buChar char="Ø"/>
            </a:pPr>
            <a:r>
              <a:rPr lang="en-US" sz="2400" dirty="0" smtClean="0">
                <a:latin typeface="+mj-lt"/>
              </a:rPr>
              <a:t>New procedures for SDM to launch HWRF and GFDL separately</a:t>
            </a:r>
            <a:endParaRPr lang="en-US" sz="2400" dirty="0">
              <a:latin typeface="+mj-lt"/>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pPr/>
              <a:t>10</a:t>
            </a:fld>
            <a:endParaRPr lang="en-US"/>
          </a:p>
        </p:txBody>
      </p:sp>
    </p:spTree>
    <p:extLst>
      <p:ext uri="{BB962C8B-B14F-4D97-AF65-F5344CB8AC3E}">
        <p14:creationId xmlns:p14="http://schemas.microsoft.com/office/powerpoint/2010/main" val="1449074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04DEF7B-3EDF-4309-91A2-334F25FF17AC}" type="slidenum">
              <a:rPr lang="en-US" smtClean="0"/>
              <a:pPr>
                <a:defRPr/>
              </a:pPr>
              <a:t>11</a:t>
            </a:fld>
            <a:endParaRPr lang="en-US"/>
          </a:p>
        </p:txBody>
      </p:sp>
      <p:sp>
        <p:nvSpPr>
          <p:cNvPr id="4" name="TextBox 3"/>
          <p:cNvSpPr txBox="1"/>
          <p:nvPr/>
        </p:nvSpPr>
        <p:spPr>
          <a:xfrm>
            <a:off x="1277353" y="219742"/>
            <a:ext cx="7086600" cy="523220"/>
          </a:xfrm>
          <a:prstGeom prst="rect">
            <a:avLst/>
          </a:prstGeom>
          <a:noFill/>
        </p:spPr>
        <p:txBody>
          <a:bodyPr wrap="square" rtlCol="0">
            <a:spAutoFit/>
          </a:bodyPr>
          <a:lstStyle/>
          <a:p>
            <a:r>
              <a:rPr lang="en-US" sz="2800" dirty="0" smtClean="0"/>
              <a:t>WCOSS Development Machine 03/18/2015 </a:t>
            </a:r>
            <a:endParaRPr lang="en-US" sz="28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471"/>
          <a:stretch/>
        </p:blipFill>
        <p:spPr bwMode="auto">
          <a:xfrm>
            <a:off x="230188" y="712270"/>
            <a:ext cx="8682037" cy="583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2600" y="1905000"/>
            <a:ext cx="990600" cy="381000"/>
          </a:xfrm>
          <a:prstGeom prst="rect">
            <a:avLst/>
          </a:prstGeom>
          <a:noFill/>
        </p:spPr>
        <p:txBody>
          <a:bodyPr wrap="square" rtlCol="0">
            <a:spAutoFit/>
          </a:bodyPr>
          <a:lstStyle/>
          <a:p>
            <a:r>
              <a:rPr lang="en-US" dirty="0" smtClean="0"/>
              <a:t>HWRF</a:t>
            </a:r>
            <a:endParaRPr lang="en-US" dirty="0"/>
          </a:p>
        </p:txBody>
      </p:sp>
      <p:sp>
        <p:nvSpPr>
          <p:cNvPr id="8" name="TextBox 7"/>
          <p:cNvSpPr txBox="1"/>
          <p:nvPr/>
        </p:nvSpPr>
        <p:spPr>
          <a:xfrm>
            <a:off x="3962400" y="3440351"/>
            <a:ext cx="723106" cy="381000"/>
          </a:xfrm>
          <a:prstGeom prst="rect">
            <a:avLst/>
          </a:prstGeom>
          <a:noFill/>
        </p:spPr>
        <p:txBody>
          <a:bodyPr wrap="square" rtlCol="0">
            <a:spAutoFit/>
          </a:bodyPr>
          <a:lstStyle/>
          <a:p>
            <a:r>
              <a:rPr lang="en-US" dirty="0" smtClean="0"/>
              <a:t>GFS</a:t>
            </a:r>
            <a:endParaRPr lang="en-US" dirty="0"/>
          </a:p>
        </p:txBody>
      </p:sp>
      <p:sp>
        <p:nvSpPr>
          <p:cNvPr id="10" name="TextBox 9"/>
          <p:cNvSpPr txBox="1"/>
          <p:nvPr/>
        </p:nvSpPr>
        <p:spPr>
          <a:xfrm>
            <a:off x="1277353" y="1143000"/>
            <a:ext cx="990600" cy="381000"/>
          </a:xfrm>
          <a:prstGeom prst="rect">
            <a:avLst/>
          </a:prstGeom>
          <a:noFill/>
        </p:spPr>
        <p:txBody>
          <a:bodyPr wrap="square" rtlCol="0">
            <a:spAutoFit/>
          </a:bodyPr>
          <a:lstStyle/>
          <a:p>
            <a:r>
              <a:rPr lang="en-US" dirty="0" smtClean="0"/>
              <a:t>RTOFS</a:t>
            </a:r>
            <a:endParaRPr lang="en-US" dirty="0"/>
          </a:p>
        </p:txBody>
      </p:sp>
      <p:sp>
        <p:nvSpPr>
          <p:cNvPr id="11" name="TextBox 10"/>
          <p:cNvSpPr txBox="1"/>
          <p:nvPr/>
        </p:nvSpPr>
        <p:spPr>
          <a:xfrm>
            <a:off x="882316" y="5486400"/>
            <a:ext cx="990600" cy="381000"/>
          </a:xfrm>
          <a:prstGeom prst="rect">
            <a:avLst/>
          </a:prstGeom>
          <a:noFill/>
        </p:spPr>
        <p:txBody>
          <a:bodyPr wrap="square" rtlCol="0">
            <a:spAutoFit/>
          </a:bodyPr>
          <a:lstStyle/>
          <a:p>
            <a:r>
              <a:rPr lang="en-US" dirty="0" smtClean="0"/>
              <a:t>SREF</a:t>
            </a:r>
            <a:endParaRPr lang="en-US" dirty="0"/>
          </a:p>
        </p:txBody>
      </p:sp>
      <p:sp>
        <p:nvSpPr>
          <p:cNvPr id="12" name="TextBox 11"/>
          <p:cNvSpPr txBox="1"/>
          <p:nvPr/>
        </p:nvSpPr>
        <p:spPr>
          <a:xfrm>
            <a:off x="2215816" y="5289483"/>
            <a:ext cx="990600" cy="381000"/>
          </a:xfrm>
          <a:prstGeom prst="rect">
            <a:avLst/>
          </a:prstGeom>
          <a:noFill/>
        </p:spPr>
        <p:txBody>
          <a:bodyPr wrap="square" rtlCol="0">
            <a:spAutoFit/>
          </a:bodyPr>
          <a:lstStyle/>
          <a:p>
            <a:r>
              <a:rPr lang="en-US" dirty="0" smtClean="0"/>
              <a:t>GEFS</a:t>
            </a:r>
            <a:endParaRPr lang="en-US" dirty="0"/>
          </a:p>
        </p:txBody>
      </p:sp>
      <p:sp>
        <p:nvSpPr>
          <p:cNvPr id="13" name="TextBox 12"/>
          <p:cNvSpPr txBox="1"/>
          <p:nvPr/>
        </p:nvSpPr>
        <p:spPr>
          <a:xfrm>
            <a:off x="5410200" y="2514600"/>
            <a:ext cx="990600" cy="381000"/>
          </a:xfrm>
          <a:prstGeom prst="rect">
            <a:avLst/>
          </a:prstGeom>
          <a:noFill/>
        </p:spPr>
        <p:txBody>
          <a:bodyPr wrap="square" rtlCol="0">
            <a:spAutoFit/>
          </a:bodyPr>
          <a:lstStyle/>
          <a:p>
            <a:r>
              <a:rPr lang="en-US" dirty="0" smtClean="0"/>
              <a:t>NAM</a:t>
            </a:r>
            <a:endParaRPr lang="en-US" dirty="0"/>
          </a:p>
        </p:txBody>
      </p:sp>
      <p:sp>
        <p:nvSpPr>
          <p:cNvPr id="14" name="TextBox 13"/>
          <p:cNvSpPr txBox="1"/>
          <p:nvPr/>
        </p:nvSpPr>
        <p:spPr>
          <a:xfrm>
            <a:off x="2368216" y="4419600"/>
            <a:ext cx="990600" cy="381000"/>
          </a:xfrm>
          <a:prstGeom prst="rect">
            <a:avLst/>
          </a:prstGeom>
          <a:noFill/>
        </p:spPr>
        <p:txBody>
          <a:bodyPr wrap="square" rtlCol="0">
            <a:spAutoFit/>
          </a:bodyPr>
          <a:lstStyle/>
          <a:p>
            <a:r>
              <a:rPr lang="en-US" dirty="0" smtClean="0"/>
              <a:t>CFSV2</a:t>
            </a:r>
            <a:endParaRPr lang="en-US" dirty="0"/>
          </a:p>
        </p:txBody>
      </p:sp>
    </p:spTree>
    <p:extLst>
      <p:ext uri="{BB962C8B-B14F-4D97-AF65-F5344CB8AC3E}">
        <p14:creationId xmlns:p14="http://schemas.microsoft.com/office/powerpoint/2010/main" val="1598279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85800"/>
            <a:ext cx="8534400" cy="4154984"/>
          </a:xfrm>
          <a:prstGeom prst="rect">
            <a:avLst/>
          </a:prstGeom>
          <a:noFill/>
        </p:spPr>
        <p:txBody>
          <a:bodyPr wrap="square" rtlCol="0">
            <a:spAutoFit/>
          </a:bodyPr>
          <a:lstStyle/>
          <a:p>
            <a:r>
              <a:rPr lang="en-US" sz="4000" dirty="0" smtClean="0">
                <a:solidFill>
                  <a:prstClr val="black"/>
                </a:solidFill>
              </a:rPr>
              <a:t>Acronyms</a:t>
            </a:r>
          </a:p>
          <a:p>
            <a:endParaRPr lang="en-US" sz="2400" dirty="0" smtClean="0">
              <a:solidFill>
                <a:prstClr val="black"/>
              </a:solidFill>
            </a:endParaRPr>
          </a:p>
          <a:p>
            <a:pPr>
              <a:buFont typeface="Wingdings" pitchFamily="2" charset="2"/>
              <a:buChar char="Ø"/>
            </a:pPr>
            <a:r>
              <a:rPr lang="en-US" sz="2000" b="1" dirty="0" smtClean="0"/>
              <a:t>H15B</a:t>
            </a:r>
            <a:r>
              <a:rPr lang="en-US" sz="2000" dirty="0" smtClean="0">
                <a:solidFill>
                  <a:prstClr val="black"/>
                </a:solidFill>
              </a:rPr>
              <a:t>: FY15 HWRF baseline, 18/6/2km resolution, L61,  input: T1534L64 GFS (Spectral files for both IC and BC);</a:t>
            </a:r>
          </a:p>
          <a:p>
            <a:endParaRPr lang="en-US" sz="2000" dirty="0">
              <a:solidFill>
                <a:prstClr val="black"/>
              </a:solidFill>
            </a:endParaRPr>
          </a:p>
          <a:p>
            <a:pPr>
              <a:buFont typeface="Wingdings" pitchFamily="2" charset="2"/>
              <a:buChar char="Ø"/>
            </a:pPr>
            <a:r>
              <a:rPr lang="en-US" sz="2000" b="1" dirty="0"/>
              <a:t>H214</a:t>
            </a:r>
            <a:r>
              <a:rPr lang="en-US" sz="2000" dirty="0">
                <a:solidFill>
                  <a:prstClr val="black"/>
                </a:solidFill>
              </a:rPr>
              <a:t>: 2014 version of operational HWRF, 27/9/3km resolution, L61, input: T574 L64 GFS (Spectral files for both IC and BC</a:t>
            </a:r>
            <a:r>
              <a:rPr lang="en-US" sz="2000" dirty="0" smtClean="0">
                <a:solidFill>
                  <a:prstClr val="black"/>
                </a:solidFill>
              </a:rPr>
              <a:t>);</a:t>
            </a:r>
          </a:p>
          <a:p>
            <a:pPr>
              <a:buFont typeface="Wingdings" pitchFamily="2" charset="2"/>
              <a:buChar char="Ø"/>
            </a:pPr>
            <a:endParaRPr lang="en-US" sz="2000" dirty="0">
              <a:solidFill>
                <a:prstClr val="black"/>
              </a:solidFill>
            </a:endParaRPr>
          </a:p>
          <a:p>
            <a:pPr>
              <a:buFont typeface="Wingdings" pitchFamily="2" charset="2"/>
              <a:buChar char="Ø"/>
            </a:pPr>
            <a:r>
              <a:rPr lang="en-US" sz="2000" b="1" dirty="0" smtClean="0"/>
              <a:t>H15Z</a:t>
            </a:r>
            <a:r>
              <a:rPr lang="en-US" sz="2000" dirty="0" smtClean="0">
                <a:solidFill>
                  <a:prstClr val="black"/>
                </a:solidFill>
              </a:rPr>
              <a:t>: H214 driven by New GFS (Control)</a:t>
            </a:r>
          </a:p>
          <a:p>
            <a:endParaRPr lang="en-US" sz="2000" dirty="0">
              <a:solidFill>
                <a:prstClr val="black"/>
              </a:solidFill>
            </a:endParaRPr>
          </a:p>
          <a:p>
            <a:pPr>
              <a:buFont typeface="Wingdings" pitchFamily="2" charset="2"/>
              <a:buChar char="Ø"/>
            </a:pPr>
            <a:r>
              <a:rPr lang="en-US" sz="2000" b="1" dirty="0" smtClean="0">
                <a:solidFill>
                  <a:srgbClr val="FF0000"/>
                </a:solidFill>
              </a:rPr>
              <a:t>H215</a:t>
            </a:r>
            <a:r>
              <a:rPr lang="en-US" sz="2000" dirty="0" smtClean="0">
                <a:solidFill>
                  <a:srgbClr val="FF0000"/>
                </a:solidFill>
              </a:rPr>
              <a:t>: H15B + All Physics upgrades;</a:t>
            </a:r>
          </a:p>
          <a:p>
            <a:endParaRPr lang="en-US" sz="2000" dirty="0" smtClean="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080720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13</a:t>
            </a:fld>
            <a:endParaRPr lang="en-US">
              <a:solidFill>
                <a:prstClr val="black">
                  <a:tint val="75000"/>
                </a:prstClr>
              </a:solidFill>
            </a:endParaRPr>
          </a:p>
        </p:txBody>
      </p:sp>
      <p:sp>
        <p:nvSpPr>
          <p:cNvPr id="3" name="TextBox 2"/>
          <p:cNvSpPr txBox="1"/>
          <p:nvPr/>
        </p:nvSpPr>
        <p:spPr>
          <a:xfrm>
            <a:off x="1295400" y="2286000"/>
            <a:ext cx="7010400" cy="1200329"/>
          </a:xfrm>
          <a:prstGeom prst="rect">
            <a:avLst/>
          </a:prstGeom>
          <a:noFill/>
        </p:spPr>
        <p:txBody>
          <a:bodyPr wrap="square" rtlCol="0">
            <a:spAutoFit/>
          </a:bodyPr>
          <a:lstStyle/>
          <a:p>
            <a:pPr algn="ctr"/>
            <a:r>
              <a:rPr lang="en-US" sz="3600" dirty="0" smtClean="0"/>
              <a:t>Verification for Atlantic Storms (2011-2014)</a:t>
            </a:r>
            <a:endParaRPr 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7177" y="314980"/>
            <a:ext cx="6705600" cy="523220"/>
          </a:xfrm>
          <a:prstGeom prst="rect">
            <a:avLst/>
          </a:prstGeom>
          <a:noFill/>
        </p:spPr>
        <p:txBody>
          <a:bodyPr wrap="square" rtlCol="0">
            <a:spAutoFit/>
          </a:bodyPr>
          <a:lstStyle/>
          <a:p>
            <a:pPr algn="ctr"/>
            <a:r>
              <a:rPr lang="en-US" sz="2800" dirty="0" smtClean="0"/>
              <a:t>Impact of New GFS, </a:t>
            </a:r>
            <a:r>
              <a:rPr lang="en-US" sz="2800" dirty="0" smtClean="0"/>
              <a:t>NATL, 2011-2014 </a:t>
            </a:r>
            <a:endParaRPr lang="en-US" sz="28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14</a:t>
            </a:fld>
            <a:endParaRPr lang="en-US">
              <a:solidFill>
                <a:prstClr val="black">
                  <a:tint val="75000"/>
                </a:prstClr>
              </a:solidFill>
            </a:endParaRPr>
          </a:p>
        </p:txBody>
      </p:sp>
      <p:pic>
        <p:nvPicPr>
          <p:cNvPr id="51202" name="Picture 2" descr="http://www.emc.ncep.noaa.gov/gc_wmb/vxt/zack/temp1/ALAL1114_H15Z_combine.png"/>
          <p:cNvPicPr>
            <a:picLocks noChangeAspect="1" noChangeArrowheads="1"/>
          </p:cNvPicPr>
          <p:nvPr/>
        </p:nvPicPr>
        <p:blipFill>
          <a:blip r:embed="rId2" cstate="print"/>
          <a:srcRect/>
          <a:stretch>
            <a:fillRect/>
          </a:stretch>
        </p:blipFill>
        <p:spPr bwMode="auto">
          <a:xfrm>
            <a:off x="-10141" y="1219200"/>
            <a:ext cx="9133295" cy="4419600"/>
          </a:xfrm>
          <a:prstGeom prst="rect">
            <a:avLst/>
          </a:prstGeom>
          <a:noFill/>
        </p:spPr>
      </p:pic>
      <p:sp>
        <p:nvSpPr>
          <p:cNvPr id="7" name="TextBox 6"/>
          <p:cNvSpPr txBox="1"/>
          <p:nvPr/>
        </p:nvSpPr>
        <p:spPr>
          <a:xfrm>
            <a:off x="6324600" y="4191000"/>
            <a:ext cx="2514600" cy="923330"/>
          </a:xfrm>
          <a:prstGeom prst="rect">
            <a:avLst/>
          </a:prstGeom>
          <a:noFill/>
        </p:spPr>
        <p:txBody>
          <a:bodyPr wrap="square" rtlCol="0">
            <a:spAutoFit/>
          </a:bodyPr>
          <a:lstStyle/>
          <a:p>
            <a:r>
              <a:rPr lang="en-US" dirty="0" smtClean="0"/>
              <a:t>New GFS degraded track/intensity </a:t>
            </a:r>
            <a:r>
              <a:rPr lang="en-US" dirty="0" smtClean="0"/>
              <a:t>forecasts</a:t>
            </a:r>
            <a:endParaRPr lang="en-US" dirty="0"/>
          </a:p>
        </p:txBody>
      </p:sp>
    </p:spTree>
    <p:extLst>
      <p:ext uri="{BB962C8B-B14F-4D97-AF65-F5344CB8AC3E}">
        <p14:creationId xmlns:p14="http://schemas.microsoft.com/office/powerpoint/2010/main" val="1859612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416649"/>
            <a:ext cx="7549299" cy="523220"/>
          </a:xfrm>
          <a:prstGeom prst="rect">
            <a:avLst/>
          </a:prstGeom>
          <a:noFill/>
        </p:spPr>
        <p:txBody>
          <a:bodyPr wrap="square" rtlCol="0">
            <a:spAutoFit/>
          </a:bodyPr>
          <a:lstStyle/>
          <a:p>
            <a:pPr algn="ctr"/>
            <a:r>
              <a:rPr lang="en-US" sz="2800" dirty="0" smtClean="0"/>
              <a:t>Impact of HWRF Resolution, </a:t>
            </a:r>
            <a:r>
              <a:rPr lang="en-US" sz="2800" dirty="0" smtClean="0"/>
              <a:t>NATL, 2011-2014</a:t>
            </a:r>
            <a:endParaRPr lang="en-US" sz="28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15</a:t>
            </a:fld>
            <a:endParaRPr lang="en-US">
              <a:solidFill>
                <a:prstClr val="black">
                  <a:tint val="75000"/>
                </a:prstClr>
              </a:solidFill>
            </a:endParaRPr>
          </a:p>
        </p:txBody>
      </p:sp>
      <p:sp>
        <p:nvSpPr>
          <p:cNvPr id="2" name="TextBox 1"/>
          <p:cNvSpPr txBox="1"/>
          <p:nvPr/>
        </p:nvSpPr>
        <p:spPr>
          <a:xfrm>
            <a:off x="157899" y="6135220"/>
            <a:ext cx="8153400" cy="646331"/>
          </a:xfrm>
          <a:prstGeom prst="rect">
            <a:avLst/>
          </a:prstGeom>
          <a:noFill/>
        </p:spPr>
        <p:txBody>
          <a:bodyPr wrap="square" rtlCol="0">
            <a:spAutoFit/>
          </a:bodyPr>
          <a:lstStyle/>
          <a:p>
            <a:r>
              <a:rPr lang="en-US" b="1" i="1" dirty="0" smtClean="0">
                <a:solidFill>
                  <a:srgbClr val="FF0000"/>
                </a:solidFill>
              </a:rPr>
              <a:t>Resolution upgrades and vortex initialization changes have offset the loss of skill due to new GFS</a:t>
            </a:r>
            <a:endParaRPr lang="en-US" b="1" i="1" dirty="0">
              <a:solidFill>
                <a:srgbClr val="FF0000"/>
              </a:solidFill>
            </a:endParaRPr>
          </a:p>
        </p:txBody>
      </p:sp>
      <p:pic>
        <p:nvPicPr>
          <p:cNvPr id="50178" name="Picture 2" descr="http://www.emc.ncep.noaa.gov/gc_wmb/vxt/zack/temp1/ALAL1114_H15ZB_combine.png"/>
          <p:cNvPicPr>
            <a:picLocks noChangeAspect="1" noChangeArrowheads="1"/>
          </p:cNvPicPr>
          <p:nvPr/>
        </p:nvPicPr>
        <p:blipFill>
          <a:blip r:embed="rId2" cstate="print"/>
          <a:srcRect/>
          <a:stretch>
            <a:fillRect/>
          </a:stretch>
        </p:blipFill>
        <p:spPr bwMode="auto">
          <a:xfrm>
            <a:off x="0" y="1143000"/>
            <a:ext cx="9165971" cy="4419600"/>
          </a:xfrm>
          <a:prstGeom prst="rect">
            <a:avLst/>
          </a:prstGeom>
          <a:noFill/>
        </p:spPr>
      </p:pic>
      <p:sp>
        <p:nvSpPr>
          <p:cNvPr id="8" name="TextBox 7"/>
          <p:cNvSpPr txBox="1"/>
          <p:nvPr/>
        </p:nvSpPr>
        <p:spPr>
          <a:xfrm>
            <a:off x="6308651" y="3962400"/>
            <a:ext cx="2514600" cy="1477328"/>
          </a:xfrm>
          <a:prstGeom prst="rect">
            <a:avLst/>
          </a:prstGeom>
          <a:noFill/>
        </p:spPr>
        <p:txBody>
          <a:bodyPr wrap="square" rtlCol="0">
            <a:spAutoFit/>
          </a:bodyPr>
          <a:lstStyle/>
          <a:p>
            <a:r>
              <a:rPr lang="en-US" dirty="0" smtClean="0"/>
              <a:t>Neutral track impact;</a:t>
            </a:r>
          </a:p>
          <a:p>
            <a:r>
              <a:rPr lang="en-US" dirty="0" smtClean="0"/>
              <a:t>Neutral to positive intensity impact;</a:t>
            </a:r>
          </a:p>
          <a:p>
            <a:r>
              <a:rPr lang="en-US" dirty="0" smtClean="0"/>
              <a:t>Relative large intensity bias;</a:t>
            </a:r>
            <a:endParaRPr lang="en-US" dirty="0"/>
          </a:p>
        </p:txBody>
      </p:sp>
    </p:spTree>
    <p:extLst>
      <p:ext uri="{BB962C8B-B14F-4D97-AF65-F5344CB8AC3E}">
        <p14:creationId xmlns:p14="http://schemas.microsoft.com/office/powerpoint/2010/main" val="305204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solidFill>
                  <a:srgbClr val="04617B">
                    <a:shade val="90000"/>
                  </a:srgbClr>
                </a:solidFill>
              </a:rPr>
              <a:pPr/>
              <a:t>16</a:t>
            </a:fld>
            <a:endParaRPr lang="en-US" dirty="0">
              <a:solidFill>
                <a:srgbClr val="04617B">
                  <a:shade val="90000"/>
                </a:srgbClr>
              </a:solidFill>
            </a:endParaRPr>
          </a:p>
        </p:txBody>
      </p:sp>
      <p:pic>
        <p:nvPicPr>
          <p:cNvPr id="3" name="Picture 2"/>
          <p:cNvPicPr>
            <a:picLocks noChangeAspect="1" noChangeArrowheads="1"/>
          </p:cNvPicPr>
          <p:nvPr/>
        </p:nvPicPr>
        <p:blipFill rotWithShape="1">
          <a:blip r:embed="rId2"/>
          <a:srcRect/>
          <a:stretch>
            <a:fillRect/>
          </a:stretch>
        </p:blipFill>
        <p:spPr>
          <a:xfrm>
            <a:off x="152400" y="76200"/>
            <a:ext cx="4427431" cy="3200400"/>
          </a:xfrm>
          <a:prstGeom prst="rect">
            <a:avLst/>
          </a:prstGeom>
          <a:noFill/>
          <a:ln>
            <a:noFill/>
          </a:ln>
        </p:spPr>
      </p:pic>
      <p:sp>
        <p:nvSpPr>
          <p:cNvPr id="4" name="TextBox 3"/>
          <p:cNvSpPr txBox="1"/>
          <p:nvPr/>
        </p:nvSpPr>
        <p:spPr>
          <a:xfrm>
            <a:off x="609600" y="712076"/>
            <a:ext cx="874395" cy="362344"/>
          </a:xfrm>
          <a:prstGeom prst="rect">
            <a:avLst/>
          </a:prstGeom>
          <a:solidFill>
            <a:srgbClr val="FFFF00">
              <a:alpha val="30000"/>
            </a:srgbClr>
          </a:solidFill>
        </p:spPr>
        <p:txBody>
          <a:bodyPr vert="horz" wrap="square" lIns="91440" tIns="45720" rIns="91440" bIns="45720" anchor="t">
            <a:spAutoFit/>
          </a:bodyPr>
          <a:lstStyle/>
          <a:p>
            <a:pPr>
              <a:defRPr lang="en-US"/>
            </a:pPr>
            <a:r>
              <a:rPr lang="en-US">
                <a:solidFill>
                  <a:prstClr val="black"/>
                </a:solidFill>
              </a:rPr>
              <a:t>BIAS</a:t>
            </a:r>
          </a:p>
        </p:txBody>
      </p:sp>
      <p:cxnSp>
        <p:nvCxnSpPr>
          <p:cNvPr id="5" name="Straight Arrow Connector 4"/>
          <p:cNvCxnSpPr/>
          <p:nvPr/>
        </p:nvCxnSpPr>
        <p:spPr>
          <a:xfrm rot="16200000" flipH="1">
            <a:off x="3252222" y="1506270"/>
            <a:ext cx="29296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rotWithShape="1">
          <a:blip r:embed="rId3"/>
          <a:srcRect/>
          <a:stretch>
            <a:fillRect/>
          </a:stretch>
        </p:blipFill>
        <p:spPr>
          <a:xfrm>
            <a:off x="4564169" y="76200"/>
            <a:ext cx="4427431" cy="3200400"/>
          </a:xfrm>
          <a:prstGeom prst="rect">
            <a:avLst/>
          </a:prstGeom>
          <a:noFill/>
          <a:ln>
            <a:noFill/>
          </a:ln>
        </p:spPr>
      </p:pic>
      <p:cxnSp>
        <p:nvCxnSpPr>
          <p:cNvPr id="7" name="Straight Arrow Connector 6"/>
          <p:cNvCxnSpPr/>
          <p:nvPr/>
        </p:nvCxnSpPr>
        <p:spPr>
          <a:xfrm rot="16200000" flipH="1">
            <a:off x="7551971" y="1669864"/>
            <a:ext cx="57607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85264" y="1381373"/>
            <a:ext cx="762000" cy="369332"/>
          </a:xfrm>
          <a:prstGeom prst="rect">
            <a:avLst/>
          </a:prstGeom>
          <a:noFill/>
        </p:spPr>
        <p:txBody>
          <a:bodyPr wrap="square">
            <a:spAutoFit/>
          </a:bodyPr>
          <a:lstStyle/>
          <a:p>
            <a:pPr>
              <a:defRPr lang="en-US"/>
            </a:pPr>
            <a:r>
              <a:rPr lang="en-US" b="1" dirty="0">
                <a:solidFill>
                  <a:srgbClr val="A5C249">
                    <a:lumMod val="75000"/>
                  </a:srgbClr>
                </a:solidFill>
              </a:rPr>
              <a:t>T14C</a:t>
            </a:r>
          </a:p>
        </p:txBody>
      </p:sp>
      <p:sp>
        <p:nvSpPr>
          <p:cNvPr id="9" name="TextBox 8"/>
          <p:cNvSpPr txBox="1"/>
          <p:nvPr/>
        </p:nvSpPr>
        <p:spPr>
          <a:xfrm>
            <a:off x="7958755" y="2029939"/>
            <a:ext cx="762000" cy="369332"/>
          </a:xfrm>
          <a:prstGeom prst="rect">
            <a:avLst/>
          </a:prstGeom>
          <a:noFill/>
        </p:spPr>
        <p:txBody>
          <a:bodyPr wrap="square">
            <a:spAutoFit/>
          </a:bodyPr>
          <a:lstStyle/>
          <a:p>
            <a:pPr>
              <a:defRPr lang="en-US"/>
            </a:pPr>
            <a:r>
              <a:rPr lang="en-US" b="1" dirty="0" smtClean="0">
                <a:solidFill>
                  <a:srgbClr val="FF0000"/>
                </a:solidFill>
              </a:rPr>
              <a:t>H242</a:t>
            </a:r>
            <a:endParaRPr lang="en-US" b="1" dirty="0">
              <a:solidFill>
                <a:srgbClr val="FF0000"/>
              </a:solidFill>
            </a:endParaRPr>
          </a:p>
        </p:txBody>
      </p:sp>
      <p:pic>
        <p:nvPicPr>
          <p:cNvPr id="10" name="Picture 3"/>
          <p:cNvPicPr>
            <a:picLocks noChangeAspect="1" noChangeArrowheads="1"/>
          </p:cNvPicPr>
          <p:nvPr/>
        </p:nvPicPr>
        <p:blipFill rotWithShape="1">
          <a:blip r:embed="rId4"/>
          <a:srcRect/>
          <a:stretch>
            <a:fillRect/>
          </a:stretch>
        </p:blipFill>
        <p:spPr>
          <a:xfrm>
            <a:off x="0" y="3623441"/>
            <a:ext cx="4427431" cy="3200400"/>
          </a:xfrm>
          <a:prstGeom prst="rect">
            <a:avLst/>
          </a:prstGeom>
          <a:noFill/>
          <a:ln>
            <a:noFill/>
          </a:ln>
        </p:spPr>
      </p:pic>
      <p:cxnSp>
        <p:nvCxnSpPr>
          <p:cNvPr id="11" name="Straight Arrow Connector 10"/>
          <p:cNvCxnSpPr/>
          <p:nvPr/>
        </p:nvCxnSpPr>
        <p:spPr>
          <a:xfrm rot="16200000" flipH="1">
            <a:off x="3621595" y="5065335"/>
            <a:ext cx="31661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9200" y="2214605"/>
            <a:ext cx="1828800" cy="646331"/>
          </a:xfrm>
          <a:prstGeom prst="rect">
            <a:avLst/>
          </a:prstGeom>
          <a:noFill/>
        </p:spPr>
        <p:txBody>
          <a:bodyPr wrap="square" rtlCol="0">
            <a:spAutoFit/>
          </a:bodyPr>
          <a:lstStyle/>
          <a:p>
            <a:r>
              <a:rPr lang="en-US" dirty="0" smtClean="0">
                <a:solidFill>
                  <a:prstClr val="black"/>
                </a:solidFill>
              </a:rPr>
              <a:t>Control configuration</a:t>
            </a:r>
            <a:endParaRPr lang="en-US" dirty="0">
              <a:solidFill>
                <a:prstClr val="black"/>
              </a:solidFill>
            </a:endParaRPr>
          </a:p>
        </p:txBody>
      </p:sp>
      <p:sp>
        <p:nvSpPr>
          <p:cNvPr id="13" name="TextBox 12"/>
          <p:cNvSpPr txBox="1"/>
          <p:nvPr/>
        </p:nvSpPr>
        <p:spPr>
          <a:xfrm>
            <a:off x="5029200" y="2286000"/>
            <a:ext cx="1828800" cy="646331"/>
          </a:xfrm>
          <a:prstGeom prst="rect">
            <a:avLst/>
          </a:prstGeom>
          <a:noFill/>
        </p:spPr>
        <p:txBody>
          <a:bodyPr wrap="square" rtlCol="0">
            <a:spAutoFit/>
          </a:bodyPr>
          <a:lstStyle/>
          <a:p>
            <a:r>
              <a:rPr lang="en-US" dirty="0" smtClean="0">
                <a:solidFill>
                  <a:prstClr val="black"/>
                </a:solidFill>
              </a:rPr>
              <a:t>Microphysics upgrades</a:t>
            </a:r>
            <a:endParaRPr lang="en-US" dirty="0">
              <a:solidFill>
                <a:prstClr val="black"/>
              </a:solidFill>
            </a:endParaRPr>
          </a:p>
        </p:txBody>
      </p:sp>
      <p:sp>
        <p:nvSpPr>
          <p:cNvPr id="14" name="TextBox 13"/>
          <p:cNvSpPr txBox="1"/>
          <p:nvPr/>
        </p:nvSpPr>
        <p:spPr>
          <a:xfrm>
            <a:off x="914400" y="5638800"/>
            <a:ext cx="1828800" cy="646331"/>
          </a:xfrm>
          <a:prstGeom prst="rect">
            <a:avLst/>
          </a:prstGeom>
          <a:noFill/>
        </p:spPr>
        <p:txBody>
          <a:bodyPr wrap="square" rtlCol="0">
            <a:spAutoFit/>
          </a:bodyPr>
          <a:lstStyle/>
          <a:p>
            <a:r>
              <a:rPr lang="en-US" dirty="0" smtClean="0">
                <a:solidFill>
                  <a:prstClr val="black"/>
                </a:solidFill>
              </a:rPr>
              <a:t>Radiation upgrades</a:t>
            </a:r>
            <a:endParaRPr lang="en-US" dirty="0">
              <a:solidFill>
                <a:prstClr val="black"/>
              </a:solidFill>
            </a:endParaRPr>
          </a:p>
        </p:txBody>
      </p:sp>
      <p:pic>
        <p:nvPicPr>
          <p:cNvPr id="15" name="Picture 2"/>
          <p:cNvPicPr>
            <a:picLocks noChangeAspect="1" noChangeArrowheads="1"/>
          </p:cNvPicPr>
          <p:nvPr/>
        </p:nvPicPr>
        <p:blipFill rotWithShape="1">
          <a:blip r:embed="rId5"/>
          <a:srcRect/>
          <a:stretch>
            <a:fillRect/>
          </a:stretch>
        </p:blipFill>
        <p:spPr>
          <a:xfrm>
            <a:off x="4564168" y="3505200"/>
            <a:ext cx="4427431" cy="3200400"/>
          </a:xfrm>
          <a:prstGeom prst="rect">
            <a:avLst/>
          </a:prstGeom>
          <a:noFill/>
          <a:ln>
            <a:noFill/>
          </a:ln>
        </p:spPr>
      </p:pic>
      <p:sp>
        <p:nvSpPr>
          <p:cNvPr id="16" name="TextBox 15"/>
          <p:cNvSpPr txBox="1"/>
          <p:nvPr/>
        </p:nvSpPr>
        <p:spPr>
          <a:xfrm>
            <a:off x="5334000" y="5638799"/>
            <a:ext cx="1828800" cy="369332"/>
          </a:xfrm>
          <a:prstGeom prst="rect">
            <a:avLst/>
          </a:prstGeom>
          <a:noFill/>
        </p:spPr>
        <p:txBody>
          <a:bodyPr wrap="square" rtlCol="0">
            <a:spAutoFit/>
          </a:bodyPr>
          <a:lstStyle/>
          <a:p>
            <a:r>
              <a:rPr lang="en-US" dirty="0" smtClean="0">
                <a:solidFill>
                  <a:prstClr val="black"/>
                </a:solidFill>
              </a:rPr>
              <a:t>Ocean upgrades</a:t>
            </a:r>
            <a:endParaRPr lang="en-US" dirty="0">
              <a:solidFill>
                <a:prstClr val="black"/>
              </a:solidFill>
            </a:endParaRPr>
          </a:p>
        </p:txBody>
      </p:sp>
      <p:grpSp>
        <p:nvGrpSpPr>
          <p:cNvPr id="24" name="Group 23"/>
          <p:cNvGrpSpPr/>
          <p:nvPr/>
        </p:nvGrpSpPr>
        <p:grpSpPr>
          <a:xfrm>
            <a:off x="1905000" y="1501140"/>
            <a:ext cx="5334000" cy="3855720"/>
            <a:chOff x="1905000" y="1501140"/>
            <a:chExt cx="5334000" cy="3855720"/>
          </a:xfrm>
        </p:grpSpPr>
        <p:pic>
          <p:nvPicPr>
            <p:cNvPr id="5122" name="Picture 2" descr="C:\Users\EBSOFT1\Desktop\wrong_fig_ALAL0813_bia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501140"/>
              <a:ext cx="5334000" cy="385572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590800" y="2133600"/>
              <a:ext cx="4294464" cy="2731532"/>
              <a:chOff x="2590800" y="2133600"/>
              <a:chExt cx="4294464" cy="2731532"/>
            </a:xfrm>
          </p:grpSpPr>
          <p:sp>
            <p:nvSpPr>
              <p:cNvPr id="17" name="TextBox 16"/>
              <p:cNvSpPr txBox="1"/>
              <p:nvPr/>
            </p:nvSpPr>
            <p:spPr>
              <a:xfrm>
                <a:off x="3124200" y="2860936"/>
                <a:ext cx="2133600" cy="369332"/>
              </a:xfrm>
              <a:prstGeom prst="rect">
                <a:avLst/>
              </a:prstGeom>
              <a:noFill/>
            </p:spPr>
            <p:txBody>
              <a:bodyPr wrap="square" rtlCol="0">
                <a:spAutoFit/>
              </a:bodyPr>
              <a:lstStyle/>
              <a:p>
                <a:r>
                  <a:rPr lang="en-US" dirty="0" smtClean="0">
                    <a:solidFill>
                      <a:prstClr val="black"/>
                    </a:solidFill>
                  </a:rPr>
                  <a:t>Combination</a:t>
                </a:r>
                <a:endParaRPr lang="en-US" dirty="0">
                  <a:solidFill>
                    <a:prstClr val="black"/>
                  </a:solidFill>
                </a:endParaRPr>
              </a:p>
            </p:txBody>
          </p:sp>
          <p:cxnSp>
            <p:nvCxnSpPr>
              <p:cNvPr id="19" name="Straight Arrow Connector 18"/>
              <p:cNvCxnSpPr/>
              <p:nvPr/>
            </p:nvCxnSpPr>
            <p:spPr>
              <a:xfrm>
                <a:off x="6096000" y="3691128"/>
                <a:ext cx="0" cy="8808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704792" y="2133600"/>
                <a:ext cx="1705408" cy="184666"/>
              </a:xfrm>
              <a:prstGeom prst="rect">
                <a:avLst/>
              </a:prstGeom>
              <a:solidFill>
                <a:schemeClr val="bg1"/>
              </a:solidFill>
            </p:spPr>
            <p:txBody>
              <a:bodyPr wrap="square" lIns="0" tIns="0" rIns="0" bIns="0" rtlCol="0">
                <a:spAutoFit/>
              </a:bodyPr>
              <a:lstStyle/>
              <a:p>
                <a:r>
                  <a:rPr lang="en-US" sz="1200" dirty="0" smtClean="0">
                    <a:solidFill>
                      <a:srgbClr val="0BD0D9"/>
                    </a:solidFill>
                  </a:rPr>
                  <a:t>Initial combination</a:t>
                </a:r>
                <a:endParaRPr lang="en-US" sz="1200" dirty="0">
                  <a:solidFill>
                    <a:srgbClr val="0BD0D9"/>
                  </a:solidFill>
                </a:endParaRPr>
              </a:p>
            </p:txBody>
          </p:sp>
          <p:sp>
            <p:nvSpPr>
              <p:cNvPr id="22" name="TextBox 21"/>
              <p:cNvSpPr txBox="1"/>
              <p:nvPr/>
            </p:nvSpPr>
            <p:spPr>
              <a:xfrm>
                <a:off x="2590800" y="4495800"/>
                <a:ext cx="4294464" cy="369332"/>
              </a:xfrm>
              <a:prstGeom prst="rect">
                <a:avLst/>
              </a:prstGeom>
              <a:noFill/>
            </p:spPr>
            <p:txBody>
              <a:bodyPr wrap="square" rtlCol="0">
                <a:spAutoFit/>
              </a:bodyPr>
              <a:lstStyle/>
              <a:p>
                <a:r>
                  <a:rPr lang="en-US" b="1" dirty="0" err="1" smtClean="0">
                    <a:solidFill>
                      <a:srgbClr val="0BD0D9"/>
                    </a:solidFill>
                  </a:rPr>
                  <a:t>Infrastructure+MP+Radiation+Ocean</a:t>
                </a:r>
                <a:endParaRPr lang="en-US" b="1" dirty="0">
                  <a:solidFill>
                    <a:srgbClr val="0BD0D9"/>
                  </a:solidFill>
                </a:endParaRPr>
              </a:p>
            </p:txBody>
          </p:sp>
        </p:grpSp>
      </p:grpSp>
    </p:spTree>
    <p:extLst>
      <p:ext uri="{BB962C8B-B14F-4D97-AF65-F5344CB8AC3E}">
        <p14:creationId xmlns:p14="http://schemas.microsoft.com/office/powerpoint/2010/main" val="27057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8" descr="C:\Users\vijay.t.tallapragada\Desktop\FY15_HWRF\3-way\fig_ALAL1114_s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3898773"/>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a:t>
            </a:r>
            <a:r>
              <a:rPr lang="en-US" sz="2000" dirty="0" smtClean="0"/>
              <a:t>(</a:t>
            </a:r>
            <a:r>
              <a:rPr lang="en-US" sz="2000" dirty="0" smtClean="0"/>
              <a:t>H215 </a:t>
            </a:r>
            <a:r>
              <a:rPr lang="en-US" sz="2000" dirty="0" smtClean="0"/>
              <a:t>vs H15Z &amp; </a:t>
            </a:r>
            <a:r>
              <a:rPr lang="en-US" sz="2000" dirty="0" smtClean="0"/>
              <a:t>H214)</a:t>
            </a:r>
          </a:p>
          <a:p>
            <a:pPr algn="ctr"/>
            <a:r>
              <a:rPr lang="en-US" sz="2400" dirty="0" smtClean="0"/>
              <a:t> </a:t>
            </a:r>
            <a:r>
              <a:rPr lang="en-US" dirty="0" smtClean="0"/>
              <a:t>NATL Track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17</a:t>
            </a:fld>
            <a:endParaRPr lang="en-US">
              <a:solidFill>
                <a:prstClr val="black">
                  <a:tint val="75000"/>
                </a:prstClr>
              </a:solidFill>
            </a:endParaRPr>
          </a:p>
        </p:txBody>
      </p:sp>
      <p:pic>
        <p:nvPicPr>
          <p:cNvPr id="32770" name="Picture 2" descr="C:\Users\vijay.t.tallapragada\Desktop\FY15_HWRF\fig_ALAL1114_t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 y="968752"/>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vijay.t.tallapragada\Desktop\FY15_HWRF\fig_AL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descr="C:\Users\vijay.t.tallapragada\Desktop\FY15_HWRF\3-way\fig_ALAL1114_tk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260" y="968752"/>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2819400"/>
            <a:ext cx="6531989" cy="923330"/>
          </a:xfrm>
          <a:prstGeom prst="rect">
            <a:avLst/>
          </a:prstGeom>
          <a:solidFill>
            <a:srgbClr val="FFFF00"/>
          </a:solidFill>
        </p:spPr>
        <p:txBody>
          <a:bodyPr wrap="square" rtlCol="0">
            <a:spAutoFit/>
          </a:bodyPr>
          <a:lstStyle/>
          <a:p>
            <a:r>
              <a:rPr lang="en-US" dirty="0" smtClean="0"/>
              <a:t>Track Forecast Performance from H215 showed neutral impact (slightly better, ~5% through 48 </a:t>
            </a:r>
            <a:r>
              <a:rPr lang="en-US" dirty="0" err="1" smtClean="0"/>
              <a:t>hrs</a:t>
            </a:r>
            <a:r>
              <a:rPr lang="en-US" dirty="0" smtClean="0"/>
              <a:t> and slightly worse, ~5% from 72-120 </a:t>
            </a:r>
            <a:r>
              <a:rPr lang="en-US" dirty="0" err="1" smtClean="0"/>
              <a:t>hrs</a:t>
            </a:r>
            <a:r>
              <a:rPr lang="en-US" dirty="0" smtClean="0"/>
              <a:t> compared to H214 as well as H15Z. </a:t>
            </a:r>
            <a:endParaRPr lang="en-US" dirty="0"/>
          </a:p>
        </p:txBody>
      </p:sp>
    </p:spTree>
    <p:extLst>
      <p:ext uri="{BB962C8B-B14F-4D97-AF65-F5344CB8AC3E}">
        <p14:creationId xmlns:p14="http://schemas.microsoft.com/office/powerpoint/2010/main" val="8294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C:\Users\vijay.t.tallapragada\Desktop\FY15_HWRF\fig_AL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Users\vijay.t.tallapragada\Desktop\FY15_HWRF\3-way\fig_ALAL1114_si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594" y="3910965"/>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a:t>
            </a:r>
            <a:r>
              <a:rPr lang="en-US" sz="2000" dirty="0" smtClean="0"/>
              <a:t>(</a:t>
            </a:r>
            <a:r>
              <a:rPr lang="en-US" sz="2000" dirty="0" smtClean="0"/>
              <a:t>H215 </a:t>
            </a:r>
            <a:r>
              <a:rPr lang="en-US" sz="2000" dirty="0" smtClean="0"/>
              <a:t>vs H15Z &amp; </a:t>
            </a:r>
            <a:r>
              <a:rPr lang="en-US" sz="2000" dirty="0" smtClean="0"/>
              <a:t>H214)</a:t>
            </a:r>
          </a:p>
          <a:p>
            <a:pPr algn="ctr"/>
            <a:r>
              <a:rPr lang="en-US" sz="2400" dirty="0" smtClean="0"/>
              <a:t> </a:t>
            </a:r>
            <a:r>
              <a:rPr lang="en-US" dirty="0" smtClean="0"/>
              <a:t>NATL Intensity Error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18</a:t>
            </a:fld>
            <a:endParaRPr lang="en-US">
              <a:solidFill>
                <a:prstClr val="black">
                  <a:tint val="75000"/>
                </a:prstClr>
              </a:solidFill>
            </a:endParaRPr>
          </a:p>
        </p:txBody>
      </p:sp>
      <p:pic>
        <p:nvPicPr>
          <p:cNvPr id="33794" name="Picture 2" descr="C:\Users\vijay.t.tallapragada\Desktop\FY15_HWRF\3-way\fig_ALAL1114_wi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114" y="918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C:\Users\vijay.t.tallapragada\Desktop\FY15_HWRF\fig_ALAL1114_wi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381000" y="4913376"/>
            <a:ext cx="3581400" cy="76200"/>
          </a:xfrm>
          <a:prstGeom prst="line">
            <a:avLst/>
          </a:prstGeom>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1600200" y="2209800"/>
            <a:ext cx="6531989" cy="2308324"/>
          </a:xfrm>
          <a:prstGeom prst="rect">
            <a:avLst/>
          </a:prstGeom>
          <a:solidFill>
            <a:srgbClr val="FFFF00"/>
          </a:solidFill>
        </p:spPr>
        <p:txBody>
          <a:bodyPr wrap="square" rtlCol="0">
            <a:spAutoFit/>
          </a:bodyPr>
          <a:lstStyle/>
          <a:p>
            <a:r>
              <a:rPr lang="en-US" dirty="0" smtClean="0"/>
              <a:t>Intensity Forecast Performance from H215 showed significant improvements (~10% at 24, 36, 72 and 96 </a:t>
            </a:r>
            <a:r>
              <a:rPr lang="en-US" dirty="0" err="1" smtClean="0"/>
              <a:t>hrs</a:t>
            </a:r>
            <a:r>
              <a:rPr lang="en-US" dirty="0" smtClean="0"/>
              <a:t>, and about 18% at 120 </a:t>
            </a:r>
            <a:r>
              <a:rPr lang="en-US" dirty="0" err="1" smtClean="0"/>
              <a:t>hrs</a:t>
            </a:r>
            <a:r>
              <a:rPr lang="en-US" dirty="0" smtClean="0"/>
              <a:t>).  H15Z indicated significant degradations due to use of new GFS.  </a:t>
            </a:r>
            <a:endParaRPr lang="en-US" dirty="0"/>
          </a:p>
          <a:p>
            <a:r>
              <a:rPr lang="en-US" i="1" dirty="0">
                <a:solidFill>
                  <a:srgbClr val="FF0000"/>
                </a:solidFill>
              </a:rPr>
              <a:t>Physics enhancements were carefully evaluated based on resolution and initialization upgrades to address the negative impacts noted in H214 </a:t>
            </a:r>
            <a:r>
              <a:rPr lang="en-US" i="1" dirty="0" smtClean="0">
                <a:solidFill>
                  <a:srgbClr val="FF0000"/>
                </a:solidFill>
              </a:rPr>
              <a:t>evaluation as well as degradations due to new GFS.</a:t>
            </a:r>
            <a:endParaRPr lang="en-US" i="1" dirty="0">
              <a:solidFill>
                <a:srgbClr val="FF0000"/>
              </a:solidFill>
            </a:endParaRPr>
          </a:p>
        </p:txBody>
      </p:sp>
    </p:spTree>
    <p:extLst>
      <p:ext uri="{BB962C8B-B14F-4D97-AF65-F5344CB8AC3E}">
        <p14:creationId xmlns:p14="http://schemas.microsoft.com/office/powerpoint/2010/main" val="304838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a:t>
            </a:r>
            <a:r>
              <a:rPr lang="en-US" sz="2000" dirty="0" smtClean="0"/>
              <a:t>(</a:t>
            </a:r>
            <a:r>
              <a:rPr lang="en-US" sz="2000" dirty="0" smtClean="0"/>
              <a:t>H215 </a:t>
            </a:r>
            <a:r>
              <a:rPr lang="en-US" sz="2000" dirty="0" smtClean="0"/>
              <a:t>vs H15Z &amp; </a:t>
            </a:r>
            <a:r>
              <a:rPr lang="en-US" sz="2000" dirty="0" smtClean="0"/>
              <a:t>H214)</a:t>
            </a:r>
          </a:p>
          <a:p>
            <a:pPr algn="ctr"/>
            <a:r>
              <a:rPr lang="en-US" sz="2400" dirty="0" smtClean="0"/>
              <a:t> </a:t>
            </a:r>
            <a:r>
              <a:rPr lang="en-US" dirty="0" smtClean="0"/>
              <a:t>NATL Intensity Bias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19</a:t>
            </a:fld>
            <a:endParaRPr lang="en-US">
              <a:solidFill>
                <a:prstClr val="black">
                  <a:tint val="75000"/>
                </a:prstClr>
              </a:solidFill>
            </a:endParaRPr>
          </a:p>
        </p:txBody>
      </p:sp>
      <p:sp>
        <p:nvSpPr>
          <p:cNvPr id="16" name="TextBox 15"/>
          <p:cNvSpPr txBox="1"/>
          <p:nvPr/>
        </p:nvSpPr>
        <p:spPr>
          <a:xfrm>
            <a:off x="4800600" y="1276933"/>
            <a:ext cx="3962400" cy="1200329"/>
          </a:xfrm>
          <a:prstGeom prst="rect">
            <a:avLst/>
          </a:prstGeom>
          <a:solidFill>
            <a:schemeClr val="bg1"/>
          </a:solidFill>
        </p:spPr>
        <p:txBody>
          <a:bodyPr wrap="square" rtlCol="0">
            <a:spAutoFit/>
          </a:bodyPr>
          <a:lstStyle/>
          <a:p>
            <a:r>
              <a:rPr lang="en-US" dirty="0" smtClean="0"/>
              <a:t>Intensity Forecast Bias stayed largely neutral, with slight improvements compared to H214/H15Z, trending towards positive bias at day-5.</a:t>
            </a:r>
          </a:p>
        </p:txBody>
      </p:sp>
      <p:pic>
        <p:nvPicPr>
          <p:cNvPr id="34818" name="Picture 2" descr="C:\Users\vijay.t.tallapragada\Desktop\FY15_HWRF\fig_ALAL1114_b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31367"/>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vijay.t.tallapragada\Desktop\FY15_HWRF\3-way\fig_ALAL1114_bi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72306"/>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descr="C:\Users\vijay.t.tallapragada\Desktop\FY15_HWRF\Early_guidance\fig_ALAL1114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086100"/>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5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79358"/>
            <a:ext cx="8382000" cy="6278642"/>
          </a:xfrm>
          <a:prstGeom prst="rect">
            <a:avLst/>
          </a:prstGeom>
          <a:noFill/>
        </p:spPr>
        <p:txBody>
          <a:bodyPr wrap="square" rtlCol="0">
            <a:spAutoFit/>
          </a:bodyPr>
          <a:lstStyle/>
          <a:p>
            <a:pPr marL="342900" indent="-342900">
              <a:buFont typeface="Wingdings" panose="05000000000000000000" pitchFamily="2" charset="2"/>
              <a:buChar char="Ø"/>
              <a:defRPr/>
            </a:pPr>
            <a:r>
              <a:rPr lang="en-US" sz="2400" b="1" dirty="0" smtClean="0"/>
              <a:t>System &amp; Resolution Enhancements</a:t>
            </a:r>
          </a:p>
          <a:p>
            <a:pPr marL="800100" lvl="1" indent="-342900">
              <a:buFont typeface="Wingdings" panose="05000000000000000000" pitchFamily="2" charset="2"/>
              <a:buChar char="§"/>
              <a:defRPr/>
            </a:pPr>
            <a:r>
              <a:rPr lang="en-US" dirty="0" smtClean="0"/>
              <a:t>Replace </a:t>
            </a:r>
            <a:r>
              <a:rPr lang="en-US" dirty="0"/>
              <a:t>current partial HWRF python based scripts with complete Python based scripts for a unified </a:t>
            </a:r>
            <a:r>
              <a:rPr lang="en-US" dirty="0" smtClean="0"/>
              <a:t>system</a:t>
            </a:r>
          </a:p>
          <a:p>
            <a:pPr marL="800100" lvl="1" indent="-342900">
              <a:buFont typeface="Wingdings" panose="05000000000000000000" pitchFamily="2" charset="2"/>
              <a:buChar char="§"/>
              <a:defRPr/>
            </a:pPr>
            <a:r>
              <a:rPr lang="en-US" dirty="0" smtClean="0"/>
              <a:t>GFS data Upgrades</a:t>
            </a:r>
            <a:endParaRPr lang="en-US" dirty="0"/>
          </a:p>
          <a:p>
            <a:pPr marL="800100" lvl="1" indent="-342900">
              <a:buFont typeface="Wingdings" panose="05000000000000000000" pitchFamily="2" charset="2"/>
              <a:buChar char="§"/>
              <a:defRPr/>
            </a:pPr>
            <a:r>
              <a:rPr lang="en-US" i="1" u="sng" dirty="0">
                <a:solidFill>
                  <a:srgbClr val="000099"/>
                </a:solidFill>
              </a:rPr>
              <a:t>Increase the horizontal resolution of atmospheric model for all domains from 27/9/3 to 18/6/2 km</a:t>
            </a:r>
            <a:r>
              <a:rPr lang="en-US" i="1" u="sng" dirty="0" smtClean="0">
                <a:solidFill>
                  <a:srgbClr val="000099"/>
                </a:solidFill>
              </a:rPr>
              <a:t>.</a:t>
            </a:r>
          </a:p>
          <a:p>
            <a:pPr marL="342900" indent="-342900">
              <a:buFont typeface="Wingdings" panose="05000000000000000000" pitchFamily="2" charset="2"/>
              <a:buChar char="Ø"/>
              <a:defRPr/>
            </a:pPr>
            <a:r>
              <a:rPr lang="en-US" sz="2400" b="1" dirty="0" smtClean="0"/>
              <a:t>Initialization/Data Assimilation Improvements</a:t>
            </a:r>
            <a:endParaRPr lang="en-US" sz="2400" b="1" dirty="0"/>
          </a:p>
          <a:p>
            <a:pPr marL="800100" lvl="1" indent="-342900">
              <a:buFont typeface="Wingdings" panose="05000000000000000000" pitchFamily="2" charset="2"/>
              <a:buChar char="§"/>
              <a:defRPr/>
            </a:pPr>
            <a:r>
              <a:rPr lang="en-US" dirty="0"/>
              <a:t>Upgrade  and improve HWRF vortex initialization scheme in response to both GFS and HWRF resolution </a:t>
            </a:r>
            <a:r>
              <a:rPr lang="en-US" dirty="0" smtClean="0"/>
              <a:t>increases</a:t>
            </a:r>
            <a:endParaRPr lang="en-US" dirty="0"/>
          </a:p>
          <a:p>
            <a:pPr marL="800100" lvl="1" indent="-342900">
              <a:buFont typeface="Wingdings" panose="05000000000000000000" pitchFamily="2" charset="2"/>
              <a:buChar char="§"/>
              <a:defRPr/>
            </a:pPr>
            <a:r>
              <a:rPr lang="en-US" dirty="0"/>
              <a:t>Upgrade Data Assimilation System with hybrid HWRF-based </a:t>
            </a:r>
            <a:r>
              <a:rPr lang="en-US" dirty="0" err="1"/>
              <a:t>EnKF</a:t>
            </a:r>
            <a:r>
              <a:rPr lang="en-US" dirty="0"/>
              <a:t> and GSI system</a:t>
            </a:r>
            <a:r>
              <a:rPr lang="en-US" dirty="0" smtClean="0"/>
              <a:t>.</a:t>
            </a:r>
          </a:p>
          <a:p>
            <a:pPr marL="342900" indent="-342900">
              <a:buFont typeface="Wingdings" panose="05000000000000000000" pitchFamily="2" charset="2"/>
              <a:buChar char="Ø"/>
              <a:defRPr/>
            </a:pPr>
            <a:r>
              <a:rPr lang="en-US" sz="2400" b="1" dirty="0" smtClean="0"/>
              <a:t>Physics Advancements</a:t>
            </a:r>
          </a:p>
          <a:p>
            <a:pPr marL="800100" lvl="1" indent="-342900">
              <a:buFont typeface="Wingdings" panose="05000000000000000000" pitchFamily="2" charset="2"/>
              <a:buChar char="§"/>
              <a:defRPr/>
            </a:pPr>
            <a:r>
              <a:rPr lang="en-US" dirty="0" smtClean="0"/>
              <a:t>Upgrade Micro-physics process (Ferrier-</a:t>
            </a:r>
            <a:r>
              <a:rPr lang="en-US" dirty="0" err="1" smtClean="0"/>
              <a:t>Aligo</a:t>
            </a:r>
            <a:r>
              <a:rPr lang="en-US" dirty="0" smtClean="0"/>
              <a:t>)</a:t>
            </a:r>
          </a:p>
          <a:p>
            <a:pPr marL="800100" lvl="1" indent="-342900">
              <a:buFont typeface="Wingdings" panose="05000000000000000000" pitchFamily="2" charset="2"/>
              <a:buChar char="§"/>
              <a:defRPr/>
            </a:pPr>
            <a:r>
              <a:rPr lang="en-US" dirty="0" smtClean="0"/>
              <a:t>Upgrade GFDL radiation to RRTMG scheme with partial </a:t>
            </a:r>
            <a:r>
              <a:rPr lang="en-US" dirty="0" err="1" smtClean="0"/>
              <a:t>cloudness</a:t>
            </a:r>
            <a:endParaRPr lang="en-US" dirty="0" smtClean="0"/>
          </a:p>
          <a:p>
            <a:pPr marL="800100" lvl="1" indent="-342900">
              <a:buFont typeface="Wingdings" panose="05000000000000000000" pitchFamily="2" charset="2"/>
              <a:buChar char="§"/>
              <a:defRPr/>
            </a:pPr>
            <a:r>
              <a:rPr lang="en-US" dirty="0" smtClean="0"/>
              <a:t>Upgrade surface physics and PBL, momentum and enthalpy exchange coefficients(Cd/Ch)</a:t>
            </a:r>
            <a:endParaRPr lang="en-US" dirty="0"/>
          </a:p>
          <a:p>
            <a:pPr marL="800100" lvl="1" indent="-342900">
              <a:buFont typeface="Wingdings" panose="05000000000000000000" pitchFamily="2" charset="2"/>
              <a:buChar char="§"/>
              <a:defRPr/>
            </a:pPr>
            <a:r>
              <a:rPr lang="en-US" dirty="0" smtClean="0"/>
              <a:t>Upgrade </a:t>
            </a:r>
            <a:r>
              <a:rPr lang="en-US" dirty="0"/>
              <a:t>current GFDL slab model to NOAH LSM</a:t>
            </a:r>
            <a:r>
              <a:rPr lang="en-US" dirty="0" smtClean="0"/>
              <a:t>.</a:t>
            </a:r>
          </a:p>
          <a:p>
            <a:pPr marL="342900" indent="-342900">
              <a:buFont typeface="Wingdings" panose="05000000000000000000" pitchFamily="2" charset="2"/>
              <a:buChar char="Ø"/>
              <a:defRPr/>
            </a:pPr>
            <a:r>
              <a:rPr lang="en-US" sz="2400" b="1" dirty="0" smtClean="0"/>
              <a:t>First time in 2015….</a:t>
            </a:r>
            <a:endParaRPr lang="en-US" sz="2400" b="1" dirty="0"/>
          </a:p>
          <a:p>
            <a:pPr marL="800100" lvl="1" indent="-342900">
              <a:buFont typeface="Wingdings" panose="05000000000000000000" pitchFamily="2" charset="2"/>
              <a:buChar char="Ø"/>
              <a:defRPr/>
            </a:pPr>
            <a:r>
              <a:rPr lang="en-US" i="1" u="sng" dirty="0" smtClean="0">
                <a:solidFill>
                  <a:srgbClr val="000099"/>
                </a:solidFill>
              </a:rPr>
              <a:t>Self </a:t>
            </a:r>
            <a:r>
              <a:rPr lang="en-US" i="1" u="sng" dirty="0">
                <a:solidFill>
                  <a:srgbClr val="000099"/>
                </a:solidFill>
              </a:rPr>
              <a:t>cycled HWRF ensembles based warm start for TDR DA</a:t>
            </a:r>
          </a:p>
          <a:p>
            <a:pPr marL="800100" lvl="1" indent="-342900">
              <a:buFont typeface="Wingdings" panose="05000000000000000000" pitchFamily="2" charset="2"/>
              <a:buChar char="Ø"/>
              <a:defRPr/>
            </a:pPr>
            <a:r>
              <a:rPr lang="en-US" i="1" u="sng" dirty="0" smtClean="0">
                <a:solidFill>
                  <a:srgbClr val="000099"/>
                </a:solidFill>
              </a:rPr>
              <a:t>Expand </a:t>
            </a:r>
            <a:r>
              <a:rPr lang="en-US" i="1" u="sng" dirty="0">
                <a:solidFill>
                  <a:srgbClr val="000099"/>
                </a:solidFill>
              </a:rPr>
              <a:t>HWRF capabilities to all global (including WP/SH/IO) basins through 7-storm capability in operations to run year </a:t>
            </a:r>
            <a:r>
              <a:rPr lang="en-US" i="1" u="sng" dirty="0" smtClean="0">
                <a:solidFill>
                  <a:srgbClr val="000099"/>
                </a:solidFill>
              </a:rPr>
              <a:t>long</a:t>
            </a:r>
            <a:endParaRPr lang="en-US" i="1" u="sng" dirty="0">
              <a:solidFill>
                <a:srgbClr val="000099"/>
              </a:solidFill>
            </a:endParaRPr>
          </a:p>
        </p:txBody>
      </p:sp>
      <p:sp>
        <p:nvSpPr>
          <p:cNvPr id="5" name="TextBox 4"/>
          <p:cNvSpPr txBox="1"/>
          <p:nvPr/>
        </p:nvSpPr>
        <p:spPr>
          <a:xfrm>
            <a:off x="1109330" y="76200"/>
            <a:ext cx="6858000" cy="584775"/>
          </a:xfrm>
          <a:prstGeom prst="rect">
            <a:avLst/>
          </a:prstGeom>
          <a:noFill/>
        </p:spPr>
        <p:txBody>
          <a:bodyPr wrap="square" rtlCol="0">
            <a:spAutoFit/>
          </a:bodyPr>
          <a:lstStyle/>
          <a:p>
            <a:pPr algn="ctr"/>
            <a:r>
              <a:rPr lang="en-US" sz="3200" dirty="0" smtClean="0"/>
              <a:t>Scope of FY15 HWRF  Upgrades</a:t>
            </a:r>
            <a:endParaRPr lang="en-US" sz="3200" dirty="0"/>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291840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9144000" cy="523220"/>
          </a:xfrm>
          <a:prstGeom prst="rect">
            <a:avLst/>
          </a:prstGeom>
          <a:noFill/>
        </p:spPr>
        <p:txBody>
          <a:bodyPr wrap="square" rtlCol="0">
            <a:spAutoFit/>
          </a:bodyPr>
          <a:lstStyle/>
          <a:p>
            <a:pPr algn="ctr"/>
            <a:r>
              <a:rPr lang="en-US" sz="2800" dirty="0" smtClean="0"/>
              <a:t>Storm Structure Verification for H215 vs </a:t>
            </a:r>
            <a:r>
              <a:rPr lang="en-US" sz="2800" dirty="0" smtClean="0"/>
              <a:t>H15Z,NATL</a:t>
            </a:r>
            <a:endParaRPr lang="en-US" sz="2800" dirty="0"/>
          </a:p>
        </p:txBody>
      </p:sp>
      <p:sp>
        <p:nvSpPr>
          <p:cNvPr id="29" name="Slide Number Placeholder 28"/>
          <p:cNvSpPr>
            <a:spLocks noGrp="1"/>
          </p:cNvSpPr>
          <p:nvPr>
            <p:ph type="sldNum" sz="quarter" idx="12"/>
          </p:nvPr>
        </p:nvSpPr>
        <p:spPr/>
        <p:txBody>
          <a:bodyPr/>
          <a:lstStyle/>
          <a:p>
            <a:fld id="{29981558-129F-4680-8B8B-8498508A5939}" type="slidenum">
              <a:rPr lang="en-US" smtClean="0">
                <a:solidFill>
                  <a:prstClr val="black">
                    <a:tint val="75000"/>
                  </a:prstClr>
                </a:solidFill>
              </a:rPr>
              <a:pPr/>
              <a:t>20</a:t>
            </a:fld>
            <a:endParaRPr lang="en-US">
              <a:solidFill>
                <a:prstClr val="black">
                  <a:tint val="75000"/>
                </a:prstClr>
              </a:solidFill>
            </a:endParaRPr>
          </a:p>
        </p:txBody>
      </p:sp>
      <p:pic>
        <p:nvPicPr>
          <p:cNvPr id="36866" name="Picture 2" descr="C:\Users\vijay.t.tallapragada\Desktop\FY15_HWRF\fig_ALAL1114_m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66800" y="2057400"/>
            <a:ext cx="1143000" cy="381000"/>
          </a:xfrm>
          <a:prstGeom prst="rect">
            <a:avLst/>
          </a:prstGeom>
          <a:noFill/>
        </p:spPr>
        <p:txBody>
          <a:bodyPr wrap="square" rtlCol="0">
            <a:spAutoFit/>
          </a:bodyPr>
          <a:lstStyle/>
          <a:p>
            <a:r>
              <a:rPr lang="en-US" dirty="0" smtClean="0"/>
              <a:t>AL-R34</a:t>
            </a:r>
            <a:endParaRPr lang="en-US" dirty="0"/>
          </a:p>
        </p:txBody>
      </p:sp>
      <p:pic>
        <p:nvPicPr>
          <p:cNvPr id="36867" name="Picture 3" descr="C:\Users\vijay.t.tallapragada\Desktop\FY15_HWRF\fig_ALAL1114_m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Users\vijay.t.tallapragada\Desktop\FY15_HWRF\fig_ALAL1114_m6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Users\vijay.t.tallapragada\Desktop\FY15_HWRF\fig_ALAL1114_pr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3884295"/>
            <a:ext cx="4000500" cy="27889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38325" y="2975193"/>
            <a:ext cx="6229350" cy="1200329"/>
          </a:xfrm>
          <a:prstGeom prst="rect">
            <a:avLst/>
          </a:prstGeom>
          <a:solidFill>
            <a:srgbClr val="FFFF00"/>
          </a:solidFill>
        </p:spPr>
        <p:txBody>
          <a:bodyPr wrap="square" rtlCol="0">
            <a:spAutoFit/>
          </a:bodyPr>
          <a:lstStyle/>
          <a:p>
            <a:pPr algn="ctr"/>
            <a:r>
              <a:rPr lang="en-US" sz="2400" dirty="0" smtClean="0"/>
              <a:t>Storm </a:t>
            </a:r>
            <a:r>
              <a:rPr lang="en-US" sz="2400" dirty="0" smtClean="0"/>
              <a:t>size </a:t>
            </a:r>
            <a:r>
              <a:rPr lang="en-US" sz="2400" dirty="0" smtClean="0"/>
              <a:t>improved in H215 in all three radii </a:t>
            </a:r>
            <a:r>
              <a:rPr lang="en-US" sz="2400" dirty="0" smtClean="0"/>
              <a:t>categories for </a:t>
            </a:r>
            <a:r>
              <a:rPr lang="en-US" sz="2400" dirty="0" smtClean="0"/>
              <a:t>ATL storms</a:t>
            </a:r>
            <a:r>
              <a:rPr lang="en-US" sz="2400" dirty="0" smtClean="0"/>
              <a:t>.  No impact on MSLP forecasts</a:t>
            </a:r>
            <a:endParaRPr lang="en-US" sz="2400" dirty="0"/>
          </a:p>
        </p:txBody>
      </p:sp>
    </p:spTree>
    <p:extLst>
      <p:ext uri="{BB962C8B-B14F-4D97-AF65-F5344CB8AC3E}">
        <p14:creationId xmlns:p14="http://schemas.microsoft.com/office/powerpoint/2010/main" val="26289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21</a:t>
            </a:fld>
            <a:endParaRPr lang="en-US">
              <a:solidFill>
                <a:prstClr val="black">
                  <a:tint val="75000"/>
                </a:prstClr>
              </a:solidFill>
            </a:endParaRPr>
          </a:p>
        </p:txBody>
      </p:sp>
      <p:sp>
        <p:nvSpPr>
          <p:cNvPr id="5" name="TextBox 4"/>
          <p:cNvSpPr txBox="1"/>
          <p:nvPr/>
        </p:nvSpPr>
        <p:spPr>
          <a:xfrm>
            <a:off x="685800" y="304800"/>
            <a:ext cx="7848600" cy="461665"/>
          </a:xfrm>
          <a:prstGeom prst="rect">
            <a:avLst/>
          </a:prstGeom>
          <a:noFill/>
        </p:spPr>
        <p:txBody>
          <a:bodyPr wrap="square" rtlCol="0">
            <a:spAutoFit/>
          </a:bodyPr>
          <a:lstStyle/>
          <a:p>
            <a:pPr algn="ctr"/>
            <a:r>
              <a:rPr lang="en-US" sz="2400" dirty="0" smtClean="0"/>
              <a:t>Verification </a:t>
            </a:r>
            <a:r>
              <a:rPr lang="en-US" sz="2400" dirty="0" smtClean="0"/>
              <a:t>of interpolated guidance, NATL, H15I vs. H5ZI</a:t>
            </a:r>
            <a:endParaRPr lang="en-US" sz="2400" dirty="0"/>
          </a:p>
        </p:txBody>
      </p:sp>
      <p:pic>
        <p:nvPicPr>
          <p:cNvPr id="37890" name="Picture 2" descr="C:\Users\vijay.t.tallapragada\Desktop\FY15_HWRF\Early_guidance\fig_ALAL1114_t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vijay.t.tallapragada\Desktop\FY15_HWRF\Early_guidance\fig_ALAL1114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Users\vijay.t.tallapragada\Desktop\FY15_HWRF\Early_guidance\fig_AL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2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Users\vijay.t.tallapragada\Desktop\FY15_HWRF\Early_guidance\fig_ALAL1114_si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925"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461665"/>
          </a:xfrm>
          <a:prstGeom prst="rect">
            <a:avLst/>
          </a:prstGeom>
          <a:noFill/>
        </p:spPr>
        <p:txBody>
          <a:bodyPr wrap="square" rtlCol="0">
            <a:spAutoFit/>
          </a:bodyPr>
          <a:lstStyle/>
          <a:p>
            <a:pPr algn="ctr"/>
            <a:r>
              <a:rPr lang="en-US" sz="2400" dirty="0" smtClean="0"/>
              <a:t>Improvement of Intensity Cumulative Distribution of H215,AL</a:t>
            </a:r>
            <a:endParaRPr lang="en-US" sz="2400" dirty="0"/>
          </a:p>
        </p:txBody>
      </p:sp>
      <p:sp>
        <p:nvSpPr>
          <p:cNvPr id="22" name="Slide Number Placeholder 21"/>
          <p:cNvSpPr>
            <a:spLocks noGrp="1"/>
          </p:cNvSpPr>
          <p:nvPr>
            <p:ph type="sldNum" sz="quarter" idx="12"/>
          </p:nvPr>
        </p:nvSpPr>
        <p:spPr/>
        <p:txBody>
          <a:bodyPr/>
          <a:lstStyle/>
          <a:p>
            <a:fld id="{29981558-129F-4680-8B8B-8498508A5939}" type="slidenum">
              <a:rPr lang="en-US" smtClean="0">
                <a:solidFill>
                  <a:prstClr val="black">
                    <a:tint val="75000"/>
                  </a:prstClr>
                </a:solidFill>
              </a:rPr>
              <a:pPr/>
              <a:t>22</a:t>
            </a:fld>
            <a:endParaRPr lang="en-US">
              <a:solidFill>
                <a:prstClr val="black">
                  <a:tint val="75000"/>
                </a:prstClr>
              </a:solidFill>
            </a:endParaRPr>
          </a:p>
        </p:txBody>
      </p:sp>
      <p:pic>
        <p:nvPicPr>
          <p:cNvPr id="23" name="Picture 22" descr="cumulative_h214_h15u_120h_al.png"/>
          <p:cNvPicPr>
            <a:picLocks noChangeAspect="1"/>
          </p:cNvPicPr>
          <p:nvPr/>
        </p:nvPicPr>
        <p:blipFill>
          <a:blip r:embed="rId2" cstate="print"/>
          <a:stretch>
            <a:fillRect/>
          </a:stretch>
        </p:blipFill>
        <p:spPr>
          <a:xfrm>
            <a:off x="4495801" y="3539837"/>
            <a:ext cx="3998256" cy="3089563"/>
          </a:xfrm>
          <a:prstGeom prst="rect">
            <a:avLst/>
          </a:prstGeom>
        </p:spPr>
      </p:pic>
      <p:pic>
        <p:nvPicPr>
          <p:cNvPr id="24" name="Picture 23" descr="cumulative_h214_h15u_48h_al.png"/>
          <p:cNvPicPr>
            <a:picLocks noChangeAspect="1"/>
          </p:cNvPicPr>
          <p:nvPr/>
        </p:nvPicPr>
        <p:blipFill>
          <a:blip r:embed="rId3" cstate="print"/>
          <a:stretch>
            <a:fillRect/>
          </a:stretch>
        </p:blipFill>
        <p:spPr>
          <a:xfrm>
            <a:off x="322729" y="533401"/>
            <a:ext cx="3944471" cy="3048000"/>
          </a:xfrm>
          <a:prstGeom prst="rect">
            <a:avLst/>
          </a:prstGeom>
        </p:spPr>
      </p:pic>
      <p:sp>
        <p:nvSpPr>
          <p:cNvPr id="25" name="TextBox 24"/>
          <p:cNvSpPr txBox="1"/>
          <p:nvPr/>
        </p:nvSpPr>
        <p:spPr>
          <a:xfrm>
            <a:off x="1524000" y="1752600"/>
            <a:ext cx="1295400" cy="369332"/>
          </a:xfrm>
          <a:prstGeom prst="rect">
            <a:avLst/>
          </a:prstGeom>
          <a:noFill/>
        </p:spPr>
        <p:txBody>
          <a:bodyPr wrap="square" rtlCol="0">
            <a:spAutoFit/>
          </a:bodyPr>
          <a:lstStyle/>
          <a:p>
            <a:r>
              <a:rPr lang="en-US" dirty="0" smtClean="0"/>
              <a:t>Day 2</a:t>
            </a:r>
            <a:endParaRPr lang="en-US" dirty="0"/>
          </a:p>
        </p:txBody>
      </p:sp>
      <p:pic>
        <p:nvPicPr>
          <p:cNvPr id="26" name="Picture 25" descr="cumulative_h214_h15u_72h_al.png"/>
          <p:cNvPicPr>
            <a:picLocks noChangeAspect="1"/>
          </p:cNvPicPr>
          <p:nvPr/>
        </p:nvPicPr>
        <p:blipFill>
          <a:blip r:embed="rId4" cstate="print"/>
          <a:stretch>
            <a:fillRect/>
          </a:stretch>
        </p:blipFill>
        <p:spPr>
          <a:xfrm>
            <a:off x="4419600" y="457200"/>
            <a:ext cx="4132730" cy="3193473"/>
          </a:xfrm>
          <a:prstGeom prst="rect">
            <a:avLst/>
          </a:prstGeom>
        </p:spPr>
      </p:pic>
      <p:pic>
        <p:nvPicPr>
          <p:cNvPr id="27" name="Picture 26" descr="cumulative_h214_h15u_96h_al.png"/>
          <p:cNvPicPr>
            <a:picLocks noChangeAspect="1"/>
          </p:cNvPicPr>
          <p:nvPr/>
        </p:nvPicPr>
        <p:blipFill>
          <a:blip r:embed="rId5" cstate="print"/>
          <a:stretch>
            <a:fillRect/>
          </a:stretch>
        </p:blipFill>
        <p:spPr>
          <a:xfrm>
            <a:off x="304800" y="3560619"/>
            <a:ext cx="3962400" cy="3061854"/>
          </a:xfrm>
          <a:prstGeom prst="rect">
            <a:avLst/>
          </a:prstGeom>
        </p:spPr>
      </p:pic>
      <p:sp>
        <p:nvSpPr>
          <p:cNvPr id="28" name="TextBox 27"/>
          <p:cNvSpPr txBox="1"/>
          <p:nvPr/>
        </p:nvSpPr>
        <p:spPr>
          <a:xfrm>
            <a:off x="5486400" y="4648200"/>
            <a:ext cx="1295400" cy="369332"/>
          </a:xfrm>
          <a:prstGeom prst="rect">
            <a:avLst/>
          </a:prstGeom>
          <a:noFill/>
        </p:spPr>
        <p:txBody>
          <a:bodyPr wrap="square" rtlCol="0">
            <a:spAutoFit/>
          </a:bodyPr>
          <a:lstStyle/>
          <a:p>
            <a:r>
              <a:rPr lang="en-US" dirty="0" smtClean="0"/>
              <a:t>Day 5</a:t>
            </a:r>
            <a:endParaRPr lang="en-US" dirty="0"/>
          </a:p>
        </p:txBody>
      </p:sp>
      <p:sp>
        <p:nvSpPr>
          <p:cNvPr id="29" name="TextBox 28"/>
          <p:cNvSpPr txBox="1"/>
          <p:nvPr/>
        </p:nvSpPr>
        <p:spPr>
          <a:xfrm>
            <a:off x="1371600" y="4724400"/>
            <a:ext cx="1295400" cy="369332"/>
          </a:xfrm>
          <a:prstGeom prst="rect">
            <a:avLst/>
          </a:prstGeom>
          <a:noFill/>
        </p:spPr>
        <p:txBody>
          <a:bodyPr wrap="square" rtlCol="0">
            <a:spAutoFit/>
          </a:bodyPr>
          <a:lstStyle/>
          <a:p>
            <a:r>
              <a:rPr lang="en-US" dirty="0" smtClean="0"/>
              <a:t>Day 4</a:t>
            </a:r>
            <a:endParaRPr lang="en-US" dirty="0"/>
          </a:p>
        </p:txBody>
      </p:sp>
      <p:sp>
        <p:nvSpPr>
          <p:cNvPr id="30" name="TextBox 29"/>
          <p:cNvSpPr txBox="1"/>
          <p:nvPr/>
        </p:nvSpPr>
        <p:spPr>
          <a:xfrm>
            <a:off x="5410200" y="1676400"/>
            <a:ext cx="1295400" cy="369332"/>
          </a:xfrm>
          <a:prstGeom prst="rect">
            <a:avLst/>
          </a:prstGeom>
          <a:noFill/>
        </p:spPr>
        <p:txBody>
          <a:bodyPr wrap="square" rtlCol="0">
            <a:spAutoFit/>
          </a:bodyPr>
          <a:lstStyle/>
          <a:p>
            <a:r>
              <a:rPr lang="en-US" dirty="0" smtClean="0"/>
              <a:t>Day 3</a:t>
            </a:r>
            <a:endParaRPr lang="en-US" dirty="0"/>
          </a:p>
        </p:txBody>
      </p:sp>
    </p:spTree>
    <p:extLst>
      <p:ext uri="{BB962C8B-B14F-4D97-AF65-F5344CB8AC3E}">
        <p14:creationId xmlns:p14="http://schemas.microsoft.com/office/powerpoint/2010/main" val="2368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23</a:t>
            </a:fld>
            <a:endParaRPr lang="en-US">
              <a:solidFill>
                <a:prstClr val="black">
                  <a:tint val="75000"/>
                </a:prstClr>
              </a:solidFill>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94627" y="685800"/>
            <a:ext cx="8754745" cy="6169660"/>
          </a:xfrm>
          <a:prstGeom prst="rect">
            <a:avLst/>
          </a:prstGeom>
          <a:noFill/>
        </p:spPr>
      </p:pic>
      <p:sp>
        <p:nvSpPr>
          <p:cNvPr id="4" name="TextBox 3"/>
          <p:cNvSpPr txBox="1"/>
          <p:nvPr/>
        </p:nvSpPr>
        <p:spPr>
          <a:xfrm>
            <a:off x="0" y="87868"/>
            <a:ext cx="8949372" cy="830997"/>
          </a:xfrm>
          <a:prstGeom prst="rect">
            <a:avLst/>
          </a:prstGeom>
          <a:noFill/>
        </p:spPr>
        <p:txBody>
          <a:bodyPr wrap="square" rtlCol="0">
            <a:spAutoFit/>
          </a:bodyPr>
          <a:lstStyle/>
          <a:p>
            <a:pPr algn="ctr"/>
            <a:r>
              <a:rPr lang="en-US" sz="2400" b="1" dirty="0" smtClean="0">
                <a:solidFill>
                  <a:srgbClr val="000099"/>
                </a:solidFill>
                <a:effectLst>
                  <a:outerShdw blurRad="38100" dist="38100" dir="2700000" algn="tl">
                    <a:srgbClr val="000000">
                      <a:alpha val="43137"/>
                    </a:srgbClr>
                  </a:outerShdw>
                </a:effectLst>
              </a:rPr>
              <a:t>2015 HWRF: Continuing the trend of incremental but substantial improvements in ATL intensity forecasts </a:t>
            </a:r>
            <a:endParaRPr lang="en-US" sz="2400" b="1" dirty="0">
              <a:solidFill>
                <a:srgbClr val="000099"/>
              </a:solidFill>
              <a:effectLst>
                <a:outerShdw blurRad="38100" dist="38100" dir="2700000" algn="tl">
                  <a:srgbClr val="000000">
                    <a:alpha val="43137"/>
                  </a:srgbClr>
                </a:outerShdw>
              </a:effectLst>
            </a:endParaRPr>
          </a:p>
        </p:txBody>
      </p:sp>
      <p:sp>
        <p:nvSpPr>
          <p:cNvPr id="5" name="Rectangle 4"/>
          <p:cNvSpPr/>
          <p:nvPr/>
        </p:nvSpPr>
        <p:spPr>
          <a:xfrm>
            <a:off x="2743200" y="1286470"/>
            <a:ext cx="5943600" cy="923330"/>
          </a:xfrm>
          <a:prstGeom prst="rect">
            <a:avLst/>
          </a:prstGeom>
        </p:spPr>
        <p:txBody>
          <a:bodyPr wrap="square">
            <a:spAutoFit/>
          </a:bodyPr>
          <a:lstStyle/>
          <a:p>
            <a:r>
              <a:rPr lang="en-US" dirty="0">
                <a:effectLst>
                  <a:outerShdw blurRad="38100" dist="38100" dir="2700000" algn="tl">
                    <a:srgbClr val="000000">
                      <a:alpha val="43137"/>
                    </a:srgbClr>
                  </a:outerShdw>
                </a:effectLst>
              </a:rPr>
              <a:t>This marks 4</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year in a row of demonstrating continuous improvements as measured through heterogeneous verification of multi-year retrospective runs. </a:t>
            </a:r>
          </a:p>
        </p:txBody>
      </p:sp>
    </p:spTree>
    <p:extLst>
      <p:ext uri="{BB962C8B-B14F-4D97-AF65-F5344CB8AC3E}">
        <p14:creationId xmlns:p14="http://schemas.microsoft.com/office/powerpoint/2010/main" val="3894146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24</a:t>
            </a:fld>
            <a:endParaRPr lang="en-US">
              <a:solidFill>
                <a:prstClr val="black">
                  <a:tint val="75000"/>
                </a:prstClr>
              </a:solidFill>
            </a:endParaRPr>
          </a:p>
        </p:txBody>
      </p:sp>
      <p:sp>
        <p:nvSpPr>
          <p:cNvPr id="3" name="TextBox 2"/>
          <p:cNvSpPr txBox="1"/>
          <p:nvPr/>
        </p:nvSpPr>
        <p:spPr>
          <a:xfrm>
            <a:off x="533400" y="2286000"/>
            <a:ext cx="7772400" cy="1200329"/>
          </a:xfrm>
          <a:prstGeom prst="rect">
            <a:avLst/>
          </a:prstGeom>
          <a:noFill/>
        </p:spPr>
        <p:txBody>
          <a:bodyPr wrap="square" rtlCol="0">
            <a:spAutoFit/>
          </a:bodyPr>
          <a:lstStyle/>
          <a:p>
            <a:pPr algn="ctr"/>
            <a:r>
              <a:rPr lang="en-US" sz="3600" dirty="0" smtClean="0"/>
              <a:t>Verification for East-Pacific Storms (2011-2014)</a:t>
            </a:r>
            <a:endParaRPr lang="en-US"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mc.ncep.noaa.gov/gc_wmb/vxt/zack/temp1/EPAL1114_H15Z_comb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967018"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304800"/>
            <a:ext cx="6934200" cy="584775"/>
          </a:xfrm>
          <a:prstGeom prst="rect">
            <a:avLst/>
          </a:prstGeom>
          <a:noFill/>
        </p:spPr>
        <p:txBody>
          <a:bodyPr wrap="square" rtlCol="0">
            <a:spAutoFit/>
          </a:bodyPr>
          <a:lstStyle/>
          <a:p>
            <a:pPr algn="ctr"/>
            <a:r>
              <a:rPr lang="en-US" sz="3200" dirty="0" smtClean="0"/>
              <a:t>Impact of new GFS, </a:t>
            </a:r>
            <a:r>
              <a:rPr lang="en-US" sz="3200" dirty="0" smtClean="0"/>
              <a:t>EP, 2011-2014</a:t>
            </a:r>
            <a:endParaRPr lang="en-US" sz="3200" dirty="0"/>
          </a:p>
        </p:txBody>
      </p:sp>
      <p:sp>
        <p:nvSpPr>
          <p:cNvPr id="5" name="TextBox 4"/>
          <p:cNvSpPr txBox="1"/>
          <p:nvPr/>
        </p:nvSpPr>
        <p:spPr>
          <a:xfrm>
            <a:off x="6408420" y="3683675"/>
            <a:ext cx="2590800" cy="2031325"/>
          </a:xfrm>
          <a:prstGeom prst="rect">
            <a:avLst/>
          </a:prstGeom>
          <a:noFill/>
        </p:spPr>
        <p:txBody>
          <a:bodyPr wrap="square" rtlCol="0">
            <a:spAutoFit/>
          </a:bodyPr>
          <a:lstStyle/>
          <a:p>
            <a:r>
              <a:rPr lang="en-US" dirty="0" smtClean="0"/>
              <a:t>Track Forecast </a:t>
            </a:r>
            <a:r>
              <a:rPr lang="en-US" dirty="0" smtClean="0"/>
              <a:t>degraded from using new GFS upgrade.  Some improvement in intensity forecasts at days 4/5, neutral intensity bias</a:t>
            </a:r>
            <a:endParaRPr lang="en-US" dirty="0"/>
          </a:p>
        </p:txBody>
      </p:sp>
    </p:spTree>
    <p:extLst>
      <p:ext uri="{BB962C8B-B14F-4D97-AF65-F5344CB8AC3E}">
        <p14:creationId xmlns:p14="http://schemas.microsoft.com/office/powerpoint/2010/main" val="4117766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C:\Users\vijay.t.tallapragada\Desktop\FY15_HWRF\3-way\fig_EPAL1114_s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114" y="3877437"/>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26</a:t>
            </a:fld>
            <a:endParaRPr lang="en-US">
              <a:solidFill>
                <a:prstClr val="black">
                  <a:tint val="75000"/>
                </a:prstClr>
              </a:solidFill>
            </a:endParaRPr>
          </a:p>
        </p:txBody>
      </p:sp>
      <p:sp>
        <p:nvSpPr>
          <p:cNvPr id="7" name="TextBox 6"/>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a:t>
            </a:r>
            <a:r>
              <a:rPr lang="en-US" sz="2000" dirty="0" smtClean="0"/>
              <a:t>(</a:t>
            </a:r>
            <a:r>
              <a:rPr lang="en-US" sz="2000" dirty="0" smtClean="0"/>
              <a:t>H215 </a:t>
            </a:r>
            <a:r>
              <a:rPr lang="en-US" sz="2000" dirty="0" smtClean="0"/>
              <a:t>vs H15Z &amp; </a:t>
            </a:r>
            <a:r>
              <a:rPr lang="en-US" sz="2000" dirty="0" smtClean="0"/>
              <a:t>H214)</a:t>
            </a:r>
          </a:p>
          <a:p>
            <a:pPr algn="ctr"/>
            <a:r>
              <a:rPr lang="en-US" sz="2400" dirty="0" smtClean="0"/>
              <a:t> </a:t>
            </a:r>
            <a:r>
              <a:rPr lang="en-US" dirty="0" smtClean="0"/>
              <a:t>EP Track Forecasts 2011-2014</a:t>
            </a:r>
            <a:endParaRPr lang="en-US" dirty="0"/>
          </a:p>
        </p:txBody>
      </p:sp>
      <p:pic>
        <p:nvPicPr>
          <p:cNvPr id="38915" name="Picture 3" descr="C:\Users\vijay.t.tallapragada\Desktop\FY15_HWRF\fig_EPAL1114_t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9175"/>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C:\Users\vijay.t.tallapragada\Desktop\FY15_HWRF\fig_EP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4874"/>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C:\Users\vijay.t.tallapragada\Desktop\FY15_HWRF\3-way\fig_EPAL1114_tk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826" y="985647"/>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3554271"/>
            <a:ext cx="8004866" cy="646331"/>
          </a:xfrm>
          <a:prstGeom prst="rect">
            <a:avLst/>
          </a:prstGeom>
          <a:solidFill>
            <a:srgbClr val="FFFF00"/>
          </a:solidFill>
        </p:spPr>
        <p:txBody>
          <a:bodyPr wrap="square" rtlCol="0">
            <a:spAutoFit/>
          </a:bodyPr>
          <a:lstStyle/>
          <a:p>
            <a:r>
              <a:rPr lang="en-US" dirty="0" smtClean="0"/>
              <a:t>2015 HWRF upgrades were able to recover the loss of track forecast skill due to new </a:t>
            </a:r>
            <a:r>
              <a:rPr lang="en-US" dirty="0" smtClean="0"/>
              <a:t>GFS through 24 </a:t>
            </a:r>
            <a:r>
              <a:rPr lang="en-US" dirty="0" err="1" smtClean="0"/>
              <a:t>hrs</a:t>
            </a:r>
            <a:r>
              <a:rPr lang="en-US" dirty="0" smtClean="0"/>
              <a:t>, but remained largely negative  48 </a:t>
            </a:r>
            <a:r>
              <a:rPr lang="en-US" dirty="0" err="1" smtClean="0"/>
              <a:t>hrs</a:t>
            </a:r>
            <a:r>
              <a:rPr lang="en-US" dirty="0" smtClean="0"/>
              <a:t> and beyond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C:\Users\vijay.t.tallapragada\Desktop\FY15_HWRF\3-way\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538"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27</a:t>
            </a:fld>
            <a:endParaRPr lang="en-US">
              <a:solidFill>
                <a:prstClr val="black">
                  <a:tint val="75000"/>
                </a:prstClr>
              </a:solidFill>
            </a:endParaRPr>
          </a:p>
        </p:txBody>
      </p:sp>
      <p:sp>
        <p:nvSpPr>
          <p:cNvPr id="7" name="TextBox 6"/>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a:t>
            </a:r>
            <a:r>
              <a:rPr lang="en-US" sz="2000" dirty="0" smtClean="0"/>
              <a:t>(</a:t>
            </a:r>
            <a:r>
              <a:rPr lang="en-US" sz="2000" dirty="0" smtClean="0"/>
              <a:t>H215 </a:t>
            </a:r>
            <a:r>
              <a:rPr lang="en-US" sz="2000" dirty="0" smtClean="0"/>
              <a:t>vs H15Z &amp; </a:t>
            </a:r>
            <a:r>
              <a:rPr lang="en-US" sz="2000" dirty="0" smtClean="0"/>
              <a:t>H214)</a:t>
            </a:r>
          </a:p>
          <a:p>
            <a:pPr algn="ctr"/>
            <a:r>
              <a:rPr lang="en-US" sz="2400" dirty="0" smtClean="0"/>
              <a:t> </a:t>
            </a:r>
            <a:r>
              <a:rPr lang="en-US" dirty="0" smtClean="0"/>
              <a:t>EP Intensity Forecasts 2011-2014</a:t>
            </a:r>
            <a:endParaRPr lang="en-US" dirty="0"/>
          </a:p>
        </p:txBody>
      </p:sp>
      <p:pic>
        <p:nvPicPr>
          <p:cNvPr id="39939" name="Picture 3" descr="C:\Users\vijay.t.tallapragada\Desktop\FY15_HWRF\fig_EPAL1114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7358"/>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C:\Users\vijay.t.tallapragada\Desktop\FY15_HWRF\3-way\fig_EPAL1114_wi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18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C:\Users\vijay.t.tallapragada\Desktop\FY15_HWRF\fig_EPAL1114_si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29253"/>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2434" y="3048000"/>
            <a:ext cx="8004866" cy="646331"/>
          </a:xfrm>
          <a:prstGeom prst="rect">
            <a:avLst/>
          </a:prstGeom>
          <a:solidFill>
            <a:srgbClr val="FFFF00"/>
          </a:solidFill>
        </p:spPr>
        <p:txBody>
          <a:bodyPr wrap="square" rtlCol="0">
            <a:spAutoFit/>
          </a:bodyPr>
          <a:lstStyle/>
          <a:p>
            <a:pPr algn="ctr"/>
            <a:r>
              <a:rPr lang="en-US" dirty="0" smtClean="0"/>
              <a:t>2015 HWRF upgrades were able to </a:t>
            </a:r>
            <a:r>
              <a:rPr lang="en-US" dirty="0" smtClean="0"/>
              <a:t> show modest improvements (&lt;5%) in intensity forecasts </a:t>
            </a:r>
            <a:r>
              <a:rPr lang="en-US" dirty="0" smtClean="0"/>
              <a:t>through 96 hrs.</a:t>
            </a:r>
            <a:endParaRPr lang="en-US" dirty="0"/>
          </a:p>
        </p:txBody>
      </p:sp>
    </p:spTree>
    <p:extLst>
      <p:ext uri="{BB962C8B-B14F-4D97-AF65-F5344CB8AC3E}">
        <p14:creationId xmlns:p14="http://schemas.microsoft.com/office/powerpoint/2010/main" val="30137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a:t>
            </a:r>
            <a:r>
              <a:rPr lang="en-US" sz="2000" dirty="0" smtClean="0"/>
              <a:t>(</a:t>
            </a:r>
            <a:r>
              <a:rPr lang="en-US" sz="2000" dirty="0" smtClean="0"/>
              <a:t>H215 </a:t>
            </a:r>
            <a:r>
              <a:rPr lang="en-US" sz="2000" dirty="0" smtClean="0"/>
              <a:t>vs H15Z &amp; </a:t>
            </a:r>
            <a:r>
              <a:rPr lang="en-US" sz="2000" dirty="0" smtClean="0"/>
              <a:t>H214)</a:t>
            </a:r>
          </a:p>
          <a:p>
            <a:pPr algn="ctr"/>
            <a:r>
              <a:rPr lang="en-US" sz="2400" dirty="0" smtClean="0"/>
              <a:t> </a:t>
            </a:r>
            <a:r>
              <a:rPr lang="en-US" dirty="0" smtClean="0"/>
              <a:t>EP Intensity Bias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28</a:t>
            </a:fld>
            <a:endParaRPr lang="en-US">
              <a:solidFill>
                <a:prstClr val="black">
                  <a:tint val="75000"/>
                </a:prstClr>
              </a:solidFill>
            </a:endParaRPr>
          </a:p>
        </p:txBody>
      </p:sp>
      <p:sp>
        <p:nvSpPr>
          <p:cNvPr id="16" name="TextBox 15"/>
          <p:cNvSpPr txBox="1"/>
          <p:nvPr/>
        </p:nvSpPr>
        <p:spPr>
          <a:xfrm>
            <a:off x="4800600" y="1276933"/>
            <a:ext cx="3962400" cy="923330"/>
          </a:xfrm>
          <a:prstGeom prst="rect">
            <a:avLst/>
          </a:prstGeom>
          <a:solidFill>
            <a:schemeClr val="bg1"/>
          </a:solidFill>
        </p:spPr>
        <p:txBody>
          <a:bodyPr wrap="square" rtlCol="0">
            <a:spAutoFit/>
          </a:bodyPr>
          <a:lstStyle/>
          <a:p>
            <a:r>
              <a:rPr lang="en-US" dirty="0" smtClean="0"/>
              <a:t>Intensity Forecast Bias remained the same (mostly negative) despite higher resolution and improved physics</a:t>
            </a:r>
          </a:p>
        </p:txBody>
      </p:sp>
      <p:pic>
        <p:nvPicPr>
          <p:cNvPr id="40962" name="Picture 2" descr="C:\Users\vijay.t.tallapragada\Desktop\FY15_HWRF\fig_EPAL1114_b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5641"/>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vijay.t.tallapragada\Desktop\FY15_HWRF\3-way\fig_EPAL1114_bi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0494"/>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vijay.t.tallapragada\Desktop\FY15_HWRF\Early_guidance\fig_EPAL1114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648" y="3200400"/>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C:\Users\vijay.t.tallapragada\Desktop\FY15_HWRF\fig_EPAL1114_p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4069080"/>
            <a:ext cx="4000500" cy="278892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C:\Users\vijay.t.tallapragada\Desktop\FY15_HWRF\fig_EPAL1114_m6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C:\Users\vijay.t.tallapragada\Desktop\FY15_HWRF\fig_EPAL1114_m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952" y="75182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C:\Users\vijay.t.tallapragada\Desktop\FY15_HWRF\fig_EPAL1114_m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 y="914019"/>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228600"/>
            <a:ext cx="9144000" cy="523220"/>
          </a:xfrm>
          <a:prstGeom prst="rect">
            <a:avLst/>
          </a:prstGeom>
          <a:noFill/>
        </p:spPr>
        <p:txBody>
          <a:bodyPr wrap="square" rtlCol="0">
            <a:spAutoFit/>
          </a:bodyPr>
          <a:lstStyle/>
          <a:p>
            <a:pPr algn="ctr"/>
            <a:r>
              <a:rPr lang="en-US" sz="2800" dirty="0" smtClean="0"/>
              <a:t>Storm Structure Verification for H215 vs </a:t>
            </a:r>
            <a:r>
              <a:rPr lang="en-US" sz="2800" dirty="0" smtClean="0"/>
              <a:t>H15Z, EP</a:t>
            </a:r>
            <a:endParaRPr lang="en-US" sz="2800" dirty="0"/>
          </a:p>
        </p:txBody>
      </p:sp>
      <p:sp>
        <p:nvSpPr>
          <p:cNvPr id="29" name="Slide Number Placeholder 28"/>
          <p:cNvSpPr>
            <a:spLocks noGrp="1"/>
          </p:cNvSpPr>
          <p:nvPr>
            <p:ph type="sldNum" sz="quarter" idx="12"/>
          </p:nvPr>
        </p:nvSpPr>
        <p:spPr/>
        <p:txBody>
          <a:bodyPr/>
          <a:lstStyle/>
          <a:p>
            <a:fld id="{29981558-129F-4680-8B8B-8498508A5939}" type="slidenum">
              <a:rPr lang="en-US" smtClean="0">
                <a:solidFill>
                  <a:prstClr val="black">
                    <a:tint val="75000"/>
                  </a:prstClr>
                </a:solidFill>
              </a:rPr>
              <a:pPr/>
              <a:t>29</a:t>
            </a:fld>
            <a:endParaRPr lang="en-US">
              <a:solidFill>
                <a:prstClr val="black">
                  <a:tint val="75000"/>
                </a:prstClr>
              </a:solidFill>
            </a:endParaRPr>
          </a:p>
        </p:txBody>
      </p:sp>
      <p:sp>
        <p:nvSpPr>
          <p:cNvPr id="14" name="TextBox 13"/>
          <p:cNvSpPr txBox="1"/>
          <p:nvPr/>
        </p:nvSpPr>
        <p:spPr>
          <a:xfrm>
            <a:off x="1066800" y="2057400"/>
            <a:ext cx="1143000" cy="381000"/>
          </a:xfrm>
          <a:prstGeom prst="rect">
            <a:avLst/>
          </a:prstGeom>
          <a:noFill/>
        </p:spPr>
        <p:txBody>
          <a:bodyPr wrap="square" rtlCol="0">
            <a:spAutoFit/>
          </a:bodyPr>
          <a:lstStyle/>
          <a:p>
            <a:r>
              <a:rPr lang="en-US" dirty="0" smtClean="0"/>
              <a:t>EP</a:t>
            </a:r>
            <a:r>
              <a:rPr lang="en-US" dirty="0" smtClean="0"/>
              <a:t>-R34</a:t>
            </a:r>
            <a:endParaRPr lang="en-US" dirty="0"/>
          </a:p>
        </p:txBody>
      </p:sp>
      <p:sp>
        <p:nvSpPr>
          <p:cNvPr id="15" name="TextBox 14"/>
          <p:cNvSpPr txBox="1"/>
          <p:nvPr/>
        </p:nvSpPr>
        <p:spPr>
          <a:xfrm>
            <a:off x="1838325" y="2975193"/>
            <a:ext cx="6229350" cy="1200329"/>
          </a:xfrm>
          <a:prstGeom prst="rect">
            <a:avLst/>
          </a:prstGeom>
          <a:solidFill>
            <a:srgbClr val="FFFF00"/>
          </a:solidFill>
        </p:spPr>
        <p:txBody>
          <a:bodyPr wrap="square" rtlCol="0">
            <a:spAutoFit/>
          </a:bodyPr>
          <a:lstStyle/>
          <a:p>
            <a:pPr algn="ctr"/>
            <a:r>
              <a:rPr lang="en-US" sz="2400" dirty="0" smtClean="0"/>
              <a:t>Storm </a:t>
            </a:r>
            <a:r>
              <a:rPr lang="en-US" sz="2400" dirty="0" smtClean="0"/>
              <a:t>size </a:t>
            </a:r>
            <a:r>
              <a:rPr lang="en-US" sz="2400" dirty="0" smtClean="0"/>
              <a:t>improved in H215 in all three radii </a:t>
            </a:r>
            <a:r>
              <a:rPr lang="en-US" sz="2400" dirty="0" smtClean="0"/>
              <a:t>categories for </a:t>
            </a:r>
            <a:r>
              <a:rPr lang="en-US" sz="2400" dirty="0" smtClean="0"/>
              <a:t>ATL storms</a:t>
            </a:r>
            <a:r>
              <a:rPr lang="en-US" sz="2400" dirty="0" smtClean="0"/>
              <a:t>.  No impact on MSLP forecasts</a:t>
            </a:r>
            <a:endParaRPr lang="en-US" sz="2400" dirty="0"/>
          </a:p>
        </p:txBody>
      </p:sp>
      <p:sp>
        <p:nvSpPr>
          <p:cNvPr id="10" name="TextBox 9"/>
          <p:cNvSpPr txBox="1"/>
          <p:nvPr/>
        </p:nvSpPr>
        <p:spPr>
          <a:xfrm>
            <a:off x="6248400" y="1882140"/>
            <a:ext cx="1143000" cy="369332"/>
          </a:xfrm>
          <a:prstGeom prst="rect">
            <a:avLst/>
          </a:prstGeom>
          <a:noFill/>
        </p:spPr>
        <p:txBody>
          <a:bodyPr wrap="square" rtlCol="0">
            <a:spAutoFit/>
          </a:bodyPr>
          <a:lstStyle/>
          <a:p>
            <a:r>
              <a:rPr lang="en-US" dirty="0" smtClean="0"/>
              <a:t>EP-R50</a:t>
            </a:r>
            <a:endParaRPr lang="en-US" dirty="0"/>
          </a:p>
        </p:txBody>
      </p:sp>
      <p:sp>
        <p:nvSpPr>
          <p:cNvPr id="11" name="TextBox 10"/>
          <p:cNvSpPr txBox="1"/>
          <p:nvPr/>
        </p:nvSpPr>
        <p:spPr>
          <a:xfrm>
            <a:off x="1219200" y="4800600"/>
            <a:ext cx="1143000" cy="381000"/>
          </a:xfrm>
          <a:prstGeom prst="rect">
            <a:avLst/>
          </a:prstGeom>
          <a:noFill/>
        </p:spPr>
        <p:txBody>
          <a:bodyPr wrap="square" rtlCol="0">
            <a:spAutoFit/>
          </a:bodyPr>
          <a:lstStyle/>
          <a:p>
            <a:r>
              <a:rPr lang="en-US" dirty="0" smtClean="0"/>
              <a:t>EP-R65</a:t>
            </a:r>
            <a:endParaRPr lang="en-US" dirty="0"/>
          </a:p>
        </p:txBody>
      </p:sp>
      <p:sp>
        <p:nvSpPr>
          <p:cNvPr id="12" name="TextBox 11"/>
          <p:cNvSpPr txBox="1"/>
          <p:nvPr/>
        </p:nvSpPr>
        <p:spPr>
          <a:xfrm>
            <a:off x="6000750" y="4782312"/>
            <a:ext cx="1143000" cy="381000"/>
          </a:xfrm>
          <a:prstGeom prst="rect">
            <a:avLst/>
          </a:prstGeom>
          <a:noFill/>
        </p:spPr>
        <p:txBody>
          <a:bodyPr wrap="square" rtlCol="0">
            <a:spAutoFit/>
          </a:bodyPr>
          <a:lstStyle/>
          <a:p>
            <a:r>
              <a:rPr lang="en-US" dirty="0" smtClean="0"/>
              <a:t>EP-MSLP</a:t>
            </a:r>
            <a:endParaRPr lang="en-US" dirty="0"/>
          </a:p>
        </p:txBody>
      </p:sp>
    </p:spTree>
    <p:extLst>
      <p:ext uri="{BB962C8B-B14F-4D97-AF65-F5344CB8AC3E}">
        <p14:creationId xmlns:p14="http://schemas.microsoft.com/office/powerpoint/2010/main" val="41955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45534872"/>
              </p:ext>
            </p:extLst>
          </p:nvPr>
        </p:nvGraphicFramePr>
        <p:xfrm>
          <a:off x="101885" y="676968"/>
          <a:ext cx="9010022" cy="4964072"/>
        </p:xfrm>
        <a:graphic>
          <a:graphicData uri="http://schemas.openxmlformats.org/drawingml/2006/table">
            <a:tbl>
              <a:tblPr firstRow="1" firstCol="1" bandRow="1">
                <a:tableStyleId>{5C22544A-7EE6-4342-B048-85BDC9FD1C3A}</a:tableStyleId>
              </a:tblPr>
              <a:tblGrid>
                <a:gridCol w="1403766"/>
                <a:gridCol w="1586456"/>
                <a:gridCol w="1125946"/>
                <a:gridCol w="1039747"/>
                <a:gridCol w="1295400"/>
                <a:gridCol w="1143000"/>
                <a:gridCol w="1415707"/>
              </a:tblGrid>
              <a:tr h="746132">
                <a:tc rowSpan="2">
                  <a:txBody>
                    <a:bodyPr/>
                    <a:lstStyle/>
                    <a:p>
                      <a:pPr marL="0" marR="0">
                        <a:lnSpc>
                          <a:spcPct val="115000"/>
                        </a:lnSpc>
                        <a:spcBef>
                          <a:spcPts val="0"/>
                        </a:spcBef>
                        <a:spcAft>
                          <a:spcPts val="0"/>
                        </a:spcAft>
                      </a:pPr>
                      <a:r>
                        <a:rPr lang="en-US" sz="2100" b="1" dirty="0">
                          <a:effectLst/>
                        </a:rPr>
                        <a:t> </a:t>
                      </a:r>
                      <a:endParaRPr lang="en-US" sz="2100" b="1" dirty="0">
                        <a:effectLst/>
                        <a:latin typeface="Calibri"/>
                        <a:ea typeface="MS Mincho"/>
                        <a:cs typeface="Times New Roman"/>
                      </a:endParaRPr>
                    </a:p>
                  </a:txBody>
                  <a:tcPr marL="55036" marR="55036" marT="0" marB="0" anchor="ctr"/>
                </a:tc>
                <a:tc>
                  <a:txBody>
                    <a:bodyPr/>
                    <a:lstStyle/>
                    <a:p>
                      <a:pPr marL="0" marR="0" algn="ctr">
                        <a:lnSpc>
                          <a:spcPct val="115000"/>
                        </a:lnSpc>
                        <a:spcBef>
                          <a:spcPts val="0"/>
                        </a:spcBef>
                        <a:spcAft>
                          <a:spcPts val="0"/>
                        </a:spcAft>
                      </a:pPr>
                      <a:r>
                        <a:rPr kumimoji="0" lang="en-US" sz="2000" b="1" kern="1200" dirty="0" smtClean="0">
                          <a:solidFill>
                            <a:schemeClr val="bg1"/>
                          </a:solidFill>
                          <a:effectLst/>
                          <a:latin typeface="+mn-lt"/>
                          <a:ea typeface="+mn-ea"/>
                          <a:cs typeface="+mn-cs"/>
                        </a:rPr>
                        <a:t>Model</a:t>
                      </a:r>
                      <a:r>
                        <a:rPr lang="en-US" sz="2100" b="1" dirty="0" smtClean="0">
                          <a:solidFill>
                            <a:schemeClr val="bg1"/>
                          </a:solidFill>
                          <a:effectLst/>
                        </a:rPr>
                        <a:t> </a:t>
                      </a:r>
                      <a:r>
                        <a:rPr kumimoji="0" lang="en-US" sz="2000" b="1" kern="1200" dirty="0" smtClean="0">
                          <a:solidFill>
                            <a:schemeClr val="bg1"/>
                          </a:solidFill>
                          <a:effectLst/>
                          <a:latin typeface="+mn-lt"/>
                          <a:ea typeface="+mn-ea"/>
                          <a:cs typeface="+mn-cs"/>
                        </a:rPr>
                        <a:t>upgrades</a:t>
                      </a:r>
                      <a:endParaRPr kumimoji="0" lang="en-US" sz="2000" b="1" kern="1200" dirty="0">
                        <a:solidFill>
                          <a:schemeClr val="bg1"/>
                        </a:solidFill>
                        <a:effectLst/>
                        <a:latin typeface="+mn-lt"/>
                        <a:ea typeface="+mn-ea"/>
                        <a:cs typeface="+mn-cs"/>
                      </a:endParaRPr>
                    </a:p>
                  </a:txBody>
                  <a:tcPr marL="55036" marR="55036" marT="0" marB="0" anchor="ctr"/>
                </a:tc>
                <a:tc gridSpan="4">
                  <a:txBody>
                    <a:bodyPr/>
                    <a:lstStyle/>
                    <a:p>
                      <a:pPr marL="0" marR="0" algn="ctr">
                        <a:lnSpc>
                          <a:spcPct val="115000"/>
                        </a:lnSpc>
                        <a:spcBef>
                          <a:spcPts val="0"/>
                        </a:spcBef>
                        <a:spcAft>
                          <a:spcPts val="0"/>
                        </a:spcAft>
                      </a:pPr>
                      <a:r>
                        <a:rPr kumimoji="0" lang="en-US" sz="2000" b="1" kern="1200" dirty="0">
                          <a:solidFill>
                            <a:schemeClr val="bg1"/>
                          </a:solidFill>
                          <a:effectLst/>
                          <a:latin typeface="+mn-lt"/>
                          <a:ea typeface="+mn-ea"/>
                          <a:cs typeface="+mn-cs"/>
                        </a:rPr>
                        <a:t>Physics </a:t>
                      </a:r>
                      <a:r>
                        <a:rPr kumimoji="0" lang="en-US" sz="2000" b="1" kern="1200" dirty="0" smtClean="0">
                          <a:solidFill>
                            <a:schemeClr val="bg1"/>
                          </a:solidFill>
                          <a:effectLst/>
                          <a:latin typeface="+mn-lt"/>
                          <a:ea typeface="+mn-ea"/>
                          <a:cs typeface="+mn-cs"/>
                        </a:rPr>
                        <a:t>and DA upgrades</a:t>
                      </a:r>
                      <a:endParaRPr kumimoji="0" lang="en-US" sz="2000" b="1" kern="1200" dirty="0">
                        <a:solidFill>
                          <a:schemeClr val="bg1"/>
                        </a:solidFill>
                        <a:effectLst/>
                        <a:latin typeface="+mn-lt"/>
                        <a:ea typeface="+mn-ea"/>
                        <a:cs typeface="+mn-cs"/>
                      </a:endParaRPr>
                    </a:p>
                  </a:txBody>
                  <a:tcPr marL="55036" marR="550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dirty="0" smtClean="0">
                          <a:solidFill>
                            <a:schemeClr val="bg1"/>
                          </a:solidFill>
                          <a:effectLst/>
                        </a:rPr>
                        <a:t>Combined</a:t>
                      </a:r>
                      <a:endParaRPr lang="en-US" sz="2100" b="1" dirty="0">
                        <a:solidFill>
                          <a:schemeClr val="bg1"/>
                        </a:solidFill>
                        <a:effectLst/>
                      </a:endParaRPr>
                    </a:p>
                  </a:txBody>
                  <a:tcPr marL="55036" marR="55036" marT="0" marB="0" anchor="ctr"/>
                </a:tc>
              </a:tr>
              <a:tr h="970384">
                <a:tc vMerge="1">
                  <a:txBody>
                    <a:bodyPr/>
                    <a:lstStyle/>
                    <a:p>
                      <a:endParaRPr lang="en-US"/>
                    </a:p>
                  </a:txBody>
                  <a:tcP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Baseline</a:t>
                      </a:r>
                    </a:p>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(H15B)</a:t>
                      </a:r>
                      <a:endParaRPr lang="en-US" sz="16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NOAH LSM (H15W)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Upgraded Ferrier </a:t>
                      </a:r>
                      <a:r>
                        <a:rPr lang="en-US" sz="1400" b="1" dirty="0">
                          <a:effectLst/>
                          <a:latin typeface="Times New Roman" panose="02020603050405020304" pitchFamily="18" charset="0"/>
                          <a:cs typeface="Times New Roman" panose="02020603050405020304" pitchFamily="18" charset="0"/>
                        </a:rPr>
                        <a:t>(</a:t>
                      </a:r>
                      <a:r>
                        <a:rPr lang="en-US" sz="1400" b="1" dirty="0" smtClean="0">
                          <a:effectLst/>
                          <a:latin typeface="Times New Roman" panose="02020603050405020304" pitchFamily="18" charset="0"/>
                          <a:cs typeface="Times New Roman" panose="02020603050405020304" pitchFamily="18" charset="0"/>
                        </a:rPr>
                        <a:t>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RRTMG/ PBL/</a:t>
                      </a:r>
                    </a:p>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Surface Physics (H15W)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Data</a:t>
                      </a:r>
                      <a:r>
                        <a:rPr lang="en-US" sz="1400" b="1" baseline="0" dirty="0" smtClean="0">
                          <a:effectLst/>
                          <a:latin typeface="Times New Roman" panose="02020603050405020304" pitchFamily="18" charset="0"/>
                          <a:cs typeface="Times New Roman" panose="02020603050405020304" pitchFamily="18" charset="0"/>
                        </a:rPr>
                        <a:t> Assimilation*</a:t>
                      </a:r>
                    </a:p>
                    <a:p>
                      <a:pPr marL="0" marR="0" algn="ctr">
                        <a:lnSpc>
                          <a:spcPct val="115000"/>
                        </a:lnSpc>
                        <a:spcBef>
                          <a:spcPts val="0"/>
                        </a:spcBef>
                        <a:spcAft>
                          <a:spcPts val="0"/>
                        </a:spcAft>
                      </a:pPr>
                      <a:r>
                        <a:rPr lang="en-US" sz="1400" b="1" baseline="0" smtClean="0">
                          <a:effectLst/>
                          <a:latin typeface="Times New Roman" panose="02020603050405020304" pitchFamily="18" charset="0"/>
                          <a:cs typeface="Times New Roman" panose="02020603050405020304" pitchFamily="18" charset="0"/>
                        </a:rPr>
                        <a:t>(H15T)</a:t>
                      </a:r>
                      <a:endParaRPr lang="en-US" sz="1400" b="1" baseline="0" dirty="0" smtClean="0">
                        <a:effectLst/>
                        <a:latin typeface="Times New Roman" panose="02020603050405020304" pitchFamily="18" charset="0"/>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a:t>
                      </a:r>
                      <a:r>
                        <a:rPr lang="en-US" sz="1400" b="1" dirty="0" smtClean="0">
                          <a:effectLst/>
                          <a:latin typeface="Times New Roman" panose="02020603050405020304" pitchFamily="18" charset="0"/>
                          <a:cs typeface="Times New Roman" panose="02020603050405020304" pitchFamily="18" charset="0"/>
                        </a:rPr>
                        <a:t>H215</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r h="1604777">
                <a:tc>
                  <a:txBody>
                    <a:bodyPr/>
                    <a:lstStyle/>
                    <a:p>
                      <a:pPr marL="0" marR="0">
                        <a:lnSpc>
                          <a:spcPct val="115000"/>
                        </a:lnSpc>
                        <a:spcBef>
                          <a:spcPts val="0"/>
                        </a:spcBef>
                        <a:spcAft>
                          <a:spcPts val="0"/>
                        </a:spcAft>
                      </a:pPr>
                      <a:r>
                        <a:rPr lang="en-US" sz="1600" dirty="0" smtClean="0">
                          <a:solidFill>
                            <a:schemeClr val="bg1"/>
                          </a:solidFill>
                          <a:effectLst/>
                          <a:latin typeface="Times New Roman" panose="02020603050405020304" pitchFamily="18" charset="0"/>
                          <a:cs typeface="Times New Roman" panose="02020603050405020304" pitchFamily="18" charset="0"/>
                        </a:rPr>
                        <a:t>Descriptions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nSpc>
                          <a:spcPct val="115000"/>
                        </a:lnSpc>
                        <a:spcBef>
                          <a:spcPts val="0"/>
                        </a:spcBef>
                        <a:spcAft>
                          <a:spcPts val="0"/>
                        </a:spcAft>
                        <a:buNone/>
                      </a:pPr>
                      <a:r>
                        <a:rPr lang="en-US" sz="1200" b="0" dirty="0" smtClean="0">
                          <a:solidFill>
                            <a:schemeClr val="tx1"/>
                          </a:solidFill>
                          <a:effectLst/>
                          <a:latin typeface="Times New Roman" panose="02020603050405020304" pitchFamily="18" charset="0"/>
                          <a:ea typeface="MS Mincho"/>
                          <a:cs typeface="Times New Roman" panose="02020603050405020304" pitchFamily="18" charset="0"/>
                        </a:rPr>
                        <a:t>1.Resolution</a:t>
                      </a: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 increase: 18/6/2km w/ same domain size;</a:t>
                      </a:r>
                      <a:endParaRPr lang="en-US" sz="1200" b="0" dirty="0" smtClean="0">
                        <a:solidFill>
                          <a:schemeClr val="tx1"/>
                        </a:solidFill>
                        <a:effectLst/>
                        <a:latin typeface="Times New Roman" panose="02020603050405020304" pitchFamily="18" charset="0"/>
                        <a:ea typeface="MS Mincho"/>
                        <a:cs typeface="Times New Roman" panose="02020603050405020304" pitchFamily="18" charset="0"/>
                      </a:endParaRP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2. Python scripts</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3. New GFS T1534</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4. Init improvement, GFS vortex filter</a:t>
                      </a:r>
                    </a:p>
                  </a:txBody>
                  <a:tcPr marL="55036" marR="55036" marT="0" marB="0" anchor="ctr"/>
                </a:tc>
                <a:tc>
                  <a:txBody>
                    <a:bodyPr/>
                    <a:lstStyle/>
                    <a:p>
                      <a:pPr marL="0" marR="0">
                        <a:lnSpc>
                          <a:spcPct val="115000"/>
                        </a:lnSpc>
                        <a:spcBef>
                          <a:spcPts val="0"/>
                        </a:spcBef>
                        <a:spcAft>
                          <a:spcPts val="0"/>
                        </a:spcAft>
                      </a:pPr>
                      <a:r>
                        <a:rPr lang="en-US" sz="1200" baseline="0" dirty="0" smtClean="0">
                          <a:effectLst/>
                          <a:latin typeface="Times New Roman" panose="02020603050405020304" pitchFamily="18" charset="0"/>
                          <a:cs typeface="Times New Roman" panose="02020603050405020304" pitchFamily="18" charset="0"/>
                        </a:rPr>
                        <a:t>NOAH LSM</a:t>
                      </a:r>
                    </a:p>
                    <a:p>
                      <a:pPr marL="0" marR="0">
                        <a:lnSpc>
                          <a:spcPct val="115000"/>
                        </a:lnSpc>
                        <a:spcBef>
                          <a:spcPts val="0"/>
                        </a:spcBef>
                        <a:spcAft>
                          <a:spcPts val="0"/>
                        </a:spcAft>
                      </a:pPr>
                      <a:r>
                        <a:rPr lang="en-US" sz="1200" baseline="0" dirty="0" smtClean="0">
                          <a:effectLst/>
                          <a:latin typeface="Times New Roman" panose="02020603050405020304" pitchFamily="18" charset="0"/>
                          <a:ea typeface="MS Mincho"/>
                          <a:cs typeface="Times New Roman" panose="02020603050405020304" pitchFamily="18" charset="0"/>
                        </a:rPr>
                        <a:t>(w/ </a:t>
                      </a:r>
                      <a:r>
                        <a:rPr lang="en-US" sz="1200" baseline="0" dirty="0" err="1" smtClean="0">
                          <a:effectLst/>
                          <a:latin typeface="Times New Roman" panose="02020603050405020304" pitchFamily="18" charset="0"/>
                          <a:ea typeface="MS Mincho"/>
                          <a:cs typeface="Times New Roman" panose="02020603050405020304" pitchFamily="18" charset="0"/>
                        </a:rPr>
                        <a:t>Ch</a:t>
                      </a:r>
                      <a:r>
                        <a:rPr lang="en-US" sz="1200" baseline="0" dirty="0" smtClean="0">
                          <a:effectLst/>
                          <a:latin typeface="Times New Roman" panose="02020603050405020304" pitchFamily="18" charset="0"/>
                          <a:ea typeface="MS Mincho"/>
                          <a:cs typeface="Times New Roman" panose="02020603050405020304" pitchFamily="18" charset="0"/>
                        </a:rPr>
                        <a:t> cap over land)</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ea typeface="MS Mincho"/>
                          <a:cs typeface="Times New Roman" panose="02020603050405020304" pitchFamily="18" charset="0"/>
                        </a:rPr>
                        <a:t>Separate</a:t>
                      </a:r>
                      <a:r>
                        <a:rPr lang="en-US" sz="1200" baseline="0" dirty="0" smtClean="0">
                          <a:effectLst/>
                          <a:latin typeface="Times New Roman" panose="02020603050405020304" pitchFamily="18" charset="0"/>
                          <a:ea typeface="MS Mincho"/>
                          <a:cs typeface="Times New Roman" panose="02020603050405020304" pitchFamily="18" charset="0"/>
                        </a:rPr>
                        <a:t> species, w/o advection </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228600" marR="0" indent="-228600">
                        <a:lnSpc>
                          <a:spcPct val="115000"/>
                        </a:lnSpc>
                        <a:spcBef>
                          <a:spcPts val="0"/>
                        </a:spcBef>
                        <a:spcAft>
                          <a:spcPts val="0"/>
                        </a:spcAft>
                        <a:buNone/>
                      </a:pPr>
                      <a:r>
                        <a:rPr lang="en-US" sz="1200" dirty="0" smtClean="0">
                          <a:effectLst/>
                          <a:latin typeface="Times New Roman" panose="02020603050405020304" pitchFamily="18" charset="0"/>
                          <a:cs typeface="Times New Roman" panose="02020603050405020304" pitchFamily="18" charset="0"/>
                        </a:rPr>
                        <a:t>1.Radiation</a:t>
                      </a:r>
                    </a:p>
                    <a:p>
                      <a:pPr marL="228600" marR="0" indent="-22860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2.Variable </a:t>
                      </a:r>
                      <a:r>
                        <a:rPr lang="el-GR" sz="1200" baseline="0" dirty="0" smtClean="0">
                          <a:effectLst/>
                          <a:latin typeface="Times New Roman" panose="02020603050405020304" pitchFamily="18" charset="0"/>
                          <a:ea typeface="MS Mincho"/>
                          <a:cs typeface="Times New Roman" panose="02020603050405020304" pitchFamily="18" charset="0"/>
                        </a:rPr>
                        <a:t>α</a:t>
                      </a:r>
                      <a:endParaRPr lang="en-US" sz="1200" baseline="0" dirty="0" smtClean="0">
                        <a:effectLst/>
                        <a:latin typeface="Times New Roman" panose="02020603050405020304" pitchFamily="18" charset="0"/>
                        <a:ea typeface="MS Mincho"/>
                        <a:cs typeface="Times New Roman" panose="02020603050405020304" pitchFamily="18" charset="0"/>
                      </a:endParaRPr>
                    </a:p>
                    <a:p>
                      <a:pPr marL="228600" marR="0" indent="-22860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3.Scale-aware</a:t>
                      </a:r>
                    </a:p>
                    <a:p>
                      <a:pPr marL="0" marR="0" indent="635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partial  cloudiness scheme</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l">
                        <a:lnSpc>
                          <a:spcPct val="115000"/>
                        </a:lnSpc>
                        <a:spcBef>
                          <a:spcPts val="0"/>
                        </a:spcBef>
                        <a:spcAft>
                          <a:spcPts val="0"/>
                        </a:spcAft>
                      </a:pPr>
                      <a:endParaRPr lang="en-US" sz="1200" baseline="0" dirty="0" smtClean="0">
                        <a:effectLst/>
                        <a:latin typeface="Times New Roman" panose="02020603050405020304" pitchFamily="18" charset="0"/>
                        <a:ea typeface="+mn-ea"/>
                        <a:cs typeface="Times New Roman" panose="02020603050405020304" pitchFamily="18" charset="0"/>
                      </a:endParaRPr>
                    </a:p>
                    <a:p>
                      <a:pPr marL="0" marR="0" algn="l">
                        <a:lnSpc>
                          <a:spcPct val="115000"/>
                        </a:lnSpc>
                        <a:spcBef>
                          <a:spcPts val="0"/>
                        </a:spcBef>
                        <a:spcAft>
                          <a:spcPts val="0"/>
                        </a:spcAft>
                      </a:pPr>
                      <a:r>
                        <a:rPr lang="en-US" sz="1200" baseline="0" dirty="0" smtClean="0">
                          <a:effectLst/>
                          <a:latin typeface="Times New Roman" panose="02020603050405020304" pitchFamily="18" charset="0"/>
                          <a:ea typeface="+mn-ea"/>
                          <a:cs typeface="Times New Roman" panose="02020603050405020304" pitchFamily="18" charset="0"/>
                        </a:rPr>
                        <a:t>Hybrid GSI/HWRF-EPS based DA</a:t>
                      </a: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Baseline + NOAH/LSM +</a:t>
                      </a:r>
                      <a:r>
                        <a:rPr lang="en-US" sz="1200" dirty="0" err="1" smtClean="0">
                          <a:effectLst/>
                          <a:latin typeface="Times New Roman" panose="02020603050405020304" pitchFamily="18" charset="0"/>
                          <a:cs typeface="Times New Roman" panose="02020603050405020304" pitchFamily="18" charset="0"/>
                        </a:rPr>
                        <a:t>newMP+RRTMG</a:t>
                      </a:r>
                      <a:r>
                        <a:rPr lang="en-US" sz="1200" dirty="0" smtClean="0">
                          <a:effectLst/>
                          <a:latin typeface="Times New Roman" panose="02020603050405020304" pitchFamily="18" charset="0"/>
                          <a:cs typeface="Times New Roman" panose="02020603050405020304" pitchFamily="18" charset="0"/>
                        </a:rPr>
                        <a:t>+ Surface Physics + PBL </a:t>
                      </a:r>
                      <a:r>
                        <a:rPr lang="en-US" sz="1200" dirty="0" smtClean="0">
                          <a:effectLst/>
                          <a:latin typeface="Times New Roman" panose="02020603050405020304" pitchFamily="18" charset="0"/>
                          <a:cs typeface="Times New Roman" panose="02020603050405020304" pitchFamily="18" charset="0"/>
                        </a:rPr>
                        <a:t>+ DA changes</a:t>
                      </a:r>
                      <a:endParaRPr lang="en-US" sz="1200" dirty="0" smtClean="0">
                        <a:effectLst/>
                        <a:latin typeface="Times New Roman" panose="02020603050405020304" pitchFamily="18" charset="0"/>
                        <a:cs typeface="Times New Roman" panose="02020603050405020304" pitchFamily="18" charset="0"/>
                      </a:endParaRPr>
                    </a:p>
                  </a:txBody>
                  <a:tcPr marL="55036" marR="55036" marT="0" marB="0" anchor="ctr"/>
                </a:tc>
              </a:tr>
              <a:tr h="1243554">
                <a:tc>
                  <a:txBody>
                    <a:bodyPr/>
                    <a:lstStyle/>
                    <a:p>
                      <a:pPr marL="0" marR="0">
                        <a:lnSpc>
                          <a:spcPct val="115000"/>
                        </a:lnSpc>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Cases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gn="l" defTabSz="999643" rtl="0" eaLnBrk="1" fontAlgn="auto" latinLnBrk="0" hangingPunct="1">
                        <a:lnSpc>
                          <a:spcPct val="115000"/>
                        </a:lnSpc>
                        <a:spcBef>
                          <a:spcPts val="0"/>
                        </a:spcBef>
                        <a:spcAft>
                          <a:spcPts val="0"/>
                        </a:spcAft>
                        <a:buClrTx/>
                        <a:buSzTx/>
                        <a:buFontTx/>
                        <a:buNone/>
                        <a:tabLst/>
                        <a:defRP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Four-season 2011-2014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simulations in ATL/EPAC, cases (~2300)</a:t>
                      </a:r>
                      <a:endParaRPr lang="en-US" sz="1200" kern="1200" dirty="0" smtClean="0">
                        <a:solidFill>
                          <a:schemeClr val="dk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Only TDR cases </a:t>
                      </a:r>
                      <a:r>
                        <a:rPr lang="en-US" sz="1200" kern="1200" baseline="0" dirty="0" smtClean="0">
                          <a:solidFill>
                            <a:schemeClr val="dk1"/>
                          </a:solidFill>
                          <a:effectLst/>
                          <a:latin typeface="Times New Roman" panose="02020603050405020304" pitchFamily="18" charset="0"/>
                          <a:ea typeface="MS Mincho"/>
                          <a:cs typeface="Times New Roman" panose="02020603050405020304" pitchFamily="18" charset="0"/>
                        </a:rPr>
                        <a:t>for 2011-2014</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b="0" dirty="0" smtClean="0">
                          <a:solidFill>
                            <a:schemeClr val="tx1"/>
                          </a:solidFill>
                          <a:effectLst/>
                          <a:latin typeface="Times New Roman" panose="02020603050405020304" pitchFamily="18" charset="0"/>
                          <a:cs typeface="Times New Roman" panose="02020603050405020304" pitchFamily="18" charset="0"/>
                        </a:rPr>
                        <a:t>Four 2011-2014 retrospectives</a:t>
                      </a:r>
                      <a:r>
                        <a:rPr lang="en-US" sz="1200" b="0" baseline="0" dirty="0" smtClean="0">
                          <a:solidFill>
                            <a:schemeClr val="tx1"/>
                          </a:solidFill>
                          <a:effectLst/>
                          <a:latin typeface="Times New Roman" panose="02020603050405020304" pitchFamily="18" charset="0"/>
                          <a:cs typeface="Times New Roman" panose="02020603050405020304" pitchFamily="18" charset="0"/>
                        </a:rPr>
                        <a:t>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~2300 simulations in ATL/EPAC</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r h="388153">
                <a:tc>
                  <a:txBody>
                    <a:bodyPr/>
                    <a:lstStyle/>
                    <a:p>
                      <a:pPr marL="0" marR="0">
                        <a:lnSpc>
                          <a:spcPct val="115000"/>
                        </a:lnSpc>
                        <a:spcBef>
                          <a:spcPts val="0"/>
                        </a:spcBef>
                        <a:spcAft>
                          <a:spcPts val="0"/>
                        </a:spcAft>
                      </a:pPr>
                      <a:r>
                        <a:rPr lang="en-US" sz="1600" dirty="0" smtClean="0">
                          <a:solidFill>
                            <a:schemeClr val="bg1"/>
                          </a:solidFill>
                          <a:effectLst/>
                          <a:latin typeface="Times New Roman" panose="02020603050405020304" pitchFamily="18" charset="0"/>
                          <a:ea typeface="+mn-ea"/>
                          <a:cs typeface="Times New Roman" panose="02020603050405020304" pitchFamily="18" charset="0"/>
                        </a:rPr>
                        <a:t>Platforms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WCOSS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Jet/Zeus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Jet/WCOSS/Zeus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bl>
          </a:graphicData>
        </a:graphic>
      </p:graphicFrame>
      <p:sp>
        <p:nvSpPr>
          <p:cNvPr id="3" name="Rectangle 2"/>
          <p:cNvSpPr/>
          <p:nvPr/>
        </p:nvSpPr>
        <p:spPr>
          <a:xfrm>
            <a:off x="1196945" y="76200"/>
            <a:ext cx="6819901" cy="600768"/>
          </a:xfrm>
          <a:prstGeom prst="rect">
            <a:avLst/>
          </a:prstGeom>
        </p:spPr>
        <p:txBody>
          <a:bodyPr wrap="square">
            <a:spAutoFit/>
          </a:bodyPr>
          <a:lstStyle/>
          <a:p>
            <a:pPr algn="ctr"/>
            <a:r>
              <a:rPr lang="en-US" b="1" dirty="0" smtClean="0">
                <a:solidFill>
                  <a:srgbClr val="002060"/>
                </a:solidFill>
                <a:effectLst>
                  <a:outerShdw blurRad="38100" dist="38100" dir="2700000" algn="tl">
                    <a:srgbClr val="C0C0C0"/>
                  </a:outerShdw>
                </a:effectLst>
              </a:rPr>
              <a:t>HWRF Upgrade Plan for 2015 Implementation </a:t>
            </a:r>
          </a:p>
          <a:p>
            <a:pPr algn="ctr"/>
            <a:r>
              <a:rPr lang="en-US" sz="1400" b="1" i="1" dirty="0" smtClean="0">
                <a:solidFill>
                  <a:srgbClr val="002060"/>
                </a:solidFill>
                <a:effectLst>
                  <a:outerShdw blurRad="38100" dist="38100" dir="2700000" algn="tl">
                    <a:srgbClr val="C0C0C0"/>
                  </a:outerShdw>
                </a:effectLst>
              </a:rPr>
              <a:t>Multi-season Pre-Implementation T&amp;E</a:t>
            </a:r>
            <a:endParaRPr lang="en-US" sz="1400" b="1" i="1" dirty="0">
              <a:solidFill>
                <a:srgbClr val="002060"/>
              </a:solidFill>
              <a:effectLst>
                <a:outerShdw blurRad="38100" dist="38100" dir="2700000" algn="tl">
                  <a:srgbClr val="C0C0C0"/>
                </a:outerShdw>
              </a:effectLst>
            </a:endParaRPr>
          </a:p>
        </p:txBody>
      </p:sp>
      <p:sp>
        <p:nvSpPr>
          <p:cNvPr id="6" name="TextBox 5"/>
          <p:cNvSpPr txBox="1"/>
          <p:nvPr/>
        </p:nvSpPr>
        <p:spPr>
          <a:xfrm>
            <a:off x="250900" y="5791200"/>
            <a:ext cx="8769409" cy="738664"/>
          </a:xfrm>
          <a:prstGeom prst="rect">
            <a:avLst/>
          </a:prstGeom>
          <a:noFill/>
        </p:spPr>
        <p:txBody>
          <a:bodyPr wrap="square" rtlCol="0">
            <a:spAutoFit/>
          </a:bodyPr>
          <a:lstStyle/>
          <a:p>
            <a:r>
              <a:rPr lang="en-US" sz="1400" b="1" i="1" dirty="0" smtClean="0">
                <a:solidFill>
                  <a:srgbClr val="000099"/>
                </a:solidFill>
              </a:rPr>
              <a:t>The plan is based on the assumption that 2015 operational HWRF system will have 3x computer resources as current system on WCOSS within HWRF operational time windows. We will be using only 2.5X for each storm</a:t>
            </a:r>
          </a:p>
          <a:p>
            <a:r>
              <a:rPr lang="en-US" sz="1400" b="1" i="1" dirty="0" smtClean="0">
                <a:solidFill>
                  <a:srgbClr val="000099"/>
                </a:solidFill>
              </a:rPr>
              <a:t>* DA experiment requires additional computer resources outside current operational time window.</a:t>
            </a:r>
            <a:endParaRPr lang="en-US" sz="1400" b="1" i="1" dirty="0">
              <a:solidFill>
                <a:srgbClr val="000099"/>
              </a:solidFill>
            </a:endParaRPr>
          </a:p>
        </p:txBody>
      </p:sp>
      <p:sp>
        <p:nvSpPr>
          <p:cNvPr id="7" name="Slide Number Placeholder 1"/>
          <p:cNvSpPr>
            <a:spLocks noGrp="1"/>
          </p:cNvSpPr>
          <p:nvPr>
            <p:ph type="sldNum" sz="quarter" idx="12"/>
          </p:nvPr>
        </p:nvSpPr>
        <p:spPr>
          <a:xfrm>
            <a:off x="8625840" y="0"/>
            <a:ext cx="518160" cy="476251"/>
          </a:xfrm>
        </p:spPr>
        <p:txBody>
          <a:bodyPr/>
          <a:lstStyle/>
          <a:p>
            <a:pPr>
              <a:defRPr/>
            </a:pPr>
            <a:fld id="{9746E004-F12B-4F5D-8BC2-F72E133A53DC}" type="slidenum">
              <a:rPr lang="en-US" sz="1600" smtClean="0">
                <a:solidFill>
                  <a:prstClr val="black">
                    <a:tint val="75000"/>
                  </a:prstClr>
                </a:solidFill>
              </a:rPr>
              <a:pPr>
                <a:defRPr/>
              </a:pPr>
              <a:t>3</a:t>
            </a:fld>
            <a:endParaRPr lang="en-US" sz="1600" dirty="0">
              <a:solidFill>
                <a:prstClr val="black">
                  <a:tint val="75000"/>
                </a:prstClr>
              </a:solidFill>
            </a:endParaRPr>
          </a:p>
        </p:txBody>
      </p:sp>
    </p:spTree>
    <p:extLst>
      <p:ext uri="{BB962C8B-B14F-4D97-AF65-F5344CB8AC3E}">
        <p14:creationId xmlns:p14="http://schemas.microsoft.com/office/powerpoint/2010/main" val="3722390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C:\Users\vijay.t.tallapragada\Desktop\FY15_HWRF\Early_guidance\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398145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30</a:t>
            </a:fld>
            <a:endParaRPr lang="en-US">
              <a:solidFill>
                <a:prstClr val="black">
                  <a:tint val="75000"/>
                </a:prstClr>
              </a:solidFill>
            </a:endParaRPr>
          </a:p>
        </p:txBody>
      </p:sp>
      <p:sp>
        <p:nvSpPr>
          <p:cNvPr id="5" name="TextBox 4"/>
          <p:cNvSpPr txBox="1"/>
          <p:nvPr/>
        </p:nvSpPr>
        <p:spPr>
          <a:xfrm>
            <a:off x="685800" y="304800"/>
            <a:ext cx="7848600" cy="461665"/>
          </a:xfrm>
          <a:prstGeom prst="rect">
            <a:avLst/>
          </a:prstGeom>
          <a:noFill/>
        </p:spPr>
        <p:txBody>
          <a:bodyPr wrap="square" rtlCol="0">
            <a:spAutoFit/>
          </a:bodyPr>
          <a:lstStyle/>
          <a:p>
            <a:pPr algn="ctr"/>
            <a:r>
              <a:rPr lang="en-US" sz="2400" dirty="0" smtClean="0"/>
              <a:t>Verification </a:t>
            </a:r>
            <a:r>
              <a:rPr lang="en-US" sz="2400" dirty="0" smtClean="0"/>
              <a:t>of interpolated guidance, EP, H15I vs. H5ZI</a:t>
            </a:r>
            <a:endParaRPr lang="en-US" sz="2400" dirty="0"/>
          </a:p>
        </p:txBody>
      </p:sp>
      <p:pic>
        <p:nvPicPr>
          <p:cNvPr id="43010" name="Picture 2" descr="C:\Users\vijay.t.tallapragada\Desktop\FY15_HWRF\Early_guidance\fig_EPAL1114_t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1024128"/>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vijay.t.tallapragada\Desktop\FY15_HWRF\Early_guidance\fig_EP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 y="398145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C:\Users\vijay.t.tallapragada\Desktop\FY15_HWRF\Early_guidance\fig_EPAL1114_wi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19175"/>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0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31</a:t>
            </a:fld>
            <a:endParaRPr lang="en-US">
              <a:solidFill>
                <a:prstClr val="black">
                  <a:tint val="75000"/>
                </a:prstClr>
              </a:solidFill>
            </a:endParaRPr>
          </a:p>
        </p:txBody>
      </p:sp>
      <p:sp>
        <p:nvSpPr>
          <p:cNvPr id="5" name="TextBox 4"/>
          <p:cNvSpPr txBox="1"/>
          <p:nvPr/>
        </p:nvSpPr>
        <p:spPr>
          <a:xfrm>
            <a:off x="1600200" y="304800"/>
            <a:ext cx="5867400" cy="523220"/>
          </a:xfrm>
          <a:prstGeom prst="rect">
            <a:avLst/>
          </a:prstGeom>
          <a:noFill/>
        </p:spPr>
        <p:txBody>
          <a:bodyPr wrap="square" rtlCol="0">
            <a:spAutoFit/>
          </a:bodyPr>
          <a:lstStyle/>
          <a:p>
            <a:pPr algn="ctr"/>
            <a:r>
              <a:rPr lang="en-US" sz="2800" dirty="0" smtClean="0"/>
              <a:t>Verification Against new GFS, EP</a:t>
            </a:r>
            <a:endParaRPr lang="en-US" sz="2800" dirty="0"/>
          </a:p>
        </p:txBody>
      </p:sp>
      <p:pic>
        <p:nvPicPr>
          <p:cNvPr id="38914" name="Picture 2" descr="http://www.emc.ncep.noaa.gov/gc_wmb/vxt/zack/temp/EPAL1114_H215_GFS2/fig_EPAL1114_wind.png"/>
          <p:cNvPicPr>
            <a:picLocks noChangeAspect="1" noChangeArrowheads="1"/>
          </p:cNvPicPr>
          <p:nvPr/>
        </p:nvPicPr>
        <p:blipFill>
          <a:blip r:embed="rId2" cstate="print"/>
          <a:srcRect/>
          <a:stretch>
            <a:fillRect/>
          </a:stretch>
        </p:blipFill>
        <p:spPr bwMode="auto">
          <a:xfrm>
            <a:off x="4495800" y="1676400"/>
            <a:ext cx="4648200" cy="3359984"/>
          </a:xfrm>
          <a:prstGeom prst="rect">
            <a:avLst/>
          </a:prstGeom>
          <a:noFill/>
        </p:spPr>
      </p:pic>
      <p:pic>
        <p:nvPicPr>
          <p:cNvPr id="38916" name="Picture 4" descr="http://www.emc.ncep.noaa.gov/gc_wmb/vxt/zack/temp/EPAL1114_H215_GFS2/fig_EPAL1114_tker.png"/>
          <p:cNvPicPr>
            <a:picLocks noChangeAspect="1" noChangeArrowheads="1"/>
          </p:cNvPicPr>
          <p:nvPr/>
        </p:nvPicPr>
        <p:blipFill>
          <a:blip r:embed="rId3" cstate="print"/>
          <a:srcRect/>
          <a:stretch>
            <a:fillRect/>
          </a:stretch>
        </p:blipFill>
        <p:spPr bwMode="auto">
          <a:xfrm>
            <a:off x="0" y="1752600"/>
            <a:ext cx="4247347" cy="30702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461665"/>
          </a:xfrm>
          <a:prstGeom prst="rect">
            <a:avLst/>
          </a:prstGeom>
          <a:noFill/>
        </p:spPr>
        <p:txBody>
          <a:bodyPr wrap="square" rtlCol="0">
            <a:spAutoFit/>
          </a:bodyPr>
          <a:lstStyle/>
          <a:p>
            <a:pPr algn="ctr"/>
            <a:r>
              <a:rPr lang="en-US" sz="2400" dirty="0" smtClean="0"/>
              <a:t>Improvement of Intensity Cumulative Distribution of H215,EP</a:t>
            </a:r>
            <a:endParaRPr lang="en-US" sz="2400" dirty="0"/>
          </a:p>
        </p:txBody>
      </p:sp>
      <p:sp>
        <p:nvSpPr>
          <p:cNvPr id="22" name="Slide Number Placeholder 21"/>
          <p:cNvSpPr>
            <a:spLocks noGrp="1"/>
          </p:cNvSpPr>
          <p:nvPr>
            <p:ph type="sldNum" sz="quarter" idx="12"/>
          </p:nvPr>
        </p:nvSpPr>
        <p:spPr/>
        <p:txBody>
          <a:bodyPr/>
          <a:lstStyle/>
          <a:p>
            <a:fld id="{29981558-129F-4680-8B8B-8498508A5939}" type="slidenum">
              <a:rPr lang="en-US" smtClean="0">
                <a:solidFill>
                  <a:prstClr val="black">
                    <a:tint val="75000"/>
                  </a:prstClr>
                </a:solidFill>
              </a:rPr>
              <a:pPr/>
              <a:t>32</a:t>
            </a:fld>
            <a:endParaRPr lang="en-US">
              <a:solidFill>
                <a:prstClr val="black">
                  <a:tint val="75000"/>
                </a:prstClr>
              </a:solidFill>
            </a:endParaRPr>
          </a:p>
        </p:txBody>
      </p:sp>
      <p:pic>
        <p:nvPicPr>
          <p:cNvPr id="16" name="Picture 15" descr="cumulative_h214_h15n_48h_ep.png"/>
          <p:cNvPicPr>
            <a:picLocks noChangeAspect="1"/>
          </p:cNvPicPr>
          <p:nvPr/>
        </p:nvPicPr>
        <p:blipFill>
          <a:blip r:embed="rId2" cstate="print"/>
          <a:stretch>
            <a:fillRect/>
          </a:stretch>
        </p:blipFill>
        <p:spPr>
          <a:xfrm>
            <a:off x="381000" y="838200"/>
            <a:ext cx="3886200" cy="3002973"/>
          </a:xfrm>
          <a:prstGeom prst="rect">
            <a:avLst/>
          </a:prstGeom>
        </p:spPr>
      </p:pic>
      <p:pic>
        <p:nvPicPr>
          <p:cNvPr id="21" name="Picture 20" descr="cumulative_h214_h15n_72h_ep.png"/>
          <p:cNvPicPr>
            <a:picLocks noChangeAspect="1"/>
          </p:cNvPicPr>
          <p:nvPr/>
        </p:nvPicPr>
        <p:blipFill>
          <a:blip r:embed="rId3" cstate="print"/>
          <a:stretch>
            <a:fillRect/>
          </a:stretch>
        </p:blipFill>
        <p:spPr>
          <a:xfrm>
            <a:off x="4724400" y="762000"/>
            <a:ext cx="4141694" cy="3200400"/>
          </a:xfrm>
          <a:prstGeom prst="rect">
            <a:avLst/>
          </a:prstGeom>
        </p:spPr>
      </p:pic>
      <p:pic>
        <p:nvPicPr>
          <p:cNvPr id="24" name="Picture 23" descr="cumulative_h214_h15n_96h_ep.png"/>
          <p:cNvPicPr>
            <a:picLocks noChangeAspect="1"/>
          </p:cNvPicPr>
          <p:nvPr/>
        </p:nvPicPr>
        <p:blipFill>
          <a:blip r:embed="rId4" cstate="print"/>
          <a:stretch>
            <a:fillRect/>
          </a:stretch>
        </p:blipFill>
        <p:spPr>
          <a:xfrm>
            <a:off x="542364" y="3810000"/>
            <a:ext cx="3747248" cy="2895600"/>
          </a:xfrm>
          <a:prstGeom prst="rect">
            <a:avLst/>
          </a:prstGeom>
        </p:spPr>
      </p:pic>
      <p:pic>
        <p:nvPicPr>
          <p:cNvPr id="25" name="Picture 24" descr="cumulative_h214_h15n_120h_ep.png"/>
          <p:cNvPicPr>
            <a:picLocks noChangeAspect="1"/>
          </p:cNvPicPr>
          <p:nvPr/>
        </p:nvPicPr>
        <p:blipFill>
          <a:blip r:embed="rId5" cstate="print"/>
          <a:stretch>
            <a:fillRect/>
          </a:stretch>
        </p:blipFill>
        <p:spPr>
          <a:xfrm>
            <a:off x="4953000" y="3810000"/>
            <a:ext cx="3675530" cy="2840182"/>
          </a:xfrm>
          <a:prstGeom prst="rect">
            <a:avLst/>
          </a:prstGeom>
        </p:spPr>
      </p:pic>
      <p:sp>
        <p:nvSpPr>
          <p:cNvPr id="26" name="TextBox 25"/>
          <p:cNvSpPr txBox="1"/>
          <p:nvPr/>
        </p:nvSpPr>
        <p:spPr>
          <a:xfrm>
            <a:off x="6172200" y="5105400"/>
            <a:ext cx="1295400" cy="369332"/>
          </a:xfrm>
          <a:prstGeom prst="rect">
            <a:avLst/>
          </a:prstGeom>
          <a:noFill/>
        </p:spPr>
        <p:txBody>
          <a:bodyPr wrap="square" rtlCol="0">
            <a:spAutoFit/>
          </a:bodyPr>
          <a:lstStyle/>
          <a:p>
            <a:r>
              <a:rPr lang="en-US" dirty="0" smtClean="0"/>
              <a:t>Day 5</a:t>
            </a:r>
            <a:endParaRPr lang="en-US" dirty="0"/>
          </a:p>
        </p:txBody>
      </p:sp>
      <p:sp>
        <p:nvSpPr>
          <p:cNvPr id="27" name="TextBox 26"/>
          <p:cNvSpPr txBox="1"/>
          <p:nvPr/>
        </p:nvSpPr>
        <p:spPr>
          <a:xfrm>
            <a:off x="1371600" y="5029200"/>
            <a:ext cx="1295400" cy="369332"/>
          </a:xfrm>
          <a:prstGeom prst="rect">
            <a:avLst/>
          </a:prstGeom>
          <a:noFill/>
        </p:spPr>
        <p:txBody>
          <a:bodyPr wrap="square" rtlCol="0">
            <a:spAutoFit/>
          </a:bodyPr>
          <a:lstStyle/>
          <a:p>
            <a:r>
              <a:rPr lang="en-US" dirty="0" smtClean="0"/>
              <a:t>Day 4</a:t>
            </a:r>
            <a:endParaRPr lang="en-US" dirty="0"/>
          </a:p>
        </p:txBody>
      </p:sp>
      <p:sp>
        <p:nvSpPr>
          <p:cNvPr id="28" name="TextBox 27"/>
          <p:cNvSpPr txBox="1"/>
          <p:nvPr/>
        </p:nvSpPr>
        <p:spPr>
          <a:xfrm>
            <a:off x="1295400" y="2057400"/>
            <a:ext cx="1295400" cy="369332"/>
          </a:xfrm>
          <a:prstGeom prst="rect">
            <a:avLst/>
          </a:prstGeom>
          <a:noFill/>
        </p:spPr>
        <p:txBody>
          <a:bodyPr wrap="square" rtlCol="0">
            <a:spAutoFit/>
          </a:bodyPr>
          <a:lstStyle/>
          <a:p>
            <a:r>
              <a:rPr lang="en-US" dirty="0" smtClean="0"/>
              <a:t>Day 2</a:t>
            </a:r>
            <a:endParaRPr lang="en-US" dirty="0"/>
          </a:p>
        </p:txBody>
      </p:sp>
      <p:sp>
        <p:nvSpPr>
          <p:cNvPr id="29" name="TextBox 28"/>
          <p:cNvSpPr txBox="1"/>
          <p:nvPr/>
        </p:nvSpPr>
        <p:spPr>
          <a:xfrm>
            <a:off x="5943600" y="2133600"/>
            <a:ext cx="1295400" cy="369332"/>
          </a:xfrm>
          <a:prstGeom prst="rect">
            <a:avLst/>
          </a:prstGeom>
          <a:noFill/>
        </p:spPr>
        <p:txBody>
          <a:bodyPr wrap="square" rtlCol="0">
            <a:spAutoFit/>
          </a:bodyPr>
          <a:lstStyle/>
          <a:p>
            <a:r>
              <a:rPr lang="en-US" dirty="0" smtClean="0"/>
              <a:t>Day 3</a:t>
            </a:r>
            <a:endParaRPr lang="en-US" dirty="0"/>
          </a:p>
        </p:txBody>
      </p:sp>
    </p:spTree>
    <p:extLst>
      <p:ext uri="{BB962C8B-B14F-4D97-AF65-F5344CB8AC3E}">
        <p14:creationId xmlns:p14="http://schemas.microsoft.com/office/powerpoint/2010/main" val="3179962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C:\Users\vijay.t.tallapragada\Desktop\FY15_HWRF\skill\H5ZIH15Ic_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33</a:t>
            </a:fld>
            <a:endParaRPr lang="en-US">
              <a:solidFill>
                <a:prstClr val="black">
                  <a:tint val="75000"/>
                </a:prstClr>
              </a:solidFill>
            </a:endParaRPr>
          </a:p>
        </p:txBody>
      </p:sp>
      <p:pic>
        <p:nvPicPr>
          <p:cNvPr id="44034" name="Picture 2" descr="C:\Users\vijay.t.tallapragada\Desktop\FY15_HWRF\skill\H5ZIH15Ic_fig_ALAL1114_st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Users\vijay.t.tallapragada\Desktop\FY15_HWRF\skill\H5ZIH15Ic_fig_ALAL1114_si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18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C:\Users\vijay.t.tallapragada\Desktop\FY15_HWRF\skill\H5ZIH15Ic_fig_EPAL1114_st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76200"/>
            <a:ext cx="8077200" cy="523220"/>
          </a:xfrm>
          <a:prstGeom prst="rect">
            <a:avLst/>
          </a:prstGeom>
          <a:noFill/>
        </p:spPr>
        <p:txBody>
          <a:bodyPr wrap="square" rtlCol="0">
            <a:spAutoFit/>
          </a:bodyPr>
          <a:lstStyle/>
          <a:p>
            <a:pPr algn="ctr"/>
            <a:r>
              <a:rPr lang="en-US" sz="2800" dirty="0" smtClean="0"/>
              <a:t>Verifications in Skill Space, H215 vs. H15Z, ATL/EP</a:t>
            </a:r>
            <a:endParaRPr lang="en-US" sz="2800" dirty="0"/>
          </a:p>
        </p:txBody>
      </p:sp>
    </p:spTree>
    <p:extLst>
      <p:ext uri="{BB962C8B-B14F-4D97-AF65-F5344CB8AC3E}">
        <p14:creationId xmlns:p14="http://schemas.microsoft.com/office/powerpoint/2010/main" val="525884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7" descr="C:\Users\vijay.t.tallapragada\Desktop\FY15_HWRF\skill\H14IH15Ic_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16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34</a:t>
            </a:fld>
            <a:endParaRPr lang="en-US">
              <a:solidFill>
                <a:prstClr val="black">
                  <a:tint val="75000"/>
                </a:prstClr>
              </a:solidFill>
            </a:endParaRPr>
          </a:p>
        </p:txBody>
      </p:sp>
      <p:pic>
        <p:nvPicPr>
          <p:cNvPr id="45061" name="Picture 5" descr="C:\Users\vijay.t.tallapragada\Desktop\FY15_HWRF\skill\H14IH15Ic_fig_ALAL1114_si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C:\Users\vijay.t.tallapragada\Desktop\FY15_HWRF\skill\H14IH15Ic_fig_EP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C:\Users\vijay.t.tallapragada\Desktop\FY15_HWRF\skill\H14IH15Ic_fig_ALAL1114_st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 y="76200"/>
            <a:ext cx="8077200" cy="523220"/>
          </a:xfrm>
          <a:prstGeom prst="rect">
            <a:avLst/>
          </a:prstGeom>
          <a:noFill/>
        </p:spPr>
        <p:txBody>
          <a:bodyPr wrap="square" rtlCol="0">
            <a:spAutoFit/>
          </a:bodyPr>
          <a:lstStyle/>
          <a:p>
            <a:pPr algn="ctr"/>
            <a:r>
              <a:rPr lang="en-US" sz="2800" dirty="0" smtClean="0"/>
              <a:t>Verifications in Skill Space, H215 vs. H214, ATL/EP</a:t>
            </a:r>
            <a:endParaRPr lang="en-US" sz="2800" dirty="0"/>
          </a:p>
        </p:txBody>
      </p:sp>
    </p:spTree>
    <p:extLst>
      <p:ext uri="{BB962C8B-B14F-4D97-AF65-F5344CB8AC3E}">
        <p14:creationId xmlns:p14="http://schemas.microsoft.com/office/powerpoint/2010/main" val="1264995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2251"/>
            <a:ext cx="9144000" cy="6617196"/>
          </a:xfrm>
          <a:prstGeom prst="rect">
            <a:avLst/>
          </a:prstGeom>
          <a:noFill/>
        </p:spPr>
        <p:txBody>
          <a:bodyPr wrap="square" rtlCol="0">
            <a:spAutoFit/>
          </a:bodyPr>
          <a:lstStyle/>
          <a:p>
            <a:r>
              <a:rPr lang="en-US" sz="2800" dirty="0" smtClean="0">
                <a:solidFill>
                  <a:prstClr val="black"/>
                </a:solidFill>
              </a:rPr>
              <a:t>Summary</a:t>
            </a:r>
          </a:p>
          <a:p>
            <a:endParaRPr lang="en-US" dirty="0">
              <a:solidFill>
                <a:prstClr val="black"/>
              </a:solidFill>
            </a:endParaRPr>
          </a:p>
          <a:p>
            <a:pPr marL="285750" indent="-285750">
              <a:buFont typeface="Wingdings" panose="05000000000000000000" pitchFamily="2" charset="2"/>
              <a:buChar char="Ø"/>
            </a:pPr>
            <a:r>
              <a:rPr lang="en-CA" sz="2400" dirty="0"/>
              <a:t>Further enhancements suggested for </a:t>
            </a:r>
            <a:r>
              <a:rPr lang="en-CA" sz="2400" dirty="0" smtClean="0"/>
              <a:t>2015 </a:t>
            </a:r>
            <a:r>
              <a:rPr lang="en-CA" sz="2400" dirty="0"/>
              <a:t>operational HWRF </a:t>
            </a:r>
            <a:r>
              <a:rPr lang="en-CA" sz="2400" dirty="0" smtClean="0"/>
              <a:t>include: </a:t>
            </a:r>
          </a:p>
          <a:p>
            <a:pPr marL="800100" lvl="1" indent="-342900">
              <a:buFont typeface="Arial" panose="020B0604020202020204" pitchFamily="34" charset="0"/>
              <a:buChar char="•"/>
              <a:defRPr/>
            </a:pPr>
            <a:r>
              <a:rPr lang="en-US" dirty="0" smtClean="0"/>
              <a:t>Increase </a:t>
            </a:r>
            <a:r>
              <a:rPr lang="en-US" dirty="0"/>
              <a:t>the horizontal resolution </a:t>
            </a:r>
            <a:r>
              <a:rPr lang="en-US" dirty="0" smtClean="0"/>
              <a:t>from </a:t>
            </a:r>
            <a:r>
              <a:rPr lang="en-US" dirty="0"/>
              <a:t>27/9/3 to 18/6/2 km.</a:t>
            </a:r>
          </a:p>
          <a:p>
            <a:pPr marL="800100" lvl="1" indent="-342900">
              <a:buFont typeface="Arial" panose="020B0604020202020204" pitchFamily="34" charset="0"/>
              <a:buChar char="•"/>
              <a:defRPr/>
            </a:pPr>
            <a:r>
              <a:rPr lang="en-US" dirty="0"/>
              <a:t>Upgrade  and improve HWRF vortex initialization </a:t>
            </a:r>
            <a:r>
              <a:rPr lang="en-US" dirty="0" smtClean="0"/>
              <a:t>scheme</a:t>
            </a:r>
            <a:endParaRPr lang="en-US" dirty="0"/>
          </a:p>
          <a:p>
            <a:pPr marL="800100" lvl="1" indent="-342900">
              <a:buFont typeface="Arial" panose="020B0604020202020204" pitchFamily="34" charset="0"/>
              <a:buChar char="•"/>
              <a:defRPr/>
            </a:pPr>
            <a:r>
              <a:rPr lang="en-US" dirty="0"/>
              <a:t>Upgrade </a:t>
            </a:r>
            <a:r>
              <a:rPr lang="en-US" dirty="0" smtClean="0"/>
              <a:t>DA with </a:t>
            </a:r>
            <a:r>
              <a:rPr lang="en-US" dirty="0"/>
              <a:t>hybrid HWRF-based </a:t>
            </a:r>
            <a:r>
              <a:rPr lang="en-US" dirty="0" err="1"/>
              <a:t>EnKF</a:t>
            </a:r>
            <a:r>
              <a:rPr lang="en-US" dirty="0"/>
              <a:t> and GSI system.</a:t>
            </a:r>
          </a:p>
          <a:p>
            <a:pPr marL="800100" lvl="1" indent="-342900">
              <a:buFont typeface="Arial" panose="020B0604020202020204" pitchFamily="34" charset="0"/>
              <a:buChar char="•"/>
              <a:defRPr/>
            </a:pPr>
            <a:r>
              <a:rPr lang="en-US" dirty="0"/>
              <a:t>Upgrade model physics to accommodate model  resolution increase, including micro-physics process, radiation, surface </a:t>
            </a:r>
            <a:r>
              <a:rPr lang="en-US" dirty="0" smtClean="0"/>
              <a:t>physics, land surface and </a:t>
            </a:r>
            <a:r>
              <a:rPr lang="en-US" dirty="0"/>
              <a:t>PBL</a:t>
            </a:r>
            <a:r>
              <a:rPr lang="en-US" dirty="0" smtClean="0"/>
              <a:t>.</a:t>
            </a:r>
            <a:endParaRPr lang="en-CA" dirty="0"/>
          </a:p>
          <a:p>
            <a:pPr marL="285750" indent="-285750">
              <a:buFont typeface="Wingdings" panose="05000000000000000000" pitchFamily="2" charset="2"/>
              <a:buChar char="Ø"/>
            </a:pPr>
            <a:r>
              <a:rPr lang="en-US" sz="2000" dirty="0" smtClean="0">
                <a:solidFill>
                  <a:prstClr val="black"/>
                </a:solidFill>
              </a:rPr>
              <a:t>H215 retrospective evaluation of 2011-2014 hurricane seasons </a:t>
            </a:r>
            <a:r>
              <a:rPr lang="en-US" sz="2000" dirty="0" smtClean="0">
                <a:solidFill>
                  <a:prstClr val="black"/>
                </a:solidFill>
              </a:rPr>
              <a:t>(1147 verifiable cycles </a:t>
            </a:r>
            <a:r>
              <a:rPr lang="en-US" sz="2000" dirty="0" smtClean="0">
                <a:solidFill>
                  <a:prstClr val="black"/>
                </a:solidFill>
              </a:rPr>
              <a:t>in NATL, </a:t>
            </a:r>
            <a:r>
              <a:rPr lang="en-US" sz="2000" dirty="0" smtClean="0">
                <a:solidFill>
                  <a:prstClr val="black"/>
                </a:solidFill>
              </a:rPr>
              <a:t>1129 in </a:t>
            </a:r>
            <a:r>
              <a:rPr lang="en-US" sz="2000" dirty="0" smtClean="0">
                <a:solidFill>
                  <a:prstClr val="black"/>
                </a:solidFill>
              </a:rPr>
              <a:t>EP ) </a:t>
            </a:r>
            <a:r>
              <a:rPr lang="en-US" sz="2000" dirty="0">
                <a:solidFill>
                  <a:prstClr val="black"/>
                </a:solidFill>
              </a:rPr>
              <a:t>demonstrated improved </a:t>
            </a:r>
            <a:r>
              <a:rPr lang="en-US" sz="2000" dirty="0" smtClean="0">
                <a:solidFill>
                  <a:prstClr val="black"/>
                </a:solidFill>
              </a:rPr>
              <a:t>forecasts </a:t>
            </a:r>
            <a:r>
              <a:rPr lang="en-US" sz="2000" dirty="0" smtClean="0">
                <a:solidFill>
                  <a:prstClr val="black"/>
                </a:solidFill>
              </a:rPr>
              <a:t>compared to both FY14 </a:t>
            </a:r>
            <a:r>
              <a:rPr lang="en-US" sz="2000" dirty="0">
                <a:solidFill>
                  <a:prstClr val="black"/>
                </a:solidFill>
              </a:rPr>
              <a:t>operational HWRF (H214</a:t>
            </a:r>
            <a:r>
              <a:rPr lang="en-US" sz="2000" dirty="0" smtClean="0">
                <a:solidFill>
                  <a:prstClr val="black"/>
                </a:solidFill>
              </a:rPr>
              <a:t>) and FY14 driven by new GFS (H15Z), </a:t>
            </a:r>
            <a:r>
              <a:rPr lang="en-US" sz="2000" dirty="0" smtClean="0">
                <a:solidFill>
                  <a:prstClr val="black"/>
                </a:solidFill>
              </a:rPr>
              <a:t>except for the track forecasts in the Eastern Pacific;</a:t>
            </a:r>
            <a:endParaRPr lang="en-US" sz="2000" dirty="0" smtClean="0">
              <a:solidFill>
                <a:prstClr val="black"/>
              </a:solidFill>
            </a:endParaRPr>
          </a:p>
          <a:p>
            <a:pPr marL="285750" indent="-285750">
              <a:buFont typeface="Wingdings" panose="05000000000000000000" pitchFamily="2" charset="2"/>
              <a:buChar char="Ø"/>
            </a:pPr>
            <a:r>
              <a:rPr lang="en-US" sz="2000" dirty="0" smtClean="0">
                <a:solidFill>
                  <a:prstClr val="black"/>
                </a:solidFill>
              </a:rPr>
              <a:t>Results from H215 for the Atlantic basin suggested additional 10-15% improvement possible from the newly upgraded </a:t>
            </a:r>
            <a:r>
              <a:rPr lang="en-US" sz="2000" dirty="0" smtClean="0">
                <a:solidFill>
                  <a:prstClr val="black"/>
                </a:solidFill>
              </a:rPr>
              <a:t>model compared to H15Z, about 5-10% improvement compared to H214.</a:t>
            </a:r>
          </a:p>
          <a:p>
            <a:pPr marL="285750" indent="-285750">
              <a:buFont typeface="Wingdings" panose="05000000000000000000" pitchFamily="2" charset="2"/>
              <a:buChar char="Ø"/>
            </a:pPr>
            <a:r>
              <a:rPr lang="en-US" sz="2000" dirty="0">
                <a:solidFill>
                  <a:prstClr val="black"/>
                </a:solidFill>
              </a:rPr>
              <a:t>Results from H215 for the </a:t>
            </a:r>
            <a:r>
              <a:rPr lang="en-US" sz="2000" dirty="0" smtClean="0">
                <a:solidFill>
                  <a:prstClr val="black"/>
                </a:solidFill>
              </a:rPr>
              <a:t>Eastern Pacific basin </a:t>
            </a:r>
            <a:r>
              <a:rPr lang="en-US" sz="2000" dirty="0">
                <a:solidFill>
                  <a:prstClr val="black"/>
                </a:solidFill>
              </a:rPr>
              <a:t>suggested </a:t>
            </a:r>
            <a:r>
              <a:rPr lang="en-US" sz="2000" dirty="0" smtClean="0">
                <a:solidFill>
                  <a:prstClr val="black"/>
                </a:solidFill>
              </a:rPr>
              <a:t>about 5%  more track forecast errors compared to H15Z, however, H215 track forecasts are still comparable or better than the new GFS track forecasts.  A modest (~5%) improvement in intensity forecasts is shown possible </a:t>
            </a:r>
            <a:r>
              <a:rPr lang="en-US" sz="2000" dirty="0">
                <a:solidFill>
                  <a:prstClr val="black"/>
                </a:solidFill>
              </a:rPr>
              <a:t>from </a:t>
            </a:r>
            <a:r>
              <a:rPr lang="en-US" sz="2000" dirty="0" smtClean="0">
                <a:solidFill>
                  <a:prstClr val="black"/>
                </a:solidFill>
              </a:rPr>
              <a:t>2015 HWRF upgrades .</a:t>
            </a:r>
            <a:endParaRPr lang="en-US" sz="2000" dirty="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4159809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36</a:t>
            </a:fld>
            <a:endParaRPr lang="en-US">
              <a:solidFill>
                <a:prstClr val="black">
                  <a:tint val="75000"/>
                </a:prstClr>
              </a:solidFill>
            </a:endParaRPr>
          </a:p>
        </p:txBody>
      </p:sp>
      <p:sp>
        <p:nvSpPr>
          <p:cNvPr id="3" name="Rectangle 2"/>
          <p:cNvSpPr/>
          <p:nvPr/>
        </p:nvSpPr>
        <p:spPr>
          <a:xfrm>
            <a:off x="27432" y="1066800"/>
            <a:ext cx="8610600" cy="5078313"/>
          </a:xfrm>
          <a:prstGeom prst="rect">
            <a:avLst/>
          </a:prstGeom>
        </p:spPr>
        <p:txBody>
          <a:bodyPr wrap="square">
            <a:spAutoFit/>
          </a:bodyPr>
          <a:lstStyle/>
          <a:p>
            <a:pPr marL="285750" indent="-285750">
              <a:buFont typeface="Wingdings" panose="05000000000000000000" pitchFamily="2" charset="2"/>
              <a:buChar char="Ø"/>
            </a:pPr>
            <a:r>
              <a:rPr lang="en-US" dirty="0" smtClean="0">
                <a:solidFill>
                  <a:prstClr val="black"/>
                </a:solidFill>
              </a:rPr>
              <a:t>Evaluation metrics in the skill space confirmed the positive improvements from </a:t>
            </a:r>
            <a:r>
              <a:rPr lang="en-US" dirty="0">
                <a:solidFill>
                  <a:prstClr val="black"/>
                </a:solidFill>
              </a:rPr>
              <a:t>H215 </a:t>
            </a:r>
            <a:r>
              <a:rPr lang="en-US" dirty="0" smtClean="0">
                <a:solidFill>
                  <a:prstClr val="black"/>
                </a:solidFill>
              </a:rPr>
              <a:t>compared </a:t>
            </a:r>
            <a:r>
              <a:rPr lang="en-US" dirty="0">
                <a:solidFill>
                  <a:prstClr val="black"/>
                </a:solidFill>
              </a:rPr>
              <a:t>to </a:t>
            </a:r>
            <a:r>
              <a:rPr lang="en-US" dirty="0" smtClean="0">
                <a:solidFill>
                  <a:prstClr val="black"/>
                </a:solidFill>
              </a:rPr>
              <a:t>H15Z in both basins for intensity forecasts, and in the Atlantic for track forecasts.</a:t>
            </a:r>
          </a:p>
          <a:p>
            <a:pPr marL="285750" indent="-285750">
              <a:buFont typeface="Wingdings" panose="05000000000000000000" pitchFamily="2" charset="2"/>
              <a:buChar char="Ø"/>
            </a:pPr>
            <a:endParaRPr lang="en-US" dirty="0">
              <a:solidFill>
                <a:prstClr val="black"/>
              </a:solidFill>
            </a:endParaRPr>
          </a:p>
          <a:p>
            <a:pPr marL="285750" indent="-285750">
              <a:buFont typeface="Wingdings" panose="05000000000000000000" pitchFamily="2" charset="2"/>
              <a:buChar char="Ø"/>
            </a:pPr>
            <a:r>
              <a:rPr lang="en-US" dirty="0" smtClean="0">
                <a:solidFill>
                  <a:prstClr val="black"/>
                </a:solidFill>
              </a:rPr>
              <a:t> High-resolution </a:t>
            </a:r>
            <a:r>
              <a:rPr lang="en-US" dirty="0">
                <a:solidFill>
                  <a:prstClr val="black"/>
                </a:solidFill>
              </a:rPr>
              <a:t>ensemble based TDR DA paves way for the next generation vortex scale DA efforts supported by HFIP, while bringing immediate benefits in the operations.</a:t>
            </a:r>
          </a:p>
          <a:p>
            <a:pPr marL="285750" indent="-285750">
              <a:buFont typeface="Wingdings" panose="05000000000000000000" pitchFamily="2" charset="2"/>
              <a:buChar char="Ø"/>
            </a:pPr>
            <a:endParaRPr lang="en-US" dirty="0" smtClean="0">
              <a:solidFill>
                <a:prstClr val="black"/>
              </a:solidFill>
            </a:endParaRPr>
          </a:p>
          <a:p>
            <a:pPr marL="285750" indent="-285750">
              <a:buFont typeface="Wingdings" panose="05000000000000000000" pitchFamily="2" charset="2"/>
              <a:buChar char="Ø"/>
            </a:pPr>
            <a:r>
              <a:rPr lang="en-US" dirty="0" smtClean="0">
                <a:solidFill>
                  <a:prstClr val="black"/>
                </a:solidFill>
              </a:rPr>
              <a:t>Centralized </a:t>
            </a:r>
            <a:r>
              <a:rPr lang="en-US" dirty="0">
                <a:solidFill>
                  <a:prstClr val="black"/>
                </a:solidFill>
              </a:rPr>
              <a:t>HWRF Development Process for both research and operations with community involvement is critical for making further enhancements.  </a:t>
            </a:r>
            <a:endParaRPr lang="en-US" dirty="0" smtClean="0">
              <a:solidFill>
                <a:prstClr val="black"/>
              </a:solidFill>
            </a:endParaRPr>
          </a:p>
          <a:p>
            <a:pPr marL="285750" indent="-285750">
              <a:buFont typeface="Wingdings" panose="05000000000000000000" pitchFamily="2" charset="2"/>
              <a:buChar char="Ø"/>
            </a:pPr>
            <a:endParaRPr lang="en-US" dirty="0">
              <a:solidFill>
                <a:prstClr val="black"/>
              </a:solidFill>
            </a:endParaRPr>
          </a:p>
          <a:p>
            <a:pPr marL="285750" indent="-285750">
              <a:buFont typeface="Wingdings" panose="05000000000000000000" pitchFamily="2" charset="2"/>
              <a:buChar char="Ø"/>
            </a:pPr>
            <a:r>
              <a:rPr lang="en-US" dirty="0" smtClean="0">
                <a:solidFill>
                  <a:prstClr val="black"/>
                </a:solidFill>
              </a:rPr>
              <a:t>Looking forward to realize these improvements in real-time during the upcoming hurricane season, and help enhance the skills of official forecasts</a:t>
            </a:r>
          </a:p>
          <a:p>
            <a:pPr marL="285750" indent="-285750">
              <a:buFont typeface="Wingdings" panose="05000000000000000000" pitchFamily="2" charset="2"/>
              <a:buChar char="Ø"/>
            </a:pPr>
            <a:endParaRPr lang="en-US" dirty="0">
              <a:solidFill>
                <a:prstClr val="black"/>
              </a:solidFill>
            </a:endParaRPr>
          </a:p>
          <a:p>
            <a:pPr marL="285750" indent="-285750">
              <a:buFont typeface="Wingdings" panose="05000000000000000000" pitchFamily="2" charset="2"/>
              <a:buChar char="Ø"/>
            </a:pPr>
            <a:r>
              <a:rPr lang="en-US" dirty="0" smtClean="0">
                <a:solidFill>
                  <a:prstClr val="black"/>
                </a:solidFill>
              </a:rPr>
              <a:t>Evaluation of model upgrades for WPAC and other basins in progress</a:t>
            </a:r>
          </a:p>
          <a:p>
            <a:pPr marL="285750" indent="-285750">
              <a:buFont typeface="Wingdings" panose="05000000000000000000" pitchFamily="2" charset="2"/>
              <a:buChar char="Ø"/>
            </a:pPr>
            <a:endParaRPr lang="en-US" dirty="0">
              <a:solidFill>
                <a:prstClr val="black"/>
              </a:solidFill>
            </a:endParaRPr>
          </a:p>
          <a:p>
            <a:pPr marL="285750" indent="-285750">
              <a:buFont typeface="Wingdings" panose="05000000000000000000" pitchFamily="2" charset="2"/>
              <a:buChar char="Ø"/>
            </a:pPr>
            <a:r>
              <a:rPr lang="en-US" b="1" dirty="0" smtClean="0">
                <a:solidFill>
                  <a:prstClr val="black"/>
                </a:solidFill>
              </a:rPr>
              <a:t>NCEP will provide HWRF forecast guidance for TCs in all global basins starting around May 29, 2015</a:t>
            </a:r>
            <a:endParaRPr lang="en-US" b="1" dirty="0">
              <a:solidFill>
                <a:prstClr val="black"/>
              </a:solidFill>
            </a:endParaRPr>
          </a:p>
        </p:txBody>
      </p:sp>
    </p:spTree>
    <p:extLst>
      <p:ext uri="{BB962C8B-B14F-4D97-AF65-F5344CB8AC3E}">
        <p14:creationId xmlns:p14="http://schemas.microsoft.com/office/powerpoint/2010/main" val="2308892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pPr/>
              <a:t>4</a:t>
            </a:fld>
            <a:endParaRPr lang="en-US"/>
          </a:p>
        </p:txBody>
      </p:sp>
      <p:sp>
        <p:nvSpPr>
          <p:cNvPr id="3" name="TextBox 2"/>
          <p:cNvSpPr txBox="1"/>
          <p:nvPr/>
        </p:nvSpPr>
        <p:spPr>
          <a:xfrm>
            <a:off x="155574" y="457200"/>
            <a:ext cx="4721225" cy="6247864"/>
          </a:xfrm>
          <a:prstGeom prst="rect">
            <a:avLst/>
          </a:prstGeom>
          <a:noFill/>
        </p:spPr>
        <p:txBody>
          <a:bodyPr wrap="square" rtlCol="0">
            <a:spAutoFit/>
          </a:bodyPr>
          <a:lstStyle/>
          <a:p>
            <a:pPr lvl="0">
              <a:buFont typeface="Wingdings" pitchFamily="2" charset="2"/>
              <a:buChar char="Ø"/>
            </a:pPr>
            <a:r>
              <a:rPr lang="en-CA" sz="2000" dirty="0" smtClean="0"/>
              <a:t>The NMM core of the operational HWRF model upgraded to latest community version WRF V3.6.1.  </a:t>
            </a:r>
          </a:p>
          <a:p>
            <a:pPr lvl="0">
              <a:buFont typeface="Wingdings" pitchFamily="2" charset="2"/>
              <a:buChar char="Ø"/>
            </a:pPr>
            <a:r>
              <a:rPr lang="en-CA" sz="2000" dirty="0" smtClean="0"/>
              <a:t>The horizontal resolution   increased from 27/9/3km to 18/6/2km, which allow the model to resolve more storm scale features and have better storm-large scale interactions. </a:t>
            </a:r>
          </a:p>
          <a:p>
            <a:pPr lvl="0">
              <a:buFont typeface="Wingdings" pitchFamily="2" charset="2"/>
              <a:buChar char="Ø"/>
            </a:pPr>
            <a:r>
              <a:rPr lang="en-CA" sz="2000" dirty="0" smtClean="0"/>
              <a:t>Use high resolution GFS T1534 as IC/LBC</a:t>
            </a:r>
          </a:p>
          <a:p>
            <a:pPr lvl="0">
              <a:buFont typeface="Wingdings" pitchFamily="2" charset="2"/>
              <a:buChar char="Ø"/>
            </a:pPr>
            <a:r>
              <a:rPr lang="en-US" sz="2000" dirty="0" smtClean="0"/>
              <a:t>Fix </a:t>
            </a:r>
            <a:r>
              <a:rPr lang="en-US" sz="2000" dirty="0"/>
              <a:t>a major bug in vortex initialization for tropical storms in </a:t>
            </a:r>
            <a:r>
              <a:rPr lang="en-US" sz="2000" dirty="0" smtClean="0"/>
              <a:t>Southern </a:t>
            </a:r>
            <a:r>
              <a:rPr lang="en-US" sz="2000" dirty="0"/>
              <a:t>Hemisphere</a:t>
            </a:r>
          </a:p>
          <a:p>
            <a:pPr lvl="0">
              <a:buFont typeface="Wingdings" pitchFamily="2" charset="2"/>
              <a:buChar char="Ø"/>
            </a:pPr>
            <a:r>
              <a:rPr lang="en-US" sz="2000" dirty="0" smtClean="0"/>
              <a:t>Adjust </a:t>
            </a:r>
            <a:r>
              <a:rPr lang="en-US" sz="2000" dirty="0"/>
              <a:t>the size of the filter domain </a:t>
            </a:r>
            <a:r>
              <a:rPr lang="en-US" sz="2000" dirty="0" smtClean="0"/>
              <a:t>in response to res. GFS res. increase</a:t>
            </a:r>
            <a:endParaRPr lang="en-US" sz="2000" dirty="0"/>
          </a:p>
          <a:p>
            <a:pPr lvl="0">
              <a:buFont typeface="Wingdings" pitchFamily="2" charset="2"/>
              <a:buChar char="Ø"/>
            </a:pPr>
            <a:r>
              <a:rPr lang="en-US" sz="2000" dirty="0" smtClean="0"/>
              <a:t>Add </a:t>
            </a:r>
            <a:r>
              <a:rPr lang="en-US" sz="2000" dirty="0"/>
              <a:t>more smoothing if the radius of maximum wind speed is significantly smaller than observation</a:t>
            </a:r>
          </a:p>
          <a:p>
            <a:pPr lvl="0">
              <a:buFont typeface="Wingdings" pitchFamily="2" charset="2"/>
              <a:buChar char="Ø"/>
            </a:pPr>
            <a:r>
              <a:rPr lang="en-US" sz="2000" dirty="0" smtClean="0"/>
              <a:t>Remove </a:t>
            </a:r>
            <a:r>
              <a:rPr lang="en-US" sz="2000" dirty="0"/>
              <a:t>the </a:t>
            </a:r>
            <a:r>
              <a:rPr lang="en-US" sz="2000" dirty="0" smtClean="0"/>
              <a:t>basin-dependence </a:t>
            </a:r>
            <a:r>
              <a:rPr lang="en-US" sz="2000" dirty="0"/>
              <a:t>in vortex </a:t>
            </a:r>
            <a:r>
              <a:rPr lang="en-US" sz="2000" dirty="0" smtClean="0"/>
              <a:t>initialization</a:t>
            </a:r>
            <a:endParaRPr lang="en-CA" sz="2000" dirty="0" smtClean="0"/>
          </a:p>
        </p:txBody>
      </p:sp>
      <p:sp>
        <p:nvSpPr>
          <p:cNvPr id="5" name="Rectangle 4"/>
          <p:cNvSpPr/>
          <p:nvPr/>
        </p:nvSpPr>
        <p:spPr>
          <a:xfrm>
            <a:off x="1981200" y="76200"/>
            <a:ext cx="5583516" cy="461665"/>
          </a:xfrm>
          <a:prstGeom prst="rect">
            <a:avLst/>
          </a:prstGeom>
        </p:spPr>
        <p:txBody>
          <a:bodyPr wrap="none">
            <a:spAutoFit/>
          </a:bodyPr>
          <a:lstStyle/>
          <a:p>
            <a:r>
              <a:rPr lang="en-CA" sz="2400" b="1" dirty="0" smtClean="0"/>
              <a:t>HWRF Infrastructure/Resolution Upgrades</a:t>
            </a:r>
            <a:endParaRPr lang="en-US" sz="2400" dirty="0"/>
          </a:p>
        </p:txBody>
      </p:sp>
      <p:sp>
        <p:nvSpPr>
          <p:cNvPr id="20482" name="AutoShape 2"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6" name="Picture 2" descr="http://www.emc.ncep.noaa.gov/gc_wmb/vxt/zack/temp/ALAL1114_H15B/fig_ALAL1114_st01.png"/>
          <p:cNvPicPr>
            <a:picLocks noChangeAspect="1" noChangeArrowheads="1"/>
          </p:cNvPicPr>
          <p:nvPr/>
        </p:nvPicPr>
        <p:blipFill>
          <a:blip r:embed="rId2" cstate="print"/>
          <a:srcRect/>
          <a:stretch>
            <a:fillRect/>
          </a:stretch>
        </p:blipFill>
        <p:spPr bwMode="auto">
          <a:xfrm>
            <a:off x="4849116" y="762000"/>
            <a:ext cx="3794941" cy="2743200"/>
          </a:xfrm>
          <a:prstGeom prst="rect">
            <a:avLst/>
          </a:prstGeom>
          <a:noFill/>
        </p:spPr>
      </p:pic>
      <p:pic>
        <p:nvPicPr>
          <p:cNvPr id="36868" name="Picture 4" descr="http://www.emc.ncep.noaa.gov/gc_wmb/vxt/zack/temp/ALAL1114_H15B/fig_ALAL1114_si01.png"/>
          <p:cNvPicPr>
            <a:picLocks noChangeAspect="1" noChangeArrowheads="1"/>
          </p:cNvPicPr>
          <p:nvPr/>
        </p:nvPicPr>
        <p:blipFill>
          <a:blip r:embed="rId3" cstate="print"/>
          <a:srcRect/>
          <a:stretch>
            <a:fillRect/>
          </a:stretch>
        </p:blipFill>
        <p:spPr bwMode="auto">
          <a:xfrm>
            <a:off x="4876800" y="3754918"/>
            <a:ext cx="3853811" cy="2785754"/>
          </a:xfrm>
          <a:prstGeom prst="rect">
            <a:avLst/>
          </a:prstGeom>
          <a:noFill/>
        </p:spPr>
      </p:pic>
    </p:spTree>
    <p:extLst>
      <p:ext uri="{BB962C8B-B14F-4D97-AF65-F5344CB8AC3E}">
        <p14:creationId xmlns:p14="http://schemas.microsoft.com/office/powerpoint/2010/main" val="481700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9067800" cy="6924973"/>
          </a:xfrm>
          <a:prstGeom prst="rect">
            <a:avLst/>
          </a:prstGeom>
          <a:noFill/>
        </p:spPr>
        <p:txBody>
          <a:bodyPr wrap="square" rtlCol="0">
            <a:spAutoFit/>
          </a:bodyPr>
          <a:lstStyle/>
          <a:p>
            <a:pPr lvl="0"/>
            <a:r>
              <a:rPr lang="en-US" sz="3200" dirty="0" smtClean="0"/>
              <a:t>Data Assimilation Upgrades (H15T)</a:t>
            </a:r>
          </a:p>
          <a:p>
            <a:pPr lvl="0"/>
            <a:endParaRPr lang="en-US" sz="2400" dirty="0"/>
          </a:p>
          <a:p>
            <a:pPr marL="342900" lvl="0" indent="-342900">
              <a:buFont typeface="Wingdings" panose="05000000000000000000" pitchFamily="2" charset="2"/>
              <a:buChar char="Ø"/>
            </a:pPr>
            <a:r>
              <a:rPr lang="en-US" sz="2400" dirty="0" smtClean="0"/>
              <a:t>DA Upgrades for non-TDR cases (included in H215)</a:t>
            </a:r>
          </a:p>
          <a:p>
            <a:pPr lvl="0"/>
            <a:endParaRPr lang="en-US" sz="2400" dirty="0" smtClean="0"/>
          </a:p>
          <a:p>
            <a:pPr marL="742950" lvl="1" indent="-285750">
              <a:buFont typeface="Wingdings" panose="05000000000000000000" pitchFamily="2" charset="2"/>
              <a:buChar char="§"/>
            </a:pPr>
            <a:r>
              <a:rPr lang="en-CA" sz="2000" dirty="0" smtClean="0"/>
              <a:t>Upgrade to the latest EMC GSI v5.0.0, and will be further tuned to improve the initial analysis for all HWRF domains. </a:t>
            </a:r>
            <a:endParaRPr lang="en-US" sz="2000" dirty="0" smtClean="0"/>
          </a:p>
          <a:p>
            <a:pPr marL="742950" lvl="1" indent="-285750">
              <a:buFont typeface="Wingdings" panose="05000000000000000000" pitchFamily="2" charset="2"/>
              <a:buChar char="§"/>
            </a:pPr>
            <a:r>
              <a:rPr lang="en-CA" sz="2000" dirty="0" smtClean="0"/>
              <a:t>use the 80-member global ensemble based one-way hybrid EnKF-3DVAR 6h forecast fields to calculate the covariance.</a:t>
            </a:r>
            <a:endParaRPr lang="en-US" sz="2000" dirty="0" smtClean="0"/>
          </a:p>
          <a:p>
            <a:pPr marL="742950" lvl="1" indent="-285750">
              <a:buFont typeface="Wingdings" panose="05000000000000000000" pitchFamily="2" charset="2"/>
              <a:buChar char="§"/>
            </a:pPr>
            <a:r>
              <a:rPr lang="en-US" sz="2000" dirty="0" smtClean="0"/>
              <a:t>Enlarged </a:t>
            </a:r>
            <a:r>
              <a:rPr lang="en-US" sz="2000" dirty="0"/>
              <a:t>d2 (6km) and d3 (2km) analysis domains </a:t>
            </a:r>
            <a:r>
              <a:rPr lang="en-US" sz="2000" dirty="0" smtClean="0"/>
              <a:t>to </a:t>
            </a:r>
            <a:r>
              <a:rPr lang="en-US" sz="2000" dirty="0"/>
              <a:t>address discontinuity in the initial condition between forecast </a:t>
            </a:r>
            <a:r>
              <a:rPr lang="en-US" sz="2000" dirty="0" smtClean="0"/>
              <a:t>domains;</a:t>
            </a:r>
          </a:p>
          <a:p>
            <a:pPr marL="742950" lvl="1" indent="-285750">
              <a:buFont typeface="Wingdings" panose="05000000000000000000" pitchFamily="2" charset="2"/>
              <a:buChar char="§"/>
            </a:pPr>
            <a:r>
              <a:rPr lang="en-US" sz="2000" dirty="0" smtClean="0"/>
              <a:t>Run </a:t>
            </a:r>
            <a:r>
              <a:rPr lang="en-US" sz="2000" dirty="0"/>
              <a:t>GSI on d2 analysis domain and add analysis increment to </a:t>
            </a:r>
            <a:r>
              <a:rPr lang="en-US" sz="2000" dirty="0" smtClean="0"/>
              <a:t>d3;</a:t>
            </a:r>
            <a:endParaRPr lang="en-US" sz="2000" dirty="0"/>
          </a:p>
          <a:p>
            <a:pPr marL="742950" lvl="1" indent="-285750">
              <a:buFont typeface="Wingdings" panose="05000000000000000000" pitchFamily="2" charset="2"/>
              <a:buChar char="§"/>
            </a:pPr>
            <a:r>
              <a:rPr lang="en-US" sz="2000" dirty="0" smtClean="0">
                <a:solidFill>
                  <a:srgbClr val="FF0000"/>
                </a:solidFill>
              </a:rPr>
              <a:t>No </a:t>
            </a:r>
            <a:r>
              <a:rPr lang="en-US" sz="2000" dirty="0">
                <a:solidFill>
                  <a:srgbClr val="FF0000"/>
                </a:solidFill>
              </a:rPr>
              <a:t>satellite DA on d3 analysis </a:t>
            </a:r>
            <a:r>
              <a:rPr lang="en-US" sz="2000" dirty="0" smtClean="0">
                <a:solidFill>
                  <a:srgbClr val="FF0000"/>
                </a:solidFill>
              </a:rPr>
              <a:t>domain due to pronounced negative impact</a:t>
            </a:r>
            <a:r>
              <a:rPr lang="en-US" sz="2000" dirty="0" smtClean="0"/>
              <a:t>;</a:t>
            </a:r>
          </a:p>
          <a:p>
            <a:pPr marL="742950" lvl="1" indent="-285750">
              <a:buFont typeface="Wingdings" panose="05000000000000000000" pitchFamily="2" charset="2"/>
              <a:buChar char="§"/>
            </a:pPr>
            <a:r>
              <a:rPr lang="en-US" sz="2000" dirty="0" smtClean="0"/>
              <a:t>Added </a:t>
            </a:r>
            <a:r>
              <a:rPr lang="en-US" sz="2000" dirty="0"/>
              <a:t>the assimilation of </a:t>
            </a:r>
            <a:r>
              <a:rPr lang="en-US" sz="2000" dirty="0" err="1" smtClean="0"/>
              <a:t>tcvitals</a:t>
            </a:r>
            <a:r>
              <a:rPr lang="en-US" sz="2000" dirty="0" smtClean="0"/>
              <a:t> MSLP data along with </a:t>
            </a:r>
            <a:r>
              <a:rPr lang="en-US" sz="2000" dirty="0" smtClean="0"/>
              <a:t>all </a:t>
            </a:r>
            <a:r>
              <a:rPr lang="en-US" sz="2000" dirty="0" err="1" smtClean="0"/>
              <a:t>dropsonde</a:t>
            </a:r>
            <a:r>
              <a:rPr lang="en-US" sz="2000" dirty="0" smtClean="0"/>
              <a:t> </a:t>
            </a:r>
            <a:r>
              <a:rPr lang="en-US" sz="2000" dirty="0" smtClean="0"/>
              <a:t>data.</a:t>
            </a:r>
            <a:r>
              <a:rPr lang="en-US" dirty="0"/>
              <a:t/>
            </a:r>
            <a:br>
              <a:rPr lang="en-US" dirty="0"/>
            </a:br>
            <a:endParaRPr lang="en-US" dirty="0" smtClean="0"/>
          </a:p>
          <a:p>
            <a:pPr marL="285750" lvl="0" indent="-285750">
              <a:buFont typeface="Wingdings" panose="05000000000000000000" pitchFamily="2" charset="2"/>
              <a:buChar char="Ø"/>
            </a:pPr>
            <a:r>
              <a:rPr lang="en-US" sz="2400" dirty="0" smtClean="0"/>
              <a:t>DA Upgrades for TDR cases </a:t>
            </a:r>
            <a:r>
              <a:rPr lang="en-US" sz="2400" dirty="0" smtClean="0">
                <a:solidFill>
                  <a:srgbClr val="FF0000"/>
                </a:solidFill>
              </a:rPr>
              <a:t>(H215 Final)</a:t>
            </a:r>
            <a:r>
              <a:rPr lang="en-US" sz="2400" dirty="0" smtClean="0"/>
              <a:t>:</a:t>
            </a:r>
            <a:endParaRPr lang="en-US" sz="2400" dirty="0"/>
          </a:p>
          <a:p>
            <a:pPr marL="285750" indent="-285750">
              <a:buFont typeface="Wingdings" panose="05000000000000000000" pitchFamily="2" charset="2"/>
              <a:buChar char="Ø"/>
            </a:pPr>
            <a:endParaRPr lang="en-US" dirty="0"/>
          </a:p>
          <a:p>
            <a:pPr marL="742950" lvl="1" indent="-285750" hangingPunct="0">
              <a:buFont typeface="Wingdings" panose="05000000000000000000" pitchFamily="2" charset="2"/>
              <a:buChar char="§"/>
            </a:pPr>
            <a:r>
              <a:rPr lang="en-CA" sz="2000" dirty="0" smtClean="0">
                <a:solidFill>
                  <a:srgbClr val="FF0000"/>
                </a:solidFill>
              </a:rPr>
              <a:t>run 40-member HWRF ensembles for 6h to provide more accurate, flow-dependent, vortex-dependent data assimilation covariance</a:t>
            </a:r>
            <a:r>
              <a:rPr lang="en-CA" sz="2000" dirty="0" smtClean="0"/>
              <a:t>.</a:t>
            </a:r>
            <a:endParaRPr lang="en-US" sz="2000" dirty="0" smtClean="0"/>
          </a:p>
          <a:p>
            <a:pPr marL="742950" lvl="1" indent="-285750" hangingPunct="0">
              <a:buFont typeface="Wingdings" panose="05000000000000000000" pitchFamily="2" charset="2"/>
              <a:buChar char="§"/>
            </a:pPr>
            <a:r>
              <a:rPr lang="en-US" sz="2000" dirty="0" smtClean="0"/>
              <a:t>Run GSI on both d2 and d3 analysis domains;</a:t>
            </a:r>
            <a:endParaRPr lang="en-US" sz="2000" dirty="0"/>
          </a:p>
          <a:p>
            <a:pPr marL="742950" lvl="1" indent="-285750" hangingPunct="0">
              <a:buFont typeface="Wingdings" panose="05000000000000000000" pitchFamily="2" charset="2"/>
              <a:buChar char="§"/>
            </a:pPr>
            <a:r>
              <a:rPr lang="en-US" sz="2000" dirty="0" smtClean="0"/>
              <a:t>Larger </a:t>
            </a:r>
            <a:r>
              <a:rPr lang="en-US" sz="2000" dirty="0"/>
              <a:t>data assimilation domains</a:t>
            </a: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028833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5126" y="1546811"/>
            <a:ext cx="273512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865096" y="38100"/>
            <a:ext cx="7566207" cy="9144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Upgraded Land Surface model </a:t>
            </a:r>
          </a:p>
          <a:p>
            <a:r>
              <a:rPr lang="en-US" sz="3000" dirty="0" smtClean="0"/>
              <a:t>GFDL slab to NOAH LSM – NSF VSP Contributions</a:t>
            </a:r>
            <a:endParaRPr lang="en-US" sz="3000" dirty="0"/>
          </a:p>
        </p:txBody>
      </p:sp>
      <p:sp>
        <p:nvSpPr>
          <p:cNvPr id="3" name="TextBox 2"/>
          <p:cNvSpPr txBox="1"/>
          <p:nvPr/>
        </p:nvSpPr>
        <p:spPr>
          <a:xfrm>
            <a:off x="0" y="1066800"/>
            <a:ext cx="4592472" cy="5355312"/>
          </a:xfrm>
          <a:prstGeom prst="rect">
            <a:avLst/>
          </a:prstGeom>
          <a:noFill/>
        </p:spPr>
        <p:txBody>
          <a:bodyPr wrap="square" rtlCol="0">
            <a:spAutoFit/>
          </a:bodyPr>
          <a:lstStyle/>
          <a:p>
            <a:pPr marL="342900" indent="-342900">
              <a:buFont typeface="Wingdings" pitchFamily="2" charset="2"/>
              <a:buChar char="Ø"/>
            </a:pPr>
            <a:r>
              <a:rPr lang="en-CA" dirty="0" smtClean="0"/>
              <a:t>NOHA LSM provides realistic land surface physics, and predicts soil moisture, soil temperature, land surface skin temperature, land surface evaporation and sensible heat flux, and total runoff.</a:t>
            </a:r>
            <a:endParaRPr lang="en-US" dirty="0" smtClean="0"/>
          </a:p>
          <a:p>
            <a:pPr marL="342900" indent="-342900">
              <a:buFont typeface="Wingdings" pitchFamily="2" charset="2"/>
              <a:buChar char="Ø"/>
            </a:pPr>
            <a:r>
              <a:rPr lang="en-US" dirty="0" smtClean="0"/>
              <a:t>NOAH LSM significantly reduced the negative temperature bias </a:t>
            </a:r>
          </a:p>
          <a:p>
            <a:pPr marL="342900" indent="-342900">
              <a:buFont typeface="Wingdings" pitchFamily="2" charset="2"/>
              <a:buChar char="Ø"/>
            </a:pPr>
            <a:r>
              <a:rPr lang="en-US" b="1" dirty="0" smtClean="0">
                <a:solidFill>
                  <a:srgbClr val="FF0000"/>
                </a:solidFill>
              </a:rPr>
              <a:t>A major bug fix for NOAH LSM is introduced to prevent occasional model crash due to inconsistent stability dependent heat exchange coefficients over land </a:t>
            </a:r>
            <a:r>
              <a:rPr lang="en-US" b="1" i="1" dirty="0" smtClean="0">
                <a:solidFill>
                  <a:srgbClr val="FF0000"/>
                </a:solidFill>
              </a:rPr>
              <a:t>(</a:t>
            </a:r>
            <a:r>
              <a:rPr lang="en-US" b="1" i="1" dirty="0" err="1" smtClean="0">
                <a:solidFill>
                  <a:srgbClr val="FF0000"/>
                </a:solidFill>
              </a:rPr>
              <a:t>Subramaniam</a:t>
            </a:r>
            <a:r>
              <a:rPr lang="en-US" b="1" i="1" dirty="0" smtClean="0">
                <a:solidFill>
                  <a:srgbClr val="FF0000"/>
                </a:solidFill>
              </a:rPr>
              <a:t>, NSF-NOAA VSP)</a:t>
            </a:r>
          </a:p>
          <a:p>
            <a:pPr marL="342900" indent="-342900">
              <a:buFont typeface="Wingdings" pitchFamily="2" charset="2"/>
              <a:buChar char="Ø"/>
            </a:pPr>
            <a:r>
              <a:rPr lang="en-US" dirty="0"/>
              <a:t>HWRF will include additional products for down-stream applications (e.g. storm surge, inland flooding)</a:t>
            </a:r>
          </a:p>
          <a:p>
            <a:pPr marL="342900" indent="-342900">
              <a:buFont typeface="Wingdings" pitchFamily="2" charset="2"/>
              <a:buChar char="Ø"/>
            </a:pPr>
            <a:r>
              <a:rPr lang="en-US" dirty="0"/>
              <a:t>Track errors </a:t>
            </a:r>
            <a:r>
              <a:rPr lang="en-US" dirty="0" smtClean="0"/>
              <a:t>for land-falling </a:t>
            </a:r>
            <a:r>
              <a:rPr lang="en-US" dirty="0"/>
              <a:t>storms are improved based on preliminary </a:t>
            </a:r>
            <a:r>
              <a:rPr lang="en-US" dirty="0" smtClean="0"/>
              <a:t>tests</a:t>
            </a:r>
            <a:endParaRPr lang="en-US" dirty="0"/>
          </a:p>
        </p:txBody>
      </p:sp>
      <p:sp>
        <p:nvSpPr>
          <p:cNvPr id="6" name="Slide Number Placeholder 5"/>
          <p:cNvSpPr>
            <a:spLocks noGrp="1"/>
          </p:cNvSpPr>
          <p:nvPr>
            <p:ph type="sldNum" sz="quarter" idx="12"/>
          </p:nvPr>
        </p:nvSpPr>
        <p:spPr/>
        <p:txBody>
          <a:bodyPr/>
          <a:lstStyle/>
          <a:p>
            <a:fld id="{29981558-129F-4680-8B8B-8498508A5939}" type="slidenum">
              <a:rPr lang="en-US" smtClean="0"/>
              <a:pPr/>
              <a:t>6</a:t>
            </a:fld>
            <a:endParaRPr lang="en-US"/>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952" y="1524000"/>
            <a:ext cx="2579048" cy="405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77929" y="5726668"/>
            <a:ext cx="1371600" cy="369332"/>
          </a:xfrm>
          <a:prstGeom prst="rect">
            <a:avLst/>
          </a:prstGeom>
          <a:noFill/>
        </p:spPr>
        <p:txBody>
          <a:bodyPr wrap="square" rtlCol="0">
            <a:spAutoFit/>
          </a:bodyPr>
          <a:lstStyle/>
          <a:p>
            <a:r>
              <a:rPr lang="en-US" dirty="0" smtClean="0"/>
              <a:t>GFDL Slab</a:t>
            </a:r>
            <a:endParaRPr lang="en-US" dirty="0"/>
          </a:p>
        </p:txBody>
      </p:sp>
      <p:sp>
        <p:nvSpPr>
          <p:cNvPr id="12" name="TextBox 11"/>
          <p:cNvSpPr txBox="1"/>
          <p:nvPr/>
        </p:nvSpPr>
        <p:spPr>
          <a:xfrm>
            <a:off x="6934200" y="5715000"/>
            <a:ext cx="1676400" cy="369332"/>
          </a:xfrm>
          <a:prstGeom prst="rect">
            <a:avLst/>
          </a:prstGeom>
          <a:noFill/>
        </p:spPr>
        <p:txBody>
          <a:bodyPr wrap="square" rtlCol="0">
            <a:spAutoFit/>
          </a:bodyPr>
          <a:lstStyle/>
          <a:p>
            <a:r>
              <a:rPr lang="en-US" dirty="0" smtClean="0"/>
              <a:t>NOAH LSM</a:t>
            </a:r>
            <a:endParaRPr lang="en-US" dirty="0"/>
          </a:p>
        </p:txBody>
      </p:sp>
    </p:spTree>
    <p:extLst>
      <p:ext uri="{BB962C8B-B14F-4D97-AF65-F5344CB8AC3E}">
        <p14:creationId xmlns:p14="http://schemas.microsoft.com/office/powerpoint/2010/main" val="375107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csee.umbc.edu/~keqin/H15U/visit02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980" y="546824"/>
            <a:ext cx="4482780" cy="3186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see.umbc.edu/~keqin/H214/visit019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57600"/>
            <a:ext cx="4495242" cy="3195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066800" y="0"/>
            <a:ext cx="7330414"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Upgraded Hi-Res Ferrier-</a:t>
            </a:r>
            <a:r>
              <a:rPr lang="en-US" sz="3200" dirty="0" err="1" smtClean="0"/>
              <a:t>Aligo</a:t>
            </a:r>
            <a:r>
              <a:rPr lang="en-US" sz="3200" dirty="0" smtClean="0"/>
              <a:t> Microphysics</a:t>
            </a:r>
            <a:endParaRPr lang="en-US" sz="3200" dirty="0"/>
          </a:p>
        </p:txBody>
      </p:sp>
      <p:sp>
        <p:nvSpPr>
          <p:cNvPr id="3" name="TextBox 2"/>
          <p:cNvSpPr txBox="1"/>
          <p:nvPr/>
        </p:nvSpPr>
        <p:spPr>
          <a:xfrm>
            <a:off x="0" y="1143000"/>
            <a:ext cx="3273487" cy="5632311"/>
          </a:xfrm>
          <a:prstGeom prst="rect">
            <a:avLst/>
          </a:prstGeom>
          <a:noFill/>
        </p:spPr>
        <p:txBody>
          <a:bodyPr wrap="square" rtlCol="0">
            <a:spAutoFit/>
          </a:bodyPr>
          <a:lstStyle/>
          <a:p>
            <a:pPr marL="342900" indent="-342900">
              <a:buAutoNum type="arabicPeriod"/>
            </a:pPr>
            <a:r>
              <a:rPr lang="en-US" dirty="0" smtClean="0"/>
              <a:t>New </a:t>
            </a:r>
            <a:r>
              <a:rPr lang="en-US" dirty="0"/>
              <a:t>ice nucleation scheme to reduce </a:t>
            </a:r>
            <a:r>
              <a:rPr lang="en-US" dirty="0" smtClean="0"/>
              <a:t>no. concentration </a:t>
            </a:r>
            <a:r>
              <a:rPr lang="en-US" dirty="0"/>
              <a:t>of small ice </a:t>
            </a:r>
            <a:r>
              <a:rPr lang="en-US" dirty="0" smtClean="0"/>
              <a:t>crystals</a:t>
            </a:r>
          </a:p>
          <a:p>
            <a:pPr marL="342900" indent="-342900">
              <a:buAutoNum type="arabicPeriod"/>
            </a:pPr>
            <a:r>
              <a:rPr lang="en-US" dirty="0"/>
              <a:t>New, simpler closure for diagnosing small ice crystals and large, precipitating ice particles from ice mixing </a:t>
            </a:r>
            <a:r>
              <a:rPr lang="en-US" dirty="0" smtClean="0"/>
              <a:t>ratios</a:t>
            </a:r>
          </a:p>
          <a:p>
            <a:pPr marL="342900" indent="-342900">
              <a:buAutoNum type="arabicPeriod"/>
            </a:pPr>
            <a:r>
              <a:rPr lang="en-US" dirty="0" smtClean="0"/>
              <a:t>Slightly </a:t>
            </a:r>
            <a:r>
              <a:rPr lang="en-US" dirty="0"/>
              <a:t>slower fall speeds of rimed </a:t>
            </a:r>
            <a:r>
              <a:rPr lang="en-US" dirty="0" smtClean="0"/>
              <a:t>ice</a:t>
            </a:r>
          </a:p>
          <a:p>
            <a:pPr marL="342900" indent="-342900">
              <a:buAutoNum type="arabicPeriod"/>
            </a:pPr>
            <a:r>
              <a:rPr lang="en-US" dirty="0" smtClean="0"/>
              <a:t>Increase </a:t>
            </a:r>
            <a:r>
              <a:rPr lang="en-US" dirty="0"/>
              <a:t>the </a:t>
            </a:r>
            <a:r>
              <a:rPr lang="en-US" dirty="0" smtClean="0"/>
              <a:t>maximum (minimum) </a:t>
            </a:r>
            <a:r>
              <a:rPr lang="en-US" dirty="0"/>
              <a:t>number concentration of </a:t>
            </a:r>
            <a:r>
              <a:rPr lang="en-US" dirty="0" smtClean="0"/>
              <a:t>small (large) ice in order to simulate better anvil cloud</a:t>
            </a:r>
          </a:p>
          <a:p>
            <a:endParaRPr lang="en-US" dirty="0"/>
          </a:p>
          <a:p>
            <a:r>
              <a:rPr lang="en-US" b="1" dirty="0" smtClean="0">
                <a:solidFill>
                  <a:srgbClr val="FF0000"/>
                </a:solidFill>
              </a:rPr>
              <a:t>Individual test showed positive impacts on structure and intensity forecasts</a:t>
            </a:r>
          </a:p>
        </p:txBody>
      </p:sp>
      <p:sp>
        <p:nvSpPr>
          <p:cNvPr id="6" name="TextBox 5"/>
          <p:cNvSpPr txBox="1"/>
          <p:nvPr/>
        </p:nvSpPr>
        <p:spPr>
          <a:xfrm>
            <a:off x="3581400" y="1371600"/>
            <a:ext cx="1272688" cy="1200329"/>
          </a:xfrm>
          <a:prstGeom prst="rect">
            <a:avLst/>
          </a:prstGeom>
          <a:noFill/>
        </p:spPr>
        <p:txBody>
          <a:bodyPr wrap="square" rtlCol="0">
            <a:spAutoFit/>
          </a:bodyPr>
          <a:lstStyle/>
          <a:p>
            <a:r>
              <a:rPr lang="en-US" dirty="0" smtClean="0"/>
              <a:t>With upgraded </a:t>
            </a:r>
            <a:r>
              <a:rPr lang="en-US" dirty="0" smtClean="0"/>
              <a:t>Ferrier, High-Res</a:t>
            </a:r>
            <a:endParaRPr lang="en-US" dirty="0"/>
          </a:p>
        </p:txBody>
      </p:sp>
      <p:sp>
        <p:nvSpPr>
          <p:cNvPr id="5" name="Slide Number Placeholder 4"/>
          <p:cNvSpPr>
            <a:spLocks noGrp="1"/>
          </p:cNvSpPr>
          <p:nvPr>
            <p:ph type="sldNum" sz="quarter" idx="12"/>
          </p:nvPr>
        </p:nvSpPr>
        <p:spPr/>
        <p:txBody>
          <a:bodyPr/>
          <a:lstStyle/>
          <a:p>
            <a:fld id="{29981558-129F-4680-8B8B-8498508A5939}" type="slidenum">
              <a:rPr lang="en-US" smtClean="0"/>
              <a:pPr/>
              <a:t>7</a:t>
            </a:fld>
            <a:endParaRPr lang="en-US"/>
          </a:p>
        </p:txBody>
      </p:sp>
      <p:sp>
        <p:nvSpPr>
          <p:cNvPr id="12" name="TextBox 11"/>
          <p:cNvSpPr txBox="1"/>
          <p:nvPr/>
        </p:nvSpPr>
        <p:spPr>
          <a:xfrm>
            <a:off x="3451712" y="4191000"/>
            <a:ext cx="1272688" cy="923330"/>
          </a:xfrm>
          <a:prstGeom prst="rect">
            <a:avLst/>
          </a:prstGeom>
          <a:noFill/>
        </p:spPr>
        <p:txBody>
          <a:bodyPr wrap="square" rtlCol="0">
            <a:spAutoFit/>
          </a:bodyPr>
          <a:lstStyle/>
          <a:p>
            <a:r>
              <a:rPr lang="en-US" dirty="0" smtClean="0"/>
              <a:t>H214 Current Ferrier</a:t>
            </a:r>
            <a:endParaRPr lang="en-US" dirty="0"/>
          </a:p>
        </p:txBody>
      </p:sp>
    </p:spTree>
    <p:extLst>
      <p:ext uri="{BB962C8B-B14F-4D97-AF65-F5344CB8AC3E}">
        <p14:creationId xmlns:p14="http://schemas.microsoft.com/office/powerpoint/2010/main" val="331453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0"/>
            <a:ext cx="7924800" cy="954107"/>
          </a:xfrm>
          <a:prstGeom prst="rect">
            <a:avLst/>
          </a:prstGeom>
          <a:noFill/>
        </p:spPr>
        <p:txBody>
          <a:bodyPr wrap="square" rtlCol="0">
            <a:spAutoFit/>
          </a:bodyPr>
          <a:lstStyle/>
          <a:p>
            <a:pPr marL="0" lvl="1" algn="ctr"/>
            <a:r>
              <a:rPr lang="en-US" sz="2800" dirty="0" smtClean="0"/>
              <a:t>Upgrade surface physics and PBL, momentum and enthalpy exchange coefficients(</a:t>
            </a:r>
            <a:r>
              <a:rPr lang="en-US" sz="2800" dirty="0" err="1" smtClean="0"/>
              <a:t>Cd</a:t>
            </a:r>
            <a:r>
              <a:rPr lang="en-US" sz="2800" dirty="0" smtClean="0"/>
              <a:t>/Ch) (H15U)</a:t>
            </a:r>
          </a:p>
        </p:txBody>
      </p:sp>
      <p:pic>
        <p:nvPicPr>
          <p:cNvPr id="2" name="Picture 2" descr="ftp://ftp.emc.ncep.noaa.gov/mmb/wd20ww/cp-tmp/compare_cdch-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958"/>
          <a:stretch/>
        </p:blipFill>
        <p:spPr bwMode="auto">
          <a:xfrm>
            <a:off x="3200400" y="1905000"/>
            <a:ext cx="5715749" cy="3733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2133600"/>
            <a:ext cx="2895600" cy="3416320"/>
          </a:xfrm>
          <a:prstGeom prst="rect">
            <a:avLst/>
          </a:prstGeom>
          <a:noFill/>
        </p:spPr>
        <p:txBody>
          <a:bodyPr wrap="square" rtlCol="0">
            <a:spAutoFit/>
          </a:bodyPr>
          <a:lstStyle/>
          <a:p>
            <a:r>
              <a:rPr lang="en-US" sz="2400" dirty="0" err="1" smtClean="0"/>
              <a:t>Cd</a:t>
            </a:r>
            <a:r>
              <a:rPr lang="en-US" sz="2400" dirty="0" smtClean="0"/>
              <a:t>/Ch change, suggested by URI, to better match observations values.  The modified configuration provides improved intensity bias.</a:t>
            </a:r>
          </a:p>
          <a:p>
            <a:endParaRPr lang="en-US" sz="2400"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8</a:t>
            </a:fld>
            <a:endParaRPr lang="en-US">
              <a:solidFill>
                <a:prstClr val="black">
                  <a:tint val="75000"/>
                </a:prstClr>
              </a:solidFill>
            </a:endParaRPr>
          </a:p>
        </p:txBody>
      </p:sp>
      <p:sp>
        <p:nvSpPr>
          <p:cNvPr id="4" name="Rectangle 3"/>
          <p:cNvSpPr/>
          <p:nvPr/>
        </p:nvSpPr>
        <p:spPr>
          <a:xfrm>
            <a:off x="0" y="5697140"/>
            <a:ext cx="8687549" cy="923330"/>
          </a:xfrm>
          <a:prstGeom prst="rect">
            <a:avLst/>
          </a:prstGeom>
        </p:spPr>
        <p:txBody>
          <a:bodyPr wrap="square">
            <a:spAutoFit/>
          </a:bodyPr>
          <a:lstStyle/>
          <a:p>
            <a:r>
              <a:rPr lang="en-US" dirty="0">
                <a:solidFill>
                  <a:srgbClr val="FF0000"/>
                </a:solidFill>
              </a:rPr>
              <a:t>Increase of </a:t>
            </a:r>
            <a:r>
              <a:rPr lang="en-US" dirty="0" err="1">
                <a:solidFill>
                  <a:srgbClr val="FF0000"/>
                </a:solidFill>
              </a:rPr>
              <a:t>Ch</a:t>
            </a:r>
            <a:r>
              <a:rPr lang="en-US" dirty="0">
                <a:solidFill>
                  <a:srgbClr val="FF0000"/>
                </a:solidFill>
              </a:rPr>
              <a:t> at higher wind speeds </a:t>
            </a:r>
            <a:r>
              <a:rPr lang="en-US" dirty="0" smtClean="0">
                <a:solidFill>
                  <a:srgbClr val="FF0000"/>
                </a:solidFill>
              </a:rPr>
              <a:t>(as implemented in GFDL</a:t>
            </a:r>
            <a:r>
              <a:rPr lang="en-US" dirty="0">
                <a:solidFill>
                  <a:srgbClr val="FF0000"/>
                </a:solidFill>
              </a:rPr>
              <a:t>) was causing model to become unstable and crash for stronger </a:t>
            </a:r>
            <a:r>
              <a:rPr lang="en-US" dirty="0" smtClean="0">
                <a:solidFill>
                  <a:srgbClr val="FF0000"/>
                </a:solidFill>
              </a:rPr>
              <a:t>storms, suggestive of strong dependency of heat exchange coefficients at air-sea interface on model horizontal resolution</a:t>
            </a:r>
            <a:endParaRPr lang="en-US" dirty="0">
              <a:solidFill>
                <a:srgbClr val="FF0000"/>
              </a:solidFill>
            </a:endParaRPr>
          </a:p>
        </p:txBody>
      </p:sp>
    </p:spTree>
    <p:extLst>
      <p:ext uri="{BB962C8B-B14F-4D97-AF65-F5344CB8AC3E}">
        <p14:creationId xmlns:p14="http://schemas.microsoft.com/office/powerpoint/2010/main" val="2422913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2400"/>
            <a:ext cx="7566207" cy="9144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Upgraded SW/LW radiation schemes</a:t>
            </a:r>
          </a:p>
          <a:p>
            <a:r>
              <a:rPr lang="en-US" sz="3000" dirty="0" smtClean="0"/>
              <a:t>(GFDL radiation to RRTMG)</a:t>
            </a:r>
            <a:endParaRPr lang="en-US" sz="3000" dirty="0"/>
          </a:p>
        </p:txBody>
      </p:sp>
      <p:sp>
        <p:nvSpPr>
          <p:cNvPr id="3" name="TextBox 2"/>
          <p:cNvSpPr txBox="1"/>
          <p:nvPr/>
        </p:nvSpPr>
        <p:spPr>
          <a:xfrm>
            <a:off x="21771" y="1066800"/>
            <a:ext cx="3331029" cy="5632311"/>
          </a:xfrm>
          <a:prstGeom prst="rect">
            <a:avLst/>
          </a:prstGeom>
          <a:noFill/>
        </p:spPr>
        <p:txBody>
          <a:bodyPr wrap="square" rtlCol="0">
            <a:spAutoFit/>
          </a:bodyPr>
          <a:lstStyle/>
          <a:p>
            <a:pPr marL="342900" indent="-342900">
              <a:buAutoNum type="arabicPeriod"/>
            </a:pPr>
            <a:r>
              <a:rPr lang="en-US" dirty="0" smtClean="0"/>
              <a:t>GFDL radiation schemes have problems of proper representations of cloud-radiation interactions, especially net cloud top cooling and net cloud base warming.</a:t>
            </a:r>
          </a:p>
          <a:p>
            <a:pPr marL="342900" indent="-342900">
              <a:buAutoNum type="arabicPeriod"/>
            </a:pPr>
            <a:r>
              <a:rPr lang="en-US" dirty="0" smtClean="0"/>
              <a:t>Introduced much improved RRTMG radiation with parameterized sub-grid scale cloudiness  and variable </a:t>
            </a:r>
            <a:r>
              <a:rPr lang="en-US" dirty="0" smtClean="0"/>
              <a:t>alpha (wind-speed </a:t>
            </a:r>
            <a:r>
              <a:rPr lang="en-US" dirty="0" smtClean="0"/>
              <a:t>dependent) vertical mixing coefficient        (following work done by Robert </a:t>
            </a:r>
            <a:r>
              <a:rPr lang="en-US" dirty="0" err="1" smtClean="0"/>
              <a:t>Fovell</a:t>
            </a:r>
            <a:r>
              <a:rPr lang="en-US" dirty="0" smtClean="0"/>
              <a:t>, UCLA; Greg Thompson, NCAR; </a:t>
            </a:r>
            <a:r>
              <a:rPr lang="en-US" dirty="0" err="1" smtClean="0"/>
              <a:t>Ligia</a:t>
            </a:r>
            <a:r>
              <a:rPr lang="en-US" dirty="0" smtClean="0"/>
              <a:t> </a:t>
            </a:r>
            <a:r>
              <a:rPr lang="en-US" dirty="0" err="1" smtClean="0"/>
              <a:t>Bernardet</a:t>
            </a:r>
            <a:r>
              <a:rPr lang="en-US" dirty="0" smtClean="0"/>
              <a:t>/Christina </a:t>
            </a:r>
            <a:r>
              <a:rPr lang="en-US" dirty="0" err="1" smtClean="0"/>
              <a:t>Holt,DTC</a:t>
            </a:r>
            <a:r>
              <a:rPr lang="en-US" dirty="0" smtClean="0"/>
              <a:t>).</a:t>
            </a:r>
          </a:p>
          <a:p>
            <a:pPr marL="342900" indent="-342900">
              <a:buAutoNum type="arabicPeriod"/>
            </a:pPr>
            <a:endParaRPr lang="en-US" dirty="0"/>
          </a:p>
        </p:txBody>
      </p:sp>
      <p:cxnSp>
        <p:nvCxnSpPr>
          <p:cNvPr id="6" name="Straight Arrow Connector 5"/>
          <p:cNvCxnSpPr/>
          <p:nvPr/>
        </p:nvCxnSpPr>
        <p:spPr>
          <a:xfrm flipH="1">
            <a:off x="7419164" y="3721387"/>
            <a:ext cx="200836" cy="20732"/>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29981558-129F-4680-8B8B-8498508A5939}" type="slidenum">
              <a:rPr lang="en-US" smtClean="0"/>
              <a:pPr/>
              <a:t>9</a:t>
            </a:fld>
            <a:endParaRPr lang="en-US"/>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1796" name="Equation" r:id="rId3" imgW="114151" imgH="215619" progId="Equation.3">
                  <p:embed/>
                </p:oleObj>
              </mc:Choice>
              <mc:Fallback>
                <p:oleObj name="Equation" r:id="rId3" imgW="114151" imgH="215619" progId="Equation.3">
                  <p:embed/>
                  <p:pic>
                    <p:nvPicPr>
                      <p:cNvPr id="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790"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9463" y="1143000"/>
            <a:ext cx="52973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1294" y="6519446"/>
            <a:ext cx="9195294" cy="338554"/>
          </a:xfrm>
          <a:prstGeom prst="rect">
            <a:avLst/>
          </a:prstGeom>
        </p:spPr>
        <p:txBody>
          <a:bodyPr wrap="square">
            <a:spAutoFit/>
          </a:bodyPr>
          <a:lstStyle/>
          <a:p>
            <a:r>
              <a:rPr lang="en-US" sz="1600" i="1" dirty="0">
                <a:solidFill>
                  <a:srgbClr val="FF0000"/>
                </a:solidFill>
              </a:rPr>
              <a:t>Identified a problem in RRTMG related to O</a:t>
            </a:r>
            <a:r>
              <a:rPr lang="en-US" sz="1600" i="1" baseline="-25000" dirty="0">
                <a:solidFill>
                  <a:srgbClr val="FF0000"/>
                </a:solidFill>
              </a:rPr>
              <a:t>3</a:t>
            </a:r>
            <a:r>
              <a:rPr lang="en-US" sz="1600" i="1" dirty="0">
                <a:solidFill>
                  <a:srgbClr val="FF0000"/>
                </a:solidFill>
              </a:rPr>
              <a:t>/CO</a:t>
            </a:r>
            <a:r>
              <a:rPr lang="en-US" sz="1600" i="1" baseline="-25000" dirty="0">
                <a:solidFill>
                  <a:srgbClr val="FF0000"/>
                </a:solidFill>
              </a:rPr>
              <a:t>2</a:t>
            </a:r>
            <a:r>
              <a:rPr lang="en-US" sz="1600" i="1" dirty="0">
                <a:solidFill>
                  <a:srgbClr val="FF0000"/>
                </a:solidFill>
              </a:rPr>
              <a:t> initialization.  F</a:t>
            </a:r>
            <a:r>
              <a:rPr lang="en-US" sz="1600" i="1" dirty="0" smtClean="0">
                <a:solidFill>
                  <a:srgbClr val="FF0000"/>
                </a:solidFill>
              </a:rPr>
              <a:t>ixed </a:t>
            </a:r>
            <a:r>
              <a:rPr lang="en-US" sz="1600" i="1" dirty="0">
                <a:solidFill>
                  <a:srgbClr val="FF0000"/>
                </a:solidFill>
              </a:rPr>
              <a:t>in final H215 configuration</a:t>
            </a:r>
            <a:endParaRPr lang="en-US" sz="1600" i="1" dirty="0">
              <a:solidFill>
                <a:srgbClr val="FF0000"/>
              </a:solidFill>
            </a:endParaRPr>
          </a:p>
        </p:txBody>
      </p:sp>
      <p:sp>
        <p:nvSpPr>
          <p:cNvPr id="9" name="TextBox 8"/>
          <p:cNvSpPr txBox="1"/>
          <p:nvPr/>
        </p:nvSpPr>
        <p:spPr>
          <a:xfrm>
            <a:off x="3661067" y="5678269"/>
            <a:ext cx="5525937" cy="646331"/>
          </a:xfrm>
          <a:prstGeom prst="rect">
            <a:avLst/>
          </a:prstGeom>
          <a:noFill/>
        </p:spPr>
        <p:txBody>
          <a:bodyPr wrap="square" rtlCol="0">
            <a:spAutoFit/>
          </a:bodyPr>
          <a:lstStyle/>
          <a:p>
            <a:pPr algn="ctr"/>
            <a:r>
              <a:rPr lang="en-US" b="1" dirty="0" smtClean="0"/>
              <a:t>Dramatic Reduction in biases for Height, Temperature and Specific Humidity</a:t>
            </a:r>
            <a:endParaRPr lang="en-US" b="1" dirty="0"/>
          </a:p>
        </p:txBody>
      </p:sp>
    </p:spTree>
    <p:extLst>
      <p:ext uri="{BB962C8B-B14F-4D97-AF65-F5344CB8AC3E}">
        <p14:creationId xmlns:p14="http://schemas.microsoft.com/office/powerpoint/2010/main" val="23687865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3335</TotalTime>
  <Words>2135</Words>
  <Application>Microsoft Office PowerPoint</Application>
  <PresentationFormat>On-screen Show (4:3)</PresentationFormat>
  <Paragraphs>271</Paragraphs>
  <Slides>36</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Flow</vt:lpstr>
      <vt:lpstr>Drawing</vt:lpstr>
      <vt:lpstr>Equation</vt:lpstr>
      <vt:lpstr>Evaluation of Proposed FY15 Upgrades for NCEP Operational HWRF: NATL/EPAC Storms, 2011-2014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 Z. Zhang</dc:creator>
  <cp:lastModifiedBy>Vijay T. Tallapragada</cp:lastModifiedBy>
  <cp:revision>290</cp:revision>
  <cp:lastPrinted>2015-03-11T13:47:13Z</cp:lastPrinted>
  <dcterms:created xsi:type="dcterms:W3CDTF">2015-01-02T16:09:30Z</dcterms:created>
  <dcterms:modified xsi:type="dcterms:W3CDTF">2015-04-08T22:09:04Z</dcterms:modified>
</cp:coreProperties>
</file>