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61" r:id="rId2"/>
    <p:sldId id="291" r:id="rId3"/>
    <p:sldId id="257" r:id="rId4"/>
    <p:sldId id="308" r:id="rId5"/>
    <p:sldId id="259" r:id="rId6"/>
    <p:sldId id="262" r:id="rId7"/>
    <p:sldId id="263" r:id="rId8"/>
    <p:sldId id="264" r:id="rId9"/>
    <p:sldId id="265" r:id="rId10"/>
    <p:sldId id="269" r:id="rId11"/>
    <p:sldId id="266" r:id="rId12"/>
    <p:sldId id="267" r:id="rId13"/>
    <p:sldId id="268" r:id="rId14"/>
    <p:sldId id="298" r:id="rId15"/>
    <p:sldId id="299" r:id="rId16"/>
    <p:sldId id="272" r:id="rId17"/>
    <p:sldId id="271" r:id="rId18"/>
    <p:sldId id="270" r:id="rId19"/>
    <p:sldId id="274" r:id="rId20"/>
    <p:sldId id="275" r:id="rId21"/>
    <p:sldId id="281" r:id="rId22"/>
    <p:sldId id="300" r:id="rId23"/>
    <p:sldId id="301" r:id="rId24"/>
    <p:sldId id="302" r:id="rId25"/>
    <p:sldId id="276" r:id="rId26"/>
    <p:sldId id="277" r:id="rId27"/>
    <p:sldId id="295" r:id="rId28"/>
    <p:sldId id="278" r:id="rId29"/>
    <p:sldId id="287" r:id="rId30"/>
    <p:sldId id="288" r:id="rId31"/>
    <p:sldId id="258" r:id="rId32"/>
    <p:sldId id="256" r:id="rId33"/>
    <p:sldId id="303" r:id="rId34"/>
    <p:sldId id="304" r:id="rId35"/>
    <p:sldId id="305" r:id="rId36"/>
    <p:sldId id="310" r:id="rId37"/>
    <p:sldId id="309" r:id="rId38"/>
    <p:sldId id="286" r:id="rId39"/>
    <p:sldId id="289" r:id="rId40"/>
    <p:sldId id="306" r:id="rId41"/>
    <p:sldId id="307" r:id="rId42"/>
    <p:sldId id="282" r:id="rId43"/>
    <p:sldId id="290" r:id="rId44"/>
    <p:sldId id="284" r:id="rId45"/>
    <p:sldId id="283" r:id="rId46"/>
    <p:sldId id="296" r:id="rId47"/>
    <p:sldId id="293" r:id="rId48"/>
    <p:sldId id="297"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347" autoAdjust="0"/>
    <p:restoredTop sz="86024" autoAdjust="0"/>
  </p:normalViewPr>
  <p:slideViewPr>
    <p:cSldViewPr>
      <p:cViewPr>
        <p:scale>
          <a:sx n="80" d="100"/>
          <a:sy n="80" d="100"/>
        </p:scale>
        <p:origin x="-18" y="-54"/>
      </p:cViewPr>
      <p:guideLst>
        <p:guide orient="horz" pos="2160"/>
        <p:guide pos="2880"/>
      </p:guideLst>
    </p:cSldViewPr>
  </p:slideViewPr>
  <p:outlineViewPr>
    <p:cViewPr>
      <p:scale>
        <a:sx n="33" d="100"/>
        <a:sy n="33" d="100"/>
      </p:scale>
      <p:origin x="0" y="-48365"/>
    </p:cViewPr>
  </p:outlineViewPr>
  <p:notesTextViewPr>
    <p:cViewPr>
      <p:scale>
        <a:sx n="100" d="100"/>
        <a:sy n="100" d="100"/>
      </p:scale>
      <p:origin x="0" y="0"/>
    </p:cViewPr>
  </p:notesTextViewPr>
  <p:sorterViewPr>
    <p:cViewPr>
      <p:scale>
        <a:sx n="66" d="100"/>
        <a:sy n="66" d="100"/>
      </p:scale>
      <p:origin x="0" y="-532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F03044-1986-4F18-9130-A4860F03D11C}" type="datetimeFigureOut">
              <a:rPr lang="en-US" smtClean="0"/>
              <a:t>6/1/2022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C67CEE-5B0B-4945-8514-4977FE5F8464}" type="slidenum">
              <a:rPr lang="en-US" smtClean="0"/>
              <a:t>‹#›</a:t>
            </a:fld>
            <a:endParaRPr lang="en-US"/>
          </a:p>
        </p:txBody>
      </p:sp>
    </p:spTree>
    <p:extLst>
      <p:ext uri="{BB962C8B-B14F-4D97-AF65-F5344CB8AC3E}">
        <p14:creationId xmlns:p14="http://schemas.microsoft.com/office/powerpoint/2010/main" val="112099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C67CEE-5B0B-4945-8514-4977FE5F8464}" type="slidenum">
              <a:rPr lang="en-US" smtClean="0"/>
              <a:t>6</a:t>
            </a:fld>
            <a:endParaRPr lang="en-US"/>
          </a:p>
        </p:txBody>
      </p:sp>
    </p:spTree>
    <p:extLst>
      <p:ext uri="{BB962C8B-B14F-4D97-AF65-F5344CB8AC3E}">
        <p14:creationId xmlns:p14="http://schemas.microsoft.com/office/powerpoint/2010/main" val="657442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C67CEE-5B0B-4945-8514-4977FE5F8464}" type="slidenum">
              <a:rPr lang="en-US" smtClean="0"/>
              <a:t>10</a:t>
            </a:fld>
            <a:endParaRPr lang="en-US"/>
          </a:p>
        </p:txBody>
      </p:sp>
    </p:spTree>
    <p:extLst>
      <p:ext uri="{BB962C8B-B14F-4D97-AF65-F5344CB8AC3E}">
        <p14:creationId xmlns:p14="http://schemas.microsoft.com/office/powerpoint/2010/main" val="2109794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C67CEE-5B0B-4945-8514-4977FE5F8464}" type="slidenum">
              <a:rPr lang="en-US" smtClean="0"/>
              <a:t>12</a:t>
            </a:fld>
            <a:endParaRPr lang="en-US"/>
          </a:p>
        </p:txBody>
      </p:sp>
    </p:spTree>
    <p:extLst>
      <p:ext uri="{BB962C8B-B14F-4D97-AF65-F5344CB8AC3E}">
        <p14:creationId xmlns:p14="http://schemas.microsoft.com/office/powerpoint/2010/main" val="1844969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C67CEE-5B0B-4945-8514-4977FE5F8464}" type="slidenum">
              <a:rPr lang="en-US" smtClean="0"/>
              <a:t>13</a:t>
            </a:fld>
            <a:endParaRPr lang="en-US"/>
          </a:p>
        </p:txBody>
      </p:sp>
    </p:spTree>
    <p:extLst>
      <p:ext uri="{BB962C8B-B14F-4D97-AF65-F5344CB8AC3E}">
        <p14:creationId xmlns:p14="http://schemas.microsoft.com/office/powerpoint/2010/main" val="375676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C67CEE-5B0B-4945-8514-4977FE5F8464}" type="slidenum">
              <a:rPr lang="en-US" smtClean="0"/>
              <a:t>19</a:t>
            </a:fld>
            <a:endParaRPr lang="en-US"/>
          </a:p>
        </p:txBody>
      </p:sp>
    </p:spTree>
    <p:extLst>
      <p:ext uri="{BB962C8B-B14F-4D97-AF65-F5344CB8AC3E}">
        <p14:creationId xmlns:p14="http://schemas.microsoft.com/office/powerpoint/2010/main" val="4170014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C67CEE-5B0B-4945-8514-4977FE5F8464}" type="slidenum">
              <a:rPr lang="en-US" smtClean="0"/>
              <a:t>35</a:t>
            </a:fld>
            <a:endParaRPr lang="en-US"/>
          </a:p>
        </p:txBody>
      </p:sp>
    </p:spTree>
    <p:extLst>
      <p:ext uri="{BB962C8B-B14F-4D97-AF65-F5344CB8AC3E}">
        <p14:creationId xmlns:p14="http://schemas.microsoft.com/office/powerpoint/2010/main" val="430421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C67CEE-5B0B-4945-8514-4977FE5F8464}" type="slidenum">
              <a:rPr lang="en-US" smtClean="0"/>
              <a:t>37</a:t>
            </a:fld>
            <a:endParaRPr lang="en-US"/>
          </a:p>
        </p:txBody>
      </p:sp>
    </p:spTree>
    <p:extLst>
      <p:ext uri="{BB962C8B-B14F-4D97-AF65-F5344CB8AC3E}">
        <p14:creationId xmlns:p14="http://schemas.microsoft.com/office/powerpoint/2010/main" val="1899189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C67CEE-5B0B-4945-8514-4977FE5F8464}" type="slidenum">
              <a:rPr lang="en-US" smtClean="0"/>
              <a:t>40</a:t>
            </a:fld>
            <a:endParaRPr lang="en-US"/>
          </a:p>
        </p:txBody>
      </p:sp>
    </p:spTree>
    <p:extLst>
      <p:ext uri="{BB962C8B-B14F-4D97-AF65-F5344CB8AC3E}">
        <p14:creationId xmlns:p14="http://schemas.microsoft.com/office/powerpoint/2010/main" val="1512533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C67CEE-5B0B-4945-8514-4977FE5F8464}" type="slidenum">
              <a:rPr lang="en-US" smtClean="0"/>
              <a:t>41</a:t>
            </a:fld>
            <a:endParaRPr lang="en-US"/>
          </a:p>
        </p:txBody>
      </p:sp>
    </p:spTree>
    <p:extLst>
      <p:ext uri="{BB962C8B-B14F-4D97-AF65-F5344CB8AC3E}">
        <p14:creationId xmlns:p14="http://schemas.microsoft.com/office/powerpoint/2010/main" val="3559486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69D946E-7DC3-45DF-96DC-B398C447B269}" type="datetimeFigureOut">
              <a:rPr lang="en-US" smtClean="0"/>
              <a:pPr/>
              <a:t>6/1/2022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9D946E-7DC3-45DF-96DC-B398C447B269}" type="datetimeFigureOut">
              <a:rPr lang="en-US" smtClean="0"/>
              <a:pPr/>
              <a:t>6/1/2022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9D946E-7DC3-45DF-96DC-B398C447B269}" type="datetimeFigureOut">
              <a:rPr lang="en-US" smtClean="0"/>
              <a:pPr/>
              <a:t>6/1/2022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9D946E-7DC3-45DF-96DC-B398C447B269}" type="datetimeFigureOut">
              <a:rPr lang="en-US" smtClean="0"/>
              <a:pPr/>
              <a:t>6/1/2022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9D946E-7DC3-45DF-96DC-B398C447B269}" type="datetimeFigureOut">
              <a:rPr lang="en-US" smtClean="0"/>
              <a:pPr/>
              <a:t>6/1/2022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9D946E-7DC3-45DF-96DC-B398C447B269}" type="datetimeFigureOut">
              <a:rPr lang="en-US" smtClean="0"/>
              <a:pPr/>
              <a:t>6/1/2022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9D946E-7DC3-45DF-96DC-B398C447B269}" type="datetimeFigureOut">
              <a:rPr lang="en-US" smtClean="0"/>
              <a:pPr/>
              <a:t>6/1/2022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9D946E-7DC3-45DF-96DC-B398C447B269}" type="datetimeFigureOut">
              <a:rPr lang="en-US" smtClean="0"/>
              <a:pPr/>
              <a:t>6/1/2022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9D946E-7DC3-45DF-96DC-B398C447B269}" type="datetimeFigureOut">
              <a:rPr lang="en-US" smtClean="0"/>
              <a:pPr/>
              <a:t>6/1/2022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9D946E-7DC3-45DF-96DC-B398C447B269}" type="datetimeFigureOut">
              <a:rPr lang="en-US" smtClean="0"/>
              <a:pPr/>
              <a:t>6/1/2022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9D946E-7DC3-45DF-96DC-B398C447B269}" type="datetimeFigureOut">
              <a:rPr lang="en-US" smtClean="0"/>
              <a:pPr/>
              <a:t>6/1/2022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80B364-7FF9-4857-82DE-901660F5E1E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9D946E-7DC3-45DF-96DC-B398C447B269}" type="datetimeFigureOut">
              <a:rPr lang="en-US" smtClean="0"/>
              <a:pPr/>
              <a:t>6/1/2022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80B364-7FF9-4857-82DE-901660F5E1E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a:solidFill>
                  <a:srgbClr val="FFFF00"/>
                </a:solidFill>
              </a:rPr>
              <a:t>Realtime Dropsonde Processing with ASPEN (revised June 1, 2022)</a:t>
            </a:r>
          </a:p>
        </p:txBody>
      </p:sp>
      <p:sp>
        <p:nvSpPr>
          <p:cNvPr id="5" name="Content Placeholder 4"/>
          <p:cNvSpPr>
            <a:spLocks noGrp="1"/>
          </p:cNvSpPr>
          <p:nvPr>
            <p:ph idx="1"/>
          </p:nvPr>
        </p:nvSpPr>
        <p:spPr>
          <a:xfrm>
            <a:off x="0" y="1600200"/>
            <a:ext cx="8458200" cy="5257800"/>
          </a:xfrm>
        </p:spPr>
        <p:txBody>
          <a:bodyPr>
            <a:normAutofit fontScale="85000" lnSpcReduction="10000"/>
          </a:bodyPr>
          <a:lstStyle/>
          <a:p>
            <a:r>
              <a:rPr lang="en-US" dirty="0">
                <a:solidFill>
                  <a:schemeClr val="bg1"/>
                </a:solidFill>
              </a:rPr>
              <a:t>ASPEN </a:t>
            </a:r>
            <a:r>
              <a:rPr lang="en-US" dirty="0" err="1">
                <a:solidFill>
                  <a:schemeClr val="bg1"/>
                </a:solidFill>
              </a:rPr>
              <a:t>dropsonde</a:t>
            </a:r>
            <a:r>
              <a:rPr lang="en-US" dirty="0">
                <a:solidFill>
                  <a:schemeClr val="bg1"/>
                </a:solidFill>
              </a:rPr>
              <a:t> processing on the aircraft is done on the Linux Centos operating system. If you are working remotely, the version of ASPEN for your operating system will have some minor differences in the configuration tabs and processing windows.</a:t>
            </a:r>
          </a:p>
          <a:p>
            <a:r>
              <a:rPr lang="en-US" dirty="0">
                <a:solidFill>
                  <a:schemeClr val="bg1"/>
                </a:solidFill>
              </a:rPr>
              <a:t>Current ASPEN version is V3.4.7</a:t>
            </a:r>
          </a:p>
          <a:p>
            <a:r>
              <a:rPr lang="en-US" dirty="0">
                <a:solidFill>
                  <a:schemeClr val="bg1"/>
                </a:solidFill>
              </a:rPr>
              <a:t>Start a new dropsonde log sheet for each flight and make sure you have the correct flight number and mission ID. </a:t>
            </a:r>
          </a:p>
          <a:p>
            <a:pPr marL="0" indent="0">
              <a:buNone/>
            </a:pPr>
            <a:r>
              <a:rPr lang="en-US" dirty="0">
                <a:solidFill>
                  <a:schemeClr val="bg1"/>
                </a:solidFill>
              </a:rPr>
              <a:t>     ex. Flight ID -  20220601H1 Mission ID - 0101A Alex</a:t>
            </a:r>
          </a:p>
          <a:p>
            <a:r>
              <a:rPr lang="en-US" dirty="0">
                <a:solidFill>
                  <a:schemeClr val="bg1"/>
                </a:solidFill>
              </a:rPr>
              <a:t>Get the mission id from the flight director. It will be inserted into the </a:t>
            </a:r>
            <a:r>
              <a:rPr lang="en-US" dirty="0" err="1">
                <a:solidFill>
                  <a:schemeClr val="bg1"/>
                </a:solidFill>
              </a:rPr>
              <a:t>tempdrop</a:t>
            </a:r>
            <a:r>
              <a:rPr lang="en-US" dirty="0">
                <a:solidFill>
                  <a:schemeClr val="bg1"/>
                </a:solidFill>
              </a:rPr>
              <a:t> in the WMM app but you should confirm that it is correct before transmitting the first drop. </a:t>
            </a:r>
          </a:p>
          <a:p>
            <a:endParaRPr lang="en-US" dirty="0">
              <a:solidFill>
                <a:schemeClr val="bg1"/>
              </a:solidFill>
            </a:endParaRP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823" y="3865325"/>
            <a:ext cx="2943498" cy="2862322"/>
          </a:xfrm>
          <a:prstGeom prst="rect">
            <a:avLst/>
          </a:prstGeom>
          <a:noFill/>
        </p:spPr>
        <p:txBody>
          <a:bodyPr wrap="none" rtlCol="0">
            <a:spAutoFit/>
          </a:bodyPr>
          <a:lstStyle/>
          <a:p>
            <a:r>
              <a:rPr lang="en-US" dirty="0">
                <a:solidFill>
                  <a:schemeClr val="bg1"/>
                </a:solidFill>
              </a:rPr>
              <a:t>---Set input Directory</a:t>
            </a:r>
          </a:p>
          <a:p>
            <a:r>
              <a:rPr lang="en-US" dirty="0">
                <a:solidFill>
                  <a:schemeClr val="bg1"/>
                </a:solidFill>
              </a:rPr>
              <a:t>Under “Fixed data Source”</a:t>
            </a:r>
          </a:p>
          <a:p>
            <a:r>
              <a:rPr lang="en-US" dirty="0">
                <a:solidFill>
                  <a:schemeClr val="bg1"/>
                </a:solidFill>
              </a:rPr>
              <a:t>check “Enabled” and </a:t>
            </a:r>
          </a:p>
          <a:p>
            <a:r>
              <a:rPr lang="en-US" dirty="0">
                <a:solidFill>
                  <a:schemeClr val="bg1"/>
                </a:solidFill>
              </a:rPr>
              <a:t>“Change”  </a:t>
            </a:r>
          </a:p>
          <a:p>
            <a:r>
              <a:rPr lang="en-US" dirty="0">
                <a:solidFill>
                  <a:schemeClr val="bg1"/>
                </a:solidFill>
              </a:rPr>
              <a:t>Browse to your “RAW_DATA” </a:t>
            </a:r>
          </a:p>
          <a:p>
            <a:r>
              <a:rPr lang="en-US" dirty="0">
                <a:solidFill>
                  <a:schemeClr val="bg1"/>
                </a:solidFill>
              </a:rPr>
              <a:t>directory </a:t>
            </a:r>
          </a:p>
          <a:p>
            <a:r>
              <a:rPr lang="en-US" dirty="0">
                <a:solidFill>
                  <a:schemeClr val="bg1"/>
                </a:solidFill>
              </a:rPr>
              <a:t>---NEW add metadata</a:t>
            </a:r>
          </a:p>
          <a:p>
            <a:r>
              <a:rPr lang="en-US" dirty="0">
                <a:solidFill>
                  <a:schemeClr val="bg1"/>
                </a:solidFill>
              </a:rPr>
              <a:t>Project = Storm Name</a:t>
            </a:r>
          </a:p>
          <a:p>
            <a:r>
              <a:rPr lang="en-US" dirty="0">
                <a:solidFill>
                  <a:schemeClr val="bg1"/>
                </a:solidFill>
              </a:rPr>
              <a:t>Platform ID = Aircraft ID</a:t>
            </a:r>
          </a:p>
          <a:p>
            <a:r>
              <a:rPr lang="en-US" dirty="0">
                <a:solidFill>
                  <a:schemeClr val="bg1"/>
                </a:solidFill>
              </a:rPr>
              <a:t>Flight IOP = flight id</a:t>
            </a:r>
          </a:p>
        </p:txBody>
      </p:sp>
      <p:sp>
        <p:nvSpPr>
          <p:cNvPr id="6" name="TextBox 5"/>
          <p:cNvSpPr txBox="1"/>
          <p:nvPr/>
        </p:nvSpPr>
        <p:spPr>
          <a:xfrm>
            <a:off x="-27794" y="1391857"/>
            <a:ext cx="3109377" cy="923330"/>
          </a:xfrm>
          <a:prstGeom prst="rect">
            <a:avLst/>
          </a:prstGeom>
          <a:noFill/>
        </p:spPr>
        <p:txBody>
          <a:bodyPr wrap="none" rtlCol="0">
            <a:spAutoFit/>
          </a:bodyPr>
          <a:lstStyle/>
          <a:p>
            <a:r>
              <a:rPr lang="en-US" dirty="0">
                <a:solidFill>
                  <a:schemeClr val="bg1"/>
                </a:solidFill>
              </a:rPr>
              <a:t>--- QC Processing set to Normal</a:t>
            </a:r>
          </a:p>
          <a:p>
            <a:r>
              <a:rPr lang="en-US" dirty="0">
                <a:solidFill>
                  <a:schemeClr val="bg1"/>
                </a:solidFill>
              </a:rPr>
              <a:t>     Levels checked</a:t>
            </a:r>
          </a:p>
          <a:p>
            <a:r>
              <a:rPr lang="en-US" dirty="0">
                <a:solidFill>
                  <a:schemeClr val="bg1"/>
                </a:solidFill>
              </a:rPr>
              <a:t>     WMO message checked</a:t>
            </a:r>
          </a:p>
        </p:txBody>
      </p:sp>
      <p:sp>
        <p:nvSpPr>
          <p:cNvPr id="7" name="TextBox 6"/>
          <p:cNvSpPr txBox="1"/>
          <p:nvPr/>
        </p:nvSpPr>
        <p:spPr>
          <a:xfrm>
            <a:off x="17876" y="2305541"/>
            <a:ext cx="2859848" cy="1477328"/>
          </a:xfrm>
          <a:prstGeom prst="rect">
            <a:avLst/>
          </a:prstGeom>
          <a:noFill/>
        </p:spPr>
        <p:txBody>
          <a:bodyPr wrap="square" rtlCol="0">
            <a:spAutoFit/>
          </a:bodyPr>
          <a:lstStyle/>
          <a:p>
            <a:r>
              <a:rPr lang="en-US" dirty="0">
                <a:solidFill>
                  <a:schemeClr val="bg1"/>
                </a:solidFill>
              </a:rPr>
              <a:t>---Check </a:t>
            </a:r>
          </a:p>
          <a:p>
            <a:r>
              <a:rPr lang="en-US" dirty="0">
                <a:solidFill>
                  <a:schemeClr val="bg1"/>
                </a:solidFill>
              </a:rPr>
              <a:t>    </a:t>
            </a:r>
            <a:r>
              <a:rPr lang="en-US" dirty="0" err="1">
                <a:solidFill>
                  <a:schemeClr val="bg1"/>
                </a:solidFill>
              </a:rPr>
              <a:t>Dropsonde</a:t>
            </a:r>
            <a:r>
              <a:rPr lang="en-US" dirty="0">
                <a:solidFill>
                  <a:schemeClr val="bg1"/>
                </a:solidFill>
              </a:rPr>
              <a:t> hit surface</a:t>
            </a:r>
          </a:p>
          <a:p>
            <a:r>
              <a:rPr lang="en-US" dirty="0">
                <a:solidFill>
                  <a:schemeClr val="bg1"/>
                </a:solidFill>
              </a:rPr>
              <a:t>    Discard Frames with CRC</a:t>
            </a:r>
          </a:p>
          <a:p>
            <a:r>
              <a:rPr lang="en-US" dirty="0">
                <a:solidFill>
                  <a:schemeClr val="bg1"/>
                </a:solidFill>
              </a:rPr>
              <a:t>    errors</a:t>
            </a:r>
          </a:p>
          <a:p>
            <a:r>
              <a:rPr lang="en-US" dirty="0">
                <a:solidFill>
                  <a:schemeClr val="bg1"/>
                </a:solidFill>
              </a:rPr>
              <a:t>    Use Theoretical fall speed</a:t>
            </a:r>
          </a:p>
        </p:txBody>
      </p:sp>
      <p:sp>
        <p:nvSpPr>
          <p:cNvPr id="2" name="Title 1"/>
          <p:cNvSpPr>
            <a:spLocks noGrp="1"/>
          </p:cNvSpPr>
          <p:nvPr>
            <p:ph type="title"/>
          </p:nvPr>
        </p:nvSpPr>
        <p:spPr>
          <a:xfrm>
            <a:off x="457200" y="98042"/>
            <a:ext cx="8229600" cy="1143000"/>
          </a:xfrm>
        </p:spPr>
        <p:txBody>
          <a:bodyPr>
            <a:normAutofit fontScale="90000"/>
          </a:bodyPr>
          <a:lstStyle/>
          <a:p>
            <a:r>
              <a:rPr lang="en-US" dirty="0">
                <a:solidFill>
                  <a:srgbClr val="FFFF00"/>
                </a:solidFill>
              </a:rPr>
              <a:t>Next Tab: “Processing”</a:t>
            </a:r>
            <a:br>
              <a:rPr lang="en-US" dirty="0">
                <a:solidFill>
                  <a:srgbClr val="FFFF00"/>
                </a:solidFill>
              </a:rPr>
            </a:br>
            <a:r>
              <a:rPr lang="en-US" dirty="0">
                <a:solidFill>
                  <a:srgbClr val="FFFF00"/>
                </a:solidFill>
              </a:rPr>
              <a:t>(where you set your input directory) </a:t>
            </a:r>
          </a:p>
        </p:txBody>
      </p:sp>
      <p:pic>
        <p:nvPicPr>
          <p:cNvPr id="11" name="Picture 10">
            <a:extLst>
              <a:ext uri="{FF2B5EF4-FFF2-40B4-BE49-F238E27FC236}">
                <a16:creationId xmlns:a16="http://schemas.microsoft.com/office/drawing/2014/main" id="{77858C0C-B743-4D70-BF57-9A6E6B4A421B}"/>
              </a:ext>
            </a:extLst>
          </p:cNvPr>
          <p:cNvPicPr>
            <a:picLocks noChangeAspect="1"/>
          </p:cNvPicPr>
          <p:nvPr/>
        </p:nvPicPr>
        <p:blipFill rotWithShape="1">
          <a:blip r:embed="rId3"/>
          <a:srcRect l="5001" t="2750" r="35084" b="16594"/>
          <a:stretch/>
        </p:blipFill>
        <p:spPr>
          <a:xfrm>
            <a:off x="3162422" y="1661275"/>
            <a:ext cx="5478664" cy="4148497"/>
          </a:xfrm>
          <a:prstGeom prst="rect">
            <a:avLst/>
          </a:prstGeom>
        </p:spPr>
      </p:pic>
      <p:sp>
        <p:nvSpPr>
          <p:cNvPr id="10" name="Left Arrow 9"/>
          <p:cNvSpPr/>
          <p:nvPr/>
        </p:nvSpPr>
        <p:spPr>
          <a:xfrm rot="10632645">
            <a:off x="2599113" y="5513205"/>
            <a:ext cx="3299436" cy="21204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Donut 16"/>
          <p:cNvSpPr/>
          <p:nvPr/>
        </p:nvSpPr>
        <p:spPr>
          <a:xfrm>
            <a:off x="5988742" y="4038599"/>
            <a:ext cx="381000" cy="250647"/>
          </a:xfrm>
          <a:prstGeom prst="donut">
            <a:avLst>
              <a:gd name="adj" fmla="val 59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Donut 11"/>
          <p:cNvSpPr/>
          <p:nvPr/>
        </p:nvSpPr>
        <p:spPr>
          <a:xfrm>
            <a:off x="3162422" y="4163923"/>
            <a:ext cx="417306" cy="897670"/>
          </a:xfrm>
          <a:prstGeom prst="donut">
            <a:avLst>
              <a:gd name="adj" fmla="val 59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Left Arrow 8"/>
          <p:cNvSpPr/>
          <p:nvPr/>
        </p:nvSpPr>
        <p:spPr>
          <a:xfrm rot="11067136" flipV="1">
            <a:off x="2341890" y="4111955"/>
            <a:ext cx="3741723" cy="18229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Donut 17"/>
          <p:cNvSpPr/>
          <p:nvPr/>
        </p:nvSpPr>
        <p:spPr>
          <a:xfrm>
            <a:off x="8077200" y="4038599"/>
            <a:ext cx="538523" cy="325401"/>
          </a:xfrm>
          <a:prstGeom prst="donut">
            <a:avLst>
              <a:gd name="adj" fmla="val 59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Donut 14"/>
          <p:cNvSpPr/>
          <p:nvPr/>
        </p:nvSpPr>
        <p:spPr>
          <a:xfrm>
            <a:off x="5988742" y="2830267"/>
            <a:ext cx="304800" cy="683333"/>
          </a:xfrm>
          <a:prstGeom prst="donut">
            <a:avLst>
              <a:gd name="adj" fmla="val 59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Donut 20"/>
          <p:cNvSpPr/>
          <p:nvPr/>
        </p:nvSpPr>
        <p:spPr>
          <a:xfrm>
            <a:off x="4189305" y="2276233"/>
            <a:ext cx="494164" cy="507544"/>
          </a:xfrm>
          <a:prstGeom prst="donut">
            <a:avLst>
              <a:gd name="adj" fmla="val 439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Donut 19"/>
          <p:cNvSpPr/>
          <p:nvPr/>
        </p:nvSpPr>
        <p:spPr>
          <a:xfrm>
            <a:off x="5047619" y="2315187"/>
            <a:ext cx="796354" cy="443402"/>
          </a:xfrm>
          <a:prstGeom prst="donut">
            <a:avLst>
              <a:gd name="adj" fmla="val 59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3434" y="263961"/>
            <a:ext cx="8229600" cy="1143000"/>
          </a:xfrm>
        </p:spPr>
        <p:txBody>
          <a:bodyPr/>
          <a:lstStyle/>
          <a:p>
            <a:r>
              <a:rPr lang="en-US" dirty="0">
                <a:solidFill>
                  <a:srgbClr val="FFFF00"/>
                </a:solidFill>
              </a:rPr>
              <a:t>Next Tab: “WMO” </a:t>
            </a:r>
          </a:p>
        </p:txBody>
      </p:sp>
      <p:sp>
        <p:nvSpPr>
          <p:cNvPr id="5" name="TextBox 4"/>
          <p:cNvSpPr txBox="1"/>
          <p:nvPr/>
        </p:nvSpPr>
        <p:spPr>
          <a:xfrm>
            <a:off x="0" y="2791327"/>
            <a:ext cx="2898550" cy="2308324"/>
          </a:xfrm>
          <a:prstGeom prst="rect">
            <a:avLst/>
          </a:prstGeom>
          <a:noFill/>
        </p:spPr>
        <p:txBody>
          <a:bodyPr wrap="none" rtlCol="0">
            <a:spAutoFit/>
          </a:bodyPr>
          <a:lstStyle/>
          <a:p>
            <a:pPr marL="285750" indent="-285750">
              <a:buFont typeface="Arial" panose="020B0604020202020204" pitchFamily="34" charset="0"/>
              <a:buChar char="•"/>
            </a:pPr>
            <a:r>
              <a:rPr lang="en-US" dirty="0">
                <a:solidFill>
                  <a:schemeClr val="bg1"/>
                </a:solidFill>
              </a:rPr>
              <a:t>You should not have to </a:t>
            </a:r>
          </a:p>
          <a:p>
            <a:r>
              <a:rPr lang="en-US" dirty="0">
                <a:solidFill>
                  <a:schemeClr val="bg1"/>
                </a:solidFill>
              </a:rPr>
              <a:t>do anything in this tab,</a:t>
            </a:r>
          </a:p>
          <a:p>
            <a:r>
              <a:rPr lang="en-US" dirty="0">
                <a:solidFill>
                  <a:schemeClr val="bg1"/>
                </a:solidFill>
              </a:rPr>
              <a:t>just confirm that “TEMP” </a:t>
            </a:r>
          </a:p>
          <a:p>
            <a:r>
              <a:rPr lang="en-US" dirty="0">
                <a:solidFill>
                  <a:schemeClr val="bg1"/>
                </a:solidFill>
              </a:rPr>
              <a:t>is checked.</a:t>
            </a:r>
          </a:p>
          <a:p>
            <a:pPr marL="285750" indent="-285750">
              <a:buFont typeface="Arial" panose="020B0604020202020204" pitchFamily="34" charset="0"/>
              <a:buChar char="•"/>
            </a:pPr>
            <a:r>
              <a:rPr lang="en-US" dirty="0">
                <a:solidFill>
                  <a:schemeClr val="bg1"/>
                </a:solidFill>
              </a:rPr>
              <a:t>Correct values for Atlantic</a:t>
            </a:r>
          </a:p>
          <a:p>
            <a:r>
              <a:rPr lang="en-US" dirty="0">
                <a:solidFill>
                  <a:schemeClr val="bg1"/>
                </a:solidFill>
              </a:rPr>
              <a:t>Basin are shown here</a:t>
            </a:r>
          </a:p>
          <a:p>
            <a:endParaRPr lang="en-US" dirty="0"/>
          </a:p>
          <a:p>
            <a:endParaRPr lang="en-US" dirty="0"/>
          </a:p>
        </p:txBody>
      </p:sp>
      <p:pic>
        <p:nvPicPr>
          <p:cNvPr id="6" name="Content Placeholder 5"/>
          <p:cNvPicPr>
            <a:picLocks noGrp="1" noChangeAspect="1"/>
          </p:cNvPicPr>
          <p:nvPr>
            <p:ph idx="1"/>
          </p:nvPr>
        </p:nvPicPr>
        <p:blipFill rotWithShape="1">
          <a:blip r:embed="rId2">
            <a:extLst>
              <a:ext uri="{28A0092B-C50C-407E-A947-70E740481C1C}">
                <a14:useLocalDpi xmlns:a14="http://schemas.microsoft.com/office/drawing/2010/main" val="0"/>
              </a:ext>
            </a:extLst>
          </a:blip>
          <a:srcRect r="21669" b="17197"/>
          <a:stretch/>
        </p:blipFill>
        <p:spPr>
          <a:xfrm>
            <a:off x="2823862" y="2057400"/>
            <a:ext cx="6017095" cy="3975386"/>
          </a:xfrm>
        </p:spPr>
      </p:pic>
      <p:sp>
        <p:nvSpPr>
          <p:cNvPr id="9" name="Left Arrow 8"/>
          <p:cNvSpPr/>
          <p:nvPr/>
        </p:nvSpPr>
        <p:spPr>
          <a:xfrm>
            <a:off x="3429000" y="2791327"/>
            <a:ext cx="533399" cy="18047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137160"/>
            <a:ext cx="9144000" cy="1143000"/>
          </a:xfrm>
        </p:spPr>
        <p:txBody>
          <a:bodyPr>
            <a:normAutofit fontScale="90000"/>
          </a:bodyPr>
          <a:lstStyle/>
          <a:p>
            <a:r>
              <a:rPr lang="en-US" dirty="0">
                <a:solidFill>
                  <a:srgbClr val="FFFF00"/>
                </a:solidFill>
              </a:rPr>
              <a:t>Next Tab: “Auto Save”</a:t>
            </a:r>
            <a:br>
              <a:rPr lang="en-US" dirty="0">
                <a:solidFill>
                  <a:srgbClr val="FFFF00"/>
                </a:solidFill>
              </a:rPr>
            </a:br>
            <a:r>
              <a:rPr lang="en-US" dirty="0">
                <a:solidFill>
                  <a:srgbClr val="FFFF00"/>
                </a:solidFill>
              </a:rPr>
              <a:t>(where you set your output directory) </a:t>
            </a:r>
          </a:p>
        </p:txBody>
      </p:sp>
      <p:sp>
        <p:nvSpPr>
          <p:cNvPr id="6" name="Content Placeholder 5"/>
          <p:cNvSpPr>
            <a:spLocks noGrp="1"/>
          </p:cNvSpPr>
          <p:nvPr>
            <p:ph sz="half" idx="2"/>
          </p:nvPr>
        </p:nvSpPr>
        <p:spPr>
          <a:xfrm>
            <a:off x="212859" y="1833093"/>
            <a:ext cx="2743200" cy="4525963"/>
          </a:xfrm>
        </p:spPr>
        <p:txBody>
          <a:bodyPr>
            <a:normAutofit fontScale="62500" lnSpcReduction="20000"/>
          </a:bodyPr>
          <a:lstStyle/>
          <a:p>
            <a:r>
              <a:rPr lang="en-US" dirty="0">
                <a:solidFill>
                  <a:schemeClr val="bg1"/>
                </a:solidFill>
              </a:rPr>
              <a:t>Click “Auto Save Enable”</a:t>
            </a:r>
          </a:p>
          <a:p>
            <a:pPr>
              <a:buNone/>
            </a:pPr>
            <a:endParaRPr lang="en-US" dirty="0">
              <a:solidFill>
                <a:schemeClr val="bg1"/>
              </a:solidFill>
            </a:endParaRPr>
          </a:p>
          <a:p>
            <a:r>
              <a:rPr lang="en-US" dirty="0">
                <a:solidFill>
                  <a:schemeClr val="bg1"/>
                </a:solidFill>
              </a:rPr>
              <a:t>Click “Change” and browse to your ASPEN_DATA directory</a:t>
            </a:r>
          </a:p>
          <a:p>
            <a:pPr marL="0" indent="0">
              <a:buNone/>
            </a:pPr>
            <a:r>
              <a:rPr lang="en-US" dirty="0">
                <a:solidFill>
                  <a:schemeClr val="bg1"/>
                </a:solidFill>
              </a:rPr>
              <a:t>   </a:t>
            </a:r>
          </a:p>
          <a:p>
            <a:r>
              <a:rPr lang="en-US" dirty="0">
                <a:solidFill>
                  <a:schemeClr val="bg1"/>
                </a:solidFill>
              </a:rPr>
              <a:t>Check </a:t>
            </a:r>
          </a:p>
          <a:p>
            <a:pPr marL="0" indent="0">
              <a:buNone/>
            </a:pPr>
            <a:r>
              <a:rPr lang="en-US" dirty="0">
                <a:solidFill>
                  <a:schemeClr val="bg1"/>
                </a:solidFill>
              </a:rPr>
              <a:t>      WMO </a:t>
            </a:r>
            <a:r>
              <a:rPr lang="en-US" dirty="0" err="1">
                <a:solidFill>
                  <a:schemeClr val="bg1"/>
                </a:solidFill>
              </a:rPr>
              <a:t>bufr</a:t>
            </a:r>
            <a:r>
              <a:rPr lang="en-US" dirty="0">
                <a:solidFill>
                  <a:schemeClr val="bg1"/>
                </a:solidFill>
              </a:rPr>
              <a:t> (.</a:t>
            </a:r>
            <a:r>
              <a:rPr lang="en-US" dirty="0" err="1">
                <a:solidFill>
                  <a:schemeClr val="bg1"/>
                </a:solidFill>
              </a:rPr>
              <a:t>bfr</a:t>
            </a:r>
            <a:r>
              <a:rPr lang="en-US" dirty="0">
                <a:solidFill>
                  <a:schemeClr val="bg1"/>
                </a:solidFill>
              </a:rPr>
              <a:t>) </a:t>
            </a:r>
          </a:p>
          <a:p>
            <a:pPr marL="0" indent="0">
              <a:buNone/>
            </a:pPr>
            <a:r>
              <a:rPr lang="en-US" dirty="0">
                <a:solidFill>
                  <a:schemeClr val="bg1"/>
                </a:solidFill>
              </a:rPr>
              <a:t>      WMO Text (.txt)</a:t>
            </a:r>
          </a:p>
          <a:p>
            <a:pPr marL="0" indent="0">
              <a:buNone/>
            </a:pPr>
            <a:r>
              <a:rPr lang="en-US" dirty="0">
                <a:solidFill>
                  <a:schemeClr val="bg1"/>
                </a:solidFill>
              </a:rPr>
              <a:t>      Levels (.csv)</a:t>
            </a:r>
          </a:p>
          <a:p>
            <a:pPr marL="0" indent="0">
              <a:buNone/>
            </a:pPr>
            <a:r>
              <a:rPr lang="en-US" dirty="0">
                <a:solidFill>
                  <a:schemeClr val="bg1"/>
                </a:solidFill>
              </a:rPr>
              <a:t>      NOAA FRD (.</a:t>
            </a:r>
            <a:r>
              <a:rPr lang="en-US" dirty="0" err="1">
                <a:solidFill>
                  <a:schemeClr val="bg1"/>
                </a:solidFill>
              </a:rPr>
              <a:t>frd</a:t>
            </a:r>
            <a:r>
              <a:rPr lang="en-US" dirty="0">
                <a:solidFill>
                  <a:schemeClr val="bg1"/>
                </a:solidFill>
              </a:rPr>
              <a:t>)</a:t>
            </a:r>
          </a:p>
          <a:p>
            <a:pPr marL="0" indent="0">
              <a:buNone/>
            </a:pPr>
            <a:r>
              <a:rPr lang="en-US" dirty="0">
                <a:solidFill>
                  <a:schemeClr val="bg1"/>
                </a:solidFill>
              </a:rPr>
              <a:t>      </a:t>
            </a:r>
            <a:r>
              <a:rPr lang="en-US" dirty="0" err="1">
                <a:solidFill>
                  <a:schemeClr val="bg1"/>
                </a:solidFill>
              </a:rPr>
              <a:t>NetCDF</a:t>
            </a:r>
            <a:r>
              <a:rPr lang="en-US" dirty="0">
                <a:solidFill>
                  <a:schemeClr val="bg1"/>
                </a:solidFill>
              </a:rPr>
              <a:t> (.</a:t>
            </a:r>
            <a:r>
              <a:rPr lang="en-US" dirty="0" err="1">
                <a:solidFill>
                  <a:schemeClr val="bg1"/>
                </a:solidFill>
              </a:rPr>
              <a:t>nc</a:t>
            </a:r>
            <a:r>
              <a:rPr lang="en-US" dirty="0">
                <a:solidFill>
                  <a:schemeClr val="bg1"/>
                </a:solidFill>
              </a:rPr>
              <a:t>)</a:t>
            </a:r>
          </a:p>
          <a:p>
            <a:pPr marL="0" indent="0">
              <a:buNone/>
            </a:pPr>
            <a:r>
              <a:rPr lang="en-US" dirty="0">
                <a:solidFill>
                  <a:schemeClr val="bg1"/>
                </a:solidFill>
              </a:rPr>
              <a:t>      PNG (.</a:t>
            </a:r>
            <a:r>
              <a:rPr lang="en-US" dirty="0" err="1">
                <a:solidFill>
                  <a:schemeClr val="bg1"/>
                </a:solidFill>
              </a:rPr>
              <a:t>png</a:t>
            </a:r>
            <a:r>
              <a:rPr lang="en-US" dirty="0">
                <a:solidFill>
                  <a:schemeClr val="bg1"/>
                </a:solidFill>
              </a:rPr>
              <a:t>)</a:t>
            </a:r>
          </a:p>
          <a:p>
            <a:pPr marL="0" indent="0">
              <a:buNone/>
            </a:pPr>
            <a:r>
              <a:rPr lang="en-US" dirty="0">
                <a:solidFill>
                  <a:schemeClr val="bg1"/>
                </a:solidFill>
              </a:rPr>
              <a:t>      Summary.txt</a:t>
            </a:r>
          </a:p>
          <a:p>
            <a:pPr marL="0" indent="0">
              <a:buNone/>
            </a:pPr>
            <a:r>
              <a:rPr lang="en-US" dirty="0">
                <a:solidFill>
                  <a:schemeClr val="bg1"/>
                </a:solidFill>
              </a:rPr>
              <a:t>   </a:t>
            </a:r>
          </a:p>
          <a:p>
            <a:pPr>
              <a:buNone/>
            </a:pPr>
            <a:endParaRPr lang="en-US" dirty="0">
              <a:solidFill>
                <a:schemeClr val="bg1"/>
              </a:solidFill>
            </a:endParaRPr>
          </a:p>
          <a:p>
            <a:pPr>
              <a:buNone/>
            </a:pPr>
            <a:endParaRPr lang="en-US" dirty="0"/>
          </a:p>
        </p:txBody>
      </p:sp>
      <p:pic>
        <p:nvPicPr>
          <p:cNvPr id="3" name="Picture 2">
            <a:extLst>
              <a:ext uri="{FF2B5EF4-FFF2-40B4-BE49-F238E27FC236}">
                <a16:creationId xmlns:a16="http://schemas.microsoft.com/office/drawing/2014/main" id="{08B2B581-6E6C-4D51-87D8-8BC43C50D7B4}"/>
              </a:ext>
            </a:extLst>
          </p:cNvPr>
          <p:cNvPicPr>
            <a:picLocks noChangeAspect="1"/>
          </p:cNvPicPr>
          <p:nvPr/>
        </p:nvPicPr>
        <p:blipFill rotWithShape="1">
          <a:blip r:embed="rId3"/>
          <a:srcRect l="2328" t="8222" r="36666" b="10000"/>
          <a:stretch/>
        </p:blipFill>
        <p:spPr>
          <a:xfrm>
            <a:off x="2956059" y="1815170"/>
            <a:ext cx="5578342" cy="4206240"/>
          </a:xfrm>
          <a:prstGeom prst="rect">
            <a:avLst/>
          </a:prstGeom>
        </p:spPr>
      </p:pic>
      <p:sp>
        <p:nvSpPr>
          <p:cNvPr id="7" name="Circle: Hollow 6">
            <a:extLst>
              <a:ext uri="{FF2B5EF4-FFF2-40B4-BE49-F238E27FC236}">
                <a16:creationId xmlns:a16="http://schemas.microsoft.com/office/drawing/2014/main" id="{B0CA8109-3D97-4ED4-BC57-69E5104BAB13}"/>
              </a:ext>
            </a:extLst>
          </p:cNvPr>
          <p:cNvSpPr/>
          <p:nvPr/>
        </p:nvSpPr>
        <p:spPr>
          <a:xfrm flipV="1">
            <a:off x="5745230" y="2209800"/>
            <a:ext cx="910384" cy="490825"/>
          </a:xfrm>
          <a:prstGeom prst="donut">
            <a:avLst>
              <a:gd name="adj" fmla="val 764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Circle: Hollow 10">
            <a:extLst>
              <a:ext uri="{FF2B5EF4-FFF2-40B4-BE49-F238E27FC236}">
                <a16:creationId xmlns:a16="http://schemas.microsoft.com/office/drawing/2014/main" id="{49EC2E46-89FC-4211-BCC1-F890DB3CD4F0}"/>
              </a:ext>
            </a:extLst>
          </p:cNvPr>
          <p:cNvSpPr/>
          <p:nvPr/>
        </p:nvSpPr>
        <p:spPr>
          <a:xfrm>
            <a:off x="3618288" y="1981200"/>
            <a:ext cx="609600" cy="585216"/>
          </a:xfrm>
          <a:prstGeom prst="donut">
            <a:avLst>
              <a:gd name="adj" fmla="val 46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FF00"/>
                </a:solidFill>
              </a:rPr>
              <a:t>Next Tab: “Synoptic Map”</a:t>
            </a:r>
            <a:br>
              <a:rPr lang="en-US" dirty="0">
                <a:solidFill>
                  <a:srgbClr val="FFFF00"/>
                </a:solidFill>
              </a:rPr>
            </a:br>
            <a:r>
              <a:rPr lang="en-US" dirty="0">
                <a:solidFill>
                  <a:srgbClr val="FFFF00"/>
                </a:solidFill>
              </a:rPr>
              <a:t>(set name for synoptic plots)</a:t>
            </a:r>
          </a:p>
        </p:txBody>
      </p:sp>
      <p:sp>
        <p:nvSpPr>
          <p:cNvPr id="7" name="TextBox 6"/>
          <p:cNvSpPr txBox="1"/>
          <p:nvPr/>
        </p:nvSpPr>
        <p:spPr>
          <a:xfrm>
            <a:off x="0" y="1524000"/>
            <a:ext cx="3418821" cy="3970318"/>
          </a:xfrm>
          <a:prstGeom prst="rect">
            <a:avLst/>
          </a:prstGeom>
          <a:noFill/>
        </p:spPr>
        <p:txBody>
          <a:bodyPr wrap="none" rtlCol="0">
            <a:spAutoFit/>
          </a:bodyPr>
          <a:lstStyle/>
          <a:p>
            <a:pPr>
              <a:buFont typeface="Arial" pitchFamily="34" charset="0"/>
              <a:buChar char="•"/>
            </a:pPr>
            <a:r>
              <a:rPr lang="en-US" dirty="0">
                <a:solidFill>
                  <a:schemeClr val="bg1"/>
                </a:solidFill>
              </a:rPr>
              <a:t>The geographical database</a:t>
            </a:r>
          </a:p>
          <a:p>
            <a:r>
              <a:rPr lang="en-US" dirty="0">
                <a:solidFill>
                  <a:schemeClr val="bg1"/>
                </a:solidFill>
              </a:rPr>
              <a:t> default location may </a:t>
            </a:r>
          </a:p>
          <a:p>
            <a:r>
              <a:rPr lang="en-US" dirty="0">
                <a:solidFill>
                  <a:schemeClr val="bg1"/>
                </a:solidFill>
              </a:rPr>
              <a:t> not be set correctly. If not, click </a:t>
            </a:r>
          </a:p>
          <a:p>
            <a:r>
              <a:rPr lang="en-US" dirty="0">
                <a:solidFill>
                  <a:schemeClr val="bg1"/>
                </a:solidFill>
              </a:rPr>
              <a:t>“change” and  browse to </a:t>
            </a:r>
          </a:p>
          <a:p>
            <a:r>
              <a:rPr lang="en-US" dirty="0">
                <a:solidFill>
                  <a:schemeClr val="bg1"/>
                </a:solidFill>
              </a:rPr>
              <a:t> the correct location in </a:t>
            </a:r>
          </a:p>
          <a:p>
            <a:r>
              <a:rPr lang="en-US" dirty="0">
                <a:solidFill>
                  <a:srgbClr val="FFC000"/>
                </a:solidFill>
              </a:rPr>
              <a:t>“ASPEN/ </a:t>
            </a:r>
            <a:r>
              <a:rPr lang="en-US" dirty="0" err="1">
                <a:solidFill>
                  <a:srgbClr val="FFC000"/>
                </a:solidFill>
              </a:rPr>
              <a:t>Geodata</a:t>
            </a:r>
            <a:r>
              <a:rPr lang="en-US" dirty="0">
                <a:solidFill>
                  <a:srgbClr val="FFC000"/>
                </a:solidFill>
              </a:rPr>
              <a:t>/ne1to50.sqlite”</a:t>
            </a:r>
          </a:p>
          <a:p>
            <a:pPr>
              <a:buFont typeface="Arial" pitchFamily="34" charset="0"/>
              <a:buChar char="•"/>
            </a:pPr>
            <a:r>
              <a:rPr lang="en-US" dirty="0">
                <a:solidFill>
                  <a:schemeClr val="bg1"/>
                </a:solidFill>
              </a:rPr>
              <a:t>The sounding database</a:t>
            </a:r>
          </a:p>
          <a:p>
            <a:r>
              <a:rPr lang="en-US" dirty="0">
                <a:solidFill>
                  <a:schemeClr val="bg1"/>
                </a:solidFill>
              </a:rPr>
              <a:t>  is </a:t>
            </a:r>
            <a:r>
              <a:rPr lang="en-US" dirty="0">
                <a:solidFill>
                  <a:srgbClr val="FFC000"/>
                </a:solidFill>
              </a:rPr>
              <a:t>“</a:t>
            </a:r>
            <a:r>
              <a:rPr lang="en-US" dirty="0" err="1">
                <a:solidFill>
                  <a:srgbClr val="FFC000"/>
                </a:solidFill>
              </a:rPr>
              <a:t>soundings.sqlite</a:t>
            </a:r>
            <a:r>
              <a:rPr lang="en-US" dirty="0">
                <a:solidFill>
                  <a:srgbClr val="FFC000"/>
                </a:solidFill>
              </a:rPr>
              <a:t>” </a:t>
            </a:r>
            <a:r>
              <a:rPr lang="en-US" dirty="0">
                <a:solidFill>
                  <a:schemeClr val="bg1"/>
                </a:solidFill>
              </a:rPr>
              <a:t>which was </a:t>
            </a:r>
          </a:p>
          <a:p>
            <a:r>
              <a:rPr lang="en-US" dirty="0">
                <a:solidFill>
                  <a:schemeClr val="bg1"/>
                </a:solidFill>
              </a:rPr>
              <a:t>  created when you opened ASPEN</a:t>
            </a:r>
          </a:p>
          <a:p>
            <a:pPr>
              <a:buFont typeface="Arial" pitchFamily="34" charset="0"/>
              <a:buChar char="•"/>
            </a:pPr>
            <a:r>
              <a:rPr lang="en-US" dirty="0">
                <a:solidFill>
                  <a:schemeClr val="bg1"/>
                </a:solidFill>
              </a:rPr>
              <a:t>Synoptic Map Title is what </a:t>
            </a:r>
          </a:p>
          <a:p>
            <a:r>
              <a:rPr lang="en-US" dirty="0">
                <a:solidFill>
                  <a:schemeClr val="bg1"/>
                </a:solidFill>
              </a:rPr>
              <a:t> will appear at the top of the </a:t>
            </a:r>
          </a:p>
          <a:p>
            <a:r>
              <a:rPr lang="en-US" dirty="0">
                <a:solidFill>
                  <a:schemeClr val="bg1"/>
                </a:solidFill>
              </a:rPr>
              <a:t> figures and in their file names. </a:t>
            </a:r>
          </a:p>
          <a:p>
            <a:r>
              <a:rPr lang="en-US" dirty="0">
                <a:solidFill>
                  <a:schemeClr val="bg1"/>
                </a:solidFill>
              </a:rPr>
              <a:t>  Suggested name is</a:t>
            </a:r>
          </a:p>
          <a:p>
            <a:r>
              <a:rPr lang="en-US" dirty="0">
                <a:solidFill>
                  <a:srgbClr val="FFC000"/>
                </a:solidFill>
              </a:rPr>
              <a:t> “</a:t>
            </a:r>
            <a:r>
              <a:rPr lang="en-US" dirty="0" err="1">
                <a:solidFill>
                  <a:srgbClr val="FFC000"/>
                </a:solidFill>
              </a:rPr>
              <a:t>flightID_SynMap</a:t>
            </a:r>
            <a:r>
              <a:rPr lang="en-US" dirty="0">
                <a:solidFill>
                  <a:srgbClr val="FFC000"/>
                </a:solidFill>
              </a:rPr>
              <a:t> “</a:t>
            </a:r>
          </a:p>
        </p:txBody>
      </p:sp>
      <p:pic>
        <p:nvPicPr>
          <p:cNvPr id="5" name="Picture 4">
            <a:extLst>
              <a:ext uri="{FF2B5EF4-FFF2-40B4-BE49-F238E27FC236}">
                <a16:creationId xmlns:a16="http://schemas.microsoft.com/office/drawing/2014/main" id="{F41B1FFC-F5E0-4469-A07A-E5402A23B193}"/>
              </a:ext>
            </a:extLst>
          </p:cNvPr>
          <p:cNvPicPr>
            <a:picLocks noChangeAspect="1"/>
          </p:cNvPicPr>
          <p:nvPr/>
        </p:nvPicPr>
        <p:blipFill rotWithShape="1">
          <a:blip r:embed="rId3"/>
          <a:srcRect l="2500" t="8519" r="37500" b="9846"/>
          <a:stretch/>
        </p:blipFill>
        <p:spPr>
          <a:xfrm>
            <a:off x="3695627" y="1676400"/>
            <a:ext cx="5486400" cy="4198918"/>
          </a:xfrm>
          <a:prstGeom prst="rect">
            <a:avLst/>
          </a:prstGeom>
        </p:spPr>
      </p:pic>
      <p:sp>
        <p:nvSpPr>
          <p:cNvPr id="8" name="Left Arrow 7"/>
          <p:cNvSpPr>
            <a:spLocks noChangeAspect="1"/>
          </p:cNvSpPr>
          <p:nvPr/>
        </p:nvSpPr>
        <p:spPr>
          <a:xfrm rot="10800000">
            <a:off x="3366654" y="1966416"/>
            <a:ext cx="440020" cy="3338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 Arrow 8"/>
          <p:cNvSpPr>
            <a:spLocks noChangeAspect="1"/>
          </p:cNvSpPr>
          <p:nvPr/>
        </p:nvSpPr>
        <p:spPr>
          <a:xfrm rot="10800000" flipV="1">
            <a:off x="3366655" y="2254142"/>
            <a:ext cx="564609" cy="3338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152400"/>
            <a:ext cx="8229600" cy="1143000"/>
          </a:xfrm>
        </p:spPr>
        <p:txBody>
          <a:bodyPr>
            <a:normAutofit fontScale="90000"/>
          </a:bodyPr>
          <a:lstStyle/>
          <a:p>
            <a:r>
              <a:rPr lang="en-US" dirty="0">
                <a:solidFill>
                  <a:srgbClr val="FFFF00"/>
                </a:solidFill>
              </a:rPr>
              <a:t>Next Tab: “Visual”</a:t>
            </a:r>
            <a:br>
              <a:rPr lang="en-US" dirty="0">
                <a:solidFill>
                  <a:srgbClr val="FFFF00"/>
                </a:solidFill>
              </a:rPr>
            </a:br>
            <a:r>
              <a:rPr lang="en-US" dirty="0">
                <a:solidFill>
                  <a:srgbClr val="FFFF00"/>
                </a:solidFill>
              </a:rPr>
              <a:t>(adjust setting for Skew-T diagrams)</a:t>
            </a:r>
          </a:p>
        </p:txBody>
      </p:sp>
      <p:sp>
        <p:nvSpPr>
          <p:cNvPr id="6" name="TextBox 5"/>
          <p:cNvSpPr txBox="1"/>
          <p:nvPr/>
        </p:nvSpPr>
        <p:spPr>
          <a:xfrm>
            <a:off x="257908" y="1447800"/>
            <a:ext cx="7404528" cy="5632311"/>
          </a:xfrm>
          <a:prstGeom prst="rect">
            <a:avLst/>
          </a:prstGeom>
          <a:noFill/>
        </p:spPr>
        <p:txBody>
          <a:bodyPr wrap="none" rtlCol="0">
            <a:spAutoFit/>
          </a:bodyPr>
          <a:lstStyle/>
          <a:p>
            <a:r>
              <a:rPr lang="en-US" sz="2000" dirty="0">
                <a:solidFill>
                  <a:schemeClr val="bg1"/>
                </a:solidFill>
              </a:rPr>
              <a:t>Set Plot Range</a:t>
            </a:r>
          </a:p>
          <a:p>
            <a:endParaRPr lang="en-US" sz="2000" dirty="0">
              <a:solidFill>
                <a:schemeClr val="bg1"/>
              </a:solidFill>
            </a:endParaRPr>
          </a:p>
          <a:p>
            <a:r>
              <a:rPr lang="en-US" sz="2000" b="1" dirty="0">
                <a:solidFill>
                  <a:srgbClr val="FFC000"/>
                </a:solidFill>
              </a:rPr>
              <a:t>P-3</a:t>
            </a:r>
          </a:p>
          <a:p>
            <a:r>
              <a:rPr lang="en-US" sz="2000" dirty="0">
                <a:solidFill>
                  <a:schemeClr val="bg1"/>
                </a:solidFill>
              </a:rPr>
              <a:t>---10,000ft.</a:t>
            </a:r>
          </a:p>
          <a:p>
            <a:r>
              <a:rPr lang="en-US" sz="2000" dirty="0">
                <a:solidFill>
                  <a:schemeClr val="bg1"/>
                </a:solidFill>
              </a:rPr>
              <a:t>10 – 40 C</a:t>
            </a:r>
          </a:p>
          <a:p>
            <a:r>
              <a:rPr lang="en-US" sz="2000" dirty="0">
                <a:solidFill>
                  <a:schemeClr val="bg1"/>
                </a:solidFill>
              </a:rPr>
              <a:t>650 – 1050 mb</a:t>
            </a:r>
          </a:p>
          <a:p>
            <a:r>
              <a:rPr lang="en-US" sz="2000" dirty="0">
                <a:solidFill>
                  <a:schemeClr val="bg1"/>
                </a:solidFill>
              </a:rPr>
              <a:t>---20,000ft.</a:t>
            </a:r>
          </a:p>
          <a:p>
            <a:r>
              <a:rPr lang="en-US" sz="2000" dirty="0">
                <a:solidFill>
                  <a:schemeClr val="bg1"/>
                </a:solidFill>
              </a:rPr>
              <a:t>-10 – 40 C</a:t>
            </a:r>
          </a:p>
          <a:p>
            <a:r>
              <a:rPr lang="en-US" sz="2000" dirty="0">
                <a:solidFill>
                  <a:schemeClr val="bg1"/>
                </a:solidFill>
              </a:rPr>
              <a:t>400 – 1050 </a:t>
            </a:r>
            <a:r>
              <a:rPr lang="en-US" sz="2000" dirty="0" err="1">
                <a:solidFill>
                  <a:schemeClr val="bg1"/>
                </a:solidFill>
              </a:rPr>
              <a:t>mb</a:t>
            </a:r>
            <a:endParaRPr lang="en-US" sz="2000" dirty="0">
              <a:solidFill>
                <a:schemeClr val="bg1"/>
              </a:solidFill>
            </a:endParaRPr>
          </a:p>
          <a:p>
            <a:endParaRPr lang="en-US" sz="2000" dirty="0">
              <a:solidFill>
                <a:schemeClr val="bg1"/>
              </a:solidFill>
            </a:endParaRPr>
          </a:p>
          <a:p>
            <a:r>
              <a:rPr lang="en-US" sz="2000" b="1" dirty="0">
                <a:solidFill>
                  <a:srgbClr val="FFC000"/>
                </a:solidFill>
              </a:rPr>
              <a:t>G-IV</a:t>
            </a:r>
          </a:p>
          <a:p>
            <a:r>
              <a:rPr lang="en-US" sz="2000" dirty="0">
                <a:solidFill>
                  <a:schemeClr val="bg1"/>
                </a:solidFill>
              </a:rPr>
              <a:t>-40 – 40 C</a:t>
            </a:r>
          </a:p>
          <a:p>
            <a:r>
              <a:rPr lang="en-US" sz="2000" dirty="0">
                <a:solidFill>
                  <a:schemeClr val="bg1"/>
                </a:solidFill>
              </a:rPr>
              <a:t>100 – 1050 </a:t>
            </a:r>
            <a:r>
              <a:rPr lang="en-US" sz="2000" dirty="0" err="1">
                <a:solidFill>
                  <a:schemeClr val="bg1"/>
                </a:solidFill>
              </a:rPr>
              <a:t>mb</a:t>
            </a:r>
            <a:endParaRPr lang="en-US" sz="2000" dirty="0">
              <a:solidFill>
                <a:schemeClr val="bg1"/>
              </a:solidFill>
            </a:endParaRPr>
          </a:p>
          <a:p>
            <a:endParaRPr lang="en-US" sz="2000" dirty="0">
              <a:solidFill>
                <a:schemeClr val="bg1"/>
              </a:solidFill>
            </a:endParaRPr>
          </a:p>
          <a:p>
            <a:pPr>
              <a:buFont typeface="Arial" pitchFamily="34" charset="0"/>
              <a:buChar char="•"/>
            </a:pPr>
            <a:r>
              <a:rPr lang="en-US" sz="2000" dirty="0">
                <a:solidFill>
                  <a:schemeClr val="bg1"/>
                </a:solidFill>
              </a:rPr>
              <a:t>Click “OK</a:t>
            </a:r>
          </a:p>
          <a:p>
            <a:pPr>
              <a:buFont typeface="Arial" pitchFamily="34" charset="0"/>
              <a:buChar char="•"/>
            </a:pPr>
            <a:endParaRPr lang="en-US" sz="2000" dirty="0">
              <a:solidFill>
                <a:schemeClr val="bg1"/>
              </a:solidFill>
            </a:endParaRPr>
          </a:p>
          <a:p>
            <a:r>
              <a:rPr lang="en-US" sz="2000" dirty="0">
                <a:solidFill>
                  <a:schemeClr val="bg1"/>
                </a:solidFill>
              </a:rPr>
              <a:t>***** You may need to reset in flight if altitude changes significantly</a:t>
            </a:r>
          </a:p>
          <a:p>
            <a:pPr>
              <a:buFont typeface="Arial" pitchFamily="34" charset="0"/>
              <a:buChar char="•"/>
            </a:pPr>
            <a:r>
              <a:rPr lang="en-US" sz="2000" dirty="0"/>
              <a:t>”</a:t>
            </a:r>
          </a:p>
        </p:txBody>
      </p:sp>
      <p:pic>
        <p:nvPicPr>
          <p:cNvPr id="4" name="Picture 3">
            <a:extLst>
              <a:ext uri="{FF2B5EF4-FFF2-40B4-BE49-F238E27FC236}">
                <a16:creationId xmlns:a16="http://schemas.microsoft.com/office/drawing/2014/main" id="{7398B206-494E-4B24-AC6C-1707D8A547FC}"/>
              </a:ext>
            </a:extLst>
          </p:cNvPr>
          <p:cNvPicPr>
            <a:picLocks noChangeAspect="1"/>
          </p:cNvPicPr>
          <p:nvPr/>
        </p:nvPicPr>
        <p:blipFill rotWithShape="1">
          <a:blip r:embed="rId2"/>
          <a:srcRect l="3333" t="11480" r="36666" b="8519"/>
          <a:stretch/>
        </p:blipFill>
        <p:spPr>
          <a:xfrm>
            <a:off x="2514600" y="1828800"/>
            <a:ext cx="5486400" cy="4114800"/>
          </a:xfrm>
          <a:prstGeom prst="rect">
            <a:avLst/>
          </a:prstGeom>
        </p:spPr>
      </p:pic>
    </p:spTree>
    <p:extLst>
      <p:ext uri="{BB962C8B-B14F-4D97-AF65-F5344CB8AC3E}">
        <p14:creationId xmlns:p14="http://schemas.microsoft.com/office/powerpoint/2010/main" val="3533790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fontScale="90000"/>
          </a:bodyPr>
          <a:lstStyle/>
          <a:p>
            <a:r>
              <a:rPr lang="en-US" dirty="0">
                <a:solidFill>
                  <a:srgbClr val="FFFF00"/>
                </a:solidFill>
              </a:rPr>
              <a:t>ASPEN will go back to configuration window …. Click “OK” to complete</a:t>
            </a:r>
          </a:p>
        </p:txBody>
      </p:sp>
      <p:pic>
        <p:nvPicPr>
          <p:cNvPr id="5" name="Picture 4">
            <a:extLst>
              <a:ext uri="{FF2B5EF4-FFF2-40B4-BE49-F238E27FC236}">
                <a16:creationId xmlns:a16="http://schemas.microsoft.com/office/drawing/2014/main" id="{F38677D7-7219-4943-B54A-BA5C30F34D67}"/>
              </a:ext>
            </a:extLst>
          </p:cNvPr>
          <p:cNvPicPr>
            <a:picLocks noChangeAspect="1"/>
          </p:cNvPicPr>
          <p:nvPr/>
        </p:nvPicPr>
        <p:blipFill rotWithShape="1">
          <a:blip r:embed="rId2"/>
          <a:srcRect l="35833" t="15926" r="35000" b="21852"/>
          <a:stretch/>
        </p:blipFill>
        <p:spPr>
          <a:xfrm>
            <a:off x="2362200" y="1600200"/>
            <a:ext cx="4000546" cy="4800583"/>
          </a:xfrm>
          <a:prstGeom prst="rect">
            <a:avLst/>
          </a:prstGeom>
        </p:spPr>
      </p:pic>
    </p:spTree>
    <p:extLst>
      <p:ext uri="{BB962C8B-B14F-4D97-AF65-F5344CB8AC3E}">
        <p14:creationId xmlns:p14="http://schemas.microsoft.com/office/powerpoint/2010/main" val="4208199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
            <a:ext cx="8229600" cy="1143000"/>
          </a:xfrm>
        </p:spPr>
        <p:txBody>
          <a:bodyPr>
            <a:normAutofit/>
          </a:bodyPr>
          <a:lstStyle/>
          <a:p>
            <a:r>
              <a:rPr lang="en-US" dirty="0">
                <a:solidFill>
                  <a:srgbClr val="FFFF00"/>
                </a:solidFill>
              </a:rPr>
              <a:t>Start a </a:t>
            </a:r>
            <a:r>
              <a:rPr lang="en-US" dirty="0" err="1">
                <a:solidFill>
                  <a:srgbClr val="FFFF00"/>
                </a:solidFill>
              </a:rPr>
              <a:t>dropsonde</a:t>
            </a:r>
            <a:r>
              <a:rPr lang="en-US" dirty="0">
                <a:solidFill>
                  <a:srgbClr val="FFFF00"/>
                </a:solidFill>
              </a:rPr>
              <a:t> log</a:t>
            </a:r>
          </a:p>
        </p:txBody>
      </p:sp>
      <p:sp>
        <p:nvSpPr>
          <p:cNvPr id="3" name="Content Placeholder 2"/>
          <p:cNvSpPr>
            <a:spLocks noGrp="1"/>
          </p:cNvSpPr>
          <p:nvPr>
            <p:ph idx="1"/>
          </p:nvPr>
        </p:nvSpPr>
        <p:spPr>
          <a:xfrm>
            <a:off x="304800" y="1066800"/>
            <a:ext cx="8229600" cy="990600"/>
          </a:xfrm>
        </p:spPr>
        <p:txBody>
          <a:bodyPr>
            <a:normAutofit fontScale="32500" lnSpcReduction="20000"/>
          </a:bodyPr>
          <a:lstStyle/>
          <a:p>
            <a:pPr marL="0" indent="0">
              <a:buNone/>
            </a:pPr>
            <a:r>
              <a:rPr lang="en-US" sz="7400" dirty="0">
                <a:solidFill>
                  <a:schemeClr val="bg1"/>
                </a:solidFill>
              </a:rPr>
              <a:t>Get the flight and mission ID’s from the Flight Director and AVAPS operators from the seating chart then complete the checklist:</a:t>
            </a:r>
          </a:p>
          <a:p>
            <a:pPr marL="0" indent="0">
              <a:buNone/>
            </a:pPr>
            <a:endParaRPr lang="en-US" dirty="0">
              <a:solidFill>
                <a:schemeClr val="bg1"/>
              </a:solidFill>
            </a:endParaRPr>
          </a:p>
          <a:p>
            <a:pPr marL="0" indent="0">
              <a:buNone/>
            </a:pPr>
            <a:endParaRPr lang="en-US" dirty="0">
              <a:solidFill>
                <a:schemeClr val="bg1"/>
              </a:solidFill>
            </a:endParaRPr>
          </a:p>
        </p:txBody>
      </p:sp>
      <p:pic>
        <p:nvPicPr>
          <p:cNvPr id="5" name="Picture 4">
            <a:extLst>
              <a:ext uri="{FF2B5EF4-FFF2-40B4-BE49-F238E27FC236}">
                <a16:creationId xmlns:a16="http://schemas.microsoft.com/office/drawing/2014/main" id="{CAC45DC2-D4F3-4FDD-8801-F51317804809}"/>
              </a:ext>
            </a:extLst>
          </p:cNvPr>
          <p:cNvPicPr>
            <a:picLocks noChangeAspect="1"/>
          </p:cNvPicPr>
          <p:nvPr/>
        </p:nvPicPr>
        <p:blipFill rotWithShape="1">
          <a:blip r:embed="rId2"/>
          <a:srcRect l="30000" t="29258" r="14166" b="7038"/>
          <a:stretch/>
        </p:blipFill>
        <p:spPr>
          <a:xfrm>
            <a:off x="998941" y="2202024"/>
            <a:ext cx="6841318" cy="4390664"/>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050" y="-12032"/>
            <a:ext cx="8229600" cy="1143000"/>
          </a:xfrm>
        </p:spPr>
        <p:txBody>
          <a:bodyPr/>
          <a:lstStyle/>
          <a:p>
            <a:r>
              <a:rPr lang="en-US" dirty="0">
                <a:solidFill>
                  <a:srgbClr val="FFFF00"/>
                </a:solidFill>
              </a:rPr>
              <a:t>Update the </a:t>
            </a:r>
            <a:r>
              <a:rPr lang="en-US" dirty="0" err="1">
                <a:solidFill>
                  <a:srgbClr val="FFFF00"/>
                </a:solidFill>
              </a:rPr>
              <a:t>Dropsonde</a:t>
            </a:r>
            <a:r>
              <a:rPr lang="en-US" dirty="0">
                <a:solidFill>
                  <a:srgbClr val="FFFF00"/>
                </a:solidFill>
              </a:rPr>
              <a:t> Log</a:t>
            </a:r>
          </a:p>
        </p:txBody>
      </p:sp>
      <p:sp>
        <p:nvSpPr>
          <p:cNvPr id="3" name="Content Placeholder 2"/>
          <p:cNvSpPr>
            <a:spLocks noGrp="1"/>
          </p:cNvSpPr>
          <p:nvPr>
            <p:ph idx="1"/>
          </p:nvPr>
        </p:nvSpPr>
        <p:spPr>
          <a:xfrm>
            <a:off x="457200" y="1447800"/>
            <a:ext cx="8229600" cy="4525963"/>
          </a:xfrm>
        </p:spPr>
        <p:txBody>
          <a:bodyPr/>
          <a:lstStyle/>
          <a:p>
            <a:endParaRPr lang="en-US" dirty="0"/>
          </a:p>
          <a:p>
            <a:endParaRPr lang="en-US" dirty="0"/>
          </a:p>
        </p:txBody>
      </p:sp>
      <p:sp>
        <p:nvSpPr>
          <p:cNvPr id="7" name="TextBox 6"/>
          <p:cNvSpPr txBox="1"/>
          <p:nvPr/>
        </p:nvSpPr>
        <p:spPr>
          <a:xfrm>
            <a:off x="-29308" y="1239233"/>
            <a:ext cx="8526437" cy="5632311"/>
          </a:xfrm>
          <a:prstGeom prst="rect">
            <a:avLst/>
          </a:prstGeom>
          <a:noFill/>
        </p:spPr>
        <p:txBody>
          <a:bodyPr wrap="none" rtlCol="0">
            <a:spAutoFit/>
          </a:bodyPr>
          <a:lstStyle/>
          <a:p>
            <a:endParaRPr lang="en-US" dirty="0">
              <a:solidFill>
                <a:schemeClr val="bg1"/>
              </a:solidFill>
            </a:endParaRPr>
          </a:p>
          <a:p>
            <a:pPr marL="285750" indent="-285750">
              <a:buFont typeface="Arial" panose="020B0604020202020204" pitchFamily="34" charset="0"/>
              <a:buChar char="•"/>
            </a:pPr>
            <a:r>
              <a:rPr lang="en-US" dirty="0">
                <a:solidFill>
                  <a:schemeClr val="bg1"/>
                </a:solidFill>
              </a:rPr>
              <a:t>Note take off and</a:t>
            </a:r>
          </a:p>
          <a:p>
            <a:r>
              <a:rPr lang="en-US" dirty="0">
                <a:solidFill>
                  <a:schemeClr val="bg1"/>
                </a:solidFill>
              </a:rPr>
              <a:t>     landing times/locations</a:t>
            </a:r>
          </a:p>
          <a:p>
            <a:pPr marL="285750" indent="-285750">
              <a:buFont typeface="Arial" panose="020B0604020202020204" pitchFamily="34" charset="0"/>
              <a:buChar char="•"/>
            </a:pPr>
            <a:r>
              <a:rPr lang="en-US" dirty="0">
                <a:solidFill>
                  <a:schemeClr val="bg1"/>
                </a:solidFill>
              </a:rPr>
              <a:t>Keep track of drop</a:t>
            </a:r>
          </a:p>
          <a:p>
            <a:r>
              <a:rPr lang="en-US" dirty="0">
                <a:solidFill>
                  <a:schemeClr val="bg1"/>
                </a:solidFill>
              </a:rPr>
              <a:t>     status via the headset</a:t>
            </a:r>
          </a:p>
          <a:p>
            <a:r>
              <a:rPr lang="en-US" dirty="0">
                <a:solidFill>
                  <a:schemeClr val="bg1"/>
                </a:solidFill>
              </a:rPr>
              <a:t>    (or XCHAT if on ground)</a:t>
            </a:r>
          </a:p>
          <a:p>
            <a:pPr>
              <a:buFont typeface="Arial" pitchFamily="34" charset="0"/>
              <a:buChar char="•"/>
            </a:pPr>
            <a:r>
              <a:rPr lang="en-US" dirty="0">
                <a:solidFill>
                  <a:schemeClr val="bg1"/>
                </a:solidFill>
              </a:rPr>
              <a:t>   Fill in Metadata</a:t>
            </a:r>
          </a:p>
          <a:p>
            <a:r>
              <a:rPr lang="en-US" dirty="0">
                <a:solidFill>
                  <a:schemeClr val="bg1"/>
                </a:solidFill>
              </a:rPr>
              <a:t>    -get the first 5 columns</a:t>
            </a:r>
          </a:p>
          <a:p>
            <a:r>
              <a:rPr lang="en-US" dirty="0">
                <a:solidFill>
                  <a:schemeClr val="bg1"/>
                </a:solidFill>
              </a:rPr>
              <a:t>     from the “MAIN” tab </a:t>
            </a:r>
          </a:p>
          <a:p>
            <a:r>
              <a:rPr lang="en-US" dirty="0">
                <a:solidFill>
                  <a:schemeClr val="bg1"/>
                </a:solidFill>
              </a:rPr>
              <a:t>    -get surface wind from the </a:t>
            </a:r>
          </a:p>
          <a:p>
            <a:r>
              <a:rPr lang="en-US" dirty="0">
                <a:solidFill>
                  <a:schemeClr val="bg1"/>
                </a:solidFill>
              </a:rPr>
              <a:t>    “WMO” message </a:t>
            </a:r>
          </a:p>
          <a:p>
            <a:r>
              <a:rPr lang="en-US" dirty="0">
                <a:solidFill>
                  <a:schemeClr val="bg1"/>
                </a:solidFill>
              </a:rPr>
              <a:t>   -get last wind height from </a:t>
            </a:r>
          </a:p>
          <a:p>
            <a:r>
              <a:rPr lang="en-US" dirty="0">
                <a:solidFill>
                  <a:schemeClr val="bg1"/>
                </a:solidFill>
              </a:rPr>
              <a:t>    the “Levels” tab)</a:t>
            </a:r>
          </a:p>
          <a:p>
            <a:pPr marL="285750" indent="-285750">
              <a:buFont typeface="Arial" panose="020B0604020202020204" pitchFamily="34" charset="0"/>
              <a:buChar char="•"/>
            </a:pPr>
            <a:r>
              <a:rPr lang="en-US" dirty="0">
                <a:solidFill>
                  <a:schemeClr val="bg1"/>
                </a:solidFill>
              </a:rPr>
              <a:t>Enter SST for Combo drops</a:t>
            </a:r>
          </a:p>
          <a:p>
            <a:r>
              <a:rPr lang="en-US" dirty="0">
                <a:solidFill>
                  <a:schemeClr val="bg1"/>
                </a:solidFill>
              </a:rPr>
              <a:t>     with AXBT,  and </a:t>
            </a:r>
          </a:p>
          <a:p>
            <a:pPr marL="285750" indent="-285750">
              <a:buFont typeface="Arial" panose="020B0604020202020204" pitchFamily="34" charset="0"/>
              <a:buChar char="•"/>
            </a:pPr>
            <a:r>
              <a:rPr lang="en-US" dirty="0">
                <a:solidFill>
                  <a:schemeClr val="bg1"/>
                </a:solidFill>
              </a:rPr>
              <a:t>identify center, Eyewall and </a:t>
            </a:r>
            <a:r>
              <a:rPr lang="en-US" dirty="0" err="1">
                <a:solidFill>
                  <a:schemeClr val="bg1"/>
                </a:solidFill>
              </a:rPr>
              <a:t>rainband</a:t>
            </a:r>
            <a:r>
              <a:rPr lang="en-US" dirty="0">
                <a:solidFill>
                  <a:schemeClr val="bg1"/>
                </a:solidFill>
              </a:rPr>
              <a:t> </a:t>
            </a:r>
          </a:p>
          <a:p>
            <a:r>
              <a:rPr lang="en-US" dirty="0">
                <a:solidFill>
                  <a:schemeClr val="bg1"/>
                </a:solidFill>
              </a:rPr>
              <a:t>     drops with quadrant info.</a:t>
            </a:r>
          </a:p>
          <a:p>
            <a:pPr>
              <a:buFont typeface="Arial" pitchFamily="34" charset="0"/>
              <a:buChar char="•"/>
            </a:pPr>
            <a:r>
              <a:rPr lang="en-US" dirty="0">
                <a:solidFill>
                  <a:schemeClr val="bg1"/>
                </a:solidFill>
              </a:rPr>
              <a:t>Use the comments sections to note anything interesting in the sounding or extra QC you</a:t>
            </a:r>
          </a:p>
          <a:p>
            <a:r>
              <a:rPr lang="en-US" dirty="0">
                <a:solidFill>
                  <a:schemeClr val="bg1"/>
                </a:solidFill>
              </a:rPr>
              <a:t>  did to </a:t>
            </a:r>
            <a:r>
              <a:rPr lang="en-US" dirty="0" err="1">
                <a:solidFill>
                  <a:schemeClr val="bg1"/>
                </a:solidFill>
              </a:rPr>
              <a:t>sonde</a:t>
            </a:r>
            <a:r>
              <a:rPr lang="en-US" dirty="0">
                <a:solidFill>
                  <a:schemeClr val="bg1"/>
                </a:solidFill>
              </a:rPr>
              <a:t> (</a:t>
            </a:r>
            <a:r>
              <a:rPr lang="en-US" dirty="0" err="1">
                <a:solidFill>
                  <a:schemeClr val="bg1"/>
                </a:solidFill>
              </a:rPr>
              <a:t>ie</a:t>
            </a:r>
            <a:r>
              <a:rPr lang="en-US" dirty="0">
                <a:solidFill>
                  <a:schemeClr val="bg1"/>
                </a:solidFill>
              </a:rPr>
              <a:t>. Reset end time, removed flight level RH)</a:t>
            </a:r>
          </a:p>
          <a:p>
            <a:endParaRPr lang="en-US" dirty="0"/>
          </a:p>
        </p:txBody>
      </p:sp>
      <p:pic>
        <p:nvPicPr>
          <p:cNvPr id="6" name="Picture 5">
            <a:extLst>
              <a:ext uri="{FF2B5EF4-FFF2-40B4-BE49-F238E27FC236}">
                <a16:creationId xmlns:a16="http://schemas.microsoft.com/office/drawing/2014/main" id="{4F40AEAC-222C-490D-9AC4-BBAA99D19F33}"/>
              </a:ext>
            </a:extLst>
          </p:cNvPr>
          <p:cNvPicPr>
            <a:picLocks noChangeAspect="1"/>
          </p:cNvPicPr>
          <p:nvPr/>
        </p:nvPicPr>
        <p:blipFill rotWithShape="1">
          <a:blip r:embed="rId2"/>
          <a:srcRect l="9999" t="26296" r="36927" b="11482"/>
          <a:stretch/>
        </p:blipFill>
        <p:spPr>
          <a:xfrm>
            <a:off x="2965816" y="1367712"/>
            <a:ext cx="6017822" cy="3968482"/>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Processing </a:t>
            </a:r>
            <a:r>
              <a:rPr lang="en-US" dirty="0" err="1">
                <a:solidFill>
                  <a:srgbClr val="FFFF00"/>
                </a:solidFill>
              </a:rPr>
              <a:t>Sondes</a:t>
            </a:r>
            <a:endParaRPr lang="en-US" dirty="0">
              <a:solidFill>
                <a:srgbClr val="FFFF00"/>
              </a:solidFill>
            </a:endParaRPr>
          </a:p>
        </p:txBody>
      </p:sp>
      <p:sp>
        <p:nvSpPr>
          <p:cNvPr id="5" name="TextBox 4"/>
          <p:cNvSpPr txBox="1"/>
          <p:nvPr/>
        </p:nvSpPr>
        <p:spPr>
          <a:xfrm>
            <a:off x="3352800" y="1611184"/>
            <a:ext cx="5992859" cy="3693319"/>
          </a:xfrm>
          <a:prstGeom prst="rect">
            <a:avLst/>
          </a:prstGeom>
          <a:noFill/>
        </p:spPr>
        <p:txBody>
          <a:bodyPr wrap="none" rtlCol="0">
            <a:spAutoFit/>
          </a:bodyPr>
          <a:lstStyle/>
          <a:p>
            <a:pPr marL="285750" indent="-285750">
              <a:buFont typeface="Arial" panose="020B0604020202020204" pitchFamily="34" charset="0"/>
              <a:buChar char="•"/>
            </a:pPr>
            <a:r>
              <a:rPr lang="en-US" dirty="0">
                <a:solidFill>
                  <a:schemeClr val="bg1"/>
                </a:solidFill>
              </a:rPr>
              <a:t>Drag D-files from  AVAPS_PRIMARY/</a:t>
            </a:r>
            <a:r>
              <a:rPr lang="en-US" dirty="0" err="1">
                <a:solidFill>
                  <a:schemeClr val="bg1"/>
                </a:solidFill>
              </a:rPr>
              <a:t>flightID</a:t>
            </a:r>
            <a:r>
              <a:rPr lang="en-US" dirty="0">
                <a:solidFill>
                  <a:schemeClr val="bg1"/>
                </a:solidFill>
              </a:rPr>
              <a:t> </a:t>
            </a:r>
          </a:p>
          <a:p>
            <a:r>
              <a:rPr lang="en-US" dirty="0"/>
              <a:t>     </a:t>
            </a:r>
            <a:r>
              <a:rPr lang="en-US" dirty="0">
                <a:solidFill>
                  <a:schemeClr val="bg1"/>
                </a:solidFill>
              </a:rPr>
              <a:t>to your </a:t>
            </a:r>
            <a:r>
              <a:rPr lang="en-US" dirty="0" err="1">
                <a:solidFill>
                  <a:schemeClr val="bg1"/>
                </a:solidFill>
              </a:rPr>
              <a:t>flightID_RAW_DATA</a:t>
            </a:r>
            <a:r>
              <a:rPr lang="en-US" dirty="0">
                <a:solidFill>
                  <a:schemeClr val="bg1"/>
                </a:solidFill>
              </a:rPr>
              <a:t> directory. </a:t>
            </a:r>
          </a:p>
          <a:p>
            <a:pPr>
              <a:buFont typeface="Arial" pitchFamily="34" charset="0"/>
              <a:buChar char="•"/>
            </a:pPr>
            <a:r>
              <a:rPr lang="en-US" dirty="0">
                <a:solidFill>
                  <a:schemeClr val="bg1"/>
                </a:solidFill>
              </a:rPr>
              <a:t>   ASPEN will automatically go to your </a:t>
            </a:r>
            <a:r>
              <a:rPr lang="en-US" dirty="0" err="1">
                <a:solidFill>
                  <a:schemeClr val="bg1"/>
                </a:solidFill>
              </a:rPr>
              <a:t>flightID_RAW_DATA</a:t>
            </a:r>
            <a:r>
              <a:rPr lang="en-US" dirty="0">
                <a:solidFill>
                  <a:schemeClr val="bg1"/>
                </a:solidFill>
              </a:rPr>
              <a:t> </a:t>
            </a:r>
          </a:p>
          <a:p>
            <a:r>
              <a:rPr lang="en-US" dirty="0">
                <a:solidFill>
                  <a:schemeClr val="bg1"/>
                </a:solidFill>
              </a:rPr>
              <a:t>     directory when you click “open”. </a:t>
            </a:r>
          </a:p>
          <a:p>
            <a:pPr>
              <a:buFont typeface="Arial" pitchFamily="34" charset="0"/>
              <a:buChar char="•"/>
            </a:pPr>
            <a:r>
              <a:rPr lang="en-US" dirty="0">
                <a:solidFill>
                  <a:schemeClr val="bg1"/>
                </a:solidFill>
              </a:rPr>
              <a:t>   Click on the </a:t>
            </a:r>
            <a:r>
              <a:rPr lang="en-US" dirty="0" err="1">
                <a:solidFill>
                  <a:schemeClr val="bg1"/>
                </a:solidFill>
              </a:rPr>
              <a:t>sonde</a:t>
            </a:r>
            <a:r>
              <a:rPr lang="en-US" dirty="0">
                <a:solidFill>
                  <a:schemeClr val="bg1"/>
                </a:solidFill>
              </a:rPr>
              <a:t> that you want to process,</a:t>
            </a:r>
          </a:p>
          <a:p>
            <a:r>
              <a:rPr lang="en-US" dirty="0">
                <a:solidFill>
                  <a:schemeClr val="bg1"/>
                </a:solidFill>
              </a:rPr>
              <a:t>     working in chronological order.</a:t>
            </a:r>
          </a:p>
          <a:p>
            <a:pPr>
              <a:buFont typeface="Arial" pitchFamily="34" charset="0"/>
              <a:buChar char="•"/>
            </a:pPr>
            <a:r>
              <a:rPr lang="en-US" dirty="0">
                <a:solidFill>
                  <a:schemeClr val="bg1"/>
                </a:solidFill>
              </a:rPr>
              <a:t>   You should be keeping track of </a:t>
            </a:r>
            <a:r>
              <a:rPr lang="en-US" dirty="0" err="1">
                <a:solidFill>
                  <a:schemeClr val="bg1"/>
                </a:solidFill>
              </a:rPr>
              <a:t>sondes</a:t>
            </a:r>
            <a:r>
              <a:rPr lang="en-US" dirty="0">
                <a:solidFill>
                  <a:schemeClr val="bg1"/>
                </a:solidFill>
              </a:rPr>
              <a:t> by writing </a:t>
            </a:r>
          </a:p>
          <a:p>
            <a:r>
              <a:rPr lang="en-US" dirty="0">
                <a:solidFill>
                  <a:schemeClr val="bg1"/>
                </a:solidFill>
              </a:rPr>
              <a:t>     down the launch times and locations in your log as you </a:t>
            </a:r>
          </a:p>
          <a:p>
            <a:r>
              <a:rPr lang="en-US" dirty="0">
                <a:solidFill>
                  <a:schemeClr val="bg1"/>
                </a:solidFill>
              </a:rPr>
              <a:t>    hear them called over the headset.</a:t>
            </a:r>
          </a:p>
          <a:p>
            <a:pPr marL="285750" indent="-285750">
              <a:buFont typeface="Arial" panose="020B0604020202020204" pitchFamily="34" charset="0"/>
              <a:buChar char="•"/>
            </a:pPr>
            <a:r>
              <a:rPr lang="en-US" dirty="0">
                <a:solidFill>
                  <a:schemeClr val="bg1"/>
                </a:solidFill>
              </a:rPr>
              <a:t>Inform the AVAPS operator if a </a:t>
            </a:r>
            <a:r>
              <a:rPr lang="en-US" dirty="0" err="1">
                <a:solidFill>
                  <a:schemeClr val="bg1"/>
                </a:solidFill>
              </a:rPr>
              <a:t>sonde</a:t>
            </a:r>
            <a:r>
              <a:rPr lang="en-US" dirty="0">
                <a:solidFill>
                  <a:schemeClr val="bg1"/>
                </a:solidFill>
              </a:rPr>
              <a:t> does not appear</a:t>
            </a:r>
          </a:p>
          <a:p>
            <a:r>
              <a:rPr lang="en-US" dirty="0">
                <a:solidFill>
                  <a:schemeClr val="bg1"/>
                </a:solidFill>
              </a:rPr>
              <a:t>      in AVAPS_PRIMARY/</a:t>
            </a:r>
            <a:r>
              <a:rPr lang="en-US" dirty="0" err="1">
                <a:solidFill>
                  <a:schemeClr val="bg1"/>
                </a:solidFill>
              </a:rPr>
              <a:t>flightID</a:t>
            </a:r>
            <a:r>
              <a:rPr lang="en-US" dirty="0">
                <a:solidFill>
                  <a:schemeClr val="bg1"/>
                </a:solidFill>
              </a:rPr>
              <a:t> shortly after splashing</a:t>
            </a:r>
          </a:p>
          <a:p>
            <a:pPr marL="285750" indent="-285750">
              <a:buFont typeface="Arial" panose="020B0604020202020204" pitchFamily="34" charset="0"/>
              <a:buChar char="•"/>
            </a:pPr>
            <a:r>
              <a:rPr lang="en-US" dirty="0" err="1">
                <a:solidFill>
                  <a:schemeClr val="bg1"/>
                </a:solidFill>
              </a:rPr>
              <a:t>Lat</a:t>
            </a:r>
            <a:r>
              <a:rPr lang="en-US" dirty="0">
                <a:solidFill>
                  <a:schemeClr val="bg1"/>
                </a:solidFill>
              </a:rPr>
              <a:t>/Lon should be reported in degrees + fraction (some</a:t>
            </a:r>
          </a:p>
          <a:p>
            <a:r>
              <a:rPr lang="en-US" dirty="0">
                <a:solidFill>
                  <a:schemeClr val="bg1"/>
                </a:solidFill>
              </a:rPr>
              <a:t>      navigation sources on the aircraft use degrees + minutes</a:t>
            </a:r>
            <a:r>
              <a:rPr lang="en-US" dirty="0"/>
              <a:t>)</a:t>
            </a:r>
          </a:p>
        </p:txBody>
      </p:sp>
      <p:sp>
        <p:nvSpPr>
          <p:cNvPr id="6" name="Left Arrow 5"/>
          <p:cNvSpPr/>
          <p:nvPr/>
        </p:nvSpPr>
        <p:spPr>
          <a:xfrm>
            <a:off x="1371600" y="2362200"/>
            <a:ext cx="802205" cy="448144"/>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A picture containing text, electronics, computer&#10;&#10;Description automatically generated">
            <a:extLst>
              <a:ext uri="{FF2B5EF4-FFF2-40B4-BE49-F238E27FC236}">
                <a16:creationId xmlns:a16="http://schemas.microsoft.com/office/drawing/2014/main" id="{D605D9C9-7D1E-603E-8053-E92B9E5E1E75}"/>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3975" t="15385" r="19608" b="4205"/>
          <a:stretch/>
        </p:blipFill>
        <p:spPr>
          <a:xfrm>
            <a:off x="172502" y="1637508"/>
            <a:ext cx="3200400" cy="342038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
            <a:ext cx="9448800" cy="1143000"/>
          </a:xfrm>
        </p:spPr>
        <p:txBody>
          <a:bodyPr>
            <a:noAutofit/>
          </a:bodyPr>
          <a:lstStyle/>
          <a:p>
            <a:r>
              <a:rPr lang="en-US" sz="3600" dirty="0">
                <a:solidFill>
                  <a:srgbClr val="FFFF00"/>
                </a:solidFill>
              </a:rPr>
              <a:t>Main Tab</a:t>
            </a:r>
          </a:p>
        </p:txBody>
      </p:sp>
      <p:sp>
        <p:nvSpPr>
          <p:cNvPr id="5" name="Left Arrow 4"/>
          <p:cNvSpPr/>
          <p:nvPr/>
        </p:nvSpPr>
        <p:spPr>
          <a:xfrm>
            <a:off x="5105400" y="4501006"/>
            <a:ext cx="802205" cy="448144"/>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p:cNvSpPr/>
          <p:nvPr/>
        </p:nvSpPr>
        <p:spPr>
          <a:xfrm>
            <a:off x="5093418" y="5509524"/>
            <a:ext cx="991105" cy="418594"/>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04800" y="1485393"/>
            <a:ext cx="237566" cy="369332"/>
          </a:xfrm>
          <a:prstGeom prst="rect">
            <a:avLst/>
          </a:prstGeom>
          <a:noFill/>
        </p:spPr>
        <p:txBody>
          <a:bodyPr wrap="none" rtlCol="0">
            <a:spAutoFit/>
          </a:bodyPr>
          <a:lstStyle/>
          <a:p>
            <a:r>
              <a:rPr lang="en-US" dirty="0"/>
              <a:t> </a:t>
            </a:r>
          </a:p>
        </p:txBody>
      </p:sp>
      <p:sp>
        <p:nvSpPr>
          <p:cNvPr id="9" name="Rectangle 8"/>
          <p:cNvSpPr/>
          <p:nvPr/>
        </p:nvSpPr>
        <p:spPr>
          <a:xfrm>
            <a:off x="-76200" y="771324"/>
            <a:ext cx="9144000" cy="2585323"/>
          </a:xfrm>
          <a:prstGeom prst="rect">
            <a:avLst/>
          </a:prstGeom>
        </p:spPr>
        <p:txBody>
          <a:bodyPr wrap="square">
            <a:spAutoFit/>
          </a:bodyPr>
          <a:lstStyle/>
          <a:p>
            <a:pPr marL="285750" indent="-285750">
              <a:buFont typeface="Arial" panose="020B0604020202020204" pitchFamily="34" charset="0"/>
              <a:buChar char="•"/>
            </a:pPr>
            <a:r>
              <a:rPr lang="en-US" dirty="0">
                <a:solidFill>
                  <a:schemeClr val="bg1"/>
                </a:solidFill>
              </a:rPr>
              <a:t>Check the Launch parameters. </a:t>
            </a:r>
          </a:p>
          <a:p>
            <a:pPr marL="285750" indent="-285750">
              <a:buFont typeface="Arial" panose="020B0604020202020204" pitchFamily="34" charset="0"/>
              <a:buChar char="•"/>
            </a:pPr>
            <a:r>
              <a:rPr lang="en-US" dirty="0">
                <a:solidFill>
                  <a:schemeClr val="bg1"/>
                </a:solidFill>
              </a:rPr>
              <a:t>Ignore (check) Temperature, RH, Wind Speed and Direction. </a:t>
            </a:r>
          </a:p>
          <a:p>
            <a:pPr marL="285750" indent="-285750">
              <a:buFont typeface="Arial" panose="020B0604020202020204" pitchFamily="34" charset="0"/>
              <a:buChar char="•"/>
            </a:pPr>
            <a:r>
              <a:rPr lang="en-US" dirty="0">
                <a:solidFill>
                  <a:schemeClr val="bg1"/>
                </a:solidFill>
              </a:rPr>
              <a:t>Never ignore Pressure, Altitude, Latitude or Longitude (get correct value from raw data if necessary.)</a:t>
            </a:r>
          </a:p>
          <a:p>
            <a:pPr marL="285750" indent="-285750">
              <a:buFont typeface="Arial" panose="020B0604020202020204" pitchFamily="34" charset="0"/>
              <a:buChar char="•"/>
            </a:pPr>
            <a:r>
              <a:rPr lang="en-US" dirty="0">
                <a:solidFill>
                  <a:schemeClr val="bg1"/>
                </a:solidFill>
              </a:rPr>
              <a:t>Compare upward and downward integrated heights with altitude and pressure.</a:t>
            </a:r>
          </a:p>
          <a:p>
            <a:pPr marL="285750" indent="-285750">
              <a:buFont typeface="Arial" panose="020B0604020202020204" pitchFamily="34" charset="0"/>
              <a:buChar char="•"/>
            </a:pPr>
            <a:r>
              <a:rPr lang="en-US" dirty="0">
                <a:solidFill>
                  <a:schemeClr val="bg1"/>
                </a:solidFill>
              </a:rPr>
              <a:t>If ,after examining the data you determine that the </a:t>
            </a:r>
            <a:r>
              <a:rPr lang="en-US" dirty="0" err="1">
                <a:solidFill>
                  <a:schemeClr val="bg1"/>
                </a:solidFill>
              </a:rPr>
              <a:t>sonde</a:t>
            </a:r>
            <a:r>
              <a:rPr lang="en-US" dirty="0">
                <a:solidFill>
                  <a:schemeClr val="bg1"/>
                </a:solidFill>
              </a:rPr>
              <a:t> did not transmit to the surface, check “set heights missing”. Ensure that  “hit surface”  and “</a:t>
            </a:r>
            <a:r>
              <a:rPr lang="en-US" dirty="0" err="1">
                <a:solidFill>
                  <a:schemeClr val="bg1"/>
                </a:solidFill>
              </a:rPr>
              <a:t>recompute</a:t>
            </a:r>
            <a:r>
              <a:rPr lang="en-US" dirty="0">
                <a:solidFill>
                  <a:schemeClr val="bg1"/>
                </a:solidFill>
              </a:rPr>
              <a:t>” are checked when processing the next drop.</a:t>
            </a:r>
          </a:p>
          <a:p>
            <a:r>
              <a:rPr lang="en-US" dirty="0">
                <a:solidFill>
                  <a:schemeClr val="bg1"/>
                </a:solidFill>
              </a:rPr>
              <a:t>                       </a:t>
            </a:r>
            <a:r>
              <a:rPr lang="en-US" b="1" dirty="0">
                <a:solidFill>
                  <a:schemeClr val="bg1"/>
                </a:solidFill>
              </a:rPr>
              <a:t>(</a:t>
            </a:r>
            <a:r>
              <a:rPr lang="en-US" b="1" dirty="0">
                <a:solidFill>
                  <a:srgbClr val="FF0000"/>
                </a:solidFill>
              </a:rPr>
              <a:t>!</a:t>
            </a:r>
            <a:r>
              <a:rPr lang="en-US" b="1" dirty="0">
                <a:solidFill>
                  <a:schemeClr val="bg1"/>
                </a:solidFill>
              </a:rPr>
              <a:t>) </a:t>
            </a:r>
            <a:r>
              <a:rPr lang="en-US" b="1" i="1" dirty="0">
                <a:solidFill>
                  <a:schemeClr val="bg1"/>
                </a:solidFill>
              </a:rPr>
              <a:t>Click if you change anything</a:t>
            </a:r>
          </a:p>
        </p:txBody>
      </p:sp>
      <p:sp>
        <p:nvSpPr>
          <p:cNvPr id="8" name="TextBox 7"/>
          <p:cNvSpPr txBox="1"/>
          <p:nvPr/>
        </p:nvSpPr>
        <p:spPr>
          <a:xfrm>
            <a:off x="5330110" y="2966550"/>
            <a:ext cx="3821880" cy="2031325"/>
          </a:xfrm>
          <a:prstGeom prst="rect">
            <a:avLst/>
          </a:prstGeom>
          <a:noFill/>
        </p:spPr>
        <p:txBody>
          <a:bodyPr wrap="none" rtlCol="0">
            <a:spAutoFit/>
          </a:bodyPr>
          <a:lstStyle/>
          <a:p>
            <a:pPr marL="285750" indent="-285750">
              <a:buFont typeface="Arial" panose="020B0604020202020204" pitchFamily="34" charset="0"/>
              <a:buChar char="•"/>
            </a:pPr>
            <a:r>
              <a:rPr lang="en-US" dirty="0">
                <a:solidFill>
                  <a:schemeClr val="bg1"/>
                </a:solidFill>
              </a:rPr>
              <a:t>Get unique </a:t>
            </a:r>
            <a:r>
              <a:rPr lang="en-US" dirty="0" err="1">
                <a:solidFill>
                  <a:schemeClr val="bg1"/>
                </a:solidFill>
              </a:rPr>
              <a:t>sondeid</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You can get  Lat/Lon for your </a:t>
            </a:r>
          </a:p>
          <a:p>
            <a:r>
              <a:rPr lang="en-US" dirty="0">
                <a:solidFill>
                  <a:schemeClr val="bg1"/>
                </a:solidFill>
              </a:rPr>
              <a:t>      </a:t>
            </a:r>
            <a:r>
              <a:rPr lang="en-US" dirty="0" err="1">
                <a:solidFill>
                  <a:schemeClr val="bg1"/>
                </a:solidFill>
              </a:rPr>
              <a:t>logsheet</a:t>
            </a:r>
            <a:r>
              <a:rPr lang="en-US" dirty="0">
                <a:solidFill>
                  <a:schemeClr val="bg1"/>
                </a:solidFill>
              </a:rPr>
              <a:t> here. </a:t>
            </a:r>
          </a:p>
          <a:p>
            <a:pPr marL="285750" indent="-285750">
              <a:buFont typeface="Arial" panose="020B0604020202020204" pitchFamily="34" charset="0"/>
              <a:buChar char="•"/>
            </a:pPr>
            <a:r>
              <a:rPr lang="en-US" dirty="0">
                <a:solidFill>
                  <a:schemeClr val="bg1"/>
                </a:solidFill>
              </a:rPr>
              <a:t>Drop time may give indication of</a:t>
            </a:r>
          </a:p>
          <a:p>
            <a:r>
              <a:rPr lang="en-US" dirty="0">
                <a:solidFill>
                  <a:schemeClr val="bg1"/>
                </a:solidFill>
              </a:rPr>
              <a:t>      whether </a:t>
            </a:r>
            <a:r>
              <a:rPr lang="en-US" dirty="0" err="1">
                <a:solidFill>
                  <a:schemeClr val="bg1"/>
                </a:solidFill>
              </a:rPr>
              <a:t>sonde</a:t>
            </a:r>
            <a:r>
              <a:rPr lang="en-US" dirty="0">
                <a:solidFill>
                  <a:schemeClr val="bg1"/>
                </a:solidFill>
              </a:rPr>
              <a:t> transmitted </a:t>
            </a:r>
          </a:p>
          <a:p>
            <a:r>
              <a:rPr lang="en-US" dirty="0">
                <a:solidFill>
                  <a:schemeClr val="bg1"/>
                </a:solidFill>
              </a:rPr>
              <a:t>      to surface,  if fast fall or post-splash</a:t>
            </a:r>
          </a:p>
          <a:p>
            <a:r>
              <a:rPr lang="en-US" dirty="0">
                <a:solidFill>
                  <a:schemeClr val="bg1"/>
                </a:solidFill>
              </a:rPr>
              <a:t>      data ( ~10m/s fall speed )</a:t>
            </a:r>
          </a:p>
        </p:txBody>
      </p:sp>
      <p:pic>
        <p:nvPicPr>
          <p:cNvPr id="16" name="Picture 15">
            <a:extLst>
              <a:ext uri="{FF2B5EF4-FFF2-40B4-BE49-F238E27FC236}">
                <a16:creationId xmlns:a16="http://schemas.microsoft.com/office/drawing/2014/main" id="{983C1B98-810A-4896-A989-2F909C9CE69D}"/>
              </a:ext>
            </a:extLst>
          </p:cNvPr>
          <p:cNvPicPr>
            <a:picLocks noChangeAspect="1"/>
          </p:cNvPicPr>
          <p:nvPr/>
        </p:nvPicPr>
        <p:blipFill rotWithShape="1">
          <a:blip r:embed="rId3"/>
          <a:srcRect l="3333" t="8380" r="37500" b="17407"/>
          <a:stretch/>
        </p:blipFill>
        <p:spPr>
          <a:xfrm>
            <a:off x="423583" y="3501354"/>
            <a:ext cx="4382301" cy="3091889"/>
          </a:xfrm>
          <a:prstGeom prst="rect">
            <a:avLst/>
          </a:prstGeom>
        </p:spPr>
      </p:pic>
      <p:sp>
        <p:nvSpPr>
          <p:cNvPr id="10" name="Left Arrow 9"/>
          <p:cNvSpPr/>
          <p:nvPr/>
        </p:nvSpPr>
        <p:spPr>
          <a:xfrm rot="20746834" flipV="1">
            <a:off x="2374201" y="3723993"/>
            <a:ext cx="889721" cy="208691"/>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p:cNvSpPr/>
          <p:nvPr/>
        </p:nvSpPr>
        <p:spPr>
          <a:xfrm rot="16200000">
            <a:off x="669773" y="3204246"/>
            <a:ext cx="418594" cy="304800"/>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Setting up the work-station </a:t>
            </a:r>
          </a:p>
        </p:txBody>
      </p:sp>
      <p:sp>
        <p:nvSpPr>
          <p:cNvPr id="3" name="Content Placeholder 2"/>
          <p:cNvSpPr>
            <a:spLocks noGrp="1"/>
          </p:cNvSpPr>
          <p:nvPr>
            <p:ph idx="1"/>
          </p:nvPr>
        </p:nvSpPr>
        <p:spPr>
          <a:xfrm>
            <a:off x="152400" y="1403047"/>
            <a:ext cx="8763000" cy="4525963"/>
          </a:xfrm>
        </p:spPr>
        <p:txBody>
          <a:bodyPr>
            <a:normAutofit fontScale="77500" lnSpcReduction="20000"/>
          </a:bodyPr>
          <a:lstStyle/>
          <a:p>
            <a:r>
              <a:rPr lang="en-US" sz="2000" dirty="0">
                <a:solidFill>
                  <a:schemeClr val="bg1"/>
                </a:solidFill>
                <a:sym typeface="Wingdings" pitchFamily="2" charset="2"/>
              </a:rPr>
              <a:t>Create directories on the desktop for ASPEN to grab the raw “D” files and to save output. Include the flight ID in the folder names, for example </a:t>
            </a:r>
            <a:r>
              <a:rPr lang="en-US" sz="2000" dirty="0">
                <a:solidFill>
                  <a:schemeClr val="bg1"/>
                </a:solidFill>
              </a:rPr>
              <a:t>20220601H1_ASPEN_DATA and 20220601H1_RAW_DATA. </a:t>
            </a:r>
          </a:p>
          <a:p>
            <a:r>
              <a:rPr lang="en-US" sz="2000" dirty="0">
                <a:solidFill>
                  <a:schemeClr val="bg1"/>
                </a:solidFill>
              </a:rPr>
              <a:t>The workstation allows you to easily navigate between 4 different desktops. Take advantage of this feature to organize the different applications you will be running.  A sample configuration is given below.</a:t>
            </a:r>
          </a:p>
          <a:p>
            <a:pPr marL="0" indent="0">
              <a:buNone/>
            </a:pPr>
            <a:r>
              <a:rPr lang="en-US" sz="2000" dirty="0">
                <a:solidFill>
                  <a:schemeClr val="bg1"/>
                </a:solidFill>
              </a:rPr>
              <a:t>       </a:t>
            </a:r>
            <a:r>
              <a:rPr lang="en-US" sz="2000" dirty="0">
                <a:solidFill>
                  <a:srgbClr val="FFC000"/>
                </a:solidFill>
              </a:rPr>
              <a:t>Window 1 :</a:t>
            </a:r>
            <a:r>
              <a:rPr lang="en-US" sz="2000" dirty="0">
                <a:solidFill>
                  <a:schemeClr val="bg1"/>
                </a:solidFill>
              </a:rPr>
              <a:t> Use for communication and monitoring of in-air dropsonde and flight-level data</a:t>
            </a:r>
          </a:p>
          <a:p>
            <a:pPr marL="0" indent="0">
              <a:buNone/>
            </a:pPr>
            <a:r>
              <a:rPr lang="en-US" sz="2000" dirty="0">
                <a:solidFill>
                  <a:schemeClr val="bg1"/>
                </a:solidFill>
              </a:rPr>
              <a:t>       XCHAT, Remote AVAPS, screen 800, KARMA </a:t>
            </a:r>
          </a:p>
          <a:p>
            <a:pPr marL="0" indent="0">
              <a:buNone/>
            </a:pPr>
            <a:r>
              <a:rPr lang="en-US" sz="2000" dirty="0">
                <a:solidFill>
                  <a:schemeClr val="bg1"/>
                </a:solidFill>
              </a:rPr>
              <a:t>       </a:t>
            </a:r>
            <a:r>
              <a:rPr lang="en-US" sz="2000" dirty="0">
                <a:solidFill>
                  <a:srgbClr val="FFC000"/>
                </a:solidFill>
              </a:rPr>
              <a:t>Window 2:</a:t>
            </a:r>
            <a:r>
              <a:rPr lang="en-US" sz="2000" dirty="0">
                <a:solidFill>
                  <a:schemeClr val="bg1"/>
                </a:solidFill>
              </a:rPr>
              <a:t> Use for dropsonde processing </a:t>
            </a:r>
          </a:p>
          <a:p>
            <a:pPr marL="0" indent="0">
              <a:buNone/>
            </a:pPr>
            <a:r>
              <a:rPr lang="en-US" sz="2000" dirty="0">
                <a:solidFill>
                  <a:schemeClr val="bg1"/>
                </a:solidFill>
              </a:rPr>
              <a:t>       ASPEN,  AVAPS_PRIMARY, </a:t>
            </a:r>
            <a:r>
              <a:rPr lang="en-US" sz="2000" dirty="0" err="1">
                <a:solidFill>
                  <a:schemeClr val="bg1"/>
                </a:solidFill>
              </a:rPr>
              <a:t>flightid_RAW_DATA</a:t>
            </a:r>
            <a:r>
              <a:rPr lang="en-US" sz="2000" dirty="0">
                <a:solidFill>
                  <a:schemeClr val="bg1"/>
                </a:solidFill>
              </a:rPr>
              <a:t> directory</a:t>
            </a:r>
          </a:p>
          <a:p>
            <a:pPr marL="0" indent="0">
              <a:buNone/>
            </a:pPr>
            <a:r>
              <a:rPr lang="en-US" sz="2000" dirty="0">
                <a:solidFill>
                  <a:schemeClr val="bg1"/>
                </a:solidFill>
              </a:rPr>
              <a:t>       </a:t>
            </a:r>
            <a:r>
              <a:rPr lang="en-US" sz="2000" dirty="0">
                <a:solidFill>
                  <a:srgbClr val="FFC000"/>
                </a:solidFill>
              </a:rPr>
              <a:t>Window 3:</a:t>
            </a:r>
            <a:r>
              <a:rPr lang="en-US" sz="2000" dirty="0">
                <a:solidFill>
                  <a:schemeClr val="bg1"/>
                </a:solidFill>
              </a:rPr>
              <a:t> Use for dropsonde transmission </a:t>
            </a:r>
          </a:p>
          <a:p>
            <a:pPr marL="0" indent="0">
              <a:buNone/>
            </a:pPr>
            <a:r>
              <a:rPr lang="en-US" sz="2000" dirty="0">
                <a:solidFill>
                  <a:schemeClr val="bg1"/>
                </a:solidFill>
              </a:rPr>
              <a:t>       WMM APP, </a:t>
            </a:r>
            <a:r>
              <a:rPr lang="en-US" sz="2000" dirty="0" err="1">
                <a:solidFill>
                  <a:schemeClr val="bg1"/>
                </a:solidFill>
              </a:rPr>
              <a:t>flightid_ASPEN_DATA</a:t>
            </a:r>
            <a:r>
              <a:rPr lang="en-US" sz="2000" dirty="0">
                <a:solidFill>
                  <a:schemeClr val="bg1"/>
                </a:solidFill>
              </a:rPr>
              <a:t> directory and FRD directory</a:t>
            </a:r>
          </a:p>
          <a:p>
            <a:pPr marL="0" indent="0">
              <a:buNone/>
            </a:pPr>
            <a:r>
              <a:rPr lang="en-US" sz="2000" dirty="0">
                <a:solidFill>
                  <a:schemeClr val="bg1"/>
                </a:solidFill>
              </a:rPr>
              <a:t>       </a:t>
            </a:r>
            <a:r>
              <a:rPr lang="en-US" sz="2000" dirty="0">
                <a:solidFill>
                  <a:srgbClr val="FFC000"/>
                </a:solidFill>
              </a:rPr>
              <a:t>Window 4: </a:t>
            </a:r>
            <a:r>
              <a:rPr lang="en-US" sz="2000" dirty="0">
                <a:solidFill>
                  <a:schemeClr val="bg1"/>
                </a:solidFill>
              </a:rPr>
              <a:t>internet – use sparingly </a:t>
            </a:r>
          </a:p>
          <a:p>
            <a:r>
              <a:rPr lang="en-US" sz="2000" dirty="0">
                <a:solidFill>
                  <a:schemeClr val="bg1"/>
                </a:solidFill>
              </a:rPr>
              <a:t>You should be constantly watching the first window for new d-files to process and be available via XCHAT. Use the headset to monitor and make note of dropsonde launch times and status and communicate with the crew. </a:t>
            </a:r>
          </a:p>
          <a:p>
            <a:r>
              <a:rPr lang="en-US" sz="2000" dirty="0">
                <a:solidFill>
                  <a:schemeClr val="bg1"/>
                </a:solidFill>
              </a:rPr>
              <a:t>You may need to “Enable AVAPS Shares” by clicking the icon on the desktop</a:t>
            </a:r>
          </a:p>
          <a:p>
            <a:r>
              <a:rPr lang="en-US" sz="2000" dirty="0">
                <a:solidFill>
                  <a:schemeClr val="bg1"/>
                </a:solidFill>
              </a:rPr>
              <a:t>Ask data tech for help if drops are not showing up in AVAPS_PRIMARY</a:t>
            </a:r>
          </a:p>
          <a:p>
            <a:r>
              <a:rPr lang="en-US" sz="2000" dirty="0">
                <a:solidFill>
                  <a:schemeClr val="bg1"/>
                </a:solidFill>
              </a:rPr>
              <a:t>****** if workstation freezes up restart and reconfigure to only use 2 or 3   desktops</a:t>
            </a:r>
          </a:p>
          <a:p>
            <a:endParaRPr lang="en-US" sz="2000" dirty="0">
              <a:solidFill>
                <a:schemeClr val="bg1"/>
              </a:solidFill>
            </a:endParaRPr>
          </a:p>
        </p:txBody>
      </p:sp>
    </p:spTree>
    <p:extLst>
      <p:ext uri="{BB962C8B-B14F-4D97-AF65-F5344CB8AC3E}">
        <p14:creationId xmlns:p14="http://schemas.microsoft.com/office/powerpoint/2010/main" val="527052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53" y="20053"/>
            <a:ext cx="8920539" cy="1143000"/>
          </a:xfrm>
        </p:spPr>
        <p:txBody>
          <a:bodyPr>
            <a:normAutofit fontScale="90000"/>
          </a:bodyPr>
          <a:lstStyle/>
          <a:p>
            <a:r>
              <a:rPr lang="en-US" dirty="0">
                <a:solidFill>
                  <a:srgbClr val="FFFF00"/>
                </a:solidFill>
              </a:rPr>
              <a:t>Use the Raw tab to perform manual QC</a:t>
            </a:r>
            <a:r>
              <a:rPr lang="en-US" dirty="0"/>
              <a:t>.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76" y="3429000"/>
            <a:ext cx="8697079" cy="2814691"/>
          </a:xfrm>
          <a:prstGeom prst="rect">
            <a:avLst/>
          </a:prstGeom>
        </p:spPr>
      </p:pic>
      <p:sp>
        <p:nvSpPr>
          <p:cNvPr id="7" name="TextBox 6"/>
          <p:cNvSpPr txBox="1"/>
          <p:nvPr/>
        </p:nvSpPr>
        <p:spPr>
          <a:xfrm>
            <a:off x="36095" y="1163975"/>
            <a:ext cx="7784119" cy="2031325"/>
          </a:xfrm>
          <a:prstGeom prst="rect">
            <a:avLst/>
          </a:prstGeom>
          <a:noFill/>
        </p:spPr>
        <p:txBody>
          <a:bodyPr wrap="none" rtlCol="0">
            <a:spAutoFit/>
          </a:bodyPr>
          <a:lstStyle/>
          <a:p>
            <a:pPr marL="285750" indent="-285750">
              <a:buFont typeface="Arial" panose="020B0604020202020204" pitchFamily="34" charset="0"/>
              <a:buChar char="•"/>
            </a:pPr>
            <a:r>
              <a:rPr lang="en-US" b="1" dirty="0">
                <a:solidFill>
                  <a:schemeClr val="bg1"/>
                </a:solidFill>
              </a:rPr>
              <a:t>Check Flight Level data on the first line and compare with first good data line</a:t>
            </a:r>
          </a:p>
          <a:p>
            <a:pPr marL="285750" indent="-285750">
              <a:buFont typeface="Arial" panose="020B0604020202020204" pitchFamily="34" charset="0"/>
              <a:buChar char="•"/>
            </a:pPr>
            <a:r>
              <a:rPr lang="en-US" b="1" dirty="0">
                <a:solidFill>
                  <a:schemeClr val="bg1"/>
                </a:solidFill>
              </a:rPr>
              <a:t>Check for increasing temperature and pressure and decreasing altitude</a:t>
            </a:r>
          </a:p>
          <a:p>
            <a:pPr marL="285750" indent="-285750">
              <a:buFont typeface="Arial" panose="020B0604020202020204" pitchFamily="34" charset="0"/>
              <a:buChar char="•"/>
            </a:pPr>
            <a:r>
              <a:rPr lang="en-US" b="1" dirty="0">
                <a:solidFill>
                  <a:schemeClr val="bg1"/>
                </a:solidFill>
              </a:rPr>
              <a:t>Check last line to confirm surface transmission</a:t>
            </a:r>
          </a:p>
          <a:p>
            <a:pPr marL="285750" indent="-285750">
              <a:buFont typeface="Arial" panose="020B0604020202020204" pitchFamily="34" charset="0"/>
              <a:buChar char="•"/>
            </a:pPr>
            <a:r>
              <a:rPr lang="en-US" b="1" dirty="0">
                <a:solidFill>
                  <a:schemeClr val="bg1"/>
                </a:solidFill>
              </a:rPr>
              <a:t>Look at bottom GPS altitude and surface pressure.</a:t>
            </a:r>
          </a:p>
          <a:p>
            <a:pPr marL="285750" indent="-285750">
              <a:buFont typeface="Arial" panose="020B0604020202020204" pitchFamily="34" charset="0"/>
              <a:buChar char="•"/>
            </a:pPr>
            <a:r>
              <a:rPr lang="en-US" b="1" dirty="0">
                <a:solidFill>
                  <a:schemeClr val="bg1"/>
                </a:solidFill>
              </a:rPr>
              <a:t>Check for extra data lines at the bottom of the sounding</a:t>
            </a:r>
          </a:p>
          <a:p>
            <a:endParaRPr lang="en-US" b="1" dirty="0">
              <a:solidFill>
                <a:schemeClr val="bg1"/>
              </a:solidFill>
            </a:endParaRPr>
          </a:p>
          <a:p>
            <a:r>
              <a:rPr lang="en-US" b="1" dirty="0">
                <a:solidFill>
                  <a:schemeClr val="bg1"/>
                </a:solidFill>
              </a:rPr>
              <a:t>                                                    Mouse over QC indicators for explanation of flags </a:t>
            </a:r>
          </a:p>
        </p:txBody>
      </p:sp>
      <p:sp>
        <p:nvSpPr>
          <p:cNvPr id="8" name="Donut 7"/>
          <p:cNvSpPr/>
          <p:nvPr/>
        </p:nvSpPr>
        <p:spPr>
          <a:xfrm>
            <a:off x="7772400" y="4953000"/>
            <a:ext cx="533400" cy="533400"/>
          </a:xfrm>
          <a:prstGeom prst="donut">
            <a:avLst>
              <a:gd name="adj" fmla="val 57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Left Arrow 5"/>
          <p:cNvSpPr/>
          <p:nvPr/>
        </p:nvSpPr>
        <p:spPr>
          <a:xfrm rot="13383770" flipV="1">
            <a:off x="5571749" y="3967401"/>
            <a:ext cx="2417817" cy="317835"/>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 y="174569"/>
            <a:ext cx="9144000" cy="1143000"/>
          </a:xfrm>
        </p:spPr>
        <p:txBody>
          <a:bodyPr>
            <a:normAutofit fontScale="90000"/>
          </a:bodyPr>
          <a:lstStyle/>
          <a:p>
            <a:r>
              <a:rPr lang="en-US" dirty="0">
                <a:solidFill>
                  <a:srgbClr val="FFFF00"/>
                </a:solidFill>
              </a:rPr>
              <a:t>Use XY Graph to Look at individual fields</a:t>
            </a:r>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6172200" y="3148942"/>
            <a:ext cx="2743200" cy="1665016"/>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172200" y="5048748"/>
            <a:ext cx="2743200" cy="1675403"/>
          </a:xfrm>
          <a:prstGeom prst="rect">
            <a:avLst/>
          </a:prstGeom>
          <a:noFill/>
          <a:ln w="9525">
            <a:noFill/>
            <a:miter lim="800000"/>
            <a:headEnd/>
            <a:tailEnd/>
          </a:ln>
        </p:spPr>
      </p:pic>
      <p:sp>
        <p:nvSpPr>
          <p:cNvPr id="7" name="TextBox 6"/>
          <p:cNvSpPr txBox="1"/>
          <p:nvPr/>
        </p:nvSpPr>
        <p:spPr>
          <a:xfrm>
            <a:off x="8557" y="1231092"/>
            <a:ext cx="5950283" cy="4801314"/>
          </a:xfrm>
          <a:prstGeom prst="rect">
            <a:avLst/>
          </a:prstGeom>
          <a:noFill/>
        </p:spPr>
        <p:txBody>
          <a:bodyPr wrap="none" rtlCol="0">
            <a:spAutoFit/>
          </a:bodyPr>
          <a:lstStyle/>
          <a:p>
            <a:pPr>
              <a:buFont typeface="Arial" pitchFamily="34" charset="0"/>
              <a:buChar char="•"/>
            </a:pPr>
            <a:r>
              <a:rPr lang="en-US" dirty="0"/>
              <a:t> </a:t>
            </a:r>
            <a:r>
              <a:rPr lang="en-US" dirty="0">
                <a:solidFill>
                  <a:schemeClr val="bg1"/>
                </a:solidFill>
              </a:rPr>
              <a:t>Data should be smoothly varying through sounding  </a:t>
            </a:r>
          </a:p>
          <a:p>
            <a:pPr>
              <a:buFont typeface="Arial" pitchFamily="34" charset="0"/>
              <a:buChar char="•"/>
            </a:pPr>
            <a:r>
              <a:rPr lang="en-US" dirty="0">
                <a:solidFill>
                  <a:schemeClr val="bg1"/>
                </a:solidFill>
              </a:rPr>
              <a:t>   Compare first  few data points to ensure PTH</a:t>
            </a:r>
          </a:p>
          <a:p>
            <a:r>
              <a:rPr lang="en-US" dirty="0">
                <a:solidFill>
                  <a:schemeClr val="bg1"/>
                </a:solidFill>
              </a:rPr>
              <a:t>     sensor reached equilibration.</a:t>
            </a:r>
          </a:p>
          <a:p>
            <a:pPr>
              <a:buFont typeface="Arial" pitchFamily="34" charset="0"/>
              <a:buChar char="•"/>
            </a:pPr>
            <a:r>
              <a:rPr lang="en-US" dirty="0">
                <a:solidFill>
                  <a:schemeClr val="bg1"/>
                </a:solidFill>
              </a:rPr>
              <a:t>   Check for wind drop-outs (</a:t>
            </a:r>
            <a:r>
              <a:rPr lang="en-US" dirty="0" err="1">
                <a:solidFill>
                  <a:schemeClr val="bg1"/>
                </a:solidFill>
              </a:rPr>
              <a:t>Spd-dir</a:t>
            </a:r>
            <a:r>
              <a:rPr lang="en-US" dirty="0">
                <a:solidFill>
                  <a:schemeClr val="bg1"/>
                </a:solidFill>
              </a:rPr>
              <a:t>) as nearby</a:t>
            </a:r>
          </a:p>
          <a:p>
            <a:r>
              <a:rPr lang="en-US" dirty="0">
                <a:solidFill>
                  <a:schemeClr val="bg1"/>
                </a:solidFill>
              </a:rPr>
              <a:t>     data points may need to be removed. Note any</a:t>
            </a:r>
          </a:p>
          <a:p>
            <a:r>
              <a:rPr lang="en-US" dirty="0">
                <a:solidFill>
                  <a:schemeClr val="bg1"/>
                </a:solidFill>
              </a:rPr>
              <a:t>     interesting features in the </a:t>
            </a:r>
            <a:r>
              <a:rPr lang="en-US" dirty="0" err="1">
                <a:solidFill>
                  <a:schemeClr val="bg1"/>
                </a:solidFill>
              </a:rPr>
              <a:t>droplog</a:t>
            </a:r>
            <a:r>
              <a:rPr lang="en-US" dirty="0">
                <a:solidFill>
                  <a:schemeClr val="bg1"/>
                </a:solidFill>
              </a:rPr>
              <a:t>.</a:t>
            </a:r>
          </a:p>
          <a:p>
            <a:pPr marL="285750" indent="-285750">
              <a:buFont typeface="Arial" panose="020B0604020202020204" pitchFamily="34" charset="0"/>
              <a:buChar char="•"/>
            </a:pPr>
            <a:r>
              <a:rPr lang="en-US" dirty="0">
                <a:solidFill>
                  <a:schemeClr val="bg1"/>
                </a:solidFill>
              </a:rPr>
              <a:t>Check near surface winds for unphysical increase</a:t>
            </a:r>
          </a:p>
          <a:p>
            <a:r>
              <a:rPr lang="en-US" dirty="0">
                <a:solidFill>
                  <a:schemeClr val="bg1"/>
                </a:solidFill>
              </a:rPr>
              <a:t>      in wind speed.</a:t>
            </a:r>
          </a:p>
          <a:p>
            <a:pPr>
              <a:buFont typeface="Arial" pitchFamily="34" charset="0"/>
              <a:buChar char="•"/>
            </a:pPr>
            <a:r>
              <a:rPr lang="en-US" dirty="0">
                <a:solidFill>
                  <a:schemeClr val="bg1"/>
                </a:solidFill>
              </a:rPr>
              <a:t>   Check for slow/fast fall, if so all winds should be removed.</a:t>
            </a:r>
          </a:p>
          <a:p>
            <a:r>
              <a:rPr lang="en-US" dirty="0">
                <a:solidFill>
                  <a:schemeClr val="bg1"/>
                </a:solidFill>
              </a:rPr>
              <a:t>     Fall speeds should be 10-12 m/s from 700mb. GIV </a:t>
            </a:r>
            <a:r>
              <a:rPr lang="en-US" dirty="0" err="1">
                <a:solidFill>
                  <a:schemeClr val="bg1"/>
                </a:solidFill>
              </a:rPr>
              <a:t>sondes</a:t>
            </a:r>
            <a:endParaRPr lang="en-US" dirty="0">
              <a:solidFill>
                <a:schemeClr val="bg1"/>
              </a:solidFill>
            </a:endParaRPr>
          </a:p>
          <a:p>
            <a:r>
              <a:rPr lang="en-US" dirty="0">
                <a:solidFill>
                  <a:schemeClr val="bg1"/>
                </a:solidFill>
              </a:rPr>
              <a:t>     will start out at a higher fall speed (~20 m/s_</a:t>
            </a:r>
          </a:p>
          <a:p>
            <a:pPr>
              <a:buFont typeface="Arial" pitchFamily="34" charset="0"/>
              <a:buChar char="•"/>
            </a:pPr>
            <a:r>
              <a:rPr lang="en-US" dirty="0">
                <a:solidFill>
                  <a:schemeClr val="bg1"/>
                </a:solidFill>
              </a:rPr>
              <a:t>   Play around with the plotting features on your first</a:t>
            </a:r>
          </a:p>
          <a:p>
            <a:r>
              <a:rPr lang="en-US" dirty="0">
                <a:solidFill>
                  <a:schemeClr val="bg1"/>
                </a:solidFill>
              </a:rPr>
              <a:t>     </a:t>
            </a:r>
            <a:r>
              <a:rPr lang="en-US" dirty="0" err="1">
                <a:solidFill>
                  <a:schemeClr val="bg1"/>
                </a:solidFill>
              </a:rPr>
              <a:t>sonde</a:t>
            </a:r>
            <a:r>
              <a:rPr lang="en-US" dirty="0">
                <a:solidFill>
                  <a:schemeClr val="bg1"/>
                </a:solidFill>
              </a:rPr>
              <a:t> to see what graphics are available and which</a:t>
            </a:r>
          </a:p>
          <a:p>
            <a:r>
              <a:rPr lang="en-US" dirty="0">
                <a:solidFill>
                  <a:schemeClr val="bg1"/>
                </a:solidFill>
              </a:rPr>
              <a:t>     might be most helpful to you.</a:t>
            </a:r>
          </a:p>
          <a:p>
            <a:pPr marL="285750" indent="-285750">
              <a:buFont typeface="Arial" panose="020B0604020202020204" pitchFamily="34" charset="0"/>
              <a:buChar char="•"/>
            </a:pPr>
            <a:r>
              <a:rPr lang="en-US" dirty="0">
                <a:solidFill>
                  <a:schemeClr val="bg1"/>
                </a:solidFill>
              </a:rPr>
              <a:t>You can toggle between raw and QC data or plot the levels</a:t>
            </a:r>
          </a:p>
          <a:p>
            <a:r>
              <a:rPr lang="en-US" dirty="0">
                <a:solidFill>
                  <a:schemeClr val="bg1"/>
                </a:solidFill>
              </a:rPr>
              <a:t>      reported in WMO message.</a:t>
            </a:r>
          </a:p>
          <a:p>
            <a:pPr marL="285750" indent="-285750">
              <a:buFont typeface="Arial" panose="020B0604020202020204" pitchFamily="34" charset="0"/>
              <a:buChar char="•"/>
            </a:pPr>
            <a:r>
              <a:rPr lang="en-US" dirty="0">
                <a:solidFill>
                  <a:schemeClr val="bg1"/>
                </a:solidFill>
              </a:rPr>
              <a:t>New feature allows you to look at </a:t>
            </a:r>
            <a:r>
              <a:rPr lang="en-US" dirty="0" err="1">
                <a:solidFill>
                  <a:schemeClr val="bg1"/>
                </a:solidFill>
              </a:rPr>
              <a:t>lat</a:t>
            </a:r>
            <a:r>
              <a:rPr lang="en-US" dirty="0">
                <a:solidFill>
                  <a:schemeClr val="bg1"/>
                </a:solidFill>
              </a:rPr>
              <a:t>/</a:t>
            </a:r>
            <a:r>
              <a:rPr lang="en-US" dirty="0" err="1">
                <a:solidFill>
                  <a:schemeClr val="bg1"/>
                </a:solidFill>
              </a:rPr>
              <a:t>lon</a:t>
            </a:r>
            <a:endParaRPr lang="en-US" dirty="0">
              <a:solidFill>
                <a:schemeClr val="bg1"/>
              </a:solidFill>
            </a:endParaRPr>
          </a:p>
        </p:txBody>
      </p:sp>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172200" y="1247134"/>
            <a:ext cx="2743200" cy="1658632"/>
          </a:xfrm>
          <a:prstGeom prst="rect">
            <a:avLst/>
          </a:prstGeom>
          <a:noFill/>
          <a:ln w="9525">
            <a:noFill/>
            <a:miter lim="800000"/>
            <a:headEnd/>
            <a:tailEnd/>
          </a:ln>
        </p:spPr>
      </p:pic>
      <p:sp>
        <p:nvSpPr>
          <p:cNvPr id="9" name="Left Arrow 8"/>
          <p:cNvSpPr/>
          <p:nvPr/>
        </p:nvSpPr>
        <p:spPr>
          <a:xfrm rot="10800000">
            <a:off x="5130989" y="1771537"/>
            <a:ext cx="1028193" cy="2729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Arrow 11"/>
          <p:cNvSpPr/>
          <p:nvPr/>
        </p:nvSpPr>
        <p:spPr>
          <a:xfrm rot="12347606">
            <a:off x="5037363" y="3105702"/>
            <a:ext cx="1028193" cy="2729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 Arrow 12"/>
          <p:cNvSpPr/>
          <p:nvPr/>
        </p:nvSpPr>
        <p:spPr>
          <a:xfrm rot="13919145">
            <a:off x="5267895" y="5030306"/>
            <a:ext cx="1028193" cy="2729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rgbClr val="FFFF00"/>
                </a:solidFill>
              </a:rPr>
              <a:t>Switch to “Time” Y axis and zoom in to better locate data points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074" y="1752600"/>
            <a:ext cx="7035851" cy="4268484"/>
          </a:xfrm>
          <a:prstGeom prst="rect">
            <a:avLst/>
          </a:prstGeom>
        </p:spPr>
      </p:pic>
    </p:spTree>
    <p:extLst>
      <p:ext uri="{BB962C8B-B14F-4D97-AF65-F5344CB8AC3E}">
        <p14:creationId xmlns:p14="http://schemas.microsoft.com/office/powerpoint/2010/main" val="3746385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FF00"/>
                </a:solidFill>
              </a:rPr>
              <a:t>Select Data to Remove or Retain in RAW Tab</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 r="37650"/>
          <a:stretch/>
        </p:blipFill>
        <p:spPr>
          <a:xfrm>
            <a:off x="4267200" y="1676400"/>
            <a:ext cx="4724400" cy="4504725"/>
          </a:xfrm>
          <a:prstGeom prst="rect">
            <a:avLst/>
          </a:prstGeom>
        </p:spPr>
      </p:pic>
      <p:sp>
        <p:nvSpPr>
          <p:cNvPr id="4" name="TextBox 3"/>
          <p:cNvSpPr txBox="1"/>
          <p:nvPr/>
        </p:nvSpPr>
        <p:spPr>
          <a:xfrm>
            <a:off x="0" y="1265006"/>
            <a:ext cx="4346318" cy="5909310"/>
          </a:xfrm>
          <a:prstGeom prst="rect">
            <a:avLst/>
          </a:prstGeom>
          <a:noFill/>
        </p:spPr>
        <p:txBody>
          <a:bodyPr wrap="none" rtlCol="0">
            <a:spAutoFit/>
          </a:bodyPr>
          <a:lstStyle/>
          <a:p>
            <a:pPr marL="285750" indent="-285750">
              <a:buFont typeface="Arial" panose="020B0604020202020204" pitchFamily="34" charset="0"/>
              <a:buChar char="•"/>
            </a:pPr>
            <a:r>
              <a:rPr lang="en-US" dirty="0">
                <a:solidFill>
                  <a:schemeClr val="bg1"/>
                </a:solidFill>
              </a:rPr>
              <a:t>Left click to highlight data</a:t>
            </a:r>
          </a:p>
          <a:p>
            <a:pPr marL="285750" indent="-285750">
              <a:buFont typeface="Arial" panose="020B0604020202020204" pitchFamily="34" charset="0"/>
              <a:buChar char="•"/>
            </a:pPr>
            <a:r>
              <a:rPr lang="en-US" dirty="0">
                <a:solidFill>
                  <a:schemeClr val="bg1"/>
                </a:solidFill>
              </a:rPr>
              <a:t>Use shift button to select a </a:t>
            </a:r>
          </a:p>
          <a:p>
            <a:r>
              <a:rPr lang="en-US" dirty="0">
                <a:solidFill>
                  <a:schemeClr val="bg1"/>
                </a:solidFill>
              </a:rPr>
              <a:t>      column of data</a:t>
            </a:r>
          </a:p>
          <a:p>
            <a:pPr marL="285750" indent="-285750">
              <a:buFont typeface="Arial" panose="020B0604020202020204" pitchFamily="34" charset="0"/>
              <a:buChar char="•"/>
            </a:pPr>
            <a:r>
              <a:rPr lang="en-US" dirty="0">
                <a:solidFill>
                  <a:schemeClr val="bg1"/>
                </a:solidFill>
              </a:rPr>
              <a:t>Right click to ignore (remove) data </a:t>
            </a:r>
          </a:p>
          <a:p>
            <a:r>
              <a:rPr lang="en-US" dirty="0">
                <a:solidFill>
                  <a:schemeClr val="bg1"/>
                </a:solidFill>
              </a:rPr>
              <a:t>     or keep flagged data</a:t>
            </a:r>
          </a:p>
          <a:p>
            <a:pPr marL="285750" indent="-285750">
              <a:buFont typeface="Arial" panose="020B0604020202020204" pitchFamily="34" charset="0"/>
              <a:buChar char="•"/>
            </a:pPr>
            <a:r>
              <a:rPr lang="en-US" dirty="0">
                <a:solidFill>
                  <a:schemeClr val="bg1"/>
                </a:solidFill>
              </a:rPr>
              <a:t>If wind speed, temperature, or latitude</a:t>
            </a:r>
          </a:p>
          <a:p>
            <a:r>
              <a:rPr lang="en-US" dirty="0">
                <a:solidFill>
                  <a:schemeClr val="bg1"/>
                </a:solidFill>
              </a:rPr>
              <a:t>      are kept/removed then wind direction,</a:t>
            </a:r>
          </a:p>
          <a:p>
            <a:r>
              <a:rPr lang="en-US" dirty="0">
                <a:solidFill>
                  <a:schemeClr val="bg1"/>
                </a:solidFill>
              </a:rPr>
              <a:t>      RH, and longitude should also be</a:t>
            </a:r>
          </a:p>
          <a:p>
            <a:r>
              <a:rPr lang="en-US" dirty="0">
                <a:solidFill>
                  <a:schemeClr val="bg1"/>
                </a:solidFill>
              </a:rPr>
              <a:t>      kept/removed</a:t>
            </a:r>
          </a:p>
          <a:p>
            <a:pPr marL="285750" indent="-285750">
              <a:buFont typeface="Arial" panose="020B0604020202020204" pitchFamily="34" charset="0"/>
              <a:buChar char="•"/>
            </a:pPr>
            <a:r>
              <a:rPr lang="en-US" dirty="0">
                <a:solidFill>
                  <a:schemeClr val="bg1"/>
                </a:solidFill>
              </a:rPr>
              <a:t>Click “</a:t>
            </a:r>
            <a:r>
              <a:rPr lang="en-US" dirty="0" err="1">
                <a:solidFill>
                  <a:schemeClr val="bg1"/>
                </a:solidFill>
              </a:rPr>
              <a:t>recompute</a:t>
            </a:r>
            <a:r>
              <a:rPr lang="en-US" dirty="0">
                <a:solidFill>
                  <a:schemeClr val="bg1"/>
                </a:solidFill>
              </a:rPr>
              <a:t>” ( </a:t>
            </a:r>
            <a:r>
              <a:rPr lang="en-US" b="1" dirty="0">
                <a:solidFill>
                  <a:srgbClr val="FF0000"/>
                </a:solidFill>
              </a:rPr>
              <a:t>!</a:t>
            </a:r>
            <a:r>
              <a:rPr lang="en-US" dirty="0">
                <a:solidFill>
                  <a:srgbClr val="FF0000"/>
                </a:solidFill>
              </a:rPr>
              <a:t> </a:t>
            </a:r>
            <a:r>
              <a:rPr lang="en-US" dirty="0">
                <a:solidFill>
                  <a:schemeClr val="bg1"/>
                </a:solidFill>
              </a:rPr>
              <a:t>)  to save changes</a:t>
            </a:r>
          </a:p>
          <a:p>
            <a:pPr marL="285750" indent="-285750">
              <a:buFont typeface="Arial" panose="020B0604020202020204" pitchFamily="34" charset="0"/>
              <a:buChar char="•"/>
            </a:pPr>
            <a:r>
              <a:rPr lang="en-US" dirty="0">
                <a:solidFill>
                  <a:schemeClr val="bg1"/>
                </a:solidFill>
              </a:rPr>
              <a:t>If data is recorded after sonde splashes</a:t>
            </a:r>
          </a:p>
          <a:p>
            <a:r>
              <a:rPr lang="en-US" dirty="0">
                <a:solidFill>
                  <a:schemeClr val="bg1"/>
                </a:solidFill>
              </a:rPr>
              <a:t>      select the correct frame to </a:t>
            </a:r>
            <a:r>
              <a:rPr lang="en-US" dirty="0" err="1">
                <a:solidFill>
                  <a:schemeClr val="bg1"/>
                </a:solidFill>
              </a:rPr>
              <a:t>setend</a:t>
            </a:r>
            <a:r>
              <a:rPr lang="en-US" dirty="0">
                <a:solidFill>
                  <a:schemeClr val="bg1"/>
                </a:solidFill>
              </a:rPr>
              <a:t> time</a:t>
            </a:r>
          </a:p>
          <a:p>
            <a:r>
              <a:rPr lang="en-US" dirty="0">
                <a:solidFill>
                  <a:schemeClr val="bg1"/>
                </a:solidFill>
              </a:rPr>
              <a:t>      and check that it is changed in the main</a:t>
            </a:r>
          </a:p>
          <a:p>
            <a:r>
              <a:rPr lang="en-US" dirty="0">
                <a:solidFill>
                  <a:schemeClr val="bg1"/>
                </a:solidFill>
              </a:rPr>
              <a:t>      tab.</a:t>
            </a:r>
          </a:p>
          <a:p>
            <a:pPr marL="285750" indent="-285750">
              <a:buFont typeface="Arial" panose="020B0604020202020204" pitchFamily="34" charset="0"/>
              <a:buChar char="•"/>
            </a:pPr>
            <a:r>
              <a:rPr lang="en-US" dirty="0">
                <a:solidFill>
                  <a:schemeClr val="bg1"/>
                </a:solidFill>
              </a:rPr>
              <a:t>If bottom pressure and GPS altitude </a:t>
            </a:r>
          </a:p>
          <a:p>
            <a:r>
              <a:rPr lang="en-US" dirty="0">
                <a:solidFill>
                  <a:schemeClr val="bg1"/>
                </a:solidFill>
              </a:rPr>
              <a:t>      lead you to conclude that </a:t>
            </a:r>
            <a:r>
              <a:rPr lang="en-US" dirty="0" err="1">
                <a:solidFill>
                  <a:schemeClr val="bg1"/>
                </a:solidFill>
              </a:rPr>
              <a:t>sonde</a:t>
            </a:r>
            <a:r>
              <a:rPr lang="en-US" dirty="0">
                <a:solidFill>
                  <a:schemeClr val="bg1"/>
                </a:solidFill>
              </a:rPr>
              <a:t> did</a:t>
            </a:r>
          </a:p>
          <a:p>
            <a:r>
              <a:rPr lang="en-US" dirty="0">
                <a:solidFill>
                  <a:schemeClr val="bg1"/>
                </a:solidFill>
              </a:rPr>
              <a:t>      not transmit to surface go back to the</a:t>
            </a:r>
          </a:p>
          <a:p>
            <a:r>
              <a:rPr lang="en-US" dirty="0">
                <a:solidFill>
                  <a:schemeClr val="bg1"/>
                </a:solidFill>
              </a:rPr>
              <a:t>      main tab and set heights missing and “</a:t>
            </a:r>
            <a:r>
              <a:rPr lang="en-US" dirty="0">
                <a:solidFill>
                  <a:srgbClr val="FF0000"/>
                </a:solidFill>
              </a:rPr>
              <a:t>!</a:t>
            </a:r>
            <a:r>
              <a:rPr lang="en-US" dirty="0">
                <a:solidFill>
                  <a:schemeClr val="bg1"/>
                </a:solidFill>
              </a:rPr>
              <a:t>”.</a:t>
            </a:r>
          </a:p>
          <a:p>
            <a:endParaRPr lang="en-US" dirty="0">
              <a:solidFill>
                <a:schemeClr val="bg1"/>
              </a:solidFill>
            </a:endParaRPr>
          </a:p>
          <a:p>
            <a:endParaRPr lang="en-US" dirty="0">
              <a:solidFill>
                <a:schemeClr val="bg1"/>
              </a:solidFill>
            </a:endParaRPr>
          </a:p>
          <a:p>
            <a:endParaRPr lang="en-US" dirty="0"/>
          </a:p>
        </p:txBody>
      </p:sp>
    </p:spTree>
    <p:extLst>
      <p:ext uri="{BB962C8B-B14F-4D97-AF65-F5344CB8AC3E}">
        <p14:creationId xmlns:p14="http://schemas.microsoft.com/office/powerpoint/2010/main" val="5444254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FFFF00"/>
                </a:solidFill>
              </a:rPr>
              <a:t>Look at QC Tab to See Changes</a:t>
            </a:r>
          </a:p>
        </p:txBody>
      </p:sp>
      <p:sp>
        <p:nvSpPr>
          <p:cNvPr id="3" name="TextBox 2"/>
          <p:cNvSpPr txBox="1"/>
          <p:nvPr/>
        </p:nvSpPr>
        <p:spPr>
          <a:xfrm>
            <a:off x="228600" y="1362353"/>
            <a:ext cx="7968976" cy="2031325"/>
          </a:xfrm>
          <a:prstGeom prst="rect">
            <a:avLst/>
          </a:prstGeom>
          <a:noFill/>
        </p:spPr>
        <p:txBody>
          <a:bodyPr wrap="none" rtlCol="0">
            <a:spAutoFit/>
          </a:bodyPr>
          <a:lstStyle/>
          <a:p>
            <a:pPr marL="285750" indent="-285750">
              <a:buFont typeface="Arial" panose="020B0604020202020204" pitchFamily="34" charset="0"/>
              <a:buChar char="•"/>
            </a:pPr>
            <a:r>
              <a:rPr lang="en-US" dirty="0">
                <a:solidFill>
                  <a:schemeClr val="bg1"/>
                </a:solidFill>
              </a:rPr>
              <a:t>Flagged data will be removed</a:t>
            </a:r>
          </a:p>
          <a:p>
            <a:pPr marL="285750" indent="-285750">
              <a:buFont typeface="Arial" panose="020B0604020202020204" pitchFamily="34" charset="0"/>
              <a:buChar char="•"/>
            </a:pPr>
            <a:r>
              <a:rPr lang="en-US" dirty="0">
                <a:solidFill>
                  <a:schemeClr val="bg1"/>
                </a:solidFill>
              </a:rPr>
              <a:t>Surface </a:t>
            </a:r>
            <a:r>
              <a:rPr lang="en-US" dirty="0" err="1">
                <a:solidFill>
                  <a:schemeClr val="bg1"/>
                </a:solidFill>
              </a:rPr>
              <a:t>atlitude</a:t>
            </a:r>
            <a:r>
              <a:rPr lang="en-US" dirty="0">
                <a:solidFill>
                  <a:schemeClr val="bg1"/>
                </a:solidFill>
              </a:rPr>
              <a:t> will be set to “0”</a:t>
            </a:r>
          </a:p>
          <a:p>
            <a:pPr marL="285750" indent="-285750">
              <a:buFont typeface="Arial" panose="020B0604020202020204" pitchFamily="34" charset="0"/>
              <a:buChar char="•"/>
            </a:pPr>
            <a:r>
              <a:rPr lang="en-US" dirty="0">
                <a:solidFill>
                  <a:schemeClr val="bg1"/>
                </a:solidFill>
              </a:rPr>
              <a:t>Smoothing and Dynamic Adjustments will be applied</a:t>
            </a:r>
          </a:p>
          <a:p>
            <a:pPr marL="285750" indent="-285750">
              <a:buFont typeface="Arial" panose="020B0604020202020204" pitchFamily="34" charset="0"/>
              <a:buChar char="•"/>
            </a:pPr>
            <a:r>
              <a:rPr lang="en-US" dirty="0">
                <a:solidFill>
                  <a:schemeClr val="bg1"/>
                </a:solidFill>
              </a:rPr>
              <a:t>When data is removed manually, some previously flagged data may be retained.</a:t>
            </a:r>
          </a:p>
          <a:p>
            <a:pPr marL="285750" indent="-285750">
              <a:buFont typeface="Arial" panose="020B0604020202020204" pitchFamily="34" charset="0"/>
              <a:buChar char="•"/>
            </a:pPr>
            <a:r>
              <a:rPr lang="en-US" dirty="0">
                <a:solidFill>
                  <a:schemeClr val="bg1"/>
                </a:solidFill>
              </a:rPr>
              <a:t>Look at XY plots again to ensure that all corrections have been applied properly </a:t>
            </a:r>
          </a:p>
          <a:p>
            <a:pPr marL="285750" indent="-285750">
              <a:buFont typeface="Arial" panose="020B0604020202020204" pitchFamily="34" charset="0"/>
              <a:buChar char="•"/>
            </a:pPr>
            <a:r>
              <a:rPr lang="en-US" dirty="0">
                <a:solidFill>
                  <a:schemeClr val="bg1"/>
                </a:solidFill>
              </a:rPr>
              <a:t>Geometric altitude reported in QC – no value for Geopotential height </a:t>
            </a:r>
          </a:p>
          <a:p>
            <a:r>
              <a:rPr lang="en-US" dirty="0">
                <a:solidFill>
                  <a:schemeClr val="bg1"/>
                </a:solidFill>
              </a:rPr>
              <a:t>    </a:t>
            </a:r>
          </a:p>
        </p:txBody>
      </p:sp>
      <p:pic>
        <p:nvPicPr>
          <p:cNvPr id="4" name="Picture 3"/>
          <p:cNvPicPr>
            <a:picLocks noChangeAspect="1"/>
          </p:cNvPicPr>
          <p:nvPr/>
        </p:nvPicPr>
        <p:blipFill rotWithShape="1">
          <a:blip r:embed="rId2"/>
          <a:srcRect t="30000" b="44666"/>
          <a:stretch/>
        </p:blipFill>
        <p:spPr>
          <a:xfrm>
            <a:off x="0" y="3437276"/>
            <a:ext cx="9144000" cy="1447800"/>
          </a:xfrm>
          <a:prstGeom prst="rect">
            <a:avLst/>
          </a:prstGeom>
        </p:spPr>
      </p:pic>
      <p:pic>
        <p:nvPicPr>
          <p:cNvPr id="5" name="Picture 4"/>
          <p:cNvPicPr>
            <a:picLocks noChangeAspect="1"/>
          </p:cNvPicPr>
          <p:nvPr/>
        </p:nvPicPr>
        <p:blipFill rotWithShape="1">
          <a:blip r:embed="rId3"/>
          <a:srcRect t="24667" b="51030"/>
          <a:stretch/>
        </p:blipFill>
        <p:spPr>
          <a:xfrm>
            <a:off x="0" y="5365888"/>
            <a:ext cx="9144000" cy="1388924"/>
          </a:xfrm>
          <a:prstGeom prst="rect">
            <a:avLst/>
          </a:prstGeom>
        </p:spPr>
      </p:pic>
      <p:sp>
        <p:nvSpPr>
          <p:cNvPr id="6" name="TextBox 5"/>
          <p:cNvSpPr txBox="1"/>
          <p:nvPr/>
        </p:nvSpPr>
        <p:spPr>
          <a:xfrm>
            <a:off x="3375461" y="3116679"/>
            <a:ext cx="654923" cy="369332"/>
          </a:xfrm>
          <a:prstGeom prst="rect">
            <a:avLst/>
          </a:prstGeom>
          <a:noFill/>
        </p:spPr>
        <p:txBody>
          <a:bodyPr wrap="none" rtlCol="0">
            <a:spAutoFit/>
          </a:bodyPr>
          <a:lstStyle/>
          <a:p>
            <a:r>
              <a:rPr lang="en-US" b="1" dirty="0"/>
              <a:t>RAW</a:t>
            </a:r>
          </a:p>
        </p:txBody>
      </p:sp>
      <p:sp>
        <p:nvSpPr>
          <p:cNvPr id="7" name="TextBox 6"/>
          <p:cNvSpPr txBox="1"/>
          <p:nvPr/>
        </p:nvSpPr>
        <p:spPr>
          <a:xfrm>
            <a:off x="3471128" y="4922236"/>
            <a:ext cx="463588" cy="369332"/>
          </a:xfrm>
          <a:prstGeom prst="rect">
            <a:avLst/>
          </a:prstGeom>
          <a:noFill/>
        </p:spPr>
        <p:txBody>
          <a:bodyPr wrap="none" rtlCol="0">
            <a:spAutoFit/>
          </a:bodyPr>
          <a:lstStyle/>
          <a:p>
            <a:r>
              <a:rPr lang="en-US" b="1" dirty="0"/>
              <a:t>QC</a:t>
            </a:r>
          </a:p>
        </p:txBody>
      </p:sp>
      <p:sp>
        <p:nvSpPr>
          <p:cNvPr id="8" name="Donut 7"/>
          <p:cNvSpPr/>
          <p:nvPr/>
        </p:nvSpPr>
        <p:spPr>
          <a:xfrm>
            <a:off x="3768601" y="3280052"/>
            <a:ext cx="1463239" cy="1826850"/>
          </a:xfrm>
          <a:prstGeom prst="donut">
            <a:avLst>
              <a:gd name="adj" fmla="val 20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Donut 8"/>
          <p:cNvSpPr/>
          <p:nvPr/>
        </p:nvSpPr>
        <p:spPr>
          <a:xfrm>
            <a:off x="5105400" y="5195641"/>
            <a:ext cx="1222947" cy="1826850"/>
          </a:xfrm>
          <a:prstGeom prst="donut">
            <a:avLst>
              <a:gd name="adj" fmla="val 20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Down Arrow 9"/>
          <p:cNvSpPr/>
          <p:nvPr/>
        </p:nvSpPr>
        <p:spPr>
          <a:xfrm rot="19383013">
            <a:off x="5020613" y="4868880"/>
            <a:ext cx="324587" cy="4760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81853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6844"/>
            <a:ext cx="9144000" cy="1143000"/>
          </a:xfrm>
        </p:spPr>
        <p:txBody>
          <a:bodyPr>
            <a:normAutofit/>
          </a:bodyPr>
          <a:lstStyle/>
          <a:p>
            <a:r>
              <a:rPr lang="en-US" dirty="0">
                <a:solidFill>
                  <a:srgbClr val="FFFF00"/>
                </a:solidFill>
              </a:rPr>
              <a:t>Skew-T tab is Visual WMO Message</a:t>
            </a:r>
          </a:p>
        </p:txBody>
      </p:sp>
      <p:sp>
        <p:nvSpPr>
          <p:cNvPr id="4" name="TextBox 3"/>
          <p:cNvSpPr txBox="1"/>
          <p:nvPr/>
        </p:nvSpPr>
        <p:spPr>
          <a:xfrm>
            <a:off x="0" y="1600200"/>
            <a:ext cx="4019177" cy="3416320"/>
          </a:xfrm>
          <a:prstGeom prst="rect">
            <a:avLst/>
          </a:prstGeom>
          <a:noFill/>
        </p:spPr>
        <p:txBody>
          <a:bodyPr wrap="none" rtlCol="0">
            <a:spAutoFit/>
          </a:bodyPr>
          <a:lstStyle/>
          <a:p>
            <a:pPr>
              <a:buFont typeface="Arial" pitchFamily="34" charset="0"/>
              <a:buChar char="•"/>
            </a:pPr>
            <a:r>
              <a:rPr lang="en-US" dirty="0">
                <a:solidFill>
                  <a:schemeClr val="bg1"/>
                </a:solidFill>
              </a:rPr>
              <a:t>   Toggle between raw and QC to see</a:t>
            </a:r>
          </a:p>
          <a:p>
            <a:r>
              <a:rPr lang="en-US" dirty="0">
                <a:solidFill>
                  <a:schemeClr val="bg1"/>
                </a:solidFill>
              </a:rPr>
              <a:t>     what data is removed.</a:t>
            </a:r>
          </a:p>
          <a:p>
            <a:pPr marL="285750" indent="-285750">
              <a:buFont typeface="Arial" panose="020B0604020202020204" pitchFamily="34" charset="0"/>
              <a:buChar char="•"/>
            </a:pPr>
            <a:r>
              <a:rPr lang="en-US" dirty="0">
                <a:solidFill>
                  <a:schemeClr val="bg1"/>
                </a:solidFill>
              </a:rPr>
              <a:t>Check for Temperature equilibration</a:t>
            </a:r>
          </a:p>
          <a:p>
            <a:r>
              <a:rPr lang="en-US" dirty="0">
                <a:solidFill>
                  <a:schemeClr val="bg1"/>
                </a:solidFill>
              </a:rPr>
              <a:t>      at the top of the sounding.</a:t>
            </a:r>
          </a:p>
          <a:p>
            <a:pPr>
              <a:buFont typeface="Arial" pitchFamily="34" charset="0"/>
              <a:buChar char="•"/>
            </a:pPr>
            <a:r>
              <a:rPr lang="en-US" dirty="0">
                <a:solidFill>
                  <a:schemeClr val="bg1"/>
                </a:solidFill>
              </a:rPr>
              <a:t>    Plot “levels” to look at the actual data</a:t>
            </a:r>
          </a:p>
          <a:p>
            <a:r>
              <a:rPr lang="en-US" dirty="0">
                <a:solidFill>
                  <a:schemeClr val="bg1"/>
                </a:solidFill>
              </a:rPr>
              <a:t>      which will be transmitted</a:t>
            </a:r>
          </a:p>
          <a:p>
            <a:pPr>
              <a:buFont typeface="Arial" pitchFamily="34" charset="0"/>
              <a:buChar char="•"/>
            </a:pPr>
            <a:r>
              <a:rPr lang="en-US" dirty="0">
                <a:solidFill>
                  <a:schemeClr val="bg1"/>
                </a:solidFill>
              </a:rPr>
              <a:t>    Look at the wind barbs  </a:t>
            </a:r>
          </a:p>
          <a:p>
            <a:pPr>
              <a:buFont typeface="Arial" pitchFamily="34" charset="0"/>
              <a:buChar char="•"/>
            </a:pPr>
            <a:r>
              <a:rPr lang="en-US" dirty="0">
                <a:solidFill>
                  <a:schemeClr val="bg1"/>
                </a:solidFill>
              </a:rPr>
              <a:t>    You can go back and reconfigure</a:t>
            </a:r>
          </a:p>
          <a:p>
            <a:r>
              <a:rPr lang="en-US" dirty="0">
                <a:solidFill>
                  <a:schemeClr val="bg1"/>
                </a:solidFill>
              </a:rPr>
              <a:t>     the plotting parameters if the </a:t>
            </a:r>
          </a:p>
          <a:p>
            <a:r>
              <a:rPr lang="en-US" dirty="0">
                <a:solidFill>
                  <a:schemeClr val="bg1"/>
                </a:solidFill>
              </a:rPr>
              <a:t>      ranges are not optimal. </a:t>
            </a:r>
          </a:p>
          <a:p>
            <a:endParaRPr lang="en-US" dirty="0">
              <a:solidFill>
                <a:schemeClr val="bg1"/>
              </a:solidFill>
            </a:endParaRPr>
          </a:p>
          <a:p>
            <a:endParaRPr lang="en-US" dirty="0"/>
          </a:p>
        </p:txBody>
      </p:sp>
      <p:pic>
        <p:nvPicPr>
          <p:cNvPr id="7" name="Picture 6">
            <a:extLst>
              <a:ext uri="{FF2B5EF4-FFF2-40B4-BE49-F238E27FC236}">
                <a16:creationId xmlns:a16="http://schemas.microsoft.com/office/drawing/2014/main" id="{6AF8821E-1DF1-4A3F-8AAF-5A2CFD81C8DB}"/>
              </a:ext>
            </a:extLst>
          </p:cNvPr>
          <p:cNvPicPr>
            <a:picLocks noChangeAspect="1"/>
          </p:cNvPicPr>
          <p:nvPr/>
        </p:nvPicPr>
        <p:blipFill rotWithShape="1">
          <a:blip r:embed="rId2"/>
          <a:srcRect l="3332" t="8410" r="38334" b="14444"/>
          <a:stretch/>
        </p:blipFill>
        <p:spPr>
          <a:xfrm>
            <a:off x="3685989" y="1600200"/>
            <a:ext cx="5334000" cy="3967956"/>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Autofit/>
          </a:bodyPr>
          <a:lstStyle/>
          <a:p>
            <a:r>
              <a:rPr lang="en-US" sz="3200" dirty="0">
                <a:solidFill>
                  <a:srgbClr val="FFFF00"/>
                </a:solidFill>
              </a:rPr>
              <a:t>Check the Mandatory Levels data</a:t>
            </a:r>
            <a:br>
              <a:rPr lang="en-US" sz="3200" dirty="0">
                <a:solidFill>
                  <a:srgbClr val="FFFF00"/>
                </a:solidFill>
              </a:rPr>
            </a:br>
            <a:r>
              <a:rPr lang="en-US" sz="3200" dirty="0">
                <a:solidFill>
                  <a:srgbClr val="FFFF00"/>
                </a:solidFill>
              </a:rPr>
              <a:t>(Levels  Tab), note surface values for </a:t>
            </a:r>
            <a:r>
              <a:rPr lang="en-US" sz="3200" dirty="0" err="1">
                <a:solidFill>
                  <a:srgbClr val="FFFF00"/>
                </a:solidFill>
              </a:rPr>
              <a:t>dropsonde</a:t>
            </a:r>
            <a:r>
              <a:rPr lang="en-US" sz="3200" dirty="0">
                <a:solidFill>
                  <a:srgbClr val="FFFF00"/>
                </a:solidFill>
              </a:rPr>
              <a:t> log</a:t>
            </a:r>
            <a:r>
              <a:rPr lang="en-US" sz="3200" dirty="0"/>
              <a:t>.</a:t>
            </a:r>
          </a:p>
        </p:txBody>
      </p:sp>
      <p:pic>
        <p:nvPicPr>
          <p:cNvPr id="13314" name="Picture 2"/>
          <p:cNvPicPr>
            <a:picLocks noGrp="1" noChangeAspect="1" noChangeArrowheads="1"/>
          </p:cNvPicPr>
          <p:nvPr>
            <p:ph idx="1"/>
          </p:nvPr>
        </p:nvPicPr>
        <p:blipFill>
          <a:blip r:embed="rId2" cstate="print"/>
          <a:srcRect r="57366" b="49491"/>
          <a:stretch>
            <a:fillRect/>
          </a:stretch>
        </p:blipFill>
        <p:spPr bwMode="auto">
          <a:xfrm>
            <a:off x="990600" y="1447800"/>
            <a:ext cx="7017215" cy="5195861"/>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dirty="0">
                <a:solidFill>
                  <a:srgbClr val="FFFF00"/>
                </a:solidFill>
              </a:rPr>
              <a:t>Remove a level by clicking on it so it is highlighted in red. </a:t>
            </a:r>
            <a:r>
              <a:rPr lang="en-US" i="1" dirty="0">
                <a:solidFill>
                  <a:srgbClr val="FFFF00"/>
                </a:solidFill>
              </a:rPr>
              <a:t>This will only fix the WMO message and not the </a:t>
            </a:r>
            <a:r>
              <a:rPr lang="en-US" i="1" dirty="0" err="1">
                <a:solidFill>
                  <a:srgbClr val="FFFF00"/>
                </a:solidFill>
              </a:rPr>
              <a:t>bufr</a:t>
            </a:r>
            <a:r>
              <a:rPr lang="en-US" i="1" dirty="0">
                <a:solidFill>
                  <a:srgbClr val="FFFF00"/>
                </a:solidFill>
              </a:rPr>
              <a:t> data</a:t>
            </a:r>
            <a:r>
              <a:rPr lang="en-US" dirty="0"/>
              <a:t>.</a:t>
            </a:r>
          </a:p>
        </p:txBody>
      </p:sp>
      <p:pic>
        <p:nvPicPr>
          <p:cNvPr id="4" name="Content Placeholder 3"/>
          <p:cNvPicPr>
            <a:picLocks noGrp="1" noChangeAspect="1"/>
          </p:cNvPicPr>
          <p:nvPr>
            <p:ph idx="1"/>
          </p:nvPr>
        </p:nvPicPr>
        <p:blipFill>
          <a:blip r:embed="rId2"/>
          <a:stretch>
            <a:fillRect/>
          </a:stretch>
        </p:blipFill>
        <p:spPr>
          <a:xfrm>
            <a:off x="951230" y="2332037"/>
            <a:ext cx="7241540" cy="4525963"/>
          </a:xfrm>
          <a:prstGeom prst="rect">
            <a:avLst/>
          </a:prstGeom>
        </p:spPr>
      </p:pic>
    </p:spTree>
    <p:extLst>
      <p:ext uri="{BB962C8B-B14F-4D97-AF65-F5344CB8AC3E}">
        <p14:creationId xmlns:p14="http://schemas.microsoft.com/office/powerpoint/2010/main" val="30019205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a:solidFill>
                  <a:srgbClr val="FFFF00"/>
                </a:solidFill>
              </a:rPr>
              <a:t>Use the Summary Tab as a final check after making changes  and before transmitting</a:t>
            </a:r>
          </a:p>
        </p:txBody>
      </p:sp>
      <p:pic>
        <p:nvPicPr>
          <p:cNvPr id="1026" name="Picture 2"/>
          <p:cNvPicPr>
            <a:picLocks noGrp="1" noChangeAspect="1" noChangeArrowheads="1"/>
          </p:cNvPicPr>
          <p:nvPr>
            <p:ph idx="1"/>
          </p:nvPr>
        </p:nvPicPr>
        <p:blipFill>
          <a:blip r:embed="rId2" cstate="print"/>
          <a:srcRect/>
          <a:stretch>
            <a:fillRect/>
          </a:stretch>
        </p:blipFill>
        <p:spPr bwMode="auto">
          <a:xfrm>
            <a:off x="951229" y="1905000"/>
            <a:ext cx="7241541" cy="4525963"/>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OMM.jpg"/>
          <p:cNvPicPr>
            <a:picLocks noGrp="1" noChangeAspect="1"/>
          </p:cNvPicPr>
          <p:nvPr>
            <p:ph idx="1"/>
          </p:nvPr>
        </p:nvPicPr>
        <p:blipFill rotWithShape="1">
          <a:blip r:embed="rId2" cstate="print"/>
          <a:srcRect r="22936"/>
          <a:stretch/>
        </p:blipFill>
        <p:spPr>
          <a:xfrm>
            <a:off x="152400" y="1836448"/>
            <a:ext cx="6400800" cy="4359534"/>
          </a:xfrm>
        </p:spPr>
      </p:pic>
      <p:sp>
        <p:nvSpPr>
          <p:cNvPr id="2" name="Title 1"/>
          <p:cNvSpPr>
            <a:spLocks noGrp="1"/>
          </p:cNvSpPr>
          <p:nvPr>
            <p:ph type="title"/>
          </p:nvPr>
        </p:nvSpPr>
        <p:spPr/>
        <p:txBody>
          <a:bodyPr>
            <a:normAutofit fontScale="90000"/>
          </a:bodyPr>
          <a:lstStyle/>
          <a:p>
            <a:r>
              <a:rPr lang="en-US" dirty="0">
                <a:solidFill>
                  <a:srgbClr val="FFFF00"/>
                </a:solidFill>
              </a:rPr>
              <a:t>Use the COMM Tab to make </a:t>
            </a:r>
            <a:r>
              <a:rPr lang="en-US" dirty="0" err="1">
                <a:solidFill>
                  <a:srgbClr val="FFFF00"/>
                </a:solidFill>
              </a:rPr>
              <a:t>Tempdrop</a:t>
            </a:r>
            <a:r>
              <a:rPr lang="en-US" dirty="0">
                <a:solidFill>
                  <a:srgbClr val="FFFF00"/>
                </a:solidFill>
              </a:rPr>
              <a:t> Comments Section</a:t>
            </a:r>
          </a:p>
        </p:txBody>
      </p:sp>
      <p:sp>
        <p:nvSpPr>
          <p:cNvPr id="5" name="TextBox 4"/>
          <p:cNvSpPr txBox="1"/>
          <p:nvPr/>
        </p:nvSpPr>
        <p:spPr>
          <a:xfrm>
            <a:off x="6705600" y="2308055"/>
            <a:ext cx="2547620" cy="3416320"/>
          </a:xfrm>
          <a:prstGeom prst="rect">
            <a:avLst/>
          </a:prstGeom>
          <a:noFill/>
        </p:spPr>
        <p:txBody>
          <a:bodyPr wrap="none" rtlCol="0">
            <a:spAutoFit/>
          </a:bodyPr>
          <a:lstStyle/>
          <a:p>
            <a:endParaRPr lang="en-US" dirty="0">
              <a:solidFill>
                <a:schemeClr val="bg1"/>
              </a:solidFill>
            </a:endParaRPr>
          </a:p>
          <a:p>
            <a:pPr>
              <a:buFont typeface="Arial" pitchFamily="34" charset="0"/>
              <a:buChar char="•"/>
            </a:pPr>
            <a:r>
              <a:rPr lang="en-US" dirty="0">
                <a:solidFill>
                  <a:schemeClr val="bg1"/>
                </a:solidFill>
              </a:rPr>
              <a:t>Designate Environment</a:t>
            </a:r>
          </a:p>
          <a:p>
            <a:r>
              <a:rPr lang="en-US" dirty="0">
                <a:solidFill>
                  <a:schemeClr val="bg1"/>
                </a:solidFill>
              </a:rPr>
              <a:t>  Indicate azimuth if </a:t>
            </a:r>
          </a:p>
          <a:p>
            <a:r>
              <a:rPr lang="en-US" dirty="0">
                <a:solidFill>
                  <a:schemeClr val="bg1"/>
                </a:solidFill>
              </a:rPr>
              <a:t>  Eyewall or </a:t>
            </a:r>
            <a:r>
              <a:rPr lang="en-US" dirty="0" err="1">
                <a:solidFill>
                  <a:schemeClr val="bg1"/>
                </a:solidFill>
              </a:rPr>
              <a:t>maxwind</a:t>
            </a:r>
            <a:endParaRPr lang="en-US" dirty="0">
              <a:solidFill>
                <a:schemeClr val="bg1"/>
              </a:solidFill>
            </a:endParaRPr>
          </a:p>
          <a:p>
            <a:pPr>
              <a:buFont typeface="Arial" pitchFamily="34" charset="0"/>
              <a:buChar char="•"/>
            </a:pPr>
            <a:r>
              <a:rPr lang="en-US" dirty="0">
                <a:solidFill>
                  <a:schemeClr val="bg1"/>
                </a:solidFill>
              </a:rPr>
              <a:t>Click on “Last Report”</a:t>
            </a:r>
          </a:p>
          <a:p>
            <a:r>
              <a:rPr lang="en-US" dirty="0">
                <a:solidFill>
                  <a:schemeClr val="bg1"/>
                </a:solidFill>
              </a:rPr>
              <a:t>  when sending the final</a:t>
            </a:r>
          </a:p>
          <a:p>
            <a:r>
              <a:rPr lang="en-US" dirty="0">
                <a:solidFill>
                  <a:schemeClr val="bg1"/>
                </a:solidFill>
              </a:rPr>
              <a:t>  </a:t>
            </a:r>
            <a:r>
              <a:rPr lang="en-US" dirty="0" err="1">
                <a:solidFill>
                  <a:schemeClr val="bg1"/>
                </a:solidFill>
              </a:rPr>
              <a:t>tempdrop</a:t>
            </a:r>
            <a:r>
              <a:rPr lang="en-US" dirty="0">
                <a:solidFill>
                  <a:schemeClr val="bg1"/>
                </a:solidFill>
              </a:rPr>
              <a:t> (confirm with</a:t>
            </a:r>
          </a:p>
          <a:p>
            <a:r>
              <a:rPr lang="en-US" dirty="0">
                <a:solidFill>
                  <a:schemeClr val="bg1"/>
                </a:solidFill>
              </a:rPr>
              <a:t>   FD first)</a:t>
            </a:r>
          </a:p>
          <a:p>
            <a:pPr marL="285750" indent="-285750">
              <a:buFont typeface="Arial" panose="020B0604020202020204" pitchFamily="34" charset="0"/>
              <a:buChar char="•"/>
            </a:pPr>
            <a:r>
              <a:rPr lang="en-US" dirty="0">
                <a:solidFill>
                  <a:schemeClr val="bg1"/>
                </a:solidFill>
              </a:rPr>
              <a:t>Enter observation </a:t>
            </a:r>
          </a:p>
          <a:p>
            <a:r>
              <a:rPr lang="en-US" dirty="0">
                <a:solidFill>
                  <a:schemeClr val="bg1"/>
                </a:solidFill>
              </a:rPr>
              <a:t>    number (sequential)</a:t>
            </a:r>
          </a:p>
          <a:p>
            <a:endParaRPr lang="en-US" dirty="0">
              <a:solidFill>
                <a:schemeClr val="bg1"/>
              </a:solidFill>
            </a:endParaRPr>
          </a:p>
          <a:p>
            <a:endParaRPr lang="en-US"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21"/>
            <a:ext cx="8229600" cy="1143000"/>
          </a:xfrm>
        </p:spPr>
        <p:txBody>
          <a:bodyPr/>
          <a:lstStyle/>
          <a:p>
            <a:r>
              <a:rPr lang="en-US" dirty="0">
                <a:solidFill>
                  <a:srgbClr val="FFFF00"/>
                </a:solidFill>
              </a:rPr>
              <a:t>HRD Stations</a:t>
            </a:r>
          </a:p>
        </p:txBody>
      </p:sp>
      <p:pic>
        <p:nvPicPr>
          <p:cNvPr id="2050" name="Picture 2"/>
          <p:cNvPicPr>
            <a:picLocks noGrp="1" noChangeAspect="1" noChangeArrowheads="1"/>
          </p:cNvPicPr>
          <p:nvPr>
            <p:ph idx="1"/>
          </p:nvPr>
        </p:nvPicPr>
        <p:blipFill>
          <a:blip r:embed="rId2" cstate="print"/>
          <a:srcRect l="33164" t="31989" r="16328" b="46124"/>
          <a:stretch>
            <a:fillRect/>
          </a:stretch>
        </p:blipFill>
        <p:spPr bwMode="auto">
          <a:xfrm>
            <a:off x="227935" y="2635019"/>
            <a:ext cx="8867427" cy="2401617"/>
          </a:xfrm>
          <a:prstGeom prst="rect">
            <a:avLst/>
          </a:prstGeom>
          <a:noFill/>
          <a:ln w="9525">
            <a:noFill/>
            <a:miter lim="800000"/>
            <a:headEnd/>
            <a:tailEnd/>
          </a:ln>
        </p:spPr>
      </p:pic>
      <p:sp>
        <p:nvSpPr>
          <p:cNvPr id="6" name="Right Arrow 5"/>
          <p:cNvSpPr/>
          <p:nvPr/>
        </p:nvSpPr>
        <p:spPr>
          <a:xfrm rot="5400000">
            <a:off x="2733072" y="1746847"/>
            <a:ext cx="1295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 name="Right Arrow 6"/>
          <p:cNvSpPr/>
          <p:nvPr/>
        </p:nvSpPr>
        <p:spPr>
          <a:xfrm rot="16200000">
            <a:off x="3281464" y="4884236"/>
            <a:ext cx="1295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Donut 7"/>
          <p:cNvSpPr/>
          <p:nvPr/>
        </p:nvSpPr>
        <p:spPr>
          <a:xfrm>
            <a:off x="3228372" y="3349056"/>
            <a:ext cx="304800" cy="304800"/>
          </a:xfrm>
          <a:prstGeom prst="donut">
            <a:avLst>
              <a:gd name="adj" fmla="val 47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p:cNvSpPr txBox="1"/>
          <p:nvPr/>
        </p:nvSpPr>
        <p:spPr>
          <a:xfrm>
            <a:off x="3645278" y="1358724"/>
            <a:ext cx="1750223" cy="369332"/>
          </a:xfrm>
          <a:prstGeom prst="rect">
            <a:avLst/>
          </a:prstGeom>
          <a:noFill/>
        </p:spPr>
        <p:txBody>
          <a:bodyPr wrap="none" rtlCol="0">
            <a:spAutoFit/>
          </a:bodyPr>
          <a:lstStyle/>
          <a:p>
            <a:r>
              <a:rPr lang="en-US" dirty="0" err="1">
                <a:solidFill>
                  <a:srgbClr val="FFC000"/>
                </a:solidFill>
              </a:rPr>
              <a:t>Dropsonde</a:t>
            </a:r>
            <a:r>
              <a:rPr lang="en-US" dirty="0">
                <a:solidFill>
                  <a:srgbClr val="FFC000"/>
                </a:solidFill>
              </a:rPr>
              <a:t> seats</a:t>
            </a:r>
          </a:p>
        </p:txBody>
      </p:sp>
      <p:sp>
        <p:nvSpPr>
          <p:cNvPr id="10" name="TextBox 9"/>
          <p:cNvSpPr txBox="1"/>
          <p:nvPr/>
        </p:nvSpPr>
        <p:spPr>
          <a:xfrm>
            <a:off x="4191000" y="5175820"/>
            <a:ext cx="1317990" cy="369332"/>
          </a:xfrm>
          <a:prstGeom prst="rect">
            <a:avLst/>
          </a:prstGeom>
          <a:noFill/>
        </p:spPr>
        <p:txBody>
          <a:bodyPr wrap="none" rtlCol="0">
            <a:spAutoFit/>
          </a:bodyPr>
          <a:lstStyle/>
          <a:p>
            <a:r>
              <a:rPr lang="en-US" dirty="0">
                <a:solidFill>
                  <a:srgbClr val="FFC000"/>
                </a:solidFill>
              </a:rPr>
              <a:t>LPS &amp; Radar</a:t>
            </a:r>
          </a:p>
        </p:txBody>
      </p:sp>
      <p:sp>
        <p:nvSpPr>
          <p:cNvPr id="12" name="Donut 11"/>
          <p:cNvSpPr/>
          <p:nvPr/>
        </p:nvSpPr>
        <p:spPr>
          <a:xfrm>
            <a:off x="3295650" y="3784246"/>
            <a:ext cx="304800" cy="304800"/>
          </a:xfrm>
          <a:prstGeom prst="donut">
            <a:avLst>
              <a:gd name="adj" fmla="val 47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Circle: Hollow 2">
            <a:extLst>
              <a:ext uri="{FF2B5EF4-FFF2-40B4-BE49-F238E27FC236}">
                <a16:creationId xmlns:a16="http://schemas.microsoft.com/office/drawing/2014/main" id="{80E0503B-552B-4D48-8F3A-1CF5C901E445}"/>
              </a:ext>
            </a:extLst>
          </p:cNvPr>
          <p:cNvSpPr/>
          <p:nvPr/>
        </p:nvSpPr>
        <p:spPr>
          <a:xfrm>
            <a:off x="3810000" y="3689763"/>
            <a:ext cx="228600" cy="609600"/>
          </a:xfrm>
          <a:prstGeom prst="donut">
            <a:avLst>
              <a:gd name="adj" fmla="val 47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a:extLst>
              <a:ext uri="{FF2B5EF4-FFF2-40B4-BE49-F238E27FC236}">
                <a16:creationId xmlns:a16="http://schemas.microsoft.com/office/drawing/2014/main" id="{B37B8954-07E7-4ACC-B759-FEC4B805D07A}"/>
              </a:ext>
            </a:extLst>
          </p:cNvPr>
          <p:cNvSpPr txBox="1"/>
          <p:nvPr/>
        </p:nvSpPr>
        <p:spPr>
          <a:xfrm>
            <a:off x="238803" y="5899080"/>
            <a:ext cx="5979137" cy="923330"/>
          </a:xfrm>
          <a:prstGeom prst="rect">
            <a:avLst/>
          </a:prstGeom>
          <a:noFill/>
        </p:spPr>
        <p:txBody>
          <a:bodyPr wrap="none" rtlCol="0">
            <a:spAutoFit/>
          </a:bodyPr>
          <a:lstStyle/>
          <a:p>
            <a:r>
              <a:rPr lang="en-US" dirty="0">
                <a:solidFill>
                  <a:schemeClr val="bg1"/>
                </a:solidFill>
              </a:rPr>
              <a:t>*** Read safety placards for ditching info</a:t>
            </a:r>
          </a:p>
          <a:p>
            <a:r>
              <a:rPr lang="en-US" dirty="0">
                <a:solidFill>
                  <a:schemeClr val="bg1"/>
                </a:solidFill>
              </a:rPr>
              <a:t>*** Ensure you have a </a:t>
            </a:r>
            <a:r>
              <a:rPr lang="en-US" dirty="0" err="1">
                <a:solidFill>
                  <a:schemeClr val="bg1"/>
                </a:solidFill>
              </a:rPr>
              <a:t>Switlik</a:t>
            </a:r>
            <a:r>
              <a:rPr lang="en-US" dirty="0">
                <a:solidFill>
                  <a:schemeClr val="bg1"/>
                </a:solidFill>
              </a:rPr>
              <a:t> and gas mask behind your seat</a:t>
            </a:r>
          </a:p>
          <a:p>
            <a:r>
              <a:rPr lang="en-US" dirty="0">
                <a:solidFill>
                  <a:schemeClr val="bg1"/>
                </a:solidFill>
              </a:rPr>
              <a:t>*** Check manifest for duty/station assignments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FF00"/>
                </a:solidFill>
              </a:rPr>
              <a:t>Check the </a:t>
            </a:r>
            <a:r>
              <a:rPr lang="en-US" dirty="0" err="1">
                <a:solidFill>
                  <a:srgbClr val="FFFF00"/>
                </a:solidFill>
              </a:rPr>
              <a:t>tempdrop</a:t>
            </a:r>
            <a:r>
              <a:rPr lang="en-US" dirty="0">
                <a:solidFill>
                  <a:srgbClr val="FFFF00"/>
                </a:solidFill>
              </a:rPr>
              <a:t> in the WMO Tab</a:t>
            </a:r>
            <a:br>
              <a:rPr lang="en-US" dirty="0">
                <a:solidFill>
                  <a:srgbClr val="FFFF00"/>
                </a:solidFill>
              </a:rPr>
            </a:br>
            <a:r>
              <a:rPr lang="en-US" dirty="0">
                <a:solidFill>
                  <a:srgbClr val="FFFF00"/>
                </a:solidFill>
              </a:rPr>
              <a:t>before transmitting</a:t>
            </a:r>
          </a:p>
        </p:txBody>
      </p:sp>
      <p:pic>
        <p:nvPicPr>
          <p:cNvPr id="4" name="Content Placeholder 3" descr="WMO.jpg"/>
          <p:cNvPicPr>
            <a:picLocks noGrp="1" noChangeAspect="1"/>
          </p:cNvPicPr>
          <p:nvPr>
            <p:ph idx="1"/>
          </p:nvPr>
        </p:nvPicPr>
        <p:blipFill rotWithShape="1">
          <a:blip r:embed="rId2" cstate="print"/>
          <a:srcRect b="11890"/>
          <a:stretch/>
        </p:blipFill>
        <p:spPr>
          <a:xfrm>
            <a:off x="304800" y="1371600"/>
            <a:ext cx="8229600" cy="2286000"/>
          </a:xfrm>
        </p:spPr>
      </p:pic>
      <p:sp>
        <p:nvSpPr>
          <p:cNvPr id="5" name="TextBox 4"/>
          <p:cNvSpPr txBox="1"/>
          <p:nvPr/>
        </p:nvSpPr>
        <p:spPr>
          <a:xfrm>
            <a:off x="249554" y="3886200"/>
            <a:ext cx="8863580" cy="3139321"/>
          </a:xfrm>
          <a:prstGeom prst="rect">
            <a:avLst/>
          </a:prstGeom>
          <a:noFill/>
        </p:spPr>
        <p:txBody>
          <a:bodyPr wrap="none" rtlCol="0">
            <a:spAutoFit/>
          </a:bodyPr>
          <a:lstStyle/>
          <a:p>
            <a:pPr>
              <a:buFont typeface="Arial" pitchFamily="34" charset="0"/>
              <a:buChar char="•"/>
            </a:pPr>
            <a:r>
              <a:rPr lang="en-US" dirty="0">
                <a:solidFill>
                  <a:schemeClr val="bg1"/>
                </a:solidFill>
              </a:rPr>
              <a:t>Look over WMO before sending out</a:t>
            </a:r>
          </a:p>
          <a:p>
            <a:pPr>
              <a:buFont typeface="Arial" pitchFamily="34" charset="0"/>
              <a:buChar char="•"/>
            </a:pPr>
            <a:r>
              <a:rPr lang="en-US" dirty="0">
                <a:solidFill>
                  <a:schemeClr val="bg1"/>
                </a:solidFill>
              </a:rPr>
              <a:t>Make sure that REL and SPG are included – if not you may need to set the end of the drop</a:t>
            </a:r>
          </a:p>
          <a:p>
            <a:r>
              <a:rPr lang="en-US" dirty="0">
                <a:solidFill>
                  <a:schemeClr val="bg1"/>
                </a:solidFill>
              </a:rPr>
              <a:t> a couple of lines earlier to get a splash location.</a:t>
            </a:r>
          </a:p>
          <a:p>
            <a:pPr>
              <a:buFont typeface="Arial" pitchFamily="34" charset="0"/>
              <a:buChar char="•"/>
            </a:pPr>
            <a:r>
              <a:rPr lang="en-US" dirty="0">
                <a:solidFill>
                  <a:schemeClr val="bg1"/>
                </a:solidFill>
              </a:rPr>
              <a:t>Check that environment information is included if applicable and that it is correct</a:t>
            </a:r>
          </a:p>
          <a:p>
            <a:pPr>
              <a:buFont typeface="Arial" pitchFamily="34" charset="0"/>
              <a:buChar char="•"/>
            </a:pPr>
            <a:r>
              <a:rPr lang="en-US" dirty="0">
                <a:solidFill>
                  <a:schemeClr val="bg1"/>
                </a:solidFill>
              </a:rPr>
              <a:t>Check the surface data (99 data group on XXAA line)</a:t>
            </a:r>
          </a:p>
          <a:p>
            <a:pPr>
              <a:buFont typeface="Arial" pitchFamily="34" charset="0"/>
              <a:buChar char="•"/>
            </a:pPr>
            <a:r>
              <a:rPr lang="en-US" dirty="0">
                <a:solidFill>
                  <a:schemeClr val="bg1"/>
                </a:solidFill>
              </a:rPr>
              <a:t>Manually add 3 digit SST from at the end of the comments section, before “=“ if there was a</a:t>
            </a:r>
          </a:p>
          <a:p>
            <a:r>
              <a:rPr lang="en-US" dirty="0">
                <a:solidFill>
                  <a:schemeClr val="bg1"/>
                </a:solidFill>
              </a:rPr>
              <a:t> concurrent BT drop and save the WMO message to the correct folder</a:t>
            </a:r>
          </a:p>
          <a:p>
            <a:r>
              <a:rPr lang="en-US" dirty="0">
                <a:solidFill>
                  <a:schemeClr val="bg1"/>
                </a:solidFill>
              </a:rPr>
              <a:t>**** If either environment or SST added you must manually save the WMO message</a:t>
            </a:r>
          </a:p>
          <a:p>
            <a:r>
              <a:rPr lang="en-US" dirty="0">
                <a:solidFill>
                  <a:schemeClr val="bg1"/>
                </a:solidFill>
              </a:rPr>
              <a:t>**** Click File/save or icon browse to correct directory and save</a:t>
            </a:r>
          </a:p>
          <a:p>
            <a:r>
              <a:rPr lang="en-US" dirty="0">
                <a:solidFill>
                  <a:schemeClr val="bg1"/>
                </a:solidFill>
              </a:rPr>
              <a:t>**** You will be prompted to overwrite the old message if in the correct directory </a:t>
            </a:r>
            <a:br>
              <a:rPr lang="en-US" dirty="0">
                <a:solidFill>
                  <a:schemeClr val="bg1"/>
                </a:solidFill>
              </a:rPr>
            </a:br>
            <a:endParaRPr lang="en-US" dirty="0">
              <a:solidFill>
                <a:schemeClr val="bg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sz="3600" dirty="0">
                <a:solidFill>
                  <a:srgbClr val="FFFF00"/>
                </a:solidFill>
              </a:rPr>
              <a:t>On the P3 use the WMM Application to transmit the  </a:t>
            </a:r>
            <a:r>
              <a:rPr lang="en-US" sz="3600" dirty="0" err="1">
                <a:solidFill>
                  <a:srgbClr val="FFFF00"/>
                </a:solidFill>
              </a:rPr>
              <a:t>tempdrop</a:t>
            </a:r>
            <a:r>
              <a:rPr lang="en-US" sz="3600" dirty="0">
                <a:solidFill>
                  <a:srgbClr val="FFFF00"/>
                </a:solidFill>
              </a:rPr>
              <a:t> messages</a:t>
            </a:r>
          </a:p>
        </p:txBody>
      </p:sp>
      <p:pic>
        <p:nvPicPr>
          <p:cNvPr id="4" name="Picture 4" descr="C:\Documents and Settings\kathryn.sellwood\My Documents\sondedata\HURR12\20120730H1\DSKTOP.png"/>
          <p:cNvPicPr>
            <a:picLocks noGrp="1" noChangeAspect="1" noChangeArrowheads="1"/>
          </p:cNvPicPr>
          <p:nvPr>
            <p:ph idx="1"/>
          </p:nvPr>
        </p:nvPicPr>
        <p:blipFill>
          <a:blip r:embed="rId2" cstate="print"/>
          <a:srcRect l="75625" t="1563" r="18125" b="85156"/>
          <a:stretch>
            <a:fillRect/>
          </a:stretch>
        </p:blipFill>
        <p:spPr bwMode="auto">
          <a:xfrm>
            <a:off x="437896" y="911641"/>
            <a:ext cx="762000" cy="1295376"/>
          </a:xfrm>
          <a:prstGeom prst="rect">
            <a:avLst/>
          </a:prstGeom>
          <a:noFill/>
        </p:spPr>
      </p:pic>
      <p:pic>
        <p:nvPicPr>
          <p:cNvPr id="1028" name="Picture 4" descr="C:\Documents and Settings\kathryn.sellwood\Desktop\ASPEN\20120730H1\WMMApp.png"/>
          <p:cNvPicPr>
            <a:picLocks noChangeAspect="1" noChangeArrowheads="1"/>
          </p:cNvPicPr>
          <p:nvPr/>
        </p:nvPicPr>
        <p:blipFill>
          <a:blip r:embed="rId3" cstate="print"/>
          <a:srcRect/>
          <a:stretch>
            <a:fillRect/>
          </a:stretch>
        </p:blipFill>
        <p:spPr bwMode="auto">
          <a:xfrm>
            <a:off x="3352800" y="1752600"/>
            <a:ext cx="5608320" cy="4486656"/>
          </a:xfrm>
          <a:prstGeom prst="rect">
            <a:avLst/>
          </a:prstGeom>
          <a:noFill/>
        </p:spPr>
      </p:pic>
      <p:sp>
        <p:nvSpPr>
          <p:cNvPr id="5" name="TextBox 4"/>
          <p:cNvSpPr txBox="1"/>
          <p:nvPr/>
        </p:nvSpPr>
        <p:spPr>
          <a:xfrm>
            <a:off x="0" y="2350428"/>
            <a:ext cx="3872214" cy="4524315"/>
          </a:xfrm>
          <a:prstGeom prst="rect">
            <a:avLst/>
          </a:prstGeom>
          <a:noFill/>
        </p:spPr>
        <p:txBody>
          <a:bodyPr wrap="none" rtlCol="0">
            <a:spAutoFit/>
          </a:bodyPr>
          <a:lstStyle/>
          <a:p>
            <a:pPr>
              <a:buFont typeface="Arial" pitchFamily="34" charset="0"/>
              <a:buChar char="•"/>
            </a:pPr>
            <a:r>
              <a:rPr lang="en-US" dirty="0">
                <a:solidFill>
                  <a:schemeClr val="bg1"/>
                </a:solidFill>
              </a:rPr>
              <a:t>Click on the icon to open WMM</a:t>
            </a:r>
          </a:p>
          <a:p>
            <a:pPr>
              <a:buFont typeface="Arial" pitchFamily="34" charset="0"/>
              <a:buChar char="•"/>
            </a:pPr>
            <a:r>
              <a:rPr lang="en-US" dirty="0">
                <a:solidFill>
                  <a:schemeClr val="bg1"/>
                </a:solidFill>
              </a:rPr>
              <a:t>Click “Load </a:t>
            </a:r>
            <a:r>
              <a:rPr lang="en-US" dirty="0" err="1">
                <a:solidFill>
                  <a:schemeClr val="bg1"/>
                </a:solidFill>
              </a:rPr>
              <a:t>Tempdrop</a:t>
            </a:r>
            <a:r>
              <a:rPr lang="en-US" dirty="0">
                <a:solidFill>
                  <a:schemeClr val="bg1"/>
                </a:solidFill>
              </a:rPr>
              <a:t>” and </a:t>
            </a:r>
          </a:p>
          <a:p>
            <a:r>
              <a:rPr lang="en-US" dirty="0">
                <a:solidFill>
                  <a:schemeClr val="bg1"/>
                </a:solidFill>
              </a:rPr>
              <a:t>  browse to WMO message.</a:t>
            </a:r>
          </a:p>
          <a:p>
            <a:pPr>
              <a:buFont typeface="Arial" pitchFamily="34" charset="0"/>
              <a:buChar char="•"/>
            </a:pPr>
            <a:r>
              <a:rPr lang="en-US" dirty="0">
                <a:solidFill>
                  <a:schemeClr val="bg1"/>
                </a:solidFill>
              </a:rPr>
              <a:t>Check the message for errors a</a:t>
            </a:r>
          </a:p>
          <a:p>
            <a:r>
              <a:rPr lang="en-US" dirty="0">
                <a:solidFill>
                  <a:schemeClr val="bg1"/>
                </a:solidFill>
              </a:rPr>
              <a:t>  final time. </a:t>
            </a:r>
          </a:p>
          <a:p>
            <a:r>
              <a:rPr lang="en-US" b="1" i="1" dirty="0">
                <a:solidFill>
                  <a:schemeClr val="bg1"/>
                </a:solidFill>
              </a:rPr>
              <a:t>  If this is the first </a:t>
            </a:r>
            <a:r>
              <a:rPr lang="en-US" b="1" i="1" dirty="0" err="1">
                <a:solidFill>
                  <a:schemeClr val="bg1"/>
                </a:solidFill>
              </a:rPr>
              <a:t>drop,check</a:t>
            </a:r>
            <a:r>
              <a:rPr lang="en-US" b="1" i="1" dirty="0">
                <a:solidFill>
                  <a:schemeClr val="bg1"/>
                </a:solidFill>
              </a:rPr>
              <a:t> the </a:t>
            </a:r>
          </a:p>
          <a:p>
            <a:r>
              <a:rPr lang="en-US" b="1" i="1" dirty="0">
                <a:solidFill>
                  <a:schemeClr val="bg1"/>
                </a:solidFill>
              </a:rPr>
              <a:t>  mission id on 61616 line</a:t>
            </a:r>
          </a:p>
          <a:p>
            <a:pPr>
              <a:buFont typeface="Arial" pitchFamily="34" charset="0"/>
              <a:buChar char="•"/>
            </a:pPr>
            <a:r>
              <a:rPr lang="en-US" dirty="0">
                <a:solidFill>
                  <a:schemeClr val="bg1"/>
                </a:solidFill>
              </a:rPr>
              <a:t>Click “Send  Message”</a:t>
            </a:r>
          </a:p>
          <a:p>
            <a:pPr>
              <a:buFont typeface="Arial" pitchFamily="34" charset="0"/>
              <a:buChar char="•"/>
            </a:pPr>
            <a:r>
              <a:rPr lang="en-US" dirty="0">
                <a:solidFill>
                  <a:schemeClr val="bg1"/>
                </a:solidFill>
              </a:rPr>
              <a:t>Repeat process for </a:t>
            </a:r>
            <a:r>
              <a:rPr lang="en-US" dirty="0" err="1">
                <a:solidFill>
                  <a:schemeClr val="bg1"/>
                </a:solidFill>
              </a:rPr>
              <a:t>bufr</a:t>
            </a:r>
            <a:r>
              <a:rPr lang="en-US" dirty="0">
                <a:solidFill>
                  <a:schemeClr val="bg1"/>
                </a:solidFill>
              </a:rPr>
              <a:t> file</a:t>
            </a:r>
          </a:p>
          <a:p>
            <a:pPr>
              <a:buFont typeface="Arial" pitchFamily="34" charset="0"/>
              <a:buChar char="•"/>
            </a:pPr>
            <a:r>
              <a:rPr lang="en-US" dirty="0">
                <a:solidFill>
                  <a:schemeClr val="bg1"/>
                </a:solidFill>
              </a:rPr>
              <a:t>The </a:t>
            </a:r>
            <a:r>
              <a:rPr lang="en-US" dirty="0" err="1">
                <a:solidFill>
                  <a:schemeClr val="bg1"/>
                </a:solidFill>
              </a:rPr>
              <a:t>tempdrop</a:t>
            </a:r>
            <a:r>
              <a:rPr lang="en-US" dirty="0">
                <a:solidFill>
                  <a:schemeClr val="bg1"/>
                </a:solidFill>
              </a:rPr>
              <a:t> and </a:t>
            </a:r>
            <a:r>
              <a:rPr lang="en-US" dirty="0" err="1">
                <a:solidFill>
                  <a:schemeClr val="bg1"/>
                </a:solidFill>
              </a:rPr>
              <a:t>bufr</a:t>
            </a:r>
            <a:r>
              <a:rPr lang="en-US" dirty="0">
                <a:solidFill>
                  <a:schemeClr val="bg1"/>
                </a:solidFill>
              </a:rPr>
              <a:t> file </a:t>
            </a:r>
          </a:p>
          <a:p>
            <a:r>
              <a:rPr lang="en-US" dirty="0">
                <a:solidFill>
                  <a:schemeClr val="bg1"/>
                </a:solidFill>
              </a:rPr>
              <a:t>  should now appear in Pending</a:t>
            </a:r>
          </a:p>
          <a:p>
            <a:r>
              <a:rPr lang="en-US" dirty="0">
                <a:solidFill>
                  <a:schemeClr val="bg1"/>
                </a:solidFill>
              </a:rPr>
              <a:t>  Messages</a:t>
            </a:r>
          </a:p>
          <a:p>
            <a:pPr>
              <a:buFont typeface="Arial" pitchFamily="34" charset="0"/>
              <a:buChar char="•"/>
            </a:pPr>
            <a:r>
              <a:rPr lang="en-US" dirty="0">
                <a:solidFill>
                  <a:schemeClr val="bg1"/>
                </a:solidFill>
              </a:rPr>
              <a:t>Once a </a:t>
            </a:r>
            <a:r>
              <a:rPr lang="en-US" dirty="0" err="1">
                <a:solidFill>
                  <a:schemeClr val="bg1"/>
                </a:solidFill>
              </a:rPr>
              <a:t>tempdrop</a:t>
            </a:r>
            <a:r>
              <a:rPr lang="en-US" dirty="0">
                <a:solidFill>
                  <a:schemeClr val="bg1"/>
                </a:solidFill>
              </a:rPr>
              <a:t> is sent off the </a:t>
            </a:r>
          </a:p>
          <a:p>
            <a:r>
              <a:rPr lang="en-US" dirty="0">
                <a:solidFill>
                  <a:schemeClr val="bg1"/>
                </a:solidFill>
              </a:rPr>
              <a:t>  plane it will move to sent</a:t>
            </a:r>
          </a:p>
          <a:p>
            <a:r>
              <a:rPr lang="en-US" dirty="0">
                <a:solidFill>
                  <a:schemeClr val="bg1"/>
                </a:solidFill>
              </a:rPr>
              <a:t>  messages and be given an </a:t>
            </a:r>
            <a:r>
              <a:rPr lang="en-US" dirty="0" err="1">
                <a:solidFill>
                  <a:schemeClr val="bg1"/>
                </a:solidFill>
              </a:rPr>
              <a:t>OB#</a:t>
            </a:r>
            <a:r>
              <a:rPr lang="en-US" dirty="0" err="1"/>
              <a:t>an</a:t>
            </a:r>
            <a:r>
              <a:rPr lang="en-US" dirty="0"/>
              <a:t> ob #</a:t>
            </a:r>
          </a:p>
          <a:p>
            <a:r>
              <a:rPr lang="en-US" dirty="0"/>
              <a:t>  </a:t>
            </a:r>
            <a:r>
              <a:rPr lang="en-US" dirty="0">
                <a:solidFill>
                  <a:schemeClr val="bg1"/>
                </a:solidFill>
              </a:rPr>
              <a:t>– note the  ob # in your log</a:t>
            </a:r>
          </a:p>
        </p:txBody>
      </p:sp>
      <p:sp>
        <p:nvSpPr>
          <p:cNvPr id="6" name="Left Arrow 5"/>
          <p:cNvSpPr/>
          <p:nvPr/>
        </p:nvSpPr>
        <p:spPr>
          <a:xfrm rot="5400000">
            <a:off x="5151636" y="2315964"/>
            <a:ext cx="511065" cy="45113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p:cNvSpPr/>
          <p:nvPr/>
        </p:nvSpPr>
        <p:spPr>
          <a:xfrm rot="10800000">
            <a:off x="5562600" y="3657600"/>
            <a:ext cx="511065" cy="45113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 Arrow 7"/>
          <p:cNvSpPr/>
          <p:nvPr/>
        </p:nvSpPr>
        <p:spPr>
          <a:xfrm rot="10800000">
            <a:off x="1371600" y="1828800"/>
            <a:ext cx="1637793" cy="45113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396163-3F76-4457-B716-B772C4D0273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835" r="9232" b="15960"/>
          <a:stretch/>
        </p:blipFill>
        <p:spPr>
          <a:xfrm>
            <a:off x="1157631" y="1371600"/>
            <a:ext cx="7141921" cy="5362187"/>
          </a:xfrm>
          <a:prstGeom prst="rect">
            <a:avLst/>
          </a:prstGeom>
        </p:spPr>
      </p:pic>
      <p:sp>
        <p:nvSpPr>
          <p:cNvPr id="2" name="TextBox 1">
            <a:extLst>
              <a:ext uri="{FF2B5EF4-FFF2-40B4-BE49-F238E27FC236}">
                <a16:creationId xmlns:a16="http://schemas.microsoft.com/office/drawing/2014/main" id="{40456F9A-EF2F-4C5A-A99C-E4FE1C8A5DE8}"/>
              </a:ext>
            </a:extLst>
          </p:cNvPr>
          <p:cNvSpPr txBox="1"/>
          <p:nvPr/>
        </p:nvSpPr>
        <p:spPr>
          <a:xfrm>
            <a:off x="299718" y="381000"/>
            <a:ext cx="8857746" cy="461665"/>
          </a:xfrm>
          <a:prstGeom prst="rect">
            <a:avLst/>
          </a:prstGeom>
          <a:noFill/>
        </p:spPr>
        <p:txBody>
          <a:bodyPr wrap="none" rtlCol="0">
            <a:spAutoFit/>
          </a:bodyPr>
          <a:lstStyle/>
          <a:p>
            <a:r>
              <a:rPr lang="en-US" sz="2400" dirty="0">
                <a:solidFill>
                  <a:srgbClr val="FFFF00"/>
                </a:solidFill>
              </a:rPr>
              <a:t>WMM MODULE STANDARD VIEW: Flight-level data scrolls in real-time</a:t>
            </a:r>
          </a:p>
        </p:txBody>
      </p:sp>
    </p:spTree>
    <p:extLst>
      <p:ext uri="{BB962C8B-B14F-4D97-AF65-F5344CB8AC3E}">
        <p14:creationId xmlns:p14="http://schemas.microsoft.com/office/powerpoint/2010/main" val="4065635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aphical user interface&#10;&#10;Description automatically generated">
            <a:extLst>
              <a:ext uri="{FF2B5EF4-FFF2-40B4-BE49-F238E27FC236}">
                <a16:creationId xmlns:a16="http://schemas.microsoft.com/office/drawing/2014/main" id="{CDBF8D9D-5AE0-46FC-BC1F-FCB72124A44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770" t="26539" r="11770" b="8146"/>
          <a:stretch/>
        </p:blipFill>
        <p:spPr>
          <a:xfrm>
            <a:off x="619458" y="1447800"/>
            <a:ext cx="7905082" cy="5063701"/>
          </a:xfrm>
          <a:prstGeom prst="rect">
            <a:avLst/>
          </a:prstGeom>
        </p:spPr>
      </p:pic>
      <p:sp>
        <p:nvSpPr>
          <p:cNvPr id="3" name="TextBox 2">
            <a:extLst>
              <a:ext uri="{FF2B5EF4-FFF2-40B4-BE49-F238E27FC236}">
                <a16:creationId xmlns:a16="http://schemas.microsoft.com/office/drawing/2014/main" id="{C18D99CD-BFC3-4AF5-BD45-92DD485FB38B}"/>
              </a:ext>
            </a:extLst>
          </p:cNvPr>
          <p:cNvSpPr txBox="1"/>
          <p:nvPr/>
        </p:nvSpPr>
        <p:spPr>
          <a:xfrm>
            <a:off x="1239549" y="346499"/>
            <a:ext cx="6664901" cy="523220"/>
          </a:xfrm>
          <a:prstGeom prst="rect">
            <a:avLst/>
          </a:prstGeom>
          <a:noFill/>
        </p:spPr>
        <p:txBody>
          <a:bodyPr wrap="none" rtlCol="0">
            <a:spAutoFit/>
          </a:bodyPr>
          <a:lstStyle/>
          <a:p>
            <a:r>
              <a:rPr lang="en-US" sz="2800" dirty="0">
                <a:solidFill>
                  <a:srgbClr val="FFFF00"/>
                </a:solidFill>
              </a:rPr>
              <a:t>BROWSE TO SELECT MESSAGE TO TRANSMIT</a:t>
            </a:r>
          </a:p>
        </p:txBody>
      </p:sp>
    </p:spTree>
    <p:extLst>
      <p:ext uri="{BB962C8B-B14F-4D97-AF65-F5344CB8AC3E}">
        <p14:creationId xmlns:p14="http://schemas.microsoft.com/office/powerpoint/2010/main" val="31393146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CDF5CA9-FC86-4603-9054-753A5A9DDFE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296" t="24815" r="7802"/>
          <a:stretch/>
        </p:blipFill>
        <p:spPr>
          <a:xfrm>
            <a:off x="1752600" y="1390996"/>
            <a:ext cx="6944685" cy="5158271"/>
          </a:xfrm>
          <a:prstGeom prst="rect">
            <a:avLst/>
          </a:prstGeom>
        </p:spPr>
      </p:pic>
      <p:sp>
        <p:nvSpPr>
          <p:cNvPr id="2" name="TextBox 1">
            <a:extLst>
              <a:ext uri="{FF2B5EF4-FFF2-40B4-BE49-F238E27FC236}">
                <a16:creationId xmlns:a16="http://schemas.microsoft.com/office/drawing/2014/main" id="{E9A8D07A-109B-4724-8FB1-EBE4EEBC6D0C}"/>
              </a:ext>
            </a:extLst>
          </p:cNvPr>
          <p:cNvSpPr txBox="1"/>
          <p:nvPr/>
        </p:nvSpPr>
        <p:spPr>
          <a:xfrm>
            <a:off x="609600" y="228600"/>
            <a:ext cx="8435899" cy="830997"/>
          </a:xfrm>
          <a:prstGeom prst="rect">
            <a:avLst/>
          </a:prstGeom>
          <a:noFill/>
        </p:spPr>
        <p:txBody>
          <a:bodyPr wrap="none" rtlCol="0">
            <a:spAutoFit/>
          </a:bodyPr>
          <a:lstStyle/>
          <a:p>
            <a:r>
              <a:rPr lang="en-US" sz="2400" dirty="0">
                <a:solidFill>
                  <a:srgbClr val="FFFF00"/>
                </a:solidFill>
              </a:rPr>
              <a:t>AFTER SENDING A TEMPDROP OR BUFR MESSAGE IT WILL APPEAR</a:t>
            </a:r>
          </a:p>
          <a:p>
            <a:r>
              <a:rPr lang="en-US" sz="2400" dirty="0">
                <a:solidFill>
                  <a:srgbClr val="FFFF00"/>
                </a:solidFill>
              </a:rPr>
              <a:t> IN PENDING MESSAGES                      (file name includes “</a:t>
            </a:r>
            <a:r>
              <a:rPr lang="en-US" sz="2400" dirty="0" err="1">
                <a:solidFill>
                  <a:srgbClr val="FFFF00"/>
                </a:solidFill>
              </a:rPr>
              <a:t>snd</a:t>
            </a:r>
            <a:r>
              <a:rPr lang="en-US" sz="2400" dirty="0">
                <a:solidFill>
                  <a:srgbClr val="FFFF00"/>
                </a:solidFill>
              </a:rPr>
              <a:t>”)</a:t>
            </a:r>
          </a:p>
        </p:txBody>
      </p:sp>
      <p:sp>
        <p:nvSpPr>
          <p:cNvPr id="3" name="Arrow: Down 2">
            <a:extLst>
              <a:ext uri="{FF2B5EF4-FFF2-40B4-BE49-F238E27FC236}">
                <a16:creationId xmlns:a16="http://schemas.microsoft.com/office/drawing/2014/main" id="{7B0A5FCC-34FF-2F33-B765-82620B55160F}"/>
              </a:ext>
            </a:extLst>
          </p:cNvPr>
          <p:cNvSpPr/>
          <p:nvPr/>
        </p:nvSpPr>
        <p:spPr>
          <a:xfrm>
            <a:off x="4388498" y="75826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Down 4">
            <a:extLst>
              <a:ext uri="{FF2B5EF4-FFF2-40B4-BE49-F238E27FC236}">
                <a16:creationId xmlns:a16="http://schemas.microsoft.com/office/drawing/2014/main" id="{BD6E85C6-FAF3-C2C7-8F9B-8C5207A53EF0}"/>
              </a:ext>
            </a:extLst>
          </p:cNvPr>
          <p:cNvSpPr/>
          <p:nvPr/>
        </p:nvSpPr>
        <p:spPr>
          <a:xfrm rot="16200000">
            <a:off x="1237488" y="1734312"/>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76241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onitor, electronics&#10;&#10;Description automatically generated">
            <a:extLst>
              <a:ext uri="{FF2B5EF4-FFF2-40B4-BE49-F238E27FC236}">
                <a16:creationId xmlns:a16="http://schemas.microsoft.com/office/drawing/2014/main" id="{89DC5269-1446-46F4-9C8E-DAB5C52947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640" t="30743" r="21833" b="25014"/>
          <a:stretch/>
        </p:blipFill>
        <p:spPr>
          <a:xfrm>
            <a:off x="476462" y="1752600"/>
            <a:ext cx="7778986" cy="4335378"/>
          </a:xfrm>
          <a:prstGeom prst="rect">
            <a:avLst/>
          </a:prstGeom>
        </p:spPr>
      </p:pic>
      <p:sp>
        <p:nvSpPr>
          <p:cNvPr id="2" name="TextBox 1">
            <a:extLst>
              <a:ext uri="{FF2B5EF4-FFF2-40B4-BE49-F238E27FC236}">
                <a16:creationId xmlns:a16="http://schemas.microsoft.com/office/drawing/2014/main" id="{8A1DA5A7-AEBB-42E6-9A46-D3AC0155852D}"/>
              </a:ext>
            </a:extLst>
          </p:cNvPr>
          <p:cNvSpPr txBox="1"/>
          <p:nvPr/>
        </p:nvSpPr>
        <p:spPr>
          <a:xfrm>
            <a:off x="195743" y="228600"/>
            <a:ext cx="8340425" cy="1061829"/>
          </a:xfrm>
          <a:prstGeom prst="rect">
            <a:avLst/>
          </a:prstGeom>
          <a:noFill/>
        </p:spPr>
        <p:txBody>
          <a:bodyPr wrap="none" rtlCol="0">
            <a:spAutoFit/>
          </a:bodyPr>
          <a:lstStyle/>
          <a:p>
            <a:r>
              <a:rPr lang="en-US" sz="2100" dirty="0">
                <a:solidFill>
                  <a:srgbClr val="FFFF00"/>
                </a:solidFill>
              </a:rPr>
              <a:t>AFTER TRANSMISSION, TEMPDROP AND BUFR MESSAGES WILL APPEAR IN </a:t>
            </a:r>
          </a:p>
          <a:p>
            <a:r>
              <a:rPr lang="en-US" sz="2100" dirty="0">
                <a:solidFill>
                  <a:srgbClr val="FFFF00"/>
                </a:solidFill>
              </a:rPr>
              <a:t>SENT MESSAGES HERE IS WHERE YOU GET THE OB# FOR YOUR LOGSHEET</a:t>
            </a:r>
          </a:p>
          <a:p>
            <a:r>
              <a:rPr lang="en-US" sz="2100" dirty="0">
                <a:solidFill>
                  <a:srgbClr val="FFFF00"/>
                </a:solidFill>
              </a:rPr>
              <a:t>THIS IS ALSO WHERE YOU FIND PREVIOUSLY SENT MESSAGES TO CORRECT</a:t>
            </a:r>
          </a:p>
        </p:txBody>
      </p:sp>
      <p:sp>
        <p:nvSpPr>
          <p:cNvPr id="5" name="Arrow: Down 4">
            <a:extLst>
              <a:ext uri="{FF2B5EF4-FFF2-40B4-BE49-F238E27FC236}">
                <a16:creationId xmlns:a16="http://schemas.microsoft.com/office/drawing/2014/main" id="{DEAFD5F7-761F-5E1C-D9BC-C7A47131AA4B}"/>
              </a:ext>
            </a:extLst>
          </p:cNvPr>
          <p:cNvSpPr/>
          <p:nvPr/>
        </p:nvSpPr>
        <p:spPr>
          <a:xfrm>
            <a:off x="4876800" y="1317323"/>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6B5AAFE4-F9D4-12AF-6CD2-463FAE8613D5}"/>
              </a:ext>
            </a:extLst>
          </p:cNvPr>
          <p:cNvSpPr/>
          <p:nvPr/>
        </p:nvSpPr>
        <p:spPr>
          <a:xfrm rot="16200000">
            <a:off x="646236" y="268224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3482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065803-A6BD-ABB4-E3AE-6CF0D3DB518A}"/>
              </a:ext>
            </a:extLst>
          </p:cNvPr>
          <p:cNvSpPr txBox="1"/>
          <p:nvPr/>
        </p:nvSpPr>
        <p:spPr>
          <a:xfrm>
            <a:off x="457200" y="381000"/>
            <a:ext cx="4702698" cy="923330"/>
          </a:xfrm>
          <a:prstGeom prst="rect">
            <a:avLst/>
          </a:prstGeom>
          <a:noFill/>
        </p:spPr>
        <p:txBody>
          <a:bodyPr wrap="none" rtlCol="0">
            <a:spAutoFit/>
          </a:bodyPr>
          <a:lstStyle/>
          <a:p>
            <a:r>
              <a:rPr lang="en-US" dirty="0">
                <a:solidFill>
                  <a:srgbClr val="FFFF00"/>
                </a:solidFill>
              </a:rPr>
              <a:t>Create Synoptic Maps at then end of each flight:</a:t>
            </a:r>
          </a:p>
          <a:p>
            <a:pPr marL="342900" indent="-342900">
              <a:buAutoNum type="arabicParenR"/>
            </a:pPr>
            <a:r>
              <a:rPr lang="en-US" dirty="0">
                <a:solidFill>
                  <a:srgbClr val="FFFF00"/>
                </a:solidFill>
              </a:rPr>
              <a:t>Click on globe icon to open </a:t>
            </a:r>
            <a:r>
              <a:rPr lang="en-US" dirty="0" err="1">
                <a:solidFill>
                  <a:srgbClr val="FFFF00"/>
                </a:solidFill>
              </a:rPr>
              <a:t>synopic</a:t>
            </a:r>
            <a:r>
              <a:rPr lang="en-US" dirty="0">
                <a:solidFill>
                  <a:srgbClr val="FFFF00"/>
                </a:solidFill>
              </a:rPr>
              <a:t> mapping</a:t>
            </a:r>
          </a:p>
          <a:p>
            <a:pPr marL="342900" indent="-342900">
              <a:buAutoNum type="arabicParenR"/>
            </a:pPr>
            <a:r>
              <a:rPr lang="en-US" dirty="0">
                <a:solidFill>
                  <a:srgbClr val="FFFF00"/>
                </a:solidFill>
              </a:rPr>
              <a:t>Click “Plot All”</a:t>
            </a:r>
          </a:p>
        </p:txBody>
      </p:sp>
      <p:pic>
        <p:nvPicPr>
          <p:cNvPr id="4" name="Picture 3">
            <a:extLst>
              <a:ext uri="{FF2B5EF4-FFF2-40B4-BE49-F238E27FC236}">
                <a16:creationId xmlns:a16="http://schemas.microsoft.com/office/drawing/2014/main" id="{85E1A5BD-F4CA-4061-29A7-7DE1BB66361F}"/>
              </a:ext>
            </a:extLst>
          </p:cNvPr>
          <p:cNvPicPr>
            <a:picLocks noChangeAspect="1"/>
          </p:cNvPicPr>
          <p:nvPr/>
        </p:nvPicPr>
        <p:blipFill rotWithShape="1">
          <a:blip r:embed="rId2"/>
          <a:srcRect l="7500" t="5556" r="20833" b="20370"/>
          <a:stretch/>
        </p:blipFill>
        <p:spPr>
          <a:xfrm>
            <a:off x="457200" y="1676400"/>
            <a:ext cx="7994941" cy="4648195"/>
          </a:xfrm>
          <a:prstGeom prst="rect">
            <a:avLst/>
          </a:prstGeom>
        </p:spPr>
      </p:pic>
      <p:sp>
        <p:nvSpPr>
          <p:cNvPr id="5" name="Arrow: Down 4">
            <a:extLst>
              <a:ext uri="{FF2B5EF4-FFF2-40B4-BE49-F238E27FC236}">
                <a16:creationId xmlns:a16="http://schemas.microsoft.com/office/drawing/2014/main" id="{0D119982-479F-AFE3-47AC-5A451821FA8B}"/>
              </a:ext>
            </a:extLst>
          </p:cNvPr>
          <p:cNvSpPr/>
          <p:nvPr/>
        </p:nvSpPr>
        <p:spPr>
          <a:xfrm rot="13663930">
            <a:off x="861800" y="1895096"/>
            <a:ext cx="475450" cy="6696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A1020F3C-3E58-F808-D9C5-7594C15B3ECE}"/>
              </a:ext>
            </a:extLst>
          </p:cNvPr>
          <p:cNvSpPr/>
          <p:nvPr/>
        </p:nvSpPr>
        <p:spPr>
          <a:xfrm rot="13663930">
            <a:off x="7104141" y="3800095"/>
            <a:ext cx="475450" cy="6696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61727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D19DEE1-84FC-F87B-4744-6309EFFFF4DE}"/>
              </a:ext>
            </a:extLst>
          </p:cNvPr>
          <p:cNvSpPr txBox="1"/>
          <p:nvPr/>
        </p:nvSpPr>
        <p:spPr>
          <a:xfrm>
            <a:off x="685800" y="381000"/>
            <a:ext cx="5740610" cy="923330"/>
          </a:xfrm>
          <a:prstGeom prst="rect">
            <a:avLst/>
          </a:prstGeom>
          <a:noFill/>
        </p:spPr>
        <p:txBody>
          <a:bodyPr wrap="none" rtlCol="0">
            <a:spAutoFit/>
          </a:bodyPr>
          <a:lstStyle/>
          <a:p>
            <a:r>
              <a:rPr lang="en-US" dirty="0">
                <a:solidFill>
                  <a:srgbClr val="FFFF00"/>
                </a:solidFill>
              </a:rPr>
              <a:t>Use the mouse to zoom in on flight location</a:t>
            </a:r>
          </a:p>
          <a:p>
            <a:r>
              <a:rPr lang="en-US" dirty="0">
                <a:solidFill>
                  <a:srgbClr val="FFFF00"/>
                </a:solidFill>
              </a:rPr>
              <a:t>Save all levels using the “File” tab or disc icon</a:t>
            </a:r>
          </a:p>
          <a:p>
            <a:r>
              <a:rPr lang="en-US" dirty="0">
                <a:solidFill>
                  <a:srgbClr val="FFFF00"/>
                </a:solidFill>
              </a:rPr>
              <a:t>Browse to </a:t>
            </a:r>
            <a:r>
              <a:rPr lang="en-US" dirty="0" err="1">
                <a:solidFill>
                  <a:srgbClr val="FFFF00"/>
                </a:solidFill>
              </a:rPr>
              <a:t>FlightID_ASPEN_OUTPUT</a:t>
            </a:r>
            <a:r>
              <a:rPr lang="en-US" dirty="0">
                <a:solidFill>
                  <a:srgbClr val="FFFF00"/>
                </a:solidFill>
              </a:rPr>
              <a:t> directory before saving</a:t>
            </a:r>
          </a:p>
        </p:txBody>
      </p:sp>
      <p:pic>
        <p:nvPicPr>
          <p:cNvPr id="6" name="Picture 5">
            <a:extLst>
              <a:ext uri="{FF2B5EF4-FFF2-40B4-BE49-F238E27FC236}">
                <a16:creationId xmlns:a16="http://schemas.microsoft.com/office/drawing/2014/main" id="{D7690DCA-E721-4CC4-224F-829CE312BF2F}"/>
              </a:ext>
            </a:extLst>
          </p:cNvPr>
          <p:cNvPicPr>
            <a:picLocks noChangeAspect="1"/>
          </p:cNvPicPr>
          <p:nvPr/>
        </p:nvPicPr>
        <p:blipFill rotWithShape="1">
          <a:blip r:embed="rId3"/>
          <a:srcRect l="12500" t="7037" r="15000" b="18889"/>
          <a:stretch/>
        </p:blipFill>
        <p:spPr>
          <a:xfrm>
            <a:off x="528066" y="1676400"/>
            <a:ext cx="8087868" cy="4648195"/>
          </a:xfrm>
          <a:prstGeom prst="rect">
            <a:avLst/>
          </a:prstGeom>
        </p:spPr>
      </p:pic>
      <p:sp>
        <p:nvSpPr>
          <p:cNvPr id="7" name="Arrow: Up 6">
            <a:extLst>
              <a:ext uri="{FF2B5EF4-FFF2-40B4-BE49-F238E27FC236}">
                <a16:creationId xmlns:a16="http://schemas.microsoft.com/office/drawing/2014/main" id="{3064F958-764B-2F8A-C964-3EAD0A9B0C82}"/>
              </a:ext>
            </a:extLst>
          </p:cNvPr>
          <p:cNvSpPr/>
          <p:nvPr/>
        </p:nvSpPr>
        <p:spPr>
          <a:xfrm rot="10800000">
            <a:off x="762000" y="1304330"/>
            <a:ext cx="408432" cy="52120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23578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1803"/>
            <a:ext cx="8229600" cy="1143000"/>
          </a:xfrm>
        </p:spPr>
        <p:txBody>
          <a:bodyPr/>
          <a:lstStyle/>
          <a:p>
            <a:r>
              <a:rPr lang="en-US" dirty="0">
                <a:solidFill>
                  <a:srgbClr val="FFFF00"/>
                </a:solidFill>
              </a:rPr>
              <a:t>Saving Edited ASPEN output</a:t>
            </a:r>
          </a:p>
        </p:txBody>
      </p:sp>
      <p:sp>
        <p:nvSpPr>
          <p:cNvPr id="3" name="Content Placeholder 2"/>
          <p:cNvSpPr>
            <a:spLocks noGrp="1"/>
          </p:cNvSpPr>
          <p:nvPr>
            <p:ph idx="1"/>
          </p:nvPr>
        </p:nvSpPr>
        <p:spPr>
          <a:xfrm>
            <a:off x="342900" y="1494803"/>
            <a:ext cx="8458200" cy="4830763"/>
          </a:xfrm>
        </p:spPr>
        <p:txBody>
          <a:bodyPr>
            <a:normAutofit fontScale="85000" lnSpcReduction="20000"/>
          </a:bodyPr>
          <a:lstStyle/>
          <a:p>
            <a:r>
              <a:rPr lang="en-US" sz="2400" dirty="0">
                <a:solidFill>
                  <a:schemeClr val="bg1"/>
                </a:solidFill>
              </a:rPr>
              <a:t>Check your output directory to make sure that files are saved there (WMO, .</a:t>
            </a:r>
            <a:r>
              <a:rPr lang="en-US" sz="2400" dirty="0" err="1">
                <a:solidFill>
                  <a:schemeClr val="bg1"/>
                </a:solidFill>
              </a:rPr>
              <a:t>frd</a:t>
            </a:r>
            <a:r>
              <a:rPr lang="en-US" sz="2400" dirty="0">
                <a:solidFill>
                  <a:schemeClr val="bg1"/>
                </a:solidFill>
              </a:rPr>
              <a:t>, .</a:t>
            </a:r>
            <a:r>
              <a:rPr lang="en-US" sz="2400" dirty="0" err="1">
                <a:solidFill>
                  <a:schemeClr val="bg1"/>
                </a:solidFill>
              </a:rPr>
              <a:t>nc</a:t>
            </a:r>
            <a:r>
              <a:rPr lang="en-US" sz="2400" dirty="0">
                <a:solidFill>
                  <a:schemeClr val="bg1"/>
                </a:solidFill>
              </a:rPr>
              <a:t>, .</a:t>
            </a:r>
            <a:r>
              <a:rPr lang="en-US" sz="2400" dirty="0" err="1">
                <a:solidFill>
                  <a:schemeClr val="bg1"/>
                </a:solidFill>
              </a:rPr>
              <a:t>bfr</a:t>
            </a:r>
            <a:r>
              <a:rPr lang="en-US" sz="2400" dirty="0">
                <a:solidFill>
                  <a:schemeClr val="bg1"/>
                </a:solidFill>
              </a:rPr>
              <a:t> and </a:t>
            </a:r>
            <a:r>
              <a:rPr lang="en-US" sz="2400" dirty="0" err="1">
                <a:solidFill>
                  <a:schemeClr val="bg1"/>
                </a:solidFill>
              </a:rPr>
              <a:t>skewTs</a:t>
            </a:r>
            <a:r>
              <a:rPr lang="en-US" sz="2400" dirty="0">
                <a:solidFill>
                  <a:schemeClr val="bg1"/>
                </a:solidFill>
              </a:rPr>
              <a:t>)</a:t>
            </a:r>
          </a:p>
          <a:p>
            <a:r>
              <a:rPr lang="en-US" sz="2400" dirty="0">
                <a:solidFill>
                  <a:schemeClr val="bg1"/>
                </a:solidFill>
              </a:rPr>
              <a:t>Copy WMO .</a:t>
            </a:r>
            <a:r>
              <a:rPr lang="en-US" sz="2400" dirty="0" err="1">
                <a:solidFill>
                  <a:schemeClr val="bg1"/>
                </a:solidFill>
              </a:rPr>
              <a:t>frd</a:t>
            </a:r>
            <a:r>
              <a:rPr lang="en-US" sz="2400" dirty="0">
                <a:solidFill>
                  <a:schemeClr val="bg1"/>
                </a:solidFill>
              </a:rPr>
              <a:t> .</a:t>
            </a:r>
            <a:r>
              <a:rPr lang="en-US" sz="2400" dirty="0" err="1">
                <a:solidFill>
                  <a:schemeClr val="bg1"/>
                </a:solidFill>
              </a:rPr>
              <a:t>bfr</a:t>
            </a:r>
            <a:r>
              <a:rPr lang="en-US" sz="2400" dirty="0">
                <a:solidFill>
                  <a:schemeClr val="bg1"/>
                </a:solidFill>
              </a:rPr>
              <a:t> and </a:t>
            </a:r>
            <a:r>
              <a:rPr lang="en-US" sz="2400" dirty="0" err="1">
                <a:solidFill>
                  <a:schemeClr val="bg1"/>
                </a:solidFill>
              </a:rPr>
              <a:t>skewTs</a:t>
            </a:r>
            <a:r>
              <a:rPr lang="en-US" sz="2400" dirty="0">
                <a:solidFill>
                  <a:schemeClr val="bg1"/>
                </a:solidFill>
              </a:rPr>
              <a:t> to </a:t>
            </a:r>
            <a:r>
              <a:rPr lang="en-US" sz="2400" b="1" dirty="0">
                <a:solidFill>
                  <a:schemeClr val="bg1"/>
                </a:solidFill>
              </a:rPr>
              <a:t>“FRD”</a:t>
            </a:r>
            <a:r>
              <a:rPr lang="en-US" sz="2400" dirty="0">
                <a:solidFill>
                  <a:schemeClr val="bg1"/>
                </a:solidFill>
              </a:rPr>
              <a:t> data folder on the desktop. Files will automatically be ftp’d to the ground from there.</a:t>
            </a:r>
          </a:p>
          <a:p>
            <a:r>
              <a:rPr lang="en-US" sz="2400" dirty="0">
                <a:solidFill>
                  <a:schemeClr val="bg1"/>
                </a:solidFill>
              </a:rPr>
              <a:t>Do not drag and drop as files can get accidentally deleted</a:t>
            </a:r>
          </a:p>
          <a:p>
            <a:r>
              <a:rPr lang="en-US" sz="2400" dirty="0">
                <a:solidFill>
                  <a:schemeClr val="bg1"/>
                </a:solidFill>
              </a:rPr>
              <a:t>Check that files in FRD folder have been sent ( they will move to the “sent” folder</a:t>
            </a:r>
          </a:p>
          <a:p>
            <a:r>
              <a:rPr lang="en-US" sz="2400" dirty="0">
                <a:solidFill>
                  <a:schemeClr val="bg1"/>
                </a:solidFill>
              </a:rPr>
              <a:t>Create synoptic Maps</a:t>
            </a:r>
          </a:p>
          <a:p>
            <a:r>
              <a:rPr lang="en-US" sz="2400" dirty="0">
                <a:solidFill>
                  <a:schemeClr val="bg1"/>
                </a:solidFill>
              </a:rPr>
              <a:t>At the end of the flight tar and zip all raw and processed dropsonde data </a:t>
            </a:r>
          </a:p>
          <a:p>
            <a:r>
              <a:rPr lang="en-US" sz="2400" dirty="0">
                <a:solidFill>
                  <a:schemeClr val="bg1"/>
                </a:solidFill>
              </a:rPr>
              <a:t>It doesn’t hurt to re-copy files to FRD folder if you are unsure that all data was sent </a:t>
            </a:r>
          </a:p>
          <a:p>
            <a:r>
              <a:rPr lang="en-US" sz="2400" dirty="0">
                <a:solidFill>
                  <a:schemeClr val="bg1"/>
                </a:solidFill>
              </a:rPr>
              <a:t>Copy data to Google drive folder if you have time </a:t>
            </a:r>
          </a:p>
          <a:p>
            <a:pPr marL="0" indent="0">
              <a:buNone/>
            </a:pPr>
            <a:r>
              <a:rPr lang="en-US" sz="2400" dirty="0">
                <a:solidFill>
                  <a:schemeClr val="bg1"/>
                </a:solidFill>
              </a:rPr>
              <a:t>Location for 2022 Field Program ……</a:t>
            </a:r>
          </a:p>
          <a:p>
            <a:pPr marL="0" indent="0">
              <a:buNone/>
            </a:pPr>
            <a:r>
              <a:rPr lang="en-US" sz="2400" dirty="0">
                <a:solidFill>
                  <a:schemeClr val="bg1"/>
                </a:solidFill>
              </a:rPr>
              <a:t>     </a:t>
            </a:r>
            <a:r>
              <a:rPr lang="en-US" sz="2400" dirty="0">
                <a:solidFill>
                  <a:srgbClr val="00B0F0"/>
                </a:solidFill>
              </a:rPr>
              <a:t>https://drive.google.com/drive/u/1/folders/1XAgc_PV_ZhH1FGxBTHgEHpC27E6tzzL8</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Sending a corrected </a:t>
            </a:r>
            <a:r>
              <a:rPr lang="en-US" dirty="0" err="1">
                <a:solidFill>
                  <a:srgbClr val="FFFF00"/>
                </a:solidFill>
              </a:rPr>
              <a:t>tempdrop</a:t>
            </a:r>
            <a:endParaRPr lang="en-US" dirty="0">
              <a:solidFill>
                <a:srgbClr val="FFFF00"/>
              </a:solidFill>
            </a:endParaRPr>
          </a:p>
        </p:txBody>
      </p:sp>
      <p:sp>
        <p:nvSpPr>
          <p:cNvPr id="3" name="Content Placeholder 2"/>
          <p:cNvSpPr>
            <a:spLocks noGrp="1"/>
          </p:cNvSpPr>
          <p:nvPr>
            <p:ph idx="1"/>
          </p:nvPr>
        </p:nvSpPr>
        <p:spPr/>
        <p:txBody>
          <a:bodyPr>
            <a:normAutofit fontScale="62500" lnSpcReduction="20000"/>
          </a:bodyPr>
          <a:lstStyle/>
          <a:p>
            <a:pPr>
              <a:buNone/>
            </a:pPr>
            <a:r>
              <a:rPr lang="en-US" dirty="0"/>
              <a:t>ON THE AIRCRAFT:</a:t>
            </a:r>
          </a:p>
          <a:p>
            <a:r>
              <a:rPr lang="en-US" dirty="0">
                <a:solidFill>
                  <a:schemeClr val="bg1"/>
                </a:solidFill>
              </a:rPr>
              <a:t>Within the WMM application go to “Sent Messages</a:t>
            </a:r>
          </a:p>
          <a:p>
            <a:r>
              <a:rPr lang="en-US" dirty="0">
                <a:solidFill>
                  <a:schemeClr val="bg1"/>
                </a:solidFill>
              </a:rPr>
              <a:t>Select the original </a:t>
            </a:r>
            <a:r>
              <a:rPr lang="en-US" dirty="0" err="1">
                <a:solidFill>
                  <a:schemeClr val="bg1"/>
                </a:solidFill>
              </a:rPr>
              <a:t>tempdrop</a:t>
            </a:r>
            <a:r>
              <a:rPr lang="en-US" dirty="0">
                <a:solidFill>
                  <a:schemeClr val="bg1"/>
                </a:solidFill>
              </a:rPr>
              <a:t> and click on the “correct” button</a:t>
            </a:r>
          </a:p>
          <a:p>
            <a:r>
              <a:rPr lang="en-US" dirty="0">
                <a:solidFill>
                  <a:schemeClr val="bg1"/>
                </a:solidFill>
              </a:rPr>
              <a:t>Using your new WMO message manually make the corrections to the original message (copy corrected fields over)</a:t>
            </a:r>
          </a:p>
          <a:p>
            <a:r>
              <a:rPr lang="en-US" dirty="0">
                <a:solidFill>
                  <a:schemeClr val="bg1"/>
                </a:solidFill>
              </a:rPr>
              <a:t>The software will keep track of the observation number and add “CCA” as needed</a:t>
            </a:r>
          </a:p>
          <a:p>
            <a:r>
              <a:rPr lang="en-US" dirty="0">
                <a:solidFill>
                  <a:schemeClr val="bg1"/>
                </a:solidFill>
              </a:rPr>
              <a:t>When you are sure that the message is correct press “send”</a:t>
            </a:r>
          </a:p>
          <a:p>
            <a:pPr>
              <a:buNone/>
            </a:pPr>
            <a:r>
              <a:rPr lang="en-US" dirty="0">
                <a:solidFill>
                  <a:schemeClr val="bg1"/>
                </a:solidFill>
              </a:rPr>
              <a:t>FROM THE GROUND: </a:t>
            </a:r>
          </a:p>
          <a:p>
            <a:r>
              <a:rPr lang="en-US" dirty="0">
                <a:solidFill>
                  <a:schemeClr val="bg1"/>
                </a:solidFill>
              </a:rPr>
              <a:t>manually edit the </a:t>
            </a:r>
            <a:r>
              <a:rPr lang="en-US" b="1" dirty="0">
                <a:solidFill>
                  <a:schemeClr val="bg1"/>
                </a:solidFill>
              </a:rPr>
              <a:t>corrected </a:t>
            </a:r>
            <a:r>
              <a:rPr lang="en-US" dirty="0">
                <a:solidFill>
                  <a:schemeClr val="bg1"/>
                </a:solidFill>
              </a:rPr>
              <a:t>WMO message so that the section beginning with 61616 has CCA OB # appended before the “=“ using the original observation number. </a:t>
            </a:r>
          </a:p>
          <a:p>
            <a:r>
              <a:rPr lang="en-US" dirty="0">
                <a:solidFill>
                  <a:schemeClr val="bg1"/>
                </a:solidFill>
              </a:rPr>
              <a:t> You will have to do this twice, once for each 61616 line</a:t>
            </a:r>
          </a:p>
          <a:p>
            <a:r>
              <a:rPr lang="en-US" dirty="0">
                <a:solidFill>
                  <a:schemeClr val="bg1"/>
                </a:solidFill>
              </a:rPr>
              <a:t>If you have to send the same drop corrected again use CCB the second time then C, D etc. if further corrections are sent.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9A509-0522-2BBB-8B2D-DB89B767D0BD}"/>
              </a:ext>
            </a:extLst>
          </p:cNvPr>
          <p:cNvSpPr>
            <a:spLocks noGrp="1"/>
          </p:cNvSpPr>
          <p:nvPr>
            <p:ph type="title"/>
          </p:nvPr>
        </p:nvSpPr>
        <p:spPr/>
        <p:txBody>
          <a:bodyPr>
            <a:normAutofit fontScale="90000"/>
          </a:bodyPr>
          <a:lstStyle/>
          <a:p>
            <a:r>
              <a:rPr lang="en-US" dirty="0">
                <a:solidFill>
                  <a:srgbClr val="FFFF00"/>
                </a:solidFill>
              </a:rPr>
              <a:t>WORK STATION </a:t>
            </a:r>
            <a:br>
              <a:rPr lang="en-US" dirty="0">
                <a:solidFill>
                  <a:srgbClr val="FFFF00"/>
                </a:solidFill>
              </a:rPr>
            </a:br>
            <a:r>
              <a:rPr lang="en-US" dirty="0">
                <a:solidFill>
                  <a:srgbClr val="FFFF00"/>
                </a:solidFill>
              </a:rPr>
              <a:t>Dropsonde related apps are circled</a:t>
            </a:r>
          </a:p>
        </p:txBody>
      </p:sp>
      <p:pic>
        <p:nvPicPr>
          <p:cNvPr id="5" name="Picture 4">
            <a:extLst>
              <a:ext uri="{FF2B5EF4-FFF2-40B4-BE49-F238E27FC236}">
                <a16:creationId xmlns:a16="http://schemas.microsoft.com/office/drawing/2014/main" id="{C57523FF-B9C0-938A-7443-26DC39FE558D}"/>
              </a:ext>
            </a:extLst>
          </p:cNvPr>
          <p:cNvPicPr>
            <a:picLocks noChangeAspect="1"/>
          </p:cNvPicPr>
          <p:nvPr/>
        </p:nvPicPr>
        <p:blipFill rotWithShape="1">
          <a:blip r:embed="rId2"/>
          <a:srcRect l="53333" t="39630" r="10833" b="17407"/>
          <a:stretch/>
        </p:blipFill>
        <p:spPr>
          <a:xfrm>
            <a:off x="934906" y="1677602"/>
            <a:ext cx="7274187" cy="4905760"/>
          </a:xfrm>
          <a:prstGeom prst="rect">
            <a:avLst/>
          </a:prstGeom>
        </p:spPr>
      </p:pic>
    </p:spTree>
    <p:extLst>
      <p:ext uri="{BB962C8B-B14F-4D97-AF65-F5344CB8AC3E}">
        <p14:creationId xmlns:p14="http://schemas.microsoft.com/office/powerpoint/2010/main" val="16158631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79EBC-FA60-DDC8-6C61-7281292EF938}"/>
              </a:ext>
            </a:extLst>
          </p:cNvPr>
          <p:cNvSpPr>
            <a:spLocks noGrp="1"/>
          </p:cNvSpPr>
          <p:nvPr>
            <p:ph type="title"/>
          </p:nvPr>
        </p:nvSpPr>
        <p:spPr>
          <a:xfrm>
            <a:off x="0" y="274638"/>
            <a:ext cx="9067800" cy="1143000"/>
          </a:xfrm>
        </p:spPr>
        <p:txBody>
          <a:bodyPr>
            <a:normAutofit fontScale="90000"/>
          </a:bodyPr>
          <a:lstStyle/>
          <a:p>
            <a:r>
              <a:rPr lang="en-US" dirty="0">
                <a:solidFill>
                  <a:srgbClr val="FFFF00"/>
                </a:solidFill>
              </a:rPr>
              <a:t>Set end of drop ~ 25% of sondes</a:t>
            </a:r>
            <a:br>
              <a:rPr lang="en-US" dirty="0">
                <a:solidFill>
                  <a:srgbClr val="FFFF00"/>
                </a:solidFill>
              </a:rPr>
            </a:br>
            <a:r>
              <a:rPr lang="en-US" dirty="0">
                <a:solidFill>
                  <a:srgbClr val="FFFF00"/>
                </a:solidFill>
              </a:rPr>
              <a:t>Most times ASPEN will provide a warning</a:t>
            </a:r>
          </a:p>
        </p:txBody>
      </p:sp>
      <p:pic>
        <p:nvPicPr>
          <p:cNvPr id="5" name="Picture 4">
            <a:extLst>
              <a:ext uri="{FF2B5EF4-FFF2-40B4-BE49-F238E27FC236}">
                <a16:creationId xmlns:a16="http://schemas.microsoft.com/office/drawing/2014/main" id="{C3926EEC-CF70-69D0-EFEF-C520FB9915BF}"/>
              </a:ext>
            </a:extLst>
          </p:cNvPr>
          <p:cNvPicPr>
            <a:picLocks noChangeAspect="1"/>
          </p:cNvPicPr>
          <p:nvPr/>
        </p:nvPicPr>
        <p:blipFill rotWithShape="1">
          <a:blip r:embed="rId3"/>
          <a:srcRect l="36666" t="38148" r="37500" b="45556"/>
          <a:stretch/>
        </p:blipFill>
        <p:spPr>
          <a:xfrm>
            <a:off x="473242" y="1620253"/>
            <a:ext cx="2362200" cy="838200"/>
          </a:xfrm>
          <a:prstGeom prst="rect">
            <a:avLst/>
          </a:prstGeom>
        </p:spPr>
      </p:pic>
      <p:pic>
        <p:nvPicPr>
          <p:cNvPr id="7" name="Picture 6">
            <a:extLst>
              <a:ext uri="{FF2B5EF4-FFF2-40B4-BE49-F238E27FC236}">
                <a16:creationId xmlns:a16="http://schemas.microsoft.com/office/drawing/2014/main" id="{5DCA4FFE-69C1-E0B6-1615-F69F947A5BE1}"/>
              </a:ext>
            </a:extLst>
          </p:cNvPr>
          <p:cNvPicPr>
            <a:picLocks noChangeAspect="1"/>
          </p:cNvPicPr>
          <p:nvPr/>
        </p:nvPicPr>
        <p:blipFill rotWithShape="1">
          <a:blip r:embed="rId4"/>
          <a:srcRect l="3333" t="2593" r="45000" b="23334"/>
          <a:stretch/>
        </p:blipFill>
        <p:spPr>
          <a:xfrm>
            <a:off x="457200" y="2773362"/>
            <a:ext cx="4724400" cy="3810000"/>
          </a:xfrm>
          <a:prstGeom prst="rect">
            <a:avLst/>
          </a:prstGeom>
        </p:spPr>
      </p:pic>
      <p:sp>
        <p:nvSpPr>
          <p:cNvPr id="8" name="TextBox 7">
            <a:extLst>
              <a:ext uri="{FF2B5EF4-FFF2-40B4-BE49-F238E27FC236}">
                <a16:creationId xmlns:a16="http://schemas.microsoft.com/office/drawing/2014/main" id="{B01D0524-75BB-F76D-0D1D-20EAEB169FB5}"/>
              </a:ext>
            </a:extLst>
          </p:cNvPr>
          <p:cNvSpPr txBox="1"/>
          <p:nvPr/>
        </p:nvSpPr>
        <p:spPr>
          <a:xfrm>
            <a:off x="5562600" y="2745288"/>
            <a:ext cx="3281539" cy="2031325"/>
          </a:xfrm>
          <a:prstGeom prst="rect">
            <a:avLst/>
          </a:prstGeom>
          <a:noFill/>
        </p:spPr>
        <p:txBody>
          <a:bodyPr wrap="none" rtlCol="0">
            <a:spAutoFit/>
          </a:bodyPr>
          <a:lstStyle/>
          <a:p>
            <a:pPr marL="285750" indent="-285750">
              <a:buFont typeface="Arial" panose="020B0604020202020204" pitchFamily="34" charset="0"/>
              <a:buChar char="•"/>
            </a:pPr>
            <a:r>
              <a:rPr lang="en-US" dirty="0">
                <a:solidFill>
                  <a:schemeClr val="bg1"/>
                </a:solidFill>
              </a:rPr>
              <a:t>Determine last good level</a:t>
            </a:r>
          </a:p>
          <a:p>
            <a:pPr marL="285750" indent="-285750">
              <a:buFont typeface="Arial" panose="020B0604020202020204" pitchFamily="34" charset="0"/>
              <a:buChar char="•"/>
            </a:pPr>
            <a:r>
              <a:rPr lang="en-US" dirty="0">
                <a:solidFill>
                  <a:schemeClr val="bg1"/>
                </a:solidFill>
              </a:rPr>
              <a:t>Altitude values can help</a:t>
            </a:r>
          </a:p>
          <a:p>
            <a:pPr marL="285750" indent="-285750">
              <a:buFont typeface="Arial" panose="020B0604020202020204" pitchFamily="34" charset="0"/>
              <a:buChar char="•"/>
            </a:pPr>
            <a:r>
              <a:rPr lang="en-US" dirty="0">
                <a:solidFill>
                  <a:schemeClr val="bg1"/>
                </a:solidFill>
              </a:rPr>
              <a:t>Right click and select “Set end</a:t>
            </a:r>
          </a:p>
          <a:p>
            <a:r>
              <a:rPr lang="en-US" dirty="0">
                <a:solidFill>
                  <a:schemeClr val="bg1"/>
                </a:solidFill>
              </a:rPr>
              <a:t>     of drop time”</a:t>
            </a:r>
          </a:p>
          <a:p>
            <a:pPr marL="285750" indent="-285750">
              <a:buFont typeface="Arial" panose="020B0604020202020204" pitchFamily="34" charset="0"/>
              <a:buChar char="•"/>
            </a:pPr>
            <a:r>
              <a:rPr lang="en-US" dirty="0">
                <a:solidFill>
                  <a:schemeClr val="bg1"/>
                </a:solidFill>
              </a:rPr>
              <a:t>Recompute (“</a:t>
            </a:r>
            <a:r>
              <a:rPr lang="en-US" dirty="0">
                <a:solidFill>
                  <a:srgbClr val="FF0000"/>
                </a:solidFill>
              </a:rPr>
              <a:t>!</a:t>
            </a:r>
            <a:r>
              <a:rPr lang="en-US" dirty="0">
                <a:solidFill>
                  <a:schemeClr val="bg1"/>
                </a:solidFill>
              </a:rPr>
              <a:t>”) </a:t>
            </a:r>
          </a:p>
          <a:p>
            <a:pPr marL="285750" indent="-285750">
              <a:buFont typeface="Arial" panose="020B0604020202020204" pitchFamily="34" charset="0"/>
              <a:buChar char="•"/>
            </a:pPr>
            <a:r>
              <a:rPr lang="en-US" dirty="0">
                <a:solidFill>
                  <a:schemeClr val="bg1"/>
                </a:solidFill>
              </a:rPr>
              <a:t>If post splash appears to have</a:t>
            </a:r>
          </a:p>
          <a:p>
            <a:r>
              <a:rPr lang="en-US" dirty="0">
                <a:solidFill>
                  <a:schemeClr val="bg1"/>
                </a:solidFill>
              </a:rPr>
              <a:t>      a good SST note in your log</a:t>
            </a:r>
          </a:p>
        </p:txBody>
      </p:sp>
    </p:spTree>
    <p:extLst>
      <p:ext uri="{BB962C8B-B14F-4D97-AF65-F5344CB8AC3E}">
        <p14:creationId xmlns:p14="http://schemas.microsoft.com/office/powerpoint/2010/main" val="1123018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60B6E-B3BD-1A28-3D0A-2020FE37C1C9}"/>
              </a:ext>
            </a:extLst>
          </p:cNvPr>
          <p:cNvSpPr>
            <a:spLocks noGrp="1"/>
          </p:cNvSpPr>
          <p:nvPr>
            <p:ph type="title"/>
          </p:nvPr>
        </p:nvSpPr>
        <p:spPr>
          <a:xfrm>
            <a:off x="457200" y="228600"/>
            <a:ext cx="8229600" cy="1143000"/>
          </a:xfrm>
        </p:spPr>
        <p:txBody>
          <a:bodyPr>
            <a:normAutofit fontScale="90000"/>
          </a:bodyPr>
          <a:lstStyle/>
          <a:p>
            <a:r>
              <a:rPr lang="en-US" dirty="0">
                <a:solidFill>
                  <a:srgbClr val="FFFF00"/>
                </a:solidFill>
              </a:rPr>
              <a:t>Remove erroneous data or unflag good data in raw tab</a:t>
            </a:r>
          </a:p>
        </p:txBody>
      </p:sp>
      <p:pic>
        <p:nvPicPr>
          <p:cNvPr id="5" name="Picture 4">
            <a:extLst>
              <a:ext uri="{FF2B5EF4-FFF2-40B4-BE49-F238E27FC236}">
                <a16:creationId xmlns:a16="http://schemas.microsoft.com/office/drawing/2014/main" id="{7623C170-3172-2126-B09E-1B0660B99A55}"/>
              </a:ext>
            </a:extLst>
          </p:cNvPr>
          <p:cNvPicPr>
            <a:picLocks noChangeAspect="1"/>
          </p:cNvPicPr>
          <p:nvPr/>
        </p:nvPicPr>
        <p:blipFill rotWithShape="1">
          <a:blip r:embed="rId3"/>
          <a:srcRect l="9167" t="10001" r="40000" b="15925"/>
          <a:stretch/>
        </p:blipFill>
        <p:spPr>
          <a:xfrm>
            <a:off x="124326" y="2851484"/>
            <a:ext cx="4648200" cy="3810000"/>
          </a:xfrm>
          <a:prstGeom prst="rect">
            <a:avLst/>
          </a:prstGeom>
        </p:spPr>
      </p:pic>
      <p:sp>
        <p:nvSpPr>
          <p:cNvPr id="6" name="Circle: Hollow 5">
            <a:extLst>
              <a:ext uri="{FF2B5EF4-FFF2-40B4-BE49-F238E27FC236}">
                <a16:creationId xmlns:a16="http://schemas.microsoft.com/office/drawing/2014/main" id="{DAAB61A0-2D47-EEB6-5B0C-2EDB80B6C4E8}"/>
              </a:ext>
            </a:extLst>
          </p:cNvPr>
          <p:cNvSpPr/>
          <p:nvPr/>
        </p:nvSpPr>
        <p:spPr>
          <a:xfrm>
            <a:off x="296779" y="3697705"/>
            <a:ext cx="4387516" cy="914400"/>
          </a:xfrm>
          <a:prstGeom prst="donut">
            <a:avLst>
              <a:gd name="adj" fmla="val 387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953FD1D6-3BC2-2686-A601-15D7212BB6DB}"/>
              </a:ext>
            </a:extLst>
          </p:cNvPr>
          <p:cNvSpPr txBox="1"/>
          <p:nvPr/>
        </p:nvSpPr>
        <p:spPr>
          <a:xfrm>
            <a:off x="477252" y="4659868"/>
            <a:ext cx="2908810" cy="369332"/>
          </a:xfrm>
          <a:prstGeom prst="rect">
            <a:avLst/>
          </a:prstGeom>
          <a:noFill/>
        </p:spPr>
        <p:txBody>
          <a:bodyPr wrap="none" rtlCol="0">
            <a:spAutoFit/>
          </a:bodyPr>
          <a:lstStyle/>
          <a:p>
            <a:r>
              <a:rPr lang="en-US" dirty="0"/>
              <a:t>8 seconds of bad </a:t>
            </a:r>
            <a:r>
              <a:rPr lang="en-US" dirty="0" err="1"/>
              <a:t>lat</a:t>
            </a:r>
            <a:r>
              <a:rPr lang="en-US" dirty="0"/>
              <a:t>/</a:t>
            </a:r>
            <a:r>
              <a:rPr lang="en-US" dirty="0" err="1"/>
              <a:t>lon</a:t>
            </a:r>
            <a:r>
              <a:rPr lang="en-US" dirty="0"/>
              <a:t> data</a:t>
            </a:r>
          </a:p>
        </p:txBody>
      </p:sp>
      <p:pic>
        <p:nvPicPr>
          <p:cNvPr id="9" name="Picture 8">
            <a:extLst>
              <a:ext uri="{FF2B5EF4-FFF2-40B4-BE49-F238E27FC236}">
                <a16:creationId xmlns:a16="http://schemas.microsoft.com/office/drawing/2014/main" id="{0159FE27-A785-1022-6D6F-1C59FB8B43EE}"/>
              </a:ext>
            </a:extLst>
          </p:cNvPr>
          <p:cNvPicPr>
            <a:picLocks noChangeAspect="1"/>
          </p:cNvPicPr>
          <p:nvPr/>
        </p:nvPicPr>
        <p:blipFill rotWithShape="1">
          <a:blip r:embed="rId4"/>
          <a:srcRect l="39517" t="10000" r="20000" b="14445"/>
          <a:stretch/>
        </p:blipFill>
        <p:spPr>
          <a:xfrm>
            <a:off x="5125452" y="2743200"/>
            <a:ext cx="3701716" cy="3886200"/>
          </a:xfrm>
          <a:prstGeom prst="rect">
            <a:avLst/>
          </a:prstGeom>
        </p:spPr>
      </p:pic>
      <p:sp>
        <p:nvSpPr>
          <p:cNvPr id="10" name="Arrow: Right 9">
            <a:extLst>
              <a:ext uri="{FF2B5EF4-FFF2-40B4-BE49-F238E27FC236}">
                <a16:creationId xmlns:a16="http://schemas.microsoft.com/office/drawing/2014/main" id="{17500147-03AE-1752-C651-0998E3928148}"/>
              </a:ext>
            </a:extLst>
          </p:cNvPr>
          <p:cNvSpPr/>
          <p:nvPr/>
        </p:nvSpPr>
        <p:spPr>
          <a:xfrm>
            <a:off x="5791200" y="5410200"/>
            <a:ext cx="826008"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F393F19-A5D1-CFC9-879B-1210340D56D6}"/>
              </a:ext>
            </a:extLst>
          </p:cNvPr>
          <p:cNvSpPr txBox="1"/>
          <p:nvPr/>
        </p:nvSpPr>
        <p:spPr>
          <a:xfrm>
            <a:off x="477252" y="1746129"/>
            <a:ext cx="6330066" cy="923330"/>
          </a:xfrm>
          <a:prstGeom prst="rect">
            <a:avLst/>
          </a:prstGeom>
          <a:noFill/>
        </p:spPr>
        <p:txBody>
          <a:bodyPr wrap="none" rtlCol="0">
            <a:spAutoFit/>
          </a:bodyPr>
          <a:lstStyle/>
          <a:p>
            <a:pPr marL="285750" indent="-285750">
              <a:buFont typeface="Arial" panose="020B0604020202020204" pitchFamily="34" charset="0"/>
              <a:buChar char="•"/>
            </a:pPr>
            <a:r>
              <a:rPr lang="en-US" dirty="0">
                <a:solidFill>
                  <a:schemeClr val="bg1"/>
                </a:solidFill>
              </a:rPr>
              <a:t>Left click on bad data (use shift button to mark multiple levels)</a:t>
            </a:r>
          </a:p>
          <a:p>
            <a:pPr marL="285750" indent="-285750">
              <a:buFont typeface="Arial" panose="020B0604020202020204" pitchFamily="34" charset="0"/>
              <a:buChar char="•"/>
            </a:pPr>
            <a:r>
              <a:rPr lang="en-US" dirty="0">
                <a:solidFill>
                  <a:schemeClr val="bg1"/>
                </a:solidFill>
              </a:rPr>
              <a:t>Right click to select “Set Ignore Attribute”</a:t>
            </a:r>
          </a:p>
          <a:p>
            <a:pPr marL="285750" indent="-285750">
              <a:buFont typeface="Arial" panose="020B0604020202020204" pitchFamily="34" charset="0"/>
              <a:buChar char="•"/>
            </a:pPr>
            <a:r>
              <a:rPr lang="en-US" dirty="0">
                <a:solidFill>
                  <a:schemeClr val="bg1"/>
                </a:solidFill>
              </a:rPr>
              <a:t>Recompute (“</a:t>
            </a:r>
            <a:r>
              <a:rPr lang="en-US" dirty="0">
                <a:solidFill>
                  <a:srgbClr val="FF0000"/>
                </a:solidFill>
              </a:rPr>
              <a:t>!</a:t>
            </a:r>
            <a:r>
              <a:rPr lang="en-US" dirty="0">
                <a:solidFill>
                  <a:schemeClr val="bg1"/>
                </a:solidFill>
              </a:rPr>
              <a:t>”)</a:t>
            </a:r>
          </a:p>
        </p:txBody>
      </p:sp>
    </p:spTree>
    <p:extLst>
      <p:ext uri="{BB962C8B-B14F-4D97-AF65-F5344CB8AC3E}">
        <p14:creationId xmlns:p14="http://schemas.microsoft.com/office/powerpoint/2010/main" val="27265634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Fast fall – Partial Fast fall </a:t>
            </a:r>
          </a:p>
        </p:txBody>
      </p:sp>
      <p:pic>
        <p:nvPicPr>
          <p:cNvPr id="1026" name="Picture 2"/>
          <p:cNvPicPr>
            <a:picLocks noGrp="1" noChangeAspect="1" noChangeArrowheads="1"/>
          </p:cNvPicPr>
          <p:nvPr>
            <p:ph idx="1"/>
          </p:nvPr>
        </p:nvPicPr>
        <p:blipFill>
          <a:blip r:embed="rId2" cstate="print"/>
          <a:srcRect/>
          <a:stretch>
            <a:fillRect/>
          </a:stretch>
        </p:blipFill>
        <p:spPr bwMode="auto">
          <a:xfrm>
            <a:off x="316230" y="1413927"/>
            <a:ext cx="4023360" cy="251460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381000" y="4038600"/>
            <a:ext cx="4023360" cy="2514600"/>
          </a:xfrm>
          <a:prstGeom prst="rect">
            <a:avLst/>
          </a:prstGeom>
          <a:noFill/>
          <a:ln w="9525">
            <a:noFill/>
            <a:miter lim="800000"/>
            <a:headEnd/>
            <a:tailEnd/>
          </a:ln>
        </p:spPr>
      </p:pic>
      <p:pic>
        <p:nvPicPr>
          <p:cNvPr id="1029" name="Picture 5"/>
          <p:cNvPicPr>
            <a:picLocks noChangeAspect="1" noChangeArrowheads="1"/>
          </p:cNvPicPr>
          <p:nvPr/>
        </p:nvPicPr>
        <p:blipFill>
          <a:blip r:embed="rId4" cstate="print"/>
          <a:srcRect/>
          <a:stretch>
            <a:fillRect/>
          </a:stretch>
        </p:blipFill>
        <p:spPr bwMode="auto">
          <a:xfrm>
            <a:off x="4724400" y="3962400"/>
            <a:ext cx="4206240" cy="2628900"/>
          </a:xfrm>
          <a:prstGeom prst="rect">
            <a:avLst/>
          </a:prstGeom>
          <a:noFill/>
          <a:ln w="9525">
            <a:noFill/>
            <a:miter lim="800000"/>
            <a:headEnd/>
            <a:tailEnd/>
          </a:ln>
        </p:spPr>
      </p:pic>
      <p:sp>
        <p:nvSpPr>
          <p:cNvPr id="8" name="TextBox 7"/>
          <p:cNvSpPr txBox="1"/>
          <p:nvPr/>
        </p:nvSpPr>
        <p:spPr>
          <a:xfrm>
            <a:off x="4648200" y="1295400"/>
            <a:ext cx="4495800" cy="2585323"/>
          </a:xfrm>
          <a:prstGeom prst="rect">
            <a:avLst/>
          </a:prstGeom>
          <a:noFill/>
        </p:spPr>
        <p:txBody>
          <a:bodyPr wrap="square" rtlCol="0">
            <a:spAutoFit/>
          </a:bodyPr>
          <a:lstStyle/>
          <a:p>
            <a:pPr>
              <a:buFont typeface="Arial" pitchFamily="34" charset="0"/>
              <a:buChar char="•"/>
            </a:pPr>
            <a:r>
              <a:rPr lang="en-US" dirty="0">
                <a:solidFill>
                  <a:schemeClr val="bg1"/>
                </a:solidFill>
              </a:rPr>
              <a:t>Normal fall speed is ~10-12 m/s</a:t>
            </a:r>
          </a:p>
          <a:p>
            <a:pPr>
              <a:buFont typeface="Arial" pitchFamily="34" charset="0"/>
              <a:buChar char="•"/>
            </a:pPr>
            <a:r>
              <a:rPr lang="en-US" dirty="0">
                <a:solidFill>
                  <a:schemeClr val="bg1"/>
                </a:solidFill>
              </a:rPr>
              <a:t>Fast fall winds should automatically be   </a:t>
            </a:r>
          </a:p>
          <a:p>
            <a:r>
              <a:rPr lang="en-US" dirty="0">
                <a:solidFill>
                  <a:schemeClr val="bg1"/>
                </a:solidFill>
              </a:rPr>
              <a:t>  removed</a:t>
            </a:r>
          </a:p>
          <a:p>
            <a:pPr>
              <a:buFont typeface="Arial" pitchFamily="34" charset="0"/>
              <a:buChar char="•"/>
            </a:pPr>
            <a:r>
              <a:rPr lang="en-US" dirty="0">
                <a:solidFill>
                  <a:schemeClr val="bg1"/>
                </a:solidFill>
              </a:rPr>
              <a:t>Temperature and humidity data can be  </a:t>
            </a:r>
          </a:p>
          <a:p>
            <a:r>
              <a:rPr lang="en-US" dirty="0">
                <a:solidFill>
                  <a:schemeClr val="bg1"/>
                </a:solidFill>
              </a:rPr>
              <a:t>  transmitted if it looks okay</a:t>
            </a:r>
          </a:p>
          <a:p>
            <a:pPr>
              <a:buFont typeface="Arial" pitchFamily="34" charset="0"/>
              <a:buChar char="•"/>
            </a:pPr>
            <a:r>
              <a:rPr lang="en-US" dirty="0">
                <a:solidFill>
                  <a:schemeClr val="bg1"/>
                </a:solidFill>
              </a:rPr>
              <a:t>Need to remove </a:t>
            </a:r>
            <a:r>
              <a:rPr lang="en-US" u="sng" dirty="0">
                <a:solidFill>
                  <a:schemeClr val="bg1"/>
                </a:solidFill>
              </a:rPr>
              <a:t>all</a:t>
            </a:r>
            <a:r>
              <a:rPr lang="en-US" dirty="0">
                <a:solidFill>
                  <a:schemeClr val="bg1"/>
                </a:solidFill>
              </a:rPr>
              <a:t> winds if ASPEN does not</a:t>
            </a:r>
          </a:p>
          <a:p>
            <a:pPr>
              <a:buFont typeface="Arial" pitchFamily="34" charset="0"/>
              <a:buChar char="•"/>
            </a:pPr>
            <a:r>
              <a:rPr lang="en-US" dirty="0">
                <a:solidFill>
                  <a:schemeClr val="bg1"/>
                </a:solidFill>
              </a:rPr>
              <a:t>May be able to keep some winds if it is only a   </a:t>
            </a:r>
          </a:p>
          <a:p>
            <a:r>
              <a:rPr lang="en-US" dirty="0">
                <a:solidFill>
                  <a:schemeClr val="bg1"/>
                </a:solidFill>
              </a:rPr>
              <a:t>  partial fast fall</a:t>
            </a:r>
          </a:p>
          <a:p>
            <a:pPr>
              <a:buFont typeface="Arial" pitchFamily="34" charset="0"/>
              <a:buChar char="•"/>
            </a:pPr>
            <a:endParaRPr lang="en-US" u="sng" dirty="0"/>
          </a:p>
        </p:txBody>
      </p:sp>
      <p:sp>
        <p:nvSpPr>
          <p:cNvPr id="3" name="Donut 2"/>
          <p:cNvSpPr/>
          <p:nvPr/>
        </p:nvSpPr>
        <p:spPr>
          <a:xfrm>
            <a:off x="685800" y="1657866"/>
            <a:ext cx="1981200" cy="475734"/>
          </a:xfrm>
          <a:prstGeom prst="donut">
            <a:avLst>
              <a:gd name="adj" fmla="val 416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Donut 8"/>
          <p:cNvSpPr/>
          <p:nvPr/>
        </p:nvSpPr>
        <p:spPr>
          <a:xfrm>
            <a:off x="1524000" y="4362450"/>
            <a:ext cx="914400" cy="1504950"/>
          </a:xfrm>
          <a:prstGeom prst="donut">
            <a:avLst>
              <a:gd name="adj" fmla="val 416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Donut 9"/>
          <p:cNvSpPr/>
          <p:nvPr/>
        </p:nvSpPr>
        <p:spPr>
          <a:xfrm>
            <a:off x="8458200" y="5048250"/>
            <a:ext cx="472440" cy="495300"/>
          </a:xfrm>
          <a:prstGeom prst="donut">
            <a:avLst>
              <a:gd name="adj" fmla="val 416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Donut 10"/>
          <p:cNvSpPr/>
          <p:nvPr/>
        </p:nvSpPr>
        <p:spPr>
          <a:xfrm>
            <a:off x="1981200" y="1948556"/>
            <a:ext cx="914400" cy="1631613"/>
          </a:xfrm>
          <a:prstGeom prst="donut">
            <a:avLst>
              <a:gd name="adj" fmla="val 4167"/>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Donut 12"/>
          <p:cNvSpPr/>
          <p:nvPr/>
        </p:nvSpPr>
        <p:spPr>
          <a:xfrm>
            <a:off x="2392680" y="5411430"/>
            <a:ext cx="914400" cy="914400"/>
          </a:xfrm>
          <a:prstGeom prst="donut">
            <a:avLst>
              <a:gd name="adj" fmla="val 4167"/>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p:cNvSpPr txBox="1"/>
          <p:nvPr/>
        </p:nvSpPr>
        <p:spPr>
          <a:xfrm>
            <a:off x="2783960" y="1721186"/>
            <a:ext cx="637419" cy="369332"/>
          </a:xfrm>
          <a:prstGeom prst="rect">
            <a:avLst/>
          </a:prstGeom>
          <a:noFill/>
        </p:spPr>
        <p:txBody>
          <a:bodyPr wrap="none" rtlCol="0">
            <a:spAutoFit/>
          </a:bodyPr>
          <a:lstStyle/>
          <a:p>
            <a:r>
              <a:rPr lang="en-US" b="1" dirty="0">
                <a:solidFill>
                  <a:srgbClr val="FF0000"/>
                </a:solidFill>
              </a:rPr>
              <a:t>FAST</a:t>
            </a:r>
          </a:p>
        </p:txBody>
      </p:sp>
      <p:sp>
        <p:nvSpPr>
          <p:cNvPr id="14" name="TextBox 13"/>
          <p:cNvSpPr txBox="1"/>
          <p:nvPr/>
        </p:nvSpPr>
        <p:spPr>
          <a:xfrm>
            <a:off x="2465251" y="4551530"/>
            <a:ext cx="637419" cy="369332"/>
          </a:xfrm>
          <a:prstGeom prst="rect">
            <a:avLst/>
          </a:prstGeom>
          <a:noFill/>
        </p:spPr>
        <p:txBody>
          <a:bodyPr wrap="none" rtlCol="0">
            <a:spAutoFit/>
          </a:bodyPr>
          <a:lstStyle/>
          <a:p>
            <a:r>
              <a:rPr lang="en-US" b="1" dirty="0">
                <a:solidFill>
                  <a:srgbClr val="FF0000"/>
                </a:solidFill>
              </a:rPr>
              <a:t>FAST</a:t>
            </a:r>
          </a:p>
        </p:txBody>
      </p:sp>
      <p:sp>
        <p:nvSpPr>
          <p:cNvPr id="5" name="TextBox 4"/>
          <p:cNvSpPr txBox="1"/>
          <p:nvPr/>
        </p:nvSpPr>
        <p:spPr>
          <a:xfrm>
            <a:off x="2912580" y="2543453"/>
            <a:ext cx="788999" cy="369332"/>
          </a:xfrm>
          <a:prstGeom prst="rect">
            <a:avLst/>
          </a:prstGeom>
          <a:noFill/>
        </p:spPr>
        <p:txBody>
          <a:bodyPr wrap="none" rtlCol="0">
            <a:spAutoFit/>
          </a:bodyPr>
          <a:lstStyle/>
          <a:p>
            <a:r>
              <a:rPr lang="en-US" b="1" dirty="0">
                <a:solidFill>
                  <a:srgbClr val="00B050"/>
                </a:solidFill>
              </a:rPr>
              <a:t>GOOD</a:t>
            </a:r>
          </a:p>
        </p:txBody>
      </p:sp>
      <p:sp>
        <p:nvSpPr>
          <p:cNvPr id="16" name="TextBox 15"/>
          <p:cNvSpPr txBox="1"/>
          <p:nvPr/>
        </p:nvSpPr>
        <p:spPr>
          <a:xfrm>
            <a:off x="3425188" y="5682734"/>
            <a:ext cx="788999" cy="369332"/>
          </a:xfrm>
          <a:prstGeom prst="rect">
            <a:avLst/>
          </a:prstGeom>
          <a:noFill/>
        </p:spPr>
        <p:txBody>
          <a:bodyPr wrap="none" rtlCol="0">
            <a:spAutoFit/>
          </a:bodyPr>
          <a:lstStyle/>
          <a:p>
            <a:r>
              <a:rPr lang="en-US" b="1" dirty="0">
                <a:solidFill>
                  <a:srgbClr val="00B050"/>
                </a:solidFill>
              </a:rPr>
              <a:t>GOOD</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 y="114300"/>
            <a:ext cx="9144000" cy="1143000"/>
          </a:xfrm>
        </p:spPr>
        <p:txBody>
          <a:bodyPr>
            <a:normAutofit/>
          </a:bodyPr>
          <a:lstStyle/>
          <a:p>
            <a:r>
              <a:rPr lang="en-US" dirty="0">
                <a:solidFill>
                  <a:srgbClr val="FFFF00"/>
                </a:solidFill>
              </a:rPr>
              <a:t>Late Launch </a:t>
            </a:r>
            <a:r>
              <a:rPr lang="en-US" dirty="0" err="1">
                <a:solidFill>
                  <a:srgbClr val="FFFF00"/>
                </a:solidFill>
              </a:rPr>
              <a:t>Detect</a:t>
            </a:r>
            <a:r>
              <a:rPr lang="en-US" dirty="0" err="1"/>
              <a:t>data</a:t>
            </a:r>
            <a:endParaRPr lang="en-US" dirty="0"/>
          </a:p>
        </p:txBody>
      </p:sp>
      <p:sp>
        <p:nvSpPr>
          <p:cNvPr id="7" name="TextBox 6"/>
          <p:cNvSpPr txBox="1"/>
          <p:nvPr/>
        </p:nvSpPr>
        <p:spPr>
          <a:xfrm>
            <a:off x="161925" y="1709704"/>
            <a:ext cx="4260895" cy="3693319"/>
          </a:xfrm>
          <a:prstGeom prst="rect">
            <a:avLst/>
          </a:prstGeom>
          <a:noFill/>
        </p:spPr>
        <p:txBody>
          <a:bodyPr wrap="square" rtlCol="0">
            <a:spAutoFit/>
          </a:bodyPr>
          <a:lstStyle/>
          <a:p>
            <a:endParaRPr lang="en-US" dirty="0">
              <a:solidFill>
                <a:schemeClr val="bg1"/>
              </a:solidFill>
            </a:endParaRPr>
          </a:p>
          <a:p>
            <a:pPr marL="285750" indent="-285750">
              <a:buFont typeface="Arial" panose="020B0604020202020204" pitchFamily="34" charset="0"/>
              <a:buChar char="•"/>
            </a:pPr>
            <a:r>
              <a:rPr lang="en-US" dirty="0">
                <a:solidFill>
                  <a:schemeClr val="bg1"/>
                </a:solidFill>
              </a:rPr>
              <a:t>ASPEN should automatically identify </a:t>
            </a:r>
          </a:p>
          <a:p>
            <a:r>
              <a:rPr lang="en-US" dirty="0">
                <a:solidFill>
                  <a:schemeClr val="bg1"/>
                </a:solidFill>
              </a:rPr>
              <a:t>     late launch detect and reset correctly.</a:t>
            </a:r>
          </a:p>
          <a:p>
            <a:pPr marL="285750" indent="-285750">
              <a:buFont typeface="Arial" panose="020B0604020202020204" pitchFamily="34" charset="0"/>
              <a:buChar char="•"/>
            </a:pPr>
            <a:r>
              <a:rPr lang="en-US" dirty="0">
                <a:solidFill>
                  <a:schemeClr val="bg1"/>
                </a:solidFill>
              </a:rPr>
              <a:t>Make note of the times in the pop-up window</a:t>
            </a:r>
          </a:p>
          <a:p>
            <a:pPr marL="285750" indent="-285750">
              <a:buFont typeface="Arial" panose="020B0604020202020204" pitchFamily="34" charset="0"/>
              <a:buChar char="•"/>
            </a:pPr>
            <a:r>
              <a:rPr lang="en-US" dirty="0">
                <a:solidFill>
                  <a:schemeClr val="bg1"/>
                </a:solidFill>
              </a:rPr>
              <a:t>Confirm correct LAU by examining the </a:t>
            </a:r>
          </a:p>
          <a:p>
            <a:r>
              <a:rPr lang="en-US" dirty="0">
                <a:solidFill>
                  <a:schemeClr val="bg1"/>
                </a:solidFill>
              </a:rPr>
              <a:t>      D file.</a:t>
            </a:r>
          </a:p>
          <a:p>
            <a:pPr marL="285750" indent="-285750">
              <a:buFont typeface="Arial" panose="020B0604020202020204" pitchFamily="34" charset="0"/>
              <a:buChar char="•"/>
            </a:pPr>
            <a:r>
              <a:rPr lang="en-US" b="1" i="1" dirty="0">
                <a:solidFill>
                  <a:schemeClr val="bg1"/>
                </a:solidFill>
              </a:rPr>
              <a:t>override </a:t>
            </a:r>
            <a:r>
              <a:rPr lang="en-US" b="1" i="1" dirty="0" err="1">
                <a:solidFill>
                  <a:schemeClr val="bg1"/>
                </a:solidFill>
              </a:rPr>
              <a:t>lat</a:t>
            </a:r>
            <a:r>
              <a:rPr lang="en-US" b="1" i="1" dirty="0">
                <a:solidFill>
                  <a:schemeClr val="bg1"/>
                </a:solidFill>
              </a:rPr>
              <a:t>/</a:t>
            </a:r>
            <a:r>
              <a:rPr lang="en-US" b="1" i="1" dirty="0" err="1">
                <a:solidFill>
                  <a:schemeClr val="bg1"/>
                </a:solidFill>
              </a:rPr>
              <a:t>lon</a:t>
            </a:r>
            <a:r>
              <a:rPr lang="en-US" b="1" i="1" dirty="0">
                <a:solidFill>
                  <a:schemeClr val="bg1"/>
                </a:solidFill>
              </a:rPr>
              <a:t> using data from</a:t>
            </a:r>
          </a:p>
          <a:p>
            <a:r>
              <a:rPr lang="en-US" b="1" i="1" dirty="0">
                <a:solidFill>
                  <a:schemeClr val="bg1"/>
                </a:solidFill>
              </a:rPr>
              <a:t>      D-file</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Click “No” in the pop-up window when closing the sonde to keep from re-setting the configuration</a:t>
            </a:r>
          </a:p>
          <a:p>
            <a:endParaRPr lang="en-US" dirty="0"/>
          </a:p>
        </p:txBody>
      </p:sp>
      <p:pic>
        <p:nvPicPr>
          <p:cNvPr id="9" name="Picture 8">
            <a:extLst>
              <a:ext uri="{FF2B5EF4-FFF2-40B4-BE49-F238E27FC236}">
                <a16:creationId xmlns:a16="http://schemas.microsoft.com/office/drawing/2014/main" id="{A70DAD25-9148-4E29-8E71-13B6FF9B8817}"/>
              </a:ext>
            </a:extLst>
          </p:cNvPr>
          <p:cNvPicPr>
            <a:picLocks noChangeAspect="1"/>
          </p:cNvPicPr>
          <p:nvPr/>
        </p:nvPicPr>
        <p:blipFill rotWithShape="1">
          <a:blip r:embed="rId2"/>
          <a:srcRect l="5000" t="7778" r="40833" b="16573"/>
          <a:stretch/>
        </p:blipFill>
        <p:spPr>
          <a:xfrm>
            <a:off x="4191000" y="1981200"/>
            <a:ext cx="4953000" cy="3890996"/>
          </a:xfrm>
          <a:prstGeom prst="rect">
            <a:avLst/>
          </a:prstGeom>
        </p:spPr>
      </p:pic>
      <p:sp>
        <p:nvSpPr>
          <p:cNvPr id="5" name="Arrow: Down 4">
            <a:extLst>
              <a:ext uri="{FF2B5EF4-FFF2-40B4-BE49-F238E27FC236}">
                <a16:creationId xmlns:a16="http://schemas.microsoft.com/office/drawing/2014/main" id="{FA32E4D4-D4BE-739A-0C30-66880794C879}"/>
              </a:ext>
            </a:extLst>
          </p:cNvPr>
          <p:cNvSpPr/>
          <p:nvPr/>
        </p:nvSpPr>
        <p:spPr>
          <a:xfrm rot="5400000">
            <a:off x="6866825" y="3794391"/>
            <a:ext cx="405200" cy="5752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143000"/>
          </a:xfrm>
        </p:spPr>
        <p:txBody>
          <a:bodyPr>
            <a:normAutofit fontScale="90000"/>
          </a:bodyPr>
          <a:lstStyle/>
          <a:p>
            <a:r>
              <a:rPr lang="en-US" dirty="0">
                <a:solidFill>
                  <a:srgbClr val="FFFF00"/>
                </a:solidFill>
              </a:rPr>
              <a:t>Satellite drop outs</a:t>
            </a:r>
            <a:br>
              <a:rPr lang="en-US" dirty="0">
                <a:solidFill>
                  <a:srgbClr val="FFFF00"/>
                </a:solidFill>
              </a:rPr>
            </a:br>
            <a:r>
              <a:rPr lang="en-US" sz="3100" dirty="0">
                <a:solidFill>
                  <a:srgbClr val="FFFF00"/>
                </a:solidFill>
              </a:rPr>
              <a:t>Since there are no surrounding data points after satellite dropouts ASPEN may miss some bad data. You will need </a:t>
            </a:r>
            <a:r>
              <a:rPr lang="en-US" sz="3100" dirty="0"/>
              <a:t>to </a:t>
            </a:r>
            <a:r>
              <a:rPr lang="en-US" sz="3100" dirty="0">
                <a:solidFill>
                  <a:srgbClr val="FFFF00"/>
                </a:solidFill>
              </a:rPr>
              <a:t>remove these points manually in the raw tab.</a:t>
            </a:r>
            <a:endParaRPr lang="en-US" dirty="0">
              <a:solidFill>
                <a:srgbClr val="FFFF00"/>
              </a:solidFill>
            </a:endParaRPr>
          </a:p>
        </p:txBody>
      </p:sp>
      <p:pic>
        <p:nvPicPr>
          <p:cNvPr id="3074" name="Picture 2"/>
          <p:cNvPicPr>
            <a:picLocks noGrp="1" noChangeAspect="1" noChangeArrowheads="1"/>
          </p:cNvPicPr>
          <p:nvPr>
            <p:ph idx="1"/>
          </p:nvPr>
        </p:nvPicPr>
        <p:blipFill>
          <a:blip r:embed="rId2" cstate="print"/>
          <a:srcRect/>
          <a:stretch>
            <a:fillRect/>
          </a:stretch>
        </p:blipFill>
        <p:spPr bwMode="auto">
          <a:xfrm>
            <a:off x="838200" y="2057400"/>
            <a:ext cx="7241541" cy="4525963"/>
          </a:xfrm>
          <a:prstGeom prst="rect">
            <a:avLst/>
          </a:prstGeom>
          <a:noFill/>
          <a:ln w="9525">
            <a:noFill/>
            <a:miter lim="800000"/>
            <a:headEnd/>
            <a:tailEnd/>
          </a:ln>
        </p:spPr>
      </p:pic>
      <p:sp>
        <p:nvSpPr>
          <p:cNvPr id="5" name="Donut 4"/>
          <p:cNvSpPr/>
          <p:nvPr/>
        </p:nvSpPr>
        <p:spPr>
          <a:xfrm>
            <a:off x="2209800" y="5334000"/>
            <a:ext cx="533400" cy="533400"/>
          </a:xfrm>
          <a:prstGeom prst="donut">
            <a:avLst>
              <a:gd name="adj" fmla="val 38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Donut 6"/>
          <p:cNvSpPr/>
          <p:nvPr/>
        </p:nvSpPr>
        <p:spPr>
          <a:xfrm>
            <a:off x="5410200" y="5410200"/>
            <a:ext cx="304800" cy="304800"/>
          </a:xfrm>
          <a:prstGeom prst="donut">
            <a:avLst>
              <a:gd name="adj" fmla="val 38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dirty="0">
                <a:solidFill>
                  <a:srgbClr val="FFFF00"/>
                </a:solidFill>
              </a:rPr>
              <a:t>Early Launch detect </a:t>
            </a:r>
          </a:p>
        </p:txBody>
      </p:sp>
      <p:sp>
        <p:nvSpPr>
          <p:cNvPr id="4" name="TextBox 3"/>
          <p:cNvSpPr txBox="1"/>
          <p:nvPr/>
        </p:nvSpPr>
        <p:spPr>
          <a:xfrm>
            <a:off x="362299" y="1251526"/>
            <a:ext cx="8063939" cy="2585323"/>
          </a:xfrm>
          <a:prstGeom prst="rect">
            <a:avLst/>
          </a:prstGeom>
          <a:noFill/>
        </p:spPr>
        <p:txBody>
          <a:bodyPr wrap="none" rtlCol="0">
            <a:spAutoFit/>
          </a:bodyPr>
          <a:lstStyle/>
          <a:p>
            <a:pPr marL="285750" indent="-285750">
              <a:buFont typeface="Arial" panose="020B0604020202020204" pitchFamily="34" charset="0"/>
              <a:buChar char="•"/>
            </a:pPr>
            <a:r>
              <a:rPr lang="en-US" dirty="0">
                <a:solidFill>
                  <a:schemeClr val="bg1"/>
                </a:solidFill>
              </a:rPr>
              <a:t>ASPEN now has the ability to identify and correct ELD sondes</a:t>
            </a:r>
          </a:p>
          <a:p>
            <a:pPr marL="285750" indent="-285750">
              <a:buFont typeface="Arial" panose="020B0604020202020204" pitchFamily="34" charset="0"/>
              <a:buChar char="•"/>
            </a:pPr>
            <a:r>
              <a:rPr lang="en-US" dirty="0">
                <a:solidFill>
                  <a:schemeClr val="bg1"/>
                </a:solidFill>
              </a:rPr>
              <a:t>Override </a:t>
            </a:r>
            <a:r>
              <a:rPr lang="en-US" dirty="0" err="1">
                <a:solidFill>
                  <a:schemeClr val="bg1"/>
                </a:solidFill>
              </a:rPr>
              <a:t>lat</a:t>
            </a:r>
            <a:r>
              <a:rPr lang="en-US" dirty="0">
                <a:solidFill>
                  <a:schemeClr val="bg1"/>
                </a:solidFill>
              </a:rPr>
              <a:t>/</a:t>
            </a:r>
            <a:r>
              <a:rPr lang="en-US" dirty="0" err="1">
                <a:solidFill>
                  <a:schemeClr val="bg1"/>
                </a:solidFill>
              </a:rPr>
              <a:t>lon</a:t>
            </a:r>
            <a:r>
              <a:rPr lang="en-US" dirty="0">
                <a:solidFill>
                  <a:schemeClr val="bg1"/>
                </a:solidFill>
              </a:rPr>
              <a:t> in main tab using value from D-file</a:t>
            </a:r>
          </a:p>
          <a:p>
            <a:pPr marL="285750" indent="-285750">
              <a:buFont typeface="Arial" panose="020B0604020202020204" pitchFamily="34" charset="0"/>
              <a:buChar char="•"/>
            </a:pPr>
            <a:r>
              <a:rPr lang="en-US" dirty="0">
                <a:solidFill>
                  <a:schemeClr val="bg1"/>
                </a:solidFill>
              </a:rPr>
              <a:t>Remove first 10 seconds of wind data</a:t>
            </a:r>
          </a:p>
          <a:p>
            <a:pPr marL="285750" indent="-285750">
              <a:buFont typeface="Arial" panose="020B0604020202020204" pitchFamily="34" charset="0"/>
              <a:buChar char="•"/>
            </a:pPr>
            <a:r>
              <a:rPr lang="en-US" dirty="0">
                <a:solidFill>
                  <a:schemeClr val="bg1"/>
                </a:solidFill>
              </a:rPr>
              <a:t>Remove first 5 seconds to T and RH</a:t>
            </a:r>
          </a:p>
          <a:p>
            <a:pPr marL="285750" indent="-285750">
              <a:buFont typeface="Arial" panose="020B0604020202020204" pitchFamily="34" charset="0"/>
              <a:buChar char="•"/>
            </a:pPr>
            <a:r>
              <a:rPr lang="en-US" dirty="0" err="1">
                <a:solidFill>
                  <a:schemeClr val="bg1"/>
                </a:solidFill>
              </a:rPr>
              <a:t>Recompute</a:t>
            </a:r>
            <a:r>
              <a:rPr lang="en-US" dirty="0">
                <a:solidFill>
                  <a:schemeClr val="bg1"/>
                </a:solidFill>
              </a:rPr>
              <a:t> (</a:t>
            </a:r>
            <a:r>
              <a:rPr lang="en-US" dirty="0">
                <a:solidFill>
                  <a:srgbClr val="FF0000"/>
                </a:solidFill>
              </a:rPr>
              <a:t>!</a:t>
            </a:r>
            <a:r>
              <a:rPr lang="en-US" dirty="0">
                <a:solidFill>
                  <a:schemeClr val="bg1"/>
                </a:solidFill>
              </a:rPr>
              <a:t>)</a:t>
            </a:r>
          </a:p>
          <a:p>
            <a:pPr marL="285750" indent="-285750">
              <a:buFont typeface="Arial" panose="020B0604020202020204" pitchFamily="34" charset="0"/>
              <a:buChar char="•"/>
            </a:pPr>
            <a:r>
              <a:rPr lang="en-US" dirty="0">
                <a:solidFill>
                  <a:schemeClr val="bg1"/>
                </a:solidFill>
              </a:rPr>
              <a:t>When closing the sonde click “No” in the pop-up window</a:t>
            </a:r>
          </a:p>
          <a:p>
            <a:pPr marL="285750" indent="-285750">
              <a:buFont typeface="Arial" panose="020B0604020202020204" pitchFamily="34" charset="0"/>
              <a:buChar char="•"/>
            </a:pPr>
            <a:r>
              <a:rPr lang="en-US" dirty="0">
                <a:solidFill>
                  <a:schemeClr val="bg1"/>
                </a:solidFill>
              </a:rPr>
              <a:t>In some cases, ELD can only be fixed by editing the D-file</a:t>
            </a:r>
          </a:p>
          <a:p>
            <a:r>
              <a:rPr lang="en-US" dirty="0">
                <a:solidFill>
                  <a:schemeClr val="bg1"/>
                </a:solidFill>
              </a:rPr>
              <a:t>      ( kids don’t try this at home)</a:t>
            </a:r>
          </a:p>
          <a:p>
            <a:pPr marL="285750" indent="-285750">
              <a:buFont typeface="Arial" panose="020B0604020202020204" pitchFamily="34" charset="0"/>
              <a:buChar char="•"/>
            </a:pPr>
            <a:r>
              <a:rPr lang="en-US" dirty="0">
                <a:solidFill>
                  <a:schemeClr val="bg1"/>
                </a:solidFill>
              </a:rPr>
              <a:t>Undiagnosed ELD may be identified by high/constant pressure at top of sounding</a:t>
            </a:r>
          </a:p>
        </p:txBody>
      </p:sp>
      <p:pic>
        <p:nvPicPr>
          <p:cNvPr id="5" name="Picture 4"/>
          <p:cNvPicPr>
            <a:picLocks noChangeAspect="1"/>
          </p:cNvPicPr>
          <p:nvPr/>
        </p:nvPicPr>
        <p:blipFill rotWithShape="1">
          <a:blip r:embed="rId2"/>
          <a:srcRect l="38333" t="39333" r="38333" b="46000"/>
          <a:stretch/>
        </p:blipFill>
        <p:spPr>
          <a:xfrm>
            <a:off x="4191000" y="4287152"/>
            <a:ext cx="4267322" cy="1676438"/>
          </a:xfrm>
          <a:prstGeom prst="rect">
            <a:avLst/>
          </a:prstGeom>
        </p:spPr>
      </p:pic>
      <p:sp>
        <p:nvSpPr>
          <p:cNvPr id="8" name="Arrow: Down 7">
            <a:extLst>
              <a:ext uri="{FF2B5EF4-FFF2-40B4-BE49-F238E27FC236}">
                <a16:creationId xmlns:a16="http://schemas.microsoft.com/office/drawing/2014/main" id="{D56ADA2F-3E93-ED90-C40B-C6C32937D2ED}"/>
              </a:ext>
            </a:extLst>
          </p:cNvPr>
          <p:cNvSpPr/>
          <p:nvPr/>
        </p:nvSpPr>
        <p:spPr>
          <a:xfrm rot="5400000">
            <a:off x="7552625" y="5299174"/>
            <a:ext cx="405200" cy="5752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1FC20A71-6017-367A-EB24-A7A593CE866A}"/>
              </a:ext>
            </a:extLst>
          </p:cNvPr>
          <p:cNvPicPr>
            <a:picLocks noChangeAspect="1"/>
          </p:cNvPicPr>
          <p:nvPr/>
        </p:nvPicPr>
        <p:blipFill rotWithShape="1">
          <a:blip r:embed="rId3"/>
          <a:srcRect l="30000" t="29475" r="43333" b="48302"/>
          <a:stretch/>
        </p:blipFill>
        <p:spPr>
          <a:xfrm>
            <a:off x="457200" y="4313812"/>
            <a:ext cx="3462571" cy="1623117"/>
          </a:xfrm>
          <a:prstGeom prst="rect">
            <a:avLst/>
          </a:prstGeom>
        </p:spPr>
      </p:pic>
      <p:sp>
        <p:nvSpPr>
          <p:cNvPr id="7" name="Arrow: Down 6">
            <a:extLst>
              <a:ext uri="{FF2B5EF4-FFF2-40B4-BE49-F238E27FC236}">
                <a16:creationId xmlns:a16="http://schemas.microsoft.com/office/drawing/2014/main" id="{FB0CCB68-0E12-6B02-F01E-C4169FD77BA5}"/>
              </a:ext>
            </a:extLst>
          </p:cNvPr>
          <p:cNvSpPr/>
          <p:nvPr/>
        </p:nvSpPr>
        <p:spPr>
          <a:xfrm rot="5400000">
            <a:off x="2675825" y="5040345"/>
            <a:ext cx="405200" cy="5752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0"/>
            <a:ext cx="8229600" cy="1143000"/>
          </a:xfrm>
        </p:spPr>
        <p:txBody>
          <a:bodyPr>
            <a:normAutofit/>
          </a:bodyPr>
          <a:lstStyle/>
          <a:p>
            <a:r>
              <a:rPr lang="en-US" dirty="0">
                <a:solidFill>
                  <a:srgbClr val="FFFF00"/>
                </a:solidFill>
              </a:rPr>
              <a:t>Edit </a:t>
            </a:r>
            <a:r>
              <a:rPr lang="en-US" dirty="0" err="1">
                <a:solidFill>
                  <a:srgbClr val="FFFF00"/>
                </a:solidFill>
              </a:rPr>
              <a:t>Tempdrop</a:t>
            </a:r>
            <a:r>
              <a:rPr lang="en-US" dirty="0">
                <a:solidFill>
                  <a:srgbClr val="FFFF00"/>
                </a:solidFill>
              </a:rPr>
              <a:t> to add SST</a:t>
            </a:r>
          </a:p>
        </p:txBody>
      </p:sp>
      <p:pic>
        <p:nvPicPr>
          <p:cNvPr id="4" name="Picture 3"/>
          <p:cNvPicPr>
            <a:picLocks noChangeAspect="1"/>
          </p:cNvPicPr>
          <p:nvPr/>
        </p:nvPicPr>
        <p:blipFill rotWithShape="1">
          <a:blip r:embed="rId2"/>
          <a:srcRect b="37279"/>
          <a:stretch/>
        </p:blipFill>
        <p:spPr>
          <a:xfrm>
            <a:off x="495300" y="3074432"/>
            <a:ext cx="8046720" cy="3154362"/>
          </a:xfrm>
          <a:prstGeom prst="rect">
            <a:avLst/>
          </a:prstGeom>
        </p:spPr>
      </p:pic>
      <p:sp>
        <p:nvSpPr>
          <p:cNvPr id="3" name="TextBox 2"/>
          <p:cNvSpPr txBox="1"/>
          <p:nvPr/>
        </p:nvSpPr>
        <p:spPr>
          <a:xfrm>
            <a:off x="685800" y="1295400"/>
            <a:ext cx="6491072" cy="984885"/>
          </a:xfrm>
          <a:prstGeom prst="rect">
            <a:avLst/>
          </a:prstGeom>
          <a:noFill/>
        </p:spPr>
        <p:txBody>
          <a:bodyPr wrap="none" rtlCol="0">
            <a:spAutoFit/>
          </a:bodyPr>
          <a:lstStyle/>
          <a:p>
            <a:endParaRPr lang="en-US" dirty="0">
              <a:solidFill>
                <a:schemeClr val="bg1"/>
              </a:solidFill>
            </a:endParaRPr>
          </a:p>
          <a:p>
            <a:pPr marL="342900" indent="-342900">
              <a:buFont typeface="Arial" panose="020B0604020202020204" pitchFamily="34" charset="0"/>
              <a:buChar char="•"/>
            </a:pPr>
            <a:r>
              <a:rPr lang="en-US" sz="2000" dirty="0">
                <a:solidFill>
                  <a:schemeClr val="bg1"/>
                </a:solidFill>
              </a:rPr>
              <a:t>Click on last line in 62626 section to change then “modify</a:t>
            </a:r>
          </a:p>
          <a:p>
            <a:pPr marL="342900" indent="-342900">
              <a:buFont typeface="Arial" panose="020B0604020202020204" pitchFamily="34" charset="0"/>
              <a:buChar char="•"/>
            </a:pPr>
            <a:r>
              <a:rPr lang="en-US" sz="2000" dirty="0">
                <a:solidFill>
                  <a:schemeClr val="bg1"/>
                </a:solidFill>
              </a:rPr>
              <a:t>Add SST in 10ths of degrees Centigrade before “=“</a:t>
            </a:r>
          </a:p>
        </p:txBody>
      </p:sp>
    </p:spTree>
    <p:extLst>
      <p:ext uri="{BB962C8B-B14F-4D97-AF65-F5344CB8AC3E}">
        <p14:creationId xmlns:p14="http://schemas.microsoft.com/office/powerpoint/2010/main" val="27037648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607057"/>
            <a:ext cx="9143999" cy="994172"/>
          </a:xfrm>
        </p:spPr>
        <p:txBody>
          <a:bodyPr>
            <a:normAutofit fontScale="90000"/>
          </a:bodyPr>
          <a:lstStyle/>
          <a:p>
            <a:r>
              <a:rPr lang="en-US" dirty="0">
                <a:solidFill>
                  <a:srgbClr val="FFFF00"/>
                </a:solidFill>
              </a:rPr>
              <a:t>SST of 28.5 degrees  from BT manually added to WMO message at end of “62626</a:t>
            </a:r>
            <a:r>
              <a:rPr lang="en-US" dirty="0"/>
              <a:t>” </a:t>
            </a:r>
          </a:p>
        </p:txBody>
      </p:sp>
      <p:sp>
        <p:nvSpPr>
          <p:cNvPr id="5" name="TextBox 4"/>
          <p:cNvSpPr txBox="1"/>
          <p:nvPr/>
        </p:nvSpPr>
        <p:spPr>
          <a:xfrm>
            <a:off x="107157" y="1960957"/>
            <a:ext cx="4509568" cy="3970318"/>
          </a:xfrm>
          <a:prstGeom prst="rect">
            <a:avLst/>
          </a:prstGeom>
          <a:noFill/>
        </p:spPr>
        <p:txBody>
          <a:bodyPr wrap="none" rtlCol="0">
            <a:spAutoFit/>
          </a:bodyPr>
          <a:lstStyle/>
          <a:p>
            <a:endParaRPr lang="en-US" sz="1050" dirty="0"/>
          </a:p>
          <a:p>
            <a:r>
              <a:rPr lang="en-US" sz="1050" dirty="0">
                <a:solidFill>
                  <a:schemeClr val="bg1"/>
                </a:solidFill>
              </a:rPr>
              <a:t>KDENUZNT13 KWBC 050848</a:t>
            </a:r>
          </a:p>
          <a:p>
            <a:r>
              <a:rPr lang="en-US" sz="1050" dirty="0">
                <a:solidFill>
                  <a:schemeClr val="bg1"/>
                </a:solidFill>
              </a:rPr>
              <a:t>XXAA  55082 99249 70730 08043 99009 29257 12024 00081 28457 12526</a:t>
            </a:r>
          </a:p>
          <a:p>
            <a:r>
              <a:rPr lang="en-US" sz="1050" dirty="0">
                <a:solidFill>
                  <a:schemeClr val="bg1"/>
                </a:solidFill>
              </a:rPr>
              <a:t>92769 23245 12535 85505 19036 14533 70149 09425 15525 50587 03957</a:t>
            </a:r>
          </a:p>
          <a:p>
            <a:r>
              <a:rPr lang="en-US" sz="1050" dirty="0">
                <a:solidFill>
                  <a:schemeClr val="bg1"/>
                </a:solidFill>
              </a:rPr>
              <a:t>10522 40760 14746 13027 30973 28966 12516 25100 39957 11005 20248</a:t>
            </a:r>
          </a:p>
          <a:p>
            <a:r>
              <a:rPr lang="en-US" sz="1050" dirty="0">
                <a:solidFill>
                  <a:schemeClr val="bg1"/>
                </a:solidFill>
              </a:rPr>
              <a:t>521// 25010 88999 77168 31063 458//</a:t>
            </a:r>
          </a:p>
          <a:p>
            <a:r>
              <a:rPr lang="en-US" sz="1050" dirty="0">
                <a:solidFill>
                  <a:schemeClr val="bg1"/>
                </a:solidFill>
              </a:rPr>
              <a:t>31313 09608 80826</a:t>
            </a:r>
          </a:p>
          <a:p>
            <a:r>
              <a:rPr lang="en-US" sz="1050" dirty="0">
                <a:solidFill>
                  <a:schemeClr val="bg1"/>
                </a:solidFill>
              </a:rPr>
              <a:t>51515 10190 15429</a:t>
            </a:r>
          </a:p>
          <a:p>
            <a:r>
              <a:rPr lang="en-US" sz="1050" dirty="0">
                <a:solidFill>
                  <a:schemeClr val="bg1"/>
                </a:solidFill>
              </a:rPr>
              <a:t>61616 NOAA9 2214A MATTHEW    OB 11</a:t>
            </a:r>
          </a:p>
          <a:p>
            <a:r>
              <a:rPr lang="en-US" sz="1050" dirty="0">
                <a:solidFill>
                  <a:schemeClr val="bg1"/>
                </a:solidFill>
              </a:rPr>
              <a:t>62626 MBL WND 12029 AEV 33297 DLM WND 13522 008161 WL150 12027 08</a:t>
            </a:r>
          </a:p>
          <a:p>
            <a:r>
              <a:rPr lang="en-US" sz="1050" dirty="0">
                <a:solidFill>
                  <a:schemeClr val="bg1"/>
                </a:solidFill>
              </a:rPr>
              <a:t>0 REL 2491N07301W 082629 SPG 2497N07307W 084127 SST 285 =</a:t>
            </a:r>
          </a:p>
          <a:p>
            <a:r>
              <a:rPr lang="en-US" sz="1050" dirty="0">
                <a:solidFill>
                  <a:schemeClr val="bg1"/>
                </a:solidFill>
              </a:rPr>
              <a:t>XXBB  55088 99249 70730 08043 00009 29257 11865 20256 22850 19036</a:t>
            </a:r>
          </a:p>
          <a:p>
            <a:r>
              <a:rPr lang="en-US" sz="1050" dirty="0">
                <a:solidFill>
                  <a:schemeClr val="bg1"/>
                </a:solidFill>
              </a:rPr>
              <a:t>33764 14447 44579 00210 55527 00756 66458 07157 77370 19322 88342</a:t>
            </a:r>
          </a:p>
          <a:p>
            <a:r>
              <a:rPr lang="en-US" sz="1050" dirty="0">
                <a:solidFill>
                  <a:schemeClr val="bg1"/>
                </a:solidFill>
              </a:rPr>
              <a:t>21758 99332 22168 11245 40958 22228 45341 33205 51158 44161 625//</a:t>
            </a:r>
          </a:p>
          <a:p>
            <a:r>
              <a:rPr lang="en-US" sz="1050" dirty="0">
                <a:solidFill>
                  <a:schemeClr val="bg1"/>
                </a:solidFill>
              </a:rPr>
              <a:t>21212 00009 12024 11985 12030 22923 12535 33892 13530 44850 14533</a:t>
            </a:r>
          </a:p>
          <a:p>
            <a:r>
              <a:rPr lang="en-US" sz="1050" dirty="0">
                <a:solidFill>
                  <a:schemeClr val="bg1"/>
                </a:solidFill>
              </a:rPr>
              <a:t>55747 13526 66688 15523 77640 14023 88574 14530 99514 10022 11484</a:t>
            </a:r>
          </a:p>
          <a:p>
            <a:r>
              <a:rPr lang="en-US" sz="1050" dirty="0">
                <a:solidFill>
                  <a:schemeClr val="bg1"/>
                </a:solidFill>
              </a:rPr>
              <a:t>11520 22476 10018 33430 13032 44402 13028 55376 10522 66346 14525</a:t>
            </a:r>
          </a:p>
          <a:p>
            <a:r>
              <a:rPr lang="en-US" sz="1050" dirty="0">
                <a:solidFill>
                  <a:schemeClr val="bg1"/>
                </a:solidFill>
              </a:rPr>
              <a:t>77319 11016 88278 14019 99242 00000 11196 24510 22171 29014 33170</a:t>
            </a:r>
          </a:p>
          <a:p>
            <a:r>
              <a:rPr lang="en-US" sz="1050" dirty="0">
                <a:solidFill>
                  <a:schemeClr val="bg1"/>
                </a:solidFill>
              </a:rPr>
              <a:t>30024 44168 31063 55161 29010</a:t>
            </a:r>
          </a:p>
          <a:p>
            <a:r>
              <a:rPr lang="en-US" sz="1050" dirty="0">
                <a:solidFill>
                  <a:schemeClr val="bg1"/>
                </a:solidFill>
              </a:rPr>
              <a:t>31313 09608 80826</a:t>
            </a:r>
          </a:p>
          <a:p>
            <a:r>
              <a:rPr lang="en-US" sz="1050" dirty="0">
                <a:solidFill>
                  <a:schemeClr val="bg1"/>
                </a:solidFill>
              </a:rPr>
              <a:t>51515 10190 15429</a:t>
            </a:r>
          </a:p>
          <a:p>
            <a:r>
              <a:rPr lang="en-US" sz="1050" dirty="0">
                <a:solidFill>
                  <a:schemeClr val="bg1"/>
                </a:solidFill>
              </a:rPr>
              <a:t>61616 NOAA9 2214A MATTHEW      OB 11</a:t>
            </a:r>
          </a:p>
          <a:p>
            <a:r>
              <a:rPr lang="en-US" sz="1050" dirty="0">
                <a:solidFill>
                  <a:schemeClr val="bg1"/>
                </a:solidFill>
              </a:rPr>
              <a:t>62626 MBL WND 12029 AEV 33297 DLM WND 13522 008161 WL150 12027 08</a:t>
            </a:r>
          </a:p>
          <a:p>
            <a:r>
              <a:rPr lang="en-US" sz="1050" dirty="0">
                <a:solidFill>
                  <a:schemeClr val="bg1"/>
                </a:solidFill>
              </a:rPr>
              <a:t>0 REL 2491N07301W 082629 SPG 2497N07307W 084127 SST 285 =</a:t>
            </a:r>
          </a:p>
        </p:txBody>
      </p:sp>
      <p:sp>
        <p:nvSpPr>
          <p:cNvPr id="7" name="Donut 6"/>
          <p:cNvSpPr/>
          <p:nvPr/>
        </p:nvSpPr>
        <p:spPr>
          <a:xfrm>
            <a:off x="3224104" y="5395653"/>
            <a:ext cx="914400" cy="914400"/>
          </a:xfrm>
          <a:prstGeom prst="donut">
            <a:avLst>
              <a:gd name="adj" fmla="val 25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Donut 7"/>
          <p:cNvSpPr/>
          <p:nvPr/>
        </p:nvSpPr>
        <p:spPr>
          <a:xfrm>
            <a:off x="3245125" y="3276600"/>
            <a:ext cx="914400" cy="914400"/>
          </a:xfrm>
          <a:prstGeom prst="donut">
            <a:avLst>
              <a:gd name="adj" fmla="val 25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282990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9144000" cy="1143000"/>
          </a:xfrm>
        </p:spPr>
        <p:txBody>
          <a:bodyPr>
            <a:normAutofit fontScale="90000"/>
          </a:bodyPr>
          <a:lstStyle/>
          <a:p>
            <a:r>
              <a:rPr lang="en-US" dirty="0">
                <a:solidFill>
                  <a:srgbClr val="FFFF00"/>
                </a:solidFill>
              </a:rPr>
              <a:t>ASPEN_TRAINING FILES ON AOML FTP SITE</a:t>
            </a:r>
            <a:br>
              <a:rPr lang="en-US" dirty="0">
                <a:solidFill>
                  <a:srgbClr val="FFFF00"/>
                </a:solidFill>
              </a:rPr>
            </a:br>
            <a:r>
              <a:rPr lang="en-US" dirty="0">
                <a:solidFill>
                  <a:srgbClr val="FFFF00"/>
                </a:solidFill>
              </a:rPr>
              <a:t>AND GOOGLE DRIVE</a:t>
            </a:r>
          </a:p>
        </p:txBody>
      </p:sp>
      <p:sp>
        <p:nvSpPr>
          <p:cNvPr id="3" name="TextBox 2"/>
          <p:cNvSpPr txBox="1"/>
          <p:nvPr/>
        </p:nvSpPr>
        <p:spPr>
          <a:xfrm>
            <a:off x="190459" y="2057400"/>
            <a:ext cx="9036961" cy="4524315"/>
          </a:xfrm>
          <a:prstGeom prst="rect">
            <a:avLst/>
          </a:prstGeom>
          <a:noFill/>
        </p:spPr>
        <p:txBody>
          <a:bodyPr wrap="none" rtlCol="0">
            <a:spAutoFit/>
          </a:bodyPr>
          <a:lstStyle/>
          <a:p>
            <a:endParaRPr lang="en-US" dirty="0"/>
          </a:p>
          <a:p>
            <a:r>
              <a:rPr lang="en-US" dirty="0">
                <a:solidFill>
                  <a:schemeClr val="bg1"/>
                </a:solidFill>
              </a:rPr>
              <a:t>Google Drive: ASPEN_TRAINING_2022</a:t>
            </a:r>
          </a:p>
          <a:p>
            <a:endParaRPr lang="en-US" dirty="0">
              <a:solidFill>
                <a:schemeClr val="bg1"/>
              </a:solidFill>
            </a:endParaRPr>
          </a:p>
          <a:p>
            <a:r>
              <a:rPr lang="en-US" dirty="0">
                <a:solidFill>
                  <a:schemeClr val="bg1"/>
                </a:solidFill>
              </a:rPr>
              <a:t>CONTAINS:</a:t>
            </a:r>
          </a:p>
          <a:p>
            <a:pPr marL="285750" indent="-285750">
              <a:buFont typeface="Arial" panose="020B0604020202020204" pitchFamily="34" charset="0"/>
              <a:buChar char="•"/>
            </a:pPr>
            <a:r>
              <a:rPr lang="en-US" dirty="0">
                <a:solidFill>
                  <a:schemeClr val="bg1"/>
                </a:solidFill>
              </a:rPr>
              <a:t>This </a:t>
            </a:r>
            <a:r>
              <a:rPr lang="en-US" dirty="0" err="1">
                <a:solidFill>
                  <a:schemeClr val="bg1"/>
                </a:solidFill>
              </a:rPr>
              <a:t>Powerpoint</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ASPEN_AVAPS_OVERVIEW </a:t>
            </a:r>
            <a:r>
              <a:rPr lang="en-US" dirty="0" err="1">
                <a:solidFill>
                  <a:schemeClr val="bg1"/>
                </a:solidFill>
              </a:rPr>
              <a:t>Powerpoint</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PDF and Word Dropsonde Log Sheets</a:t>
            </a:r>
          </a:p>
          <a:p>
            <a:pPr marL="285750" indent="-285750">
              <a:buFont typeface="Arial" panose="020B0604020202020204" pitchFamily="34" charset="0"/>
              <a:buChar char="•"/>
            </a:pPr>
            <a:r>
              <a:rPr lang="en-US" dirty="0">
                <a:solidFill>
                  <a:schemeClr val="bg1"/>
                </a:solidFill>
              </a:rPr>
              <a:t>P3_DROPSONDE_PROCESSING_2022.docx :Detailed instruction for processing dropsondes </a:t>
            </a:r>
          </a:p>
          <a:p>
            <a:r>
              <a:rPr lang="en-US" dirty="0">
                <a:solidFill>
                  <a:schemeClr val="bg1"/>
                </a:solidFill>
              </a:rPr>
              <a:t>       on the aircraft using ASPEN software</a:t>
            </a:r>
          </a:p>
          <a:p>
            <a:pPr marL="285750" indent="-285750">
              <a:buFont typeface="Arial" panose="020B0604020202020204" pitchFamily="34" charset="0"/>
              <a:buChar char="•"/>
            </a:pPr>
            <a:r>
              <a:rPr lang="en-US" dirty="0">
                <a:solidFill>
                  <a:schemeClr val="bg1"/>
                </a:solidFill>
              </a:rPr>
              <a:t>Training_sondes.docx: Guide sheet for processing practice and test dropsondes</a:t>
            </a:r>
          </a:p>
          <a:p>
            <a:pPr marL="285750" indent="-285750">
              <a:buFont typeface="Arial" panose="020B0604020202020204" pitchFamily="34" charset="0"/>
              <a:buChar char="•"/>
            </a:pPr>
            <a:r>
              <a:rPr lang="en-US" dirty="0">
                <a:solidFill>
                  <a:schemeClr val="bg1"/>
                </a:solidFill>
              </a:rPr>
              <a:t>Directory TRAINING_SONDES : Contains the raw D-files used in this training and listed in </a:t>
            </a:r>
          </a:p>
          <a:p>
            <a:r>
              <a:rPr lang="en-US" dirty="0">
                <a:solidFill>
                  <a:schemeClr val="bg1"/>
                </a:solidFill>
              </a:rPr>
              <a:t>                                                             document Training_sondes.docx</a:t>
            </a:r>
          </a:p>
          <a:p>
            <a:pPr marL="285750" indent="-285750">
              <a:buFont typeface="Arial" panose="020B0604020202020204" pitchFamily="34" charset="0"/>
              <a:buChar char="•"/>
            </a:pPr>
            <a:r>
              <a:rPr lang="en-US" dirty="0">
                <a:solidFill>
                  <a:schemeClr val="bg1"/>
                </a:solidFill>
              </a:rPr>
              <a:t>Directory TEST_SONDES: Contains raw D-files and a </a:t>
            </a:r>
            <a:r>
              <a:rPr lang="en-US" dirty="0" err="1">
                <a:solidFill>
                  <a:schemeClr val="bg1"/>
                </a:solidFill>
              </a:rPr>
              <a:t>logsheet</a:t>
            </a:r>
            <a:r>
              <a:rPr lang="en-US" dirty="0">
                <a:solidFill>
                  <a:schemeClr val="bg1"/>
                </a:solidFill>
              </a:rPr>
              <a:t> , you will need to demonstrate</a:t>
            </a:r>
          </a:p>
          <a:p>
            <a:r>
              <a:rPr lang="en-US" dirty="0">
                <a:solidFill>
                  <a:schemeClr val="bg1"/>
                </a:solidFill>
              </a:rPr>
              <a:t>                                                   ability to process these sondes correctly to qualify as dropsonde</a:t>
            </a:r>
          </a:p>
          <a:p>
            <a:r>
              <a:rPr lang="en-US" dirty="0">
                <a:solidFill>
                  <a:schemeClr val="bg1"/>
                </a:solidFill>
              </a:rPr>
              <a:t>                                                    scientist for operational missions</a:t>
            </a:r>
          </a:p>
          <a:p>
            <a:r>
              <a:rPr lang="en-US" dirty="0"/>
              <a:t>on Google Drive</a:t>
            </a:r>
          </a:p>
        </p:txBody>
      </p:sp>
    </p:spTree>
    <p:extLst>
      <p:ext uri="{BB962C8B-B14F-4D97-AF65-F5344CB8AC3E}">
        <p14:creationId xmlns:p14="http://schemas.microsoft.com/office/powerpoint/2010/main" val="2476623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96476"/>
            <a:ext cx="8229600" cy="1143000"/>
          </a:xfrm>
        </p:spPr>
        <p:txBody>
          <a:bodyPr>
            <a:normAutofit fontScale="90000"/>
          </a:bodyPr>
          <a:lstStyle/>
          <a:p>
            <a:br>
              <a:rPr lang="en-US" dirty="0">
                <a:solidFill>
                  <a:srgbClr val="FFFF00"/>
                </a:solidFill>
              </a:rPr>
            </a:br>
            <a:r>
              <a:rPr lang="en-US" dirty="0">
                <a:solidFill>
                  <a:srgbClr val="FFFF00"/>
                </a:solidFill>
              </a:rPr>
              <a:t>Data Display Application (Screen 800)</a:t>
            </a:r>
            <a:br>
              <a:rPr lang="en-US" dirty="0">
                <a:solidFill>
                  <a:srgbClr val="FFFF00"/>
                </a:solidFill>
              </a:rPr>
            </a:br>
            <a:endParaRPr lang="en-US" sz="4000" dirty="0">
              <a:solidFill>
                <a:srgbClr val="FFFF00"/>
              </a:solidFill>
            </a:endParaRPr>
          </a:p>
        </p:txBody>
      </p:sp>
      <p:pic>
        <p:nvPicPr>
          <p:cNvPr id="1027" name="Picture 3" descr="C:\Documents and Settings\kathryn.sellwood\My Documents\sondedata\HURR12\20120730H1\DATA_DSPLY.png"/>
          <p:cNvPicPr>
            <a:picLocks noGrp="1" noChangeAspect="1" noChangeArrowheads="1"/>
          </p:cNvPicPr>
          <p:nvPr>
            <p:ph idx="4294967295"/>
          </p:nvPr>
        </p:nvPicPr>
        <p:blipFill>
          <a:blip r:embed="rId2" cstate="print"/>
          <a:srcRect r="6899" b="25921"/>
          <a:stretch>
            <a:fillRect/>
          </a:stretch>
        </p:blipFill>
        <p:spPr bwMode="auto">
          <a:xfrm>
            <a:off x="2333625" y="2522538"/>
            <a:ext cx="6810375" cy="4335462"/>
          </a:xfrm>
          <a:prstGeom prst="rect">
            <a:avLst/>
          </a:prstGeom>
          <a:noFill/>
        </p:spPr>
      </p:pic>
      <p:pic>
        <p:nvPicPr>
          <p:cNvPr id="8" name="Picture 4" descr="C:\Documents and Settings\kathryn.sellwood\My Documents\sondedata\HURR12\20120730H1\DSKTOP.png"/>
          <p:cNvPicPr>
            <a:picLocks noChangeAspect="1" noChangeArrowheads="1"/>
          </p:cNvPicPr>
          <p:nvPr/>
        </p:nvPicPr>
        <p:blipFill>
          <a:blip r:embed="rId3" cstate="print"/>
          <a:srcRect l="75625" t="14063" r="18125" b="71875"/>
          <a:stretch>
            <a:fillRect/>
          </a:stretch>
        </p:blipFill>
        <p:spPr bwMode="auto">
          <a:xfrm>
            <a:off x="457200" y="2819400"/>
            <a:ext cx="762000" cy="1371600"/>
          </a:xfrm>
          <a:prstGeom prst="rect">
            <a:avLst/>
          </a:prstGeom>
          <a:noFill/>
        </p:spPr>
      </p:pic>
      <p:sp>
        <p:nvSpPr>
          <p:cNvPr id="3" name="TextBox 2"/>
          <p:cNvSpPr txBox="1"/>
          <p:nvPr/>
        </p:nvSpPr>
        <p:spPr>
          <a:xfrm>
            <a:off x="256308" y="1118341"/>
            <a:ext cx="8882175" cy="1200329"/>
          </a:xfrm>
          <a:prstGeom prst="rect">
            <a:avLst/>
          </a:prstGeom>
          <a:noFill/>
        </p:spPr>
        <p:txBody>
          <a:bodyPr wrap="none" rtlCol="0">
            <a:spAutoFit/>
          </a:bodyPr>
          <a:lstStyle/>
          <a:p>
            <a:r>
              <a:rPr lang="en-US" dirty="0">
                <a:solidFill>
                  <a:schemeClr val="bg1"/>
                </a:solidFill>
              </a:rPr>
              <a:t>Allows you to look at data from all the instruments on the workstation.</a:t>
            </a:r>
            <a:br>
              <a:rPr lang="en-US" dirty="0">
                <a:solidFill>
                  <a:schemeClr val="bg1"/>
                </a:solidFill>
              </a:rPr>
            </a:br>
            <a:r>
              <a:rPr lang="en-US" dirty="0">
                <a:solidFill>
                  <a:schemeClr val="bg1"/>
                </a:solidFill>
              </a:rPr>
              <a:t>There is a document in the flight bag with details about the available fields and variable</a:t>
            </a:r>
          </a:p>
          <a:p>
            <a:r>
              <a:rPr lang="en-US" dirty="0"/>
              <a:t> </a:t>
            </a:r>
            <a:r>
              <a:rPr lang="en-US" dirty="0">
                <a:solidFill>
                  <a:schemeClr val="bg1"/>
                </a:solidFill>
              </a:rPr>
              <a:t>names. Video terminals or </a:t>
            </a:r>
            <a:r>
              <a:rPr lang="en-US" dirty="0" err="1">
                <a:solidFill>
                  <a:schemeClr val="bg1"/>
                </a:solidFill>
              </a:rPr>
              <a:t>Ipads</a:t>
            </a:r>
            <a:r>
              <a:rPr lang="en-US" dirty="0">
                <a:solidFill>
                  <a:schemeClr val="bg1"/>
                </a:solidFill>
              </a:rPr>
              <a:t> are mounted in front of some workstations, radar channels </a:t>
            </a:r>
          </a:p>
          <a:p>
            <a:r>
              <a:rPr lang="en-US" dirty="0">
                <a:solidFill>
                  <a:schemeClr val="bg1"/>
                </a:solidFill>
              </a:rPr>
              <a:t>are 13, 14 and 15; flight level channels are 4 and 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6" y="76200"/>
            <a:ext cx="9150626" cy="1143000"/>
          </a:xfrm>
        </p:spPr>
        <p:txBody>
          <a:bodyPr>
            <a:normAutofit/>
          </a:bodyPr>
          <a:lstStyle/>
          <a:p>
            <a:r>
              <a:rPr lang="en-US" dirty="0">
                <a:solidFill>
                  <a:srgbClr val="FFFF00"/>
                </a:solidFill>
              </a:rPr>
              <a:t>SETTING UP AND CONFIGURING ASPEN</a:t>
            </a:r>
          </a:p>
        </p:txBody>
      </p:sp>
      <p:sp>
        <p:nvSpPr>
          <p:cNvPr id="3" name="Content Placeholder 2"/>
          <p:cNvSpPr>
            <a:spLocks noGrp="1"/>
          </p:cNvSpPr>
          <p:nvPr>
            <p:ph idx="1"/>
          </p:nvPr>
        </p:nvSpPr>
        <p:spPr>
          <a:xfrm>
            <a:off x="152400" y="914400"/>
            <a:ext cx="8991600" cy="5991225"/>
          </a:xfrm>
        </p:spPr>
        <p:txBody>
          <a:bodyPr>
            <a:normAutofit fontScale="62500" lnSpcReduction="20000"/>
          </a:bodyPr>
          <a:lstStyle/>
          <a:p>
            <a:r>
              <a:rPr lang="en-US" sz="2900" dirty="0">
                <a:solidFill>
                  <a:schemeClr val="bg1"/>
                </a:solidFill>
              </a:rPr>
              <a:t>If you are on the aircraft, delete the sounding file from the previous flight before opening ASPEN. It is located in /home/</a:t>
            </a:r>
            <a:r>
              <a:rPr lang="en-US" sz="2900" dirty="0" err="1">
                <a:solidFill>
                  <a:schemeClr val="bg1"/>
                </a:solidFill>
              </a:rPr>
              <a:t>hrd</a:t>
            </a:r>
            <a:r>
              <a:rPr lang="en-US" sz="2900" dirty="0">
                <a:solidFill>
                  <a:schemeClr val="bg1"/>
                </a:solidFill>
              </a:rPr>
              <a:t>/</a:t>
            </a:r>
            <a:r>
              <a:rPr lang="en-US" sz="2900" dirty="0" err="1">
                <a:solidFill>
                  <a:schemeClr val="bg1"/>
                </a:solidFill>
              </a:rPr>
              <a:t>soundings.sqlite</a:t>
            </a:r>
            <a:endParaRPr lang="en-US" sz="2900" dirty="0">
              <a:solidFill>
                <a:schemeClr val="bg1"/>
              </a:solidFill>
            </a:endParaRPr>
          </a:p>
          <a:p>
            <a:r>
              <a:rPr lang="en-US" sz="2900" dirty="0">
                <a:solidFill>
                  <a:schemeClr val="bg1"/>
                </a:solidFill>
              </a:rPr>
              <a:t>Correct version of ASPEN for 2021 is 3.4.7</a:t>
            </a:r>
          </a:p>
          <a:p>
            <a:r>
              <a:rPr lang="en-US" sz="2900" dirty="0">
                <a:solidFill>
                  <a:schemeClr val="bg1"/>
                </a:solidFill>
              </a:rPr>
              <a:t>Click on ASPEN logo (not batch ASPEN) to open ASPEN  – You will see this window</a:t>
            </a:r>
          </a:p>
          <a:p>
            <a:endParaRPr lang="en-US" sz="2900" dirty="0">
              <a:solidFill>
                <a:schemeClr val="bg1"/>
              </a:solidFill>
            </a:endParaRPr>
          </a:p>
          <a:p>
            <a:endParaRPr lang="en-US" sz="2900" dirty="0">
              <a:solidFill>
                <a:schemeClr val="bg1"/>
              </a:solidFill>
            </a:endParaRPr>
          </a:p>
          <a:p>
            <a:endParaRPr lang="en-US" sz="2900"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pPr marL="0" indent="0">
              <a:buNone/>
            </a:pPr>
            <a:endParaRPr lang="en-US" dirty="0">
              <a:solidFill>
                <a:schemeClr val="bg1"/>
              </a:solidFill>
            </a:endParaRPr>
          </a:p>
          <a:p>
            <a:pPr marL="0" indent="0">
              <a:buNone/>
            </a:pPr>
            <a:endParaRPr lang="en-US" dirty="0">
              <a:solidFill>
                <a:schemeClr val="bg1"/>
              </a:solidFill>
            </a:endParaRPr>
          </a:p>
          <a:p>
            <a:pPr marL="0" indent="0">
              <a:buNone/>
            </a:pPr>
            <a:endParaRPr lang="en-US" dirty="0">
              <a:solidFill>
                <a:schemeClr val="bg1"/>
              </a:solidFill>
            </a:endParaRPr>
          </a:p>
          <a:p>
            <a:pPr marL="0" indent="0">
              <a:buNone/>
            </a:pPr>
            <a:endParaRPr lang="en-US" dirty="0">
              <a:solidFill>
                <a:schemeClr val="bg1"/>
              </a:solidFill>
            </a:endParaRPr>
          </a:p>
          <a:p>
            <a:r>
              <a:rPr lang="en-US" dirty="0">
                <a:solidFill>
                  <a:schemeClr val="bg1"/>
                </a:solidFill>
              </a:rPr>
              <a:t>Click “OK” to create a new database file, </a:t>
            </a:r>
            <a:r>
              <a:rPr lang="en-US" i="1" dirty="0">
                <a:solidFill>
                  <a:schemeClr val="bg1"/>
                </a:solidFill>
              </a:rPr>
              <a:t>unless</a:t>
            </a:r>
            <a:r>
              <a:rPr lang="en-US" dirty="0">
                <a:solidFill>
                  <a:schemeClr val="bg1"/>
                </a:solidFill>
              </a:rPr>
              <a:t> you are restarting ASPEN mid-flight. In that case browse to the location of </a:t>
            </a:r>
            <a:r>
              <a:rPr lang="en-US" dirty="0" err="1">
                <a:solidFill>
                  <a:schemeClr val="bg1"/>
                </a:solidFill>
              </a:rPr>
              <a:t>Soundings.sqlite</a:t>
            </a:r>
            <a:r>
              <a:rPr lang="en-US" dirty="0">
                <a:solidFill>
                  <a:schemeClr val="bg1"/>
                </a:solidFill>
              </a:rPr>
              <a:t> on your computer. This is the data base that ASPEN will use to create the synoptic plots.</a:t>
            </a:r>
          </a:p>
          <a:p>
            <a:r>
              <a:rPr lang="en-US" dirty="0">
                <a:solidFill>
                  <a:schemeClr val="bg1"/>
                </a:solidFill>
              </a:rPr>
              <a:t>After the correct file name/location appears in the window Click “OK”</a:t>
            </a:r>
          </a:p>
          <a:p>
            <a:endParaRPr lang="en-US" dirty="0">
              <a:solidFill>
                <a:schemeClr val="bg1"/>
              </a:solidFill>
            </a:endParaRPr>
          </a:p>
          <a:p>
            <a:endParaRPr lang="en-US" dirty="0"/>
          </a:p>
        </p:txBody>
      </p:sp>
      <p:pic>
        <p:nvPicPr>
          <p:cNvPr id="5" name="Picture 4" descr="soundings_window.png"/>
          <p:cNvPicPr>
            <a:picLocks noChangeAspect="1"/>
          </p:cNvPicPr>
          <p:nvPr/>
        </p:nvPicPr>
        <p:blipFill>
          <a:blip r:embed="rId3" cstate="print"/>
          <a:stretch>
            <a:fillRect/>
          </a:stretch>
        </p:blipFill>
        <p:spPr>
          <a:xfrm>
            <a:off x="3276600" y="2514600"/>
            <a:ext cx="4857750" cy="2486025"/>
          </a:xfrm>
          <a:prstGeom prst="rect">
            <a:avLst/>
          </a:prstGeom>
        </p:spPr>
      </p:pic>
      <p:sp>
        <p:nvSpPr>
          <p:cNvPr id="6" name="Down Arrow 5"/>
          <p:cNvSpPr/>
          <p:nvPr/>
        </p:nvSpPr>
        <p:spPr>
          <a:xfrm>
            <a:off x="1490844" y="2198754"/>
            <a:ext cx="4572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 name="Down Arrow 6"/>
          <p:cNvSpPr/>
          <p:nvPr/>
        </p:nvSpPr>
        <p:spPr>
          <a:xfrm>
            <a:off x="6248400" y="2198754"/>
            <a:ext cx="576444" cy="23402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9" name="Picture 8">
            <a:extLst>
              <a:ext uri="{FF2B5EF4-FFF2-40B4-BE49-F238E27FC236}">
                <a16:creationId xmlns:a16="http://schemas.microsoft.com/office/drawing/2014/main" id="{5B757561-8D71-4380-9458-669238602130}"/>
              </a:ext>
            </a:extLst>
          </p:cNvPr>
          <p:cNvPicPr>
            <a:picLocks noChangeAspect="1"/>
          </p:cNvPicPr>
          <p:nvPr/>
        </p:nvPicPr>
        <p:blipFill rotWithShape="1">
          <a:blip r:embed="rId4"/>
          <a:srcRect l="4166" t="84074" r="91667" b="8519"/>
          <a:stretch/>
        </p:blipFill>
        <p:spPr>
          <a:xfrm>
            <a:off x="1125036" y="3120900"/>
            <a:ext cx="1188815" cy="118865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solidFill>
                  <a:srgbClr val="FFFF00"/>
                </a:solidFill>
              </a:rPr>
              <a:t>Next you will see this window</a:t>
            </a:r>
          </a:p>
        </p:txBody>
      </p:sp>
      <p:pic>
        <p:nvPicPr>
          <p:cNvPr id="4" name="Content Placeholder 3" descr="Open_window.png"/>
          <p:cNvPicPr>
            <a:picLocks noGrp="1" noChangeAspect="1"/>
          </p:cNvPicPr>
          <p:nvPr>
            <p:ph sz="half" idx="1"/>
          </p:nvPr>
        </p:nvPicPr>
        <p:blipFill>
          <a:blip r:embed="rId2" cstate="print"/>
          <a:stretch>
            <a:fillRect/>
          </a:stretch>
        </p:blipFill>
        <p:spPr>
          <a:xfrm>
            <a:off x="3810000" y="1524000"/>
            <a:ext cx="5139690" cy="3764280"/>
          </a:xfrm>
          <a:prstGeom prst="rect">
            <a:avLst/>
          </a:prstGeom>
        </p:spPr>
      </p:pic>
      <p:sp>
        <p:nvSpPr>
          <p:cNvPr id="6" name="Content Placeholder 5"/>
          <p:cNvSpPr>
            <a:spLocks noGrp="1"/>
          </p:cNvSpPr>
          <p:nvPr>
            <p:ph sz="half" idx="2"/>
          </p:nvPr>
        </p:nvSpPr>
        <p:spPr>
          <a:xfrm>
            <a:off x="228600" y="1447800"/>
            <a:ext cx="3429000" cy="4525963"/>
          </a:xfrm>
        </p:spPr>
        <p:txBody>
          <a:bodyPr>
            <a:normAutofit fontScale="92500" lnSpcReduction="10000"/>
          </a:bodyPr>
          <a:lstStyle/>
          <a:p>
            <a:r>
              <a:rPr lang="en-US" dirty="0">
                <a:solidFill>
                  <a:schemeClr val="bg1"/>
                </a:solidFill>
              </a:rPr>
              <a:t>Click “cancel”</a:t>
            </a:r>
          </a:p>
          <a:p>
            <a:pPr>
              <a:buNone/>
            </a:pPr>
            <a:endParaRPr lang="en-US" dirty="0">
              <a:solidFill>
                <a:schemeClr val="bg1"/>
              </a:solidFill>
            </a:endParaRPr>
          </a:p>
          <a:p>
            <a:r>
              <a:rPr lang="en-US" dirty="0">
                <a:solidFill>
                  <a:schemeClr val="bg1"/>
                </a:solidFill>
              </a:rPr>
              <a:t>After configuring, following the next few slides, the correct flight directory should appear in this window when you go to open a D file.</a:t>
            </a:r>
          </a:p>
          <a:p>
            <a:pPr>
              <a:buNone/>
            </a:pPr>
            <a:r>
              <a:rPr lang="en-US" dirty="0">
                <a:solidFill>
                  <a:schemeClr val="bg1"/>
                </a:solidFill>
              </a:rPr>
              <a:t>     </a:t>
            </a:r>
          </a:p>
        </p:txBody>
      </p:sp>
      <p:sp>
        <p:nvSpPr>
          <p:cNvPr id="7" name="Left Arrow 6"/>
          <p:cNvSpPr/>
          <p:nvPr/>
        </p:nvSpPr>
        <p:spPr>
          <a:xfrm rot="16200000">
            <a:off x="8302769" y="4651231"/>
            <a:ext cx="304799" cy="298737"/>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Grp="1" noChangeAspect="1" noChangeArrowheads="1"/>
          </p:cNvPicPr>
          <p:nvPr>
            <p:ph idx="1"/>
          </p:nvPr>
        </p:nvPicPr>
        <p:blipFill>
          <a:blip r:embed="rId2" cstate="print"/>
          <a:srcRect l="4753" t="10102" r="42634" b="20870"/>
          <a:stretch>
            <a:fillRect/>
          </a:stretch>
        </p:blipFill>
        <p:spPr bwMode="auto">
          <a:xfrm>
            <a:off x="381000" y="609600"/>
            <a:ext cx="7216399" cy="5917425"/>
          </a:xfrm>
          <a:prstGeom prst="rect">
            <a:avLst/>
          </a:prstGeom>
          <a:noFill/>
          <a:ln w="9525">
            <a:noFill/>
            <a:miter lim="800000"/>
            <a:headEnd/>
            <a:tailEnd/>
          </a:ln>
        </p:spPr>
      </p:pic>
      <p:sp>
        <p:nvSpPr>
          <p:cNvPr id="14" name="Left Arrow 13"/>
          <p:cNvSpPr/>
          <p:nvPr/>
        </p:nvSpPr>
        <p:spPr>
          <a:xfrm rot="16200000">
            <a:off x="361622" y="310804"/>
            <a:ext cx="620640" cy="332516"/>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Left Arrow 14"/>
          <p:cNvSpPr/>
          <p:nvPr/>
        </p:nvSpPr>
        <p:spPr>
          <a:xfrm rot="16200000">
            <a:off x="806577" y="660962"/>
            <a:ext cx="587187" cy="252838"/>
          </a:xfrm>
          <a:prstGeom prst="leftArrow">
            <a:avLst>
              <a:gd name="adj1" fmla="val 67515"/>
              <a:gd name="adj2" fmla="val 50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1305135" y="5406"/>
            <a:ext cx="7868682" cy="2554545"/>
          </a:xfrm>
          <a:prstGeom prst="rect">
            <a:avLst/>
          </a:prstGeom>
          <a:solidFill>
            <a:schemeClr val="accent1"/>
          </a:solidFill>
        </p:spPr>
        <p:txBody>
          <a:bodyPr wrap="square" rtlCol="0">
            <a:spAutoFit/>
          </a:bodyPr>
          <a:lstStyle/>
          <a:p>
            <a:r>
              <a:rPr lang="en-US" sz="2000" b="1" dirty="0">
                <a:solidFill>
                  <a:schemeClr val="bg1"/>
                </a:solidFill>
              </a:rPr>
              <a:t>Now make sure ASPEN is configured correctly</a:t>
            </a:r>
          </a:p>
          <a:p>
            <a:r>
              <a:rPr lang="en-US" sz="2000" b="1" dirty="0">
                <a:solidFill>
                  <a:schemeClr val="bg1"/>
                </a:solidFill>
              </a:rPr>
              <a:t>Click on  File / configuration</a:t>
            </a:r>
          </a:p>
          <a:p>
            <a:r>
              <a:rPr lang="en-US" sz="2000" b="1" dirty="0">
                <a:solidFill>
                  <a:schemeClr val="bg1"/>
                </a:solidFill>
              </a:rPr>
              <a:t>Select </a:t>
            </a:r>
            <a:r>
              <a:rPr lang="en-US" sz="2000" b="1" dirty="0" err="1">
                <a:solidFill>
                  <a:schemeClr val="bg1"/>
                </a:solidFill>
              </a:rPr>
              <a:t>editsonde</a:t>
            </a:r>
            <a:r>
              <a:rPr lang="en-US" sz="2000" b="1" dirty="0">
                <a:solidFill>
                  <a:schemeClr val="bg1"/>
                </a:solidFill>
              </a:rPr>
              <a:t>  then click on “Edit” button</a:t>
            </a:r>
          </a:p>
          <a:p>
            <a:r>
              <a:rPr lang="en-US" sz="2000" b="1" dirty="0">
                <a:solidFill>
                  <a:schemeClr val="bg1"/>
                </a:solidFill>
              </a:rPr>
              <a:t>On other systems the  tabs may be edit /options or tools /configuration or ASPEN/preferences </a:t>
            </a:r>
          </a:p>
          <a:p>
            <a:r>
              <a:rPr lang="en-US" sz="2000" b="1" dirty="0">
                <a:solidFill>
                  <a:schemeClr val="bg1"/>
                </a:solidFill>
              </a:rPr>
              <a:t>You may get a pop-up window with “Invalid Fixed Data Source”</a:t>
            </a:r>
          </a:p>
          <a:p>
            <a:r>
              <a:rPr lang="en-US" sz="2000" b="1" dirty="0">
                <a:solidFill>
                  <a:schemeClr val="bg1"/>
                </a:solidFill>
              </a:rPr>
              <a:t>Click “OK” to close this window</a:t>
            </a:r>
          </a:p>
          <a:p>
            <a:r>
              <a:rPr lang="en-US" sz="2000" b="1" dirty="0">
                <a:solidFill>
                  <a:schemeClr val="bg1"/>
                </a:solidFill>
              </a:rPr>
              <a:t>Follow the next 6 slides to complete configuration.</a:t>
            </a:r>
          </a:p>
        </p:txBody>
      </p:sp>
      <p:sp>
        <p:nvSpPr>
          <p:cNvPr id="19" name="TextBox 18"/>
          <p:cNvSpPr txBox="1"/>
          <p:nvPr/>
        </p:nvSpPr>
        <p:spPr>
          <a:xfrm>
            <a:off x="7562358" y="3549134"/>
            <a:ext cx="1304973" cy="369332"/>
          </a:xfrm>
          <a:prstGeom prst="rect">
            <a:avLst/>
          </a:prstGeom>
          <a:solidFill>
            <a:schemeClr val="tx2">
              <a:lumMod val="20000"/>
              <a:lumOff val="80000"/>
            </a:schemeClr>
          </a:solidFill>
        </p:spPr>
        <p:txBody>
          <a:bodyPr wrap="square" rtlCol="0">
            <a:spAutoFit/>
          </a:bodyPr>
          <a:lstStyle/>
          <a:p>
            <a:r>
              <a:rPr lang="en-US" dirty="0"/>
              <a:t>“</a:t>
            </a:r>
            <a:r>
              <a:rPr lang="en-US" dirty="0" err="1"/>
              <a:t>Editsonde</a:t>
            </a:r>
            <a:r>
              <a:rPr lang="en-US" dirty="0"/>
              <a:t>”</a:t>
            </a:r>
          </a:p>
        </p:txBody>
      </p:sp>
      <p:pic>
        <p:nvPicPr>
          <p:cNvPr id="2" name="Picture 1"/>
          <p:cNvPicPr>
            <a:picLocks noChangeAspect="1"/>
          </p:cNvPicPr>
          <p:nvPr/>
        </p:nvPicPr>
        <p:blipFill rotWithShape="1">
          <a:blip r:embed="rId3"/>
          <a:srcRect l="31667" t="16666" r="31666" b="23334"/>
          <a:stretch/>
        </p:blipFill>
        <p:spPr>
          <a:xfrm>
            <a:off x="3839170" y="2828988"/>
            <a:ext cx="3352800" cy="3429000"/>
          </a:xfrm>
          <a:prstGeom prst="rect">
            <a:avLst/>
          </a:prstGeom>
        </p:spPr>
      </p:pic>
      <p:sp>
        <p:nvSpPr>
          <p:cNvPr id="23" name="Left Arrow 22"/>
          <p:cNvSpPr/>
          <p:nvPr/>
        </p:nvSpPr>
        <p:spPr>
          <a:xfrm>
            <a:off x="5514531" y="3641467"/>
            <a:ext cx="1803827" cy="184666"/>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Left Arrow 23"/>
          <p:cNvSpPr/>
          <p:nvPr/>
        </p:nvSpPr>
        <p:spPr>
          <a:xfrm rot="5400000">
            <a:off x="3549502" y="4748006"/>
            <a:ext cx="1523999" cy="241003"/>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2130"/>
            <a:ext cx="9144000" cy="1143000"/>
          </a:xfrm>
        </p:spPr>
        <p:txBody>
          <a:bodyPr>
            <a:normAutofit fontScale="90000"/>
          </a:bodyPr>
          <a:lstStyle/>
          <a:p>
            <a:r>
              <a:rPr lang="en-US" dirty="0">
                <a:solidFill>
                  <a:srgbClr val="FFC000"/>
                </a:solidFill>
              </a:rPr>
              <a:t>Go Through all the Tabs From Left to Right</a:t>
            </a:r>
            <a:br>
              <a:rPr lang="en-US" dirty="0">
                <a:solidFill>
                  <a:srgbClr val="FFC000"/>
                </a:solidFill>
              </a:rPr>
            </a:br>
            <a:r>
              <a:rPr lang="en-US" dirty="0">
                <a:solidFill>
                  <a:srgbClr val="FFC000"/>
                </a:solidFill>
              </a:rPr>
              <a:t>First Tab:  “QC Parameters”</a:t>
            </a:r>
          </a:p>
        </p:txBody>
      </p:sp>
      <p:sp>
        <p:nvSpPr>
          <p:cNvPr id="7" name="TextBox 6"/>
          <p:cNvSpPr txBox="1"/>
          <p:nvPr/>
        </p:nvSpPr>
        <p:spPr>
          <a:xfrm>
            <a:off x="0" y="1457573"/>
            <a:ext cx="8621014" cy="5632311"/>
          </a:xfrm>
          <a:prstGeom prst="rect">
            <a:avLst/>
          </a:prstGeom>
          <a:noFill/>
        </p:spPr>
        <p:txBody>
          <a:bodyPr wrap="none" rtlCol="0">
            <a:spAutoFit/>
          </a:bodyPr>
          <a:lstStyle/>
          <a:p>
            <a:pPr>
              <a:buFont typeface="Arial" pitchFamily="34" charset="0"/>
              <a:buChar char="•"/>
            </a:pPr>
            <a:r>
              <a:rPr lang="en-US" dirty="0">
                <a:solidFill>
                  <a:schemeClr val="bg1"/>
                </a:solidFill>
              </a:rPr>
              <a:t>You should not have to</a:t>
            </a:r>
          </a:p>
          <a:p>
            <a:r>
              <a:rPr lang="en-US" dirty="0"/>
              <a:t>  </a:t>
            </a:r>
            <a:r>
              <a:rPr lang="en-US" dirty="0">
                <a:solidFill>
                  <a:schemeClr val="bg1"/>
                </a:solidFill>
              </a:rPr>
              <a:t>change anything here but </a:t>
            </a:r>
          </a:p>
          <a:p>
            <a:r>
              <a:rPr lang="en-US" dirty="0">
                <a:solidFill>
                  <a:schemeClr val="bg1"/>
                </a:solidFill>
              </a:rPr>
              <a:t>  always check anyway</a:t>
            </a:r>
          </a:p>
          <a:p>
            <a:pPr>
              <a:buFont typeface="Arial" pitchFamily="34" charset="0"/>
              <a:buChar char="•"/>
            </a:pPr>
            <a:r>
              <a:rPr lang="en-US" dirty="0">
                <a:solidFill>
                  <a:schemeClr val="bg1"/>
                </a:solidFill>
              </a:rPr>
              <a:t>The values shown are correct.</a:t>
            </a:r>
          </a:p>
          <a:p>
            <a:r>
              <a:rPr lang="en-US" dirty="0">
                <a:solidFill>
                  <a:schemeClr val="bg1"/>
                </a:solidFill>
              </a:rPr>
              <a:t> They will probably differ from </a:t>
            </a:r>
          </a:p>
          <a:p>
            <a:r>
              <a:rPr lang="en-US" dirty="0">
                <a:solidFill>
                  <a:schemeClr val="bg1"/>
                </a:solidFill>
              </a:rPr>
              <a:t> what is in the  ASPEN users </a:t>
            </a:r>
          </a:p>
          <a:p>
            <a:r>
              <a:rPr lang="en-US" dirty="0">
                <a:solidFill>
                  <a:schemeClr val="bg1"/>
                </a:solidFill>
              </a:rPr>
              <a:t> guide.</a:t>
            </a:r>
          </a:p>
          <a:p>
            <a:pPr>
              <a:buFont typeface="Arial" pitchFamily="34" charset="0"/>
              <a:buChar char="•"/>
            </a:pPr>
            <a:r>
              <a:rPr lang="en-US" dirty="0">
                <a:solidFill>
                  <a:schemeClr val="bg1"/>
                </a:solidFill>
              </a:rPr>
              <a:t>Make sure that  the box for </a:t>
            </a:r>
          </a:p>
          <a:p>
            <a:r>
              <a:rPr lang="en-US" dirty="0">
                <a:solidFill>
                  <a:schemeClr val="bg1"/>
                </a:solidFill>
              </a:rPr>
              <a:t>“Pressure Monotonic Check”</a:t>
            </a:r>
          </a:p>
          <a:p>
            <a:r>
              <a:rPr lang="en-US" dirty="0">
                <a:solidFill>
                  <a:schemeClr val="bg1"/>
                </a:solidFill>
              </a:rPr>
              <a:t>is not checked. Click on it</a:t>
            </a:r>
          </a:p>
          <a:p>
            <a:r>
              <a:rPr lang="en-US" dirty="0">
                <a:solidFill>
                  <a:schemeClr val="bg1"/>
                </a:solidFill>
              </a:rPr>
              <a:t>to uncheck if necessary.</a:t>
            </a: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pPr>
              <a:buFont typeface="Arial" pitchFamily="34" charset="0"/>
              <a:buChar char="•"/>
            </a:pPr>
            <a:r>
              <a:rPr lang="en-US" dirty="0">
                <a:solidFill>
                  <a:schemeClr val="bg1"/>
                </a:solidFill>
              </a:rPr>
              <a:t>New value for Buddy Check Slope as of 2019 is 10m/s</a:t>
            </a:r>
            <a:r>
              <a:rPr lang="en-US" baseline="30000" dirty="0">
                <a:solidFill>
                  <a:schemeClr val="bg1"/>
                </a:solidFill>
              </a:rPr>
              <a:t>2</a:t>
            </a:r>
          </a:p>
          <a:p>
            <a:pPr>
              <a:buFont typeface="Arial" pitchFamily="34" charset="0"/>
              <a:buChar char="•"/>
            </a:pPr>
            <a:r>
              <a:rPr lang="en-US" dirty="0">
                <a:solidFill>
                  <a:schemeClr val="bg1"/>
                </a:solidFill>
              </a:rPr>
              <a:t> New value for Number of Satellites Limit = 6</a:t>
            </a:r>
          </a:p>
          <a:p>
            <a:pPr>
              <a:buFont typeface="Arial" pitchFamily="34" charset="0"/>
              <a:buChar char="•"/>
            </a:pPr>
            <a:r>
              <a:rPr lang="en-US" dirty="0">
                <a:solidFill>
                  <a:schemeClr val="bg1"/>
                </a:solidFill>
              </a:rPr>
              <a:t>New value for Wind Error Limit 1.5m/s  &gt;10km or &lt;100m else 1m/s </a:t>
            </a:r>
            <a:endParaRPr lang="en-US" baseline="30000" dirty="0">
              <a:solidFill>
                <a:schemeClr val="bg1"/>
              </a:solidFill>
            </a:endParaRPr>
          </a:p>
          <a:p>
            <a:pPr>
              <a:buFont typeface="Arial" pitchFamily="34" charset="0"/>
              <a:buChar char="•"/>
            </a:pPr>
            <a:r>
              <a:rPr lang="en-US" baseline="30000" dirty="0">
                <a:solidFill>
                  <a:schemeClr val="bg1"/>
                </a:solidFill>
              </a:rPr>
              <a:t> </a:t>
            </a:r>
            <a:r>
              <a:rPr lang="en-US" dirty="0">
                <a:solidFill>
                  <a:schemeClr val="bg1"/>
                </a:solidFill>
              </a:rPr>
              <a:t>Boxes checked are “Dynamic Correction” “Disable Outlier Check” and “Disable QC Filter”</a:t>
            </a:r>
            <a:r>
              <a:rPr lang="en-US" baseline="30000" dirty="0">
                <a:solidFill>
                  <a:schemeClr val="bg1"/>
                </a:solidFill>
              </a:rPr>
              <a:t> </a:t>
            </a:r>
            <a:endParaRPr lang="en-US" dirty="0">
              <a:solidFill>
                <a:schemeClr val="bg1"/>
              </a:solidFill>
            </a:endParaRPr>
          </a:p>
          <a:p>
            <a:r>
              <a:rPr lang="en-US" dirty="0">
                <a:solidFill>
                  <a:schemeClr val="bg1"/>
                </a:solidFill>
              </a:rPr>
              <a:t>  </a:t>
            </a:r>
          </a:p>
        </p:txBody>
      </p:sp>
      <p:pic>
        <p:nvPicPr>
          <p:cNvPr id="4" name="Picture 3">
            <a:extLst>
              <a:ext uri="{FF2B5EF4-FFF2-40B4-BE49-F238E27FC236}">
                <a16:creationId xmlns:a16="http://schemas.microsoft.com/office/drawing/2014/main" id="{3CDF3FE6-6EA2-4DD7-9EDE-0249A6CF9CBA}"/>
              </a:ext>
            </a:extLst>
          </p:cNvPr>
          <p:cNvPicPr>
            <a:picLocks noChangeAspect="1"/>
          </p:cNvPicPr>
          <p:nvPr/>
        </p:nvPicPr>
        <p:blipFill rotWithShape="1">
          <a:blip r:embed="rId2"/>
          <a:srcRect l="6743" t="12963" r="34089" b="12700"/>
          <a:stretch/>
        </p:blipFill>
        <p:spPr>
          <a:xfrm>
            <a:off x="3048000" y="1326062"/>
            <a:ext cx="5951354" cy="4205876"/>
          </a:xfrm>
          <a:prstGeom prst="rect">
            <a:avLst/>
          </a:prstGeom>
        </p:spPr>
      </p:pic>
      <p:sp>
        <p:nvSpPr>
          <p:cNvPr id="5" name="Donut 4"/>
          <p:cNvSpPr/>
          <p:nvPr/>
        </p:nvSpPr>
        <p:spPr>
          <a:xfrm>
            <a:off x="6657056" y="2120015"/>
            <a:ext cx="381000" cy="381000"/>
          </a:xfrm>
          <a:prstGeom prst="donut">
            <a:avLst>
              <a:gd name="adj" fmla="val 59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Donut 8"/>
          <p:cNvSpPr/>
          <p:nvPr/>
        </p:nvSpPr>
        <p:spPr>
          <a:xfrm>
            <a:off x="6645003" y="2658320"/>
            <a:ext cx="381000" cy="381000"/>
          </a:xfrm>
          <a:prstGeom prst="donut">
            <a:avLst>
              <a:gd name="adj" fmla="val 59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Donut 8">
            <a:extLst>
              <a:ext uri="{FF2B5EF4-FFF2-40B4-BE49-F238E27FC236}">
                <a16:creationId xmlns:a16="http://schemas.microsoft.com/office/drawing/2014/main" id="{04688870-8E5C-4E19-9E68-0D5B5ABA1A01}"/>
              </a:ext>
            </a:extLst>
          </p:cNvPr>
          <p:cNvSpPr/>
          <p:nvPr/>
        </p:nvSpPr>
        <p:spPr>
          <a:xfrm>
            <a:off x="6663247" y="3366324"/>
            <a:ext cx="381000" cy="381000"/>
          </a:xfrm>
          <a:prstGeom prst="donut">
            <a:avLst>
              <a:gd name="adj" fmla="val 59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5674</TotalTime>
  <Words>3725</Words>
  <Application>Microsoft Office PowerPoint</Application>
  <PresentationFormat>On-screen Show (4:3)</PresentationFormat>
  <Paragraphs>455</Paragraphs>
  <Slides>48</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48</vt:i4>
      </vt:variant>
    </vt:vector>
  </HeadingPairs>
  <TitlesOfParts>
    <vt:vector size="51" baseType="lpstr">
      <vt:lpstr>Arial</vt:lpstr>
      <vt:lpstr>Calibri</vt:lpstr>
      <vt:lpstr>Office Theme</vt:lpstr>
      <vt:lpstr>Realtime Dropsonde Processing with ASPEN (revised June 1, 2022)</vt:lpstr>
      <vt:lpstr>Setting up the work-station </vt:lpstr>
      <vt:lpstr>HRD Stations</vt:lpstr>
      <vt:lpstr>WORK STATION  Dropsonde related apps are circled</vt:lpstr>
      <vt:lpstr> Data Display Application (Screen 800) </vt:lpstr>
      <vt:lpstr>SETTING UP AND CONFIGURING ASPEN</vt:lpstr>
      <vt:lpstr>Next you will see this window</vt:lpstr>
      <vt:lpstr>PowerPoint Presentation</vt:lpstr>
      <vt:lpstr>Go Through all the Tabs From Left to Right First Tab:  “QC Parameters”</vt:lpstr>
      <vt:lpstr>Next Tab: “Processing” (where you set your input directory) </vt:lpstr>
      <vt:lpstr>Next Tab: “WMO” </vt:lpstr>
      <vt:lpstr>Next Tab: “Auto Save” (where you set your output directory) </vt:lpstr>
      <vt:lpstr>Next Tab: “Synoptic Map” (set name for synoptic plots)</vt:lpstr>
      <vt:lpstr>Next Tab: “Visual” (adjust setting for Skew-T diagrams)</vt:lpstr>
      <vt:lpstr>ASPEN will go back to configuration window …. Click “OK” to complete</vt:lpstr>
      <vt:lpstr>Start a dropsonde log</vt:lpstr>
      <vt:lpstr>Update the Dropsonde Log</vt:lpstr>
      <vt:lpstr>Processing Sondes</vt:lpstr>
      <vt:lpstr>Main Tab</vt:lpstr>
      <vt:lpstr>Use the Raw tab to perform manual QC. </vt:lpstr>
      <vt:lpstr>Use XY Graph to Look at individual fields</vt:lpstr>
      <vt:lpstr>Switch to “Time” Y axis and zoom in to better locate data points</vt:lpstr>
      <vt:lpstr>Select Data to Remove or Retain in RAW Tab</vt:lpstr>
      <vt:lpstr>Look at QC Tab to See Changes</vt:lpstr>
      <vt:lpstr>Skew-T tab is Visual WMO Message</vt:lpstr>
      <vt:lpstr>Check the Mandatory Levels data (Levels  Tab), note surface values for dropsonde log.</vt:lpstr>
      <vt:lpstr>Remove a level by clicking on it so it is highlighted in red. This will only fix the WMO message and not the bufr data.</vt:lpstr>
      <vt:lpstr>Use the Summary Tab as a final check after making changes  and before transmitting</vt:lpstr>
      <vt:lpstr>Use the COMM Tab to make Tempdrop Comments Section</vt:lpstr>
      <vt:lpstr>Check the tempdrop in the WMO Tab before transmitting</vt:lpstr>
      <vt:lpstr>On the P3 use the WMM Application to transmit the  tempdrop messages</vt:lpstr>
      <vt:lpstr>PowerPoint Presentation</vt:lpstr>
      <vt:lpstr>PowerPoint Presentation</vt:lpstr>
      <vt:lpstr>PowerPoint Presentation</vt:lpstr>
      <vt:lpstr>PowerPoint Presentation</vt:lpstr>
      <vt:lpstr>PowerPoint Presentation</vt:lpstr>
      <vt:lpstr>PowerPoint Presentation</vt:lpstr>
      <vt:lpstr>Saving Edited ASPEN output</vt:lpstr>
      <vt:lpstr>Sending a corrected tempdrop</vt:lpstr>
      <vt:lpstr>Set end of drop ~ 25% of sondes Most times ASPEN will provide a warning</vt:lpstr>
      <vt:lpstr>Remove erroneous data or unflag good data in raw tab</vt:lpstr>
      <vt:lpstr>Fast fall – Partial Fast fall </vt:lpstr>
      <vt:lpstr>Late Launch Detectdata</vt:lpstr>
      <vt:lpstr>Satellite drop outs Since there are no surrounding data points after satellite dropouts ASPEN may miss some bad data. You will need to remove these points manually in the raw tab.</vt:lpstr>
      <vt:lpstr>Early Launch detect </vt:lpstr>
      <vt:lpstr>Edit Tempdrop to add SST</vt:lpstr>
      <vt:lpstr>SST of 28.5 degrees  from BT manually added to WMO message at end of “62626” </vt:lpstr>
      <vt:lpstr>ASPEN_TRAINING FILES ON AOML FTP SITE AND GOOGLE DRIVE</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Sellwood, Kathryn Julie</cp:lastModifiedBy>
  <cp:revision>246</cp:revision>
  <dcterms:created xsi:type="dcterms:W3CDTF">2012-08-03T19:28:42Z</dcterms:created>
  <dcterms:modified xsi:type="dcterms:W3CDTF">2022-06-03T21:05:51Z</dcterms:modified>
</cp:coreProperties>
</file>