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60" r:id="rId4"/>
    <p:sldId id="257" r:id="rId5"/>
    <p:sldId id="261" r:id="rId6"/>
    <p:sldId id="259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68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1F312-0DC9-42EE-BDF5-5CD4E9FEC0F1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4D3C1-37BB-4D8E-927F-623E448DB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59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Measurements</a:t>
            </a:r>
            <a:r>
              <a:rPr lang="en-US" baseline="0" dirty="0"/>
              <a:t> are not instantaneous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4D3C1-37BB-4D8E-927F-623E448DB9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697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7BF5-BE4D-4E3A-BAFF-F1B789BAE0C7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5404-FBDF-46F7-979A-B415F3D11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273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7BF5-BE4D-4E3A-BAFF-F1B789BAE0C7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5404-FBDF-46F7-979A-B415F3D11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48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7BF5-BE4D-4E3A-BAFF-F1B789BAE0C7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5404-FBDF-46F7-979A-B415F3D11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18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7BF5-BE4D-4E3A-BAFF-F1B789BAE0C7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5404-FBDF-46F7-979A-B415F3D11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0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7BF5-BE4D-4E3A-BAFF-F1B789BAE0C7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5404-FBDF-46F7-979A-B415F3D11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02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7BF5-BE4D-4E3A-BAFF-F1B789BAE0C7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5404-FBDF-46F7-979A-B415F3D11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6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7BF5-BE4D-4E3A-BAFF-F1B789BAE0C7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5404-FBDF-46F7-979A-B415F3D11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23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7BF5-BE4D-4E3A-BAFF-F1B789BAE0C7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5404-FBDF-46F7-979A-B415F3D11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607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7BF5-BE4D-4E3A-BAFF-F1B789BAE0C7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5404-FBDF-46F7-979A-B415F3D11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119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7BF5-BE4D-4E3A-BAFF-F1B789BAE0C7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5404-FBDF-46F7-979A-B415F3D11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894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7BF5-BE4D-4E3A-BAFF-F1B789BAE0C7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5404-FBDF-46F7-979A-B415F3D11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861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27BF5-BE4D-4E3A-BAFF-F1B789BAE0C7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95404-FBDF-46F7-979A-B415F3D11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05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car.github.io/aspendocs/index.html" TargetMode="External"/><Relationship Id="rId2" Type="http://schemas.openxmlformats.org/officeDocument/2006/relationships/hyperlink" Target="https://www.eol.ucar.edu/software/aspen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39236"/>
            <a:ext cx="9144000" cy="23876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How do we get good data from </a:t>
            </a:r>
            <a:r>
              <a:rPr lang="en-US" b="1" dirty="0" err="1">
                <a:solidFill>
                  <a:schemeClr val="bg1"/>
                </a:solidFill>
              </a:rPr>
              <a:t>Dropsondes</a:t>
            </a:r>
            <a:r>
              <a:rPr lang="en-US" b="1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44634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And what the heck does ASPEN do anyway???????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Kathryn Sellwood UM/CIMAS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Updated June 1, 2022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606"/>
          <a:stretch/>
        </p:blipFill>
        <p:spPr>
          <a:xfrm>
            <a:off x="128016" y="124757"/>
            <a:ext cx="1950720" cy="10348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449" y="124757"/>
            <a:ext cx="914479" cy="9144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776" y="84961"/>
            <a:ext cx="920496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651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037" y="349135"/>
            <a:ext cx="12039963" cy="6586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IN THE AIR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DROPSONDE MEASURES: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Pressure, Temperature and Relative Humidity twice per second</a:t>
            </a:r>
          </a:p>
          <a:p>
            <a:r>
              <a:rPr lang="en-US" sz="2800" dirty="0">
                <a:solidFill>
                  <a:schemeClr val="bg1"/>
                </a:solidFill>
              </a:rPr>
              <a:t>Wind Speed 4 times per seconds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AVAPS  INTERFACE:</a:t>
            </a:r>
          </a:p>
          <a:p>
            <a:r>
              <a:rPr lang="en-US" sz="2800" dirty="0">
                <a:solidFill>
                  <a:schemeClr val="bg1"/>
                </a:solidFill>
              </a:rPr>
              <a:t>-  Pre-launch data starts recording when sonde is initialized (cabin)</a:t>
            </a:r>
          </a:p>
          <a:p>
            <a:pPr marL="285750" indent="-28575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Launch time set when the drop exits the aircraft &amp; chute is released</a:t>
            </a:r>
          </a:p>
          <a:p>
            <a:pPr marL="285750" indent="-28575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Flight level Pressure, Temperature, Humidity, Altitude and Location pulled from </a:t>
            </a:r>
          </a:p>
          <a:p>
            <a:r>
              <a:rPr lang="en-US" sz="2800" dirty="0">
                <a:solidFill>
                  <a:schemeClr val="bg1"/>
                </a:solidFill>
              </a:rPr>
              <a:t>   the flight-level data stream and inserted after the launch line</a:t>
            </a:r>
          </a:p>
          <a:p>
            <a:pPr marL="285750" indent="-28575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GPS satellite and aircraft motion are removed from drop motion</a:t>
            </a:r>
          </a:p>
          <a:p>
            <a:pPr marL="285750" indent="-28575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Wind speed and direction are retrieved</a:t>
            </a:r>
          </a:p>
          <a:p>
            <a:pPr marL="285750" indent="-28575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Measurements written to “D” file</a:t>
            </a:r>
          </a:p>
          <a:p>
            <a:pPr marL="285750" indent="-28575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Sonde ending (splash) is set by operator once sonde stops transmitting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207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9257" y="3770898"/>
            <a:ext cx="12192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Courier New" panose="02070309020205020404" pitchFamily="49" charset="0"/>
              </a:rPr>
              <a:t>AVAPS-D02 </a:t>
            </a:r>
            <a:r>
              <a:rPr lang="en-US" sz="1400" dirty="0">
                <a:solidFill>
                  <a:srgbClr val="FFFF00"/>
                </a:solidFill>
                <a:latin typeface="Courier New" panose="02070309020205020404" pitchFamily="49" charset="0"/>
              </a:rPr>
              <a:t>P00 </a:t>
            </a:r>
            <a:r>
              <a:rPr lang="en-US" sz="1400" dirty="0">
                <a:solidFill>
                  <a:schemeClr val="bg2"/>
                </a:solidFill>
                <a:latin typeface="Courier New" panose="02070309020205020404" pitchFamily="49" charset="0"/>
              </a:rPr>
              <a:t>120915211 150821 161928.75  817.01  22.71  31.04 223.39 162.32   5.23  -48.348649  14.112884 AVAPS-D02 </a:t>
            </a:r>
            <a:r>
              <a:rPr lang="en-US" sz="1400" dirty="0">
                <a:solidFill>
                  <a:srgbClr val="FFFF00"/>
                </a:solidFill>
                <a:latin typeface="Courier New" panose="02070309020205020404" pitchFamily="49" charset="0"/>
              </a:rPr>
              <a:t>P10</a:t>
            </a:r>
            <a:r>
              <a:rPr lang="en-US" sz="1400" dirty="0">
                <a:solidFill>
                  <a:schemeClr val="bg2"/>
                </a:solidFill>
                <a:latin typeface="Courier New" panose="02070309020205020404" pitchFamily="49" charset="0"/>
              </a:rPr>
              <a:t> 120915211 150821 161929.00 9999.00  99.00 999.00 223.46 161.71   4.96  999.000000  99.000000 AVAPS-D02 </a:t>
            </a:r>
            <a:r>
              <a:rPr lang="en-US" sz="1400" dirty="0">
                <a:solidFill>
                  <a:srgbClr val="FFFF00"/>
                </a:solidFill>
                <a:latin typeface="Courier New" panose="02070309020205020404" pitchFamily="49" charset="0"/>
              </a:rPr>
              <a:t>P11</a:t>
            </a:r>
            <a:r>
              <a:rPr lang="en-US" sz="1400" dirty="0">
                <a:solidFill>
                  <a:schemeClr val="bg2"/>
                </a:solidFill>
                <a:latin typeface="Courier New" panose="02070309020205020404" pitchFamily="49" charset="0"/>
              </a:rPr>
              <a:t> 120915211 150821 161929.25  819.46  22.53 999.00 999.00 999.00  99.00  999.000000  99.000000 AVAPS-D02 </a:t>
            </a:r>
            <a:r>
              <a:rPr lang="en-US" sz="1400" dirty="0">
                <a:solidFill>
                  <a:srgbClr val="FFFF00"/>
                </a:solidFill>
                <a:latin typeface="Courier New" panose="02070309020205020404" pitchFamily="49" charset="0"/>
              </a:rPr>
              <a:t>P11</a:t>
            </a:r>
            <a:r>
              <a:rPr lang="en-US" sz="1400" dirty="0">
                <a:solidFill>
                  <a:schemeClr val="bg2"/>
                </a:solidFill>
                <a:latin typeface="Courier New" panose="02070309020205020404" pitchFamily="49" charset="0"/>
              </a:rPr>
              <a:t> 120915211 150821 161929.50 9999.00  99.00 999.00 999.00 999.00  99.00  999.000000  99.000000 AVAPS-D02 </a:t>
            </a:r>
            <a:r>
              <a:rPr lang="en-US" sz="1400" dirty="0">
                <a:solidFill>
                  <a:srgbClr val="FFFF00"/>
                </a:solidFill>
                <a:latin typeface="Courier New" panose="02070309020205020404" pitchFamily="49" charset="0"/>
              </a:rPr>
              <a:t>P11</a:t>
            </a:r>
            <a:r>
              <a:rPr lang="en-US" sz="1400" dirty="0">
                <a:solidFill>
                  <a:schemeClr val="bg2"/>
                </a:solidFill>
                <a:latin typeface="Courier New" panose="02070309020205020404" pitchFamily="49" charset="0"/>
              </a:rPr>
              <a:t> 120915211 150821 161929.75 9999.00  99.00 999.00 999.00 999.00  99.00  999.000000  99.000000 AVAPS-D02 </a:t>
            </a:r>
            <a:r>
              <a:rPr lang="en-US" sz="1400" dirty="0">
                <a:solidFill>
                  <a:srgbClr val="FFFF00"/>
                </a:solidFill>
                <a:latin typeface="Courier New" panose="02070309020205020404" pitchFamily="49" charset="0"/>
              </a:rPr>
              <a:t>P11</a:t>
            </a:r>
            <a:r>
              <a:rPr lang="en-US" sz="1400" dirty="0">
                <a:solidFill>
                  <a:schemeClr val="bg2"/>
                </a:solidFill>
                <a:latin typeface="Courier New" panose="02070309020205020404" pitchFamily="49" charset="0"/>
              </a:rPr>
              <a:t> 120915211 150821 161930.00 9999.00  99.00 999.00 999.00 999.00  99.00  999.000000  99.000000 </a:t>
            </a:r>
            <a:r>
              <a:rPr lang="fr-FR" sz="1400" dirty="0">
                <a:solidFill>
                  <a:schemeClr val="bg2"/>
                </a:solidFill>
                <a:latin typeface="Courier New" panose="02070309020205020404" pitchFamily="49" charset="0"/>
              </a:rPr>
              <a:t>AVAPS-T02 </a:t>
            </a:r>
            <a:r>
              <a:rPr lang="fr-FR" sz="1400" dirty="0">
                <a:solidFill>
                  <a:srgbClr val="FFFF00"/>
                </a:solidFill>
                <a:latin typeface="Courier New" panose="02070309020205020404" pitchFamily="49" charset="0"/>
              </a:rPr>
              <a:t>LAU</a:t>
            </a:r>
            <a:r>
              <a:rPr lang="fr-FR" sz="1400" dirty="0">
                <a:solidFill>
                  <a:schemeClr val="bg2"/>
                </a:solidFill>
                <a:latin typeface="Courier New" panose="02070309020205020404" pitchFamily="49" charset="0"/>
              </a:rPr>
              <a:t> 120915211 150821 161929.75</a:t>
            </a:r>
          </a:p>
          <a:p>
            <a:r>
              <a:rPr lang="en-US" sz="1400" dirty="0">
                <a:solidFill>
                  <a:schemeClr val="bg2"/>
                </a:solidFill>
                <a:latin typeface="Courier New" panose="02070309020205020404" pitchFamily="49" charset="0"/>
              </a:rPr>
              <a:t>AVAPS-D02 </a:t>
            </a:r>
            <a:r>
              <a:rPr lang="en-US" sz="1400" dirty="0">
                <a:solidFill>
                  <a:srgbClr val="FFFF00"/>
                </a:solidFill>
                <a:latin typeface="Courier New" panose="02070309020205020404" pitchFamily="49" charset="0"/>
              </a:rPr>
              <a:t>A00</a:t>
            </a:r>
            <a:r>
              <a:rPr lang="en-US" sz="1400" dirty="0">
                <a:solidFill>
                  <a:schemeClr val="bg2"/>
                </a:solidFill>
                <a:latin typeface="Courier New" panose="02070309020205020404" pitchFamily="49" charset="0"/>
              </a:rPr>
              <a:t> 120915211 150821 161929.00  660.91  15.08  69.80 230.89  21.95   6.65  -48.347000  14.115000  AVAPS-D02 </a:t>
            </a:r>
            <a:r>
              <a:rPr lang="en-US" sz="1400" dirty="0">
                <a:solidFill>
                  <a:srgbClr val="FFFF00"/>
                </a:solidFill>
                <a:latin typeface="Courier New" panose="02070309020205020404" pitchFamily="49" charset="0"/>
              </a:rPr>
              <a:t>S00</a:t>
            </a:r>
            <a:r>
              <a:rPr lang="en-US" sz="1400" dirty="0">
                <a:solidFill>
                  <a:schemeClr val="bg2"/>
                </a:solidFill>
                <a:latin typeface="Courier New" panose="02070309020205020404" pitchFamily="49" charset="0"/>
              </a:rPr>
              <a:t> 120915211 150821 161930.25  659.28  21.43  33.62 223.69 154.93   2.66  -48.347116  14.114466 AVAPS-D02 </a:t>
            </a:r>
            <a:r>
              <a:rPr lang="en-US" sz="1400" dirty="0">
                <a:solidFill>
                  <a:srgbClr val="FFFF00"/>
                </a:solidFill>
                <a:latin typeface="Courier New" panose="02070309020205020404" pitchFamily="49" charset="0"/>
              </a:rPr>
              <a:t>S10</a:t>
            </a:r>
            <a:r>
              <a:rPr lang="en-US" sz="1400" dirty="0">
                <a:solidFill>
                  <a:schemeClr val="bg2"/>
                </a:solidFill>
                <a:latin typeface="Courier New" panose="02070309020205020404" pitchFamily="49" charset="0"/>
              </a:rPr>
              <a:t> 120915211 150821 161930.50 9999.00  99.00 999.00 224.65 146.75   0.09  999.000000  99.000000 AVAPS-D02 </a:t>
            </a:r>
            <a:r>
              <a:rPr lang="en-US" sz="1400" dirty="0">
                <a:solidFill>
                  <a:srgbClr val="FFFF00"/>
                </a:solidFill>
                <a:latin typeface="Courier New" panose="02070309020205020404" pitchFamily="49" charset="0"/>
              </a:rPr>
              <a:t>S00</a:t>
            </a:r>
            <a:r>
              <a:rPr lang="en-US" sz="1400" dirty="0">
                <a:solidFill>
                  <a:schemeClr val="bg2"/>
                </a:solidFill>
                <a:latin typeface="Courier New" panose="02070309020205020404" pitchFamily="49" charset="0"/>
              </a:rPr>
              <a:t> 120915211 150821 161930.75  660.68  20.27  37.03 224.52 142.40  -1.69  -48.346647  14.114931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728363" y="1154769"/>
            <a:ext cx="205440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P = Pre-Launch</a:t>
            </a:r>
          </a:p>
          <a:p>
            <a:r>
              <a:rPr lang="en-US" sz="2400" dirty="0">
                <a:solidFill>
                  <a:srgbClr val="FFFF00"/>
                </a:solidFill>
              </a:rPr>
              <a:t>LAU = Launch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A = Flight Level</a:t>
            </a:r>
          </a:p>
          <a:p>
            <a:r>
              <a:rPr lang="en-US" sz="2400" dirty="0">
                <a:solidFill>
                  <a:srgbClr val="FFFF00"/>
                </a:solidFill>
              </a:rPr>
              <a:t>S = Sounding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9257" y="1182414"/>
            <a:ext cx="678365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Raw D-files:</a:t>
            </a:r>
          </a:p>
          <a:p>
            <a:r>
              <a:rPr lang="en-US" sz="2400" dirty="0">
                <a:solidFill>
                  <a:schemeClr val="bg2"/>
                </a:solidFill>
              </a:rPr>
              <a:t>DYYYYMMDD_HHMMSS.X</a:t>
            </a:r>
          </a:p>
          <a:p>
            <a:r>
              <a:rPr lang="en-US" sz="2400" dirty="0">
                <a:solidFill>
                  <a:schemeClr val="bg2"/>
                </a:solidFill>
              </a:rPr>
              <a:t>DYYYYMMDD_HHMMSS_P.X</a:t>
            </a:r>
          </a:p>
          <a:p>
            <a:r>
              <a:rPr lang="en-US" sz="2400" dirty="0">
                <a:solidFill>
                  <a:schemeClr val="bg2"/>
                </a:solidFill>
              </a:rPr>
              <a:t>DYYYYMMDD_HHMMSS.X.FLIGHTID</a:t>
            </a:r>
          </a:p>
          <a:p>
            <a:r>
              <a:rPr lang="en-US" sz="2400" dirty="0">
                <a:solidFill>
                  <a:schemeClr val="bg2"/>
                </a:solidFill>
              </a:rPr>
              <a:t>Files with “P” in suffix have pre-launch data removed</a:t>
            </a:r>
          </a:p>
          <a:p>
            <a:r>
              <a:rPr lang="en-US" sz="2400" dirty="0">
                <a:solidFill>
                  <a:schemeClr val="bg2"/>
                </a:solidFill>
              </a:rPr>
              <a:t>X=channel #</a:t>
            </a:r>
            <a:r>
              <a:rPr lang="en-US" dirty="0">
                <a:solidFill>
                  <a:schemeClr val="bg2"/>
                </a:solidFill>
              </a:rPr>
              <a:t> (1-8)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9257" y="569994"/>
            <a:ext cx="2735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</a:rPr>
              <a:t>BEFORE ASPEN</a:t>
            </a:r>
          </a:p>
        </p:txBody>
      </p:sp>
    </p:spTree>
    <p:extLst>
      <p:ext uri="{BB962C8B-B14F-4D97-AF65-F5344CB8AC3E}">
        <p14:creationId xmlns:p14="http://schemas.microsoft.com/office/powerpoint/2010/main" val="1977218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378" y="0"/>
            <a:ext cx="9119681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378" y="3992880"/>
            <a:ext cx="3810000" cy="28651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299258"/>
            <a:ext cx="4937377" cy="6524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Dropsonde Parachute is designed the keep</a:t>
            </a:r>
          </a:p>
          <a:p>
            <a:r>
              <a:rPr lang="en-US" sz="2000" dirty="0">
                <a:solidFill>
                  <a:schemeClr val="bg1"/>
                </a:solidFill>
              </a:rPr>
              <a:t>the instrument in the optimal vertical </a:t>
            </a:r>
          </a:p>
          <a:p>
            <a:r>
              <a:rPr lang="en-US" sz="2000" dirty="0">
                <a:solidFill>
                  <a:schemeClr val="bg1"/>
                </a:solidFill>
              </a:rPr>
              <a:t>Alignment and control fall speed.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Fall Speed:</a:t>
            </a:r>
          </a:p>
          <a:p>
            <a:r>
              <a:rPr lang="en-US" sz="2000" dirty="0">
                <a:solidFill>
                  <a:schemeClr val="bg1"/>
                </a:solidFill>
              </a:rPr>
              <a:t>Assumption of ~constant fall speed is critical</a:t>
            </a:r>
          </a:p>
          <a:p>
            <a:r>
              <a:rPr lang="en-US" sz="2000" dirty="0">
                <a:solidFill>
                  <a:schemeClr val="bg1"/>
                </a:solidFill>
              </a:rPr>
              <a:t> -to retrieve wind speed from GPS measured </a:t>
            </a:r>
          </a:p>
          <a:p>
            <a:r>
              <a:rPr lang="en-US" sz="2000" dirty="0">
                <a:solidFill>
                  <a:schemeClr val="bg1"/>
                </a:solidFill>
              </a:rPr>
              <a:t>  motion</a:t>
            </a:r>
          </a:p>
          <a:p>
            <a:r>
              <a:rPr lang="en-US" sz="2000" dirty="0">
                <a:solidFill>
                  <a:schemeClr val="bg1"/>
                </a:solidFill>
              </a:rPr>
              <a:t> -to assign correct heights and  times  to</a:t>
            </a:r>
          </a:p>
          <a:p>
            <a:r>
              <a:rPr lang="en-US" sz="2000" dirty="0">
                <a:solidFill>
                  <a:schemeClr val="bg1"/>
                </a:solidFill>
              </a:rPr>
              <a:t>  measurements</a:t>
            </a:r>
          </a:p>
          <a:p>
            <a:r>
              <a:rPr lang="en-US" sz="2000" dirty="0">
                <a:solidFill>
                  <a:schemeClr val="bg1"/>
                </a:solidFill>
              </a:rPr>
              <a:t> -to determine velocity pressure </a:t>
            </a:r>
          </a:p>
          <a:p>
            <a:r>
              <a:rPr lang="en-US" sz="2000" dirty="0">
                <a:solidFill>
                  <a:schemeClr val="bg1"/>
                </a:solidFill>
              </a:rPr>
              <a:t>  correction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Orientation: </a:t>
            </a:r>
          </a:p>
          <a:p>
            <a:r>
              <a:rPr lang="en-US" sz="2000" dirty="0">
                <a:solidFill>
                  <a:schemeClr val="bg1"/>
                </a:solidFill>
              </a:rPr>
              <a:t>-Controls air flow over sensors</a:t>
            </a:r>
          </a:p>
          <a:p>
            <a:r>
              <a:rPr lang="en-US" sz="2000" dirty="0">
                <a:solidFill>
                  <a:schemeClr val="bg1"/>
                </a:solidFill>
              </a:rPr>
              <a:t>-Protects sensor from elements and solar</a:t>
            </a:r>
          </a:p>
          <a:p>
            <a:r>
              <a:rPr lang="en-US" sz="2000" dirty="0">
                <a:solidFill>
                  <a:schemeClr val="bg1"/>
                </a:solidFill>
              </a:rPr>
              <a:t>  radiation</a:t>
            </a:r>
          </a:p>
          <a:p>
            <a:r>
              <a:rPr lang="en-US" sz="2000" dirty="0">
                <a:solidFill>
                  <a:schemeClr val="bg1"/>
                </a:solidFill>
              </a:rPr>
              <a:t>-Determines dynamic response to wind</a:t>
            </a:r>
          </a:p>
          <a:p>
            <a:r>
              <a:rPr lang="en-US" sz="2000" dirty="0">
                <a:solidFill>
                  <a:schemeClr val="bg1"/>
                </a:solidFill>
              </a:rPr>
              <a:t>-Determines dynamic effects on temperature </a:t>
            </a:r>
          </a:p>
          <a:p>
            <a:r>
              <a:rPr lang="en-US" sz="2000" dirty="0">
                <a:solidFill>
                  <a:schemeClr val="bg1"/>
                </a:solidFill>
              </a:rPr>
              <a:t>  and pressure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258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513" y="415636"/>
            <a:ext cx="11578234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IN ASPEN – Quality Control to Remove Questionable Data</a:t>
            </a:r>
          </a:p>
          <a:p>
            <a:endParaRPr lang="en-US" sz="3200" b="1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-   Flag data when communications fail (</a:t>
            </a:r>
            <a:r>
              <a:rPr lang="en-US" sz="2400" dirty="0">
                <a:solidFill>
                  <a:schemeClr val="accent2"/>
                </a:solidFill>
              </a:rPr>
              <a:t>P/G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Top of sounding data removed during adjustment to environment (</a:t>
            </a:r>
            <a:r>
              <a:rPr lang="en-US" sz="2400" dirty="0">
                <a:solidFill>
                  <a:schemeClr val="accent2"/>
                </a:solidFill>
              </a:rPr>
              <a:t>Ae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Limit check – remove data outside of valid range (</a:t>
            </a:r>
            <a:r>
              <a:rPr lang="en-US" sz="2400" dirty="0">
                <a:solidFill>
                  <a:srgbClr val="FFC000"/>
                </a:solidFill>
              </a:rPr>
              <a:t>Lc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RH &lt; 0.1% set to 0.1%  (after dynamic T correction)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RH &gt; 100% set to 100% 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Remove winds when fewer than 6 GPS satellites are present (</a:t>
            </a:r>
            <a:r>
              <a:rPr lang="en-US" sz="2400" dirty="0">
                <a:solidFill>
                  <a:schemeClr val="accent2"/>
                </a:solidFill>
              </a:rPr>
              <a:t>Sc</a:t>
            </a:r>
            <a:r>
              <a:rPr lang="en-US" sz="2400" dirty="0">
                <a:solidFill>
                  <a:schemeClr val="bg1"/>
                </a:solidFill>
              </a:rPr>
              <a:t>) –  previously 4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Remove winds when vertical velocity differs from hydrostatic estimate by &gt; 2.5 m/s</a:t>
            </a:r>
          </a:p>
          <a:p>
            <a:r>
              <a:rPr lang="en-US" sz="2400" dirty="0">
                <a:solidFill>
                  <a:schemeClr val="bg1"/>
                </a:solidFill>
              </a:rPr>
              <a:t>     (after vertical velocity calculation)</a:t>
            </a:r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(</a:t>
            </a:r>
            <a:r>
              <a:rPr lang="en-US" sz="2400" dirty="0" err="1">
                <a:solidFill>
                  <a:schemeClr val="accent2"/>
                </a:solidFill>
              </a:rPr>
              <a:t>Vc</a:t>
            </a:r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)</a:t>
            </a:r>
          </a:p>
          <a:p>
            <a:r>
              <a:rPr lang="en-US" sz="2400" dirty="0">
                <a:solidFill>
                  <a:schemeClr val="bg1"/>
                </a:solidFill>
              </a:rPr>
              <a:t>-   Remove winds with error estimates &gt; 1.5 m/s (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We</a:t>
            </a:r>
            <a:r>
              <a:rPr lang="en-US" sz="2400" dirty="0">
                <a:solidFill>
                  <a:schemeClr val="bg1"/>
                </a:solidFill>
              </a:rPr>
              <a:t>) below 100m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Remove winds with error estimates &gt; 1.0 m/s (</a:t>
            </a:r>
            <a:r>
              <a:rPr lang="en-US" sz="2400" dirty="0">
                <a:solidFill>
                  <a:schemeClr val="accent2"/>
                </a:solidFill>
              </a:rPr>
              <a:t>We</a:t>
            </a:r>
            <a:r>
              <a:rPr lang="en-US" sz="2400" dirty="0">
                <a:solidFill>
                  <a:schemeClr val="bg1"/>
                </a:solidFill>
              </a:rPr>
              <a:t>) below 10km altitude and above 100m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Remove winds with error estimates 1.5 m/s &gt; (</a:t>
            </a:r>
            <a:r>
              <a:rPr lang="en-US" sz="2400" dirty="0">
                <a:solidFill>
                  <a:schemeClr val="accent2"/>
                </a:solidFill>
              </a:rPr>
              <a:t>We</a:t>
            </a:r>
            <a:r>
              <a:rPr lang="en-US" sz="2400" dirty="0">
                <a:solidFill>
                  <a:schemeClr val="bg1"/>
                </a:solidFill>
              </a:rPr>
              <a:t>) above 10km altitude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Compare data with nearby points “Buddy Check” based on maximum slope (</a:t>
            </a:r>
            <a:r>
              <a:rPr lang="en-US" sz="2400" dirty="0" err="1">
                <a:solidFill>
                  <a:schemeClr val="accent2"/>
                </a:solidFill>
              </a:rPr>
              <a:t>Bc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PTH “Outlier Check” based on standard deviation of the data from a linear fit (</a:t>
            </a:r>
            <a:r>
              <a:rPr lang="en-US" sz="2400" dirty="0" err="1">
                <a:solidFill>
                  <a:schemeClr val="accent2"/>
                </a:solidFill>
              </a:rPr>
              <a:t>Oc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Remove data when it deviates too much from a filtered profile (</a:t>
            </a:r>
            <a:r>
              <a:rPr lang="en-US" sz="2400" dirty="0">
                <a:solidFill>
                  <a:schemeClr val="accent2"/>
                </a:solidFill>
              </a:rPr>
              <a:t>Fc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35634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044" y="587578"/>
            <a:ext cx="1198695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IN ASPEN  - Dynamic Corrections to Measurements</a:t>
            </a:r>
          </a:p>
          <a:p>
            <a:endParaRPr lang="en-US" sz="2400" b="1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 Pressure data is corrected to account for the dynamic effect of increased air flow velocity     over the pressure sensor port assuming constant fall speed</a:t>
            </a:r>
          </a:p>
          <a:p>
            <a:r>
              <a:rPr lang="en-US" sz="2400" dirty="0">
                <a:solidFill>
                  <a:srgbClr val="FFFF00"/>
                </a:solidFill>
              </a:rPr>
              <a:t>                                                         P = P(measured ) – </a:t>
            </a:r>
            <a:r>
              <a:rPr lang="el-GR" sz="2400" dirty="0">
                <a:solidFill>
                  <a:srgbClr val="FFFF00"/>
                </a:solidFill>
              </a:rPr>
              <a:t>ρ</a:t>
            </a:r>
            <a:r>
              <a:rPr lang="en-US" sz="2400" dirty="0">
                <a:solidFill>
                  <a:srgbClr val="FFFF00"/>
                </a:solidFill>
              </a:rPr>
              <a:t>v</a:t>
            </a:r>
            <a:r>
              <a:rPr lang="en-US" sz="2400" baseline="30000" dirty="0">
                <a:solidFill>
                  <a:srgbClr val="FFFF00"/>
                </a:solidFill>
              </a:rPr>
              <a:t>2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baseline="30000" dirty="0">
                <a:solidFill>
                  <a:srgbClr val="FFFF00"/>
                </a:solidFill>
              </a:rPr>
              <a:t> </a:t>
            </a:r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-   Hypothetical fall speed calculated from </a:t>
            </a:r>
            <a:r>
              <a:rPr lang="en-US" sz="2400" dirty="0" err="1">
                <a:solidFill>
                  <a:schemeClr val="bg1"/>
                </a:solidFill>
              </a:rPr>
              <a:t>sonde</a:t>
            </a:r>
            <a:r>
              <a:rPr lang="en-US" sz="2400" dirty="0">
                <a:solidFill>
                  <a:schemeClr val="bg1"/>
                </a:solidFill>
              </a:rPr>
              <a:t> mass, parachute size, drag coefficient and   </a:t>
            </a:r>
          </a:p>
          <a:p>
            <a:r>
              <a:rPr lang="en-US" sz="2400" dirty="0">
                <a:solidFill>
                  <a:schemeClr val="bg1"/>
                </a:solidFill>
              </a:rPr>
              <a:t>     PTRH measurements assuming hydrostatic balance</a:t>
            </a:r>
          </a:p>
          <a:p>
            <a:r>
              <a:rPr lang="en-US" sz="2400" dirty="0">
                <a:solidFill>
                  <a:schemeClr val="bg1"/>
                </a:solidFill>
              </a:rPr>
              <a:t>                                                              </a:t>
            </a:r>
            <a:r>
              <a:rPr lang="en-US" sz="2400" dirty="0">
                <a:solidFill>
                  <a:srgbClr val="FFFF00"/>
                </a:solidFill>
              </a:rPr>
              <a:t>W= (2Mg/CD</a:t>
            </a:r>
            <a:r>
              <a:rPr lang="el-GR" sz="2400" dirty="0">
                <a:solidFill>
                  <a:srgbClr val="FFFF00"/>
                </a:solidFill>
              </a:rPr>
              <a:t>ρ</a:t>
            </a:r>
            <a:r>
              <a:rPr lang="en-US" sz="2400" dirty="0">
                <a:solidFill>
                  <a:srgbClr val="FFFF00"/>
                </a:solidFill>
              </a:rPr>
              <a:t>A) </a:t>
            </a:r>
            <a:r>
              <a:rPr lang="en-US" sz="2400" baseline="30000" dirty="0">
                <a:solidFill>
                  <a:srgbClr val="FFFF00"/>
                </a:solidFill>
              </a:rPr>
              <a:t>1/2</a:t>
            </a:r>
            <a:endParaRPr lang="en-US" sz="2400" dirty="0">
              <a:solidFill>
                <a:srgbClr val="FFFF0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Wind data is corrected to account for lag in response to wind shear (</a:t>
            </a:r>
            <a:r>
              <a:rPr lang="en-US" sz="2400" dirty="0" err="1">
                <a:solidFill>
                  <a:schemeClr val="bg1"/>
                </a:solidFill>
              </a:rPr>
              <a:t>Laly</a:t>
            </a:r>
            <a:r>
              <a:rPr lang="en-US" sz="2400" dirty="0">
                <a:solidFill>
                  <a:schemeClr val="bg1"/>
                </a:solidFill>
              </a:rPr>
              <a:t> and Leviton 1958)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Wind speed and direction converted into u v components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Temperature data is corrected to account for time lag between measurement and reaching the receiver (after pressure smoothing is applied)</a:t>
            </a:r>
          </a:p>
          <a:p>
            <a:r>
              <a:rPr lang="en-US" sz="2400" dirty="0">
                <a:solidFill>
                  <a:schemeClr val="bg1"/>
                </a:solidFill>
              </a:rPr>
              <a:t>                                                   </a:t>
            </a:r>
            <a:r>
              <a:rPr lang="en-US" sz="2400" dirty="0">
                <a:solidFill>
                  <a:srgbClr val="FFFF00"/>
                </a:solidFill>
              </a:rPr>
              <a:t>T = T(measured) + </a:t>
            </a:r>
            <a:r>
              <a:rPr lang="el-GR" sz="2400" dirty="0">
                <a:solidFill>
                  <a:srgbClr val="FFFF00"/>
                </a:solidFill>
              </a:rPr>
              <a:t>δ</a:t>
            </a:r>
            <a:r>
              <a:rPr lang="en-US" sz="2400" dirty="0">
                <a:solidFill>
                  <a:srgbClr val="FFFF00"/>
                </a:solidFill>
              </a:rPr>
              <a:t>T/</a:t>
            </a:r>
            <a:r>
              <a:rPr lang="el-GR" sz="2400" dirty="0">
                <a:solidFill>
                  <a:srgbClr val="FFFF00"/>
                </a:solidFill>
              </a:rPr>
              <a:t>δ</a:t>
            </a:r>
            <a:r>
              <a:rPr lang="en-US" sz="2400" dirty="0">
                <a:solidFill>
                  <a:srgbClr val="FFFF00"/>
                </a:solidFill>
              </a:rPr>
              <a:t>z *</a:t>
            </a:r>
            <a:r>
              <a:rPr lang="el-GR" sz="2400" dirty="0">
                <a:solidFill>
                  <a:srgbClr val="FFFF00"/>
                </a:solidFill>
              </a:rPr>
              <a:t>δ</a:t>
            </a:r>
            <a:r>
              <a:rPr lang="en-US" sz="2400" dirty="0">
                <a:solidFill>
                  <a:srgbClr val="FFFF00"/>
                </a:solidFill>
              </a:rPr>
              <a:t>z/</a:t>
            </a:r>
            <a:r>
              <a:rPr lang="el-GR" sz="2400" dirty="0">
                <a:solidFill>
                  <a:srgbClr val="FFFF00"/>
                </a:solidFill>
              </a:rPr>
              <a:t>δ</a:t>
            </a:r>
            <a:r>
              <a:rPr lang="en-US" sz="2400" dirty="0">
                <a:solidFill>
                  <a:srgbClr val="FFFF00"/>
                </a:solidFill>
              </a:rPr>
              <a:t>t*</a:t>
            </a:r>
            <a:r>
              <a:rPr lang="el-GR" sz="2400" dirty="0">
                <a:solidFill>
                  <a:srgbClr val="FFFF00"/>
                </a:solidFill>
              </a:rPr>
              <a:t>τ</a:t>
            </a:r>
            <a:endParaRPr lang="en-US" sz="24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Hypsometric equation integrated upwards from the surface to calculate geopotential height using measured PTRH ( final step)</a:t>
            </a:r>
          </a:p>
          <a:p>
            <a:r>
              <a:rPr lang="en-US" sz="2400" dirty="0">
                <a:solidFill>
                  <a:schemeClr val="bg1"/>
                </a:solidFill>
              </a:rPr>
              <a:t>                                                           </a:t>
            </a:r>
            <a:r>
              <a:rPr lang="en-US" sz="2400" dirty="0">
                <a:solidFill>
                  <a:srgbClr val="FFFF00"/>
                </a:solidFill>
              </a:rPr>
              <a:t>z</a:t>
            </a:r>
            <a:r>
              <a:rPr lang="en-US" sz="2400" baseline="-25000" dirty="0">
                <a:solidFill>
                  <a:srgbClr val="FFFF00"/>
                </a:solidFill>
              </a:rPr>
              <a:t>1</a:t>
            </a:r>
            <a:r>
              <a:rPr lang="en-US" sz="2400" dirty="0">
                <a:solidFill>
                  <a:srgbClr val="FFFF00"/>
                </a:solidFill>
              </a:rPr>
              <a:t>-z</a:t>
            </a:r>
            <a:r>
              <a:rPr lang="en-US" sz="2400" baseline="-25000" dirty="0">
                <a:solidFill>
                  <a:srgbClr val="FFFF00"/>
                </a:solidFill>
              </a:rPr>
              <a:t>2</a:t>
            </a:r>
            <a:r>
              <a:rPr lang="en-US" sz="2400" dirty="0">
                <a:solidFill>
                  <a:srgbClr val="FFFF00"/>
                </a:solidFill>
              </a:rPr>
              <a:t>= R</a:t>
            </a:r>
            <a:r>
              <a:rPr lang="en-US" sz="2400" baseline="-25000" dirty="0">
                <a:solidFill>
                  <a:srgbClr val="FFFF00"/>
                </a:solidFill>
              </a:rPr>
              <a:t>d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err="1">
                <a:solidFill>
                  <a:srgbClr val="FFFF00"/>
                </a:solidFill>
              </a:rPr>
              <a:t>T</a:t>
            </a:r>
            <a:r>
              <a:rPr lang="en-US" sz="2400" baseline="-250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>
                <a:solidFill>
                  <a:srgbClr val="FFFF00"/>
                </a:solidFill>
              </a:rPr>
              <a:t> </a:t>
            </a:r>
            <a:r>
              <a:rPr lang="en-US" sz="2400" dirty="0">
                <a:solidFill>
                  <a:srgbClr val="FFFF00"/>
                </a:solidFill>
              </a:rPr>
              <a:t> / g * ln(P</a:t>
            </a:r>
            <a:r>
              <a:rPr lang="en-US" sz="2400" baseline="-25000" dirty="0">
                <a:solidFill>
                  <a:srgbClr val="FFFF00"/>
                </a:solidFill>
              </a:rPr>
              <a:t>1</a:t>
            </a:r>
            <a:r>
              <a:rPr lang="en-US" sz="2400" dirty="0">
                <a:solidFill>
                  <a:srgbClr val="FFFF00"/>
                </a:solidFill>
              </a:rPr>
              <a:t>/P</a:t>
            </a:r>
            <a:r>
              <a:rPr lang="en-US" sz="2400" baseline="-25000" dirty="0">
                <a:solidFill>
                  <a:srgbClr val="FFFF00"/>
                </a:solidFill>
              </a:rPr>
              <a:t>2</a:t>
            </a:r>
            <a:r>
              <a:rPr lang="en-US" sz="2400" dirty="0">
                <a:solidFill>
                  <a:srgbClr val="FFFF00"/>
                </a:solidFill>
              </a:rPr>
              <a:t>)</a:t>
            </a:r>
            <a:r>
              <a:rPr lang="en-US" sz="2400" baseline="-25000" dirty="0">
                <a:solidFill>
                  <a:srgbClr val="FFFF00"/>
                </a:solidFill>
              </a:rPr>
              <a:t> 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130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1798" y="244949"/>
            <a:ext cx="1174020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IN ASPEN – Final Filtering to Smooth the Profile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10 second filter applied to Pressure, Temperature, Relative Humidity  and Horizontal Wind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Vertical Velocity is computed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5 second filter applied to Vertical Velocity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Create surface observations 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Create output files</a:t>
            </a:r>
          </a:p>
          <a:p>
            <a:pPr marL="342900" indent="-342900">
              <a:buFontTx/>
              <a:buChar char="-"/>
            </a:pPr>
            <a:endParaRPr lang="en-US" sz="2400" dirty="0"/>
          </a:p>
          <a:p>
            <a:r>
              <a:rPr lang="en-US" sz="2400" b="1" dirty="0">
                <a:solidFill>
                  <a:srgbClr val="FF0000"/>
                </a:solidFill>
              </a:rPr>
              <a:t>BEFORE</a:t>
            </a:r>
            <a:r>
              <a:rPr lang="en-US" sz="2400" dirty="0"/>
              <a:t>                                                                         </a:t>
            </a:r>
            <a:r>
              <a:rPr lang="en-US" sz="2400" b="1" dirty="0">
                <a:solidFill>
                  <a:srgbClr val="00B050"/>
                </a:solidFill>
              </a:rPr>
              <a:t>AFTER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5505" t="42613" r="14646" b="27516"/>
          <a:stretch/>
        </p:blipFill>
        <p:spPr>
          <a:xfrm>
            <a:off x="2078178" y="2766120"/>
            <a:ext cx="3811484" cy="38986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65505" t="43151" r="14798" b="24364"/>
          <a:stretch/>
        </p:blipFill>
        <p:spPr>
          <a:xfrm>
            <a:off x="7764879" y="2766120"/>
            <a:ext cx="3782296" cy="389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098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EEDCB0-1F31-4B9E-9488-5F4F275DCAB1}"/>
              </a:ext>
            </a:extLst>
          </p:cNvPr>
          <p:cNvSpPr txBox="1"/>
          <p:nvPr/>
        </p:nvSpPr>
        <p:spPr>
          <a:xfrm>
            <a:off x="186612" y="0"/>
            <a:ext cx="11390041" cy="7417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Goal of Dropsonde Scientist: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Provide additional layer of quality control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Inform flight director of significant measurements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Ensure timely transmission of dropsonde data and prevent bad data from </a:t>
            </a:r>
          </a:p>
          <a:p>
            <a:r>
              <a:rPr lang="en-US" sz="2800" dirty="0">
                <a:solidFill>
                  <a:schemeClr val="bg1"/>
                </a:solidFill>
              </a:rPr>
              <a:t>      entering the data stream</a:t>
            </a:r>
          </a:p>
          <a:p>
            <a:r>
              <a:rPr lang="en-US" sz="2800" dirty="0">
                <a:solidFill>
                  <a:srgbClr val="FFFF00"/>
                </a:solidFill>
              </a:rPr>
              <a:t>ASPEN VERSION FOR 2022:  3.4.7 </a:t>
            </a:r>
          </a:p>
          <a:p>
            <a:r>
              <a:rPr lang="en-US" sz="2800" dirty="0">
                <a:solidFill>
                  <a:schemeClr val="bg1"/>
                </a:solidFill>
              </a:rPr>
              <a:t>Download ASPEN: </a:t>
            </a:r>
          </a:p>
          <a:p>
            <a:r>
              <a:rPr lang="en-US" sz="2800" dirty="0">
                <a:solidFill>
                  <a:schemeClr val="bg1"/>
                </a:solidFill>
                <a:hlinkClick r:id="rId2"/>
              </a:rPr>
              <a:t>https://www.eol.ucar.edu/software/aspen</a:t>
            </a:r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Access to User Manual and detailed information about QC and formulas:</a:t>
            </a:r>
          </a:p>
          <a:p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  <a:hlinkClick r:id="rId3"/>
              </a:rPr>
              <a:t>https://ncar.github.io/aspendocs/index.html</a:t>
            </a:r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rgbClr val="FFFF00"/>
                </a:solidFill>
              </a:rPr>
              <a:t>Changes to ASPEN for 2022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Prevents ASPEN from crashing if flight level data is removed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Pairs latitude and longitude for keep / ignore attributes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Fixes incorrect labeling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Allows comments to be added to </a:t>
            </a:r>
            <a:r>
              <a:rPr lang="en-US" sz="2800" dirty="0" err="1">
                <a:solidFill>
                  <a:schemeClr val="bg1"/>
                </a:solidFill>
              </a:rPr>
              <a:t>Netcdf</a:t>
            </a:r>
            <a:r>
              <a:rPr lang="en-US" sz="2800" dirty="0">
                <a:solidFill>
                  <a:schemeClr val="bg1"/>
                </a:solidFill>
              </a:rPr>
              <a:t> attributes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Level creation is now consistent across operating systems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179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978</Words>
  <Application>Microsoft Office PowerPoint</Application>
  <PresentationFormat>Widescreen</PresentationFormat>
  <Paragraphs>107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Office Theme</vt:lpstr>
      <vt:lpstr>How do we get good data from Dropsondes?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Kathryn Sellwood</dc:creator>
  <cp:lastModifiedBy>Sellwood, Kathryn Julie</cp:lastModifiedBy>
  <cp:revision>54</cp:revision>
  <dcterms:created xsi:type="dcterms:W3CDTF">2019-06-11T14:20:03Z</dcterms:created>
  <dcterms:modified xsi:type="dcterms:W3CDTF">2022-06-01T15:32:07Z</dcterms:modified>
</cp:coreProperties>
</file>