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56" r:id="rId2"/>
    <p:sldId id="257" r:id="rId3"/>
    <p:sldId id="267" r:id="rId4"/>
    <p:sldId id="269" r:id="rId5"/>
    <p:sldId id="260" r:id="rId6"/>
    <p:sldId id="261" r:id="rId7"/>
    <p:sldId id="266" r:id="rId8"/>
    <p:sldId id="265" r:id="rId9"/>
    <p:sldId id="262" r:id="rId10"/>
    <p:sldId id="264" r:id="rId11"/>
    <p:sldId id="263"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60"/>
    <p:restoredTop sz="94694"/>
  </p:normalViewPr>
  <p:slideViewPr>
    <p:cSldViewPr snapToGrid="0">
      <p:cViewPr varScale="1">
        <p:scale>
          <a:sx n="121" d="100"/>
          <a:sy n="121" d="100"/>
        </p:scale>
        <p:origin x="512"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FE9960-3572-5248-B1CF-D575D0EB0591}" type="datetimeFigureOut">
              <a:rPr lang="en-US" smtClean="0"/>
              <a:t>3/22/23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DD2A4E-395A-1D48-B2C6-B976B4F8A714}" type="slidenum">
              <a:rPr lang="en-US" smtClean="0"/>
              <a:t>‹#›</a:t>
            </a:fld>
            <a:endParaRPr lang="en-US"/>
          </a:p>
        </p:txBody>
      </p:sp>
    </p:spTree>
    <p:extLst>
      <p:ext uri="{BB962C8B-B14F-4D97-AF65-F5344CB8AC3E}">
        <p14:creationId xmlns:p14="http://schemas.microsoft.com/office/powerpoint/2010/main" val="5070680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DD2A4E-395A-1D48-B2C6-B976B4F8A714}" type="slidenum">
              <a:rPr lang="en-US" smtClean="0"/>
              <a:t>4</a:t>
            </a:fld>
            <a:endParaRPr lang="en-US"/>
          </a:p>
        </p:txBody>
      </p:sp>
    </p:spTree>
    <p:extLst>
      <p:ext uri="{BB962C8B-B14F-4D97-AF65-F5344CB8AC3E}">
        <p14:creationId xmlns:p14="http://schemas.microsoft.com/office/powerpoint/2010/main" val="4190194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4B1CB-12C4-C08F-530C-92D8CEA6798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CC9B9ED-5A38-20E4-1AD4-8B645AE0424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22BCC82-6540-5751-2742-BAFEE500A550}"/>
              </a:ext>
            </a:extLst>
          </p:cNvPr>
          <p:cNvSpPr>
            <a:spLocks noGrp="1"/>
          </p:cNvSpPr>
          <p:nvPr>
            <p:ph type="dt" sz="half" idx="10"/>
          </p:nvPr>
        </p:nvSpPr>
        <p:spPr/>
        <p:txBody>
          <a:bodyPr/>
          <a:lstStyle/>
          <a:p>
            <a:fld id="{B4F1E9C8-90D4-F042-9459-1CCC0095EFA5}" type="datetimeFigureOut">
              <a:rPr lang="en-US" smtClean="0"/>
              <a:t>3/22/23</a:t>
            </a:fld>
            <a:endParaRPr lang="en-US"/>
          </a:p>
        </p:txBody>
      </p:sp>
      <p:sp>
        <p:nvSpPr>
          <p:cNvPr id="5" name="Footer Placeholder 4">
            <a:extLst>
              <a:ext uri="{FF2B5EF4-FFF2-40B4-BE49-F238E27FC236}">
                <a16:creationId xmlns:a16="http://schemas.microsoft.com/office/drawing/2014/main" id="{4F9965D1-F831-784C-A2D4-F190D314CB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E68B6C-8264-5EC0-B5B2-F60C822F9F34}"/>
              </a:ext>
            </a:extLst>
          </p:cNvPr>
          <p:cNvSpPr>
            <a:spLocks noGrp="1"/>
          </p:cNvSpPr>
          <p:nvPr>
            <p:ph type="sldNum" sz="quarter" idx="12"/>
          </p:nvPr>
        </p:nvSpPr>
        <p:spPr/>
        <p:txBody>
          <a:bodyPr/>
          <a:lstStyle/>
          <a:p>
            <a:fld id="{5137F7C4-0117-654A-B419-EDCA90CEA385}" type="slidenum">
              <a:rPr lang="en-US" smtClean="0"/>
              <a:t>‹#›</a:t>
            </a:fld>
            <a:endParaRPr lang="en-US"/>
          </a:p>
        </p:txBody>
      </p:sp>
    </p:spTree>
    <p:extLst>
      <p:ext uri="{BB962C8B-B14F-4D97-AF65-F5344CB8AC3E}">
        <p14:creationId xmlns:p14="http://schemas.microsoft.com/office/powerpoint/2010/main" val="1507239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B1A8A-9ACA-E537-6066-8E6763933F8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B7C9537-5805-1B9F-71DA-6666305FCBD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08E57E-757A-E57C-509C-7AE8F6CA690D}"/>
              </a:ext>
            </a:extLst>
          </p:cNvPr>
          <p:cNvSpPr>
            <a:spLocks noGrp="1"/>
          </p:cNvSpPr>
          <p:nvPr>
            <p:ph type="dt" sz="half" idx="10"/>
          </p:nvPr>
        </p:nvSpPr>
        <p:spPr/>
        <p:txBody>
          <a:bodyPr/>
          <a:lstStyle/>
          <a:p>
            <a:fld id="{B4F1E9C8-90D4-F042-9459-1CCC0095EFA5}" type="datetimeFigureOut">
              <a:rPr lang="en-US" smtClean="0"/>
              <a:t>3/22/23</a:t>
            </a:fld>
            <a:endParaRPr lang="en-US"/>
          </a:p>
        </p:txBody>
      </p:sp>
      <p:sp>
        <p:nvSpPr>
          <p:cNvPr id="5" name="Footer Placeholder 4">
            <a:extLst>
              <a:ext uri="{FF2B5EF4-FFF2-40B4-BE49-F238E27FC236}">
                <a16:creationId xmlns:a16="http://schemas.microsoft.com/office/drawing/2014/main" id="{562080DF-6B7D-4BFF-B843-4D2557E952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F8B5365-A9F1-7DC5-B6B1-8104FB37C3DC}"/>
              </a:ext>
            </a:extLst>
          </p:cNvPr>
          <p:cNvSpPr>
            <a:spLocks noGrp="1"/>
          </p:cNvSpPr>
          <p:nvPr>
            <p:ph type="sldNum" sz="quarter" idx="12"/>
          </p:nvPr>
        </p:nvSpPr>
        <p:spPr/>
        <p:txBody>
          <a:bodyPr/>
          <a:lstStyle/>
          <a:p>
            <a:fld id="{5137F7C4-0117-654A-B419-EDCA90CEA385}" type="slidenum">
              <a:rPr lang="en-US" smtClean="0"/>
              <a:t>‹#›</a:t>
            </a:fld>
            <a:endParaRPr lang="en-US"/>
          </a:p>
        </p:txBody>
      </p:sp>
    </p:spTree>
    <p:extLst>
      <p:ext uri="{BB962C8B-B14F-4D97-AF65-F5344CB8AC3E}">
        <p14:creationId xmlns:p14="http://schemas.microsoft.com/office/powerpoint/2010/main" val="814559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1325981-153D-49FF-1A8F-93049FD1D9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D8717D3-B863-256A-FFE0-9ADA6AF73D5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2FBA35E-94D6-08B4-D482-03E3936E371E}"/>
              </a:ext>
            </a:extLst>
          </p:cNvPr>
          <p:cNvSpPr>
            <a:spLocks noGrp="1"/>
          </p:cNvSpPr>
          <p:nvPr>
            <p:ph type="dt" sz="half" idx="10"/>
          </p:nvPr>
        </p:nvSpPr>
        <p:spPr/>
        <p:txBody>
          <a:bodyPr/>
          <a:lstStyle/>
          <a:p>
            <a:fld id="{B4F1E9C8-90D4-F042-9459-1CCC0095EFA5}" type="datetimeFigureOut">
              <a:rPr lang="en-US" smtClean="0"/>
              <a:t>3/22/23</a:t>
            </a:fld>
            <a:endParaRPr lang="en-US"/>
          </a:p>
        </p:txBody>
      </p:sp>
      <p:sp>
        <p:nvSpPr>
          <p:cNvPr id="5" name="Footer Placeholder 4">
            <a:extLst>
              <a:ext uri="{FF2B5EF4-FFF2-40B4-BE49-F238E27FC236}">
                <a16:creationId xmlns:a16="http://schemas.microsoft.com/office/drawing/2014/main" id="{19C71E54-96AC-23A6-F64F-46766B0FD9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E6FA28-5ACE-F2DA-A2A9-A95F7CC7A586}"/>
              </a:ext>
            </a:extLst>
          </p:cNvPr>
          <p:cNvSpPr>
            <a:spLocks noGrp="1"/>
          </p:cNvSpPr>
          <p:nvPr>
            <p:ph type="sldNum" sz="quarter" idx="12"/>
          </p:nvPr>
        </p:nvSpPr>
        <p:spPr/>
        <p:txBody>
          <a:bodyPr/>
          <a:lstStyle/>
          <a:p>
            <a:fld id="{5137F7C4-0117-654A-B419-EDCA90CEA385}" type="slidenum">
              <a:rPr lang="en-US" smtClean="0"/>
              <a:t>‹#›</a:t>
            </a:fld>
            <a:endParaRPr lang="en-US"/>
          </a:p>
        </p:txBody>
      </p:sp>
    </p:spTree>
    <p:extLst>
      <p:ext uri="{BB962C8B-B14F-4D97-AF65-F5344CB8AC3E}">
        <p14:creationId xmlns:p14="http://schemas.microsoft.com/office/powerpoint/2010/main" val="10500560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71B19-6904-7653-3744-1A3AAEAACBD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40DA191-DE3E-FABA-9A54-F05527D30A6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7FBBDD-CB53-3AA7-09F8-9D438AB95BCA}"/>
              </a:ext>
            </a:extLst>
          </p:cNvPr>
          <p:cNvSpPr>
            <a:spLocks noGrp="1"/>
          </p:cNvSpPr>
          <p:nvPr>
            <p:ph type="dt" sz="half" idx="10"/>
          </p:nvPr>
        </p:nvSpPr>
        <p:spPr/>
        <p:txBody>
          <a:bodyPr/>
          <a:lstStyle/>
          <a:p>
            <a:fld id="{B4F1E9C8-90D4-F042-9459-1CCC0095EFA5}" type="datetimeFigureOut">
              <a:rPr lang="en-US" smtClean="0"/>
              <a:t>3/22/23</a:t>
            </a:fld>
            <a:endParaRPr lang="en-US"/>
          </a:p>
        </p:txBody>
      </p:sp>
      <p:sp>
        <p:nvSpPr>
          <p:cNvPr id="5" name="Footer Placeholder 4">
            <a:extLst>
              <a:ext uri="{FF2B5EF4-FFF2-40B4-BE49-F238E27FC236}">
                <a16:creationId xmlns:a16="http://schemas.microsoft.com/office/drawing/2014/main" id="{416D0DDB-F8DF-EBAB-9CDF-B47A6AB472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8B67FC-799F-953D-4F9D-128AEE4F0E8B}"/>
              </a:ext>
            </a:extLst>
          </p:cNvPr>
          <p:cNvSpPr>
            <a:spLocks noGrp="1"/>
          </p:cNvSpPr>
          <p:nvPr>
            <p:ph type="sldNum" sz="quarter" idx="12"/>
          </p:nvPr>
        </p:nvSpPr>
        <p:spPr/>
        <p:txBody>
          <a:bodyPr/>
          <a:lstStyle/>
          <a:p>
            <a:fld id="{5137F7C4-0117-654A-B419-EDCA90CEA385}" type="slidenum">
              <a:rPr lang="en-US" smtClean="0"/>
              <a:t>‹#›</a:t>
            </a:fld>
            <a:endParaRPr lang="en-US"/>
          </a:p>
        </p:txBody>
      </p:sp>
    </p:spTree>
    <p:extLst>
      <p:ext uri="{BB962C8B-B14F-4D97-AF65-F5344CB8AC3E}">
        <p14:creationId xmlns:p14="http://schemas.microsoft.com/office/powerpoint/2010/main" val="2412500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58F234-1254-9D8C-D539-4831E6E100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C69D1C4-63C2-51CC-A855-7A1889D79F9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96F471A-5B09-1255-1EBE-4F3931FC0847}"/>
              </a:ext>
            </a:extLst>
          </p:cNvPr>
          <p:cNvSpPr>
            <a:spLocks noGrp="1"/>
          </p:cNvSpPr>
          <p:nvPr>
            <p:ph type="dt" sz="half" idx="10"/>
          </p:nvPr>
        </p:nvSpPr>
        <p:spPr/>
        <p:txBody>
          <a:bodyPr/>
          <a:lstStyle/>
          <a:p>
            <a:fld id="{B4F1E9C8-90D4-F042-9459-1CCC0095EFA5}" type="datetimeFigureOut">
              <a:rPr lang="en-US" smtClean="0"/>
              <a:t>3/22/23</a:t>
            </a:fld>
            <a:endParaRPr lang="en-US"/>
          </a:p>
        </p:txBody>
      </p:sp>
      <p:sp>
        <p:nvSpPr>
          <p:cNvPr id="5" name="Footer Placeholder 4">
            <a:extLst>
              <a:ext uri="{FF2B5EF4-FFF2-40B4-BE49-F238E27FC236}">
                <a16:creationId xmlns:a16="http://schemas.microsoft.com/office/drawing/2014/main" id="{4B61BBD3-F5C2-4BF6-0E1B-3414697C29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A52786-6889-958E-FD80-C01CADCDC8FC}"/>
              </a:ext>
            </a:extLst>
          </p:cNvPr>
          <p:cNvSpPr>
            <a:spLocks noGrp="1"/>
          </p:cNvSpPr>
          <p:nvPr>
            <p:ph type="sldNum" sz="quarter" idx="12"/>
          </p:nvPr>
        </p:nvSpPr>
        <p:spPr/>
        <p:txBody>
          <a:bodyPr/>
          <a:lstStyle/>
          <a:p>
            <a:fld id="{5137F7C4-0117-654A-B419-EDCA90CEA385}" type="slidenum">
              <a:rPr lang="en-US" smtClean="0"/>
              <a:t>‹#›</a:t>
            </a:fld>
            <a:endParaRPr lang="en-US"/>
          </a:p>
        </p:txBody>
      </p:sp>
    </p:spTree>
    <p:extLst>
      <p:ext uri="{BB962C8B-B14F-4D97-AF65-F5344CB8AC3E}">
        <p14:creationId xmlns:p14="http://schemas.microsoft.com/office/powerpoint/2010/main" val="30408199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E45EFC-F697-7B18-9424-A06ED5CF64E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A4B5A1D-2F0B-2237-1B58-D4F2CB7F77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8898599-F0F9-94FA-BFA7-083D3E91194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5483866-D043-B2CB-2C92-5C2E688FFFB1}"/>
              </a:ext>
            </a:extLst>
          </p:cNvPr>
          <p:cNvSpPr>
            <a:spLocks noGrp="1"/>
          </p:cNvSpPr>
          <p:nvPr>
            <p:ph type="dt" sz="half" idx="10"/>
          </p:nvPr>
        </p:nvSpPr>
        <p:spPr/>
        <p:txBody>
          <a:bodyPr/>
          <a:lstStyle/>
          <a:p>
            <a:fld id="{B4F1E9C8-90D4-F042-9459-1CCC0095EFA5}" type="datetimeFigureOut">
              <a:rPr lang="en-US" smtClean="0"/>
              <a:t>3/22/23</a:t>
            </a:fld>
            <a:endParaRPr lang="en-US"/>
          </a:p>
        </p:txBody>
      </p:sp>
      <p:sp>
        <p:nvSpPr>
          <p:cNvPr id="6" name="Footer Placeholder 5">
            <a:extLst>
              <a:ext uri="{FF2B5EF4-FFF2-40B4-BE49-F238E27FC236}">
                <a16:creationId xmlns:a16="http://schemas.microsoft.com/office/drawing/2014/main" id="{9D8CC332-5C6A-A702-9E0E-10E87526C0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11CBCFC-4961-9EBC-0EFE-355FFF556ECE}"/>
              </a:ext>
            </a:extLst>
          </p:cNvPr>
          <p:cNvSpPr>
            <a:spLocks noGrp="1"/>
          </p:cNvSpPr>
          <p:nvPr>
            <p:ph type="sldNum" sz="quarter" idx="12"/>
          </p:nvPr>
        </p:nvSpPr>
        <p:spPr/>
        <p:txBody>
          <a:bodyPr/>
          <a:lstStyle/>
          <a:p>
            <a:fld id="{5137F7C4-0117-654A-B419-EDCA90CEA385}" type="slidenum">
              <a:rPr lang="en-US" smtClean="0"/>
              <a:t>‹#›</a:t>
            </a:fld>
            <a:endParaRPr lang="en-US"/>
          </a:p>
        </p:txBody>
      </p:sp>
    </p:spTree>
    <p:extLst>
      <p:ext uri="{BB962C8B-B14F-4D97-AF65-F5344CB8AC3E}">
        <p14:creationId xmlns:p14="http://schemas.microsoft.com/office/powerpoint/2010/main" val="18442483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6D614-E62D-5E43-B154-4B55268E4F3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52589E-E646-8235-251F-5EE027B4006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134F05B-7FED-1189-858C-A0A1AF92E55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27579F6-8304-739E-1C48-818746CF293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565AF23-9338-CE39-BC5E-94881B5440A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A3F4714-1A77-77FD-5274-EA1C765C5436}"/>
              </a:ext>
            </a:extLst>
          </p:cNvPr>
          <p:cNvSpPr>
            <a:spLocks noGrp="1"/>
          </p:cNvSpPr>
          <p:nvPr>
            <p:ph type="dt" sz="half" idx="10"/>
          </p:nvPr>
        </p:nvSpPr>
        <p:spPr/>
        <p:txBody>
          <a:bodyPr/>
          <a:lstStyle/>
          <a:p>
            <a:fld id="{B4F1E9C8-90D4-F042-9459-1CCC0095EFA5}" type="datetimeFigureOut">
              <a:rPr lang="en-US" smtClean="0"/>
              <a:t>3/22/23</a:t>
            </a:fld>
            <a:endParaRPr lang="en-US"/>
          </a:p>
        </p:txBody>
      </p:sp>
      <p:sp>
        <p:nvSpPr>
          <p:cNvPr id="8" name="Footer Placeholder 7">
            <a:extLst>
              <a:ext uri="{FF2B5EF4-FFF2-40B4-BE49-F238E27FC236}">
                <a16:creationId xmlns:a16="http://schemas.microsoft.com/office/drawing/2014/main" id="{1DE8EA73-27C9-34EB-696B-5BFEDA6E719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57CE621-B1B3-DE48-7939-BA330F03DFA7}"/>
              </a:ext>
            </a:extLst>
          </p:cNvPr>
          <p:cNvSpPr>
            <a:spLocks noGrp="1"/>
          </p:cNvSpPr>
          <p:nvPr>
            <p:ph type="sldNum" sz="quarter" idx="12"/>
          </p:nvPr>
        </p:nvSpPr>
        <p:spPr/>
        <p:txBody>
          <a:bodyPr/>
          <a:lstStyle/>
          <a:p>
            <a:fld id="{5137F7C4-0117-654A-B419-EDCA90CEA385}" type="slidenum">
              <a:rPr lang="en-US" smtClean="0"/>
              <a:t>‹#›</a:t>
            </a:fld>
            <a:endParaRPr lang="en-US"/>
          </a:p>
        </p:txBody>
      </p:sp>
    </p:spTree>
    <p:extLst>
      <p:ext uri="{BB962C8B-B14F-4D97-AF65-F5344CB8AC3E}">
        <p14:creationId xmlns:p14="http://schemas.microsoft.com/office/powerpoint/2010/main" val="5893727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A7CE8-43F6-CC91-FC96-EE90250E2F8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2BA01D8-9AE0-8693-743B-699D2FD50CF6}"/>
              </a:ext>
            </a:extLst>
          </p:cNvPr>
          <p:cNvSpPr>
            <a:spLocks noGrp="1"/>
          </p:cNvSpPr>
          <p:nvPr>
            <p:ph type="dt" sz="half" idx="10"/>
          </p:nvPr>
        </p:nvSpPr>
        <p:spPr/>
        <p:txBody>
          <a:bodyPr/>
          <a:lstStyle/>
          <a:p>
            <a:fld id="{B4F1E9C8-90D4-F042-9459-1CCC0095EFA5}" type="datetimeFigureOut">
              <a:rPr lang="en-US" smtClean="0"/>
              <a:t>3/22/23</a:t>
            </a:fld>
            <a:endParaRPr lang="en-US"/>
          </a:p>
        </p:txBody>
      </p:sp>
      <p:sp>
        <p:nvSpPr>
          <p:cNvPr id="4" name="Footer Placeholder 3">
            <a:extLst>
              <a:ext uri="{FF2B5EF4-FFF2-40B4-BE49-F238E27FC236}">
                <a16:creationId xmlns:a16="http://schemas.microsoft.com/office/drawing/2014/main" id="{D1A20D58-880B-02FC-18E1-E27B634C1D2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8BAD1D2-8E09-BBFB-0164-442BFF8EEFA8}"/>
              </a:ext>
            </a:extLst>
          </p:cNvPr>
          <p:cNvSpPr>
            <a:spLocks noGrp="1"/>
          </p:cNvSpPr>
          <p:nvPr>
            <p:ph type="sldNum" sz="quarter" idx="12"/>
          </p:nvPr>
        </p:nvSpPr>
        <p:spPr/>
        <p:txBody>
          <a:bodyPr/>
          <a:lstStyle/>
          <a:p>
            <a:fld id="{5137F7C4-0117-654A-B419-EDCA90CEA385}" type="slidenum">
              <a:rPr lang="en-US" smtClean="0"/>
              <a:t>‹#›</a:t>
            </a:fld>
            <a:endParaRPr lang="en-US"/>
          </a:p>
        </p:txBody>
      </p:sp>
    </p:spTree>
    <p:extLst>
      <p:ext uri="{BB962C8B-B14F-4D97-AF65-F5344CB8AC3E}">
        <p14:creationId xmlns:p14="http://schemas.microsoft.com/office/powerpoint/2010/main" val="9574521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025055C-D55D-BC09-6638-4847A9BF96E6}"/>
              </a:ext>
            </a:extLst>
          </p:cNvPr>
          <p:cNvSpPr>
            <a:spLocks noGrp="1"/>
          </p:cNvSpPr>
          <p:nvPr>
            <p:ph type="dt" sz="half" idx="10"/>
          </p:nvPr>
        </p:nvSpPr>
        <p:spPr/>
        <p:txBody>
          <a:bodyPr/>
          <a:lstStyle/>
          <a:p>
            <a:fld id="{B4F1E9C8-90D4-F042-9459-1CCC0095EFA5}" type="datetimeFigureOut">
              <a:rPr lang="en-US" smtClean="0"/>
              <a:t>3/22/23</a:t>
            </a:fld>
            <a:endParaRPr lang="en-US"/>
          </a:p>
        </p:txBody>
      </p:sp>
      <p:sp>
        <p:nvSpPr>
          <p:cNvPr id="3" name="Footer Placeholder 2">
            <a:extLst>
              <a:ext uri="{FF2B5EF4-FFF2-40B4-BE49-F238E27FC236}">
                <a16:creationId xmlns:a16="http://schemas.microsoft.com/office/drawing/2014/main" id="{1C720589-D702-D33A-747C-6831DA500FD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31352D7-4ECE-EF9B-482C-D6B91A62C118}"/>
              </a:ext>
            </a:extLst>
          </p:cNvPr>
          <p:cNvSpPr>
            <a:spLocks noGrp="1"/>
          </p:cNvSpPr>
          <p:nvPr>
            <p:ph type="sldNum" sz="quarter" idx="12"/>
          </p:nvPr>
        </p:nvSpPr>
        <p:spPr/>
        <p:txBody>
          <a:bodyPr/>
          <a:lstStyle/>
          <a:p>
            <a:fld id="{5137F7C4-0117-654A-B419-EDCA90CEA385}" type="slidenum">
              <a:rPr lang="en-US" smtClean="0"/>
              <a:t>‹#›</a:t>
            </a:fld>
            <a:endParaRPr lang="en-US"/>
          </a:p>
        </p:txBody>
      </p:sp>
    </p:spTree>
    <p:extLst>
      <p:ext uri="{BB962C8B-B14F-4D97-AF65-F5344CB8AC3E}">
        <p14:creationId xmlns:p14="http://schemas.microsoft.com/office/powerpoint/2010/main" val="3350314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91A6B-9905-AB08-6222-141DC48D857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108E147-1102-D193-8C39-4B4F09CD0CD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4927058-293C-9D94-C69F-AE060AAF91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4F2F02-1678-3EC1-6CCD-95D3172DFE85}"/>
              </a:ext>
            </a:extLst>
          </p:cNvPr>
          <p:cNvSpPr>
            <a:spLocks noGrp="1"/>
          </p:cNvSpPr>
          <p:nvPr>
            <p:ph type="dt" sz="half" idx="10"/>
          </p:nvPr>
        </p:nvSpPr>
        <p:spPr/>
        <p:txBody>
          <a:bodyPr/>
          <a:lstStyle/>
          <a:p>
            <a:fld id="{B4F1E9C8-90D4-F042-9459-1CCC0095EFA5}" type="datetimeFigureOut">
              <a:rPr lang="en-US" smtClean="0"/>
              <a:t>3/22/23</a:t>
            </a:fld>
            <a:endParaRPr lang="en-US"/>
          </a:p>
        </p:txBody>
      </p:sp>
      <p:sp>
        <p:nvSpPr>
          <p:cNvPr id="6" name="Footer Placeholder 5">
            <a:extLst>
              <a:ext uri="{FF2B5EF4-FFF2-40B4-BE49-F238E27FC236}">
                <a16:creationId xmlns:a16="http://schemas.microsoft.com/office/drawing/2014/main" id="{984DE11F-7861-A676-ACBE-9E3FE862533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8A48263-AD4A-3570-FFAA-BA7EA185C5EC}"/>
              </a:ext>
            </a:extLst>
          </p:cNvPr>
          <p:cNvSpPr>
            <a:spLocks noGrp="1"/>
          </p:cNvSpPr>
          <p:nvPr>
            <p:ph type="sldNum" sz="quarter" idx="12"/>
          </p:nvPr>
        </p:nvSpPr>
        <p:spPr/>
        <p:txBody>
          <a:bodyPr/>
          <a:lstStyle/>
          <a:p>
            <a:fld id="{5137F7C4-0117-654A-B419-EDCA90CEA385}" type="slidenum">
              <a:rPr lang="en-US" smtClean="0"/>
              <a:t>‹#›</a:t>
            </a:fld>
            <a:endParaRPr lang="en-US"/>
          </a:p>
        </p:txBody>
      </p:sp>
    </p:spTree>
    <p:extLst>
      <p:ext uri="{BB962C8B-B14F-4D97-AF65-F5344CB8AC3E}">
        <p14:creationId xmlns:p14="http://schemas.microsoft.com/office/powerpoint/2010/main" val="23329140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2D6A6-6276-1F90-603D-7EF9FC5E3B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4518E4-49EE-441B-2E87-0C85435E014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F9F4568-26BE-A2F7-76CE-D2B2FE994B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AD130F-69EF-E348-F0EB-D074361892E5}"/>
              </a:ext>
            </a:extLst>
          </p:cNvPr>
          <p:cNvSpPr>
            <a:spLocks noGrp="1"/>
          </p:cNvSpPr>
          <p:nvPr>
            <p:ph type="dt" sz="half" idx="10"/>
          </p:nvPr>
        </p:nvSpPr>
        <p:spPr/>
        <p:txBody>
          <a:bodyPr/>
          <a:lstStyle/>
          <a:p>
            <a:fld id="{B4F1E9C8-90D4-F042-9459-1CCC0095EFA5}" type="datetimeFigureOut">
              <a:rPr lang="en-US" smtClean="0"/>
              <a:t>3/22/23</a:t>
            </a:fld>
            <a:endParaRPr lang="en-US"/>
          </a:p>
        </p:txBody>
      </p:sp>
      <p:sp>
        <p:nvSpPr>
          <p:cNvPr id="6" name="Footer Placeholder 5">
            <a:extLst>
              <a:ext uri="{FF2B5EF4-FFF2-40B4-BE49-F238E27FC236}">
                <a16:creationId xmlns:a16="http://schemas.microsoft.com/office/drawing/2014/main" id="{DBB9B4EF-10D0-F297-7A44-AE2819FBF64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9D49B70-F4FE-C619-F0A1-DEDC8F6ED3C6}"/>
              </a:ext>
            </a:extLst>
          </p:cNvPr>
          <p:cNvSpPr>
            <a:spLocks noGrp="1"/>
          </p:cNvSpPr>
          <p:nvPr>
            <p:ph type="sldNum" sz="quarter" idx="12"/>
          </p:nvPr>
        </p:nvSpPr>
        <p:spPr/>
        <p:txBody>
          <a:bodyPr/>
          <a:lstStyle/>
          <a:p>
            <a:fld id="{5137F7C4-0117-654A-B419-EDCA90CEA385}" type="slidenum">
              <a:rPr lang="en-US" smtClean="0"/>
              <a:t>‹#›</a:t>
            </a:fld>
            <a:endParaRPr lang="en-US"/>
          </a:p>
        </p:txBody>
      </p:sp>
    </p:spTree>
    <p:extLst>
      <p:ext uri="{BB962C8B-B14F-4D97-AF65-F5344CB8AC3E}">
        <p14:creationId xmlns:p14="http://schemas.microsoft.com/office/powerpoint/2010/main" val="350494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C9C67D3-7589-CB88-06A6-B1CAAB4229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5F46199-2850-1DB7-1388-D1F6DAF976F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8F8C49-1E3E-9F51-E223-18AE684CE3F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F1E9C8-90D4-F042-9459-1CCC0095EFA5}" type="datetimeFigureOut">
              <a:rPr lang="en-US" smtClean="0"/>
              <a:t>3/22/23</a:t>
            </a:fld>
            <a:endParaRPr lang="en-US"/>
          </a:p>
        </p:txBody>
      </p:sp>
      <p:sp>
        <p:nvSpPr>
          <p:cNvPr id="5" name="Footer Placeholder 4">
            <a:extLst>
              <a:ext uri="{FF2B5EF4-FFF2-40B4-BE49-F238E27FC236}">
                <a16:creationId xmlns:a16="http://schemas.microsoft.com/office/drawing/2014/main" id="{25113836-D9A5-9A09-2222-6B1BDC83DF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6123478-AB72-6405-F60A-3997F29AC59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37F7C4-0117-654A-B419-EDCA90CEA385}" type="slidenum">
              <a:rPr lang="en-US" smtClean="0"/>
              <a:t>‹#›</a:t>
            </a:fld>
            <a:endParaRPr lang="en-US"/>
          </a:p>
        </p:txBody>
      </p:sp>
    </p:spTree>
    <p:extLst>
      <p:ext uri="{BB962C8B-B14F-4D97-AF65-F5344CB8AC3E}">
        <p14:creationId xmlns:p14="http://schemas.microsoft.com/office/powerpoint/2010/main" val="18385294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lcaputo@noglstp.org" TargetMode="External"/><Relationship Id="rId2" Type="http://schemas.openxmlformats.org/officeDocument/2006/relationships/hyperlink" Target="mailto:mentoring@noglstp.org"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5.emf"/><Relationship Id="rId7" Type="http://schemas.openxmlformats.org/officeDocument/2006/relationships/image" Target="../media/image9.emf"/><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3.svg"/></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849158" y="5356411"/>
            <a:ext cx="9342842" cy="1304630"/>
          </a:xfrm>
          <a:prstGeom prst="rect">
            <a:avLst/>
          </a:prstGeom>
        </p:spPr>
        <p:txBody>
          <a:bodyPr vert="horz" wrap="square" lIns="0" tIns="11853" rIns="0" bIns="0" rtlCol="0">
            <a:spAutoFit/>
          </a:bodyPr>
          <a:lstStyle/>
          <a:p>
            <a:pPr marL="8467">
              <a:spcBef>
                <a:spcPts val="93"/>
              </a:spcBef>
            </a:pPr>
            <a:r>
              <a:rPr lang="en-US" sz="4200" b="1" spc="417" dirty="0">
                <a:latin typeface="Arial"/>
                <a:cs typeface="Arial"/>
              </a:rPr>
              <a:t>2023 Mentoring Program Virtual Kick-off Meeting </a:t>
            </a:r>
          </a:p>
        </p:txBody>
      </p:sp>
      <p:grpSp>
        <p:nvGrpSpPr>
          <p:cNvPr id="3" name="object 3"/>
          <p:cNvGrpSpPr/>
          <p:nvPr/>
        </p:nvGrpSpPr>
        <p:grpSpPr>
          <a:xfrm>
            <a:off x="122941" y="5353518"/>
            <a:ext cx="1973580" cy="1228513"/>
            <a:chOff x="184411" y="8030277"/>
            <a:chExt cx="2960370" cy="1842770"/>
          </a:xfrm>
        </p:grpSpPr>
        <p:pic>
          <p:nvPicPr>
            <p:cNvPr id="4" name="object 4"/>
            <p:cNvPicPr/>
            <p:nvPr/>
          </p:nvPicPr>
          <p:blipFill>
            <a:blip r:embed="rId2" cstate="print"/>
            <a:stretch>
              <a:fillRect/>
            </a:stretch>
          </p:blipFill>
          <p:spPr>
            <a:xfrm>
              <a:off x="279956" y="9356005"/>
              <a:ext cx="2855930" cy="516730"/>
            </a:xfrm>
            <a:prstGeom prst="rect">
              <a:avLst/>
            </a:prstGeom>
          </p:spPr>
        </p:pic>
        <p:pic>
          <p:nvPicPr>
            <p:cNvPr id="5" name="object 5"/>
            <p:cNvPicPr/>
            <p:nvPr/>
          </p:nvPicPr>
          <p:blipFill>
            <a:blip r:embed="rId3" cstate="print"/>
            <a:stretch>
              <a:fillRect/>
            </a:stretch>
          </p:blipFill>
          <p:spPr>
            <a:xfrm>
              <a:off x="184411" y="8030277"/>
              <a:ext cx="2959830" cy="1344168"/>
            </a:xfrm>
            <a:prstGeom prst="rect">
              <a:avLst/>
            </a:prstGeom>
          </p:spPr>
        </p:pic>
      </p:grpSp>
      <p:pic>
        <p:nvPicPr>
          <p:cNvPr id="8196" name="Picture 4" descr="Cochrane US Mentoring Program | Cochrane US">
            <a:extLst>
              <a:ext uri="{FF2B5EF4-FFF2-40B4-BE49-F238E27FC236}">
                <a16:creationId xmlns:a16="http://schemas.microsoft.com/office/drawing/2014/main" id="{801E588D-0EFA-FE9C-0F99-060B270A15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90591" y="608370"/>
            <a:ext cx="7816412" cy="418641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6A955BF-410B-70D9-1400-902978E793B6}"/>
              </a:ext>
            </a:extLst>
          </p:cNvPr>
          <p:cNvSpPr>
            <a:spLocks noGrp="1"/>
          </p:cNvSpPr>
          <p:nvPr>
            <p:ph type="title"/>
          </p:nvPr>
        </p:nvSpPr>
        <p:spPr>
          <a:xfrm>
            <a:off x="572493" y="238539"/>
            <a:ext cx="11018520" cy="1434415"/>
          </a:xfrm>
        </p:spPr>
        <p:txBody>
          <a:bodyPr anchor="b">
            <a:normAutofit/>
          </a:bodyPr>
          <a:lstStyle/>
          <a:p>
            <a:r>
              <a:rPr lang="en-US" sz="5400"/>
              <a:t>Program length</a:t>
            </a:r>
          </a:p>
        </p:txBody>
      </p:sp>
      <p:sp>
        <p:nvSpPr>
          <p:cNvPr id="24"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0E3D200-1C50-6F06-A681-9D8C8991FF55}"/>
              </a:ext>
            </a:extLst>
          </p:cNvPr>
          <p:cNvSpPr>
            <a:spLocks noGrp="1"/>
          </p:cNvSpPr>
          <p:nvPr>
            <p:ph idx="1"/>
          </p:nvPr>
        </p:nvSpPr>
        <p:spPr>
          <a:xfrm>
            <a:off x="572493" y="2071316"/>
            <a:ext cx="6713552" cy="4119172"/>
          </a:xfrm>
        </p:spPr>
        <p:txBody>
          <a:bodyPr anchor="t">
            <a:normAutofit/>
          </a:bodyPr>
          <a:lstStyle/>
          <a:p>
            <a:pPr marL="0" marR="0" indent="0">
              <a:spcBef>
                <a:spcPts val="200"/>
              </a:spcBef>
              <a:spcAft>
                <a:spcPts val="0"/>
              </a:spcAft>
              <a:buNone/>
            </a:pPr>
            <a:r>
              <a:rPr lang="en-US" sz="2200" dirty="0">
                <a:ea typeface="Calibri" panose="020F0502020204030204" pitchFamily="34" charset="0"/>
                <a:cs typeface="Times New Roman" panose="02020603050405020304" pitchFamily="18" charset="0"/>
              </a:rPr>
              <a:t>The discussion inputs have been thought for a 6-week mentoring program -  with an additional network event at the end of the program (Cohort 2022 and Cohort 2023).</a:t>
            </a:r>
          </a:p>
          <a:p>
            <a:pPr marL="0" marR="0" indent="0">
              <a:spcBef>
                <a:spcPts val="200"/>
              </a:spcBef>
              <a:spcAft>
                <a:spcPts val="0"/>
              </a:spcAft>
              <a:buNone/>
            </a:pPr>
            <a:endParaRPr lang="en-US" sz="2200" dirty="0">
              <a:ea typeface="Calibri" panose="020F0502020204030204" pitchFamily="34" charset="0"/>
              <a:cs typeface="Times New Roman" panose="02020603050405020304" pitchFamily="18" charset="0"/>
            </a:endParaRPr>
          </a:p>
          <a:p>
            <a:pPr marL="0" marR="0" indent="0">
              <a:spcBef>
                <a:spcPts val="200"/>
              </a:spcBef>
              <a:spcAft>
                <a:spcPts val="0"/>
              </a:spcAft>
              <a:buNone/>
            </a:pPr>
            <a:r>
              <a:rPr lang="en-US" sz="2200" dirty="0">
                <a:ea typeface="Calibri" panose="020F0502020204030204" pitchFamily="34" charset="0"/>
                <a:cs typeface="Times New Roman" panose="02020603050405020304" pitchFamily="18" charset="0"/>
              </a:rPr>
              <a:t>You will receive a feedback evaluation questionnaire at the end of the program, please fill it in as your feedback will guide us in the expansion of the program.</a:t>
            </a:r>
          </a:p>
          <a:p>
            <a:pPr marL="0" marR="0" indent="0">
              <a:spcBef>
                <a:spcPts val="200"/>
              </a:spcBef>
              <a:spcAft>
                <a:spcPts val="0"/>
              </a:spcAft>
              <a:buNone/>
            </a:pPr>
            <a:endParaRPr lang="en-US" sz="2200" dirty="0">
              <a:ea typeface="Calibri" panose="020F0502020204030204" pitchFamily="34" charset="0"/>
              <a:cs typeface="Times New Roman" panose="02020603050405020304" pitchFamily="18" charset="0"/>
            </a:endParaRPr>
          </a:p>
          <a:p>
            <a:pPr marR="0">
              <a:spcBef>
                <a:spcPts val="200"/>
              </a:spcBef>
              <a:spcAft>
                <a:spcPts val="0"/>
              </a:spcAft>
              <a:buFont typeface="Wingdings" pitchFamily="2" charset="2"/>
              <a:buChar char="Ø"/>
            </a:pPr>
            <a:r>
              <a:rPr lang="en-US" sz="2200" dirty="0">
                <a:ea typeface="Calibri" panose="020F0502020204030204" pitchFamily="34" charset="0"/>
                <a:cs typeface="Times New Roman" panose="02020603050405020304" pitchFamily="18" charset="0"/>
              </a:rPr>
              <a:t>I loved the mentoring program. The mentor/mentee meshed very well. Can we continue to be in touch? YES 😀</a:t>
            </a:r>
          </a:p>
          <a:p>
            <a:pPr marR="0">
              <a:spcBef>
                <a:spcPts val="200"/>
              </a:spcBef>
              <a:spcAft>
                <a:spcPts val="0"/>
              </a:spcAft>
              <a:buFont typeface="Wingdings" pitchFamily="2" charset="2"/>
              <a:buChar char="Ø"/>
            </a:pPr>
            <a:endParaRPr lang="en-US" sz="2200" dirty="0">
              <a:effectLst/>
              <a:ea typeface="Calibri" panose="020F0502020204030204" pitchFamily="34" charset="0"/>
              <a:cs typeface="Times New Roman" panose="02020603050405020304" pitchFamily="18" charset="0"/>
            </a:endParaRPr>
          </a:p>
          <a:p>
            <a:pPr marL="0" marR="0" indent="0">
              <a:spcBef>
                <a:spcPts val="200"/>
              </a:spcBef>
              <a:spcAft>
                <a:spcPts val="0"/>
              </a:spcAft>
              <a:buNone/>
            </a:pPr>
            <a:endParaRPr lang="en-US" sz="2200" dirty="0">
              <a:effectLst/>
              <a:ea typeface="Calibri" panose="020F0502020204030204" pitchFamily="34" charset="0"/>
              <a:cs typeface="Calibri" panose="020F0502020204030204" pitchFamily="34" charset="0"/>
            </a:endParaRPr>
          </a:p>
        </p:txBody>
      </p:sp>
      <p:pic>
        <p:nvPicPr>
          <p:cNvPr id="4" name="Picture 3" descr="Logo, company name&#10;&#10;Description automatically generated">
            <a:extLst>
              <a:ext uri="{FF2B5EF4-FFF2-40B4-BE49-F238E27FC236}">
                <a16:creationId xmlns:a16="http://schemas.microsoft.com/office/drawing/2014/main" id="{B8B5A09A-04F1-6312-359A-4DF081EBA88E}"/>
              </a:ext>
            </a:extLst>
          </p:cNvPr>
          <p:cNvPicPr>
            <a:picLocks noChangeAspect="1"/>
          </p:cNvPicPr>
          <p:nvPr/>
        </p:nvPicPr>
        <p:blipFill rotWithShape="1">
          <a:blip r:embed="rId2"/>
          <a:srcRect r="3792" b="-3"/>
          <a:stretch/>
        </p:blipFill>
        <p:spPr>
          <a:xfrm>
            <a:off x="7675658" y="2093976"/>
            <a:ext cx="3941064" cy="4096512"/>
          </a:xfrm>
          <a:prstGeom prst="rect">
            <a:avLst/>
          </a:prstGeom>
        </p:spPr>
      </p:pic>
    </p:spTree>
    <p:extLst>
      <p:ext uri="{BB962C8B-B14F-4D97-AF65-F5344CB8AC3E}">
        <p14:creationId xmlns:p14="http://schemas.microsoft.com/office/powerpoint/2010/main" val="478388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6A955BF-410B-70D9-1400-902978E793B6}"/>
              </a:ext>
            </a:extLst>
          </p:cNvPr>
          <p:cNvSpPr>
            <a:spLocks noGrp="1"/>
          </p:cNvSpPr>
          <p:nvPr>
            <p:ph type="title"/>
          </p:nvPr>
        </p:nvSpPr>
        <p:spPr>
          <a:xfrm>
            <a:off x="572493" y="238539"/>
            <a:ext cx="11018520" cy="1434415"/>
          </a:xfrm>
        </p:spPr>
        <p:txBody>
          <a:bodyPr anchor="b">
            <a:normAutofit/>
          </a:bodyPr>
          <a:lstStyle/>
          <a:p>
            <a:r>
              <a:rPr lang="en-US" sz="5400"/>
              <a:t>Questions or problems arising </a:t>
            </a:r>
          </a:p>
        </p:txBody>
      </p:sp>
      <p:sp>
        <p:nvSpPr>
          <p:cNvPr id="24"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0E3D200-1C50-6F06-A681-9D8C8991FF55}"/>
              </a:ext>
            </a:extLst>
          </p:cNvPr>
          <p:cNvSpPr>
            <a:spLocks noGrp="1"/>
          </p:cNvSpPr>
          <p:nvPr>
            <p:ph idx="1"/>
          </p:nvPr>
        </p:nvSpPr>
        <p:spPr>
          <a:xfrm>
            <a:off x="572493" y="2071316"/>
            <a:ext cx="6713552" cy="4119172"/>
          </a:xfrm>
        </p:spPr>
        <p:txBody>
          <a:bodyPr anchor="t">
            <a:normAutofit/>
          </a:bodyPr>
          <a:lstStyle/>
          <a:p>
            <a:pPr marL="0" marR="0" indent="0">
              <a:spcBef>
                <a:spcPts val="200"/>
              </a:spcBef>
              <a:spcAft>
                <a:spcPts val="0"/>
              </a:spcAft>
              <a:buNone/>
            </a:pPr>
            <a:r>
              <a:rPr lang="en-US" sz="2200">
                <a:ea typeface="Calibri" panose="020F0502020204030204" pitchFamily="34" charset="0"/>
                <a:cs typeface="Times New Roman" panose="02020603050405020304" pitchFamily="18" charset="0"/>
              </a:rPr>
              <a:t>In the unfortunate and unlikely case that problems arise between a mentor and a mentee and/or the code of conduct is been breached please get in touch immediately with the mentoring team at Out To Innovate and we will address the issue immediately and as the last resource pair you with a new mentor or mentee.</a:t>
            </a:r>
          </a:p>
          <a:p>
            <a:pPr marL="0" marR="0" indent="0">
              <a:spcBef>
                <a:spcPts val="200"/>
              </a:spcBef>
              <a:spcAft>
                <a:spcPts val="0"/>
              </a:spcAft>
              <a:buNone/>
            </a:pPr>
            <a:endParaRPr lang="en-US" sz="2200">
              <a:ea typeface="Calibri" panose="020F0502020204030204" pitchFamily="34" charset="0"/>
              <a:cs typeface="Times New Roman" panose="02020603050405020304" pitchFamily="18" charset="0"/>
            </a:endParaRPr>
          </a:p>
          <a:p>
            <a:pPr marL="0" marR="0" indent="0">
              <a:spcBef>
                <a:spcPts val="200"/>
              </a:spcBef>
              <a:spcAft>
                <a:spcPts val="0"/>
              </a:spcAft>
              <a:buNone/>
            </a:pPr>
            <a:r>
              <a:rPr lang="en-US" sz="2200">
                <a:ea typeface="Calibri" panose="020F0502020204030204" pitchFamily="34" charset="0"/>
                <a:cs typeface="Times New Roman" panose="02020603050405020304" pitchFamily="18" charset="0"/>
              </a:rPr>
              <a:t>If any questions should arise during the program, please contact us </a:t>
            </a:r>
            <a:endParaRPr lang="en-US" sz="2200">
              <a:effectLst/>
              <a:ea typeface="Calibri" panose="020F0502020204030204" pitchFamily="34" charset="0"/>
              <a:cs typeface="Times New Roman" panose="02020603050405020304" pitchFamily="18" charset="0"/>
            </a:endParaRPr>
          </a:p>
          <a:p>
            <a:pPr marL="0" marR="0" indent="0">
              <a:spcBef>
                <a:spcPts val="200"/>
              </a:spcBef>
              <a:spcAft>
                <a:spcPts val="0"/>
              </a:spcAft>
              <a:buNone/>
            </a:pPr>
            <a:endParaRPr lang="en-US" sz="2200">
              <a:ea typeface="Calibri" panose="020F0502020204030204" pitchFamily="34" charset="0"/>
              <a:cs typeface="Calibri" panose="020F0502020204030204" pitchFamily="34" charset="0"/>
            </a:endParaRPr>
          </a:p>
          <a:p>
            <a:pPr marL="0" indent="0">
              <a:spcBef>
                <a:spcPts val="200"/>
              </a:spcBef>
              <a:buNone/>
            </a:pPr>
            <a:r>
              <a:rPr lang="en-US" sz="2200">
                <a:ea typeface="Calibri" panose="020F0502020204030204" pitchFamily="34" charset="0"/>
                <a:cs typeface="Times New Roman" panose="02020603050405020304" pitchFamily="18" charset="0"/>
                <a:hlinkClick r:id="rId2"/>
              </a:rPr>
              <a:t>mentoring@noglstp.org</a:t>
            </a:r>
            <a:endParaRPr lang="en-US" sz="2200">
              <a:ea typeface="Calibri" panose="020F0502020204030204" pitchFamily="34" charset="0"/>
              <a:cs typeface="Times New Roman" panose="02020603050405020304" pitchFamily="18" charset="0"/>
            </a:endParaRPr>
          </a:p>
          <a:p>
            <a:pPr marL="0" marR="0" indent="0">
              <a:spcBef>
                <a:spcPts val="200"/>
              </a:spcBef>
              <a:spcAft>
                <a:spcPts val="0"/>
              </a:spcAft>
              <a:buNone/>
            </a:pPr>
            <a:r>
              <a:rPr lang="en-US" sz="2200">
                <a:ea typeface="Calibri" panose="020F0502020204030204" pitchFamily="34" charset="0"/>
                <a:cs typeface="Calibri" panose="020F0502020204030204" pitchFamily="34" charset="0"/>
                <a:hlinkClick r:id="rId3"/>
              </a:rPr>
              <a:t>lcaputo@noglstp.org</a:t>
            </a:r>
            <a:endParaRPr lang="en-US" sz="2200">
              <a:ea typeface="Calibri" panose="020F0502020204030204" pitchFamily="34" charset="0"/>
              <a:cs typeface="Calibri" panose="020F0502020204030204" pitchFamily="34" charset="0"/>
            </a:endParaRPr>
          </a:p>
          <a:p>
            <a:pPr marL="0" marR="0" indent="0">
              <a:spcBef>
                <a:spcPts val="200"/>
              </a:spcBef>
              <a:spcAft>
                <a:spcPts val="0"/>
              </a:spcAft>
              <a:buNone/>
            </a:pPr>
            <a:endParaRPr lang="en-US" sz="2200">
              <a:effectLst/>
              <a:ea typeface="Calibri" panose="020F0502020204030204" pitchFamily="34" charset="0"/>
              <a:cs typeface="Calibri" panose="020F0502020204030204" pitchFamily="34" charset="0"/>
            </a:endParaRPr>
          </a:p>
        </p:txBody>
      </p:sp>
      <p:pic>
        <p:nvPicPr>
          <p:cNvPr id="4" name="Picture 3" descr="Logo, company name&#10;&#10;Description automatically generated">
            <a:extLst>
              <a:ext uri="{FF2B5EF4-FFF2-40B4-BE49-F238E27FC236}">
                <a16:creationId xmlns:a16="http://schemas.microsoft.com/office/drawing/2014/main" id="{B8B5A09A-04F1-6312-359A-4DF081EBA88E}"/>
              </a:ext>
            </a:extLst>
          </p:cNvPr>
          <p:cNvPicPr>
            <a:picLocks noChangeAspect="1"/>
          </p:cNvPicPr>
          <p:nvPr/>
        </p:nvPicPr>
        <p:blipFill rotWithShape="1">
          <a:blip r:embed="rId4"/>
          <a:srcRect r="3792" b="-3"/>
          <a:stretch/>
        </p:blipFill>
        <p:spPr>
          <a:xfrm>
            <a:off x="7675658" y="2093976"/>
            <a:ext cx="3941064" cy="4096512"/>
          </a:xfrm>
          <a:prstGeom prst="rect">
            <a:avLst/>
          </a:prstGeom>
        </p:spPr>
      </p:pic>
    </p:spTree>
    <p:extLst>
      <p:ext uri="{BB962C8B-B14F-4D97-AF65-F5344CB8AC3E}">
        <p14:creationId xmlns:p14="http://schemas.microsoft.com/office/powerpoint/2010/main" val="1476199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6A955BF-410B-70D9-1400-902978E793B6}"/>
              </a:ext>
            </a:extLst>
          </p:cNvPr>
          <p:cNvSpPr>
            <a:spLocks noGrp="1"/>
          </p:cNvSpPr>
          <p:nvPr>
            <p:ph type="title"/>
          </p:nvPr>
        </p:nvSpPr>
        <p:spPr>
          <a:xfrm>
            <a:off x="572493" y="238539"/>
            <a:ext cx="11018520" cy="1434415"/>
          </a:xfrm>
        </p:spPr>
        <p:txBody>
          <a:bodyPr anchor="b">
            <a:normAutofit/>
          </a:bodyPr>
          <a:lstStyle/>
          <a:p>
            <a:r>
              <a:rPr lang="en-US" sz="5400"/>
              <a:t>Mission Statement </a:t>
            </a:r>
          </a:p>
        </p:txBody>
      </p:sp>
      <p:sp>
        <p:nvSpPr>
          <p:cNvPr id="24"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0E3D200-1C50-6F06-A681-9D8C8991FF55}"/>
              </a:ext>
            </a:extLst>
          </p:cNvPr>
          <p:cNvSpPr>
            <a:spLocks noGrp="1"/>
          </p:cNvSpPr>
          <p:nvPr>
            <p:ph idx="1"/>
          </p:nvPr>
        </p:nvSpPr>
        <p:spPr>
          <a:xfrm>
            <a:off x="572492" y="2071316"/>
            <a:ext cx="6994955" cy="4119172"/>
          </a:xfrm>
        </p:spPr>
        <p:txBody>
          <a:bodyPr anchor="t">
            <a:normAutofit/>
          </a:bodyPr>
          <a:lstStyle/>
          <a:p>
            <a:pPr marL="0" indent="0" algn="just">
              <a:lnSpc>
                <a:spcPct val="150000"/>
              </a:lnSpc>
              <a:buNone/>
            </a:pPr>
            <a:r>
              <a:rPr lang="en-US" sz="1800" dirty="0">
                <a:effectLst/>
                <a:latin typeface="Calibri" panose="020F0502020204030204" pitchFamily="34" charset="0"/>
                <a:ea typeface="Calibri" panose="020F0502020204030204" pitchFamily="34" charset="0"/>
              </a:rPr>
              <a:t>The mission of OTI Mentoring Program is to </a:t>
            </a:r>
            <a:r>
              <a:rPr lang="en-US" sz="1800" b="1" dirty="0">
                <a:effectLst/>
                <a:latin typeface="Calibri" panose="020F0502020204030204" pitchFamily="34" charset="0"/>
                <a:ea typeface="Calibri" panose="020F0502020204030204" pitchFamily="34" charset="0"/>
              </a:rPr>
              <a:t>foster the new generation </a:t>
            </a:r>
            <a:r>
              <a:rPr lang="en-US" sz="1800" dirty="0">
                <a:effectLst/>
                <a:latin typeface="Calibri" panose="020F0502020204030204" pitchFamily="34" charset="0"/>
                <a:ea typeface="Calibri" panose="020F0502020204030204" pitchFamily="34" charset="0"/>
              </a:rPr>
              <a:t>of LGBTQ+ professionals in STEM, helping them to successfully navigate the professional space while </a:t>
            </a:r>
            <a:r>
              <a:rPr lang="en-US" sz="1800" b="1" dirty="0">
                <a:effectLst/>
                <a:latin typeface="Calibri" panose="020F0502020204030204" pitchFamily="34" charset="0"/>
                <a:ea typeface="Calibri" panose="020F0502020204030204" pitchFamily="34" charset="0"/>
              </a:rPr>
              <a:t>embracing their LGBTQ+ identity</a:t>
            </a:r>
            <a:r>
              <a:rPr lang="en-US" sz="1800" dirty="0">
                <a:effectLst/>
                <a:latin typeface="Calibri" panose="020F0502020204030204" pitchFamily="34" charset="0"/>
                <a:ea typeface="Calibri" panose="020F0502020204030204" pitchFamily="34" charset="0"/>
              </a:rPr>
              <a:t>. By leveraging the full range of LGBTQ+ professionals in STEM, facilitating networking opportunities, and creating a </a:t>
            </a:r>
            <a:r>
              <a:rPr lang="en-US" sz="1800" b="1" dirty="0">
                <a:effectLst/>
                <a:latin typeface="Calibri" panose="020F0502020204030204" pitchFamily="34" charset="0"/>
                <a:ea typeface="Calibri" panose="020F0502020204030204" pitchFamily="34" charset="0"/>
              </a:rPr>
              <a:t>supportive and positive environment</a:t>
            </a:r>
            <a:r>
              <a:rPr lang="en-US" sz="1800" dirty="0">
                <a:effectLst/>
                <a:latin typeface="Calibri" panose="020F0502020204030204" pitchFamily="34" charset="0"/>
                <a:ea typeface="Calibri" panose="020F0502020204030204" pitchFamily="34" charset="0"/>
              </a:rPr>
              <a:t> OTI’s Mentoring Program has the goal to embolden the new generation of LGBTQ+ professionals in STEM, providing them with the skills and tools to create their identity as LGBTQ+ professionals in STEM, to strengthen their voice, and to </a:t>
            </a:r>
            <a:r>
              <a:rPr lang="en-US" sz="1800" b="1" dirty="0">
                <a:effectLst/>
                <a:latin typeface="Calibri" panose="020F0502020204030204" pitchFamily="34" charset="0"/>
                <a:ea typeface="Calibri" panose="020F0502020204030204" pitchFamily="34" charset="0"/>
              </a:rPr>
              <a:t>become future mentors and leaders</a:t>
            </a:r>
            <a:r>
              <a:rPr lang="en-US" sz="1800" dirty="0">
                <a:effectLst/>
                <a:latin typeface="Calibri" panose="020F0502020204030204" pitchFamily="34" charset="0"/>
                <a:ea typeface="Calibri" panose="020F0502020204030204" pitchFamily="34" charset="0"/>
              </a:rPr>
              <a:t>.</a:t>
            </a:r>
          </a:p>
        </p:txBody>
      </p:sp>
      <p:pic>
        <p:nvPicPr>
          <p:cNvPr id="4" name="Picture 3" descr="Logo, company name&#10;&#10;Description automatically generated">
            <a:extLst>
              <a:ext uri="{FF2B5EF4-FFF2-40B4-BE49-F238E27FC236}">
                <a16:creationId xmlns:a16="http://schemas.microsoft.com/office/drawing/2014/main" id="{B8B5A09A-04F1-6312-359A-4DF081EBA88E}"/>
              </a:ext>
            </a:extLst>
          </p:cNvPr>
          <p:cNvPicPr>
            <a:picLocks noChangeAspect="1"/>
          </p:cNvPicPr>
          <p:nvPr/>
        </p:nvPicPr>
        <p:blipFill rotWithShape="1">
          <a:blip r:embed="rId2"/>
          <a:srcRect r="3792" b="-3"/>
          <a:stretch/>
        </p:blipFill>
        <p:spPr>
          <a:xfrm>
            <a:off x="7675658" y="2093976"/>
            <a:ext cx="3941064" cy="4096512"/>
          </a:xfrm>
          <a:prstGeom prst="rect">
            <a:avLst/>
          </a:prstGeom>
        </p:spPr>
      </p:pic>
    </p:spTree>
    <p:extLst>
      <p:ext uri="{BB962C8B-B14F-4D97-AF65-F5344CB8AC3E}">
        <p14:creationId xmlns:p14="http://schemas.microsoft.com/office/powerpoint/2010/main" val="38269924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6A955BF-410B-70D9-1400-902978E793B6}"/>
              </a:ext>
            </a:extLst>
          </p:cNvPr>
          <p:cNvSpPr>
            <a:spLocks noGrp="1"/>
          </p:cNvSpPr>
          <p:nvPr>
            <p:ph type="title"/>
          </p:nvPr>
        </p:nvSpPr>
        <p:spPr>
          <a:xfrm>
            <a:off x="572493" y="238539"/>
            <a:ext cx="11018520" cy="1434415"/>
          </a:xfrm>
        </p:spPr>
        <p:txBody>
          <a:bodyPr anchor="b">
            <a:normAutofit/>
          </a:bodyPr>
          <a:lstStyle/>
          <a:p>
            <a:r>
              <a:rPr lang="en-US" sz="5400" dirty="0"/>
              <a:t>2022 Cohort End of Mentoring survey</a:t>
            </a:r>
          </a:p>
        </p:txBody>
      </p:sp>
      <p:sp>
        <p:nvSpPr>
          <p:cNvPr id="24"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Logo, company name&#10;&#10;Description automatically generated">
            <a:extLst>
              <a:ext uri="{FF2B5EF4-FFF2-40B4-BE49-F238E27FC236}">
                <a16:creationId xmlns:a16="http://schemas.microsoft.com/office/drawing/2014/main" id="{B8B5A09A-04F1-6312-359A-4DF081EBA88E}"/>
              </a:ext>
            </a:extLst>
          </p:cNvPr>
          <p:cNvPicPr>
            <a:picLocks noChangeAspect="1"/>
          </p:cNvPicPr>
          <p:nvPr/>
        </p:nvPicPr>
        <p:blipFill rotWithShape="1">
          <a:blip r:embed="rId2"/>
          <a:srcRect r="3792" b="-3"/>
          <a:stretch/>
        </p:blipFill>
        <p:spPr>
          <a:xfrm>
            <a:off x="7675658" y="2093976"/>
            <a:ext cx="3941064" cy="4096512"/>
          </a:xfrm>
          <a:prstGeom prst="rect">
            <a:avLst/>
          </a:prstGeom>
        </p:spPr>
      </p:pic>
      <p:sp>
        <p:nvSpPr>
          <p:cNvPr id="7" name="TextBox 6">
            <a:extLst>
              <a:ext uri="{FF2B5EF4-FFF2-40B4-BE49-F238E27FC236}">
                <a16:creationId xmlns:a16="http://schemas.microsoft.com/office/drawing/2014/main" id="{FD747A79-07B2-8BA2-7306-83C07DC8FC94}"/>
              </a:ext>
            </a:extLst>
          </p:cNvPr>
          <p:cNvSpPr txBox="1"/>
          <p:nvPr/>
        </p:nvSpPr>
        <p:spPr>
          <a:xfrm>
            <a:off x="7366311" y="6182762"/>
            <a:ext cx="2073068" cy="646331"/>
          </a:xfrm>
          <a:prstGeom prst="rect">
            <a:avLst/>
          </a:prstGeom>
          <a:noFill/>
        </p:spPr>
        <p:txBody>
          <a:bodyPr wrap="none" rtlCol="0">
            <a:spAutoFit/>
          </a:bodyPr>
          <a:lstStyle/>
          <a:p>
            <a:r>
              <a:rPr lang="en-US" sz="1200" dirty="0"/>
              <a:t>Score 1 to 5</a:t>
            </a:r>
          </a:p>
          <a:p>
            <a:r>
              <a:rPr lang="en-US" sz="1200" dirty="0"/>
              <a:t>1 = worst/completely disagree</a:t>
            </a:r>
          </a:p>
          <a:p>
            <a:r>
              <a:rPr lang="en-US" sz="1200" dirty="0"/>
              <a:t>5 = best/completely agree</a:t>
            </a:r>
          </a:p>
        </p:txBody>
      </p:sp>
      <p:grpSp>
        <p:nvGrpSpPr>
          <p:cNvPr id="18" name="Group 17">
            <a:extLst>
              <a:ext uri="{FF2B5EF4-FFF2-40B4-BE49-F238E27FC236}">
                <a16:creationId xmlns:a16="http://schemas.microsoft.com/office/drawing/2014/main" id="{8019E7D2-0060-245B-EEE1-A0C7497AAD27}"/>
              </a:ext>
            </a:extLst>
          </p:cNvPr>
          <p:cNvGrpSpPr/>
          <p:nvPr/>
        </p:nvGrpSpPr>
        <p:grpSpPr>
          <a:xfrm>
            <a:off x="145879" y="1970124"/>
            <a:ext cx="2286000" cy="4602160"/>
            <a:chOff x="145879" y="1911493"/>
            <a:chExt cx="2286000" cy="4602160"/>
          </a:xfrm>
        </p:grpSpPr>
        <p:pic>
          <p:nvPicPr>
            <p:cNvPr id="10" name="Picture 9">
              <a:extLst>
                <a:ext uri="{FF2B5EF4-FFF2-40B4-BE49-F238E27FC236}">
                  <a16:creationId xmlns:a16="http://schemas.microsoft.com/office/drawing/2014/main" id="{2C37B5B5-13A7-6347-B791-EAE92A72722F}"/>
                </a:ext>
              </a:extLst>
            </p:cNvPr>
            <p:cNvPicPr>
              <a:picLocks noChangeAspect="1"/>
            </p:cNvPicPr>
            <p:nvPr/>
          </p:nvPicPr>
          <p:blipFill>
            <a:blip r:embed="rId3"/>
            <a:stretch>
              <a:fillRect/>
            </a:stretch>
          </p:blipFill>
          <p:spPr>
            <a:xfrm>
              <a:off x="145879" y="1911493"/>
              <a:ext cx="2260600" cy="2260600"/>
            </a:xfrm>
            <a:prstGeom prst="rect">
              <a:avLst/>
            </a:prstGeom>
          </p:spPr>
        </p:pic>
        <p:pic>
          <p:nvPicPr>
            <p:cNvPr id="11" name="Picture 10">
              <a:extLst>
                <a:ext uri="{FF2B5EF4-FFF2-40B4-BE49-F238E27FC236}">
                  <a16:creationId xmlns:a16="http://schemas.microsoft.com/office/drawing/2014/main" id="{40822C24-6AAD-C14F-E308-05378A4F13E2}"/>
                </a:ext>
              </a:extLst>
            </p:cNvPr>
            <p:cNvPicPr>
              <a:picLocks noChangeAspect="1"/>
            </p:cNvPicPr>
            <p:nvPr/>
          </p:nvPicPr>
          <p:blipFill>
            <a:blip r:embed="rId4"/>
            <a:stretch>
              <a:fillRect/>
            </a:stretch>
          </p:blipFill>
          <p:spPr>
            <a:xfrm>
              <a:off x="145879" y="4253053"/>
              <a:ext cx="2286000" cy="2260600"/>
            </a:xfrm>
            <a:prstGeom prst="rect">
              <a:avLst/>
            </a:prstGeom>
          </p:spPr>
        </p:pic>
      </p:grpSp>
      <p:grpSp>
        <p:nvGrpSpPr>
          <p:cNvPr id="16" name="Group 15">
            <a:extLst>
              <a:ext uri="{FF2B5EF4-FFF2-40B4-BE49-F238E27FC236}">
                <a16:creationId xmlns:a16="http://schemas.microsoft.com/office/drawing/2014/main" id="{91FD5F70-F723-FA86-04AE-0C6606D22A45}"/>
              </a:ext>
            </a:extLst>
          </p:cNvPr>
          <p:cNvGrpSpPr/>
          <p:nvPr/>
        </p:nvGrpSpPr>
        <p:grpSpPr>
          <a:xfrm>
            <a:off x="2603158" y="1876890"/>
            <a:ext cx="2527300" cy="4788629"/>
            <a:chOff x="2603158" y="1830832"/>
            <a:chExt cx="2527300" cy="4788629"/>
          </a:xfrm>
        </p:grpSpPr>
        <p:pic>
          <p:nvPicPr>
            <p:cNvPr id="12" name="Picture 11">
              <a:extLst>
                <a:ext uri="{FF2B5EF4-FFF2-40B4-BE49-F238E27FC236}">
                  <a16:creationId xmlns:a16="http://schemas.microsoft.com/office/drawing/2014/main" id="{4AAA00BF-8B38-A9E9-4F0C-C8BF6349678B}"/>
                </a:ext>
              </a:extLst>
            </p:cNvPr>
            <p:cNvPicPr>
              <a:picLocks noChangeAspect="1"/>
            </p:cNvPicPr>
            <p:nvPr/>
          </p:nvPicPr>
          <p:blipFill>
            <a:blip r:embed="rId5"/>
            <a:stretch>
              <a:fillRect/>
            </a:stretch>
          </p:blipFill>
          <p:spPr>
            <a:xfrm>
              <a:off x="2603158" y="1830832"/>
              <a:ext cx="2527300" cy="2311400"/>
            </a:xfrm>
            <a:prstGeom prst="rect">
              <a:avLst/>
            </a:prstGeom>
          </p:spPr>
        </p:pic>
        <p:pic>
          <p:nvPicPr>
            <p:cNvPr id="13" name="Picture 12">
              <a:extLst>
                <a:ext uri="{FF2B5EF4-FFF2-40B4-BE49-F238E27FC236}">
                  <a16:creationId xmlns:a16="http://schemas.microsoft.com/office/drawing/2014/main" id="{3C6F6106-77B3-A1DC-6D20-D8846E62F9C3}"/>
                </a:ext>
              </a:extLst>
            </p:cNvPr>
            <p:cNvPicPr>
              <a:picLocks noChangeAspect="1"/>
            </p:cNvPicPr>
            <p:nvPr/>
          </p:nvPicPr>
          <p:blipFill>
            <a:blip r:embed="rId6"/>
            <a:stretch>
              <a:fillRect/>
            </a:stretch>
          </p:blipFill>
          <p:spPr>
            <a:xfrm>
              <a:off x="2622208" y="3977861"/>
              <a:ext cx="2489200" cy="2641600"/>
            </a:xfrm>
            <a:prstGeom prst="rect">
              <a:avLst/>
            </a:prstGeom>
          </p:spPr>
        </p:pic>
      </p:grpSp>
      <p:grpSp>
        <p:nvGrpSpPr>
          <p:cNvPr id="17" name="Group 16">
            <a:extLst>
              <a:ext uri="{FF2B5EF4-FFF2-40B4-BE49-F238E27FC236}">
                <a16:creationId xmlns:a16="http://schemas.microsoft.com/office/drawing/2014/main" id="{DDAC2718-0C67-87DA-72A0-F9B848ACE20F}"/>
              </a:ext>
            </a:extLst>
          </p:cNvPr>
          <p:cNvGrpSpPr/>
          <p:nvPr/>
        </p:nvGrpSpPr>
        <p:grpSpPr>
          <a:xfrm>
            <a:off x="5035037" y="1887309"/>
            <a:ext cx="2476500" cy="4767790"/>
            <a:chOff x="5035037" y="1943787"/>
            <a:chExt cx="2476500" cy="4767790"/>
          </a:xfrm>
        </p:grpSpPr>
        <p:pic>
          <p:nvPicPr>
            <p:cNvPr id="14" name="Picture 13">
              <a:extLst>
                <a:ext uri="{FF2B5EF4-FFF2-40B4-BE49-F238E27FC236}">
                  <a16:creationId xmlns:a16="http://schemas.microsoft.com/office/drawing/2014/main" id="{138CFE9F-6011-444F-520B-D89F59FDD01E}"/>
                </a:ext>
              </a:extLst>
            </p:cNvPr>
            <p:cNvPicPr>
              <a:picLocks noChangeAspect="1"/>
            </p:cNvPicPr>
            <p:nvPr/>
          </p:nvPicPr>
          <p:blipFill>
            <a:blip r:embed="rId7"/>
            <a:stretch>
              <a:fillRect/>
            </a:stretch>
          </p:blipFill>
          <p:spPr>
            <a:xfrm>
              <a:off x="5035037" y="1943787"/>
              <a:ext cx="2476500" cy="2260600"/>
            </a:xfrm>
            <a:prstGeom prst="rect">
              <a:avLst/>
            </a:prstGeom>
          </p:spPr>
        </p:pic>
        <p:pic>
          <p:nvPicPr>
            <p:cNvPr id="15" name="Picture 14">
              <a:extLst>
                <a:ext uri="{FF2B5EF4-FFF2-40B4-BE49-F238E27FC236}">
                  <a16:creationId xmlns:a16="http://schemas.microsoft.com/office/drawing/2014/main" id="{7B2D8540-BD6E-91FA-28AC-0F5C88D2E12A}"/>
                </a:ext>
              </a:extLst>
            </p:cNvPr>
            <p:cNvPicPr>
              <a:picLocks noChangeAspect="1"/>
            </p:cNvPicPr>
            <p:nvPr/>
          </p:nvPicPr>
          <p:blipFill>
            <a:blip r:embed="rId8"/>
            <a:stretch>
              <a:fillRect/>
            </a:stretch>
          </p:blipFill>
          <p:spPr>
            <a:xfrm>
              <a:off x="5035037" y="4095377"/>
              <a:ext cx="2451100" cy="2616200"/>
            </a:xfrm>
            <a:prstGeom prst="rect">
              <a:avLst/>
            </a:prstGeom>
          </p:spPr>
        </p:pic>
      </p:grpSp>
    </p:spTree>
    <p:extLst>
      <p:ext uri="{BB962C8B-B14F-4D97-AF65-F5344CB8AC3E}">
        <p14:creationId xmlns:p14="http://schemas.microsoft.com/office/powerpoint/2010/main" val="1499577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6A955BF-410B-70D9-1400-902978E793B6}"/>
              </a:ext>
            </a:extLst>
          </p:cNvPr>
          <p:cNvSpPr>
            <a:spLocks noGrp="1"/>
          </p:cNvSpPr>
          <p:nvPr>
            <p:ph type="title"/>
          </p:nvPr>
        </p:nvSpPr>
        <p:spPr>
          <a:xfrm>
            <a:off x="572493" y="238539"/>
            <a:ext cx="11018520" cy="1434415"/>
          </a:xfrm>
        </p:spPr>
        <p:txBody>
          <a:bodyPr anchor="b">
            <a:normAutofit/>
          </a:bodyPr>
          <a:lstStyle/>
          <a:p>
            <a:r>
              <a:rPr lang="en-US" sz="5400" dirty="0"/>
              <a:t>2022 Cohort End of Mentoring survey</a:t>
            </a:r>
          </a:p>
        </p:txBody>
      </p:sp>
      <p:sp>
        <p:nvSpPr>
          <p:cNvPr id="24"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Logo, company name&#10;&#10;Description automatically generated">
            <a:extLst>
              <a:ext uri="{FF2B5EF4-FFF2-40B4-BE49-F238E27FC236}">
                <a16:creationId xmlns:a16="http://schemas.microsoft.com/office/drawing/2014/main" id="{B8B5A09A-04F1-6312-359A-4DF081EBA88E}"/>
              </a:ext>
            </a:extLst>
          </p:cNvPr>
          <p:cNvPicPr>
            <a:picLocks noChangeAspect="1"/>
          </p:cNvPicPr>
          <p:nvPr/>
        </p:nvPicPr>
        <p:blipFill rotWithShape="1">
          <a:blip r:embed="rId3"/>
          <a:srcRect r="3792" b="-3"/>
          <a:stretch/>
        </p:blipFill>
        <p:spPr>
          <a:xfrm>
            <a:off x="7675658" y="2093976"/>
            <a:ext cx="3941064" cy="4096512"/>
          </a:xfrm>
          <a:prstGeom prst="rect">
            <a:avLst/>
          </a:prstGeom>
        </p:spPr>
      </p:pic>
      <p:sp>
        <p:nvSpPr>
          <p:cNvPr id="6" name="TextBox 5">
            <a:extLst>
              <a:ext uri="{FF2B5EF4-FFF2-40B4-BE49-F238E27FC236}">
                <a16:creationId xmlns:a16="http://schemas.microsoft.com/office/drawing/2014/main" id="{6D9B1AC3-3D97-0571-26F4-64DB73215DBC}"/>
              </a:ext>
            </a:extLst>
          </p:cNvPr>
          <p:cNvSpPr txBox="1"/>
          <p:nvPr/>
        </p:nvSpPr>
        <p:spPr>
          <a:xfrm>
            <a:off x="572493" y="1911493"/>
            <a:ext cx="7461511" cy="4524315"/>
          </a:xfrm>
          <a:prstGeom prst="rect">
            <a:avLst/>
          </a:prstGeom>
          <a:noFill/>
        </p:spPr>
        <p:txBody>
          <a:bodyPr wrap="square">
            <a:spAutoFit/>
          </a:bodyPr>
          <a:lstStyle/>
          <a:p>
            <a:r>
              <a:rPr lang="en-US" b="1" dirty="0"/>
              <a:t>Best aspect - Mentees</a:t>
            </a:r>
          </a:p>
          <a:p>
            <a:endParaRPr lang="en-US" dirty="0"/>
          </a:p>
          <a:p>
            <a:r>
              <a:rPr lang="en-US" dirty="0"/>
              <a:t>Just being able to talk to a gay man. Those are surprisingly hard to find in a STEM field. Thank you, truly.</a:t>
            </a:r>
          </a:p>
          <a:p>
            <a:r>
              <a:rPr lang="en-US" dirty="0"/>
              <a:t>Having topics encouraged meeting weekly </a:t>
            </a:r>
          </a:p>
          <a:p>
            <a:r>
              <a:rPr lang="en-US" dirty="0"/>
              <a:t>Advice professionally</a:t>
            </a:r>
          </a:p>
          <a:p>
            <a:r>
              <a:rPr lang="en-US" dirty="0"/>
              <a:t>Talking to an actual industry professional who has been in my shoes</a:t>
            </a:r>
          </a:p>
          <a:p>
            <a:endParaRPr lang="en-US" dirty="0"/>
          </a:p>
          <a:p>
            <a:r>
              <a:rPr lang="en-US" b="1" dirty="0"/>
              <a:t>Best aspect – Mentors</a:t>
            </a:r>
          </a:p>
          <a:p>
            <a:endParaRPr lang="en-US" b="1" dirty="0"/>
          </a:p>
          <a:p>
            <a:r>
              <a:rPr lang="en-US" dirty="0"/>
              <a:t>The engagement of the mentee and the fun/challenge of addressing tough, understandable questions.</a:t>
            </a:r>
          </a:p>
          <a:p>
            <a:r>
              <a:rPr lang="en-US" dirty="0"/>
              <a:t>It was really awesome to connect with another queer student and help them, encourage them, and show them they had the potential to do whatever they wanted in their career.</a:t>
            </a:r>
          </a:p>
          <a:p>
            <a:r>
              <a:rPr lang="en-US" dirty="0"/>
              <a:t>Every meeting with my mentee was inspiring and educational for me.</a:t>
            </a:r>
          </a:p>
        </p:txBody>
      </p:sp>
      <p:grpSp>
        <p:nvGrpSpPr>
          <p:cNvPr id="10" name="Group 9">
            <a:extLst>
              <a:ext uri="{FF2B5EF4-FFF2-40B4-BE49-F238E27FC236}">
                <a16:creationId xmlns:a16="http://schemas.microsoft.com/office/drawing/2014/main" id="{BE47F335-FE2D-D07F-B950-25791DCEC99F}"/>
              </a:ext>
            </a:extLst>
          </p:cNvPr>
          <p:cNvGrpSpPr/>
          <p:nvPr/>
        </p:nvGrpSpPr>
        <p:grpSpPr>
          <a:xfrm>
            <a:off x="227881" y="2566520"/>
            <a:ext cx="389760" cy="3747641"/>
            <a:chOff x="7377133" y="2749003"/>
            <a:chExt cx="389760" cy="3747641"/>
          </a:xfrm>
        </p:grpSpPr>
        <p:pic>
          <p:nvPicPr>
            <p:cNvPr id="1026" name="Picture 2">
              <a:extLst>
                <a:ext uri="{FF2B5EF4-FFF2-40B4-BE49-F238E27FC236}">
                  <a16:creationId xmlns:a16="http://schemas.microsoft.com/office/drawing/2014/main" id="{353C4710-1B2B-8CB1-C72D-E9E67AD1E8B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77134" y="2749003"/>
              <a:ext cx="389759" cy="24734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a:extLst>
                <a:ext uri="{FF2B5EF4-FFF2-40B4-BE49-F238E27FC236}">
                  <a16:creationId xmlns:a16="http://schemas.microsoft.com/office/drawing/2014/main" id="{6D22B199-FC6F-80C9-95EE-32AAE69D7E0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77133" y="3831987"/>
              <a:ext cx="389759" cy="24734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a:extLst>
                <a:ext uri="{FF2B5EF4-FFF2-40B4-BE49-F238E27FC236}">
                  <a16:creationId xmlns:a16="http://schemas.microsoft.com/office/drawing/2014/main" id="{27647DFE-F836-8F43-E677-53AEA30405E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77133" y="6249297"/>
              <a:ext cx="389759" cy="24734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79012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6A955BF-410B-70D9-1400-902978E793B6}"/>
              </a:ext>
            </a:extLst>
          </p:cNvPr>
          <p:cNvSpPr>
            <a:spLocks noGrp="1"/>
          </p:cNvSpPr>
          <p:nvPr>
            <p:ph type="title"/>
          </p:nvPr>
        </p:nvSpPr>
        <p:spPr>
          <a:xfrm>
            <a:off x="572493" y="238539"/>
            <a:ext cx="11018520" cy="1434415"/>
          </a:xfrm>
        </p:spPr>
        <p:txBody>
          <a:bodyPr anchor="b">
            <a:normAutofit/>
          </a:bodyPr>
          <a:lstStyle/>
          <a:p>
            <a:r>
              <a:rPr lang="en-US" sz="5400"/>
              <a:t>Code of conduct (1)</a:t>
            </a:r>
          </a:p>
        </p:txBody>
      </p:sp>
      <p:sp>
        <p:nvSpPr>
          <p:cNvPr id="24"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0E3D200-1C50-6F06-A681-9D8C8991FF55}"/>
              </a:ext>
            </a:extLst>
          </p:cNvPr>
          <p:cNvSpPr>
            <a:spLocks noGrp="1"/>
          </p:cNvSpPr>
          <p:nvPr>
            <p:ph idx="1"/>
          </p:nvPr>
        </p:nvSpPr>
        <p:spPr>
          <a:xfrm>
            <a:off x="572493" y="2071316"/>
            <a:ext cx="6713552" cy="4119172"/>
          </a:xfrm>
        </p:spPr>
        <p:txBody>
          <a:bodyPr anchor="t">
            <a:normAutofit/>
          </a:bodyPr>
          <a:lstStyle/>
          <a:p>
            <a:pPr marL="342900" marR="0" lvl="0" indent="-342900">
              <a:spcBef>
                <a:spcPts val="0"/>
              </a:spcBef>
              <a:spcAft>
                <a:spcPts val="600"/>
              </a:spcAft>
              <a:buFont typeface="Symbol" pitchFamily="2" charset="2"/>
              <a:buChar char="-"/>
            </a:pPr>
            <a:r>
              <a:rPr lang="en-US" sz="1400" dirty="0">
                <a:effectLst/>
                <a:latin typeface="Calibri" panose="020F0502020204030204" pitchFamily="34" charset="0"/>
                <a:ea typeface="Calibri" panose="020F0502020204030204" pitchFamily="34" charset="0"/>
                <a:cs typeface="Calibri" panose="020F0502020204030204" pitchFamily="34" charset="0"/>
              </a:rPr>
              <a:t>Maintain </a:t>
            </a:r>
            <a:r>
              <a:rPr lang="en-US" sz="1400" b="1" dirty="0">
                <a:effectLst/>
                <a:latin typeface="Calibri" panose="020F0502020204030204" pitchFamily="34" charset="0"/>
                <a:ea typeface="Calibri" panose="020F0502020204030204" pitchFamily="34" charset="0"/>
                <a:cs typeface="Calibri" panose="020F0502020204030204" pitchFamily="34" charset="0"/>
              </a:rPr>
              <a:t>honest and open communication </a:t>
            </a:r>
            <a:r>
              <a:rPr lang="en-US" sz="1400" dirty="0">
                <a:effectLst/>
                <a:latin typeface="Calibri" panose="020F0502020204030204" pitchFamily="34" charset="0"/>
                <a:ea typeface="Calibri" panose="020F0502020204030204" pitchFamily="34" charset="0"/>
                <a:cs typeface="Calibri" panose="020F0502020204030204" pitchFamily="34" charset="0"/>
              </a:rPr>
              <a:t>at all times during the mentoring period</a:t>
            </a:r>
          </a:p>
          <a:p>
            <a:pPr marL="342900" marR="0" lvl="0" indent="-342900">
              <a:spcBef>
                <a:spcPts val="0"/>
              </a:spcBef>
              <a:spcAft>
                <a:spcPts val="600"/>
              </a:spcAft>
              <a:buFont typeface="Symbol" pitchFamily="2" charset="2"/>
              <a:buChar char="-"/>
            </a:pPr>
            <a:r>
              <a:rPr lang="en-US" sz="1400" dirty="0">
                <a:effectLst/>
                <a:latin typeface="Calibri" panose="020F0502020204030204" pitchFamily="34" charset="0"/>
                <a:ea typeface="Calibri" panose="020F0502020204030204" pitchFamily="34" charset="0"/>
                <a:cs typeface="Calibri" panose="020F0502020204030204" pitchFamily="34" charset="0"/>
              </a:rPr>
              <a:t>Be </a:t>
            </a:r>
            <a:r>
              <a:rPr lang="en-US" sz="1400" b="1" dirty="0">
                <a:effectLst/>
                <a:latin typeface="Calibri" panose="020F0502020204030204" pitchFamily="34" charset="0"/>
                <a:ea typeface="Calibri" panose="020F0502020204030204" pitchFamily="34" charset="0"/>
                <a:cs typeface="Calibri" panose="020F0502020204030204" pitchFamily="34" charset="0"/>
              </a:rPr>
              <a:t>mindful</a:t>
            </a:r>
            <a:r>
              <a:rPr lang="en-US" sz="1400" dirty="0">
                <a:effectLst/>
                <a:latin typeface="Calibri" panose="020F0502020204030204" pitchFamily="34" charset="0"/>
                <a:ea typeface="Calibri" panose="020F0502020204030204" pitchFamily="34" charset="0"/>
                <a:cs typeface="Calibri" panose="020F0502020204030204" pitchFamily="34" charset="0"/>
              </a:rPr>
              <a:t> of cultural diversity</a:t>
            </a:r>
          </a:p>
          <a:p>
            <a:pPr marL="342900" marR="0" lvl="0" indent="-342900">
              <a:spcBef>
                <a:spcPts val="0"/>
              </a:spcBef>
              <a:spcAft>
                <a:spcPts val="600"/>
              </a:spcAft>
              <a:buFont typeface="Symbol" pitchFamily="2" charset="2"/>
              <a:buChar char="-"/>
            </a:pPr>
            <a:r>
              <a:rPr lang="en-US" sz="1400" dirty="0">
                <a:effectLst/>
                <a:latin typeface="Calibri" panose="020F0502020204030204" pitchFamily="34" charset="0"/>
                <a:ea typeface="Calibri" panose="020F0502020204030204" pitchFamily="34" charset="0"/>
                <a:cs typeface="Calibri" panose="020F0502020204030204" pitchFamily="34" charset="0"/>
              </a:rPr>
              <a:t>Privacy – treat all the information that your mentee or your mentor shares with you as </a:t>
            </a:r>
            <a:r>
              <a:rPr lang="en-US" sz="1400" b="1" dirty="0">
                <a:effectLst/>
                <a:latin typeface="Calibri" panose="020F0502020204030204" pitchFamily="34" charset="0"/>
                <a:ea typeface="Calibri" panose="020F0502020204030204" pitchFamily="34" charset="0"/>
                <a:cs typeface="Calibri" panose="020F0502020204030204" pitchFamily="34" charset="0"/>
              </a:rPr>
              <a:t>confidential and protect </a:t>
            </a:r>
            <a:r>
              <a:rPr lang="en-US" sz="1400" dirty="0">
                <a:effectLst/>
                <a:latin typeface="Calibri" panose="020F0502020204030204" pitchFamily="34" charset="0"/>
                <a:ea typeface="Calibri" panose="020F0502020204030204" pitchFamily="34" charset="0"/>
                <a:cs typeface="Calibri" panose="020F0502020204030204" pitchFamily="34" charset="0"/>
              </a:rPr>
              <a:t>them, not share them outside the pair unless you have explicit consent</a:t>
            </a:r>
          </a:p>
          <a:p>
            <a:pPr marL="342900" marR="0" lvl="0" indent="-342900">
              <a:spcBef>
                <a:spcPts val="0"/>
              </a:spcBef>
              <a:spcAft>
                <a:spcPts val="600"/>
              </a:spcAft>
              <a:buFont typeface="Symbol" pitchFamily="2" charset="2"/>
              <a:buChar char="-"/>
            </a:pPr>
            <a:r>
              <a:rPr lang="en-US" sz="1400" dirty="0">
                <a:effectLst/>
                <a:latin typeface="Calibri" panose="020F0502020204030204" pitchFamily="34" charset="0"/>
                <a:ea typeface="Calibri" panose="020F0502020204030204" pitchFamily="34" charset="0"/>
                <a:cs typeface="Calibri" panose="020F0502020204030204" pitchFamily="34" charset="0"/>
              </a:rPr>
              <a:t>Establish </a:t>
            </a:r>
            <a:r>
              <a:rPr lang="en-US" sz="1400" b="1" dirty="0">
                <a:effectLst/>
                <a:latin typeface="Calibri" panose="020F0502020204030204" pitchFamily="34" charset="0"/>
                <a:ea typeface="Calibri" panose="020F0502020204030204" pitchFamily="34" charset="0"/>
                <a:cs typeface="Calibri" panose="020F0502020204030204" pitchFamily="34" charset="0"/>
              </a:rPr>
              <a:t>boundaries</a:t>
            </a:r>
            <a:r>
              <a:rPr lang="en-US" sz="1400" dirty="0">
                <a:effectLst/>
                <a:latin typeface="Calibri" panose="020F0502020204030204" pitchFamily="34" charset="0"/>
                <a:ea typeface="Calibri" panose="020F0502020204030204" pitchFamily="34" charset="0"/>
                <a:cs typeface="Calibri" panose="020F0502020204030204" pitchFamily="34" charset="0"/>
              </a:rPr>
              <a:t> and respect them</a:t>
            </a:r>
          </a:p>
          <a:p>
            <a:pPr marL="342900" marR="0" lvl="0" indent="-342900">
              <a:spcBef>
                <a:spcPts val="0"/>
              </a:spcBef>
              <a:spcAft>
                <a:spcPts val="600"/>
              </a:spcAft>
              <a:buFont typeface="Symbol" pitchFamily="2" charset="2"/>
              <a:buChar char="-"/>
            </a:pPr>
            <a:r>
              <a:rPr lang="en-US" sz="1400" b="1" dirty="0">
                <a:effectLst/>
                <a:latin typeface="Calibri" panose="020F0502020204030204" pitchFamily="34" charset="0"/>
                <a:ea typeface="Calibri" panose="020F0502020204030204" pitchFamily="34" charset="0"/>
                <a:cs typeface="Calibri" panose="020F0502020204030204" pitchFamily="34" charset="0"/>
              </a:rPr>
              <a:t>Respect the time</a:t>
            </a:r>
            <a:r>
              <a:rPr lang="en-US" sz="1400" dirty="0">
                <a:effectLst/>
                <a:latin typeface="Calibri" panose="020F0502020204030204" pitchFamily="34" charset="0"/>
                <a:ea typeface="Calibri" panose="020F0502020204030204" pitchFamily="34" charset="0"/>
                <a:cs typeface="Calibri" panose="020F0502020204030204" pitchFamily="34" charset="0"/>
              </a:rPr>
              <a:t> of the mentee/mentor. You should be available for the mentoring meeting. In case you are not able to participate in the meeting you should notify the partner in a timely and clear manner </a:t>
            </a:r>
          </a:p>
          <a:p>
            <a:pPr marL="342900" marR="0" lvl="0" indent="-342900">
              <a:spcBef>
                <a:spcPts val="0"/>
              </a:spcBef>
              <a:spcAft>
                <a:spcPts val="600"/>
              </a:spcAft>
              <a:buFont typeface="Symbol" pitchFamily="2" charset="2"/>
              <a:buChar char="-"/>
            </a:pPr>
            <a:r>
              <a:rPr lang="en-US" sz="1400" dirty="0">
                <a:effectLst/>
                <a:latin typeface="Calibri" panose="020F0502020204030204" pitchFamily="34" charset="0"/>
                <a:ea typeface="Calibri" panose="020F0502020204030204" pitchFamily="34" charset="0"/>
                <a:cs typeface="Calibri" panose="020F0502020204030204" pitchFamily="34" charset="0"/>
              </a:rPr>
              <a:t>You shall </a:t>
            </a:r>
            <a:r>
              <a:rPr lang="en-US" sz="1400" b="1" dirty="0">
                <a:effectLst/>
                <a:latin typeface="Calibri" panose="020F0502020204030204" pitchFamily="34" charset="0"/>
                <a:ea typeface="Calibri" panose="020F0502020204030204" pitchFamily="34" charset="0"/>
                <a:cs typeface="Calibri" panose="020F0502020204030204" pitchFamily="34" charset="0"/>
              </a:rPr>
              <a:t>not use offensive language</a:t>
            </a:r>
            <a:r>
              <a:rPr lang="en-US" sz="1400" dirty="0">
                <a:effectLst/>
                <a:latin typeface="Calibri" panose="020F0502020204030204" pitchFamily="34" charset="0"/>
                <a:ea typeface="Calibri" panose="020F0502020204030204" pitchFamily="34" charset="0"/>
                <a:cs typeface="Calibri" panose="020F0502020204030204" pitchFamily="34" charset="0"/>
              </a:rPr>
              <a:t> and you shall not distribute offensive images</a:t>
            </a:r>
          </a:p>
          <a:p>
            <a:pPr marL="342900" marR="0" lvl="0" indent="-342900">
              <a:spcBef>
                <a:spcPts val="0"/>
              </a:spcBef>
              <a:spcAft>
                <a:spcPts val="600"/>
              </a:spcAft>
              <a:buFont typeface="Symbol" pitchFamily="2" charset="2"/>
              <a:buChar char="-"/>
            </a:pPr>
            <a:r>
              <a:rPr lang="en-US" sz="1400" b="1" dirty="0">
                <a:effectLst/>
                <a:latin typeface="Calibri" panose="020F0502020204030204" pitchFamily="34" charset="0"/>
                <a:ea typeface="Calibri" panose="020F0502020204030204" pitchFamily="34" charset="0"/>
                <a:cs typeface="Calibri" panose="020F0502020204030204" pitchFamily="34" charset="0"/>
              </a:rPr>
              <a:t>Medical, mental health, and/or legal advice shall NOT be provided </a:t>
            </a:r>
            <a:r>
              <a:rPr lang="en-US" sz="1400" dirty="0">
                <a:effectLst/>
                <a:latin typeface="Calibri" panose="020F0502020204030204" pitchFamily="34" charset="0"/>
                <a:ea typeface="Calibri" panose="020F0502020204030204" pitchFamily="34" charset="0"/>
                <a:cs typeface="Calibri" panose="020F0502020204030204" pitchFamily="34" charset="0"/>
              </a:rPr>
              <a:t>during the period of OTI mentoring program. Even when the Mentor or Mentee is a qualified professional, such advice is not allowed under the OTI mentoring program</a:t>
            </a:r>
          </a:p>
          <a:p>
            <a:pPr marL="342900" marR="0" lvl="0" indent="-342900">
              <a:spcBef>
                <a:spcPts val="0"/>
              </a:spcBef>
              <a:spcAft>
                <a:spcPts val="600"/>
              </a:spcAft>
              <a:buFont typeface="Symbol" pitchFamily="2" charset="2"/>
              <a:buChar char="-"/>
            </a:pPr>
            <a:r>
              <a:rPr lang="en-US" sz="1400" dirty="0">
                <a:effectLst/>
                <a:latin typeface="Calibri" panose="020F0502020204030204" pitchFamily="34" charset="0"/>
                <a:ea typeface="Calibri" panose="020F0502020204030204" pitchFamily="34" charset="0"/>
                <a:cs typeface="Calibri" panose="020F0502020204030204" pitchFamily="34" charset="0"/>
              </a:rPr>
              <a:t>If the Mentee/Mentor is unwilling or reluctant to or show discomfort in discussing a specific topic, </a:t>
            </a:r>
            <a:r>
              <a:rPr lang="en-US" sz="1400" b="1" dirty="0">
                <a:effectLst/>
                <a:latin typeface="Calibri" panose="020F0502020204030204" pitchFamily="34" charset="0"/>
                <a:ea typeface="Calibri" panose="020F0502020204030204" pitchFamily="34" charset="0"/>
                <a:cs typeface="Calibri" panose="020F0502020204030204" pitchFamily="34" charset="0"/>
              </a:rPr>
              <a:t>respect their feeling</a:t>
            </a:r>
            <a:r>
              <a:rPr lang="en-US" sz="1400" dirty="0">
                <a:effectLst/>
                <a:latin typeface="Calibri" panose="020F0502020204030204" pitchFamily="34" charset="0"/>
                <a:ea typeface="Calibri" panose="020F0502020204030204" pitchFamily="34" charset="0"/>
                <a:cs typeface="Calibri" panose="020F0502020204030204" pitchFamily="34" charset="0"/>
              </a:rPr>
              <a:t> and promptly cease pursuing that topic</a:t>
            </a:r>
          </a:p>
        </p:txBody>
      </p:sp>
      <p:pic>
        <p:nvPicPr>
          <p:cNvPr id="4" name="Picture 3" descr="Logo, company name&#10;&#10;Description automatically generated">
            <a:extLst>
              <a:ext uri="{FF2B5EF4-FFF2-40B4-BE49-F238E27FC236}">
                <a16:creationId xmlns:a16="http://schemas.microsoft.com/office/drawing/2014/main" id="{B8B5A09A-04F1-6312-359A-4DF081EBA88E}"/>
              </a:ext>
            </a:extLst>
          </p:cNvPr>
          <p:cNvPicPr>
            <a:picLocks noChangeAspect="1"/>
          </p:cNvPicPr>
          <p:nvPr/>
        </p:nvPicPr>
        <p:blipFill rotWithShape="1">
          <a:blip r:embed="rId2"/>
          <a:srcRect r="3792" b="-3"/>
          <a:stretch/>
        </p:blipFill>
        <p:spPr>
          <a:xfrm>
            <a:off x="7675658" y="2093976"/>
            <a:ext cx="3941064" cy="4096512"/>
          </a:xfrm>
          <a:prstGeom prst="rect">
            <a:avLst/>
          </a:prstGeom>
        </p:spPr>
      </p:pic>
    </p:spTree>
    <p:extLst>
      <p:ext uri="{BB962C8B-B14F-4D97-AF65-F5344CB8AC3E}">
        <p14:creationId xmlns:p14="http://schemas.microsoft.com/office/powerpoint/2010/main" val="7231427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6A955BF-410B-70D9-1400-902978E793B6}"/>
              </a:ext>
            </a:extLst>
          </p:cNvPr>
          <p:cNvSpPr>
            <a:spLocks noGrp="1"/>
          </p:cNvSpPr>
          <p:nvPr>
            <p:ph type="title"/>
          </p:nvPr>
        </p:nvSpPr>
        <p:spPr>
          <a:xfrm>
            <a:off x="572493" y="238539"/>
            <a:ext cx="11018520" cy="1434415"/>
          </a:xfrm>
        </p:spPr>
        <p:txBody>
          <a:bodyPr anchor="b">
            <a:normAutofit/>
          </a:bodyPr>
          <a:lstStyle/>
          <a:p>
            <a:r>
              <a:rPr lang="en-US" sz="5400"/>
              <a:t>Code of conduct (2)</a:t>
            </a:r>
          </a:p>
        </p:txBody>
      </p:sp>
      <p:sp>
        <p:nvSpPr>
          <p:cNvPr id="24"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0E3D200-1C50-6F06-A681-9D8C8991FF55}"/>
              </a:ext>
            </a:extLst>
          </p:cNvPr>
          <p:cNvSpPr>
            <a:spLocks noGrp="1"/>
          </p:cNvSpPr>
          <p:nvPr>
            <p:ph idx="1"/>
          </p:nvPr>
        </p:nvSpPr>
        <p:spPr>
          <a:xfrm>
            <a:off x="572493" y="2071316"/>
            <a:ext cx="6713552" cy="4119172"/>
          </a:xfrm>
        </p:spPr>
        <p:txBody>
          <a:bodyPr anchor="t">
            <a:normAutofit/>
          </a:bodyPr>
          <a:lstStyle/>
          <a:p>
            <a:pPr marL="0" marR="0">
              <a:lnSpc>
                <a:spcPct val="150000"/>
              </a:lnSpc>
              <a:spcBef>
                <a:spcPts val="200"/>
              </a:spcBef>
              <a:spcAft>
                <a:spcPts val="0"/>
              </a:spcAft>
            </a:pPr>
            <a:r>
              <a:rPr lang="en-US" sz="2200" b="1" dirty="0">
                <a:effectLst/>
                <a:ea typeface="Times New Roman" panose="02020603050405020304" pitchFamily="18" charset="0"/>
                <a:cs typeface="Times New Roman" panose="02020603050405020304" pitchFamily="18" charset="0"/>
              </a:rPr>
              <a:t>Mentees</a:t>
            </a:r>
          </a:p>
          <a:p>
            <a:pPr marL="342900" marR="0" lvl="0" indent="-342900">
              <a:lnSpc>
                <a:spcPct val="150000"/>
              </a:lnSpc>
              <a:spcBef>
                <a:spcPts val="0"/>
              </a:spcBef>
              <a:spcAft>
                <a:spcPts val="0"/>
              </a:spcAft>
              <a:buFont typeface="Symbol" pitchFamily="2" charset="2"/>
              <a:buChar char="-"/>
            </a:pPr>
            <a:r>
              <a:rPr lang="en-US" sz="2200" dirty="0">
                <a:effectLst/>
                <a:ea typeface="Calibri" panose="020F0502020204030204" pitchFamily="34" charset="0"/>
                <a:cs typeface="Calibri" panose="020F0502020204030204" pitchFamily="34" charset="0"/>
              </a:rPr>
              <a:t>Be forthright and upfront with the problem</a:t>
            </a:r>
          </a:p>
          <a:p>
            <a:pPr marL="342900" marR="0" lvl="0" indent="-342900">
              <a:lnSpc>
                <a:spcPct val="150000"/>
              </a:lnSpc>
              <a:spcBef>
                <a:spcPts val="0"/>
              </a:spcBef>
              <a:spcAft>
                <a:spcPts val="0"/>
              </a:spcAft>
              <a:buFont typeface="Symbol" pitchFamily="2" charset="2"/>
              <a:buChar char="-"/>
            </a:pPr>
            <a:r>
              <a:rPr lang="en-US" sz="2200" dirty="0">
                <a:effectLst/>
                <a:ea typeface="Calibri" panose="020F0502020204030204" pitchFamily="34" charset="0"/>
                <a:cs typeface="Calibri" panose="020F0502020204030204" pitchFamily="34" charset="0"/>
              </a:rPr>
              <a:t>Be open to receiving feedback</a:t>
            </a:r>
          </a:p>
          <a:p>
            <a:pPr marL="342900" marR="0" lvl="0" indent="-342900">
              <a:lnSpc>
                <a:spcPct val="150000"/>
              </a:lnSpc>
              <a:spcBef>
                <a:spcPts val="0"/>
              </a:spcBef>
              <a:spcAft>
                <a:spcPts val="0"/>
              </a:spcAft>
              <a:buFont typeface="Symbol" pitchFamily="2" charset="2"/>
              <a:buChar char="-"/>
            </a:pPr>
            <a:r>
              <a:rPr lang="en-US" sz="2200" dirty="0">
                <a:effectLst/>
                <a:ea typeface="Calibri" panose="020F0502020204030204" pitchFamily="34" charset="0"/>
                <a:cs typeface="Calibri" panose="020F0502020204030204" pitchFamily="34" charset="0"/>
              </a:rPr>
              <a:t>I shall not expect my Mentor to find me a job</a:t>
            </a:r>
            <a:endParaRPr lang="en-US" sz="2200" dirty="0">
              <a:ea typeface="Calibri" panose="020F0502020204030204" pitchFamily="34" charset="0"/>
            </a:endParaRPr>
          </a:p>
          <a:p>
            <a:pPr marL="0" marR="0" indent="0">
              <a:lnSpc>
                <a:spcPct val="150000"/>
              </a:lnSpc>
              <a:spcBef>
                <a:spcPts val="0"/>
              </a:spcBef>
              <a:spcAft>
                <a:spcPts val="0"/>
              </a:spcAft>
              <a:buNone/>
            </a:pPr>
            <a:r>
              <a:rPr lang="en-US" sz="2200" dirty="0">
                <a:effectLst/>
                <a:ea typeface="Calibri" panose="020F0502020204030204" pitchFamily="34" charset="0"/>
              </a:rPr>
              <a:t> </a:t>
            </a:r>
          </a:p>
          <a:p>
            <a:pPr marL="0" marR="0">
              <a:lnSpc>
                <a:spcPct val="150000"/>
              </a:lnSpc>
              <a:spcBef>
                <a:spcPts val="200"/>
              </a:spcBef>
              <a:spcAft>
                <a:spcPts val="0"/>
              </a:spcAft>
            </a:pPr>
            <a:r>
              <a:rPr lang="en-US" sz="2200" b="1" dirty="0">
                <a:effectLst/>
                <a:ea typeface="Times New Roman" panose="02020603050405020304" pitchFamily="18" charset="0"/>
                <a:cs typeface="Times New Roman" panose="02020603050405020304" pitchFamily="18" charset="0"/>
              </a:rPr>
              <a:t>Mentors</a:t>
            </a:r>
          </a:p>
          <a:p>
            <a:pPr marL="342900" marR="0" lvl="0" indent="-342900">
              <a:lnSpc>
                <a:spcPct val="150000"/>
              </a:lnSpc>
              <a:spcBef>
                <a:spcPts val="0"/>
              </a:spcBef>
              <a:spcAft>
                <a:spcPts val="0"/>
              </a:spcAft>
              <a:buFont typeface="Symbol" pitchFamily="2" charset="2"/>
              <a:buChar char="-"/>
            </a:pPr>
            <a:r>
              <a:rPr lang="en-US" sz="2200" dirty="0">
                <a:effectLst/>
                <a:ea typeface="Calibri" panose="020F0502020204030204" pitchFamily="34" charset="0"/>
                <a:cs typeface="Calibri" panose="020F0502020204030204" pitchFamily="34" charset="0"/>
              </a:rPr>
              <a:t>Work to strengthen Mentee independence </a:t>
            </a:r>
          </a:p>
          <a:p>
            <a:pPr marL="342900" marR="0" lvl="0" indent="-342900">
              <a:lnSpc>
                <a:spcPct val="150000"/>
              </a:lnSpc>
              <a:spcBef>
                <a:spcPts val="0"/>
              </a:spcBef>
              <a:spcAft>
                <a:spcPts val="0"/>
              </a:spcAft>
              <a:buFont typeface="Symbol" pitchFamily="2" charset="2"/>
              <a:buChar char="-"/>
            </a:pPr>
            <a:r>
              <a:rPr lang="en-US" sz="2200" dirty="0">
                <a:effectLst/>
                <a:ea typeface="Calibri" panose="020F0502020204030204" pitchFamily="34" charset="0"/>
                <a:cs typeface="Calibri" panose="020F0502020204030204" pitchFamily="34" charset="0"/>
              </a:rPr>
              <a:t>Promote Mentee’s best interest</a:t>
            </a:r>
          </a:p>
        </p:txBody>
      </p:sp>
      <p:pic>
        <p:nvPicPr>
          <p:cNvPr id="4" name="Picture 3" descr="Logo, company name&#10;&#10;Description automatically generated">
            <a:extLst>
              <a:ext uri="{FF2B5EF4-FFF2-40B4-BE49-F238E27FC236}">
                <a16:creationId xmlns:a16="http://schemas.microsoft.com/office/drawing/2014/main" id="{B8B5A09A-04F1-6312-359A-4DF081EBA88E}"/>
              </a:ext>
            </a:extLst>
          </p:cNvPr>
          <p:cNvPicPr>
            <a:picLocks noChangeAspect="1"/>
          </p:cNvPicPr>
          <p:nvPr/>
        </p:nvPicPr>
        <p:blipFill rotWithShape="1">
          <a:blip r:embed="rId2"/>
          <a:srcRect r="3792" b="-3"/>
          <a:stretch/>
        </p:blipFill>
        <p:spPr>
          <a:xfrm>
            <a:off x="7675658" y="2093976"/>
            <a:ext cx="3941064" cy="4096512"/>
          </a:xfrm>
          <a:prstGeom prst="rect">
            <a:avLst/>
          </a:prstGeom>
        </p:spPr>
      </p:pic>
    </p:spTree>
    <p:extLst>
      <p:ext uri="{BB962C8B-B14F-4D97-AF65-F5344CB8AC3E}">
        <p14:creationId xmlns:p14="http://schemas.microsoft.com/office/powerpoint/2010/main" val="2498185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6A955BF-410B-70D9-1400-902978E793B6}"/>
              </a:ext>
            </a:extLst>
          </p:cNvPr>
          <p:cNvSpPr>
            <a:spLocks noGrp="1"/>
          </p:cNvSpPr>
          <p:nvPr>
            <p:ph type="title"/>
          </p:nvPr>
        </p:nvSpPr>
        <p:spPr>
          <a:xfrm>
            <a:off x="572493" y="238539"/>
            <a:ext cx="11018520" cy="1434415"/>
          </a:xfrm>
        </p:spPr>
        <p:txBody>
          <a:bodyPr anchor="b">
            <a:normAutofit/>
          </a:bodyPr>
          <a:lstStyle/>
          <a:p>
            <a:r>
              <a:rPr lang="en-US" sz="5400" dirty="0"/>
              <a:t>Topics</a:t>
            </a:r>
          </a:p>
        </p:txBody>
      </p:sp>
      <p:sp>
        <p:nvSpPr>
          <p:cNvPr id="24"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Logo, company name&#10;&#10;Description automatically generated">
            <a:extLst>
              <a:ext uri="{FF2B5EF4-FFF2-40B4-BE49-F238E27FC236}">
                <a16:creationId xmlns:a16="http://schemas.microsoft.com/office/drawing/2014/main" id="{B8B5A09A-04F1-6312-359A-4DF081EBA88E}"/>
              </a:ext>
            </a:extLst>
          </p:cNvPr>
          <p:cNvPicPr>
            <a:picLocks noChangeAspect="1"/>
          </p:cNvPicPr>
          <p:nvPr/>
        </p:nvPicPr>
        <p:blipFill rotWithShape="1">
          <a:blip r:embed="rId2"/>
          <a:srcRect r="3792" b="-3"/>
          <a:stretch/>
        </p:blipFill>
        <p:spPr>
          <a:xfrm>
            <a:off x="7675658" y="2093976"/>
            <a:ext cx="3941064" cy="4096512"/>
          </a:xfrm>
          <a:prstGeom prst="rect">
            <a:avLst/>
          </a:prstGeom>
        </p:spPr>
      </p:pic>
      <p:graphicFrame>
        <p:nvGraphicFramePr>
          <p:cNvPr id="7" name="Table 6">
            <a:extLst>
              <a:ext uri="{FF2B5EF4-FFF2-40B4-BE49-F238E27FC236}">
                <a16:creationId xmlns:a16="http://schemas.microsoft.com/office/drawing/2014/main" id="{E2D2B685-BA64-0CB5-553D-19A2E7F904AD}"/>
              </a:ext>
            </a:extLst>
          </p:cNvPr>
          <p:cNvGraphicFramePr>
            <a:graphicFrameLocks noGrp="1"/>
          </p:cNvGraphicFramePr>
          <p:nvPr>
            <p:extLst>
              <p:ext uri="{D42A27DB-BD31-4B8C-83A1-F6EECF244321}">
                <p14:modId xmlns:p14="http://schemas.microsoft.com/office/powerpoint/2010/main" val="7810361"/>
              </p:ext>
            </p:extLst>
          </p:nvPr>
        </p:nvGraphicFramePr>
        <p:xfrm>
          <a:off x="420414" y="2210216"/>
          <a:ext cx="7255244" cy="3226457"/>
        </p:xfrm>
        <a:graphic>
          <a:graphicData uri="http://schemas.openxmlformats.org/drawingml/2006/table">
            <a:tbl>
              <a:tblPr firstRow="1" bandRow="1">
                <a:noFill/>
              </a:tblPr>
              <a:tblGrid>
                <a:gridCol w="945871">
                  <a:extLst>
                    <a:ext uri="{9D8B030D-6E8A-4147-A177-3AD203B41FA5}">
                      <a16:colId xmlns:a16="http://schemas.microsoft.com/office/drawing/2014/main" val="3704420440"/>
                    </a:ext>
                  </a:extLst>
                </a:gridCol>
                <a:gridCol w="6309373">
                  <a:extLst>
                    <a:ext uri="{9D8B030D-6E8A-4147-A177-3AD203B41FA5}">
                      <a16:colId xmlns:a16="http://schemas.microsoft.com/office/drawing/2014/main" val="3872529130"/>
                    </a:ext>
                  </a:extLst>
                </a:gridCol>
              </a:tblGrid>
              <a:tr h="400891">
                <a:tc>
                  <a:txBody>
                    <a:bodyPr/>
                    <a:lstStyle/>
                    <a:p>
                      <a:pPr algn="ctr" rtl="0" fontAlgn="t">
                        <a:spcBef>
                          <a:spcPts val="0"/>
                        </a:spcBef>
                        <a:spcAft>
                          <a:spcPts val="0"/>
                        </a:spcAft>
                      </a:pPr>
                      <a:r>
                        <a:rPr lang="en-US" sz="1400" b="0" i="0" u="none" strike="noStrike" cap="none" spc="0" dirty="0">
                          <a:solidFill>
                            <a:schemeClr val="tx1"/>
                          </a:solidFill>
                          <a:effectLst/>
                          <a:latin typeface="Calibri" panose="020F0502020204030204" pitchFamily="34" charset="0"/>
                        </a:rPr>
                        <a:t>Week</a:t>
                      </a:r>
                      <a:endParaRPr lang="en-US" sz="1400" b="0" cap="none" spc="0" dirty="0">
                        <a:solidFill>
                          <a:schemeClr val="tx1"/>
                        </a:solidFill>
                        <a:effectLst/>
                      </a:endParaRPr>
                    </a:p>
                  </a:txBody>
                  <a:tcPr marL="72742" marR="72742" marT="67893" marB="67893">
                    <a:lnL w="12700" cmpd="sng">
                      <a:noFill/>
                    </a:lnL>
                    <a:lnR w="12700" cmpd="sng">
                      <a:noFill/>
                    </a:lnR>
                    <a:lnT w="28575" cap="flat" cmpd="sng" algn="ctr">
                      <a:solidFill>
                        <a:schemeClr val="tx1"/>
                      </a:solidFill>
                      <a:prstDash val="solid"/>
                    </a:lnT>
                    <a:lnB w="38100" cmpd="sng">
                      <a:noFill/>
                    </a:lnB>
                    <a:noFill/>
                  </a:tcPr>
                </a:tc>
                <a:tc>
                  <a:txBody>
                    <a:bodyPr/>
                    <a:lstStyle/>
                    <a:p>
                      <a:pPr algn="ctr" rtl="0" fontAlgn="t">
                        <a:spcBef>
                          <a:spcPts val="0"/>
                        </a:spcBef>
                        <a:spcAft>
                          <a:spcPts val="0"/>
                        </a:spcAft>
                      </a:pPr>
                      <a:r>
                        <a:rPr lang="en-US" sz="1400" b="0" i="0" u="none" strike="noStrike" cap="none" spc="0" dirty="0">
                          <a:solidFill>
                            <a:schemeClr val="tx1"/>
                          </a:solidFill>
                          <a:effectLst/>
                          <a:latin typeface="Calibri" panose="020F0502020204030204" pitchFamily="34" charset="0"/>
                        </a:rPr>
                        <a:t>Topic Title</a:t>
                      </a:r>
                      <a:endParaRPr lang="en-US" sz="1400" b="0" cap="none" spc="0" dirty="0">
                        <a:solidFill>
                          <a:schemeClr val="tx1"/>
                        </a:solidFill>
                        <a:effectLst/>
                      </a:endParaRPr>
                    </a:p>
                  </a:txBody>
                  <a:tcPr marL="72742" marR="72742" marT="67893" marB="67893">
                    <a:lnL w="12700" cmpd="sng">
                      <a:noFill/>
                    </a:lnL>
                    <a:lnR w="12700" cmpd="sng">
                      <a:noFill/>
                    </a:lnR>
                    <a:lnT w="28575" cap="flat" cmpd="sng" algn="ctr">
                      <a:solidFill>
                        <a:schemeClr val="tx1"/>
                      </a:solidFill>
                      <a:prstDash val="solid"/>
                    </a:lnT>
                    <a:lnB w="38100" cmpd="sng">
                      <a:noFill/>
                    </a:lnB>
                    <a:noFill/>
                  </a:tcPr>
                </a:tc>
                <a:extLst>
                  <a:ext uri="{0D108BD9-81ED-4DB2-BD59-A6C34878D82A}">
                    <a16:rowId xmlns:a16="http://schemas.microsoft.com/office/drawing/2014/main" val="3763906630"/>
                  </a:ext>
                </a:extLst>
              </a:tr>
              <a:tr h="400891">
                <a:tc>
                  <a:txBody>
                    <a:bodyPr/>
                    <a:lstStyle/>
                    <a:p>
                      <a:pPr algn="ctr" rtl="0" fontAlgn="t">
                        <a:spcBef>
                          <a:spcPts val="0"/>
                        </a:spcBef>
                        <a:spcAft>
                          <a:spcPts val="0"/>
                        </a:spcAft>
                      </a:pPr>
                      <a:r>
                        <a:rPr lang="en-US" sz="1400" b="0" i="0" u="none" strike="noStrike" cap="none" spc="0">
                          <a:solidFill>
                            <a:schemeClr val="tx1"/>
                          </a:solidFill>
                          <a:effectLst/>
                          <a:latin typeface="Calibri" panose="020F0502020204030204" pitchFamily="34" charset="0"/>
                        </a:rPr>
                        <a:t>1</a:t>
                      </a:r>
                      <a:endParaRPr lang="en-US" sz="1400" cap="none" spc="0">
                        <a:solidFill>
                          <a:schemeClr val="tx1"/>
                        </a:solidFill>
                        <a:effectLst/>
                      </a:endParaRPr>
                    </a:p>
                  </a:txBody>
                  <a:tcPr marL="72742" marR="72742" marT="67893" marB="67893">
                    <a:lnL w="28575" cap="flat" cmpd="sng" algn="ctr">
                      <a:noFill/>
                      <a:prstDash val="solid"/>
                    </a:lnL>
                    <a:lnR w="12700" cmpd="sng">
                      <a:noFill/>
                      <a:prstDash val="solid"/>
                    </a:lnR>
                    <a:lnT w="38100" cmpd="sng">
                      <a:noFill/>
                    </a:lnT>
                    <a:lnB w="12700" cap="flat" cmpd="sng" algn="ctr">
                      <a:noFill/>
                      <a:prstDash val="solid"/>
                    </a:lnB>
                    <a:noFill/>
                  </a:tcPr>
                </a:tc>
                <a:tc>
                  <a:txBody>
                    <a:bodyPr/>
                    <a:lstStyle/>
                    <a:p>
                      <a:pPr rtl="0" fontAlgn="t">
                        <a:spcBef>
                          <a:spcPts val="0"/>
                        </a:spcBef>
                        <a:spcAft>
                          <a:spcPts val="0"/>
                        </a:spcAft>
                      </a:pPr>
                      <a:r>
                        <a:rPr lang="en-US" sz="1400" b="0" i="0" u="none" strike="noStrike" cap="none" spc="0" dirty="0">
                          <a:solidFill>
                            <a:schemeClr val="tx1"/>
                          </a:solidFill>
                          <a:effectLst/>
                          <a:latin typeface="Calibri" panose="020F0502020204030204" pitchFamily="34" charset="0"/>
                        </a:rPr>
                        <a:t>The Start of your mentoring</a:t>
                      </a:r>
                      <a:endParaRPr lang="en-US" sz="1400" cap="none" spc="0" dirty="0">
                        <a:solidFill>
                          <a:schemeClr val="tx1"/>
                        </a:solidFill>
                        <a:effectLst/>
                      </a:endParaRPr>
                    </a:p>
                  </a:txBody>
                  <a:tcPr marL="72742" marR="72742" marT="67893" marB="67893">
                    <a:lnL w="12700" cmpd="sng">
                      <a:noFill/>
                      <a:prstDash val="solid"/>
                    </a:lnL>
                    <a:lnR w="28575" cap="flat" cmpd="sng" algn="ctr">
                      <a:noFill/>
                      <a:prstDash val="solid"/>
                    </a:lnR>
                    <a:lnT w="38100" cmpd="sng">
                      <a:noFill/>
                    </a:lnT>
                    <a:lnB w="12700" cap="flat" cmpd="sng" algn="ctr">
                      <a:noFill/>
                      <a:prstDash val="solid"/>
                    </a:lnB>
                    <a:noFill/>
                  </a:tcPr>
                </a:tc>
                <a:extLst>
                  <a:ext uri="{0D108BD9-81ED-4DB2-BD59-A6C34878D82A}">
                    <a16:rowId xmlns:a16="http://schemas.microsoft.com/office/drawing/2014/main" val="3414946667"/>
                  </a:ext>
                </a:extLst>
              </a:tr>
              <a:tr h="368561">
                <a:tc>
                  <a:txBody>
                    <a:bodyPr/>
                    <a:lstStyle/>
                    <a:p>
                      <a:pPr algn="ctr" rtl="0" fontAlgn="t">
                        <a:spcBef>
                          <a:spcPts val="0"/>
                        </a:spcBef>
                        <a:spcAft>
                          <a:spcPts val="0"/>
                        </a:spcAft>
                      </a:pPr>
                      <a:r>
                        <a:rPr lang="en-US" sz="1400" b="0" i="0" u="none" strike="noStrike" cap="none" spc="0">
                          <a:solidFill>
                            <a:schemeClr val="tx1"/>
                          </a:solidFill>
                          <a:effectLst/>
                          <a:latin typeface="Calibri" panose="020F0502020204030204" pitchFamily="34" charset="0"/>
                        </a:rPr>
                        <a:t>2</a:t>
                      </a:r>
                      <a:endParaRPr lang="en-US" sz="1400" cap="none" spc="0">
                        <a:solidFill>
                          <a:schemeClr val="tx1"/>
                        </a:solidFill>
                        <a:effectLst/>
                      </a:endParaRPr>
                    </a:p>
                  </a:txBody>
                  <a:tcPr marL="72742" marR="72742" marT="67893" marB="67893">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pPr rtl="0" fontAlgn="t">
                        <a:spcBef>
                          <a:spcPts val="0"/>
                        </a:spcBef>
                        <a:spcAft>
                          <a:spcPts val="0"/>
                        </a:spcAft>
                      </a:pPr>
                      <a:r>
                        <a:rPr lang="en-US" sz="1400" b="0" i="0" u="none" strike="noStrike" cap="none" spc="0" dirty="0">
                          <a:solidFill>
                            <a:schemeClr val="tx1"/>
                          </a:solidFill>
                          <a:effectLst/>
                          <a:latin typeface="Calibri" panose="020F0502020204030204" pitchFamily="34" charset="0"/>
                        </a:rPr>
                        <a:t>How to handle coming out in the workplace/school.</a:t>
                      </a:r>
                      <a:endParaRPr lang="en-US" sz="1400" cap="none" spc="0" dirty="0">
                        <a:solidFill>
                          <a:schemeClr val="tx1"/>
                        </a:solidFill>
                        <a:effectLst/>
                      </a:endParaRPr>
                    </a:p>
                  </a:txBody>
                  <a:tcPr marL="72742" marR="72742" marT="67893" marB="67893">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2462984981"/>
                  </a:ext>
                </a:extLst>
              </a:tr>
              <a:tr h="560820">
                <a:tc>
                  <a:txBody>
                    <a:bodyPr/>
                    <a:lstStyle/>
                    <a:p>
                      <a:pPr algn="ctr" rtl="0" fontAlgn="t">
                        <a:spcBef>
                          <a:spcPts val="0"/>
                        </a:spcBef>
                        <a:spcAft>
                          <a:spcPts val="0"/>
                        </a:spcAft>
                      </a:pPr>
                      <a:r>
                        <a:rPr lang="en-US" sz="1400" b="0" i="0" u="none" strike="noStrike" cap="none" spc="0" dirty="0">
                          <a:solidFill>
                            <a:schemeClr val="tx1"/>
                          </a:solidFill>
                          <a:effectLst/>
                          <a:latin typeface="Calibri" panose="020F0502020204030204" pitchFamily="34" charset="0"/>
                        </a:rPr>
                        <a:t>3</a:t>
                      </a:r>
                      <a:endParaRPr lang="en-US" sz="1400" cap="none" spc="0" dirty="0">
                        <a:solidFill>
                          <a:schemeClr val="tx1"/>
                        </a:solidFill>
                        <a:effectLst/>
                      </a:endParaRPr>
                    </a:p>
                  </a:txBody>
                  <a:tcPr marL="72742" marR="72742" marT="67893" marB="67893">
                    <a:lnL w="28575" cap="flat" cmpd="sng" algn="ctr">
                      <a:noFill/>
                      <a:prstDash val="solid"/>
                    </a:lnL>
                    <a:lnR w="12700" cmpd="sng">
                      <a:noFill/>
                      <a:prstDash val="solid"/>
                    </a:lnR>
                    <a:lnT w="12700" cmpd="sng">
                      <a:noFill/>
                      <a:prstDash val="solid"/>
                    </a:lnT>
                    <a:lnB w="12700" cap="flat" cmpd="sng" algn="ctr">
                      <a:noFill/>
                      <a:prstDash val="solid"/>
                    </a:lnB>
                    <a:noFill/>
                  </a:tcPr>
                </a:tc>
                <a:tc>
                  <a:txBody>
                    <a:bodyPr/>
                    <a:lstStyle/>
                    <a:p>
                      <a:pPr rtl="0" fontAlgn="t">
                        <a:spcBef>
                          <a:spcPts val="0"/>
                        </a:spcBef>
                        <a:spcAft>
                          <a:spcPts val="0"/>
                        </a:spcAft>
                      </a:pPr>
                      <a:r>
                        <a:rPr lang="en-US" sz="1400" b="0" i="0" u="none" strike="noStrike" cap="none" spc="0" dirty="0">
                          <a:solidFill>
                            <a:schemeClr val="tx1"/>
                          </a:solidFill>
                          <a:effectLst/>
                          <a:latin typeface="Calibri" panose="020F0502020204030204" pitchFamily="34" charset="0"/>
                        </a:rPr>
                        <a:t>Identifying prospective organizations and laboratories/workplaces that are LGBTQIA2S+-friendly and have LGBTQIA2S+ inclusive policies.</a:t>
                      </a:r>
                      <a:endParaRPr lang="en-US" sz="1400" cap="none" spc="0" dirty="0">
                        <a:solidFill>
                          <a:schemeClr val="tx1"/>
                        </a:solidFill>
                        <a:effectLst/>
                      </a:endParaRPr>
                    </a:p>
                  </a:txBody>
                  <a:tcPr marL="72742" marR="72742" marT="67893" marB="67893">
                    <a:lnL w="12700" cmpd="sng">
                      <a:noFill/>
                      <a:prstDash val="solid"/>
                    </a:lnL>
                    <a:lnR w="28575" cap="flat" cmpd="sng" algn="ctr">
                      <a:noFill/>
                      <a:prstDash val="solid"/>
                    </a:lnR>
                    <a:lnT w="12700" cmpd="sng">
                      <a:noFill/>
                      <a:prstDash val="solid"/>
                    </a:lnT>
                    <a:lnB w="12700" cap="flat" cmpd="sng" algn="ctr">
                      <a:noFill/>
                      <a:prstDash val="solid"/>
                    </a:lnB>
                    <a:noFill/>
                  </a:tcPr>
                </a:tc>
                <a:extLst>
                  <a:ext uri="{0D108BD9-81ED-4DB2-BD59-A6C34878D82A}">
                    <a16:rowId xmlns:a16="http://schemas.microsoft.com/office/drawing/2014/main" val="2284472429"/>
                  </a:ext>
                </a:extLst>
              </a:tr>
              <a:tr h="562541">
                <a:tc>
                  <a:txBody>
                    <a:bodyPr/>
                    <a:lstStyle/>
                    <a:p>
                      <a:pPr algn="ctr" rtl="0" fontAlgn="t">
                        <a:spcBef>
                          <a:spcPts val="0"/>
                        </a:spcBef>
                        <a:spcAft>
                          <a:spcPts val="0"/>
                        </a:spcAft>
                      </a:pPr>
                      <a:r>
                        <a:rPr lang="en-US" sz="1400" b="0" i="0" u="none" strike="noStrike" cap="none" spc="0">
                          <a:solidFill>
                            <a:schemeClr val="tx1"/>
                          </a:solidFill>
                          <a:effectLst/>
                          <a:latin typeface="Calibri" panose="020F0502020204030204" pitchFamily="34" charset="0"/>
                        </a:rPr>
                        <a:t>4</a:t>
                      </a:r>
                      <a:endParaRPr lang="en-US" sz="1400" cap="none" spc="0">
                        <a:solidFill>
                          <a:schemeClr val="tx1"/>
                        </a:solidFill>
                        <a:effectLst/>
                      </a:endParaRPr>
                    </a:p>
                  </a:txBody>
                  <a:tcPr marL="72742" marR="72742" marT="67893" marB="67893">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pPr rtl="0" fontAlgn="t">
                        <a:spcBef>
                          <a:spcPts val="0"/>
                        </a:spcBef>
                        <a:spcAft>
                          <a:spcPts val="0"/>
                        </a:spcAft>
                      </a:pPr>
                      <a:r>
                        <a:rPr lang="en-US" sz="1400" b="0" i="0" u="none" strike="noStrike" cap="none" spc="0" dirty="0">
                          <a:solidFill>
                            <a:schemeClr val="tx1"/>
                          </a:solidFill>
                          <a:effectLst/>
                          <a:latin typeface="Calibri" panose="020F0502020204030204" pitchFamily="34" charset="0"/>
                        </a:rPr>
                        <a:t>Handling homophobic/transphobic microaggressions or pronoun/dead-name misusage</a:t>
                      </a:r>
                      <a:endParaRPr lang="en-US" sz="1400" cap="none" spc="0" dirty="0">
                        <a:solidFill>
                          <a:schemeClr val="tx1"/>
                        </a:solidFill>
                        <a:effectLst/>
                      </a:endParaRPr>
                    </a:p>
                  </a:txBody>
                  <a:tcPr marL="72742" marR="72742" marT="67893" marB="67893">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2074164436"/>
                  </a:ext>
                </a:extLst>
              </a:tr>
              <a:tr h="404411">
                <a:tc>
                  <a:txBody>
                    <a:bodyPr/>
                    <a:lstStyle/>
                    <a:p>
                      <a:pPr algn="ctr" rtl="0" fontAlgn="t">
                        <a:spcBef>
                          <a:spcPts val="0"/>
                        </a:spcBef>
                        <a:spcAft>
                          <a:spcPts val="0"/>
                        </a:spcAft>
                      </a:pPr>
                      <a:r>
                        <a:rPr lang="en-US" sz="1400" b="0" i="0" u="none" strike="noStrike" cap="none" spc="0">
                          <a:solidFill>
                            <a:schemeClr val="tx1"/>
                          </a:solidFill>
                          <a:effectLst/>
                          <a:latin typeface="Calibri" panose="020F0502020204030204" pitchFamily="34" charset="0"/>
                        </a:rPr>
                        <a:t>5</a:t>
                      </a:r>
                      <a:endParaRPr lang="en-US" sz="1400" cap="none" spc="0">
                        <a:solidFill>
                          <a:schemeClr val="tx1"/>
                        </a:solidFill>
                        <a:effectLst/>
                      </a:endParaRPr>
                    </a:p>
                  </a:txBody>
                  <a:tcPr marL="72742" marR="72742" marT="67893" marB="67893">
                    <a:lnL w="28575" cap="flat" cmpd="sng" algn="ctr">
                      <a:noFill/>
                      <a:prstDash val="solid"/>
                    </a:lnL>
                    <a:lnR w="12700" cmpd="sng">
                      <a:noFill/>
                      <a:prstDash val="solid"/>
                    </a:lnR>
                    <a:lnT w="12700" cmpd="sng">
                      <a:noFill/>
                      <a:prstDash val="solid"/>
                    </a:lnT>
                    <a:lnB w="12700" cap="flat" cmpd="sng" algn="ctr">
                      <a:noFill/>
                      <a:prstDash val="solid"/>
                    </a:lnB>
                    <a:noFill/>
                  </a:tcPr>
                </a:tc>
                <a:tc>
                  <a:txBody>
                    <a:bodyPr/>
                    <a:lstStyle/>
                    <a:p>
                      <a:pPr rtl="0" fontAlgn="t">
                        <a:spcBef>
                          <a:spcPts val="0"/>
                        </a:spcBef>
                        <a:spcAft>
                          <a:spcPts val="0"/>
                        </a:spcAft>
                      </a:pPr>
                      <a:r>
                        <a:rPr lang="en-US" sz="1400" b="0" i="0" u="none" strike="noStrike" cap="none" spc="0" dirty="0">
                          <a:solidFill>
                            <a:schemeClr val="tx1"/>
                          </a:solidFill>
                          <a:effectLst/>
                          <a:latin typeface="Calibri" panose="020F0502020204030204" pitchFamily="34" charset="0"/>
                        </a:rPr>
                        <a:t>Navigating academic organizations/workplace HR when reporting misconduct/harassment/abuse</a:t>
                      </a:r>
                      <a:endParaRPr lang="en-US" sz="1400" cap="none" spc="0" dirty="0">
                        <a:solidFill>
                          <a:schemeClr val="tx1"/>
                        </a:solidFill>
                        <a:effectLst/>
                      </a:endParaRPr>
                    </a:p>
                  </a:txBody>
                  <a:tcPr marL="72742" marR="72742" marT="67893" marB="67893">
                    <a:lnL w="12700" cmpd="sng">
                      <a:noFill/>
                      <a:prstDash val="solid"/>
                    </a:lnL>
                    <a:lnR w="28575" cap="flat" cmpd="sng" algn="ctr">
                      <a:noFill/>
                      <a:prstDash val="solid"/>
                    </a:lnR>
                    <a:lnT w="12700" cmpd="sng">
                      <a:noFill/>
                      <a:prstDash val="solid"/>
                    </a:lnT>
                    <a:lnB w="12700" cap="flat" cmpd="sng" algn="ctr">
                      <a:noFill/>
                      <a:prstDash val="solid"/>
                    </a:lnB>
                    <a:noFill/>
                  </a:tcPr>
                </a:tc>
                <a:extLst>
                  <a:ext uri="{0D108BD9-81ED-4DB2-BD59-A6C34878D82A}">
                    <a16:rowId xmlns:a16="http://schemas.microsoft.com/office/drawing/2014/main" val="1149157425"/>
                  </a:ext>
                </a:extLst>
              </a:tr>
              <a:tr h="368561">
                <a:tc>
                  <a:txBody>
                    <a:bodyPr/>
                    <a:lstStyle/>
                    <a:p>
                      <a:pPr algn="ctr" rtl="0" fontAlgn="t">
                        <a:spcBef>
                          <a:spcPts val="0"/>
                        </a:spcBef>
                        <a:spcAft>
                          <a:spcPts val="0"/>
                        </a:spcAft>
                      </a:pPr>
                      <a:r>
                        <a:rPr lang="en-US" sz="1400" b="0" i="0" u="none" strike="noStrike" cap="none" spc="0">
                          <a:solidFill>
                            <a:schemeClr val="tx1"/>
                          </a:solidFill>
                          <a:effectLst/>
                          <a:latin typeface="Calibri" panose="020F0502020204030204" pitchFamily="34" charset="0"/>
                        </a:rPr>
                        <a:t>6</a:t>
                      </a:r>
                      <a:endParaRPr lang="en-US" sz="1400" cap="none" spc="0">
                        <a:solidFill>
                          <a:schemeClr val="tx1"/>
                        </a:solidFill>
                        <a:effectLst/>
                      </a:endParaRPr>
                    </a:p>
                  </a:txBody>
                  <a:tcPr marL="72742" marR="72742" marT="67893" marB="67893">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pPr rtl="0" fontAlgn="t">
                        <a:spcBef>
                          <a:spcPts val="0"/>
                        </a:spcBef>
                        <a:spcAft>
                          <a:spcPts val="0"/>
                        </a:spcAft>
                      </a:pPr>
                      <a:r>
                        <a:rPr lang="en-US" sz="1400" b="0" i="0" u="none" strike="noStrike" cap="none" spc="0" dirty="0">
                          <a:solidFill>
                            <a:schemeClr val="tx1"/>
                          </a:solidFill>
                          <a:effectLst/>
                          <a:latin typeface="Calibri" panose="020F0502020204030204" pitchFamily="34" charset="0"/>
                        </a:rPr>
                        <a:t>How to use Twitter and LinkedIn for Networking</a:t>
                      </a:r>
                      <a:endParaRPr lang="en-US" sz="1400" cap="none" spc="0" dirty="0">
                        <a:solidFill>
                          <a:schemeClr val="tx1"/>
                        </a:solidFill>
                        <a:effectLst/>
                      </a:endParaRPr>
                    </a:p>
                  </a:txBody>
                  <a:tcPr marL="72742" marR="72742" marT="67893" marB="67893">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4171872579"/>
                  </a:ext>
                </a:extLst>
              </a:tr>
            </a:tbl>
          </a:graphicData>
        </a:graphic>
      </p:graphicFrame>
      <p:sp>
        <p:nvSpPr>
          <p:cNvPr id="8" name="TextBox 7">
            <a:extLst>
              <a:ext uri="{FF2B5EF4-FFF2-40B4-BE49-F238E27FC236}">
                <a16:creationId xmlns:a16="http://schemas.microsoft.com/office/drawing/2014/main" id="{58283B3F-BF9B-B368-9DDC-D9D33949DCAB}"/>
              </a:ext>
            </a:extLst>
          </p:cNvPr>
          <p:cNvSpPr txBox="1"/>
          <p:nvPr/>
        </p:nvSpPr>
        <p:spPr>
          <a:xfrm>
            <a:off x="1460787" y="5658543"/>
            <a:ext cx="6214871" cy="977586"/>
          </a:xfrm>
          <a:prstGeom prst="rect">
            <a:avLst/>
          </a:prstGeom>
        </p:spPr>
        <p:txBody>
          <a:bodyPr vert="horz" lIns="91440" tIns="45720" rIns="91440" bIns="45720" rtlCol="0" anchor="ctr">
            <a:normAutofit/>
          </a:bodyPr>
          <a:lstStyle/>
          <a:p>
            <a:pPr>
              <a:lnSpc>
                <a:spcPct val="90000"/>
              </a:lnSpc>
              <a:spcAft>
                <a:spcPts val="600"/>
              </a:spcAft>
            </a:pPr>
            <a:r>
              <a:rPr lang="en-US" dirty="0"/>
              <a:t>&gt; Do you have to cover all topics listed? NO</a:t>
            </a:r>
          </a:p>
          <a:p>
            <a:pPr>
              <a:lnSpc>
                <a:spcPct val="90000"/>
              </a:lnSpc>
              <a:spcAft>
                <a:spcPts val="600"/>
              </a:spcAft>
            </a:pPr>
            <a:r>
              <a:rPr lang="en-US" dirty="0"/>
              <a:t>&gt; Can you cover topics not listed here? YES</a:t>
            </a:r>
          </a:p>
        </p:txBody>
      </p:sp>
    </p:spTree>
    <p:extLst>
      <p:ext uri="{BB962C8B-B14F-4D97-AF65-F5344CB8AC3E}">
        <p14:creationId xmlns:p14="http://schemas.microsoft.com/office/powerpoint/2010/main" val="1605886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6A955BF-410B-70D9-1400-902978E793B6}"/>
              </a:ext>
            </a:extLst>
          </p:cNvPr>
          <p:cNvSpPr>
            <a:spLocks noGrp="1"/>
          </p:cNvSpPr>
          <p:nvPr>
            <p:ph type="title"/>
          </p:nvPr>
        </p:nvSpPr>
        <p:spPr>
          <a:xfrm>
            <a:off x="572493" y="238539"/>
            <a:ext cx="11018520" cy="1434415"/>
          </a:xfrm>
        </p:spPr>
        <p:txBody>
          <a:bodyPr anchor="b">
            <a:normAutofit/>
          </a:bodyPr>
          <a:lstStyle/>
          <a:p>
            <a:r>
              <a:rPr lang="en-US" sz="5400" dirty="0"/>
              <a:t>Time commitment – Minutes/Topic</a:t>
            </a:r>
          </a:p>
        </p:txBody>
      </p:sp>
      <p:sp>
        <p:nvSpPr>
          <p:cNvPr id="24"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Logo, company name&#10;&#10;Description automatically generated">
            <a:extLst>
              <a:ext uri="{FF2B5EF4-FFF2-40B4-BE49-F238E27FC236}">
                <a16:creationId xmlns:a16="http://schemas.microsoft.com/office/drawing/2014/main" id="{B8B5A09A-04F1-6312-359A-4DF081EBA88E}"/>
              </a:ext>
            </a:extLst>
          </p:cNvPr>
          <p:cNvPicPr>
            <a:picLocks noChangeAspect="1"/>
          </p:cNvPicPr>
          <p:nvPr/>
        </p:nvPicPr>
        <p:blipFill rotWithShape="1">
          <a:blip r:embed="rId2"/>
          <a:srcRect r="3792" b="-3"/>
          <a:stretch/>
        </p:blipFill>
        <p:spPr>
          <a:xfrm>
            <a:off x="7675658" y="2093976"/>
            <a:ext cx="3941064" cy="4096512"/>
          </a:xfrm>
          <a:prstGeom prst="rect">
            <a:avLst/>
          </a:prstGeom>
        </p:spPr>
      </p:pic>
      <p:sp>
        <p:nvSpPr>
          <p:cNvPr id="5" name="TextBox 4">
            <a:extLst>
              <a:ext uri="{FF2B5EF4-FFF2-40B4-BE49-F238E27FC236}">
                <a16:creationId xmlns:a16="http://schemas.microsoft.com/office/drawing/2014/main" id="{FDADCD34-0A3D-100E-F260-4D1C7AF9EE10}"/>
              </a:ext>
            </a:extLst>
          </p:cNvPr>
          <p:cNvSpPr txBox="1"/>
          <p:nvPr/>
        </p:nvSpPr>
        <p:spPr>
          <a:xfrm>
            <a:off x="640003" y="1821165"/>
            <a:ext cx="5833456" cy="369332"/>
          </a:xfrm>
          <a:prstGeom prst="rect">
            <a:avLst/>
          </a:prstGeom>
          <a:noFill/>
        </p:spPr>
        <p:txBody>
          <a:bodyPr wrap="none" rtlCol="0">
            <a:spAutoFit/>
          </a:bodyPr>
          <a:lstStyle/>
          <a:p>
            <a:r>
              <a:rPr lang="en-US" dirty="0"/>
              <a:t>We </a:t>
            </a:r>
            <a:r>
              <a:rPr lang="en-US" sz="1800" dirty="0">
                <a:effectLst/>
                <a:latin typeface="Calibri" panose="020F0502020204030204" pitchFamily="34" charset="0"/>
                <a:ea typeface="Calibri" panose="020F0502020204030204" pitchFamily="34" charset="0"/>
              </a:rPr>
              <a:t>estimated a time commitment of ~30 minutes per week</a:t>
            </a:r>
            <a:r>
              <a:rPr lang="en-US" dirty="0">
                <a:effectLst/>
              </a:rPr>
              <a:t> </a:t>
            </a:r>
            <a:endParaRPr lang="en-US" dirty="0"/>
          </a:p>
        </p:txBody>
      </p:sp>
      <p:sp>
        <p:nvSpPr>
          <p:cNvPr id="19" name="TextBox 18">
            <a:extLst>
              <a:ext uri="{FF2B5EF4-FFF2-40B4-BE49-F238E27FC236}">
                <a16:creationId xmlns:a16="http://schemas.microsoft.com/office/drawing/2014/main" id="{1F38925D-AD6C-B590-9F87-5BFAB0D66F4A}"/>
              </a:ext>
            </a:extLst>
          </p:cNvPr>
          <p:cNvSpPr txBox="1"/>
          <p:nvPr/>
        </p:nvSpPr>
        <p:spPr>
          <a:xfrm>
            <a:off x="4899440" y="6423670"/>
            <a:ext cx="2318905" cy="369332"/>
          </a:xfrm>
          <a:prstGeom prst="rect">
            <a:avLst/>
          </a:prstGeom>
          <a:noFill/>
        </p:spPr>
        <p:txBody>
          <a:bodyPr wrap="none" rtlCol="0">
            <a:spAutoFit/>
          </a:bodyPr>
          <a:lstStyle/>
          <a:p>
            <a:r>
              <a:rPr lang="en-US" dirty="0"/>
              <a:t>Data from 2022 cohort</a:t>
            </a:r>
          </a:p>
        </p:txBody>
      </p:sp>
      <p:pic>
        <p:nvPicPr>
          <p:cNvPr id="27" name="Graphic 26">
            <a:extLst>
              <a:ext uri="{FF2B5EF4-FFF2-40B4-BE49-F238E27FC236}">
                <a16:creationId xmlns:a16="http://schemas.microsoft.com/office/drawing/2014/main" id="{095F2C34-2939-B8EE-9BD2-BC9DCCD5374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11773" y="2144874"/>
            <a:ext cx="5461686" cy="4721716"/>
          </a:xfrm>
          <a:prstGeom prst="rect">
            <a:avLst/>
          </a:prstGeom>
        </p:spPr>
      </p:pic>
    </p:spTree>
    <p:extLst>
      <p:ext uri="{BB962C8B-B14F-4D97-AF65-F5344CB8AC3E}">
        <p14:creationId xmlns:p14="http://schemas.microsoft.com/office/powerpoint/2010/main" val="13617603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6A955BF-410B-70D9-1400-902978E793B6}"/>
              </a:ext>
            </a:extLst>
          </p:cNvPr>
          <p:cNvSpPr>
            <a:spLocks noGrp="1"/>
          </p:cNvSpPr>
          <p:nvPr>
            <p:ph type="title"/>
          </p:nvPr>
        </p:nvSpPr>
        <p:spPr>
          <a:xfrm>
            <a:off x="572493" y="238539"/>
            <a:ext cx="11018520" cy="1434415"/>
          </a:xfrm>
        </p:spPr>
        <p:txBody>
          <a:bodyPr anchor="b">
            <a:normAutofit/>
          </a:bodyPr>
          <a:lstStyle/>
          <a:p>
            <a:r>
              <a:rPr lang="en-US" sz="4600"/>
              <a:t>How to connect with your Mentor/Mentee </a:t>
            </a:r>
          </a:p>
        </p:txBody>
      </p:sp>
      <p:sp>
        <p:nvSpPr>
          <p:cNvPr id="24"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0E3D200-1C50-6F06-A681-9D8C8991FF55}"/>
              </a:ext>
            </a:extLst>
          </p:cNvPr>
          <p:cNvSpPr>
            <a:spLocks noGrp="1"/>
          </p:cNvSpPr>
          <p:nvPr>
            <p:ph idx="1"/>
          </p:nvPr>
        </p:nvSpPr>
        <p:spPr>
          <a:xfrm>
            <a:off x="572493" y="2071316"/>
            <a:ext cx="6713552" cy="4119172"/>
          </a:xfrm>
        </p:spPr>
        <p:txBody>
          <a:bodyPr anchor="t">
            <a:normAutofit/>
          </a:bodyPr>
          <a:lstStyle/>
          <a:p>
            <a:pPr marR="0">
              <a:spcBef>
                <a:spcPts val="200"/>
              </a:spcBef>
              <a:spcAft>
                <a:spcPts val="0"/>
              </a:spcAft>
              <a:buFontTx/>
              <a:buChar char="-"/>
            </a:pPr>
            <a:r>
              <a:rPr lang="en-US" sz="2200" dirty="0">
                <a:effectLst/>
                <a:ea typeface="Calibri" panose="020F0502020204030204" pitchFamily="34" charset="0"/>
                <a:cs typeface="Times New Roman" panose="02020603050405020304" pitchFamily="18" charset="0"/>
              </a:rPr>
              <a:t>Video call/Zoom</a:t>
            </a:r>
          </a:p>
          <a:p>
            <a:pPr marR="0">
              <a:spcBef>
                <a:spcPts val="200"/>
              </a:spcBef>
              <a:spcAft>
                <a:spcPts val="0"/>
              </a:spcAft>
              <a:buFontTx/>
              <a:buChar char="-"/>
            </a:pPr>
            <a:r>
              <a:rPr lang="en-US" sz="2200" dirty="0">
                <a:ea typeface="Calibri" panose="020F0502020204030204" pitchFamily="34" charset="0"/>
                <a:cs typeface="Times New Roman" panose="02020603050405020304" pitchFamily="18" charset="0"/>
              </a:rPr>
              <a:t>Phone Call</a:t>
            </a:r>
          </a:p>
          <a:p>
            <a:pPr marR="0">
              <a:spcBef>
                <a:spcPts val="200"/>
              </a:spcBef>
              <a:spcAft>
                <a:spcPts val="0"/>
              </a:spcAft>
              <a:buFontTx/>
              <a:buChar char="-"/>
            </a:pPr>
            <a:r>
              <a:rPr lang="en-US" sz="2200" dirty="0">
                <a:effectLst/>
                <a:ea typeface="Calibri" panose="020F0502020204030204" pitchFamily="34" charset="0"/>
                <a:cs typeface="Times New Roman" panose="02020603050405020304" pitchFamily="18" charset="0"/>
              </a:rPr>
              <a:t>Emails</a:t>
            </a:r>
          </a:p>
          <a:p>
            <a:pPr marR="0">
              <a:spcBef>
                <a:spcPts val="200"/>
              </a:spcBef>
              <a:spcAft>
                <a:spcPts val="0"/>
              </a:spcAft>
              <a:buFontTx/>
              <a:buChar char="-"/>
            </a:pPr>
            <a:r>
              <a:rPr lang="en-US" sz="2200" dirty="0">
                <a:ea typeface="Calibri" panose="020F0502020204030204" pitchFamily="34" charset="0"/>
                <a:cs typeface="Times New Roman" panose="02020603050405020304" pitchFamily="18" charset="0"/>
              </a:rPr>
              <a:t>…</a:t>
            </a:r>
            <a:endParaRPr lang="en-US" sz="2200" dirty="0">
              <a:effectLst/>
              <a:ea typeface="Calibri" panose="020F0502020204030204" pitchFamily="34" charset="0"/>
              <a:cs typeface="Times New Roman" panose="02020603050405020304" pitchFamily="18" charset="0"/>
            </a:endParaRPr>
          </a:p>
          <a:p>
            <a:pPr marR="0">
              <a:spcBef>
                <a:spcPts val="200"/>
              </a:spcBef>
              <a:spcAft>
                <a:spcPts val="0"/>
              </a:spcAft>
              <a:buFontTx/>
              <a:buChar char="-"/>
            </a:pPr>
            <a:endParaRPr lang="en-US" sz="2200" dirty="0">
              <a:ea typeface="Calibri" panose="020F0502020204030204" pitchFamily="34" charset="0"/>
              <a:cs typeface="Times New Roman" panose="02020603050405020304" pitchFamily="18" charset="0"/>
            </a:endParaRPr>
          </a:p>
          <a:p>
            <a:pPr marR="0">
              <a:spcBef>
                <a:spcPts val="200"/>
              </a:spcBef>
              <a:spcAft>
                <a:spcPts val="0"/>
              </a:spcAft>
              <a:buFontTx/>
              <a:buChar char="-"/>
            </a:pPr>
            <a:endParaRPr lang="en-US" sz="2200" dirty="0">
              <a:effectLst/>
              <a:ea typeface="Calibri" panose="020F0502020204030204" pitchFamily="34" charset="0"/>
              <a:cs typeface="Times New Roman" panose="02020603050405020304" pitchFamily="18" charset="0"/>
            </a:endParaRPr>
          </a:p>
          <a:p>
            <a:pPr marL="0" marR="0" indent="0">
              <a:spcBef>
                <a:spcPts val="200"/>
              </a:spcBef>
              <a:spcAft>
                <a:spcPts val="0"/>
              </a:spcAft>
              <a:buNone/>
            </a:pPr>
            <a:r>
              <a:rPr lang="en-US" sz="2200" dirty="0">
                <a:ea typeface="Calibri" panose="020F0502020204030204" pitchFamily="34" charset="0"/>
                <a:cs typeface="Times New Roman" panose="02020603050405020304" pitchFamily="18" charset="0"/>
              </a:rPr>
              <a:t>While we suggest having zoom video calls to connect and discuss between the pair it is ultimately up to you how you choose to communicate. </a:t>
            </a:r>
            <a:endParaRPr lang="en-US" sz="2200" dirty="0">
              <a:effectLst/>
              <a:ea typeface="Calibri" panose="020F0502020204030204" pitchFamily="34" charset="0"/>
              <a:cs typeface="Times New Roman" panose="02020603050405020304" pitchFamily="18" charset="0"/>
            </a:endParaRPr>
          </a:p>
          <a:p>
            <a:pPr marL="0" marR="0" indent="0">
              <a:spcBef>
                <a:spcPts val="200"/>
              </a:spcBef>
              <a:spcAft>
                <a:spcPts val="0"/>
              </a:spcAft>
              <a:buNone/>
            </a:pPr>
            <a:endParaRPr lang="en-US" sz="2200" dirty="0">
              <a:effectLst/>
              <a:ea typeface="Calibri" panose="020F0502020204030204" pitchFamily="34" charset="0"/>
              <a:cs typeface="Calibri" panose="020F0502020204030204" pitchFamily="34" charset="0"/>
            </a:endParaRPr>
          </a:p>
        </p:txBody>
      </p:sp>
      <p:pic>
        <p:nvPicPr>
          <p:cNvPr id="4" name="Picture 3" descr="Logo, company name&#10;&#10;Description automatically generated">
            <a:extLst>
              <a:ext uri="{FF2B5EF4-FFF2-40B4-BE49-F238E27FC236}">
                <a16:creationId xmlns:a16="http://schemas.microsoft.com/office/drawing/2014/main" id="{B8B5A09A-04F1-6312-359A-4DF081EBA88E}"/>
              </a:ext>
            </a:extLst>
          </p:cNvPr>
          <p:cNvPicPr>
            <a:picLocks noChangeAspect="1"/>
          </p:cNvPicPr>
          <p:nvPr/>
        </p:nvPicPr>
        <p:blipFill rotWithShape="1">
          <a:blip r:embed="rId2"/>
          <a:srcRect r="3792" b="-3"/>
          <a:stretch/>
        </p:blipFill>
        <p:spPr>
          <a:xfrm>
            <a:off x="7675658" y="2093976"/>
            <a:ext cx="3941064" cy="4096512"/>
          </a:xfrm>
          <a:prstGeom prst="rect">
            <a:avLst/>
          </a:prstGeom>
        </p:spPr>
      </p:pic>
    </p:spTree>
    <p:extLst>
      <p:ext uri="{BB962C8B-B14F-4D97-AF65-F5344CB8AC3E}">
        <p14:creationId xmlns:p14="http://schemas.microsoft.com/office/powerpoint/2010/main" val="12027061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433</TotalTime>
  <Words>815</Words>
  <Application>Microsoft Macintosh PowerPoint</Application>
  <PresentationFormat>Widescreen</PresentationFormat>
  <Paragraphs>80</Paragraphs>
  <Slides>11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Symbol</vt:lpstr>
      <vt:lpstr>Wingdings</vt:lpstr>
      <vt:lpstr>Office Theme</vt:lpstr>
      <vt:lpstr>PowerPoint Presentation</vt:lpstr>
      <vt:lpstr>Mission Statement </vt:lpstr>
      <vt:lpstr>2022 Cohort End of Mentoring survey</vt:lpstr>
      <vt:lpstr>2022 Cohort End of Mentoring survey</vt:lpstr>
      <vt:lpstr>Code of conduct (1)</vt:lpstr>
      <vt:lpstr>Code of conduct (2)</vt:lpstr>
      <vt:lpstr>Topics</vt:lpstr>
      <vt:lpstr>Time commitment – Minutes/Topic</vt:lpstr>
      <vt:lpstr>How to connect with your Mentor/Mentee </vt:lpstr>
      <vt:lpstr>Program length</vt:lpstr>
      <vt:lpstr>Questions or problems arising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Luca Caputo</dc:creator>
  <cp:lastModifiedBy>Luca Caputo</cp:lastModifiedBy>
  <cp:revision>7</cp:revision>
  <dcterms:created xsi:type="dcterms:W3CDTF">2023-03-21T15:15:28Z</dcterms:created>
  <dcterms:modified xsi:type="dcterms:W3CDTF">2023-03-22T20:27:05Z</dcterms:modified>
</cp:coreProperties>
</file>