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61" r:id="rId6"/>
    <p:sldId id="262" r:id="rId7"/>
    <p:sldId id="271" r:id="rId8"/>
    <p:sldId id="265" r:id="rId9"/>
    <p:sldId id="264" r:id="rId10"/>
    <p:sldId id="266" r:id="rId11"/>
    <p:sldId id="267" r:id="rId12"/>
    <p:sldId id="272" r:id="rId13"/>
    <p:sldId id="274"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2432" autoAdjust="0"/>
  </p:normalViewPr>
  <p:slideViewPr>
    <p:cSldViewPr>
      <p:cViewPr>
        <p:scale>
          <a:sx n="78" d="100"/>
          <a:sy n="78"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25" b="1" i="0" u="none" strike="noStrike" baseline="0">
                <a:solidFill>
                  <a:srgbClr val="000000"/>
                </a:solidFill>
                <a:latin typeface="Arial"/>
                <a:ea typeface="Arial"/>
                <a:cs typeface="Arial"/>
              </a:defRPr>
            </a:pPr>
            <a:r>
              <a:rPr lang="en-US"/>
              <a:t>
EOL Dropsonde Projects 1990-2017</a:t>
            </a:r>
          </a:p>
        </c:rich>
      </c:tx>
      <c:layout>
        <c:manualLayout>
          <c:xMode val="edge"/>
          <c:yMode val="edge"/>
          <c:x val="0.28625959021611674"/>
          <c:y val="2.0684824726894791E-3"/>
        </c:manualLayout>
      </c:layout>
      <c:overlay val="0"/>
      <c:spPr>
        <a:noFill/>
        <a:ln w="25400">
          <a:noFill/>
        </a:ln>
      </c:spPr>
    </c:title>
    <c:autoTitleDeleted val="0"/>
    <c:plotArea>
      <c:layout>
        <c:manualLayout>
          <c:layoutTarget val="inner"/>
          <c:xMode val="edge"/>
          <c:yMode val="edge"/>
          <c:x val="0.106957533178314"/>
          <c:y val="0.27655569448331102"/>
          <c:w val="0.86165152432868997"/>
          <c:h val="0.41106037484674401"/>
        </c:manualLayout>
      </c:layout>
      <c:barChart>
        <c:barDir val="col"/>
        <c:grouping val="clustered"/>
        <c:varyColors val="0"/>
        <c:ser>
          <c:idx val="0"/>
          <c:order val="0"/>
          <c:spPr>
            <a:solidFill>
              <a:srgbClr val="000000"/>
            </a:solidFill>
            <a:ln w="12700">
              <a:solidFill>
                <a:srgbClr val="000000"/>
              </a:solidFill>
              <a:prstDash val="solid"/>
            </a:ln>
          </c:spPr>
          <c:invertIfNegative val="0"/>
          <c:cat>
            <c:strRef>
              <c:f>soundings!$A$93:$A$142</c:f>
              <c:strCache>
                <c:ptCount val="50"/>
                <c:pt idx="0">
                  <c:v>TCM90</c:v>
                </c:pt>
                <c:pt idx="1">
                  <c:v>GTE_TRACE</c:v>
                </c:pt>
                <c:pt idx="2">
                  <c:v>CASP_II</c:v>
                </c:pt>
                <c:pt idx="3">
                  <c:v>PRE_BOREAS</c:v>
                </c:pt>
                <c:pt idx="4">
                  <c:v>TOGA_COARE</c:v>
                </c:pt>
                <c:pt idx="5">
                  <c:v>KOFSE</c:v>
                </c:pt>
                <c:pt idx="6">
                  <c:v>CEPEX</c:v>
                </c:pt>
                <c:pt idx="7">
                  <c:v>AES_BASE</c:v>
                </c:pt>
                <c:pt idx="8">
                  <c:v>DLR</c:v>
                </c:pt>
                <c:pt idx="9">
                  <c:v>NASA_LITE</c:v>
                </c:pt>
                <c:pt idx="10">
                  <c:v>MACAWS</c:v>
                </c:pt>
                <c:pt idx="11">
                  <c:v>Snowband</c:v>
                </c:pt>
                <c:pt idx="12">
                  <c:v>INDOEX</c:v>
                </c:pt>
                <c:pt idx="13">
                  <c:v>MAP</c:v>
                </c:pt>
                <c:pt idx="14">
                  <c:v>DYCOMS II</c:v>
                </c:pt>
                <c:pt idx="15">
                  <c:v>EPIC</c:v>
                </c:pt>
                <c:pt idx="16">
                  <c:v>CAMEX IV</c:v>
                </c:pt>
                <c:pt idx="17">
                  <c:v>IHOP</c:v>
                </c:pt>
                <c:pt idx="18">
                  <c:v>Crystal Face</c:v>
                </c:pt>
                <c:pt idx="19">
                  <c:v>BAMEX</c:v>
                </c:pt>
                <c:pt idx="20">
                  <c:v>ATREC </c:v>
                </c:pt>
                <c:pt idx="21">
                  <c:v>Ocean Waves </c:v>
                </c:pt>
                <c:pt idx="22">
                  <c:v>RICO</c:v>
                </c:pt>
                <c:pt idx="23">
                  <c:v>RAINEX</c:v>
                </c:pt>
                <c:pt idx="24">
                  <c:v>T-REX</c:v>
                </c:pt>
                <c:pt idx="25">
                  <c:v>Progressive Science</c:v>
                </c:pt>
                <c:pt idx="26">
                  <c:v>AMMA</c:v>
                </c:pt>
                <c:pt idx="27">
                  <c:v>NAMMA</c:v>
                </c:pt>
                <c:pt idx="28">
                  <c:v>TC4</c:v>
                </c:pt>
                <c:pt idx="29">
                  <c:v>GISMOS</c:v>
                </c:pt>
                <c:pt idx="30">
                  <c:v>T-PARC (drift)</c:v>
                </c:pt>
                <c:pt idx="31">
                  <c:v>T-PARC (drop)</c:v>
                </c:pt>
                <c:pt idx="32">
                  <c:v>PLOWS</c:v>
                </c:pt>
                <c:pt idx="33">
                  <c:v>PREDICT</c:v>
                </c:pt>
                <c:pt idx="34">
                  <c:v>GRIP</c:v>
                </c:pt>
                <c:pt idx="35">
                  <c:v>ITOP</c:v>
                </c:pt>
                <c:pt idx="36">
                  <c:v>Concordiasi</c:v>
                </c:pt>
                <c:pt idx="37">
                  <c:v>WISPAR</c:v>
                </c:pt>
                <c:pt idx="38">
                  <c:v>HS3 </c:v>
                </c:pt>
                <c:pt idx="39">
                  <c:v>DYNAMO</c:v>
                </c:pt>
                <c:pt idx="40">
                  <c:v>HS3 </c:v>
                </c:pt>
                <c:pt idx="41">
                  <c:v>MPEX</c:v>
                </c:pt>
                <c:pt idx="42">
                  <c:v>HS3 </c:v>
                </c:pt>
                <c:pt idx="43">
                  <c:v>DEEPWAVE</c:v>
                </c:pt>
                <c:pt idx="44">
                  <c:v>HS3 </c:v>
                </c:pt>
                <c:pt idx="45">
                  <c:v>CSET</c:v>
                </c:pt>
                <c:pt idx="46">
                  <c:v>SHOUT</c:v>
                </c:pt>
                <c:pt idx="47">
                  <c:v>SHOUT-ENRR</c:v>
                </c:pt>
                <c:pt idx="48">
                  <c:v>SHOUT-H RR</c:v>
                </c:pt>
                <c:pt idx="49">
                  <c:v>OLYMPEX</c:v>
                </c:pt>
              </c:strCache>
            </c:strRef>
          </c:cat>
          <c:val>
            <c:numRef>
              <c:f>soundings!$E$93:$E$142</c:f>
              <c:numCache>
                <c:formatCode>General</c:formatCode>
                <c:ptCount val="50"/>
                <c:pt idx="0">
                  <c:v>89</c:v>
                </c:pt>
                <c:pt idx="1">
                  <c:v>74</c:v>
                </c:pt>
                <c:pt idx="2">
                  <c:v>191</c:v>
                </c:pt>
                <c:pt idx="3">
                  <c:v>12</c:v>
                </c:pt>
                <c:pt idx="4">
                  <c:v>110</c:v>
                </c:pt>
                <c:pt idx="5">
                  <c:v>33</c:v>
                </c:pt>
                <c:pt idx="6">
                  <c:v>109</c:v>
                </c:pt>
                <c:pt idx="7">
                  <c:v>100</c:v>
                </c:pt>
                <c:pt idx="8">
                  <c:v>8</c:v>
                </c:pt>
                <c:pt idx="9">
                  <c:v>26</c:v>
                </c:pt>
                <c:pt idx="10">
                  <c:v>17</c:v>
                </c:pt>
                <c:pt idx="11">
                  <c:v>102</c:v>
                </c:pt>
                <c:pt idx="12">
                  <c:v>94</c:v>
                </c:pt>
                <c:pt idx="13">
                  <c:v>153</c:v>
                </c:pt>
                <c:pt idx="14">
                  <c:v>63</c:v>
                </c:pt>
                <c:pt idx="15">
                  <c:v>181</c:v>
                </c:pt>
                <c:pt idx="16">
                  <c:v>119</c:v>
                </c:pt>
                <c:pt idx="17">
                  <c:v>415</c:v>
                </c:pt>
                <c:pt idx="18">
                  <c:v>47</c:v>
                </c:pt>
                <c:pt idx="19">
                  <c:v>438</c:v>
                </c:pt>
                <c:pt idx="20">
                  <c:v>74</c:v>
                </c:pt>
                <c:pt idx="21">
                  <c:v>65</c:v>
                </c:pt>
                <c:pt idx="22">
                  <c:v>198</c:v>
                </c:pt>
                <c:pt idx="23">
                  <c:v>197</c:v>
                </c:pt>
                <c:pt idx="24">
                  <c:v>306</c:v>
                </c:pt>
                <c:pt idx="25">
                  <c:v>17</c:v>
                </c:pt>
                <c:pt idx="26">
                  <c:v>171</c:v>
                </c:pt>
                <c:pt idx="27">
                  <c:v>192</c:v>
                </c:pt>
                <c:pt idx="28">
                  <c:v>95</c:v>
                </c:pt>
                <c:pt idx="29">
                  <c:v>20</c:v>
                </c:pt>
                <c:pt idx="30">
                  <c:v>339</c:v>
                </c:pt>
                <c:pt idx="31">
                  <c:v>1577</c:v>
                </c:pt>
                <c:pt idx="32">
                  <c:v>51</c:v>
                </c:pt>
                <c:pt idx="33">
                  <c:v>558</c:v>
                </c:pt>
                <c:pt idx="34">
                  <c:v>328</c:v>
                </c:pt>
                <c:pt idx="35">
                  <c:v>698</c:v>
                </c:pt>
                <c:pt idx="36">
                  <c:v>648</c:v>
                </c:pt>
                <c:pt idx="37">
                  <c:v>162</c:v>
                </c:pt>
                <c:pt idx="38">
                  <c:v>79</c:v>
                </c:pt>
                <c:pt idx="39">
                  <c:v>469</c:v>
                </c:pt>
                <c:pt idx="40">
                  <c:v>337</c:v>
                </c:pt>
                <c:pt idx="41">
                  <c:v>426</c:v>
                </c:pt>
                <c:pt idx="42">
                  <c:v>433</c:v>
                </c:pt>
                <c:pt idx="43">
                  <c:v>284</c:v>
                </c:pt>
                <c:pt idx="44">
                  <c:v>656</c:v>
                </c:pt>
                <c:pt idx="45">
                  <c:v>120</c:v>
                </c:pt>
                <c:pt idx="46">
                  <c:v>107</c:v>
                </c:pt>
                <c:pt idx="47">
                  <c:v>89</c:v>
                </c:pt>
                <c:pt idx="48">
                  <c:v>634</c:v>
                </c:pt>
                <c:pt idx="49">
                  <c:v>53</c:v>
                </c:pt>
              </c:numCache>
            </c:numRef>
          </c:val>
        </c:ser>
        <c:dLbls>
          <c:showLegendKey val="0"/>
          <c:showVal val="0"/>
          <c:showCatName val="0"/>
          <c:showSerName val="0"/>
          <c:showPercent val="0"/>
          <c:showBubbleSize val="0"/>
        </c:dLbls>
        <c:gapWidth val="150"/>
        <c:axId val="45632128"/>
        <c:axId val="46207744"/>
      </c:barChart>
      <c:catAx>
        <c:axId val="45632128"/>
        <c:scaling>
          <c:orientation val="minMax"/>
        </c:scaling>
        <c:delete val="0"/>
        <c:axPos val="b"/>
        <c:title>
          <c:tx>
            <c:rich>
              <a:bodyPr/>
              <a:lstStyle/>
              <a:p>
                <a:pPr>
                  <a:defRPr sz="1500" b="1" i="0" u="none" strike="noStrike" baseline="0">
                    <a:solidFill>
                      <a:srgbClr val="000000"/>
                    </a:solidFill>
                    <a:latin typeface="Arial"/>
                    <a:ea typeface="Arial"/>
                    <a:cs typeface="Arial"/>
                  </a:defRPr>
                </a:pPr>
                <a:r>
                  <a:rPr lang="en-US" dirty="0"/>
                  <a:t>Field Projects </a:t>
                </a:r>
              </a:p>
            </c:rich>
          </c:tx>
          <c:layout>
            <c:manualLayout>
              <c:xMode val="edge"/>
              <c:yMode val="edge"/>
              <c:x val="0.43648724550822532"/>
              <c:y val="0.94453224731413599"/>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5400000" vert="horz"/>
          <a:lstStyle/>
          <a:p>
            <a:pPr>
              <a:defRPr sz="1100" b="1" i="0" u="none" strike="noStrike" baseline="0">
                <a:solidFill>
                  <a:srgbClr val="000000"/>
                </a:solidFill>
                <a:latin typeface="Arial"/>
                <a:ea typeface="Arial"/>
                <a:cs typeface="Arial"/>
              </a:defRPr>
            </a:pPr>
            <a:endParaRPr lang="en-US"/>
          </a:p>
        </c:txPr>
        <c:crossAx val="46207744"/>
        <c:crosses val="autoZero"/>
        <c:auto val="1"/>
        <c:lblAlgn val="ctr"/>
        <c:lblOffset val="100"/>
        <c:tickLblSkip val="1"/>
        <c:tickMarkSkip val="1"/>
        <c:noMultiLvlLbl val="0"/>
      </c:catAx>
      <c:valAx>
        <c:axId val="46207744"/>
        <c:scaling>
          <c:orientation val="minMax"/>
          <c:max val="700"/>
        </c:scaling>
        <c:delete val="0"/>
        <c:axPos val="l"/>
        <c:majorGridlines>
          <c:spPr>
            <a:ln w="3175">
              <a:solidFill>
                <a:srgbClr val="000000"/>
              </a:solidFill>
              <a:prstDash val="solid"/>
            </a:ln>
          </c:spPr>
        </c:majorGridlines>
        <c:title>
          <c:tx>
            <c:rich>
              <a:bodyPr/>
              <a:lstStyle/>
              <a:p>
                <a:pPr>
                  <a:defRPr sz="1500" b="1" i="0" u="none" strike="noStrike" baseline="0">
                    <a:solidFill>
                      <a:srgbClr val="000000"/>
                    </a:solidFill>
                    <a:latin typeface="Arial"/>
                    <a:ea typeface="Arial"/>
                    <a:cs typeface="Arial"/>
                  </a:defRPr>
                </a:pPr>
                <a:r>
                  <a:rPr lang="en-US"/>
                  <a:t>Number of Soundings</a:t>
                </a:r>
              </a:p>
            </c:rich>
          </c:tx>
          <c:layout>
            <c:manualLayout>
              <c:xMode val="edge"/>
              <c:yMode val="edge"/>
              <c:x val="1.66147455867082E-2"/>
              <c:y val="0.264325517535817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45632128"/>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5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0.65868</cdr:x>
      <cdr:y>0.23426</cdr:y>
    </cdr:from>
    <cdr:to>
      <cdr:x>0.67656</cdr:x>
      <cdr:y>0.68899</cdr:y>
    </cdr:to>
    <cdr:sp macro="" textlink="">
      <cdr:nvSpPr>
        <cdr:cNvPr id="2104" name="Rectangle 56"/>
        <cdr:cNvSpPr>
          <a:spLocks xmlns:a="http://schemas.openxmlformats.org/drawingml/2006/main" noChangeArrowheads="1"/>
        </cdr:cNvSpPr>
      </cdr:nvSpPr>
      <cdr:spPr bwMode="auto">
        <a:xfrm xmlns:a="http://schemas.openxmlformats.org/drawingml/2006/main">
          <a:off x="7378086" y="1241942"/>
          <a:ext cx="200281" cy="2410803"/>
        </a:xfrm>
        <a:prstGeom xmlns:a="http://schemas.openxmlformats.org/drawingml/2006/main" prst="rect">
          <a:avLst/>
        </a:prstGeom>
        <a:solidFill xmlns:a="http://schemas.openxmlformats.org/drawingml/2006/main">
          <a:srgbClr val="99CC00">
            <a:alpha val="34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0.60613</cdr:x>
      <cdr:y>0.23378</cdr:y>
    </cdr:from>
    <cdr:to>
      <cdr:x>0.65799</cdr:x>
      <cdr:y>0.68661</cdr:y>
    </cdr:to>
    <cdr:sp macro="" textlink="">
      <cdr:nvSpPr>
        <cdr:cNvPr id="63522" name="Rectangle 34"/>
        <cdr:cNvSpPr>
          <a:spLocks xmlns:a="http://schemas.openxmlformats.org/drawingml/2006/main" noChangeArrowheads="1"/>
        </cdr:cNvSpPr>
      </cdr:nvSpPr>
      <cdr:spPr bwMode="auto">
        <a:xfrm xmlns:a="http://schemas.openxmlformats.org/drawingml/2006/main">
          <a:off x="6789474" y="1239397"/>
          <a:ext cx="580972" cy="2400731"/>
        </a:xfrm>
        <a:prstGeom xmlns:a="http://schemas.openxmlformats.org/drawingml/2006/main" prst="rect">
          <a:avLst/>
        </a:prstGeom>
        <a:solidFill xmlns:a="http://schemas.openxmlformats.org/drawingml/2006/main">
          <a:srgbClr val="99CC00">
            <a:alpha val="47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0.67553</cdr:x>
      <cdr:y>0.23412</cdr:y>
    </cdr:from>
    <cdr:to>
      <cdr:x>0.74439</cdr:x>
      <cdr:y>0.68638</cdr:y>
    </cdr:to>
    <cdr:sp macro="" textlink="">
      <cdr:nvSpPr>
        <cdr:cNvPr id="63491" name="Rectangle 3"/>
        <cdr:cNvSpPr>
          <a:spLocks xmlns:a="http://schemas.openxmlformats.org/drawingml/2006/main" noChangeArrowheads="1"/>
        </cdr:cNvSpPr>
      </cdr:nvSpPr>
      <cdr:spPr bwMode="auto">
        <a:xfrm xmlns:a="http://schemas.openxmlformats.org/drawingml/2006/main">
          <a:off x="7566938" y="1241200"/>
          <a:ext cx="771247" cy="2397708"/>
        </a:xfrm>
        <a:prstGeom xmlns:a="http://schemas.openxmlformats.org/drawingml/2006/main" prst="rect">
          <a:avLst/>
        </a:prstGeom>
        <a:solidFill xmlns:a="http://schemas.openxmlformats.org/drawingml/2006/main">
          <a:srgbClr val="FFFF00">
            <a:alpha val="39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0.12806</cdr:x>
      <cdr:y>0.23277</cdr:y>
    </cdr:from>
    <cdr:to>
      <cdr:x>0.15935</cdr:x>
      <cdr:y>0.68576</cdr:y>
    </cdr:to>
    <cdr:sp macro="" textlink="">
      <cdr:nvSpPr>
        <cdr:cNvPr id="63499" name="Rectangle 11"/>
        <cdr:cNvSpPr>
          <a:spLocks xmlns:a="http://schemas.openxmlformats.org/drawingml/2006/main" noChangeArrowheads="1"/>
        </cdr:cNvSpPr>
      </cdr:nvSpPr>
      <cdr:spPr bwMode="auto">
        <a:xfrm xmlns:a="http://schemas.openxmlformats.org/drawingml/2006/main">
          <a:off x="1434465" y="1234057"/>
          <a:ext cx="350520" cy="2401579"/>
        </a:xfrm>
        <a:prstGeom xmlns:a="http://schemas.openxmlformats.org/drawingml/2006/main" prst="rect">
          <a:avLst/>
        </a:prstGeom>
        <a:solidFill xmlns:a="http://schemas.openxmlformats.org/drawingml/2006/main">
          <a:schemeClr val="accent1">
            <a:lumMod val="75000"/>
            <a:alpha val="42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0.52194</cdr:x>
      <cdr:y>0.23286</cdr:y>
    </cdr:from>
    <cdr:to>
      <cdr:x>0.58929</cdr:x>
      <cdr:y>0.68585</cdr:y>
    </cdr:to>
    <cdr:sp macro="" textlink="">
      <cdr:nvSpPr>
        <cdr:cNvPr id="63518" name="Rectangle 30"/>
        <cdr:cNvSpPr>
          <a:spLocks xmlns:a="http://schemas.openxmlformats.org/drawingml/2006/main" noChangeArrowheads="1"/>
        </cdr:cNvSpPr>
      </cdr:nvSpPr>
      <cdr:spPr bwMode="auto">
        <a:xfrm xmlns:a="http://schemas.openxmlformats.org/drawingml/2006/main">
          <a:off x="5846446" y="1234534"/>
          <a:ext cx="754380" cy="2401579"/>
        </a:xfrm>
        <a:prstGeom xmlns:a="http://schemas.openxmlformats.org/drawingml/2006/main" prst="rect">
          <a:avLst/>
        </a:prstGeom>
        <a:solidFill xmlns:a="http://schemas.openxmlformats.org/drawingml/2006/main">
          <a:srgbClr val="333399">
            <a:alpha val="49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0.50629</cdr:x>
      <cdr:y>0.23289</cdr:y>
    </cdr:from>
    <cdr:to>
      <cdr:x>0.52126</cdr:x>
      <cdr:y>0.6886</cdr:y>
    </cdr:to>
    <cdr:sp macro="" textlink="">
      <cdr:nvSpPr>
        <cdr:cNvPr id="63516" name="Rectangle 28"/>
        <cdr:cNvSpPr>
          <a:spLocks xmlns:a="http://schemas.openxmlformats.org/drawingml/2006/main" noChangeArrowheads="1"/>
        </cdr:cNvSpPr>
      </cdr:nvSpPr>
      <cdr:spPr bwMode="auto">
        <a:xfrm xmlns:a="http://schemas.openxmlformats.org/drawingml/2006/main">
          <a:off x="5671206" y="1234679"/>
          <a:ext cx="167620" cy="2415999"/>
        </a:xfrm>
        <a:prstGeom xmlns:a="http://schemas.openxmlformats.org/drawingml/2006/main" prst="rect">
          <a:avLst/>
        </a:prstGeom>
        <a:solidFill xmlns:a="http://schemas.openxmlformats.org/drawingml/2006/main">
          <a:schemeClr val="accent1">
            <a:lumMod val="75000"/>
            <a:alpha val="50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0.47102</cdr:x>
      <cdr:y>0.23234</cdr:y>
    </cdr:from>
    <cdr:to>
      <cdr:x>0.50548</cdr:x>
      <cdr:y>0.68535</cdr:y>
    </cdr:to>
    <cdr:sp macro="" textlink="">
      <cdr:nvSpPr>
        <cdr:cNvPr id="63515" name="Rectangle 27"/>
        <cdr:cNvSpPr>
          <a:spLocks xmlns:a="http://schemas.openxmlformats.org/drawingml/2006/main" noChangeArrowheads="1"/>
        </cdr:cNvSpPr>
      </cdr:nvSpPr>
      <cdr:spPr bwMode="auto">
        <a:xfrm xmlns:a="http://schemas.openxmlformats.org/drawingml/2006/main">
          <a:off x="5276131" y="1231777"/>
          <a:ext cx="386000" cy="2401685"/>
        </a:xfrm>
        <a:prstGeom xmlns:a="http://schemas.openxmlformats.org/drawingml/2006/main" prst="rect">
          <a:avLst/>
        </a:prstGeom>
        <a:solidFill xmlns:a="http://schemas.openxmlformats.org/drawingml/2006/main">
          <a:srgbClr val="C0C0C0">
            <a:alpha val="48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0.43432</cdr:x>
      <cdr:y>0.23432</cdr:y>
    </cdr:from>
    <cdr:to>
      <cdr:x>0.47092</cdr:x>
      <cdr:y>0.68756</cdr:y>
    </cdr:to>
    <cdr:sp macro="" textlink="">
      <cdr:nvSpPr>
        <cdr:cNvPr id="63513" name="Rectangle 25"/>
        <cdr:cNvSpPr>
          <a:spLocks xmlns:a="http://schemas.openxmlformats.org/drawingml/2006/main" noChangeArrowheads="1"/>
        </cdr:cNvSpPr>
      </cdr:nvSpPr>
      <cdr:spPr bwMode="auto">
        <a:xfrm xmlns:a="http://schemas.openxmlformats.org/drawingml/2006/main">
          <a:off x="4864940" y="1242299"/>
          <a:ext cx="410005" cy="2402904"/>
        </a:xfrm>
        <a:prstGeom xmlns:a="http://schemas.openxmlformats.org/drawingml/2006/main" prst="rect">
          <a:avLst/>
        </a:prstGeom>
        <a:solidFill xmlns:a="http://schemas.openxmlformats.org/drawingml/2006/main">
          <a:srgbClr val="FF0000">
            <a:alpha val="46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0.41683</cdr:x>
      <cdr:y>0.23378</cdr:y>
    </cdr:from>
    <cdr:to>
      <cdr:x>0.4335</cdr:x>
      <cdr:y>0.68597</cdr:y>
    </cdr:to>
    <cdr:sp macro="" textlink="">
      <cdr:nvSpPr>
        <cdr:cNvPr id="63512" name="Rectangle 24"/>
        <cdr:cNvSpPr>
          <a:spLocks xmlns:a="http://schemas.openxmlformats.org/drawingml/2006/main" noChangeArrowheads="1"/>
        </cdr:cNvSpPr>
      </cdr:nvSpPr>
      <cdr:spPr bwMode="auto">
        <a:xfrm xmlns:a="http://schemas.openxmlformats.org/drawingml/2006/main">
          <a:off x="4669128" y="1239397"/>
          <a:ext cx="186717" cy="2397338"/>
        </a:xfrm>
        <a:prstGeom xmlns:a="http://schemas.openxmlformats.org/drawingml/2006/main" prst="rect">
          <a:avLst/>
        </a:prstGeom>
        <a:solidFill xmlns:a="http://schemas.openxmlformats.org/drawingml/2006/main">
          <a:srgbClr val="FF9900">
            <a:alpha val="61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0.3666</cdr:x>
      <cdr:y>0.2343</cdr:y>
    </cdr:from>
    <cdr:to>
      <cdr:x>0.41718</cdr:x>
      <cdr:y>0.68802</cdr:y>
    </cdr:to>
    <cdr:sp macro="" textlink="">
      <cdr:nvSpPr>
        <cdr:cNvPr id="63493" name="Rectangle 5"/>
        <cdr:cNvSpPr>
          <a:spLocks xmlns:a="http://schemas.openxmlformats.org/drawingml/2006/main" noChangeArrowheads="1"/>
        </cdr:cNvSpPr>
      </cdr:nvSpPr>
      <cdr:spPr bwMode="auto">
        <a:xfrm xmlns:a="http://schemas.openxmlformats.org/drawingml/2006/main">
          <a:off x="4106398" y="1242154"/>
          <a:ext cx="566568" cy="2405449"/>
        </a:xfrm>
        <a:prstGeom xmlns:a="http://schemas.openxmlformats.org/drawingml/2006/main" prst="rect">
          <a:avLst/>
        </a:prstGeom>
        <a:solidFill xmlns:a="http://schemas.openxmlformats.org/drawingml/2006/main">
          <a:srgbClr val="FFCC00">
            <a:alpha val="53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0.33302</cdr:x>
      <cdr:y>0.23392</cdr:y>
    </cdr:from>
    <cdr:to>
      <cdr:x>0.36616</cdr:x>
      <cdr:y>0.68667</cdr:y>
    </cdr:to>
    <cdr:sp macro="" textlink="">
      <cdr:nvSpPr>
        <cdr:cNvPr id="2" name="Rectangle 3"/>
        <cdr:cNvSpPr>
          <a:spLocks xmlns:a="http://schemas.openxmlformats.org/drawingml/2006/main" noChangeArrowheads="1"/>
        </cdr:cNvSpPr>
      </cdr:nvSpPr>
      <cdr:spPr bwMode="auto">
        <a:xfrm xmlns:a="http://schemas.openxmlformats.org/drawingml/2006/main">
          <a:off x="3730275" y="1240155"/>
          <a:ext cx="371190" cy="2400300"/>
        </a:xfrm>
        <a:prstGeom xmlns:a="http://schemas.openxmlformats.org/drawingml/2006/main" prst="rect">
          <a:avLst/>
        </a:prstGeom>
        <a:solidFill xmlns:a="http://schemas.openxmlformats.org/drawingml/2006/main">
          <a:srgbClr val="FFFF00">
            <a:alpha val="39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0.29949</cdr:x>
      <cdr:y>0.23326</cdr:y>
    </cdr:from>
    <cdr:to>
      <cdr:x>0.3335</cdr:x>
      <cdr:y>0.68453</cdr:y>
    </cdr:to>
    <cdr:sp macro="" textlink="">
      <cdr:nvSpPr>
        <cdr:cNvPr id="63511" name="Rectangle 23"/>
        <cdr:cNvSpPr>
          <a:spLocks xmlns:a="http://schemas.openxmlformats.org/drawingml/2006/main" noChangeArrowheads="1"/>
        </cdr:cNvSpPr>
      </cdr:nvSpPr>
      <cdr:spPr bwMode="auto">
        <a:xfrm xmlns:a="http://schemas.openxmlformats.org/drawingml/2006/main">
          <a:off x="3354705" y="1236655"/>
          <a:ext cx="381000" cy="2392460"/>
        </a:xfrm>
        <a:prstGeom xmlns:a="http://schemas.openxmlformats.org/drawingml/2006/main" prst="rect">
          <a:avLst/>
        </a:prstGeom>
        <a:solidFill xmlns:a="http://schemas.openxmlformats.org/drawingml/2006/main">
          <a:srgbClr val="99CC00">
            <a:alpha val="3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0.27931</cdr:x>
      <cdr:y>0.23536</cdr:y>
    </cdr:from>
    <cdr:to>
      <cdr:x>0.29875</cdr:x>
      <cdr:y>0.68453</cdr:y>
    </cdr:to>
    <cdr:sp macro="" textlink="">
      <cdr:nvSpPr>
        <cdr:cNvPr id="63506" name="Rectangle 18"/>
        <cdr:cNvSpPr>
          <a:spLocks xmlns:a="http://schemas.openxmlformats.org/drawingml/2006/main" noChangeArrowheads="1"/>
        </cdr:cNvSpPr>
      </cdr:nvSpPr>
      <cdr:spPr bwMode="auto">
        <a:xfrm xmlns:a="http://schemas.openxmlformats.org/drawingml/2006/main" flipH="1">
          <a:off x="3128680" y="1247775"/>
          <a:ext cx="217755" cy="2381340"/>
        </a:xfrm>
        <a:prstGeom xmlns:a="http://schemas.openxmlformats.org/drawingml/2006/main" prst="rect">
          <a:avLst/>
        </a:prstGeom>
        <a:solidFill xmlns:a="http://schemas.openxmlformats.org/drawingml/2006/main">
          <a:srgbClr val="99CC00">
            <a:alpha val="47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0.22825</cdr:x>
      <cdr:y>0.23536</cdr:y>
    </cdr:from>
    <cdr:to>
      <cdr:x>0.27908</cdr:x>
      <cdr:y>0.68625</cdr:y>
    </cdr:to>
    <cdr:sp macro="" textlink="">
      <cdr:nvSpPr>
        <cdr:cNvPr id="63507" name="Rectangle 19"/>
        <cdr:cNvSpPr>
          <a:spLocks xmlns:a="http://schemas.openxmlformats.org/drawingml/2006/main" noChangeArrowheads="1"/>
        </cdr:cNvSpPr>
      </cdr:nvSpPr>
      <cdr:spPr bwMode="auto">
        <a:xfrm xmlns:a="http://schemas.openxmlformats.org/drawingml/2006/main">
          <a:off x="2556666" y="1247775"/>
          <a:ext cx="569440" cy="2390458"/>
        </a:xfrm>
        <a:prstGeom xmlns:a="http://schemas.openxmlformats.org/drawingml/2006/main" prst="rect">
          <a:avLst/>
        </a:prstGeom>
        <a:solidFill xmlns:a="http://schemas.openxmlformats.org/drawingml/2006/main">
          <a:srgbClr val="008000">
            <a:alpha val="5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0.16003</cdr:x>
      <cdr:y>0.23277</cdr:y>
    </cdr:from>
    <cdr:to>
      <cdr:x>0.22738</cdr:x>
      <cdr:y>0.68674</cdr:y>
    </cdr:to>
    <cdr:sp macro="" textlink="">
      <cdr:nvSpPr>
        <cdr:cNvPr id="63494" name="Rectangle 6"/>
        <cdr:cNvSpPr>
          <a:spLocks xmlns:a="http://schemas.openxmlformats.org/drawingml/2006/main" noChangeArrowheads="1"/>
        </cdr:cNvSpPr>
      </cdr:nvSpPr>
      <cdr:spPr bwMode="auto">
        <a:xfrm xmlns:a="http://schemas.openxmlformats.org/drawingml/2006/main">
          <a:off x="1792605" y="1234057"/>
          <a:ext cx="754380" cy="2406774"/>
        </a:xfrm>
        <a:prstGeom xmlns:a="http://schemas.openxmlformats.org/drawingml/2006/main" prst="rect">
          <a:avLst/>
        </a:prstGeom>
        <a:solidFill xmlns:a="http://schemas.openxmlformats.org/drawingml/2006/main">
          <a:srgbClr val="333399">
            <a:alpha val="49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0.10687</cdr:x>
      <cdr:y>0.23133</cdr:y>
    </cdr:from>
    <cdr:to>
      <cdr:x>0.12738</cdr:x>
      <cdr:y>0.6853</cdr:y>
    </cdr:to>
    <cdr:sp macro="" textlink="">
      <cdr:nvSpPr>
        <cdr:cNvPr id="63501" name="Rectangle 13"/>
        <cdr:cNvSpPr>
          <a:spLocks xmlns:a="http://schemas.openxmlformats.org/drawingml/2006/main" noChangeArrowheads="1"/>
        </cdr:cNvSpPr>
      </cdr:nvSpPr>
      <cdr:spPr bwMode="auto">
        <a:xfrm xmlns:a="http://schemas.openxmlformats.org/drawingml/2006/main">
          <a:off x="1197093" y="1226437"/>
          <a:ext cx="229751" cy="2406774"/>
        </a:xfrm>
        <a:prstGeom xmlns:a="http://schemas.openxmlformats.org/drawingml/2006/main" prst="rect">
          <a:avLst/>
        </a:prstGeom>
        <a:solidFill xmlns:a="http://schemas.openxmlformats.org/drawingml/2006/main">
          <a:srgbClr val="C0C0C0">
            <a:alpha val="48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0.32762</cdr:x>
      <cdr:y>0.12912</cdr:y>
    </cdr:from>
    <cdr:to>
      <cdr:x>0.61981</cdr:x>
      <cdr:y>0.18801</cdr:y>
    </cdr:to>
    <cdr:sp macro="" textlink="">
      <cdr:nvSpPr>
        <cdr:cNvPr id="63489" name="Text Box 1"/>
        <cdr:cNvSpPr txBox="1">
          <a:spLocks xmlns:a="http://schemas.openxmlformats.org/drawingml/2006/main" noChangeArrowheads="1"/>
        </cdr:cNvSpPr>
      </cdr:nvSpPr>
      <cdr:spPr bwMode="auto">
        <a:xfrm xmlns:a="http://schemas.openxmlformats.org/drawingml/2006/main">
          <a:off x="3007468" y="685800"/>
          <a:ext cx="2682207" cy="312773"/>
        </a:xfrm>
        <a:prstGeom xmlns:a="http://schemas.openxmlformats.org/drawingml/2006/main" prst="rect">
          <a:avLst/>
        </a:prstGeom>
        <a:noFill xmlns:a="http://schemas.openxmlformats.org/drawingml/2006/main"/>
        <a:ln xmlns:a="http://schemas.openxmlformats.org/drawingml/2006/main" w="15875">
          <a:solidFill>
            <a:srgbClr val="000000"/>
          </a:solid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Total # of soundings= 11764</a:t>
          </a:r>
        </a:p>
      </cdr:txBody>
    </cdr:sp>
  </cdr:relSizeAnchor>
  <cdr:relSizeAnchor xmlns:cdr="http://schemas.openxmlformats.org/drawingml/2006/chartDrawing">
    <cdr:from>
      <cdr:x>0.08015</cdr:x>
      <cdr:y>0.0372</cdr:y>
    </cdr:from>
    <cdr:to>
      <cdr:x>0.09054</cdr:x>
      <cdr:y>0.09069</cdr:y>
    </cdr:to>
    <cdr:sp macro="" textlink="">
      <cdr:nvSpPr>
        <cdr:cNvPr id="63492" name="Text Box 4"/>
        <cdr:cNvSpPr txBox="1">
          <a:spLocks xmlns:a="http://schemas.openxmlformats.org/drawingml/2006/main" noChangeArrowheads="1"/>
        </cdr:cNvSpPr>
      </cdr:nvSpPr>
      <cdr:spPr bwMode="auto">
        <a:xfrm xmlns:a="http://schemas.openxmlformats.org/drawingml/2006/main">
          <a:off x="739129" y="195218"/>
          <a:ext cx="95412" cy="2761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0.3897</cdr:x>
      <cdr:y>0.24219</cdr:y>
    </cdr:from>
    <cdr:to>
      <cdr:x>0.42829</cdr:x>
      <cdr:y>0.27752</cdr:y>
    </cdr:to>
    <cdr:sp macro="" textlink="">
      <cdr:nvSpPr>
        <cdr:cNvPr id="63495" name="Text Box 7"/>
        <cdr:cNvSpPr txBox="1">
          <a:spLocks xmlns:a="http://schemas.openxmlformats.org/drawingml/2006/main" noChangeArrowheads="1"/>
        </cdr:cNvSpPr>
      </cdr:nvSpPr>
      <cdr:spPr bwMode="auto">
        <a:xfrm xmlns:a="http://schemas.openxmlformats.org/drawingml/2006/main">
          <a:off x="4584170" y="1275685"/>
          <a:ext cx="453948" cy="1860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2001</a:t>
          </a:r>
        </a:p>
      </cdr:txBody>
    </cdr:sp>
  </cdr:relSizeAnchor>
  <cdr:relSizeAnchor xmlns:cdr="http://schemas.openxmlformats.org/drawingml/2006/chartDrawing">
    <cdr:from>
      <cdr:x>0.43603</cdr:x>
      <cdr:y>0.23947</cdr:y>
    </cdr:from>
    <cdr:to>
      <cdr:x>0.47735</cdr:x>
      <cdr:y>0.27432</cdr:y>
    </cdr:to>
    <cdr:sp macro="" textlink="">
      <cdr:nvSpPr>
        <cdr:cNvPr id="63497" name="Text Box 9"/>
        <cdr:cNvSpPr txBox="1">
          <a:spLocks xmlns:a="http://schemas.openxmlformats.org/drawingml/2006/main" noChangeArrowheads="1"/>
        </cdr:cNvSpPr>
      </cdr:nvSpPr>
      <cdr:spPr bwMode="auto">
        <a:xfrm xmlns:a="http://schemas.openxmlformats.org/drawingml/2006/main">
          <a:off x="4884173" y="1269553"/>
          <a:ext cx="462842" cy="1847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2003</a:t>
          </a:r>
        </a:p>
      </cdr:txBody>
    </cdr:sp>
  </cdr:relSizeAnchor>
  <cdr:relSizeAnchor xmlns:cdr="http://schemas.openxmlformats.org/drawingml/2006/chartDrawing">
    <cdr:from>
      <cdr:x>0.47405</cdr:x>
      <cdr:y>0.23771</cdr:y>
    </cdr:from>
    <cdr:to>
      <cdr:x>0.51388</cdr:x>
      <cdr:y>0.27256</cdr:y>
    </cdr:to>
    <cdr:sp macro="" textlink="">
      <cdr:nvSpPr>
        <cdr:cNvPr id="63498" name="Text Box 10"/>
        <cdr:cNvSpPr txBox="1">
          <a:spLocks xmlns:a="http://schemas.openxmlformats.org/drawingml/2006/main" noChangeArrowheads="1"/>
        </cdr:cNvSpPr>
      </cdr:nvSpPr>
      <cdr:spPr bwMode="auto">
        <a:xfrm xmlns:a="http://schemas.openxmlformats.org/drawingml/2006/main">
          <a:off x="5310068" y="1260223"/>
          <a:ext cx="446152" cy="1847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2004</a:t>
          </a:r>
        </a:p>
      </cdr:txBody>
    </cdr:sp>
  </cdr:relSizeAnchor>
  <cdr:relSizeAnchor xmlns:cdr="http://schemas.openxmlformats.org/drawingml/2006/chartDrawing">
    <cdr:from>
      <cdr:x>0.33595</cdr:x>
      <cdr:y>0.24088</cdr:y>
    </cdr:from>
    <cdr:to>
      <cdr:x>0.38246</cdr:x>
      <cdr:y>0.28775</cdr:y>
    </cdr:to>
    <cdr:sp macro="" textlink="">
      <cdr:nvSpPr>
        <cdr:cNvPr id="63500" name="Text Box 12"/>
        <cdr:cNvSpPr txBox="1">
          <a:spLocks xmlns:a="http://schemas.openxmlformats.org/drawingml/2006/main" noChangeArrowheads="1"/>
        </cdr:cNvSpPr>
      </cdr:nvSpPr>
      <cdr:spPr bwMode="auto">
        <a:xfrm xmlns:a="http://schemas.openxmlformats.org/drawingml/2006/main">
          <a:off x="3763065" y="1277029"/>
          <a:ext cx="520977" cy="2484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1999</a:t>
          </a:r>
        </a:p>
      </cdr:txBody>
    </cdr:sp>
  </cdr:relSizeAnchor>
  <cdr:relSizeAnchor xmlns:cdr="http://schemas.openxmlformats.org/drawingml/2006/chartDrawing">
    <cdr:from>
      <cdr:x>0.30338</cdr:x>
      <cdr:y>0.23984</cdr:y>
    </cdr:from>
    <cdr:to>
      <cdr:x>0.34024</cdr:x>
      <cdr:y>0.27027</cdr:y>
    </cdr:to>
    <cdr:sp macro="" textlink="">
      <cdr:nvSpPr>
        <cdr:cNvPr id="63502" name="Text Box 14"/>
        <cdr:cNvSpPr txBox="1">
          <a:spLocks xmlns:a="http://schemas.openxmlformats.org/drawingml/2006/main" noChangeArrowheads="1"/>
        </cdr:cNvSpPr>
      </cdr:nvSpPr>
      <cdr:spPr bwMode="auto">
        <a:xfrm xmlns:a="http://schemas.openxmlformats.org/drawingml/2006/main">
          <a:off x="3398323" y="1271529"/>
          <a:ext cx="412884" cy="1613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1998</a:t>
          </a:r>
        </a:p>
      </cdr:txBody>
    </cdr:sp>
  </cdr:relSizeAnchor>
  <cdr:relSizeAnchor xmlns:cdr="http://schemas.openxmlformats.org/drawingml/2006/chartDrawing">
    <cdr:from>
      <cdr:x>0.10464</cdr:x>
      <cdr:y>0.24185</cdr:y>
    </cdr:from>
    <cdr:to>
      <cdr:x>0.14101</cdr:x>
      <cdr:y>0.27032</cdr:y>
    </cdr:to>
    <cdr:sp macro="" textlink="">
      <cdr:nvSpPr>
        <cdr:cNvPr id="63503" name="Text Box 15"/>
        <cdr:cNvSpPr txBox="1">
          <a:spLocks xmlns:a="http://schemas.openxmlformats.org/drawingml/2006/main" noChangeArrowheads="1"/>
        </cdr:cNvSpPr>
      </cdr:nvSpPr>
      <cdr:spPr bwMode="auto">
        <a:xfrm xmlns:a="http://schemas.openxmlformats.org/drawingml/2006/main">
          <a:off x="964028" y="1251750"/>
          <a:ext cx="333942" cy="1469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1990</a:t>
          </a:r>
        </a:p>
      </cdr:txBody>
    </cdr:sp>
  </cdr:relSizeAnchor>
  <cdr:relSizeAnchor xmlns:cdr="http://schemas.openxmlformats.org/drawingml/2006/chartDrawing">
    <cdr:from>
      <cdr:x>0.13539</cdr:x>
      <cdr:y>0.24234</cdr:y>
    </cdr:from>
    <cdr:to>
      <cdr:x>0.172</cdr:x>
      <cdr:y>0.27056</cdr:y>
    </cdr:to>
    <cdr:sp macro="" textlink="">
      <cdr:nvSpPr>
        <cdr:cNvPr id="63504" name="Text Box 16"/>
        <cdr:cNvSpPr txBox="1">
          <a:spLocks xmlns:a="http://schemas.openxmlformats.org/drawingml/2006/main" noChangeArrowheads="1"/>
        </cdr:cNvSpPr>
      </cdr:nvSpPr>
      <cdr:spPr bwMode="auto">
        <a:xfrm xmlns:a="http://schemas.openxmlformats.org/drawingml/2006/main">
          <a:off x="1321184" y="1246259"/>
          <a:ext cx="338101" cy="1454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1992</a:t>
          </a:r>
        </a:p>
      </cdr:txBody>
    </cdr:sp>
  </cdr:relSizeAnchor>
  <cdr:relSizeAnchor xmlns:cdr="http://schemas.openxmlformats.org/drawingml/2006/chartDrawing">
    <cdr:from>
      <cdr:x>0.19044</cdr:x>
      <cdr:y>0.2441</cdr:y>
    </cdr:from>
    <cdr:to>
      <cdr:x>0.2273</cdr:x>
      <cdr:y>0.27331</cdr:y>
    </cdr:to>
    <cdr:sp macro="" textlink="">
      <cdr:nvSpPr>
        <cdr:cNvPr id="63505" name="Text Box 17"/>
        <cdr:cNvSpPr txBox="1">
          <a:spLocks xmlns:a="http://schemas.openxmlformats.org/drawingml/2006/main" noChangeArrowheads="1"/>
        </cdr:cNvSpPr>
      </cdr:nvSpPr>
      <cdr:spPr bwMode="auto">
        <a:xfrm xmlns:a="http://schemas.openxmlformats.org/drawingml/2006/main">
          <a:off x="2133168" y="1250885"/>
          <a:ext cx="412884" cy="149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1993</a:t>
          </a:r>
        </a:p>
      </cdr:txBody>
    </cdr:sp>
  </cdr:relSizeAnchor>
  <cdr:relSizeAnchor xmlns:cdr="http://schemas.openxmlformats.org/drawingml/2006/chartDrawing">
    <cdr:from>
      <cdr:x>0.27645</cdr:x>
      <cdr:y>0.23837</cdr:y>
    </cdr:from>
    <cdr:to>
      <cdr:x>0.31331</cdr:x>
      <cdr:y>0.26732</cdr:y>
    </cdr:to>
    <cdr:sp macro="" textlink="">
      <cdr:nvSpPr>
        <cdr:cNvPr id="63509" name="Text Box 21"/>
        <cdr:cNvSpPr txBox="1">
          <a:spLocks xmlns:a="http://schemas.openxmlformats.org/drawingml/2006/main" noChangeArrowheads="1"/>
        </cdr:cNvSpPr>
      </cdr:nvSpPr>
      <cdr:spPr bwMode="auto">
        <a:xfrm xmlns:a="http://schemas.openxmlformats.org/drawingml/2006/main">
          <a:off x="3096642" y="1263750"/>
          <a:ext cx="412883" cy="1534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1995</a:t>
          </a:r>
        </a:p>
      </cdr:txBody>
    </cdr:sp>
  </cdr:relSizeAnchor>
  <cdr:relSizeAnchor xmlns:cdr="http://schemas.openxmlformats.org/drawingml/2006/chartDrawing">
    <cdr:from>
      <cdr:x>0.2343</cdr:x>
      <cdr:y>0.24271</cdr:y>
    </cdr:from>
    <cdr:to>
      <cdr:x>0.27116</cdr:x>
      <cdr:y>0.27094</cdr:y>
    </cdr:to>
    <cdr:sp macro="" textlink="">
      <cdr:nvSpPr>
        <cdr:cNvPr id="63510" name="Text Box 22"/>
        <cdr:cNvSpPr txBox="1">
          <a:spLocks xmlns:a="http://schemas.openxmlformats.org/drawingml/2006/main" noChangeArrowheads="1"/>
        </cdr:cNvSpPr>
      </cdr:nvSpPr>
      <cdr:spPr bwMode="auto">
        <a:xfrm xmlns:a="http://schemas.openxmlformats.org/drawingml/2006/main">
          <a:off x="2624494" y="1286769"/>
          <a:ext cx="412883" cy="149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1994</a:t>
          </a:r>
        </a:p>
      </cdr:txBody>
    </cdr:sp>
  </cdr:relSizeAnchor>
  <cdr:relSizeAnchor xmlns:cdr="http://schemas.openxmlformats.org/drawingml/2006/chartDrawing">
    <cdr:from>
      <cdr:x>0.53901</cdr:x>
      <cdr:y>0.23763</cdr:y>
    </cdr:from>
    <cdr:to>
      <cdr:x>0.5791</cdr:x>
      <cdr:y>0.27199</cdr:y>
    </cdr:to>
    <cdr:sp macro="" textlink="">
      <cdr:nvSpPr>
        <cdr:cNvPr id="63519" name="Text Box 31"/>
        <cdr:cNvSpPr txBox="1">
          <a:spLocks xmlns:a="http://schemas.openxmlformats.org/drawingml/2006/main" noChangeArrowheads="1"/>
        </cdr:cNvSpPr>
      </cdr:nvSpPr>
      <cdr:spPr bwMode="auto">
        <a:xfrm xmlns:a="http://schemas.openxmlformats.org/drawingml/2006/main">
          <a:off x="6037641" y="1259798"/>
          <a:ext cx="449064" cy="1821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2006</a:t>
          </a:r>
        </a:p>
      </cdr:txBody>
    </cdr:sp>
  </cdr:relSizeAnchor>
  <cdr:relSizeAnchor xmlns:cdr="http://schemas.openxmlformats.org/drawingml/2006/chartDrawing">
    <cdr:from>
      <cdr:x>0.5883</cdr:x>
      <cdr:y>0.23182</cdr:y>
    </cdr:from>
    <cdr:to>
      <cdr:x>0.60697</cdr:x>
      <cdr:y>0.68505</cdr:y>
    </cdr:to>
    <cdr:sp macro="" textlink="">
      <cdr:nvSpPr>
        <cdr:cNvPr id="63520" name="Rectangle 32"/>
        <cdr:cNvSpPr>
          <a:spLocks xmlns:a="http://schemas.openxmlformats.org/drawingml/2006/main" noChangeArrowheads="1"/>
        </cdr:cNvSpPr>
      </cdr:nvSpPr>
      <cdr:spPr bwMode="auto">
        <a:xfrm xmlns:a="http://schemas.openxmlformats.org/drawingml/2006/main">
          <a:off x="6589762" y="1229035"/>
          <a:ext cx="209184" cy="2402851"/>
        </a:xfrm>
        <a:prstGeom xmlns:a="http://schemas.openxmlformats.org/drawingml/2006/main" prst="rect">
          <a:avLst/>
        </a:prstGeom>
        <a:solidFill xmlns:a="http://schemas.openxmlformats.org/drawingml/2006/main">
          <a:srgbClr val="008000">
            <a:alpha val="5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0.62103</cdr:x>
      <cdr:y>0.23865</cdr:y>
    </cdr:from>
    <cdr:to>
      <cdr:x>0.65839</cdr:x>
      <cdr:y>0.26957</cdr:y>
    </cdr:to>
    <cdr:sp macro="" textlink="">
      <cdr:nvSpPr>
        <cdr:cNvPr id="63523" name="Text Box 35"/>
        <cdr:cNvSpPr txBox="1">
          <a:spLocks xmlns:a="http://schemas.openxmlformats.org/drawingml/2006/main" noChangeArrowheads="1"/>
        </cdr:cNvSpPr>
      </cdr:nvSpPr>
      <cdr:spPr bwMode="auto">
        <a:xfrm xmlns:a="http://schemas.openxmlformats.org/drawingml/2006/main">
          <a:off x="6956371" y="1265245"/>
          <a:ext cx="418484" cy="1639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2008</a:t>
          </a:r>
        </a:p>
      </cdr:txBody>
    </cdr:sp>
  </cdr:relSizeAnchor>
  <cdr:relSizeAnchor xmlns:cdr="http://schemas.openxmlformats.org/drawingml/2006/chartDrawing">
    <cdr:from>
      <cdr:x>0.69593</cdr:x>
      <cdr:y>0.23853</cdr:y>
    </cdr:from>
    <cdr:to>
      <cdr:x>0.73279</cdr:x>
      <cdr:y>0.2773</cdr:y>
    </cdr:to>
    <cdr:sp macro="" textlink="">
      <cdr:nvSpPr>
        <cdr:cNvPr id="16" name="Text Box 38"/>
        <cdr:cNvSpPr txBox="1">
          <a:spLocks xmlns:a="http://schemas.openxmlformats.org/drawingml/2006/main" noChangeArrowheads="1"/>
        </cdr:cNvSpPr>
      </cdr:nvSpPr>
      <cdr:spPr bwMode="auto">
        <a:xfrm xmlns:a="http://schemas.openxmlformats.org/drawingml/2006/main">
          <a:off x="7795335" y="1264609"/>
          <a:ext cx="412995" cy="2055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1" i="0" u="none" strike="noStrike" baseline="0">
              <a:solidFill>
                <a:srgbClr val="000000"/>
              </a:solidFill>
              <a:latin typeface="Arial"/>
              <a:cs typeface="Arial"/>
            </a:rPr>
            <a:t>2010</a:t>
          </a:r>
        </a:p>
      </cdr:txBody>
    </cdr:sp>
  </cdr:relSizeAnchor>
  <cdr:relSizeAnchor xmlns:cdr="http://schemas.openxmlformats.org/drawingml/2006/chartDrawing">
    <cdr:from>
      <cdr:x>0.74408</cdr:x>
      <cdr:y>0.23564</cdr:y>
    </cdr:from>
    <cdr:to>
      <cdr:x>0.79473</cdr:x>
      <cdr:y>0.68648</cdr:y>
    </cdr:to>
    <cdr:sp macro="" textlink="">
      <cdr:nvSpPr>
        <cdr:cNvPr id="58" name="Rectangle 57"/>
        <cdr:cNvSpPr>
          <a:spLocks xmlns:a="http://schemas.openxmlformats.org/drawingml/2006/main" noChangeArrowheads="1"/>
        </cdr:cNvSpPr>
      </cdr:nvSpPr>
      <cdr:spPr bwMode="auto">
        <a:xfrm xmlns:a="http://schemas.openxmlformats.org/drawingml/2006/main">
          <a:off x="8334748" y="1249258"/>
          <a:ext cx="567317" cy="2390180"/>
        </a:xfrm>
        <a:prstGeom xmlns:a="http://schemas.openxmlformats.org/drawingml/2006/main" prst="rect">
          <a:avLst/>
        </a:prstGeom>
        <a:solidFill xmlns:a="http://schemas.openxmlformats.org/drawingml/2006/main">
          <a:srgbClr val="FFCC00">
            <a:alpha val="53999"/>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0.75289</cdr:x>
      <cdr:y>0.23875</cdr:y>
    </cdr:from>
    <cdr:to>
      <cdr:x>0.79001</cdr:x>
      <cdr:y>0.27679</cdr:y>
    </cdr:to>
    <cdr:sp macro="" textlink="">
      <cdr:nvSpPr>
        <cdr:cNvPr id="59" name="Text Box 38"/>
        <cdr:cNvSpPr txBox="1">
          <a:spLocks xmlns:a="http://schemas.openxmlformats.org/drawingml/2006/main" noChangeArrowheads="1"/>
        </cdr:cNvSpPr>
      </cdr:nvSpPr>
      <cdr:spPr bwMode="auto">
        <a:xfrm xmlns:a="http://schemas.openxmlformats.org/drawingml/2006/main">
          <a:off x="8433411" y="1265775"/>
          <a:ext cx="415796" cy="2016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800" b="1" i="0" u="none" strike="noStrike" baseline="0">
              <a:solidFill>
                <a:srgbClr val="000000"/>
              </a:solidFill>
              <a:latin typeface="Arial"/>
              <a:cs typeface="Arial"/>
            </a:rPr>
            <a:t>2011</a:t>
          </a:r>
        </a:p>
      </cdr:txBody>
    </cdr:sp>
  </cdr:relSizeAnchor>
  <cdr:relSizeAnchor xmlns:cdr="http://schemas.openxmlformats.org/drawingml/2006/chartDrawing">
    <cdr:from>
      <cdr:x>0.79458</cdr:x>
      <cdr:y>0.23577</cdr:y>
    </cdr:from>
    <cdr:to>
      <cdr:x>0.81173</cdr:x>
      <cdr:y>0.68811</cdr:y>
    </cdr:to>
    <cdr:sp macro="" textlink="">
      <cdr:nvSpPr>
        <cdr:cNvPr id="4152" name="Rectangle 25"/>
        <cdr:cNvSpPr>
          <a:spLocks xmlns:a="http://schemas.openxmlformats.org/drawingml/2006/main" noChangeArrowheads="1"/>
        </cdr:cNvSpPr>
      </cdr:nvSpPr>
      <cdr:spPr bwMode="auto">
        <a:xfrm xmlns:a="http://schemas.openxmlformats.org/drawingml/2006/main">
          <a:off x="8900434" y="1249972"/>
          <a:ext cx="192131" cy="2398103"/>
        </a:xfrm>
        <a:prstGeom xmlns:a="http://schemas.openxmlformats.org/drawingml/2006/main" prst="rect">
          <a:avLst/>
        </a:prstGeom>
        <a:solidFill xmlns:a="http://schemas.openxmlformats.org/drawingml/2006/main">
          <a:srgbClr val="FF0000">
            <a:alpha val="45882"/>
          </a:srgbClr>
        </a:solidFill>
        <a:ln xmlns:a="http://schemas.openxmlformats.org/drawingml/2006/main" w="9525">
          <a:solidFill>
            <a:srgbClr val="000000"/>
          </a:solidFill>
          <a:miter lim="800000"/>
          <a:headEnd/>
          <a:tailEnd/>
        </a:ln>
      </cdr:spPr>
    </cdr:sp>
  </cdr:relSizeAnchor>
  <cdr:relSizeAnchor xmlns:cdr="http://schemas.openxmlformats.org/drawingml/2006/chartDrawing">
    <cdr:from>
      <cdr:x>0.81204</cdr:x>
      <cdr:y>0.23532</cdr:y>
    </cdr:from>
    <cdr:to>
      <cdr:x>0.84575</cdr:x>
      <cdr:y>0.68954</cdr:y>
    </cdr:to>
    <cdr:sp macro="" textlink="">
      <cdr:nvSpPr>
        <cdr:cNvPr id="61" name="Rectangle 60"/>
        <cdr:cNvSpPr>
          <a:spLocks xmlns:a="http://schemas.openxmlformats.org/drawingml/2006/main" noChangeArrowheads="1"/>
        </cdr:cNvSpPr>
      </cdr:nvSpPr>
      <cdr:spPr bwMode="auto">
        <a:xfrm xmlns:a="http://schemas.openxmlformats.org/drawingml/2006/main">
          <a:off x="9095962" y="1247561"/>
          <a:ext cx="377603" cy="2408133"/>
        </a:xfrm>
        <a:prstGeom xmlns:a="http://schemas.openxmlformats.org/drawingml/2006/main" prst="rect">
          <a:avLst/>
        </a:prstGeom>
        <a:solidFill xmlns:a="http://schemas.openxmlformats.org/drawingml/2006/main">
          <a:srgbClr val="C0C0C0">
            <a:alpha val="48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0.81768</cdr:x>
      <cdr:y>0.23786</cdr:y>
    </cdr:from>
    <cdr:to>
      <cdr:x>0.85579</cdr:x>
      <cdr:y>0.27663</cdr:y>
    </cdr:to>
    <cdr:sp macro="" textlink="">
      <cdr:nvSpPr>
        <cdr:cNvPr id="63" name="Text Box 38"/>
        <cdr:cNvSpPr txBox="1">
          <a:spLocks xmlns:a="http://schemas.openxmlformats.org/drawingml/2006/main" noChangeArrowheads="1"/>
        </cdr:cNvSpPr>
      </cdr:nvSpPr>
      <cdr:spPr bwMode="auto">
        <a:xfrm xmlns:a="http://schemas.openxmlformats.org/drawingml/2006/main">
          <a:off x="9159126" y="1261056"/>
          <a:ext cx="426885" cy="205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1" i="0" u="none" strike="noStrike" baseline="0">
              <a:solidFill>
                <a:srgbClr val="000000"/>
              </a:solidFill>
              <a:latin typeface="Arial"/>
              <a:cs typeface="Arial"/>
            </a:rPr>
            <a:t>2013</a:t>
          </a:r>
        </a:p>
      </cdr:txBody>
    </cdr:sp>
  </cdr:relSizeAnchor>
  <cdr:relSizeAnchor xmlns:cdr="http://schemas.openxmlformats.org/drawingml/2006/chartDrawing">
    <cdr:from>
      <cdr:x>0.8456</cdr:x>
      <cdr:y>0.23532</cdr:y>
    </cdr:from>
    <cdr:to>
      <cdr:x>0.88258</cdr:x>
      <cdr:y>0.68831</cdr:y>
    </cdr:to>
    <cdr:sp macro="" textlink="">
      <cdr:nvSpPr>
        <cdr:cNvPr id="65" name="Rectangle 64"/>
        <cdr:cNvSpPr>
          <a:spLocks xmlns:a="http://schemas.openxmlformats.org/drawingml/2006/main" noChangeArrowheads="1"/>
        </cdr:cNvSpPr>
      </cdr:nvSpPr>
      <cdr:spPr bwMode="auto">
        <a:xfrm xmlns:a="http://schemas.openxmlformats.org/drawingml/2006/main">
          <a:off x="9471860" y="1247562"/>
          <a:ext cx="414228" cy="2401578"/>
        </a:xfrm>
        <a:prstGeom xmlns:a="http://schemas.openxmlformats.org/drawingml/2006/main" prst="rect">
          <a:avLst/>
        </a:prstGeom>
        <a:solidFill xmlns:a="http://schemas.openxmlformats.org/drawingml/2006/main">
          <a:schemeClr val="accent1">
            <a:lumMod val="75000"/>
            <a:alpha val="42000"/>
          </a:scheme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0.85127</cdr:x>
      <cdr:y>0.23967</cdr:y>
    </cdr:from>
    <cdr:to>
      <cdr:x>0.88938</cdr:x>
      <cdr:y>0.27844</cdr:y>
    </cdr:to>
    <cdr:sp macro="" textlink="">
      <cdr:nvSpPr>
        <cdr:cNvPr id="66" name="Text Box 38"/>
        <cdr:cNvSpPr txBox="1">
          <a:spLocks xmlns:a="http://schemas.openxmlformats.org/drawingml/2006/main" noChangeArrowheads="1"/>
        </cdr:cNvSpPr>
      </cdr:nvSpPr>
      <cdr:spPr bwMode="auto">
        <a:xfrm xmlns:a="http://schemas.openxmlformats.org/drawingml/2006/main">
          <a:off x="9535372" y="1270652"/>
          <a:ext cx="426885" cy="205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1" i="0" u="none" strike="noStrike" baseline="0">
              <a:solidFill>
                <a:srgbClr val="000000"/>
              </a:solidFill>
              <a:latin typeface="Arial"/>
              <a:cs typeface="Arial"/>
            </a:rPr>
            <a:t>2014</a:t>
          </a:r>
        </a:p>
      </cdr:txBody>
    </cdr:sp>
  </cdr:relSizeAnchor>
  <cdr:relSizeAnchor xmlns:cdr="http://schemas.openxmlformats.org/drawingml/2006/chartDrawing">
    <cdr:from>
      <cdr:x>0.88209</cdr:x>
      <cdr:y>0.23524</cdr:y>
    </cdr:from>
    <cdr:to>
      <cdr:x>0.9335</cdr:x>
      <cdr:y>0.68823</cdr:y>
    </cdr:to>
    <cdr:sp macro="" textlink="">
      <cdr:nvSpPr>
        <cdr:cNvPr id="47" name="Rectangle 46"/>
        <cdr:cNvSpPr>
          <a:spLocks xmlns:a="http://schemas.openxmlformats.org/drawingml/2006/main" noChangeArrowheads="1"/>
        </cdr:cNvSpPr>
      </cdr:nvSpPr>
      <cdr:spPr bwMode="auto">
        <a:xfrm xmlns:a="http://schemas.openxmlformats.org/drawingml/2006/main">
          <a:off x="9880600" y="1247140"/>
          <a:ext cx="575945" cy="2401579"/>
        </a:xfrm>
        <a:prstGeom xmlns:a="http://schemas.openxmlformats.org/drawingml/2006/main" prst="rect">
          <a:avLst/>
        </a:prstGeom>
        <a:solidFill xmlns:a="http://schemas.openxmlformats.org/drawingml/2006/main">
          <a:srgbClr val="333399">
            <a:alpha val="49001"/>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0.93719</cdr:x>
      <cdr:y>0.24099</cdr:y>
    </cdr:from>
    <cdr:to>
      <cdr:x>0.9753</cdr:x>
      <cdr:y>0.27976</cdr:y>
    </cdr:to>
    <cdr:sp macro="" textlink="">
      <cdr:nvSpPr>
        <cdr:cNvPr id="49" name="Text Box 38"/>
        <cdr:cNvSpPr txBox="1">
          <a:spLocks xmlns:a="http://schemas.openxmlformats.org/drawingml/2006/main" noChangeArrowheads="1"/>
        </cdr:cNvSpPr>
      </cdr:nvSpPr>
      <cdr:spPr bwMode="auto">
        <a:xfrm xmlns:a="http://schemas.openxmlformats.org/drawingml/2006/main">
          <a:off x="10497820" y="1277620"/>
          <a:ext cx="426885" cy="205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1" i="0" u="none" strike="noStrike" baseline="0">
              <a:solidFill>
                <a:srgbClr val="000000"/>
              </a:solidFill>
              <a:latin typeface="Arial"/>
              <a:cs typeface="Arial"/>
            </a:rPr>
            <a:t>2016</a:t>
          </a:r>
        </a:p>
      </cdr:txBody>
    </cdr:sp>
  </cdr:relSizeAnchor>
  <cdr:relSizeAnchor xmlns:cdr="http://schemas.openxmlformats.org/drawingml/2006/chartDrawing">
    <cdr:from>
      <cdr:x>0.89161</cdr:x>
      <cdr:y>0.24242</cdr:y>
    </cdr:from>
    <cdr:to>
      <cdr:x>0.92972</cdr:x>
      <cdr:y>0.28119</cdr:y>
    </cdr:to>
    <cdr:sp macro="" textlink="">
      <cdr:nvSpPr>
        <cdr:cNvPr id="51" name="Text Box 38"/>
        <cdr:cNvSpPr txBox="1">
          <a:spLocks xmlns:a="http://schemas.openxmlformats.org/drawingml/2006/main" noChangeArrowheads="1"/>
        </cdr:cNvSpPr>
      </cdr:nvSpPr>
      <cdr:spPr bwMode="auto">
        <a:xfrm xmlns:a="http://schemas.openxmlformats.org/drawingml/2006/main">
          <a:off x="9987280" y="1285240"/>
          <a:ext cx="426885" cy="205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800" b="1" i="0" u="none" strike="noStrike" baseline="0">
              <a:solidFill>
                <a:srgbClr val="000000"/>
              </a:solidFill>
              <a:latin typeface="Arial"/>
              <a:cs typeface="Arial"/>
            </a:rPr>
            <a:t>2015</a:t>
          </a:r>
        </a:p>
      </cdr:txBody>
    </cdr:sp>
  </cdr:relSizeAnchor>
  <cdr:relSizeAnchor xmlns:cdr="http://schemas.openxmlformats.org/drawingml/2006/chartDrawing">
    <cdr:from>
      <cdr:x>0.93447</cdr:x>
      <cdr:y>0.23524</cdr:y>
    </cdr:from>
    <cdr:to>
      <cdr:x>0.9682</cdr:x>
      <cdr:y>0.68847</cdr:y>
    </cdr:to>
    <cdr:sp macro="" textlink="">
      <cdr:nvSpPr>
        <cdr:cNvPr id="52" name="Rectangle 51"/>
        <cdr:cNvSpPr>
          <a:spLocks xmlns:a="http://schemas.openxmlformats.org/drawingml/2006/main" noChangeArrowheads="1"/>
        </cdr:cNvSpPr>
      </cdr:nvSpPr>
      <cdr:spPr bwMode="auto">
        <a:xfrm xmlns:a="http://schemas.openxmlformats.org/drawingml/2006/main">
          <a:off x="10467339" y="1247140"/>
          <a:ext cx="377825" cy="2402851"/>
        </a:xfrm>
        <a:prstGeom xmlns:a="http://schemas.openxmlformats.org/drawingml/2006/main" prst="rect">
          <a:avLst/>
        </a:prstGeom>
        <a:solidFill xmlns:a="http://schemas.openxmlformats.org/drawingml/2006/main">
          <a:srgbClr val="008000">
            <a:alpha val="50000"/>
          </a:srgbClr>
        </a:solidFill>
        <a:ln xmlns:a="http://schemas.openxmlformats.org/drawingml/2006/main" w="9525">
          <a:solidFill>
            <a:srgbClr val="000000"/>
          </a:solidFill>
          <a:miter lim="800000"/>
          <a:headEnd/>
          <a:tailEnd/>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38C4-FA20-46C0-B51E-64E96BA8AC30}"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ABBE8-CC47-4C12-8859-40E58BA970BF}" type="slidenum">
              <a:rPr lang="en-US" smtClean="0"/>
              <a:t>‹#›</a:t>
            </a:fld>
            <a:endParaRPr lang="en-US"/>
          </a:p>
        </p:txBody>
      </p:sp>
    </p:spTree>
    <p:extLst>
      <p:ext uri="{BB962C8B-B14F-4D97-AF65-F5344CB8AC3E}">
        <p14:creationId xmlns:p14="http://schemas.microsoft.com/office/powerpoint/2010/main" val="386810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learn more about conditions that drive changes in intensity, and to use the data to improve forecasting models that predict tropical storm impacts on coastal communities.</a:t>
            </a:r>
          </a:p>
          <a:p>
            <a:r>
              <a:rPr lang="en-US" sz="1200" kern="1200" dirty="0" smtClean="0">
                <a:solidFill>
                  <a:schemeClr val="tx1"/>
                </a:solidFill>
                <a:effectLst/>
                <a:latin typeface="+mn-lt"/>
                <a:ea typeface="+mn-ea"/>
                <a:cs typeface="+mn-cs"/>
              </a:rPr>
              <a:t>The project planned six research flights of the NASA Global Hawk conducted between August 1 and August 30, 2017 with 50% of the flights supported through a partnership with the NOAA UAS Program Office, based from NASA Armstrong Flight Research Facility. Only three research flights were flown during the field campaign. </a:t>
            </a:r>
            <a:endParaRPr lang="en-US" dirty="0"/>
          </a:p>
        </p:txBody>
      </p:sp>
      <p:sp>
        <p:nvSpPr>
          <p:cNvPr id="4" name="Slide Number Placeholder 3"/>
          <p:cNvSpPr>
            <a:spLocks noGrp="1"/>
          </p:cNvSpPr>
          <p:nvPr>
            <p:ph type="sldNum" sz="quarter" idx="10"/>
          </p:nvPr>
        </p:nvSpPr>
        <p:spPr/>
        <p:txBody>
          <a:bodyPr/>
          <a:lstStyle/>
          <a:p>
            <a:fld id="{A86ABBE8-CC47-4C12-8859-40E58BA970BF}" type="slidenum">
              <a:rPr lang="en-US" smtClean="0"/>
              <a:t>2</a:t>
            </a:fld>
            <a:endParaRPr lang="en-US"/>
          </a:p>
        </p:txBody>
      </p:sp>
    </p:spTree>
    <p:extLst>
      <p:ext uri="{BB962C8B-B14F-4D97-AF65-F5344CB8AC3E}">
        <p14:creationId xmlns:p14="http://schemas.microsoft.com/office/powerpoint/2010/main" val="139830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RD41 dropsondes use a next generation PTU module manufactured by Vaisala that has a faster temperature response sensor and improved RH sensor, all the dropsonde electronics were updated including a new 400 MHz transmitters and next generation GPS receiver for the computation of winds. </a:t>
            </a:r>
            <a:endParaRPr lang="en-US" dirty="0"/>
          </a:p>
        </p:txBody>
      </p:sp>
      <p:sp>
        <p:nvSpPr>
          <p:cNvPr id="4" name="Slide Number Placeholder 3"/>
          <p:cNvSpPr>
            <a:spLocks noGrp="1"/>
          </p:cNvSpPr>
          <p:nvPr>
            <p:ph type="sldNum" sz="quarter" idx="10"/>
          </p:nvPr>
        </p:nvSpPr>
        <p:spPr/>
        <p:txBody>
          <a:bodyPr/>
          <a:lstStyle/>
          <a:p>
            <a:fld id="{A86ABBE8-CC47-4C12-8859-40E58BA970BF}" type="slidenum">
              <a:rPr lang="en-US" smtClean="0"/>
              <a:t>3</a:t>
            </a:fld>
            <a:endParaRPr lang="en-US"/>
          </a:p>
        </p:txBody>
      </p:sp>
    </p:spTree>
    <p:extLst>
      <p:ext uri="{BB962C8B-B14F-4D97-AF65-F5344CB8AC3E}">
        <p14:creationId xmlns:p14="http://schemas.microsoft.com/office/powerpoint/2010/main" val="189799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bias was discovered, in the spring of 2016. All sounding files have been corrected for this error and contain the flag, </a:t>
            </a:r>
          </a:p>
          <a:p>
            <a:r>
              <a:rPr lang="en-US" sz="1200" kern="1200" dirty="0" smtClean="0">
                <a:solidFill>
                  <a:schemeClr val="tx1"/>
                </a:solidFill>
                <a:effectLst/>
                <a:latin typeface="+mn-lt"/>
                <a:ea typeface="+mn-ea"/>
                <a:cs typeface="+mn-cs"/>
              </a:rPr>
              <a:t>The pressure correction value is unique for each dropsonde and is determined in the final testing of the dropsonde, during production, at which time an independent reference pressure sensor is used to determine a constant pressure offset correction</a:t>
            </a:r>
          </a:p>
          <a:p>
            <a:r>
              <a:rPr lang="en-US" sz="1200" kern="1200" dirty="0" smtClean="0">
                <a:solidFill>
                  <a:schemeClr val="tx1"/>
                </a:solidFill>
                <a:effectLst/>
                <a:latin typeface="+mn-lt"/>
                <a:ea typeface="+mn-ea"/>
                <a:cs typeface="+mn-cs"/>
              </a:rPr>
              <a:t>pressure correction is on average -0.98 for the NRD41 dropsondes and -1.1 </a:t>
            </a:r>
            <a:r>
              <a:rPr lang="en-US" sz="1200" kern="1200" dirty="0" err="1" smtClean="0">
                <a:solidFill>
                  <a:schemeClr val="tx1"/>
                </a:solidFill>
                <a:effectLst/>
                <a:latin typeface="+mn-lt"/>
                <a:ea typeface="+mn-ea"/>
                <a:cs typeface="+mn-cs"/>
              </a:rPr>
              <a:t>hPa</a:t>
            </a:r>
            <a:r>
              <a:rPr lang="en-US" sz="1200" kern="1200" dirty="0" smtClean="0">
                <a:solidFill>
                  <a:schemeClr val="tx1"/>
                </a:solidFill>
                <a:effectLst/>
                <a:latin typeface="+mn-lt"/>
                <a:ea typeface="+mn-ea"/>
                <a:cs typeface="+mn-cs"/>
              </a:rPr>
              <a:t> for the NRD94 </a:t>
            </a:r>
            <a:endParaRPr lang="en-US" dirty="0"/>
          </a:p>
        </p:txBody>
      </p:sp>
      <p:sp>
        <p:nvSpPr>
          <p:cNvPr id="4" name="Slide Number Placeholder 3"/>
          <p:cNvSpPr>
            <a:spLocks noGrp="1"/>
          </p:cNvSpPr>
          <p:nvPr>
            <p:ph type="sldNum" sz="quarter" idx="10"/>
          </p:nvPr>
        </p:nvSpPr>
        <p:spPr/>
        <p:txBody>
          <a:bodyPr/>
          <a:lstStyle/>
          <a:p>
            <a:fld id="{A86ABBE8-CC47-4C12-8859-40E58BA970BF}" type="slidenum">
              <a:rPr lang="en-US" smtClean="0"/>
              <a:t>4</a:t>
            </a:fld>
            <a:endParaRPr lang="en-US"/>
          </a:p>
        </p:txBody>
      </p:sp>
    </p:spTree>
    <p:extLst>
      <p:ext uri="{BB962C8B-B14F-4D97-AF65-F5344CB8AC3E}">
        <p14:creationId xmlns:p14="http://schemas.microsoft.com/office/powerpoint/2010/main" val="426457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4AD74F-F97D-4BA2-BBF1-601B59B3BA8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73003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AD74F-F97D-4BA2-BBF1-601B59B3BA8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350682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AD74F-F97D-4BA2-BBF1-601B59B3BA8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27916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AD74F-F97D-4BA2-BBF1-601B59B3BA8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5396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AD74F-F97D-4BA2-BBF1-601B59B3BA8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96747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4AD74F-F97D-4BA2-BBF1-601B59B3BA8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59107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4AD74F-F97D-4BA2-BBF1-601B59B3BA87}"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402957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AD74F-F97D-4BA2-BBF1-601B59B3BA87}"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78613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AD74F-F97D-4BA2-BBF1-601B59B3BA87}"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403835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AD74F-F97D-4BA2-BBF1-601B59B3BA8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28171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AD74F-F97D-4BA2-BBF1-601B59B3BA8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C752-E7CC-473E-8328-7973749559BD}" type="slidenum">
              <a:rPr lang="en-US" smtClean="0"/>
              <a:t>‹#›</a:t>
            </a:fld>
            <a:endParaRPr lang="en-US"/>
          </a:p>
        </p:txBody>
      </p:sp>
    </p:spTree>
    <p:extLst>
      <p:ext uri="{BB962C8B-B14F-4D97-AF65-F5344CB8AC3E}">
        <p14:creationId xmlns:p14="http://schemas.microsoft.com/office/powerpoint/2010/main" val="298689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AD74F-F97D-4BA2-BBF1-601B59B3BA87}" type="datetimeFigureOut">
              <a:rPr lang="en-US" smtClean="0"/>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CC752-E7CC-473E-8328-7973749559BD}" type="slidenum">
              <a:rPr lang="en-US" smtClean="0"/>
              <a:t>‹#›</a:t>
            </a:fld>
            <a:endParaRPr lang="en-US"/>
          </a:p>
        </p:txBody>
      </p:sp>
    </p:spTree>
    <p:extLst>
      <p:ext uri="{BB962C8B-B14F-4D97-AF65-F5344CB8AC3E}">
        <p14:creationId xmlns:p14="http://schemas.microsoft.com/office/powerpoint/2010/main" val="122773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ata.eol.ucar.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5065/D60G3HX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normAutofit fontScale="90000"/>
          </a:bodyPr>
          <a:lstStyle/>
          <a:p>
            <a:r>
              <a:rPr lang="en-US" dirty="0" smtClean="0"/>
              <a:t>EPOCH-2017 Project Overview </a:t>
            </a:r>
            <a:r>
              <a:rPr lang="en-US" dirty="0"/>
              <a:t/>
            </a:r>
            <a:br>
              <a:rPr lang="en-US" dirty="0"/>
            </a:br>
            <a:r>
              <a:rPr lang="en-US" dirty="0" smtClean="0"/>
              <a:t>&amp;</a:t>
            </a:r>
            <a:br>
              <a:rPr lang="en-US" dirty="0" smtClean="0"/>
            </a:br>
            <a:r>
              <a:rPr lang="en-US" dirty="0" smtClean="0"/>
              <a:t> </a:t>
            </a:r>
            <a:r>
              <a:rPr lang="en-US" dirty="0" smtClean="0"/>
              <a:t>NCAR/EOL Dropsonde Data Archive</a:t>
            </a:r>
            <a:endParaRPr lang="en-US" dirty="0"/>
          </a:p>
        </p:txBody>
      </p:sp>
      <p:sp>
        <p:nvSpPr>
          <p:cNvPr id="3" name="Subtitle 2"/>
          <p:cNvSpPr>
            <a:spLocks noGrp="1"/>
          </p:cNvSpPr>
          <p:nvPr>
            <p:ph type="subTitle" idx="1"/>
          </p:nvPr>
        </p:nvSpPr>
        <p:spPr>
          <a:xfrm>
            <a:off x="1146445" y="3733800"/>
            <a:ext cx="6400800" cy="1752600"/>
          </a:xfrm>
        </p:spPr>
        <p:txBody>
          <a:bodyPr/>
          <a:lstStyle/>
          <a:p>
            <a:r>
              <a:rPr lang="en-US" dirty="0" smtClean="0"/>
              <a:t>Kate Young</a:t>
            </a:r>
          </a:p>
          <a:p>
            <a:r>
              <a:rPr lang="en-US" dirty="0" smtClean="0"/>
              <a:t>04/24/2018</a:t>
            </a:r>
            <a:endParaRPr lang="en-US" dirty="0"/>
          </a:p>
        </p:txBody>
      </p:sp>
      <p:pic>
        <p:nvPicPr>
          <p:cNvPr id="4" name="Picture 3"/>
          <p:cNvPicPr/>
          <p:nvPr/>
        </p:nvPicPr>
        <p:blipFill>
          <a:blip r:embed="rId2" cstate="print"/>
          <a:srcRect/>
          <a:stretch>
            <a:fillRect/>
          </a:stretch>
        </p:blipFill>
        <p:spPr bwMode="auto">
          <a:xfrm>
            <a:off x="381000" y="5638800"/>
            <a:ext cx="990600" cy="972820"/>
          </a:xfrm>
          <a:prstGeom prst="rect">
            <a:avLst/>
          </a:prstGeom>
          <a:noFill/>
        </p:spPr>
      </p:pic>
      <p:pic>
        <p:nvPicPr>
          <p:cNvPr id="5" name="Picture 4"/>
          <p:cNvPicPr/>
          <p:nvPr/>
        </p:nvPicPr>
        <p:blipFill>
          <a:blip r:embed="rId3" cstate="print"/>
          <a:srcRect/>
          <a:stretch>
            <a:fillRect/>
          </a:stretch>
        </p:blipFill>
        <p:spPr bwMode="auto">
          <a:xfrm>
            <a:off x="3352800" y="5841689"/>
            <a:ext cx="1642353" cy="711512"/>
          </a:xfrm>
          <a:prstGeom prst="rect">
            <a:avLst/>
          </a:prstGeom>
          <a:noFill/>
        </p:spPr>
      </p:pic>
      <p:pic>
        <p:nvPicPr>
          <p:cNvPr id="2052" name="Picture 4" descr="\\cit\eol\EOL Documents Folders\kbeierle\My Documents\My Pictures\NSF 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4005"/>
            <a:ext cx="2837639" cy="70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53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87202622"/>
              </p:ext>
            </p:extLst>
          </p:nvPr>
        </p:nvGraphicFramePr>
        <p:xfrm>
          <a:off x="-35668" y="685800"/>
          <a:ext cx="9179668" cy="5311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4750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EOL Data Archive</a:t>
            </a:r>
            <a:endParaRPr lang="en-US" dirty="0"/>
          </a:p>
        </p:txBody>
      </p:sp>
      <p:sp>
        <p:nvSpPr>
          <p:cNvPr id="3" name="Content Placeholder 2"/>
          <p:cNvSpPr>
            <a:spLocks noGrp="1"/>
          </p:cNvSpPr>
          <p:nvPr>
            <p:ph idx="1"/>
          </p:nvPr>
        </p:nvSpPr>
        <p:spPr>
          <a:xfrm>
            <a:off x="-76200" y="1219200"/>
            <a:ext cx="9220200" cy="5257800"/>
          </a:xfrm>
        </p:spPr>
        <p:txBody>
          <a:bodyPr>
            <a:normAutofit fontScale="92500" lnSpcReduction="20000"/>
          </a:bodyPr>
          <a:lstStyle/>
          <a:p>
            <a:pPr lvl="1">
              <a:buFont typeface="Wingdings" panose="05000000000000000000" pitchFamily="2" charset="2"/>
              <a:buChar char="§"/>
            </a:pPr>
            <a:r>
              <a:rPr lang="en-US" dirty="0" smtClean="0">
                <a:latin typeface="Book Antiqua" panose="02040602050305030304" pitchFamily="18" charset="0"/>
              </a:rPr>
              <a:t>Online </a:t>
            </a:r>
            <a:r>
              <a:rPr lang="en-US" dirty="0">
                <a:latin typeface="Book Antiqua" panose="02040602050305030304" pitchFamily="18" charset="0"/>
              </a:rPr>
              <a:t>Tool : </a:t>
            </a:r>
            <a:r>
              <a:rPr lang="en-US" dirty="0">
                <a:latin typeface="Book Antiqua" panose="02040602050305030304" pitchFamily="18" charset="0"/>
                <a:hlinkClick r:id="rId2"/>
              </a:rPr>
              <a:t>https://data.eol.ucar.edu/</a:t>
            </a:r>
            <a:endParaRPr lang="en-US" dirty="0" smtClean="0">
              <a:latin typeface="Book Antiqua" panose="02040602050305030304" pitchFamily="18" charset="0"/>
            </a:endParaRPr>
          </a:p>
          <a:p>
            <a:pPr lvl="3">
              <a:buFont typeface="Wingdings" panose="05000000000000000000" pitchFamily="2" charset="2"/>
              <a:buChar char="§"/>
            </a:pPr>
            <a:r>
              <a:rPr lang="en-US" sz="2800" dirty="0" err="1" smtClean="0">
                <a:latin typeface="Book Antiqua" panose="02040602050305030304" pitchFamily="18" charset="0"/>
              </a:rPr>
              <a:t>Mysql</a:t>
            </a:r>
            <a:r>
              <a:rPr lang="en-US" sz="2800" dirty="0" smtClean="0">
                <a:latin typeface="Book Antiqua" panose="02040602050305030304" pitchFamily="18" charset="0"/>
              </a:rPr>
              <a:t> database w/ interface that is easily </a:t>
            </a:r>
            <a:r>
              <a:rPr lang="en-US" sz="2800" dirty="0" err="1" smtClean="0">
                <a:latin typeface="Book Antiqua" panose="02040602050305030304" pitchFamily="18" charset="0"/>
              </a:rPr>
              <a:t>browsable</a:t>
            </a:r>
            <a:r>
              <a:rPr lang="en-US" sz="2800" dirty="0">
                <a:latin typeface="Book Antiqua" panose="02040602050305030304" pitchFamily="18" charset="0"/>
              </a:rPr>
              <a:t> </a:t>
            </a:r>
            <a:r>
              <a:rPr lang="en-US" sz="2800" dirty="0" smtClean="0">
                <a:latin typeface="Book Antiqua" panose="02040602050305030304" pitchFamily="18" charset="0"/>
              </a:rPr>
              <a:t>(project/instrument)</a:t>
            </a:r>
          </a:p>
          <a:p>
            <a:pPr lvl="4">
              <a:buFont typeface="Wingdings" panose="05000000000000000000" pitchFamily="2" charset="2"/>
              <a:buChar char="§"/>
            </a:pPr>
            <a:r>
              <a:rPr lang="en-US" sz="2800" dirty="0" smtClean="0">
                <a:latin typeface="Book Antiqua" panose="02040602050305030304" pitchFamily="18" charset="0"/>
              </a:rPr>
              <a:t>Project Information </a:t>
            </a:r>
            <a:endParaRPr lang="en-US" sz="2800" dirty="0">
              <a:latin typeface="Book Antiqua" panose="02040602050305030304" pitchFamily="18" charset="0"/>
            </a:endParaRPr>
          </a:p>
          <a:p>
            <a:pPr lvl="5">
              <a:buFont typeface="Wingdings" panose="05000000000000000000" pitchFamily="2" charset="2"/>
              <a:buChar char="§"/>
            </a:pPr>
            <a:r>
              <a:rPr lang="en-US" sz="2800" dirty="0" smtClean="0">
                <a:latin typeface="Book Antiqua" panose="02040602050305030304" pitchFamily="18" charset="0"/>
              </a:rPr>
              <a:t>Summary with Scientific Objectives</a:t>
            </a:r>
          </a:p>
          <a:p>
            <a:pPr lvl="5">
              <a:buFont typeface="Wingdings" panose="05000000000000000000" pitchFamily="2" charset="2"/>
              <a:buChar char="§"/>
            </a:pPr>
            <a:r>
              <a:rPr lang="en-US" sz="2800" dirty="0" smtClean="0">
                <a:latin typeface="Book Antiqua" panose="02040602050305030304" pitchFamily="18" charset="0"/>
              </a:rPr>
              <a:t>Location </a:t>
            </a:r>
            <a:r>
              <a:rPr lang="en-US" sz="2800" dirty="0">
                <a:latin typeface="Book Antiqua" panose="02040602050305030304" pitchFamily="18" charset="0"/>
              </a:rPr>
              <a:t>&amp; Dates</a:t>
            </a:r>
          </a:p>
          <a:p>
            <a:pPr lvl="5">
              <a:buFont typeface="Wingdings" panose="05000000000000000000" pitchFamily="2" charset="2"/>
              <a:buChar char="§"/>
            </a:pPr>
            <a:r>
              <a:rPr lang="en-US" sz="2800" dirty="0" smtClean="0">
                <a:latin typeface="Book Antiqua" panose="02040602050305030304" pitchFamily="18" charset="0"/>
              </a:rPr>
              <a:t>Internal Contact </a:t>
            </a:r>
            <a:r>
              <a:rPr lang="en-US" sz="2800" dirty="0">
                <a:latin typeface="Book Antiqua" panose="02040602050305030304" pitchFamily="18" charset="0"/>
              </a:rPr>
              <a:t>I</a:t>
            </a:r>
            <a:r>
              <a:rPr lang="en-US" sz="2800" dirty="0" smtClean="0">
                <a:latin typeface="Book Antiqua" panose="02040602050305030304" pitchFamily="18" charset="0"/>
              </a:rPr>
              <a:t>nformation</a:t>
            </a:r>
            <a:endParaRPr lang="en-US" sz="2800" dirty="0">
              <a:latin typeface="Book Antiqua" panose="02040602050305030304" pitchFamily="18" charset="0"/>
            </a:endParaRPr>
          </a:p>
          <a:p>
            <a:pPr lvl="4">
              <a:buFont typeface="Wingdings" panose="05000000000000000000" pitchFamily="2" charset="2"/>
              <a:buChar char="§"/>
            </a:pPr>
            <a:r>
              <a:rPr lang="en-US" sz="2800" dirty="0" smtClean="0">
                <a:latin typeface="Book Antiqua" panose="02040602050305030304" pitchFamily="18" charset="0"/>
              </a:rPr>
              <a:t>Quality Controlled Data &amp; Data Quality Reports</a:t>
            </a:r>
          </a:p>
          <a:p>
            <a:pPr lvl="4">
              <a:buFont typeface="Wingdings" panose="05000000000000000000" pitchFamily="2" charset="2"/>
              <a:buChar char="§"/>
            </a:pPr>
            <a:r>
              <a:rPr lang="en-US" sz="2800" dirty="0" smtClean="0">
                <a:latin typeface="Book Antiqua" panose="02040602050305030304" pitchFamily="18" charset="0"/>
              </a:rPr>
              <a:t>Enables Versioning </a:t>
            </a:r>
            <a:endParaRPr lang="en-US" sz="2800" dirty="0">
              <a:latin typeface="Book Antiqua" panose="02040602050305030304" pitchFamily="18" charset="0"/>
            </a:endParaRPr>
          </a:p>
          <a:p>
            <a:pPr lvl="4">
              <a:buFont typeface="Wingdings" panose="05000000000000000000" pitchFamily="2" charset="2"/>
              <a:buChar char="§"/>
            </a:pPr>
            <a:r>
              <a:rPr lang="en-US" sz="2800" dirty="0" smtClean="0">
                <a:latin typeface="Book Antiqua" panose="02040602050305030304" pitchFamily="18" charset="0"/>
              </a:rPr>
              <a:t>Assignment of Digital Objective Identifiers</a:t>
            </a:r>
          </a:p>
          <a:p>
            <a:pPr lvl="4">
              <a:buFont typeface="Wingdings" panose="05000000000000000000" pitchFamily="2" charset="2"/>
              <a:buChar char="§"/>
            </a:pPr>
            <a:r>
              <a:rPr lang="en-US" sz="2800" dirty="0" smtClean="0">
                <a:latin typeface="Book Antiqua" panose="02040602050305030304" pitchFamily="18" charset="0"/>
              </a:rPr>
              <a:t>Assignment of GCMD Keywords</a:t>
            </a:r>
          </a:p>
          <a:p>
            <a:pPr lvl="4">
              <a:buFont typeface="Wingdings" panose="05000000000000000000" pitchFamily="2" charset="2"/>
              <a:buChar char="§"/>
            </a:pPr>
            <a:r>
              <a:rPr lang="en-US" sz="2800" dirty="0" smtClean="0">
                <a:latin typeface="Book Antiqua" panose="02040602050305030304" pitchFamily="18" charset="0"/>
              </a:rPr>
              <a:t>Tracking Capability and Metrics</a:t>
            </a:r>
            <a:endParaRPr lang="en-US" sz="2800" dirty="0">
              <a:latin typeface="Book Antiqua" panose="02040602050305030304" pitchFamily="18" charset="0"/>
            </a:endParaRPr>
          </a:p>
          <a:p>
            <a:pPr lvl="4">
              <a:buFont typeface="Wingdings" panose="05000000000000000000" pitchFamily="2" charset="2"/>
              <a:buChar char="§"/>
            </a:pPr>
            <a:endParaRPr lang="en-US" sz="2800" dirty="0" smtClean="0">
              <a:latin typeface="Book Antiqua" panose="02040602050305030304" pitchFamily="18" charset="0"/>
            </a:endParaRPr>
          </a:p>
          <a:p>
            <a:pPr lvl="4">
              <a:buFont typeface="Wingdings" panose="05000000000000000000" pitchFamily="2" charset="2"/>
              <a:buChar char="§"/>
            </a:pPr>
            <a:endParaRPr lang="en-US" sz="2800" dirty="0" smtClean="0">
              <a:latin typeface="Book Antiqua" panose="02040602050305030304" pitchFamily="18" charset="0"/>
            </a:endParaRPr>
          </a:p>
          <a:p>
            <a:pPr lvl="4">
              <a:buFont typeface="Wingdings" panose="05000000000000000000" pitchFamily="2" charset="2"/>
              <a:buChar char="§"/>
            </a:pPr>
            <a:endParaRPr lang="en-US" sz="28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2741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Digital Object Identifiers</a:t>
            </a:r>
            <a:endParaRPr lang="en-US" dirty="0"/>
          </a:p>
        </p:txBody>
      </p:sp>
      <p:sp>
        <p:nvSpPr>
          <p:cNvPr id="3" name="Content Placeholder 2"/>
          <p:cNvSpPr>
            <a:spLocks noGrp="1"/>
          </p:cNvSpPr>
          <p:nvPr>
            <p:ph idx="1"/>
          </p:nvPr>
        </p:nvSpPr>
        <p:spPr>
          <a:xfrm>
            <a:off x="381000" y="1143000"/>
            <a:ext cx="8229600" cy="4525963"/>
          </a:xfrm>
        </p:spPr>
        <p:txBody>
          <a:bodyPr>
            <a:normAutofit fontScale="85000" lnSpcReduction="20000"/>
          </a:bodyPr>
          <a:lstStyle/>
          <a:p>
            <a:pPr marL="0" indent="0">
              <a:buNone/>
            </a:pPr>
            <a:endParaRPr lang="en-US" b="1" dirty="0">
              <a:solidFill>
                <a:schemeClr val="dk1"/>
              </a:solidFill>
            </a:endParaRPr>
          </a:p>
          <a:p>
            <a:pPr marL="285750" indent="-285750">
              <a:buFont typeface="Arial"/>
              <a:buChar char="•"/>
            </a:pPr>
            <a:r>
              <a:rPr lang="en-US" dirty="0" smtClean="0">
                <a:solidFill>
                  <a:schemeClr val="dk1"/>
                </a:solidFill>
              </a:rPr>
              <a:t>A unique identifier assigned to data sets, instruments or software</a:t>
            </a:r>
          </a:p>
          <a:p>
            <a:pPr marL="285750" indent="-285750">
              <a:buFont typeface="Arial"/>
              <a:buChar char="•"/>
            </a:pPr>
            <a:r>
              <a:rPr lang="en-US" dirty="0" smtClean="0">
                <a:solidFill>
                  <a:schemeClr val="dk1"/>
                </a:solidFill>
              </a:rPr>
              <a:t>Track </a:t>
            </a:r>
            <a:r>
              <a:rPr lang="en-US" dirty="0">
                <a:solidFill>
                  <a:schemeClr val="dk1"/>
                </a:solidFill>
              </a:rPr>
              <a:t>use of EOL-hosted Lower Atmosphere Observing Facilities (LAOFs) and EOL-provided/hosted datasets to obtain reliable metrics</a:t>
            </a:r>
          </a:p>
          <a:p>
            <a:pPr marL="285750" indent="-285750">
              <a:buFont typeface="Arial"/>
              <a:buChar char="•"/>
            </a:pPr>
            <a:r>
              <a:rPr lang="en-US" dirty="0" smtClean="0">
                <a:solidFill>
                  <a:schemeClr val="dk1"/>
                </a:solidFill>
              </a:rPr>
              <a:t>Provide </a:t>
            </a:r>
            <a:r>
              <a:rPr lang="en-US" dirty="0">
                <a:solidFill>
                  <a:schemeClr val="dk1"/>
                </a:solidFill>
              </a:rPr>
              <a:t>users with a simple, standard way to reference EOL LAOF and datasets</a:t>
            </a:r>
          </a:p>
          <a:p>
            <a:pPr marL="285750" indent="-285750">
              <a:buFont typeface="Arial"/>
              <a:buChar char="•"/>
            </a:pPr>
            <a:r>
              <a:rPr lang="en-US" dirty="0">
                <a:solidFill>
                  <a:schemeClr val="dk1"/>
                </a:solidFill>
              </a:rPr>
              <a:t>Provide recognition to authors whose creativity and work created the dataset</a:t>
            </a:r>
          </a:p>
          <a:p>
            <a:pPr marL="285750" indent="-285750">
              <a:buFont typeface="Arial"/>
              <a:buChar char="•"/>
            </a:pPr>
            <a:r>
              <a:rPr lang="en-US" dirty="0">
                <a:solidFill>
                  <a:schemeClr val="dk1"/>
                </a:solidFill>
              </a:rPr>
              <a:t>Lead EOL community in following modern data citation practices</a:t>
            </a:r>
          </a:p>
          <a:p>
            <a:endParaRPr lang="en-US" dirty="0"/>
          </a:p>
        </p:txBody>
      </p:sp>
    </p:spTree>
    <p:extLst>
      <p:ext uri="{BB962C8B-B14F-4D97-AF65-F5344CB8AC3E}">
        <p14:creationId xmlns:p14="http://schemas.microsoft.com/office/powerpoint/2010/main" val="409784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GCMD Keywords</a:t>
            </a:r>
            <a:endParaRPr lang="en-US" dirty="0"/>
          </a:p>
        </p:txBody>
      </p:sp>
      <p:sp>
        <p:nvSpPr>
          <p:cNvPr id="3" name="Content Placeholder 2"/>
          <p:cNvSpPr>
            <a:spLocks noGrp="1"/>
          </p:cNvSpPr>
          <p:nvPr>
            <p:ph idx="1"/>
          </p:nvPr>
        </p:nvSpPr>
        <p:spPr/>
        <p:txBody>
          <a:bodyPr>
            <a:normAutofit/>
          </a:bodyPr>
          <a:lstStyle/>
          <a:p>
            <a:r>
              <a:rPr lang="en-US" dirty="0" smtClean="0"/>
              <a:t>GCMD – Global Change Master Directory</a:t>
            </a:r>
          </a:p>
          <a:p>
            <a:pPr lvl="1"/>
            <a:r>
              <a:rPr lang="en-US" dirty="0" smtClean="0"/>
              <a:t>Governed by NASA </a:t>
            </a:r>
          </a:p>
          <a:p>
            <a:pPr lvl="1"/>
            <a:r>
              <a:rPr lang="en-US" dirty="0" smtClean="0"/>
              <a:t>Includes scientific keywords used for </a:t>
            </a:r>
            <a:r>
              <a:rPr lang="en-US" dirty="0" err="1" smtClean="0"/>
              <a:t>searchability</a:t>
            </a:r>
            <a:r>
              <a:rPr lang="en-US" dirty="0" smtClean="0"/>
              <a:t> and discoverability</a:t>
            </a:r>
          </a:p>
          <a:p>
            <a:pPr lvl="1"/>
            <a:r>
              <a:rPr lang="en-US" dirty="0" smtClean="0"/>
              <a:t>Keywords can describe instrumentation, platform, topics (</a:t>
            </a:r>
            <a:r>
              <a:rPr lang="en-US" dirty="0" err="1" smtClean="0"/>
              <a:t>ie</a:t>
            </a:r>
            <a:r>
              <a:rPr lang="en-US" dirty="0" smtClean="0"/>
              <a:t> ocean, atmosphere) and each has a unique universal ID</a:t>
            </a:r>
          </a:p>
        </p:txBody>
      </p:sp>
    </p:spTree>
    <p:extLst>
      <p:ext uri="{BB962C8B-B14F-4D97-AF65-F5344CB8AC3E}">
        <p14:creationId xmlns:p14="http://schemas.microsoft.com/office/powerpoint/2010/main" val="136804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UCAR/NCAR - Earth Observing Laboratory. 2018. EPOCH 2017 Global Hawk QC Dropsonde Data. Version 1.0. UCAR/NCAR - Earth Observing Laboratory. </a:t>
            </a:r>
            <a:r>
              <a:rPr lang="en-US" u="sng" dirty="0">
                <a:hlinkClick r:id="rId2"/>
              </a:rPr>
              <a:t>https://doi.org/10.5065/D60G3HX6</a:t>
            </a:r>
            <a:r>
              <a:rPr lang="en-US" dirty="0"/>
              <a:t>. Accessed 28 Feb 2018.</a:t>
            </a:r>
          </a:p>
          <a:p>
            <a:pPr marL="0" indent="0">
              <a:buNone/>
            </a:pPr>
            <a:endParaRPr lang="en-US" dirty="0"/>
          </a:p>
        </p:txBody>
      </p:sp>
    </p:spTree>
    <p:extLst>
      <p:ext uri="{BB962C8B-B14F-4D97-AF65-F5344CB8AC3E}">
        <p14:creationId xmlns:p14="http://schemas.microsoft.com/office/powerpoint/2010/main" val="315179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a:t>The East Pacific Origins and Characteristics of Hurricanes (</a:t>
            </a:r>
            <a:r>
              <a:rPr lang="en-US" dirty="0" smtClean="0"/>
              <a:t>EPOCH) NASA </a:t>
            </a:r>
            <a:r>
              <a:rPr lang="en-US" dirty="0"/>
              <a:t>funded research campaign aimed at studying tropical storms in the Northern Hemisphere </a:t>
            </a:r>
          </a:p>
        </p:txBody>
      </p:sp>
      <p:pic>
        <p:nvPicPr>
          <p:cNvPr id="1026" name="Picture 2" descr="Image result for NASA Global Hawk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69913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2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4800" y="415119"/>
            <a:ext cx="8382000" cy="6095999"/>
          </a:xfrm>
          <a:prstGeom prst="rect">
            <a:avLst/>
          </a:prstGeom>
        </p:spPr>
      </p:pic>
      <p:graphicFrame>
        <p:nvGraphicFramePr>
          <p:cNvPr id="6" name="Table 5"/>
          <p:cNvGraphicFramePr>
            <a:graphicFrameLocks noGrp="1"/>
          </p:cNvGraphicFramePr>
          <p:nvPr/>
        </p:nvGraphicFramePr>
        <p:xfrm>
          <a:off x="1531620" y="3131661"/>
          <a:ext cx="6080760" cy="1463040"/>
        </p:xfrm>
        <a:graphic>
          <a:graphicData uri="http://schemas.openxmlformats.org/drawingml/2006/table">
            <a:tbl>
              <a:tblPr firstRow="1" firstCol="1" lastRow="1" lastCol="1" bandRow="1" bandCol="1">
                <a:tableStyleId>{5C22544A-7EE6-4342-B048-85BDC9FD1C3A}</a:tableStyleId>
              </a:tblPr>
              <a:tblGrid>
                <a:gridCol w="983615"/>
                <a:gridCol w="1189355"/>
                <a:gridCol w="1130935"/>
                <a:gridCol w="1285875"/>
                <a:gridCol w="1490980"/>
              </a:tblGrid>
              <a:tr h="220980">
                <a:tc>
                  <a:txBody>
                    <a:bodyPr/>
                    <a:lstStyle/>
                    <a:p>
                      <a:pPr marL="0" marR="0" algn="ctr">
                        <a:spcBef>
                          <a:spcPts val="0"/>
                        </a:spcBef>
                        <a:spcAft>
                          <a:spcPts val="0"/>
                        </a:spcAft>
                      </a:pPr>
                      <a:r>
                        <a:rPr lang="en-US" sz="1200" dirty="0">
                          <a:effectLst/>
                        </a:rPr>
                        <a:t>Research Flight</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Dates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NRD94</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NRD41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Sondes deployed</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RF01</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dirty="0">
                          <a:effectLst/>
                        </a:rPr>
                        <a:t>08/09/2017</a:t>
                      </a:r>
                      <a:endParaRPr lang="en-US" sz="1000" dirty="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48</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 </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48</a:t>
                      </a:r>
                      <a:endParaRPr lang="en-US" sz="1000">
                        <a:effectLst/>
                        <a:latin typeface="Courier New"/>
                        <a:ea typeface="Times New Roman"/>
                      </a:endParaRPr>
                    </a:p>
                  </a:txBody>
                  <a:tcPr marL="68580" marR="68580" marT="0" marB="0"/>
                </a:tc>
              </a:tr>
              <a:tr h="0">
                <a:tc>
                  <a:txBody>
                    <a:bodyPr/>
                    <a:lstStyle/>
                    <a:p>
                      <a:pPr marL="0" marR="0" algn="ctr">
                        <a:spcBef>
                          <a:spcPts val="0"/>
                        </a:spcBef>
                        <a:spcAft>
                          <a:spcPts val="0"/>
                        </a:spcAft>
                      </a:pPr>
                      <a:r>
                        <a:rPr lang="en-US" sz="1200">
                          <a:effectLst/>
                        </a:rPr>
                        <a:t>RF02</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08/23/2017 - 08/24/2017</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dirty="0">
                          <a:effectLst/>
                        </a:rPr>
                        <a:t>65</a:t>
                      </a:r>
                      <a:endParaRPr lang="en-US" sz="1000" dirty="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13</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78</a:t>
                      </a:r>
                      <a:endParaRPr lang="en-US" sz="1000">
                        <a:effectLst/>
                        <a:latin typeface="Courier New"/>
                        <a:ea typeface="Times New Roman"/>
                      </a:endParaRPr>
                    </a:p>
                  </a:txBody>
                  <a:tcPr marL="68580" marR="68580" marT="0" marB="0"/>
                </a:tc>
              </a:tr>
              <a:tr h="0">
                <a:tc>
                  <a:txBody>
                    <a:bodyPr/>
                    <a:lstStyle/>
                    <a:p>
                      <a:pPr marL="0" marR="0" algn="ctr">
                        <a:spcBef>
                          <a:spcPts val="0"/>
                        </a:spcBef>
                        <a:spcAft>
                          <a:spcPts val="0"/>
                        </a:spcAft>
                      </a:pPr>
                      <a:r>
                        <a:rPr lang="en-US" sz="1200">
                          <a:effectLst/>
                        </a:rPr>
                        <a:t>RF03</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08/30/2017 - 08/31/2017</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79</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dirty="0">
                          <a:effectLst/>
                        </a:rPr>
                        <a:t>11</a:t>
                      </a:r>
                      <a:endParaRPr lang="en-US" sz="1000" dirty="0">
                        <a:effectLst/>
                        <a:latin typeface="Courier New"/>
                        <a:ea typeface="Times New Roman"/>
                      </a:endParaRPr>
                    </a:p>
                  </a:txBody>
                  <a:tcPr marL="68580" marR="68580" marT="0" marB="0"/>
                </a:tc>
                <a:tc>
                  <a:txBody>
                    <a:bodyPr/>
                    <a:lstStyle/>
                    <a:p>
                      <a:pPr marL="0" marR="0" algn="ctr">
                        <a:spcBef>
                          <a:spcPts val="0"/>
                        </a:spcBef>
                        <a:spcAft>
                          <a:spcPts val="0"/>
                        </a:spcAft>
                      </a:pPr>
                      <a:r>
                        <a:rPr lang="en-US" sz="1200" dirty="0">
                          <a:effectLst/>
                        </a:rPr>
                        <a:t>90</a:t>
                      </a:r>
                      <a:endParaRPr lang="en-US" sz="1000" dirty="0">
                        <a:effectLst/>
                        <a:latin typeface="Courier New"/>
                        <a:ea typeface="Times New Roman"/>
                      </a:endParaRPr>
                    </a:p>
                  </a:txBody>
                  <a:tcPr marL="68580" marR="68580" marT="0" marB="0"/>
                </a:tc>
              </a:tr>
              <a:tr h="0">
                <a:tc gridSpan="2">
                  <a:txBody>
                    <a:bodyPr/>
                    <a:lstStyle/>
                    <a:p>
                      <a:pPr marL="0" marR="0" algn="r">
                        <a:spcBef>
                          <a:spcPts val="0"/>
                        </a:spcBef>
                        <a:spcAft>
                          <a:spcPts val="0"/>
                        </a:spcAft>
                      </a:pPr>
                      <a:r>
                        <a:rPr lang="en-US" sz="1200">
                          <a:effectLst/>
                        </a:rPr>
                        <a:t>Total</a:t>
                      </a:r>
                      <a:endParaRPr lang="en-US" sz="1000">
                        <a:effectLst/>
                        <a:latin typeface="Courier New"/>
                        <a:ea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200">
                          <a:effectLst/>
                        </a:rPr>
                        <a:t> </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a:effectLst/>
                        </a:rPr>
                        <a:t> </a:t>
                      </a:r>
                      <a:endParaRPr lang="en-US" sz="1000">
                        <a:effectLst/>
                        <a:latin typeface="Courier New"/>
                        <a:ea typeface="Times New Roman"/>
                      </a:endParaRPr>
                    </a:p>
                  </a:txBody>
                  <a:tcPr marL="68580" marR="68580" marT="0" marB="0"/>
                </a:tc>
                <a:tc>
                  <a:txBody>
                    <a:bodyPr/>
                    <a:lstStyle/>
                    <a:p>
                      <a:pPr marL="0" marR="0" algn="ctr">
                        <a:spcBef>
                          <a:spcPts val="0"/>
                        </a:spcBef>
                        <a:spcAft>
                          <a:spcPts val="0"/>
                        </a:spcAft>
                      </a:pPr>
                      <a:r>
                        <a:rPr lang="en-US" sz="1200" dirty="0">
                          <a:effectLst/>
                        </a:rPr>
                        <a:t>216</a:t>
                      </a:r>
                      <a:endParaRPr lang="en-US" sz="10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val="14572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p:spPr>
        <p:txBody>
          <a:bodyPr/>
          <a:lstStyle/>
          <a:p>
            <a:r>
              <a:rPr lang="en-US" dirty="0" smtClean="0"/>
              <a:t>Corrections Applied</a:t>
            </a:r>
            <a:endParaRPr lang="en-US" dirty="0"/>
          </a:p>
        </p:txBody>
      </p:sp>
      <p:sp>
        <p:nvSpPr>
          <p:cNvPr id="3" name="Content Placeholder 2"/>
          <p:cNvSpPr>
            <a:spLocks noGrp="1"/>
          </p:cNvSpPr>
          <p:nvPr>
            <p:ph idx="1"/>
          </p:nvPr>
        </p:nvSpPr>
        <p:spPr>
          <a:xfrm>
            <a:off x="457200" y="1143000"/>
            <a:ext cx="8229600" cy="5638800"/>
          </a:xfrm>
        </p:spPr>
        <p:txBody>
          <a:bodyPr>
            <a:normAutofit fontScale="77500" lnSpcReduction="20000"/>
          </a:bodyPr>
          <a:lstStyle/>
          <a:p>
            <a:r>
              <a:rPr lang="en-US" dirty="0" smtClean="0">
                <a:cs typeface="Times New Roman" panose="02020603050405020304" pitchFamily="18" charset="0"/>
              </a:rPr>
              <a:t>Dry bias correction, by AVAPS, in </a:t>
            </a:r>
            <a:r>
              <a:rPr lang="en-US" dirty="0">
                <a:cs typeface="Times New Roman" panose="02020603050405020304" pitchFamily="18" charset="0"/>
              </a:rPr>
              <a:t>the relative humidity measurements of the NRD94 </a:t>
            </a:r>
            <a:r>
              <a:rPr lang="en-US" dirty="0" smtClean="0">
                <a:cs typeface="Times New Roman" panose="02020603050405020304" pitchFamily="18" charset="0"/>
              </a:rPr>
              <a:t>dropsondes (</a:t>
            </a:r>
            <a:r>
              <a:rPr lang="en-US" dirty="0" err="1" smtClean="0">
                <a:cs typeface="Times New Roman" panose="02020603050405020304" pitchFamily="18" charset="0"/>
              </a:rPr>
              <a:t>TDDryBiasCorrApplied</a:t>
            </a:r>
            <a:r>
              <a:rPr lang="en-US" dirty="0" smtClean="0">
                <a:cs typeface="Times New Roman" panose="02020603050405020304" pitchFamily="18" charset="0"/>
              </a:rPr>
              <a:t>)</a:t>
            </a:r>
          </a:p>
          <a:p>
            <a:r>
              <a:rPr lang="en-US" dirty="0">
                <a:cs typeface="Times New Roman" panose="02020603050405020304" pitchFamily="18" charset="0"/>
              </a:rPr>
              <a:t>P</a:t>
            </a:r>
            <a:r>
              <a:rPr lang="en-US" dirty="0" smtClean="0">
                <a:cs typeface="Times New Roman" panose="02020603050405020304" pitchFamily="18" charset="0"/>
              </a:rPr>
              <a:t>ressure </a:t>
            </a:r>
            <a:r>
              <a:rPr lang="en-US" dirty="0">
                <a:cs typeface="Times New Roman" panose="02020603050405020304" pitchFamily="18" charset="0"/>
              </a:rPr>
              <a:t>calibration correction is applied to </a:t>
            </a:r>
            <a:r>
              <a:rPr lang="en-US" dirty="0" smtClean="0">
                <a:cs typeface="Times New Roman" panose="02020603050405020304" pitchFamily="18" charset="0"/>
              </a:rPr>
              <a:t>each profile </a:t>
            </a:r>
            <a:r>
              <a:rPr lang="en-US" dirty="0">
                <a:cs typeface="Times New Roman" panose="02020603050405020304" pitchFamily="18" charset="0"/>
              </a:rPr>
              <a:t>P = P</a:t>
            </a:r>
            <a:r>
              <a:rPr lang="en-US" baseline="-25000" dirty="0">
                <a:cs typeface="Times New Roman" panose="02020603050405020304" pitchFamily="18" charset="0"/>
              </a:rPr>
              <a:t>DS</a:t>
            </a:r>
            <a:r>
              <a:rPr lang="en-US" dirty="0">
                <a:cs typeface="Times New Roman" panose="02020603050405020304" pitchFamily="18" charset="0"/>
              </a:rPr>
              <a:t> + (P0</a:t>
            </a:r>
            <a:r>
              <a:rPr lang="en-US" baseline="-25000" dirty="0">
                <a:cs typeface="Times New Roman" panose="02020603050405020304" pitchFamily="18" charset="0"/>
              </a:rPr>
              <a:t>REF</a:t>
            </a:r>
            <a:r>
              <a:rPr lang="en-US" dirty="0">
                <a:cs typeface="Times New Roman" panose="02020603050405020304" pitchFamily="18" charset="0"/>
              </a:rPr>
              <a:t> - P0</a:t>
            </a:r>
            <a:r>
              <a:rPr lang="en-US" baseline="-25000" dirty="0">
                <a:cs typeface="Times New Roman" panose="02020603050405020304" pitchFamily="18" charset="0"/>
              </a:rPr>
              <a:t>DS</a:t>
            </a:r>
            <a:r>
              <a:rPr lang="en-US" baseline="30000" dirty="0" smtClean="0">
                <a:cs typeface="Times New Roman" panose="02020603050405020304" pitchFamily="18" charset="0"/>
              </a:rPr>
              <a:t>)</a:t>
            </a:r>
          </a:p>
          <a:p>
            <a:r>
              <a:rPr lang="en-US" dirty="0" smtClean="0">
                <a:cs typeface="Times New Roman" panose="02020603050405020304" pitchFamily="18" charset="0"/>
              </a:rPr>
              <a:t>GPS </a:t>
            </a:r>
            <a:r>
              <a:rPr lang="en-US" dirty="0">
                <a:cs typeface="Times New Roman" panose="02020603050405020304" pitchFamily="18" charset="0"/>
              </a:rPr>
              <a:t>altitude measurements have been </a:t>
            </a:r>
            <a:r>
              <a:rPr lang="en-US" dirty="0" smtClean="0">
                <a:cs typeface="Times New Roman" panose="02020603050405020304" pitchFamily="18" charset="0"/>
              </a:rPr>
              <a:t>improved (NRD94 only) </a:t>
            </a:r>
            <a:r>
              <a:rPr lang="en-US" dirty="0">
                <a:cs typeface="Times New Roman" panose="02020603050405020304" pitchFamily="18" charset="0"/>
              </a:rPr>
              <a:t>by removing an existing  </a:t>
            </a:r>
            <a:r>
              <a:rPr lang="en-US" dirty="0" smtClean="0">
                <a:cs typeface="Times New Roman" panose="02020603050405020304" pitchFamily="18" charset="0"/>
              </a:rPr>
              <a:t>real-time </a:t>
            </a:r>
            <a:r>
              <a:rPr lang="en-US" dirty="0">
                <a:cs typeface="Times New Roman" panose="02020603050405020304" pitchFamily="18" charset="0"/>
              </a:rPr>
              <a:t>geoid correction and replacing it with a more accurate geoid height from the Earth Gravitational Model 1996 (EGM96</a:t>
            </a:r>
            <a:r>
              <a:rPr lang="en-US" dirty="0" smtClean="0">
                <a:cs typeface="Times New Roman" panose="02020603050405020304" pitchFamily="18" charset="0"/>
              </a:rPr>
              <a:t>)</a:t>
            </a:r>
          </a:p>
          <a:p>
            <a:r>
              <a:rPr lang="en-US" dirty="0">
                <a:cs typeface="Times New Roman" panose="02020603050405020304" pitchFamily="18" charset="0"/>
              </a:rPr>
              <a:t>Filtering of the GPS latitude, longitude and altitude is performed to remove spikes introduced by telemetry </a:t>
            </a:r>
            <a:r>
              <a:rPr lang="en-US" dirty="0" smtClean="0">
                <a:cs typeface="Times New Roman" panose="02020603050405020304" pitchFamily="18" charset="0"/>
              </a:rPr>
              <a:t>errors</a:t>
            </a:r>
          </a:p>
          <a:p>
            <a:r>
              <a:rPr lang="en-US" dirty="0" smtClean="0">
                <a:cs typeface="Times New Roman" panose="02020603050405020304" pitchFamily="18" charset="0"/>
              </a:rPr>
              <a:t>ASPEN</a:t>
            </a:r>
          </a:p>
          <a:p>
            <a:pPr lvl="1"/>
            <a:r>
              <a:rPr lang="en-US" dirty="0" smtClean="0">
                <a:cs typeface="Times New Roman" panose="02020603050405020304" pitchFamily="18" charset="0"/>
              </a:rPr>
              <a:t>Dynamic correction</a:t>
            </a:r>
          </a:p>
          <a:p>
            <a:pPr lvl="1"/>
            <a:r>
              <a:rPr lang="en-US" dirty="0" smtClean="0">
                <a:cs typeface="Times New Roman" panose="02020603050405020304" pitchFamily="18" charset="0"/>
              </a:rPr>
              <a:t>Performs smoothing </a:t>
            </a:r>
          </a:p>
          <a:p>
            <a:pPr lvl="1"/>
            <a:r>
              <a:rPr lang="en-US" dirty="0" smtClean="0">
                <a:cs typeface="Times New Roman" panose="02020603050405020304" pitchFamily="18" charset="0"/>
              </a:rPr>
              <a:t>Removes suspect data points</a:t>
            </a:r>
          </a:p>
          <a:p>
            <a:pPr lvl="1"/>
            <a:endParaRPr lang="en-US" dirty="0" smtClean="0"/>
          </a:p>
          <a:p>
            <a:endParaRPr lang="en-US" dirty="0"/>
          </a:p>
        </p:txBody>
      </p:sp>
    </p:spTree>
    <p:extLst>
      <p:ext uri="{BB962C8B-B14F-4D97-AF65-F5344CB8AC3E}">
        <p14:creationId xmlns:p14="http://schemas.microsoft.com/office/powerpoint/2010/main" val="202498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Pressure Correction</a:t>
            </a:r>
            <a:endParaRPr lang="en-US"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838200"/>
            <a:ext cx="5532120" cy="28956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447801" y="3733800"/>
            <a:ext cx="5529950" cy="3124200"/>
          </a:xfrm>
          <a:prstGeom prst="rect">
            <a:avLst/>
          </a:prstGeom>
        </p:spPr>
      </p:pic>
    </p:spTree>
    <p:extLst>
      <p:ext uri="{BB962C8B-B14F-4D97-AF65-F5344CB8AC3E}">
        <p14:creationId xmlns:p14="http://schemas.microsoft.com/office/powerpoint/2010/main" val="1834253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Results</a:t>
            </a:r>
            <a:endParaRPr lang="en-US" dirty="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121451"/>
              </p:ext>
            </p:extLst>
          </p:nvPr>
        </p:nvGraphicFramePr>
        <p:xfrm>
          <a:off x="1219200" y="3276600"/>
          <a:ext cx="6838950" cy="2987040"/>
        </p:xfrm>
        <a:graphic>
          <a:graphicData uri="http://schemas.openxmlformats.org/drawingml/2006/table">
            <a:tbl>
              <a:tblPr firstRow="1" firstCol="1" bandRow="1">
                <a:tableStyleId>{5C22544A-7EE6-4342-B048-85BDC9FD1C3A}</a:tableStyleId>
              </a:tblPr>
              <a:tblGrid>
                <a:gridCol w="4027382"/>
                <a:gridCol w="2811568"/>
              </a:tblGrid>
              <a:tr h="227965">
                <a:tc>
                  <a:txBody>
                    <a:bodyPr/>
                    <a:lstStyle/>
                    <a:p>
                      <a:pPr marL="0" marR="0" algn="just">
                        <a:spcBef>
                          <a:spcPts val="0"/>
                        </a:spcBef>
                        <a:spcAft>
                          <a:spcPts val="0"/>
                        </a:spcAft>
                      </a:pPr>
                      <a:r>
                        <a:rPr lang="en-US" sz="2800" dirty="0">
                          <a:effectLst/>
                        </a:rPr>
                        <a:t>Data Quality Issue</a:t>
                      </a:r>
                      <a:endParaRPr lang="en-US" sz="2800" dirty="0">
                        <a:effectLst/>
                        <a:latin typeface="Courier New"/>
                        <a:ea typeface="Times New Roman"/>
                      </a:endParaRPr>
                    </a:p>
                  </a:txBody>
                  <a:tcPr marL="68580" marR="68580" marT="0" marB="0"/>
                </a:tc>
                <a:tc>
                  <a:txBody>
                    <a:bodyPr/>
                    <a:lstStyle/>
                    <a:p>
                      <a:pPr marL="0" marR="0" algn="just">
                        <a:spcBef>
                          <a:spcPts val="0"/>
                        </a:spcBef>
                        <a:spcAft>
                          <a:spcPts val="0"/>
                        </a:spcAft>
                      </a:pPr>
                      <a:r>
                        <a:rPr lang="en-US" sz="2800">
                          <a:effectLst/>
                        </a:rPr>
                        <a:t># of soundings</a:t>
                      </a:r>
                      <a:endParaRPr lang="en-US" sz="2800">
                        <a:effectLst/>
                        <a:latin typeface="Courier New"/>
                        <a:ea typeface="Times New Roman"/>
                      </a:endParaRPr>
                    </a:p>
                  </a:txBody>
                  <a:tcPr marL="68580" marR="68580" marT="0" marB="0"/>
                </a:tc>
              </a:tr>
              <a:tr h="0">
                <a:tc>
                  <a:txBody>
                    <a:bodyPr/>
                    <a:lstStyle/>
                    <a:p>
                      <a:pPr marL="0" marR="0" algn="just">
                        <a:spcBef>
                          <a:spcPts val="0"/>
                        </a:spcBef>
                        <a:spcAft>
                          <a:spcPts val="0"/>
                        </a:spcAft>
                      </a:pPr>
                      <a:r>
                        <a:rPr lang="en-US" sz="2800" dirty="0">
                          <a:effectLst/>
                        </a:rPr>
                        <a:t>Data Not to Surface</a:t>
                      </a:r>
                      <a:endParaRPr lang="en-US" sz="2800" dirty="0">
                        <a:effectLst/>
                        <a:latin typeface="Courier New"/>
                        <a:ea typeface="Times New Roman"/>
                      </a:endParaRPr>
                    </a:p>
                  </a:txBody>
                  <a:tcPr marL="68580" marR="68580" marT="0" marB="0"/>
                </a:tc>
                <a:tc>
                  <a:txBody>
                    <a:bodyPr/>
                    <a:lstStyle/>
                    <a:p>
                      <a:pPr marL="0" marR="0" algn="just">
                        <a:spcBef>
                          <a:spcPts val="0"/>
                        </a:spcBef>
                        <a:spcAft>
                          <a:spcPts val="0"/>
                        </a:spcAft>
                      </a:pPr>
                      <a:r>
                        <a:rPr lang="en-US" sz="2800">
                          <a:effectLst/>
                        </a:rPr>
                        <a:t>3 </a:t>
                      </a:r>
                      <a:endParaRPr lang="en-US" sz="2800">
                        <a:effectLst/>
                        <a:latin typeface="Courier New"/>
                        <a:ea typeface="Times New Roman"/>
                      </a:endParaRPr>
                    </a:p>
                  </a:txBody>
                  <a:tcPr marL="68580" marR="68580" marT="0" marB="0"/>
                </a:tc>
              </a:tr>
              <a:tr h="0">
                <a:tc>
                  <a:txBody>
                    <a:bodyPr/>
                    <a:lstStyle/>
                    <a:p>
                      <a:pPr marL="0" marR="0" algn="just">
                        <a:spcBef>
                          <a:spcPts val="0"/>
                        </a:spcBef>
                        <a:spcAft>
                          <a:spcPts val="0"/>
                        </a:spcAft>
                      </a:pPr>
                      <a:r>
                        <a:rPr lang="en-US" sz="2800" dirty="0">
                          <a:effectLst/>
                        </a:rPr>
                        <a:t>Broken RH Sensor</a:t>
                      </a:r>
                      <a:endParaRPr lang="en-US" sz="2800" dirty="0">
                        <a:effectLst/>
                        <a:latin typeface="Courier New"/>
                        <a:ea typeface="Times New Roman"/>
                      </a:endParaRPr>
                    </a:p>
                  </a:txBody>
                  <a:tcPr marL="68580" marR="68580" marT="0" marB="0"/>
                </a:tc>
                <a:tc>
                  <a:txBody>
                    <a:bodyPr/>
                    <a:lstStyle/>
                    <a:p>
                      <a:pPr marL="0" marR="0" algn="just">
                        <a:spcBef>
                          <a:spcPts val="0"/>
                        </a:spcBef>
                        <a:spcAft>
                          <a:spcPts val="0"/>
                        </a:spcAft>
                      </a:pPr>
                      <a:r>
                        <a:rPr lang="en-US" sz="2800" dirty="0">
                          <a:effectLst/>
                        </a:rPr>
                        <a:t>2</a:t>
                      </a:r>
                      <a:endParaRPr lang="en-US" sz="2800" dirty="0">
                        <a:effectLst/>
                        <a:latin typeface="Courier New"/>
                        <a:ea typeface="Times New Roman"/>
                      </a:endParaRPr>
                    </a:p>
                  </a:txBody>
                  <a:tcPr marL="68580" marR="68580" marT="0" marB="0"/>
                </a:tc>
              </a:tr>
              <a:tr h="0">
                <a:tc>
                  <a:txBody>
                    <a:bodyPr/>
                    <a:lstStyle/>
                    <a:p>
                      <a:pPr marL="0" marR="0" algn="just">
                        <a:spcBef>
                          <a:spcPts val="0"/>
                        </a:spcBef>
                        <a:spcAft>
                          <a:spcPts val="0"/>
                        </a:spcAft>
                      </a:pPr>
                      <a:r>
                        <a:rPr lang="en-US" sz="2800">
                          <a:effectLst/>
                        </a:rPr>
                        <a:t>Early Launch Detect</a:t>
                      </a:r>
                      <a:endParaRPr lang="en-US" sz="2800">
                        <a:effectLst/>
                        <a:latin typeface="Courier New"/>
                        <a:ea typeface="Times New Roman"/>
                      </a:endParaRPr>
                    </a:p>
                  </a:txBody>
                  <a:tcPr marL="68580" marR="68580" marT="0" marB="0"/>
                </a:tc>
                <a:tc>
                  <a:txBody>
                    <a:bodyPr/>
                    <a:lstStyle/>
                    <a:p>
                      <a:pPr marL="0" marR="0" algn="just">
                        <a:spcBef>
                          <a:spcPts val="0"/>
                        </a:spcBef>
                        <a:spcAft>
                          <a:spcPts val="0"/>
                        </a:spcAft>
                      </a:pPr>
                      <a:r>
                        <a:rPr lang="en-US" sz="2800" dirty="0">
                          <a:effectLst/>
                        </a:rPr>
                        <a:t>1</a:t>
                      </a:r>
                      <a:endParaRPr lang="en-US" sz="2800" dirty="0">
                        <a:effectLst/>
                        <a:latin typeface="Courier New"/>
                        <a:ea typeface="Times New Roman"/>
                      </a:endParaRPr>
                    </a:p>
                  </a:txBody>
                  <a:tcPr marL="68580" marR="68580" marT="0" marB="0"/>
                </a:tc>
              </a:tr>
              <a:tr h="0">
                <a:tc>
                  <a:txBody>
                    <a:bodyPr/>
                    <a:lstStyle/>
                    <a:p>
                      <a:pPr marL="0" marR="0">
                        <a:spcBef>
                          <a:spcPts val="0"/>
                        </a:spcBef>
                        <a:spcAft>
                          <a:spcPts val="0"/>
                        </a:spcAft>
                      </a:pPr>
                      <a:r>
                        <a:rPr lang="en-US" sz="2800">
                          <a:effectLst/>
                        </a:rPr>
                        <a:t>Bad T/ RH</a:t>
                      </a:r>
                      <a:endParaRPr lang="en-US" sz="2800">
                        <a:effectLst/>
                        <a:latin typeface="Courier New"/>
                        <a:ea typeface="Times New Roman"/>
                      </a:endParaRPr>
                    </a:p>
                  </a:txBody>
                  <a:tcPr marL="68580" marR="68580" marT="0" marB="0"/>
                </a:tc>
                <a:tc>
                  <a:txBody>
                    <a:bodyPr/>
                    <a:lstStyle/>
                    <a:p>
                      <a:pPr marL="0" marR="0" algn="just">
                        <a:spcBef>
                          <a:spcPts val="0"/>
                        </a:spcBef>
                        <a:spcAft>
                          <a:spcPts val="0"/>
                        </a:spcAft>
                      </a:pPr>
                      <a:r>
                        <a:rPr lang="en-US" sz="2800" dirty="0">
                          <a:effectLst/>
                        </a:rPr>
                        <a:t>1</a:t>
                      </a:r>
                      <a:endParaRPr lang="en-US" sz="2800" dirty="0">
                        <a:effectLst/>
                        <a:latin typeface="Courier New"/>
                        <a:ea typeface="Times New Roman"/>
                      </a:endParaRPr>
                    </a:p>
                  </a:txBody>
                  <a:tcPr marL="68580" marR="68580" marT="0" marB="0"/>
                </a:tc>
              </a:tr>
              <a:tr h="0">
                <a:tc>
                  <a:txBody>
                    <a:bodyPr/>
                    <a:lstStyle/>
                    <a:p>
                      <a:pPr marL="0" marR="0">
                        <a:spcBef>
                          <a:spcPts val="0"/>
                        </a:spcBef>
                        <a:spcAft>
                          <a:spcPts val="0"/>
                        </a:spcAft>
                      </a:pPr>
                      <a:r>
                        <a:rPr lang="en-US" sz="2800">
                          <a:effectLst/>
                        </a:rPr>
                        <a:t>Missing RH through Saturated Layers</a:t>
                      </a:r>
                      <a:endParaRPr lang="en-US" sz="2800">
                        <a:effectLst/>
                        <a:latin typeface="Courier New"/>
                        <a:ea typeface="Times New Roman"/>
                      </a:endParaRPr>
                    </a:p>
                  </a:txBody>
                  <a:tcPr marL="68580" marR="68580" marT="0" marB="0"/>
                </a:tc>
                <a:tc>
                  <a:txBody>
                    <a:bodyPr/>
                    <a:lstStyle/>
                    <a:p>
                      <a:pPr marL="0" marR="0" algn="just">
                        <a:spcBef>
                          <a:spcPts val="0"/>
                        </a:spcBef>
                        <a:spcAft>
                          <a:spcPts val="0"/>
                        </a:spcAft>
                      </a:pPr>
                      <a:r>
                        <a:rPr lang="en-US" sz="2800" dirty="0">
                          <a:effectLst/>
                        </a:rPr>
                        <a:t>3</a:t>
                      </a:r>
                      <a:endParaRPr lang="en-US" sz="2800" dirty="0">
                        <a:effectLst/>
                        <a:latin typeface="Courier New"/>
                        <a:ea typeface="Times New Roman"/>
                      </a:endParaRPr>
                    </a:p>
                  </a:txBody>
                  <a:tcPr marL="68580" marR="68580" marT="0" marB="0"/>
                </a:tc>
              </a:tr>
            </a:tbl>
          </a:graphicData>
        </a:graphic>
      </p:graphicFrame>
      <p:sp>
        <p:nvSpPr>
          <p:cNvPr id="5" name="TextBox 4"/>
          <p:cNvSpPr txBox="1"/>
          <p:nvPr/>
        </p:nvSpPr>
        <p:spPr>
          <a:xfrm>
            <a:off x="1676400" y="2044987"/>
            <a:ext cx="5963107" cy="584775"/>
          </a:xfrm>
          <a:prstGeom prst="rect">
            <a:avLst/>
          </a:prstGeom>
          <a:noFill/>
        </p:spPr>
        <p:txBody>
          <a:bodyPr wrap="none" rtlCol="0">
            <a:spAutoFit/>
          </a:bodyPr>
          <a:lstStyle/>
          <a:p>
            <a:r>
              <a:rPr lang="en-US" sz="3200" dirty="0" smtClean="0"/>
              <a:t>PTU and GPS Success Rate = 99.9%</a:t>
            </a:r>
            <a:endParaRPr lang="en-US" sz="3200" dirty="0"/>
          </a:p>
        </p:txBody>
      </p:sp>
    </p:spTree>
    <p:extLst>
      <p:ext uri="{BB962C8B-B14F-4D97-AF65-F5344CB8AC3E}">
        <p14:creationId xmlns:p14="http://schemas.microsoft.com/office/powerpoint/2010/main" val="64632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8534400" cy="2743200"/>
          </a:xfrm>
          <a:noFill/>
          <a:ln w="60325" cmpd="dbl">
            <a:noFill/>
          </a:ln>
        </p:spPr>
        <p:txBody>
          <a:bodyPr>
            <a:normAutofit/>
          </a:bodyPr>
          <a:lstStyle/>
          <a:p>
            <a:pPr>
              <a:buNone/>
            </a:pPr>
            <a:r>
              <a:rPr lang="en-US" dirty="0" smtClean="0"/>
              <a:t>	</a:t>
            </a:r>
            <a:r>
              <a:rPr lang="en-US" sz="5400" dirty="0" smtClean="0"/>
              <a:t>NCAR/EOL Data Archive</a:t>
            </a:r>
            <a:endParaRPr lang="en-US" sz="5400" dirty="0"/>
          </a:p>
        </p:txBody>
      </p:sp>
      <p:pic>
        <p:nvPicPr>
          <p:cNvPr id="1026" name="Picture 2" descr="C:\Users\kbeierle\Downloads\DI02521.jpg"/>
          <p:cNvPicPr>
            <a:picLocks noChangeAspect="1" noChangeArrowheads="1"/>
          </p:cNvPicPr>
          <p:nvPr/>
        </p:nvPicPr>
        <p:blipFill>
          <a:blip r:embed="rId2" cstate="print"/>
          <a:srcRect/>
          <a:stretch>
            <a:fillRect/>
          </a:stretch>
        </p:blipFill>
        <p:spPr bwMode="auto">
          <a:xfrm>
            <a:off x="0" y="0"/>
            <a:ext cx="1828800" cy="1447800"/>
          </a:xfrm>
          <a:prstGeom prst="rect">
            <a:avLst/>
          </a:prstGeom>
          <a:noFill/>
          <a:ln w="15875">
            <a:solidFill>
              <a:schemeClr val="bg1"/>
            </a:solidFill>
          </a:ln>
        </p:spPr>
      </p:pic>
      <p:pic>
        <p:nvPicPr>
          <p:cNvPr id="1028" name="Picture 4"/>
          <p:cNvPicPr>
            <a:picLocks noChangeAspect="1" noChangeArrowheads="1"/>
          </p:cNvPicPr>
          <p:nvPr/>
        </p:nvPicPr>
        <p:blipFill>
          <a:blip r:embed="rId3" cstate="print"/>
          <a:srcRect/>
          <a:stretch>
            <a:fillRect/>
          </a:stretch>
        </p:blipFill>
        <p:spPr bwMode="auto">
          <a:xfrm>
            <a:off x="7315200" y="5410200"/>
            <a:ext cx="1828800" cy="1447800"/>
          </a:xfrm>
          <a:prstGeom prst="rect">
            <a:avLst/>
          </a:prstGeom>
          <a:noFill/>
          <a:ln w="15875">
            <a:solidFill>
              <a:schemeClr val="bg1"/>
            </a:solidFill>
            <a:miter lim="800000"/>
            <a:headEnd/>
            <a:tailEnd/>
          </a:ln>
        </p:spPr>
      </p:pic>
      <p:pic>
        <p:nvPicPr>
          <p:cNvPr id="1029" name="Picture 5" descr="U:\EOL\EOL Users\kbeierle\Girl Scout Pics - May 2008\DSCF8474.JPG"/>
          <p:cNvPicPr>
            <a:picLocks noChangeAspect="1" noChangeArrowheads="1"/>
          </p:cNvPicPr>
          <p:nvPr/>
        </p:nvPicPr>
        <p:blipFill>
          <a:blip r:embed="rId4" cstate="print"/>
          <a:srcRect/>
          <a:stretch>
            <a:fillRect/>
          </a:stretch>
        </p:blipFill>
        <p:spPr bwMode="auto">
          <a:xfrm>
            <a:off x="7315200" y="0"/>
            <a:ext cx="1828800" cy="1447800"/>
          </a:xfrm>
          <a:prstGeom prst="rect">
            <a:avLst/>
          </a:prstGeom>
          <a:noFill/>
          <a:ln w="15875">
            <a:solidFill>
              <a:schemeClr val="bg1"/>
            </a:solidFill>
          </a:ln>
        </p:spPr>
      </p:pic>
      <p:pic>
        <p:nvPicPr>
          <p:cNvPr id="1030" name="Picture 6"/>
          <p:cNvPicPr>
            <a:picLocks noChangeAspect="1" noChangeArrowheads="1"/>
          </p:cNvPicPr>
          <p:nvPr/>
        </p:nvPicPr>
        <p:blipFill>
          <a:blip r:embed="rId5" cstate="print"/>
          <a:srcRect/>
          <a:stretch>
            <a:fillRect/>
          </a:stretch>
        </p:blipFill>
        <p:spPr bwMode="auto">
          <a:xfrm>
            <a:off x="3657600" y="0"/>
            <a:ext cx="1828800" cy="1447800"/>
          </a:xfrm>
          <a:prstGeom prst="rect">
            <a:avLst/>
          </a:prstGeom>
          <a:noFill/>
          <a:ln w="15875">
            <a:solidFill>
              <a:schemeClr val="bg1"/>
            </a:solid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3581400" y="5410200"/>
            <a:ext cx="1752600" cy="1447800"/>
          </a:xfrm>
          <a:prstGeom prst="rect">
            <a:avLst/>
          </a:prstGeom>
          <a:noFill/>
          <a:ln w="15875">
            <a:solidFill>
              <a:schemeClr val="bg1"/>
            </a:solid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1828800" y="0"/>
            <a:ext cx="1828800" cy="1447800"/>
          </a:xfrm>
          <a:prstGeom prst="rect">
            <a:avLst/>
          </a:prstGeom>
          <a:noFill/>
          <a:ln w="15875">
            <a:solidFill>
              <a:schemeClr val="bg1"/>
            </a:solidFill>
            <a:miter lim="800000"/>
            <a:headEnd/>
            <a:tailEnd/>
          </a:ln>
        </p:spPr>
      </p:pic>
      <p:pic>
        <p:nvPicPr>
          <p:cNvPr id="1033" name="Picture 9"/>
          <p:cNvPicPr>
            <a:picLocks noChangeAspect="1" noChangeArrowheads="1"/>
          </p:cNvPicPr>
          <p:nvPr/>
        </p:nvPicPr>
        <p:blipFill>
          <a:blip r:embed="rId8" cstate="print"/>
          <a:srcRect/>
          <a:stretch>
            <a:fillRect/>
          </a:stretch>
        </p:blipFill>
        <p:spPr bwMode="auto">
          <a:xfrm>
            <a:off x="0" y="5400676"/>
            <a:ext cx="1828800" cy="1457324"/>
          </a:xfrm>
          <a:prstGeom prst="rect">
            <a:avLst/>
          </a:prstGeom>
          <a:noFill/>
          <a:ln w="15875">
            <a:solidFill>
              <a:schemeClr val="bg1"/>
            </a:solidFill>
            <a:miter lim="800000"/>
            <a:headEnd/>
            <a:tailEnd/>
          </a:ln>
        </p:spPr>
      </p:pic>
      <p:cxnSp>
        <p:nvCxnSpPr>
          <p:cNvPr id="14" name="Straight Connector 13"/>
          <p:cNvCxnSpPr/>
          <p:nvPr/>
        </p:nvCxnSpPr>
        <p:spPr>
          <a:xfrm>
            <a:off x="0" y="1447800"/>
            <a:ext cx="9144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 y="5391150"/>
            <a:ext cx="9144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034" name="Picture 10" descr="\\cit\eol\EOL Documents Folders\kbeierle\My Documents\2011-work\WCRP conference\IR Mapping\final pics\GRIP.Earl.0830-2115UTC.jpg"/>
          <p:cNvPicPr>
            <a:picLocks noChangeAspect="1" noChangeArrowheads="1"/>
          </p:cNvPicPr>
          <p:nvPr/>
        </p:nvPicPr>
        <p:blipFill>
          <a:blip r:embed="rId9" cstate="print"/>
          <a:srcRect/>
          <a:stretch>
            <a:fillRect/>
          </a:stretch>
        </p:blipFill>
        <p:spPr bwMode="auto">
          <a:xfrm>
            <a:off x="5334000" y="5410200"/>
            <a:ext cx="1981200" cy="1447800"/>
          </a:xfrm>
          <a:prstGeom prst="rect">
            <a:avLst/>
          </a:prstGeom>
          <a:noFill/>
          <a:ln w="15875">
            <a:solidFill>
              <a:schemeClr val="bg1"/>
            </a:solidFill>
          </a:ln>
        </p:spPr>
      </p:pic>
      <p:pic>
        <p:nvPicPr>
          <p:cNvPr id="1036" name="Picture 12"/>
          <p:cNvPicPr>
            <a:picLocks noChangeAspect="1" noChangeArrowheads="1"/>
          </p:cNvPicPr>
          <p:nvPr/>
        </p:nvPicPr>
        <p:blipFill>
          <a:blip r:embed="rId10" cstate="print"/>
          <a:srcRect/>
          <a:stretch>
            <a:fillRect/>
          </a:stretch>
        </p:blipFill>
        <p:spPr bwMode="auto">
          <a:xfrm>
            <a:off x="5486400" y="1"/>
            <a:ext cx="1828800" cy="1438274"/>
          </a:xfrm>
          <a:prstGeom prst="rect">
            <a:avLst/>
          </a:prstGeom>
          <a:noFill/>
          <a:ln w="15875">
            <a:solidFill>
              <a:schemeClr val="bg1"/>
            </a:solid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1828800" y="5410200"/>
            <a:ext cx="1752600" cy="1447800"/>
          </a:xfrm>
          <a:prstGeom prst="rect">
            <a:avLst/>
          </a:prstGeom>
          <a:noFill/>
          <a:ln w="15875">
            <a:solidFill>
              <a:schemeClr val="bg1"/>
            </a:solidFill>
            <a:miter lim="800000"/>
            <a:headEnd/>
            <a:tailEnd/>
          </a:ln>
        </p:spPr>
      </p:pic>
    </p:spTree>
    <p:extLst>
      <p:ext uri="{BB962C8B-B14F-4D97-AF65-F5344CB8AC3E}">
        <p14:creationId xmlns:p14="http://schemas.microsoft.com/office/powerpoint/2010/main" val="33668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5"/>
            <a:ext cx="9144000" cy="6858000"/>
          </a:xfrm>
        </p:spPr>
      </p:pic>
    </p:spTree>
    <p:extLst>
      <p:ext uri="{BB962C8B-B14F-4D97-AF65-F5344CB8AC3E}">
        <p14:creationId xmlns:p14="http://schemas.microsoft.com/office/powerpoint/2010/main" val="549040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Dropsonde Data Archive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3852" cy="6858000"/>
          </a:xfrm>
          <a:prstGeom prst="rect">
            <a:avLst/>
          </a:prstGeom>
        </p:spPr>
      </p:pic>
    </p:spTree>
    <p:extLst>
      <p:ext uri="{BB962C8B-B14F-4D97-AF65-F5344CB8AC3E}">
        <p14:creationId xmlns:p14="http://schemas.microsoft.com/office/powerpoint/2010/main" val="327457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5853</TotalTime>
  <Words>638</Words>
  <Application>Microsoft Office PowerPoint</Application>
  <PresentationFormat>On-screen Show (4:3)</PresentationFormat>
  <Paragraphs>113</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EPOCH-2017 Project Overview  &amp;  NCAR/EOL Dropsonde Data Archive</vt:lpstr>
      <vt:lpstr>Project Overview</vt:lpstr>
      <vt:lpstr>PowerPoint Presentation</vt:lpstr>
      <vt:lpstr>Corrections Applied</vt:lpstr>
      <vt:lpstr>Pressure Correction</vt:lpstr>
      <vt:lpstr>Results</vt:lpstr>
      <vt:lpstr>PowerPoint Presentation</vt:lpstr>
      <vt:lpstr>PowerPoint Presentation</vt:lpstr>
      <vt:lpstr>Dropsonde Data Archive</vt:lpstr>
      <vt:lpstr>PowerPoint Presentation</vt:lpstr>
      <vt:lpstr>EOL Data Archive</vt:lpstr>
      <vt:lpstr>Digital Object Identifiers</vt:lpstr>
      <vt:lpstr>GCMD Keywords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kbeierle</dc:creator>
  <cp:lastModifiedBy>kbeierle</cp:lastModifiedBy>
  <cp:revision>41</cp:revision>
  <dcterms:created xsi:type="dcterms:W3CDTF">2018-04-20T15:50:33Z</dcterms:created>
  <dcterms:modified xsi:type="dcterms:W3CDTF">2018-04-24T18:59:54Z</dcterms:modified>
</cp:coreProperties>
</file>