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64" r:id="rId2"/>
    <p:sldId id="370" r:id="rId3"/>
    <p:sldId id="269" r:id="rId4"/>
    <p:sldId id="275" r:id="rId5"/>
    <p:sldId id="356" r:id="rId6"/>
    <p:sldId id="280" r:id="rId7"/>
    <p:sldId id="271" r:id="rId8"/>
    <p:sldId id="285" r:id="rId9"/>
    <p:sldId id="286" r:id="rId10"/>
    <p:sldId id="288" r:id="rId11"/>
    <p:sldId id="289" r:id="rId12"/>
    <p:sldId id="284" r:id="rId13"/>
    <p:sldId id="282" r:id="rId14"/>
    <p:sldId id="274" r:id="rId15"/>
    <p:sldId id="304" r:id="rId16"/>
    <p:sldId id="270" r:id="rId17"/>
    <p:sldId id="296" r:id="rId18"/>
    <p:sldId id="295" r:id="rId19"/>
    <p:sldId id="294" r:id="rId20"/>
    <p:sldId id="297" r:id="rId21"/>
    <p:sldId id="349" r:id="rId22"/>
    <p:sldId id="342" r:id="rId23"/>
    <p:sldId id="351" r:id="rId24"/>
    <p:sldId id="303" r:id="rId25"/>
    <p:sldId id="309" r:id="rId26"/>
    <p:sldId id="345" r:id="rId27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5986"/>
    <a:srgbClr val="FBC18F"/>
    <a:srgbClr val="F9C090"/>
    <a:srgbClr val="50AAE6"/>
    <a:srgbClr val="5A6EB4"/>
    <a:srgbClr val="A00078"/>
    <a:srgbClr val="A01E28"/>
    <a:srgbClr val="A08232"/>
    <a:srgbClr val="DCA01E"/>
    <a:srgbClr val="FA82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338" autoAdjust="0"/>
    <p:restoredTop sz="91212" autoAdjust="0"/>
  </p:normalViewPr>
  <p:slideViewPr>
    <p:cSldViewPr snapToGrid="0">
      <p:cViewPr varScale="1">
        <p:scale>
          <a:sx n="115" d="100"/>
          <a:sy n="115" d="100"/>
        </p:scale>
        <p:origin x="1920" y="2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-318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660775" y="468313"/>
            <a:ext cx="2759075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800">
                <a:latin typeface="Arial" charset="0"/>
              </a:defRPr>
            </a:lvl1pPr>
          </a:lstStyle>
          <a:p>
            <a:pPr>
              <a:defRPr/>
            </a:pPr>
            <a:r>
              <a:rPr lang="de-DE"/>
              <a:t>Prof. Dr. Max Mustermann | Musterfakultät</a:t>
            </a:r>
          </a:p>
        </p:txBody>
      </p:sp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541338" y="8532813"/>
            <a:ext cx="3103562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de-DE" sz="800"/>
              <a:t>KIT – The Research University  in the Helmholtz Association</a:t>
            </a:r>
          </a:p>
        </p:txBody>
      </p:sp>
      <p:pic>
        <p:nvPicPr>
          <p:cNvPr id="9223" name="Picture 11" descr="KIT-Logo-rgb_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188913"/>
            <a:ext cx="100806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05798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r>
              <a:rPr lang="de-DE" altLang="de-DE"/>
              <a:t>Prof. Dr. Max Mustermann | </a:t>
            </a:r>
            <a:br>
              <a:rPr lang="de-DE" altLang="de-DE"/>
            </a:br>
            <a:r>
              <a:rPr lang="de-DE" altLang="de-DE"/>
              <a:t>Name of Faculty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5970BCF3-701C-4E03-9023-30B55021831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032367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KITsonde.JPG"/>
          <p:cNvPicPr>
            <a:picLocks noChangeAspect="1"/>
          </p:cNvPicPr>
          <p:nvPr userDrawn="1"/>
        </p:nvPicPr>
        <p:blipFill>
          <a:blip r:embed="rId2" cstate="print"/>
          <a:srcRect t="13532" b="40589"/>
          <a:stretch>
            <a:fillRect/>
          </a:stretch>
        </p:blipFill>
        <p:spPr>
          <a:xfrm>
            <a:off x="0" y="3573016"/>
            <a:ext cx="9144000" cy="2808312"/>
          </a:xfrm>
          <a:prstGeom prst="rect">
            <a:avLst/>
          </a:prstGeom>
        </p:spPr>
      </p:pic>
      <p:pic>
        <p:nvPicPr>
          <p:cNvPr id="26635" name="Picture 9" descr="II_rahmen_neu_tit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396875" y="6598800"/>
            <a:ext cx="367030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de-DE" sz="800"/>
              <a:t>KIT –  The Research University in the Helmholtz Association</a:t>
            </a:r>
            <a:r>
              <a:rPr lang="de-DE" altLang="de-DE" sz="800"/>
              <a:t> </a:t>
            </a:r>
            <a:endParaRPr lang="en-US" altLang="de-DE" sz="800"/>
          </a:p>
        </p:txBody>
      </p:sp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385763" y="3367088"/>
            <a:ext cx="45370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de-DE" sz="1000" noProof="0">
                <a:solidFill>
                  <a:schemeClr val="bg1"/>
                </a:solidFill>
              </a:rPr>
              <a:t>Institute</a:t>
            </a:r>
            <a:r>
              <a:rPr lang="en-GB" altLang="de-DE" sz="1000" baseline="0" noProof="0">
                <a:solidFill>
                  <a:schemeClr val="bg1"/>
                </a:solidFill>
              </a:rPr>
              <a:t> of Meteorology and Climate Research (IMK-TRO)</a:t>
            </a:r>
            <a:endParaRPr lang="en-GB" altLang="de-DE" sz="1000" noProof="0">
              <a:solidFill>
                <a:schemeClr val="bg1"/>
              </a:solidFill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7318375" y="6497638"/>
            <a:ext cx="1727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defRPr/>
            </a:pPr>
            <a:r>
              <a:rPr lang="de-DE" sz="1600" b="1">
                <a:solidFill>
                  <a:schemeClr val="bg1"/>
                </a:solidFill>
                <a:latin typeface="Arial" charset="0"/>
              </a:rPr>
              <a:t>www.kit.edu</a:t>
            </a:r>
          </a:p>
        </p:txBody>
      </p:sp>
      <p:pic>
        <p:nvPicPr>
          <p:cNvPr id="26640" name="Picture 13" descr="KIT-Logo-rgb_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5"/>
            <a:ext cx="1619250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200" y="6382800"/>
            <a:ext cx="468000" cy="46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de-DE"/>
              <a:t>Dr. Andreas </a:t>
            </a:r>
            <a:r>
              <a:rPr lang="en-US" altLang="de-DE" err="1"/>
              <a:t>Wieser</a:t>
            </a:r>
            <a:r>
              <a:rPr lang="en-US" altLang="de-DE"/>
              <a:t>                  KITsonde the Modular Multi-Sensor </a:t>
            </a:r>
            <a:r>
              <a:rPr lang="en-US" altLang="de-DE" err="1"/>
              <a:t>Dropsonde</a:t>
            </a:r>
            <a:endParaRPr lang="en-US" altLang="de-DE"/>
          </a:p>
        </p:txBody>
      </p:sp>
      <p:sp>
        <p:nvSpPr>
          <p:cNvPr id="5" name="Datumsplatzhalter 9"/>
          <p:cNvSpPr>
            <a:spLocks noGrp="1"/>
          </p:cNvSpPr>
          <p:nvPr>
            <p:ph type="dt" sz="half" idx="2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71321-24A7-4C86-9B2D-07409676CE90}" type="datetime1">
              <a:rPr lang="de-DE" smtClean="0"/>
              <a:t>24.04.18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3908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59563" y="333375"/>
            <a:ext cx="2089150" cy="575945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90525" y="333375"/>
            <a:ext cx="6116638" cy="5759450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de-DE"/>
              <a:t>Dr. Andreas </a:t>
            </a:r>
            <a:r>
              <a:rPr lang="en-US" altLang="de-DE" err="1"/>
              <a:t>Wieser</a:t>
            </a:r>
            <a:r>
              <a:rPr lang="en-US" altLang="de-DE"/>
              <a:t>                  KITsonde the Modular Multi-Sensor </a:t>
            </a:r>
            <a:r>
              <a:rPr lang="en-US" altLang="de-DE" err="1"/>
              <a:t>Dropsonde</a:t>
            </a:r>
            <a:endParaRPr lang="en-US" altLang="de-DE"/>
          </a:p>
        </p:txBody>
      </p:sp>
      <p:sp>
        <p:nvSpPr>
          <p:cNvPr id="5" name="Datumsplatzhalter 9"/>
          <p:cNvSpPr>
            <a:spLocks noGrp="1"/>
          </p:cNvSpPr>
          <p:nvPr>
            <p:ph type="dt" sz="half" idx="2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6C0C9-FF0A-496C-A493-0CBBCA7B95F1}" type="datetime1">
              <a:rPr lang="de-DE" smtClean="0"/>
              <a:t>24.04.18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3593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9"/>
          <p:cNvSpPr>
            <a:spLocks noGrp="1"/>
          </p:cNvSpPr>
          <p:nvPr>
            <p:ph type="dt" sz="half" idx="2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8B048A-BE43-4B2C-86D4-158ABE1766B8}" type="datetime1">
              <a:rPr lang="de-DE" smtClean="0"/>
              <a:t>24.04.18</a:t>
            </a:fld>
            <a:endParaRPr lang="de-DE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01800" y="6445250"/>
            <a:ext cx="395032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en-US" altLang="de-DE"/>
              <a:t>Andreas </a:t>
            </a:r>
            <a:r>
              <a:rPr lang="en-US" altLang="de-DE" err="1"/>
              <a:t>Wieser</a:t>
            </a:r>
            <a:r>
              <a:rPr lang="en-US" altLang="de-DE"/>
              <a:t>                       </a:t>
            </a:r>
            <a:r>
              <a:rPr lang="en-US" altLang="de-DE" err="1"/>
              <a:t>KITsonde</a:t>
            </a:r>
            <a:r>
              <a:rPr lang="en-US" altLang="de-DE"/>
              <a:t> the Modular Multi-Sensor </a:t>
            </a:r>
            <a:r>
              <a:rPr lang="en-US" altLang="de-DE" err="1"/>
              <a:t>Dropsonde</a:t>
            </a:r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694033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9"/>
          <p:cNvSpPr>
            <a:spLocks noGrp="1"/>
          </p:cNvSpPr>
          <p:nvPr>
            <p:ph type="dt" sz="half" idx="2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7073C-0E08-449C-A19B-5CA9470AE454}" type="datetime1">
              <a:rPr lang="de-DE" smtClean="0"/>
              <a:t>24.04.18</a:t>
            </a:fld>
            <a:endParaRPr lang="de-DE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01800" y="6445250"/>
            <a:ext cx="395032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en-US" altLang="de-DE"/>
              <a:t>Andreas </a:t>
            </a:r>
            <a:r>
              <a:rPr lang="en-US" altLang="de-DE" err="1"/>
              <a:t>Wieser</a:t>
            </a:r>
            <a:r>
              <a:rPr lang="en-US" altLang="de-DE"/>
              <a:t>                       </a:t>
            </a:r>
            <a:r>
              <a:rPr lang="en-US" altLang="de-DE" err="1"/>
              <a:t>KITsonde</a:t>
            </a:r>
            <a:r>
              <a:rPr lang="en-US" altLang="de-DE"/>
              <a:t> the Modular Multi-Sensor </a:t>
            </a:r>
            <a:r>
              <a:rPr lang="en-US" altLang="de-DE" err="1"/>
              <a:t>Dropsonde</a:t>
            </a:r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615522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92113" y="1198563"/>
            <a:ext cx="4102100" cy="4894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3" y="1198563"/>
            <a:ext cx="4102100" cy="4894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Datumsplatzhalter 9"/>
          <p:cNvSpPr>
            <a:spLocks noGrp="1"/>
          </p:cNvSpPr>
          <p:nvPr>
            <p:ph type="dt" sz="half" idx="11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259D3-E13F-4716-8DCE-AE2F8587B726}" type="datetime1">
              <a:rPr lang="de-DE" smtClean="0"/>
              <a:t>24.04.18</a:t>
            </a:fld>
            <a:endParaRPr lang="de-DE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01800" y="6445250"/>
            <a:ext cx="395032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en-US" altLang="de-DE"/>
              <a:t>Andreas </a:t>
            </a:r>
            <a:r>
              <a:rPr lang="en-US" altLang="de-DE" err="1"/>
              <a:t>Wieser</a:t>
            </a:r>
            <a:r>
              <a:rPr lang="en-US" altLang="de-DE"/>
              <a:t>                       </a:t>
            </a:r>
            <a:r>
              <a:rPr lang="en-US" altLang="de-DE" err="1"/>
              <a:t>KITsonde</a:t>
            </a:r>
            <a:r>
              <a:rPr lang="en-US" altLang="de-DE"/>
              <a:t> the Modular Multi-Sensor </a:t>
            </a:r>
            <a:r>
              <a:rPr lang="en-US" altLang="de-DE" err="1"/>
              <a:t>Dropsonde</a:t>
            </a:r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130326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Datumsplatzhalter 9"/>
          <p:cNvSpPr>
            <a:spLocks noGrp="1"/>
          </p:cNvSpPr>
          <p:nvPr>
            <p:ph type="dt" sz="half" idx="11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F5892-6737-42F1-A80B-E53B7AE92043}" type="datetime1">
              <a:rPr lang="de-DE" smtClean="0"/>
              <a:t>24.04.18</a:t>
            </a:fld>
            <a:endParaRPr lang="de-DE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ftr" sz="quarter" idx="12"/>
          </p:nvPr>
        </p:nvSpPr>
        <p:spPr bwMode="auto">
          <a:xfrm>
            <a:off x="1701800" y="6445250"/>
            <a:ext cx="395032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en-US" altLang="de-DE"/>
              <a:t>Andreas </a:t>
            </a:r>
            <a:r>
              <a:rPr lang="en-US" altLang="de-DE" err="1"/>
              <a:t>Wieser</a:t>
            </a:r>
            <a:r>
              <a:rPr lang="en-US" altLang="de-DE"/>
              <a:t>                       </a:t>
            </a:r>
            <a:r>
              <a:rPr lang="en-US" altLang="de-DE" err="1"/>
              <a:t>KITsonde</a:t>
            </a:r>
            <a:r>
              <a:rPr lang="en-US" altLang="de-DE"/>
              <a:t> the Modular Multi-Sensor </a:t>
            </a:r>
            <a:r>
              <a:rPr lang="en-US" altLang="de-DE" err="1"/>
              <a:t>Dropsonde</a:t>
            </a:r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06850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4" name="Datumsplatzhalter 9"/>
          <p:cNvSpPr>
            <a:spLocks noGrp="1"/>
          </p:cNvSpPr>
          <p:nvPr>
            <p:ph type="dt" sz="half" idx="2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C00441-755C-4787-AFFB-F34894DC5D84}" type="datetime1">
              <a:rPr lang="de-DE" smtClean="0"/>
              <a:t>24.04.18</a:t>
            </a:fld>
            <a:endParaRPr lang="de-DE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01800" y="6445250"/>
            <a:ext cx="395032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en-US" altLang="de-DE"/>
              <a:t>Andreas </a:t>
            </a:r>
            <a:r>
              <a:rPr lang="en-US" altLang="de-DE" err="1"/>
              <a:t>Wieser</a:t>
            </a:r>
            <a:r>
              <a:rPr lang="en-US" altLang="de-DE"/>
              <a:t>                       </a:t>
            </a:r>
            <a:r>
              <a:rPr lang="en-US" altLang="de-DE" err="1"/>
              <a:t>KITsonde</a:t>
            </a:r>
            <a:r>
              <a:rPr lang="en-US" altLang="de-DE"/>
              <a:t> the Modular Multi-Sensor </a:t>
            </a:r>
            <a:r>
              <a:rPr lang="en-US" altLang="de-DE" err="1"/>
              <a:t>Dropsonde</a:t>
            </a:r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089466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9"/>
          <p:cNvSpPr>
            <a:spLocks noGrp="1"/>
          </p:cNvSpPr>
          <p:nvPr>
            <p:ph type="dt" sz="half" idx="2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AD1D6-C209-4937-9344-D453C1DB59A4}" type="datetime1">
              <a:rPr lang="de-DE" smtClean="0"/>
              <a:t>24.04.18</a:t>
            </a:fld>
            <a:endParaRPr lang="de-DE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01800" y="6445250"/>
            <a:ext cx="395032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en-US" altLang="de-DE"/>
              <a:t>Andreas </a:t>
            </a:r>
            <a:r>
              <a:rPr lang="en-US" altLang="de-DE" err="1"/>
              <a:t>Wieser</a:t>
            </a:r>
            <a:r>
              <a:rPr lang="en-US" altLang="de-DE"/>
              <a:t>                       </a:t>
            </a:r>
            <a:r>
              <a:rPr lang="en-US" altLang="de-DE" err="1"/>
              <a:t>KITsonde</a:t>
            </a:r>
            <a:r>
              <a:rPr lang="en-US" altLang="de-DE"/>
              <a:t> the Modular Multi-Sensor </a:t>
            </a:r>
            <a:r>
              <a:rPr lang="en-US" altLang="de-DE" err="1"/>
              <a:t>Dropsonde</a:t>
            </a:r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918934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de-DE"/>
              <a:t>Dr. Andreas </a:t>
            </a:r>
            <a:r>
              <a:rPr lang="en-US" altLang="de-DE" err="1"/>
              <a:t>Wieser</a:t>
            </a:r>
            <a:r>
              <a:rPr lang="en-US" altLang="de-DE"/>
              <a:t>                  KITsonde the Modular Multi-Sensor </a:t>
            </a:r>
            <a:r>
              <a:rPr lang="en-US" altLang="de-DE" err="1"/>
              <a:t>Dropsonde</a:t>
            </a:r>
            <a:endParaRPr lang="en-US" altLang="de-DE"/>
          </a:p>
        </p:txBody>
      </p:sp>
      <p:sp>
        <p:nvSpPr>
          <p:cNvPr id="6" name="Datumsplatzhalter 9"/>
          <p:cNvSpPr>
            <a:spLocks noGrp="1"/>
          </p:cNvSpPr>
          <p:nvPr>
            <p:ph type="dt" sz="half" idx="11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0E16C4-79B5-4CCD-9BE7-D0FC42B32989}" type="datetime1">
              <a:rPr lang="de-DE" smtClean="0"/>
              <a:t>24.04.18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7935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de-DE"/>
              <a:t>Dr. Andreas </a:t>
            </a:r>
            <a:r>
              <a:rPr lang="en-US" altLang="de-DE" err="1"/>
              <a:t>Wieser</a:t>
            </a:r>
            <a:r>
              <a:rPr lang="en-US" altLang="de-DE"/>
              <a:t>                  KITsonde the Modular Multi-Sensor </a:t>
            </a:r>
            <a:r>
              <a:rPr lang="en-US" altLang="de-DE" err="1"/>
              <a:t>Dropsonde</a:t>
            </a:r>
            <a:endParaRPr lang="en-US" altLang="de-DE"/>
          </a:p>
        </p:txBody>
      </p:sp>
      <p:sp>
        <p:nvSpPr>
          <p:cNvPr id="6" name="Datumsplatzhalter 9"/>
          <p:cNvSpPr>
            <a:spLocks noGrp="1"/>
          </p:cNvSpPr>
          <p:nvPr>
            <p:ph type="dt" sz="half" idx="11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795827-6224-4570-B3E0-C448CE9AB11A}" type="datetime1">
              <a:rPr lang="de-DE" smtClean="0"/>
              <a:t>24.04.18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9676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II_rahmen_neu_folge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0525" y="333375"/>
            <a:ext cx="69119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/>
              <a:t>Click to add title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2113" y="1198563"/>
            <a:ext cx="8356600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5724128" y="6453188"/>
            <a:ext cx="3024585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de-DE" sz="900"/>
              <a:t>Institute of Meteorology and Climate Research (IMK-TRO)</a:t>
            </a:r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250825" y="6445250"/>
            <a:ext cx="3254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ct val="50000"/>
              </a:spcBef>
              <a:defRPr/>
            </a:pPr>
            <a:fld id="{A2177219-4D79-4D82-A800-567BDD8316C6}" type="slidenum">
              <a:rPr lang="de-DE" sz="900" b="1">
                <a:latin typeface="Arial" charset="0"/>
              </a:rPr>
              <a:pPr>
                <a:spcBef>
                  <a:spcPct val="50000"/>
                </a:spcBef>
                <a:defRPr/>
              </a:pPr>
              <a:t>‹Nr.›</a:t>
            </a:fld>
            <a:endParaRPr lang="de-DE" sz="900" b="1">
              <a:latin typeface="Arial" charset="0"/>
            </a:endParaRP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01800" y="6445250"/>
            <a:ext cx="395032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en-US" altLang="de-DE"/>
              <a:t>Andreas </a:t>
            </a:r>
            <a:r>
              <a:rPr lang="en-US" altLang="de-DE" err="1"/>
              <a:t>Wieser</a:t>
            </a:r>
            <a:r>
              <a:rPr lang="en-US" altLang="de-DE"/>
              <a:t>                       </a:t>
            </a:r>
            <a:r>
              <a:rPr lang="en-US" altLang="de-DE" err="1"/>
              <a:t>KITsonde</a:t>
            </a:r>
            <a:r>
              <a:rPr lang="en-US" altLang="de-DE"/>
              <a:t> the Modular Multi-Sensor </a:t>
            </a:r>
            <a:r>
              <a:rPr lang="en-US" altLang="de-DE" err="1"/>
              <a:t>Dropsonde</a:t>
            </a:r>
            <a:endParaRPr lang="en-US" altLang="de-DE"/>
          </a:p>
        </p:txBody>
      </p:sp>
      <p:pic>
        <p:nvPicPr>
          <p:cNvPr id="1037" name="Picture 9" descr="KITlogo_4c_frutig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341313"/>
            <a:ext cx="108426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Datumsplatzhalter 9"/>
          <p:cNvSpPr>
            <a:spLocks noGrp="1"/>
          </p:cNvSpPr>
          <p:nvPr>
            <p:ph type="dt" sz="half" idx="2"/>
          </p:nvPr>
        </p:nvSpPr>
        <p:spPr>
          <a:xfrm>
            <a:off x="612000" y="6444000"/>
            <a:ext cx="10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9B90C-F1F4-41D2-8EEE-A2460906CE98}" type="datetime1">
              <a:rPr lang="de-DE" smtClean="0"/>
              <a:t>24.04.18</a:t>
            </a:fld>
            <a:endParaRPr lang="de-DE"/>
          </a:p>
        </p:txBody>
      </p:sp>
      <p:pic>
        <p:nvPicPr>
          <p:cNvPr id="11" name="Bild 10" descr="KITsonde_auswurfbehaelter_frei.pn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345384"/>
            <a:ext cx="924371" cy="540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314325" indent="-314325" algn="l" rtl="0" eaLnBrk="1" fontAlgn="base" hangingPunct="1">
        <a:spcBef>
          <a:spcPct val="20000"/>
        </a:spcBef>
        <a:spcAft>
          <a:spcPct val="0"/>
        </a:spcAft>
        <a:buBlip>
          <a:blip r:embed="rId16"/>
        </a:buBlip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90575" indent="-314325" algn="l" rtl="0" eaLnBrk="1" fontAlgn="base" hangingPunct="1">
        <a:spcBef>
          <a:spcPct val="20000"/>
        </a:spcBef>
        <a:spcAft>
          <a:spcPct val="0"/>
        </a:spcAft>
        <a:buBlip>
          <a:blip r:embed="rId17"/>
        </a:buBlip>
        <a:defRPr>
          <a:solidFill>
            <a:schemeClr val="tx1"/>
          </a:solidFill>
          <a:latin typeface="+mn-lt"/>
        </a:defRPr>
      </a:lvl2pPr>
      <a:lvl3pPr marL="1209675" indent="-276225" algn="l" rtl="0" eaLnBrk="1" fontAlgn="base" hangingPunct="1">
        <a:spcBef>
          <a:spcPct val="20000"/>
        </a:spcBef>
        <a:spcAft>
          <a:spcPct val="0"/>
        </a:spcAft>
        <a:buBlip>
          <a:blip r:embed="rId18"/>
        </a:buBlip>
        <a:defRPr sz="1600">
          <a:solidFill>
            <a:schemeClr val="tx1"/>
          </a:solidFill>
          <a:latin typeface="+mn-lt"/>
        </a:defRPr>
      </a:lvl3pPr>
      <a:lvl4pPr marL="1657350" indent="-276225" algn="l" rtl="0" eaLnBrk="1" fontAlgn="base" hangingPunct="1">
        <a:spcBef>
          <a:spcPct val="20000"/>
        </a:spcBef>
        <a:spcAft>
          <a:spcPct val="0"/>
        </a:spcAft>
        <a:buBlip>
          <a:blip r:embed="rId18"/>
        </a:buBlip>
        <a:defRPr sz="1600">
          <a:solidFill>
            <a:schemeClr val="tx1"/>
          </a:solidFill>
          <a:latin typeface="+mn-lt"/>
        </a:defRPr>
      </a:lvl4pPr>
      <a:lvl5pPr marL="2095500" indent="-276225" algn="l" rtl="0" eaLnBrk="1" fontAlgn="base" hangingPunct="1">
        <a:spcBef>
          <a:spcPct val="20000"/>
        </a:spcBef>
        <a:spcAft>
          <a:spcPct val="0"/>
        </a:spcAft>
        <a:buBlip>
          <a:blip r:embed="rId18"/>
        </a:buBlip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9"/>
        </a:buBlip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9"/>
        </a:buBlip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9"/>
        </a:buBlip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9"/>
        </a:buBlip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image" Target="../media/image49.jpg"/><Relationship Id="rId7" Type="http://schemas.openxmlformats.org/officeDocument/2006/relationships/image" Target="../media/image53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Relationship Id="rId9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13" Type="http://schemas.openxmlformats.org/officeDocument/2006/relationships/image" Target="../media/image69.jpg"/><Relationship Id="rId3" Type="http://schemas.openxmlformats.org/officeDocument/2006/relationships/image" Target="../media/image59.jpg"/><Relationship Id="rId7" Type="http://schemas.openxmlformats.org/officeDocument/2006/relationships/image" Target="../media/image63.jpg"/><Relationship Id="rId12" Type="http://schemas.openxmlformats.org/officeDocument/2006/relationships/image" Target="../media/image68.jp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g"/><Relationship Id="rId11" Type="http://schemas.openxmlformats.org/officeDocument/2006/relationships/image" Target="../media/image67.jpg"/><Relationship Id="rId5" Type="http://schemas.openxmlformats.org/officeDocument/2006/relationships/image" Target="../media/image61.jpg"/><Relationship Id="rId10" Type="http://schemas.openxmlformats.org/officeDocument/2006/relationships/image" Target="../media/image66.jpg"/><Relationship Id="rId4" Type="http://schemas.openxmlformats.org/officeDocument/2006/relationships/image" Target="../media/image60.jpg"/><Relationship Id="rId9" Type="http://schemas.openxmlformats.org/officeDocument/2006/relationships/image" Target="../media/image6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2"/>
          <p:cNvSpPr>
            <a:spLocks noChangeArrowheads="1"/>
          </p:cNvSpPr>
          <p:nvPr/>
        </p:nvSpPr>
        <p:spPr bwMode="auto">
          <a:xfrm>
            <a:off x="3995936" y="1196752"/>
            <a:ext cx="1584424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2400" b="1">
                <a:solidFill>
                  <a:schemeClr val="tx2"/>
                </a:solidFill>
                <a:latin typeface="Arial" pitchFamily="34" charset="0"/>
              </a:defRPr>
            </a:lvl1pPr>
            <a:lvl2pPr eaLnBrk="0" hangingPunct="0">
              <a:defRPr sz="2400" b="1">
                <a:solidFill>
                  <a:schemeClr val="tx2"/>
                </a:solidFill>
                <a:latin typeface="Arial" pitchFamily="34" charset="0"/>
              </a:defRPr>
            </a:lvl2pPr>
            <a:lvl3pPr eaLnBrk="0" hangingPunct="0">
              <a:defRPr sz="2400" b="1">
                <a:solidFill>
                  <a:schemeClr val="tx2"/>
                </a:solidFill>
                <a:latin typeface="Arial" pitchFamily="34" charset="0"/>
              </a:defRPr>
            </a:lvl3pPr>
            <a:lvl4pPr eaLnBrk="0" hangingPunct="0">
              <a:defRPr sz="2400" b="1">
                <a:solidFill>
                  <a:schemeClr val="tx2"/>
                </a:solidFill>
                <a:latin typeface="Arial" pitchFamily="34" charset="0"/>
              </a:defRPr>
            </a:lvl4pPr>
            <a:lvl5pPr eaLnBrk="0" hangingPunct="0">
              <a:defRPr sz="2400" b="1">
                <a:solidFill>
                  <a:schemeClr val="tx2"/>
                </a:solidFill>
                <a:latin typeface="Arial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de-DE" sz="2600" dirty="0" err="1"/>
              <a:t>KITsonde</a:t>
            </a:r>
            <a:endParaRPr lang="en-US" altLang="de-DE" sz="2200"/>
          </a:p>
        </p:txBody>
      </p:sp>
      <p:sp>
        <p:nvSpPr>
          <p:cNvPr id="30725" name="Rectangle 3"/>
          <p:cNvSpPr>
            <a:spLocks noChangeArrowheads="1"/>
          </p:cNvSpPr>
          <p:nvPr/>
        </p:nvSpPr>
        <p:spPr bwMode="auto">
          <a:xfrm>
            <a:off x="395536" y="2160215"/>
            <a:ext cx="8370888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ctr" eaLnBrk="0" hangingPunct="0"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ctr" eaLnBrk="0" hangingPunct="0">
              <a:spcBef>
                <a:spcPct val="20000"/>
              </a:spcBef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ctr" eaLnBrk="0" hangingPunct="0">
              <a:spcBef>
                <a:spcPct val="20000"/>
              </a:spcBef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ctr" eaLnBrk="0" hangingPunct="0">
              <a:spcBef>
                <a:spcPct val="20000"/>
              </a:spcBef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600" b="1" dirty="0">
                <a:solidFill>
                  <a:schemeClr val="tx2"/>
                </a:solidFill>
              </a:rPr>
              <a:t>Modular Multi Sensor Dropsonde for High Resolution Measurements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395536" y="2852936"/>
            <a:ext cx="1467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/>
              <a:t>Andreas </a:t>
            </a:r>
            <a:r>
              <a:rPr lang="en-GB" sz="1400" err="1"/>
              <a:t>Wieser</a:t>
            </a:r>
            <a:endParaRPr lang="en-GB" sz="14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Release ....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58B048A-BE43-4B2C-86D4-158ABE1766B8}" type="datetime1">
              <a:rPr lang="de-DE" smtClean="0"/>
              <a:t>24.04.18</a:t>
            </a:fld>
            <a:endParaRPr lang="de-DE" dirty="0"/>
          </a:p>
        </p:txBody>
      </p:sp>
      <p:sp>
        <p:nvSpPr>
          <p:cNvPr id="10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1701800" y="6445250"/>
            <a:ext cx="4022328" cy="360363"/>
          </a:xfrm>
        </p:spPr>
        <p:txBody>
          <a:bodyPr/>
          <a:lstStyle/>
          <a:p>
            <a:r>
              <a:rPr lang="en-US" altLang="de-DE" dirty="0"/>
              <a:t>Andreas </a:t>
            </a:r>
            <a:r>
              <a:rPr lang="en-US" altLang="de-DE" dirty="0" err="1"/>
              <a:t>Wieser</a:t>
            </a:r>
            <a:r>
              <a:rPr lang="en-US" altLang="de-DE" dirty="0"/>
              <a:t>                        </a:t>
            </a:r>
            <a:r>
              <a:rPr lang="en-US" altLang="de-DE" dirty="0" err="1"/>
              <a:t>KITsonde</a:t>
            </a:r>
            <a:r>
              <a:rPr lang="en-US" altLang="de-DE" dirty="0"/>
              <a:t> the Modular Multi-Sensor </a:t>
            </a:r>
            <a:r>
              <a:rPr lang="en-US" altLang="de-DE" dirty="0" err="1"/>
              <a:t>Dropsonde</a:t>
            </a:r>
            <a:endParaRPr lang="en-US" altLang="de-DE" dirty="0"/>
          </a:p>
        </p:txBody>
      </p:sp>
      <p:grpSp>
        <p:nvGrpSpPr>
          <p:cNvPr id="13" name="Gruppierung 12"/>
          <p:cNvGrpSpPr/>
          <p:nvPr/>
        </p:nvGrpSpPr>
        <p:grpSpPr>
          <a:xfrm>
            <a:off x="251520" y="1124744"/>
            <a:ext cx="8640000" cy="4847837"/>
            <a:chOff x="251520" y="1124744"/>
            <a:chExt cx="8640000" cy="4847837"/>
          </a:xfrm>
        </p:grpSpPr>
        <p:pic>
          <p:nvPicPr>
            <p:cNvPr id="14" name="Bild 13" descr="KITsonde_release_photo6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1124744"/>
              <a:ext cx="8640000" cy="4847837"/>
            </a:xfrm>
            <a:prstGeom prst="rect">
              <a:avLst/>
            </a:prstGeom>
          </p:spPr>
        </p:pic>
        <p:pic>
          <p:nvPicPr>
            <p:cNvPr id="15" name="Bild 14" descr="AWI_6298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21" t="21091" r="13825" b="11687"/>
            <a:stretch/>
          </p:blipFill>
          <p:spPr>
            <a:xfrm>
              <a:off x="4716016" y="1844824"/>
              <a:ext cx="4165601" cy="4114800"/>
            </a:xfrm>
            <a:prstGeom prst="rect">
              <a:avLst/>
            </a:prstGeom>
          </p:spPr>
        </p:pic>
        <p:sp>
          <p:nvSpPr>
            <p:cNvPr id="16" name="Oval 15"/>
            <p:cNvSpPr/>
            <p:nvPr/>
          </p:nvSpPr>
          <p:spPr>
            <a:xfrm>
              <a:off x="5652120" y="4581128"/>
              <a:ext cx="720080" cy="72008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2338593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Release ....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58B048A-BE43-4B2C-86D4-158ABE1766B8}" type="datetime1">
              <a:rPr lang="de-DE" smtClean="0"/>
              <a:t>24.04.18</a:t>
            </a:fld>
            <a:endParaRPr lang="de-DE" dirty="0"/>
          </a:p>
        </p:txBody>
      </p:sp>
      <p:sp>
        <p:nvSpPr>
          <p:cNvPr id="10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1701800" y="6445250"/>
            <a:ext cx="4022328" cy="360363"/>
          </a:xfrm>
        </p:spPr>
        <p:txBody>
          <a:bodyPr/>
          <a:lstStyle/>
          <a:p>
            <a:r>
              <a:rPr lang="en-US" altLang="de-DE" dirty="0"/>
              <a:t>Andreas </a:t>
            </a:r>
            <a:r>
              <a:rPr lang="en-US" altLang="de-DE" dirty="0" err="1"/>
              <a:t>Wieser</a:t>
            </a:r>
            <a:r>
              <a:rPr lang="en-US" altLang="de-DE" dirty="0"/>
              <a:t>                        </a:t>
            </a:r>
            <a:r>
              <a:rPr lang="en-US" altLang="de-DE" dirty="0" err="1"/>
              <a:t>KITsonde</a:t>
            </a:r>
            <a:r>
              <a:rPr lang="en-US" altLang="de-DE" dirty="0"/>
              <a:t> the Modular Multi-Sensor </a:t>
            </a:r>
            <a:r>
              <a:rPr lang="en-US" altLang="de-DE" dirty="0" err="1"/>
              <a:t>Dropsonde</a:t>
            </a:r>
            <a:endParaRPr lang="en-US" altLang="de-DE" dirty="0"/>
          </a:p>
        </p:txBody>
      </p:sp>
      <p:grpSp>
        <p:nvGrpSpPr>
          <p:cNvPr id="9" name="Gruppierung 8"/>
          <p:cNvGrpSpPr/>
          <p:nvPr/>
        </p:nvGrpSpPr>
        <p:grpSpPr>
          <a:xfrm>
            <a:off x="252480" y="1161288"/>
            <a:ext cx="8772988" cy="4860000"/>
            <a:chOff x="252480" y="1161288"/>
            <a:chExt cx="8772988" cy="4860000"/>
          </a:xfrm>
        </p:grpSpPr>
        <p:pic>
          <p:nvPicPr>
            <p:cNvPr id="11" name="Bild 10" descr="KITsonde_release_photo7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480" y="1167158"/>
              <a:ext cx="8640000" cy="4854130"/>
            </a:xfrm>
            <a:prstGeom prst="rect">
              <a:avLst/>
            </a:prstGeom>
          </p:spPr>
        </p:pic>
        <p:pic>
          <p:nvPicPr>
            <p:cNvPr id="12" name="Bild 11" descr="AWI_6299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61" r="5391" b="19503"/>
            <a:stretch/>
          </p:blipFill>
          <p:spPr>
            <a:xfrm>
              <a:off x="4710112" y="1161288"/>
              <a:ext cx="4315356" cy="4860000"/>
            </a:xfrm>
            <a:prstGeom prst="rect">
              <a:avLst/>
            </a:prstGeom>
          </p:spPr>
        </p:pic>
        <p:sp>
          <p:nvSpPr>
            <p:cNvPr id="17" name="Oval 16"/>
            <p:cNvSpPr/>
            <p:nvPr/>
          </p:nvSpPr>
          <p:spPr>
            <a:xfrm>
              <a:off x="4932040" y="5301208"/>
              <a:ext cx="720080" cy="72008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/>
            <p:cNvSpPr/>
            <p:nvPr/>
          </p:nvSpPr>
          <p:spPr>
            <a:xfrm>
              <a:off x="3995936" y="1916832"/>
              <a:ext cx="720080" cy="72008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1161142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Release Test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58B048A-BE43-4B2C-86D4-158ABE1766B8}" type="datetime1">
              <a:rPr lang="de-DE" smtClean="0"/>
              <a:t>24.04.18</a:t>
            </a:fld>
            <a:endParaRPr lang="de-DE" dirty="0"/>
          </a:p>
        </p:txBody>
      </p:sp>
      <p:grpSp>
        <p:nvGrpSpPr>
          <p:cNvPr id="3" name="Gruppierung 2"/>
          <p:cNvGrpSpPr/>
          <p:nvPr/>
        </p:nvGrpSpPr>
        <p:grpSpPr>
          <a:xfrm>
            <a:off x="1902247" y="1057021"/>
            <a:ext cx="5428307" cy="5220000"/>
            <a:chOff x="1902247" y="1057021"/>
            <a:chExt cx="5428307" cy="5220000"/>
          </a:xfrm>
        </p:grpSpPr>
        <p:pic>
          <p:nvPicPr>
            <p:cNvPr id="6" name="Bild 5" descr="Bildschirmfoto 2016-03-31 um 17.45.34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2247" y="1057021"/>
              <a:ext cx="5428307" cy="5220000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>
            <a:xfrm>
              <a:off x="2699792" y="2996952"/>
              <a:ext cx="288000" cy="288032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1701800" y="6445250"/>
            <a:ext cx="4022328" cy="360363"/>
          </a:xfrm>
        </p:spPr>
        <p:txBody>
          <a:bodyPr/>
          <a:lstStyle/>
          <a:p>
            <a:r>
              <a:rPr lang="en-US" altLang="de-DE" dirty="0"/>
              <a:t>Andreas </a:t>
            </a:r>
            <a:r>
              <a:rPr lang="en-US" altLang="de-DE" dirty="0" err="1"/>
              <a:t>Wieser</a:t>
            </a:r>
            <a:r>
              <a:rPr lang="en-US" altLang="de-DE" dirty="0"/>
              <a:t>                        </a:t>
            </a:r>
            <a:r>
              <a:rPr lang="en-US" altLang="de-DE" dirty="0" err="1"/>
              <a:t>KITsonde</a:t>
            </a:r>
            <a:r>
              <a:rPr lang="en-US" altLang="de-DE" dirty="0"/>
              <a:t> the Modular Multi-Sensor </a:t>
            </a:r>
            <a:r>
              <a:rPr lang="en-US" altLang="de-DE" dirty="0" err="1"/>
              <a:t>Dropsonde</a:t>
            </a:r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4273802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KITsonde</a:t>
            </a:r>
            <a:r>
              <a:rPr lang="de-DE" dirty="0"/>
              <a:t> </a:t>
            </a:r>
            <a:r>
              <a:rPr lang="de-DE" dirty="0" err="1"/>
              <a:t>operated</a:t>
            </a:r>
            <a:r>
              <a:rPr lang="de-DE" dirty="0"/>
              <a:t> on Dornier 128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58B048A-BE43-4B2C-86D4-158ABE1766B8}" type="datetime1">
              <a:rPr lang="de-DE" smtClean="0"/>
              <a:t>24.04.18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/>
              <a:t>Andreas Wieser                       KITsonde the Modular Multi-Sensor Dropsonde</a:t>
            </a:r>
            <a:endParaRPr lang="en-US" altLang="de-DE" dirty="0"/>
          </a:p>
        </p:txBody>
      </p:sp>
      <p:pic>
        <p:nvPicPr>
          <p:cNvPr id="6" name="Bild 5" descr="kitsonde_20130801_positions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0" t="6266" r="4291" b="8589"/>
          <a:stretch/>
        </p:blipFill>
        <p:spPr>
          <a:xfrm>
            <a:off x="550332" y="1075267"/>
            <a:ext cx="7899401" cy="519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5745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200" dirty="0"/>
              <a:t>Humidity and Temperature Profile </a:t>
            </a:r>
            <a:r>
              <a:rPr lang="en-GB" sz="2200" dirty="0" err="1"/>
              <a:t>Intercomparison</a:t>
            </a:r>
            <a:endParaRPr lang="en-GB" sz="2200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58B048A-BE43-4B2C-86D4-158ABE1766B8}" type="datetime1">
              <a:rPr lang="de-DE" smtClean="0"/>
              <a:t>24.04.18</a:t>
            </a:fld>
            <a:endParaRPr lang="de-DE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053136"/>
            <a:ext cx="4436312" cy="3600000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708920"/>
            <a:ext cx="4408584" cy="3600000"/>
          </a:xfrm>
          <a:prstGeom prst="rect">
            <a:avLst/>
          </a:prstGeom>
        </p:spPr>
      </p:pic>
      <p:sp>
        <p:nvSpPr>
          <p:cNvPr id="8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1701800" y="6445250"/>
            <a:ext cx="4022328" cy="360363"/>
          </a:xfrm>
        </p:spPr>
        <p:txBody>
          <a:bodyPr/>
          <a:lstStyle/>
          <a:p>
            <a:r>
              <a:rPr lang="en-US" altLang="de-DE" dirty="0"/>
              <a:t>Andreas </a:t>
            </a:r>
            <a:r>
              <a:rPr lang="en-US" altLang="de-DE" dirty="0" err="1"/>
              <a:t>Wieser</a:t>
            </a:r>
            <a:r>
              <a:rPr lang="en-US" altLang="de-DE" dirty="0"/>
              <a:t>                        </a:t>
            </a:r>
            <a:r>
              <a:rPr lang="en-US" altLang="de-DE" dirty="0" err="1"/>
              <a:t>KITsonde</a:t>
            </a:r>
            <a:r>
              <a:rPr lang="en-US" altLang="de-DE" dirty="0"/>
              <a:t> the Modular Multi-Sensor </a:t>
            </a:r>
            <a:r>
              <a:rPr lang="en-US" altLang="de-DE" dirty="0" err="1"/>
              <a:t>Dropsonde</a:t>
            </a:r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8198096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Fall speed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58B048A-BE43-4B2C-86D4-158ABE1766B8}" type="datetime1">
              <a:rPr lang="de-DE" smtClean="0"/>
              <a:t>24.04.18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/>
              <a:t>Andreas Wieser                       KITsonde the Modular Multi-Sensor Dropsonde</a:t>
            </a:r>
            <a:endParaRPr lang="en-US" altLang="de-DE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908720"/>
            <a:ext cx="6579443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0422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High Speed Release </a:t>
            </a:r>
            <a:r>
              <a:rPr lang="de-DE" dirty="0" err="1"/>
              <a:t>with</a:t>
            </a:r>
            <a:r>
              <a:rPr lang="de-DE" dirty="0"/>
              <a:t> Chase </a:t>
            </a:r>
            <a:r>
              <a:rPr lang="de-DE" dirty="0" err="1"/>
              <a:t>Aircraft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58B048A-BE43-4B2C-86D4-158ABE1766B8}" type="datetime1">
              <a:rPr lang="de-DE" smtClean="0"/>
              <a:t>24.04.18</a:t>
            </a:fld>
            <a:endParaRPr lang="de-DE" dirty="0"/>
          </a:p>
        </p:txBody>
      </p:sp>
      <p:pic>
        <p:nvPicPr>
          <p:cNvPr id="6" name="Bild 5" descr="Bildschirmfoto 2016-03-31 um 17.18.5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09320"/>
            <a:ext cx="8102187" cy="5400000"/>
          </a:xfrm>
          <a:prstGeom prst="rect">
            <a:avLst/>
          </a:prstGeom>
        </p:spPr>
      </p:pic>
      <p:sp>
        <p:nvSpPr>
          <p:cNvPr id="7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1701800" y="6445250"/>
            <a:ext cx="4022328" cy="360363"/>
          </a:xfrm>
        </p:spPr>
        <p:txBody>
          <a:bodyPr/>
          <a:lstStyle/>
          <a:p>
            <a:r>
              <a:rPr lang="en-US" altLang="de-DE" dirty="0"/>
              <a:t>Andreas </a:t>
            </a:r>
            <a:r>
              <a:rPr lang="en-US" altLang="de-DE" dirty="0" err="1"/>
              <a:t>Wieser</a:t>
            </a:r>
            <a:r>
              <a:rPr lang="en-US" altLang="de-DE" dirty="0"/>
              <a:t>                        </a:t>
            </a:r>
            <a:r>
              <a:rPr lang="en-US" altLang="de-DE" dirty="0" err="1"/>
              <a:t>KITsonde</a:t>
            </a:r>
            <a:r>
              <a:rPr lang="en-US" altLang="de-DE" dirty="0"/>
              <a:t> the Modular Multi-Sensor </a:t>
            </a:r>
            <a:r>
              <a:rPr lang="en-US" altLang="de-DE" dirty="0" err="1"/>
              <a:t>Dropsonde</a:t>
            </a:r>
            <a:endParaRPr lang="en-US" altLang="de-DE" dirty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993" y="919634"/>
            <a:ext cx="192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5197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Aerodynamical</a:t>
            </a:r>
            <a:r>
              <a:rPr lang="de-DE" dirty="0"/>
              <a:t> Problem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58B048A-BE43-4B2C-86D4-158ABE1766B8}" type="datetime1">
              <a:rPr lang="de-DE" smtClean="0"/>
              <a:t>24.04.18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/>
              <a:t>Andreas Wieser                       KITsonde the Modular Multi-Sensor Dropsonde</a:t>
            </a:r>
            <a:endParaRPr lang="en-US" altLang="de-DE" dirty="0"/>
          </a:p>
        </p:txBody>
      </p:sp>
      <p:pic>
        <p:nvPicPr>
          <p:cNvPr id="6" name="Grafik 6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50" r="23119"/>
          <a:stretch/>
        </p:blipFill>
        <p:spPr bwMode="auto">
          <a:xfrm>
            <a:off x="588882" y="1240497"/>
            <a:ext cx="6747226" cy="4090486"/>
          </a:xfrm>
          <a:prstGeom prst="rect">
            <a:avLst/>
          </a:prstGeom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4="http://schemas.microsoft.com/office/drawing/2010/main" xmlns:lc="http://schemas.openxmlformats.org/drawingml/2006/lockedCanvas"/>
            </a:ext>
          </a:extLst>
        </p:spPr>
      </p:pic>
      <p:sp>
        <p:nvSpPr>
          <p:cNvPr id="7" name="Oval 6"/>
          <p:cNvSpPr/>
          <p:nvPr/>
        </p:nvSpPr>
        <p:spPr>
          <a:xfrm>
            <a:off x="2635566" y="4437112"/>
            <a:ext cx="1326929" cy="850126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395139" y="5589240"/>
            <a:ext cx="8306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Wake area behind release tube can lead to open flaps for some milliseconds .... </a:t>
            </a:r>
          </a:p>
        </p:txBody>
      </p:sp>
    </p:spTree>
    <p:extLst>
      <p:ext uri="{BB962C8B-B14F-4D97-AF65-F5344CB8AC3E}">
        <p14:creationId xmlns:p14="http://schemas.microsoft.com/office/powerpoint/2010/main" val="36105411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646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6" b="16775"/>
          <a:stretch/>
        </p:blipFill>
        <p:spPr>
          <a:xfrm>
            <a:off x="6084168" y="4880312"/>
            <a:ext cx="2952328" cy="14290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0525" y="333375"/>
            <a:ext cx="7205811" cy="561975"/>
          </a:xfrm>
        </p:spPr>
        <p:txBody>
          <a:bodyPr/>
          <a:lstStyle/>
          <a:p>
            <a:r>
              <a:rPr lang="en-GB" dirty="0"/>
              <a:t>Structural collapse at FL 400, M0.86</a:t>
            </a:r>
            <a:endParaRPr lang="en-GB" sz="12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58B048A-BE43-4B2C-86D4-158ABE1766B8}" type="datetime1">
              <a:rPr lang="de-DE" smtClean="0"/>
              <a:t>24.04.18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/>
              <a:t>Andreas Wieser                       KITsonde the Modular Multi-Sensor Dropsonde</a:t>
            </a:r>
            <a:endParaRPr lang="en-US" altLang="de-DE" dirty="0"/>
          </a:p>
        </p:txBody>
      </p:sp>
      <p:grpSp>
        <p:nvGrpSpPr>
          <p:cNvPr id="11" name="Gruppierung 10"/>
          <p:cNvGrpSpPr/>
          <p:nvPr/>
        </p:nvGrpSpPr>
        <p:grpSpPr>
          <a:xfrm>
            <a:off x="251520" y="980728"/>
            <a:ext cx="6408712" cy="4392488"/>
            <a:chOff x="827584" y="1219538"/>
            <a:chExt cx="5402580" cy="3293745"/>
          </a:xfrm>
        </p:grpSpPr>
        <p:pic>
          <p:nvPicPr>
            <p:cNvPr id="7" name="Grafik 53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584" y="1220173"/>
              <a:ext cx="2807335" cy="160401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" name="Grafik 54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5854" y="1219538"/>
              <a:ext cx="2729230" cy="16129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" name="Grafik 640"/>
            <p:cNvPicPr/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35" t="43869" r="9285" b="14896"/>
            <a:stretch/>
          </p:blipFill>
          <p:spPr bwMode="auto">
            <a:xfrm>
              <a:off x="2932609" y="2821643"/>
              <a:ext cx="3297555" cy="1691640"/>
            </a:xfrm>
            <a:prstGeom prst="rect">
              <a:avLst/>
            </a:prstGeom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53640926-AAD7-44d8-BBD7-CCE9431645EC}">
                <a14:shadowObscured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4="http://schemas.microsoft.com/office/drawing/2010/main" xmlns:lc="http://schemas.openxmlformats.org/drawingml/2006/lockedCanvas"/>
              </a:ext>
            </a:extLst>
          </p:spPr>
        </p:pic>
        <p:pic>
          <p:nvPicPr>
            <p:cNvPr id="10" name="Grafik 60"/>
            <p:cNvPicPr/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978" t="47850" r="3283" b="13672"/>
            <a:stretch/>
          </p:blipFill>
          <p:spPr bwMode="auto">
            <a:xfrm>
              <a:off x="827584" y="2822278"/>
              <a:ext cx="2656205" cy="1687830"/>
            </a:xfrm>
            <a:prstGeom prst="rect">
              <a:avLst/>
            </a:prstGeom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53640926-AAD7-44d8-BBD7-CCE9431645EC}">
                <a14:shadowObscured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4="http://schemas.microsoft.com/office/drawing/2010/main" xmlns:lc="http://schemas.openxmlformats.org/drawingml/2006/lockedCanvas"/>
              </a:ext>
            </a:extLst>
          </p:spPr>
        </p:pic>
      </p:grpSp>
      <p:sp>
        <p:nvSpPr>
          <p:cNvPr id="15" name="Textfeld 14"/>
          <p:cNvSpPr txBox="1"/>
          <p:nvPr/>
        </p:nvSpPr>
        <p:spPr>
          <a:xfrm>
            <a:off x="251520" y="5805264"/>
            <a:ext cx="5927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... also observed with AVAPS RD-94 at FL400,M0.75   &gt; </a:t>
            </a:r>
          </a:p>
        </p:txBody>
      </p:sp>
    </p:spTree>
    <p:extLst>
      <p:ext uri="{BB962C8B-B14F-4D97-AF65-F5344CB8AC3E}">
        <p14:creationId xmlns:p14="http://schemas.microsoft.com/office/powerpoint/2010/main" val="29348990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Release Container Redesign </a:t>
            </a:r>
            <a:r>
              <a:rPr lang="en-GB" sz="1200" dirty="0"/>
              <a:t>(v3.0)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58B048A-BE43-4B2C-86D4-158ABE1766B8}" type="datetime1">
              <a:rPr lang="de-DE" smtClean="0"/>
              <a:t>24.04.18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/>
              <a:t>Andreas Wieser                       KITsonde the Modular Multi-Sensor Dropsonde</a:t>
            </a:r>
          </a:p>
        </p:txBody>
      </p:sp>
      <p:grpSp>
        <p:nvGrpSpPr>
          <p:cNvPr id="9" name="Gruppierung 8"/>
          <p:cNvGrpSpPr/>
          <p:nvPr/>
        </p:nvGrpSpPr>
        <p:grpSpPr>
          <a:xfrm>
            <a:off x="1246890" y="1249575"/>
            <a:ext cx="6799879" cy="5040560"/>
            <a:chOff x="1012481" y="1196752"/>
            <a:chExt cx="6799879" cy="5040560"/>
          </a:xfrm>
        </p:grpSpPr>
        <p:pic>
          <p:nvPicPr>
            <p:cNvPr id="6" name="Bild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85" t="5333" r="3298" b="3989"/>
            <a:stretch/>
          </p:blipFill>
          <p:spPr>
            <a:xfrm>
              <a:off x="1012481" y="1196752"/>
              <a:ext cx="6768753" cy="4896544"/>
            </a:xfrm>
            <a:prstGeom prst="rect">
              <a:avLst/>
            </a:prstGeom>
          </p:spPr>
        </p:pic>
        <p:sp>
          <p:nvSpPr>
            <p:cNvPr id="8" name="Rechteck 7"/>
            <p:cNvSpPr/>
            <p:nvPr/>
          </p:nvSpPr>
          <p:spPr>
            <a:xfrm>
              <a:off x="4427984" y="3501008"/>
              <a:ext cx="3384376" cy="2736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0" name="Bild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8" r="20469"/>
          <a:stretch/>
        </p:blipFill>
        <p:spPr>
          <a:xfrm>
            <a:off x="272088" y="2113830"/>
            <a:ext cx="861912" cy="3908953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272088" y="1021093"/>
            <a:ext cx="4581447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(1) </a:t>
            </a:r>
            <a:r>
              <a:rPr lang="en-GB" sz="1400" dirty="0" err="1"/>
              <a:t>Sonde</a:t>
            </a:r>
            <a:r>
              <a:rPr lang="en-GB" sz="1400" dirty="0"/>
              <a:t> Support Insert,  (3) Release Container </a:t>
            </a:r>
          </a:p>
          <a:p>
            <a:r>
              <a:rPr lang="en-GB" sz="1400" dirty="0"/>
              <a:t>(5) Electronics (3-axis motion sensor, micro controller *)</a:t>
            </a:r>
          </a:p>
          <a:p>
            <a:r>
              <a:rPr lang="en-GB" sz="1400" dirty="0"/>
              <a:t>(6) Parachute Container (14) Spring Release</a:t>
            </a:r>
          </a:p>
          <a:p>
            <a:r>
              <a:rPr lang="en-GB" sz="1400" dirty="0"/>
              <a:t>(12) Motor Drive</a:t>
            </a:r>
          </a:p>
          <a:p>
            <a:r>
              <a:rPr lang="en-GB" sz="1400" dirty="0"/>
              <a:t> </a:t>
            </a:r>
          </a:p>
          <a:p>
            <a:endParaRPr lang="en-GB" sz="1400" dirty="0"/>
          </a:p>
          <a:p>
            <a:endParaRPr lang="en-GB" sz="1400" dirty="0"/>
          </a:p>
        </p:txBody>
      </p:sp>
      <p:pic>
        <p:nvPicPr>
          <p:cNvPr id="15" name="Bild 14"/>
          <p:cNvPicPr>
            <a:picLocks noChangeAspect="1"/>
          </p:cNvPicPr>
          <p:nvPr/>
        </p:nvPicPr>
        <p:blipFill rotWithShape="1">
          <a:blip r:embed="rId4"/>
          <a:srcRect l="11230" t="9579" r="13022"/>
          <a:stretch/>
        </p:blipFill>
        <p:spPr>
          <a:xfrm>
            <a:off x="5695748" y="3375543"/>
            <a:ext cx="3207545" cy="2880000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141779" y="6095017"/>
            <a:ext cx="61221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*release detection by combination of acceleration and rotation rate thresholds, programmable delay times</a:t>
            </a:r>
          </a:p>
        </p:txBody>
      </p:sp>
    </p:spTree>
    <p:extLst>
      <p:ext uri="{BB962C8B-B14F-4D97-AF65-F5344CB8AC3E}">
        <p14:creationId xmlns:p14="http://schemas.microsoft.com/office/powerpoint/2010/main" val="1866320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5986">
            <a:alpha val="4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KITsonde</a:t>
            </a:r>
            <a:r>
              <a:rPr lang="de-DE" dirty="0"/>
              <a:t> </a:t>
            </a:r>
            <a:r>
              <a:rPr lang="de-DE" dirty="0" err="1"/>
              <a:t>Concept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58B048A-BE43-4B2C-86D4-158ABE1766B8}" type="datetime1">
              <a:rPr lang="de-DE" smtClean="0"/>
              <a:t>24.04.18</a:t>
            </a:fld>
            <a:endParaRPr lang="de-DE"/>
          </a:p>
        </p:txBody>
      </p:sp>
      <p:sp>
        <p:nvSpPr>
          <p:cNvPr id="10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1701800" y="6445250"/>
            <a:ext cx="4022328" cy="360363"/>
          </a:xfrm>
        </p:spPr>
        <p:txBody>
          <a:bodyPr/>
          <a:lstStyle/>
          <a:p>
            <a:r>
              <a:rPr lang="en-US" altLang="de-DE"/>
              <a:t>Andreas </a:t>
            </a:r>
            <a:r>
              <a:rPr lang="en-US" altLang="de-DE" err="1"/>
              <a:t>Wieser</a:t>
            </a:r>
            <a:r>
              <a:rPr lang="en-US" altLang="de-DE"/>
              <a:t>                        </a:t>
            </a:r>
            <a:r>
              <a:rPr lang="en-US" altLang="de-DE" err="1"/>
              <a:t>KITsonde</a:t>
            </a:r>
            <a:r>
              <a:rPr lang="en-US" altLang="de-DE"/>
              <a:t> the Modular Multi-Sensor </a:t>
            </a:r>
            <a:r>
              <a:rPr lang="en-US" altLang="de-DE" err="1"/>
              <a:t>Dropsonde</a:t>
            </a:r>
            <a:endParaRPr lang="en-US" alt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9BDC12C-C1DC-0A47-969A-3EB830A92D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121" y="1311988"/>
            <a:ext cx="6040857" cy="4536000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F9CB73FD-7C2F-DB4E-BE85-51F420447B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722" y="1413142"/>
            <a:ext cx="2728555" cy="489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14325" marR="0" lvl="0" indent="-31432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High Resolution</a:t>
            </a:r>
            <a:r>
              <a:rPr kumimoji="0" lang="en-US" sz="14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</a:t>
            </a:r>
          </a:p>
          <a:p>
            <a:pPr marL="771525" lvl="1" indent="-314325" eaLnBrk="0" hangingPunct="0">
              <a:spcBef>
                <a:spcPct val="20000"/>
              </a:spcBef>
              <a:buBlip>
                <a:blip r:embed="rId3"/>
              </a:buBlip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30 </a:t>
            </a:r>
            <a:r>
              <a:rPr lang="en-US" sz="1400" kern="0" dirty="0">
                <a:latin typeface="+mn-lt"/>
              </a:rPr>
              <a:t>S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ondes</a:t>
            </a:r>
            <a:endParaRPr lang="en-US" sz="1400" kern="0" dirty="0">
              <a:latin typeface="+mn-lt"/>
            </a:endParaRPr>
          </a:p>
          <a:p>
            <a:pPr marL="771525" lvl="1" indent="-314325" eaLnBrk="0" hangingPunct="0">
              <a:spcBef>
                <a:spcPct val="20000"/>
              </a:spcBef>
              <a:buBlip>
                <a:blip r:embed="rId3"/>
              </a:buBlip>
              <a:defRPr/>
            </a:pPr>
            <a:r>
              <a:rPr lang="en-US" sz="1400" kern="0" dirty="0">
                <a:latin typeface="+mn-lt"/>
              </a:rPr>
              <a:t>Low fall speed</a:t>
            </a:r>
          </a:p>
          <a:p>
            <a:pPr lvl="1" eaLnBrk="0" hangingPunct="0">
              <a:spcBef>
                <a:spcPct val="20000"/>
              </a:spcBef>
              <a:defRPr/>
            </a:pPr>
            <a:endParaRPr lang="en-US" sz="1400" kern="0" dirty="0">
              <a:latin typeface="+mn-lt"/>
            </a:endParaRPr>
          </a:p>
          <a:p>
            <a:pPr marL="314325" indent="-314325" eaLnBrk="0" hangingPunct="0">
              <a:spcBef>
                <a:spcPct val="20000"/>
              </a:spcBef>
              <a:buBlip>
                <a:blip r:embed="rId3"/>
              </a:buBlip>
              <a:defRPr/>
            </a:pPr>
            <a:r>
              <a:rPr lang="en-US" sz="1400" kern="0" dirty="0"/>
              <a:t>Modular</a:t>
            </a:r>
          </a:p>
          <a:p>
            <a:pPr marL="771525" lvl="1" indent="-314325" eaLnBrk="0" hangingPunct="0">
              <a:spcBef>
                <a:spcPct val="20000"/>
              </a:spcBef>
              <a:buBlip>
                <a:blip r:embed="rId3"/>
              </a:buBlip>
              <a:defRPr/>
            </a:pPr>
            <a:r>
              <a:rPr lang="en-US" sz="1400" kern="0" dirty="0"/>
              <a:t>Multi </a:t>
            </a:r>
            <a:r>
              <a:rPr lang="en-US" sz="1400" kern="0" dirty="0" err="1"/>
              <a:t>sonde</a:t>
            </a:r>
            <a:r>
              <a:rPr lang="en-US" sz="1400" kern="0" dirty="0"/>
              <a:t> release</a:t>
            </a:r>
          </a:p>
          <a:p>
            <a:pPr marL="771525" lvl="1" indent="-314325" eaLnBrk="0" hangingPunct="0">
              <a:spcBef>
                <a:spcPct val="20000"/>
              </a:spcBef>
              <a:buBlip>
                <a:blip r:embed="rId3"/>
              </a:buBlip>
              <a:defRPr/>
            </a:pPr>
            <a:r>
              <a:rPr lang="en-US" sz="1400" kern="0" dirty="0"/>
              <a:t>Easy sensor integration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14325" marR="0" lvl="0" indent="-31432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4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Data Telemetry</a:t>
            </a:r>
          </a:p>
          <a:p>
            <a:pPr marL="771525" lvl="1" indent="-314325" eaLnBrk="0" hangingPunct="0">
              <a:spcBef>
                <a:spcPct val="20000"/>
              </a:spcBef>
              <a:buBlip>
                <a:blip r:embed="rId3"/>
              </a:buBlip>
              <a:defRPr/>
            </a:pPr>
            <a:r>
              <a:rPr lang="en-US" sz="1400" kern="0" dirty="0">
                <a:latin typeface="+mn-lt"/>
              </a:rPr>
              <a:t>Aircraft (400 MHz)</a:t>
            </a:r>
          </a:p>
          <a:p>
            <a:pPr marL="771525" lvl="1" indent="-314325" eaLnBrk="0" hangingPunct="0">
              <a:spcBef>
                <a:spcPct val="20000"/>
              </a:spcBef>
              <a:buBlip>
                <a:blip r:embed="rId3"/>
              </a:buBlip>
              <a:defRPr/>
            </a:pPr>
            <a:r>
              <a:rPr lang="en-US" sz="1400" kern="0" dirty="0">
                <a:latin typeface="+mn-lt"/>
              </a:rPr>
              <a:t>Internet (Iridium option)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14325" marR="0" lvl="0" indent="-31432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Compatible</a:t>
            </a:r>
          </a:p>
          <a:p>
            <a:pPr marL="771525" lvl="1" indent="-314325" eaLnBrk="0" hangingPunct="0">
              <a:spcBef>
                <a:spcPct val="20000"/>
              </a:spcBef>
              <a:buBlip>
                <a:blip r:embed="rId3"/>
              </a:buBlip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RD-94 size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eaLnBrk="0" hangingPunct="0">
              <a:spcBef>
                <a:spcPct val="20000"/>
              </a:spcBef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14325" marR="0" lvl="0" indent="-31432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008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Test Release Dornier 128-6 D-IBUF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58B048A-BE43-4B2C-86D4-158ABE1766B8}" type="datetime1">
              <a:rPr lang="de-DE" smtClean="0"/>
              <a:t>24.04.18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/>
              <a:t>Andreas Wieser                       KITsonde the Modular Multi-Sensor Dropsonde</a:t>
            </a:r>
          </a:p>
        </p:txBody>
      </p:sp>
      <p:grpSp>
        <p:nvGrpSpPr>
          <p:cNvPr id="13" name="Gruppierung 12"/>
          <p:cNvGrpSpPr>
            <a:grpSpLocks noChangeAspect="1"/>
          </p:cNvGrpSpPr>
          <p:nvPr/>
        </p:nvGrpSpPr>
        <p:grpSpPr>
          <a:xfrm>
            <a:off x="556774" y="1017312"/>
            <a:ext cx="7831650" cy="5220000"/>
            <a:chOff x="264813" y="941836"/>
            <a:chExt cx="8653606" cy="5767855"/>
          </a:xfrm>
        </p:grpSpPr>
        <p:pic>
          <p:nvPicPr>
            <p:cNvPr id="6" name="Bild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813" y="941836"/>
              <a:ext cx="3248905" cy="2880000"/>
            </a:xfrm>
            <a:prstGeom prst="rect">
              <a:avLst/>
            </a:prstGeom>
          </p:spPr>
        </p:pic>
        <p:pic>
          <p:nvPicPr>
            <p:cNvPr id="7" name="Bild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68" r="13307"/>
            <a:stretch/>
          </p:blipFill>
          <p:spPr>
            <a:xfrm>
              <a:off x="3530564" y="941836"/>
              <a:ext cx="2490121" cy="2880000"/>
            </a:xfrm>
            <a:prstGeom prst="rect">
              <a:avLst/>
            </a:prstGeom>
          </p:spPr>
        </p:pic>
        <p:pic>
          <p:nvPicPr>
            <p:cNvPr id="8" name="Bild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7531" y="941836"/>
              <a:ext cx="2871795" cy="2880000"/>
            </a:xfrm>
            <a:prstGeom prst="rect">
              <a:avLst/>
            </a:prstGeom>
          </p:spPr>
        </p:pic>
        <p:pic>
          <p:nvPicPr>
            <p:cNvPr id="9" name="Bild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289" y="3827022"/>
              <a:ext cx="2275011" cy="2880000"/>
            </a:xfrm>
            <a:prstGeom prst="rect">
              <a:avLst/>
            </a:prstGeom>
          </p:spPr>
        </p:pic>
        <p:pic>
          <p:nvPicPr>
            <p:cNvPr id="10" name="Bild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7146" y="3827022"/>
              <a:ext cx="2504107" cy="2880000"/>
            </a:xfrm>
            <a:prstGeom prst="rect">
              <a:avLst/>
            </a:prstGeom>
          </p:spPr>
        </p:pic>
        <p:pic>
          <p:nvPicPr>
            <p:cNvPr id="11" name="Bild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8100" y="3829691"/>
              <a:ext cx="2260800" cy="2880000"/>
            </a:xfrm>
            <a:prstGeom prst="rect">
              <a:avLst/>
            </a:prstGeom>
          </p:spPr>
        </p:pic>
        <p:pic>
          <p:nvPicPr>
            <p:cNvPr id="12" name="Bild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5745" y="3825955"/>
              <a:ext cx="1552674" cy="2880000"/>
            </a:xfrm>
            <a:prstGeom prst="rect">
              <a:avLst/>
            </a:prstGeom>
          </p:spPr>
        </p:pic>
      </p:grpSp>
      <p:sp>
        <p:nvSpPr>
          <p:cNvPr id="14" name="Oval 13"/>
          <p:cNvSpPr/>
          <p:nvPr/>
        </p:nvSpPr>
        <p:spPr>
          <a:xfrm>
            <a:off x="1475656" y="3068960"/>
            <a:ext cx="180344" cy="21602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565A084-1A79-4843-ABE1-82806BD631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07498" y="335263"/>
            <a:ext cx="1523573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7579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657C32C-F326-1744-8DDF-FFD5639A953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58B048A-BE43-4B2C-86D4-158ABE1766B8}" type="datetime1">
              <a:rPr lang="de-DE" smtClean="0"/>
              <a:t>24.04.18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D4A7CA5-2E56-A94E-927A-5B9C1B0A54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/>
              <a:t>Andreas Wieser                       KITsonde the Modular Multi-Sensor Dropsonde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20E03DD1-E872-614D-B9E0-394CE6BA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25" y="333375"/>
            <a:ext cx="6911975" cy="561975"/>
          </a:xfrm>
        </p:spPr>
        <p:txBody>
          <a:bodyPr/>
          <a:lstStyle/>
          <a:p>
            <a:r>
              <a:rPr lang="de-DE" dirty="0"/>
              <a:t>High Speed Low Budget Flight Test</a:t>
            </a:r>
          </a:p>
        </p:txBody>
      </p:sp>
      <p:pic>
        <p:nvPicPr>
          <p:cNvPr id="7" name="Bild 10">
            <a:extLst>
              <a:ext uri="{FF2B5EF4-FFF2-40B4-BE49-F238E27FC236}">
                <a16:creationId xmlns:a16="http://schemas.microsoft.com/office/drawing/2014/main" id="{14054419-24CF-AE4D-A8AC-19868311A1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53136"/>
            <a:ext cx="5400000" cy="3600000"/>
          </a:xfrm>
          <a:prstGeom prst="rect">
            <a:avLst/>
          </a:prstGeom>
        </p:spPr>
      </p:pic>
      <p:pic>
        <p:nvPicPr>
          <p:cNvPr id="8" name="Bild 11">
            <a:extLst>
              <a:ext uri="{FF2B5EF4-FFF2-40B4-BE49-F238E27FC236}">
                <a16:creationId xmlns:a16="http://schemas.microsoft.com/office/drawing/2014/main" id="{96B13E37-D079-A246-90DD-8D4C7DFE97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429000"/>
            <a:ext cx="3840000" cy="28800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B5FB7BB1-0A09-0143-8577-7DED8EB3EFB1}"/>
              </a:ext>
            </a:extLst>
          </p:cNvPr>
          <p:cNvSpPr/>
          <p:nvPr/>
        </p:nvSpPr>
        <p:spPr>
          <a:xfrm>
            <a:off x="2982416" y="3140968"/>
            <a:ext cx="864096" cy="720080"/>
          </a:xfrm>
          <a:prstGeom prst="ellipse">
            <a:avLst/>
          </a:prstGeom>
          <a:solidFill>
            <a:schemeClr val="accent1"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6CBDFCA-42C8-5249-BD0F-3BE5EC8D20CD}"/>
              </a:ext>
            </a:extLst>
          </p:cNvPr>
          <p:cNvSpPr txBox="1"/>
          <p:nvPr/>
        </p:nvSpPr>
        <p:spPr>
          <a:xfrm>
            <a:off x="431879" y="5157902"/>
            <a:ext cx="44037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No cabin installations!</a:t>
            </a:r>
          </a:p>
          <a:p>
            <a:r>
              <a:rPr lang="en-GB" dirty="0"/>
              <a:t>Polystyrene insert fit into underwing pod</a:t>
            </a:r>
          </a:p>
        </p:txBody>
      </p:sp>
      <p:pic>
        <p:nvPicPr>
          <p:cNvPr id="11" name="Grafik 5" descr="logo.png">
            <a:extLst>
              <a:ext uri="{FF2B5EF4-FFF2-40B4-BE49-F238E27FC236}">
                <a16:creationId xmlns:a16="http://schemas.microsoft.com/office/drawing/2014/main" id="{D6484034-0A52-4442-A3CA-360D51A23F7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66730" y="1949601"/>
            <a:ext cx="1383735" cy="58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7649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High Speed Flight Test -  </a:t>
            </a:r>
            <a:r>
              <a:rPr lang="de-DE" dirty="0" err="1"/>
              <a:t>Learjet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58B048A-BE43-4B2C-86D4-158ABE1766B8}" type="datetime1">
              <a:rPr lang="de-DE" smtClean="0"/>
              <a:t>24.04.18</a:t>
            </a:fld>
            <a:endParaRPr lang="de-DE"/>
          </a:p>
        </p:txBody>
      </p:sp>
      <p:sp>
        <p:nvSpPr>
          <p:cNvPr id="10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1701800" y="6445250"/>
            <a:ext cx="4022328" cy="360363"/>
          </a:xfrm>
        </p:spPr>
        <p:txBody>
          <a:bodyPr/>
          <a:lstStyle/>
          <a:p>
            <a:r>
              <a:rPr lang="en-US" altLang="de-DE"/>
              <a:t>Andreas </a:t>
            </a:r>
            <a:r>
              <a:rPr lang="en-US" altLang="de-DE" err="1"/>
              <a:t>Wieser</a:t>
            </a:r>
            <a:r>
              <a:rPr lang="en-US" altLang="de-DE"/>
              <a:t>                        </a:t>
            </a:r>
            <a:r>
              <a:rPr lang="en-US" altLang="de-DE" err="1"/>
              <a:t>KITsonde</a:t>
            </a:r>
            <a:r>
              <a:rPr lang="en-US" altLang="de-DE"/>
              <a:t> the Modular Multi-Sensor </a:t>
            </a:r>
            <a:r>
              <a:rPr lang="en-US" altLang="de-DE" err="1"/>
              <a:t>Dropsonde</a:t>
            </a:r>
            <a:endParaRPr lang="en-US" altLang="de-DE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18B2F39C-C5E3-4A49-ABF4-9055A8E15D95}"/>
              </a:ext>
            </a:extLst>
          </p:cNvPr>
          <p:cNvSpPr txBox="1"/>
          <p:nvPr/>
        </p:nvSpPr>
        <p:spPr>
          <a:xfrm>
            <a:off x="4355976" y="1052736"/>
            <a:ext cx="423224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13 April 2017  1 Flight - 4 container released</a:t>
            </a:r>
          </a:p>
          <a:p>
            <a:r>
              <a:rPr lang="en-GB" sz="1400" dirty="0"/>
              <a:t>2 Release containers recovered OK</a:t>
            </a:r>
          </a:p>
          <a:p>
            <a:r>
              <a:rPr lang="en-GB" sz="1400" dirty="0"/>
              <a:t>1 unrecoverable – functional according data</a:t>
            </a:r>
          </a:p>
          <a:p>
            <a:r>
              <a:rPr lang="de-DE" sz="1400" dirty="0"/>
              <a:t>1 </a:t>
            </a:r>
            <a:r>
              <a:rPr lang="en-GB" sz="1400" dirty="0"/>
              <a:t>not found near village – functional according data</a:t>
            </a:r>
          </a:p>
          <a:p>
            <a:endParaRPr lang="en-GB" sz="14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533175C-FEB9-564B-9AE7-364D4BAEBB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5" t="7206" r="10625" b="2817"/>
          <a:stretch/>
        </p:blipFill>
        <p:spPr>
          <a:xfrm>
            <a:off x="390011" y="1130304"/>
            <a:ext cx="3672408" cy="268872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B8C8E3A-532A-3D40-9865-2A7E05DD7A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90" b="30735"/>
          <a:stretch/>
        </p:blipFill>
        <p:spPr>
          <a:xfrm rot="16200000">
            <a:off x="4068537" y="2366061"/>
            <a:ext cx="1440000" cy="85287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098565F-10A3-984E-AFE3-089D0CC6C4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262" y="2072499"/>
            <a:ext cx="1080000" cy="144000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67193779-B5EB-3340-9D54-D38FCB62B0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00" t="1701" r="20601" b="60500"/>
          <a:stretch/>
        </p:blipFill>
        <p:spPr>
          <a:xfrm>
            <a:off x="6486907" y="2072499"/>
            <a:ext cx="880000" cy="1440000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0E0FCE36-2AE2-4F43-AF20-E3EC9579610C}"/>
              </a:ext>
            </a:extLst>
          </p:cNvPr>
          <p:cNvSpPr txBox="1"/>
          <p:nvPr/>
        </p:nvSpPr>
        <p:spPr>
          <a:xfrm>
            <a:off x="341882" y="3892272"/>
            <a:ext cx="425148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26 July 2017  2 Flights - 8 container released</a:t>
            </a:r>
          </a:p>
          <a:p>
            <a:r>
              <a:rPr lang="en-GB" sz="1400" dirty="0"/>
              <a:t>8 Release containers recovered</a:t>
            </a:r>
          </a:p>
          <a:p>
            <a:r>
              <a:rPr lang="en-GB" sz="1400" dirty="0"/>
              <a:t>6 recovered OK</a:t>
            </a:r>
          </a:p>
          <a:p>
            <a:r>
              <a:rPr lang="de-DE" sz="1400" dirty="0"/>
              <a:t>2 </a:t>
            </a:r>
            <a:r>
              <a:rPr lang="en-GB" sz="1400" dirty="0"/>
              <a:t>recovered, but parachute cords coiled – faster fall</a:t>
            </a:r>
          </a:p>
          <a:p>
            <a:endParaRPr lang="en-GB" sz="1400" dirty="0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2ECF4605-6277-B247-AAF5-002841F3C7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22" y="4869160"/>
            <a:ext cx="1920000" cy="144000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99D6AA90-5849-7F4A-954F-5AD838F418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971" y="3754421"/>
            <a:ext cx="1920000" cy="1440000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10104CFD-EE93-E449-82D6-CF80151F42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25137" y="5071365"/>
            <a:ext cx="1080000" cy="1440000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7221BADE-78DB-3444-BC7A-7A52CD53A0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571" y="4860157"/>
            <a:ext cx="1080000" cy="1440000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182DDDCA-3411-A749-B639-7861A19C89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05237" y="5071364"/>
            <a:ext cx="1080000" cy="1440000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48BCDFFB-924E-1145-A48B-28BCCD406D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961" y="4725144"/>
            <a:ext cx="1080000" cy="1440000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60A2CED0-610C-0445-AA1E-D797283A7F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051" y="4869160"/>
            <a:ext cx="1080000" cy="1440000"/>
          </a:xfrm>
          <a:prstGeom prst="rect">
            <a:avLst/>
          </a:prstGeom>
        </p:spPr>
      </p:pic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56D33282-2B32-F941-9E74-639138EEBAD4}"/>
              </a:ext>
            </a:extLst>
          </p:cNvPr>
          <p:cNvGrpSpPr>
            <a:grpSpLocks noChangeAspect="1"/>
          </p:cNvGrpSpPr>
          <p:nvPr/>
        </p:nvGrpSpPr>
        <p:grpSpPr>
          <a:xfrm>
            <a:off x="6664436" y="3754421"/>
            <a:ext cx="1092081" cy="1440000"/>
            <a:chOff x="3265724" y="967358"/>
            <a:chExt cx="1975983" cy="2605498"/>
          </a:xfrm>
        </p:grpSpPr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132A9D8A-A599-3849-B7D3-D1AFCD6BA8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33" t="17518" r="34549" b="44490"/>
            <a:stretch/>
          </p:blipFill>
          <p:spPr>
            <a:xfrm>
              <a:off x="3265724" y="967358"/>
              <a:ext cx="1975983" cy="2605498"/>
            </a:xfrm>
            <a:prstGeom prst="rect">
              <a:avLst/>
            </a:prstGeom>
          </p:spPr>
        </p:pic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B29055D0-A1E1-9E46-A702-CA700985A3B3}"/>
                </a:ext>
              </a:extLst>
            </p:cNvPr>
            <p:cNvSpPr/>
            <p:nvPr/>
          </p:nvSpPr>
          <p:spPr>
            <a:xfrm>
              <a:off x="3758606" y="1887927"/>
              <a:ext cx="1008111" cy="108012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9712551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Easy Integration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Sensors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58B048A-BE43-4B2C-86D4-158ABE1766B8}" type="datetime1">
              <a:rPr lang="de-DE" smtClean="0"/>
              <a:t>24.04.18</a:t>
            </a:fld>
            <a:endParaRPr lang="de-DE" dirty="0"/>
          </a:p>
        </p:txBody>
      </p:sp>
      <p:sp>
        <p:nvSpPr>
          <p:cNvPr id="8" name="Titel 1"/>
          <p:cNvSpPr txBox="1">
            <a:spLocks/>
          </p:cNvSpPr>
          <p:nvPr/>
        </p:nvSpPr>
        <p:spPr bwMode="auto">
          <a:xfrm>
            <a:off x="390525" y="333375"/>
            <a:ext cx="5549627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/>
              <a:t>Easy Integration of new Sensors</a:t>
            </a:r>
            <a:endParaRPr lang="de-DE" dirty="0"/>
          </a:p>
        </p:txBody>
      </p:sp>
      <p:pic>
        <p:nvPicPr>
          <p:cNvPr id="12" name="Bild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6512" y="4007706"/>
            <a:ext cx="2789204" cy="2209846"/>
          </a:xfrm>
          <a:prstGeom prst="rect">
            <a:avLst/>
          </a:prstGeom>
        </p:spPr>
      </p:pic>
      <p:sp>
        <p:nvSpPr>
          <p:cNvPr id="13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1701800" y="6445250"/>
            <a:ext cx="4022328" cy="360363"/>
          </a:xfrm>
        </p:spPr>
        <p:txBody>
          <a:bodyPr/>
          <a:lstStyle/>
          <a:p>
            <a:r>
              <a:rPr lang="en-US" altLang="de-DE" dirty="0"/>
              <a:t>Andreas </a:t>
            </a:r>
            <a:r>
              <a:rPr lang="en-US" altLang="de-DE" dirty="0" err="1"/>
              <a:t>Wieser</a:t>
            </a:r>
            <a:r>
              <a:rPr lang="en-US" altLang="de-DE" dirty="0"/>
              <a:t>                        </a:t>
            </a:r>
            <a:r>
              <a:rPr lang="en-US" altLang="de-DE" dirty="0" err="1"/>
              <a:t>KITsonde</a:t>
            </a:r>
            <a:r>
              <a:rPr lang="en-US" altLang="de-DE" dirty="0"/>
              <a:t> the Modular Multi-Sensor </a:t>
            </a:r>
            <a:r>
              <a:rPr lang="en-US" altLang="de-DE" dirty="0" err="1"/>
              <a:t>Dropsonde</a:t>
            </a:r>
            <a:endParaRPr lang="en-US" altLang="de-DE" dirty="0"/>
          </a:p>
        </p:txBody>
      </p:sp>
      <p:pic>
        <p:nvPicPr>
          <p:cNvPr id="15" name="Bild 10">
            <a:extLst>
              <a:ext uri="{FF2B5EF4-FFF2-40B4-BE49-F238E27FC236}">
                <a16:creationId xmlns:a16="http://schemas.microsoft.com/office/drawing/2014/main" id="{B1CCB19E-D380-8A4E-A805-2B4C7BC90B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6765" b="39544"/>
          <a:stretch/>
        </p:blipFill>
        <p:spPr>
          <a:xfrm>
            <a:off x="132396" y="1042300"/>
            <a:ext cx="2129587" cy="585130"/>
          </a:xfrm>
          <a:prstGeom prst="rect">
            <a:avLst/>
          </a:prstGeom>
        </p:spPr>
      </p:pic>
      <p:pic>
        <p:nvPicPr>
          <p:cNvPr id="16" name="Bild 10">
            <a:extLst>
              <a:ext uri="{FF2B5EF4-FFF2-40B4-BE49-F238E27FC236}">
                <a16:creationId xmlns:a16="http://schemas.microsoft.com/office/drawing/2014/main" id="{C7758651-6C2C-7D4F-841C-8CECC398AE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053" b="31443"/>
          <a:stretch/>
        </p:blipFill>
        <p:spPr>
          <a:xfrm>
            <a:off x="2620408" y="1045359"/>
            <a:ext cx="1390383" cy="58629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1C6DBA9C-3159-4248-A47F-22ABB9535270}"/>
              </a:ext>
            </a:extLst>
          </p:cNvPr>
          <p:cNvSpPr txBox="1"/>
          <p:nvPr/>
        </p:nvSpPr>
        <p:spPr>
          <a:xfrm>
            <a:off x="179896" y="1869562"/>
            <a:ext cx="418550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/>
              <a:t>UCASS</a:t>
            </a:r>
          </a:p>
          <a:p>
            <a:r>
              <a:rPr lang="de-DE" sz="1400" b="1" dirty="0"/>
              <a:t>Universal Cloud </a:t>
            </a:r>
            <a:r>
              <a:rPr lang="de-DE" sz="1400" b="1" dirty="0" err="1"/>
              <a:t>and</a:t>
            </a:r>
            <a:r>
              <a:rPr lang="de-DE" sz="1400" b="1" dirty="0"/>
              <a:t> Aerosol </a:t>
            </a:r>
            <a:r>
              <a:rPr lang="de-DE" sz="1400" b="1" dirty="0" err="1"/>
              <a:t>Sounding</a:t>
            </a:r>
            <a:r>
              <a:rPr lang="de-DE" sz="1400" b="1" dirty="0"/>
              <a:t> System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B899A39B-CFA6-D24D-8D0B-E6C8E1D4A4AE}"/>
              </a:ext>
            </a:extLst>
          </p:cNvPr>
          <p:cNvSpPr txBox="1"/>
          <p:nvPr/>
        </p:nvSpPr>
        <p:spPr>
          <a:xfrm>
            <a:off x="1023294" y="2617276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Joseph </a:t>
            </a:r>
            <a:r>
              <a:rPr lang="de-DE" dirty="0" err="1"/>
              <a:t>Ulanowski</a:t>
            </a:r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F2E6658-BC79-9544-919D-5D9AF0632AD4}"/>
              </a:ext>
            </a:extLst>
          </p:cNvPr>
          <p:cNvSpPr txBox="1"/>
          <p:nvPr/>
        </p:nvSpPr>
        <p:spPr>
          <a:xfrm>
            <a:off x="151965" y="3542971"/>
            <a:ext cx="391645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Open path miniature particle counter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Mineral </a:t>
            </a:r>
            <a:r>
              <a:rPr lang="de-DE" dirty="0" err="1"/>
              <a:t>Dust</a:t>
            </a:r>
            <a:r>
              <a:rPr lang="de-DE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Volcanic</a:t>
            </a:r>
            <a:r>
              <a:rPr lang="de-DE" dirty="0"/>
              <a:t> Ash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Cloud </a:t>
            </a:r>
            <a:r>
              <a:rPr lang="de-DE" dirty="0" err="1"/>
              <a:t>Droplets</a:t>
            </a:r>
            <a:endParaRPr lang="de-DE" dirty="0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09CA38ED-1C02-F34E-BEE2-A8F8144E029A}"/>
              </a:ext>
            </a:extLst>
          </p:cNvPr>
          <p:cNvGrpSpPr/>
          <p:nvPr/>
        </p:nvGrpSpPr>
        <p:grpSpPr>
          <a:xfrm>
            <a:off x="6761990" y="1646472"/>
            <a:ext cx="1321675" cy="3111838"/>
            <a:chOff x="6550705" y="3247154"/>
            <a:chExt cx="474213" cy="1199662"/>
          </a:xfrm>
        </p:grpSpPr>
        <p:cxnSp>
          <p:nvCxnSpPr>
            <p:cNvPr id="18" name="Gerade Verbindung 17">
              <a:extLst>
                <a:ext uri="{FF2B5EF4-FFF2-40B4-BE49-F238E27FC236}">
                  <a16:creationId xmlns:a16="http://schemas.microsoft.com/office/drawing/2014/main" id="{AD62C710-7DD0-7F4F-9939-9EF3760B46F5}"/>
                </a:ext>
              </a:extLst>
            </p:cNvPr>
            <p:cNvCxnSpPr>
              <a:cxnSpLocks/>
            </p:cNvCxnSpPr>
            <p:nvPr/>
          </p:nvCxnSpPr>
          <p:spPr>
            <a:xfrm>
              <a:off x="6615134" y="3382781"/>
              <a:ext cx="164491" cy="278564"/>
            </a:xfrm>
            <a:prstGeom prst="line">
              <a:avLst/>
            </a:prstGeom>
            <a:ln w="158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>
              <a:extLst>
                <a:ext uri="{FF2B5EF4-FFF2-40B4-BE49-F238E27FC236}">
                  <a16:creationId xmlns:a16="http://schemas.microsoft.com/office/drawing/2014/main" id="{AD970C71-B328-ED40-A817-ABF3B52C70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79625" y="3382781"/>
              <a:ext cx="179615" cy="278564"/>
            </a:xfrm>
            <a:prstGeom prst="line">
              <a:avLst/>
            </a:prstGeom>
            <a:ln w="158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Halbbogen 19">
              <a:extLst>
                <a:ext uri="{FF2B5EF4-FFF2-40B4-BE49-F238E27FC236}">
                  <a16:creationId xmlns:a16="http://schemas.microsoft.com/office/drawing/2014/main" id="{E621CBE2-739D-CA43-AB56-022B5586836C}"/>
                </a:ext>
              </a:extLst>
            </p:cNvPr>
            <p:cNvSpPr/>
            <p:nvPr/>
          </p:nvSpPr>
          <p:spPr>
            <a:xfrm>
              <a:off x="6550705" y="3247154"/>
              <a:ext cx="474213" cy="389343"/>
            </a:xfrm>
            <a:prstGeom prst="blockArc">
              <a:avLst>
                <a:gd name="adj1" fmla="val 10800000"/>
                <a:gd name="adj2" fmla="val 162131"/>
                <a:gd name="adj3" fmla="val 11663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21" name="Zylinder 20">
              <a:extLst>
                <a:ext uri="{FF2B5EF4-FFF2-40B4-BE49-F238E27FC236}">
                  <a16:creationId xmlns:a16="http://schemas.microsoft.com/office/drawing/2014/main" id="{06737778-4A2A-1A49-914C-85CA1319C5BB}"/>
                </a:ext>
              </a:extLst>
            </p:cNvPr>
            <p:cNvSpPr/>
            <p:nvPr/>
          </p:nvSpPr>
          <p:spPr>
            <a:xfrm>
              <a:off x="6728053" y="3668793"/>
              <a:ext cx="106194" cy="253013"/>
            </a:xfrm>
            <a:prstGeom prst="ca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2" name="Zylinder 21">
              <a:extLst>
                <a:ext uri="{FF2B5EF4-FFF2-40B4-BE49-F238E27FC236}">
                  <a16:creationId xmlns:a16="http://schemas.microsoft.com/office/drawing/2014/main" id="{466D3C83-FB4F-9A41-A388-858887B94C91}"/>
                </a:ext>
              </a:extLst>
            </p:cNvPr>
            <p:cNvSpPr/>
            <p:nvPr/>
          </p:nvSpPr>
          <p:spPr>
            <a:xfrm>
              <a:off x="6773884" y="4114355"/>
              <a:ext cx="29770" cy="332461"/>
            </a:xfrm>
            <a:prstGeom prst="can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721EDF83-9137-704E-8DB1-DB36B7E6BC44}"/>
                </a:ext>
              </a:extLst>
            </p:cNvPr>
            <p:cNvCxnSpPr>
              <a:cxnSpLocks/>
              <a:stCxn id="21" idx="3"/>
              <a:endCxn id="22" idx="0"/>
            </p:cNvCxnSpPr>
            <p:nvPr/>
          </p:nvCxnSpPr>
          <p:spPr>
            <a:xfrm>
              <a:off x="6781150" y="3921806"/>
              <a:ext cx="7619" cy="19999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046025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58B048A-BE43-4B2C-86D4-158ABE1766B8}" type="datetime1">
              <a:rPr lang="de-DE" smtClean="0"/>
              <a:t>24.04.18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/>
              <a:t>Andreas Wieser                       KITsonde the Modular Multi-Sensor Dropsonde</a:t>
            </a:r>
            <a:endParaRPr lang="en-US" altLang="de-DE" dirty="0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25" y="338068"/>
            <a:ext cx="3779912" cy="1136089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7388" y="1340768"/>
            <a:ext cx="7092280" cy="4982987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336778" y="1916832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EGU, 2015</a:t>
            </a:r>
          </a:p>
        </p:txBody>
      </p:sp>
    </p:spTree>
    <p:extLst>
      <p:ext uri="{BB962C8B-B14F-4D97-AF65-F5344CB8AC3E}">
        <p14:creationId xmlns:p14="http://schemas.microsoft.com/office/powerpoint/2010/main" val="8388418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58B048A-BE43-4B2C-86D4-158ABE1766B8}" type="datetime1">
              <a:rPr lang="de-DE" smtClean="0"/>
              <a:t>24.04.18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/>
              <a:t>Andreas Wieser                       KITsonde the Modular Multi-Sensor Dropsonde</a:t>
            </a:r>
            <a:endParaRPr lang="en-US" altLang="de-DE" dirty="0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78959"/>
            <a:ext cx="4463480" cy="1315655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852913"/>
            <a:ext cx="7740352" cy="5456407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5291064" y="601435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EGU, 2015</a:t>
            </a:r>
          </a:p>
        </p:txBody>
      </p:sp>
    </p:spTree>
    <p:extLst>
      <p:ext uri="{BB962C8B-B14F-4D97-AF65-F5344CB8AC3E}">
        <p14:creationId xmlns:p14="http://schemas.microsoft.com/office/powerpoint/2010/main" val="42361945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FCE1C15-203C-744A-89B2-3B03DB22A36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58B048A-BE43-4B2C-86D4-158ABE1766B8}" type="datetime1">
              <a:rPr lang="de-DE" smtClean="0"/>
              <a:t>24.04.18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2EFB9F0-51D6-AE46-ADC2-996B12CAB8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/>
              <a:t>Andreas Wieser                       KITsonde the Modular Multi-Sensor Dropsonde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3DB80D63-99F2-2041-BEE8-C4B7196BF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25" y="333375"/>
            <a:ext cx="6911975" cy="561975"/>
          </a:xfrm>
        </p:spPr>
        <p:txBody>
          <a:bodyPr/>
          <a:lstStyle/>
          <a:p>
            <a:r>
              <a:rPr lang="en-GB" dirty="0"/>
              <a:t>Outlook 2018 … 2019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49B8D1D3-0DC1-4E41-BE0C-36C9E0841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525" y="1091290"/>
            <a:ext cx="8356600" cy="4894262"/>
          </a:xfrm>
        </p:spPr>
        <p:txBody>
          <a:bodyPr/>
          <a:lstStyle/>
          <a:p>
            <a:r>
              <a:rPr lang="en-GB" dirty="0"/>
              <a:t>New meteorological </a:t>
            </a:r>
            <a:r>
              <a:rPr lang="en-GB" dirty="0" err="1"/>
              <a:t>sonde</a:t>
            </a:r>
            <a:r>
              <a:rPr lang="en-GB" dirty="0"/>
              <a:t> EL-18 development and testing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Adaption of </a:t>
            </a:r>
            <a:r>
              <a:rPr lang="en-GB" dirty="0" err="1"/>
              <a:t>KITsonde</a:t>
            </a:r>
            <a:r>
              <a:rPr lang="en-GB" dirty="0"/>
              <a:t> HW and SW to new met. </a:t>
            </a:r>
            <a:r>
              <a:rPr lang="en-GB" dirty="0" err="1"/>
              <a:t>sonde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r>
              <a:rPr lang="en-GB" dirty="0"/>
              <a:t>Production of 20 rel. containers and 80 met. </a:t>
            </a:r>
            <a:r>
              <a:rPr lang="en-GB" dirty="0" err="1"/>
              <a:t>sondes</a:t>
            </a:r>
            <a:r>
              <a:rPr lang="en-GB" dirty="0"/>
              <a:t> for HALO 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r>
              <a:rPr lang="en-GB" dirty="0"/>
              <a:t>HALO certification flight (slot early 2019 requested)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HALO campaign SOUTHTRAC (autumn 2019)</a:t>
            </a:r>
          </a:p>
        </p:txBody>
      </p:sp>
    </p:spTree>
    <p:extLst>
      <p:ext uri="{BB962C8B-B14F-4D97-AF65-F5344CB8AC3E}">
        <p14:creationId xmlns:p14="http://schemas.microsoft.com/office/powerpoint/2010/main" val="745959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Data:Projekte:KITsonde:Enviscope:Auswurfbehaelter:Motorversion:20160330_Drop_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90331">
            <a:off x="3384389" y="2799839"/>
            <a:ext cx="5544000" cy="18206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58B048A-BE43-4B2C-86D4-158ABE1766B8}" type="datetime1">
              <a:rPr lang="de-DE" smtClean="0"/>
              <a:t>24.04.18</a:t>
            </a:fld>
            <a:endParaRPr lang="de-DE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390525" y="333375"/>
            <a:ext cx="6911975" cy="561975"/>
          </a:xfrm>
        </p:spPr>
        <p:txBody>
          <a:bodyPr/>
          <a:lstStyle/>
          <a:p>
            <a:r>
              <a:rPr lang="de-DE" dirty="0"/>
              <a:t>Release Container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17915" y="1221919"/>
            <a:ext cx="8356600" cy="489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14325" marR="0" lvl="0" indent="-31432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14325" marR="0" lvl="0" indent="-31432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en-GB" sz="2000" kern="0" dirty="0">
                <a:latin typeface="+mn-lt"/>
              </a:rPr>
              <a:t>Protective </a:t>
            </a:r>
            <a:r>
              <a:rPr lang="en-GB" sz="2000" kern="0" dirty="0" err="1">
                <a:latin typeface="+mn-lt"/>
              </a:rPr>
              <a:t>sonde</a:t>
            </a:r>
            <a:r>
              <a:rPr lang="en-GB" sz="2000" kern="0" dirty="0">
                <a:latin typeface="+mn-lt"/>
              </a:rPr>
              <a:t> casing during release from aircraft</a:t>
            </a:r>
          </a:p>
          <a:p>
            <a:pPr lvl="1" eaLnBrk="0" hangingPunct="0">
              <a:spcBef>
                <a:spcPct val="20000"/>
              </a:spcBef>
              <a:defRPr/>
            </a:pPr>
            <a:endParaRPr lang="en-GB" sz="1600" kern="0" dirty="0">
              <a:latin typeface="+mn-lt"/>
            </a:endParaRPr>
          </a:p>
          <a:p>
            <a:pPr lvl="1" eaLnBrk="0" hangingPunct="0">
              <a:spcBef>
                <a:spcPct val="20000"/>
              </a:spcBef>
              <a:defRPr/>
            </a:pPr>
            <a:r>
              <a:rPr lang="en-GB" sz="1600" kern="0" dirty="0">
                <a:latin typeface="+mn-lt"/>
              </a:rPr>
              <a:t>Operation phases:</a:t>
            </a:r>
          </a:p>
          <a:p>
            <a:pPr marL="914400" lvl="1" indent="-457200" eaLnBrk="0" hangingPunct="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GB" sz="1600" kern="0" dirty="0">
                <a:latin typeface="+mn-lt"/>
              </a:rPr>
              <a:t>Spin and a</a:t>
            </a:r>
            <a:r>
              <a:rPr kumimoji="0" lang="en-GB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erodynamic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deceleration</a:t>
            </a:r>
          </a:p>
          <a:p>
            <a:pPr marL="914400" lvl="1" indent="-457200" eaLnBrk="0" hangingPunct="0">
              <a:spcBef>
                <a:spcPct val="20000"/>
              </a:spcBef>
              <a:buFont typeface="+mj-lt"/>
              <a:buAutoNum type="arabicPeriod"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Stabilization</a:t>
            </a:r>
          </a:p>
          <a:p>
            <a:pPr marL="914400" lvl="1" indent="-457200" eaLnBrk="0" hangingPunct="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GB" sz="1600" kern="0" dirty="0">
                <a:latin typeface="+mn-lt"/>
              </a:rPr>
              <a:t>Parachute opening</a:t>
            </a:r>
          </a:p>
          <a:p>
            <a:pPr marL="914400" lvl="1" indent="-457200" eaLnBrk="0" hangingPunct="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GB" sz="1600" kern="0" dirty="0" err="1">
                <a:latin typeface="+mn-lt"/>
              </a:rPr>
              <a:t>Sonde</a:t>
            </a:r>
            <a:r>
              <a:rPr lang="en-GB" sz="1600" kern="0" dirty="0">
                <a:latin typeface="+mn-lt"/>
              </a:rPr>
              <a:t> release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14325" marR="0" lvl="0" indent="-31432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1701800" y="6445250"/>
            <a:ext cx="4022328" cy="360363"/>
          </a:xfrm>
        </p:spPr>
        <p:txBody>
          <a:bodyPr/>
          <a:lstStyle/>
          <a:p>
            <a:r>
              <a:rPr lang="en-US" altLang="de-DE"/>
              <a:t>Andreas </a:t>
            </a:r>
            <a:r>
              <a:rPr lang="en-US" altLang="de-DE" err="1"/>
              <a:t>Wieser</a:t>
            </a:r>
            <a:r>
              <a:rPr lang="en-US" altLang="de-DE"/>
              <a:t>                        </a:t>
            </a:r>
            <a:r>
              <a:rPr lang="en-US" altLang="de-DE" err="1"/>
              <a:t>KITsonde</a:t>
            </a:r>
            <a:r>
              <a:rPr lang="en-US" altLang="de-DE"/>
              <a:t> the Modular Multi-Sensor </a:t>
            </a:r>
            <a:r>
              <a:rPr lang="en-US" altLang="de-DE" err="1"/>
              <a:t>Dropsonde</a:t>
            </a:r>
            <a:endParaRPr lang="en-US" altLang="de-DE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D1543E91-DB1C-704C-9EBB-809CA33C92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915" y="3767919"/>
            <a:ext cx="4247760" cy="1168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14325" marR="0" lvl="0" indent="-31432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14325" marR="0" lvl="0" indent="-31432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en-GB" sz="2000" kern="0" dirty="0">
                <a:latin typeface="+mn-lt"/>
              </a:rPr>
              <a:t>Multi </a:t>
            </a:r>
            <a:r>
              <a:rPr lang="en-GB" sz="2000" kern="0" dirty="0" err="1">
                <a:latin typeface="+mn-lt"/>
              </a:rPr>
              <a:t>sonde</a:t>
            </a:r>
            <a:r>
              <a:rPr lang="en-GB" sz="2000" kern="0" dirty="0">
                <a:latin typeface="+mn-lt"/>
              </a:rPr>
              <a:t> release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GB" sz="2000" kern="0" dirty="0">
              <a:latin typeface="+mn-lt"/>
            </a:endParaRPr>
          </a:p>
          <a:p>
            <a:pPr marL="314325" marR="0" lvl="0" indent="-31432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en-GB" sz="2000" kern="0" dirty="0">
                <a:latin typeface="+mn-lt"/>
              </a:rPr>
              <a:t>Multi aircraft</a:t>
            </a:r>
          </a:p>
          <a:p>
            <a:pPr marL="314325" marR="0" lvl="0" indent="-31432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lang="en-GB" sz="2000" kern="0" dirty="0">
              <a:latin typeface="+mn-lt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14325" marR="0" lvl="0" indent="-31432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Grafik 5" descr="logo.png">
            <a:extLst>
              <a:ext uri="{FF2B5EF4-FFF2-40B4-BE49-F238E27FC236}">
                <a16:creationId xmlns:a16="http://schemas.microsoft.com/office/drawing/2014/main" id="{FD99B581-35B8-DD44-9E95-3E913745686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52320" y="5587977"/>
            <a:ext cx="1383735" cy="58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556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Meteorological Sensor Package EL-08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1701800" y="6445250"/>
            <a:ext cx="4022328" cy="360363"/>
          </a:xfrm>
        </p:spPr>
        <p:txBody>
          <a:bodyPr/>
          <a:lstStyle/>
          <a:p>
            <a:r>
              <a:rPr lang="en-US" altLang="de-DE"/>
              <a:t>Andreas </a:t>
            </a:r>
            <a:r>
              <a:rPr lang="en-US" altLang="de-DE" err="1"/>
              <a:t>Wieser</a:t>
            </a:r>
            <a:r>
              <a:rPr lang="en-US" altLang="de-DE"/>
              <a:t>                        </a:t>
            </a:r>
            <a:r>
              <a:rPr lang="en-US" altLang="de-DE" err="1"/>
              <a:t>KITsonde</a:t>
            </a:r>
            <a:r>
              <a:rPr lang="en-US" altLang="de-DE"/>
              <a:t> the Modular Multi-Sensor </a:t>
            </a:r>
            <a:r>
              <a:rPr lang="en-US" altLang="de-DE" err="1"/>
              <a:t>Dropsonde</a:t>
            </a:r>
            <a:endParaRPr lang="en-US" alt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58B048A-BE43-4B2C-86D4-158ABE1766B8}" type="datetime1">
              <a:rPr lang="de-DE" smtClean="0"/>
              <a:t>24.04.18</a:t>
            </a:fld>
            <a:endParaRPr lang="de-DE"/>
          </a:p>
        </p:txBody>
      </p:sp>
      <p:pic>
        <p:nvPicPr>
          <p:cNvPr id="6" name="Picture 172" descr="logo_graw_cmyk_448x324pixel-300dpi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9" b="9509"/>
          <a:stretch>
            <a:fillRect/>
          </a:stretch>
        </p:blipFill>
        <p:spPr bwMode="auto">
          <a:xfrm>
            <a:off x="6918731" y="2869648"/>
            <a:ext cx="1536685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abl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9017" y="1653979"/>
            <a:ext cx="3749714" cy="2736304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3381097" y="5112053"/>
            <a:ext cx="46585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EL-08 uses sensors of DFM-09 Radiosonde</a:t>
            </a:r>
          </a:p>
          <a:p>
            <a:r>
              <a:rPr lang="en-GB" sz="1600" dirty="0"/>
              <a:t>Very good results at WMO </a:t>
            </a:r>
            <a:r>
              <a:rPr lang="en-GB" sz="1600" dirty="0" err="1"/>
              <a:t>intercomparison</a:t>
            </a:r>
            <a:r>
              <a:rPr lang="en-GB" sz="1600" dirty="0"/>
              <a:t> 2010</a:t>
            </a:r>
          </a:p>
          <a:p>
            <a:r>
              <a:rPr lang="en-GB" sz="1000" dirty="0"/>
              <a:t>Average score of 4.66 on a range from 1 to 5,  minimum score 4.25</a:t>
            </a:r>
          </a:p>
          <a:p>
            <a:r>
              <a:rPr lang="en-GB" sz="600" dirty="0"/>
              <a:t>1: Minimum acceptable performance, 3 Meets operational requirements, 5 as good as can be expected</a:t>
            </a: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02" b="25902"/>
          <a:stretch/>
        </p:blipFill>
        <p:spPr>
          <a:xfrm rot="16200000">
            <a:off x="-1044000" y="2872435"/>
            <a:ext cx="5400000" cy="144583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D4502DD5-16ED-9940-8C0F-99E08404D5C4}"/>
              </a:ext>
            </a:extLst>
          </p:cNvPr>
          <p:cNvSpPr txBox="1"/>
          <p:nvPr/>
        </p:nvSpPr>
        <p:spPr>
          <a:xfrm>
            <a:off x="6369953" y="4144308"/>
            <a:ext cx="23031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including housing and parachute</a:t>
            </a:r>
          </a:p>
        </p:txBody>
      </p:sp>
    </p:spTree>
    <p:extLst>
      <p:ext uri="{BB962C8B-B14F-4D97-AF65-F5344CB8AC3E}">
        <p14:creationId xmlns:p14="http://schemas.microsoft.com/office/powerpoint/2010/main" val="39612897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60" y="1052736"/>
            <a:ext cx="3004844" cy="259228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Cabin</a:t>
            </a:r>
            <a:r>
              <a:rPr lang="de-DE" dirty="0"/>
              <a:t> </a:t>
            </a:r>
            <a:r>
              <a:rPr lang="de-DE" dirty="0" err="1"/>
              <a:t>Installations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58B048A-BE43-4B2C-86D4-158ABE1766B8}" type="datetime1">
              <a:rPr lang="de-DE" smtClean="0"/>
              <a:t>24.04.18</a:t>
            </a:fld>
            <a:endParaRPr lang="de-DE" dirty="0"/>
          </a:p>
        </p:txBody>
      </p:sp>
      <p:sp>
        <p:nvSpPr>
          <p:cNvPr id="6" name="Titel 1"/>
          <p:cNvSpPr txBox="1">
            <a:spLocks/>
          </p:cNvSpPr>
          <p:nvPr/>
        </p:nvSpPr>
        <p:spPr bwMode="auto">
          <a:xfrm>
            <a:off x="390525" y="333375"/>
            <a:ext cx="5549627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GB" dirty="0"/>
          </a:p>
        </p:txBody>
      </p:sp>
      <p:sp>
        <p:nvSpPr>
          <p:cNvPr id="8" name="Textfeld 7"/>
          <p:cNvSpPr txBox="1"/>
          <p:nvPr/>
        </p:nvSpPr>
        <p:spPr>
          <a:xfrm>
            <a:off x="3779912" y="1763524"/>
            <a:ext cx="68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KVM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3684070" y="2555612"/>
            <a:ext cx="24428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Sonde</a:t>
            </a:r>
            <a:r>
              <a:rPr lang="en-GB" dirty="0"/>
              <a:t> configuration </a:t>
            </a:r>
          </a:p>
          <a:p>
            <a:r>
              <a:rPr lang="en-GB" dirty="0"/>
              <a:t>(8 Release Container)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3756078" y="3356992"/>
            <a:ext cx="2776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System control, decoding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3769678" y="3779748"/>
            <a:ext cx="1827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Data acquisition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3779912" y="4211796"/>
            <a:ext cx="1570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Receiver (32)</a:t>
            </a:r>
            <a:endParaRPr lang="en-GB" dirty="0"/>
          </a:p>
        </p:txBody>
      </p:sp>
      <p:sp>
        <p:nvSpPr>
          <p:cNvPr id="13" name="Textfeld 12"/>
          <p:cNvSpPr txBox="1"/>
          <p:nvPr/>
        </p:nvSpPr>
        <p:spPr>
          <a:xfrm>
            <a:off x="5537329" y="4996914"/>
            <a:ext cx="3258264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600" dirty="0"/>
          </a:p>
          <a:p>
            <a:r>
              <a:rPr lang="en-GB" sz="1600" dirty="0"/>
              <a:t>Rack space:	26 HU</a:t>
            </a:r>
          </a:p>
          <a:p>
            <a:r>
              <a:rPr lang="en-GB" sz="1600" dirty="0"/>
              <a:t>Weight:		74.7 kg</a:t>
            </a:r>
          </a:p>
          <a:p>
            <a:r>
              <a:rPr lang="en-GB" sz="1600" dirty="0"/>
              <a:t>Power:		28 VDC, 11 A</a:t>
            </a:r>
          </a:p>
          <a:p>
            <a:endParaRPr lang="en-GB" sz="1600" dirty="0"/>
          </a:p>
          <a:p>
            <a:endParaRPr lang="en-GB" dirty="0"/>
          </a:p>
        </p:txBody>
      </p:sp>
      <p:pic>
        <p:nvPicPr>
          <p:cNvPr id="14" name="Grafik 5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52320" y="4365104"/>
            <a:ext cx="1383735" cy="582935"/>
          </a:xfrm>
          <a:prstGeom prst="rect">
            <a:avLst/>
          </a:prstGeom>
        </p:spPr>
      </p:pic>
      <p:grpSp>
        <p:nvGrpSpPr>
          <p:cNvPr id="16" name="Gruppierung 15"/>
          <p:cNvGrpSpPr/>
          <p:nvPr/>
        </p:nvGrpSpPr>
        <p:grpSpPr>
          <a:xfrm>
            <a:off x="323528" y="908720"/>
            <a:ext cx="3795216" cy="5400000"/>
            <a:chOff x="323528" y="908720"/>
            <a:chExt cx="3795216" cy="5400000"/>
          </a:xfrm>
        </p:grpSpPr>
        <p:pic>
          <p:nvPicPr>
            <p:cNvPr id="7" name="Bild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3528" y="908720"/>
              <a:ext cx="3423096" cy="5400000"/>
            </a:xfrm>
            <a:prstGeom prst="rect">
              <a:avLst/>
            </a:prstGeom>
          </p:spPr>
        </p:pic>
        <p:sp>
          <p:nvSpPr>
            <p:cNvPr id="15" name="Rechteck 14"/>
            <p:cNvSpPr/>
            <p:nvPr/>
          </p:nvSpPr>
          <p:spPr>
            <a:xfrm>
              <a:off x="2966616" y="1230660"/>
              <a:ext cx="1152128" cy="5760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</p:grpSp>
      <p:sp>
        <p:nvSpPr>
          <p:cNvPr id="18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1701800" y="6445250"/>
            <a:ext cx="4022328" cy="360363"/>
          </a:xfrm>
        </p:spPr>
        <p:txBody>
          <a:bodyPr/>
          <a:lstStyle/>
          <a:p>
            <a:r>
              <a:rPr lang="en-US" altLang="de-DE" dirty="0"/>
              <a:t>Andreas </a:t>
            </a:r>
            <a:r>
              <a:rPr lang="en-US" altLang="de-DE" dirty="0" err="1"/>
              <a:t>Wieser</a:t>
            </a:r>
            <a:r>
              <a:rPr lang="en-US" altLang="de-DE" dirty="0"/>
              <a:t>                        </a:t>
            </a:r>
            <a:r>
              <a:rPr lang="en-US" altLang="de-DE" dirty="0" err="1"/>
              <a:t>KITsonde</a:t>
            </a:r>
            <a:r>
              <a:rPr lang="en-US" altLang="de-DE" dirty="0"/>
              <a:t> the Modular Multi-Sensor </a:t>
            </a:r>
            <a:r>
              <a:rPr lang="en-US" altLang="de-DE" dirty="0" err="1"/>
              <a:t>Dropsonde</a:t>
            </a:r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31571976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Release Container </a:t>
            </a:r>
            <a:r>
              <a:rPr lang="de-DE" sz="1200" dirty="0"/>
              <a:t>(v1.0)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58B048A-BE43-4B2C-86D4-158ABE1766B8}" type="datetime1">
              <a:rPr lang="de-DE" smtClean="0"/>
              <a:t>24.04.18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/>
              <a:t>Andreas Wieser                       KITsonde the Modular Multi-Sensor Dropsonde</a:t>
            </a:r>
            <a:endParaRPr lang="en-US" altLang="de-DE" dirty="0"/>
          </a:p>
        </p:txBody>
      </p:sp>
      <p:pic>
        <p:nvPicPr>
          <p:cNvPr id="7" name="Grafik 6" descr="AWI_453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7" t="2353" r="17651"/>
          <a:stretch>
            <a:fillRect/>
          </a:stretch>
        </p:blipFill>
        <p:spPr bwMode="auto">
          <a:xfrm>
            <a:off x="449263" y="1268413"/>
            <a:ext cx="3330575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7" descr="AWI_454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9" r="35728"/>
          <a:stretch>
            <a:fillRect/>
          </a:stretch>
        </p:blipFill>
        <p:spPr bwMode="auto">
          <a:xfrm>
            <a:off x="4254500" y="1341438"/>
            <a:ext cx="1830388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fik 10" descr="AWI_454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00" t="6474" r="41338" b="2945"/>
          <a:stretch>
            <a:fillRect/>
          </a:stretch>
        </p:blipFill>
        <p:spPr bwMode="auto">
          <a:xfrm>
            <a:off x="6443663" y="1268413"/>
            <a:ext cx="1066800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5558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Release .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58B048A-BE43-4B2C-86D4-158ABE1766B8}" type="datetime1">
              <a:rPr lang="de-DE" smtClean="0"/>
              <a:t>24.04.18</a:t>
            </a:fld>
            <a:endParaRPr lang="de-DE" dirty="0"/>
          </a:p>
        </p:txBody>
      </p:sp>
      <p:sp>
        <p:nvSpPr>
          <p:cNvPr id="9" name="Oval 8"/>
          <p:cNvSpPr/>
          <p:nvPr/>
        </p:nvSpPr>
        <p:spPr>
          <a:xfrm>
            <a:off x="4356008" y="2996952"/>
            <a:ext cx="288000" cy="28803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1701800" y="6445250"/>
            <a:ext cx="4022328" cy="360363"/>
          </a:xfrm>
        </p:spPr>
        <p:txBody>
          <a:bodyPr/>
          <a:lstStyle/>
          <a:p>
            <a:r>
              <a:rPr lang="en-US" altLang="de-DE" dirty="0"/>
              <a:t>Andreas </a:t>
            </a:r>
            <a:r>
              <a:rPr lang="en-US" altLang="de-DE" dirty="0" err="1"/>
              <a:t>Wieser</a:t>
            </a:r>
            <a:r>
              <a:rPr lang="en-US" altLang="de-DE" dirty="0"/>
              <a:t>                        </a:t>
            </a:r>
            <a:r>
              <a:rPr lang="en-US" altLang="de-DE" dirty="0" err="1"/>
              <a:t>KITsonde</a:t>
            </a:r>
            <a:r>
              <a:rPr lang="en-US" altLang="de-DE" dirty="0"/>
              <a:t> the Modular Multi-Sensor </a:t>
            </a:r>
            <a:r>
              <a:rPr lang="en-US" altLang="de-DE" dirty="0" err="1"/>
              <a:t>Dropsonde</a:t>
            </a:r>
            <a:endParaRPr lang="en-US" altLang="de-DE" dirty="0"/>
          </a:p>
        </p:txBody>
      </p:sp>
      <p:grpSp>
        <p:nvGrpSpPr>
          <p:cNvPr id="3" name="Gruppierung 2"/>
          <p:cNvGrpSpPr/>
          <p:nvPr/>
        </p:nvGrpSpPr>
        <p:grpSpPr>
          <a:xfrm>
            <a:off x="173531" y="1196752"/>
            <a:ext cx="8718949" cy="4845600"/>
            <a:chOff x="173531" y="980728"/>
            <a:chExt cx="8798174" cy="4845600"/>
          </a:xfrm>
        </p:grpSpPr>
        <p:pic>
          <p:nvPicPr>
            <p:cNvPr id="7" name="Bild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3531" y="980728"/>
              <a:ext cx="4135076" cy="4845600"/>
            </a:xfrm>
            <a:prstGeom prst="rect">
              <a:avLst/>
            </a:prstGeom>
          </p:spPr>
        </p:pic>
        <p:pic>
          <p:nvPicPr>
            <p:cNvPr id="11" name="Bild 10" descr="KITsonde_release_photo1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9" r="38626"/>
            <a:stretch/>
          </p:blipFill>
          <p:spPr>
            <a:xfrm>
              <a:off x="4025710" y="980728"/>
              <a:ext cx="4945995" cy="4845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2683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Release ..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58B048A-BE43-4B2C-86D4-158ABE1766B8}" type="datetime1">
              <a:rPr lang="de-DE" smtClean="0"/>
              <a:t>24.04.18</a:t>
            </a:fld>
            <a:endParaRPr lang="de-DE" dirty="0"/>
          </a:p>
        </p:txBody>
      </p:sp>
      <p:sp>
        <p:nvSpPr>
          <p:cNvPr id="9" name="Oval 8"/>
          <p:cNvSpPr/>
          <p:nvPr/>
        </p:nvSpPr>
        <p:spPr>
          <a:xfrm>
            <a:off x="4356008" y="2996952"/>
            <a:ext cx="288000" cy="28803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1701800" y="6445250"/>
            <a:ext cx="4022328" cy="360363"/>
          </a:xfrm>
        </p:spPr>
        <p:txBody>
          <a:bodyPr/>
          <a:lstStyle/>
          <a:p>
            <a:r>
              <a:rPr lang="en-US" altLang="de-DE" dirty="0"/>
              <a:t>Andreas </a:t>
            </a:r>
            <a:r>
              <a:rPr lang="en-US" altLang="de-DE" dirty="0" err="1"/>
              <a:t>Wieser</a:t>
            </a:r>
            <a:r>
              <a:rPr lang="en-US" altLang="de-DE" dirty="0"/>
              <a:t>                        </a:t>
            </a:r>
            <a:r>
              <a:rPr lang="en-US" altLang="de-DE" dirty="0" err="1"/>
              <a:t>KITsonde</a:t>
            </a:r>
            <a:r>
              <a:rPr lang="en-US" altLang="de-DE" dirty="0"/>
              <a:t> the Modular Multi-Sensor </a:t>
            </a:r>
            <a:r>
              <a:rPr lang="en-US" altLang="de-DE" dirty="0" err="1"/>
              <a:t>Dropsonde</a:t>
            </a:r>
            <a:endParaRPr lang="en-US" altLang="de-DE" dirty="0"/>
          </a:p>
        </p:txBody>
      </p:sp>
      <p:pic>
        <p:nvPicPr>
          <p:cNvPr id="8" name="Bild 7" descr="KITsonde_release_photo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80" y="1175605"/>
            <a:ext cx="8640000" cy="484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1343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Release ..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58B048A-BE43-4B2C-86D4-158ABE1766B8}" type="datetime1">
              <a:rPr lang="de-DE" smtClean="0"/>
              <a:t>24.04.18</a:t>
            </a:fld>
            <a:endParaRPr lang="de-DE" dirty="0"/>
          </a:p>
        </p:txBody>
      </p:sp>
      <p:sp>
        <p:nvSpPr>
          <p:cNvPr id="10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1701800" y="6445250"/>
            <a:ext cx="4022328" cy="360363"/>
          </a:xfrm>
        </p:spPr>
        <p:txBody>
          <a:bodyPr/>
          <a:lstStyle/>
          <a:p>
            <a:r>
              <a:rPr lang="en-US" altLang="de-DE" dirty="0"/>
              <a:t>Andreas </a:t>
            </a:r>
            <a:r>
              <a:rPr lang="en-US" altLang="de-DE" dirty="0" err="1"/>
              <a:t>Wieser</a:t>
            </a:r>
            <a:r>
              <a:rPr lang="en-US" altLang="de-DE" dirty="0"/>
              <a:t>                        </a:t>
            </a:r>
            <a:r>
              <a:rPr lang="en-US" altLang="de-DE" dirty="0" err="1"/>
              <a:t>KITsonde</a:t>
            </a:r>
            <a:r>
              <a:rPr lang="en-US" altLang="de-DE" dirty="0"/>
              <a:t> the Modular Multi-Sensor </a:t>
            </a:r>
            <a:r>
              <a:rPr lang="en-US" altLang="de-DE" dirty="0" err="1"/>
              <a:t>Dropsonde</a:t>
            </a:r>
            <a:endParaRPr lang="en-US" altLang="de-DE" dirty="0"/>
          </a:p>
        </p:txBody>
      </p:sp>
      <p:pic>
        <p:nvPicPr>
          <p:cNvPr id="7" name="Bild 6" descr="KITsonde_release_photo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55759"/>
            <a:ext cx="8640000" cy="486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611524"/>
      </p:ext>
    </p:extLst>
  </p:cSld>
  <p:clrMapOvr>
    <a:masterClrMapping/>
  </p:clrMapOvr>
</p:sld>
</file>

<file path=ppt/theme/theme1.xml><?xml version="1.0" encoding="utf-8"?>
<a:theme xmlns:a="http://schemas.openxmlformats.org/drawingml/2006/main" name="KIT-PPT_Master_en_2016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D9D9D9"/>
      </a:lt2>
      <a:accent1>
        <a:srgbClr val="009682"/>
      </a:accent1>
      <a:accent2>
        <a:srgbClr val="4664AA"/>
      </a:accent2>
      <a:accent3>
        <a:srgbClr val="FFFFFF"/>
      </a:accent3>
      <a:accent4>
        <a:srgbClr val="000000"/>
      </a:accent4>
      <a:accent5>
        <a:srgbClr val="AAC9C1"/>
      </a:accent5>
      <a:accent6>
        <a:srgbClr val="3F5A9A"/>
      </a:accent6>
      <a:hlink>
        <a:srgbClr val="808080"/>
      </a:hlink>
      <a:folHlink>
        <a:srgbClr val="7D92C3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D9D9D9"/>
        </a:lt2>
        <a:accent1>
          <a:srgbClr val="009682"/>
        </a:accent1>
        <a:accent2>
          <a:srgbClr val="4664AA"/>
        </a:accent2>
        <a:accent3>
          <a:srgbClr val="FFFFFF"/>
        </a:accent3>
        <a:accent4>
          <a:srgbClr val="000000"/>
        </a:accent4>
        <a:accent5>
          <a:srgbClr val="AAC9C1"/>
        </a:accent5>
        <a:accent6>
          <a:srgbClr val="3F5A9A"/>
        </a:accent6>
        <a:hlink>
          <a:srgbClr val="808080"/>
        </a:hlink>
        <a:folHlink>
          <a:srgbClr val="7D92C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644</Words>
  <Application>Microsoft Macintosh PowerPoint</Application>
  <PresentationFormat>Bildschirmpräsentation (4:3)</PresentationFormat>
  <Paragraphs>168</Paragraphs>
  <Slides>26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28" baseType="lpstr">
      <vt:lpstr>Arial</vt:lpstr>
      <vt:lpstr>KIT-PPT_Master_en_2016</vt:lpstr>
      <vt:lpstr>PowerPoint-Präsentation</vt:lpstr>
      <vt:lpstr>KITsonde Concept</vt:lpstr>
      <vt:lpstr>Release Container</vt:lpstr>
      <vt:lpstr>Meteorological Sensor Package EL-08</vt:lpstr>
      <vt:lpstr>Cabin Installations</vt:lpstr>
      <vt:lpstr>Release Container (v1.0)</vt:lpstr>
      <vt:lpstr>Release .</vt:lpstr>
      <vt:lpstr>Release ..</vt:lpstr>
      <vt:lpstr>Release ..</vt:lpstr>
      <vt:lpstr>Release ....</vt:lpstr>
      <vt:lpstr>Release ....</vt:lpstr>
      <vt:lpstr>Release Test</vt:lpstr>
      <vt:lpstr>KITsonde operated on Dornier 128</vt:lpstr>
      <vt:lpstr>Humidity and Temperature Profile Intercomparison</vt:lpstr>
      <vt:lpstr>Fall speed</vt:lpstr>
      <vt:lpstr>High Speed Release with Chase Aircraft</vt:lpstr>
      <vt:lpstr>Aerodynamical Problem</vt:lpstr>
      <vt:lpstr>Structural collapse at FL 400, M0.86</vt:lpstr>
      <vt:lpstr>Release Container Redesign (v3.0)</vt:lpstr>
      <vt:lpstr>Test Release Dornier 128-6 D-IBUF</vt:lpstr>
      <vt:lpstr>High Speed Low Budget Flight Test</vt:lpstr>
      <vt:lpstr>High Speed Flight Test -  Learjet</vt:lpstr>
      <vt:lpstr>Easy Integration of new Sensors</vt:lpstr>
      <vt:lpstr>PowerPoint-Präsentation</vt:lpstr>
      <vt:lpstr>PowerPoint-Präsentation</vt:lpstr>
      <vt:lpstr>Outlook 2018 … 2019</vt:lpstr>
    </vt:vector>
  </TitlesOfParts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Schoemperlen, Anke (PKM)</dc:creator>
  <cp:lastModifiedBy>Microsoft Office-Benutzer</cp:lastModifiedBy>
  <cp:revision>171</cp:revision>
  <dcterms:created xsi:type="dcterms:W3CDTF">2016-02-05T10:44:55Z</dcterms:created>
  <dcterms:modified xsi:type="dcterms:W3CDTF">2018-04-24T17:42:37Z</dcterms:modified>
</cp:coreProperties>
</file>