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4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88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F677E"/>
    <a:srgbClr val="F85E83"/>
    <a:srgbClr val="F74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83837" autoAdjust="0"/>
  </p:normalViewPr>
  <p:slideViewPr>
    <p:cSldViewPr snapToGrid="0">
      <p:cViewPr varScale="1">
        <p:scale>
          <a:sx n="57" d="100"/>
          <a:sy n="57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67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DB071-C4FD-4D11-85AA-34BD9DBF3DDF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1278F-605A-45BB-997A-02B30AC66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7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15A9F-79DF-4A3E-837D-8ACB8CE942B7}" type="datetimeFigureOut">
              <a:rPr lang="en-US" smtClean="0"/>
              <a:t>25-Apr-18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AEA4C-420C-4A5C-9266-B8817562A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EA4C-420C-4A5C-9266-B8817562AC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EA4C-420C-4A5C-9266-B8817562AC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59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AEA4C-420C-4A5C-9266-B8817562AC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5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62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87"/>
            <a:ext cx="9144000" cy="663824"/>
          </a:xfrm>
        </p:spPr>
        <p:txBody>
          <a:bodyPr/>
          <a:lstStyle>
            <a:lvl1pPr>
              <a:defRPr>
                <a:solidFill>
                  <a:srgbClr val="003399"/>
                </a:solidFill>
                <a:latin typeface="Lucida Sans" panose="020B06020405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1094510"/>
            <a:ext cx="8063346" cy="4572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726518"/>
            <a:ext cx="909449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1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6114783"/>
            <a:ext cx="9144000" cy="743217"/>
          </a:xfrm>
          <a:prstGeom prst="rect">
            <a:avLst/>
          </a:prstGeom>
        </p:spPr>
      </p:pic>
      <p:sp>
        <p:nvSpPr>
          <p:cNvPr id="19" name="Shape 13"/>
          <p:cNvSpPr txBox="1"/>
          <p:nvPr userDrawn="1"/>
        </p:nvSpPr>
        <p:spPr>
          <a:xfrm>
            <a:off x="2016736" y="6272100"/>
            <a:ext cx="419155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8000"/>
              </a:buClr>
              <a:buSzPct val="25000"/>
              <a:buFont typeface="Verdana"/>
              <a:buNone/>
            </a:pPr>
            <a:r>
              <a:rPr lang="en-US" sz="1600" b="0" i="0" u="none" strike="noStrike" cap="none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40502020204" pitchFamily="34" charset="0"/>
                <a:ea typeface="Verdana"/>
                <a:cs typeface="Verdana"/>
                <a:sym typeface="Verdana"/>
              </a:rPr>
              <a:t>Pressure update</a:t>
            </a:r>
            <a:endParaRPr lang="en-US" sz="1600" b="0" i="0" u="none" strike="noStrike" cap="none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40502020204" pitchFamily="34" charset="0"/>
              <a:ea typeface="Verdana"/>
              <a:cs typeface="Verdana"/>
              <a:sym typeface="Verdana"/>
            </a:endParaRPr>
          </a:p>
        </p:txBody>
      </p:sp>
      <p:pic>
        <p:nvPicPr>
          <p:cNvPr id="14" name="Picture 13" descr="air_planet_people_taglin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238" y="6180304"/>
            <a:ext cx="2889504" cy="46895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78146" y="6107007"/>
            <a:ext cx="163859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NCAR</a:t>
            </a:r>
            <a:r>
              <a:rPr lang="en-US" sz="3400" b="0" baseline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 </a:t>
            </a:r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|</a:t>
            </a:r>
            <a:endParaRPr lang="en-US" sz="3400" b="0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18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057957" y="62322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40502020204" pitchFamily="34" charset="0"/>
              </a:defRPr>
            </a:lvl1pPr>
          </a:lstStyle>
          <a:p>
            <a:fld id="{C59D33D3-7A75-4DE1-85E4-6134EFD6D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9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i="0" kern="1200">
          <a:solidFill>
            <a:schemeClr val="tx2">
              <a:lumMod val="75000"/>
            </a:schemeClr>
          </a:solidFill>
          <a:latin typeface="Lucida Sans" panose="020B0602040502020204" pitchFamily="34" charset="0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92"/>
          <p:cNvSpPr txBox="1"/>
          <p:nvPr/>
        </p:nvSpPr>
        <p:spPr>
          <a:xfrm>
            <a:off x="2345893" y="4443221"/>
            <a:ext cx="5380037" cy="10574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endParaRPr lang="en-US" sz="1400" b="0" i="0" u="none" strike="noStrike" cap="none" dirty="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" name="Shape 94"/>
          <p:cNvSpPr/>
          <p:nvPr/>
        </p:nvSpPr>
        <p:spPr>
          <a:xfrm>
            <a:off x="1200151" y="5930900"/>
            <a:ext cx="7943849" cy="927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96"/>
          <p:cNvSpPr/>
          <p:nvPr/>
        </p:nvSpPr>
        <p:spPr>
          <a:xfrm rot="10800000">
            <a:off x="1" y="0"/>
            <a:ext cx="1232115" cy="6858000"/>
          </a:xfrm>
          <a:prstGeom prst="rect">
            <a:avLst/>
          </a:prstGeom>
          <a:gradFill>
            <a:gsLst>
              <a:gs pos="0">
                <a:srgbClr val="1F3D68"/>
              </a:gs>
              <a:gs pos="68000">
                <a:schemeClr val="lt1"/>
              </a:gs>
              <a:gs pos="100000">
                <a:schemeClr val="lt1"/>
              </a:gs>
            </a:gsLst>
            <a:lin ang="16200000" scaled="0"/>
          </a:gradFill>
          <a:ln>
            <a:noFill/>
          </a:ln>
          <a:effectLst/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" y="-2762"/>
            <a:ext cx="9144000" cy="74321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66112" y="-24186"/>
            <a:ext cx="163859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NCAR</a:t>
            </a:r>
            <a:r>
              <a:rPr lang="en-US" sz="3400" b="0" baseline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 </a:t>
            </a:r>
            <a:r>
              <a:rPr lang="en-US" sz="3400" b="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</a:rPr>
              <a:t>|</a:t>
            </a:r>
            <a:endParaRPr lang="en-US" sz="3400" b="0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21" name="Shape 13"/>
          <p:cNvSpPr txBox="1"/>
          <p:nvPr/>
        </p:nvSpPr>
        <p:spPr>
          <a:xfrm>
            <a:off x="2004702" y="98647"/>
            <a:ext cx="4191559" cy="369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8000"/>
              </a:buClr>
              <a:buSzPct val="25000"/>
              <a:buFont typeface="Verdana"/>
              <a:buNone/>
            </a:pPr>
            <a:r>
              <a:rPr lang="en-US" sz="2800" b="0" i="0" u="none" strike="noStrike" cap="none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Lucida Sans" panose="020B0602030504020204" pitchFamily="34" charset="0"/>
                <a:ea typeface="Verdana"/>
                <a:cs typeface="Verdana"/>
                <a:sym typeface="Verdana"/>
              </a:rPr>
              <a:t>EOL</a:t>
            </a:r>
            <a:endParaRPr lang="en-US" sz="2800" b="0" i="0" u="none" strike="noStrike" cap="none" dirty="0">
              <a:solidFill>
                <a:schemeClr val="tx2">
                  <a:lumMod val="20000"/>
                  <a:lumOff val="80000"/>
                </a:schemeClr>
              </a:solidFill>
              <a:latin typeface="Lucida Sans" panose="020B0602030504020204" pitchFamily="34" charset="0"/>
              <a:ea typeface="Verdana"/>
              <a:cs typeface="Verdana"/>
              <a:sym typeface="Verdana"/>
            </a:endParaRPr>
          </a:p>
        </p:txBody>
      </p:sp>
      <p:pic>
        <p:nvPicPr>
          <p:cNvPr id="32" name="Shape 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39514" y="69680"/>
            <a:ext cx="3056029" cy="5014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711" y="1436722"/>
            <a:ext cx="7772400" cy="1470025"/>
          </a:xfrm>
        </p:spPr>
        <p:txBody>
          <a:bodyPr>
            <a:noAutofit/>
          </a:bodyPr>
          <a:lstStyle/>
          <a:p>
            <a:r>
              <a:rPr lang="en-US" b="0" dirty="0" smtClean="0"/>
              <a:t>Discussion:</a:t>
            </a:r>
            <a:br>
              <a:rPr lang="en-US" b="0" dirty="0" smtClean="0"/>
            </a:br>
            <a:r>
              <a:rPr lang="en-US" b="0" dirty="0" smtClean="0"/>
              <a:t>BUFR messages from dropsondes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92496"/>
            <a:ext cx="7076364" cy="3201954"/>
          </a:xfrm>
        </p:spPr>
        <p:txBody>
          <a:bodyPr>
            <a:noAutofit/>
          </a:bodyPr>
          <a:lstStyle/>
          <a:p>
            <a:r>
              <a:rPr lang="en-US" altLang="de-DE" sz="1600" dirty="0"/>
              <a:t>Holger </a:t>
            </a:r>
            <a:r>
              <a:rPr lang="en-US" altLang="de-DE" sz="1600" dirty="0" smtClean="0"/>
              <a:t>Vömel</a:t>
            </a:r>
          </a:p>
          <a:p>
            <a:endParaRPr lang="en-US" altLang="de-DE" sz="1600" dirty="0"/>
          </a:p>
          <a:p>
            <a:endParaRPr lang="en-US" altLang="de-DE" sz="1600" dirty="0" smtClean="0"/>
          </a:p>
          <a:p>
            <a:endParaRPr lang="en-US" altLang="de-DE" sz="1600" dirty="0"/>
          </a:p>
          <a:p>
            <a:endParaRPr lang="en-US" altLang="de-DE" sz="1600" dirty="0" smtClean="0"/>
          </a:p>
          <a:p>
            <a:endParaRPr lang="en-US" altLang="de-DE" sz="1600" dirty="0"/>
          </a:p>
          <a:p>
            <a:endParaRPr lang="en-US" altLang="de-DE" sz="1600" dirty="0" smtClean="0"/>
          </a:p>
          <a:p>
            <a:endParaRPr lang="en-US" altLang="de-DE" sz="1600" dirty="0"/>
          </a:p>
          <a:p>
            <a:r>
              <a:rPr lang="en-US" altLang="de-DE" sz="1600" dirty="0" smtClean="0"/>
              <a:t>20th AVAPS Users Group Meeting</a:t>
            </a:r>
            <a:r>
              <a:rPr lang="en-US" altLang="de-DE" sz="1600" dirty="0"/>
              <a:t/>
            </a:r>
            <a:br>
              <a:rPr lang="en-US" altLang="de-DE" sz="1600" dirty="0"/>
            </a:br>
            <a:r>
              <a:rPr lang="en-US" altLang="de-DE" sz="1600" dirty="0" smtClean="0"/>
              <a:t>25 April 2018</a:t>
            </a:r>
            <a:endParaRPr lang="en-US" altLang="de-DE" sz="1600" dirty="0"/>
          </a:p>
          <a:p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49749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BUFR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resolution</a:t>
            </a:r>
          </a:p>
          <a:p>
            <a:r>
              <a:rPr lang="en-US" dirty="0" smtClean="0"/>
              <a:t>More metadata (sonde IDs, corrections, types)</a:t>
            </a:r>
          </a:p>
          <a:p>
            <a:r>
              <a:rPr lang="en-US" dirty="0" smtClean="0"/>
              <a:t>Position with every data point (essential in inner core observations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2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</a:t>
            </a:r>
            <a:r>
              <a:rPr lang="en-US" dirty="0" smtClean="0"/>
              <a:t>dvantages of BUFR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files requiring dedicated decoders</a:t>
            </a:r>
          </a:p>
          <a:p>
            <a:r>
              <a:rPr lang="en-US" dirty="0" smtClean="0"/>
              <a:t>Larger size (for high resolution)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path forward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D33D3-7A75-4DE1-85E4-6134EFD6DAE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7" y="1027560"/>
            <a:ext cx="8063346" cy="4572000"/>
          </a:xfrm>
        </p:spPr>
        <p:txBody>
          <a:bodyPr/>
          <a:lstStyle/>
          <a:p>
            <a:r>
              <a:rPr lang="en-US" dirty="0" smtClean="0"/>
              <a:t>Transmit </a:t>
            </a:r>
            <a:r>
              <a:rPr lang="en-US" dirty="0" err="1" smtClean="0"/>
              <a:t>bufr</a:t>
            </a:r>
            <a:r>
              <a:rPr lang="en-US" dirty="0" smtClean="0"/>
              <a:t> and TEMPDROP in parallel</a:t>
            </a:r>
          </a:p>
          <a:p>
            <a:r>
              <a:rPr lang="en-US" dirty="0" smtClean="0"/>
              <a:t>Transmit </a:t>
            </a:r>
            <a:r>
              <a:rPr lang="en-US" dirty="0" err="1" smtClean="0"/>
              <a:t>bufr</a:t>
            </a:r>
            <a:r>
              <a:rPr lang="en-US" dirty="0" smtClean="0"/>
              <a:t> in near real time along with TEMP</a:t>
            </a:r>
          </a:p>
          <a:p>
            <a:endParaRPr lang="en-US" dirty="0"/>
          </a:p>
          <a:p>
            <a:r>
              <a:rPr lang="en-US" dirty="0" smtClean="0"/>
              <a:t>Need to establish data transmission path</a:t>
            </a:r>
          </a:p>
          <a:p>
            <a:r>
              <a:rPr lang="en-US" dirty="0" smtClean="0"/>
              <a:t>NOAA -&gt; fairly straight forward</a:t>
            </a:r>
          </a:p>
          <a:p>
            <a:r>
              <a:rPr lang="en-US" dirty="0" smtClean="0"/>
              <a:t>Air Force -&gt; Some hurdles</a:t>
            </a:r>
            <a:br>
              <a:rPr lang="en-US" dirty="0" smtClean="0"/>
            </a:br>
            <a:r>
              <a:rPr lang="en-US" dirty="0" smtClean="0"/>
              <a:t>Can generate lower resolution BUFR to reduce file size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is needed to get this done?</a:t>
            </a:r>
          </a:p>
          <a:p>
            <a:pPr marL="0" indent="0">
              <a:buNone/>
            </a:pPr>
            <a:r>
              <a:rPr lang="en-US" dirty="0" smtClean="0"/>
              <a:t>Official request from EMC? Others?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9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AR_NCAR">
  <a:themeElements>
    <a:clrScheme name="NCAR UCAR">
      <a:dk1>
        <a:srgbClr val="000000"/>
      </a:dk1>
      <a:lt1>
        <a:srgbClr val="FFFFFF"/>
      </a:lt1>
      <a:dk2>
        <a:srgbClr val="1F3058"/>
      </a:dk2>
      <a:lt2>
        <a:srgbClr val="EEECE1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1F3058"/>
      </a:hlink>
      <a:folHlink>
        <a:srgbClr val="7C788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NCAR_Template.pptx" id="{8BCEF5BA-9C15-417F-A362-FCB5BF28BD23}" vid="{9A0A02E0-C208-43EF-BF05-FF0A1CDE49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NCAR_Template</Template>
  <TotalTime>3658</TotalTime>
  <Words>93</Words>
  <Application>Microsoft Office PowerPoint</Application>
  <PresentationFormat>On-screen Show (4:3)</PresentationFormat>
  <Paragraphs>36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UCAR_NCAR</vt:lpstr>
      <vt:lpstr>Discussion: BUFR messages from dropsondes</vt:lpstr>
      <vt:lpstr>Advantages of BUFR</vt:lpstr>
      <vt:lpstr>Disadvantages of BUFR</vt:lpstr>
      <vt:lpstr>Proposed path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Group Updates</dc:title>
  <dc:creator>Holger Voemel</dc:creator>
  <cp:lastModifiedBy>Holger Vömel</cp:lastModifiedBy>
  <cp:revision>46</cp:revision>
  <dcterms:created xsi:type="dcterms:W3CDTF">2017-11-29T01:20:37Z</dcterms:created>
  <dcterms:modified xsi:type="dcterms:W3CDTF">2018-04-25T14:28:54Z</dcterms:modified>
</cp:coreProperties>
</file>