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4" r:id="rId1"/>
  </p:sldMasterIdLst>
  <p:notesMasterIdLst>
    <p:notesMasterId r:id="rId6"/>
  </p:notesMasterIdLst>
  <p:handoutMasterIdLst>
    <p:handoutMasterId r:id="rId7"/>
  </p:handoutMasterIdLst>
  <p:sldIdLst>
    <p:sldId id="256" r:id="rId2"/>
    <p:sldId id="259" r:id="rId3"/>
    <p:sldId id="288" r:id="rId4"/>
    <p:sldId id="272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EF677E"/>
    <a:srgbClr val="F85E83"/>
    <a:srgbClr val="F747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00" autoAdjust="0"/>
    <p:restoredTop sz="83837" autoAdjust="0"/>
  </p:normalViewPr>
  <p:slideViewPr>
    <p:cSldViewPr snapToGrid="0">
      <p:cViewPr varScale="1">
        <p:scale>
          <a:sx n="57" d="100"/>
          <a:sy n="57" d="100"/>
        </p:scale>
        <p:origin x="-17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51" d="100"/>
          <a:sy n="51" d="100"/>
        </p:scale>
        <p:origin x="-2676" y="-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1DB071-C4FD-4D11-85AA-34BD9DBF3DDF}" type="datetimeFigureOut">
              <a:rPr lang="en-US" smtClean="0"/>
              <a:t>25-Apr-18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B1278F-605A-45BB-997A-02B30AC66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7793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115A9F-79DF-4A3E-837D-8ACB8CE942B7}" type="datetimeFigureOut">
              <a:rPr lang="en-US" smtClean="0"/>
              <a:t>25-Apr-18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EAEA4C-420C-4A5C-9266-B8817562A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0735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EAEA4C-420C-4A5C-9266-B8817562ACE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302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EAEA4C-420C-4A5C-9266-B8817562ACE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4593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EAEA4C-420C-4A5C-9266-B8817562ACE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4593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206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2620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087"/>
            <a:ext cx="9144000" cy="663824"/>
          </a:xfrm>
        </p:spPr>
        <p:txBody>
          <a:bodyPr/>
          <a:lstStyle>
            <a:lvl1pPr>
              <a:defRPr>
                <a:solidFill>
                  <a:srgbClr val="003399"/>
                </a:solidFill>
                <a:latin typeface="Lucida Sans" panose="020B06020405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891" y="1094510"/>
            <a:ext cx="8063346" cy="4572000"/>
          </a:xfr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  <a:lvl2pPr>
              <a:defRPr>
                <a:solidFill>
                  <a:srgbClr val="002060"/>
                </a:solidFill>
              </a:defRPr>
            </a:lvl2pPr>
            <a:lvl3pPr>
              <a:defRPr>
                <a:solidFill>
                  <a:srgbClr val="002060"/>
                </a:solidFill>
              </a:defRPr>
            </a:lvl3pPr>
            <a:lvl4pPr>
              <a:defRPr>
                <a:solidFill>
                  <a:srgbClr val="002060"/>
                </a:solidFill>
              </a:defRPr>
            </a:lvl4pPr>
            <a:lvl5pPr>
              <a:defRPr>
                <a:solidFill>
                  <a:srgbClr val="002060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0" y="726518"/>
            <a:ext cx="9094493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9D33D3-7A75-4DE1-85E4-6134EFD6DA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816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" y="6114783"/>
            <a:ext cx="9144000" cy="743217"/>
          </a:xfrm>
          <a:prstGeom prst="rect">
            <a:avLst/>
          </a:prstGeom>
        </p:spPr>
      </p:pic>
      <p:sp>
        <p:nvSpPr>
          <p:cNvPr id="19" name="Shape 13"/>
          <p:cNvSpPr txBox="1"/>
          <p:nvPr userDrawn="1"/>
        </p:nvSpPr>
        <p:spPr>
          <a:xfrm>
            <a:off x="2016736" y="6272100"/>
            <a:ext cx="4191559" cy="3698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FF8000"/>
              </a:buClr>
              <a:buSzPct val="25000"/>
              <a:buFont typeface="Verdana"/>
              <a:buNone/>
            </a:pPr>
            <a:r>
              <a:rPr lang="en-US" sz="1600" b="0" i="0" u="none" strike="noStrike" cap="none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Lucida Sans" panose="020B0602040502020204" pitchFamily="34" charset="0"/>
                <a:ea typeface="Verdana"/>
                <a:cs typeface="Verdana"/>
                <a:sym typeface="Verdana"/>
              </a:rPr>
              <a:t>Pressure update</a:t>
            </a:r>
            <a:endParaRPr lang="en-US" sz="1600" b="0" i="0" u="none" strike="noStrike" cap="none" dirty="0">
              <a:solidFill>
                <a:schemeClr val="tx2">
                  <a:lumMod val="20000"/>
                  <a:lumOff val="80000"/>
                </a:schemeClr>
              </a:solidFill>
              <a:latin typeface="Lucida Sans" panose="020B0602040502020204" pitchFamily="34" charset="0"/>
              <a:ea typeface="Verdana"/>
              <a:cs typeface="Verdana"/>
              <a:sym typeface="Verdana"/>
            </a:endParaRPr>
          </a:p>
        </p:txBody>
      </p:sp>
      <p:pic>
        <p:nvPicPr>
          <p:cNvPr id="14" name="Picture 13" descr="air_planet_people_tagline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3238" y="6180304"/>
            <a:ext cx="2889504" cy="468958"/>
          </a:xfrm>
          <a:prstGeom prst="rect">
            <a:avLst/>
          </a:prstGeom>
        </p:spPr>
      </p:pic>
      <p:sp>
        <p:nvSpPr>
          <p:cNvPr id="4" name="TextBox 3"/>
          <p:cNvSpPr txBox="1"/>
          <p:nvPr userDrawn="1"/>
        </p:nvSpPr>
        <p:spPr>
          <a:xfrm>
            <a:off x="378146" y="6107007"/>
            <a:ext cx="1638590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400" b="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Lucida Sans" panose="020B0602030504020204" pitchFamily="34" charset="0"/>
              </a:rPr>
              <a:t>NCAR</a:t>
            </a:r>
            <a:r>
              <a:rPr lang="en-US" sz="3400" b="0" baseline="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Lucida Sans" panose="020B0602030504020204" pitchFamily="34" charset="0"/>
              </a:rPr>
              <a:t> </a:t>
            </a:r>
            <a:r>
              <a:rPr lang="en-US" sz="3400" b="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Lucida Sans" panose="020B0602030504020204" pitchFamily="34" charset="0"/>
              </a:rPr>
              <a:t>|</a:t>
            </a:r>
            <a:endParaRPr lang="en-US" sz="3400" b="0" dirty="0">
              <a:solidFill>
                <a:schemeClr val="tx2">
                  <a:lumMod val="20000"/>
                  <a:lumOff val="80000"/>
                </a:schemeClr>
              </a:solidFill>
              <a:latin typeface="Lucida Sans" panose="020B0602030504020204" pitchFamily="34" charset="0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3187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7057957" y="623222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" panose="020B0602040502020204" pitchFamily="34" charset="0"/>
              </a:defRPr>
            </a:lvl1pPr>
          </a:lstStyle>
          <a:p>
            <a:fld id="{C59D33D3-7A75-4DE1-85E4-6134EFD6DA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697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457200" rtl="0" eaLnBrk="1" latinLnBrk="0" hangingPunct="1">
        <a:spcBef>
          <a:spcPct val="0"/>
        </a:spcBef>
        <a:buNone/>
        <a:defRPr sz="2800" b="1" i="0" kern="1200">
          <a:solidFill>
            <a:schemeClr val="tx2">
              <a:lumMod val="75000"/>
            </a:schemeClr>
          </a:solidFill>
          <a:latin typeface="Lucida Sans" panose="020B0602040502020204" pitchFamily="34" charset="0"/>
          <a:ea typeface="+mj-ea"/>
          <a:cs typeface="Verdana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Verdana"/>
          <a:ea typeface="+mn-ea"/>
          <a:cs typeface="Verdana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Verdana"/>
          <a:ea typeface="+mn-ea"/>
          <a:cs typeface="Verdana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Verdana"/>
          <a:ea typeface="+mn-ea"/>
          <a:cs typeface="Verdana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400" kern="1200">
          <a:solidFill>
            <a:schemeClr val="tx1"/>
          </a:solidFill>
          <a:latin typeface="Verdana"/>
          <a:ea typeface="+mn-ea"/>
          <a:cs typeface="Verdana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200" kern="1200">
          <a:solidFill>
            <a:schemeClr val="tx1"/>
          </a:solidFill>
          <a:latin typeface="Verdana"/>
          <a:ea typeface="+mn-ea"/>
          <a:cs typeface="Verdan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92"/>
          <p:cNvSpPr txBox="1"/>
          <p:nvPr/>
        </p:nvSpPr>
        <p:spPr>
          <a:xfrm>
            <a:off x="2345893" y="4443221"/>
            <a:ext cx="5380037" cy="105749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 algn="ctr">
              <a:buClr>
                <a:schemeClr val="dk1"/>
              </a:buClr>
              <a:buSzPct val="25000"/>
            </a:pPr>
            <a:endParaRPr lang="en-US" sz="1400" b="0" i="0" u="none" strike="noStrike" cap="none" dirty="0">
              <a:solidFill>
                <a:srgbClr val="00206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5" name="Shape 94"/>
          <p:cNvSpPr/>
          <p:nvPr/>
        </p:nvSpPr>
        <p:spPr>
          <a:xfrm>
            <a:off x="1200151" y="5930900"/>
            <a:ext cx="7943849" cy="9271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" name="Shape 96"/>
          <p:cNvSpPr/>
          <p:nvPr/>
        </p:nvSpPr>
        <p:spPr>
          <a:xfrm rot="10800000">
            <a:off x="1" y="0"/>
            <a:ext cx="1232115" cy="6858000"/>
          </a:xfrm>
          <a:prstGeom prst="rect">
            <a:avLst/>
          </a:prstGeom>
          <a:gradFill>
            <a:gsLst>
              <a:gs pos="0">
                <a:srgbClr val="1F3D68"/>
              </a:gs>
              <a:gs pos="68000">
                <a:schemeClr val="lt1"/>
              </a:gs>
              <a:gs pos="100000">
                <a:schemeClr val="lt1"/>
              </a:gs>
            </a:gsLst>
            <a:lin ang="16200000" scaled="0"/>
          </a:gradFill>
          <a:ln>
            <a:noFill/>
          </a:ln>
          <a:effectLst/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96" y="-2762"/>
            <a:ext cx="9144000" cy="743217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366112" y="-24186"/>
            <a:ext cx="1638590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400" b="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Lucida Sans" panose="020B0602030504020204" pitchFamily="34" charset="0"/>
              </a:rPr>
              <a:t>NCAR</a:t>
            </a:r>
            <a:r>
              <a:rPr lang="en-US" sz="3400" b="0" baseline="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Lucida Sans" panose="020B0602030504020204" pitchFamily="34" charset="0"/>
              </a:rPr>
              <a:t> </a:t>
            </a:r>
            <a:r>
              <a:rPr lang="en-US" sz="3400" b="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Lucida Sans" panose="020B0602030504020204" pitchFamily="34" charset="0"/>
              </a:rPr>
              <a:t>|</a:t>
            </a:r>
            <a:endParaRPr lang="en-US" sz="3400" b="0" dirty="0">
              <a:solidFill>
                <a:schemeClr val="tx2">
                  <a:lumMod val="20000"/>
                  <a:lumOff val="80000"/>
                </a:schemeClr>
              </a:solidFill>
              <a:latin typeface="Lucida Sans" panose="020B0602030504020204" pitchFamily="34" charset="0"/>
            </a:endParaRPr>
          </a:p>
        </p:txBody>
      </p:sp>
      <p:sp>
        <p:nvSpPr>
          <p:cNvPr id="21" name="Shape 13"/>
          <p:cNvSpPr txBox="1"/>
          <p:nvPr/>
        </p:nvSpPr>
        <p:spPr>
          <a:xfrm>
            <a:off x="2004702" y="98647"/>
            <a:ext cx="4191559" cy="3698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FF8000"/>
              </a:buClr>
              <a:buSzPct val="25000"/>
              <a:buFont typeface="Verdana"/>
              <a:buNone/>
            </a:pPr>
            <a:r>
              <a:rPr lang="en-US" sz="2800" b="0" i="0" u="none" strike="noStrike" cap="none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Lucida Sans" panose="020B0602030504020204" pitchFamily="34" charset="0"/>
                <a:ea typeface="Verdana"/>
                <a:cs typeface="Verdana"/>
                <a:sym typeface="Verdana"/>
              </a:rPr>
              <a:t>EOL</a:t>
            </a:r>
            <a:endParaRPr lang="en-US" sz="2800" b="0" i="0" u="none" strike="noStrike" cap="none" dirty="0">
              <a:solidFill>
                <a:schemeClr val="tx2">
                  <a:lumMod val="20000"/>
                  <a:lumOff val="80000"/>
                </a:schemeClr>
              </a:solidFill>
              <a:latin typeface="Lucida Sans" panose="020B0602030504020204" pitchFamily="34" charset="0"/>
              <a:ea typeface="Verdana"/>
              <a:cs typeface="Verdana"/>
              <a:sym typeface="Verdana"/>
            </a:endParaRPr>
          </a:p>
        </p:txBody>
      </p:sp>
      <p:pic>
        <p:nvPicPr>
          <p:cNvPr id="32" name="Shape 10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939514" y="69680"/>
            <a:ext cx="3056029" cy="501483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9711" y="1436722"/>
            <a:ext cx="7772400" cy="1470025"/>
          </a:xfrm>
        </p:spPr>
        <p:txBody>
          <a:bodyPr>
            <a:noAutofit/>
          </a:bodyPr>
          <a:lstStyle/>
          <a:p>
            <a:r>
              <a:rPr lang="en-US" b="0" dirty="0" smtClean="0"/>
              <a:t>Discussion:</a:t>
            </a:r>
            <a:br>
              <a:rPr lang="en-US" b="0" dirty="0" smtClean="0"/>
            </a:br>
            <a:r>
              <a:rPr lang="en-US" b="0" dirty="0" smtClean="0"/>
              <a:t>BUFR messages from dropsondes</a:t>
            </a:r>
            <a:endParaRPr lang="en-US" b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192496"/>
            <a:ext cx="7076364" cy="3201954"/>
          </a:xfrm>
        </p:spPr>
        <p:txBody>
          <a:bodyPr>
            <a:noAutofit/>
          </a:bodyPr>
          <a:lstStyle/>
          <a:p>
            <a:r>
              <a:rPr lang="en-US" altLang="de-DE" sz="1600" dirty="0"/>
              <a:t>Holger </a:t>
            </a:r>
            <a:r>
              <a:rPr lang="en-US" altLang="de-DE" sz="1600" dirty="0" smtClean="0"/>
              <a:t>Vömel</a:t>
            </a:r>
          </a:p>
          <a:p>
            <a:endParaRPr lang="en-US" altLang="de-DE" sz="1600" dirty="0"/>
          </a:p>
          <a:p>
            <a:endParaRPr lang="en-US" altLang="de-DE" sz="1600" dirty="0" smtClean="0"/>
          </a:p>
          <a:p>
            <a:endParaRPr lang="en-US" altLang="de-DE" sz="1600" dirty="0"/>
          </a:p>
          <a:p>
            <a:endParaRPr lang="en-US" altLang="de-DE" sz="1600" dirty="0" smtClean="0"/>
          </a:p>
          <a:p>
            <a:endParaRPr lang="en-US" altLang="de-DE" sz="1600" dirty="0"/>
          </a:p>
          <a:p>
            <a:endParaRPr lang="en-US" altLang="de-DE" sz="1600" dirty="0" smtClean="0"/>
          </a:p>
          <a:p>
            <a:endParaRPr lang="en-US" altLang="de-DE" sz="1600" dirty="0"/>
          </a:p>
          <a:p>
            <a:r>
              <a:rPr lang="en-US" altLang="de-DE" sz="1600" dirty="0" smtClean="0"/>
              <a:t>20th AVAPS Users Group Meeting</a:t>
            </a:r>
            <a:r>
              <a:rPr lang="en-US" altLang="de-DE" sz="1600" dirty="0"/>
              <a:t/>
            </a:r>
            <a:br>
              <a:rPr lang="en-US" altLang="de-DE" sz="1600" dirty="0"/>
            </a:br>
            <a:r>
              <a:rPr lang="en-US" altLang="de-DE" sz="1600" dirty="0" smtClean="0"/>
              <a:t>25 April 2018</a:t>
            </a:r>
            <a:endParaRPr lang="en-US" altLang="de-DE" sz="1600" dirty="0"/>
          </a:p>
          <a:p>
            <a:endParaRPr lang="en-US" sz="1600" i="1" dirty="0"/>
          </a:p>
        </p:txBody>
      </p:sp>
    </p:spTree>
    <p:extLst>
      <p:ext uri="{BB962C8B-B14F-4D97-AF65-F5344CB8AC3E}">
        <p14:creationId xmlns:p14="http://schemas.microsoft.com/office/powerpoint/2010/main" val="2497494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 of BUFR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9D33D3-7A75-4DE1-85E4-6134EFD6DAE6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High resolution</a:t>
            </a:r>
          </a:p>
          <a:p>
            <a:r>
              <a:rPr lang="en-US" dirty="0" smtClean="0"/>
              <a:t>More metadata (sonde IDs, corrections, types)</a:t>
            </a:r>
          </a:p>
          <a:p>
            <a:r>
              <a:rPr lang="en-US" dirty="0" smtClean="0"/>
              <a:t>Position with every data point (essential in inner core observations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1622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Disa</a:t>
            </a:r>
            <a:r>
              <a:rPr lang="en-US" dirty="0" smtClean="0"/>
              <a:t>dvantages of BUFR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9D33D3-7A75-4DE1-85E4-6134EFD6DAE6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Binary files requiring dedicated decoders</a:t>
            </a:r>
          </a:p>
          <a:p>
            <a:r>
              <a:rPr lang="en-US" dirty="0" smtClean="0"/>
              <a:t>Larger size (for high resolution)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2021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Proposed path forward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9D33D3-7A75-4DE1-85E4-6134EFD6DAE6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0327" y="1027560"/>
            <a:ext cx="8063346" cy="4572000"/>
          </a:xfrm>
        </p:spPr>
        <p:txBody>
          <a:bodyPr/>
          <a:lstStyle/>
          <a:p>
            <a:r>
              <a:rPr lang="en-US" dirty="0" smtClean="0"/>
              <a:t>Transmit </a:t>
            </a:r>
            <a:r>
              <a:rPr lang="en-US" dirty="0" err="1" smtClean="0"/>
              <a:t>bufr</a:t>
            </a:r>
            <a:r>
              <a:rPr lang="en-US" dirty="0" smtClean="0"/>
              <a:t> and TEMPDROP in parallel</a:t>
            </a:r>
          </a:p>
          <a:p>
            <a:r>
              <a:rPr lang="en-US" dirty="0" smtClean="0"/>
              <a:t>Transmit </a:t>
            </a:r>
            <a:r>
              <a:rPr lang="en-US" dirty="0" err="1" smtClean="0"/>
              <a:t>bufr</a:t>
            </a:r>
            <a:r>
              <a:rPr lang="en-US" dirty="0" smtClean="0"/>
              <a:t> in near real time along with TEMP</a:t>
            </a:r>
          </a:p>
          <a:p>
            <a:endParaRPr lang="en-US" dirty="0"/>
          </a:p>
          <a:p>
            <a:r>
              <a:rPr lang="en-US" dirty="0" smtClean="0"/>
              <a:t>Need to establish data transmission path</a:t>
            </a:r>
          </a:p>
          <a:p>
            <a:r>
              <a:rPr lang="en-US" dirty="0" smtClean="0"/>
              <a:t>NOAA -&gt; fairly straight forward</a:t>
            </a:r>
          </a:p>
          <a:p>
            <a:r>
              <a:rPr lang="en-US" dirty="0" smtClean="0"/>
              <a:t>Air Force -&gt; Some hurdles</a:t>
            </a:r>
            <a:br>
              <a:rPr lang="en-US" dirty="0" smtClean="0"/>
            </a:br>
            <a:r>
              <a:rPr lang="en-US" dirty="0" smtClean="0"/>
              <a:t>Can generate lower resolution BUFR to reduce file size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What is needed to get this done?</a:t>
            </a:r>
          </a:p>
          <a:p>
            <a:pPr marL="0" indent="0">
              <a:buNone/>
            </a:pPr>
            <a:r>
              <a:rPr lang="en-US" dirty="0" smtClean="0"/>
              <a:t>Official request from EMC? Others?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1928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CAR_NCAR">
  <a:themeElements>
    <a:clrScheme name="NCAR UCAR">
      <a:dk1>
        <a:srgbClr val="000000"/>
      </a:dk1>
      <a:lt1>
        <a:srgbClr val="FFFFFF"/>
      </a:lt1>
      <a:dk2>
        <a:srgbClr val="1F3058"/>
      </a:dk2>
      <a:lt2>
        <a:srgbClr val="EEECE1"/>
      </a:lt2>
      <a:accent1>
        <a:srgbClr val="1A3141"/>
      </a:accent1>
      <a:accent2>
        <a:srgbClr val="456673"/>
      </a:accent2>
      <a:accent3>
        <a:srgbClr val="C45229"/>
      </a:accent3>
      <a:accent4>
        <a:srgbClr val="9F1B25"/>
      </a:accent4>
      <a:accent5>
        <a:srgbClr val="B36E25"/>
      </a:accent5>
      <a:accent6>
        <a:srgbClr val="555058"/>
      </a:accent6>
      <a:hlink>
        <a:srgbClr val="1F3058"/>
      </a:hlink>
      <a:folHlink>
        <a:srgbClr val="7C788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NCAR_Template.pptx" id="{8BCEF5BA-9C15-417F-A362-FCB5BF28BD23}" vid="{9A0A02E0-C208-43EF-BF05-FF0A1CDE49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NCAR_Template</Template>
  <TotalTime>3658</TotalTime>
  <Words>93</Words>
  <Application>Microsoft Office PowerPoint</Application>
  <PresentationFormat>On-screen Show (4:3)</PresentationFormat>
  <Paragraphs>36</Paragraphs>
  <Slides>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UCAR_NCAR</vt:lpstr>
      <vt:lpstr>Discussion: BUFR messages from dropsondes</vt:lpstr>
      <vt:lpstr>Advantages of BUFR</vt:lpstr>
      <vt:lpstr>Disadvantages of BUFR</vt:lpstr>
      <vt:lpstr>Proposed path forward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Sounding Group Updates</dc:title>
  <dc:creator>Holger Voemel</dc:creator>
  <cp:lastModifiedBy>Holger Vömel</cp:lastModifiedBy>
  <cp:revision>46</cp:revision>
  <dcterms:created xsi:type="dcterms:W3CDTF">2017-11-29T01:20:37Z</dcterms:created>
  <dcterms:modified xsi:type="dcterms:W3CDTF">2018-04-25T14:28:54Z</dcterms:modified>
</cp:coreProperties>
</file>