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6" r:id="rId3"/>
    <p:sldMasterId id="2147483708" r:id="rId4"/>
    <p:sldMasterId id="2147483744" r:id="rId5"/>
    <p:sldMasterId id="2147483756" r:id="rId6"/>
  </p:sldMasterIdLst>
  <p:notesMasterIdLst>
    <p:notesMasterId r:id="rId27"/>
  </p:notesMasterIdLst>
  <p:sldIdLst>
    <p:sldId id="256" r:id="rId7"/>
    <p:sldId id="257" r:id="rId8"/>
    <p:sldId id="267" r:id="rId9"/>
    <p:sldId id="268" r:id="rId10"/>
    <p:sldId id="269" r:id="rId11"/>
    <p:sldId id="270" r:id="rId12"/>
    <p:sldId id="271" r:id="rId13"/>
    <p:sldId id="272" r:id="rId14"/>
    <p:sldId id="274" r:id="rId15"/>
    <p:sldId id="298" r:id="rId16"/>
    <p:sldId id="278" r:id="rId17"/>
    <p:sldId id="280" r:id="rId18"/>
    <p:sldId id="289" r:id="rId19"/>
    <p:sldId id="279" r:id="rId20"/>
    <p:sldId id="290" r:id="rId21"/>
    <p:sldId id="291" r:id="rId22"/>
    <p:sldId id="299" r:id="rId23"/>
    <p:sldId id="283" r:id="rId24"/>
    <p:sldId id="287" r:id="rId25"/>
    <p:sldId id="288" r:id="rId26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95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DE60B-2599-4B90-BB13-A477D7D46F3D}" type="datetimeFigureOut">
              <a:rPr kumimoji="1" lang="ja-JP" altLang="en-US" smtClean="0"/>
              <a:t>2018/4/25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3FEBF2-6089-4F6C-801D-12674DCFF5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8311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4F0CE-25AC-4008-912B-AC7561B9A056}" type="slidenum">
              <a:rPr lang="ja-JP" altLang="en-US" smtClean="0">
                <a:solidFill>
                  <a:prstClr val="black"/>
                </a:solidFill>
              </a:rPr>
              <a:pPr/>
              <a:t>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495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3FEBF2-6089-4F6C-801D-12674DCFF5A6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4220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T=PARK2</a:t>
            </a:r>
            <a:r>
              <a:rPr kumimoji="1" lang="ja-JP" altLang="en-US" dirty="0" smtClean="0"/>
              <a:t>は、沖縄、那覇をベースにして、沖縄周辺の台風をターゲットにします。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ここは、台風が最大強度になる地点であり、日本または台湾の進路が変わる不確実が高い地域です。</a:t>
            </a:r>
            <a:endParaRPr kumimoji="1" lang="en-US" altLang="ja-JP" dirty="0" smtClean="0"/>
          </a:p>
          <a:p>
            <a:r>
              <a:rPr kumimoji="1" lang="en-US" altLang="ja-JP" dirty="0" smtClean="0"/>
              <a:t>T-PARK2</a:t>
            </a:r>
            <a:r>
              <a:rPr kumimoji="1" lang="ja-JP" altLang="en-US" dirty="0" smtClean="0"/>
              <a:t>では、同時に沖縄本島に</a:t>
            </a:r>
            <a:r>
              <a:rPr kumimoji="1" lang="en-US" altLang="ja-JP" dirty="0" smtClean="0"/>
              <a:t>X</a:t>
            </a:r>
            <a:r>
              <a:rPr kumimoji="1" lang="ja-JP" altLang="en-US" dirty="0" smtClean="0"/>
              <a:t>バンドレーダー等の地上観測を置きます。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4F0CE-25AC-4008-912B-AC7561B9A056}" type="slidenum">
              <a:rPr lang="ja-JP" altLang="en-US" smtClean="0">
                <a:solidFill>
                  <a:prstClr val="black"/>
                </a:solidFill>
              </a:rPr>
              <a:pPr/>
              <a:t>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926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4F0CE-25AC-4008-912B-AC7561B9A056}" type="slidenum">
              <a:rPr lang="ja-JP" altLang="en-US" smtClean="0">
                <a:solidFill>
                  <a:prstClr val="black"/>
                </a:solidFill>
              </a:rPr>
              <a:pPr/>
              <a:t>20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495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2018/4/25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2018/4/25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2018/4/25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614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365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978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489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40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43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837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677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2018/4/25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655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586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137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51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262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4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3356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1269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5117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411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223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2018/4/25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3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2862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909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041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64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64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5557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8F3ADF-3935-4157-A223-CB20327A7FF6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4904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707EC-9EB5-45C7-BF19-A54861F81C0E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083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BE4F81-FECE-47DA-BB8D-36F73B7479BD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4252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CEFE49-79E3-41FF-98AB-92234BBFDE66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1895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2C908E-4EAF-4B3B-A490-2EDF287565CE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900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3CEDEB-13AE-4BBA-A2C1-37DAD41C1750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558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2018/4/25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846638-1F94-4D82-B463-5B697604C793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9089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0E814B-61ED-4BFF-920B-92DA91790ED9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0299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272EFC-3167-4B24-9FA1-245914FC2BD4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0041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CD11EB-3A6B-416D-8BFC-604F05A00F57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9559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08AD44-8737-4B16-A3C8-511CF4450934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4016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73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0665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7292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4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1140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7004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4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4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969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2018/4/25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7249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1662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9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553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9092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0774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86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86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4121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7991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9818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336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442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2018/4/25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289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2983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2004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6165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1367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5045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740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2018/4/25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2018/4/25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2018/4/25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kumimoji="1" lang="ja-JP" altLang="en-US" smtClean="0"/>
              <a:t>2018/4/25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971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059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2 レベル</a:t>
            </a:r>
          </a:p>
          <a:p>
            <a:pPr lvl="2"/>
            <a:r>
              <a:rPr lang="ja-JP" altLang="en-US" smtClean="0"/>
              <a:t>第 3 レベル</a:t>
            </a:r>
          </a:p>
          <a:p>
            <a:pPr lvl="3"/>
            <a:r>
              <a:rPr lang="ja-JP" altLang="en-US" smtClean="0"/>
              <a:t>第 4 レベル</a:t>
            </a:r>
          </a:p>
          <a:p>
            <a:pPr lvl="4"/>
            <a:r>
              <a:rPr lang="ja-JP" altLang="en-US" smtClean="0"/>
              <a:t>第 5 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594537-5E52-431B-B2EA-2C1FD137B28B}" type="slidenum">
              <a:rPr lang="ja-JP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ja-JP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39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9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9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9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418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327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suboki\Research2\20171022_typhoon_lan_obs\common\tsuboki_video_capture\000000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9298" y="-42292"/>
            <a:ext cx="12307430" cy="692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51994" y="1249628"/>
            <a:ext cx="84969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Dropsonde</a:t>
            </a:r>
            <a:r>
              <a:rPr lang="en-US" altLang="ja-JP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observation of a typhoon in the T-PARCII </a:t>
            </a:r>
            <a:r>
              <a:rPr lang="en-US" altLang="ja-JP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project:</a:t>
            </a:r>
          </a:p>
          <a:p>
            <a:pPr algn="ctr"/>
            <a:r>
              <a:rPr lang="en-US" altLang="ja-JP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Typhoon Lan (2017) observation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-50441" y="3616568"/>
            <a:ext cx="918051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Kazuhisa </a:t>
            </a:r>
            <a:r>
              <a:rPr lang="en-US" altLang="ja-JP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TSUBOKI</a:t>
            </a:r>
            <a:endParaRPr lang="ja-JP" altLang="ja-JP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ja-JP" sz="2400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</a:t>
            </a:r>
            <a:r>
              <a:rPr lang="en-US" altLang="ja-JP" sz="24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Space-Earth Environmental Research, Nagoya </a:t>
            </a:r>
            <a:r>
              <a:rPr lang="en-US" altLang="ja-JP" sz="2400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3508" y="12760"/>
            <a:ext cx="4860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20th AVAPS Users Group Meeting</a:t>
            </a:r>
            <a:endParaRPr lang="ja-JP" altLang="en-US" sz="2400" dirty="0">
              <a:solidFill>
                <a:srgbClr val="66FF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057862" y="15011"/>
            <a:ext cx="3072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24-25 April 2018</a:t>
            </a:r>
          </a:p>
          <a:p>
            <a:pPr algn="r"/>
            <a:r>
              <a:rPr lang="en-US" altLang="ja-JP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NCAR Center Green 1</a:t>
            </a:r>
            <a:r>
              <a:rPr lang="en-US" altLang="ja-JP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Boulder, CO 80301</a:t>
            </a:r>
            <a:endParaRPr lang="ja-JP" alt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211" y="4575196"/>
            <a:ext cx="918051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prstClr val="white"/>
                </a:solidFill>
                <a:latin typeface="Times New Roman" panose="02020603050405020304" pitchFamily="18" charset="0"/>
                <a:ea typeface="ＭＳ 明朝"/>
                <a:cs typeface="Times New Roman" panose="02020603050405020304" pitchFamily="18" charset="0"/>
              </a:rPr>
              <a:t>Collaborators:</a:t>
            </a:r>
          </a:p>
          <a:p>
            <a:pPr algn="ctr"/>
            <a:r>
              <a:rPr lang="en-US" altLang="ja-JP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ＭＳ 明朝"/>
                <a:cs typeface="Times New Roman" panose="02020603050405020304" pitchFamily="18" charset="0"/>
              </a:rPr>
              <a:t>Nobuhiro</a:t>
            </a:r>
            <a:r>
              <a:rPr lang="en-US" altLang="ja-JP" dirty="0" smtClean="0">
                <a:solidFill>
                  <a:prstClr val="white"/>
                </a:solidFill>
                <a:latin typeface="Times New Roman" panose="02020603050405020304" pitchFamily="18" charset="0"/>
                <a:ea typeface="ＭＳ 明朝"/>
                <a:cs typeface="Times New Roman" panose="02020603050405020304" pitchFamily="18" charset="0"/>
              </a:rPr>
              <a:t> Takahashi</a:t>
            </a:r>
            <a:r>
              <a:rPr lang="en-US" altLang="ja-JP" baseline="30000" dirty="0" smtClean="0">
                <a:solidFill>
                  <a:prstClr val="white"/>
                </a:solidFill>
                <a:latin typeface="Times New Roman" panose="02020603050405020304" pitchFamily="18" charset="0"/>
                <a:ea typeface="ＭＳ 明朝"/>
                <a:cs typeface="Times New Roman" panose="02020603050405020304" pitchFamily="18" charset="0"/>
              </a:rPr>
              <a:t>1</a:t>
            </a:r>
            <a:r>
              <a:rPr lang="en-US" altLang="ja-JP" dirty="0">
                <a:solidFill>
                  <a:prstClr val="white"/>
                </a:solidFill>
                <a:latin typeface="Times New Roman" panose="02020603050405020304" pitchFamily="18" charset="0"/>
                <a:ea typeface="ＭＳ 明朝"/>
                <a:cs typeface="Times New Roman" panose="02020603050405020304" pitchFamily="18" charset="0"/>
              </a:rPr>
              <a:t>, Taro Shinoda</a:t>
            </a:r>
            <a:r>
              <a:rPr lang="en-US" altLang="ja-JP" baseline="30000" dirty="0">
                <a:solidFill>
                  <a:prstClr val="white"/>
                </a:solidFill>
                <a:latin typeface="Times New Roman" panose="02020603050405020304" pitchFamily="18" charset="0"/>
                <a:ea typeface="PMingLiU"/>
                <a:cs typeface="Times New Roman" panose="02020603050405020304" pitchFamily="18" charset="0"/>
              </a:rPr>
              <a:t>1</a:t>
            </a:r>
            <a:r>
              <a:rPr lang="en-US" altLang="ja-JP" dirty="0">
                <a:solidFill>
                  <a:prstClr val="white"/>
                </a:solidFill>
                <a:latin typeface="Times New Roman" panose="02020603050405020304" pitchFamily="18" charset="0"/>
                <a:ea typeface="ＭＳ 明朝"/>
                <a:cs typeface="Times New Roman" panose="02020603050405020304" pitchFamily="18" charset="0"/>
              </a:rPr>
              <a:t>, </a:t>
            </a:r>
            <a:r>
              <a:rPr lang="en-US" altLang="ja-JP" dirty="0" err="1">
                <a:solidFill>
                  <a:prstClr val="white"/>
                </a:solidFill>
                <a:latin typeface="Times New Roman" panose="02020603050405020304" pitchFamily="18" charset="0"/>
                <a:ea typeface="ＭＳ 明朝"/>
                <a:cs typeface="Times New Roman" panose="02020603050405020304" pitchFamily="18" charset="0"/>
              </a:rPr>
              <a:t>Tadayasu</a:t>
            </a:r>
            <a:r>
              <a:rPr lang="en-US" altLang="ja-JP" dirty="0">
                <a:solidFill>
                  <a:prstClr val="white"/>
                </a:solidFill>
                <a:latin typeface="Times New Roman" panose="02020603050405020304" pitchFamily="18" charset="0"/>
                <a:ea typeface="ＭＳ 明朝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solidFill>
                  <a:prstClr val="white"/>
                </a:solidFill>
                <a:latin typeface="Times New Roman" panose="02020603050405020304" pitchFamily="18" charset="0"/>
                <a:ea typeface="ＭＳ 明朝"/>
                <a:cs typeface="Times New Roman" panose="02020603050405020304" pitchFamily="18" charset="0"/>
              </a:rPr>
              <a:t>Ohigashi</a:t>
            </a:r>
            <a:r>
              <a:rPr lang="en-US" altLang="ja-JP" baseline="30000" dirty="0" smtClean="0">
                <a:solidFill>
                  <a:prstClr val="white"/>
                </a:solidFill>
                <a:latin typeface="Times New Roman" panose="02020603050405020304" pitchFamily="18" charset="0"/>
                <a:ea typeface="PMingLiU"/>
                <a:cs typeface="Times New Roman" panose="02020603050405020304" pitchFamily="18" charset="0"/>
              </a:rPr>
              <a:t>1</a:t>
            </a:r>
            <a:r>
              <a:rPr lang="en-US" altLang="ja-JP" dirty="0" smtClean="0">
                <a:solidFill>
                  <a:prstClr val="white"/>
                </a:solidFill>
                <a:latin typeface="Times New Roman" panose="02020603050405020304" pitchFamily="18" charset="0"/>
                <a:ea typeface="ＭＳ 明朝"/>
                <a:cs typeface="Times New Roman" panose="02020603050405020304" pitchFamily="18" charset="0"/>
              </a:rPr>
              <a:t>, Hiroyuki</a:t>
            </a:r>
            <a:r>
              <a:rPr lang="en-US" altLang="ja-JP" dirty="0" smtClean="0">
                <a:solidFill>
                  <a:prstClr val="white"/>
                </a:solidFill>
                <a:latin typeface="Times New Roman" panose="02020603050405020304" pitchFamily="18" charset="0"/>
                <a:ea typeface="PMingLiU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solidFill>
                  <a:prstClr val="white"/>
                </a:solidFill>
                <a:latin typeface="Times New Roman" panose="02020603050405020304" pitchFamily="18" charset="0"/>
                <a:ea typeface="ＭＳ 明朝"/>
                <a:cs typeface="Times New Roman" panose="02020603050405020304" pitchFamily="18" charset="0"/>
              </a:rPr>
              <a:t>Yamada</a:t>
            </a:r>
            <a:r>
              <a:rPr lang="en-US" altLang="ja-JP" baseline="30000" dirty="0" smtClean="0">
                <a:solidFill>
                  <a:prstClr val="white"/>
                </a:solidFill>
                <a:latin typeface="Times New Roman" panose="02020603050405020304" pitchFamily="18" charset="0"/>
                <a:ea typeface="PMingLiU"/>
                <a:cs typeface="Times New Roman" panose="02020603050405020304" pitchFamily="18" charset="0"/>
              </a:rPr>
              <a:t>2</a:t>
            </a:r>
            <a:r>
              <a:rPr lang="en-US" altLang="ja-JP" dirty="0" smtClean="0">
                <a:solidFill>
                  <a:prstClr val="white"/>
                </a:solidFill>
                <a:latin typeface="Times New Roman" panose="02020603050405020304" pitchFamily="18" charset="0"/>
                <a:ea typeface="PMingLiU"/>
                <a:cs typeface="Times New Roman" panose="02020603050405020304" pitchFamily="18" charset="0"/>
              </a:rPr>
              <a:t>, </a:t>
            </a:r>
            <a:r>
              <a:rPr lang="en-US" altLang="ja-JP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PMingLiU"/>
                <a:cs typeface="Times New Roman" panose="02020603050405020304" pitchFamily="18" charset="0"/>
              </a:rPr>
              <a:t>Kosuke</a:t>
            </a:r>
            <a:r>
              <a:rPr lang="en-US" altLang="ja-JP" dirty="0" smtClean="0">
                <a:solidFill>
                  <a:prstClr val="white"/>
                </a:solidFill>
                <a:latin typeface="Times New Roman" panose="02020603050405020304" pitchFamily="18" charset="0"/>
                <a:ea typeface="PMingLiU"/>
                <a:cs typeface="Times New Roman" panose="02020603050405020304" pitchFamily="18" charset="0"/>
              </a:rPr>
              <a:t> Ito</a:t>
            </a:r>
            <a:r>
              <a:rPr lang="en-US" altLang="ja-JP" baseline="30000" dirty="0" smtClean="0">
                <a:solidFill>
                  <a:prstClr val="white"/>
                </a:solidFill>
                <a:latin typeface="Times New Roman" panose="02020603050405020304" pitchFamily="18" charset="0"/>
                <a:ea typeface="PMingLiU"/>
                <a:cs typeface="Times New Roman" panose="02020603050405020304" pitchFamily="18" charset="0"/>
              </a:rPr>
              <a:t>2</a:t>
            </a:r>
            <a:r>
              <a:rPr lang="en-US" altLang="ja-JP" dirty="0" smtClean="0">
                <a:solidFill>
                  <a:prstClr val="white"/>
                </a:solidFill>
                <a:latin typeface="Times New Roman" panose="02020603050405020304" pitchFamily="18" charset="0"/>
                <a:ea typeface="PMingLiU"/>
                <a:cs typeface="Times New Roman" panose="02020603050405020304" pitchFamily="18" charset="0"/>
              </a:rPr>
              <a:t>, </a:t>
            </a:r>
            <a:r>
              <a:rPr lang="en-US" altLang="ja-JP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PMingLiU"/>
                <a:cs typeface="Times New Roman" panose="02020603050405020304" pitchFamily="18" charset="0"/>
              </a:rPr>
              <a:t>Munehiko</a:t>
            </a:r>
            <a:r>
              <a:rPr lang="en-US" altLang="ja-JP" dirty="0" smtClean="0">
                <a:solidFill>
                  <a:prstClr val="white"/>
                </a:solidFill>
                <a:latin typeface="Times New Roman" panose="02020603050405020304" pitchFamily="18" charset="0"/>
                <a:ea typeface="PMingLiU"/>
                <a:cs typeface="Times New Roman" panose="02020603050405020304" pitchFamily="18" charset="0"/>
              </a:rPr>
              <a:t> Yamaguchi</a:t>
            </a:r>
            <a:r>
              <a:rPr lang="en-US" altLang="ja-JP" baseline="30000" dirty="0" smtClean="0">
                <a:solidFill>
                  <a:prstClr val="white"/>
                </a:solidFill>
                <a:latin typeface="Times New Roman" panose="02020603050405020304" pitchFamily="18" charset="0"/>
                <a:ea typeface="PMingLiU"/>
                <a:cs typeface="Times New Roman" panose="02020603050405020304" pitchFamily="18" charset="0"/>
              </a:rPr>
              <a:t>3</a:t>
            </a:r>
            <a:r>
              <a:rPr lang="en-US" altLang="ja-JP" dirty="0" smtClean="0">
                <a:solidFill>
                  <a:prstClr val="white"/>
                </a:solidFill>
                <a:latin typeface="Times New Roman" panose="02020603050405020304" pitchFamily="18" charset="0"/>
                <a:ea typeface="PMingLiU"/>
                <a:cs typeface="Times New Roman" panose="02020603050405020304" pitchFamily="18" charset="0"/>
              </a:rPr>
              <a:t>, Tetsuo Nakazawa</a:t>
            </a:r>
            <a:r>
              <a:rPr lang="en-US" altLang="ja-JP" baseline="30000" dirty="0" smtClean="0">
                <a:solidFill>
                  <a:prstClr val="white"/>
                </a:solidFill>
                <a:latin typeface="Times New Roman" panose="02020603050405020304" pitchFamily="18" charset="0"/>
                <a:ea typeface="PMingLiU"/>
                <a:cs typeface="Times New Roman" panose="02020603050405020304" pitchFamily="18" charset="0"/>
              </a:rPr>
              <a:t>3</a:t>
            </a:r>
            <a:r>
              <a:rPr lang="en-US" altLang="ja-JP" dirty="0" smtClean="0">
                <a:solidFill>
                  <a:prstClr val="white"/>
                </a:solidFill>
                <a:latin typeface="Times New Roman" panose="02020603050405020304" pitchFamily="18" charset="0"/>
                <a:ea typeface="PMingLiU"/>
                <a:cs typeface="Times New Roman" panose="02020603050405020304" pitchFamily="18" charset="0"/>
              </a:rPr>
              <a:t>, </a:t>
            </a:r>
            <a:r>
              <a:rPr lang="en-US" altLang="ja-JP" dirty="0" smtClean="0">
                <a:solidFill>
                  <a:prstClr val="white"/>
                </a:solidFill>
                <a:latin typeface="Times New Roman" panose="02020603050405020304" pitchFamily="18" charset="0"/>
                <a:ea typeface="ＭＳ 明朝"/>
                <a:cs typeface="Times New Roman" panose="02020603050405020304" pitchFamily="18" charset="0"/>
              </a:rPr>
              <a:t>Norio Nagahama</a:t>
            </a:r>
            <a:r>
              <a:rPr lang="en-US" altLang="ja-JP" baseline="30000" dirty="0" smtClean="0">
                <a:solidFill>
                  <a:prstClr val="white"/>
                </a:solidFill>
                <a:latin typeface="Times New Roman" panose="02020603050405020304" pitchFamily="18" charset="0"/>
                <a:ea typeface="PMingLiU"/>
                <a:cs typeface="Times New Roman" panose="02020603050405020304" pitchFamily="18" charset="0"/>
              </a:rPr>
              <a:t>4</a:t>
            </a:r>
            <a:r>
              <a:rPr lang="en-US" altLang="ja-JP" dirty="0" smtClean="0">
                <a:solidFill>
                  <a:prstClr val="white"/>
                </a:solidFill>
                <a:latin typeface="Times New Roman" panose="02020603050405020304" pitchFamily="18" charset="0"/>
                <a:ea typeface="PMingLiU"/>
                <a:cs typeface="Times New Roman" panose="02020603050405020304" pitchFamily="18" charset="0"/>
              </a:rPr>
              <a:t>, and </a:t>
            </a:r>
            <a:r>
              <a:rPr lang="en-US" altLang="ja-JP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ＭＳ 明朝"/>
                <a:cs typeface="Times New Roman" panose="02020603050405020304" pitchFamily="18" charset="0"/>
              </a:rPr>
              <a:t>Kensaku</a:t>
            </a:r>
            <a:r>
              <a:rPr lang="en-US" altLang="ja-JP" dirty="0" smtClean="0">
                <a:solidFill>
                  <a:prstClr val="white"/>
                </a:solidFill>
                <a:latin typeface="Times New Roman" panose="02020603050405020304" pitchFamily="18" charset="0"/>
                <a:ea typeface="ＭＳ 明朝"/>
                <a:cs typeface="Times New Roman" panose="02020603050405020304" pitchFamily="18" charset="0"/>
              </a:rPr>
              <a:t> Shimizu</a:t>
            </a:r>
            <a:r>
              <a:rPr lang="en-US" altLang="ja-JP" baseline="30000" dirty="0" smtClean="0">
                <a:solidFill>
                  <a:prstClr val="white"/>
                </a:solidFill>
                <a:latin typeface="Times New Roman" panose="02020603050405020304" pitchFamily="18" charset="0"/>
                <a:ea typeface="PMingLiU"/>
                <a:cs typeface="Times New Roman" panose="02020603050405020304" pitchFamily="18" charset="0"/>
              </a:rPr>
              <a:t>4</a:t>
            </a:r>
            <a:r>
              <a:rPr lang="en-US" altLang="ja-JP" dirty="0" smtClean="0">
                <a:solidFill>
                  <a:prstClr val="white"/>
                </a:solidFill>
                <a:latin typeface="Times New Roman" panose="02020603050405020304" pitchFamily="18" charset="0"/>
                <a:ea typeface="ＭＳ 明朝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ja-JP" i="1" baseline="30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ja-JP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</a:t>
            </a:r>
            <a:r>
              <a:rPr lang="en-US" altLang="ja-JP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Space-Earth Environmental Research, Nagoya </a:t>
            </a:r>
            <a:r>
              <a:rPr lang="en-US" altLang="ja-JP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</a:p>
          <a:p>
            <a:pPr algn="ctr"/>
            <a:r>
              <a:rPr lang="en-US" altLang="ja-JP" i="1" baseline="30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Faculty </a:t>
            </a:r>
            <a:r>
              <a:rPr lang="en-US" altLang="ja-JP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Science, University of the </a:t>
            </a:r>
            <a:r>
              <a:rPr lang="en-US" altLang="ja-JP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Ryukyus</a:t>
            </a:r>
            <a:endParaRPr lang="en-US" altLang="ja-JP" i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ja-JP" i="1" baseline="30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ja-JP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Meteorological Research Institute, Japan Meteorological Agency</a:t>
            </a:r>
          </a:p>
          <a:p>
            <a:pPr algn="ctr"/>
            <a:r>
              <a:rPr lang="en-US" altLang="ja-JP" i="1" baseline="30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ja-JP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Meisei </a:t>
            </a:r>
            <a:r>
              <a:rPr lang="en-US" altLang="ja-JP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Electric </a:t>
            </a:r>
            <a:r>
              <a:rPr lang="en-US" altLang="ja-JP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altLang="ja-JP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altLang="ja-JP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Ltd</a:t>
            </a:r>
            <a:endParaRPr lang="en-US" altLang="ja-JP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ja-JP" altLang="ja-JP" sz="2000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39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suboki\Documents\2016-2020_科研費_基盤研究S_台風の航空機観測\2017年度_観測実施\201708_09_台風の本観測\20171013_台風21号\JTWC#24supertyphoon_LA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" b="54258"/>
          <a:stretch/>
        </p:blipFill>
        <p:spPr bwMode="auto">
          <a:xfrm>
            <a:off x="-252536" y="836714"/>
            <a:ext cx="9719514" cy="551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611560" y="153715"/>
            <a:ext cx="7895110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JTWC 20171021 06UTC: </a:t>
            </a:r>
            <a:r>
              <a:rPr lang="en-US" altLang="ja-JP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Supertyphoon</a:t>
            </a:r>
            <a:r>
              <a:rPr lang="en-US" altLang="ja-JP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(2017)</a:t>
            </a:r>
            <a:endParaRPr lang="ja-JP" alt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1524" y="905559"/>
            <a:ext cx="6192684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Typhoon LAN (2017)</a:t>
            </a:r>
          </a:p>
          <a:p>
            <a:pPr marL="457200" indent="-457200">
              <a:buClr>
                <a:srgbClr val="66FF66"/>
              </a:buClr>
              <a:buFont typeface="Wingdings" panose="05000000000000000000" pitchFamily="2" charset="2"/>
              <a:buChar char="l"/>
            </a:pPr>
            <a:r>
              <a:rPr lang="en-US" altLang="ja-JP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JMA: huge size, very intense</a:t>
            </a:r>
          </a:p>
          <a:p>
            <a:pPr marL="457200" indent="-457200">
              <a:buClr>
                <a:srgbClr val="66FF66"/>
              </a:buClr>
              <a:buFont typeface="Wingdings" panose="05000000000000000000" pitchFamily="2" charset="2"/>
              <a:buChar char="l"/>
            </a:pPr>
            <a:r>
              <a:rPr lang="en-US" altLang="ja-JP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JTWC: </a:t>
            </a:r>
            <a:r>
              <a:rPr lang="en-US" altLang="ja-JP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supertyphoon</a:t>
            </a:r>
            <a:endParaRPr lang="en-US" altLang="ja-JP" sz="280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Clr>
                <a:srgbClr val="66FF66"/>
              </a:buClr>
              <a:buFont typeface="Wingdings" panose="05000000000000000000" pitchFamily="2" charset="2"/>
              <a:buChar char="l"/>
            </a:pPr>
            <a:r>
              <a:rPr lang="en-US" altLang="ja-JP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Rapid intensification </a:t>
            </a:r>
          </a:p>
          <a:p>
            <a:pPr marL="457200" indent="-457200">
              <a:buClr>
                <a:srgbClr val="66FF66"/>
              </a:buClr>
              <a:buFont typeface="Wingdings" panose="05000000000000000000" pitchFamily="2" charset="2"/>
              <a:buChar char="l"/>
            </a:pPr>
            <a:r>
              <a:rPr lang="en-US" altLang="ja-JP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en-US" altLang="ja-JP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kts</a:t>
            </a:r>
            <a:r>
              <a:rPr lang="en-US" altLang="ja-JP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=51m/s </a:t>
            </a:r>
            <a:r>
              <a:rPr lang="en-US" altLang="ja-JP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(10min)=</a:t>
            </a:r>
            <a:r>
              <a:rPr lang="en-US" altLang="ja-JP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58m/s(1min)</a:t>
            </a:r>
            <a:endParaRPr lang="ja-JP" alt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84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1" y="295612"/>
            <a:ext cx="8121682" cy="626678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14" b="10068"/>
          <a:stretch/>
        </p:blipFill>
        <p:spPr bwMode="auto">
          <a:xfrm>
            <a:off x="946932" y="5184026"/>
            <a:ext cx="2309878" cy="1110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12"/>
          <p:cNvSpPr txBox="1"/>
          <p:nvPr/>
        </p:nvSpPr>
        <p:spPr>
          <a:xfrm>
            <a:off x="925306" y="476677"/>
            <a:ext cx="3464537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T-PARCII Flight Mission into</a:t>
            </a:r>
          </a:p>
          <a:p>
            <a:r>
              <a:rPr lang="en-US" altLang="ja-JP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Typhoon Lan (T1721)</a:t>
            </a:r>
          </a:p>
          <a:p>
            <a:r>
              <a:rPr lang="en-US" altLang="ja-JP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21-22 Oct. 2017</a:t>
            </a:r>
            <a:endParaRPr lang="ja-JP" alt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8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tsuboki\Documents\2016-2020_科研費_基盤研究S_台風の航空機観測\2017年度_観測実施\201708_09_台風の本観測\20171013_台風21号\山田さんからの資料\himwari_and_flight\himawari_tir01_Ty1721flight_20171021_0540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61916"/>
            <a:ext cx="6543675" cy="673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24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1708" y="127702"/>
            <a:ext cx="12007421" cy="660259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399730" y="6441813"/>
            <a:ext cx="5735032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Courtesy of  Professor H. Yamada of University of </a:t>
            </a:r>
            <a:r>
              <a:rPr kumimoji="1"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Ryukyus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55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suboki\Documents\2016-2020_科研費_基盤研究S_台風の航空機観測\2017年度_観測実施\201708_09_台風の本観測\20171013_台風21号\山田さんからの資料\himawari_tir01_Ty1721flight_20171021_ani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61916"/>
            <a:ext cx="6591300" cy="673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69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9243" y="337780"/>
            <a:ext cx="922239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Dropsonde</a:t>
            </a:r>
            <a:r>
              <a:rPr lang="en-US" altLang="ja-JP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soundings from the aircraft in the surroundings of the eyewall</a:t>
            </a:r>
            <a:endParaRPr lang="ja-JP" alt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tsuboki\Research2\20171022_typhoon_lan_obs\kato_movie\sounding\vis_201710210535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24744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tsuboki\Research2\20171022_typhoon_lan_obs\kato_movie\sounding\vis_20171021064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8678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96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55315" y="230590"/>
            <a:ext cx="878522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profiles of  potential temperature and wind at the south side of the eyewall .</a:t>
            </a:r>
            <a:endParaRPr kumimoji="1" lang="ja-JP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97284"/>
            <a:ext cx="4991690" cy="516196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6"/>
          <a:stretch/>
        </p:blipFill>
        <p:spPr>
          <a:xfrm>
            <a:off x="4576169" y="1097280"/>
            <a:ext cx="4545637" cy="516196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347864" y="6441813"/>
            <a:ext cx="5735032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Courtesy of  Professor H. Yamada of University of </a:t>
            </a:r>
            <a:r>
              <a:rPr kumimoji="1"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Ryukyus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36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yLanFlight_eye1_fast16x_youtub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347864" y="6441813"/>
            <a:ext cx="5735032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Courtesy of  Professor H. Yamada of University of </a:t>
            </a:r>
            <a:r>
              <a:rPr kumimoji="1"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Ryukyus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80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suboki\Research2\20171022_typhoon_lan_obs\common\00000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0380" y="692696"/>
            <a:ext cx="10960539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-4636" y="2619"/>
            <a:ext cx="9127156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ja-JP" sz="2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eye of typhoon Lan (2017) observed by the T-PARCII project on October 21, 2017</a:t>
            </a:r>
          </a:p>
          <a:p>
            <a:r>
              <a:rPr lang="en-US" altLang="ja-JP" sz="2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eyewall cloud and mesoscale vortex with open sea are shown in the photo.</a:t>
            </a:r>
            <a:endParaRPr lang="ja-JP" altLang="en-US" sz="2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05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43508" y="260648"/>
            <a:ext cx="885698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u"/>
            </a:pPr>
            <a:r>
              <a:rPr lang="en-US" altLang="ja-JP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T-PARCII is aiming to </a:t>
            </a:r>
            <a:r>
              <a:rPr lang="en-US" altLang="ja-JP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 estimations and forecasts </a:t>
            </a:r>
            <a:r>
              <a:rPr lang="en-US" altLang="ja-JP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tropical cyclone intensity as well as storm track forecasts. </a:t>
            </a:r>
          </a:p>
          <a:p>
            <a:pPr marL="285750" indent="-285750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u"/>
            </a:pPr>
            <a:r>
              <a:rPr lang="en-US" altLang="ja-JP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Nagoya 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and the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Meisei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Electric Co., Ltd. </a:t>
            </a:r>
            <a:r>
              <a:rPr lang="en-US" altLang="ja-JP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developed a new </a:t>
            </a:r>
            <a:r>
              <a:rPr lang="en-US" altLang="ja-JP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dropsonde</a:t>
            </a:r>
            <a:r>
              <a:rPr lang="en-US" altLang="ja-JP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four-channel receiver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ja-JP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u"/>
            </a:pPr>
            <a:r>
              <a:rPr lang="en-US" altLang="ja-JP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 was performed on </a:t>
            </a:r>
            <a:r>
              <a:rPr lang="en-US" altLang="ja-JP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October 21 and 22, 2017 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observe the very large and intense </a:t>
            </a:r>
            <a:r>
              <a:rPr lang="en-US" altLang="ja-JP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typhoon LAN (2017) 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the southeast of Okinawa. </a:t>
            </a:r>
            <a:endParaRPr lang="en-US" altLang="ja-JP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u"/>
            </a:pPr>
            <a:r>
              <a:rPr lang="en-US" altLang="ja-JP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observation was performed as a joint observation with Taiwan DOTSTAR group. </a:t>
            </a:r>
          </a:p>
          <a:p>
            <a:pPr marL="285750" indent="-285750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u"/>
            </a:pPr>
            <a:r>
              <a:rPr lang="en-US" altLang="ja-JP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made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dropsonde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observations </a:t>
            </a:r>
            <a:r>
              <a:rPr lang="en-US" altLang="ja-JP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around the eyewall of LAN and in the eye 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a height of 43,000 ft. </a:t>
            </a:r>
            <a:endParaRPr lang="en-US" altLang="ja-JP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u"/>
            </a:pPr>
            <a:r>
              <a:rPr lang="en-US" altLang="ja-JP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Penetration </a:t>
            </a:r>
            <a:r>
              <a:rPr lang="en-US" altLang="ja-JP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observations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into the eye were performed twice on 21 and once on 22 of October</a:t>
            </a:r>
            <a:r>
              <a:rPr lang="en-US" altLang="ja-JP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u"/>
            </a:pP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observation provides very important data for the improvements of intensity estimation and forecast as well as for studies of the typhoon.</a:t>
            </a:r>
            <a:endParaRPr lang="ja-JP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51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79514" y="282996"/>
            <a:ext cx="8784976" cy="638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u"/>
            </a:pP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Violent wind and heavy rainfall associated with a typhoon cause </a:t>
            </a:r>
            <a:r>
              <a:rPr lang="en-US" altLang="ja-JP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huge disaster in East Asia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including Japan. </a:t>
            </a:r>
            <a:endParaRPr lang="en-US" altLang="ja-JP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u"/>
            </a:pPr>
            <a:r>
              <a:rPr lang="en-US" altLang="ja-JP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prevention/mitigation of typhoon disaster, </a:t>
            </a:r>
            <a:r>
              <a:rPr lang="en-US" altLang="ja-JP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accurate estimation and prediction 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typhoon intensity are very </a:t>
            </a:r>
            <a:r>
              <a:rPr lang="en-US" altLang="ja-JP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 as well as track forecast. </a:t>
            </a:r>
          </a:p>
          <a:p>
            <a:pPr marL="342900" indent="-342900"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u"/>
            </a:pPr>
            <a:r>
              <a:rPr lang="en-US" altLang="ja-JP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However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intensity data of the intense typhoon category such as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supertyphoon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have </a:t>
            </a:r>
            <a:r>
              <a:rPr lang="en-US" altLang="ja-JP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</a:t>
            </a:r>
            <a:r>
              <a:rPr lang="en-US" altLang="ja-JP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error 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the US aircraft reconnaissance </a:t>
            </a:r>
            <a:r>
              <a:rPr lang="en-US" altLang="ja-JP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terminated in 1987. </a:t>
            </a:r>
            <a:endParaRPr lang="en-US" altLang="ja-JP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u"/>
            </a:pP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Intensity prediction of typhoon also has </a:t>
            </a:r>
            <a:r>
              <a:rPr lang="en-US" altLang="ja-JP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been improved 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sufficiently for the last few decades. </a:t>
            </a:r>
            <a:endParaRPr lang="en-US" altLang="ja-JP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u"/>
            </a:pPr>
            <a:r>
              <a:rPr lang="en-US" altLang="ja-JP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 these problems, </a:t>
            </a:r>
            <a:r>
              <a:rPr lang="en-US" altLang="ja-JP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situ observations of typhoon using an aircraft are indispensable.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ja-JP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u"/>
            </a:pPr>
            <a:r>
              <a:rPr lang="en-US" altLang="ja-JP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objective of the </a:t>
            </a:r>
            <a:r>
              <a:rPr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T-PARCII</a:t>
            </a:r>
            <a:r>
              <a:rPr lang="en-US" altLang="ja-JP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(Tropical cyclone-Pacific Asian Research Campaign for Improvement of Intensity estimations/forecasts) </a:t>
            </a:r>
            <a:r>
              <a:rPr lang="en-US" altLang="ja-JP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project 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altLang="ja-JP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improvements of typhoon intensity estimations and forecasts.</a:t>
            </a:r>
            <a:endParaRPr lang="ja-JP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97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suboki\Research2\20171022_typhoon_lan_obs\common\tsuboki_video_capture\000000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9298" y="-42292"/>
            <a:ext cx="12307430" cy="692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284421" y="2254806"/>
            <a:ext cx="460414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6600" dirty="0" smtClean="0">
                <a:solidFill>
                  <a:prstClr val="white"/>
                </a:solidFill>
                <a:latin typeface="Times New Roman"/>
              </a:rPr>
              <a:t>Thank you !!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650491" y="147613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eye of </a:t>
            </a:r>
            <a:r>
              <a:rPr lang="en-US" altLang="ja-JP" sz="20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Supertyphoon</a:t>
            </a:r>
            <a:r>
              <a:rPr lang="en-US" altLang="ja-JP" sz="2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(2017)</a:t>
            </a:r>
            <a:endParaRPr lang="ja-JP" altLang="en-US" sz="2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8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suboki\Documents\2016-2020_科研費_基盤研究S_台風の航空機観測\00_2016年度基盤研究ＳＡ_科研費申請書\図\JMA_JTW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471" y="2505097"/>
            <a:ext cx="6964957" cy="432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97772" y="632882"/>
            <a:ext cx="87484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ja-JP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historical data of typhoon include large uncertainty. </a:t>
            </a:r>
            <a:endParaRPr lang="en-US" altLang="ja-JP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ja-JP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particular, </a:t>
            </a:r>
            <a:r>
              <a:rPr lang="en-US" altLang="ja-JP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intensity of intense typhoons </a:t>
            </a:r>
            <a:r>
              <a:rPr lang="en-US" altLang="ja-JP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includes </a:t>
            </a:r>
            <a:r>
              <a:rPr lang="en-US" altLang="ja-JP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error after the termination of the typhoon reconnaissance by the US aircraft in 1987. </a:t>
            </a:r>
            <a:endParaRPr lang="en-US" altLang="ja-JP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ja-JP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fact, the annual number of the JMA-strongest category of typhoon (10 min. averaged sustained wind is 54 m/s or more) shows large difference between JMA and </a:t>
            </a:r>
            <a:r>
              <a:rPr lang="en-US" altLang="ja-JP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JTWC. </a:t>
            </a:r>
            <a:endParaRPr lang="ja-JP" alt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 rot="16200000">
            <a:off x="-187461" y="4272161"/>
            <a:ext cx="2206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typhoon</a:t>
            </a:r>
            <a:endParaRPr lang="ja-JP" alt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9512" y="6825570"/>
            <a:ext cx="8838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ja-JP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altLang="ja-JP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in-situ observation </a:t>
            </a:r>
            <a:r>
              <a:rPr lang="en-US" altLang="ja-JP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an aircraft makes it unknown </a:t>
            </a:r>
            <a:r>
              <a:rPr lang="en-US" altLang="ja-JP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is better estimation of intensity; JMA or JTWC.</a:t>
            </a:r>
            <a:endParaRPr lang="ja-JP" alt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059833" y="5889466"/>
            <a:ext cx="2016224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JMA-RSMC</a:t>
            </a:r>
            <a:endParaRPr lang="ja-JP" alt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11760" y="2865130"/>
            <a:ext cx="2304256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 JTWC</a:t>
            </a:r>
            <a:endParaRPr lang="ja-JP" alt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 rot="16200000">
            <a:off x="-612791" y="4147339"/>
            <a:ext cx="3272296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Annual </a:t>
            </a:r>
            <a:r>
              <a:rPr lang="en-US" altLang="ja-JP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the JMA-strongest category of typhoon</a:t>
            </a:r>
            <a:endParaRPr lang="ja-JP" altLang="en-US" sz="2000" dirty="0">
              <a:solidFill>
                <a:prstClr val="white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-3262" y="44624"/>
            <a:ext cx="9111766" cy="52062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Problem in historical data of typhoon intensity </a:t>
            </a:r>
          </a:p>
        </p:txBody>
      </p:sp>
    </p:spTree>
    <p:extLst>
      <p:ext uri="{BB962C8B-B14F-4D97-AF65-F5344CB8AC3E}">
        <p14:creationId xmlns:p14="http://schemas.microsoft.com/office/powerpoint/2010/main" val="185107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suboki\Documents\2016-2020_科研費_基盤研究S_台風の航空機観測\研究資料\台風の強度予測・ベストトラック関係\Ito_2016_SOLA_12_2016-049_ページ_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5" t="6577" r="35737" b="69604"/>
          <a:stretch/>
        </p:blipFill>
        <p:spPr bwMode="auto">
          <a:xfrm>
            <a:off x="683568" y="44632"/>
            <a:ext cx="7704856" cy="415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2235" y="-27384"/>
            <a:ext cx="9111766" cy="52062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200" dirty="0" smtClean="0">
                <a:solidFill>
                  <a:srgbClr val="FFFFFF"/>
                </a:solidFill>
              </a:rPr>
              <a:t>Problem in typhoon intensity prediction</a:t>
            </a:r>
            <a:endParaRPr lang="en-US" altLang="ja-JP" sz="3200" dirty="0">
              <a:solidFill>
                <a:srgbClr val="FFFFFF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0358" y="4221088"/>
            <a:ext cx="88112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</a:rPr>
              <a:t>In the last 25 years, track prediction has been improved while intensity not improved.</a:t>
            </a:r>
          </a:p>
          <a:p>
            <a:r>
              <a:rPr lang="en-US" altLang="ja-JP" sz="2400" b="1" dirty="0" smtClean="0">
                <a:solidFill>
                  <a:srgbClr val="000000"/>
                </a:solidFill>
              </a:rPr>
              <a:t>For accurate and quantitative prediction of typhoon intensity;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ja-JP" sz="2400" b="1" dirty="0" smtClean="0">
                <a:solidFill>
                  <a:srgbClr val="000000"/>
                </a:solidFill>
              </a:rPr>
              <a:t>High resolution: 2km at least to resolve inner core process of tropical cyclones   (e.g. </a:t>
            </a:r>
            <a:r>
              <a:rPr lang="en-US" altLang="ja-JP" sz="2400" b="1" dirty="0" smtClean="0">
                <a:solidFill>
                  <a:srgbClr val="000000"/>
                </a:solidFill>
                <a:cs typeface="Times New Roman" pitchFamily="18" charset="0"/>
              </a:rPr>
              <a:t>Hill and </a:t>
            </a:r>
            <a:r>
              <a:rPr lang="en-US" altLang="ja-JP" sz="2400" b="1" dirty="0" err="1" smtClean="0">
                <a:solidFill>
                  <a:srgbClr val="000000"/>
                </a:solidFill>
                <a:cs typeface="Times New Roman" pitchFamily="18" charset="0"/>
              </a:rPr>
              <a:t>Lackmann</a:t>
            </a:r>
            <a:r>
              <a:rPr lang="en-US" altLang="ja-JP" sz="2400" b="1" dirty="0" smtClean="0">
                <a:solidFill>
                  <a:srgbClr val="000000"/>
                </a:solidFill>
                <a:cs typeface="Times New Roman" pitchFamily="18" charset="0"/>
              </a:rPr>
              <a:t> 2011).</a:t>
            </a:r>
            <a:endParaRPr lang="en-US" altLang="ja-JP" sz="2400" b="1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ja-JP" sz="2400" b="1" dirty="0" smtClean="0">
                <a:solidFill>
                  <a:srgbClr val="000000"/>
                </a:solidFill>
              </a:rPr>
              <a:t>Non-hydrostatic, cloud-resolving model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ja-JP" sz="2400" b="1" dirty="0" smtClean="0">
                <a:solidFill>
                  <a:srgbClr val="000000"/>
                </a:solidFill>
              </a:rPr>
              <a:t>And in-situ observation data.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305766" y="3933056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(Ito 2016, </a:t>
            </a:r>
            <a:r>
              <a:rPr lang="en-US" altLang="ja-JP" i="1" dirty="0" smtClean="0">
                <a:solidFill>
                  <a:srgbClr val="000000"/>
                </a:solidFill>
              </a:rPr>
              <a:t>SOLA</a:t>
            </a:r>
            <a:r>
              <a:rPr lang="en-US" altLang="ja-JP" dirty="0" smtClean="0">
                <a:solidFill>
                  <a:srgbClr val="000000"/>
                </a:solidFill>
              </a:rPr>
              <a:t>)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69678" y="927326"/>
            <a:ext cx="1441420" cy="369332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Error of track</a:t>
            </a: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012164" y="927326"/>
            <a:ext cx="1774845" cy="369332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Error of intensity</a:t>
            </a:r>
            <a:endParaRPr lang="ja-JP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58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/>
          <p:cNvGrpSpPr/>
          <p:nvPr/>
        </p:nvGrpSpPr>
        <p:grpSpPr>
          <a:xfrm>
            <a:off x="0" y="763821"/>
            <a:ext cx="6516216" cy="5057269"/>
            <a:chOff x="0" y="763813"/>
            <a:chExt cx="6516216" cy="5057269"/>
          </a:xfrm>
        </p:grpSpPr>
        <p:pic>
          <p:nvPicPr>
            <p:cNvPr id="31" name="図 7" descr="C:\Yamada\ryukyu\201509_航空機観測集会\flght_plan_TyGoni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63813"/>
              <a:ext cx="6516216" cy="5057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0393" y="2217367"/>
              <a:ext cx="312309" cy="571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グループ化 1"/>
          <p:cNvGrpSpPr/>
          <p:nvPr/>
        </p:nvGrpSpPr>
        <p:grpSpPr>
          <a:xfrm>
            <a:off x="611562" y="2986759"/>
            <a:ext cx="2692852" cy="3753535"/>
            <a:chOff x="611560" y="2986751"/>
            <a:chExt cx="2692852" cy="3753535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6040" y="2986751"/>
              <a:ext cx="504056" cy="113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6" y="4722133"/>
              <a:ext cx="504056" cy="113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2954" y="5606159"/>
              <a:ext cx="504056" cy="113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005" y="4877229"/>
              <a:ext cx="504056" cy="113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3862816"/>
              <a:ext cx="504056" cy="113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9560" y="3196653"/>
              <a:ext cx="504056" cy="113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5686" y="3002456"/>
              <a:ext cx="504056" cy="113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テキスト ボックス 25"/>
          <p:cNvSpPr txBox="1"/>
          <p:nvPr/>
        </p:nvSpPr>
        <p:spPr>
          <a:xfrm>
            <a:off x="2800358" y="1476077"/>
            <a:ext cx="2978619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</a:t>
            </a:r>
            <a:r>
              <a:rPr lang="en-US" altLang="ja-JP" sz="1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dropsondes</a:t>
            </a:r>
            <a:r>
              <a:rPr lang="en-US" altLang="ja-JP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dropped from the aircraft, temperature, humidity, pressure, and wind are measured in the surrounding region of the typhoon eyewall. </a:t>
            </a:r>
            <a:endParaRPr lang="ja-JP" altLang="en-US" sz="1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6368688" y="637086"/>
            <a:ext cx="2681593" cy="3439986"/>
            <a:chOff x="6368684" y="637086"/>
            <a:chExt cx="2681593" cy="3439986"/>
          </a:xfrm>
        </p:grpSpPr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3485" y="637086"/>
              <a:ext cx="1306792" cy="1870184"/>
            </a:xfrm>
            <a:prstGeom prst="rect">
              <a:avLst/>
            </a:prstGeom>
          </p:spPr>
        </p:pic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8684" y="658663"/>
              <a:ext cx="1423592" cy="1330177"/>
            </a:xfrm>
            <a:prstGeom prst="rect">
              <a:avLst/>
            </a:prstGeom>
          </p:spPr>
        </p:pic>
        <p:pic>
          <p:nvPicPr>
            <p:cNvPr id="25" name="Picture 2" descr="C:\Users\tsuboki\Documents\予算関係\2016年度基盤研究ＳＡ\20160422_基盤研究Sのヒアリング\106_0407\IMGP1195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0" t="22716" r="7080" b="4192"/>
            <a:stretch/>
          </p:blipFill>
          <p:spPr bwMode="auto">
            <a:xfrm>
              <a:off x="6588224" y="2491025"/>
              <a:ext cx="2395309" cy="1586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テキスト ボックス 20"/>
            <p:cNvSpPr txBox="1"/>
            <p:nvPr/>
          </p:nvSpPr>
          <p:spPr>
            <a:xfrm>
              <a:off x="7452320" y="3415631"/>
              <a:ext cx="800056" cy="338554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1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drone</a:t>
              </a:r>
              <a:endParaRPr lang="ja-JP" altLang="en-US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7907705" y="2002361"/>
              <a:ext cx="986167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ja-JP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Ka</a:t>
              </a:r>
              <a:r>
                <a:rPr lang="en-US" altLang="ja-JP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radar</a:t>
              </a:r>
              <a:endParaRPr lang="ja-JP" alt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6368685" y="2027232"/>
              <a:ext cx="1423592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 band radar</a:t>
              </a:r>
              <a:endParaRPr lang="ja-JP" alt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65999" y="4141381"/>
            <a:ext cx="9084833" cy="2746469"/>
            <a:chOff x="65997" y="4141373"/>
            <a:chExt cx="9084833" cy="2746469"/>
          </a:xfrm>
        </p:grpSpPr>
        <p:sp>
          <p:nvSpPr>
            <p:cNvPr id="41" name="右矢印 40"/>
            <p:cNvSpPr/>
            <p:nvPr/>
          </p:nvSpPr>
          <p:spPr>
            <a:xfrm>
              <a:off x="4321136" y="6230243"/>
              <a:ext cx="969388" cy="511125"/>
            </a:xfrm>
            <a:prstGeom prst="rightArrow">
              <a:avLst>
                <a:gd name="adj1" fmla="val 50000"/>
                <a:gd name="adj2" fmla="val 6198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pic>
          <p:nvPicPr>
            <p:cNvPr id="17" name="図 16"/>
            <p:cNvPicPr/>
            <p:nvPr/>
          </p:nvPicPr>
          <p:blipFill rotWithShape="1">
            <a:blip r:embed="rId9" cstate="print"/>
            <a:srcRect l="37639" t="24813" r="28271" b="31713"/>
            <a:stretch/>
          </p:blipFill>
          <p:spPr bwMode="auto">
            <a:xfrm>
              <a:off x="5290524" y="4141373"/>
              <a:ext cx="3853476" cy="2746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テキスト ボックス 44"/>
            <p:cNvSpPr txBox="1"/>
            <p:nvPr/>
          </p:nvSpPr>
          <p:spPr>
            <a:xfrm>
              <a:off x="5364088" y="4170566"/>
              <a:ext cx="3786742" cy="338554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ja-JP" sz="1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Typhoon prediction using numerical model </a:t>
              </a:r>
              <a:endParaRPr lang="ja-JP" altLang="en-US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65997" y="6167045"/>
              <a:ext cx="4217971" cy="64633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</a:t>
              </a:r>
              <a:r>
                <a:rPr lang="en-US" altLang="ja-JP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dropsonde</a:t>
              </a:r>
              <a:r>
                <a:rPr lang="en-US" altLang="ja-JP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data are assimilated to the numerical </a:t>
              </a:r>
              <a:r>
                <a:rPr lang="en-US" altLang="ja-JP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models </a:t>
              </a:r>
              <a:endParaRPr lang="ja-JP" alt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179512" y="2062597"/>
            <a:ext cx="18002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dropsonde</a:t>
            </a:r>
            <a:r>
              <a:rPr lang="en-US" altLang="ja-JP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ja-JP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the aircraft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-36512" y="-27384"/>
            <a:ext cx="918051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0070C0"/>
              </a:buClr>
            </a:pPr>
            <a:r>
              <a:rPr lang="en-US" altLang="ja-JP" sz="2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T-PARCII </a:t>
            </a:r>
            <a:r>
              <a:rPr lang="en-US" altLang="ja-JP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(Tropical cyclone-Pacific Asian Research Campaign for Improvement of Intensity estimations/forecasts)</a:t>
            </a:r>
            <a:r>
              <a:rPr lang="en-US" altLang="ja-JP" sz="2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aiming to improve estimations and </a:t>
            </a:r>
            <a:r>
              <a:rPr lang="en-US" altLang="ja-JP" sz="2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forecasts</a:t>
            </a:r>
            <a:endParaRPr lang="en-US" altLang="ja-JP" sz="2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614" y="1460169"/>
            <a:ext cx="504056" cy="113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46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dropsonde\CWB委託計劃\2013\OP Domain-5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0643"/>
            <a:ext cx="4533900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グループ化 19"/>
          <p:cNvGrpSpPr>
            <a:grpSpLocks/>
          </p:cNvGrpSpPr>
          <p:nvPr/>
        </p:nvGrpSpPr>
        <p:grpSpPr bwMode="auto">
          <a:xfrm>
            <a:off x="-108520" y="3328141"/>
            <a:ext cx="2232248" cy="1590344"/>
            <a:chOff x="1888571" y="4869160"/>
            <a:chExt cx="2035357" cy="126568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8571" y="4869160"/>
              <a:ext cx="2035357" cy="1265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テキスト ボックス 18"/>
            <p:cNvSpPr txBox="1">
              <a:spLocks noChangeArrowheads="1"/>
            </p:cNvSpPr>
            <p:nvPr/>
          </p:nvSpPr>
          <p:spPr bwMode="auto">
            <a:xfrm>
              <a:off x="1888571" y="5877272"/>
              <a:ext cx="2035357" cy="244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400" dirty="0">
                  <a:solidFill>
                    <a:prstClr val="black"/>
                  </a:solidFill>
                </a:rPr>
                <a:t>Wu et al. (2005, BAMS)</a:t>
              </a:r>
              <a:endParaRPr lang="ja-JP" altLang="en-US"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16" name="テキスト ボックス 15"/>
          <p:cNvSpPr txBox="1"/>
          <p:nvPr/>
        </p:nvSpPr>
        <p:spPr>
          <a:xfrm>
            <a:off x="-58859" y="3347807"/>
            <a:ext cx="1767792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600" b="1" dirty="0" smtClean="0">
                <a:solidFill>
                  <a:prstClr val="black"/>
                </a:solidFill>
              </a:rPr>
              <a:t>Taiwan </a:t>
            </a:r>
            <a:r>
              <a:rPr lang="en-US" altLang="ja-JP" sz="1600" b="1" dirty="0" err="1" smtClean="0">
                <a:solidFill>
                  <a:prstClr val="black"/>
                </a:solidFill>
              </a:rPr>
              <a:t>obsevation</a:t>
            </a:r>
            <a:endParaRPr lang="ja-JP" altLang="en-US" sz="1600" b="1" dirty="0">
              <a:solidFill>
                <a:prstClr val="black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54347" y="238385"/>
            <a:ext cx="8235310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ja-JP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period of the research is 5 years; from 2016-2020. </a:t>
            </a:r>
            <a:endParaRPr lang="en-US" altLang="ja-JP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ja-JP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Gulf Stream II aircraft </a:t>
            </a:r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used </a:t>
            </a:r>
            <a:r>
              <a:rPr lang="en-US" altLang="ja-JP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altLang="ja-JP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dropsonde</a:t>
            </a:r>
            <a:r>
              <a:rPr lang="en-US" altLang="ja-JP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observation </a:t>
            </a:r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around a </a:t>
            </a:r>
            <a:r>
              <a:rPr lang="en-US" altLang="ja-JP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typhoon (similar to DOTSTAR in Taiwan). </a:t>
            </a:r>
            <a:endParaRPr lang="en-US" altLang="ja-JP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test </a:t>
            </a:r>
            <a:r>
              <a:rPr lang="en-US" altLang="ja-JP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flight </a:t>
            </a:r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made on July 27, 2017 to the north of the Noto Peninsula .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Typhoon </a:t>
            </a:r>
            <a:r>
              <a:rPr lang="en-US" altLang="ja-JP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observations </a:t>
            </a:r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performed for </a:t>
            </a:r>
            <a:r>
              <a:rPr lang="en-US" altLang="ja-JP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ja-JP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years; 2017-2020. </a:t>
            </a:r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Once </a:t>
            </a:r>
            <a:r>
              <a:rPr lang="en-US" altLang="ja-JP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twice flights a year because the budget is limited. </a:t>
            </a:r>
            <a:endParaRPr lang="en-US" altLang="ja-JP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ja-JP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target area of observation is the south </a:t>
            </a:r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Okinawa.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ja-JP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Dropsonde</a:t>
            </a:r>
            <a:r>
              <a:rPr lang="en-US" altLang="ja-JP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data is planned to transmit to GTS in real-time</a:t>
            </a:r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hope that T-PARCII cooperates with Taiwan DOTSTAR observation. </a:t>
            </a:r>
            <a:endParaRPr lang="ja-JP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c1.staticflickr.com/3/2825/11152863024_b29cec031b_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850" y="3429000"/>
            <a:ext cx="2018252" cy="147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テキスト ボックス 22"/>
          <p:cNvSpPr txBox="1"/>
          <p:nvPr/>
        </p:nvSpPr>
        <p:spPr>
          <a:xfrm>
            <a:off x="3635900" y="5229200"/>
            <a:ext cx="116615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Japan obs.</a:t>
            </a:r>
            <a:endParaRPr lang="ja-JP" altLang="en-US" dirty="0">
              <a:solidFill>
                <a:prstClr val="black"/>
              </a:solidFill>
            </a:endParaRPr>
          </a:p>
        </p:txBody>
      </p:sp>
      <p:pic>
        <p:nvPicPr>
          <p:cNvPr id="22" name="Picture 2" descr="C:\Users\tsuboki\Documents\2016-2020_科研費_基盤研究S_台風の航空機観測\写真・図表\山田さん作成_フライトプラン_観測模式図\flight_plan_e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131" y="3645024"/>
            <a:ext cx="3588944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3407920" y="4575011"/>
            <a:ext cx="1622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smtClean="0">
                <a:solidFill>
                  <a:prstClr val="black"/>
                </a:solidFill>
              </a:rPr>
              <a:t>Japanese aircraft</a:t>
            </a:r>
            <a:endParaRPr lang="ja-JP" altLang="en-US" sz="1600" b="1" dirty="0">
              <a:solidFill>
                <a:prstClr val="black"/>
              </a:solidFill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6660232" y="4136591"/>
            <a:ext cx="1872824" cy="2603703"/>
            <a:chOff x="611560" y="2986751"/>
            <a:chExt cx="2692852" cy="3753535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6040" y="2986751"/>
              <a:ext cx="504056" cy="113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6" y="4722133"/>
              <a:ext cx="504056" cy="113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2954" y="5606159"/>
              <a:ext cx="504056" cy="113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005" y="4877229"/>
              <a:ext cx="504056" cy="113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3862816"/>
              <a:ext cx="504056" cy="113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9560" y="3196653"/>
              <a:ext cx="504056" cy="113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5686" y="3002456"/>
              <a:ext cx="504056" cy="113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9993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tsuboki\Documents\2016-2020_科研費_基盤研究S_台風の航空機観測\写真・図表\120_0609\IMGP18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6" t="10802" b="21282"/>
          <a:stretch/>
        </p:blipFill>
        <p:spPr bwMode="auto">
          <a:xfrm>
            <a:off x="35496" y="1124752"/>
            <a:ext cx="9078664" cy="525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287524" y="296770"/>
            <a:ext cx="8604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Diamond Air Services </a:t>
            </a:r>
            <a:r>
              <a:rPr lang="en-US" altLang="ja-JP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(DAS) will </a:t>
            </a:r>
            <a:r>
              <a:rPr lang="en-US" altLang="ja-JP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operate the Gulfstream II </a:t>
            </a:r>
            <a:r>
              <a:rPr lang="en-US" altLang="ja-JP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aircraft for the project. DAS </a:t>
            </a:r>
            <a:r>
              <a:rPr lang="en-US" altLang="ja-JP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located in the Nagoya City Airport which is close to Nagoya University. </a:t>
            </a:r>
            <a:endParaRPr lang="ja-JP" alt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95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suboki\Documents\2016-2020_科研費_基盤研究S_台風の航空機観測\写真・図表\20170317_ドロップゾンデ地上試験\IMGP33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547668" y="6237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-112671" y="5760259"/>
            <a:ext cx="94371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7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Newly developed dual  two-channel receivers of </a:t>
            </a:r>
            <a:r>
              <a:rPr lang="en-US" altLang="ja-JP" sz="27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dropsonde</a:t>
            </a:r>
            <a:r>
              <a:rPr lang="en-US" altLang="ja-JP" sz="27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GII </a:t>
            </a:r>
          </a:p>
          <a:p>
            <a:pPr algn="ctr"/>
            <a:r>
              <a:rPr lang="en-US" altLang="ja-JP" sz="27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27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Meisei</a:t>
            </a:r>
            <a:r>
              <a:rPr lang="en-US" altLang="ja-JP" sz="27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electric Co and Nagoya University)</a:t>
            </a:r>
            <a:endParaRPr lang="ja-JP" altLang="en-US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47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suboki\Documents\2016-2020_科研費_基盤研究S_台風の航空機観測\写真・図表\20170317_ドロップゾンデ地上試験\IMGP33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206" y="-85344"/>
            <a:ext cx="9257792" cy="694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881730" y="260648"/>
            <a:ext cx="73805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Newly developed </a:t>
            </a:r>
            <a:r>
              <a:rPr lang="en-US" altLang="ja-JP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dropsonde</a:t>
            </a:r>
            <a:r>
              <a:rPr lang="en-US" altLang="ja-JP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en-US" altLang="ja-JP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Meisei</a:t>
            </a:r>
            <a:r>
              <a:rPr lang="en-US" altLang="ja-JP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electric Co and Nagoya University)</a:t>
            </a:r>
            <a:endParaRPr lang="ja-JP" alt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70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1318</TotalTime>
  <Words>1013</Words>
  <Application>Microsoft Office PowerPoint</Application>
  <PresentationFormat>画面に合わせる (4:3)</PresentationFormat>
  <Paragraphs>93</Paragraphs>
  <Slides>20</Slides>
  <Notes>4</Notes>
  <HiddenSlides>0</HiddenSlides>
  <MMClips>1</MMClips>
  <ScaleCrop>false</ScaleCrop>
  <HeadingPairs>
    <vt:vector size="4" baseType="variant">
      <vt:variant>
        <vt:lpstr>テーマ</vt:lpstr>
      </vt:variant>
      <vt:variant>
        <vt:i4>6</vt:i4>
      </vt:variant>
      <vt:variant>
        <vt:lpstr>スライド タイトル</vt:lpstr>
      </vt:variant>
      <vt:variant>
        <vt:i4>20</vt:i4>
      </vt:variant>
    </vt:vector>
  </HeadingPairs>
  <TitlesOfParts>
    <vt:vector size="26" baseType="lpstr">
      <vt:lpstr>Office テーマ</vt:lpstr>
      <vt:lpstr>1_Office テーマ</vt:lpstr>
      <vt:lpstr>3_Office テーマ</vt:lpstr>
      <vt:lpstr>3_標準デザイン</vt:lpstr>
      <vt:lpstr>6_Office テーマ</vt:lpstr>
      <vt:lpstr>2_Office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tsuboki</dc:creator>
  <cp:lastModifiedBy>tsuboki</cp:lastModifiedBy>
  <cp:revision>19</cp:revision>
  <dcterms:created xsi:type="dcterms:W3CDTF">2018-04-22T05:29:13Z</dcterms:created>
  <dcterms:modified xsi:type="dcterms:W3CDTF">2018-04-24T16:21:45Z</dcterms:modified>
</cp:coreProperties>
</file>