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76" r:id="rId7"/>
    <p:sldId id="259" r:id="rId8"/>
    <p:sldId id="264" r:id="rId9"/>
    <p:sldId id="265" r:id="rId10"/>
    <p:sldId id="268" r:id="rId11"/>
    <p:sldId id="281" r:id="rId12"/>
    <p:sldId id="288" r:id="rId13"/>
    <p:sldId id="271" r:id="rId14"/>
    <p:sldId id="289" r:id="rId15"/>
    <p:sldId id="290" r:id="rId16"/>
    <p:sldId id="291" r:id="rId17"/>
    <p:sldId id="280" r:id="rId18"/>
    <p:sldId id="292" r:id="rId19"/>
    <p:sldId id="293" r:id="rId20"/>
    <p:sldId id="295" r:id="rId21"/>
    <p:sldId id="296" r:id="rId22"/>
    <p:sldId id="297" r:id="rId23"/>
    <p:sldId id="283" r:id="rId24"/>
    <p:sldId id="298" r:id="rId25"/>
    <p:sldId id="286" r:id="rId26"/>
    <p:sldId id="287" r:id="rId27"/>
    <p:sldId id="299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>
        <p:scale>
          <a:sx n="70" d="100"/>
          <a:sy n="70" d="100"/>
        </p:scale>
        <p:origin x="181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arish\Documents\drop\TWRF-DROP_16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23604848526411"/>
          <c:y val="0.14814848304688188"/>
          <c:w val="0.82303427229242032"/>
          <c:h val="0.63426069304446309"/>
        </c:manualLayout>
      </c:layout>
      <c:lineChart>
        <c:grouping val="standard"/>
        <c:varyColors val="0"/>
        <c:ser>
          <c:idx val="0"/>
          <c:order val="0"/>
          <c:tx>
            <c:strRef>
              <c:f>Sheet1!$A$314</c:f>
              <c:strCache>
                <c:ptCount val="1"/>
                <c:pt idx="0">
                  <c:v>TWRF_DP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1335043793683093E-2"/>
                  <c:y val="-2.668222027802080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1" i="1" u="none" strike="noStrike" baseline="0">
                      <a:solidFill>
                        <a:srgbClr val="FF000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01-424C-BC0F-F216ACCC663A}"/>
                </c:ext>
              </c:extLst>
            </c:dLbl>
            <c:dLbl>
              <c:idx val="1"/>
              <c:layout>
                <c:manualLayout>
                  <c:x val="-2.2338258592485241E-2"/>
                  <c:y val="2.96268093158725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1" i="1" u="none" strike="noStrike" baseline="0">
                      <a:solidFill>
                        <a:srgbClr val="FF000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01-424C-BC0F-F216ACCC663A}"/>
                </c:ext>
              </c:extLst>
            </c:dLbl>
            <c:dLbl>
              <c:idx val="2"/>
              <c:layout>
                <c:manualLayout>
                  <c:x val="-3.3172919531694441E-2"/>
                  <c:y val="2.91284925807456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1" i="1" u="none" strike="noStrike" baseline="0">
                      <a:solidFill>
                        <a:srgbClr val="FF000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01-424C-BC0F-F216ACCC663A}"/>
                </c:ext>
              </c:extLst>
            </c:dLbl>
            <c:dLbl>
              <c:idx val="3"/>
              <c:layout>
                <c:manualLayout>
                  <c:x val="-3.043085906396532E-2"/>
                  <c:y val="5.908160785457373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1" i="1" u="none" strike="noStrike" baseline="0">
                      <a:solidFill>
                        <a:srgbClr val="FF000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01-424C-BC0F-F216ACCC663A}"/>
                </c:ext>
              </c:extLst>
            </c:dLbl>
            <c:dLbl>
              <c:idx val="4"/>
              <c:layout>
                <c:manualLayout>
                  <c:x val="-3.0965820541561499E-2"/>
                  <c:y val="2.97472108351764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1" i="1" u="none" strike="noStrike" baseline="0">
                      <a:solidFill>
                        <a:srgbClr val="FF000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01-424C-BC0F-F216ACCC663A}"/>
                </c:ext>
              </c:extLst>
            </c:dLbl>
            <c:dLbl>
              <c:idx val="5"/>
              <c:layout>
                <c:manualLayout>
                  <c:x val="-3.1969014064308292E-2"/>
                  <c:y val="3.01713548799790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1" i="1" u="none" strike="noStrike" baseline="0">
                      <a:solidFill>
                        <a:srgbClr val="FF000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01-424C-BC0F-F216ACCC663A}"/>
                </c:ext>
              </c:extLst>
            </c:dLbl>
            <c:dLbl>
              <c:idx val="6"/>
              <c:layout>
                <c:manualLayout>
                  <c:x val="-3.0163216896637354E-2"/>
                  <c:y val="3.199601115984456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75" b="1" i="1" u="none" strike="noStrike" baseline="0">
                      <a:solidFill>
                        <a:srgbClr val="FF000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601-424C-BC0F-F216ACCC66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75" b="1" i="1" u="none" strike="noStrike" baseline="0">
                    <a:solidFill>
                      <a:srgbClr val="FF000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Sheet1!$B$313:$H$313</c:f>
              <c:strCache>
                <c:ptCount val="7"/>
                <c:pt idx="0">
                  <c:v>0 (49)</c:v>
                </c:pt>
                <c:pt idx="1">
                  <c:v>12 (49)</c:v>
                </c:pt>
                <c:pt idx="2">
                  <c:v>24 (49)</c:v>
                </c:pt>
                <c:pt idx="3">
                  <c:v>36 (46)</c:v>
                </c:pt>
                <c:pt idx="4">
                  <c:v>48 (44)</c:v>
                </c:pt>
                <c:pt idx="5">
                  <c:v>60 (38)</c:v>
                </c:pt>
                <c:pt idx="6">
                  <c:v>72 (31)</c:v>
                </c:pt>
              </c:strCache>
            </c:strRef>
          </c:cat>
          <c:val>
            <c:numRef>
              <c:f>Sheet1!$B$314:$H$314</c:f>
              <c:numCache>
                <c:formatCode>0_ </c:formatCode>
                <c:ptCount val="7"/>
                <c:pt idx="0">
                  <c:v>16.73469387755102</c:v>
                </c:pt>
                <c:pt idx="1">
                  <c:v>51.673469387755105</c:v>
                </c:pt>
                <c:pt idx="2">
                  <c:v>75.408163265306129</c:v>
                </c:pt>
                <c:pt idx="3">
                  <c:v>107.76086956521739</c:v>
                </c:pt>
                <c:pt idx="4">
                  <c:v>136.95454545454547</c:v>
                </c:pt>
                <c:pt idx="5">
                  <c:v>176.05263157894737</c:v>
                </c:pt>
                <c:pt idx="6">
                  <c:v>227.74193548387098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601-424C-BC0F-F216ACCC663A}"/>
            </c:ext>
          </c:extLst>
        </c:ser>
        <c:ser>
          <c:idx val="1"/>
          <c:order val="1"/>
          <c:tx>
            <c:strRef>
              <c:f>Sheet1!$A$315</c:f>
              <c:strCache>
                <c:ptCount val="1"/>
                <c:pt idx="0">
                  <c:v>TWRF1.0_15_DP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8526074379320523E-2"/>
                  <c:y val="1.15741002380376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8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01-424C-BC0F-F216ACCC663A}"/>
                </c:ext>
              </c:extLst>
            </c:dLbl>
            <c:dLbl>
              <c:idx val="1"/>
              <c:layout>
                <c:manualLayout>
                  <c:x val="-2.2338258592485217E-2"/>
                  <c:y val="1.15741002380376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8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01-424C-BC0F-F216ACCC663A}"/>
                </c:ext>
              </c:extLst>
            </c:dLbl>
            <c:dLbl>
              <c:idx val="2"/>
              <c:layout>
                <c:manualLayout>
                  <c:x val="-3.0363928841276623E-2"/>
                  <c:y val="1.85185603808602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8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01-424C-BC0F-F216ACCC663A}"/>
                </c:ext>
              </c:extLst>
            </c:dLbl>
            <c:dLbl>
              <c:idx val="3"/>
              <c:layout>
                <c:manualLayout>
                  <c:x val="-2.9962627018814549E-2"/>
                  <c:y val="2.08333804284677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8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01-424C-BC0F-F216ACCC663A}"/>
                </c:ext>
              </c:extLst>
            </c:dLbl>
            <c:dLbl>
              <c:idx val="4"/>
              <c:layout>
                <c:manualLayout>
                  <c:x val="-3.2370315886770376E-2"/>
                  <c:y val="1.15741002380376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8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01-424C-BC0F-F216ACCC663A}"/>
                </c:ext>
              </c:extLst>
            </c:dLbl>
            <c:dLbl>
              <c:idx val="5"/>
              <c:layout>
                <c:manualLayout>
                  <c:x val="-3.0564518719099439E-2"/>
                  <c:y val="1.851856038086023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80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601-424C-BC0F-F216ACCC66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 b="1" i="1" u="none" strike="noStrike" baseline="0">
                    <a:solidFill>
                      <a:srgbClr val="000080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Sheet1!$B$313:$H$313</c:f>
              <c:strCache>
                <c:ptCount val="7"/>
                <c:pt idx="0">
                  <c:v>0 (49)</c:v>
                </c:pt>
                <c:pt idx="1">
                  <c:v>12 (49)</c:v>
                </c:pt>
                <c:pt idx="2">
                  <c:v>24 (49)</c:v>
                </c:pt>
                <c:pt idx="3">
                  <c:v>36 (46)</c:v>
                </c:pt>
                <c:pt idx="4">
                  <c:v>48 (44)</c:v>
                </c:pt>
                <c:pt idx="5">
                  <c:v>60 (38)</c:v>
                </c:pt>
                <c:pt idx="6">
                  <c:v>72 (31)</c:v>
                </c:pt>
              </c:strCache>
            </c:strRef>
          </c:cat>
          <c:val>
            <c:numRef>
              <c:f>Sheet1!$B$315:$H$315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601-424C-BC0F-F216ACCC663A}"/>
            </c:ext>
          </c:extLst>
        </c:ser>
        <c:ser>
          <c:idx val="3"/>
          <c:order val="2"/>
          <c:tx>
            <c:strRef>
              <c:f>Sheet1!$A$316</c:f>
              <c:strCache>
                <c:ptCount val="1"/>
                <c:pt idx="0">
                  <c:v>TWRF_NODP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2.3675867763720545E-2"/>
                  <c:y val="-5.554680664916885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FF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01-424C-BC0F-F216ACCC663A}"/>
                </c:ext>
              </c:extLst>
            </c:dLbl>
            <c:dLbl>
              <c:idx val="1"/>
              <c:layout>
                <c:manualLayout>
                  <c:x val="-2.5147249282903014E-2"/>
                  <c:y val="-3.73268520702227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FF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01-424C-BC0F-F216ACCC663A}"/>
                </c:ext>
              </c:extLst>
            </c:dLbl>
            <c:dLbl>
              <c:idx val="2"/>
              <c:layout>
                <c:manualLayout>
                  <c:x val="-3.1768424186485553E-2"/>
                  <c:y val="-4.28664307575819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FF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01-424C-BC0F-F216ACCC663A}"/>
                </c:ext>
              </c:extLst>
            </c:dLbl>
            <c:dLbl>
              <c:idx val="3"/>
              <c:layout>
                <c:manualLayout>
                  <c:x val="-2.9962694269957828E-2"/>
                  <c:y val="-2.9467774861475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FF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601-424C-BC0F-F216ACCC663A}"/>
                </c:ext>
              </c:extLst>
            </c:dLbl>
            <c:dLbl>
              <c:idx val="4"/>
              <c:layout>
                <c:manualLayout>
                  <c:x val="-3.2370315886770369E-2"/>
                  <c:y val="-2.56238078021230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FF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01-424C-BC0F-F216ACCC663A}"/>
                </c:ext>
              </c:extLst>
            </c:dLbl>
            <c:dLbl>
              <c:idx val="5"/>
              <c:layout>
                <c:manualLayout>
                  <c:x val="-3.1969014064308236E-2"/>
                  <c:y val="-2.5647357996448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FF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601-424C-BC0F-F216ACCC663A}"/>
                </c:ext>
              </c:extLst>
            </c:dLbl>
            <c:dLbl>
              <c:idx val="6"/>
              <c:layout>
                <c:manualLayout>
                  <c:x val="-3.1567712241846221E-2"/>
                  <c:y val="-3.703706260163294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1" u="none" strike="noStrike" baseline="0">
                      <a:solidFill>
                        <a:srgbClr val="0000FF"/>
                      </a:solidFill>
                      <a:latin typeface="新細明體"/>
                      <a:ea typeface="新細明體"/>
                      <a:cs typeface="新細明體"/>
                    </a:defRPr>
                  </a:pPr>
                  <a:endParaRPr lang="zh-TW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01-424C-BC0F-F216ACCC663A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50" b="1" i="1" u="none" strike="noStrike" baseline="0">
                    <a:solidFill>
                      <a:srgbClr val="0000FF"/>
                    </a:solidFill>
                    <a:latin typeface="新細明體"/>
                    <a:ea typeface="新細明體"/>
                    <a:cs typeface="新細明體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Sheet1!$B$313:$H$313</c:f>
              <c:strCache>
                <c:ptCount val="7"/>
                <c:pt idx="0">
                  <c:v>0 (49)</c:v>
                </c:pt>
                <c:pt idx="1">
                  <c:v>12 (49)</c:v>
                </c:pt>
                <c:pt idx="2">
                  <c:v>24 (49)</c:v>
                </c:pt>
                <c:pt idx="3">
                  <c:v>36 (46)</c:v>
                </c:pt>
                <c:pt idx="4">
                  <c:v>48 (44)</c:v>
                </c:pt>
                <c:pt idx="5">
                  <c:v>60 (38)</c:v>
                </c:pt>
                <c:pt idx="6">
                  <c:v>72 (31)</c:v>
                </c:pt>
              </c:strCache>
            </c:strRef>
          </c:cat>
          <c:val>
            <c:numRef>
              <c:f>Sheet1!$B$316:$H$316</c:f>
              <c:numCache>
                <c:formatCode>0_ </c:formatCode>
                <c:ptCount val="7"/>
                <c:pt idx="0">
                  <c:v>16.795918367346939</c:v>
                </c:pt>
                <c:pt idx="1">
                  <c:v>60.489795918367349</c:v>
                </c:pt>
                <c:pt idx="2">
                  <c:v>79.612244897959187</c:v>
                </c:pt>
                <c:pt idx="3">
                  <c:v>109.69565217391305</c:v>
                </c:pt>
                <c:pt idx="4">
                  <c:v>147.20454545454547</c:v>
                </c:pt>
                <c:pt idx="5">
                  <c:v>185.89473684210526</c:v>
                </c:pt>
                <c:pt idx="6">
                  <c:v>239.2258064516129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A601-424C-BC0F-F216ACCC663A}"/>
            </c:ext>
          </c:extLst>
        </c:ser>
        <c:ser>
          <c:idx val="2"/>
          <c:order val="3"/>
          <c:tx>
            <c:strRef>
              <c:f>Sheet1!$A$317</c:f>
              <c:strCache>
                <c:ptCount val="1"/>
                <c:pt idx="0">
                  <c:v>TWRF1.1_15_NODP</c:v>
                </c:pt>
              </c:strCache>
            </c:strRef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val>
            <c:numRef>
              <c:f>Sheet1!$B$317:$H$317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A601-424C-BC0F-F216ACCC6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257120"/>
        <c:axId val="322256728"/>
      </c:lineChart>
      <c:catAx>
        <c:axId val="322257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altLang="zh-TW"/>
                  <a:t>forecast hours (case no.)</a:t>
                </a:r>
              </a:p>
            </c:rich>
          </c:tx>
          <c:layout>
            <c:manualLayout>
              <c:xMode val="edge"/>
              <c:yMode val="edge"/>
              <c:x val="0.3707868117608894"/>
              <c:y val="0.8726871293866044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322256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225672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altLang="zh-TW"/>
                  <a:t>track errors (km)</a:t>
                </a:r>
              </a:p>
            </c:rich>
          </c:tx>
          <c:layout>
            <c:manualLayout>
              <c:xMode val="edge"/>
              <c:yMode val="edge"/>
              <c:x val="7.0224719101123594E-3"/>
              <c:y val="0.2500004860503548"/>
            </c:manualLayout>
          </c:layout>
          <c:overlay val="0"/>
          <c:spPr>
            <a:noFill/>
            <a:ln w="25400">
              <a:noFill/>
            </a:ln>
          </c:spPr>
        </c:title>
        <c:numFmt formatCode="0_ 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zh-TW"/>
          </a:p>
        </c:txPr>
        <c:crossAx val="322257120"/>
        <c:crosses val="autoZero"/>
        <c:crossBetween val="between"/>
      </c:valAx>
      <c:spPr>
        <a:noFill/>
        <a:ln w="25400">
          <a:solidFill>
            <a:srgbClr val="000000"/>
          </a:solidFill>
          <a:prstDash val="solid"/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3904509127370315"/>
          <c:y val="0.15895110333430543"/>
          <c:w val="0.26404509127370313"/>
          <c:h val="0.1944449304947992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zh-TW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75" b="0" i="0" u="none" strike="noStrike" baseline="0">
          <a:solidFill>
            <a:srgbClr val="000000"/>
          </a:solidFill>
          <a:latin typeface="新細明體"/>
          <a:ea typeface="新細明體"/>
          <a:cs typeface="新細明體"/>
        </a:defRPr>
      </a:pPr>
      <a:endParaRPr lang="zh-TW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7A4C0-15E4-4429-B840-704A11A0BF2F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1525A-CA59-495F-8B40-B6CE7017EB5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807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1525A-CA59-495F-8B40-B6CE7017EB50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865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fld id="{121225DA-3793-4148-8728-E929F1F6CB25}" type="slidenum">
              <a:rPr lang="zh-TW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zh-TW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2BE4433-BC5C-49B7-B6E8-CF093F0D50A0}" type="datetimeFigureOut">
              <a:rPr lang="zh-TW" altLang="en-US" smtClean="0"/>
              <a:pPr/>
              <a:t>2018/4/25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FAB888-E3E3-4822-8AA3-BE9A99A58F4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8298" y="488851"/>
            <a:ext cx="8634181" cy="1860029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 of typhoon surveillance </a:t>
            </a:r>
            <a:r>
              <a:rPr lang="en-US" altLang="zh-TW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r>
              <a:rPr lang="en-US" altLang="zh-TW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mission  </a:t>
            </a:r>
            <a:r>
              <a:rPr lang="en-US" altLang="zh-TW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2003-2017) at Taiwan</a:t>
            </a:r>
            <a:endParaRPr lang="zh-TW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2780928"/>
            <a:ext cx="6624736" cy="14732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Po-Hsiung Lin</a:t>
            </a:r>
            <a:r>
              <a:rPr lang="en-US" altLang="zh-TW" b="1" u="sng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Chun-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Chieh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Wu</a:t>
            </a:r>
            <a:r>
              <a:rPr lang="en-US" altLang="zh-TW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Kun-</a:t>
            </a:r>
            <a:r>
              <a:rPr lang="en-US" altLang="zh-TW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Hsuan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Chou</a:t>
            </a:r>
            <a:r>
              <a:rPr lang="en-US" altLang="zh-TW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Feng Lei </a:t>
            </a:r>
            <a:r>
              <a:rPr lang="en-US" altLang="zh-TW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endParaRPr lang="zh-TW" altLang="zh-TW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Taiwan University</a:t>
            </a:r>
            <a:endParaRPr lang="zh-TW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Culture 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</a:p>
          <a:p>
            <a:r>
              <a:rPr lang="en-US" altLang="zh-TW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Taiwan Typhoon and Flood Research Institute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TW" altLang="zh-TW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46568"/>
            <a:ext cx="1218505" cy="11860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618583"/>
            <a:ext cx="1117104" cy="115319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604" y="5648771"/>
            <a:ext cx="1063539" cy="109281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6195180"/>
            <a:ext cx="3032523" cy="5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9992" y="330032"/>
            <a:ext cx="4001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Onboard data processing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4037208" y="1124744"/>
            <a:ext cx="5372536" cy="5407017"/>
            <a:chOff x="1877352" y="1508290"/>
            <a:chExt cx="5372536" cy="5407017"/>
          </a:xfrm>
        </p:grpSpPr>
        <p:sp>
          <p:nvSpPr>
            <p:cNvPr id="4" name="Text Box 6"/>
            <p:cNvSpPr txBox="1">
              <a:spLocks noChangeArrowheads="1"/>
            </p:cNvSpPr>
            <p:nvPr/>
          </p:nvSpPr>
          <p:spPr bwMode="auto">
            <a:xfrm>
              <a:off x="1877352" y="2462387"/>
              <a:ext cx="3922052" cy="7848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altLang="zh-TW" sz="2400" b="1" dirty="0">
                  <a:solidFill>
                    <a:srgbClr val="0070C0"/>
                  </a:solidFill>
                  <a:ea typeface="標楷體" pitchFamily="65" charset="-120"/>
                </a:rPr>
                <a:t>AVAPS </a:t>
              </a:r>
              <a:endParaRPr kumimoji="1" lang="en-US" altLang="zh-TW" sz="2400" b="1" dirty="0" smtClean="0">
                <a:solidFill>
                  <a:srgbClr val="0070C0"/>
                </a:solidFill>
                <a:ea typeface="標楷體" pitchFamily="65" charset="-120"/>
              </a:endParaRPr>
            </a:p>
            <a:p>
              <a:pPr algn="ctr">
                <a:spcBef>
                  <a:spcPct val="50000"/>
                </a:spcBef>
              </a:pPr>
              <a:r>
                <a:rPr kumimoji="1" lang="en-US" altLang="zh-TW" sz="1400" dirty="0" smtClean="0">
                  <a:ea typeface="標楷體" pitchFamily="65" charset="-120"/>
                </a:rPr>
                <a:t>(</a:t>
              </a:r>
              <a:r>
                <a:rPr kumimoji="1" lang="en-US" altLang="zh-TW" sz="1400" dirty="0">
                  <a:ea typeface="標楷體" pitchFamily="65" charset="-120"/>
                </a:rPr>
                <a:t>Airborne Vertical Atmospheric Profiling System )</a:t>
              </a:r>
              <a:endParaRPr kumimoji="1" lang="en-US" altLang="zh-TW" sz="1400" dirty="0" smtClean="0">
                <a:ea typeface="標楷體" pitchFamily="65" charset="-120"/>
              </a:endParaRPr>
            </a:p>
          </p:txBody>
        </p:sp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H="1">
              <a:off x="3398159" y="2074595"/>
              <a:ext cx="0" cy="387792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484152" y="1508290"/>
              <a:ext cx="476573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altLang="zh-TW" sz="2800" b="1" dirty="0" smtClean="0">
                  <a:solidFill>
                    <a:srgbClr val="7030A0"/>
                  </a:solidFill>
                  <a:ea typeface="標楷體" pitchFamily="65" charset="-120"/>
                </a:rPr>
                <a:t>RD94 </a:t>
              </a:r>
              <a:r>
                <a:rPr kumimoji="1" lang="en-US" altLang="zh-TW" sz="2800" b="1" dirty="0" err="1" smtClean="0">
                  <a:solidFill>
                    <a:srgbClr val="7030A0"/>
                  </a:solidFill>
                  <a:ea typeface="標楷體" pitchFamily="65" charset="-120"/>
                </a:rPr>
                <a:t>dropsonde</a:t>
              </a:r>
              <a:r>
                <a:rPr kumimoji="1" lang="en-US" altLang="zh-TW" sz="2800" b="1" dirty="0" smtClean="0">
                  <a:solidFill>
                    <a:srgbClr val="7030A0"/>
                  </a:solidFill>
                  <a:ea typeface="標楷體" pitchFamily="65" charset="-120"/>
                </a:rPr>
                <a:t> in-air </a:t>
              </a:r>
              <a:r>
                <a:rPr kumimoji="1" lang="en-US" altLang="zh-TW" sz="2800" b="1" dirty="0">
                  <a:solidFill>
                    <a:srgbClr val="7030A0"/>
                  </a:solidFill>
                  <a:ea typeface="標楷體" pitchFamily="65" charset="-120"/>
                </a:rPr>
                <a:t>data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410032" y="4485993"/>
              <a:ext cx="10597" cy="551435"/>
            </a:xfrm>
            <a:prstGeom prst="line">
              <a:avLst/>
            </a:prstGeom>
            <a:noFill/>
            <a:ln w="28575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>
                <a:latin typeface="標楷體" pitchFamily="65" charset="-120"/>
                <a:ea typeface="標楷體" pitchFamily="65" charset="-120"/>
              </a:endParaRPr>
            </a:p>
          </p:txBody>
        </p:sp>
        <p:grpSp>
          <p:nvGrpSpPr>
            <p:cNvPr id="12" name="群組 3"/>
            <p:cNvGrpSpPr>
              <a:grpSpLocks/>
            </p:cNvGrpSpPr>
            <p:nvPr/>
          </p:nvGrpSpPr>
          <p:grpSpPr bwMode="auto">
            <a:xfrm>
              <a:off x="2807853" y="6108561"/>
              <a:ext cx="3407028" cy="806746"/>
              <a:chOff x="3240695" y="5687988"/>
              <a:chExt cx="3407028" cy="805167"/>
            </a:xfrm>
          </p:grpSpPr>
          <p:sp>
            <p:nvSpPr>
              <p:cNvPr id="13" name="Text Box 16"/>
              <p:cNvSpPr txBox="1">
                <a:spLocks noChangeArrowheads="1"/>
              </p:cNvSpPr>
              <p:nvPr/>
            </p:nvSpPr>
            <p:spPr bwMode="auto">
              <a:xfrm>
                <a:off x="3240695" y="5752525"/>
                <a:ext cx="1225550" cy="37623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TW" b="1" dirty="0" err="1">
                    <a:solidFill>
                      <a:srgbClr val="0070C0"/>
                    </a:solidFill>
                    <a:ea typeface="標楷體" pitchFamily="65" charset="-120"/>
                  </a:rPr>
                  <a:t>Satcomm</a:t>
                </a:r>
                <a:endParaRPr kumimoji="1" lang="en-US" altLang="zh-TW" b="1" dirty="0">
                  <a:solidFill>
                    <a:srgbClr val="0070C0"/>
                  </a:solidFill>
                  <a:ea typeface="標楷體" pitchFamily="65" charset="-120"/>
                </a:endParaRPr>
              </a:p>
            </p:txBody>
          </p:sp>
          <p:sp>
            <p:nvSpPr>
              <p:cNvPr id="14" name="Line 17"/>
              <p:cNvSpPr>
                <a:spLocks noChangeShapeType="1"/>
              </p:cNvSpPr>
              <p:nvPr/>
            </p:nvSpPr>
            <p:spPr bwMode="auto">
              <a:xfrm>
                <a:off x="4496381" y="5910802"/>
                <a:ext cx="1008062" cy="0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15" name="Text Box 18"/>
              <p:cNvSpPr txBox="1">
                <a:spLocks noChangeArrowheads="1"/>
              </p:cNvSpPr>
              <p:nvPr/>
            </p:nvSpPr>
            <p:spPr bwMode="auto">
              <a:xfrm>
                <a:off x="4659099" y="5915726"/>
                <a:ext cx="682625" cy="3686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TW" b="1" dirty="0" smtClean="0">
                    <a:solidFill>
                      <a:srgbClr val="0070C0"/>
                    </a:solidFill>
                    <a:ea typeface="標楷體" pitchFamily="65" charset="-120"/>
                  </a:rPr>
                  <a:t>FTP</a:t>
                </a:r>
                <a:endParaRPr kumimoji="1" lang="en-US" altLang="zh-TW" b="1" dirty="0">
                  <a:solidFill>
                    <a:srgbClr val="0070C0"/>
                  </a:solidFill>
                  <a:ea typeface="標楷體" pitchFamily="65" charset="-120"/>
                </a:endParaRPr>
              </a:p>
            </p:txBody>
          </p:sp>
          <p:sp>
            <p:nvSpPr>
              <p:cNvPr id="16" name="Text Box 19"/>
              <p:cNvSpPr txBox="1">
                <a:spLocks noChangeArrowheads="1"/>
              </p:cNvSpPr>
              <p:nvPr/>
            </p:nvSpPr>
            <p:spPr bwMode="auto">
              <a:xfrm>
                <a:off x="5533001" y="5687988"/>
                <a:ext cx="1114722" cy="368608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TW" b="1" dirty="0" smtClean="0">
                    <a:solidFill>
                      <a:srgbClr val="7030A0"/>
                    </a:solidFill>
                    <a:ea typeface="標楷體" pitchFamily="65" charset="-120"/>
                  </a:rPr>
                  <a:t>TTFRI</a:t>
                </a:r>
                <a:endParaRPr kumimoji="1" lang="en-US" altLang="zh-TW" b="1" dirty="0">
                  <a:solidFill>
                    <a:srgbClr val="7030A0"/>
                  </a:solidFill>
                  <a:ea typeface="標楷體" pitchFamily="65" charset="-120"/>
                </a:endParaRP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5533001" y="6123267"/>
                <a:ext cx="792162" cy="369888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kumimoji="1" lang="en-US" altLang="zh-TW" b="1" dirty="0">
                    <a:solidFill>
                      <a:srgbClr val="00B050"/>
                    </a:solidFill>
                    <a:ea typeface="標楷體" pitchFamily="65" charset="-120"/>
                  </a:rPr>
                  <a:t>CWB</a:t>
                </a:r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0" y="1052736"/>
            <a:ext cx="4390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TW" sz="2800" b="1" dirty="0">
                <a:solidFill>
                  <a:srgbClr val="7030A0"/>
                </a:solidFill>
                <a:ea typeface="標楷體" pitchFamily="65" charset="-120"/>
              </a:rPr>
              <a:t>Astra Jet flight Information</a:t>
            </a:r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>
            <a:off x="1619672" y="2069889"/>
            <a:ext cx="16292" cy="1044041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51851" y="3113930"/>
            <a:ext cx="3573711" cy="21236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en-US" altLang="zh-TW" sz="2400" b="1" dirty="0" smtClean="0">
                <a:solidFill>
                  <a:srgbClr val="0070C0"/>
                </a:solidFill>
                <a:ea typeface="標楷體" pitchFamily="65" charset="-120"/>
              </a:rPr>
              <a:t>Madonna</a:t>
            </a:r>
            <a:r>
              <a:rPr kumimoji="1"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 (2003-2006) </a:t>
            </a:r>
          </a:p>
          <a:p>
            <a:pPr algn="ctr">
              <a:spcBef>
                <a:spcPct val="50000"/>
              </a:spcBef>
            </a:pPr>
            <a:r>
              <a:rPr kumimoji="1" lang="en-US" altLang="zh-TW" dirty="0" smtClean="0">
                <a:ea typeface="標楷體" pitchFamily="65" charset="-120"/>
              </a:rPr>
              <a:t>(</a:t>
            </a:r>
            <a:r>
              <a:rPr kumimoji="1" lang="en-US" altLang="zh-TW" dirty="0" err="1" smtClean="0">
                <a:ea typeface="標楷體" pitchFamily="65" charset="-120"/>
              </a:rPr>
              <a:t>realtime</a:t>
            </a:r>
            <a:r>
              <a:rPr kumimoji="1" lang="en-US" altLang="zh-TW" dirty="0" smtClean="0">
                <a:ea typeface="標楷體" pitchFamily="65" charset="-120"/>
              </a:rPr>
              <a:t> airborne and </a:t>
            </a:r>
            <a:r>
              <a:rPr kumimoji="1" lang="en-US" altLang="zh-TW" dirty="0" err="1" smtClean="0">
                <a:ea typeface="標楷體" pitchFamily="65" charset="-120"/>
              </a:rPr>
              <a:t>dropsonde</a:t>
            </a:r>
            <a:r>
              <a:rPr kumimoji="1" lang="en-US" altLang="zh-TW" dirty="0" smtClean="0">
                <a:ea typeface="標楷體" pitchFamily="65" charset="-120"/>
              </a:rPr>
              <a:t> data </a:t>
            </a:r>
            <a:r>
              <a:rPr kumimoji="1" lang="en-US" altLang="zh-TW" dirty="0" err="1" smtClean="0">
                <a:ea typeface="標楷體" pitchFamily="65" charset="-120"/>
              </a:rPr>
              <a:t>ploting</a:t>
            </a:r>
            <a:r>
              <a:rPr kumimoji="1" lang="en-US" altLang="zh-TW" dirty="0" smtClean="0">
                <a:ea typeface="標楷體" pitchFamily="65" charset="-120"/>
              </a:rPr>
              <a:t> &amp; diagnosis system </a:t>
            </a:r>
            <a:r>
              <a:rPr kumimoji="1" lang="en-US" altLang="zh-TW" dirty="0">
                <a:ea typeface="標楷體" pitchFamily="65" charset="-120"/>
              </a:rPr>
              <a:t>)</a:t>
            </a:r>
          </a:p>
          <a:p>
            <a:pPr marL="342900" indent="-342900" algn="ctr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kumimoji="1" lang="en-US" altLang="zh-TW" sz="2400" b="1" dirty="0" smtClean="0">
                <a:solidFill>
                  <a:srgbClr val="0070C0"/>
                </a:solidFill>
                <a:ea typeface="標楷體" pitchFamily="65" charset="-120"/>
              </a:rPr>
              <a:t>Britney </a:t>
            </a:r>
            <a:r>
              <a:rPr kumimoji="1"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(2007~2014)</a:t>
            </a:r>
          </a:p>
          <a:p>
            <a:pPr algn="ctr">
              <a:spcBef>
                <a:spcPct val="50000"/>
              </a:spcBef>
            </a:pPr>
            <a:r>
              <a:rPr kumimoji="1" lang="en-US" altLang="zh-TW" dirty="0">
                <a:solidFill>
                  <a:srgbClr val="0070C0"/>
                </a:solidFill>
                <a:ea typeface="標楷體" pitchFamily="65" charset="-120"/>
              </a:rPr>
              <a:t>(</a:t>
            </a:r>
            <a:r>
              <a:rPr kumimoji="1" lang="en-US" altLang="zh-TW" dirty="0">
                <a:ea typeface="標楷體" pitchFamily="65" charset="-120"/>
              </a:rPr>
              <a:t>Bright tool for </a:t>
            </a:r>
            <a:r>
              <a:rPr kumimoji="1" lang="en-US" altLang="zh-TW" dirty="0" smtClean="0">
                <a:ea typeface="標楷體" pitchFamily="65" charset="-120"/>
              </a:rPr>
              <a:t>onboard enjoy)</a:t>
            </a:r>
          </a:p>
        </p:txBody>
      </p:sp>
      <p:cxnSp>
        <p:nvCxnSpPr>
          <p:cNvPr id="23" name="肘形接點 22"/>
          <p:cNvCxnSpPr>
            <a:stCxn id="20" idx="3"/>
            <a:endCxn id="33" idx="1"/>
          </p:cNvCxnSpPr>
          <p:nvPr/>
        </p:nvCxnSpPr>
        <p:spPr>
          <a:xfrm>
            <a:off x="3625562" y="4175759"/>
            <a:ext cx="479717" cy="893622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622375" y="2235947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AR-429 Bus-Card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55773" y="1726100"/>
            <a:ext cx="2333203" cy="36933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Pilot console</a:t>
            </a:r>
          </a:p>
        </p:txBody>
      </p:sp>
      <p:sp>
        <p:nvSpPr>
          <p:cNvPr id="27" name="矩形 26"/>
          <p:cNvSpPr/>
          <p:nvPr/>
        </p:nvSpPr>
        <p:spPr>
          <a:xfrm>
            <a:off x="7940292" y="2420613"/>
            <a:ext cx="868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TW" b="1" dirty="0" err="1">
                <a:ea typeface="標楷體" pitchFamily="65" charset="-120"/>
              </a:rPr>
              <a:t>Vaisala</a:t>
            </a:r>
            <a:endParaRPr kumimoji="1" lang="en-US" altLang="zh-TW" b="1" dirty="0">
              <a:ea typeface="標楷體" pitchFamily="65" charset="-12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095237" y="5260061"/>
            <a:ext cx="61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TW" b="1" dirty="0" smtClean="0">
                <a:ea typeface="標楷體" pitchFamily="65" charset="-120"/>
              </a:rPr>
              <a:t>NTU</a:t>
            </a:r>
            <a:endParaRPr kumimoji="1" lang="en-US" altLang="zh-TW" b="1" dirty="0">
              <a:ea typeface="標楷體" pitchFamily="65" charset="-12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026726" y="3317617"/>
            <a:ext cx="3922052" cy="78483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TW" sz="2400" b="1" dirty="0" smtClean="0">
                <a:solidFill>
                  <a:srgbClr val="0070C0"/>
                </a:solidFill>
                <a:ea typeface="標楷體" pitchFamily="65" charset="-120"/>
              </a:rPr>
              <a:t>ASPEN </a:t>
            </a:r>
          </a:p>
          <a:p>
            <a:pPr algn="ctr">
              <a:spcBef>
                <a:spcPct val="50000"/>
              </a:spcBef>
            </a:pPr>
            <a:r>
              <a:rPr kumimoji="1" lang="en-US" altLang="zh-TW" sz="1400" dirty="0" smtClean="0">
                <a:ea typeface="標楷體" pitchFamily="65" charset="-120"/>
              </a:rPr>
              <a:t>(Atmospheric Sounding Processing Environment )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105279" y="4653882"/>
            <a:ext cx="3922052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TW" sz="2400" b="1" dirty="0" smtClean="0">
                <a:solidFill>
                  <a:srgbClr val="0070C0"/>
                </a:solidFill>
                <a:ea typeface="標楷體" pitchFamily="65" charset="-120"/>
              </a:rPr>
              <a:t>DCF </a:t>
            </a:r>
          </a:p>
          <a:p>
            <a:pPr algn="ctr">
              <a:spcBef>
                <a:spcPct val="50000"/>
              </a:spcBef>
            </a:pPr>
            <a:r>
              <a:rPr kumimoji="1" lang="en-US" altLang="zh-TW" sz="1600" b="1" dirty="0" smtClean="0">
                <a:ea typeface="標楷體" pitchFamily="65" charset="-120"/>
              </a:rPr>
              <a:t>(Data Compress and FTP sending </a:t>
            </a:r>
            <a:r>
              <a:rPr kumimoji="1" lang="en-US" altLang="zh-TW" sz="1600" b="1" dirty="0">
                <a:ea typeface="標楷體" pitchFamily="65" charset="-120"/>
              </a:rPr>
              <a:t>)</a:t>
            </a:r>
            <a:endParaRPr kumimoji="1" lang="en-US" altLang="zh-TW" sz="1600" b="1" dirty="0" smtClean="0">
              <a:ea typeface="標楷體" pitchFamily="65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993834" y="4653882"/>
            <a:ext cx="74411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TW" b="1" dirty="0" smtClean="0">
                <a:ea typeface="標楷體" pitchFamily="65" charset="-120"/>
              </a:rPr>
              <a:t>NTU</a:t>
            </a:r>
          </a:p>
          <a:p>
            <a:pPr algn="ctr">
              <a:spcBef>
                <a:spcPct val="50000"/>
              </a:spcBef>
            </a:pPr>
            <a:r>
              <a:rPr kumimoji="1" lang="en-US" altLang="zh-TW" b="1" dirty="0" smtClean="0">
                <a:ea typeface="標楷體" pitchFamily="65" charset="-120"/>
              </a:rPr>
              <a:t>TTFRI</a:t>
            </a:r>
            <a:endParaRPr kumimoji="1" lang="en-US" altLang="zh-TW" b="1" dirty="0">
              <a:ea typeface="標楷體" pitchFamily="65" charset="-120"/>
            </a:endParaRPr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flipH="1">
            <a:off x="5550077" y="2902869"/>
            <a:ext cx="0" cy="387792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>
            <a:off x="5568611" y="5438712"/>
            <a:ext cx="11873" cy="346238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990628" y="3624112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1" lang="en-US" altLang="zh-TW" b="1" dirty="0" smtClean="0">
                <a:ea typeface="標楷體" pitchFamily="65" charset="-120"/>
              </a:rPr>
              <a:t>NCAR</a:t>
            </a:r>
            <a:endParaRPr kumimoji="1" lang="en-US" altLang="zh-TW" b="1" dirty="0">
              <a:ea typeface="標楷體" pitchFamily="65" charset="-120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 flipH="1">
            <a:off x="3707904" y="2852936"/>
            <a:ext cx="288032" cy="216024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15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20072" y="277456"/>
            <a:ext cx="33404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/>
              <a:t>Field campaigns</a:t>
            </a:r>
          </a:p>
          <a:p>
            <a:r>
              <a:rPr lang="en-US" altLang="zh-TW" sz="3200" dirty="0" smtClean="0"/>
              <a:t>Public education</a:t>
            </a:r>
            <a:endParaRPr lang="en-US" altLang="zh-TW" sz="32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97527" y="1484784"/>
            <a:ext cx="827258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2004 “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e-Taiwan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Film by Government Information Office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”</a:t>
            </a:r>
            <a:r>
              <a:rPr lang="en-US" altLang="zh-TW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T-PARC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2008 “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Geography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TV program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2009 “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NSC-50</a:t>
            </a:r>
            <a:r>
              <a:rPr lang="en-US" altLang="zh-TW" sz="2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film program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  “</a:t>
            </a:r>
            <a:r>
              <a:rPr lang="en-US" altLang="zh-TW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ITOP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2012  “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me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TV children program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  </a:t>
            </a:r>
            <a:r>
              <a:rPr lang="en-US" altLang="zh-TW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 transfer from NTU to TTFRI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0" y="4292550"/>
            <a:ext cx="2520280" cy="170118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19" y="4292550"/>
            <a:ext cx="2339181" cy="175438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837" y="5143144"/>
            <a:ext cx="1539627" cy="158073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42" y="4005064"/>
            <a:ext cx="2336958" cy="175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03848" y="241451"/>
            <a:ext cx="584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/>
              <a:t>Some Statistics Numbers (2003-2017) </a:t>
            </a:r>
            <a:endParaRPr lang="zh-TW" altLang="en-US" sz="28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457" y="1988840"/>
            <a:ext cx="6732240" cy="504725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836712"/>
            <a:ext cx="7609776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Flights: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80, TY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64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total_</a:t>
            </a:r>
            <a:r>
              <a:rPr lang="en-US" altLang="zh-TW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1325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fail_105</a:t>
            </a:r>
            <a:endParaRPr lang="en-US" altLang="zh-TW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bad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most of this number contributed by 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RD93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2009)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2924944"/>
            <a:ext cx="23944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annual funding on aircraft rental 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fee</a:t>
            </a:r>
          </a:p>
          <a:p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(~15 </a:t>
            </a:r>
            <a:r>
              <a:rPr lang="en-US" altLang="zh-TW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thousounds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TW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altLang="zh-TW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7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wr3582-f05-color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3" y="1397774"/>
            <a:ext cx="5612353" cy="420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04390" y="5589240"/>
            <a:ext cx="872063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case-averaged track error statistics of </a:t>
            </a:r>
            <a:r>
              <a:rPr lang="en-US" altLang="zh-TW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2003–2009 DOTSTAR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cases at every 24-h forecast time for different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periods. Bars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the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case-averaged track error of control (</a:t>
            </a:r>
            <a:r>
              <a:rPr lang="en-US" altLang="zh-TW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NCEP-O) and </a:t>
            </a:r>
            <a:r>
              <a:rPr lang="en-US" altLang="zh-TW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denial (NCEP-N) forecasts (in km).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solid line indicates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case-averaged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 error improvement (in %) and the dashed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the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cases in each forecast time. The single (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double) asterisk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on the abscissa indicates that the forecast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difference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control and denial runs is statistically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at </a:t>
            </a:r>
            <a:r>
              <a:rPr lang="en-US" altLang="zh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90% (95%) confidence </a:t>
            </a:r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level. </a:t>
            </a:r>
            <a:r>
              <a:rPr lang="en-US" altLang="zh-TW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(Chou et al.,2011)</a:t>
            </a:r>
            <a:endParaRPr lang="zh-TW" alt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7864" y="260648"/>
            <a:ext cx="5577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Dropsonde</a:t>
            </a:r>
            <a:r>
              <a:rPr lang="en-US" altLang="zh-TW" sz="2400" dirty="0"/>
              <a:t> impact study by </a:t>
            </a:r>
            <a:r>
              <a:rPr lang="en-US" altLang="zh-TW" sz="2400" dirty="0" smtClean="0">
                <a:solidFill>
                  <a:schemeClr val="bg1"/>
                </a:solidFill>
              </a:rPr>
              <a:t>NCEP GFS </a:t>
            </a:r>
            <a:endParaRPr lang="en-US" altLang="zh-TW" sz="2400" dirty="0">
              <a:solidFill>
                <a:schemeClr val="bg1"/>
              </a:solidFill>
            </a:endParaRPr>
          </a:p>
          <a:p>
            <a:r>
              <a:rPr lang="en-US" altLang="zh-TW" sz="2400" dirty="0" smtClean="0">
                <a:solidFill>
                  <a:schemeClr val="bg1"/>
                </a:solidFill>
              </a:rPr>
              <a:t>          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2003-2009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/>
              <a:t>TCs  (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cases)</a:t>
            </a:r>
          </a:p>
        </p:txBody>
      </p:sp>
      <p:sp>
        <p:nvSpPr>
          <p:cNvPr id="5" name="矩形 4"/>
          <p:cNvSpPr/>
          <p:nvPr/>
        </p:nvSpPr>
        <p:spPr>
          <a:xfrm>
            <a:off x="5819375" y="2780928"/>
            <a:ext cx="310533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TW" sz="2400" dirty="0" smtClean="0"/>
              <a:t>Improvement of track </a:t>
            </a:r>
          </a:p>
          <a:p>
            <a:r>
              <a:rPr lang="en-US" altLang="zh-TW" sz="2400" dirty="0" smtClean="0"/>
              <a:t>error</a:t>
            </a:r>
            <a:r>
              <a:rPr lang="zh-TW" altLang="en-US" sz="2400" dirty="0" smtClean="0"/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12~18%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1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3"/>
          <p:cNvSpPr txBox="1">
            <a:spLocks noChangeArrowheads="1"/>
          </p:cNvSpPr>
          <p:nvPr/>
        </p:nvSpPr>
        <p:spPr bwMode="auto">
          <a:xfrm>
            <a:off x="1835150" y="314305"/>
            <a:ext cx="750093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2400" dirty="0" err="1" smtClean="0"/>
              <a:t>Dropsonde</a:t>
            </a:r>
            <a:r>
              <a:rPr lang="en-US" altLang="zh-TW" sz="2400" dirty="0" smtClean="0"/>
              <a:t> </a:t>
            </a:r>
            <a:r>
              <a:rPr lang="en-US" altLang="zh-TW" sz="2400" dirty="0"/>
              <a:t>impact study by </a:t>
            </a:r>
            <a:r>
              <a:rPr lang="en-US" altLang="zh-TW" sz="2400" dirty="0">
                <a:solidFill>
                  <a:schemeClr val="bg1">
                    <a:lumMod val="95000"/>
                  </a:schemeClr>
                </a:solidFill>
              </a:rPr>
              <a:t>CWB TWRF </a:t>
            </a:r>
          </a:p>
          <a:p>
            <a:r>
              <a:rPr lang="en-US" altLang="zh-TW" sz="2400" dirty="0">
                <a:solidFill>
                  <a:schemeClr val="bg1"/>
                </a:solidFill>
              </a:rPr>
              <a:t>           </a:t>
            </a:r>
            <a:r>
              <a:rPr lang="en-US" altLang="zh-TW" sz="2400" dirty="0" smtClean="0">
                <a:solidFill>
                  <a:schemeClr val="bg1"/>
                </a:solidFill>
              </a:rPr>
              <a:t>              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2008-2016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altLang="zh-TW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/>
              <a:t>TCs  (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altLang="zh-TW" sz="2400" dirty="0"/>
              <a:t> cases</a:t>
            </a:r>
            <a:r>
              <a:rPr lang="en-US" altLang="zh-TW" sz="2400" dirty="0" smtClean="0"/>
              <a:t>)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0945575"/>
              </p:ext>
            </p:extLst>
          </p:nvPr>
        </p:nvGraphicFramePr>
        <p:xfrm>
          <a:off x="19339" y="1628800"/>
          <a:ext cx="67818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5550126" y="5373216"/>
            <a:ext cx="3270345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2400" dirty="0"/>
              <a:t>Improvement of track </a:t>
            </a:r>
          </a:p>
          <a:p>
            <a:r>
              <a:rPr lang="en-US" altLang="zh-TW" sz="2400" dirty="0"/>
              <a:t>error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6~8</a:t>
            </a:r>
            <a:r>
              <a:rPr lang="en-US" altLang="zh-TW" sz="2400" dirty="0"/>
              <a:t>%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28844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543" y="2400160"/>
            <a:ext cx="5911511" cy="443194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03648" y="190244"/>
            <a:ext cx="7561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/>
              <a:t>Some Statistics Numbers (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2003-2017</a:t>
            </a:r>
            <a:r>
              <a:rPr lang="en-US" altLang="zh-TW" sz="3600" dirty="0" smtClean="0"/>
              <a:t>) </a:t>
            </a:r>
            <a:endParaRPr lang="en-US" altLang="zh-TW" sz="3600" dirty="0"/>
          </a:p>
        </p:txBody>
      </p:sp>
      <p:grpSp>
        <p:nvGrpSpPr>
          <p:cNvPr id="15" name="群組 14"/>
          <p:cNvGrpSpPr/>
          <p:nvPr/>
        </p:nvGrpSpPr>
        <p:grpSpPr>
          <a:xfrm rot="3600000">
            <a:off x="1160889" y="3679171"/>
            <a:ext cx="1590631" cy="1362626"/>
            <a:chOff x="-173414" y="728468"/>
            <a:chExt cx="1590631" cy="1362626"/>
          </a:xfrm>
        </p:grpSpPr>
        <p:sp>
          <p:nvSpPr>
            <p:cNvPr id="5" name="橢圓 4"/>
            <p:cNvSpPr/>
            <p:nvPr/>
          </p:nvSpPr>
          <p:spPr>
            <a:xfrm>
              <a:off x="323528" y="1213119"/>
              <a:ext cx="504056" cy="459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 flipV="1">
              <a:off x="107504" y="1213119"/>
              <a:ext cx="936104" cy="459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323528" y="1052736"/>
              <a:ext cx="43204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151660" y="728468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DR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935995" y="1098155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-173414" y="1579545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DL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75954" y="1721762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UL</a:t>
              </a:r>
              <a:endParaRPr lang="zh-TW" altLang="en-US" dirty="0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45617" y="1080351"/>
            <a:ext cx="540564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/>
              <a:t>     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to eye                   /  </a:t>
            </a:r>
            <a:r>
              <a:rPr lang="en-US" altLang="zh-TW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0-100 km (inner core)      / 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100-300 km (outer core) /  412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300-500 km                        / 497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500 km                            / 254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右大括弧 15"/>
          <p:cNvSpPr/>
          <p:nvPr/>
        </p:nvSpPr>
        <p:spPr>
          <a:xfrm>
            <a:off x="3731899" y="2139030"/>
            <a:ext cx="144016" cy="43204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3910583" y="2054797"/>
            <a:ext cx="427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Target observation for sensitivity regions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706975" y="5351679"/>
            <a:ext cx="3034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Downwind vs. Upper wind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Left vs. Right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7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50" y="2335092"/>
            <a:ext cx="4321646" cy="324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08" y="2335092"/>
            <a:ext cx="4321646" cy="324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779912" y="260648"/>
            <a:ext cx="51845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Characteristics of Typhoon </a:t>
            </a:r>
            <a:r>
              <a:rPr lang="en-US" altLang="zh-TW" sz="2400" b="1" dirty="0"/>
              <a:t>Outer Core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                  </a:t>
            </a:r>
            <a:r>
              <a:rPr lang="en-US" altLang="zh-TW" sz="2400" dirty="0" smtClean="0">
                <a:solidFill>
                  <a:srgbClr val="FF0000"/>
                </a:solidFill>
              </a:rPr>
              <a:t>Tangential velocity profilers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249068" y="979609"/>
            <a:ext cx="1320892" cy="1173950"/>
            <a:chOff x="-12086" y="868070"/>
            <a:chExt cx="1320892" cy="1173950"/>
          </a:xfrm>
        </p:grpSpPr>
        <p:sp>
          <p:nvSpPr>
            <p:cNvPr id="6" name="橢圓 5"/>
            <p:cNvSpPr/>
            <p:nvPr/>
          </p:nvSpPr>
          <p:spPr>
            <a:xfrm>
              <a:off x="323528" y="1213119"/>
              <a:ext cx="504056" cy="459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H="1" flipV="1">
              <a:off x="107504" y="1213119"/>
              <a:ext cx="936104" cy="459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接點 7"/>
            <p:cNvCxnSpPr/>
            <p:nvPr/>
          </p:nvCxnSpPr>
          <p:spPr>
            <a:xfrm flipV="1">
              <a:off x="323528" y="1052736"/>
              <a:ext cx="43204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字方塊 8"/>
            <p:cNvSpPr txBox="1"/>
            <p:nvPr/>
          </p:nvSpPr>
          <p:spPr>
            <a:xfrm>
              <a:off x="282370" y="86807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DR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827584" y="107944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-12086" y="148802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DL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82328" y="1672688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UL</a:t>
              </a:r>
              <a:endParaRPr lang="zh-TW" altLang="en-US" dirty="0"/>
            </a:p>
          </p:txBody>
        </p:sp>
      </p:grpSp>
      <p:sp>
        <p:nvSpPr>
          <p:cNvPr id="36" name="矩形 35"/>
          <p:cNvSpPr/>
          <p:nvPr/>
        </p:nvSpPr>
        <p:spPr>
          <a:xfrm>
            <a:off x="251520" y="2420888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矩形 36"/>
          <p:cNvSpPr/>
          <p:nvPr/>
        </p:nvSpPr>
        <p:spPr>
          <a:xfrm>
            <a:off x="4644008" y="2420888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/>
          <p:cNvCxnSpPr/>
          <p:nvPr/>
        </p:nvCxnSpPr>
        <p:spPr>
          <a:xfrm flipV="1">
            <a:off x="3923928" y="4293096"/>
            <a:ext cx="0" cy="5760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手繪多邊形 17"/>
          <p:cNvSpPr/>
          <p:nvPr/>
        </p:nvSpPr>
        <p:spPr>
          <a:xfrm>
            <a:off x="2023353" y="4562272"/>
            <a:ext cx="2023353" cy="384072"/>
          </a:xfrm>
          <a:custGeom>
            <a:avLst/>
            <a:gdLst>
              <a:gd name="connsiteX0" fmla="*/ 0 w 2023353"/>
              <a:gd name="connsiteY0" fmla="*/ 379379 h 384072"/>
              <a:gd name="connsiteX1" fmla="*/ 1215958 w 2023353"/>
              <a:gd name="connsiteY1" fmla="*/ 330741 h 384072"/>
              <a:gd name="connsiteX2" fmla="*/ 2023353 w 2023353"/>
              <a:gd name="connsiteY2" fmla="*/ 0 h 384072"/>
              <a:gd name="connsiteX3" fmla="*/ 2023353 w 2023353"/>
              <a:gd name="connsiteY3" fmla="*/ 0 h 38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3353" h="384072">
                <a:moveTo>
                  <a:pt x="0" y="379379"/>
                </a:moveTo>
                <a:cubicBezTo>
                  <a:pt x="439366" y="386675"/>
                  <a:pt x="878733" y="393971"/>
                  <a:pt x="1215958" y="330741"/>
                </a:cubicBezTo>
                <a:cubicBezTo>
                  <a:pt x="1553183" y="267511"/>
                  <a:pt x="2023353" y="0"/>
                  <a:pt x="2023353" y="0"/>
                </a:cubicBezTo>
                <a:lnTo>
                  <a:pt x="2023353" y="0"/>
                </a:ln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767725" y="1586696"/>
            <a:ext cx="482055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Asymmetric structure of maximum wind speed</a:t>
            </a:r>
          </a:p>
          <a:p>
            <a:r>
              <a:rPr lang="en-US" altLang="zh-TW" dirty="0" smtClean="0"/>
              <a:t>wind speed in UR is the biggest. 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458790" y="5369380"/>
            <a:ext cx="22223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Tangential wind speed (m/s)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194" y="5369380"/>
            <a:ext cx="2243522" cy="377985"/>
          </a:xfrm>
          <a:prstGeom prst="rect">
            <a:avLst/>
          </a:prstGeom>
        </p:spPr>
      </p:pic>
      <p:cxnSp>
        <p:nvCxnSpPr>
          <p:cNvPr id="23" name="直線單箭頭接點 22"/>
          <p:cNvCxnSpPr/>
          <p:nvPr/>
        </p:nvCxnSpPr>
        <p:spPr>
          <a:xfrm>
            <a:off x="5940152" y="3933056"/>
            <a:ext cx="223224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字方塊 12"/>
          <p:cNvSpPr txBox="1"/>
          <p:nvPr/>
        </p:nvSpPr>
        <p:spPr>
          <a:xfrm>
            <a:off x="2479628" y="1302941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ym typeface="Wingdings" panose="05000000000000000000" pitchFamily="2" charset="2"/>
              </a:rPr>
              <a:t>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308402" y="793172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ym typeface="Wingdings" panose="05000000000000000000" pitchFamily="2" charset="2"/>
              </a:rPr>
              <a:t>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2021680" y="1955976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ym typeface="Wingdings" panose="05000000000000000000" pitchFamily="2" charset="2"/>
              </a:rPr>
              <a:t>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928964" y="1615319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sym typeface="Wingdings" panose="05000000000000000000" pitchFamily="2" charset="2"/>
              </a:rPr>
              <a:t>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369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73033" y="1288334"/>
            <a:ext cx="5057223" cy="4504534"/>
            <a:chOff x="2132883" y="1813991"/>
            <a:chExt cx="5057223" cy="4504534"/>
          </a:xfrm>
        </p:grpSpPr>
        <p:grpSp>
          <p:nvGrpSpPr>
            <p:cNvPr id="2" name="群組 1"/>
            <p:cNvGrpSpPr/>
            <p:nvPr/>
          </p:nvGrpSpPr>
          <p:grpSpPr>
            <a:xfrm>
              <a:off x="2132883" y="1813991"/>
              <a:ext cx="5057223" cy="4504534"/>
              <a:chOff x="-12086" y="868070"/>
              <a:chExt cx="1320892" cy="1207869"/>
            </a:xfrm>
          </p:grpSpPr>
          <p:sp>
            <p:nvSpPr>
              <p:cNvPr id="3" name="橢圓 2"/>
              <p:cNvSpPr/>
              <p:nvPr/>
            </p:nvSpPr>
            <p:spPr>
              <a:xfrm>
                <a:off x="282370" y="1165967"/>
                <a:ext cx="545214" cy="5067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" name="文字方塊 5"/>
              <p:cNvSpPr txBox="1"/>
              <p:nvPr/>
            </p:nvSpPr>
            <p:spPr>
              <a:xfrm>
                <a:off x="282370" y="86807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DR</a:t>
                </a:r>
                <a:endParaRPr lang="zh-TW" altLang="en-US" dirty="0"/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827584" y="1079448"/>
                <a:ext cx="4812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>
                    <a:solidFill>
                      <a:srgbClr val="FF0000"/>
                    </a:solidFill>
                  </a:rPr>
                  <a:t>U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R</a:t>
                </a:r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-12086" y="1488022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DL</a:t>
                </a:r>
                <a:endParaRPr lang="zh-TW" altLang="en-US" dirty="0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578348" y="1706607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UL</a:t>
                </a:r>
                <a:endParaRPr lang="zh-TW" altLang="en-US" dirty="0"/>
              </a:p>
            </p:txBody>
          </p:sp>
        </p:grpSp>
        <p:sp>
          <p:nvSpPr>
            <p:cNvPr id="12" name="橢圓 11"/>
            <p:cNvSpPr/>
            <p:nvPr/>
          </p:nvSpPr>
          <p:spPr>
            <a:xfrm>
              <a:off x="4002890" y="3524025"/>
              <a:ext cx="602147" cy="6019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 flipV="1">
              <a:off x="3563888" y="2348880"/>
              <a:ext cx="1334044" cy="3154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單箭頭接點 13"/>
            <p:cNvCxnSpPr/>
            <p:nvPr/>
          </p:nvCxnSpPr>
          <p:spPr>
            <a:xfrm flipH="1" flipV="1">
              <a:off x="2614519" y="3012868"/>
              <a:ext cx="3584007" cy="17138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60" y="-33101"/>
            <a:ext cx="3975871" cy="333245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4754488" y="3138670"/>
            <a:ext cx="4316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In-situ measurement of wind speed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Aerosonde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Typhoon </a:t>
            </a:r>
            <a:r>
              <a:rPr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Longwang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2005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(Lin and Lee, 2008)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27826"/>
            <a:ext cx="2722594" cy="2830174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625641" y="836712"/>
            <a:ext cx="32262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6646033" y="1288334"/>
            <a:ext cx="32262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164288" y="1066488"/>
            <a:ext cx="394631" cy="2218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7225320" y="1484317"/>
            <a:ext cx="322623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6186738" y="1061120"/>
            <a:ext cx="322623" cy="144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812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24" y="2328564"/>
            <a:ext cx="4801829" cy="36000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46" y="2320200"/>
            <a:ext cx="4801829" cy="360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347864" y="26064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Characteristics of Typhoon Outer Core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                     </a:t>
            </a:r>
            <a:r>
              <a:rPr lang="en-US" altLang="zh-TW" sz="2400" dirty="0" smtClean="0">
                <a:solidFill>
                  <a:srgbClr val="FF0000"/>
                </a:solidFill>
              </a:rPr>
              <a:t>   </a:t>
            </a:r>
            <a:r>
              <a:rPr lang="en-US" altLang="zh-TW" sz="2400" dirty="0">
                <a:solidFill>
                  <a:srgbClr val="FF0000"/>
                </a:solidFill>
              </a:rPr>
              <a:t>Tangential </a:t>
            </a:r>
            <a:r>
              <a:rPr lang="en-US" altLang="zh-TW" sz="2400" dirty="0" smtClean="0">
                <a:solidFill>
                  <a:srgbClr val="FF0000"/>
                </a:solidFill>
              </a:rPr>
              <a:t>velocity (UR)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907355" y="991751"/>
            <a:ext cx="1320892" cy="1173950"/>
            <a:chOff x="-12086" y="868070"/>
            <a:chExt cx="1320892" cy="1173950"/>
          </a:xfrm>
        </p:grpSpPr>
        <p:sp>
          <p:nvSpPr>
            <p:cNvPr id="4" name="橢圓 3"/>
            <p:cNvSpPr/>
            <p:nvPr/>
          </p:nvSpPr>
          <p:spPr>
            <a:xfrm>
              <a:off x="323528" y="1213119"/>
              <a:ext cx="504056" cy="459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" name="直線單箭頭接點 4"/>
            <p:cNvCxnSpPr/>
            <p:nvPr/>
          </p:nvCxnSpPr>
          <p:spPr>
            <a:xfrm flipH="1" flipV="1">
              <a:off x="107504" y="1213119"/>
              <a:ext cx="936104" cy="459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接點 5"/>
            <p:cNvCxnSpPr/>
            <p:nvPr/>
          </p:nvCxnSpPr>
          <p:spPr>
            <a:xfrm flipV="1">
              <a:off x="323528" y="1052736"/>
              <a:ext cx="43204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文字方塊 6"/>
            <p:cNvSpPr txBox="1"/>
            <p:nvPr/>
          </p:nvSpPr>
          <p:spPr>
            <a:xfrm>
              <a:off x="282370" y="86807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DR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827584" y="107944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U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-12086" y="148802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DL</a:t>
              </a:r>
              <a:endParaRPr lang="zh-TW" altLang="en-US" dirty="0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82328" y="1672688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UL</a:t>
              </a:r>
              <a:endParaRPr lang="zh-TW" altLang="en-US" dirty="0"/>
            </a:p>
          </p:txBody>
        </p:sp>
      </p:grpSp>
      <p:sp>
        <p:nvSpPr>
          <p:cNvPr id="30" name="文字方塊 29"/>
          <p:cNvSpPr txBox="1"/>
          <p:nvPr/>
        </p:nvSpPr>
        <p:spPr>
          <a:xfrm>
            <a:off x="3347864" y="1628800"/>
            <a:ext cx="453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Three categories of Typhoon intensity (CWB)</a:t>
            </a:r>
            <a:endParaRPr lang="zh-TW" altLang="en-US" dirty="0"/>
          </a:p>
        </p:txBody>
      </p:sp>
      <p:cxnSp>
        <p:nvCxnSpPr>
          <p:cNvPr id="34" name="直線單箭頭接點 33"/>
          <p:cNvCxnSpPr/>
          <p:nvPr/>
        </p:nvCxnSpPr>
        <p:spPr>
          <a:xfrm>
            <a:off x="4788024" y="1988840"/>
            <a:ext cx="7920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 flipH="1">
            <a:off x="3923928" y="1988840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251520" y="2420888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 41"/>
          <p:cNvSpPr/>
          <p:nvPr/>
        </p:nvSpPr>
        <p:spPr>
          <a:xfrm>
            <a:off x="4716016" y="2492896"/>
            <a:ext cx="576064" cy="288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H="1">
            <a:off x="2987824" y="5085184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904589" y="6199738"/>
            <a:ext cx="66704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Difference of wind profile in three categories of typhoon intensity </a:t>
            </a:r>
            <a:endParaRPr lang="zh-TW" altLang="en-US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1613834" y="5749977"/>
            <a:ext cx="22223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Tangential wind speed (m/s)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5912168" y="5774675"/>
            <a:ext cx="22223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Tangential wind speed (m/s)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線單箭頭接點 21"/>
          <p:cNvCxnSpPr/>
          <p:nvPr/>
        </p:nvCxnSpPr>
        <p:spPr>
          <a:xfrm flipH="1">
            <a:off x="7023338" y="3645024"/>
            <a:ext cx="129307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4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30900"/>
            <a:ext cx="4801829" cy="360000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" y="2230900"/>
            <a:ext cx="4801829" cy="360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51920" y="260648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Characteristics of Typhoon Outer Core</a:t>
            </a:r>
          </a:p>
          <a:p>
            <a:r>
              <a:rPr lang="en-US" altLang="zh-TW" sz="2400" dirty="0">
                <a:solidFill>
                  <a:srgbClr val="FF0000"/>
                </a:solidFill>
              </a:rPr>
              <a:t>                      </a:t>
            </a:r>
            <a:r>
              <a:rPr lang="en-US" altLang="zh-TW" sz="2400" dirty="0" smtClean="0">
                <a:solidFill>
                  <a:srgbClr val="FF0000"/>
                </a:solidFill>
              </a:rPr>
              <a:t>Relative Humidity profile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1122040" y="991751"/>
            <a:ext cx="1320892" cy="1173950"/>
            <a:chOff x="-12086" y="868070"/>
            <a:chExt cx="1320892" cy="1173950"/>
          </a:xfrm>
        </p:grpSpPr>
        <p:sp>
          <p:nvSpPr>
            <p:cNvPr id="7" name="橢圓 6"/>
            <p:cNvSpPr/>
            <p:nvPr/>
          </p:nvSpPr>
          <p:spPr>
            <a:xfrm>
              <a:off x="323528" y="1213119"/>
              <a:ext cx="504056" cy="459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 flipV="1">
              <a:off x="107504" y="1213119"/>
              <a:ext cx="936104" cy="459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323528" y="1052736"/>
              <a:ext cx="43204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282370" y="86807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DR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27584" y="107944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-12086" y="148802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DL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82328" y="1672688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UL</a:t>
              </a:r>
              <a:endParaRPr lang="zh-TW" altLang="en-US" dirty="0"/>
            </a:p>
          </p:txBody>
        </p:sp>
      </p:grpSp>
      <p:sp>
        <p:nvSpPr>
          <p:cNvPr id="16" name="矩形 15"/>
          <p:cNvSpPr/>
          <p:nvPr/>
        </p:nvSpPr>
        <p:spPr>
          <a:xfrm>
            <a:off x="3116191" y="3861048"/>
            <a:ext cx="1167777" cy="1598207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5220072" y="4725144"/>
            <a:ext cx="3672408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字方塊 13"/>
          <p:cNvSpPr txBox="1"/>
          <p:nvPr/>
        </p:nvSpPr>
        <p:spPr>
          <a:xfrm>
            <a:off x="5868144" y="4405590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500m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1889702" y="6093295"/>
            <a:ext cx="49343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More symmetric in humidity field than wind field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8520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2636912"/>
            <a:ext cx="75408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Quick view on three Phases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Statistics Numbers (2003~2017)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Typhoon Outer Core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 and Next step</a:t>
            </a:r>
            <a:endParaRPr lang="en-US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868144" y="260648"/>
            <a:ext cx="25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 smtClean="0"/>
              <a:t>OUTLINE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3094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78591"/>
            <a:ext cx="4801829" cy="360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" y="2099179"/>
            <a:ext cx="4801829" cy="360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987824" y="330032"/>
            <a:ext cx="62227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/>
              <a:t>Characteristics of Typhoon Outer </a:t>
            </a:r>
            <a:r>
              <a:rPr lang="en-US" altLang="zh-TW" sz="2800" dirty="0" smtClean="0"/>
              <a:t>Core</a:t>
            </a:r>
          </a:p>
          <a:p>
            <a:r>
              <a:rPr lang="en-US" altLang="zh-TW" sz="2800" dirty="0" smtClean="0">
                <a:solidFill>
                  <a:srgbClr val="FF0000"/>
                </a:solidFill>
              </a:rPr>
              <a:t>                  Virtual </a:t>
            </a:r>
            <a:r>
              <a:rPr lang="en-US" altLang="zh-TW" sz="2800" dirty="0">
                <a:solidFill>
                  <a:srgbClr val="FF0000"/>
                </a:solidFill>
              </a:rPr>
              <a:t>Potential Temperature 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827584" y="807085"/>
            <a:ext cx="1320892" cy="1173950"/>
            <a:chOff x="-12086" y="868070"/>
            <a:chExt cx="1320892" cy="1173950"/>
          </a:xfrm>
        </p:grpSpPr>
        <p:sp>
          <p:nvSpPr>
            <p:cNvPr id="7" name="橢圓 6"/>
            <p:cNvSpPr/>
            <p:nvPr/>
          </p:nvSpPr>
          <p:spPr>
            <a:xfrm>
              <a:off x="323528" y="1213119"/>
              <a:ext cx="504056" cy="459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" name="直線單箭頭接點 7"/>
            <p:cNvCxnSpPr/>
            <p:nvPr/>
          </p:nvCxnSpPr>
          <p:spPr>
            <a:xfrm flipH="1" flipV="1">
              <a:off x="107504" y="1213119"/>
              <a:ext cx="936104" cy="459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接點 8"/>
            <p:cNvCxnSpPr/>
            <p:nvPr/>
          </p:nvCxnSpPr>
          <p:spPr>
            <a:xfrm flipV="1">
              <a:off x="323528" y="1052736"/>
              <a:ext cx="43204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文字方塊 9"/>
            <p:cNvSpPr txBox="1"/>
            <p:nvPr/>
          </p:nvSpPr>
          <p:spPr>
            <a:xfrm>
              <a:off x="282370" y="86807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DR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27584" y="107944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/>
                <a:t>U</a:t>
              </a:r>
              <a:r>
                <a:rPr lang="en-US" altLang="zh-TW" dirty="0" smtClean="0"/>
                <a:t>R</a:t>
              </a:r>
              <a:endParaRPr lang="zh-TW" altLang="en-US" dirty="0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-12086" y="148802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DL</a:t>
              </a:r>
              <a:endParaRPr lang="zh-TW" altLang="en-US" dirty="0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82328" y="1672688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UL</a:t>
              </a:r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93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246" y="2523434"/>
            <a:ext cx="4801829" cy="360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4459"/>
            <a:ext cx="4801829" cy="3600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3400" y="332655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Characteristics of Typhoon Outer Core</a:t>
            </a:r>
          </a:p>
          <a:p>
            <a:r>
              <a:rPr lang="en-US" altLang="zh-TW" sz="2000" dirty="0">
                <a:solidFill>
                  <a:srgbClr val="FF0000"/>
                </a:solidFill>
              </a:rPr>
              <a:t>          </a:t>
            </a:r>
            <a:r>
              <a:rPr lang="en-US" altLang="zh-TW" sz="2400" dirty="0">
                <a:solidFill>
                  <a:srgbClr val="FF0000"/>
                </a:solidFill>
              </a:rPr>
              <a:t>V</a:t>
            </a:r>
            <a:r>
              <a:rPr lang="en-US" altLang="zh-TW" sz="2400" dirty="0" smtClean="0">
                <a:solidFill>
                  <a:srgbClr val="FF0000"/>
                </a:solidFill>
              </a:rPr>
              <a:t>irtual </a:t>
            </a:r>
            <a:r>
              <a:rPr lang="en-US" altLang="zh-TW" sz="2400" dirty="0">
                <a:solidFill>
                  <a:srgbClr val="FF0000"/>
                </a:solidFill>
              </a:rPr>
              <a:t>P</a:t>
            </a:r>
            <a:r>
              <a:rPr lang="en-US" altLang="zh-TW" sz="2400" dirty="0" smtClean="0">
                <a:solidFill>
                  <a:srgbClr val="FF0000"/>
                </a:solidFill>
              </a:rPr>
              <a:t>otential </a:t>
            </a:r>
            <a:r>
              <a:rPr lang="en-US" altLang="zh-TW" sz="2400" dirty="0">
                <a:solidFill>
                  <a:srgbClr val="FF0000"/>
                </a:solidFill>
              </a:rPr>
              <a:t>T</a:t>
            </a:r>
            <a:r>
              <a:rPr lang="en-US" altLang="zh-TW" sz="2400" dirty="0" smtClean="0">
                <a:solidFill>
                  <a:srgbClr val="FF0000"/>
                </a:solidFill>
              </a:rPr>
              <a:t>emperature (UR)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907355" y="991751"/>
            <a:ext cx="1320892" cy="1173950"/>
            <a:chOff x="-12086" y="868070"/>
            <a:chExt cx="1320892" cy="1173950"/>
          </a:xfrm>
        </p:grpSpPr>
        <p:sp>
          <p:nvSpPr>
            <p:cNvPr id="12" name="橢圓 11"/>
            <p:cNvSpPr/>
            <p:nvPr/>
          </p:nvSpPr>
          <p:spPr>
            <a:xfrm>
              <a:off x="323528" y="1213119"/>
              <a:ext cx="504056" cy="4595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單箭頭接點 12"/>
            <p:cNvCxnSpPr/>
            <p:nvPr/>
          </p:nvCxnSpPr>
          <p:spPr>
            <a:xfrm flipH="1" flipV="1">
              <a:off x="107504" y="1213119"/>
              <a:ext cx="936104" cy="4595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接點 13"/>
            <p:cNvCxnSpPr/>
            <p:nvPr/>
          </p:nvCxnSpPr>
          <p:spPr>
            <a:xfrm flipV="1">
              <a:off x="323528" y="1052736"/>
              <a:ext cx="432048" cy="7920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字方塊 14"/>
            <p:cNvSpPr txBox="1"/>
            <p:nvPr/>
          </p:nvSpPr>
          <p:spPr>
            <a:xfrm>
              <a:off x="282370" y="868070"/>
              <a:ext cx="473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DR</a:t>
              </a:r>
              <a:endParaRPr lang="zh-TW" altLang="en-US" dirty="0"/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827584" y="1079448"/>
              <a:ext cx="481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>
                  <a:solidFill>
                    <a:srgbClr val="FF0000"/>
                  </a:solidFill>
                </a:rPr>
                <a:t>U</a:t>
              </a:r>
              <a:r>
                <a:rPr lang="en-US" altLang="zh-TW" dirty="0" smtClean="0">
                  <a:solidFill>
                    <a:srgbClr val="FF0000"/>
                  </a:solidFill>
                </a:rPr>
                <a:t>R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-12086" y="1488022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DL</a:t>
              </a:r>
              <a:endParaRPr lang="zh-TW" altLang="en-US" dirty="0"/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482328" y="1672688"/>
              <a:ext cx="4555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UL</a:t>
              </a:r>
              <a:endParaRPr lang="zh-TW" altLang="en-US" dirty="0"/>
            </a:p>
          </p:txBody>
        </p:sp>
      </p:grpSp>
      <p:sp>
        <p:nvSpPr>
          <p:cNvPr id="29" name="矩形 28"/>
          <p:cNvSpPr/>
          <p:nvPr/>
        </p:nvSpPr>
        <p:spPr>
          <a:xfrm>
            <a:off x="647749" y="5013176"/>
            <a:ext cx="843959" cy="618336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158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875427"/>
            <a:ext cx="4824536" cy="361702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9424"/>
            <a:ext cx="4852529" cy="3638011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79512" y="16149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vertical profiles between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 samples) and outer core (412 samples)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lower and stronger 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windshear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humid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403648" y="6331055"/>
            <a:ext cx="22223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Tangential wind speed (m/s)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6849753" y="4725144"/>
            <a:ext cx="2218824" cy="2649075"/>
            <a:chOff x="2132883" y="1813991"/>
            <a:chExt cx="4065643" cy="4504534"/>
          </a:xfrm>
        </p:grpSpPr>
        <p:grpSp>
          <p:nvGrpSpPr>
            <p:cNvPr id="3" name="群組 2"/>
            <p:cNvGrpSpPr/>
            <p:nvPr/>
          </p:nvGrpSpPr>
          <p:grpSpPr>
            <a:xfrm>
              <a:off x="2132883" y="1813991"/>
              <a:ext cx="4004790" cy="4504534"/>
              <a:chOff x="-12086" y="868070"/>
              <a:chExt cx="1046008" cy="1207869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282370" y="1165967"/>
                <a:ext cx="545214" cy="50672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282370" y="868070"/>
                <a:ext cx="47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DR</a:t>
                </a:r>
                <a:endParaRPr lang="zh-TW" altLang="en-US" dirty="0"/>
              </a:p>
            </p:txBody>
          </p:sp>
          <p:sp>
            <p:nvSpPr>
              <p:cNvPr id="9" name="文字方塊 8"/>
              <p:cNvSpPr txBox="1"/>
              <p:nvPr/>
            </p:nvSpPr>
            <p:spPr>
              <a:xfrm>
                <a:off x="827584" y="1079448"/>
                <a:ext cx="125690" cy="99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/>
                  <a:t>U</a:t>
                </a:r>
                <a:r>
                  <a:rPr lang="en-US" altLang="zh-TW" dirty="0" smtClean="0"/>
                  <a:t>R</a:t>
                </a:r>
                <a:endParaRPr lang="zh-TW" altLang="en-US" dirty="0"/>
              </a:p>
            </p:txBody>
          </p:sp>
          <p:sp>
            <p:nvSpPr>
              <p:cNvPr id="10" name="文字方塊 9"/>
              <p:cNvSpPr txBox="1"/>
              <p:nvPr/>
            </p:nvSpPr>
            <p:spPr>
              <a:xfrm>
                <a:off x="-12086" y="1488022"/>
                <a:ext cx="4475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DL</a:t>
                </a:r>
                <a:endParaRPr lang="zh-TW" altLang="en-US" dirty="0"/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578348" y="1706607"/>
                <a:ext cx="4555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UL</a:t>
                </a:r>
                <a:endParaRPr lang="zh-TW" altLang="en-US" dirty="0"/>
              </a:p>
            </p:txBody>
          </p:sp>
        </p:grpSp>
        <p:sp>
          <p:nvSpPr>
            <p:cNvPr id="4" name="橢圓 3"/>
            <p:cNvSpPr/>
            <p:nvPr/>
          </p:nvSpPr>
          <p:spPr>
            <a:xfrm>
              <a:off x="4002890" y="3524025"/>
              <a:ext cx="602147" cy="60196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" name="直線接點 4"/>
            <p:cNvCxnSpPr/>
            <p:nvPr/>
          </p:nvCxnSpPr>
          <p:spPr>
            <a:xfrm flipV="1">
              <a:off x="3563888" y="2348880"/>
              <a:ext cx="1334044" cy="31544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 flipH="1" flipV="1">
              <a:off x="2614519" y="3012868"/>
              <a:ext cx="3584007" cy="171388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文字方塊 11"/>
          <p:cNvSpPr txBox="1"/>
          <p:nvPr/>
        </p:nvSpPr>
        <p:spPr>
          <a:xfrm>
            <a:off x="1" y="16288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tangential wind profiles: maximum speed close to 1000m height and asymmetric in quadrants (stronger at UR, weaker at DL)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Humidity profiles : more symmetric than wind field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profiles in different intensity of typhoons are under studied.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impact from models were done </a:t>
            </a:r>
            <a:endParaRPr lang="zh-TW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data from inner core should be collected 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5852498" y="376736"/>
            <a:ext cx="21066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/>
              <a:t>Summaries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935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1433" y="116632"/>
            <a:ext cx="8229600" cy="1252728"/>
          </a:xfrm>
        </p:spPr>
        <p:txBody>
          <a:bodyPr>
            <a:normAutofit/>
          </a:bodyPr>
          <a:lstStyle/>
          <a:p>
            <a:r>
              <a:rPr lang="en-US" altLang="zh-TW" dirty="0"/>
              <a:t>next 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47741" y="3284984"/>
            <a:ext cx="8856983" cy="3450696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 mission ? _ possible cancel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AICD rental fee is no discounted and/or limited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on flight hours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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?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(TTFRI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closes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this year and NTU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plans to replay the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dropsonde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mission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after 2019)</a:t>
            </a: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Reconnaissance flights ? (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NOAA P3 aircraft + AXBT, Coyote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38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508104" y="332656"/>
            <a:ext cx="2340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next step (1)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07504" y="1700808"/>
            <a:ext cx="9246442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DORIS: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mini AXBT in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size of RD94 </a:t>
            </a:r>
            <a:r>
              <a:rPr lang="en-US" altLang="zh-TW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iridium module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under developed by NTU, TORI and TTFRI (2014-2015).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DORIS is expected to launch from ASTRA after RD94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OCPI (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Ocean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Coupling Potential Index)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typhoon intensity study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(First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propotype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was done except iridium module, </a:t>
            </a:r>
            <a:r>
              <a:rPr lang="en-US" altLang="zh-TW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postponed by funding)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03955" y="4790227"/>
            <a:ext cx="2204862" cy="16536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2772444" y="5122067"/>
            <a:ext cx="2220582" cy="116905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10040"/>
            <a:ext cx="2915816" cy="181950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6395" y="5035218"/>
            <a:ext cx="1954035" cy="146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4294967295"/>
          </p:nvPr>
        </p:nvSpPr>
        <p:spPr>
          <a:xfrm>
            <a:off x="179735" y="915056"/>
            <a:ext cx="9036050" cy="34512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glider UAV 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_same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of RD94 </a:t>
            </a:r>
            <a:r>
              <a:rPr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endParaRPr lang="en-US" altLang="zh-TW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developed </a:t>
            </a:r>
            <a:r>
              <a:rPr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NTU. This 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wing-foldable glider (</a:t>
            </a:r>
            <a:r>
              <a:rPr lang="en-US" altLang="zh-TW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Pixhawk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autopilot module, </a:t>
            </a:r>
            <a:r>
              <a:rPr lang="en-US" altLang="zh-TW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GPS, PTU sensors*)</a:t>
            </a:r>
            <a:r>
              <a:rPr lang="en-US" altLang="zh-TW" sz="2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be dropped from ASTRA to approach inner core (or eye) of typhoon (</a:t>
            </a:r>
            <a:r>
              <a:rPr lang="en-US" altLang="zh-TW" sz="28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 </a:t>
            </a:r>
            <a:r>
              <a:rPr lang="en-US" altLang="zh-TW" sz="28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dropsonde</a:t>
            </a:r>
            <a:r>
              <a:rPr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zh-TW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*NTU mini radiosonde (12 g) is done and used in 2017-2018. 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 idx="4294967295"/>
          </p:nvPr>
        </p:nvSpPr>
        <p:spPr>
          <a:xfrm>
            <a:off x="2411760" y="23736"/>
            <a:ext cx="8229600" cy="1252537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solidFill>
                  <a:schemeClr val="tx1"/>
                </a:solidFill>
              </a:rPr>
              <a:t>next step </a:t>
            </a:r>
            <a:r>
              <a:rPr lang="en-US" altLang="zh-TW" sz="3600" dirty="0" smtClean="0">
                <a:solidFill>
                  <a:schemeClr val="tx1"/>
                </a:solidFill>
              </a:rPr>
              <a:t>(2)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00896"/>
            <a:ext cx="3707904" cy="208569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001291"/>
            <a:ext cx="2411760" cy="180800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228034"/>
            <a:ext cx="2640838" cy="205913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896" y="5557549"/>
            <a:ext cx="1885705" cy="125362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511830" y="6428603"/>
            <a:ext cx="3364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NTU mini radiosonde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996952"/>
            <a:ext cx="6120680" cy="3723928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888" y="203207"/>
            <a:ext cx="8712968" cy="221599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zh-TW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inherit"/>
                <a:cs typeface="Times New Roman" panose="02020603050405020304" pitchFamily="18" charset="0"/>
              </a:rPr>
              <a:t>Slide-down ratio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inherit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inherit"/>
                <a:cs typeface="Times New Roman" panose="02020603050405020304" pitchFamily="18" charset="0"/>
              </a:rPr>
              <a:t>~15 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From ~150km distance (outer core) and 14 km cruise height</a:t>
            </a:r>
            <a:r>
              <a:rPr kumimoji="0" lang="en-US" altLang="zh-TW" sz="24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kumimoji="0" lang="en-US" altLang="zh-TW" sz="24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into inner core and the center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glider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frame/weight/battery/radio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developing currently. Flight performance is simulated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models (X-plane simulator +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WRF</a:t>
            </a: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of TY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Nepartak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hope to have first field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(balloon borne) in this year. </a:t>
            </a:r>
            <a:endParaRPr lang="en-US" altLang="zh-TW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>
            <a:off x="251520" y="4077072"/>
            <a:ext cx="2376264" cy="504056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3563888" y="4756026"/>
            <a:ext cx="216024" cy="205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手繪多邊形 6"/>
          <p:cNvSpPr/>
          <p:nvPr/>
        </p:nvSpPr>
        <p:spPr>
          <a:xfrm>
            <a:off x="3923928" y="4653136"/>
            <a:ext cx="2388381" cy="432048"/>
          </a:xfrm>
          <a:custGeom>
            <a:avLst/>
            <a:gdLst>
              <a:gd name="connsiteX0" fmla="*/ 0 w 2173178"/>
              <a:gd name="connsiteY0" fmla="*/ 295564 h 415637"/>
              <a:gd name="connsiteX1" fmla="*/ 942110 w 2173178"/>
              <a:gd name="connsiteY1" fmla="*/ 415637 h 415637"/>
              <a:gd name="connsiteX2" fmla="*/ 942110 w 2173178"/>
              <a:gd name="connsiteY2" fmla="*/ 415637 h 415637"/>
              <a:gd name="connsiteX3" fmla="*/ 2170546 w 2173178"/>
              <a:gd name="connsiteY3" fmla="*/ 101600 h 415637"/>
              <a:gd name="connsiteX4" fmla="*/ 1293091 w 2173178"/>
              <a:gd name="connsiteY4" fmla="*/ 0 h 415637"/>
              <a:gd name="connsiteX5" fmla="*/ 1293091 w 2173178"/>
              <a:gd name="connsiteY5" fmla="*/ 0 h 415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3178" h="415637">
                <a:moveTo>
                  <a:pt x="0" y="295564"/>
                </a:moveTo>
                <a:lnTo>
                  <a:pt x="942110" y="415637"/>
                </a:lnTo>
                <a:lnTo>
                  <a:pt x="942110" y="415637"/>
                </a:lnTo>
                <a:cubicBezTo>
                  <a:pt x="1146849" y="363298"/>
                  <a:pt x="2112049" y="170873"/>
                  <a:pt x="2170546" y="101600"/>
                </a:cubicBezTo>
                <a:cubicBezTo>
                  <a:pt x="2229043" y="32327"/>
                  <a:pt x="1293091" y="0"/>
                  <a:pt x="1293091" y="0"/>
                </a:cubicBezTo>
                <a:lnTo>
                  <a:pt x="1293091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9" name="直線單箭頭接點 8"/>
          <p:cNvCxnSpPr/>
          <p:nvPr/>
        </p:nvCxnSpPr>
        <p:spPr>
          <a:xfrm>
            <a:off x="611560" y="4005064"/>
            <a:ext cx="1584176" cy="3600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1823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3888" y="260648"/>
            <a:ext cx="5516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/>
              <a:t>Quick view on three </a:t>
            </a:r>
            <a:r>
              <a:rPr lang="en-US" altLang="zh-TW" sz="3600" dirty="0" smtClean="0"/>
              <a:t>Phases</a:t>
            </a:r>
            <a:endParaRPr lang="en-US" altLang="zh-TW" sz="36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21657" y="2563253"/>
            <a:ext cx="96857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Pre-Phase: 2002 summer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(visiting NOAA/RHD, AOC)  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1 : 2003~2005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(NTU, supported by NSC)*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2: 2006~2012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NTU,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CWB +</a:t>
            </a:r>
          </a:p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2008 TPARC + 2010 ITOP)</a:t>
            </a:r>
          </a:p>
          <a:p>
            <a:pPr marL="742950" indent="-742950">
              <a:buFont typeface="Wingdings" panose="05000000000000000000" pitchFamily="2" charset="2"/>
              <a:buChar char=""/>
            </a:pP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3: 2013~2017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(TTFRI,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by 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CWB)</a:t>
            </a:r>
          </a:p>
        </p:txBody>
      </p:sp>
      <p:sp>
        <p:nvSpPr>
          <p:cNvPr id="4" name="矩形 3"/>
          <p:cNvSpPr/>
          <p:nvPr/>
        </p:nvSpPr>
        <p:spPr>
          <a:xfrm>
            <a:off x="213612" y="5733256"/>
            <a:ext cx="886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/>
              <a:t>* </a:t>
            </a:r>
            <a:r>
              <a:rPr lang="en-US" altLang="zh-TW" b="1" dirty="0" smtClean="0"/>
              <a:t>DOTSTAR</a:t>
            </a:r>
            <a:r>
              <a:rPr lang="en-US" altLang="zh-TW" dirty="0" smtClean="0"/>
              <a:t>: </a:t>
            </a:r>
            <a:r>
              <a:rPr lang="en-US" altLang="zh-TW" dirty="0" err="1" smtClean="0">
                <a:solidFill>
                  <a:srgbClr val="FF0000"/>
                </a:solidFill>
              </a:rPr>
              <a:t>D</a:t>
            </a:r>
            <a:r>
              <a:rPr lang="en-US" altLang="zh-TW" dirty="0" err="1" smtClean="0"/>
              <a:t>ropsonde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rgbClr val="FF0000"/>
                </a:solidFill>
              </a:rPr>
              <a:t>O</a:t>
            </a:r>
            <a:r>
              <a:rPr lang="en-US" altLang="zh-TW" dirty="0"/>
              <a:t>bservations for </a:t>
            </a:r>
            <a:r>
              <a:rPr lang="en-US" altLang="zh-TW" dirty="0">
                <a:solidFill>
                  <a:srgbClr val="FF0000"/>
                </a:solidFill>
              </a:rPr>
              <a:t>T</a:t>
            </a:r>
            <a:r>
              <a:rPr lang="en-US" altLang="zh-TW" dirty="0"/>
              <a:t>yphoon </a:t>
            </a:r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/>
              <a:t>urveillance near the </a:t>
            </a:r>
            <a:r>
              <a:rPr lang="en-US" altLang="zh-TW" dirty="0" err="1">
                <a:solidFill>
                  <a:srgbClr val="FF0000"/>
                </a:solidFill>
              </a:rPr>
              <a:t>TA</a:t>
            </a:r>
            <a:r>
              <a:rPr lang="en-US" altLang="zh-TW" dirty="0" err="1"/>
              <a:t>iwan</a:t>
            </a:r>
            <a:r>
              <a:rPr lang="en-US" altLang="zh-TW" dirty="0"/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R</a:t>
            </a:r>
            <a:r>
              <a:rPr lang="en-US" altLang="zh-TW" dirty="0" smtClean="0"/>
              <a:t>egion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0539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3" y="2369007"/>
            <a:ext cx="2786541" cy="208990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2730"/>
            <a:ext cx="2788568" cy="209142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27044"/>
            <a:ext cx="2784309" cy="20882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4" y="186050"/>
            <a:ext cx="2788568" cy="209142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935" y="4532260"/>
            <a:ext cx="3073513" cy="201622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369006"/>
            <a:ext cx="2786542" cy="208990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344" y="188962"/>
            <a:ext cx="2795721" cy="2096791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4" y="4545124"/>
            <a:ext cx="2724352" cy="2043264"/>
          </a:xfrm>
          <a:prstGeom prst="rect">
            <a:avLst/>
          </a:prstGeom>
        </p:spPr>
      </p:pic>
      <p:sp>
        <p:nvSpPr>
          <p:cNvPr id="16" name="文字方塊 15"/>
          <p:cNvSpPr txBox="1"/>
          <p:nvPr/>
        </p:nvSpPr>
        <p:spPr>
          <a:xfrm>
            <a:off x="2959664" y="2662065"/>
            <a:ext cx="3082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Pre-Phase: 2012 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NOAA/RHD, NOAA/AOC/G4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Atlantic 2002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 EDOURAD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TD FAY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44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99992" y="260648"/>
            <a:ext cx="38314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1 : 2003-2005</a:t>
            </a:r>
          </a:p>
          <a:p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Funding support by NSC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15864" y="1844824"/>
            <a:ext cx="90027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Airplane owners:  Japan Diamond Air Service,  Taiwan AIDC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AIDC ASTRA Jet AVAPS setup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Interface for flight path making (Virtual Basics, Windows-Based)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Onboard flight-aid software  (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NTU-Madonna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zh-TW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NCAR-ASPEN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test flight: May 23, 2003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typhoon mission: </a:t>
            </a:r>
            <a:r>
              <a:rPr lang="en-US" altLang="zh-TW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Dujuan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(Sept. 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2003) 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41" y="4098096"/>
            <a:ext cx="3060123" cy="21223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098096"/>
            <a:ext cx="2843808" cy="213285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47" y="4098096"/>
            <a:ext cx="2843808" cy="2132856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395536" y="6309320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ASTRA (Gulfstream 100)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72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75857" y="260648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 smtClean="0"/>
              <a:t>Windows Interface for </a:t>
            </a:r>
            <a:r>
              <a:rPr lang="en-US" altLang="zh-TW" sz="2400" dirty="0"/>
              <a:t>flight path making </a:t>
            </a:r>
            <a:r>
              <a:rPr lang="en-US" altLang="zh-TW" sz="2400" dirty="0" smtClean="0"/>
              <a:t>           (</a:t>
            </a:r>
            <a:r>
              <a:rPr lang="en-US" altLang="zh-TW" sz="2400" dirty="0"/>
              <a:t>Virtual </a:t>
            </a:r>
            <a:r>
              <a:rPr lang="en-US" altLang="zh-TW" sz="2400" dirty="0" smtClean="0"/>
              <a:t>Basics) </a:t>
            </a:r>
            <a:endParaRPr lang="en-US" altLang="zh-TW" sz="2400" dirty="0"/>
          </a:p>
        </p:txBody>
      </p:sp>
      <p:grpSp>
        <p:nvGrpSpPr>
          <p:cNvPr id="9" name="群組 8"/>
          <p:cNvGrpSpPr/>
          <p:nvPr/>
        </p:nvGrpSpPr>
        <p:grpSpPr>
          <a:xfrm>
            <a:off x="46256" y="1753930"/>
            <a:ext cx="4827003" cy="4309308"/>
            <a:chOff x="46256" y="1753930"/>
            <a:chExt cx="4827003" cy="430930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56" y="2204864"/>
              <a:ext cx="4827003" cy="3858374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1760699" y="1753930"/>
              <a:ext cx="1515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Flight domain</a:t>
              </a:r>
              <a:endParaRPr lang="zh-TW" altLang="en-US" dirty="0"/>
            </a:p>
          </p:txBody>
        </p:sp>
        <p:sp>
          <p:nvSpPr>
            <p:cNvPr id="5" name="文字方塊 4"/>
            <p:cNvSpPr txBox="1"/>
            <p:nvPr/>
          </p:nvSpPr>
          <p:spPr>
            <a:xfrm>
              <a:off x="3059832" y="450912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Naha FIR</a:t>
              </a:r>
              <a:endParaRPr lang="zh-TW" altLang="en-US" dirty="0"/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2580910" y="5113848"/>
              <a:ext cx="1601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Philippines FIR</a:t>
              </a:r>
              <a:endParaRPr lang="zh-TW" altLang="en-US" dirty="0"/>
            </a:p>
          </p:txBody>
        </p:sp>
        <p:sp>
          <p:nvSpPr>
            <p:cNvPr id="7" name="文字方塊 6"/>
            <p:cNvSpPr txBox="1"/>
            <p:nvPr/>
          </p:nvSpPr>
          <p:spPr>
            <a:xfrm rot="-1800000">
              <a:off x="788073" y="4927178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HK FIR</a:t>
              </a:r>
              <a:endParaRPr lang="zh-TW" altLang="en-US" dirty="0"/>
            </a:p>
          </p:txBody>
        </p:sp>
        <p:sp>
          <p:nvSpPr>
            <p:cNvPr id="8" name="文字方塊 7"/>
            <p:cNvSpPr txBox="1"/>
            <p:nvPr/>
          </p:nvSpPr>
          <p:spPr>
            <a:xfrm rot="-2400000">
              <a:off x="1959183" y="3673168"/>
              <a:ext cx="11181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Taipei FIR</a:t>
              </a:r>
              <a:endParaRPr lang="zh-TW" alt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35" y="1621119"/>
            <a:ext cx="4088135" cy="307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729" y="4358677"/>
            <a:ext cx="3209752" cy="22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86335" y="212890"/>
            <a:ext cx="4660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/>
              <a:t>M</a:t>
            </a:r>
            <a:r>
              <a:rPr lang="en-US" altLang="zh-TW" sz="3200" dirty="0" smtClean="0"/>
              <a:t>ission Flow of DOTSTAR</a:t>
            </a:r>
            <a:endParaRPr lang="en-US" altLang="zh-TW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92113" y="1163042"/>
            <a:ext cx="27075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 5~3 days</a:t>
            </a:r>
          </a:p>
          <a:p>
            <a:r>
              <a:rPr lang="en-US" altLang="zh-TW" b="1" dirty="0" smtClean="0"/>
              <a:t>Storm Watch (CWB, NTU)</a:t>
            </a:r>
            <a:endParaRPr lang="zh-TW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85317" y="1913424"/>
            <a:ext cx="56258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 3~2 days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Flight path making </a:t>
            </a:r>
            <a:r>
              <a:rPr lang="en-US" altLang="zh-TW" dirty="0" smtClean="0"/>
              <a:t>(NTU)</a:t>
            </a:r>
          </a:p>
          <a:p>
            <a:r>
              <a:rPr lang="en-US" altLang="zh-TW" b="1" dirty="0" smtClean="0"/>
              <a:t>Flight plan sending to </a:t>
            </a:r>
            <a:r>
              <a:rPr lang="en-US" altLang="zh-TW" b="1" dirty="0" smtClean="0">
                <a:solidFill>
                  <a:srgbClr val="FF0000"/>
                </a:solidFill>
              </a:rPr>
              <a:t>NAHA, Philippines, HK FIR</a:t>
            </a:r>
            <a:r>
              <a:rPr lang="en-US" altLang="zh-TW" b="1" dirty="0" smtClean="0"/>
              <a:t> (AIDC)</a:t>
            </a:r>
            <a:endParaRPr lang="zh-TW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92113" y="2893328"/>
            <a:ext cx="41809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 2~1 days</a:t>
            </a:r>
          </a:p>
          <a:p>
            <a:r>
              <a:rPr lang="en-US" altLang="zh-TW" dirty="0" smtClean="0"/>
              <a:t>Crews Call (NTU)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Decision making (Go or not) </a:t>
            </a:r>
            <a:r>
              <a:rPr lang="en-US" altLang="zh-TW" b="1" dirty="0" smtClean="0"/>
              <a:t>(NTU+CWB)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80277" y="3933056"/>
            <a:ext cx="47672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 5~2 </a:t>
            </a:r>
            <a:r>
              <a:rPr lang="en-US" altLang="zh-TW" dirty="0" err="1" smtClean="0"/>
              <a:t>hrs</a:t>
            </a:r>
            <a:endParaRPr lang="en-US" altLang="zh-TW" dirty="0" smtClean="0"/>
          </a:p>
          <a:p>
            <a:r>
              <a:rPr lang="en-US" altLang="zh-TW" b="1" dirty="0" smtClean="0"/>
              <a:t>Ground transportation Taipei---Taichung (NTU)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1080277" y="4653136"/>
            <a:ext cx="339131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 2~1 </a:t>
            </a:r>
            <a:r>
              <a:rPr lang="en-US" altLang="zh-TW" dirty="0" err="1" smtClean="0"/>
              <a:t>hrs</a:t>
            </a:r>
            <a:endParaRPr lang="en-US" altLang="zh-TW" dirty="0" smtClean="0"/>
          </a:p>
          <a:p>
            <a:r>
              <a:rPr lang="en-US" altLang="zh-TW" b="1" dirty="0" smtClean="0"/>
              <a:t>Final ground check (AIDC + NTU)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1070797" y="5373216"/>
            <a:ext cx="42005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 1hr</a:t>
            </a:r>
          </a:p>
          <a:p>
            <a:r>
              <a:rPr lang="en-US" altLang="zh-TW" b="1" dirty="0" smtClean="0"/>
              <a:t>Mission + Weather briefing (AIDC + NTU)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070797" y="6093296"/>
            <a:ext cx="71551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DA 0~6hrs</a:t>
            </a:r>
          </a:p>
          <a:p>
            <a:r>
              <a:rPr lang="en-US" altLang="zh-TW" b="1" dirty="0" smtClean="0"/>
              <a:t>Drop + onboard code editing + voice communication (NTU, AIDC, CWB)</a:t>
            </a:r>
          </a:p>
        </p:txBody>
      </p:sp>
      <p:sp>
        <p:nvSpPr>
          <p:cNvPr id="14" name="文字方塊 13"/>
          <p:cNvSpPr txBox="1"/>
          <p:nvPr/>
        </p:nvSpPr>
        <p:spPr>
          <a:xfrm rot="-5400000">
            <a:off x="-479815" y="3213866"/>
            <a:ext cx="165622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DB: Day Before</a:t>
            </a:r>
          </a:p>
          <a:p>
            <a:r>
              <a:rPr lang="en-US" altLang="zh-TW" dirty="0" smtClean="0"/>
              <a:t>DA: Day After</a:t>
            </a:r>
            <a:endParaRPr lang="zh-TW" altLang="en-US" dirty="0"/>
          </a:p>
        </p:txBody>
      </p:sp>
      <p:cxnSp>
        <p:nvCxnSpPr>
          <p:cNvPr id="16" name="直線單箭頭接點 15"/>
          <p:cNvCxnSpPr/>
          <p:nvPr/>
        </p:nvCxnSpPr>
        <p:spPr>
          <a:xfrm>
            <a:off x="827584" y="1412776"/>
            <a:ext cx="0" cy="482453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50" y="2975384"/>
            <a:ext cx="2555776" cy="1699319"/>
          </a:xfrm>
          <a:prstGeom prst="rect">
            <a:avLst/>
          </a:prstGeom>
        </p:spPr>
      </p:pic>
      <p:sp>
        <p:nvSpPr>
          <p:cNvPr id="15" name="文字方塊 14"/>
          <p:cNvSpPr txBox="1"/>
          <p:nvPr/>
        </p:nvSpPr>
        <p:spPr>
          <a:xfrm>
            <a:off x="5980955" y="4722189"/>
            <a:ext cx="3163045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test flight (each April)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ASTRA: high altitude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AVAPS: function/operation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/>
              <a:t>Data flow: air-ground-world</a:t>
            </a:r>
          </a:p>
        </p:txBody>
      </p:sp>
    </p:spTree>
    <p:extLst>
      <p:ext uri="{BB962C8B-B14F-4D97-AF65-F5344CB8AC3E}">
        <p14:creationId xmlns:p14="http://schemas.microsoft.com/office/powerpoint/2010/main" val="30808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12" y="2968026"/>
            <a:ext cx="6306797" cy="38756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11" y="1628800"/>
            <a:ext cx="4548233" cy="208823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1" y="1412776"/>
            <a:ext cx="4796396" cy="204883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19872" y="4581128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3635896" y="487888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3995936" y="4570824"/>
            <a:ext cx="28803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719344" y="4581128"/>
            <a:ext cx="144016" cy="133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840076" y="4878888"/>
            <a:ext cx="72008" cy="133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83968" y="4878888"/>
            <a:ext cx="208134" cy="133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4316026" y="4591432"/>
            <a:ext cx="176075" cy="1337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3951744" y="4834264"/>
            <a:ext cx="194320" cy="1943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文字方塊 17"/>
          <p:cNvSpPr txBox="1"/>
          <p:nvPr/>
        </p:nvSpPr>
        <p:spPr>
          <a:xfrm>
            <a:off x="1410712" y="4062730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System Engineer 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522031" y="52260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Code editor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2274252" y="5704044"/>
            <a:ext cx="231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Launcher + PI (visitor)</a:t>
            </a:r>
            <a:endParaRPr lang="zh-TW" altLang="en-US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2904544" y="3693398"/>
            <a:ext cx="175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AVAPS operator</a:t>
            </a:r>
            <a:endParaRPr lang="zh-TW" altLang="en-US" dirty="0"/>
          </a:p>
        </p:txBody>
      </p:sp>
      <p:cxnSp>
        <p:nvCxnSpPr>
          <p:cNvPr id="24" name="直線單箭頭接點 23"/>
          <p:cNvCxnSpPr/>
          <p:nvPr/>
        </p:nvCxnSpPr>
        <p:spPr>
          <a:xfrm>
            <a:off x="3133229" y="4247396"/>
            <a:ext cx="370345" cy="2205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048904" y="4062730"/>
            <a:ext cx="0" cy="4052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3503574" y="5028584"/>
            <a:ext cx="204330" cy="272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4048904" y="5028584"/>
            <a:ext cx="0" cy="6754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橢圓 38"/>
          <p:cNvSpPr/>
          <p:nvPr/>
        </p:nvSpPr>
        <p:spPr>
          <a:xfrm>
            <a:off x="1763688" y="3068960"/>
            <a:ext cx="28803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文字方塊 39"/>
          <p:cNvSpPr txBox="1"/>
          <p:nvPr/>
        </p:nvSpPr>
        <p:spPr>
          <a:xfrm>
            <a:off x="2843808" y="3068960"/>
            <a:ext cx="1832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RD94 </a:t>
            </a:r>
            <a:r>
              <a:rPr lang="en-US" altLang="zh-TW" dirty="0" err="1" smtClean="0">
                <a:solidFill>
                  <a:schemeClr val="bg1"/>
                </a:solidFill>
              </a:rPr>
              <a:t>dropsonde</a:t>
            </a:r>
            <a:endParaRPr lang="zh-TW" altLang="en-US" dirty="0">
              <a:solidFill>
                <a:schemeClr val="bg1"/>
              </a:solidFill>
            </a:endParaRPr>
          </a:p>
        </p:txBody>
      </p:sp>
      <p:cxnSp>
        <p:nvCxnSpPr>
          <p:cNvPr id="41" name="直線單箭頭接點 40"/>
          <p:cNvCxnSpPr>
            <a:endCxn id="39" idx="6"/>
          </p:cNvCxnSpPr>
          <p:nvPr/>
        </p:nvCxnSpPr>
        <p:spPr>
          <a:xfrm flipH="1">
            <a:off x="2051720" y="321297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251520" y="1556792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ASTRA (modified Gulfstream 100)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5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Line 7"/>
          <p:cNvSpPr>
            <a:spLocks noChangeShapeType="1"/>
          </p:cNvSpPr>
          <p:nvPr/>
        </p:nvSpPr>
        <p:spPr bwMode="auto">
          <a:xfrm flipV="1">
            <a:off x="3377013" y="1268760"/>
            <a:ext cx="2143125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22535" name="Group 33"/>
          <p:cNvGrpSpPr>
            <a:grpSpLocks/>
          </p:cNvGrpSpPr>
          <p:nvPr/>
        </p:nvGrpSpPr>
        <p:grpSpPr bwMode="auto">
          <a:xfrm>
            <a:off x="5165725" y="1495425"/>
            <a:ext cx="422275" cy="392113"/>
            <a:chOff x="816" y="1296"/>
            <a:chExt cx="259" cy="247"/>
          </a:xfrm>
        </p:grpSpPr>
        <p:sp>
          <p:nvSpPr>
            <p:cNvPr id="22567" name="Rectangle 34"/>
            <p:cNvSpPr>
              <a:spLocks noChangeArrowheads="1"/>
            </p:cNvSpPr>
            <p:nvPr/>
          </p:nvSpPr>
          <p:spPr bwMode="auto">
            <a:xfrm>
              <a:off x="820" y="1492"/>
              <a:ext cx="172" cy="51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kumimoji="0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68" name="Rectangle 35"/>
            <p:cNvSpPr>
              <a:spLocks noChangeArrowheads="1"/>
            </p:cNvSpPr>
            <p:nvPr/>
          </p:nvSpPr>
          <p:spPr bwMode="auto">
            <a:xfrm>
              <a:off x="816" y="1487"/>
              <a:ext cx="170" cy="50"/>
            </a:xfrm>
            <a:prstGeom prst="rect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 w="3175">
              <a:solidFill>
                <a:srgbClr val="494936"/>
              </a:solidFill>
              <a:miter lim="800000"/>
              <a:headEnd/>
              <a:tailEnd/>
            </a:ln>
          </p:spPr>
          <p:txBody>
            <a:bodyPr/>
            <a:lstStyle>
              <a:lvl1pPr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defTabSz="449263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endParaRPr kumimoji="0" lang="zh-TW" alt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569" name="Freeform 36"/>
            <p:cNvSpPr>
              <a:spLocks/>
            </p:cNvSpPr>
            <p:nvPr/>
          </p:nvSpPr>
          <p:spPr bwMode="auto">
            <a:xfrm>
              <a:off x="820" y="1325"/>
              <a:ext cx="255" cy="167"/>
            </a:xfrm>
            <a:custGeom>
              <a:avLst/>
              <a:gdLst>
                <a:gd name="T0" fmla="*/ 0 w 1395"/>
                <a:gd name="T1" fmla="*/ 0 h 622"/>
                <a:gd name="T2" fmla="*/ 0 w 1395"/>
                <a:gd name="T3" fmla="*/ 0 h 622"/>
                <a:gd name="T4" fmla="*/ 0 w 1395"/>
                <a:gd name="T5" fmla="*/ 0 h 622"/>
                <a:gd name="T6" fmla="*/ 0 w 1395"/>
                <a:gd name="T7" fmla="*/ 0 h 622"/>
                <a:gd name="T8" fmla="*/ 0 w 1395"/>
                <a:gd name="T9" fmla="*/ 0 h 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5" h="622">
                  <a:moveTo>
                    <a:pt x="0" y="622"/>
                  </a:moveTo>
                  <a:lnTo>
                    <a:pt x="457" y="0"/>
                  </a:lnTo>
                  <a:lnTo>
                    <a:pt x="1395" y="0"/>
                  </a:lnTo>
                  <a:lnTo>
                    <a:pt x="938" y="622"/>
                  </a:lnTo>
                  <a:lnTo>
                    <a:pt x="0" y="622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0" name="Freeform 37"/>
            <p:cNvSpPr>
              <a:spLocks/>
            </p:cNvSpPr>
            <p:nvPr/>
          </p:nvSpPr>
          <p:spPr bwMode="auto">
            <a:xfrm>
              <a:off x="820" y="1325"/>
              <a:ext cx="255" cy="167"/>
            </a:xfrm>
            <a:custGeom>
              <a:avLst/>
              <a:gdLst>
                <a:gd name="T0" fmla="*/ 0 w 1395"/>
                <a:gd name="T1" fmla="*/ 0 h 622"/>
                <a:gd name="T2" fmla="*/ 0 w 1395"/>
                <a:gd name="T3" fmla="*/ 0 h 622"/>
                <a:gd name="T4" fmla="*/ 0 w 1395"/>
                <a:gd name="T5" fmla="*/ 0 h 622"/>
                <a:gd name="T6" fmla="*/ 0 w 1395"/>
                <a:gd name="T7" fmla="*/ 0 h 622"/>
                <a:gd name="T8" fmla="*/ 0 w 1395"/>
                <a:gd name="T9" fmla="*/ 0 h 6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95" h="622">
                  <a:moveTo>
                    <a:pt x="0" y="622"/>
                  </a:moveTo>
                  <a:lnTo>
                    <a:pt x="457" y="0"/>
                  </a:lnTo>
                  <a:lnTo>
                    <a:pt x="1395" y="0"/>
                  </a:lnTo>
                  <a:lnTo>
                    <a:pt x="938" y="622"/>
                  </a:lnTo>
                  <a:lnTo>
                    <a:pt x="0" y="622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1" name="Freeform 38"/>
            <p:cNvSpPr>
              <a:spLocks/>
            </p:cNvSpPr>
            <p:nvPr/>
          </p:nvSpPr>
          <p:spPr bwMode="auto">
            <a:xfrm>
              <a:off x="992" y="1325"/>
              <a:ext cx="83" cy="218"/>
            </a:xfrm>
            <a:custGeom>
              <a:avLst/>
              <a:gdLst>
                <a:gd name="T0" fmla="*/ 0 w 457"/>
                <a:gd name="T1" fmla="*/ 0 h 814"/>
                <a:gd name="T2" fmla="*/ 0 w 457"/>
                <a:gd name="T3" fmla="*/ 0 h 814"/>
                <a:gd name="T4" fmla="*/ 0 w 457"/>
                <a:gd name="T5" fmla="*/ 0 h 814"/>
                <a:gd name="T6" fmla="*/ 0 w 457"/>
                <a:gd name="T7" fmla="*/ 0 h 814"/>
                <a:gd name="T8" fmla="*/ 0 w 457"/>
                <a:gd name="T9" fmla="*/ 0 h 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" h="814">
                  <a:moveTo>
                    <a:pt x="0" y="814"/>
                  </a:moveTo>
                  <a:lnTo>
                    <a:pt x="457" y="421"/>
                  </a:lnTo>
                  <a:lnTo>
                    <a:pt x="457" y="0"/>
                  </a:lnTo>
                  <a:lnTo>
                    <a:pt x="0" y="622"/>
                  </a:lnTo>
                  <a:lnTo>
                    <a:pt x="0" y="814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2" name="Freeform 39"/>
            <p:cNvSpPr>
              <a:spLocks/>
            </p:cNvSpPr>
            <p:nvPr/>
          </p:nvSpPr>
          <p:spPr bwMode="auto">
            <a:xfrm>
              <a:off x="992" y="1325"/>
              <a:ext cx="83" cy="218"/>
            </a:xfrm>
            <a:custGeom>
              <a:avLst/>
              <a:gdLst>
                <a:gd name="T0" fmla="*/ 0 w 457"/>
                <a:gd name="T1" fmla="*/ 0 h 814"/>
                <a:gd name="T2" fmla="*/ 0 w 457"/>
                <a:gd name="T3" fmla="*/ 0 h 814"/>
                <a:gd name="T4" fmla="*/ 0 w 457"/>
                <a:gd name="T5" fmla="*/ 0 h 814"/>
                <a:gd name="T6" fmla="*/ 0 w 457"/>
                <a:gd name="T7" fmla="*/ 0 h 814"/>
                <a:gd name="T8" fmla="*/ 0 w 457"/>
                <a:gd name="T9" fmla="*/ 0 h 8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7" h="814">
                  <a:moveTo>
                    <a:pt x="0" y="814"/>
                  </a:moveTo>
                  <a:lnTo>
                    <a:pt x="457" y="421"/>
                  </a:lnTo>
                  <a:lnTo>
                    <a:pt x="457" y="0"/>
                  </a:lnTo>
                  <a:lnTo>
                    <a:pt x="0" y="622"/>
                  </a:lnTo>
                  <a:lnTo>
                    <a:pt x="0" y="814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3" name="Freeform 40"/>
            <p:cNvSpPr>
              <a:spLocks/>
            </p:cNvSpPr>
            <p:nvPr/>
          </p:nvSpPr>
          <p:spPr bwMode="auto">
            <a:xfrm>
              <a:off x="861" y="1296"/>
              <a:ext cx="123" cy="149"/>
            </a:xfrm>
            <a:custGeom>
              <a:avLst/>
              <a:gdLst>
                <a:gd name="T0" fmla="*/ 0 w 676"/>
                <a:gd name="T1" fmla="*/ 0 h 555"/>
                <a:gd name="T2" fmla="*/ 0 w 676"/>
                <a:gd name="T3" fmla="*/ 0 h 555"/>
                <a:gd name="T4" fmla="*/ 0 w 676"/>
                <a:gd name="T5" fmla="*/ 0 h 555"/>
                <a:gd name="T6" fmla="*/ 0 w 676"/>
                <a:gd name="T7" fmla="*/ 0 h 555"/>
                <a:gd name="T8" fmla="*/ 0 w 676"/>
                <a:gd name="T9" fmla="*/ 0 h 555"/>
                <a:gd name="T10" fmla="*/ 0 w 676"/>
                <a:gd name="T11" fmla="*/ 0 h 555"/>
                <a:gd name="T12" fmla="*/ 0 w 676"/>
                <a:gd name="T13" fmla="*/ 0 h 555"/>
                <a:gd name="T14" fmla="*/ 0 w 676"/>
                <a:gd name="T15" fmla="*/ 0 h 555"/>
                <a:gd name="T16" fmla="*/ 0 w 676"/>
                <a:gd name="T17" fmla="*/ 0 h 5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6" h="555">
                  <a:moveTo>
                    <a:pt x="0" y="555"/>
                  </a:moveTo>
                  <a:lnTo>
                    <a:pt x="107" y="383"/>
                  </a:lnTo>
                  <a:lnTo>
                    <a:pt x="302" y="176"/>
                  </a:lnTo>
                  <a:lnTo>
                    <a:pt x="483" y="0"/>
                  </a:lnTo>
                  <a:lnTo>
                    <a:pt x="676" y="0"/>
                  </a:lnTo>
                  <a:lnTo>
                    <a:pt x="473" y="184"/>
                  </a:lnTo>
                  <a:lnTo>
                    <a:pt x="282" y="400"/>
                  </a:lnTo>
                  <a:lnTo>
                    <a:pt x="185" y="555"/>
                  </a:lnTo>
                  <a:lnTo>
                    <a:pt x="0" y="555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4" name="Freeform 41"/>
            <p:cNvSpPr>
              <a:spLocks/>
            </p:cNvSpPr>
            <p:nvPr/>
          </p:nvSpPr>
          <p:spPr bwMode="auto">
            <a:xfrm>
              <a:off x="861" y="1296"/>
              <a:ext cx="123" cy="149"/>
            </a:xfrm>
            <a:custGeom>
              <a:avLst/>
              <a:gdLst>
                <a:gd name="T0" fmla="*/ 0 w 676"/>
                <a:gd name="T1" fmla="*/ 0 h 555"/>
                <a:gd name="T2" fmla="*/ 0 w 676"/>
                <a:gd name="T3" fmla="*/ 0 h 555"/>
                <a:gd name="T4" fmla="*/ 0 w 676"/>
                <a:gd name="T5" fmla="*/ 0 h 555"/>
                <a:gd name="T6" fmla="*/ 0 w 676"/>
                <a:gd name="T7" fmla="*/ 0 h 555"/>
                <a:gd name="T8" fmla="*/ 0 w 676"/>
                <a:gd name="T9" fmla="*/ 0 h 555"/>
                <a:gd name="T10" fmla="*/ 0 w 676"/>
                <a:gd name="T11" fmla="*/ 0 h 555"/>
                <a:gd name="T12" fmla="*/ 0 w 676"/>
                <a:gd name="T13" fmla="*/ 0 h 555"/>
                <a:gd name="T14" fmla="*/ 0 w 676"/>
                <a:gd name="T15" fmla="*/ 0 h 555"/>
                <a:gd name="T16" fmla="*/ 0 w 676"/>
                <a:gd name="T17" fmla="*/ 0 h 5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76" h="555">
                  <a:moveTo>
                    <a:pt x="0" y="555"/>
                  </a:moveTo>
                  <a:lnTo>
                    <a:pt x="107" y="383"/>
                  </a:lnTo>
                  <a:lnTo>
                    <a:pt x="302" y="176"/>
                  </a:lnTo>
                  <a:lnTo>
                    <a:pt x="483" y="0"/>
                  </a:lnTo>
                  <a:lnTo>
                    <a:pt x="676" y="0"/>
                  </a:lnTo>
                  <a:lnTo>
                    <a:pt x="473" y="184"/>
                  </a:lnTo>
                  <a:lnTo>
                    <a:pt x="282" y="400"/>
                  </a:lnTo>
                  <a:lnTo>
                    <a:pt x="185" y="555"/>
                  </a:lnTo>
                  <a:lnTo>
                    <a:pt x="0" y="555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5" name="Freeform 42"/>
            <p:cNvSpPr>
              <a:spLocks/>
            </p:cNvSpPr>
            <p:nvPr/>
          </p:nvSpPr>
          <p:spPr bwMode="auto">
            <a:xfrm>
              <a:off x="861" y="1445"/>
              <a:ext cx="37" cy="35"/>
            </a:xfrm>
            <a:custGeom>
              <a:avLst/>
              <a:gdLst>
                <a:gd name="T0" fmla="*/ 0 w 205"/>
                <a:gd name="T1" fmla="*/ 0 h 134"/>
                <a:gd name="T2" fmla="*/ 0 w 205"/>
                <a:gd name="T3" fmla="*/ 0 h 134"/>
                <a:gd name="T4" fmla="*/ 0 w 205"/>
                <a:gd name="T5" fmla="*/ 0 h 134"/>
                <a:gd name="T6" fmla="*/ 0 w 205"/>
                <a:gd name="T7" fmla="*/ 0 h 134"/>
                <a:gd name="T8" fmla="*/ 0 w 20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" h="134">
                  <a:moveTo>
                    <a:pt x="0" y="0"/>
                  </a:moveTo>
                  <a:lnTo>
                    <a:pt x="0" y="134"/>
                  </a:lnTo>
                  <a:lnTo>
                    <a:pt x="205" y="134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6" name="Freeform 43"/>
            <p:cNvSpPr>
              <a:spLocks/>
            </p:cNvSpPr>
            <p:nvPr/>
          </p:nvSpPr>
          <p:spPr bwMode="auto">
            <a:xfrm>
              <a:off x="861" y="1445"/>
              <a:ext cx="37" cy="35"/>
            </a:xfrm>
            <a:custGeom>
              <a:avLst/>
              <a:gdLst>
                <a:gd name="T0" fmla="*/ 0 w 205"/>
                <a:gd name="T1" fmla="*/ 0 h 134"/>
                <a:gd name="T2" fmla="*/ 0 w 205"/>
                <a:gd name="T3" fmla="*/ 0 h 134"/>
                <a:gd name="T4" fmla="*/ 0 w 205"/>
                <a:gd name="T5" fmla="*/ 0 h 134"/>
                <a:gd name="T6" fmla="*/ 0 w 205"/>
                <a:gd name="T7" fmla="*/ 0 h 134"/>
                <a:gd name="T8" fmla="*/ 0 w 205"/>
                <a:gd name="T9" fmla="*/ 0 h 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5" h="134">
                  <a:moveTo>
                    <a:pt x="0" y="0"/>
                  </a:moveTo>
                  <a:lnTo>
                    <a:pt x="0" y="134"/>
                  </a:lnTo>
                  <a:lnTo>
                    <a:pt x="205" y="134"/>
                  </a:lnTo>
                  <a:lnTo>
                    <a:pt x="185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7" name="Freeform 44"/>
            <p:cNvSpPr>
              <a:spLocks/>
            </p:cNvSpPr>
            <p:nvPr/>
          </p:nvSpPr>
          <p:spPr bwMode="auto">
            <a:xfrm>
              <a:off x="895" y="1296"/>
              <a:ext cx="93" cy="184"/>
            </a:xfrm>
            <a:custGeom>
              <a:avLst/>
              <a:gdLst>
                <a:gd name="T0" fmla="*/ 0 w 511"/>
                <a:gd name="T1" fmla="*/ 0 h 689"/>
                <a:gd name="T2" fmla="*/ 0 w 511"/>
                <a:gd name="T3" fmla="*/ 0 h 689"/>
                <a:gd name="T4" fmla="*/ 0 w 511"/>
                <a:gd name="T5" fmla="*/ 0 h 689"/>
                <a:gd name="T6" fmla="*/ 0 w 511"/>
                <a:gd name="T7" fmla="*/ 0 h 689"/>
                <a:gd name="T8" fmla="*/ 0 w 511"/>
                <a:gd name="T9" fmla="*/ 0 h 689"/>
                <a:gd name="T10" fmla="*/ 0 w 511"/>
                <a:gd name="T11" fmla="*/ 0 h 689"/>
                <a:gd name="T12" fmla="*/ 0 w 511"/>
                <a:gd name="T13" fmla="*/ 0 h 689"/>
                <a:gd name="T14" fmla="*/ 0 w 511"/>
                <a:gd name="T15" fmla="*/ 0 h 689"/>
                <a:gd name="T16" fmla="*/ 0 w 511"/>
                <a:gd name="T17" fmla="*/ 0 h 689"/>
                <a:gd name="T18" fmla="*/ 0 w 511"/>
                <a:gd name="T19" fmla="*/ 0 h 689"/>
                <a:gd name="T20" fmla="*/ 0 w 511"/>
                <a:gd name="T21" fmla="*/ 0 h 6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1" h="689">
                  <a:moveTo>
                    <a:pt x="491" y="0"/>
                  </a:moveTo>
                  <a:lnTo>
                    <a:pt x="511" y="134"/>
                  </a:lnTo>
                  <a:lnTo>
                    <a:pt x="376" y="276"/>
                  </a:lnTo>
                  <a:lnTo>
                    <a:pt x="366" y="234"/>
                  </a:lnTo>
                  <a:lnTo>
                    <a:pt x="185" y="425"/>
                  </a:lnTo>
                  <a:lnTo>
                    <a:pt x="185" y="464"/>
                  </a:lnTo>
                  <a:lnTo>
                    <a:pt x="20" y="689"/>
                  </a:lnTo>
                  <a:lnTo>
                    <a:pt x="0" y="555"/>
                  </a:lnTo>
                  <a:lnTo>
                    <a:pt x="97" y="400"/>
                  </a:lnTo>
                  <a:lnTo>
                    <a:pt x="288" y="184"/>
                  </a:lnTo>
                  <a:lnTo>
                    <a:pt x="491" y="0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8" name="Freeform 45"/>
            <p:cNvSpPr>
              <a:spLocks/>
            </p:cNvSpPr>
            <p:nvPr/>
          </p:nvSpPr>
          <p:spPr bwMode="auto">
            <a:xfrm>
              <a:off x="895" y="1296"/>
              <a:ext cx="93" cy="184"/>
            </a:xfrm>
            <a:custGeom>
              <a:avLst/>
              <a:gdLst>
                <a:gd name="T0" fmla="*/ 0 w 511"/>
                <a:gd name="T1" fmla="*/ 0 h 689"/>
                <a:gd name="T2" fmla="*/ 0 w 511"/>
                <a:gd name="T3" fmla="*/ 0 h 689"/>
                <a:gd name="T4" fmla="*/ 0 w 511"/>
                <a:gd name="T5" fmla="*/ 0 h 689"/>
                <a:gd name="T6" fmla="*/ 0 w 511"/>
                <a:gd name="T7" fmla="*/ 0 h 689"/>
                <a:gd name="T8" fmla="*/ 0 w 511"/>
                <a:gd name="T9" fmla="*/ 0 h 689"/>
                <a:gd name="T10" fmla="*/ 0 w 511"/>
                <a:gd name="T11" fmla="*/ 0 h 689"/>
                <a:gd name="T12" fmla="*/ 0 w 511"/>
                <a:gd name="T13" fmla="*/ 0 h 689"/>
                <a:gd name="T14" fmla="*/ 0 w 511"/>
                <a:gd name="T15" fmla="*/ 0 h 689"/>
                <a:gd name="T16" fmla="*/ 0 w 511"/>
                <a:gd name="T17" fmla="*/ 0 h 689"/>
                <a:gd name="T18" fmla="*/ 0 w 511"/>
                <a:gd name="T19" fmla="*/ 0 h 689"/>
                <a:gd name="T20" fmla="*/ 0 w 511"/>
                <a:gd name="T21" fmla="*/ 0 h 6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11" h="689">
                  <a:moveTo>
                    <a:pt x="491" y="0"/>
                  </a:moveTo>
                  <a:lnTo>
                    <a:pt x="511" y="134"/>
                  </a:lnTo>
                  <a:lnTo>
                    <a:pt x="376" y="276"/>
                  </a:lnTo>
                  <a:lnTo>
                    <a:pt x="366" y="234"/>
                  </a:lnTo>
                  <a:lnTo>
                    <a:pt x="185" y="425"/>
                  </a:lnTo>
                  <a:lnTo>
                    <a:pt x="185" y="464"/>
                  </a:lnTo>
                  <a:lnTo>
                    <a:pt x="20" y="689"/>
                  </a:lnTo>
                  <a:lnTo>
                    <a:pt x="0" y="555"/>
                  </a:lnTo>
                  <a:lnTo>
                    <a:pt x="97" y="400"/>
                  </a:lnTo>
                  <a:lnTo>
                    <a:pt x="288" y="184"/>
                  </a:lnTo>
                  <a:lnTo>
                    <a:pt x="491" y="0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 w="3175">
              <a:solidFill>
                <a:srgbClr val="49493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79" name="Freeform 46"/>
            <p:cNvSpPr>
              <a:spLocks/>
            </p:cNvSpPr>
            <p:nvPr/>
          </p:nvSpPr>
          <p:spPr bwMode="auto">
            <a:xfrm>
              <a:off x="925" y="1401"/>
              <a:ext cx="86" cy="70"/>
            </a:xfrm>
            <a:custGeom>
              <a:avLst/>
              <a:gdLst>
                <a:gd name="T0" fmla="*/ 0 w 471"/>
                <a:gd name="T1" fmla="*/ 0 h 264"/>
                <a:gd name="T2" fmla="*/ 0 w 471"/>
                <a:gd name="T3" fmla="*/ 0 h 264"/>
                <a:gd name="T4" fmla="*/ 0 w 471"/>
                <a:gd name="T5" fmla="*/ 0 h 264"/>
                <a:gd name="T6" fmla="*/ 0 w 471"/>
                <a:gd name="T7" fmla="*/ 0 h 264"/>
                <a:gd name="T8" fmla="*/ 0 w 471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1" h="264">
                  <a:moveTo>
                    <a:pt x="0" y="264"/>
                  </a:moveTo>
                  <a:lnTo>
                    <a:pt x="190" y="0"/>
                  </a:lnTo>
                  <a:lnTo>
                    <a:pt x="471" y="0"/>
                  </a:lnTo>
                  <a:lnTo>
                    <a:pt x="278" y="264"/>
                  </a:lnTo>
                  <a:lnTo>
                    <a:pt x="0" y="264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0" name="Freeform 47"/>
            <p:cNvSpPr>
              <a:spLocks/>
            </p:cNvSpPr>
            <p:nvPr/>
          </p:nvSpPr>
          <p:spPr bwMode="auto">
            <a:xfrm>
              <a:off x="922" y="1397"/>
              <a:ext cx="86" cy="71"/>
            </a:xfrm>
            <a:custGeom>
              <a:avLst/>
              <a:gdLst>
                <a:gd name="T0" fmla="*/ 0 w 472"/>
                <a:gd name="T1" fmla="*/ 0 h 264"/>
                <a:gd name="T2" fmla="*/ 0 w 472"/>
                <a:gd name="T3" fmla="*/ 0 h 264"/>
                <a:gd name="T4" fmla="*/ 0 w 472"/>
                <a:gd name="T5" fmla="*/ 0 h 264"/>
                <a:gd name="T6" fmla="*/ 0 w 472"/>
                <a:gd name="T7" fmla="*/ 0 h 264"/>
                <a:gd name="T8" fmla="*/ 0 w 472"/>
                <a:gd name="T9" fmla="*/ 0 h 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72" h="264">
                  <a:moveTo>
                    <a:pt x="0" y="264"/>
                  </a:moveTo>
                  <a:lnTo>
                    <a:pt x="191" y="0"/>
                  </a:lnTo>
                  <a:lnTo>
                    <a:pt x="472" y="0"/>
                  </a:lnTo>
                  <a:lnTo>
                    <a:pt x="278" y="264"/>
                  </a:lnTo>
                  <a:lnTo>
                    <a:pt x="0" y="264"/>
                  </a:lnTo>
                  <a:close/>
                </a:path>
              </a:pathLst>
            </a:custGeom>
            <a:gradFill rotWithShape="0">
              <a:gsLst>
                <a:gs pos="0">
                  <a:srgbClr val="6699FF"/>
                </a:gs>
                <a:gs pos="100000">
                  <a:srgbClr val="8EB4FF"/>
                </a:gs>
              </a:gsLst>
              <a:lin ang="5400000" scaled="1"/>
            </a:gradFill>
            <a:ln w="6350">
              <a:solidFill>
                <a:srgbClr val="EDEDE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1" name="Line 48"/>
            <p:cNvSpPr>
              <a:spLocks noChangeShapeType="1"/>
            </p:cNvSpPr>
            <p:nvPr/>
          </p:nvSpPr>
          <p:spPr bwMode="auto">
            <a:xfrm flipV="1">
              <a:off x="942" y="1401"/>
              <a:ext cx="38" cy="74"/>
            </a:xfrm>
            <a:prstGeom prst="line">
              <a:avLst/>
            </a:prstGeom>
            <a:noFill/>
            <a:ln w="3175">
              <a:solidFill>
                <a:srgbClr val="EDED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2" name="Line 49"/>
            <p:cNvSpPr>
              <a:spLocks noChangeShapeType="1"/>
            </p:cNvSpPr>
            <p:nvPr/>
          </p:nvSpPr>
          <p:spPr bwMode="auto">
            <a:xfrm flipV="1">
              <a:off x="960" y="1401"/>
              <a:ext cx="37" cy="74"/>
            </a:xfrm>
            <a:prstGeom prst="line">
              <a:avLst/>
            </a:prstGeom>
            <a:noFill/>
            <a:ln w="3175">
              <a:solidFill>
                <a:srgbClr val="EDED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3" name="Line 50"/>
            <p:cNvSpPr>
              <a:spLocks noChangeShapeType="1"/>
            </p:cNvSpPr>
            <p:nvPr/>
          </p:nvSpPr>
          <p:spPr bwMode="auto">
            <a:xfrm flipH="1">
              <a:off x="951" y="1420"/>
              <a:ext cx="52" cy="1"/>
            </a:xfrm>
            <a:prstGeom prst="line">
              <a:avLst/>
            </a:prstGeom>
            <a:noFill/>
            <a:ln w="6350">
              <a:solidFill>
                <a:srgbClr val="EDED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4" name="Line 51"/>
            <p:cNvSpPr>
              <a:spLocks noChangeShapeType="1"/>
            </p:cNvSpPr>
            <p:nvPr/>
          </p:nvSpPr>
          <p:spPr bwMode="auto">
            <a:xfrm flipH="1">
              <a:off x="944" y="1438"/>
              <a:ext cx="50" cy="0"/>
            </a:xfrm>
            <a:prstGeom prst="line">
              <a:avLst/>
            </a:prstGeom>
            <a:noFill/>
            <a:ln w="6350">
              <a:solidFill>
                <a:srgbClr val="EDED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585" name="Line 52"/>
            <p:cNvSpPr>
              <a:spLocks noChangeShapeType="1"/>
            </p:cNvSpPr>
            <p:nvPr/>
          </p:nvSpPr>
          <p:spPr bwMode="auto">
            <a:xfrm flipH="1">
              <a:off x="935" y="1456"/>
              <a:ext cx="50" cy="1"/>
            </a:xfrm>
            <a:prstGeom prst="line">
              <a:avLst/>
            </a:prstGeom>
            <a:noFill/>
            <a:ln w="6350">
              <a:solidFill>
                <a:srgbClr val="EDEDE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2537" name="文字方塊 2"/>
          <p:cNvSpPr txBox="1">
            <a:spLocks noChangeArrowheads="1"/>
          </p:cNvSpPr>
          <p:nvPr/>
        </p:nvSpPr>
        <p:spPr bwMode="auto">
          <a:xfrm>
            <a:off x="2930271" y="1446896"/>
            <a:ext cx="461665" cy="56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Arial" charset="0"/>
              </a:rPr>
              <a:t>gate</a:t>
            </a:r>
            <a:endParaRPr lang="zh-TW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2538" name="Line 7"/>
          <p:cNvSpPr>
            <a:spLocks noChangeShapeType="1"/>
          </p:cNvSpPr>
          <p:nvPr/>
        </p:nvSpPr>
        <p:spPr bwMode="auto">
          <a:xfrm flipV="1">
            <a:off x="3692954" y="5229200"/>
            <a:ext cx="1790700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9" name="文字方塊 24"/>
          <p:cNvSpPr txBox="1">
            <a:spLocks noChangeArrowheads="1"/>
          </p:cNvSpPr>
          <p:nvPr/>
        </p:nvSpPr>
        <p:spPr bwMode="auto">
          <a:xfrm>
            <a:off x="4213224" y="5313993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 smtClean="0">
                <a:solidFill>
                  <a:srgbClr val="0070C0"/>
                </a:solidFill>
                <a:latin typeface="Arial" charset="0"/>
              </a:rPr>
              <a:t>toilet</a:t>
            </a:r>
            <a:endParaRPr lang="zh-TW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22540" name="文字方塊 44"/>
          <p:cNvSpPr txBox="1">
            <a:spLocks noChangeArrowheads="1"/>
          </p:cNvSpPr>
          <p:nvPr/>
        </p:nvSpPr>
        <p:spPr bwMode="auto">
          <a:xfrm>
            <a:off x="3159125" y="2917825"/>
            <a:ext cx="1011238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 smtClean="0">
                <a:solidFill>
                  <a:srgbClr val="003366"/>
                </a:solidFill>
                <a:latin typeface="Arial" charset="0"/>
              </a:rPr>
              <a:t>Code editor</a:t>
            </a:r>
            <a:endParaRPr lang="en-US" altLang="zh-TW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2541" name="文字方塊 45"/>
          <p:cNvSpPr txBox="1">
            <a:spLocks noChangeArrowheads="1"/>
          </p:cNvSpPr>
          <p:nvPr/>
        </p:nvSpPr>
        <p:spPr bwMode="auto">
          <a:xfrm>
            <a:off x="2965599" y="3790950"/>
            <a:ext cx="1269851" cy="36933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 smtClean="0">
                <a:solidFill>
                  <a:srgbClr val="003366"/>
                </a:solidFill>
                <a:latin typeface="Arial" charset="0"/>
              </a:rPr>
              <a:t>launcher</a:t>
            </a:r>
            <a:endParaRPr lang="zh-TW" altLang="en-US" b="1" dirty="0">
              <a:solidFill>
                <a:srgbClr val="003366"/>
              </a:solidFill>
              <a:latin typeface="Arial" charset="0"/>
            </a:endParaRPr>
          </a:p>
        </p:txBody>
      </p:sp>
      <p:pic>
        <p:nvPicPr>
          <p:cNvPr id="22542" name="圖片 20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73" y="2787650"/>
            <a:ext cx="1568450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圖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1887538"/>
            <a:ext cx="2528887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圖片 206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563" y="3713163"/>
            <a:ext cx="17843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6" name="文字方塊 50"/>
          <p:cNvSpPr txBox="1">
            <a:spLocks noChangeArrowheads="1"/>
          </p:cNvSpPr>
          <p:nvPr/>
        </p:nvSpPr>
        <p:spPr bwMode="auto">
          <a:xfrm>
            <a:off x="5010150" y="2790270"/>
            <a:ext cx="896938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 smtClean="0">
                <a:solidFill>
                  <a:srgbClr val="003366"/>
                </a:solidFill>
                <a:latin typeface="Arial" charset="0"/>
              </a:rPr>
              <a:t>SE</a:t>
            </a:r>
            <a:endParaRPr lang="en-US" altLang="zh-TW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2547" name="文字方塊 51"/>
          <p:cNvSpPr txBox="1">
            <a:spLocks noChangeArrowheads="1"/>
          </p:cNvSpPr>
          <p:nvPr/>
        </p:nvSpPr>
        <p:spPr bwMode="auto">
          <a:xfrm>
            <a:off x="4864099" y="4221163"/>
            <a:ext cx="1190625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>
                <a:solidFill>
                  <a:srgbClr val="003366"/>
                </a:solidFill>
                <a:latin typeface="Arial" charset="0"/>
              </a:rPr>
              <a:t>AVAPS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 smtClean="0">
                <a:solidFill>
                  <a:srgbClr val="003366"/>
                </a:solidFill>
                <a:latin typeface="Arial" charset="0"/>
              </a:rPr>
              <a:t>operator</a:t>
            </a:r>
            <a:endParaRPr lang="zh-TW" altLang="en-US" b="1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2548" name="文字方塊 52"/>
          <p:cNvSpPr txBox="1">
            <a:spLocks noChangeArrowheads="1"/>
          </p:cNvSpPr>
          <p:nvPr/>
        </p:nvSpPr>
        <p:spPr bwMode="auto">
          <a:xfrm>
            <a:off x="4892675" y="1884363"/>
            <a:ext cx="10334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sz="1400" b="1" dirty="0" err="1" smtClean="0">
                <a:solidFill>
                  <a:srgbClr val="003366"/>
                </a:solidFill>
                <a:latin typeface="Arial" charset="0"/>
              </a:rPr>
              <a:t>Satcomm</a:t>
            </a:r>
            <a:endParaRPr lang="zh-TW" altLang="en-US" sz="1400" b="1" dirty="0">
              <a:solidFill>
                <a:srgbClr val="003366"/>
              </a:solidFill>
              <a:latin typeface="Arial" charset="0"/>
            </a:endParaRPr>
          </a:p>
        </p:txBody>
      </p:sp>
      <p:cxnSp>
        <p:nvCxnSpPr>
          <p:cNvPr id="22549" name="直線接點 8"/>
          <p:cNvCxnSpPr>
            <a:cxnSpLocks noChangeShapeType="1"/>
          </p:cNvCxnSpPr>
          <p:nvPr/>
        </p:nvCxnSpPr>
        <p:spPr bwMode="auto">
          <a:xfrm flipV="1">
            <a:off x="6054725" y="2787650"/>
            <a:ext cx="677863" cy="266700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0" name="直線接點 8"/>
          <p:cNvCxnSpPr>
            <a:cxnSpLocks noChangeShapeType="1"/>
          </p:cNvCxnSpPr>
          <p:nvPr/>
        </p:nvCxnSpPr>
        <p:spPr bwMode="auto">
          <a:xfrm flipV="1">
            <a:off x="2124075" y="3244850"/>
            <a:ext cx="935038" cy="200492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1" name="直線接點 8"/>
          <p:cNvCxnSpPr>
            <a:cxnSpLocks noChangeShapeType="1"/>
          </p:cNvCxnSpPr>
          <p:nvPr/>
        </p:nvCxnSpPr>
        <p:spPr bwMode="auto">
          <a:xfrm>
            <a:off x="5948363" y="4543425"/>
            <a:ext cx="974725" cy="390525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2" name="直線接點 8"/>
          <p:cNvCxnSpPr>
            <a:cxnSpLocks noChangeShapeType="1"/>
          </p:cNvCxnSpPr>
          <p:nvPr/>
        </p:nvCxnSpPr>
        <p:spPr bwMode="auto">
          <a:xfrm flipV="1">
            <a:off x="1547664" y="4037013"/>
            <a:ext cx="1511449" cy="123269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4" name="直線單箭頭接點 2048"/>
          <p:cNvCxnSpPr>
            <a:cxnSpLocks noChangeShapeType="1"/>
          </p:cNvCxnSpPr>
          <p:nvPr/>
        </p:nvCxnSpPr>
        <p:spPr bwMode="auto">
          <a:xfrm>
            <a:off x="4192588" y="3054350"/>
            <a:ext cx="784225" cy="476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555" name="直線單箭頭接點 2048"/>
          <p:cNvCxnSpPr>
            <a:cxnSpLocks noChangeShapeType="1"/>
            <a:stCxn id="22546" idx="2"/>
            <a:endCxn id="22547" idx="0"/>
          </p:cNvCxnSpPr>
          <p:nvPr/>
        </p:nvCxnSpPr>
        <p:spPr bwMode="auto">
          <a:xfrm>
            <a:off x="5458619" y="3159602"/>
            <a:ext cx="793" cy="1061561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6" name="文字方塊 76"/>
          <p:cNvSpPr txBox="1">
            <a:spLocks noChangeArrowheads="1"/>
          </p:cNvSpPr>
          <p:nvPr/>
        </p:nvSpPr>
        <p:spPr bwMode="auto">
          <a:xfrm>
            <a:off x="3034432" y="4384199"/>
            <a:ext cx="1312863" cy="36933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>
            <a:spAutoFit/>
          </a:bodyPr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altLang="zh-TW" b="1" dirty="0">
                <a:solidFill>
                  <a:srgbClr val="003366"/>
                </a:solidFill>
                <a:latin typeface="Arial" charset="0"/>
              </a:rPr>
              <a:t>PI</a:t>
            </a:r>
            <a:r>
              <a:rPr lang="zh-TW" altLang="en-US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altLang="zh-TW" b="1" dirty="0">
                <a:solidFill>
                  <a:srgbClr val="003366"/>
                </a:solidFill>
                <a:latin typeface="Arial" charset="0"/>
              </a:rPr>
              <a:t>/</a:t>
            </a:r>
            <a:r>
              <a:rPr lang="zh-TW" altLang="en-US" b="1" dirty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altLang="zh-TW" b="1" dirty="0" smtClean="0">
                <a:solidFill>
                  <a:srgbClr val="003366"/>
                </a:solidFill>
                <a:latin typeface="Arial" charset="0"/>
              </a:rPr>
              <a:t>Visitor</a:t>
            </a:r>
            <a:endParaRPr lang="en-US" altLang="zh-TW" b="1" dirty="0">
              <a:solidFill>
                <a:srgbClr val="003366"/>
              </a:solidFill>
              <a:latin typeface="Arial" charset="0"/>
            </a:endParaRPr>
          </a:p>
        </p:txBody>
      </p:sp>
      <p:cxnSp>
        <p:nvCxnSpPr>
          <p:cNvPr id="22557" name="直線單箭頭接點 2048"/>
          <p:cNvCxnSpPr>
            <a:cxnSpLocks noChangeShapeType="1"/>
            <a:stCxn id="22548" idx="2"/>
          </p:cNvCxnSpPr>
          <p:nvPr/>
        </p:nvCxnSpPr>
        <p:spPr bwMode="auto">
          <a:xfrm>
            <a:off x="5409407" y="2192140"/>
            <a:ext cx="5556" cy="530423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2" name="文字方塊 87"/>
          <p:cNvSpPr txBox="1">
            <a:spLocks noChangeArrowheads="1"/>
          </p:cNvSpPr>
          <p:nvPr/>
        </p:nvSpPr>
        <p:spPr bwMode="auto">
          <a:xfrm>
            <a:off x="4645651" y="3306843"/>
            <a:ext cx="804862" cy="276999"/>
          </a:xfrm>
          <a:prstGeom prst="rect">
            <a:avLst/>
          </a:prstGeom>
          <a:solidFill>
            <a:schemeClr val="accent5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defTabSz="449263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zh-TW" sz="1200" b="1" dirty="0" smtClean="0">
                <a:solidFill>
                  <a:srgbClr val="003366"/>
                </a:solidFill>
              </a:rPr>
              <a:t>internet</a:t>
            </a:r>
            <a:endParaRPr lang="zh-TW" altLang="en-US" sz="1200" b="1" dirty="0" smtClean="0">
              <a:solidFill>
                <a:srgbClr val="003366"/>
              </a:solidFill>
            </a:endParaRPr>
          </a:p>
        </p:txBody>
      </p:sp>
      <p:sp>
        <p:nvSpPr>
          <p:cNvPr id="22560" name="Rectangle 6"/>
          <p:cNvSpPr>
            <a:spLocks noChangeArrowheads="1"/>
          </p:cNvSpPr>
          <p:nvPr/>
        </p:nvSpPr>
        <p:spPr bwMode="auto">
          <a:xfrm rot="5400000">
            <a:off x="4462461" y="931259"/>
            <a:ext cx="57150" cy="746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kumimoji="0" lang="zh-TW" alt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61" name="Rectangle 6"/>
          <p:cNvSpPr>
            <a:spLocks noChangeArrowheads="1"/>
          </p:cNvSpPr>
          <p:nvPr/>
        </p:nvSpPr>
        <p:spPr bwMode="auto">
          <a:xfrm rot="5400000" flipH="1">
            <a:off x="4522481" y="4896480"/>
            <a:ext cx="60325" cy="77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kumimoji="0" lang="zh-TW" altLang="en-US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60" name="直線單箭頭接點 2048"/>
          <p:cNvCxnSpPr>
            <a:cxnSpLocks noChangeShapeType="1"/>
          </p:cNvCxnSpPr>
          <p:nvPr/>
        </p:nvCxnSpPr>
        <p:spPr bwMode="auto">
          <a:xfrm>
            <a:off x="4235450" y="3159602"/>
            <a:ext cx="1138967" cy="100068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直線接點 8"/>
          <p:cNvCxnSpPr>
            <a:cxnSpLocks noChangeShapeType="1"/>
            <a:endCxn id="22556" idx="1"/>
          </p:cNvCxnSpPr>
          <p:nvPr/>
        </p:nvCxnSpPr>
        <p:spPr bwMode="auto">
          <a:xfrm flipV="1">
            <a:off x="1508125" y="4568865"/>
            <a:ext cx="1526307" cy="319677"/>
          </a:xfrm>
          <a:prstGeom prst="line">
            <a:avLst/>
          </a:prstGeom>
          <a:noFill/>
          <a:ln w="28575" algn="ctr">
            <a:solidFill>
              <a:srgbClr val="FF0000"/>
            </a:solidFill>
            <a:prstDash val="sys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/>
          <p:cNvSpPr/>
          <p:nvPr/>
        </p:nvSpPr>
        <p:spPr>
          <a:xfrm>
            <a:off x="4098045" y="89391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</a:pPr>
            <a:r>
              <a:rPr lang="en-US" altLang="zh-TW" b="1" dirty="0" smtClean="0">
                <a:solidFill>
                  <a:srgbClr val="0070C0"/>
                </a:solidFill>
                <a:latin typeface="Arial" charset="0"/>
              </a:rPr>
              <a:t>pilots</a:t>
            </a:r>
            <a:endParaRPr lang="zh-TW" altLang="en-US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843809" y="260648"/>
            <a:ext cx="3384376" cy="55446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2" name="Rectangle 6"/>
          <p:cNvSpPr>
            <a:spLocks noChangeArrowheads="1"/>
          </p:cNvSpPr>
          <p:nvPr/>
        </p:nvSpPr>
        <p:spPr bwMode="auto">
          <a:xfrm flipH="1">
            <a:off x="2843809" y="1342957"/>
            <a:ext cx="60325" cy="774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defTabSz="4492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kumimoji="0" lang="zh-TW" altLang="en-US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6" name="圖片 7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6326" y="597562"/>
            <a:ext cx="2312831" cy="1421293"/>
          </a:xfrm>
          <a:prstGeom prst="rect">
            <a:avLst/>
          </a:prstGeom>
        </p:spPr>
      </p:pic>
      <p:sp>
        <p:nvSpPr>
          <p:cNvPr id="77" name="圓角矩形 76"/>
          <p:cNvSpPr/>
          <p:nvPr/>
        </p:nvSpPr>
        <p:spPr>
          <a:xfrm>
            <a:off x="1423187" y="474300"/>
            <a:ext cx="432222" cy="1257663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3" name="直線單箭頭接點 52"/>
          <p:cNvCxnSpPr/>
          <p:nvPr/>
        </p:nvCxnSpPr>
        <p:spPr>
          <a:xfrm>
            <a:off x="1835696" y="908720"/>
            <a:ext cx="9361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字方塊 1"/>
          <p:cNvSpPr txBox="1"/>
          <p:nvPr/>
        </p:nvSpPr>
        <p:spPr>
          <a:xfrm>
            <a:off x="71012" y="5900285"/>
            <a:ext cx="401424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2016: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monitor is connected to TTFRI office</a:t>
            </a:r>
          </a:p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ASPEN is operated in TTFRI office, too.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7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預設簡報設計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預設簡報設計">
    <a:majorFont>
      <a:latin typeface="Arial"/>
      <a:ea typeface="新細明體"/>
      <a:cs typeface=""/>
    </a:majorFont>
    <a:minorFont>
      <a:latin typeface="Arial"/>
      <a:ea typeface="新細明體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3166</TotalTime>
  <Words>1293</Words>
  <Application>Microsoft Office PowerPoint</Application>
  <PresentationFormat>如螢幕大小 (4:3)</PresentationFormat>
  <Paragraphs>228</Paragraphs>
  <Slides>27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inherit</vt:lpstr>
      <vt:lpstr>新細明體</vt:lpstr>
      <vt:lpstr>標楷體</vt:lpstr>
      <vt:lpstr>Arial</vt:lpstr>
      <vt:lpstr>Calibri</vt:lpstr>
      <vt:lpstr>Candara</vt:lpstr>
      <vt:lpstr>Symbol</vt:lpstr>
      <vt:lpstr>Times New Roman</vt:lpstr>
      <vt:lpstr>Wingdings</vt:lpstr>
      <vt:lpstr>波形</vt:lpstr>
      <vt:lpstr>Review of typhoon surveillance dropsonde mission  (2003-2017) at Taiwan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next ?</vt:lpstr>
      <vt:lpstr>PowerPoint 簡報</vt:lpstr>
      <vt:lpstr>next step (2)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review on the 10-year (2003-2012) typhoon surveillance flight observation with dropsondes and their statistical feature of outer core in western Pacific region</dc:title>
  <dc:creator>linpo</dc:creator>
  <cp:lastModifiedBy>Linpo</cp:lastModifiedBy>
  <cp:revision>119</cp:revision>
  <dcterms:created xsi:type="dcterms:W3CDTF">2013-10-13T00:37:30Z</dcterms:created>
  <dcterms:modified xsi:type="dcterms:W3CDTF">2018-04-24T17:05:27Z</dcterms:modified>
</cp:coreProperties>
</file>