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2" r:id="rId4"/>
    <p:sldId id="284" r:id="rId5"/>
    <p:sldId id="259" r:id="rId6"/>
    <p:sldId id="286" r:id="rId7"/>
    <p:sldId id="288" r:id="rId8"/>
    <p:sldId id="287" r:id="rId9"/>
    <p:sldId id="298" r:id="rId10"/>
    <p:sldId id="300" r:id="rId11"/>
    <p:sldId id="292" r:id="rId12"/>
    <p:sldId id="290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57008A88-0574-456C-82E6-D8FBAA1226DD}">
          <p14:sldIdLst>
            <p14:sldId id="256"/>
            <p14:sldId id="257"/>
            <p14:sldId id="282"/>
            <p14:sldId id="284"/>
            <p14:sldId id="259"/>
            <p14:sldId id="286"/>
            <p14:sldId id="288"/>
            <p14:sldId id="287"/>
            <p14:sldId id="298"/>
            <p14:sldId id="300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67" autoAdjust="0"/>
  </p:normalViewPr>
  <p:slideViewPr>
    <p:cSldViewPr>
      <p:cViewPr varScale="1">
        <p:scale>
          <a:sx n="75" d="100"/>
          <a:sy n="75" d="100"/>
        </p:scale>
        <p:origin x="25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99_&#54617;&#54924;&#48156;&#54364;\2018_AVAPS\&#46300;&#47213;&#51316;&#45936;&#49324;&#50857;&#54788;&#54889;&#48143;&#48372;&#50976;&#49688;&#47049;_201803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1_&#54637;&#44277;&#44592;%20&#44288;&#52769;&#51088;&#47308;\&#46300;&#47213;&#51316;&#45936;\&#46300;&#47213;&#51316;&#45936;&#49324;&#50857;&#54788;&#54889;&#48143;&#48372;&#50976;&#49688;&#47049;_201803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66"/>
              </a:solidFill>
            </c:spPr>
          </c:dPt>
          <c:cat>
            <c:strRef>
              <c:f>Sheet1!$C$1:$G$1</c:f>
              <c:strCache>
                <c:ptCount val="5"/>
                <c:pt idx="0">
                  <c:v>Normal</c:v>
                </c:pt>
                <c:pt idx="1">
                  <c:v>GPS error</c:v>
                </c:pt>
                <c:pt idx="2">
                  <c:v>late GPS</c:v>
                </c:pt>
                <c:pt idx="3">
                  <c:v>Terminate
 Early</c:v>
                </c:pt>
                <c:pt idx="4">
                  <c:v>Battery</c:v>
                </c:pt>
              </c:strCache>
            </c:strRef>
          </c:cat>
          <c:val>
            <c:numRef>
              <c:f>Sheet1!$C$23:$G$23</c:f>
              <c:numCache>
                <c:formatCode>General</c:formatCode>
                <c:ptCount val="5"/>
                <c:pt idx="0">
                  <c:v>200</c:v>
                </c:pt>
                <c:pt idx="1">
                  <c:v>38</c:v>
                </c:pt>
                <c:pt idx="2">
                  <c:v>4</c:v>
                </c:pt>
                <c:pt idx="3">
                  <c:v>21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700448"/>
        <c:axId val="867704800"/>
      </c:barChart>
      <c:catAx>
        <c:axId val="86770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67704800"/>
        <c:crosses val="autoZero"/>
        <c:auto val="1"/>
        <c:lblAlgn val="ctr"/>
        <c:lblOffset val="100"/>
        <c:noMultiLvlLbl val="0"/>
      </c:catAx>
      <c:valAx>
        <c:axId val="867704800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crossAx val="867700448"/>
        <c:crosses val="autoZero"/>
        <c:crossBetween val="between"/>
        <c:majorUnit val="50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 b="1">
          <a:latin typeface="Calibri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73545666277091"/>
          <c:y val="5.1400554097404488E-2"/>
          <c:w val="0.78952985421528865"/>
          <c:h val="0.7794424833299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Sheet2!$C$26:$G$26</c:f>
              <c:strCache>
                <c:ptCount val="5"/>
                <c:pt idx="0">
                  <c:v>Normal</c:v>
                </c:pt>
                <c:pt idx="1">
                  <c:v>GPS error</c:v>
                </c:pt>
                <c:pt idx="2">
                  <c:v>late GPS</c:v>
                </c:pt>
                <c:pt idx="3">
                  <c:v>Terminate
 Early</c:v>
                </c:pt>
                <c:pt idx="4">
                  <c:v>Battery</c:v>
                </c:pt>
              </c:strCache>
            </c:strRef>
          </c:cat>
          <c:val>
            <c:numRef>
              <c:f>Sheet2!$C$49:$G$49</c:f>
              <c:numCache>
                <c:formatCode>0.00_ </c:formatCode>
                <c:ptCount val="5"/>
                <c:pt idx="0">
                  <c:v>69.711538461538453</c:v>
                </c:pt>
                <c:pt idx="1">
                  <c:v>16.826923076923077</c:v>
                </c:pt>
                <c:pt idx="2">
                  <c:v>1.9230769230769231</c:v>
                </c:pt>
                <c:pt idx="3">
                  <c:v>7.6923076923076925</c:v>
                </c:pt>
                <c:pt idx="4">
                  <c:v>3.8461538461538463</c:v>
                </c:pt>
              </c:numCache>
            </c:numRef>
          </c:val>
        </c:ser>
        <c:ser>
          <c:idx val="1"/>
          <c:order val="1"/>
          <c:tx>
            <c:strRef>
              <c:f>Sheet2!$K$25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Sheet2!$L$49:$P$49</c:f>
              <c:numCache>
                <c:formatCode>0.00_ </c:formatCode>
                <c:ptCount val="5"/>
                <c:pt idx="0">
                  <c:v>87.301587301587304</c:v>
                </c:pt>
                <c:pt idx="1">
                  <c:v>4.7619047619047619</c:v>
                </c:pt>
                <c:pt idx="2">
                  <c:v>0</c:v>
                </c:pt>
                <c:pt idx="3">
                  <c:v>7.9365079365079358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690656"/>
        <c:axId val="867698816"/>
      </c:barChart>
      <c:catAx>
        <c:axId val="86769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7698816"/>
        <c:crosses val="autoZero"/>
        <c:auto val="1"/>
        <c:lblAlgn val="ctr"/>
        <c:lblOffset val="100"/>
        <c:noMultiLvlLbl val="0"/>
      </c:catAx>
      <c:valAx>
        <c:axId val="8676988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Calibri" pitchFamily="34" charset="0"/>
                  </a:defRPr>
                </a:pPr>
                <a:r>
                  <a:rPr lang="en-US" altLang="ko-KR" dirty="0" smtClean="0">
                    <a:latin typeface="Calibri" pitchFamily="34" charset="0"/>
                  </a:rPr>
                  <a:t>Percentage [%]</a:t>
                </a:r>
                <a:endParaRPr lang="ko-KR" altLang="en-US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3.4546093889822459E-2"/>
              <c:y val="0.28382014157756058"/>
            </c:manualLayout>
          </c:layout>
          <c:overlay val="0"/>
        </c:title>
        <c:numFmt formatCode="0.00_ 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67690656"/>
        <c:crosses val="autoZero"/>
        <c:crossBetween val="between"/>
        <c:majorUnit val="30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7704308836395446"/>
          <c:y val="9.2208734324876057E-2"/>
          <c:w val="0.30906802274715661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+mn-lt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53CE-ED53-464D-A55D-1AD95547DD00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71D5-8779-4B37-8896-46A008F90E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48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BDBF8-A56B-48AC-9245-C2C202405655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075F9-7622-4C48-A14B-B55A6582A7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1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Actually There no scientific results yet. I'll Introduce our aircraft and mission.</a:t>
            </a:r>
            <a:r>
              <a:rPr lang="en-US" altLang="ko-KR" baseline="0" dirty="0" smtClean="0"/>
              <a:t> I would like to present the drop situation of the </a:t>
            </a:r>
            <a:r>
              <a:rPr lang="en-US" altLang="ko-KR" baseline="0" dirty="0" err="1" smtClean="0"/>
              <a:t>dropsondes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47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More specifically,</a:t>
            </a:r>
            <a:r>
              <a:rPr lang="en-US" altLang="ko-KR" baseline="0" dirty="0" smtClean="0"/>
              <a:t> The failures were divided by using the year of manufacture represented in Drop id.</a:t>
            </a:r>
          </a:p>
          <a:p>
            <a:r>
              <a:rPr lang="en-US" altLang="ko-KR" baseline="0" dirty="0" smtClean="0"/>
              <a:t>A total of 208 </a:t>
            </a:r>
            <a:r>
              <a:rPr lang="en-US" altLang="ko-KR" baseline="0" dirty="0" err="1" smtClean="0"/>
              <a:t>sondes</a:t>
            </a:r>
            <a:r>
              <a:rPr lang="en-US" altLang="ko-KR" baseline="0" dirty="0" smtClean="0"/>
              <a:t> were manufactured in 2016 and 63 </a:t>
            </a:r>
            <a:r>
              <a:rPr lang="en-US" altLang="ko-KR" baseline="0" dirty="0" err="1" smtClean="0"/>
              <a:t>sondes</a:t>
            </a:r>
            <a:r>
              <a:rPr lang="en-US" altLang="ko-KR" baseline="0" dirty="0" smtClean="0"/>
              <a:t> were manufactured in 2017.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result, in 2016, the percentage of normal observations was drastically lowered. 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percentage of GPS errors was four times higher than in 2017.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Also, Battery failures also occurred eight times in 2016.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36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These</a:t>
            </a:r>
            <a:r>
              <a:rPr lang="en-US" altLang="ko-KR" baseline="0" dirty="0" smtClean="0"/>
              <a:t> are skew-T Log P Diagram of two different event. </a:t>
            </a:r>
          </a:p>
          <a:p>
            <a:r>
              <a:rPr lang="en-US" altLang="ko-KR" baseline="0" dirty="0" smtClean="0"/>
              <a:t>The first case is an example of the non-snow case, and the second is the snow case.</a:t>
            </a:r>
          </a:p>
          <a:p>
            <a:r>
              <a:rPr lang="en-US" altLang="ko-KR" dirty="0" smtClean="0"/>
              <a:t>When snow is not formed the low level cloud is observed around 925hPa and the easterly flow confined below the cloud top. </a:t>
            </a:r>
          </a:p>
          <a:p>
            <a:r>
              <a:rPr lang="en-US" altLang="ko-KR" dirty="0" smtClean="0"/>
              <a:t>In snow case, however, the atmosphere is well saturated and easterly cold air dominates up to 700hPa.   </a:t>
            </a:r>
            <a:endParaRPr lang="ko-KR" altLang="en-US" dirty="0" smtClean="0"/>
          </a:p>
          <a:p>
            <a:r>
              <a:rPr lang="en-US" altLang="ko-KR" baseline="0" dirty="0" err="1" smtClean="0"/>
              <a:t>mple</a:t>
            </a:r>
            <a:r>
              <a:rPr lang="en-US" altLang="ko-KR" baseline="0" dirty="0" smtClean="0"/>
              <a:t> that does not snow, and the right figure is an example of snowfall.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36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32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2017,</a:t>
            </a:r>
            <a:r>
              <a:rPr lang="en-US" altLang="ko-KR" baseline="0" dirty="0" smtClean="0"/>
              <a:t> KMA introduced a weather research aircraft.  A detailed explanation of this aircraft was given in the previous presentation. </a:t>
            </a:r>
          </a:p>
          <a:p>
            <a:r>
              <a:rPr lang="en-US" altLang="ko-KR" baseline="0" dirty="0" smtClean="0"/>
              <a:t>We have four main purposes for research. </a:t>
            </a:r>
          </a:p>
          <a:p>
            <a:r>
              <a:rPr lang="en-US" altLang="ko-KR" baseline="0" dirty="0" smtClean="0"/>
              <a:t>Our department focuses on research about severe weather.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91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Severe weather mission studies four weather system as shown below.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 first</a:t>
            </a:r>
            <a:r>
              <a:rPr lang="en-US" altLang="ko-KR" baseline="0" dirty="0" smtClean="0"/>
              <a:t> and second purposes are to analyze the </a:t>
            </a:r>
            <a:r>
              <a:rPr lang="en-US" altLang="ko-KR" dirty="0" smtClean="0">
                <a:latin typeface="Calibri" pitchFamily="34" charset="0"/>
              </a:rPr>
              <a:t>Vertical  and </a:t>
            </a:r>
            <a:r>
              <a:rPr lang="en-US" altLang="ko-KR" dirty="0" err="1" smtClean="0">
                <a:latin typeface="Calibri" pitchFamily="34" charset="0"/>
              </a:rPr>
              <a:t>themo-dynamucal</a:t>
            </a:r>
            <a:r>
              <a:rPr lang="en-US" altLang="ko-KR" baseline="0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characteristics of atmospheric factor for development of heavy rain and snow</a:t>
            </a:r>
            <a:r>
              <a:rPr lang="en-US" altLang="ko-KR" baseline="0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in west sea.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Calibri" pitchFamily="34" charset="0"/>
              </a:rPr>
              <a:t>This region is a place where a lot of rain is generated due to the temperatures difference between land and sea surface.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Calibri" pitchFamily="34" charset="0"/>
              </a:rPr>
              <a:t>In</a:t>
            </a:r>
            <a:r>
              <a:rPr lang="en-US" altLang="ko-KR" baseline="0" dirty="0" smtClean="0">
                <a:latin typeface="Calibri" pitchFamily="34" charset="0"/>
              </a:rPr>
              <a:t> the winter, as shown in IR image, rolled cloud flows in and It causes the heavy snow.  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en-US" altLang="ko-KR" dirty="0" smtClean="0">
                <a:latin typeface="Calibri" pitchFamily="34" charset="0"/>
              </a:rPr>
              <a:t>The next</a:t>
            </a:r>
            <a:r>
              <a:rPr lang="en-US" altLang="ko-KR" baseline="0" dirty="0" smtClean="0">
                <a:latin typeface="Calibri" pitchFamily="34" charset="0"/>
              </a:rPr>
              <a:t> is to </a:t>
            </a:r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</a:rPr>
              <a:t>Analysis of vertical weather structure for Typhoon predicted paths.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</a:rPr>
              <a:t>The Final</a:t>
            </a:r>
            <a:r>
              <a:rPr lang="en-US" altLang="ko-KR" baseline="0" dirty="0" smtClean="0">
                <a:solidFill>
                  <a:schemeClr val="bg1"/>
                </a:solidFill>
                <a:latin typeface="Calibri" pitchFamily="34" charset="0"/>
              </a:rPr>
              <a:t> purpose is to </a:t>
            </a:r>
            <a:r>
              <a:rPr lang="en-US" altLang="ko-KR" baseline="0" dirty="0" smtClean="0">
                <a:solidFill>
                  <a:schemeClr val="tx1"/>
                </a:solidFill>
                <a:latin typeface="Calibri" pitchFamily="34" charset="0"/>
              </a:rPr>
              <a:t>observe the vertical structure of snow developing in east sea. </a:t>
            </a:r>
          </a:p>
          <a:p>
            <a:endParaRPr lang="en-US" altLang="ko-KR" baseline="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</a:rPr>
              <a:t>I participated in the ice mission this winter and collected </a:t>
            </a:r>
            <a:r>
              <a:rPr lang="en-US" altLang="ko-KR" dirty="0" err="1" smtClean="0">
                <a:solidFill>
                  <a:schemeClr val="bg1"/>
                </a:solidFill>
                <a:latin typeface="Calibri" pitchFamily="34" charset="0"/>
              </a:rPr>
              <a:t>dropspnde</a:t>
            </a:r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</a:rPr>
              <a:t> observations.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91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During this</a:t>
            </a:r>
            <a:r>
              <a:rPr lang="en-US" altLang="ko-KR" baseline="0" dirty="0" smtClean="0"/>
              <a:t> winter, we participated in the ICE-POP mission.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Ice pop 2018 is International Collaborative Experiments for </a:t>
            </a:r>
            <a:r>
              <a:rPr lang="en-US" altLang="ko-KR" baseline="0" dirty="0" err="1" smtClean="0"/>
              <a:t>Py</a:t>
            </a:r>
            <a:r>
              <a:rPr lang="en-US" altLang="ko-KR" baseline="0" dirty="0" smtClean="0"/>
              <a:t> 2018 </a:t>
            </a:r>
            <a:r>
              <a:rPr lang="en-US" altLang="ko-KR" baseline="0" dirty="0" err="1" smtClean="0"/>
              <a:t>Olypic</a:t>
            </a:r>
            <a:r>
              <a:rPr lang="en-US" altLang="ko-KR" baseline="0" dirty="0" smtClean="0"/>
              <a:t> and Paralympic winter game.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mission is aimed at filling the observation gap of the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figure show the ground observation site for ICE-POP mission.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Due to the complexity of the terrain, it exhibits highly fluctuating weather phenomena.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To </a:t>
            </a:r>
            <a:r>
              <a:rPr lang="en-US" altLang="ko-KR" baseline="0" dirty="0" err="1" smtClean="0"/>
              <a:t>surport</a:t>
            </a:r>
            <a:r>
              <a:rPr lang="en-US" altLang="ko-KR" baseline="0" dirty="0" smtClean="0"/>
              <a:t> the </a:t>
            </a:r>
            <a:r>
              <a:rPr lang="en-US" altLang="ko-KR" baseline="0" dirty="0" err="1" smtClean="0"/>
              <a:t>forcaster</a:t>
            </a:r>
            <a:r>
              <a:rPr lang="en-US" altLang="ko-KR" baseline="0" dirty="0" smtClean="0"/>
              <a:t>, We conducted the aircraft and </a:t>
            </a:r>
            <a:r>
              <a:rPr lang="en-US" altLang="ko-KR" baseline="0" dirty="0" err="1" smtClean="0"/>
              <a:t>dropsonde</a:t>
            </a:r>
            <a:r>
              <a:rPr lang="en-US" altLang="ko-KR" baseline="0" dirty="0" smtClean="0"/>
              <a:t> observation during the Olympics.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Observation area is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51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used the RD94 </a:t>
            </a:r>
            <a:r>
              <a:rPr lang="en-US" altLang="ko-KR" baseline="0" dirty="0" err="1" smtClean="0"/>
              <a:t>dorpsonde</a:t>
            </a:r>
            <a:r>
              <a:rPr lang="en-US" altLang="ko-KR" baseline="0" dirty="0" smtClean="0"/>
              <a:t>. </a:t>
            </a:r>
          </a:p>
          <a:p>
            <a:r>
              <a:rPr lang="en-US" altLang="ko-KR" baseline="0" dirty="0" smtClean="0"/>
              <a:t>It has a descending speed of 11 m/s at sea level, 21 m/s at 12 km.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descent time is 15min from 14km, </a:t>
            </a:r>
          </a:p>
          <a:p>
            <a:r>
              <a:rPr lang="en-US" altLang="ko-KR" baseline="0" dirty="0" smtClean="0"/>
              <a:t>It can measure the horizontal wind speed and Temperature , RH, P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We used AVAPS system to set the </a:t>
            </a:r>
            <a:r>
              <a:rPr lang="en-US" altLang="ko-KR" baseline="0" dirty="0" err="1" smtClean="0"/>
              <a:t>dropsonde</a:t>
            </a:r>
            <a:r>
              <a:rPr lang="en-US" altLang="ko-KR" baseline="0" dirty="0" smtClean="0"/>
              <a:t>. The AVAPS system can set four drop </a:t>
            </a:r>
            <a:r>
              <a:rPr lang="en-US" altLang="ko-KR" baseline="0" dirty="0" err="1" smtClean="0"/>
              <a:t>sondes</a:t>
            </a:r>
            <a:r>
              <a:rPr lang="en-US" altLang="ko-KR" baseline="0" dirty="0" smtClean="0"/>
              <a:t> at the same time.</a:t>
            </a:r>
          </a:p>
          <a:p>
            <a:r>
              <a:rPr lang="en-US" altLang="ko-KR" baseline="0" dirty="0" smtClean="0"/>
              <a:t>The </a:t>
            </a:r>
            <a:r>
              <a:rPr lang="en-US" altLang="ko-KR" baseline="0" dirty="0" err="1" smtClean="0"/>
              <a:t>dropsonde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launcer</a:t>
            </a:r>
            <a:r>
              <a:rPr lang="en-US" altLang="ko-KR" baseline="0" dirty="0" smtClean="0"/>
              <a:t> used EM122. 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19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target area is the East sea area, which is an extension of the ground observation site.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55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Calibri" pitchFamily="34" charset="0"/>
              </a:rPr>
              <a:t>Measured raw files are post-processed using the ‘Atmospheric Sounding Processing </a:t>
            </a:r>
            <a:r>
              <a:rPr lang="en-US" altLang="ko-KR" dirty="0" err="1" smtClean="0">
                <a:latin typeface="Calibri" pitchFamily="34" charset="0"/>
              </a:rPr>
              <a:t>ENvironment</a:t>
            </a:r>
            <a:r>
              <a:rPr lang="en-US" altLang="ko-KR" dirty="0" smtClean="0">
                <a:latin typeface="Calibri" pitchFamily="34" charset="0"/>
              </a:rPr>
              <a:t> (ASPEN) V3.3’ program.</a:t>
            </a:r>
          </a:p>
          <a:p>
            <a:r>
              <a:rPr lang="en-US" altLang="ko-KR" baseline="0" dirty="0" smtClean="0">
                <a:latin typeface="Calibri" pitchFamily="34" charset="0"/>
              </a:rPr>
              <a:t>In skew-T </a:t>
            </a:r>
            <a:r>
              <a:rPr lang="en-US" altLang="ko-KR" baseline="0" dirty="0" err="1" smtClean="0">
                <a:latin typeface="Calibri" pitchFamily="34" charset="0"/>
              </a:rPr>
              <a:t>logP</a:t>
            </a:r>
            <a:r>
              <a:rPr lang="en-US" altLang="ko-KR" baseline="0" dirty="0" smtClean="0">
                <a:latin typeface="Calibri" pitchFamily="34" charset="0"/>
              </a:rPr>
              <a:t> , The blue is dew point temp, and red is temperature, 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en-US" altLang="ko-KR" dirty="0" smtClean="0">
                <a:latin typeface="Calibri" pitchFamily="34" charset="0"/>
              </a:rPr>
              <a:t>Observation noise at high</a:t>
            </a:r>
            <a:r>
              <a:rPr lang="en-US" altLang="ko-KR" baseline="0" dirty="0" smtClean="0">
                <a:latin typeface="Calibri" pitchFamily="34" charset="0"/>
              </a:rPr>
              <a:t> altitude is removed through the ASPEN </a:t>
            </a:r>
          </a:p>
          <a:p>
            <a:endParaRPr lang="en-US" altLang="ko-KR" dirty="0" smtClean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80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is the launched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dropsonde</a:t>
            </a:r>
            <a:r>
              <a:rPr lang="en-US" altLang="ko-KR" baseline="0" dirty="0" smtClean="0"/>
              <a:t> status. </a:t>
            </a:r>
          </a:p>
          <a:p>
            <a:r>
              <a:rPr lang="en-US" altLang="ko-KR" baseline="0" dirty="0" smtClean="0"/>
              <a:t>During the test flight </a:t>
            </a:r>
          </a:p>
          <a:p>
            <a:r>
              <a:rPr lang="en-US" altLang="ko-KR" dirty="0" smtClean="0"/>
              <a:t>We flew seven times, dropped 22 drop zones, and obtained 11 data.</a:t>
            </a:r>
          </a:p>
          <a:p>
            <a:r>
              <a:rPr lang="en-US" altLang="ko-KR" dirty="0" smtClean="0"/>
              <a:t>This figure</a:t>
            </a:r>
            <a:r>
              <a:rPr lang="en-US" altLang="ko-KR" baseline="0" dirty="0" smtClean="0"/>
              <a:t> shows the launched location of </a:t>
            </a:r>
            <a:r>
              <a:rPr lang="en-US" altLang="ko-KR" baseline="0" dirty="0" err="1" smtClean="0"/>
              <a:t>dropsonde</a:t>
            </a:r>
            <a:r>
              <a:rPr lang="en-US" altLang="ko-KR" baseline="0" dirty="0" smtClean="0"/>
              <a:t>. Different colors represent the different day.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1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 divided the state of </a:t>
            </a:r>
            <a:r>
              <a:rPr lang="en-US" altLang="ko-KR" dirty="0" err="1" smtClean="0"/>
              <a:t>sondes</a:t>
            </a:r>
            <a:r>
              <a:rPr lang="en-US" altLang="ko-KR" dirty="0" smtClean="0"/>
              <a:t> into five parts.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GPS</a:t>
            </a:r>
            <a:r>
              <a:rPr lang="en-US" altLang="ko-KR" baseline="0" dirty="0" smtClean="0"/>
              <a:t> error was classified when the wind direction and wind speed were not measured.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When the observation data was received from 500hPa or less after launch, It was classified as late GPS.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When the signal was disconnected before reaching the ground (1000hPa), it was classified as terminate early.</a:t>
            </a:r>
          </a:p>
          <a:p>
            <a:r>
              <a:rPr lang="en-US" altLang="ko-KR" baseline="0" dirty="0" smtClean="0"/>
              <a:t>As a result, The normal observation was 73%, GPS error is 14%, late GPS is 1.48%, terminate early is 7.75%, and 2.95% of battery problem.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75F9-7622-4C48-A14B-B55A6582A70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26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0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75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51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49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42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58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0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6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A563-2219-434E-89CC-A95A22AA99AC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A2A4-83AD-40C6-AEBA-8B5BDB75C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1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-1"/>
          <a:stretch/>
        </p:blipFill>
        <p:spPr bwMode="auto">
          <a:xfrm>
            <a:off x="4500" y="-27384"/>
            <a:ext cx="9139500" cy="44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3935" y="3212976"/>
            <a:ext cx="8060630" cy="1800200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alibri" pitchFamily="34" charset="0"/>
              </a:rPr>
              <a:t>First results of </a:t>
            </a:r>
            <a:r>
              <a:rPr lang="en-US" altLang="ko-KR" sz="3600" b="1" dirty="0" err="1">
                <a:latin typeface="Calibri" pitchFamily="34" charset="0"/>
              </a:rPr>
              <a:t>dropsonde</a:t>
            </a:r>
            <a:r>
              <a:rPr lang="en-US" altLang="ko-KR" sz="3600" b="1" dirty="0">
                <a:latin typeface="Calibri" pitchFamily="34" charset="0"/>
              </a:rPr>
              <a:t> measurement from the KMA/NIMS atmospheric research aircraft in </a:t>
            </a:r>
            <a:r>
              <a:rPr lang="en-US" altLang="ko-KR" sz="3600" b="1" dirty="0" smtClean="0">
                <a:latin typeface="Calibri" pitchFamily="34" charset="0"/>
              </a:rPr>
              <a:t>Korea</a:t>
            </a:r>
            <a:endParaRPr lang="ko-KR" altLang="en-US" sz="3600" b="1" dirty="0">
              <a:latin typeface="Calibri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6224" y="4797152"/>
            <a:ext cx="9501608" cy="1752600"/>
          </a:xfrm>
        </p:spPr>
        <p:txBody>
          <a:bodyPr>
            <a:normAutofit fontScale="92500" lnSpcReduction="20000"/>
          </a:bodyPr>
          <a:lstStyle/>
          <a:p>
            <a:endParaRPr lang="en-US" altLang="ko-KR" sz="2000" dirty="0" smtClean="0">
              <a:latin typeface="Calibri" pitchFamily="34" charset="0"/>
            </a:endParaRPr>
          </a:p>
          <a:p>
            <a:r>
              <a:rPr lang="en-US" altLang="ko-KR" sz="2000" dirty="0" err="1" smtClean="0">
                <a:latin typeface="Calibri" pitchFamily="34" charset="0"/>
              </a:rPr>
              <a:t>Soohyun</a:t>
            </a:r>
            <a:r>
              <a:rPr lang="en-US" altLang="ko-KR" sz="2000" dirty="0" smtClean="0">
                <a:latin typeface="Calibri" pitchFamily="34" charset="0"/>
              </a:rPr>
              <a:t> Kwon</a:t>
            </a:r>
            <a:r>
              <a:rPr lang="en-US" altLang="ko-KR" sz="2000" baseline="30000" dirty="0" smtClean="0">
                <a:latin typeface="Calibri" pitchFamily="34" charset="0"/>
              </a:rPr>
              <a:t>1</a:t>
            </a:r>
            <a:r>
              <a:rPr lang="en-US" altLang="ko-KR" sz="2000" dirty="0" smtClean="0">
                <a:latin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</a:rPr>
              <a:t>Chulkyu</a:t>
            </a:r>
            <a:r>
              <a:rPr lang="en-US" altLang="ko-KR" sz="2000" dirty="0" smtClean="0">
                <a:latin typeface="Calibri" pitchFamily="34" charset="0"/>
              </a:rPr>
              <a:t> Lee</a:t>
            </a:r>
            <a:r>
              <a:rPr lang="en-US" altLang="ko-KR" sz="2000" baseline="30000" dirty="0" smtClean="0">
                <a:latin typeface="Calibri" pitchFamily="34" charset="0"/>
              </a:rPr>
              <a:t>1</a:t>
            </a:r>
            <a:r>
              <a:rPr lang="en-US" altLang="ko-KR" sz="2000" dirty="0" smtClean="0">
                <a:latin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</a:rPr>
              <a:t>Jaeil</a:t>
            </a:r>
            <a:r>
              <a:rPr lang="en-US" altLang="ko-KR" sz="2000" dirty="0" smtClean="0">
                <a:latin typeface="Calibri" pitchFamily="34" charset="0"/>
              </a:rPr>
              <a:t> Lee</a:t>
            </a:r>
            <a:r>
              <a:rPr lang="en-US" altLang="ko-KR" sz="2000" baseline="30000" dirty="0" smtClean="0">
                <a:latin typeface="Calibri" pitchFamily="34" charset="0"/>
              </a:rPr>
              <a:t>1</a:t>
            </a:r>
            <a:r>
              <a:rPr lang="en-US" altLang="ko-KR" sz="2000" dirty="0" smtClean="0">
                <a:latin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</a:rPr>
              <a:t>Jonghwan</a:t>
            </a:r>
            <a:r>
              <a:rPr lang="en-US" altLang="ko-KR" sz="2000" dirty="0" smtClean="0">
                <a:latin typeface="Calibri" pitchFamily="34" charset="0"/>
              </a:rPr>
              <a:t> Yoon</a:t>
            </a:r>
            <a:r>
              <a:rPr lang="en-US" altLang="ko-KR" sz="2000" baseline="30000" dirty="0" smtClean="0">
                <a:latin typeface="Calibri" pitchFamily="34" charset="0"/>
              </a:rPr>
              <a:t>1</a:t>
            </a:r>
            <a:r>
              <a:rPr lang="en-US" altLang="ko-KR" sz="2000" dirty="0" smtClean="0">
                <a:latin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</a:rPr>
              <a:t>Sangwon</a:t>
            </a:r>
            <a:r>
              <a:rPr lang="en-US" altLang="ko-KR" sz="2000" dirty="0" smtClean="0">
                <a:latin typeface="Calibri" pitchFamily="34" charset="0"/>
              </a:rPr>
              <a:t> Ju</a:t>
            </a:r>
            <a:r>
              <a:rPr lang="en-US" altLang="ko-KR" sz="2000" baseline="30000" dirty="0" smtClean="0">
                <a:latin typeface="Calibri" pitchFamily="34" charset="0"/>
              </a:rPr>
              <a:t>1</a:t>
            </a:r>
            <a:r>
              <a:rPr lang="en-US" altLang="ko-KR" sz="2000" dirty="0" smtClean="0">
                <a:latin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</a:rPr>
              <a:t>Eunsil</a:t>
            </a:r>
            <a:r>
              <a:rPr lang="en-US" altLang="ko-KR" sz="2000" dirty="0" smtClean="0">
                <a:latin typeface="Calibri" pitchFamily="34" charset="0"/>
              </a:rPr>
              <a:t> Jung</a:t>
            </a:r>
            <a:r>
              <a:rPr lang="en-US" altLang="ko-KR" sz="2000" baseline="30000" dirty="0" smtClean="0">
                <a:latin typeface="Calibri" pitchFamily="34" charset="0"/>
              </a:rPr>
              <a:t>2</a:t>
            </a:r>
          </a:p>
          <a:p>
            <a:endParaRPr lang="en-US" altLang="ko-KR" sz="2000" baseline="30000" dirty="0">
              <a:latin typeface="Calibri" pitchFamily="34" charset="0"/>
            </a:endParaRPr>
          </a:p>
          <a:p>
            <a:r>
              <a:rPr lang="en-US" altLang="ko-KR" sz="2000" baseline="30000" dirty="0">
                <a:latin typeface="Calibri" pitchFamily="34" charset="0"/>
              </a:rPr>
              <a:t>1</a:t>
            </a:r>
            <a:r>
              <a:rPr lang="en-US" altLang="ko-KR" sz="2000" dirty="0">
                <a:latin typeface="Calibri" pitchFamily="34" charset="0"/>
              </a:rPr>
              <a:t>National Institute of Meteorological </a:t>
            </a:r>
            <a:r>
              <a:rPr lang="en-US" altLang="ko-KR" sz="2000" dirty="0" smtClean="0">
                <a:latin typeface="Calibri" pitchFamily="34" charset="0"/>
              </a:rPr>
              <a:t>Sciences(NIMS)</a:t>
            </a:r>
          </a:p>
          <a:p>
            <a:r>
              <a:rPr lang="en-US" altLang="ko-KR" sz="2000" dirty="0" smtClean="0">
                <a:latin typeface="Calibri" pitchFamily="34" charset="0"/>
              </a:rPr>
              <a:t>/Korea Meteorological Administration(KMA)</a:t>
            </a:r>
            <a:endParaRPr lang="en-US" altLang="ko-KR" sz="2000" dirty="0">
              <a:latin typeface="Calibri" pitchFamily="34" charset="0"/>
            </a:endParaRPr>
          </a:p>
          <a:p>
            <a:r>
              <a:rPr lang="en-US" altLang="ko-KR" sz="2000" baseline="30000" dirty="0">
                <a:latin typeface="Calibri" pitchFamily="34" charset="0"/>
              </a:rPr>
              <a:t>2</a:t>
            </a:r>
            <a:r>
              <a:rPr lang="en-US" altLang="ko-KR" sz="2000" dirty="0">
                <a:latin typeface="Calibri" pitchFamily="34" charset="0"/>
              </a:rPr>
              <a:t>Kyungpook National </a:t>
            </a:r>
            <a:r>
              <a:rPr lang="en-US" altLang="ko-KR" sz="2000" dirty="0" smtClean="0">
                <a:latin typeface="Calibri" pitchFamily="34" charset="0"/>
              </a:rPr>
              <a:t>University</a:t>
            </a:r>
            <a:endParaRPr lang="ko-KR" altLang="en-US" sz="2000" baseline="-250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" y="19110"/>
            <a:ext cx="2231231" cy="6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2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alibri" pitchFamily="34" charset="0"/>
              </a:rPr>
              <a:t>Results - </a:t>
            </a:r>
            <a:r>
              <a:rPr lang="en-US" altLang="ko-KR" sz="3600" dirty="0">
                <a:latin typeface="Calibri" pitchFamily="34" charset="0"/>
              </a:rPr>
              <a:t>Launched </a:t>
            </a:r>
            <a:r>
              <a:rPr lang="en-US" altLang="ko-KR" sz="3600" dirty="0" err="1" smtClean="0">
                <a:latin typeface="Calibri" pitchFamily="34" charset="0"/>
              </a:rPr>
              <a:t>dropsonde</a:t>
            </a:r>
            <a:r>
              <a:rPr lang="en-US" altLang="ko-KR" sz="3600" dirty="0" smtClean="0">
                <a:latin typeface="Calibri" pitchFamily="34" charset="0"/>
              </a:rPr>
              <a:t> status</a:t>
            </a:r>
            <a:endParaRPr lang="ko-KR" altLang="en-US" sz="3600" dirty="0">
              <a:latin typeface="Calibri" pitchFamily="34" charset="0"/>
            </a:endParaRP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924681"/>
              </p:ext>
            </p:extLst>
          </p:nvPr>
        </p:nvGraphicFramePr>
        <p:xfrm>
          <a:off x="1979712" y="3041576"/>
          <a:ext cx="66602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75129"/>
              </p:ext>
            </p:extLst>
          </p:nvPr>
        </p:nvGraphicFramePr>
        <p:xfrm>
          <a:off x="179512" y="1424352"/>
          <a:ext cx="8659432" cy="160724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19341"/>
                <a:gridCol w="1415226"/>
                <a:gridCol w="1012720"/>
                <a:gridCol w="1082429"/>
                <a:gridCol w="1082429"/>
                <a:gridCol w="1082429"/>
                <a:gridCol w="1082429"/>
                <a:gridCol w="1082429"/>
              </a:tblGrid>
              <a:tr h="53574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Normal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GPS 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late GPS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Terminate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 Early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Battery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3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2016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#</a:t>
                      </a:r>
                      <a:r>
                        <a:rPr lang="en-US" altLang="ko-KR" sz="1400" u="none" strike="noStrike" baseline="0" dirty="0" smtClean="0">
                          <a:effectLst/>
                        </a:rPr>
                        <a:t> of </a:t>
                      </a:r>
                      <a:r>
                        <a:rPr lang="en-US" altLang="ko-KR" sz="1400" u="none" strike="noStrike" baseline="0" dirty="0" err="1" smtClean="0">
                          <a:effectLst/>
                        </a:rPr>
                        <a:t>sonde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145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35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208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23">
                <a:tc vMerge="1">
                  <a:txBody>
                    <a:bodyPr/>
                    <a:lstStyle/>
                    <a:p>
                      <a:pPr algn="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Percentage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69.71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16.83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1.92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7.69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3.85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100.00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2017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effectLst/>
                        </a:rPr>
                        <a:t>#</a:t>
                      </a:r>
                      <a:r>
                        <a:rPr lang="en-US" altLang="ko-KR" sz="1400" u="none" strike="noStrike" baseline="0" dirty="0" smtClean="0">
                          <a:effectLst/>
                        </a:rPr>
                        <a:t> of </a:t>
                      </a:r>
                      <a:r>
                        <a:rPr lang="en-US" altLang="ko-KR" sz="1400" u="none" strike="noStrike" baseline="0" dirty="0" err="1" smtClean="0">
                          <a:effectLst/>
                        </a:rPr>
                        <a:t>sonde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55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63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25">
                <a:tc vMerge="1">
                  <a:txBody>
                    <a:bodyPr/>
                    <a:lstStyle/>
                    <a:p>
                      <a:pPr algn="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effectLst/>
                        </a:rPr>
                        <a:t>Percentage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87.30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4.76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0.00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7.94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0.00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100.00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36271" y="-49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latin typeface="Calibri" pitchFamily="34" charset="0"/>
              </a:rPr>
              <a:t>Result-</a:t>
            </a:r>
            <a:r>
              <a:rPr lang="en-US" altLang="ko-KR" sz="4000" dirty="0" err="1" smtClean="0">
                <a:latin typeface="Calibri" pitchFamily="34" charset="0"/>
              </a:rPr>
              <a:t>Dropsonde</a:t>
            </a:r>
            <a:r>
              <a:rPr lang="en-US" altLang="ko-KR" sz="4000" dirty="0" smtClean="0">
                <a:latin typeface="Calibri" pitchFamily="34" charset="0"/>
              </a:rPr>
              <a:t> observations</a:t>
            </a:r>
            <a:endParaRPr lang="ko-KR" altLang="en-US" sz="4000" dirty="0">
              <a:latin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9885" r="1185" b="7373"/>
          <a:stretch/>
        </p:blipFill>
        <p:spPr>
          <a:xfrm>
            <a:off x="135724" y="1571972"/>
            <a:ext cx="4165752" cy="387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3" y="5517232"/>
            <a:ext cx="90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When snow is not formed the low level cloud is observed around 925hPa and the easterly flow confined below the cloud top. </a:t>
            </a:r>
          </a:p>
          <a:p>
            <a:r>
              <a:rPr lang="en-US" altLang="ko-KR" dirty="0" smtClean="0"/>
              <a:t>In snow case, however, the </a:t>
            </a:r>
            <a:r>
              <a:rPr lang="en-US" altLang="ko-KR" dirty="0"/>
              <a:t>a</a:t>
            </a:r>
            <a:r>
              <a:rPr lang="en-US" altLang="ko-KR" dirty="0" smtClean="0"/>
              <a:t>tmosphere is well saturated and easterly cold air dominates up to 700hPa.  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80" y="1994847"/>
            <a:ext cx="2485379" cy="18640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10879" r="3686" b="7634"/>
          <a:stretch/>
        </p:blipFill>
        <p:spPr>
          <a:xfrm>
            <a:off x="4680011" y="1568312"/>
            <a:ext cx="4068453" cy="3897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1967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06UTC 24 February 2018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80011" y="1196752"/>
            <a:ext cx="428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06UTC 28 February 2018 (Snow case)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9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12675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Calibri" pitchFamily="34" charset="0"/>
              </a:rPr>
              <a:t>Summary and future plan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355812"/>
            <a:ext cx="126367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Future plan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1318195"/>
            <a:ext cx="9143999" cy="2336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6088" lvl="1" indent="-18256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KMA/NIMS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introduced the research aircraft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KingAir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350 in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2017 for four mission</a:t>
            </a:r>
            <a:b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(severe weather, cloud physics &amp; weather modification, aerosol, and green house mission)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82563">
              <a:lnSpc>
                <a:spcPts val="2500"/>
              </a:lnSpc>
              <a:buFont typeface="Arial" pitchFamily="34" charset="0"/>
              <a:buChar char="•"/>
            </a:pP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8256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Participated in the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ICE-POP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mission to support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forecasters. </a:t>
            </a:r>
          </a:p>
          <a:p>
            <a:pPr marL="903288" lvl="2" indent="-182563" fontAlgn="base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14 flights, Drop 219, 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provide </a:t>
            </a: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174 </a:t>
            </a:r>
          </a:p>
          <a:p>
            <a:pPr marL="903288" lvl="2" indent="-182563" fontAlgn="base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Total 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271, Normal 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operation: </a:t>
            </a: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200</a:t>
            </a:r>
          </a:p>
          <a:p>
            <a:pPr marL="446088" lvl="1" indent="-182563" fontAlgn="base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Failure rate 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of </a:t>
            </a:r>
            <a:r>
              <a:rPr lang="en-US" altLang="ko-KR" dirty="0" err="1" smtClean="0">
                <a:latin typeface="Calibri" pitchFamily="34" charset="0"/>
                <a:cs typeface="Calibri" panose="020F0502020204030204" pitchFamily="34" charset="0"/>
              </a:rPr>
              <a:t>sonde</a:t>
            </a: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manufactured in 2016 was </a:t>
            </a:r>
            <a:r>
              <a:rPr lang="en-US" altLang="ko-KR" dirty="0" smtClean="0">
                <a:latin typeface="Calibri" pitchFamily="34" charset="0"/>
                <a:cs typeface="Calibri" panose="020F0502020204030204" pitchFamily="34" charset="0"/>
              </a:rPr>
              <a:t>higher than in 2017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" y="4725144"/>
            <a:ext cx="9143999" cy="13747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446088" lvl="1" indent="-18256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optimized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ko-K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dropsonde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strategy for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missions</a:t>
            </a: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18256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To produce qualified ground truth data over land and upper levels to compare the performance of NWP models and share the results with forecasters to assist their decision making </a:t>
            </a: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48863"/>
            <a:ext cx="107709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Summary</a:t>
            </a:r>
            <a:endParaRPr lang="ko-K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7" b="22890"/>
          <a:stretch/>
        </p:blipFill>
        <p:spPr bwMode="auto">
          <a:xfrm>
            <a:off x="4500" y="4503440"/>
            <a:ext cx="9139500" cy="23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atin typeface="Calibri" pitchFamily="34" charset="0"/>
              </a:rPr>
              <a:t>Introduction</a:t>
            </a:r>
            <a:endParaRPr lang="ko-KR" altLang="en-US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417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altLang="ko-KR" dirty="0">
                <a:latin typeface="Calibri" pitchFamily="34" charset="0"/>
              </a:rPr>
              <a:t>Purposes of </a:t>
            </a:r>
            <a:r>
              <a:rPr lang="en-US" altLang="ko-KR" dirty="0" smtClean="0">
                <a:latin typeface="Calibri" pitchFamily="34" charset="0"/>
              </a:rPr>
              <a:t>KMA/NIMS </a:t>
            </a:r>
            <a:r>
              <a:rPr lang="en-US" altLang="ko-KR" dirty="0">
                <a:latin typeface="Calibri" pitchFamily="34" charset="0"/>
              </a:rPr>
              <a:t>research aircraft in </a:t>
            </a:r>
            <a:r>
              <a:rPr lang="en-US" altLang="ko-KR" dirty="0" smtClean="0">
                <a:latin typeface="Calibri" pitchFamily="34" charset="0"/>
              </a:rPr>
              <a:t>Korea</a:t>
            </a:r>
          </a:p>
          <a:p>
            <a:endParaRPr lang="en-US" altLang="ko-KR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ko-KR" dirty="0" smtClean="0">
                <a:latin typeface="Calibri" pitchFamily="34" charset="0"/>
              </a:rPr>
              <a:t>To detect the signals of </a:t>
            </a:r>
            <a:r>
              <a:rPr lang="en-US" altLang="ko-KR" b="1" dirty="0" smtClean="0">
                <a:latin typeface="Calibri" pitchFamily="34" charset="0"/>
              </a:rPr>
              <a:t>severe weather </a:t>
            </a:r>
            <a:r>
              <a:rPr lang="en-US" altLang="ko-KR" dirty="0" smtClean="0">
                <a:latin typeface="Calibri" pitchFamily="34" charset="0"/>
              </a:rPr>
              <a:t>: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typhoon, heavy precipitation, and snow 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storm for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better weather forecasting including 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NWP</a:t>
            </a:r>
            <a:endParaRPr lang="en-US" altLang="ko-KR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ko-KR" dirty="0" smtClean="0">
                <a:latin typeface="Calibri" pitchFamily="34" charset="0"/>
              </a:rPr>
              <a:t>To understand </a:t>
            </a:r>
            <a:r>
              <a:rPr lang="en-US" altLang="ko-KR" b="1" dirty="0" smtClean="0">
                <a:latin typeface="Calibri" pitchFamily="34" charset="0"/>
              </a:rPr>
              <a:t>cloud physics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to enhance the efficiency of the </a:t>
            </a:r>
            <a:r>
              <a:rPr lang="en-US" altLang="ko-KR" b="1" dirty="0">
                <a:latin typeface="Calibri" pitchFamily="34" charset="0"/>
                <a:cs typeface="Arial" pitchFamily="34" charset="0"/>
              </a:rPr>
              <a:t>weather modification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to mitigate water resource 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problems</a:t>
            </a:r>
            <a:endParaRPr lang="en-US" altLang="ko-KR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Calibri" pitchFamily="34" charset="0"/>
              </a:rPr>
              <a:t>To monitor 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the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distribution and origin of </a:t>
            </a:r>
            <a:r>
              <a:rPr lang="en-US" altLang="ko-KR" b="1" dirty="0">
                <a:latin typeface="Calibri" pitchFamily="34" charset="0"/>
                <a:cs typeface="Arial" pitchFamily="34" charset="0"/>
              </a:rPr>
              <a:t>aerosols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 including pollutant 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materials (i.e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.  yellow sand and fine dust) </a:t>
            </a:r>
            <a:endParaRPr lang="en-US" altLang="ko-KR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To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observe </a:t>
            </a:r>
            <a:r>
              <a:rPr lang="en-US" altLang="ko-KR" b="1" dirty="0">
                <a:latin typeface="Calibri" pitchFamily="34" charset="0"/>
                <a:cs typeface="Arial" pitchFamily="34" charset="0"/>
              </a:rPr>
              <a:t>greenhouse gases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in upper levels regularly over the West Sea together with the measurements at the </a:t>
            </a:r>
            <a:r>
              <a:rPr lang="en-US" altLang="ko-KR" dirty="0" err="1" smtClean="0">
                <a:latin typeface="Calibri" pitchFamily="34" charset="0"/>
                <a:cs typeface="Arial" pitchFamily="34" charset="0"/>
              </a:rPr>
              <a:t>AhnMyon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-do 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ground station to monitor inflow from the </a:t>
            </a:r>
            <a:r>
              <a:rPr lang="en-US" altLang="ko-KR" dirty="0" smtClean="0">
                <a:latin typeface="Calibri" pitchFamily="34" charset="0"/>
                <a:cs typeface="Arial" pitchFamily="34" charset="0"/>
              </a:rPr>
              <a:t>continent</a:t>
            </a:r>
            <a:endParaRPr lang="en-US" altLang="ko-KR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752" y="1224498"/>
            <a:ext cx="648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KMA/NIMS </a:t>
            </a:r>
            <a:r>
              <a:rPr lang="en-US" altLang="ko-KR" dirty="0" smtClean="0">
                <a:latin typeface="Calibri" pitchFamily="34" charset="0"/>
              </a:rPr>
              <a:t>introduced the research aircraft </a:t>
            </a:r>
            <a:r>
              <a:rPr lang="en-US" altLang="ko-KR" dirty="0" err="1" smtClean="0">
                <a:latin typeface="Calibri" pitchFamily="34" charset="0"/>
              </a:rPr>
              <a:t>KingAir</a:t>
            </a:r>
            <a:r>
              <a:rPr lang="en-US" altLang="ko-KR" dirty="0" smtClean="0">
                <a:latin typeface="Calibri" pitchFamily="34" charset="0"/>
              </a:rPr>
              <a:t> 350 in 2017.</a:t>
            </a:r>
            <a:endParaRPr lang="ko-K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99_학회발표\2018_AVAPS\google_kor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88" y="1031407"/>
            <a:ext cx="4770929" cy="50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Calibri" pitchFamily="34" charset="0"/>
              </a:rPr>
              <a:t>Severe weather missions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648203"/>
            <a:ext cx="291654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Development of snow storm at east sea</a:t>
            </a:r>
          </a:p>
          <a:p>
            <a:r>
              <a:rPr lang="en-US" altLang="ko-KR" dirty="0" smtClean="0">
                <a:latin typeface="Calibri" pitchFamily="34" charset="0"/>
              </a:rPr>
              <a:t>Observation of terrain effect at microphysical process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30988" y="6124381"/>
            <a:ext cx="4572000" cy="646331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</a:rPr>
              <a:t>Analysis of vertical weather structure for Typhoon predicted paths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33066" r="31836" b="12373"/>
          <a:stretch/>
        </p:blipFill>
        <p:spPr>
          <a:xfrm>
            <a:off x="0" y="3684369"/>
            <a:ext cx="2311400" cy="24106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2325038"/>
            <a:ext cx="3059832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Thermo-dynamical structure </a:t>
            </a:r>
            <a:r>
              <a:rPr lang="en-US" altLang="ko-KR" dirty="0">
                <a:latin typeface="Calibri" pitchFamily="34" charset="0"/>
              </a:rPr>
              <a:t>of heavy snow </a:t>
            </a:r>
            <a:r>
              <a:rPr lang="en-US" altLang="ko-KR" dirty="0" smtClean="0">
                <a:latin typeface="Calibri" pitchFamily="34" charset="0"/>
              </a:rPr>
              <a:t>in the </a:t>
            </a:r>
            <a:r>
              <a:rPr lang="en-US" altLang="ko-KR" dirty="0">
                <a:latin typeface="Calibri" pitchFamily="34" charset="0"/>
              </a:rPr>
              <a:t>W</a:t>
            </a:r>
            <a:r>
              <a:rPr lang="en-US" altLang="ko-KR" dirty="0" smtClean="0">
                <a:latin typeface="Calibri" pitchFamily="34" charset="0"/>
              </a:rPr>
              <a:t>est sea</a:t>
            </a:r>
            <a:endParaRPr lang="en-US" altLang="ko-KR" dirty="0">
              <a:latin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33588" y="5140355"/>
            <a:ext cx="1108472" cy="101965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805738" y="2981582"/>
            <a:ext cx="1108472" cy="1019652"/>
          </a:xfrm>
          <a:prstGeom prst="ellipse">
            <a:avLst/>
          </a:prstGeom>
          <a:solidFill>
            <a:srgbClr val="92D050">
              <a:alpha val="5000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059740" y="1571965"/>
            <a:ext cx="1108472" cy="101965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80621"/>
            <a:ext cx="298782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Vertical </a:t>
            </a:r>
            <a:r>
              <a:rPr lang="en-US" altLang="ko-KR" dirty="0">
                <a:latin typeface="Calibri" pitchFamily="34" charset="0"/>
              </a:rPr>
              <a:t>characteristics of atmospheric factor </a:t>
            </a:r>
            <a:r>
              <a:rPr lang="en-US" altLang="ko-KR" dirty="0" smtClean="0">
                <a:latin typeface="Calibri" pitchFamily="34" charset="0"/>
              </a:rPr>
              <a:t>causing the heavy rain </a:t>
            </a:r>
            <a:r>
              <a:rPr lang="en-US" altLang="ko-KR" dirty="0">
                <a:latin typeface="Calibri" pitchFamily="34" charset="0"/>
              </a:rPr>
              <a:t>in </a:t>
            </a:r>
            <a:r>
              <a:rPr lang="en-US" altLang="ko-KR" dirty="0" smtClean="0">
                <a:latin typeface="Calibri" pitchFamily="34" charset="0"/>
              </a:rPr>
              <a:t>the West </a:t>
            </a:r>
            <a:r>
              <a:rPr lang="en-US" altLang="ko-KR" dirty="0">
                <a:latin typeface="Calibri" pitchFamily="34" charset="0"/>
              </a:rPr>
              <a:t>sea </a:t>
            </a:r>
            <a:endParaRPr lang="en-US" altLang="ko-K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69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Calibri" pitchFamily="34" charset="0"/>
              </a:rPr>
              <a:t>ICE-POP mission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0" y="1628800"/>
            <a:ext cx="9144000" cy="16953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61950" lvl="0" indent="-265113">
              <a:lnSpc>
                <a:spcPts val="2500"/>
              </a:lnSpc>
            </a:pPr>
            <a:r>
              <a:rPr lang="en-US" altLang="ko-KR" b="1" dirty="0" smtClean="0">
                <a:latin typeface="Calibri" pitchFamily="34" charset="0"/>
              </a:rPr>
              <a:t>Purpose : </a:t>
            </a:r>
          </a:p>
          <a:p>
            <a:pPr marL="361950" lvl="0" indent="-265113">
              <a:lnSpc>
                <a:spcPts val="2500"/>
              </a:lnSpc>
            </a:pPr>
            <a:r>
              <a:rPr lang="de-AT" altLang="ko-KR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de-AT" altLang="ko-KR" dirty="0" smtClean="0">
                <a:latin typeface="Calibri" pitchFamily="34" charset="0"/>
              </a:rPr>
              <a:t>Fill </a:t>
            </a:r>
            <a:r>
              <a:rPr lang="en-US" altLang="ko-KR" dirty="0">
                <a:latin typeface="Calibri" pitchFamily="34" charset="0"/>
              </a:rPr>
              <a:t>observation gaps of the current network with the </a:t>
            </a:r>
            <a:r>
              <a:rPr lang="de-AT" altLang="ko-KR" dirty="0">
                <a:latin typeface="Calibri" pitchFamily="34" charset="0"/>
              </a:rPr>
              <a:t>airborne in situ measurements (e.g., over the Ocean and </a:t>
            </a:r>
            <a:r>
              <a:rPr lang="de-AT" altLang="ko-KR" dirty="0" smtClean="0">
                <a:latin typeface="Calibri" pitchFamily="34" charset="0"/>
              </a:rPr>
              <a:t>Pyeongchang </a:t>
            </a:r>
            <a:r>
              <a:rPr lang="de-AT" altLang="ko-KR" dirty="0">
                <a:latin typeface="Calibri" pitchFamily="34" charset="0"/>
              </a:rPr>
              <a:t>area</a:t>
            </a:r>
            <a:r>
              <a:rPr lang="de-AT" altLang="ko-KR" dirty="0" smtClean="0">
                <a:latin typeface="Calibri" pitchFamily="34" charset="0"/>
              </a:rPr>
              <a:t>)</a:t>
            </a:r>
          </a:p>
          <a:p>
            <a:pPr marL="361950" indent="-265113">
              <a:lnSpc>
                <a:spcPts val="2500"/>
              </a:lnSpc>
            </a:pPr>
            <a:r>
              <a:rPr lang="de-AT" altLang="ko-KR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de-AT" altLang="ko-KR" dirty="0" smtClean="0">
                <a:latin typeface="Calibri" pitchFamily="34" charset="0"/>
              </a:rPr>
              <a:t>Provide </a:t>
            </a:r>
            <a:r>
              <a:rPr lang="de-AT" altLang="ko-KR" dirty="0">
                <a:latin typeface="Calibri" pitchFamily="34" charset="0"/>
              </a:rPr>
              <a:t>the vertical structures of atmospheric conditions for pre-, during, and post-snow events by dropsonde </a:t>
            </a:r>
            <a:r>
              <a:rPr lang="en-US" altLang="ko-KR" dirty="0">
                <a:latin typeface="Calibri" pitchFamily="34" charset="0"/>
              </a:rPr>
              <a:t>for ocean &amp; </a:t>
            </a:r>
            <a:r>
              <a:rPr lang="en-US" altLang="ko-KR" dirty="0" err="1" smtClean="0">
                <a:latin typeface="Calibri" pitchFamily="34" charset="0"/>
              </a:rPr>
              <a:t>Pyeongchang</a:t>
            </a:r>
            <a:endParaRPr lang="en-US" altLang="ko-KR" dirty="0">
              <a:latin typeface="Calibri" pitchFamily="34" charset="0"/>
            </a:endParaRPr>
          </a:p>
        </p:txBody>
      </p:sp>
      <p:pic>
        <p:nvPicPr>
          <p:cNvPr id="124" name="그림 1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b="9848"/>
          <a:stretch/>
        </p:blipFill>
        <p:spPr>
          <a:xfrm>
            <a:off x="4644008" y="3284984"/>
            <a:ext cx="4499992" cy="36004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760" y="3703997"/>
            <a:ext cx="4623248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2500"/>
              </a:lnSpc>
              <a:buFontTx/>
              <a:buChar char="-"/>
            </a:pPr>
            <a:r>
              <a:rPr lang="en-US" altLang="ko-KR" dirty="0" smtClean="0">
                <a:latin typeface="Calibri" pitchFamily="34" charset="0"/>
              </a:rPr>
              <a:t>Observation </a:t>
            </a:r>
            <a:r>
              <a:rPr lang="en-US" altLang="ko-KR" dirty="0">
                <a:latin typeface="Calibri" pitchFamily="34" charset="0"/>
              </a:rPr>
              <a:t>area: </a:t>
            </a:r>
            <a:r>
              <a:rPr lang="en-US" altLang="ko-KR" dirty="0" err="1">
                <a:latin typeface="Calibri" pitchFamily="34" charset="0"/>
              </a:rPr>
              <a:t>Pyeongchang</a:t>
            </a:r>
            <a:r>
              <a:rPr lang="en-US" altLang="ko-KR" dirty="0">
                <a:latin typeface="Calibri" pitchFamily="34" charset="0"/>
              </a:rPr>
              <a:t> and east sea</a:t>
            </a:r>
            <a:endParaRPr lang="en-US" altLang="ko-KR" dirty="0" smtClean="0">
              <a:latin typeface="Calibri" pitchFamily="34" charset="0"/>
            </a:endParaRPr>
          </a:p>
          <a:p>
            <a:pPr marL="285750" indent="-285750" fontAlgn="base">
              <a:lnSpc>
                <a:spcPts val="2500"/>
              </a:lnSpc>
              <a:buFontTx/>
              <a:buChar char="-"/>
            </a:pPr>
            <a:r>
              <a:rPr lang="en-US" altLang="ko-KR" dirty="0" smtClean="0">
                <a:latin typeface="Calibri" pitchFamily="34" charset="0"/>
              </a:rPr>
              <a:t>Weather condition: </a:t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smtClean="0">
                <a:latin typeface="Calibri" pitchFamily="34" charset="0"/>
              </a:rPr>
              <a:t>Predicted heavy snow (before/after</a:t>
            </a:r>
            <a:r>
              <a:rPr lang="ko-KR" altLang="en-US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1day)</a:t>
            </a:r>
            <a:endParaRPr lang="en-US" altLang="ko-KR" dirty="0">
              <a:latin typeface="Calibri" pitchFamily="34" charset="0"/>
            </a:endParaRPr>
          </a:p>
          <a:p>
            <a:pPr marL="285750" indent="-285750" fontAlgn="base">
              <a:lnSpc>
                <a:spcPts val="2500"/>
              </a:lnSpc>
              <a:buFontTx/>
              <a:buChar char="-"/>
            </a:pPr>
            <a:r>
              <a:rPr lang="en-US" altLang="ko-KR" dirty="0" smtClean="0">
                <a:latin typeface="Calibri" pitchFamily="34" charset="0"/>
              </a:rPr>
              <a:t>Observation altitude: </a:t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smtClean="0">
                <a:latin typeface="Calibri" pitchFamily="34" charset="0"/>
              </a:rPr>
              <a:t>1,000 </a:t>
            </a:r>
            <a:r>
              <a:rPr lang="en-US" altLang="ko-KR" dirty="0" err="1">
                <a:latin typeface="Calibri" pitchFamily="34" charset="0"/>
              </a:rPr>
              <a:t>ft</a:t>
            </a:r>
            <a:r>
              <a:rPr lang="en-US" altLang="ko-KR" dirty="0">
                <a:latin typeface="Calibri" pitchFamily="34" charset="0"/>
              </a:rPr>
              <a:t>(~ </a:t>
            </a:r>
            <a:r>
              <a:rPr lang="en-US" altLang="ko-KR" dirty="0" smtClean="0">
                <a:latin typeface="Calibri" pitchFamily="34" charset="0"/>
              </a:rPr>
              <a:t>500m</a:t>
            </a:r>
            <a:r>
              <a:rPr lang="en-US" altLang="ko-KR" dirty="0">
                <a:latin typeface="Calibri" pitchFamily="34" charset="0"/>
              </a:rPr>
              <a:t>) - </a:t>
            </a:r>
            <a:r>
              <a:rPr lang="en-US" altLang="ko-KR" dirty="0" smtClean="0">
                <a:latin typeface="Calibri" pitchFamily="34" charset="0"/>
              </a:rPr>
              <a:t>29,000 </a:t>
            </a:r>
            <a:r>
              <a:rPr lang="en-US" altLang="ko-KR" dirty="0" err="1" smtClean="0">
                <a:latin typeface="Calibri" pitchFamily="34" charset="0"/>
              </a:rPr>
              <a:t>ft</a:t>
            </a:r>
            <a:r>
              <a:rPr lang="en-US" altLang="ko-KR" dirty="0" smtClean="0">
                <a:latin typeface="Calibri" pitchFamily="34" charset="0"/>
              </a:rPr>
              <a:t>(8,839 </a:t>
            </a:r>
            <a:r>
              <a:rPr lang="en-US" altLang="ko-KR" dirty="0">
                <a:latin typeface="Calibri" pitchFamily="34" charset="0"/>
              </a:rPr>
              <a:t>m</a:t>
            </a:r>
            <a:r>
              <a:rPr lang="en-US" altLang="ko-KR" dirty="0" smtClean="0">
                <a:latin typeface="Calibri" pitchFamily="34" charset="0"/>
              </a:rPr>
              <a:t>)</a:t>
            </a:r>
          </a:p>
          <a:p>
            <a:pPr marL="285750" indent="-285750" fontAlgn="base">
              <a:lnSpc>
                <a:spcPts val="2500"/>
              </a:lnSpc>
              <a:buFontTx/>
              <a:buChar char="-"/>
            </a:pPr>
            <a:r>
              <a:rPr lang="en-US" altLang="ko-KR" dirty="0" smtClean="0">
                <a:latin typeface="Calibri" pitchFamily="34" charset="0"/>
              </a:rPr>
              <a:t>Instrument: </a:t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err="1" smtClean="0">
                <a:latin typeface="Calibri" pitchFamily="34" charset="0"/>
              </a:rPr>
              <a:t>Dropsonde</a:t>
            </a:r>
            <a:r>
              <a:rPr lang="en-US" altLang="ko-KR" dirty="0" smtClean="0">
                <a:latin typeface="Calibri" pitchFamily="34" charset="0"/>
              </a:rPr>
              <a:t>, SFMR, GVR, CCN-200, CCP(CIP, CDP), PIP, WCM2000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907530"/>
            <a:ext cx="91887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000" b="1" dirty="0">
                <a:latin typeface="Calibri" pitchFamily="34" charset="0"/>
              </a:rPr>
              <a:t>ICE-POP </a:t>
            </a:r>
            <a:r>
              <a:rPr lang="ko-KR" altLang="ko-KR" sz="2000" b="1" dirty="0" smtClean="0">
                <a:latin typeface="Calibri" pitchFamily="34" charset="0"/>
              </a:rPr>
              <a:t>2018</a:t>
            </a:r>
            <a:r>
              <a:rPr lang="en-US" altLang="ko-KR" sz="2000" b="1" dirty="0" smtClean="0">
                <a:latin typeface="Calibri" pitchFamily="34" charset="0"/>
              </a:rPr>
              <a:t>: </a:t>
            </a:r>
            <a:r>
              <a:rPr lang="ko-KR" altLang="ko-KR" b="1" dirty="0" smtClean="0">
                <a:latin typeface="Calibri" pitchFamily="34" charset="0"/>
              </a:rPr>
              <a:t>International </a:t>
            </a:r>
            <a:r>
              <a:rPr lang="ko-KR" altLang="ko-KR" b="1" dirty="0">
                <a:latin typeface="Calibri" pitchFamily="34" charset="0"/>
              </a:rPr>
              <a:t>Collaborative Experiments for Pyeongchang 2018 </a:t>
            </a:r>
            <a:r>
              <a:rPr lang="ko-KR" altLang="ko-KR" b="1" dirty="0" smtClean="0">
                <a:latin typeface="Calibri" pitchFamily="34" charset="0"/>
              </a:rPr>
              <a:t>Olympic</a:t>
            </a:r>
            <a:r>
              <a:rPr lang="en-US" altLang="ko-KR" b="1" dirty="0" smtClean="0">
                <a:latin typeface="Calibri" pitchFamily="34" charset="0"/>
              </a:rPr>
              <a:t> &amp; </a:t>
            </a:r>
            <a:r>
              <a:rPr lang="ko-KR" altLang="ko-KR" b="1" dirty="0" smtClean="0">
                <a:latin typeface="Calibri" pitchFamily="34" charset="0"/>
              </a:rPr>
              <a:t>Paralympic</a:t>
            </a:r>
            <a:r>
              <a:rPr lang="en-US" altLang="ko-KR" b="1" dirty="0" smtClean="0">
                <a:latin typeface="Calibri" pitchFamily="34" charset="0"/>
              </a:rPr>
              <a:t> winter game</a:t>
            </a:r>
            <a:endParaRPr lang="ko-KR" alt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5758070" y="4620199"/>
            <a:ext cx="3350434" cy="2193177"/>
            <a:chOff x="454730" y="997808"/>
            <a:chExt cx="3350434" cy="2193177"/>
          </a:xfrm>
        </p:grpSpPr>
        <p:pic>
          <p:nvPicPr>
            <p:cNvPr id="3076" name="Picture 4" descr="C:\Users\User\Desktop\항공기사진\20170412_103411_HD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6"/>
            <a:stretch/>
          </p:blipFill>
          <p:spPr bwMode="auto">
            <a:xfrm>
              <a:off x="454730" y="997808"/>
              <a:ext cx="3296083" cy="212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70889" y="2821653"/>
              <a:ext cx="253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Hold 16 </a:t>
              </a:r>
              <a:r>
                <a:rPr lang="en-US" altLang="ko-KR" b="1" dirty="0" err="1" smtClean="0">
                  <a:solidFill>
                    <a:schemeClr val="bg1"/>
                  </a:solidFill>
                </a:rPr>
                <a:t>dropsondes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C:\Users\User\Desktop\20170412_102350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6"/>
          <a:stretch/>
        </p:blipFill>
        <p:spPr bwMode="auto">
          <a:xfrm>
            <a:off x="2702301" y="4623844"/>
            <a:ext cx="3073007" cy="21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항공기사진\1492913788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" y="4623843"/>
            <a:ext cx="2831258" cy="21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1189" y="3210862"/>
            <a:ext cx="3397315" cy="584775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marL="266700" indent="-266700"/>
            <a:r>
              <a:rPr lang="en-US" altLang="ko-KR" sz="16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→ Release </a:t>
            </a:r>
            <a:r>
              <a:rPr lang="en-US" altLang="ko-KR" sz="1600" dirty="0" err="1" smtClean="0">
                <a:latin typeface="Calibri" pitchFamily="34" charset="0"/>
                <a:ea typeface="Verdana" pitchFamily="34" charset="0"/>
                <a:cs typeface="Verdana" pitchFamily="34" charset="0"/>
              </a:rPr>
              <a:t>dropsondes</a:t>
            </a:r>
            <a:r>
              <a:rPr lang="en-US" altLang="ko-KR" sz="16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at max. flight height(29,000ft)</a:t>
            </a:r>
            <a:endParaRPr lang="ko-KR" altLang="en-US" sz="1600" dirty="0">
              <a:latin typeface="Calibri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" y="909962"/>
            <a:ext cx="1894523" cy="34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868143" y="909962"/>
            <a:ext cx="2593829" cy="169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42988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ko-KR" sz="1600" b="1" spc="-20" dirty="0" smtClean="0">
                <a:latin typeface="Calibri" pitchFamily="34" charset="0"/>
                <a:sym typeface="Monotype Sorts"/>
              </a:rPr>
              <a:t>Measurements variables</a:t>
            </a:r>
          </a:p>
          <a:p>
            <a:pPr defTabSz="1042988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ko-KR" altLang="en-US" sz="1400" spc="-20" dirty="0">
                <a:latin typeface="Calibri" pitchFamily="34" charset="0"/>
                <a:sym typeface="Monotype Sorts"/>
              </a:rPr>
              <a:t> </a:t>
            </a:r>
            <a:r>
              <a:rPr lang="ko-KR" altLang="en-US" sz="1400" spc="-20" dirty="0" smtClean="0">
                <a:latin typeface="Calibri" pitchFamily="34" charset="0"/>
                <a:sym typeface="Monotype Sorts"/>
              </a:rPr>
              <a:t> </a:t>
            </a:r>
            <a:r>
              <a:rPr lang="en-US" altLang="ko-KR" sz="1400" spc="-20" dirty="0" smtClean="0">
                <a:latin typeface="Calibri" pitchFamily="34" charset="0"/>
                <a:sym typeface="Monotype Sorts"/>
              </a:rPr>
              <a:t>- </a:t>
            </a:r>
            <a:r>
              <a:rPr lang="en-US" altLang="ko-KR" sz="1400" spc="-20" dirty="0">
                <a:latin typeface="Calibri" pitchFamily="34" charset="0"/>
                <a:sym typeface="Monotype Sorts"/>
              </a:rPr>
              <a:t>Horizontal wind speed</a:t>
            </a:r>
          </a:p>
          <a:p>
            <a:pPr defTabSz="1042988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en-US" altLang="ko-KR" sz="1400" spc="-20" dirty="0">
                <a:latin typeface="Calibri" pitchFamily="34" charset="0"/>
                <a:sym typeface="Monotype Sorts"/>
              </a:rPr>
              <a:t>  - Temperature profiles</a:t>
            </a:r>
          </a:p>
          <a:p>
            <a:pPr defTabSz="1042988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ko-KR" altLang="en-US" sz="1400" spc="-20" dirty="0">
                <a:latin typeface="Calibri" pitchFamily="34" charset="0"/>
                <a:sym typeface="Monotype Sorts"/>
              </a:rPr>
              <a:t>  </a:t>
            </a:r>
            <a:r>
              <a:rPr lang="en-US" altLang="ko-KR" sz="1400" spc="-20" dirty="0">
                <a:latin typeface="Calibri" pitchFamily="34" charset="0"/>
                <a:sym typeface="Monotype Sorts"/>
              </a:rPr>
              <a:t>- Relative humidity profiles</a:t>
            </a:r>
            <a:endParaRPr lang="ko-KR" altLang="en-US" sz="1400" spc="-20" dirty="0">
              <a:latin typeface="Calibri" pitchFamily="34" charset="0"/>
              <a:sym typeface="Monotype Sorts"/>
            </a:endParaRPr>
          </a:p>
          <a:p>
            <a:pPr defTabSz="1042988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lang="ko-KR" altLang="en-US" sz="1400" spc="-20" dirty="0">
                <a:latin typeface="Calibri" pitchFamily="34" charset="0"/>
                <a:sym typeface="Monotype Sorts"/>
              </a:rPr>
              <a:t>  </a:t>
            </a:r>
            <a:r>
              <a:rPr lang="en-US" altLang="ko-KR" sz="1400" spc="-20" dirty="0">
                <a:latin typeface="Calibri" pitchFamily="34" charset="0"/>
                <a:sym typeface="Monotype Sorts"/>
              </a:rPr>
              <a:t>- Pressure</a:t>
            </a:r>
            <a:endParaRPr lang="ko-KR" altLang="en-US" sz="1400" spc="-20" dirty="0">
              <a:latin typeface="Calibri" pitchFamily="34" charset="0"/>
              <a:sym typeface="Monotype Sort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4483" y="909962"/>
            <a:ext cx="3713661" cy="329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en-US" altLang="ko-KR" sz="1600" b="1" dirty="0" err="1" smtClean="0">
                <a:latin typeface="Calibri" pitchFamily="34" charset="0"/>
              </a:rPr>
              <a:t>Dropsonde</a:t>
            </a:r>
            <a:r>
              <a:rPr lang="en-US" altLang="ko-KR" sz="1600" b="1" dirty="0" smtClean="0">
                <a:latin typeface="Calibri" pitchFamily="34" charset="0"/>
              </a:rPr>
              <a:t> RD94</a:t>
            </a:r>
          </a:p>
          <a:p>
            <a:pPr marL="257175"/>
            <a:r>
              <a:rPr lang="en-US" altLang="ko-KR" sz="1600" dirty="0" smtClean="0">
                <a:latin typeface="Calibri" pitchFamily="34" charset="0"/>
              </a:rPr>
              <a:t>- Descent </a:t>
            </a:r>
            <a:r>
              <a:rPr lang="en-US" altLang="ko-KR" sz="1600" dirty="0">
                <a:latin typeface="Calibri" pitchFamily="34" charset="0"/>
              </a:rPr>
              <a:t>speed</a:t>
            </a:r>
          </a:p>
          <a:p>
            <a:pPr marL="895350" indent="-285750"/>
            <a:r>
              <a:rPr lang="en-US" altLang="ko-KR" sz="1600" dirty="0">
                <a:latin typeface="Calibri" pitchFamily="34" charset="0"/>
              </a:rPr>
              <a:t>~ 11m/s at sea level</a:t>
            </a:r>
          </a:p>
          <a:p>
            <a:pPr marL="895350" indent="-285750"/>
            <a:r>
              <a:rPr lang="en-US" altLang="ko-KR" sz="1600" dirty="0">
                <a:latin typeface="Calibri" pitchFamily="34" charset="0"/>
              </a:rPr>
              <a:t>~ 21m/s at 12 km</a:t>
            </a:r>
          </a:p>
          <a:p>
            <a:pPr marL="257175"/>
            <a:r>
              <a:rPr lang="en-US" altLang="ko-KR" sz="1600" dirty="0" smtClean="0">
                <a:latin typeface="Calibri" pitchFamily="34" charset="0"/>
              </a:rPr>
              <a:t>- Descent </a:t>
            </a:r>
            <a:r>
              <a:rPr lang="en-US" altLang="ko-KR" sz="1600" dirty="0">
                <a:latin typeface="Calibri" pitchFamily="34" charset="0"/>
              </a:rPr>
              <a:t>time </a:t>
            </a:r>
          </a:p>
          <a:p>
            <a:pPr marL="809625" indent="-285750"/>
            <a:r>
              <a:rPr lang="en-US" altLang="ko-KR" sz="1600" dirty="0">
                <a:latin typeface="Calibri" pitchFamily="34" charset="0"/>
              </a:rPr>
              <a:t>From 14km  ~ 15mins </a:t>
            </a:r>
          </a:p>
          <a:p>
            <a:pPr marL="809625" indent="-285750"/>
            <a:r>
              <a:rPr lang="en-US" altLang="ko-KR" sz="1600" dirty="0">
                <a:latin typeface="Calibri" pitchFamily="34" charset="0"/>
              </a:rPr>
              <a:t>From 7.5 km ~ </a:t>
            </a:r>
            <a:r>
              <a:rPr lang="en-US" altLang="ko-KR" sz="1600" dirty="0" smtClean="0">
                <a:latin typeface="Calibri" pitchFamily="34" charset="0"/>
              </a:rPr>
              <a:t>8min</a:t>
            </a:r>
          </a:p>
          <a:p>
            <a:pPr marL="809625" indent="-285750"/>
            <a:endParaRPr lang="en-US" altLang="ko-KR" sz="1600" b="1" dirty="0" smtClean="0">
              <a:latin typeface="Calibri" pitchFamily="34" charset="0"/>
            </a:endParaRPr>
          </a:p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latin typeface="Calibri" pitchFamily="34" charset="0"/>
              </a:rPr>
              <a:t>AVAPS system</a:t>
            </a:r>
          </a:p>
          <a:p>
            <a:pPr marL="266700" indent="-266700">
              <a:lnSpc>
                <a:spcPts val="2300"/>
              </a:lnSpc>
            </a:pPr>
            <a:r>
              <a:rPr lang="en-US" altLang="ko-KR" sz="1600" b="1" dirty="0" smtClean="0">
                <a:latin typeface="Calibri" pitchFamily="34" charset="0"/>
              </a:rPr>
              <a:t>    - </a:t>
            </a:r>
            <a:r>
              <a:rPr lang="en-US" altLang="ko-KR" sz="1600" dirty="0" smtClean="0">
                <a:latin typeface="Calibri" pitchFamily="34" charset="0"/>
              </a:rPr>
              <a:t>receive 4 frequency channel simultaneously </a:t>
            </a:r>
          </a:p>
          <a:p>
            <a:pPr marL="285750" indent="-285750">
              <a:lnSpc>
                <a:spcPts val="2300"/>
              </a:lnSpc>
              <a:buFont typeface="Arial" pitchFamily="34" charset="0"/>
              <a:buChar char="•"/>
            </a:pPr>
            <a:r>
              <a:rPr lang="en-US" altLang="ko-KR" sz="1600" b="1" dirty="0">
                <a:latin typeface="Calibri" pitchFamily="34" charset="0"/>
              </a:rPr>
              <a:t>EM122 </a:t>
            </a:r>
            <a:r>
              <a:rPr lang="en-US" altLang="ko-KR" sz="1600" b="1" dirty="0" err="1">
                <a:latin typeface="Calibri" pitchFamily="34" charset="0"/>
              </a:rPr>
              <a:t>Dropsonde</a:t>
            </a:r>
            <a:r>
              <a:rPr lang="en-US" altLang="ko-KR" sz="1600" b="1" dirty="0">
                <a:latin typeface="Calibri" pitchFamily="34" charset="0"/>
              </a:rPr>
              <a:t> </a:t>
            </a:r>
            <a:r>
              <a:rPr lang="en-US" altLang="ko-KR" sz="1600" b="1" dirty="0" smtClean="0">
                <a:latin typeface="Calibri" pitchFamily="34" charset="0"/>
              </a:rPr>
              <a:t>Launcher</a:t>
            </a:r>
            <a:endParaRPr lang="ko-KR" altLang="en-US" sz="1600" b="1" dirty="0">
              <a:latin typeface="Calibri" pitchFamily="34" charset="0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57200" y="2269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err="1" smtClean="0">
                <a:latin typeface="Calibri" pitchFamily="34" charset="0"/>
              </a:rPr>
              <a:t>Dropsonde</a:t>
            </a:r>
            <a:r>
              <a:rPr lang="en-US" altLang="ko-KR" dirty="0" smtClean="0">
                <a:latin typeface="Calibri" pitchFamily="34" charset="0"/>
              </a:rPr>
              <a:t> specification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604" y="6444044"/>
            <a:ext cx="190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AVAPS system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670"/>
            <a:ext cx="3604328" cy="23863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Measurement strategy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74"/>
            <a:ext cx="9143999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42913" indent="-263525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Calibri" pitchFamily="34" charset="0"/>
              </a:rPr>
              <a:t>Target area: East sea </a:t>
            </a:r>
          </a:p>
          <a:p>
            <a:pPr marL="442913" indent="-263525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Calibri" pitchFamily="34" charset="0"/>
              </a:rPr>
              <a:t>Observation altitude: 29,000ft (~9km) for the </a:t>
            </a:r>
            <a:r>
              <a:rPr lang="en-US" altLang="ko-KR" dirty="0" err="1" smtClean="0">
                <a:latin typeface="Calibri" pitchFamily="34" charset="0"/>
              </a:rPr>
              <a:t>dropsonde</a:t>
            </a:r>
            <a:r>
              <a:rPr lang="en-US" altLang="ko-KR" dirty="0" smtClean="0">
                <a:latin typeface="Calibri" pitchFamily="34" charset="0"/>
              </a:rPr>
              <a:t/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smtClean="0">
                <a:latin typeface="Calibri" pitchFamily="34" charset="0"/>
              </a:rPr>
              <a:t>	                             2,000-28,000ft </a:t>
            </a:r>
            <a:r>
              <a:rPr lang="en-US" altLang="ko-KR" dirty="0">
                <a:latin typeface="Calibri" pitchFamily="34" charset="0"/>
              </a:rPr>
              <a:t>for </a:t>
            </a:r>
            <a:r>
              <a:rPr lang="en-US" altLang="ko-KR" dirty="0" smtClean="0">
                <a:latin typeface="Calibri" pitchFamily="34" charset="0"/>
              </a:rPr>
              <a:t>cloud physics and weather modification</a:t>
            </a:r>
          </a:p>
          <a:p>
            <a:pPr marL="442913" indent="-263525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Calibri" pitchFamily="34" charset="0"/>
              </a:rPr>
              <a:t>Distance between each </a:t>
            </a:r>
            <a:r>
              <a:rPr lang="en-US" altLang="ko-KR" dirty="0" err="1" smtClean="0">
                <a:latin typeface="Calibri" pitchFamily="34" charset="0"/>
              </a:rPr>
              <a:t>dropsondes</a:t>
            </a:r>
            <a:r>
              <a:rPr lang="en-US" altLang="ko-KR" dirty="0" smtClean="0">
                <a:latin typeface="Calibri" pitchFamily="34" charset="0"/>
              </a:rPr>
              <a:t>: 20km</a:t>
            </a:r>
          </a:p>
          <a:p>
            <a:pPr marL="442913" indent="-263525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Calibri" pitchFamily="34" charset="0"/>
              </a:rPr>
              <a:t>Number of </a:t>
            </a:r>
            <a:r>
              <a:rPr lang="en-US" altLang="ko-KR" dirty="0" err="1" smtClean="0">
                <a:latin typeface="Calibri" pitchFamily="34" charset="0"/>
              </a:rPr>
              <a:t>sonde</a:t>
            </a:r>
            <a:r>
              <a:rPr lang="en-US" altLang="ko-KR" dirty="0" smtClean="0">
                <a:latin typeface="Calibri" pitchFamily="34" charset="0"/>
              </a:rPr>
              <a:t> for 1 event :  6</a:t>
            </a:r>
            <a:r>
              <a:rPr lang="en-US" altLang="ko-KR" baseline="30000" dirty="0" smtClean="0">
                <a:latin typeface="Calibri" pitchFamily="34" charset="0"/>
              </a:rPr>
              <a:t>th</a:t>
            </a:r>
            <a:r>
              <a:rPr lang="en-US" altLang="ko-KR" dirty="0" smtClean="0">
                <a:latin typeface="Calibri" pitchFamily="34" charset="0"/>
              </a:rPr>
              <a:t> Jan - 24</a:t>
            </a:r>
            <a:r>
              <a:rPr lang="en-US" altLang="ko-KR" baseline="30000" dirty="0" smtClean="0">
                <a:latin typeface="Calibri" pitchFamily="34" charset="0"/>
              </a:rPr>
              <a:t>th</a:t>
            </a:r>
            <a:r>
              <a:rPr lang="en-US" altLang="ko-KR" dirty="0" smtClean="0">
                <a:latin typeface="Calibri" pitchFamily="34" charset="0"/>
              </a:rPr>
              <a:t> January (Olympic games) : Drop 16 </a:t>
            </a:r>
            <a:r>
              <a:rPr lang="en-US" altLang="ko-KR" dirty="0" err="1" smtClean="0">
                <a:latin typeface="Calibri" pitchFamily="34" charset="0"/>
              </a:rPr>
              <a:t>dropsondes</a:t>
            </a:r>
            <a:r>
              <a:rPr lang="en-US" altLang="ko-KR" dirty="0" smtClean="0">
                <a:latin typeface="Calibri" pitchFamily="34" charset="0"/>
              </a:rPr>
              <a:t/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smtClean="0">
                <a:latin typeface="Calibri" pitchFamily="34" charset="0"/>
              </a:rPr>
              <a:t>			           28</a:t>
            </a:r>
            <a:r>
              <a:rPr lang="en-US" altLang="ko-KR" baseline="30000" dirty="0" smtClean="0">
                <a:latin typeface="Calibri" pitchFamily="34" charset="0"/>
              </a:rPr>
              <a:t>th</a:t>
            </a:r>
            <a:r>
              <a:rPr lang="en-US" altLang="ko-KR" dirty="0" smtClean="0">
                <a:latin typeface="Calibri" pitchFamily="34" charset="0"/>
              </a:rPr>
              <a:t> Jan - 18</a:t>
            </a:r>
            <a:r>
              <a:rPr lang="en-US" altLang="ko-KR" baseline="30000" dirty="0" smtClean="0">
                <a:latin typeface="Calibri" pitchFamily="34" charset="0"/>
              </a:rPr>
              <a:t>th</a:t>
            </a:r>
            <a:r>
              <a:rPr lang="en-US" altLang="ko-KR" dirty="0" smtClean="0">
                <a:latin typeface="Calibri" pitchFamily="34" charset="0"/>
              </a:rPr>
              <a:t> March (Paralympics): Drop 4 </a:t>
            </a:r>
            <a:r>
              <a:rPr lang="en-US" altLang="ko-KR" dirty="0" err="1" smtClean="0">
                <a:latin typeface="Calibri" pitchFamily="34" charset="0"/>
              </a:rPr>
              <a:t>dropsondes</a:t>
            </a:r>
            <a:r>
              <a:rPr lang="en-US" altLang="ko-KR" dirty="0" smtClean="0">
                <a:latin typeface="Calibri" pitchFamily="34" charset="0"/>
              </a:rPr>
              <a:t> </a:t>
            </a:r>
            <a:endParaRPr lang="ko-KR" altLang="en-US" dirty="0">
              <a:latin typeface="Calibri" pitchFamily="34" charset="0"/>
            </a:endParaRPr>
          </a:p>
        </p:txBody>
      </p:sp>
      <p:grpSp>
        <p:nvGrpSpPr>
          <p:cNvPr id="7" name="그룹 6"/>
          <p:cNvGrpSpPr>
            <a:grpSpLocks noChangeAspect="1"/>
          </p:cNvGrpSpPr>
          <p:nvPr/>
        </p:nvGrpSpPr>
        <p:grpSpPr>
          <a:xfrm>
            <a:off x="3736262" y="3429000"/>
            <a:ext cx="5300234" cy="3330937"/>
            <a:chOff x="2700183" y="548680"/>
            <a:chExt cx="3888041" cy="2443443"/>
          </a:xfrm>
        </p:grpSpPr>
        <p:grpSp>
          <p:nvGrpSpPr>
            <p:cNvPr id="8" name="그룹 7"/>
            <p:cNvGrpSpPr/>
            <p:nvPr/>
          </p:nvGrpSpPr>
          <p:grpSpPr>
            <a:xfrm>
              <a:off x="2700183" y="548680"/>
              <a:ext cx="3888041" cy="2443443"/>
              <a:chOff x="4260877" y="1933574"/>
              <a:chExt cx="3888041" cy="2443443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260877" y="1933574"/>
                <a:ext cx="3888041" cy="2443443"/>
                <a:chOff x="4260877" y="1933574"/>
                <a:chExt cx="3888041" cy="2443443"/>
              </a:xfrm>
            </p:grpSpPr>
            <p:pic>
              <p:nvPicPr>
                <p:cNvPr id="43" name="그림 4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875" t="15989" r="8728" b="18108"/>
                <a:stretch/>
              </p:blipFill>
              <p:spPr>
                <a:xfrm>
                  <a:off x="4260877" y="1933574"/>
                  <a:ext cx="3888041" cy="2443443"/>
                </a:xfrm>
                <a:prstGeom prst="rect">
                  <a:avLst/>
                </a:prstGeom>
              </p:spPr>
            </p:pic>
            <p:cxnSp>
              <p:nvCxnSpPr>
                <p:cNvPr id="44" name="직선 연결선 43"/>
                <p:cNvCxnSpPr/>
                <p:nvPr/>
              </p:nvCxnSpPr>
              <p:spPr>
                <a:xfrm>
                  <a:off x="6156176" y="2780928"/>
                  <a:ext cx="1164601" cy="16397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44"/>
                <p:cNvCxnSpPr/>
                <p:nvPr/>
              </p:nvCxnSpPr>
              <p:spPr>
                <a:xfrm flipH="1">
                  <a:off x="7301925" y="2785740"/>
                  <a:ext cx="12473" cy="262963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45"/>
                <p:cNvCxnSpPr/>
                <p:nvPr/>
              </p:nvCxnSpPr>
              <p:spPr>
                <a:xfrm flipH="1">
                  <a:off x="6142037" y="2785264"/>
                  <a:ext cx="23567" cy="977354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46"/>
                <p:cNvCxnSpPr/>
                <p:nvPr/>
              </p:nvCxnSpPr>
              <p:spPr>
                <a:xfrm flipH="1">
                  <a:off x="6142037" y="3037245"/>
                  <a:ext cx="1158222" cy="720660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타원 47"/>
                <p:cNvSpPr>
                  <a:spLocks noChangeAspect="1"/>
                </p:cNvSpPr>
                <p:nvPr/>
              </p:nvSpPr>
              <p:spPr>
                <a:xfrm>
                  <a:off x="4722404" y="3826704"/>
                  <a:ext cx="75348" cy="753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/>
                <p:cNvSpPr>
                  <a:spLocks noChangeAspect="1"/>
                </p:cNvSpPr>
                <p:nvPr/>
              </p:nvSpPr>
              <p:spPr>
                <a:xfrm>
                  <a:off x="4444214" y="3929716"/>
                  <a:ext cx="75348" cy="753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타원 49"/>
                <p:cNvSpPr>
                  <a:spLocks noChangeAspect="1"/>
                </p:cNvSpPr>
                <p:nvPr/>
              </p:nvSpPr>
              <p:spPr>
                <a:xfrm>
                  <a:off x="4617872" y="3117600"/>
                  <a:ext cx="75348" cy="753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타원 50"/>
                <p:cNvSpPr>
                  <a:spLocks noChangeAspect="1"/>
                </p:cNvSpPr>
                <p:nvPr/>
              </p:nvSpPr>
              <p:spPr>
                <a:xfrm>
                  <a:off x="4889216" y="3693220"/>
                  <a:ext cx="75348" cy="753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260877" y="3967390"/>
                  <a:ext cx="51737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rgbClr val="FFFF00"/>
                      </a:solidFill>
                    </a:rPr>
                    <a:t>YPO</a:t>
                  </a:r>
                  <a:endParaRPr lang="ko-KR" altLang="en-US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655546" y="3826704"/>
                  <a:ext cx="56452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rgbClr val="FFFF00"/>
                      </a:solidFill>
                    </a:rPr>
                    <a:t>DGW</a:t>
                  </a:r>
                  <a:endParaRPr lang="ko-KR" altLang="en-US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807946" y="3501008"/>
                  <a:ext cx="56452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rgbClr val="FFFF00"/>
                      </a:solidFill>
                    </a:rPr>
                    <a:t>GWU</a:t>
                  </a:r>
                  <a:endParaRPr lang="ko-KR" altLang="en-US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4610138" y="3053416"/>
                  <a:ext cx="56452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rgbClr val="FFFF00"/>
                      </a:solidFill>
                    </a:rPr>
                    <a:t>SCO</a:t>
                  </a:r>
                  <a:endParaRPr lang="ko-KR" altLang="en-US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33776" y="2469988"/>
                  <a:ext cx="684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rgbClr val="00B0F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38.42N 130.17E</a:t>
                  </a:r>
                  <a:endParaRPr lang="ko-KR" altLang="en-US" sz="900" dirty="0">
                    <a:solidFill>
                      <a:srgbClr val="00B0F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127981" y="2352353"/>
                  <a:ext cx="72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rgbClr val="00B0F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38.38N 131.18E</a:t>
                  </a:r>
                  <a:endParaRPr lang="ko-KR" altLang="en-US" sz="900" dirty="0">
                    <a:solidFill>
                      <a:srgbClr val="00B0F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873365" y="3821200"/>
                  <a:ext cx="749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rgbClr val="00B0F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37.80N 130.16E</a:t>
                  </a:r>
                  <a:endParaRPr lang="ko-KR" altLang="en-US" sz="900" dirty="0">
                    <a:solidFill>
                      <a:srgbClr val="00B0F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190298" y="3112545"/>
                  <a:ext cx="7145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rgbClr val="00B0F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38.23N 131.17E</a:t>
                  </a:r>
                  <a:endParaRPr lang="ko-KR" altLang="en-US" sz="900" dirty="0">
                    <a:solidFill>
                      <a:srgbClr val="00B0F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3" name="타원 22"/>
              <p:cNvSpPr>
                <a:spLocks noChangeAspect="1"/>
              </p:cNvSpPr>
              <p:nvPr/>
            </p:nvSpPr>
            <p:spPr>
              <a:xfrm rot="20056587">
                <a:off x="6107593" y="3701635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>
                <a:spLocks noChangeAspect="1"/>
              </p:cNvSpPr>
              <p:nvPr/>
            </p:nvSpPr>
            <p:spPr>
              <a:xfrm rot="20056587">
                <a:off x="6109949" y="3027191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>
                <a:spLocks noChangeAspect="1"/>
              </p:cNvSpPr>
              <p:nvPr/>
            </p:nvSpPr>
            <p:spPr>
              <a:xfrm rot="20056587">
                <a:off x="6119898" y="2738617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>
                <a:spLocks noChangeAspect="1"/>
              </p:cNvSpPr>
              <p:nvPr/>
            </p:nvSpPr>
            <p:spPr>
              <a:xfrm rot="20056587">
                <a:off x="6692248" y="2746975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/>
              <p:cNvSpPr>
                <a:spLocks noChangeAspect="1"/>
              </p:cNvSpPr>
              <p:nvPr/>
            </p:nvSpPr>
            <p:spPr>
              <a:xfrm rot="20056587">
                <a:off x="7242696" y="3006892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/>
              <p:cNvSpPr>
                <a:spLocks noChangeAspect="1"/>
              </p:cNvSpPr>
              <p:nvPr/>
            </p:nvSpPr>
            <p:spPr>
              <a:xfrm rot="20056587">
                <a:off x="7014023" y="2743806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/>
              <p:cNvSpPr>
                <a:spLocks noChangeAspect="1"/>
              </p:cNvSpPr>
              <p:nvPr/>
            </p:nvSpPr>
            <p:spPr>
              <a:xfrm rot="20056587">
                <a:off x="7268171" y="2770480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/>
              <p:cNvSpPr>
                <a:spLocks noChangeAspect="1"/>
              </p:cNvSpPr>
              <p:nvPr/>
            </p:nvSpPr>
            <p:spPr>
              <a:xfrm rot="20056587">
                <a:off x="6998391" y="3150607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/>
              <p:cNvSpPr>
                <a:spLocks noChangeAspect="1"/>
              </p:cNvSpPr>
              <p:nvPr/>
            </p:nvSpPr>
            <p:spPr>
              <a:xfrm rot="20056587">
                <a:off x="6719576" y="3316545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>
                <a:spLocks noChangeAspect="1"/>
              </p:cNvSpPr>
              <p:nvPr/>
            </p:nvSpPr>
            <p:spPr>
              <a:xfrm rot="20056587">
                <a:off x="6400376" y="3530972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/>
              <p:cNvSpPr>
                <a:spLocks noChangeAspect="1"/>
              </p:cNvSpPr>
              <p:nvPr/>
            </p:nvSpPr>
            <p:spPr>
              <a:xfrm rot="20056587">
                <a:off x="6393521" y="2739094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>
                <a:spLocks noChangeAspect="1"/>
              </p:cNvSpPr>
              <p:nvPr/>
            </p:nvSpPr>
            <p:spPr>
              <a:xfrm rot="20056587">
                <a:off x="6104187" y="3330468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>
                <a:spLocks noChangeAspect="1"/>
              </p:cNvSpPr>
              <p:nvPr/>
            </p:nvSpPr>
            <p:spPr>
              <a:xfrm rot="20056587">
                <a:off x="6395207" y="3286937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>
                <a:spLocks noChangeAspect="1"/>
              </p:cNvSpPr>
              <p:nvPr/>
            </p:nvSpPr>
            <p:spPr>
              <a:xfrm rot="20056587">
                <a:off x="6703944" y="3035007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>
                <a:spLocks noChangeAspect="1"/>
              </p:cNvSpPr>
              <p:nvPr/>
            </p:nvSpPr>
            <p:spPr>
              <a:xfrm rot="20056587">
                <a:off x="6382394" y="3028700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57076" y="3731016"/>
                <a:ext cx="277511" cy="35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  <a:latin typeface="맑은 고딕"/>
                    <a:ea typeface="맑은 고딕"/>
                  </a:rPr>
                  <a:t>①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143000" y="3677760"/>
                <a:ext cx="2775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  <a:latin typeface="맑은 고딕"/>
                    <a:ea typeface="맑은 고딕"/>
                  </a:rPr>
                  <a:t>②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28237" y="3526451"/>
                <a:ext cx="359504" cy="35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 smtClean="0">
                    <a:solidFill>
                      <a:schemeClr val="bg1"/>
                    </a:solidFill>
                    <a:latin typeface="맑은 고딕"/>
                    <a:ea typeface="맑은 고딕"/>
                  </a:rPr>
                  <a:t>③</a:t>
                </a:r>
                <a:endParaRPr lang="ko-KR" altLang="en-US" sz="1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직선 화살표 연결선 40"/>
              <p:cNvCxnSpPr/>
              <p:nvPr/>
            </p:nvCxnSpPr>
            <p:spPr>
              <a:xfrm flipV="1">
                <a:off x="5825156" y="3766414"/>
                <a:ext cx="263366" cy="1873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타원 41"/>
              <p:cNvSpPr>
                <a:spLocks noChangeAspect="1"/>
              </p:cNvSpPr>
              <p:nvPr/>
            </p:nvSpPr>
            <p:spPr>
              <a:xfrm rot="20056587">
                <a:off x="5785716" y="3719386"/>
                <a:ext cx="92455" cy="9329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169485" y="1953246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④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54223" y="1765179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⑤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0262" y="1548513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⑥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1593" y="1285009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⑦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5153" y="1123454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⑧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8878" y="1126854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⑨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0881" y="1114299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⑩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3353" y="1117428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⑪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9911" y="1547895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⑫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04721" y="1866457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⑬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6204" y="1768256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⑭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90292" y="1540050"/>
              <a:ext cx="359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⑮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9324" y="1498757"/>
              <a:ext cx="3595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latin typeface="맑은 고딕"/>
                  <a:ea typeface="맑은 고딕"/>
                </a:rPr>
                <a:t>(16)</a:t>
              </a:r>
              <a:endParaRPr lang="ko-KR" altLang="en-US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오른쪽 화살표 2"/>
          <p:cNvSpPr/>
          <p:nvPr/>
        </p:nvSpPr>
        <p:spPr>
          <a:xfrm rot="20041973">
            <a:off x="3493334" y="5863199"/>
            <a:ext cx="1652654" cy="409146"/>
          </a:xfrm>
          <a:prstGeom prst="rightArrow">
            <a:avLst>
              <a:gd name="adj1" fmla="val 33837"/>
              <a:gd name="adj2" fmla="val 50000"/>
            </a:avLst>
          </a:prstGeom>
          <a:solidFill>
            <a:schemeClr val="bg1"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991" y="3630497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Cloud physics measurement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38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70" y="2641948"/>
            <a:ext cx="3938827" cy="3591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4" y="2641948"/>
            <a:ext cx="3922043" cy="3586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12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Results - </a:t>
            </a:r>
            <a:r>
              <a:rPr lang="en-US" altLang="ko-KR" sz="3600" dirty="0" smtClean="0">
                <a:latin typeface="Calibri" pitchFamily="34" charset="0"/>
              </a:rPr>
              <a:t>Quality control using ASPEN</a:t>
            </a:r>
            <a:endParaRPr lang="ko-KR" altLang="en-US" sz="3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0528" y="270892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2018.02.23_0640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035" y="1268760"/>
            <a:ext cx="850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Measured raw files are post-processed using the ‘Atmospheric Sounding Processing </a:t>
            </a:r>
            <a:r>
              <a:rPr lang="en-US" altLang="ko-KR" dirty="0" err="1" smtClean="0">
                <a:latin typeface="Calibri" pitchFamily="34" charset="0"/>
              </a:rPr>
              <a:t>ENvironment</a:t>
            </a:r>
            <a:r>
              <a:rPr lang="en-US" altLang="ko-KR" dirty="0" smtClean="0">
                <a:latin typeface="Calibri" pitchFamily="34" charset="0"/>
              </a:rPr>
              <a:t> (ASPEN) V3.3’ program. </a:t>
            </a:r>
          </a:p>
          <a:p>
            <a:r>
              <a:rPr lang="en-US" altLang="ko-KR" dirty="0" smtClean="0">
                <a:latin typeface="Calibri" pitchFamily="34" charset="0"/>
              </a:rPr>
              <a:t> - D* file </a:t>
            </a:r>
            <a:r>
              <a:rPr lang="en-US" altLang="ko-KR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ko-KR" dirty="0" err="1" smtClean="0">
                <a:latin typeface="Calibri" pitchFamily="34" charset="0"/>
              </a:rPr>
              <a:t>Dyyyymmdd_hhmmssQC.eol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en-US" altLang="ko-KR" dirty="0" smtClean="0">
                <a:latin typeface="Calibri" pitchFamily="34" charset="0"/>
              </a:rPr>
              <a:t> - Dew point temperature, U, V wind 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3735" y="270892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2018.02.23_0640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767816"/>
            <a:ext cx="11349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Before QC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987" y="2767816"/>
            <a:ext cx="99007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After QC</a:t>
            </a:r>
            <a:endParaRPr lang="ko-K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51520" y="113170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Total flight(29</a:t>
            </a:r>
            <a:r>
              <a:rPr lang="en-US" altLang="ko-KR" baseline="30000" dirty="0" smtClean="0">
                <a:latin typeface="Calibri" pitchFamily="34" charset="0"/>
              </a:rPr>
              <a:t>th</a:t>
            </a:r>
            <a:r>
              <a:rPr lang="en-US" altLang="ko-KR" dirty="0" smtClean="0">
                <a:latin typeface="Calibri" pitchFamily="34" charset="0"/>
              </a:rPr>
              <a:t> Feb.-16</a:t>
            </a:r>
            <a:r>
              <a:rPr lang="en-US" altLang="ko-KR" baseline="30000" dirty="0" smtClean="0">
                <a:latin typeface="Calibri" pitchFamily="34" charset="0"/>
              </a:rPr>
              <a:t>th</a:t>
            </a:r>
            <a:r>
              <a:rPr lang="en-US" altLang="ko-KR" dirty="0" smtClean="0">
                <a:latin typeface="Calibri" pitchFamily="34" charset="0"/>
              </a:rPr>
              <a:t> Mar.) : </a:t>
            </a: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21 flights</a:t>
            </a: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launch 263 </a:t>
            </a:r>
            <a:r>
              <a:rPr lang="en-US" altLang="ko-KR" dirty="0" err="1" smtClean="0">
                <a:latin typeface="Calibri" pitchFamily="34" charset="0"/>
              </a:rPr>
              <a:t>dropsondes</a:t>
            </a:r>
            <a:r>
              <a:rPr lang="en-US" altLang="ko-KR" dirty="0">
                <a:latin typeface="Calibri" pitchFamily="34" charset="0"/>
              </a:rPr>
              <a:t>, provide </a:t>
            </a:r>
            <a:r>
              <a:rPr lang="en-US" altLang="ko-KR" dirty="0" smtClean="0">
                <a:latin typeface="Calibri" pitchFamily="34" charset="0"/>
              </a:rPr>
              <a:t>200 sounding data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During ICE-POP</a:t>
            </a: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14 flights</a:t>
            </a: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</a:rPr>
              <a:t>launch 219 </a:t>
            </a:r>
            <a:r>
              <a:rPr lang="en-US" altLang="ko-KR" dirty="0" err="1">
                <a:latin typeface="Calibri" pitchFamily="34" charset="0"/>
              </a:rPr>
              <a:t>dropsondes</a:t>
            </a:r>
            <a:r>
              <a:rPr lang="en-US" altLang="ko-KR" dirty="0">
                <a:latin typeface="Calibri" pitchFamily="34" charset="0"/>
              </a:rPr>
              <a:t>, </a:t>
            </a:r>
            <a:r>
              <a:rPr lang="en-US" altLang="ko-KR" dirty="0" smtClean="0">
                <a:latin typeface="Calibri" pitchFamily="34" charset="0"/>
              </a:rPr>
              <a:t>provide 174 sounding data</a:t>
            </a:r>
          </a:p>
          <a:p>
            <a:pPr fontAlgn="base"/>
            <a:endParaRPr lang="en-US" altLang="ko-KR" dirty="0">
              <a:latin typeface="Calibri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275856" y="2924944"/>
            <a:ext cx="5818909" cy="3789772"/>
            <a:chOff x="3145579" y="3068960"/>
            <a:chExt cx="5818909" cy="378977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7"/>
            <a:stretch/>
          </p:blipFill>
          <p:spPr bwMode="auto">
            <a:xfrm>
              <a:off x="3145579" y="3068960"/>
              <a:ext cx="5818909" cy="378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237431" y="5968006"/>
              <a:ext cx="1963551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atin typeface="Calibri" pitchFamily="34" charset="0"/>
                </a:rPr>
                <a:t>All </a:t>
              </a:r>
              <a:r>
                <a:rPr lang="en-US" altLang="ko-KR" sz="2400" b="1" dirty="0" err="1" smtClean="0">
                  <a:latin typeface="Calibri" pitchFamily="34" charset="0"/>
                </a:rPr>
                <a:t>dropsonde</a:t>
              </a:r>
              <a:endParaRPr lang="ko-KR" altLang="en-US" sz="2400" b="1" dirty="0">
                <a:latin typeface="Calibri" pitchFamily="34" charset="0"/>
              </a:endParaRPr>
            </a:p>
          </p:txBody>
        </p:sp>
      </p:grpSp>
      <p:sp>
        <p:nvSpPr>
          <p:cNvPr id="15" name="타원 14"/>
          <p:cNvSpPr/>
          <p:nvPr/>
        </p:nvSpPr>
        <p:spPr>
          <a:xfrm rot="19357226">
            <a:off x="4999490" y="3363793"/>
            <a:ext cx="1584176" cy="19442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>
            <a:stCxn id="20" idx="3"/>
            <a:endCxn id="15" idx="2"/>
          </p:cNvCxnSpPr>
          <p:nvPr/>
        </p:nvCxnSpPr>
        <p:spPr>
          <a:xfrm flipV="1">
            <a:off x="3595079" y="4816772"/>
            <a:ext cx="1567081" cy="125977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664" y="5753376"/>
            <a:ext cx="204741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GPS error</a:t>
            </a:r>
          </a:p>
          <a:p>
            <a:r>
              <a:rPr lang="en-US" altLang="ko-KR" dirty="0" smtClean="0">
                <a:latin typeface="Calibri" pitchFamily="34" charset="0"/>
              </a:rPr>
              <a:t>Pre-lunched point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57200" y="12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alibri" pitchFamily="34" charset="0"/>
              </a:rPr>
              <a:t>Results - </a:t>
            </a:r>
            <a:r>
              <a:rPr lang="en-US" altLang="ko-KR" sz="3600" dirty="0">
                <a:latin typeface="Calibri" pitchFamily="34" charset="0"/>
              </a:rPr>
              <a:t>Launched </a:t>
            </a:r>
            <a:r>
              <a:rPr lang="en-US" altLang="ko-KR" sz="3600" dirty="0" err="1" smtClean="0">
                <a:latin typeface="Calibri" pitchFamily="34" charset="0"/>
              </a:rPr>
              <a:t>dropsonde</a:t>
            </a:r>
            <a:r>
              <a:rPr lang="en-US" altLang="ko-KR" sz="3600" dirty="0" smtClean="0">
                <a:latin typeface="Calibri" pitchFamily="34" charset="0"/>
              </a:rPr>
              <a:t> status</a:t>
            </a:r>
            <a:endParaRPr lang="ko-KR" alt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alibri" pitchFamily="34" charset="0"/>
              </a:rPr>
              <a:t>Results - </a:t>
            </a:r>
            <a:r>
              <a:rPr lang="en-US" altLang="ko-KR" sz="3600" dirty="0">
                <a:latin typeface="Calibri" pitchFamily="34" charset="0"/>
              </a:rPr>
              <a:t>Launched </a:t>
            </a:r>
            <a:r>
              <a:rPr lang="en-US" altLang="ko-KR" sz="3600" dirty="0" err="1" smtClean="0">
                <a:latin typeface="Calibri" pitchFamily="34" charset="0"/>
              </a:rPr>
              <a:t>dropsonde</a:t>
            </a:r>
            <a:r>
              <a:rPr lang="en-US" altLang="ko-KR" sz="3600" dirty="0" smtClean="0">
                <a:latin typeface="Calibri" pitchFamily="34" charset="0"/>
              </a:rPr>
              <a:t> status</a:t>
            </a:r>
            <a:endParaRPr lang="ko-KR" altLang="en-US" sz="3600" dirty="0">
              <a:latin typeface="Calibri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339752" y="1134769"/>
            <a:ext cx="6662788" cy="3158327"/>
            <a:chOff x="2339752" y="1134769"/>
            <a:chExt cx="6662788" cy="3158327"/>
          </a:xfrm>
        </p:grpSpPr>
        <p:grpSp>
          <p:nvGrpSpPr>
            <p:cNvPr id="4" name="그룹 3"/>
            <p:cNvGrpSpPr/>
            <p:nvPr/>
          </p:nvGrpSpPr>
          <p:grpSpPr>
            <a:xfrm>
              <a:off x="2339752" y="1134769"/>
              <a:ext cx="6662788" cy="3158327"/>
              <a:chOff x="1253462" y="846485"/>
              <a:chExt cx="6863178" cy="3658825"/>
            </a:xfrm>
          </p:grpSpPr>
          <p:graphicFrame>
            <p:nvGraphicFramePr>
              <p:cNvPr id="23" name="차트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49592842"/>
                  </p:ext>
                </p:extLst>
              </p:nvPr>
            </p:nvGraphicFramePr>
            <p:xfrm>
              <a:off x="1253462" y="1048926"/>
              <a:ext cx="6863178" cy="34563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>
                <a:off x="2067968" y="846485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itchFamily="34" charset="0"/>
                  </a:rPr>
                  <a:t>73.8%</a:t>
                </a:r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75957" y="2622597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itchFamily="34" charset="0"/>
                  </a:rPr>
                  <a:t>14.02%</a:t>
                </a:r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17105" y="3254024"/>
                <a:ext cx="781355" cy="427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itchFamily="34" charset="0"/>
                  </a:rPr>
                  <a:t>1.48%</a:t>
                </a:r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40376" y="3087186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itchFamily="34" charset="0"/>
                  </a:rPr>
                  <a:t>7.75%</a:t>
                </a:r>
                <a:endParaRPr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64838" y="3254024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itchFamily="34" charset="0"/>
                  </a:rPr>
                  <a:t>2.95%</a:t>
                </a:r>
                <a:endParaRPr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5868144" y="1556792"/>
              <a:ext cx="2047826" cy="138499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1400" b="1" dirty="0" smtClean="0">
                  <a:latin typeface="Calibri" pitchFamily="34" charset="0"/>
                </a:rPr>
                <a:t>Number of </a:t>
              </a:r>
              <a:r>
                <a:rPr lang="en-US" altLang="ko-KR" sz="1400" b="1" dirty="0" err="1" smtClean="0">
                  <a:latin typeface="Calibri" pitchFamily="34" charset="0"/>
                </a:rPr>
                <a:t>sondes</a:t>
              </a:r>
              <a:endParaRPr lang="en-US" altLang="ko-KR" sz="1400" b="1" dirty="0" smtClean="0">
                <a:latin typeface="Calibri" pitchFamily="34" charset="0"/>
              </a:endParaRPr>
            </a:p>
            <a:p>
              <a:pPr fontAlgn="base"/>
              <a:r>
                <a:rPr lang="en-US" altLang="ko-KR" sz="1400" b="1" dirty="0" smtClean="0">
                  <a:latin typeface="Calibri" pitchFamily="34" charset="0"/>
                </a:rPr>
                <a:t>Normal </a:t>
              </a:r>
              <a:r>
                <a:rPr lang="en-US" altLang="ko-KR" sz="1400" b="1" dirty="0">
                  <a:latin typeface="Calibri" pitchFamily="34" charset="0"/>
                </a:rPr>
                <a:t>: </a:t>
              </a:r>
              <a:r>
                <a:rPr lang="en-US" altLang="ko-KR" sz="1400" b="1" dirty="0" smtClean="0">
                  <a:latin typeface="Calibri" pitchFamily="34" charset="0"/>
                </a:rPr>
                <a:t>200</a:t>
              </a:r>
            </a:p>
            <a:p>
              <a:pPr fontAlgn="base"/>
              <a:r>
                <a:rPr lang="en-US" altLang="ko-KR" sz="1400" b="1" dirty="0" smtClean="0">
                  <a:latin typeface="Calibri" pitchFamily="34" charset="0"/>
                </a:rPr>
                <a:t>GPS error : 38</a:t>
              </a:r>
              <a:endParaRPr lang="en-US" altLang="ko-KR" sz="1400" b="1" dirty="0">
                <a:latin typeface="Calibri" pitchFamily="34" charset="0"/>
              </a:endParaRPr>
            </a:p>
            <a:p>
              <a:pPr fontAlgn="base"/>
              <a:r>
                <a:rPr lang="en-US" altLang="ko-KR" sz="1400" b="1" dirty="0">
                  <a:latin typeface="Calibri" pitchFamily="34" charset="0"/>
                </a:rPr>
                <a:t>Late GPS : </a:t>
              </a:r>
              <a:r>
                <a:rPr lang="en-US" altLang="ko-KR" sz="1400" b="1" dirty="0" smtClean="0">
                  <a:latin typeface="Calibri" pitchFamily="34" charset="0"/>
                </a:rPr>
                <a:t>4</a:t>
              </a:r>
              <a:endParaRPr lang="en-US" altLang="ko-KR" sz="1400" b="1" dirty="0">
                <a:latin typeface="Calibri" pitchFamily="34" charset="0"/>
              </a:endParaRPr>
            </a:p>
            <a:p>
              <a:pPr fontAlgn="base"/>
              <a:r>
                <a:rPr lang="en-US" altLang="ko-KR" sz="1400" b="1" dirty="0">
                  <a:latin typeface="Calibri" pitchFamily="34" charset="0"/>
                </a:rPr>
                <a:t>Terminate </a:t>
              </a:r>
              <a:r>
                <a:rPr lang="en-US" altLang="ko-KR" sz="1400" b="1" dirty="0" smtClean="0">
                  <a:latin typeface="Calibri" pitchFamily="34" charset="0"/>
                </a:rPr>
                <a:t>early : 21</a:t>
              </a:r>
            </a:p>
            <a:p>
              <a:pPr fontAlgn="base"/>
              <a:r>
                <a:rPr lang="en-US" altLang="ko-KR" sz="1400" b="1" dirty="0" smtClean="0">
                  <a:latin typeface="Calibri" pitchFamily="34" charset="0"/>
                </a:rPr>
                <a:t>Battery :  8</a:t>
              </a:r>
              <a:endParaRPr lang="en-US" altLang="ko-KR" sz="1400" b="1" dirty="0">
                <a:latin typeface="Calibri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360896" y="4223874"/>
            <a:ext cx="2826306" cy="2634126"/>
            <a:chOff x="3428367" y="4178020"/>
            <a:chExt cx="2826306" cy="2634126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 t="10862" b="8341"/>
            <a:stretch/>
          </p:blipFill>
          <p:spPr bwMode="auto">
            <a:xfrm>
              <a:off x="3428367" y="4178020"/>
              <a:ext cx="2826306" cy="263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707904" y="4293096"/>
              <a:ext cx="1761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Late GPS (500hPa)</a:t>
              </a:r>
              <a:endParaRPr lang="ko-KR" altLang="en-US" sz="1400" b="1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187202" y="4246495"/>
            <a:ext cx="2856955" cy="2628913"/>
            <a:chOff x="6254673" y="4200641"/>
            <a:chExt cx="2856955" cy="2628913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5" t="10862" b="8501"/>
            <a:stretch/>
          </p:blipFill>
          <p:spPr bwMode="auto">
            <a:xfrm>
              <a:off x="6254673" y="4200641"/>
              <a:ext cx="2856955" cy="262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516216" y="4293096"/>
              <a:ext cx="2423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Terminate Early (1000hPa)</a:t>
              </a:r>
              <a:endParaRPr lang="ko-KR" altLang="en-US" sz="1400" b="1" dirty="0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95536" y="4180975"/>
            <a:ext cx="2797616" cy="2657048"/>
            <a:chOff x="463007" y="4084321"/>
            <a:chExt cx="2797616" cy="265704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5" t="8902" b="8019"/>
            <a:stretch/>
          </p:blipFill>
          <p:spPr bwMode="auto">
            <a:xfrm>
              <a:off x="463007" y="4084321"/>
              <a:ext cx="2797616" cy="2657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55576" y="4246824"/>
              <a:ext cx="821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Normal</a:t>
              </a:r>
              <a:endParaRPr lang="ko-KR" altLang="en-US" sz="1400" b="1" dirty="0"/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219918" y="1539949"/>
            <a:ext cx="20478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>
                <a:latin typeface="Calibri" pitchFamily="34" charset="0"/>
              </a:rPr>
              <a:t>Normal</a:t>
            </a:r>
          </a:p>
          <a:p>
            <a:pPr fontAlgn="base"/>
            <a:r>
              <a:rPr lang="en-US" altLang="ko-KR" dirty="0" smtClean="0">
                <a:latin typeface="Calibri" pitchFamily="34" charset="0"/>
              </a:rPr>
              <a:t>GPS error</a:t>
            </a:r>
            <a:endParaRPr lang="en-US" altLang="ko-KR" dirty="0">
              <a:latin typeface="Calibri" pitchFamily="34" charset="0"/>
            </a:endParaRPr>
          </a:p>
          <a:p>
            <a:pPr fontAlgn="base"/>
            <a:r>
              <a:rPr lang="en-US" altLang="ko-KR" dirty="0">
                <a:latin typeface="Calibri" pitchFamily="34" charset="0"/>
              </a:rPr>
              <a:t>Late </a:t>
            </a:r>
            <a:r>
              <a:rPr lang="en-US" altLang="ko-KR" dirty="0" smtClean="0">
                <a:latin typeface="Calibri" pitchFamily="34" charset="0"/>
              </a:rPr>
              <a:t>GPS</a:t>
            </a:r>
            <a:endParaRPr lang="en-US" altLang="ko-KR" dirty="0">
              <a:latin typeface="Calibri" pitchFamily="34" charset="0"/>
            </a:endParaRPr>
          </a:p>
          <a:p>
            <a:pPr fontAlgn="base"/>
            <a:r>
              <a:rPr lang="en-US" altLang="ko-KR" dirty="0">
                <a:latin typeface="Calibri" pitchFamily="34" charset="0"/>
              </a:rPr>
              <a:t>Terminate </a:t>
            </a:r>
            <a:r>
              <a:rPr lang="en-US" altLang="ko-KR" dirty="0" smtClean="0">
                <a:latin typeface="Calibri" pitchFamily="34" charset="0"/>
              </a:rPr>
              <a:t>early</a:t>
            </a:r>
          </a:p>
          <a:p>
            <a:pPr fontAlgn="base"/>
            <a:r>
              <a:rPr lang="en-US" altLang="ko-KR" dirty="0" smtClean="0">
                <a:latin typeface="Calibri" pitchFamily="34" charset="0"/>
              </a:rPr>
              <a:t>Bad battery</a:t>
            </a:r>
            <a:endParaRPr lang="en-US" altLang="ko-K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1430</Words>
  <Application>Microsoft Office PowerPoint</Application>
  <PresentationFormat>화면 슬라이드 쇼(4:3)</PresentationFormat>
  <Paragraphs>240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Monotype Sorts</vt:lpstr>
      <vt:lpstr>맑은 고딕</vt:lpstr>
      <vt:lpstr>Arial</vt:lpstr>
      <vt:lpstr>Calibri</vt:lpstr>
      <vt:lpstr>Tahoma</vt:lpstr>
      <vt:lpstr>Verdana</vt:lpstr>
      <vt:lpstr>Wingdings</vt:lpstr>
      <vt:lpstr>Office 테마</vt:lpstr>
      <vt:lpstr>First results of dropsonde measurement from the KMA/NIMS atmospheric research aircraft in Korea</vt:lpstr>
      <vt:lpstr>Introduction</vt:lpstr>
      <vt:lpstr>Severe weather missions</vt:lpstr>
      <vt:lpstr>ICE-POP mission</vt:lpstr>
      <vt:lpstr>PowerPoint 프레젠테이션</vt:lpstr>
      <vt:lpstr>Measurement strategy</vt:lpstr>
      <vt:lpstr>Results - Quality control using ASPEN</vt:lpstr>
      <vt:lpstr>Results - Launched dropsonde status</vt:lpstr>
      <vt:lpstr>Results - Launched dropsonde status</vt:lpstr>
      <vt:lpstr>Results - Launched dropsonde status</vt:lpstr>
      <vt:lpstr>Result-Dropsonde observations</vt:lpstr>
      <vt:lpstr>Summary and future plan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of dropsonde measurement from the KMA/NIMS atmospheric research aircraft in Korea</dc:title>
  <dc:creator>User</dc:creator>
  <cp:lastModifiedBy>Soohyun Kwon</cp:lastModifiedBy>
  <cp:revision>102</cp:revision>
  <cp:lastPrinted>2018-04-18T10:13:52Z</cp:lastPrinted>
  <dcterms:created xsi:type="dcterms:W3CDTF">2018-04-17T04:31:06Z</dcterms:created>
  <dcterms:modified xsi:type="dcterms:W3CDTF">2018-04-24T13:00:41Z</dcterms:modified>
</cp:coreProperties>
</file>