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257" r:id="rId3"/>
    <p:sldId id="259" r:id="rId4"/>
    <p:sldId id="261" r:id="rId5"/>
    <p:sldId id="262" r:id="rId6"/>
    <p:sldId id="263" r:id="rId7"/>
    <p:sldId id="260" r:id="rId8"/>
    <p:sldId id="258" r:id="rId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lace, Alex" initials="WA" lastIdx="4" clrIdx="0"/>
  <p:cmAuthor id="1" name="Andrew Keefe" initials="AK" lastIdx="14" clrIdx="1"/>
  <p:cmAuthor id="2" name="Cardenas, Robert" initials="C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90" d="100"/>
          <a:sy n="90" d="100"/>
        </p:scale>
        <p:origin x="-990" y="-36"/>
      </p:cViewPr>
      <p:guideLst>
        <p:guide orient="horz" pos="2160"/>
        <p:guide pos="2880"/>
      </p:guideLst>
    </p:cSldViewPr>
  </p:slideViewPr>
  <p:notesTextViewPr>
    <p:cViewPr>
      <p:scale>
        <a:sx n="1" d="1"/>
        <a:sy n="1" d="1"/>
      </p:scale>
      <p:origin x="0" y="0"/>
    </p:cViewPr>
  </p:notesTextViewPr>
  <p:sorterViewPr>
    <p:cViewPr>
      <p:scale>
        <a:sx n="100" d="100"/>
        <a:sy n="100" d="100"/>
      </p:scale>
      <p:origin x="0" y="3078"/>
    </p:cViewPr>
  </p:sorterViewPr>
  <p:notesViewPr>
    <p:cSldViewPr showGuides="1">
      <p:cViewPr varScale="1">
        <p:scale>
          <a:sx n="96" d="100"/>
          <a:sy n="96" d="100"/>
        </p:scale>
        <p:origin x="-360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B14DCF4-81E3-45DB-B850-AB10D86CA1BA}" type="datetimeFigureOut">
              <a:rPr lang="en-US" smtClean="0"/>
              <a:t>04/23/18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8B9FA0B-53C3-4100-8B52-FE94398A58A0}" type="slidenum">
              <a:rPr lang="en-US" smtClean="0"/>
              <a:t>‹#›</a:t>
            </a:fld>
            <a:endParaRPr lang="en-US" dirty="0"/>
          </a:p>
        </p:txBody>
      </p:sp>
    </p:spTree>
    <p:extLst>
      <p:ext uri="{BB962C8B-B14F-4D97-AF65-F5344CB8AC3E}">
        <p14:creationId xmlns:p14="http://schemas.microsoft.com/office/powerpoint/2010/main" val="3394742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46AFFE-4D56-430F-ABD8-D2D0A0C98F73}" type="datetimeFigureOut">
              <a:rPr lang="en-US" smtClean="0"/>
              <a:t>04/23/18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D8C0C6D-2AA1-485E-96F6-57E98CA47083}" type="slidenum">
              <a:rPr lang="en-US" smtClean="0"/>
              <a:t>‹#›</a:t>
            </a:fld>
            <a:endParaRPr lang="en-US" dirty="0"/>
          </a:p>
        </p:txBody>
      </p:sp>
    </p:spTree>
    <p:extLst>
      <p:ext uri="{BB962C8B-B14F-4D97-AF65-F5344CB8AC3E}">
        <p14:creationId xmlns:p14="http://schemas.microsoft.com/office/powerpoint/2010/main" val="340204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ED">
    <p:spTree>
      <p:nvGrpSpPr>
        <p:cNvPr id="1" name=""/>
        <p:cNvGrpSpPr/>
        <p:nvPr/>
      </p:nvGrpSpPr>
      <p:grpSpPr>
        <a:xfrm>
          <a:off x="0" y="0"/>
          <a:ext cx="0" cy="0"/>
          <a:chOff x="0" y="0"/>
          <a:chExt cx="0" cy="0"/>
        </a:xfrm>
      </p:grpSpPr>
      <p:pic>
        <p:nvPicPr>
          <p:cNvPr id="17" name="Picture 16"/>
          <p:cNvPicPr/>
          <p:nvPr userDrawn="1"/>
        </p:nvPicPr>
        <p:blipFill>
          <a:blip r:embed="rId2" cstate="print">
            <a:extLst>
              <a:ext uri="{28A0092B-C50C-407E-A947-70E740481C1C}">
                <a14:useLocalDpi xmlns:a14="http://schemas.microsoft.com/office/drawing/2010/main" val="0"/>
              </a:ext>
            </a:extLst>
          </a:blip>
          <a:stretch>
            <a:fillRect/>
          </a:stretch>
        </p:blipFill>
        <p:spPr>
          <a:xfrm>
            <a:off x="3603" y="-85725"/>
            <a:ext cx="9144001" cy="4952999"/>
          </a:xfrm>
          <a:prstGeom prst="rect">
            <a:avLst/>
          </a:prstGeom>
        </p:spPr>
      </p:pic>
      <p:sp>
        <p:nvSpPr>
          <p:cNvPr id="6" name="Slide Number Placeholder 5"/>
          <p:cNvSpPr>
            <a:spLocks noGrp="1"/>
          </p:cNvSpPr>
          <p:nvPr>
            <p:ph type="sldNum" sz="quarter" idx="12"/>
          </p:nvPr>
        </p:nvSpPr>
        <p:spPr>
          <a:xfrm>
            <a:off x="8610600" y="6627412"/>
            <a:ext cx="457200" cy="228600"/>
          </a:xfrm>
          <a:prstGeom prst="rect">
            <a:avLst/>
          </a:prstGeom>
        </p:spPr>
        <p:txBody>
          <a:bodyPr/>
          <a:lstStyle>
            <a:lvl1pPr>
              <a:defRPr sz="1050"/>
            </a:lvl1pPr>
          </a:lstStyle>
          <a:p>
            <a:fld id="{ED938C1F-DED5-4C61-8741-64C62807EBC4}" type="slidenum">
              <a:rPr lang="en-US" smtClean="0"/>
              <a:pPr/>
              <a:t>‹#›</a:t>
            </a:fld>
            <a:endParaRPr lang="en-US" dirty="0"/>
          </a:p>
        </p:txBody>
      </p:sp>
      <p:sp>
        <p:nvSpPr>
          <p:cNvPr id="8" name="Date Placeholder 4"/>
          <p:cNvSpPr>
            <a:spLocks noGrp="1"/>
          </p:cNvSpPr>
          <p:nvPr>
            <p:ph type="dt" sz="half" idx="2"/>
          </p:nvPr>
        </p:nvSpPr>
        <p:spPr>
          <a:xfrm>
            <a:off x="211675" y="6610712"/>
            <a:ext cx="2349500" cy="231775"/>
          </a:xfrm>
          <a:prstGeom prst="rect">
            <a:avLst/>
          </a:prstGeom>
        </p:spPr>
        <p:txBody>
          <a:bodyPr/>
          <a:lstStyle/>
          <a:p>
            <a:r>
              <a:rPr lang="en-US" sz="900" smtClean="0"/>
              <a:t>© 2016 Boston Engineering Corporation</a:t>
            </a:r>
            <a:endParaRPr lang="en-US" sz="900"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23317"/>
            <a:ext cx="9161253" cy="212988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
        <p:nvSpPr>
          <p:cNvPr id="7" name="Footer Placeholder 3"/>
          <p:cNvSpPr>
            <a:spLocks noGrp="1"/>
          </p:cNvSpPr>
          <p:nvPr>
            <p:ph type="ftr" sz="quarter" idx="3"/>
          </p:nvPr>
        </p:nvSpPr>
        <p:spPr>
          <a:xfrm>
            <a:off x="2590800" y="6629400"/>
            <a:ext cx="5715000" cy="228600"/>
          </a:xfrm>
          <a:prstGeom prst="rect">
            <a:avLst/>
          </a:prstGeom>
        </p:spPr>
        <p:txBody>
          <a:bodyPr/>
          <a:lstStyle>
            <a:lvl1pPr>
              <a:defRPr sz="900"/>
            </a:lvl1pPr>
          </a:lstStyle>
          <a:p>
            <a:pPr algn="ctr"/>
            <a:r>
              <a:rPr lang="en-US" dirty="0" smtClean="0"/>
              <a:t>COMPANY PROPRIETARY, SBIR DATA RIGHTS APPLY</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647" y="2209800"/>
            <a:ext cx="3390900" cy="361950"/>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6153" y="311363"/>
            <a:ext cx="2166047" cy="464285"/>
          </a:xfrm>
          <a:prstGeom prst="rect">
            <a:avLst/>
          </a:prstGeom>
          <a:solidFill>
            <a:schemeClr val="bg1"/>
          </a:solidFill>
        </p:spPr>
      </p:pic>
      <p:sp>
        <p:nvSpPr>
          <p:cNvPr id="10" name="TextBox 9"/>
          <p:cNvSpPr txBox="1"/>
          <p:nvPr userDrawn="1"/>
        </p:nvSpPr>
        <p:spPr>
          <a:xfrm>
            <a:off x="5638800" y="2174544"/>
            <a:ext cx="316112" cy="200055"/>
          </a:xfrm>
          <a:prstGeom prst="rect">
            <a:avLst/>
          </a:prstGeom>
          <a:noFill/>
        </p:spPr>
        <p:txBody>
          <a:bodyPr wrap="none" rtlCol="0">
            <a:spAutoFit/>
          </a:bodyPr>
          <a:lstStyle/>
          <a:p>
            <a:r>
              <a:rPr lang="en-US" sz="700" b="1" dirty="0" smtClean="0">
                <a:solidFill>
                  <a:schemeClr val="accent2"/>
                </a:solidFill>
                <a:latin typeface="Roboto" pitchFamily="2" charset="0"/>
                <a:ea typeface="Roboto" pitchFamily="2" charset="0"/>
              </a:rPr>
              <a:t>TM</a:t>
            </a:r>
            <a:endParaRPr lang="en-US" sz="700" b="1" dirty="0">
              <a:solidFill>
                <a:schemeClr val="accent2"/>
              </a:solidFill>
              <a:latin typeface="Roboto" pitchFamily="2" charset="0"/>
              <a:ea typeface="Roboto" pitchFamily="2" charset="0"/>
            </a:endParaRPr>
          </a:p>
        </p:txBody>
      </p:sp>
      <p:sp>
        <p:nvSpPr>
          <p:cNvPr id="4" name="Text Placeholder 3"/>
          <p:cNvSpPr>
            <a:spLocks noGrp="1"/>
          </p:cNvSpPr>
          <p:nvPr>
            <p:ph type="body" sz="quarter" idx="13" hasCustomPrompt="1"/>
          </p:nvPr>
        </p:nvSpPr>
        <p:spPr>
          <a:xfrm>
            <a:off x="609600" y="4800600"/>
            <a:ext cx="4038600" cy="1752600"/>
          </a:xfrm>
        </p:spPr>
        <p:txBody>
          <a:bodyPr/>
          <a:lstStyle>
            <a:lvl1pPr marL="0" indent="0">
              <a:buNone/>
              <a:defRPr sz="1600" b="1">
                <a:solidFill>
                  <a:schemeClr val="tx2"/>
                </a:solidFill>
              </a:defRPr>
            </a:lvl1pPr>
          </a:lstStyle>
          <a:p>
            <a:pPr lvl="0"/>
            <a:r>
              <a:rPr lang="en-US" dirty="0" smtClean="0"/>
              <a:t>Insert Title/Logo (optional)</a:t>
            </a:r>
          </a:p>
        </p:txBody>
      </p:sp>
      <p:sp>
        <p:nvSpPr>
          <p:cNvPr id="9" name="Picture Placeholder 8"/>
          <p:cNvSpPr>
            <a:spLocks noGrp="1"/>
          </p:cNvSpPr>
          <p:nvPr>
            <p:ph type="pic" sz="quarter" idx="14" hasCustomPrompt="1"/>
          </p:nvPr>
        </p:nvSpPr>
        <p:spPr>
          <a:xfrm>
            <a:off x="1066800" y="5257800"/>
            <a:ext cx="2971800" cy="1219200"/>
          </a:xfrm>
        </p:spPr>
        <p:txBody>
          <a:bodyPr/>
          <a:lstStyle>
            <a:lvl1pPr marL="0" indent="0">
              <a:buNone/>
              <a:defRPr sz="1200">
                <a:solidFill>
                  <a:schemeClr val="tx2"/>
                </a:solidFill>
              </a:defRPr>
            </a:lvl1pPr>
          </a:lstStyle>
          <a:p>
            <a:r>
              <a:rPr lang="en-US" dirty="0" smtClean="0"/>
              <a:t>Logo image</a:t>
            </a:r>
            <a:endParaRPr lang="en-US" dirty="0"/>
          </a:p>
        </p:txBody>
      </p:sp>
      <p:sp>
        <p:nvSpPr>
          <p:cNvPr id="14" name="Text Placeholder 13"/>
          <p:cNvSpPr>
            <a:spLocks noGrp="1"/>
          </p:cNvSpPr>
          <p:nvPr>
            <p:ph type="body" sz="quarter" idx="15" hasCustomPrompt="1"/>
          </p:nvPr>
        </p:nvSpPr>
        <p:spPr>
          <a:xfrm>
            <a:off x="5029200" y="4800600"/>
            <a:ext cx="4114800" cy="609600"/>
          </a:xfrm>
        </p:spPr>
        <p:txBody>
          <a:bodyPr/>
          <a:lstStyle>
            <a:lvl1pPr marL="0" indent="0">
              <a:buNone/>
              <a:defRPr sz="1500" b="1" baseline="0">
                <a:solidFill>
                  <a:schemeClr val="bg2">
                    <a:lumMod val="25000"/>
                  </a:schemeClr>
                </a:solidFill>
              </a:defRPr>
            </a:lvl1pPr>
          </a:lstStyle>
          <a:p>
            <a:pPr lvl="0"/>
            <a:r>
              <a:rPr lang="en-US" dirty="0" smtClean="0"/>
              <a:t>Presenter:    First &amp; Last Name</a:t>
            </a:r>
          </a:p>
        </p:txBody>
      </p:sp>
      <p:sp>
        <p:nvSpPr>
          <p:cNvPr id="16" name="Text Placeholder 13"/>
          <p:cNvSpPr>
            <a:spLocks noGrp="1"/>
          </p:cNvSpPr>
          <p:nvPr>
            <p:ph type="body" sz="quarter" idx="16" hasCustomPrompt="1"/>
          </p:nvPr>
        </p:nvSpPr>
        <p:spPr>
          <a:xfrm>
            <a:off x="5029200" y="5410200"/>
            <a:ext cx="4114800" cy="762000"/>
          </a:xfrm>
        </p:spPr>
        <p:txBody>
          <a:bodyPr/>
          <a:lstStyle>
            <a:lvl1pPr marL="0" indent="0">
              <a:buNone/>
              <a:defRPr sz="1500" b="1" baseline="0">
                <a:solidFill>
                  <a:schemeClr val="bg2">
                    <a:lumMod val="25000"/>
                  </a:schemeClr>
                </a:solidFill>
              </a:defRPr>
            </a:lvl1pPr>
          </a:lstStyle>
          <a:p>
            <a:pPr lvl="0"/>
            <a:r>
              <a:rPr lang="en-US" dirty="0" smtClean="0"/>
              <a:t>Date:             04/09/15</a:t>
            </a:r>
            <a:endParaRPr lang="en-US" dirty="0"/>
          </a:p>
        </p:txBody>
      </p:sp>
    </p:spTree>
    <p:extLst>
      <p:ext uri="{BB962C8B-B14F-4D97-AF65-F5344CB8AC3E}">
        <p14:creationId xmlns:p14="http://schemas.microsoft.com/office/powerpoint/2010/main" val="24026848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2" name="Date Placeholder 4"/>
          <p:cNvSpPr>
            <a:spLocks noGrp="1"/>
          </p:cNvSpPr>
          <p:nvPr>
            <p:ph type="dt" sz="half" idx="10"/>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3"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8" name="Text Placeholder 3"/>
          <p:cNvSpPr>
            <a:spLocks noGrp="1"/>
          </p:cNvSpPr>
          <p:nvPr>
            <p:ph type="body" sz="quarter" idx="11"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24937490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1"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2" name="Slide Number Placeholder 1"/>
          <p:cNvSpPr>
            <a:spLocks noGrp="1"/>
          </p:cNvSpPr>
          <p:nvPr>
            <p:ph type="sldNum" sz="quarter" idx="4"/>
          </p:nvPr>
        </p:nvSpPr>
        <p:spPr>
          <a:xfrm>
            <a:off x="8305800" y="6580230"/>
            <a:ext cx="685800"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7"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8"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0947279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052" name="Picture 4" descr="https://upload.wikimedia.org/wikipedia/commons/d/db/NOAA-Hurricane-Katrina-Aug28-05-2145UTC.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80" y="-1"/>
            <a:ext cx="9120719" cy="60804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userDrawn="1"/>
        </p:nvSpPr>
        <p:spPr bwMode="auto">
          <a:xfrm>
            <a:off x="548141" y="3757851"/>
            <a:ext cx="8039100"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endParaRPr kumimoji="1" lang="en-US" sz="2000" dirty="0" smtClean="0">
              <a:solidFill>
                <a:srgbClr val="000000"/>
              </a:solidFill>
              <a:latin typeface="Arial" pitchFamily="34" charset="0"/>
              <a:cs typeface="Arial" pitchFamily="34" charset="0"/>
            </a:endParaRPr>
          </a:p>
          <a:p>
            <a:pPr algn="l">
              <a:spcBef>
                <a:spcPct val="50000"/>
              </a:spcBef>
            </a:pPr>
            <a:endParaRPr kumimoji="1" lang="en-US" sz="2000" dirty="0" smtClean="0">
              <a:solidFill>
                <a:srgbClr val="000000"/>
              </a:solidFill>
              <a:latin typeface="Arial" pitchFamily="34" charset="0"/>
              <a:cs typeface="Arial" pitchFamily="34" charset="0"/>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1200" y="2619345"/>
            <a:ext cx="4551226" cy="48580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427389"/>
            <a:ext cx="9161253" cy="243468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
        <p:nvSpPr>
          <p:cNvPr id="14" name="TextBox 13"/>
          <p:cNvSpPr txBox="1"/>
          <p:nvPr userDrawn="1"/>
        </p:nvSpPr>
        <p:spPr>
          <a:xfrm>
            <a:off x="2385" y="6260068"/>
            <a:ext cx="9141616" cy="369332"/>
          </a:xfrm>
          <a:prstGeom prst="rect">
            <a:avLst/>
          </a:prstGeom>
          <a:noFill/>
        </p:spPr>
        <p:txBody>
          <a:bodyPr wrap="square" rtlCol="0">
            <a:spAutoFit/>
          </a:bodyPr>
          <a:lstStyle/>
          <a:p>
            <a:pPr algn="ctr"/>
            <a:r>
              <a:rPr lang="en-US" sz="900" b="1" dirty="0" smtClean="0"/>
              <a:t>Boston </a:t>
            </a:r>
            <a:r>
              <a:rPr lang="en-US" sz="900" b="1" dirty="0"/>
              <a:t>Engineering </a:t>
            </a:r>
            <a:r>
              <a:rPr lang="en-US" sz="900" b="1" dirty="0" smtClean="0"/>
              <a:t>Corporation: 300 </a:t>
            </a:r>
            <a:r>
              <a:rPr lang="en-US" sz="900" b="1" dirty="0"/>
              <a:t>Bear Hill </a:t>
            </a:r>
            <a:r>
              <a:rPr lang="en-US" sz="900" b="1" dirty="0" smtClean="0"/>
              <a:t>Road, Waltham</a:t>
            </a:r>
            <a:r>
              <a:rPr lang="en-US" sz="900" b="1" dirty="0"/>
              <a:t>, MA </a:t>
            </a:r>
            <a:r>
              <a:rPr lang="en-US" sz="900" b="1" dirty="0" smtClean="0"/>
              <a:t>02451</a:t>
            </a:r>
          </a:p>
          <a:p>
            <a:pPr algn="ctr"/>
            <a:r>
              <a:rPr lang="en-US" sz="900" b="1" dirty="0" smtClean="0">
                <a:latin typeface="Arial" pitchFamily="34" charset="0"/>
                <a:cs typeface="Arial" pitchFamily="34" charset="0"/>
              </a:rPr>
              <a:t>www.boston-engineering.com</a:t>
            </a:r>
          </a:p>
        </p:txBody>
      </p:sp>
      <p:sp>
        <p:nvSpPr>
          <p:cNvPr id="2" name="TextBox 1"/>
          <p:cNvSpPr txBox="1"/>
          <p:nvPr userDrawn="1"/>
        </p:nvSpPr>
        <p:spPr>
          <a:xfrm>
            <a:off x="6400800" y="2619345"/>
            <a:ext cx="381000" cy="200055"/>
          </a:xfrm>
          <a:prstGeom prst="rect">
            <a:avLst/>
          </a:prstGeom>
          <a:noFill/>
        </p:spPr>
        <p:txBody>
          <a:bodyPr wrap="square" rtlCol="0">
            <a:spAutoFit/>
          </a:bodyPr>
          <a:lstStyle/>
          <a:p>
            <a:r>
              <a:rPr lang="en-US" sz="700" b="1" dirty="0" smtClean="0">
                <a:solidFill>
                  <a:schemeClr val="accent2"/>
                </a:solidFill>
                <a:latin typeface="Roboto" pitchFamily="2" charset="0"/>
                <a:ea typeface="Roboto" pitchFamily="2" charset="0"/>
              </a:rPr>
              <a:t>TM</a:t>
            </a:r>
            <a:endParaRPr lang="en-US" sz="700" b="1" dirty="0">
              <a:solidFill>
                <a:schemeClr val="accent2"/>
              </a:solidFill>
              <a:latin typeface="Roboto" pitchFamily="2" charset="0"/>
              <a:ea typeface="Roboto" pitchFamily="2" charset="0"/>
            </a:endParaRPr>
          </a:p>
        </p:txBody>
      </p:sp>
      <p:sp>
        <p:nvSpPr>
          <p:cNvPr id="4" name="Text Placeholder 3"/>
          <p:cNvSpPr>
            <a:spLocks noGrp="1"/>
          </p:cNvSpPr>
          <p:nvPr>
            <p:ph type="body" sz="quarter" idx="10" hasCustomPrompt="1"/>
          </p:nvPr>
        </p:nvSpPr>
        <p:spPr>
          <a:xfrm>
            <a:off x="2384" y="5029200"/>
            <a:ext cx="9158868" cy="304799"/>
          </a:xfrm>
        </p:spPr>
        <p:txBody>
          <a:bodyPr/>
          <a:lstStyle>
            <a:lvl1pPr marL="0" indent="0" algn="ctr">
              <a:buNone/>
              <a:defRPr sz="1400" b="1">
                <a:solidFill>
                  <a:schemeClr val="bg2">
                    <a:lumMod val="25000"/>
                  </a:schemeClr>
                </a:solidFill>
              </a:defRPr>
            </a:lvl1pPr>
          </a:lstStyle>
          <a:p>
            <a:pPr lvl="0"/>
            <a:r>
              <a:rPr lang="en-US" dirty="0" smtClean="0"/>
              <a:t>Name:</a:t>
            </a:r>
          </a:p>
        </p:txBody>
      </p:sp>
      <p:sp>
        <p:nvSpPr>
          <p:cNvPr id="6" name="Text Placeholder 5"/>
          <p:cNvSpPr>
            <a:spLocks noGrp="1"/>
          </p:cNvSpPr>
          <p:nvPr>
            <p:ph type="body" sz="quarter" idx="11" hasCustomPrompt="1"/>
          </p:nvPr>
        </p:nvSpPr>
        <p:spPr>
          <a:xfrm>
            <a:off x="3175" y="4572000"/>
            <a:ext cx="9140825" cy="304800"/>
          </a:xfrm>
        </p:spPr>
        <p:txBody>
          <a:bodyPr/>
          <a:lstStyle>
            <a:lvl1pPr marL="0" indent="0" algn="ctr">
              <a:buNone/>
              <a:defRPr sz="2000" b="1">
                <a:solidFill>
                  <a:schemeClr val="tx2"/>
                </a:solidFill>
              </a:defRPr>
            </a:lvl1pPr>
          </a:lstStyle>
          <a:p>
            <a:pPr lvl="0"/>
            <a:r>
              <a:rPr lang="en-US" dirty="0" smtClean="0"/>
              <a:t>Thank You.</a:t>
            </a:r>
            <a:endParaRPr lang="en-US" dirty="0"/>
          </a:p>
        </p:txBody>
      </p:sp>
      <p:sp>
        <p:nvSpPr>
          <p:cNvPr id="15" name="Text Placeholder 3"/>
          <p:cNvSpPr>
            <a:spLocks noGrp="1"/>
          </p:cNvSpPr>
          <p:nvPr>
            <p:ph type="body" sz="quarter" idx="12" hasCustomPrompt="1"/>
          </p:nvPr>
        </p:nvSpPr>
        <p:spPr>
          <a:xfrm>
            <a:off x="2384" y="5410200"/>
            <a:ext cx="9158868" cy="381000"/>
          </a:xfrm>
        </p:spPr>
        <p:txBody>
          <a:bodyPr/>
          <a:lstStyle>
            <a:lvl1pPr marL="0" indent="0" algn="ctr">
              <a:buNone/>
              <a:defRPr sz="1400" b="1">
                <a:solidFill>
                  <a:schemeClr val="bg2">
                    <a:lumMod val="25000"/>
                  </a:schemeClr>
                </a:solidFill>
              </a:defRPr>
            </a:lvl1pPr>
          </a:lstStyle>
          <a:p>
            <a:pPr lvl="0"/>
            <a:r>
              <a:rPr lang="en-US" dirty="0" smtClean="0"/>
              <a:t>Phone:</a:t>
            </a:r>
          </a:p>
        </p:txBody>
      </p:sp>
      <p:sp>
        <p:nvSpPr>
          <p:cNvPr id="18" name="Text Placeholder 3"/>
          <p:cNvSpPr>
            <a:spLocks noGrp="1"/>
          </p:cNvSpPr>
          <p:nvPr>
            <p:ph type="body" sz="quarter" idx="13" hasCustomPrompt="1"/>
          </p:nvPr>
        </p:nvSpPr>
        <p:spPr>
          <a:xfrm>
            <a:off x="1191" y="5791200"/>
            <a:ext cx="9158868" cy="304800"/>
          </a:xfrm>
        </p:spPr>
        <p:txBody>
          <a:bodyPr/>
          <a:lstStyle>
            <a:lvl1pPr marL="0" indent="0" algn="ctr">
              <a:buNone/>
              <a:defRPr sz="1400" b="1">
                <a:solidFill>
                  <a:schemeClr val="bg2">
                    <a:lumMod val="25000"/>
                  </a:schemeClr>
                </a:solidFill>
              </a:defRPr>
            </a:lvl1pPr>
          </a:lstStyle>
          <a:p>
            <a:pPr lvl="0"/>
            <a:r>
              <a:rPr lang="en-US" dirty="0" smtClean="0"/>
              <a:t>Email:</a:t>
            </a:r>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6153" y="311363"/>
            <a:ext cx="2166047" cy="464285"/>
          </a:xfrm>
          <a:prstGeom prst="rect">
            <a:avLst/>
          </a:prstGeom>
          <a:solidFill>
            <a:schemeClr val="bg1"/>
          </a:solidFill>
        </p:spPr>
      </p:pic>
    </p:spTree>
    <p:extLst>
      <p:ext uri="{BB962C8B-B14F-4D97-AF65-F5344CB8AC3E}">
        <p14:creationId xmlns:p14="http://schemas.microsoft.com/office/powerpoint/2010/main" val="2710718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8"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9"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11" name="TextBox 10"/>
          <p:cNvSpPr txBox="1"/>
          <p:nvPr userDrawn="1"/>
        </p:nvSpPr>
        <p:spPr>
          <a:xfrm>
            <a:off x="228600" y="118646"/>
            <a:ext cx="3124200" cy="338554"/>
          </a:xfrm>
          <a:prstGeom prst="rect">
            <a:avLst/>
          </a:prstGeom>
          <a:noFill/>
        </p:spPr>
        <p:txBody>
          <a:bodyPr wrap="square" rtlCol="0">
            <a:spAutoFit/>
          </a:bodyPr>
          <a:lstStyle/>
          <a:p>
            <a:r>
              <a:rPr lang="en-US" sz="1600" dirty="0" smtClean="0">
                <a:solidFill>
                  <a:schemeClr val="bg1"/>
                </a:solidFill>
                <a:latin typeface="Roboto Cn" pitchFamily="2" charset="0"/>
                <a:ea typeface="Roboto Cn" pitchFamily="2" charset="0"/>
              </a:rPr>
              <a:t>                      </a:t>
            </a:r>
            <a:endParaRPr lang="en-US" sz="1600" dirty="0">
              <a:solidFill>
                <a:schemeClr val="bg1"/>
              </a:solidFill>
              <a:latin typeface="Roboto Cn" pitchFamily="2" charset="0"/>
              <a:ea typeface="Roboto Cn" pitchFamily="2" charset="0"/>
            </a:endParaRPr>
          </a:p>
        </p:txBody>
      </p:sp>
      <p:sp>
        <p:nvSpPr>
          <p:cNvPr id="10" name="Rectangle 3"/>
          <p:cNvSpPr>
            <a:spLocks noGrp="1" noChangeArrowheads="1"/>
          </p:cNvSpPr>
          <p:nvPr>
            <p:ph idx="1"/>
          </p:nvPr>
        </p:nvSpPr>
        <p:spPr bwMode="auto">
          <a:xfrm>
            <a:off x="457200" y="1443038"/>
            <a:ext cx="83058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2pPr marL="742950" indent="-285750">
              <a:buClr>
                <a:schemeClr val="tx2"/>
              </a:buClr>
              <a:buSzPct val="110000"/>
              <a:buFont typeface="Wingdings" pitchFamily="2" charset="2"/>
              <a:buChar char="§"/>
              <a:defRPr/>
            </a:lvl2pPr>
            <a:lvl4pPr marL="1600200" indent="-228600">
              <a:buClr>
                <a:schemeClr val="accent2"/>
              </a:buClr>
              <a:buSzPct val="60000"/>
              <a:buFont typeface="Wingdings" pitchFamily="2" charset="2"/>
              <a:buChar char="q"/>
              <a:defRPr/>
            </a:lvl4pPr>
            <a:lvl5pPr marL="2057400" indent="-228600">
              <a:buClr>
                <a:schemeClr val="tx1"/>
              </a:buClr>
              <a:buSzPct val="93000"/>
              <a:buFont typeface="Wingdings" pitchFamily="2" charset="2"/>
              <a:buChar char="Ø"/>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12"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41433512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a:prstGeom prst="rect">
            <a:avLst/>
          </a:prstGeom>
        </p:spPr>
        <p:txBody>
          <a:bodyPr/>
          <a:lstStyle>
            <a:lvl1pPr>
              <a:buSzPct val="125000"/>
              <a:defRPr/>
            </a:lvl1pPr>
            <a:lvl2pPr marL="742950" indent="-285750">
              <a:buClr>
                <a:schemeClr val="tx2"/>
              </a:buClr>
              <a:buSzPct val="80000"/>
              <a:buFont typeface="Wingdings" pitchFamily="2" charset="2"/>
              <a:buChar char="v"/>
              <a:defRPr/>
            </a:lvl2pPr>
            <a:lvl3pPr>
              <a:buSzPct val="110000"/>
              <a:defRPr/>
            </a:lvl3pPr>
            <a:lvl4pPr marL="1600200" indent="-228600">
              <a:buClr>
                <a:schemeClr val="bg2"/>
              </a:buClr>
              <a:buSzPct val="70000"/>
              <a:buFont typeface="Wingdings" pitchFamily="2" charset="2"/>
              <a:buChar char="q"/>
              <a:defRPr/>
            </a:lvl4pPr>
            <a:lvl5pPr marL="2057400" indent="-228600">
              <a:buClr>
                <a:schemeClr val="accent2"/>
              </a:buClr>
              <a:buSzPct val="9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1"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2"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7"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8"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7979296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850900"/>
          </a:xfrm>
          <a:prstGeom prst="rect">
            <a:avLst/>
          </a:prstGeom>
        </p:spPr>
        <p:txBody>
          <a:bodyPr anchor="t"/>
          <a:lstStyle>
            <a:lvl1pPr algn="l">
              <a:defRPr sz="2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1"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2"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7"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15520855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200"/>
            </a:lvl1pPr>
            <a:lvl2pPr>
              <a:defRPr sz="2000"/>
            </a:lvl2pPr>
            <a:lvl3pPr>
              <a:defRPr sz="1800"/>
            </a:lvl3pPr>
            <a:lvl4pPr>
              <a:defRPr sz="17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200"/>
            </a:lvl1pPr>
            <a:lvl2pPr>
              <a:defRPr sz="2000"/>
            </a:lvl2pPr>
            <a:lvl3pPr>
              <a:defRPr sz="1800"/>
            </a:lvl3pPr>
            <a:lvl4pPr>
              <a:defRPr sz="17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2" name="Date Placeholder 4"/>
          <p:cNvSpPr>
            <a:spLocks noGrp="1"/>
          </p:cNvSpPr>
          <p:nvPr>
            <p:ph type="dt" sz="half" idx="10"/>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3"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8" name="Text Placeholder 3"/>
          <p:cNvSpPr>
            <a:spLocks noGrp="1"/>
          </p:cNvSpPr>
          <p:nvPr>
            <p:ph type="body" sz="quarter" idx="11"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9"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9851569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76350"/>
            <a:ext cx="4040188" cy="639762"/>
          </a:xfrm>
          <a:prstGeom prst="rect">
            <a:avLst/>
          </a:prstGeo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16112"/>
            <a:ext cx="4040188" cy="3951288"/>
          </a:xfrm>
          <a:prstGeom prst="rect">
            <a:avLst/>
          </a:prstGeom>
        </p:spPr>
        <p:txBody>
          <a:bodyPr/>
          <a:lstStyle>
            <a:lvl1pPr>
              <a:defRPr sz="2200"/>
            </a:lvl1pPr>
            <a:lvl2pPr>
              <a:defRPr sz="2000"/>
            </a:lvl2pPr>
            <a:lvl3pPr>
              <a:defRPr sz="18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76350"/>
            <a:ext cx="4041775" cy="639762"/>
          </a:xfrm>
          <a:prstGeom prst="rect">
            <a:avLst/>
          </a:prstGeo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16112"/>
            <a:ext cx="4041775" cy="3951288"/>
          </a:xfrm>
          <a:prstGeom prst="rect">
            <a:avLst/>
          </a:prstGeom>
        </p:spPr>
        <p:txBody>
          <a:bodyPr/>
          <a:lstStyle>
            <a:lvl1pPr>
              <a:defRPr sz="2200"/>
            </a:lvl1pPr>
            <a:lvl2pPr>
              <a:defRPr sz="2000"/>
            </a:lvl2pPr>
            <a:lvl3pPr>
              <a:defRPr sz="18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3"/>
          <p:cNvSpPr>
            <a:spLocks noGrp="1"/>
          </p:cNvSpPr>
          <p:nvPr>
            <p:ph type="ftr" sz="quarter" idx="10"/>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4" name="Date Placeholder 4"/>
          <p:cNvSpPr>
            <a:spLocks noGrp="1"/>
          </p:cNvSpPr>
          <p:nvPr>
            <p:ph type="dt" sz="half" idx="11"/>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5" name="Slide Number Placeholder 1"/>
          <p:cNvSpPr>
            <a:spLocks noGrp="1"/>
          </p:cNvSpPr>
          <p:nvPr>
            <p:ph type="sldNum" sz="quarter" idx="12"/>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10" name="Text Placeholder 3"/>
          <p:cNvSpPr>
            <a:spLocks noGrp="1"/>
          </p:cNvSpPr>
          <p:nvPr>
            <p:ph type="body" sz="quarter" idx="13"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11"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5399455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1"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2"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7"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8"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3" name="SmartArt Placeholder 2"/>
          <p:cNvSpPr>
            <a:spLocks noGrp="1"/>
          </p:cNvSpPr>
          <p:nvPr>
            <p:ph type="dgm" sz="quarter" idx="11"/>
          </p:nvPr>
        </p:nvSpPr>
        <p:spPr>
          <a:xfrm>
            <a:off x="914400" y="1752600"/>
            <a:ext cx="7543800" cy="4343400"/>
          </a:xfrm>
        </p:spPr>
        <p:txBody>
          <a:bodyPr/>
          <a:lstStyle/>
          <a:p>
            <a:r>
              <a:rPr lang="en-US" dirty="0" smtClean="0"/>
              <a:t>Click icon to add SmartArt graphic</a:t>
            </a:r>
            <a:endParaRPr lang="en-US" dirty="0"/>
          </a:p>
        </p:txBody>
      </p:sp>
    </p:spTree>
    <p:extLst>
      <p:ext uri="{BB962C8B-B14F-4D97-AF65-F5344CB8AC3E}">
        <p14:creationId xmlns:p14="http://schemas.microsoft.com/office/powerpoint/2010/main" val="40713805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1"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2"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7" name="Text Placeholder 3"/>
          <p:cNvSpPr>
            <a:spLocks noGrp="1"/>
          </p:cNvSpPr>
          <p:nvPr>
            <p:ph type="body" sz="quarter" idx="10"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13"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3" name="Chart Placeholder 2"/>
          <p:cNvSpPr>
            <a:spLocks noGrp="1"/>
          </p:cNvSpPr>
          <p:nvPr>
            <p:ph type="chart" sz="quarter" idx="11"/>
          </p:nvPr>
        </p:nvSpPr>
        <p:spPr>
          <a:xfrm>
            <a:off x="914400" y="1676400"/>
            <a:ext cx="7391400" cy="45720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28284978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524000"/>
            <a:ext cx="5111750" cy="4602163"/>
          </a:xfrm>
          <a:prstGeom prst="rect">
            <a:avLst/>
          </a:prstGeom>
        </p:spPr>
        <p:txBody>
          <a:bodyPr/>
          <a:lstStyle>
            <a:lvl1pPr>
              <a:defRPr sz="2200"/>
            </a:lvl1pPr>
            <a:lvl2pPr>
              <a:defRPr sz="2000"/>
            </a:lvl2pPr>
            <a:lvl3pPr>
              <a:defRPr sz="1800"/>
            </a:lvl3pPr>
            <a:lvl4pPr>
              <a:defRPr sz="17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524000"/>
            <a:ext cx="3008313" cy="46021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2" name="Date Placeholder 4"/>
          <p:cNvSpPr>
            <a:spLocks noGrp="1"/>
          </p:cNvSpPr>
          <p:nvPr>
            <p:ph type="dt" sz="half" idx="10"/>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3"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sp>
        <p:nvSpPr>
          <p:cNvPr id="8" name="Text Placeholder 3"/>
          <p:cNvSpPr>
            <a:spLocks noGrp="1"/>
          </p:cNvSpPr>
          <p:nvPr>
            <p:ph type="body" sz="quarter" idx="11" hasCustomPrompt="1"/>
          </p:nvPr>
        </p:nvSpPr>
        <p:spPr>
          <a:xfrm>
            <a:off x="228600" y="152400"/>
            <a:ext cx="2895600" cy="304800"/>
          </a:xfrm>
        </p:spPr>
        <p:txBody>
          <a:bodyPr/>
          <a:lstStyle>
            <a:lvl1pPr marL="0" indent="0">
              <a:buNone/>
              <a:defRPr sz="1200" b="1">
                <a:solidFill>
                  <a:schemeClr val="bg1"/>
                </a:solidFill>
              </a:defRPr>
            </a:lvl1pPr>
          </a:lstStyle>
          <a:p>
            <a:pPr lvl="0"/>
            <a:r>
              <a:rPr lang="en-US" dirty="0" smtClean="0"/>
              <a:t>Insert slide title</a:t>
            </a:r>
            <a:endParaRPr lang="en-US" dirty="0"/>
          </a:p>
        </p:txBody>
      </p:sp>
      <p:sp>
        <p:nvSpPr>
          <p:cNvPr id="9"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0704538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bwMode="auto">
          <a:xfrm>
            <a:off x="301929" y="465667"/>
            <a:ext cx="8531524" cy="6116288"/>
          </a:xfrm>
          <a:prstGeom prst="rect">
            <a:avLst/>
          </a:prstGeom>
          <a:solidFill>
            <a:schemeClr val="bg1"/>
          </a:solidFill>
          <a:ln w="12700" cap="flat" cmpd="sng" algn="ctr">
            <a:noFill/>
            <a:prstDash val="solid"/>
            <a:round/>
            <a:headEnd type="none" w="sm" len="sm"/>
            <a:tailEnd type="none" w="sm" len="sm"/>
          </a:ln>
          <a:effectLst>
            <a:glow>
              <a:schemeClr val="accent1"/>
            </a:glow>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Footer Placeholder 3"/>
          <p:cNvSpPr>
            <a:spLocks noGrp="1"/>
          </p:cNvSpPr>
          <p:nvPr>
            <p:ph type="ftr" sz="quarter" idx="3"/>
          </p:nvPr>
        </p:nvSpPr>
        <p:spPr>
          <a:xfrm>
            <a:off x="0" y="6620924"/>
            <a:ext cx="9144000" cy="211137"/>
          </a:xfrm>
          <a:prstGeom prst="rect">
            <a:avLst/>
          </a:prstGeom>
        </p:spPr>
        <p:txBody>
          <a:bodyPr/>
          <a:lstStyle>
            <a:lvl1pPr>
              <a:defRPr sz="800">
                <a:latin typeface="Arial" pitchFamily="34" charset="0"/>
                <a:cs typeface="Arial" pitchFamily="34" charset="0"/>
              </a:defRPr>
            </a:lvl1pPr>
          </a:lstStyle>
          <a:p>
            <a:pPr algn="ctr"/>
            <a:r>
              <a:rPr lang="en-US" dirty="0" smtClean="0">
                <a:ea typeface="Roboto" pitchFamily="2" charset="0"/>
              </a:rPr>
              <a:t>COMPANY PROPRIETARY, SBIR DATA RIGHTS APPLY</a:t>
            </a:r>
            <a:endParaRPr lang="en-US" dirty="0">
              <a:ea typeface="Roboto" pitchFamily="2" charset="0"/>
            </a:endParaRPr>
          </a:p>
        </p:txBody>
      </p:sp>
      <p:sp>
        <p:nvSpPr>
          <p:cNvPr id="11" name="Date Placeholder 4"/>
          <p:cNvSpPr>
            <a:spLocks noGrp="1"/>
          </p:cNvSpPr>
          <p:nvPr>
            <p:ph type="dt" sz="half" idx="2"/>
          </p:nvPr>
        </p:nvSpPr>
        <p:spPr>
          <a:xfrm>
            <a:off x="211675" y="6610712"/>
            <a:ext cx="2349500" cy="231775"/>
          </a:xfrm>
          <a:prstGeom prst="rect">
            <a:avLst/>
          </a:prstGeom>
        </p:spPr>
        <p:txBody>
          <a:bodyPr/>
          <a:lstStyle>
            <a:lvl1pPr>
              <a:defRPr sz="800">
                <a:latin typeface="Arial" pitchFamily="34" charset="0"/>
                <a:ea typeface="Roboto" pitchFamily="2" charset="0"/>
                <a:cs typeface="Arial" pitchFamily="34" charset="0"/>
              </a:defRPr>
            </a:lvl1pPr>
          </a:lstStyle>
          <a:p>
            <a:r>
              <a:rPr lang="en-US" smtClean="0"/>
              <a:t>© 2016 Boston Engineering Corporation</a:t>
            </a:r>
            <a:endParaRPr lang="en-US" dirty="0"/>
          </a:p>
        </p:txBody>
      </p:sp>
      <p:sp>
        <p:nvSpPr>
          <p:cNvPr id="12" name="Rectangle 21"/>
          <p:cNvSpPr>
            <a:spLocks noGrp="1" noChangeArrowheads="1"/>
          </p:cNvSpPr>
          <p:nvPr>
            <p:ph type="title"/>
          </p:nvPr>
        </p:nvSpPr>
        <p:spPr bwMode="auto">
          <a:xfrm>
            <a:off x="440252" y="609600"/>
            <a:ext cx="83989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3" name="Rectangle 3"/>
          <p:cNvSpPr>
            <a:spLocks noGrp="1" noChangeArrowheads="1"/>
          </p:cNvSpPr>
          <p:nvPr>
            <p:ph type="body" idx="1"/>
          </p:nvPr>
        </p:nvSpPr>
        <p:spPr bwMode="auto">
          <a:xfrm>
            <a:off x="390829" y="1295400"/>
            <a:ext cx="8372171"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15" name="Straight Connector 14"/>
          <p:cNvCxnSpPr/>
          <p:nvPr/>
        </p:nvCxnSpPr>
        <p:spPr>
          <a:xfrm>
            <a:off x="533400" y="1120775"/>
            <a:ext cx="8077200" cy="0"/>
          </a:xfrm>
          <a:prstGeom prst="line">
            <a:avLst/>
          </a:prstGeom>
          <a:ln w="12700">
            <a:solidFill>
              <a:schemeClr val="accent1"/>
            </a:solidFill>
          </a:ln>
          <a:effectLst>
            <a:outerShdw sx="1000" sy="1000" algn="ctr" rotWithShape="0">
              <a:schemeClr val="tx2">
                <a:lumMod val="75000"/>
              </a:scheme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8305800" y="6580230"/>
            <a:ext cx="720754" cy="312488"/>
          </a:xfrm>
          <a:prstGeom prst="rect">
            <a:avLst/>
          </a:prstGeom>
        </p:spPr>
        <p:txBody>
          <a:bodyPr vert="horz" lIns="91440" tIns="45720" rIns="91440" bIns="45720" rtlCol="0" anchor="ctr"/>
          <a:lstStyle>
            <a:lvl1pPr algn="r">
              <a:defRPr sz="1000">
                <a:solidFill>
                  <a:schemeClr val="tx1"/>
                </a:solidFill>
                <a:latin typeface="Arial" pitchFamily="34" charset="0"/>
                <a:ea typeface="Roboto" pitchFamily="2" charset="0"/>
                <a:cs typeface="Arial" pitchFamily="34" charset="0"/>
              </a:defRPr>
            </a:lvl1pPr>
          </a:lstStyle>
          <a:p>
            <a:fld id="{2FC57536-DE33-41C9-8BFC-B3AD36A808A5}" type="slidenum">
              <a:rPr lang="en-US" smtClean="0"/>
              <a:pPr/>
              <a:t>‹#›</a:t>
            </a:fld>
            <a:endParaRPr lang="en-US" dirty="0"/>
          </a:p>
        </p:txBody>
      </p:sp>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7733" y="76200"/>
            <a:ext cx="1578415" cy="338328"/>
          </a:xfrm>
          <a:prstGeom prst="rect">
            <a:avLst/>
          </a:prstGeom>
        </p:spPr>
      </p:pic>
    </p:spTree>
    <p:extLst>
      <p:ext uri="{BB962C8B-B14F-4D97-AF65-F5344CB8AC3E}">
        <p14:creationId xmlns:p14="http://schemas.microsoft.com/office/powerpoint/2010/main" val="352781282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p:txStyles>
    <p:titleStyle>
      <a:lvl1pPr algn="l" defTabSz="914400" rtl="0" eaLnBrk="1" latinLnBrk="0" hangingPunct="1">
        <a:spcBef>
          <a:spcPct val="0"/>
        </a:spcBef>
        <a:buNone/>
        <a:defRPr sz="2000" b="1"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3"/>
        </a:buClr>
        <a:buSzPct val="135000"/>
        <a:buFont typeface="Arial" panose="020B0604020202020204" pitchFamily="34" charset="0"/>
        <a:buChar char="•"/>
        <a:defRPr sz="18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70000"/>
        <a:buFont typeface="Wingdings" pitchFamily="2" charset="2"/>
        <a:buChar char="q"/>
        <a:defRPr sz="17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3"/>
        </a:buClr>
        <a:buSzPct val="11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bg2">
            <a:lumMod val="50000"/>
          </a:schemeClr>
        </a:buClr>
        <a:buFont typeface="Wingdings" pitchFamily="2" charset="2"/>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5"/>
          </p:nvPr>
        </p:nvSpPr>
        <p:spPr>
          <a:xfrm>
            <a:off x="5029200" y="4800600"/>
            <a:ext cx="4114800" cy="990600"/>
          </a:xfrm>
        </p:spPr>
        <p:txBody>
          <a:bodyPr/>
          <a:lstStyle/>
          <a:p>
            <a:r>
              <a:rPr lang="en-US" dirty="0" smtClean="0">
                <a:solidFill>
                  <a:schemeClr val="tx1"/>
                </a:solidFill>
              </a:rPr>
              <a:t>Presenter:  Andrew Keefe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Technical Lead &amp; Project Manager</a:t>
            </a:r>
            <a:r>
              <a:rPr lang="en-US" dirty="0">
                <a:solidFill>
                  <a:schemeClr val="tx1"/>
                </a:solidFill>
              </a:rPr>
              <a:t/>
            </a:r>
            <a:br>
              <a:rPr lang="en-US" dirty="0">
                <a:solidFill>
                  <a:schemeClr val="tx1"/>
                </a:solidFill>
              </a:rPr>
            </a:br>
            <a:r>
              <a:rPr lang="en-US" dirty="0">
                <a:solidFill>
                  <a:schemeClr val="tx1"/>
                </a:solidFill>
              </a:rPr>
              <a:t>Advanced Systems Group</a:t>
            </a:r>
            <a:br>
              <a:rPr lang="en-US" dirty="0">
                <a:solidFill>
                  <a:schemeClr val="tx1"/>
                </a:solidFill>
              </a:rPr>
            </a:br>
            <a:r>
              <a:rPr lang="en-US" dirty="0">
                <a:solidFill>
                  <a:schemeClr val="tx1"/>
                </a:solidFill>
              </a:rPr>
              <a:t>Boston </a:t>
            </a:r>
            <a:r>
              <a:rPr lang="en-US" dirty="0" smtClean="0">
                <a:solidFill>
                  <a:schemeClr val="tx1"/>
                </a:solidFill>
              </a:rPr>
              <a:t>Engineering Corporation</a:t>
            </a:r>
            <a:br>
              <a:rPr lang="en-US" dirty="0" smtClean="0">
                <a:solidFill>
                  <a:schemeClr val="tx1"/>
                </a:solidFill>
              </a:rPr>
            </a:br>
            <a:endParaRPr lang="en-US" dirty="0">
              <a:solidFill>
                <a:schemeClr val="tx1"/>
              </a:solidFill>
            </a:endParaRPr>
          </a:p>
        </p:txBody>
      </p:sp>
      <p:sp>
        <p:nvSpPr>
          <p:cNvPr id="17" name="Text Placeholder 16"/>
          <p:cNvSpPr>
            <a:spLocks noGrp="1"/>
          </p:cNvSpPr>
          <p:nvPr>
            <p:ph type="body" sz="quarter" idx="16"/>
          </p:nvPr>
        </p:nvSpPr>
        <p:spPr>
          <a:xfrm>
            <a:off x="5029200" y="5943600"/>
            <a:ext cx="4114800" cy="381000"/>
          </a:xfrm>
        </p:spPr>
        <p:txBody>
          <a:bodyPr/>
          <a:lstStyle/>
          <a:p>
            <a:r>
              <a:rPr lang="en-US" dirty="0" smtClean="0">
                <a:solidFill>
                  <a:schemeClr val="tx1"/>
                </a:solidFill>
              </a:rPr>
              <a:t/>
            </a:r>
            <a:br>
              <a:rPr lang="en-US" dirty="0" smtClean="0">
                <a:solidFill>
                  <a:schemeClr val="tx1"/>
                </a:solidFill>
              </a:rPr>
            </a:br>
            <a:r>
              <a:rPr lang="en-US" dirty="0" smtClean="0">
                <a:solidFill>
                  <a:schemeClr val="tx1"/>
                </a:solidFill>
              </a:rPr>
              <a:t>05/01/2018</a:t>
            </a:r>
            <a:endParaRPr lang="en-US" dirty="0">
              <a:solidFill>
                <a:schemeClr val="tx1"/>
              </a:solidFill>
            </a:endParaRPr>
          </a:p>
        </p:txBody>
      </p:sp>
      <p:sp>
        <p:nvSpPr>
          <p:cNvPr id="2" name="Rectangle 1"/>
          <p:cNvSpPr/>
          <p:nvPr/>
        </p:nvSpPr>
        <p:spPr>
          <a:xfrm>
            <a:off x="1219200" y="2590800"/>
            <a:ext cx="5486400" cy="1600438"/>
          </a:xfrm>
          <a:prstGeom prst="rect">
            <a:avLst/>
          </a:prstGeom>
        </p:spPr>
        <p:txBody>
          <a:bodyPr wrap="square">
            <a:spAutoFit/>
          </a:bodyPr>
          <a:lstStyle/>
          <a:p>
            <a:pPr algn="ctr"/>
            <a:r>
              <a:rPr lang="en-US" sz="2400" b="1" dirty="0"/>
              <a:t>Multipurpose </a:t>
            </a:r>
            <a:r>
              <a:rPr lang="en-US" sz="2400" b="1" dirty="0" smtClean="0"/>
              <a:t>Above Surface/Below Surface Expendable </a:t>
            </a:r>
            <a:r>
              <a:rPr lang="en-US" sz="2400" b="1" dirty="0"/>
              <a:t>Dropsonde (MASED</a:t>
            </a:r>
            <a:r>
              <a:rPr lang="en-US" sz="2400" b="1" dirty="0" smtClean="0"/>
              <a:t>)</a:t>
            </a:r>
          </a:p>
          <a:p>
            <a:pPr algn="ctr"/>
            <a:endParaRPr lang="en-US" sz="1400" b="1" dirty="0" smtClean="0"/>
          </a:p>
          <a:p>
            <a:pPr algn="ctr"/>
            <a:r>
              <a:rPr lang="en-US" b="1" dirty="0" smtClean="0"/>
              <a:t>NOAA sponsored Small Business </a:t>
            </a:r>
            <a:br>
              <a:rPr lang="en-US" b="1" dirty="0" smtClean="0"/>
            </a:br>
            <a:r>
              <a:rPr lang="en-US" b="1" dirty="0" smtClean="0"/>
              <a:t>Innovation Research (SBIR) Program</a:t>
            </a:r>
            <a:endParaRPr lang="en-US" b="1" dirty="0"/>
          </a:p>
        </p:txBody>
      </p:sp>
      <p:sp>
        <p:nvSpPr>
          <p:cNvPr id="7" name="Subtitle 2"/>
          <p:cNvSpPr>
            <a:spLocks noGrp="1"/>
          </p:cNvSpPr>
          <p:nvPr>
            <p:ph type="body" sz="quarter" idx="13"/>
          </p:nvPr>
        </p:nvSpPr>
        <p:spPr/>
        <p:txBody>
          <a:bodyPr>
            <a:normAutofit fontScale="47500" lnSpcReduction="20000"/>
          </a:bodyPr>
          <a:lstStyle/>
          <a:p>
            <a:pPr algn="ctr"/>
            <a:r>
              <a:rPr lang="en-US" dirty="0">
                <a:solidFill>
                  <a:schemeClr val="tx1"/>
                </a:solidFill>
              </a:rPr>
              <a:t>SBIR Data Rights Notice (Dec 2007)</a:t>
            </a:r>
          </a:p>
          <a:p>
            <a:r>
              <a:rPr lang="en-US" dirty="0">
                <a:solidFill>
                  <a:schemeClr val="tx1"/>
                </a:solidFill>
              </a:rPr>
              <a:t>These SBIR data are furnished with SBIR rights under Contract No. WC-133R-15-CN-0112.  For a period of 4 years, unless extended in accordance with FAR 27.409(h), after acceptance of all items to be delivered under this contract, the Government will use these data for Government purposes only, and they shall not be disclosed outside the Government (including disclosure for procurement purposes) during such period without the permission of the Contractor, except that, subject to the foregoing use and disclosure prohibitions, these data may be disclosed for use by support Contractors.  After the protection periods, the Government has a paid-up license to use, and to authorize others to use on its behalf, these data for Government purposes, but is relieved of all disclosure prohibitions and assumes no liability for unauthorized use of these data by third parties.  This Notice shall be affixed to any reproductions of these data, in whole or in part.</a:t>
            </a:r>
          </a:p>
          <a:p>
            <a:pPr algn="ctr"/>
            <a:r>
              <a:rPr lang="en-US" dirty="0">
                <a:solidFill>
                  <a:schemeClr val="tx1"/>
                </a:solidFill>
              </a:rPr>
              <a:t>(End of Notice)</a:t>
            </a:r>
          </a:p>
          <a:p>
            <a:endParaRPr lang="en-US" dirty="0"/>
          </a:p>
        </p:txBody>
      </p:sp>
      <p:sp>
        <p:nvSpPr>
          <p:cNvPr id="4" name="Date Placeholder 3"/>
          <p:cNvSpPr>
            <a:spLocks noGrp="1"/>
          </p:cNvSpPr>
          <p:nvPr>
            <p:ph type="dt" sz="half" idx="2"/>
          </p:nvPr>
        </p:nvSpPr>
        <p:spPr/>
        <p:txBody>
          <a:bodyPr/>
          <a:lstStyle/>
          <a:p>
            <a:r>
              <a:rPr lang="en-US" sz="900" dirty="0" smtClean="0"/>
              <a:t>© 2018 Boston Engineering Corporation</a:t>
            </a:r>
            <a:endParaRPr lang="en-US" sz="900" dirty="0"/>
          </a:p>
        </p:txBody>
      </p:sp>
      <p:sp>
        <p:nvSpPr>
          <p:cNvPr id="5" name="Footer Placeholder 4"/>
          <p:cNvSpPr>
            <a:spLocks noGrp="1"/>
          </p:cNvSpPr>
          <p:nvPr>
            <p:ph type="ftr" sz="quarter" idx="3"/>
          </p:nvPr>
        </p:nvSpPr>
        <p:spPr/>
        <p:txBody>
          <a:bodyPr/>
          <a:lstStyle/>
          <a:p>
            <a:pPr algn="ctr"/>
            <a:r>
              <a:rPr lang="en-US" dirty="0" smtClean="0"/>
              <a:t>COMPANY PROPRIETARY, SBIR DATA RIGHTS APPLY</a:t>
            </a:r>
          </a:p>
        </p:txBody>
      </p:sp>
      <p:sp>
        <p:nvSpPr>
          <p:cNvPr id="6" name="Slide Number Placeholder 5"/>
          <p:cNvSpPr>
            <a:spLocks noGrp="1"/>
          </p:cNvSpPr>
          <p:nvPr>
            <p:ph type="sldNum" sz="quarter" idx="12"/>
          </p:nvPr>
        </p:nvSpPr>
        <p:spPr/>
        <p:txBody>
          <a:bodyPr/>
          <a:lstStyle/>
          <a:p>
            <a:fld id="{ED938C1F-DED5-4C61-8741-64C62807EBC4}" type="slidenum">
              <a:rPr lang="en-US" smtClean="0"/>
              <a:pPr/>
              <a:t>1</a:t>
            </a:fld>
            <a:endParaRPr lang="en-US" dirty="0"/>
          </a:p>
        </p:txBody>
      </p:sp>
    </p:spTree>
    <p:extLst>
      <p:ext uri="{BB962C8B-B14F-4D97-AF65-F5344CB8AC3E}">
        <p14:creationId xmlns:p14="http://schemas.microsoft.com/office/powerpoint/2010/main" val="858264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0" y="6629400"/>
            <a:ext cx="9144000" cy="202661"/>
          </a:xfrm>
        </p:spPr>
        <p:txBody>
          <a:bodyPr/>
          <a:lstStyle/>
          <a:p>
            <a:pPr algn="ctr"/>
            <a:r>
              <a:rPr lang="en-US" dirty="0" smtClean="0"/>
              <a:t>COMPANY PROPRIETARY, SBIR DATA RIGHTS APPLY</a:t>
            </a:r>
            <a:endParaRPr lang="en-US" dirty="0"/>
          </a:p>
        </p:txBody>
      </p:sp>
      <p:sp>
        <p:nvSpPr>
          <p:cNvPr id="8" name="Slide Number Placeholder 7"/>
          <p:cNvSpPr>
            <a:spLocks noGrp="1"/>
          </p:cNvSpPr>
          <p:nvPr>
            <p:ph type="sldNum" sz="quarter" idx="4"/>
          </p:nvPr>
        </p:nvSpPr>
        <p:spPr/>
        <p:txBody>
          <a:bodyPr/>
          <a:lstStyle/>
          <a:p>
            <a:fld id="{2FC57536-DE33-41C9-8BFC-B3AD36A808A5}" type="slidenum">
              <a:rPr lang="en-US" smtClean="0"/>
              <a:pPr/>
              <a:t>2</a:t>
            </a:fld>
            <a:endParaRPr lang="en-US" dirty="0"/>
          </a:p>
        </p:txBody>
      </p:sp>
      <p:sp>
        <p:nvSpPr>
          <p:cNvPr id="6" name="Content Placeholder 5"/>
          <p:cNvSpPr>
            <a:spLocks noGrp="1"/>
          </p:cNvSpPr>
          <p:nvPr>
            <p:ph idx="1"/>
          </p:nvPr>
        </p:nvSpPr>
        <p:spPr>
          <a:xfrm>
            <a:off x="522766" y="1981200"/>
            <a:ext cx="4735033" cy="3429000"/>
          </a:xfrm>
        </p:spPr>
        <p:txBody>
          <a:bodyPr/>
          <a:lstStyle/>
          <a:p>
            <a:pPr marL="0" lvl="0" indent="0">
              <a:buNone/>
            </a:pPr>
            <a:r>
              <a:rPr lang="en-US" sz="1600" dirty="0" smtClean="0"/>
              <a:t>Mission CONOPS</a:t>
            </a:r>
          </a:p>
          <a:p>
            <a:r>
              <a:rPr lang="en-US" sz="1400" dirty="0" smtClean="0"/>
              <a:t>Deployed from AVAPS launch tube, and </a:t>
            </a:r>
            <a:r>
              <a:rPr lang="en-US" sz="1400" dirty="0"/>
              <a:t>descends under a cruciform </a:t>
            </a:r>
            <a:r>
              <a:rPr lang="en-US" sz="1400" dirty="0" smtClean="0"/>
              <a:t>parachute, collecting data</a:t>
            </a:r>
            <a:endParaRPr lang="en-US" sz="1400" dirty="0"/>
          </a:p>
          <a:p>
            <a:r>
              <a:rPr lang="en-US" sz="1400" dirty="0"/>
              <a:t>On water impact the chute is </a:t>
            </a:r>
            <a:r>
              <a:rPr lang="en-US" sz="1400" dirty="0" smtClean="0"/>
              <a:t>discarded</a:t>
            </a:r>
            <a:endParaRPr lang="en-US" sz="1400" dirty="0"/>
          </a:p>
          <a:p>
            <a:r>
              <a:rPr lang="en-US" sz="1400" dirty="0" smtClean="0"/>
              <a:t>Descends </a:t>
            </a:r>
            <a:r>
              <a:rPr lang="en-US" sz="1400" dirty="0"/>
              <a:t>to </a:t>
            </a:r>
            <a:r>
              <a:rPr lang="en-US" sz="1400" dirty="0" smtClean="0"/>
              <a:t>a programmed </a:t>
            </a:r>
            <a:r>
              <a:rPr lang="en-US" sz="1400" dirty="0"/>
              <a:t>mission </a:t>
            </a:r>
            <a:r>
              <a:rPr lang="en-US" sz="1400" dirty="0" smtClean="0"/>
              <a:t>subsea depth and then ascends to the surface, collecting data</a:t>
            </a:r>
            <a:endParaRPr lang="en-US" sz="1400" dirty="0"/>
          </a:p>
          <a:p>
            <a:r>
              <a:rPr lang="en-US" sz="1400" dirty="0" smtClean="0"/>
              <a:t>At surface data is transmitted via Iridium </a:t>
            </a:r>
            <a:endParaRPr lang="en-US" sz="1400" dirty="0"/>
          </a:p>
          <a:p>
            <a:r>
              <a:rPr lang="en-US" sz="1400" dirty="0" smtClean="0"/>
              <a:t>Time on surface is programmable</a:t>
            </a:r>
            <a:endParaRPr lang="en-US" sz="1400" dirty="0"/>
          </a:p>
          <a:p>
            <a:r>
              <a:rPr lang="en-US" sz="1400" dirty="0" smtClean="0"/>
              <a:t>Subsea cycles are repeated</a:t>
            </a:r>
            <a:endParaRPr lang="en-US" sz="1400" dirty="0"/>
          </a:p>
          <a:p>
            <a:endParaRPr lang="en-US" dirty="0"/>
          </a:p>
        </p:txBody>
      </p:sp>
      <p:sp>
        <p:nvSpPr>
          <p:cNvPr id="5" name="Title 4"/>
          <p:cNvSpPr>
            <a:spLocks noGrp="1"/>
          </p:cNvSpPr>
          <p:nvPr>
            <p:ph type="title"/>
          </p:nvPr>
        </p:nvSpPr>
        <p:spPr/>
        <p:txBody>
          <a:bodyPr/>
          <a:lstStyle/>
          <a:p>
            <a:r>
              <a:rPr lang="en-US" dirty="0"/>
              <a:t>MASED Mission &amp; CONOPS</a:t>
            </a:r>
          </a:p>
        </p:txBody>
      </p:sp>
      <p:pic>
        <p:nvPicPr>
          <p:cNvPr id="11" name="Picture 10"/>
          <p:cNvPicPr/>
          <p:nvPr/>
        </p:nvPicPr>
        <p:blipFill rotWithShape="1">
          <a:blip r:embed="rId2" cstate="print">
            <a:extLst>
              <a:ext uri="{28A0092B-C50C-407E-A947-70E740481C1C}">
                <a14:useLocalDpi xmlns:a14="http://schemas.microsoft.com/office/drawing/2010/main" val="0"/>
              </a:ext>
            </a:extLst>
          </a:blip>
          <a:srcRect/>
          <a:stretch/>
        </p:blipFill>
        <p:spPr bwMode="auto">
          <a:xfrm>
            <a:off x="6248400" y="1981200"/>
            <a:ext cx="2362200" cy="2971800"/>
          </a:xfrm>
          <a:prstGeom prst="rect">
            <a:avLst/>
          </a:prstGeom>
          <a:ln>
            <a:noFill/>
          </a:ln>
          <a:extLst>
            <a:ext uri="{53640926-AAD7-44D8-BBD7-CCE9431645EC}">
              <a14:shadowObscured xmlns:a14="http://schemas.microsoft.com/office/drawing/2010/main"/>
            </a:ext>
          </a:extLst>
        </p:spPr>
      </p:pic>
      <p:sp>
        <p:nvSpPr>
          <p:cNvPr id="3" name="Date Placeholder 2"/>
          <p:cNvSpPr>
            <a:spLocks noGrp="1"/>
          </p:cNvSpPr>
          <p:nvPr>
            <p:ph type="dt" sz="half" idx="2"/>
          </p:nvPr>
        </p:nvSpPr>
        <p:spPr/>
        <p:txBody>
          <a:bodyPr/>
          <a:lstStyle/>
          <a:p>
            <a:r>
              <a:rPr lang="en-US" dirty="0" smtClean="0"/>
              <a:t>© 2018 Boston Engineering Corporation</a:t>
            </a:r>
            <a:endParaRPr lang="en-US" dirty="0"/>
          </a:p>
        </p:txBody>
      </p:sp>
      <p:sp>
        <p:nvSpPr>
          <p:cNvPr id="2" name="Rectangle 1"/>
          <p:cNvSpPr/>
          <p:nvPr/>
        </p:nvSpPr>
        <p:spPr>
          <a:xfrm>
            <a:off x="533400" y="1219200"/>
            <a:ext cx="8077200"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dirty="0"/>
              <a:t>The MASED project enables the collection of storm data above and below the ocean’s </a:t>
            </a:r>
            <a:r>
              <a:rPr lang="en-US" dirty="0" smtClean="0"/>
              <a:t>surface from a single device</a:t>
            </a:r>
            <a:endParaRPr lang="en-US" dirty="0"/>
          </a:p>
        </p:txBody>
      </p:sp>
      <p:sp>
        <p:nvSpPr>
          <p:cNvPr id="9" name="Rectangle 8"/>
          <p:cNvSpPr/>
          <p:nvPr/>
        </p:nvSpPr>
        <p:spPr>
          <a:xfrm>
            <a:off x="549349" y="5410200"/>
            <a:ext cx="807720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dirty="0"/>
              <a:t>Funded as an SBIR Phase I ($94k) in 2014 (contract # WC-133R-14-CN-0068 )</a:t>
            </a:r>
          </a:p>
          <a:p>
            <a:r>
              <a:rPr lang="en-US" dirty="0"/>
              <a:t>Funded as an SBIR Phase II ($400k) in 2015 (contract # WC-133R-15-CN-0112 </a:t>
            </a:r>
            <a:r>
              <a:rPr lang="en-US" dirty="0" smtClean="0"/>
              <a:t>)</a:t>
            </a:r>
          </a:p>
          <a:p>
            <a:pPr marL="285750" indent="-285750">
              <a:buFont typeface="Arial" panose="020B0604020202020204" pitchFamily="34" charset="0"/>
              <a:buChar char="•"/>
            </a:pPr>
            <a:r>
              <a:rPr lang="en-US" dirty="0" smtClean="0"/>
              <a:t>Final Report submitted to NOAA March 2018</a:t>
            </a:r>
            <a:endParaRPr lang="en-US" dirty="0"/>
          </a:p>
        </p:txBody>
      </p:sp>
    </p:spTree>
    <p:extLst>
      <p:ext uri="{BB962C8B-B14F-4D97-AF65-F5344CB8AC3E}">
        <p14:creationId xmlns:p14="http://schemas.microsoft.com/office/powerpoint/2010/main" val="371738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algn="ctr"/>
            <a:r>
              <a:rPr lang="en-US" dirty="0" smtClean="0">
                <a:ea typeface="Roboto" pitchFamily="2" charset="0"/>
              </a:rPr>
              <a:t>COMPANY PROPRIETARY, SBIR DATA RIGHTS APPLY</a:t>
            </a:r>
            <a:endParaRPr lang="en-US" dirty="0">
              <a:ea typeface="Roboto" pitchFamily="2" charset="0"/>
            </a:endParaRPr>
          </a:p>
        </p:txBody>
      </p:sp>
      <p:sp>
        <p:nvSpPr>
          <p:cNvPr id="5" name="Slide Number Placeholder 4"/>
          <p:cNvSpPr>
            <a:spLocks noGrp="1"/>
          </p:cNvSpPr>
          <p:nvPr>
            <p:ph type="sldNum" sz="quarter" idx="4"/>
          </p:nvPr>
        </p:nvSpPr>
        <p:spPr/>
        <p:txBody>
          <a:bodyPr/>
          <a:lstStyle/>
          <a:p>
            <a:fld id="{2FC57536-DE33-41C9-8BFC-B3AD36A808A5}" type="slidenum">
              <a:rPr lang="en-US" smtClean="0"/>
              <a:pPr/>
              <a:t>3</a:t>
            </a:fld>
            <a:endParaRPr lang="en-US" dirty="0"/>
          </a:p>
        </p:txBody>
      </p:sp>
      <p:sp>
        <p:nvSpPr>
          <p:cNvPr id="7" name="Title 6"/>
          <p:cNvSpPr>
            <a:spLocks noGrp="1"/>
          </p:cNvSpPr>
          <p:nvPr>
            <p:ph type="title"/>
          </p:nvPr>
        </p:nvSpPr>
        <p:spPr/>
        <p:txBody>
          <a:bodyPr/>
          <a:lstStyle/>
          <a:p>
            <a:r>
              <a:rPr lang="en-US" dirty="0"/>
              <a:t>MASED Phase II of a NOAA SBIR Program</a:t>
            </a:r>
          </a:p>
        </p:txBody>
      </p:sp>
      <p:sp>
        <p:nvSpPr>
          <p:cNvPr id="30" name="TextBox 29"/>
          <p:cNvSpPr txBox="1"/>
          <p:nvPr/>
        </p:nvSpPr>
        <p:spPr>
          <a:xfrm>
            <a:off x="460375" y="1208782"/>
            <a:ext cx="4492625" cy="1169551"/>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VBS: controlled descent/assent:</a:t>
            </a:r>
            <a:r>
              <a:rPr lang="en-US" sz="1400" dirty="0" smtClean="0">
                <a:latin typeface="Arial" panose="020B0604020202020204" pitchFamily="34" charset="0"/>
                <a:cs typeface="Arial" panose="020B0604020202020204" pitchFamily="34" charset="0"/>
              </a:rPr>
              <a:t> </a:t>
            </a:r>
            <a:r>
              <a:rPr lang="en-US" sz="1400" baseline="0" dirty="0" smtClean="0">
                <a:latin typeface="Arial" panose="020B0604020202020204" pitchFamily="34" charset="0"/>
                <a:cs typeface="Arial" panose="020B0604020202020204" pitchFamily="34" charset="0"/>
              </a:rPr>
              <a:t>rate ( 0.3 m/s max</a:t>
            </a:r>
            <a:r>
              <a:rPr lang="en-US" sz="1400" baseline="0" dirty="0" smtClean="0">
                <a:latin typeface="Arial" panose="020B0604020202020204" pitchFamily="34" charset="0"/>
                <a:cs typeface="Arial" panose="020B0604020202020204" pitchFamily="34" charset="0"/>
              </a:rPr>
              <a:t>), </a:t>
            </a:r>
            <a:r>
              <a:rPr lang="en-US" sz="1400" baseline="0" dirty="0" smtClean="0">
                <a:latin typeface="Arial" panose="020B0604020202020204" pitchFamily="34" charset="0"/>
                <a:cs typeface="Arial" panose="020B0604020202020204" pitchFamily="34" charset="0"/>
              </a:rPr>
              <a:t>up-down welling (100 mm/s), profiles </a:t>
            </a:r>
            <a:r>
              <a:rPr lang="en-US" sz="1400" baseline="0" dirty="0" smtClean="0">
                <a:latin typeface="Arial" panose="020B0604020202020204" pitchFamily="34" charset="0"/>
                <a:cs typeface="Arial" panose="020B0604020202020204" pitchFamily="34" charset="0"/>
              </a:rPr>
              <a:t>(5 </a:t>
            </a:r>
            <a:r>
              <a:rPr lang="en-US" sz="1400" baseline="0" dirty="0" smtClean="0">
                <a:latin typeface="Arial" panose="020B0604020202020204" pitchFamily="34" charset="0"/>
                <a:cs typeface="Arial" panose="020B0604020202020204" pitchFamily="34" charset="0"/>
              </a:rPr>
              <a:t>@ 200 m)</a:t>
            </a:r>
          </a:p>
          <a:p>
            <a:pPr marL="285750" indent="-285750">
              <a:buClr>
                <a:schemeClr val="accent3"/>
              </a:buClr>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Subsea Sensors: conductivity, </a:t>
            </a:r>
            <a:r>
              <a:rPr lang="en-US" sz="1400" dirty="0" smtClean="0">
                <a:latin typeface="Arial" panose="020B0604020202020204" pitchFamily="34" charset="0"/>
                <a:cs typeface="Arial" panose="020B0604020202020204" pitchFamily="34" charset="0"/>
              </a:rPr>
              <a:t>t</a:t>
            </a:r>
            <a:r>
              <a:rPr lang="en-US" sz="1400" baseline="0" dirty="0" smtClean="0">
                <a:latin typeface="Arial" panose="020B0604020202020204" pitchFamily="34" charset="0"/>
                <a:cs typeface="Arial" panose="020B0604020202020204" pitchFamily="34" charset="0"/>
              </a:rPr>
              <a:t>emperature,</a:t>
            </a:r>
            <a:r>
              <a:rPr lang="en-US" sz="1400" dirty="0" smtClean="0">
                <a:latin typeface="Arial" panose="020B0604020202020204" pitchFamily="34" charset="0"/>
                <a:cs typeface="Arial" panose="020B0604020202020204" pitchFamily="34" charset="0"/>
              </a:rPr>
              <a:t> d</a:t>
            </a:r>
            <a:r>
              <a:rPr lang="en-US" sz="1400" baseline="0" dirty="0" smtClean="0">
                <a:latin typeface="Arial" panose="020B0604020202020204" pitchFamily="34" charset="0"/>
                <a:cs typeface="Arial" panose="020B0604020202020204" pitchFamily="34" charset="0"/>
              </a:rPr>
              <a:t>epth, </a:t>
            </a:r>
            <a:r>
              <a:rPr lang="en-US" sz="1400" dirty="0" smtClean="0">
                <a:latin typeface="Arial" panose="020B0604020202020204" pitchFamily="34" charset="0"/>
                <a:cs typeface="Arial" panose="020B0604020202020204" pitchFamily="34" charset="0"/>
              </a:rPr>
              <a:t>ocean </a:t>
            </a:r>
            <a:r>
              <a:rPr lang="en-US" sz="1400" baseline="0" dirty="0" smtClean="0">
                <a:latin typeface="Arial" panose="020B0604020202020204" pitchFamily="34" charset="0"/>
                <a:cs typeface="Arial" panose="020B0604020202020204" pitchFamily="34" charset="0"/>
              </a:rPr>
              <a:t>currents</a:t>
            </a:r>
          </a:p>
        </p:txBody>
      </p:sp>
      <p:sp>
        <p:nvSpPr>
          <p:cNvPr id="31" name="Date Placeholder 30"/>
          <p:cNvSpPr>
            <a:spLocks noGrp="1"/>
          </p:cNvSpPr>
          <p:nvPr>
            <p:ph type="dt" sz="half" idx="2"/>
          </p:nvPr>
        </p:nvSpPr>
        <p:spPr/>
        <p:txBody>
          <a:bodyPr/>
          <a:lstStyle/>
          <a:p>
            <a:r>
              <a:rPr lang="en-US" dirty="0" smtClean="0"/>
              <a:t>© 2018 Boston Engineering Corporation</a:t>
            </a:r>
            <a:endParaRPr lang="en-US" dirty="0"/>
          </a:p>
        </p:txBody>
      </p:sp>
      <p:sp>
        <p:nvSpPr>
          <p:cNvPr id="4" name="AutoShape 2" descr="https://zimbra.boston-engineering.com/service/home/~/?auth=co&amp;loc=en_US&amp;id=2333&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https://zimbra.boston-engineering.com/service/home/~/?auth=co&amp;loc=en_US&amp;id=2333&amp;part=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9" name="Group 8"/>
          <p:cNvGrpSpPr/>
          <p:nvPr/>
        </p:nvGrpSpPr>
        <p:grpSpPr>
          <a:xfrm>
            <a:off x="4953000" y="1444822"/>
            <a:ext cx="3886200" cy="4882755"/>
            <a:chOff x="4953000" y="1444822"/>
            <a:chExt cx="3886200" cy="4882755"/>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018775" y="1835351"/>
              <a:ext cx="1820425" cy="288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userDrawn="1"/>
          </p:nvSpPr>
          <p:spPr>
            <a:xfrm>
              <a:off x="5483245" y="2286000"/>
              <a:ext cx="1527155" cy="738664"/>
            </a:xfrm>
            <a:prstGeom prst="rect">
              <a:avLst/>
            </a:prstGeom>
          </p:spPr>
          <p:txBody>
            <a:bodyPr wrap="square">
              <a:spAutoFit/>
            </a:bodyPr>
            <a:lstStyle/>
            <a:p>
              <a:r>
                <a:rPr lang="en-US" sz="1400" b="1" dirty="0" smtClean="0">
                  <a:latin typeface="Arial" panose="020B0604020202020204" pitchFamily="34" charset="0"/>
                  <a:cs typeface="Arial" panose="020B0604020202020204" pitchFamily="34" charset="0"/>
                </a:rPr>
                <a:t>Parachute Basket &amp; Release system</a:t>
              </a:r>
              <a:endParaRPr lang="en-US" sz="1400" b="1" dirty="0">
                <a:latin typeface="Arial" panose="020B0604020202020204" pitchFamily="34" charset="0"/>
                <a:cs typeface="Arial" panose="020B0604020202020204" pitchFamily="34" charset="0"/>
              </a:endParaRPr>
            </a:p>
          </p:txBody>
        </p:sp>
        <p:sp>
          <p:nvSpPr>
            <p:cNvPr id="23" name="TextBox 22"/>
            <p:cNvSpPr txBox="1"/>
            <p:nvPr userDrawn="1"/>
          </p:nvSpPr>
          <p:spPr>
            <a:xfrm>
              <a:off x="5410200" y="1444822"/>
              <a:ext cx="2997937"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Launch</a:t>
              </a:r>
              <a:r>
                <a:rPr lang="en-US" sz="1400" b="1" baseline="0" dirty="0" smtClean="0">
                  <a:solidFill>
                    <a:srgbClr val="FF0000"/>
                  </a:solidFill>
                  <a:latin typeface="Arial" panose="020B0604020202020204" pitchFamily="34" charset="0"/>
                  <a:cs typeface="Arial" panose="020B0604020202020204" pitchFamily="34" charset="0"/>
                </a:rPr>
                <a:t> Package 16” </a:t>
              </a:r>
              <a:r>
                <a:rPr lang="en-US" sz="1400" b="1" dirty="0">
                  <a:solidFill>
                    <a:srgbClr val="FF0000"/>
                  </a:solidFill>
                  <a:latin typeface="Arial" panose="020B0604020202020204" pitchFamily="34" charset="0"/>
                  <a:cs typeface="Arial" panose="020B0604020202020204" pitchFamily="34" charset="0"/>
                </a:rPr>
                <a:t> </a:t>
              </a:r>
              <a:r>
                <a:rPr lang="en-US" sz="1400" b="1" dirty="0" smtClean="0">
                  <a:solidFill>
                    <a:srgbClr val="FF0000"/>
                  </a:solidFill>
                  <a:latin typeface="Arial" panose="020B0604020202020204" pitchFamily="34" charset="0"/>
                  <a:cs typeface="Arial" panose="020B0604020202020204" pitchFamily="34" charset="0"/>
                </a:rPr>
                <a:t>x 2.75” Dia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extBox 23"/>
            <p:cNvSpPr txBox="1"/>
            <p:nvPr userDrawn="1"/>
          </p:nvSpPr>
          <p:spPr>
            <a:xfrm>
              <a:off x="5350821" y="6019800"/>
              <a:ext cx="3468706" cy="307777"/>
            </a:xfrm>
            <a:prstGeom prst="rect">
              <a:avLst/>
            </a:prstGeom>
            <a:noFill/>
          </p:spPr>
          <p:txBody>
            <a:bodyPr wrap="none" rtlCol="0">
              <a:spAutoFit/>
            </a:bodyPr>
            <a:lstStyle/>
            <a:p>
              <a:r>
                <a:rPr lang="en-US" sz="1400" b="1" dirty="0" smtClean="0">
                  <a:solidFill>
                    <a:srgbClr val="FF0000"/>
                  </a:solidFill>
                </a:rPr>
                <a:t>Marine Package</a:t>
              </a:r>
              <a:r>
                <a:rPr lang="en-US" sz="1400" b="1" baseline="0" dirty="0" smtClean="0">
                  <a:solidFill>
                    <a:srgbClr val="FF0000"/>
                  </a:solidFill>
                </a:rPr>
                <a:t> </a:t>
              </a:r>
              <a:r>
                <a:rPr lang="en-US" sz="1400" b="1" baseline="0" dirty="0" smtClean="0">
                  <a:solidFill>
                    <a:srgbClr val="FF0000"/>
                  </a:solidFill>
                  <a:latin typeface="Arial" panose="020B0604020202020204" pitchFamily="34" charset="0"/>
                  <a:cs typeface="Arial" panose="020B0604020202020204" pitchFamily="34" charset="0"/>
                </a:rPr>
                <a:t>14.5</a:t>
              </a:r>
              <a:r>
                <a:rPr lang="en-US" sz="1400" b="1" baseline="0" dirty="0" smtClean="0">
                  <a:solidFill>
                    <a:srgbClr val="FF0000"/>
                  </a:solidFill>
                </a:rPr>
                <a:t>” x 2.75” Dia. &amp; 2.8 lbs.</a:t>
              </a:r>
              <a:endParaRPr lang="en-US" sz="1400" b="1" dirty="0">
                <a:solidFill>
                  <a:srgbClr val="FF0000"/>
                </a:solidFill>
              </a:endParaRPr>
            </a:p>
          </p:txBody>
        </p:sp>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53000" y="3209710"/>
              <a:ext cx="1834055" cy="273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6553200" y="2573252"/>
              <a:ext cx="781697" cy="937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172200" y="3276600"/>
              <a:ext cx="1041768" cy="307777"/>
            </a:xfrm>
            <a:prstGeom prst="rect">
              <a:avLst/>
            </a:prstGeom>
          </p:spPr>
          <p:txBody>
            <a:bodyPr wrap="square">
              <a:spAutoFit/>
            </a:bodyPr>
            <a:lstStyle/>
            <a:p>
              <a:r>
                <a:rPr lang="en-US" sz="1400" b="1" dirty="0" smtClean="0">
                  <a:latin typeface="Arial" panose="020B0604020202020204" pitchFamily="34" charset="0"/>
                  <a:cs typeface="Arial" panose="020B0604020202020204" pitchFamily="34" charset="0"/>
                </a:rPr>
                <a:t>Antennas</a:t>
              </a:r>
              <a:endParaRPr lang="en-US" sz="1400" b="1" dirty="0">
                <a:latin typeface="Arial" panose="020B0604020202020204" pitchFamily="34" charset="0"/>
                <a:cs typeface="Arial" panose="020B0604020202020204" pitchFamily="34" charset="0"/>
              </a:endParaRPr>
            </a:p>
          </p:txBody>
        </p:sp>
        <p:cxnSp>
          <p:nvCxnSpPr>
            <p:cNvPr id="1025" name="Straight Arrow Connector 1024"/>
            <p:cNvCxnSpPr/>
            <p:nvPr/>
          </p:nvCxnSpPr>
          <p:spPr>
            <a:xfrm flipH="1">
              <a:off x="5791200" y="3509503"/>
              <a:ext cx="359482" cy="2242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6473530" y="3810000"/>
              <a:ext cx="1537600" cy="523220"/>
            </a:xfrm>
            <a:prstGeom prst="rect">
              <a:avLst/>
            </a:prstGeom>
          </p:spPr>
          <p:txBody>
            <a:bodyPr wrap="none">
              <a:spAutoFit/>
            </a:bodyPr>
            <a:lstStyle/>
            <a:p>
              <a:pPr algn="ctr"/>
              <a:r>
                <a:rPr lang="en-US" sz="1400" b="1" dirty="0" smtClean="0">
                  <a:latin typeface="Arial" panose="020B0604020202020204" pitchFamily="34" charset="0"/>
                  <a:cs typeface="Arial" panose="020B0604020202020204" pitchFamily="34" charset="0"/>
                </a:rPr>
                <a:t>Electronics</a:t>
              </a:r>
            </a:p>
            <a:p>
              <a:pPr algn="ctr"/>
              <a:r>
                <a:rPr lang="en-US" sz="1400" b="1" dirty="0" smtClean="0">
                  <a:latin typeface="Arial" panose="020B0604020202020204" pitchFamily="34" charset="0"/>
                  <a:cs typeface="Arial" panose="020B0604020202020204" pitchFamily="34" charset="0"/>
                </a:rPr>
                <a:t>pressure vessel</a:t>
              </a:r>
              <a:endParaRPr lang="en-US" sz="1400" b="1" dirty="0">
                <a:latin typeface="Arial" panose="020B0604020202020204" pitchFamily="34" charset="0"/>
                <a:cs typeface="Arial" panose="020B0604020202020204" pitchFamily="34" charset="0"/>
              </a:endParaRPr>
            </a:p>
          </p:txBody>
        </p:sp>
        <p:cxnSp>
          <p:nvCxnSpPr>
            <p:cNvPr id="1027" name="Straight Arrow Connector 1026"/>
            <p:cNvCxnSpPr/>
            <p:nvPr/>
          </p:nvCxnSpPr>
          <p:spPr>
            <a:xfrm flipH="1">
              <a:off x="6096000" y="3976576"/>
              <a:ext cx="609599" cy="304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7334897" y="4796135"/>
              <a:ext cx="1428104" cy="738664"/>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Variable buoyancy </a:t>
              </a:r>
            </a:p>
            <a:p>
              <a:pPr algn="ctr"/>
              <a:r>
                <a:rPr lang="en-US" sz="1400" b="1" dirty="0" smtClean="0">
                  <a:latin typeface="Arial" panose="020B0604020202020204" pitchFamily="34" charset="0"/>
                  <a:cs typeface="Arial" panose="020B0604020202020204" pitchFamily="34" charset="0"/>
                </a:rPr>
                <a:t>system</a:t>
              </a:r>
              <a:endParaRPr lang="en-US" sz="1400" b="1" dirty="0">
                <a:latin typeface="Arial" panose="020B0604020202020204" pitchFamily="34" charset="0"/>
                <a:cs typeface="Arial" panose="020B0604020202020204" pitchFamily="34" charset="0"/>
              </a:endParaRPr>
            </a:p>
          </p:txBody>
        </p:sp>
        <p:cxnSp>
          <p:nvCxnSpPr>
            <p:cNvPr id="1033" name="Straight Arrow Connector 1032"/>
            <p:cNvCxnSpPr/>
            <p:nvPr/>
          </p:nvCxnSpPr>
          <p:spPr>
            <a:xfrm flipH="1">
              <a:off x="6523704" y="5026967"/>
              <a:ext cx="99170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userDrawn="1"/>
          </p:nvSpPr>
          <p:spPr>
            <a:xfrm>
              <a:off x="7398750" y="5562600"/>
              <a:ext cx="128805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Sensor nose</a:t>
              </a:r>
              <a:endParaRPr lang="en-US" sz="1400" b="1" dirty="0">
                <a:latin typeface="Arial" panose="020B0604020202020204" pitchFamily="34" charset="0"/>
                <a:cs typeface="Arial" panose="020B0604020202020204" pitchFamily="34" charset="0"/>
              </a:endParaRPr>
            </a:p>
          </p:txBody>
        </p:sp>
        <p:cxnSp>
          <p:nvCxnSpPr>
            <p:cNvPr id="1038" name="Straight Arrow Connector 1037"/>
            <p:cNvCxnSpPr/>
            <p:nvPr/>
          </p:nvCxnSpPr>
          <p:spPr>
            <a:xfrm flipH="1" flipV="1">
              <a:off x="6665922" y="5562600"/>
              <a:ext cx="849484" cy="153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27775" y="2377818"/>
            <a:ext cx="4572000" cy="3539430"/>
          </a:xfrm>
          <a:prstGeom prst="rect">
            <a:avLst/>
          </a:prstGeom>
        </p:spPr>
        <p:txBody>
          <a:bodyPr>
            <a:spAutoFit/>
          </a:bodyPr>
          <a:lstStyle/>
          <a:p>
            <a:pPr marL="285750" indent="-285750">
              <a:buClr>
                <a:schemeClr val="accent3"/>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Variable Buoyancy System proved feasible in the tank at UMass Dartmouth’s SMAST </a:t>
            </a:r>
            <a:r>
              <a:rPr lang="en-US" sz="1400" dirty="0" smtClean="0">
                <a:latin typeface="Arial" panose="020B0604020202020204" pitchFamily="34" charset="0"/>
                <a:cs typeface="Arial" panose="020B0604020202020204" pitchFamily="34" charset="0"/>
              </a:rPr>
              <a:t>facility</a:t>
            </a:r>
            <a:endParaRPr lang="en-US" sz="1400" dirty="0">
              <a:latin typeface="Arial" panose="020B0604020202020204" pitchFamily="34" charset="0"/>
              <a:cs typeface="Arial" panose="020B0604020202020204" pitchFamily="34" charset="0"/>
            </a:endParaRPr>
          </a:p>
          <a:p>
            <a:pPr marL="285750" indent="-285750">
              <a:buClr>
                <a:schemeClr val="accent3"/>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Custom salinity sensor lab </a:t>
            </a:r>
            <a:r>
              <a:rPr lang="en-US" sz="1400" dirty="0" smtClean="0">
                <a:latin typeface="Arial" panose="020B0604020202020204" pitchFamily="34" charset="0"/>
                <a:cs typeface="Arial" panose="020B0604020202020204" pitchFamily="34" charset="0"/>
              </a:rPr>
              <a:t>tested, shows accuracy around 1%</a:t>
            </a:r>
            <a:endParaRPr lang="en-US" sz="1400" dirty="0">
              <a:latin typeface="Arial" panose="020B0604020202020204" pitchFamily="34" charset="0"/>
              <a:cs typeface="Arial" panose="020B0604020202020204" pitchFamily="34" charset="0"/>
            </a:endParaRPr>
          </a:p>
          <a:p>
            <a:pPr marL="285750" indent="-285750">
              <a:buClr>
                <a:schemeClr val="accent3"/>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Custom PCBs are complete: power PCB, communications PCB, microcontroller PCB with IMU, salinity sensor PCB</a:t>
            </a:r>
          </a:p>
          <a:p>
            <a:pPr marL="285750" indent="-285750">
              <a:buClr>
                <a:schemeClr val="accent3"/>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Low altitude air drop testing and ocean impact testing conducted off the Jamestown Bridge in Rhode </a:t>
            </a:r>
            <a:r>
              <a:rPr lang="en-US" sz="1400" dirty="0" smtClean="0">
                <a:latin typeface="Arial" panose="020B0604020202020204" pitchFamily="34" charset="0"/>
                <a:cs typeface="Arial" panose="020B0604020202020204" pitchFamily="34" charset="0"/>
              </a:rPr>
              <a:t>Island</a:t>
            </a:r>
          </a:p>
          <a:p>
            <a:pPr marL="285750" indent="-285750">
              <a:buClr>
                <a:schemeClr val="accent3"/>
              </a:buClr>
              <a:buFont typeface="Wingdings" panose="05000000000000000000" pitchFamily="2" charset="2"/>
              <a:buChar char="ü"/>
            </a:pPr>
            <a:r>
              <a:rPr lang="en-US" sz="1400" dirty="0" smtClean="0">
                <a:latin typeface="Arial" panose="020B0604020202020204" pitchFamily="34" charset="0"/>
                <a:cs typeface="Arial" panose="020B0604020202020204" pitchFamily="34" charset="0"/>
              </a:rPr>
              <a:t>4 </a:t>
            </a:r>
            <a:r>
              <a:rPr lang="en-US" sz="1400" dirty="0" smtClean="0">
                <a:latin typeface="Arial" panose="020B0604020202020204" pitchFamily="34" charset="0"/>
                <a:cs typeface="Arial" panose="020B0604020202020204" pitchFamily="34" charset="0"/>
              </a:rPr>
              <a:t>prototypes </a:t>
            </a:r>
            <a:r>
              <a:rPr lang="en-US" sz="1400" dirty="0" smtClean="0">
                <a:latin typeface="Arial" panose="020B0604020202020204" pitchFamily="34" charset="0"/>
                <a:cs typeface="Arial" panose="020B0604020202020204" pitchFamily="34" charset="0"/>
              </a:rPr>
              <a:t>test dropped from NOAA AOC for tube deployment through impact </a:t>
            </a:r>
            <a:r>
              <a:rPr lang="en-US" sz="1400" dirty="0" smtClean="0">
                <a:latin typeface="Arial" panose="020B0604020202020204" pitchFamily="34" charset="0"/>
                <a:cs typeface="Arial" panose="020B0604020202020204" pitchFamily="34" charset="0"/>
              </a:rPr>
              <a:t>testing</a:t>
            </a:r>
          </a:p>
          <a:p>
            <a:pPr marL="285750" indent="-285750">
              <a:buClr>
                <a:schemeClr val="accent3"/>
              </a:buClr>
              <a:buFont typeface="Wingdings" panose="05000000000000000000" pitchFamily="2" charset="2"/>
              <a:buChar char="ü"/>
            </a:pPr>
            <a:r>
              <a:rPr lang="en-US" sz="1400" dirty="0" smtClean="0">
                <a:latin typeface="Arial" panose="020B0604020202020204" pitchFamily="34" charset="0"/>
                <a:cs typeface="Arial" panose="020B0604020202020204" pitchFamily="34" charset="0"/>
              </a:rPr>
              <a:t>First</a:t>
            </a:r>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fully functioning prototype en-route to NOAA AOC, programmed for multiple shallow profiles with Iridium data </a:t>
            </a:r>
            <a:r>
              <a:rPr lang="en-US" sz="1400" dirty="0" err="1" smtClean="0">
                <a:latin typeface="Arial" panose="020B0604020202020204" pitchFamily="34" charset="0"/>
                <a:cs typeface="Arial" panose="020B0604020202020204" pitchFamily="34" charset="0"/>
              </a:rPr>
              <a:t>offboarding</a:t>
            </a:r>
            <a:r>
              <a:rPr lang="en-US" sz="1400" dirty="0" smtClean="0">
                <a:latin typeface="Arial" panose="020B0604020202020204" pitchFamily="34" charset="0"/>
                <a:cs typeface="Arial" panose="020B0604020202020204" pitchFamily="34" charset="0"/>
              </a:rPr>
              <a:t>, to be deployed at AOC’s next opportunity</a:t>
            </a:r>
          </a:p>
        </p:txBody>
      </p:sp>
    </p:spTree>
    <p:extLst>
      <p:ext uri="{BB962C8B-B14F-4D97-AF65-F5344CB8AC3E}">
        <p14:creationId xmlns:p14="http://schemas.microsoft.com/office/powerpoint/2010/main" val="143048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algn="ctr"/>
            <a:r>
              <a:rPr lang="en-US" dirty="0" smtClean="0">
                <a:ea typeface="Roboto" pitchFamily="2" charset="0"/>
              </a:rPr>
              <a:t>COMPANY PROPRIETARY, SBIR DATA RIGHTS APPLY</a:t>
            </a:r>
            <a:endParaRPr lang="en-US" dirty="0">
              <a:ea typeface="Roboto" pitchFamily="2" charset="0"/>
            </a:endParaRPr>
          </a:p>
        </p:txBody>
      </p:sp>
      <p:sp>
        <p:nvSpPr>
          <p:cNvPr id="5" name="Slide Number Placeholder 4"/>
          <p:cNvSpPr>
            <a:spLocks noGrp="1"/>
          </p:cNvSpPr>
          <p:nvPr>
            <p:ph type="sldNum" sz="quarter" idx="4"/>
          </p:nvPr>
        </p:nvSpPr>
        <p:spPr/>
        <p:txBody>
          <a:bodyPr/>
          <a:lstStyle/>
          <a:p>
            <a:fld id="{2FC57536-DE33-41C9-8BFC-B3AD36A808A5}" type="slidenum">
              <a:rPr lang="en-US" smtClean="0"/>
              <a:pPr/>
              <a:t>4</a:t>
            </a:fld>
            <a:endParaRPr lang="en-US" dirty="0"/>
          </a:p>
        </p:txBody>
      </p:sp>
      <p:sp>
        <p:nvSpPr>
          <p:cNvPr id="7" name="Title 6"/>
          <p:cNvSpPr>
            <a:spLocks noGrp="1"/>
          </p:cNvSpPr>
          <p:nvPr>
            <p:ph type="title"/>
          </p:nvPr>
        </p:nvSpPr>
        <p:spPr/>
        <p:txBody>
          <a:bodyPr/>
          <a:lstStyle/>
          <a:p>
            <a:r>
              <a:rPr lang="en-US" dirty="0"/>
              <a:t>MASED Phase II of a NOAA SBIR Program</a:t>
            </a:r>
          </a:p>
        </p:txBody>
      </p:sp>
      <p:sp>
        <p:nvSpPr>
          <p:cNvPr id="31" name="Date Placeholder 30"/>
          <p:cNvSpPr>
            <a:spLocks noGrp="1"/>
          </p:cNvSpPr>
          <p:nvPr>
            <p:ph type="dt" sz="half" idx="2"/>
          </p:nvPr>
        </p:nvSpPr>
        <p:spPr/>
        <p:txBody>
          <a:bodyPr/>
          <a:lstStyle/>
          <a:p>
            <a:r>
              <a:rPr lang="en-US" dirty="0" smtClean="0"/>
              <a:t>© 2018 Boston Engineering Corporation</a:t>
            </a:r>
            <a:endParaRPr lang="en-US" dirty="0"/>
          </a:p>
        </p:txBody>
      </p:sp>
      <p:sp>
        <p:nvSpPr>
          <p:cNvPr id="4" name="AutoShape 2" descr="https://zimbra.boston-engineering.com/service/home/~/?auth=co&amp;loc=en_US&amp;id=2333&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https://zimbra.boston-engineering.com/service/home/~/?auth=co&amp;loc=en_US&amp;id=2333&amp;part=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1687033"/>
            <a:ext cx="3750900" cy="42100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8900" y="3317530"/>
            <a:ext cx="4480195" cy="1219200"/>
          </a:xfrm>
          <a:prstGeom prst="rect">
            <a:avLst/>
          </a:prstGeom>
        </p:spPr>
      </p:pic>
    </p:spTree>
    <p:extLst>
      <p:ext uri="{BB962C8B-B14F-4D97-AF65-F5344CB8AC3E}">
        <p14:creationId xmlns:p14="http://schemas.microsoft.com/office/powerpoint/2010/main" val="3109440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algn="ctr"/>
            <a:r>
              <a:rPr lang="en-US" dirty="0" smtClean="0">
                <a:ea typeface="Roboto" pitchFamily="2" charset="0"/>
              </a:rPr>
              <a:t>COMPANY PROPRIETARY, SBIR DATA RIGHTS APPLY</a:t>
            </a:r>
            <a:endParaRPr lang="en-US" dirty="0">
              <a:ea typeface="Roboto" pitchFamily="2" charset="0"/>
            </a:endParaRPr>
          </a:p>
        </p:txBody>
      </p:sp>
      <p:sp>
        <p:nvSpPr>
          <p:cNvPr id="5" name="Slide Number Placeholder 4"/>
          <p:cNvSpPr>
            <a:spLocks noGrp="1"/>
          </p:cNvSpPr>
          <p:nvPr>
            <p:ph type="sldNum" sz="quarter" idx="4"/>
          </p:nvPr>
        </p:nvSpPr>
        <p:spPr/>
        <p:txBody>
          <a:bodyPr/>
          <a:lstStyle/>
          <a:p>
            <a:fld id="{2FC57536-DE33-41C9-8BFC-B3AD36A808A5}" type="slidenum">
              <a:rPr lang="en-US" smtClean="0"/>
              <a:pPr/>
              <a:t>5</a:t>
            </a:fld>
            <a:endParaRPr lang="en-US" dirty="0"/>
          </a:p>
        </p:txBody>
      </p:sp>
      <p:sp>
        <p:nvSpPr>
          <p:cNvPr id="7" name="Title 6"/>
          <p:cNvSpPr>
            <a:spLocks noGrp="1"/>
          </p:cNvSpPr>
          <p:nvPr>
            <p:ph type="title"/>
          </p:nvPr>
        </p:nvSpPr>
        <p:spPr/>
        <p:txBody>
          <a:bodyPr/>
          <a:lstStyle/>
          <a:p>
            <a:r>
              <a:rPr lang="en-US" dirty="0"/>
              <a:t>MASED Phase II of a NOAA SBIR Program</a:t>
            </a:r>
          </a:p>
        </p:txBody>
      </p:sp>
      <p:sp>
        <p:nvSpPr>
          <p:cNvPr id="31" name="Date Placeholder 30"/>
          <p:cNvSpPr>
            <a:spLocks noGrp="1"/>
          </p:cNvSpPr>
          <p:nvPr>
            <p:ph type="dt" sz="half" idx="2"/>
          </p:nvPr>
        </p:nvSpPr>
        <p:spPr/>
        <p:txBody>
          <a:bodyPr/>
          <a:lstStyle/>
          <a:p>
            <a:r>
              <a:rPr lang="en-US" dirty="0" smtClean="0"/>
              <a:t>© 2018 Boston Engineering Corporation</a:t>
            </a:r>
            <a:endParaRPr lang="en-US" dirty="0"/>
          </a:p>
        </p:txBody>
      </p:sp>
      <p:sp>
        <p:nvSpPr>
          <p:cNvPr id="4" name="AutoShape 2" descr="https://zimbra.boston-engineering.com/service/home/~/?auth=co&amp;loc=en_US&amp;id=2333&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https://zimbra.boston-engineering.com/service/home/~/?auth=co&amp;loc=en_US&amp;id=2333&amp;part=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35" y="1446028"/>
            <a:ext cx="2968625" cy="396220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484917"/>
            <a:ext cx="2971800" cy="39624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484917"/>
            <a:ext cx="2075555" cy="3867400"/>
          </a:xfrm>
          <a:prstGeom prst="rect">
            <a:avLst/>
          </a:prstGeom>
        </p:spPr>
      </p:pic>
    </p:spTree>
    <p:extLst>
      <p:ext uri="{BB962C8B-B14F-4D97-AF65-F5344CB8AC3E}">
        <p14:creationId xmlns:p14="http://schemas.microsoft.com/office/powerpoint/2010/main" val="2213388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algn="ctr"/>
            <a:r>
              <a:rPr lang="en-US" dirty="0" smtClean="0">
                <a:ea typeface="Roboto" pitchFamily="2" charset="0"/>
              </a:rPr>
              <a:t>COMPANY PROPRIETARY, SBIR DATA RIGHTS APPLY</a:t>
            </a:r>
            <a:endParaRPr lang="en-US" dirty="0">
              <a:ea typeface="Roboto" pitchFamily="2" charset="0"/>
            </a:endParaRPr>
          </a:p>
        </p:txBody>
      </p:sp>
      <p:sp>
        <p:nvSpPr>
          <p:cNvPr id="5" name="Slide Number Placeholder 4"/>
          <p:cNvSpPr>
            <a:spLocks noGrp="1"/>
          </p:cNvSpPr>
          <p:nvPr>
            <p:ph type="sldNum" sz="quarter" idx="4"/>
          </p:nvPr>
        </p:nvSpPr>
        <p:spPr/>
        <p:txBody>
          <a:bodyPr/>
          <a:lstStyle/>
          <a:p>
            <a:fld id="{2FC57536-DE33-41C9-8BFC-B3AD36A808A5}" type="slidenum">
              <a:rPr lang="en-US" smtClean="0"/>
              <a:pPr/>
              <a:t>6</a:t>
            </a:fld>
            <a:endParaRPr lang="en-US" dirty="0"/>
          </a:p>
        </p:txBody>
      </p:sp>
      <p:sp>
        <p:nvSpPr>
          <p:cNvPr id="7" name="Title 6"/>
          <p:cNvSpPr>
            <a:spLocks noGrp="1"/>
          </p:cNvSpPr>
          <p:nvPr>
            <p:ph type="title"/>
          </p:nvPr>
        </p:nvSpPr>
        <p:spPr/>
        <p:txBody>
          <a:bodyPr/>
          <a:lstStyle/>
          <a:p>
            <a:r>
              <a:rPr lang="en-US" dirty="0"/>
              <a:t>MASED Phase II of a NOAA SBIR Program</a:t>
            </a:r>
          </a:p>
        </p:txBody>
      </p:sp>
      <p:sp>
        <p:nvSpPr>
          <p:cNvPr id="31" name="Date Placeholder 30"/>
          <p:cNvSpPr>
            <a:spLocks noGrp="1"/>
          </p:cNvSpPr>
          <p:nvPr>
            <p:ph type="dt" sz="half" idx="2"/>
          </p:nvPr>
        </p:nvSpPr>
        <p:spPr/>
        <p:txBody>
          <a:bodyPr/>
          <a:lstStyle/>
          <a:p>
            <a:r>
              <a:rPr lang="en-US" dirty="0" smtClean="0"/>
              <a:t>© 2018 Boston Engineering Corporation</a:t>
            </a:r>
            <a:endParaRPr lang="en-US" dirty="0"/>
          </a:p>
        </p:txBody>
      </p:sp>
      <p:sp>
        <p:nvSpPr>
          <p:cNvPr id="4" name="AutoShape 2" descr="https://zimbra.boston-engineering.com/service/home/~/?auth=co&amp;loc=en_US&amp;id=2333&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https://zimbra.boston-engineering.com/service/home/~/?auth=co&amp;loc=en_US&amp;id=2333&amp;part=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MASED_10FTprofi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2774" y="1447800"/>
            <a:ext cx="7992533" cy="4495800"/>
          </a:xfrm>
          <a:prstGeom prst="rect">
            <a:avLst/>
          </a:prstGeom>
        </p:spPr>
      </p:pic>
    </p:spTree>
    <p:extLst>
      <p:ext uri="{BB962C8B-B14F-4D97-AF65-F5344CB8AC3E}">
        <p14:creationId xmlns:p14="http://schemas.microsoft.com/office/powerpoint/2010/main" val="2264689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953000"/>
          </a:xfrm>
        </p:spPr>
        <p:txBody>
          <a:bodyPr/>
          <a:lstStyle/>
          <a:p>
            <a:r>
              <a:rPr lang="en-US" sz="1600" dirty="0" smtClean="0"/>
              <a:t>One year from the completion of the NOAA SBIR Phase II we are to submit a marketing report to NOAA. This is intended to provide NOAA some feedback on how well the SBIR program incubates technology.  </a:t>
            </a:r>
          </a:p>
          <a:p>
            <a:r>
              <a:rPr lang="en-US" sz="1600" dirty="0" smtClean="0"/>
              <a:t>Boston Engineering needs to build additional prototypes and collect data, then assimilate data into white papers and a quad chart. </a:t>
            </a:r>
          </a:p>
          <a:p>
            <a:r>
              <a:rPr lang="en-US" sz="1600" dirty="0" smtClean="0"/>
              <a:t>NOAA has requested a ROM for Boston Engineering to provide NOAA with 10-20 prototypes for testing purposes</a:t>
            </a:r>
          </a:p>
          <a:p>
            <a:pPr lvl="1"/>
            <a:r>
              <a:rPr lang="en-US" sz="1500" dirty="0" smtClean="0"/>
              <a:t>ROM included some engineering updates for the software to refactor the Iridium messages to make them more compact and some low risk mechanical improvements for reliability purposes – but no major engineering updates</a:t>
            </a:r>
          </a:p>
          <a:p>
            <a:pPr lvl="1"/>
            <a:r>
              <a:rPr lang="en-US" sz="1500" dirty="0" smtClean="0"/>
              <a:t>Boston Engineering would assemble the prototypes in-house and conduct initial unit testing before sending to NOAA</a:t>
            </a:r>
          </a:p>
          <a:p>
            <a:pPr lvl="1"/>
            <a:r>
              <a:rPr lang="en-US" sz="1500" dirty="0" smtClean="0"/>
              <a:t>NOAA to determine who gets the prototypes and how they are tested</a:t>
            </a:r>
          </a:p>
          <a:p>
            <a:pPr lvl="1"/>
            <a:r>
              <a:rPr lang="en-US" sz="1500" dirty="0" smtClean="0"/>
              <a:t>Boston Engineering to use the resulting data to refine the design</a:t>
            </a:r>
          </a:p>
          <a:p>
            <a:r>
              <a:rPr lang="en-US" sz="1600" dirty="0" smtClean="0"/>
              <a:t>We submitted a proposal against NAVAIR SBIR </a:t>
            </a:r>
            <a:r>
              <a:rPr lang="en-US" sz="1600" dirty="0"/>
              <a:t>N181-012 “Low Cost Persistent Environmental Measurement </a:t>
            </a:r>
            <a:r>
              <a:rPr lang="en-US" sz="1600" dirty="0" smtClean="0"/>
              <a:t>System” for an A-sized dropsonde </a:t>
            </a:r>
            <a:r>
              <a:rPr lang="en-US" sz="1600" dirty="0" smtClean="0"/>
              <a:t>capable </a:t>
            </a:r>
            <a:r>
              <a:rPr lang="en-US" sz="1600" dirty="0" smtClean="0"/>
              <a:t>of performing one profile a day for up to a year at the cost of $10s per profile. We call it Proteus</a:t>
            </a:r>
            <a:r>
              <a:rPr lang="en-US" sz="1600" dirty="0" smtClean="0"/>
              <a:t>.  Different operational requirements, but some opportunity for common component cost reduction with MASED.</a:t>
            </a:r>
            <a:endParaRPr lang="en-US" sz="1600" dirty="0"/>
          </a:p>
          <a:p>
            <a:endParaRPr lang="en-US" sz="1600" dirty="0" smtClean="0"/>
          </a:p>
          <a:p>
            <a:pPr marL="0" indent="0">
              <a:buNone/>
            </a:pPr>
            <a:endParaRPr lang="en-US" sz="1600" dirty="0" smtClean="0"/>
          </a:p>
          <a:p>
            <a:pPr lvl="1"/>
            <a:endParaRPr lang="en-US" dirty="0" smtClean="0"/>
          </a:p>
          <a:p>
            <a:pPr lvl="1"/>
            <a:endParaRPr lang="en-US" dirty="0" smtClean="0"/>
          </a:p>
        </p:txBody>
      </p:sp>
      <p:sp>
        <p:nvSpPr>
          <p:cNvPr id="3" name="Footer Placeholder 2"/>
          <p:cNvSpPr>
            <a:spLocks noGrp="1"/>
          </p:cNvSpPr>
          <p:nvPr>
            <p:ph type="ftr" sz="quarter" idx="3"/>
          </p:nvPr>
        </p:nvSpPr>
        <p:spPr/>
        <p:txBody>
          <a:bodyPr/>
          <a:lstStyle/>
          <a:p>
            <a:pPr algn="ctr"/>
            <a:r>
              <a:rPr lang="en-US" dirty="0" smtClean="0">
                <a:ea typeface="Roboto" pitchFamily="2" charset="0"/>
              </a:rPr>
              <a:t>COMPANY PROPRIETARY, SBIR DATA RIGHTS APPLY</a:t>
            </a:r>
            <a:endParaRPr lang="en-US" dirty="0">
              <a:ea typeface="Roboto" pitchFamily="2" charset="0"/>
            </a:endParaRPr>
          </a:p>
        </p:txBody>
      </p:sp>
      <p:sp>
        <p:nvSpPr>
          <p:cNvPr id="5" name="Slide Number Placeholder 4"/>
          <p:cNvSpPr>
            <a:spLocks noGrp="1"/>
          </p:cNvSpPr>
          <p:nvPr>
            <p:ph type="sldNum" sz="quarter" idx="4"/>
          </p:nvPr>
        </p:nvSpPr>
        <p:spPr/>
        <p:txBody>
          <a:bodyPr/>
          <a:lstStyle/>
          <a:p>
            <a:fld id="{2FC57536-DE33-41C9-8BFC-B3AD36A808A5}" type="slidenum">
              <a:rPr lang="en-US" smtClean="0"/>
              <a:pPr/>
              <a:t>7</a:t>
            </a:fld>
            <a:endParaRPr lang="en-US" dirty="0"/>
          </a:p>
        </p:txBody>
      </p:sp>
      <p:sp>
        <p:nvSpPr>
          <p:cNvPr id="7" name="Title 6"/>
          <p:cNvSpPr>
            <a:spLocks noGrp="1"/>
          </p:cNvSpPr>
          <p:nvPr>
            <p:ph type="title"/>
          </p:nvPr>
        </p:nvSpPr>
        <p:spPr/>
        <p:txBody>
          <a:bodyPr/>
          <a:lstStyle/>
          <a:p>
            <a:r>
              <a:rPr lang="en-US" dirty="0" smtClean="0"/>
              <a:t>MASED Commercialization</a:t>
            </a:r>
            <a:endParaRPr lang="en-US" dirty="0"/>
          </a:p>
        </p:txBody>
      </p:sp>
      <p:sp>
        <p:nvSpPr>
          <p:cNvPr id="8" name="Date Placeholder 7"/>
          <p:cNvSpPr>
            <a:spLocks noGrp="1"/>
          </p:cNvSpPr>
          <p:nvPr>
            <p:ph type="dt" sz="half" idx="2"/>
          </p:nvPr>
        </p:nvSpPr>
        <p:spPr/>
        <p:txBody>
          <a:bodyPr/>
          <a:lstStyle/>
          <a:p>
            <a:r>
              <a:rPr lang="en-US" dirty="0" smtClean="0"/>
              <a:t>© 2018 Boston Engineering Corporation</a:t>
            </a:r>
            <a:endParaRPr lang="en-US" dirty="0"/>
          </a:p>
        </p:txBody>
      </p:sp>
    </p:spTree>
    <p:extLst>
      <p:ext uri="{BB962C8B-B14F-4D97-AF65-F5344CB8AC3E}">
        <p14:creationId xmlns:p14="http://schemas.microsoft.com/office/powerpoint/2010/main" val="20362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dirty="0"/>
          </a:p>
        </p:txBody>
      </p:sp>
      <p:sp>
        <p:nvSpPr>
          <p:cNvPr id="6" name="Text Placeholder 1"/>
          <p:cNvSpPr txBox="1">
            <a:spLocks/>
          </p:cNvSpPr>
          <p:nvPr/>
        </p:nvSpPr>
        <p:spPr bwMode="auto">
          <a:xfrm>
            <a:off x="4572000" y="5029200"/>
            <a:ext cx="4586868" cy="30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defTabSz="914400" rtl="0" eaLnBrk="1" latinLnBrk="0" hangingPunct="1">
              <a:spcBef>
                <a:spcPct val="20000"/>
              </a:spcBef>
              <a:buClr>
                <a:schemeClr val="accent3"/>
              </a:buClr>
              <a:buSzPct val="135000"/>
              <a:buFont typeface="Arial" panose="020B0604020202020204" pitchFamily="34" charset="0"/>
              <a:buNone/>
              <a:defRPr sz="1400" b="1" kern="1200">
                <a:solidFill>
                  <a:schemeClr val="bg2">
                    <a:lumMod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70000"/>
              <a:buFont typeface="Wingdings" pitchFamily="2" charset="2"/>
              <a:buChar char="q"/>
              <a:defRPr sz="17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3"/>
              </a:buClr>
              <a:buSzPct val="11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bg2">
                  <a:lumMod val="50000"/>
                </a:schemeClr>
              </a:buClr>
              <a:buFont typeface="Wingdings" pitchFamily="2" charset="2"/>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tx2"/>
                </a:solidFill>
              </a:rPr>
              <a:t>Andrew Keefe</a:t>
            </a:r>
            <a:endParaRPr lang="en-US" dirty="0">
              <a:solidFill>
                <a:schemeClr val="tx2"/>
              </a:solidFill>
            </a:endParaRPr>
          </a:p>
        </p:txBody>
      </p:sp>
      <p:sp>
        <p:nvSpPr>
          <p:cNvPr id="7" name="Text Placeholder 3"/>
          <p:cNvSpPr txBox="1">
            <a:spLocks/>
          </p:cNvSpPr>
          <p:nvPr/>
        </p:nvSpPr>
        <p:spPr bwMode="auto">
          <a:xfrm>
            <a:off x="4574384" y="5410200"/>
            <a:ext cx="4569616"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defTabSz="914400" rtl="0" eaLnBrk="1" latinLnBrk="0" hangingPunct="1">
              <a:spcBef>
                <a:spcPct val="20000"/>
              </a:spcBef>
              <a:buClr>
                <a:schemeClr val="accent3"/>
              </a:buClr>
              <a:buSzPct val="135000"/>
              <a:buFont typeface="Arial" panose="020B0604020202020204" pitchFamily="34" charset="0"/>
              <a:buNone/>
              <a:defRPr sz="1400" b="1" kern="1200">
                <a:solidFill>
                  <a:schemeClr val="bg2">
                    <a:lumMod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70000"/>
              <a:buFont typeface="Wingdings" pitchFamily="2" charset="2"/>
              <a:buChar char="q"/>
              <a:defRPr sz="17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3"/>
              </a:buClr>
              <a:buSzPct val="11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bg2">
                  <a:lumMod val="50000"/>
                </a:schemeClr>
              </a:buClr>
              <a:buFont typeface="Wingdings" pitchFamily="2" charset="2"/>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tx2"/>
                </a:solidFill>
              </a:rPr>
              <a:t>781-314-0727 (Direct)</a:t>
            </a:r>
            <a:endParaRPr lang="en-US" dirty="0">
              <a:solidFill>
                <a:schemeClr val="tx2"/>
              </a:solidFill>
            </a:endParaRPr>
          </a:p>
        </p:txBody>
      </p:sp>
      <p:sp>
        <p:nvSpPr>
          <p:cNvPr id="8" name="Text Placeholder 4"/>
          <p:cNvSpPr txBox="1">
            <a:spLocks/>
          </p:cNvSpPr>
          <p:nvPr/>
        </p:nvSpPr>
        <p:spPr bwMode="auto">
          <a:xfrm>
            <a:off x="4572000" y="5791200"/>
            <a:ext cx="457080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defTabSz="914400" rtl="0" eaLnBrk="1" latinLnBrk="0" hangingPunct="1">
              <a:spcBef>
                <a:spcPct val="20000"/>
              </a:spcBef>
              <a:buClr>
                <a:schemeClr val="accent3"/>
              </a:buClr>
              <a:buSzPct val="135000"/>
              <a:buFont typeface="Arial" panose="020B0604020202020204" pitchFamily="34" charset="0"/>
              <a:buNone/>
              <a:defRPr sz="1400" b="1" kern="1200">
                <a:solidFill>
                  <a:schemeClr val="bg2">
                    <a:lumMod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70000"/>
              <a:buFont typeface="Wingdings" pitchFamily="2" charset="2"/>
              <a:buChar char="q"/>
              <a:defRPr sz="17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3"/>
              </a:buClr>
              <a:buSzPct val="110000"/>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bg2">
                  <a:lumMod val="50000"/>
                </a:schemeClr>
              </a:buClr>
              <a:buFont typeface="Wingdings" pitchFamily="2" charset="2"/>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anose="020B0604020202020204" pitchFamily="34" charset="0"/>
              <a:buChar char="»"/>
              <a:defRPr sz="13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tx2"/>
                </a:solidFill>
              </a:rPr>
              <a:t>akeefe@boston-engineering.com</a:t>
            </a:r>
            <a:endParaRPr lang="en-US" dirty="0">
              <a:solidFill>
                <a:schemeClr val="tx2"/>
              </a:solidFill>
            </a:endParaRPr>
          </a:p>
        </p:txBody>
      </p:sp>
      <p:sp>
        <p:nvSpPr>
          <p:cNvPr id="9" name="Text Placeholder 8"/>
          <p:cNvSpPr>
            <a:spLocks noGrp="1"/>
          </p:cNvSpPr>
          <p:nvPr>
            <p:ph type="body" sz="quarter" idx="10"/>
          </p:nvPr>
        </p:nvSpPr>
        <p:spPr/>
        <p:txBody>
          <a:bodyPr/>
          <a:lstStyle/>
          <a:p>
            <a:endParaRPr lang="en-US" dirty="0"/>
          </a:p>
        </p:txBody>
      </p:sp>
      <p:sp>
        <p:nvSpPr>
          <p:cNvPr id="10" name="Text Placeholder 9"/>
          <p:cNvSpPr>
            <a:spLocks noGrp="1"/>
          </p:cNvSpPr>
          <p:nvPr>
            <p:ph type="body" sz="quarter" idx="12"/>
          </p:nvPr>
        </p:nvSpPr>
        <p:spPr/>
        <p:txBody>
          <a:bodyPr/>
          <a:lstStyle/>
          <a:p>
            <a:endParaRPr lang="en-US"/>
          </a:p>
        </p:txBody>
      </p:sp>
      <p:sp>
        <p:nvSpPr>
          <p:cNvPr id="11" name="Text Placeholder 10"/>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67223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oston Engineering Corporate Colors">
      <a:dk1>
        <a:srgbClr val="111820"/>
      </a:dk1>
      <a:lt1>
        <a:sysClr val="window" lastClr="FFFFFF"/>
      </a:lt1>
      <a:dk2>
        <a:srgbClr val="5E7E95"/>
      </a:dk2>
      <a:lt2>
        <a:srgbClr val="D3D0CE"/>
      </a:lt2>
      <a:accent1>
        <a:srgbClr val="A4C6D3"/>
      </a:accent1>
      <a:accent2>
        <a:srgbClr val="AC162C"/>
      </a:accent2>
      <a:accent3>
        <a:srgbClr val="ACC37E"/>
      </a:accent3>
      <a:accent4>
        <a:srgbClr val="8064A2"/>
      </a:accent4>
      <a:accent5>
        <a:srgbClr val="4BACC6"/>
      </a:accent5>
      <a:accent6>
        <a:srgbClr val="F79646"/>
      </a:accent6>
      <a:hlink>
        <a:srgbClr val="0000FF"/>
      </a:hlink>
      <a:folHlink>
        <a:srgbClr val="8A8A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5461</TotalTime>
  <Words>829</Words>
  <Application>Microsoft Office PowerPoint</Application>
  <PresentationFormat>On-screen Show (4:3)</PresentationFormat>
  <Paragraphs>76</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blank</vt:lpstr>
      <vt:lpstr>PowerPoint Presentation</vt:lpstr>
      <vt:lpstr>MASED Mission &amp; CONOPS</vt:lpstr>
      <vt:lpstr>MASED Phase II of a NOAA SBIR Program</vt:lpstr>
      <vt:lpstr>MASED Phase II of a NOAA SBIR Program</vt:lpstr>
      <vt:lpstr>MASED Phase II of a NOAA SBIR Program</vt:lpstr>
      <vt:lpstr>MASED Phase II of a NOAA SBIR Program</vt:lpstr>
      <vt:lpstr>MASED Commercialization</vt:lpstr>
      <vt:lpstr>PowerPoint Presentation</vt:lpstr>
    </vt:vector>
  </TitlesOfParts>
  <Company>Boston Engineering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Cardenas, Robert</dc:creator>
  <cp:keywords>Blank template</cp:keywords>
  <cp:lastModifiedBy>Andrew Keefe</cp:lastModifiedBy>
  <cp:revision>183</cp:revision>
  <cp:lastPrinted>2016-04-19T20:06:07Z</cp:lastPrinted>
  <dcterms:created xsi:type="dcterms:W3CDTF">2016-04-15T13:34:49Z</dcterms:created>
  <dcterms:modified xsi:type="dcterms:W3CDTF">2018-04-24T16:08:46Z</dcterms:modified>
  <cp:version>B.E. 1.1</cp:version>
</cp:coreProperties>
</file>