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84" r:id="rId4"/>
    <p:sldId id="268" r:id="rId5"/>
    <p:sldId id="258" r:id="rId6"/>
    <p:sldId id="281" r:id="rId7"/>
    <p:sldId id="271" r:id="rId8"/>
    <p:sldId id="272" r:id="rId9"/>
    <p:sldId id="270" r:id="rId10"/>
    <p:sldId id="266" r:id="rId11"/>
    <p:sldId id="273" r:id="rId12"/>
    <p:sldId id="274" r:id="rId13"/>
    <p:sldId id="275" r:id="rId14"/>
    <p:sldId id="285" r:id="rId15"/>
    <p:sldId id="278" r:id="rId16"/>
    <p:sldId id="280" r:id="rId17"/>
    <p:sldId id="283" r:id="rId18"/>
    <p:sldId id="289" r:id="rId19"/>
    <p:sldId id="290" r:id="rId20"/>
    <p:sldId id="287" r:id="rId21"/>
    <p:sldId id="288" r:id="rId22"/>
    <p:sldId id="261" r:id="rId2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828" y="76"/>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xfrm>
            <a:off x="1143000" y="685800"/>
            <a:ext cx="4572000" cy="3429000"/>
          </a:xfrm>
          <a:prstGeom prst="rect">
            <a:avLst/>
          </a:prstGeom>
        </p:spPr>
        <p:txBody>
          <a:bodyPr/>
          <a:lstStyle/>
          <a:p>
            <a:endParaRPr/>
          </a:p>
        </p:txBody>
      </p:sp>
      <p:sp>
        <p:nvSpPr>
          <p:cNvPr id="123" name="Shape 12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446294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bg>
      <p:bgPr>
        <a:solidFill>
          <a:srgbClr val="252243"/>
        </a:solidFill>
        <a:effectLst/>
      </p:bgPr>
    </p:bg>
    <p:spTree>
      <p:nvGrpSpPr>
        <p:cNvPr id="1" name=""/>
        <p:cNvGrpSpPr/>
        <p:nvPr/>
      </p:nvGrpSpPr>
      <p:grpSpPr>
        <a:xfrm>
          <a:off x="0" y="0"/>
          <a:ext cx="0" cy="0"/>
          <a:chOff x="0" y="0"/>
          <a:chExt cx="0" cy="0"/>
        </a:xfrm>
      </p:grpSpPr>
      <p:sp>
        <p:nvSpPr>
          <p:cNvPr id="13" name="Shape 13"/>
          <p:cNvSpPr>
            <a:spLocks noGrp="1"/>
          </p:cNvSpPr>
          <p:nvPr>
            <p:ph type="title"/>
          </p:nvPr>
        </p:nvSpPr>
        <p:spPr>
          <a:xfrm>
            <a:off x="1270000" y="3911600"/>
            <a:ext cx="10464800" cy="1024285"/>
          </a:xfrm>
          <a:prstGeom prst="rect">
            <a:avLst/>
          </a:prstGeom>
        </p:spPr>
        <p:txBody>
          <a:bodyPr/>
          <a:lstStyle>
            <a:lvl1pPr algn="ctr">
              <a:defRPr>
                <a:solidFill>
                  <a:srgbClr val="FFFFFF"/>
                </a:solidFill>
              </a:defRPr>
            </a:lvl1pPr>
          </a:lstStyle>
          <a:p>
            <a:r>
              <a:t>Title Text</a:t>
            </a:r>
          </a:p>
        </p:txBody>
      </p:sp>
      <p:sp>
        <p:nvSpPr>
          <p:cNvPr id="16" name="Shape 16"/>
          <p:cNvSpPr>
            <a:spLocks noGrp="1"/>
          </p:cNvSpPr>
          <p:nvPr>
            <p:ph type="body" sz="quarter" idx="13"/>
          </p:nvPr>
        </p:nvSpPr>
        <p:spPr>
          <a:xfrm>
            <a:off x="1270000" y="4711700"/>
            <a:ext cx="10464800" cy="1024285"/>
          </a:xfrm>
          <a:prstGeom prst="rect">
            <a:avLst/>
          </a:prstGeom>
        </p:spPr>
        <p:txBody>
          <a:bodyPr/>
          <a:lstStyle>
            <a:lvl1pPr marL="0" indent="0" algn="ctr">
              <a:spcBef>
                <a:spcPts val="0"/>
              </a:spcBef>
              <a:buSzTx/>
              <a:buNone/>
              <a:defRPr sz="3000">
                <a:solidFill>
                  <a:srgbClr val="0ABBEF"/>
                </a:solidFill>
              </a:defRPr>
            </a:lvl1pPr>
          </a:lstStyle>
          <a:p>
            <a:r>
              <a:t>Presented By</a:t>
            </a:r>
          </a:p>
        </p:txBody>
      </p:sp>
      <p:sp>
        <p:nvSpPr>
          <p:cNvPr id="17" name="Shape 17"/>
          <p:cNvSpPr>
            <a:spLocks noGrp="1"/>
          </p:cNvSpPr>
          <p:nvPr>
            <p:ph type="sldNum" sz="quarter" idx="2"/>
          </p:nvPr>
        </p:nvSpPr>
        <p:spPr>
          <a:prstGeom prst="rect">
            <a:avLst/>
          </a:prstGeom>
        </p:spPr>
        <p:txBody>
          <a:bodyPr/>
          <a:lstStyle/>
          <a:p>
            <a:fld id="{86CB4B4D-7CA3-9044-876B-883B54F8677D}" type="slidenum">
              <a:t>‹#›</a:t>
            </a:fld>
            <a:endParaRPr/>
          </a:p>
        </p:txBody>
      </p:sp>
      <p:pic>
        <p:nvPicPr>
          <p:cNvPr id="7" name="Picture 6" descr="FAAM logotype with strapline white out.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12072" y="1062434"/>
            <a:ext cx="2734147" cy="1483420"/>
          </a:xfrm>
          <a:prstGeom prst="rect">
            <a:avLst/>
          </a:prstGeom>
        </p:spPr>
      </p:pic>
      <p:pic>
        <p:nvPicPr>
          <p:cNvPr id="8" name="Picture 7" descr="Atmosphere1.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2354" y="6540500"/>
            <a:ext cx="10363200" cy="3213100"/>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 Center">
    <p:bg>
      <p:bgPr>
        <a:solidFill>
          <a:srgbClr val="252243"/>
        </a:solidFill>
        <a:effectLst/>
      </p:bgPr>
    </p:bg>
    <p:spTree>
      <p:nvGrpSpPr>
        <p:cNvPr id="1" name=""/>
        <p:cNvGrpSpPr/>
        <p:nvPr/>
      </p:nvGrpSpPr>
      <p:grpSpPr>
        <a:xfrm>
          <a:off x="0" y="0"/>
          <a:ext cx="0" cy="0"/>
          <a:chOff x="0" y="0"/>
          <a:chExt cx="0" cy="0"/>
        </a:xfrm>
      </p:grpSpPr>
      <p:pic>
        <p:nvPicPr>
          <p:cNvPr id="2" name="Picture 1" descr="Atmosphere2.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0706" y="0"/>
            <a:ext cx="3024094" cy="9753600"/>
          </a:xfrm>
          <a:prstGeom prst="rect">
            <a:avLst/>
          </a:prstGeom>
        </p:spPr>
      </p:pic>
      <p:sp>
        <p:nvSpPr>
          <p:cNvPr id="24" name="Shape 24"/>
          <p:cNvSpPr>
            <a:spLocks noGrp="1"/>
          </p:cNvSpPr>
          <p:nvPr>
            <p:ph type="title"/>
          </p:nvPr>
        </p:nvSpPr>
        <p:spPr>
          <a:xfrm>
            <a:off x="1003300" y="3009900"/>
            <a:ext cx="10464800" cy="3302000"/>
          </a:xfrm>
          <a:prstGeom prst="rect">
            <a:avLst/>
          </a:prstGeom>
        </p:spPr>
        <p:txBody>
          <a:bodyPr anchor="ctr"/>
          <a:lstStyle>
            <a:lvl1pPr>
              <a:defRPr sz="6500">
                <a:solidFill>
                  <a:srgbClr val="FFFFFF"/>
                </a:solidFill>
              </a:defRPr>
            </a:lvl1pPr>
          </a:lstStyle>
          <a:p>
            <a:r>
              <a:t>Title Text</a:t>
            </a:r>
          </a:p>
        </p:txBody>
      </p:sp>
      <p:sp>
        <p:nvSpPr>
          <p:cNvPr id="26" name="Shape 2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3" name="Shape 33"/>
          <p:cNvSpPr>
            <a:spLocks noGrp="1"/>
          </p:cNvSpPr>
          <p:nvPr>
            <p:ph type="title"/>
          </p:nvPr>
        </p:nvSpPr>
        <p:spPr>
          <a:prstGeom prst="rect">
            <a:avLst/>
          </a:prstGeom>
        </p:spPr>
        <p:txBody>
          <a:bodyPr/>
          <a:lstStyle/>
          <a:p>
            <a:r>
              <a:t>Title Text</a:t>
            </a:r>
          </a:p>
        </p:txBody>
      </p:sp>
      <p:sp>
        <p:nvSpPr>
          <p:cNvPr id="34" name="Shape 34"/>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5" name="Shape 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1" name="Shape 51"/>
          <p:cNvSpPr>
            <a:spLocks noGrp="1"/>
          </p:cNvSpPr>
          <p:nvPr>
            <p:ph type="body" idx="1"/>
          </p:nvPr>
        </p:nvSpPr>
        <p:spPr>
          <a:xfrm>
            <a:off x="952500" y="1270000"/>
            <a:ext cx="11099800" cy="7213600"/>
          </a:xfrm>
          <a:prstGeom prst="rect">
            <a:avLst/>
          </a:prstGeom>
        </p:spPr>
        <p:txBody>
          <a:bodyPr/>
          <a:lstStyle>
            <a:lvl1pPr>
              <a:defRPr sz="3000"/>
            </a:lvl1pPr>
            <a:lvl2pPr>
              <a:defRPr sz="3000"/>
            </a:lvl2pPr>
            <a:lvl3pPr>
              <a:defRPr sz="3000"/>
            </a:lvl3pPr>
            <a:lvl4pPr>
              <a:defRPr sz="3000"/>
            </a:lvl4pPr>
            <a:lvl5pPr>
              <a:defRPr sz="3000"/>
            </a:lvl5pPr>
          </a:lstStyle>
          <a:p>
            <a:r>
              <a:t>Body Level One</a:t>
            </a:r>
          </a:p>
          <a:p>
            <a:pPr lvl="1"/>
            <a:r>
              <a:t>Body Level Two</a:t>
            </a:r>
          </a:p>
          <a:p>
            <a:pPr lvl="2"/>
            <a:r>
              <a:t>Body Level Three</a:t>
            </a:r>
          </a:p>
          <a:p>
            <a:pPr lvl="3"/>
            <a:r>
              <a:t>Body Level Four</a:t>
            </a:r>
          </a:p>
          <a:p>
            <a:pPr lvl="4"/>
            <a:r>
              <a:t>Body Level Five</a:t>
            </a:r>
          </a:p>
        </p:txBody>
      </p:sp>
      <p:sp>
        <p:nvSpPr>
          <p:cNvPr id="52" name="Shape 5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ullets copy">
    <p:bg>
      <p:bgPr>
        <a:solidFill>
          <a:srgbClr val="252243"/>
        </a:solidFill>
        <a:effectLst/>
      </p:bgPr>
    </p:bg>
    <p:spTree>
      <p:nvGrpSpPr>
        <p:cNvPr id="1" name=""/>
        <p:cNvGrpSpPr/>
        <p:nvPr/>
      </p:nvGrpSpPr>
      <p:grpSpPr>
        <a:xfrm>
          <a:off x="0" y="0"/>
          <a:ext cx="0" cy="0"/>
          <a:chOff x="0" y="0"/>
          <a:chExt cx="0" cy="0"/>
        </a:xfrm>
      </p:grpSpPr>
      <p:sp>
        <p:nvSpPr>
          <p:cNvPr id="59" name="Shape 59"/>
          <p:cNvSpPr>
            <a:spLocks noGrp="1"/>
          </p:cNvSpPr>
          <p:nvPr>
            <p:ph type="body" idx="1"/>
          </p:nvPr>
        </p:nvSpPr>
        <p:spPr>
          <a:xfrm>
            <a:off x="952500" y="1270000"/>
            <a:ext cx="11099800" cy="7213600"/>
          </a:xfrm>
          <a:prstGeom prst="rect">
            <a:avLst/>
          </a:prstGeom>
        </p:spPr>
        <p:txBody>
          <a:bodyPr/>
          <a:lstStyle>
            <a:lvl1pPr>
              <a:defRPr sz="3000">
                <a:solidFill>
                  <a:srgbClr val="FFFFFF"/>
                </a:solidFill>
              </a:defRPr>
            </a:lvl1pPr>
            <a:lvl2pPr>
              <a:defRPr sz="3000">
                <a:solidFill>
                  <a:srgbClr val="FFFFFF"/>
                </a:solidFill>
              </a:defRPr>
            </a:lvl2pPr>
            <a:lvl3pPr>
              <a:defRPr sz="3000">
                <a:solidFill>
                  <a:srgbClr val="FFFFFF"/>
                </a:solidFill>
              </a:defRPr>
            </a:lvl3pPr>
            <a:lvl4pPr>
              <a:defRPr sz="3000">
                <a:solidFill>
                  <a:srgbClr val="FFFFFF"/>
                </a:solidFill>
              </a:defRPr>
            </a:lvl4pPr>
            <a:lvl5pPr>
              <a:defRPr sz="30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61" name="FAAM logotype no strapline white out.pdf"/>
          <p:cNvPicPr>
            <a:picLocks noChangeAspect="1"/>
          </p:cNvPicPr>
          <p:nvPr/>
        </p:nvPicPr>
        <p:blipFill>
          <a:blip r:embed="rId2">
            <a:extLst/>
          </a:blip>
          <a:stretch>
            <a:fillRect/>
          </a:stretch>
        </p:blipFill>
        <p:spPr>
          <a:xfrm>
            <a:off x="11795819" y="223142"/>
            <a:ext cx="806749" cy="154485"/>
          </a:xfrm>
          <a:prstGeom prst="rect">
            <a:avLst/>
          </a:prstGeom>
          <a:ln w="12700">
            <a:miter lim="400000"/>
          </a:ln>
        </p:spPr>
      </p:pic>
      <p:sp>
        <p:nvSpPr>
          <p:cNvPr id="62" name="Shape 62"/>
          <p:cNvSpPr>
            <a:spLocks noGrp="1"/>
          </p:cNvSpPr>
          <p:nvPr>
            <p:ph type="sldNum" sz="quarter" idx="2"/>
          </p:nvPr>
        </p:nvSpPr>
        <p:spPr>
          <a:prstGeom prst="rect">
            <a:avLst/>
          </a:prstGeom>
        </p:spPr>
        <p:txBody>
          <a:bodyPr/>
          <a:lstStyle/>
          <a:p>
            <a:fld id="{86CB4B4D-7CA3-9044-876B-883B54F8677D}" type="slidenum">
              <a:t>‹#›</a:t>
            </a:fld>
            <a:endParaRPr/>
          </a:p>
        </p:txBody>
      </p:sp>
      <p:pic>
        <p:nvPicPr>
          <p:cNvPr id="6" name="Picture 5" descr="plane5.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7785" y="5876286"/>
            <a:ext cx="3780000" cy="3100450"/>
          </a:xfrm>
          <a:prstGeom prst="rect">
            <a:avLst/>
          </a:prstGeom>
        </p:spPr>
      </p:pic>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2">
    <p:spTree>
      <p:nvGrpSpPr>
        <p:cNvPr id="1" name=""/>
        <p:cNvGrpSpPr/>
        <p:nvPr/>
      </p:nvGrpSpPr>
      <p:grpSpPr>
        <a:xfrm>
          <a:off x="0" y="0"/>
          <a:ext cx="0" cy="0"/>
          <a:chOff x="0" y="0"/>
          <a:chExt cx="0" cy="0"/>
        </a:xfrm>
      </p:grpSpPr>
      <p:pic>
        <p:nvPicPr>
          <p:cNvPr id="2" name="Picture 1" descr="plane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294" y="8185447"/>
            <a:ext cx="2895600" cy="1955800"/>
          </a:xfrm>
          <a:prstGeom prst="rect">
            <a:avLst/>
          </a:prstGeom>
        </p:spPr>
      </p:pic>
      <p:pic>
        <p:nvPicPr>
          <p:cNvPr id="105" name="FAAM logotype no strapline cmyk.pdf"/>
          <p:cNvPicPr>
            <a:picLocks noChangeAspect="1"/>
          </p:cNvPicPr>
          <p:nvPr/>
        </p:nvPicPr>
        <p:blipFill>
          <a:blip r:embed="rId3">
            <a:extLst/>
          </a:blip>
          <a:stretch>
            <a:fillRect/>
          </a:stretch>
        </p:blipFill>
        <p:spPr>
          <a:xfrm>
            <a:off x="11798300" y="228600"/>
            <a:ext cx="812800" cy="155643"/>
          </a:xfrm>
          <a:prstGeom prst="rect">
            <a:avLst/>
          </a:prstGeom>
          <a:ln w="12700">
            <a:miter lim="400000"/>
          </a:ln>
        </p:spPr>
      </p:pic>
      <p:sp>
        <p:nvSpPr>
          <p:cNvPr id="107" name="Shape 10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673794"/>
            <a:ext cx="11099800" cy="100364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Title Text</a:t>
            </a:r>
          </a:p>
        </p:txBody>
      </p:sp>
      <p:sp>
        <p:nvSpPr>
          <p:cNvPr id="3" name="Shape 3"/>
          <p:cNvSpPr>
            <a:spLocks noGrp="1"/>
          </p:cNvSpPr>
          <p:nvPr>
            <p:ph type="body" idx="1"/>
          </p:nvPr>
        </p:nvSpPr>
        <p:spPr>
          <a:xfrm>
            <a:off x="952500" y="1966993"/>
            <a:ext cx="11099800" cy="62865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2pPr marL="889000" indent="-444500"/>
            <a:lvl3pPr marL="1333500" indent="-444500"/>
            <a:lvl4pPr marL="1778000" indent="-444500"/>
            <a:lvl5pPr marL="2222500" indent="-444500"/>
          </a:lstStyle>
          <a:p>
            <a:r>
              <a:t>Body Level One</a:t>
            </a:r>
          </a:p>
          <a:p>
            <a:pPr lvl="1"/>
            <a:r>
              <a:t>Body Level Two</a:t>
            </a:r>
          </a:p>
          <a:p>
            <a:pPr lvl="2"/>
            <a:r>
              <a:t>Body Level Three</a:t>
            </a:r>
          </a:p>
          <a:p>
            <a:pPr lvl="3"/>
            <a:r>
              <a:t>Body Level Four</a:t>
            </a:r>
          </a:p>
          <a:p>
            <a:pPr lvl="4"/>
            <a:r>
              <a:t>Body Level Five</a:t>
            </a:r>
          </a:p>
        </p:txBody>
      </p:sp>
      <p:pic>
        <p:nvPicPr>
          <p:cNvPr id="4" name="FAAM logotype no strapline cmyk.pdf"/>
          <p:cNvPicPr>
            <a:picLocks noChangeAspect="1"/>
          </p:cNvPicPr>
          <p:nvPr/>
        </p:nvPicPr>
        <p:blipFill>
          <a:blip r:embed="rId8">
            <a:extLst/>
          </a:blip>
          <a:stretch>
            <a:fillRect/>
          </a:stretch>
        </p:blipFill>
        <p:spPr>
          <a:xfrm>
            <a:off x="11798300" y="228600"/>
            <a:ext cx="812800" cy="155643"/>
          </a:xfrm>
          <a:prstGeom prst="rect">
            <a:avLst/>
          </a:prstGeom>
          <a:ln w="12700">
            <a:miter lim="400000"/>
          </a:ln>
        </p:spPr>
      </p:pic>
      <p:sp>
        <p:nvSpPr>
          <p:cNvPr id="6" name="Shape 6"/>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pic>
        <p:nvPicPr>
          <p:cNvPr id="7" name="Picture 6" descr="plane2.eps"/>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052854" y="5923956"/>
            <a:ext cx="3758319" cy="308266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9" r:id="rId6"/>
  </p:sldLayoutIdLst>
  <p:transition spd="med"/>
  <p:txStyles>
    <p:titleStyle>
      <a:lvl1pPr marL="0" marR="0" indent="0" algn="l" defTabSz="584200" latinLnBrk="0">
        <a:lnSpc>
          <a:spcPct val="100000"/>
        </a:lnSpc>
        <a:spcBef>
          <a:spcPts val="0"/>
        </a:spcBef>
        <a:spcAft>
          <a:spcPts val="0"/>
        </a:spcAft>
        <a:buClrTx/>
        <a:buSzTx/>
        <a:buFontTx/>
        <a:buNone/>
        <a:tabLst/>
        <a:defRPr sz="5000" b="0" i="0" u="none" strike="noStrike" cap="none" spc="0" baseline="0">
          <a:ln>
            <a:noFill/>
          </a:ln>
          <a:solidFill>
            <a:srgbClr val="0ABBEF"/>
          </a:solidFill>
          <a:uFillTx/>
          <a:latin typeface="Calibri"/>
          <a:ea typeface="Calibri"/>
          <a:cs typeface="Calibri"/>
          <a:sym typeface="Calibri"/>
        </a:defRPr>
      </a:lvl1pPr>
      <a:lvl2pPr marL="0" marR="0" indent="228600" algn="l" defTabSz="584200" latinLnBrk="0">
        <a:lnSpc>
          <a:spcPct val="100000"/>
        </a:lnSpc>
        <a:spcBef>
          <a:spcPts val="0"/>
        </a:spcBef>
        <a:spcAft>
          <a:spcPts val="0"/>
        </a:spcAft>
        <a:buClrTx/>
        <a:buSzTx/>
        <a:buFontTx/>
        <a:buNone/>
        <a:tabLst/>
        <a:defRPr sz="5000" b="0" i="0" u="none" strike="noStrike" cap="none" spc="0" baseline="0">
          <a:ln>
            <a:noFill/>
          </a:ln>
          <a:solidFill>
            <a:srgbClr val="0ABBEF"/>
          </a:solidFill>
          <a:uFillTx/>
          <a:latin typeface="Calibri"/>
          <a:ea typeface="Calibri"/>
          <a:cs typeface="Calibri"/>
          <a:sym typeface="Calibri"/>
        </a:defRPr>
      </a:lvl2pPr>
      <a:lvl3pPr marL="0" marR="0" indent="457200" algn="l" defTabSz="584200" latinLnBrk="0">
        <a:lnSpc>
          <a:spcPct val="100000"/>
        </a:lnSpc>
        <a:spcBef>
          <a:spcPts val="0"/>
        </a:spcBef>
        <a:spcAft>
          <a:spcPts val="0"/>
        </a:spcAft>
        <a:buClrTx/>
        <a:buSzTx/>
        <a:buFontTx/>
        <a:buNone/>
        <a:tabLst/>
        <a:defRPr sz="5000" b="0" i="0" u="none" strike="noStrike" cap="none" spc="0" baseline="0">
          <a:ln>
            <a:noFill/>
          </a:ln>
          <a:solidFill>
            <a:srgbClr val="0ABBEF"/>
          </a:solidFill>
          <a:uFillTx/>
          <a:latin typeface="Calibri"/>
          <a:ea typeface="Calibri"/>
          <a:cs typeface="Calibri"/>
          <a:sym typeface="Calibri"/>
        </a:defRPr>
      </a:lvl3pPr>
      <a:lvl4pPr marL="0" marR="0" indent="685800" algn="l" defTabSz="584200" latinLnBrk="0">
        <a:lnSpc>
          <a:spcPct val="100000"/>
        </a:lnSpc>
        <a:spcBef>
          <a:spcPts val="0"/>
        </a:spcBef>
        <a:spcAft>
          <a:spcPts val="0"/>
        </a:spcAft>
        <a:buClrTx/>
        <a:buSzTx/>
        <a:buFontTx/>
        <a:buNone/>
        <a:tabLst/>
        <a:defRPr sz="5000" b="0" i="0" u="none" strike="noStrike" cap="none" spc="0" baseline="0">
          <a:ln>
            <a:noFill/>
          </a:ln>
          <a:solidFill>
            <a:srgbClr val="0ABBEF"/>
          </a:solidFill>
          <a:uFillTx/>
          <a:latin typeface="Calibri"/>
          <a:ea typeface="Calibri"/>
          <a:cs typeface="Calibri"/>
          <a:sym typeface="Calibri"/>
        </a:defRPr>
      </a:lvl4pPr>
      <a:lvl5pPr marL="0" marR="0" indent="914400" algn="l" defTabSz="584200" latinLnBrk="0">
        <a:lnSpc>
          <a:spcPct val="100000"/>
        </a:lnSpc>
        <a:spcBef>
          <a:spcPts val="0"/>
        </a:spcBef>
        <a:spcAft>
          <a:spcPts val="0"/>
        </a:spcAft>
        <a:buClrTx/>
        <a:buSzTx/>
        <a:buFontTx/>
        <a:buNone/>
        <a:tabLst/>
        <a:defRPr sz="5000" b="0" i="0" u="none" strike="noStrike" cap="none" spc="0" baseline="0">
          <a:ln>
            <a:noFill/>
          </a:ln>
          <a:solidFill>
            <a:srgbClr val="0ABBEF"/>
          </a:solidFill>
          <a:uFillTx/>
          <a:latin typeface="Calibri"/>
          <a:ea typeface="Calibri"/>
          <a:cs typeface="Calibri"/>
          <a:sym typeface="Calibri"/>
        </a:defRPr>
      </a:lvl5pPr>
      <a:lvl6pPr marL="0" marR="0" indent="1143000" algn="l" defTabSz="584200" latinLnBrk="0">
        <a:lnSpc>
          <a:spcPct val="100000"/>
        </a:lnSpc>
        <a:spcBef>
          <a:spcPts val="0"/>
        </a:spcBef>
        <a:spcAft>
          <a:spcPts val="0"/>
        </a:spcAft>
        <a:buClrTx/>
        <a:buSzTx/>
        <a:buFontTx/>
        <a:buNone/>
        <a:tabLst/>
        <a:defRPr sz="5000" b="0" i="0" u="none" strike="noStrike" cap="none" spc="0" baseline="0">
          <a:ln>
            <a:noFill/>
          </a:ln>
          <a:solidFill>
            <a:srgbClr val="0ABBEF"/>
          </a:solidFill>
          <a:uFillTx/>
          <a:latin typeface="Calibri"/>
          <a:ea typeface="Calibri"/>
          <a:cs typeface="Calibri"/>
          <a:sym typeface="Calibri"/>
        </a:defRPr>
      </a:lvl6pPr>
      <a:lvl7pPr marL="0" marR="0" indent="1371600" algn="l" defTabSz="584200" latinLnBrk="0">
        <a:lnSpc>
          <a:spcPct val="100000"/>
        </a:lnSpc>
        <a:spcBef>
          <a:spcPts val="0"/>
        </a:spcBef>
        <a:spcAft>
          <a:spcPts val="0"/>
        </a:spcAft>
        <a:buClrTx/>
        <a:buSzTx/>
        <a:buFontTx/>
        <a:buNone/>
        <a:tabLst/>
        <a:defRPr sz="5000" b="0" i="0" u="none" strike="noStrike" cap="none" spc="0" baseline="0">
          <a:ln>
            <a:noFill/>
          </a:ln>
          <a:solidFill>
            <a:srgbClr val="0ABBEF"/>
          </a:solidFill>
          <a:uFillTx/>
          <a:latin typeface="Calibri"/>
          <a:ea typeface="Calibri"/>
          <a:cs typeface="Calibri"/>
          <a:sym typeface="Calibri"/>
        </a:defRPr>
      </a:lvl7pPr>
      <a:lvl8pPr marL="0" marR="0" indent="1600200" algn="l" defTabSz="584200" latinLnBrk="0">
        <a:lnSpc>
          <a:spcPct val="100000"/>
        </a:lnSpc>
        <a:spcBef>
          <a:spcPts val="0"/>
        </a:spcBef>
        <a:spcAft>
          <a:spcPts val="0"/>
        </a:spcAft>
        <a:buClrTx/>
        <a:buSzTx/>
        <a:buFontTx/>
        <a:buNone/>
        <a:tabLst/>
        <a:defRPr sz="5000" b="0" i="0" u="none" strike="noStrike" cap="none" spc="0" baseline="0">
          <a:ln>
            <a:noFill/>
          </a:ln>
          <a:solidFill>
            <a:srgbClr val="0ABBEF"/>
          </a:solidFill>
          <a:uFillTx/>
          <a:latin typeface="Calibri"/>
          <a:ea typeface="Calibri"/>
          <a:cs typeface="Calibri"/>
          <a:sym typeface="Calibri"/>
        </a:defRPr>
      </a:lvl8pPr>
      <a:lvl9pPr marL="0" marR="0" indent="1828800" algn="l" defTabSz="584200" latinLnBrk="0">
        <a:lnSpc>
          <a:spcPct val="100000"/>
        </a:lnSpc>
        <a:spcBef>
          <a:spcPts val="0"/>
        </a:spcBef>
        <a:spcAft>
          <a:spcPts val="0"/>
        </a:spcAft>
        <a:buClrTx/>
        <a:buSzTx/>
        <a:buFontTx/>
        <a:buNone/>
        <a:tabLst/>
        <a:defRPr sz="5000" b="0" i="0" u="none" strike="noStrike" cap="none" spc="0" baseline="0">
          <a:ln>
            <a:noFill/>
          </a:ln>
          <a:solidFill>
            <a:srgbClr val="0ABBEF"/>
          </a:solidFill>
          <a:uFillTx/>
          <a:latin typeface="Calibri"/>
          <a:ea typeface="Calibri"/>
          <a:cs typeface="Calibri"/>
          <a:sym typeface="Calibri"/>
        </a:defRPr>
      </a:lvl9pPr>
    </p:titleStyle>
    <p:bodyStyle>
      <a:lvl1pPr marL="444500" marR="0" indent="-444500" algn="l" defTabSz="584200" latinLnBrk="0">
        <a:lnSpc>
          <a:spcPct val="100000"/>
        </a:lnSpc>
        <a:spcBef>
          <a:spcPts val="1200"/>
        </a:spcBef>
        <a:spcAft>
          <a:spcPts val="0"/>
        </a:spcAft>
        <a:buClrTx/>
        <a:buSzPct val="75000"/>
        <a:buFontTx/>
        <a:buChar char="•"/>
        <a:tabLst/>
        <a:defRPr sz="2900" b="0" i="0" u="none" strike="noStrike" cap="none" spc="0" baseline="0">
          <a:ln>
            <a:noFill/>
          </a:ln>
          <a:solidFill>
            <a:srgbClr val="000000"/>
          </a:solidFill>
          <a:uFillTx/>
          <a:latin typeface="Calibri"/>
          <a:ea typeface="Calibri"/>
          <a:cs typeface="Calibri"/>
          <a:sym typeface="Calibri"/>
        </a:defRPr>
      </a:lvl1pPr>
      <a:lvl2pPr marL="802569" marR="0" indent="-358069" algn="l" defTabSz="584200" latinLnBrk="0">
        <a:lnSpc>
          <a:spcPct val="100000"/>
        </a:lnSpc>
        <a:spcBef>
          <a:spcPts val="1200"/>
        </a:spcBef>
        <a:spcAft>
          <a:spcPts val="0"/>
        </a:spcAft>
        <a:buClrTx/>
        <a:buSzPct val="75000"/>
        <a:buFontTx/>
        <a:buChar char="•"/>
        <a:tabLst/>
        <a:defRPr sz="2900" b="0" i="0" u="none" strike="noStrike" cap="none" spc="0" baseline="0">
          <a:ln>
            <a:noFill/>
          </a:ln>
          <a:solidFill>
            <a:srgbClr val="000000"/>
          </a:solidFill>
          <a:uFillTx/>
          <a:latin typeface="Calibri"/>
          <a:ea typeface="Calibri"/>
          <a:cs typeface="Calibri"/>
          <a:sym typeface="Calibri"/>
        </a:defRPr>
      </a:lvl2pPr>
      <a:lvl3pPr marL="1247069" marR="0" indent="-358069" algn="l" defTabSz="584200" latinLnBrk="0">
        <a:lnSpc>
          <a:spcPct val="100000"/>
        </a:lnSpc>
        <a:spcBef>
          <a:spcPts val="1200"/>
        </a:spcBef>
        <a:spcAft>
          <a:spcPts val="0"/>
        </a:spcAft>
        <a:buClrTx/>
        <a:buSzPct val="75000"/>
        <a:buFontTx/>
        <a:buChar char="•"/>
        <a:tabLst/>
        <a:defRPr sz="2900" b="0" i="0" u="none" strike="noStrike" cap="none" spc="0" baseline="0">
          <a:ln>
            <a:noFill/>
          </a:ln>
          <a:solidFill>
            <a:srgbClr val="000000"/>
          </a:solidFill>
          <a:uFillTx/>
          <a:latin typeface="Calibri"/>
          <a:ea typeface="Calibri"/>
          <a:cs typeface="Calibri"/>
          <a:sym typeface="Calibri"/>
        </a:defRPr>
      </a:lvl3pPr>
      <a:lvl4pPr marL="1691569" marR="0" indent="-358069" algn="l" defTabSz="584200" latinLnBrk="0">
        <a:lnSpc>
          <a:spcPct val="100000"/>
        </a:lnSpc>
        <a:spcBef>
          <a:spcPts val="1200"/>
        </a:spcBef>
        <a:spcAft>
          <a:spcPts val="0"/>
        </a:spcAft>
        <a:buClrTx/>
        <a:buSzPct val="75000"/>
        <a:buFontTx/>
        <a:buChar char="•"/>
        <a:tabLst/>
        <a:defRPr sz="2900" b="0" i="0" u="none" strike="noStrike" cap="none" spc="0" baseline="0">
          <a:ln>
            <a:noFill/>
          </a:ln>
          <a:solidFill>
            <a:srgbClr val="000000"/>
          </a:solidFill>
          <a:uFillTx/>
          <a:latin typeface="Calibri"/>
          <a:ea typeface="Calibri"/>
          <a:cs typeface="Calibri"/>
          <a:sym typeface="Calibri"/>
        </a:defRPr>
      </a:lvl4pPr>
      <a:lvl5pPr marL="2136069" marR="0" indent="-358069" algn="l" defTabSz="584200" latinLnBrk="0">
        <a:lnSpc>
          <a:spcPct val="100000"/>
        </a:lnSpc>
        <a:spcBef>
          <a:spcPts val="1200"/>
        </a:spcBef>
        <a:spcAft>
          <a:spcPts val="0"/>
        </a:spcAft>
        <a:buClrTx/>
        <a:buSzPct val="75000"/>
        <a:buFontTx/>
        <a:buChar char="•"/>
        <a:tabLst/>
        <a:defRPr sz="2900" b="0" i="0" u="none" strike="noStrike" cap="none" spc="0" baseline="0">
          <a:ln>
            <a:noFill/>
          </a:ln>
          <a:solidFill>
            <a:srgbClr val="000000"/>
          </a:solidFill>
          <a:uFillTx/>
          <a:latin typeface="Calibri"/>
          <a:ea typeface="Calibri"/>
          <a:cs typeface="Calibri"/>
          <a:sym typeface="Calibri"/>
        </a:defRPr>
      </a:lvl5pPr>
      <a:lvl6pPr marL="2580569" marR="0" indent="-358069" algn="l" defTabSz="584200" latinLnBrk="0">
        <a:lnSpc>
          <a:spcPct val="100000"/>
        </a:lnSpc>
        <a:spcBef>
          <a:spcPts val="1200"/>
        </a:spcBef>
        <a:spcAft>
          <a:spcPts val="0"/>
        </a:spcAft>
        <a:buClrTx/>
        <a:buSzPct val="75000"/>
        <a:buFontTx/>
        <a:buChar char="•"/>
        <a:tabLst/>
        <a:defRPr sz="2900" b="0" i="0" u="none" strike="noStrike" cap="none" spc="0" baseline="0">
          <a:ln>
            <a:noFill/>
          </a:ln>
          <a:solidFill>
            <a:srgbClr val="000000"/>
          </a:solidFill>
          <a:uFillTx/>
          <a:latin typeface="Calibri"/>
          <a:ea typeface="Calibri"/>
          <a:cs typeface="Calibri"/>
          <a:sym typeface="Calibri"/>
        </a:defRPr>
      </a:lvl6pPr>
      <a:lvl7pPr marL="3025069" marR="0" indent="-358069" algn="l" defTabSz="584200" latinLnBrk="0">
        <a:lnSpc>
          <a:spcPct val="100000"/>
        </a:lnSpc>
        <a:spcBef>
          <a:spcPts val="1200"/>
        </a:spcBef>
        <a:spcAft>
          <a:spcPts val="0"/>
        </a:spcAft>
        <a:buClrTx/>
        <a:buSzPct val="75000"/>
        <a:buFontTx/>
        <a:buChar char="•"/>
        <a:tabLst/>
        <a:defRPr sz="2900" b="0" i="0" u="none" strike="noStrike" cap="none" spc="0" baseline="0">
          <a:ln>
            <a:noFill/>
          </a:ln>
          <a:solidFill>
            <a:srgbClr val="000000"/>
          </a:solidFill>
          <a:uFillTx/>
          <a:latin typeface="Calibri"/>
          <a:ea typeface="Calibri"/>
          <a:cs typeface="Calibri"/>
          <a:sym typeface="Calibri"/>
        </a:defRPr>
      </a:lvl7pPr>
      <a:lvl8pPr marL="3469569" marR="0" indent="-358069" algn="l" defTabSz="584200" latinLnBrk="0">
        <a:lnSpc>
          <a:spcPct val="100000"/>
        </a:lnSpc>
        <a:spcBef>
          <a:spcPts val="1200"/>
        </a:spcBef>
        <a:spcAft>
          <a:spcPts val="0"/>
        </a:spcAft>
        <a:buClrTx/>
        <a:buSzPct val="75000"/>
        <a:buFontTx/>
        <a:buChar char="•"/>
        <a:tabLst/>
        <a:defRPr sz="2900" b="0" i="0" u="none" strike="noStrike" cap="none" spc="0" baseline="0">
          <a:ln>
            <a:noFill/>
          </a:ln>
          <a:solidFill>
            <a:srgbClr val="000000"/>
          </a:solidFill>
          <a:uFillTx/>
          <a:latin typeface="Calibri"/>
          <a:ea typeface="Calibri"/>
          <a:cs typeface="Calibri"/>
          <a:sym typeface="Calibri"/>
        </a:defRPr>
      </a:lvl8pPr>
      <a:lvl9pPr marL="3914069" marR="0" indent="-358069" algn="l" defTabSz="584200" latinLnBrk="0">
        <a:lnSpc>
          <a:spcPct val="100000"/>
        </a:lnSpc>
        <a:spcBef>
          <a:spcPts val="1200"/>
        </a:spcBef>
        <a:spcAft>
          <a:spcPts val="0"/>
        </a:spcAft>
        <a:buClrTx/>
        <a:buSzPct val="75000"/>
        <a:buFontTx/>
        <a:buChar char="•"/>
        <a:tabLst/>
        <a:defRPr sz="2900" b="0" i="0" u="none" strike="noStrike" cap="none" spc="0" baseline="0">
          <a:ln>
            <a:noFill/>
          </a:ln>
          <a:solidFill>
            <a:srgbClr val="000000"/>
          </a:solidFill>
          <a:uFillTx/>
          <a:latin typeface="Calibri"/>
          <a:ea typeface="Calibri"/>
          <a:cs typeface="Calibri"/>
          <a:sym typeface="Calibri"/>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title"/>
          </p:nvPr>
        </p:nvSpPr>
        <p:spPr>
          <a:xfrm>
            <a:off x="1270000" y="3142594"/>
            <a:ext cx="10464800" cy="1793292"/>
          </a:xfrm>
          <a:prstGeom prst="rect">
            <a:avLst/>
          </a:prstGeom>
        </p:spPr>
        <p:txBody>
          <a:bodyPr>
            <a:normAutofit/>
          </a:bodyPr>
          <a:lstStyle/>
          <a:p>
            <a:r>
              <a:rPr lang="en-GB" dirty="0" smtClean="0"/>
              <a:t>AVAPS at FAAM, Presentation for the 2018 AVAPS User Group Meeting</a:t>
            </a:r>
            <a:endParaRPr dirty="0"/>
          </a:p>
        </p:txBody>
      </p:sp>
      <p:sp>
        <p:nvSpPr>
          <p:cNvPr id="126" name="Shape 126"/>
          <p:cNvSpPr>
            <a:spLocks noGrp="1"/>
          </p:cNvSpPr>
          <p:nvPr>
            <p:ph type="body" sz="quarter" idx="13"/>
          </p:nvPr>
        </p:nvSpPr>
        <p:spPr>
          <a:prstGeom prst="rect">
            <a:avLst/>
          </a:prstGeom>
        </p:spPr>
        <p:txBody>
          <a:bodyPr/>
          <a:lstStyle/>
          <a:p>
            <a:r>
              <a:rPr lang="en-GB" dirty="0" smtClean="0"/>
              <a:t>Stephen Devereau</a:t>
            </a:r>
            <a:endParaRPr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31"/>
          <p:cNvSpPr txBox="1">
            <a:spLocks/>
          </p:cNvSpPr>
          <p:nvPr/>
        </p:nvSpPr>
        <p:spPr>
          <a:xfrm>
            <a:off x="952500" y="1797269"/>
            <a:ext cx="11099800" cy="7181193"/>
          </a:xfrm>
          <a:prstGeom prst="rect">
            <a:avLst/>
          </a:prstGeom>
        </p:spPr>
        <p:txBody>
          <a:bodyPr>
            <a:normAutofit/>
          </a:bodyPr>
          <a:lstStyle>
            <a:lvl1pPr marL="444500" marR="0" indent="-444500" algn="l" defTabSz="584200" latinLnBrk="0">
              <a:lnSpc>
                <a:spcPct val="100000"/>
              </a:lnSpc>
              <a:spcBef>
                <a:spcPts val="1200"/>
              </a:spcBef>
              <a:spcAft>
                <a:spcPts val="0"/>
              </a:spcAft>
              <a:buClrTx/>
              <a:buSzPct val="75000"/>
              <a:buFontTx/>
              <a:buChar char="•"/>
              <a:tabLst/>
              <a:defRPr sz="2900" b="0" i="0" u="none" strike="noStrike" cap="none" spc="0" baseline="0">
                <a:ln>
                  <a:noFill/>
                </a:ln>
                <a:solidFill>
                  <a:srgbClr val="000000"/>
                </a:solidFill>
                <a:uFillTx/>
                <a:latin typeface="Calibri"/>
                <a:ea typeface="Calibri"/>
                <a:cs typeface="Calibri"/>
                <a:sym typeface="Calibri"/>
              </a:defRPr>
            </a:lvl1pPr>
            <a:lvl2pPr marL="802569" marR="0" indent="-358069" algn="l" defTabSz="584200" latinLnBrk="0">
              <a:lnSpc>
                <a:spcPct val="100000"/>
              </a:lnSpc>
              <a:spcBef>
                <a:spcPts val="1200"/>
              </a:spcBef>
              <a:spcAft>
                <a:spcPts val="0"/>
              </a:spcAft>
              <a:buClrTx/>
              <a:buSzPct val="75000"/>
              <a:buFontTx/>
              <a:buChar char="•"/>
              <a:tabLst/>
              <a:defRPr sz="2900" b="0" i="0" u="none" strike="noStrike" cap="none" spc="0" baseline="0">
                <a:ln>
                  <a:noFill/>
                </a:ln>
                <a:solidFill>
                  <a:srgbClr val="000000"/>
                </a:solidFill>
                <a:uFillTx/>
                <a:latin typeface="Calibri"/>
                <a:ea typeface="Calibri"/>
                <a:cs typeface="Calibri"/>
                <a:sym typeface="Calibri"/>
              </a:defRPr>
            </a:lvl2pPr>
            <a:lvl3pPr marL="1247069" marR="0" indent="-358069" algn="l" defTabSz="584200" latinLnBrk="0">
              <a:lnSpc>
                <a:spcPct val="100000"/>
              </a:lnSpc>
              <a:spcBef>
                <a:spcPts val="1200"/>
              </a:spcBef>
              <a:spcAft>
                <a:spcPts val="0"/>
              </a:spcAft>
              <a:buClrTx/>
              <a:buSzPct val="75000"/>
              <a:buFontTx/>
              <a:buChar char="•"/>
              <a:tabLst/>
              <a:defRPr sz="2900" b="0" i="0" u="none" strike="noStrike" cap="none" spc="0" baseline="0">
                <a:ln>
                  <a:noFill/>
                </a:ln>
                <a:solidFill>
                  <a:srgbClr val="000000"/>
                </a:solidFill>
                <a:uFillTx/>
                <a:latin typeface="Calibri"/>
                <a:ea typeface="Calibri"/>
                <a:cs typeface="Calibri"/>
                <a:sym typeface="Calibri"/>
              </a:defRPr>
            </a:lvl3pPr>
            <a:lvl4pPr marL="1691569" marR="0" indent="-358069" algn="l" defTabSz="584200" latinLnBrk="0">
              <a:lnSpc>
                <a:spcPct val="100000"/>
              </a:lnSpc>
              <a:spcBef>
                <a:spcPts val="1200"/>
              </a:spcBef>
              <a:spcAft>
                <a:spcPts val="0"/>
              </a:spcAft>
              <a:buClrTx/>
              <a:buSzPct val="75000"/>
              <a:buFontTx/>
              <a:buChar char="•"/>
              <a:tabLst/>
              <a:defRPr sz="2900" b="0" i="0" u="none" strike="noStrike" cap="none" spc="0" baseline="0">
                <a:ln>
                  <a:noFill/>
                </a:ln>
                <a:solidFill>
                  <a:srgbClr val="000000"/>
                </a:solidFill>
                <a:uFillTx/>
                <a:latin typeface="Calibri"/>
                <a:ea typeface="Calibri"/>
                <a:cs typeface="Calibri"/>
                <a:sym typeface="Calibri"/>
              </a:defRPr>
            </a:lvl4pPr>
            <a:lvl5pPr marL="2136069" marR="0" indent="-358069" algn="l" defTabSz="584200" latinLnBrk="0">
              <a:lnSpc>
                <a:spcPct val="100000"/>
              </a:lnSpc>
              <a:spcBef>
                <a:spcPts val="1200"/>
              </a:spcBef>
              <a:spcAft>
                <a:spcPts val="0"/>
              </a:spcAft>
              <a:buClrTx/>
              <a:buSzPct val="75000"/>
              <a:buFontTx/>
              <a:buChar char="•"/>
              <a:tabLst/>
              <a:defRPr sz="2900" b="0" i="0" u="none" strike="noStrike" cap="none" spc="0" baseline="0">
                <a:ln>
                  <a:noFill/>
                </a:ln>
                <a:solidFill>
                  <a:srgbClr val="000000"/>
                </a:solidFill>
                <a:uFillTx/>
                <a:latin typeface="Calibri"/>
                <a:ea typeface="Calibri"/>
                <a:cs typeface="Calibri"/>
                <a:sym typeface="Calibri"/>
              </a:defRPr>
            </a:lvl5pPr>
            <a:lvl6pPr marL="2580569" marR="0" indent="-358069" algn="l" defTabSz="584200" latinLnBrk="0">
              <a:lnSpc>
                <a:spcPct val="100000"/>
              </a:lnSpc>
              <a:spcBef>
                <a:spcPts val="1200"/>
              </a:spcBef>
              <a:spcAft>
                <a:spcPts val="0"/>
              </a:spcAft>
              <a:buClrTx/>
              <a:buSzPct val="75000"/>
              <a:buFontTx/>
              <a:buChar char="•"/>
              <a:tabLst/>
              <a:defRPr sz="2900" b="0" i="0" u="none" strike="noStrike" cap="none" spc="0" baseline="0">
                <a:ln>
                  <a:noFill/>
                </a:ln>
                <a:solidFill>
                  <a:srgbClr val="000000"/>
                </a:solidFill>
                <a:uFillTx/>
                <a:latin typeface="Calibri"/>
                <a:ea typeface="Calibri"/>
                <a:cs typeface="Calibri"/>
                <a:sym typeface="Calibri"/>
              </a:defRPr>
            </a:lvl6pPr>
            <a:lvl7pPr marL="3025069" marR="0" indent="-358069" algn="l" defTabSz="584200" latinLnBrk="0">
              <a:lnSpc>
                <a:spcPct val="100000"/>
              </a:lnSpc>
              <a:spcBef>
                <a:spcPts val="1200"/>
              </a:spcBef>
              <a:spcAft>
                <a:spcPts val="0"/>
              </a:spcAft>
              <a:buClrTx/>
              <a:buSzPct val="75000"/>
              <a:buFontTx/>
              <a:buChar char="•"/>
              <a:tabLst/>
              <a:defRPr sz="2900" b="0" i="0" u="none" strike="noStrike" cap="none" spc="0" baseline="0">
                <a:ln>
                  <a:noFill/>
                </a:ln>
                <a:solidFill>
                  <a:srgbClr val="000000"/>
                </a:solidFill>
                <a:uFillTx/>
                <a:latin typeface="Calibri"/>
                <a:ea typeface="Calibri"/>
                <a:cs typeface="Calibri"/>
                <a:sym typeface="Calibri"/>
              </a:defRPr>
            </a:lvl7pPr>
            <a:lvl8pPr marL="3469569" marR="0" indent="-358069" algn="l" defTabSz="584200" latinLnBrk="0">
              <a:lnSpc>
                <a:spcPct val="100000"/>
              </a:lnSpc>
              <a:spcBef>
                <a:spcPts val="1200"/>
              </a:spcBef>
              <a:spcAft>
                <a:spcPts val="0"/>
              </a:spcAft>
              <a:buClrTx/>
              <a:buSzPct val="75000"/>
              <a:buFontTx/>
              <a:buChar char="•"/>
              <a:tabLst/>
              <a:defRPr sz="2900" b="0" i="0" u="none" strike="noStrike" cap="none" spc="0" baseline="0">
                <a:ln>
                  <a:noFill/>
                </a:ln>
                <a:solidFill>
                  <a:srgbClr val="000000"/>
                </a:solidFill>
                <a:uFillTx/>
                <a:latin typeface="Calibri"/>
                <a:ea typeface="Calibri"/>
                <a:cs typeface="Calibri"/>
                <a:sym typeface="Calibri"/>
              </a:defRPr>
            </a:lvl8pPr>
            <a:lvl9pPr marL="3914069" marR="0" indent="-358069" algn="l" defTabSz="584200" latinLnBrk="0">
              <a:lnSpc>
                <a:spcPct val="100000"/>
              </a:lnSpc>
              <a:spcBef>
                <a:spcPts val="1200"/>
              </a:spcBef>
              <a:spcAft>
                <a:spcPts val="0"/>
              </a:spcAft>
              <a:buClrTx/>
              <a:buSzPct val="75000"/>
              <a:buFontTx/>
              <a:buChar char="•"/>
              <a:tabLst/>
              <a:defRPr sz="2900" b="0" i="0" u="none" strike="noStrike" cap="none" spc="0" baseline="0">
                <a:ln>
                  <a:noFill/>
                </a:ln>
                <a:solidFill>
                  <a:srgbClr val="000000"/>
                </a:solidFill>
                <a:uFillTx/>
                <a:latin typeface="Calibri"/>
                <a:ea typeface="Calibri"/>
                <a:cs typeface="Calibri"/>
                <a:sym typeface="Calibri"/>
              </a:defRPr>
            </a:lvl9pPr>
          </a:lstStyle>
          <a:p>
            <a:pPr hangingPunct="1"/>
            <a:r>
              <a:rPr lang="en-GB" dirty="0" smtClean="0"/>
              <a:t>Aircraft profile ascent low to high level  </a:t>
            </a:r>
            <a:r>
              <a:rPr lang="en-GB" dirty="0" smtClean="0">
                <a:sym typeface="Wingdings" panose="05000000000000000000" pitchFamily="2" charset="2"/>
              </a:rPr>
              <a:t> </a:t>
            </a:r>
            <a:r>
              <a:rPr lang="en-GB" dirty="0" err="1" smtClean="0">
                <a:sym typeface="Wingdings" panose="05000000000000000000" pitchFamily="2" charset="2"/>
              </a:rPr>
              <a:t>dropsonde</a:t>
            </a:r>
            <a:r>
              <a:rPr lang="en-GB" dirty="0" smtClean="0">
                <a:sym typeface="Wingdings" panose="05000000000000000000" pitchFamily="2" charset="2"/>
              </a:rPr>
              <a:t> run  aircra</a:t>
            </a:r>
            <a:r>
              <a:rPr lang="en-GB" dirty="0" smtClean="0"/>
              <a:t>ft descent to low level</a:t>
            </a:r>
          </a:p>
          <a:p>
            <a:pPr hangingPunct="1"/>
            <a:r>
              <a:rPr lang="en-GB" dirty="0" smtClean="0"/>
              <a:t>All within same operating area (~100 km)</a:t>
            </a:r>
          </a:p>
          <a:p>
            <a:pPr hangingPunct="1"/>
            <a:r>
              <a:rPr lang="en-GB" dirty="0" err="1" smtClean="0"/>
              <a:t>Dropsonde</a:t>
            </a:r>
            <a:r>
              <a:rPr lang="en-GB" dirty="0" smtClean="0"/>
              <a:t> data from latest version of Aspen</a:t>
            </a:r>
          </a:p>
          <a:p>
            <a:pPr hangingPunct="1"/>
            <a:endParaRPr lang="en-GB" dirty="0" smtClean="0"/>
          </a:p>
          <a:p>
            <a:pPr marL="0" indent="0" hangingPunct="1">
              <a:buNone/>
            </a:pPr>
            <a:endParaRPr lang="en-GB" dirty="0" smtClean="0"/>
          </a:p>
          <a:p>
            <a:pPr hangingPunct="1"/>
            <a:endParaRPr lang="en-GB" dirty="0" smtClean="0"/>
          </a:p>
          <a:p>
            <a:pPr hangingPunct="1"/>
            <a:endParaRPr lang="en-GB" dirty="0"/>
          </a:p>
        </p:txBody>
      </p:sp>
      <p:sp>
        <p:nvSpPr>
          <p:cNvPr id="4" name="Shape 130"/>
          <p:cNvSpPr txBox="1">
            <a:spLocks/>
          </p:cNvSpPr>
          <p:nvPr/>
        </p:nvSpPr>
        <p:spPr>
          <a:xfrm>
            <a:off x="952500" y="673794"/>
            <a:ext cx="11099800" cy="1003648"/>
          </a:xfrm>
          <a:prstGeom prst="rect">
            <a:avLst/>
          </a:prstGeom>
        </p:spPr>
        <p:txBody>
          <a:bodyPr/>
          <a:lstStyle>
            <a:lvl1pPr marL="0" marR="0" indent="0" algn="l" defTabSz="584200" latinLnBrk="0">
              <a:lnSpc>
                <a:spcPct val="100000"/>
              </a:lnSpc>
              <a:spcBef>
                <a:spcPts val="0"/>
              </a:spcBef>
              <a:spcAft>
                <a:spcPts val="0"/>
              </a:spcAft>
              <a:buClrTx/>
              <a:buSzTx/>
              <a:buFontTx/>
              <a:buNone/>
              <a:tabLst/>
              <a:defRPr sz="5000" b="0" i="0" u="none" strike="noStrike" cap="none" spc="0" baseline="0">
                <a:ln>
                  <a:noFill/>
                </a:ln>
                <a:solidFill>
                  <a:srgbClr val="0ABBEF"/>
                </a:solidFill>
                <a:uFillTx/>
                <a:latin typeface="Calibri"/>
                <a:ea typeface="Calibri"/>
                <a:cs typeface="Calibri"/>
                <a:sym typeface="Calibri"/>
              </a:defRPr>
            </a:lvl1pPr>
            <a:lvl2pPr marL="0" marR="0" indent="228600" algn="l" defTabSz="584200" latinLnBrk="0">
              <a:lnSpc>
                <a:spcPct val="100000"/>
              </a:lnSpc>
              <a:spcBef>
                <a:spcPts val="0"/>
              </a:spcBef>
              <a:spcAft>
                <a:spcPts val="0"/>
              </a:spcAft>
              <a:buClrTx/>
              <a:buSzTx/>
              <a:buFontTx/>
              <a:buNone/>
              <a:tabLst/>
              <a:defRPr sz="5000" b="0" i="0" u="none" strike="noStrike" cap="none" spc="0" baseline="0">
                <a:ln>
                  <a:noFill/>
                </a:ln>
                <a:solidFill>
                  <a:srgbClr val="0ABBEF"/>
                </a:solidFill>
                <a:uFillTx/>
                <a:latin typeface="Calibri"/>
                <a:ea typeface="Calibri"/>
                <a:cs typeface="Calibri"/>
                <a:sym typeface="Calibri"/>
              </a:defRPr>
            </a:lvl2pPr>
            <a:lvl3pPr marL="0" marR="0" indent="457200" algn="l" defTabSz="584200" latinLnBrk="0">
              <a:lnSpc>
                <a:spcPct val="100000"/>
              </a:lnSpc>
              <a:spcBef>
                <a:spcPts val="0"/>
              </a:spcBef>
              <a:spcAft>
                <a:spcPts val="0"/>
              </a:spcAft>
              <a:buClrTx/>
              <a:buSzTx/>
              <a:buFontTx/>
              <a:buNone/>
              <a:tabLst/>
              <a:defRPr sz="5000" b="0" i="0" u="none" strike="noStrike" cap="none" spc="0" baseline="0">
                <a:ln>
                  <a:noFill/>
                </a:ln>
                <a:solidFill>
                  <a:srgbClr val="0ABBEF"/>
                </a:solidFill>
                <a:uFillTx/>
                <a:latin typeface="Calibri"/>
                <a:ea typeface="Calibri"/>
                <a:cs typeface="Calibri"/>
                <a:sym typeface="Calibri"/>
              </a:defRPr>
            </a:lvl3pPr>
            <a:lvl4pPr marL="0" marR="0" indent="685800" algn="l" defTabSz="584200" latinLnBrk="0">
              <a:lnSpc>
                <a:spcPct val="100000"/>
              </a:lnSpc>
              <a:spcBef>
                <a:spcPts val="0"/>
              </a:spcBef>
              <a:spcAft>
                <a:spcPts val="0"/>
              </a:spcAft>
              <a:buClrTx/>
              <a:buSzTx/>
              <a:buFontTx/>
              <a:buNone/>
              <a:tabLst/>
              <a:defRPr sz="5000" b="0" i="0" u="none" strike="noStrike" cap="none" spc="0" baseline="0">
                <a:ln>
                  <a:noFill/>
                </a:ln>
                <a:solidFill>
                  <a:srgbClr val="0ABBEF"/>
                </a:solidFill>
                <a:uFillTx/>
                <a:latin typeface="Calibri"/>
                <a:ea typeface="Calibri"/>
                <a:cs typeface="Calibri"/>
                <a:sym typeface="Calibri"/>
              </a:defRPr>
            </a:lvl4pPr>
            <a:lvl5pPr marL="0" marR="0" indent="914400" algn="l" defTabSz="584200" latinLnBrk="0">
              <a:lnSpc>
                <a:spcPct val="100000"/>
              </a:lnSpc>
              <a:spcBef>
                <a:spcPts val="0"/>
              </a:spcBef>
              <a:spcAft>
                <a:spcPts val="0"/>
              </a:spcAft>
              <a:buClrTx/>
              <a:buSzTx/>
              <a:buFontTx/>
              <a:buNone/>
              <a:tabLst/>
              <a:defRPr sz="5000" b="0" i="0" u="none" strike="noStrike" cap="none" spc="0" baseline="0">
                <a:ln>
                  <a:noFill/>
                </a:ln>
                <a:solidFill>
                  <a:srgbClr val="0ABBEF"/>
                </a:solidFill>
                <a:uFillTx/>
                <a:latin typeface="Calibri"/>
                <a:ea typeface="Calibri"/>
                <a:cs typeface="Calibri"/>
                <a:sym typeface="Calibri"/>
              </a:defRPr>
            </a:lvl5pPr>
            <a:lvl6pPr marL="0" marR="0" indent="1143000" algn="l" defTabSz="584200" latinLnBrk="0">
              <a:lnSpc>
                <a:spcPct val="100000"/>
              </a:lnSpc>
              <a:spcBef>
                <a:spcPts val="0"/>
              </a:spcBef>
              <a:spcAft>
                <a:spcPts val="0"/>
              </a:spcAft>
              <a:buClrTx/>
              <a:buSzTx/>
              <a:buFontTx/>
              <a:buNone/>
              <a:tabLst/>
              <a:defRPr sz="5000" b="0" i="0" u="none" strike="noStrike" cap="none" spc="0" baseline="0">
                <a:ln>
                  <a:noFill/>
                </a:ln>
                <a:solidFill>
                  <a:srgbClr val="0ABBEF"/>
                </a:solidFill>
                <a:uFillTx/>
                <a:latin typeface="Calibri"/>
                <a:ea typeface="Calibri"/>
                <a:cs typeface="Calibri"/>
                <a:sym typeface="Calibri"/>
              </a:defRPr>
            </a:lvl6pPr>
            <a:lvl7pPr marL="0" marR="0" indent="1371600" algn="l" defTabSz="584200" latinLnBrk="0">
              <a:lnSpc>
                <a:spcPct val="100000"/>
              </a:lnSpc>
              <a:spcBef>
                <a:spcPts val="0"/>
              </a:spcBef>
              <a:spcAft>
                <a:spcPts val="0"/>
              </a:spcAft>
              <a:buClrTx/>
              <a:buSzTx/>
              <a:buFontTx/>
              <a:buNone/>
              <a:tabLst/>
              <a:defRPr sz="5000" b="0" i="0" u="none" strike="noStrike" cap="none" spc="0" baseline="0">
                <a:ln>
                  <a:noFill/>
                </a:ln>
                <a:solidFill>
                  <a:srgbClr val="0ABBEF"/>
                </a:solidFill>
                <a:uFillTx/>
                <a:latin typeface="Calibri"/>
                <a:ea typeface="Calibri"/>
                <a:cs typeface="Calibri"/>
                <a:sym typeface="Calibri"/>
              </a:defRPr>
            </a:lvl7pPr>
            <a:lvl8pPr marL="0" marR="0" indent="1600200" algn="l" defTabSz="584200" latinLnBrk="0">
              <a:lnSpc>
                <a:spcPct val="100000"/>
              </a:lnSpc>
              <a:spcBef>
                <a:spcPts val="0"/>
              </a:spcBef>
              <a:spcAft>
                <a:spcPts val="0"/>
              </a:spcAft>
              <a:buClrTx/>
              <a:buSzTx/>
              <a:buFontTx/>
              <a:buNone/>
              <a:tabLst/>
              <a:defRPr sz="5000" b="0" i="0" u="none" strike="noStrike" cap="none" spc="0" baseline="0">
                <a:ln>
                  <a:noFill/>
                </a:ln>
                <a:solidFill>
                  <a:srgbClr val="0ABBEF"/>
                </a:solidFill>
                <a:uFillTx/>
                <a:latin typeface="Calibri"/>
                <a:ea typeface="Calibri"/>
                <a:cs typeface="Calibri"/>
                <a:sym typeface="Calibri"/>
              </a:defRPr>
            </a:lvl8pPr>
            <a:lvl9pPr marL="0" marR="0" indent="1828800" algn="l" defTabSz="584200" latinLnBrk="0">
              <a:lnSpc>
                <a:spcPct val="100000"/>
              </a:lnSpc>
              <a:spcBef>
                <a:spcPts val="0"/>
              </a:spcBef>
              <a:spcAft>
                <a:spcPts val="0"/>
              </a:spcAft>
              <a:buClrTx/>
              <a:buSzTx/>
              <a:buFontTx/>
              <a:buNone/>
              <a:tabLst/>
              <a:defRPr sz="5000" b="0" i="0" u="none" strike="noStrike" cap="none" spc="0" baseline="0">
                <a:ln>
                  <a:noFill/>
                </a:ln>
                <a:solidFill>
                  <a:srgbClr val="0ABBEF"/>
                </a:solidFill>
                <a:uFillTx/>
                <a:latin typeface="Calibri"/>
                <a:ea typeface="Calibri"/>
                <a:cs typeface="Calibri"/>
                <a:sym typeface="Calibri"/>
              </a:defRPr>
            </a:lvl9pPr>
          </a:lstStyle>
          <a:p>
            <a:pPr hangingPunct="1"/>
            <a:r>
              <a:rPr lang="en-GB" smtClean="0"/>
              <a:t>Flights B893 - B952, Sonde vs Aircraft </a:t>
            </a:r>
            <a:endParaRPr lang="en-GB" dirty="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prstGeom prst="rect">
            <a:avLst/>
          </a:prstGeom>
        </p:spPr>
        <p:txBody>
          <a:bodyPr/>
          <a:lstStyle/>
          <a:p>
            <a:r>
              <a:rPr lang="en-GB" dirty="0" smtClean="0"/>
              <a:t>Flight B893 (10 Mar 2015, UK)</a:t>
            </a:r>
            <a:endParaRPr dirty="0"/>
          </a:p>
        </p:txBody>
      </p:sp>
      <p:sp>
        <p:nvSpPr>
          <p:cNvPr id="131" name="Shape 131"/>
          <p:cNvSpPr>
            <a:spLocks noGrp="1"/>
          </p:cNvSpPr>
          <p:nvPr>
            <p:ph type="body" idx="1"/>
          </p:nvPr>
        </p:nvSpPr>
        <p:spPr>
          <a:prstGeom prst="rect">
            <a:avLst/>
          </a:prstGeom>
        </p:spPr>
        <p:txBody>
          <a:bodyPr/>
          <a:lstStyle/>
          <a:p>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053" y="1504021"/>
            <a:ext cx="11830693" cy="8018351"/>
          </a:xfrm>
          <a:prstGeom prst="rect">
            <a:avLst/>
          </a:prstGeom>
        </p:spPr>
      </p:pic>
    </p:spTree>
    <p:extLst>
      <p:ext uri="{BB962C8B-B14F-4D97-AF65-F5344CB8AC3E}">
        <p14:creationId xmlns:p14="http://schemas.microsoft.com/office/powerpoint/2010/main" val="3893765203"/>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prstGeom prst="rect">
            <a:avLst/>
          </a:prstGeom>
        </p:spPr>
        <p:txBody>
          <a:bodyPr/>
          <a:lstStyle/>
          <a:p>
            <a:r>
              <a:rPr lang="en-GB" dirty="0" smtClean="0"/>
              <a:t>Flight B940 (10 Feb 2016, UK)</a:t>
            </a:r>
            <a:endParaRPr dirty="0"/>
          </a:p>
        </p:txBody>
      </p:sp>
      <p:sp>
        <p:nvSpPr>
          <p:cNvPr id="131" name="Shape 131"/>
          <p:cNvSpPr>
            <a:spLocks noGrp="1"/>
          </p:cNvSpPr>
          <p:nvPr>
            <p:ph type="body" idx="1"/>
          </p:nvPr>
        </p:nvSpPr>
        <p:spPr>
          <a:prstGeom prst="rect">
            <a:avLst/>
          </a:prstGeom>
        </p:spPr>
        <p:txBody>
          <a:bodyPr/>
          <a:lstStyle/>
          <a:p>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151" y="1504021"/>
            <a:ext cx="11830692" cy="8018351"/>
          </a:xfrm>
          <a:prstGeom prst="rect">
            <a:avLst/>
          </a:prstGeom>
        </p:spPr>
      </p:pic>
    </p:spTree>
    <p:extLst>
      <p:ext uri="{BB962C8B-B14F-4D97-AF65-F5344CB8AC3E}">
        <p14:creationId xmlns:p14="http://schemas.microsoft.com/office/powerpoint/2010/main" val="181775153"/>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prstGeom prst="rect">
            <a:avLst/>
          </a:prstGeom>
        </p:spPr>
        <p:txBody>
          <a:bodyPr/>
          <a:lstStyle/>
          <a:p>
            <a:r>
              <a:rPr lang="en-GB" dirty="0" smtClean="0"/>
              <a:t>Flight B952 (17 Mar 2016, UK)</a:t>
            </a:r>
            <a:endParaRPr dirty="0"/>
          </a:p>
        </p:txBody>
      </p:sp>
      <p:sp>
        <p:nvSpPr>
          <p:cNvPr id="131" name="Shape 131"/>
          <p:cNvSpPr>
            <a:spLocks noGrp="1"/>
          </p:cNvSpPr>
          <p:nvPr>
            <p:ph type="body" idx="1"/>
          </p:nvPr>
        </p:nvSpPr>
        <p:spPr>
          <a:prstGeom prst="rect">
            <a:avLst/>
          </a:prstGeom>
        </p:spPr>
        <p:txBody>
          <a:bodyPr/>
          <a:lstStyle/>
          <a:p>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547" y="1677442"/>
            <a:ext cx="11890446" cy="8058849"/>
          </a:xfrm>
          <a:prstGeom prst="rect">
            <a:avLst/>
          </a:prstGeom>
        </p:spPr>
      </p:pic>
    </p:spTree>
    <p:extLst>
      <p:ext uri="{BB962C8B-B14F-4D97-AF65-F5344CB8AC3E}">
        <p14:creationId xmlns:p14="http://schemas.microsoft.com/office/powerpoint/2010/main" val="1569536640"/>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31"/>
          <p:cNvSpPr txBox="1">
            <a:spLocks/>
          </p:cNvSpPr>
          <p:nvPr/>
        </p:nvSpPr>
        <p:spPr>
          <a:xfrm>
            <a:off x="952500" y="1797269"/>
            <a:ext cx="11099800" cy="7181193"/>
          </a:xfrm>
          <a:prstGeom prst="rect">
            <a:avLst/>
          </a:prstGeom>
        </p:spPr>
        <p:txBody>
          <a:bodyPr>
            <a:normAutofit/>
          </a:bodyPr>
          <a:lstStyle>
            <a:lvl1pPr marL="444500" marR="0" indent="-444500" algn="l" defTabSz="584200" latinLnBrk="0">
              <a:lnSpc>
                <a:spcPct val="100000"/>
              </a:lnSpc>
              <a:spcBef>
                <a:spcPts val="1200"/>
              </a:spcBef>
              <a:spcAft>
                <a:spcPts val="0"/>
              </a:spcAft>
              <a:buClrTx/>
              <a:buSzPct val="75000"/>
              <a:buFontTx/>
              <a:buChar char="•"/>
              <a:tabLst/>
              <a:defRPr sz="2900" b="0" i="0" u="none" strike="noStrike" cap="none" spc="0" baseline="0">
                <a:ln>
                  <a:noFill/>
                </a:ln>
                <a:solidFill>
                  <a:srgbClr val="000000"/>
                </a:solidFill>
                <a:uFillTx/>
                <a:latin typeface="Calibri"/>
                <a:ea typeface="Calibri"/>
                <a:cs typeface="Calibri"/>
                <a:sym typeface="Calibri"/>
              </a:defRPr>
            </a:lvl1pPr>
            <a:lvl2pPr marL="802569" marR="0" indent="-358069" algn="l" defTabSz="584200" latinLnBrk="0">
              <a:lnSpc>
                <a:spcPct val="100000"/>
              </a:lnSpc>
              <a:spcBef>
                <a:spcPts val="1200"/>
              </a:spcBef>
              <a:spcAft>
                <a:spcPts val="0"/>
              </a:spcAft>
              <a:buClrTx/>
              <a:buSzPct val="75000"/>
              <a:buFontTx/>
              <a:buChar char="•"/>
              <a:tabLst/>
              <a:defRPr sz="2900" b="0" i="0" u="none" strike="noStrike" cap="none" spc="0" baseline="0">
                <a:ln>
                  <a:noFill/>
                </a:ln>
                <a:solidFill>
                  <a:srgbClr val="000000"/>
                </a:solidFill>
                <a:uFillTx/>
                <a:latin typeface="Calibri"/>
                <a:ea typeface="Calibri"/>
                <a:cs typeface="Calibri"/>
                <a:sym typeface="Calibri"/>
              </a:defRPr>
            </a:lvl2pPr>
            <a:lvl3pPr marL="1247069" marR="0" indent="-358069" algn="l" defTabSz="584200" latinLnBrk="0">
              <a:lnSpc>
                <a:spcPct val="100000"/>
              </a:lnSpc>
              <a:spcBef>
                <a:spcPts val="1200"/>
              </a:spcBef>
              <a:spcAft>
                <a:spcPts val="0"/>
              </a:spcAft>
              <a:buClrTx/>
              <a:buSzPct val="75000"/>
              <a:buFontTx/>
              <a:buChar char="•"/>
              <a:tabLst/>
              <a:defRPr sz="2900" b="0" i="0" u="none" strike="noStrike" cap="none" spc="0" baseline="0">
                <a:ln>
                  <a:noFill/>
                </a:ln>
                <a:solidFill>
                  <a:srgbClr val="000000"/>
                </a:solidFill>
                <a:uFillTx/>
                <a:latin typeface="Calibri"/>
                <a:ea typeface="Calibri"/>
                <a:cs typeface="Calibri"/>
                <a:sym typeface="Calibri"/>
              </a:defRPr>
            </a:lvl3pPr>
            <a:lvl4pPr marL="1691569" marR="0" indent="-358069" algn="l" defTabSz="584200" latinLnBrk="0">
              <a:lnSpc>
                <a:spcPct val="100000"/>
              </a:lnSpc>
              <a:spcBef>
                <a:spcPts val="1200"/>
              </a:spcBef>
              <a:spcAft>
                <a:spcPts val="0"/>
              </a:spcAft>
              <a:buClrTx/>
              <a:buSzPct val="75000"/>
              <a:buFontTx/>
              <a:buChar char="•"/>
              <a:tabLst/>
              <a:defRPr sz="2900" b="0" i="0" u="none" strike="noStrike" cap="none" spc="0" baseline="0">
                <a:ln>
                  <a:noFill/>
                </a:ln>
                <a:solidFill>
                  <a:srgbClr val="000000"/>
                </a:solidFill>
                <a:uFillTx/>
                <a:latin typeface="Calibri"/>
                <a:ea typeface="Calibri"/>
                <a:cs typeface="Calibri"/>
                <a:sym typeface="Calibri"/>
              </a:defRPr>
            </a:lvl4pPr>
            <a:lvl5pPr marL="2136069" marR="0" indent="-358069" algn="l" defTabSz="584200" latinLnBrk="0">
              <a:lnSpc>
                <a:spcPct val="100000"/>
              </a:lnSpc>
              <a:spcBef>
                <a:spcPts val="1200"/>
              </a:spcBef>
              <a:spcAft>
                <a:spcPts val="0"/>
              </a:spcAft>
              <a:buClrTx/>
              <a:buSzPct val="75000"/>
              <a:buFontTx/>
              <a:buChar char="•"/>
              <a:tabLst/>
              <a:defRPr sz="2900" b="0" i="0" u="none" strike="noStrike" cap="none" spc="0" baseline="0">
                <a:ln>
                  <a:noFill/>
                </a:ln>
                <a:solidFill>
                  <a:srgbClr val="000000"/>
                </a:solidFill>
                <a:uFillTx/>
                <a:latin typeface="Calibri"/>
                <a:ea typeface="Calibri"/>
                <a:cs typeface="Calibri"/>
                <a:sym typeface="Calibri"/>
              </a:defRPr>
            </a:lvl5pPr>
            <a:lvl6pPr marL="2580569" marR="0" indent="-358069" algn="l" defTabSz="584200" latinLnBrk="0">
              <a:lnSpc>
                <a:spcPct val="100000"/>
              </a:lnSpc>
              <a:spcBef>
                <a:spcPts val="1200"/>
              </a:spcBef>
              <a:spcAft>
                <a:spcPts val="0"/>
              </a:spcAft>
              <a:buClrTx/>
              <a:buSzPct val="75000"/>
              <a:buFontTx/>
              <a:buChar char="•"/>
              <a:tabLst/>
              <a:defRPr sz="2900" b="0" i="0" u="none" strike="noStrike" cap="none" spc="0" baseline="0">
                <a:ln>
                  <a:noFill/>
                </a:ln>
                <a:solidFill>
                  <a:srgbClr val="000000"/>
                </a:solidFill>
                <a:uFillTx/>
                <a:latin typeface="Calibri"/>
                <a:ea typeface="Calibri"/>
                <a:cs typeface="Calibri"/>
                <a:sym typeface="Calibri"/>
              </a:defRPr>
            </a:lvl6pPr>
            <a:lvl7pPr marL="3025069" marR="0" indent="-358069" algn="l" defTabSz="584200" latinLnBrk="0">
              <a:lnSpc>
                <a:spcPct val="100000"/>
              </a:lnSpc>
              <a:spcBef>
                <a:spcPts val="1200"/>
              </a:spcBef>
              <a:spcAft>
                <a:spcPts val="0"/>
              </a:spcAft>
              <a:buClrTx/>
              <a:buSzPct val="75000"/>
              <a:buFontTx/>
              <a:buChar char="•"/>
              <a:tabLst/>
              <a:defRPr sz="2900" b="0" i="0" u="none" strike="noStrike" cap="none" spc="0" baseline="0">
                <a:ln>
                  <a:noFill/>
                </a:ln>
                <a:solidFill>
                  <a:srgbClr val="000000"/>
                </a:solidFill>
                <a:uFillTx/>
                <a:latin typeface="Calibri"/>
                <a:ea typeface="Calibri"/>
                <a:cs typeface="Calibri"/>
                <a:sym typeface="Calibri"/>
              </a:defRPr>
            </a:lvl7pPr>
            <a:lvl8pPr marL="3469569" marR="0" indent="-358069" algn="l" defTabSz="584200" latinLnBrk="0">
              <a:lnSpc>
                <a:spcPct val="100000"/>
              </a:lnSpc>
              <a:spcBef>
                <a:spcPts val="1200"/>
              </a:spcBef>
              <a:spcAft>
                <a:spcPts val="0"/>
              </a:spcAft>
              <a:buClrTx/>
              <a:buSzPct val="75000"/>
              <a:buFontTx/>
              <a:buChar char="•"/>
              <a:tabLst/>
              <a:defRPr sz="2900" b="0" i="0" u="none" strike="noStrike" cap="none" spc="0" baseline="0">
                <a:ln>
                  <a:noFill/>
                </a:ln>
                <a:solidFill>
                  <a:srgbClr val="000000"/>
                </a:solidFill>
                <a:uFillTx/>
                <a:latin typeface="Calibri"/>
                <a:ea typeface="Calibri"/>
                <a:cs typeface="Calibri"/>
                <a:sym typeface="Calibri"/>
              </a:defRPr>
            </a:lvl8pPr>
            <a:lvl9pPr marL="3914069" marR="0" indent="-358069" algn="l" defTabSz="584200" latinLnBrk="0">
              <a:lnSpc>
                <a:spcPct val="100000"/>
              </a:lnSpc>
              <a:spcBef>
                <a:spcPts val="1200"/>
              </a:spcBef>
              <a:spcAft>
                <a:spcPts val="0"/>
              </a:spcAft>
              <a:buClrTx/>
              <a:buSzPct val="75000"/>
              <a:buFontTx/>
              <a:buChar char="•"/>
              <a:tabLst/>
              <a:defRPr sz="2900" b="0" i="0" u="none" strike="noStrike" cap="none" spc="0" baseline="0">
                <a:ln>
                  <a:noFill/>
                </a:ln>
                <a:solidFill>
                  <a:srgbClr val="000000"/>
                </a:solidFill>
                <a:uFillTx/>
                <a:latin typeface="Calibri"/>
                <a:ea typeface="Calibri"/>
                <a:cs typeface="Calibri"/>
                <a:sym typeface="Calibri"/>
              </a:defRPr>
            </a:lvl9pPr>
          </a:lstStyle>
          <a:p>
            <a:pPr hangingPunct="1"/>
            <a:r>
              <a:rPr lang="en-GB" dirty="0" smtClean="0"/>
              <a:t>Tendency for the </a:t>
            </a:r>
            <a:r>
              <a:rPr lang="en-GB" dirty="0" err="1" smtClean="0"/>
              <a:t>dropsondes</a:t>
            </a:r>
            <a:r>
              <a:rPr lang="en-GB" dirty="0" smtClean="0"/>
              <a:t> to give lower </a:t>
            </a:r>
            <a:r>
              <a:rPr lang="en-GB" dirty="0" err="1" smtClean="0"/>
              <a:t>humidities</a:t>
            </a:r>
            <a:r>
              <a:rPr lang="en-GB" dirty="0" smtClean="0"/>
              <a:t>, particularly between approx. 2000 and 4000m.</a:t>
            </a:r>
          </a:p>
          <a:p>
            <a:pPr hangingPunct="1"/>
            <a:r>
              <a:rPr lang="en-GB" dirty="0" smtClean="0"/>
              <a:t>Comparing radiative transfer simulations based on the </a:t>
            </a:r>
            <a:r>
              <a:rPr lang="en-GB" dirty="0" err="1" smtClean="0"/>
              <a:t>dropsonde</a:t>
            </a:r>
            <a:r>
              <a:rPr lang="en-GB" dirty="0" smtClean="0"/>
              <a:t> profiles with microwave measurements from MARSS at 183GHz which shows a consistent warm bias for the </a:t>
            </a:r>
            <a:r>
              <a:rPr lang="en-GB" dirty="0" err="1" smtClean="0"/>
              <a:t>sondes</a:t>
            </a:r>
            <a:r>
              <a:rPr lang="en-GB" dirty="0" smtClean="0"/>
              <a:t> (which implies too little water vapour), but not for the aircraft profiles. </a:t>
            </a:r>
          </a:p>
          <a:p>
            <a:pPr hangingPunct="1"/>
            <a:r>
              <a:rPr lang="en-GB" dirty="0" smtClean="0"/>
              <a:t>Uncertainties in the spectroscopy used for the simulations cannot be ruled out for these cases, I think that on the whole the evidence points towards a dry bias in the </a:t>
            </a:r>
            <a:r>
              <a:rPr lang="en-GB" dirty="0" err="1" smtClean="0"/>
              <a:t>sondes</a:t>
            </a:r>
            <a:r>
              <a:rPr lang="en-GB" dirty="0" smtClean="0"/>
              <a:t>. </a:t>
            </a:r>
          </a:p>
          <a:p>
            <a:pPr marL="0" indent="0" hangingPunct="1">
              <a:buNone/>
            </a:pPr>
            <a:endParaRPr lang="en-GB" dirty="0" smtClean="0"/>
          </a:p>
          <a:p>
            <a:pPr hangingPunct="1"/>
            <a:r>
              <a:rPr lang="en-GB" i="1" dirty="0" smtClean="0"/>
              <a:t>Stuart Fox, UK Met Office (Observation Based Research, Radiation Manager)</a:t>
            </a:r>
          </a:p>
          <a:p>
            <a:pPr hangingPunct="1"/>
            <a:endParaRPr lang="en-GB" dirty="0" smtClean="0"/>
          </a:p>
          <a:p>
            <a:pPr hangingPunct="1"/>
            <a:endParaRPr lang="en-GB" dirty="0" smtClean="0"/>
          </a:p>
          <a:p>
            <a:pPr hangingPunct="1"/>
            <a:endParaRPr lang="en-GB" dirty="0"/>
          </a:p>
        </p:txBody>
      </p:sp>
      <p:sp>
        <p:nvSpPr>
          <p:cNvPr id="4" name="Shape 130"/>
          <p:cNvSpPr txBox="1">
            <a:spLocks/>
          </p:cNvSpPr>
          <p:nvPr/>
        </p:nvSpPr>
        <p:spPr>
          <a:xfrm>
            <a:off x="952500" y="673794"/>
            <a:ext cx="11099800" cy="1003648"/>
          </a:xfrm>
          <a:prstGeom prst="rect">
            <a:avLst/>
          </a:prstGeom>
        </p:spPr>
        <p:txBody>
          <a:bodyPr/>
          <a:lstStyle>
            <a:lvl1pPr marL="0" marR="0" indent="0" algn="l" defTabSz="584200" latinLnBrk="0">
              <a:lnSpc>
                <a:spcPct val="100000"/>
              </a:lnSpc>
              <a:spcBef>
                <a:spcPts val="0"/>
              </a:spcBef>
              <a:spcAft>
                <a:spcPts val="0"/>
              </a:spcAft>
              <a:buClrTx/>
              <a:buSzTx/>
              <a:buFontTx/>
              <a:buNone/>
              <a:tabLst/>
              <a:defRPr sz="5000" b="0" i="0" u="none" strike="noStrike" cap="none" spc="0" baseline="0">
                <a:ln>
                  <a:noFill/>
                </a:ln>
                <a:solidFill>
                  <a:srgbClr val="0ABBEF"/>
                </a:solidFill>
                <a:uFillTx/>
                <a:latin typeface="Calibri"/>
                <a:ea typeface="Calibri"/>
                <a:cs typeface="Calibri"/>
                <a:sym typeface="Calibri"/>
              </a:defRPr>
            </a:lvl1pPr>
            <a:lvl2pPr marL="0" marR="0" indent="228600" algn="l" defTabSz="584200" latinLnBrk="0">
              <a:lnSpc>
                <a:spcPct val="100000"/>
              </a:lnSpc>
              <a:spcBef>
                <a:spcPts val="0"/>
              </a:spcBef>
              <a:spcAft>
                <a:spcPts val="0"/>
              </a:spcAft>
              <a:buClrTx/>
              <a:buSzTx/>
              <a:buFontTx/>
              <a:buNone/>
              <a:tabLst/>
              <a:defRPr sz="5000" b="0" i="0" u="none" strike="noStrike" cap="none" spc="0" baseline="0">
                <a:ln>
                  <a:noFill/>
                </a:ln>
                <a:solidFill>
                  <a:srgbClr val="0ABBEF"/>
                </a:solidFill>
                <a:uFillTx/>
                <a:latin typeface="Calibri"/>
                <a:ea typeface="Calibri"/>
                <a:cs typeface="Calibri"/>
                <a:sym typeface="Calibri"/>
              </a:defRPr>
            </a:lvl2pPr>
            <a:lvl3pPr marL="0" marR="0" indent="457200" algn="l" defTabSz="584200" latinLnBrk="0">
              <a:lnSpc>
                <a:spcPct val="100000"/>
              </a:lnSpc>
              <a:spcBef>
                <a:spcPts val="0"/>
              </a:spcBef>
              <a:spcAft>
                <a:spcPts val="0"/>
              </a:spcAft>
              <a:buClrTx/>
              <a:buSzTx/>
              <a:buFontTx/>
              <a:buNone/>
              <a:tabLst/>
              <a:defRPr sz="5000" b="0" i="0" u="none" strike="noStrike" cap="none" spc="0" baseline="0">
                <a:ln>
                  <a:noFill/>
                </a:ln>
                <a:solidFill>
                  <a:srgbClr val="0ABBEF"/>
                </a:solidFill>
                <a:uFillTx/>
                <a:latin typeface="Calibri"/>
                <a:ea typeface="Calibri"/>
                <a:cs typeface="Calibri"/>
                <a:sym typeface="Calibri"/>
              </a:defRPr>
            </a:lvl3pPr>
            <a:lvl4pPr marL="0" marR="0" indent="685800" algn="l" defTabSz="584200" latinLnBrk="0">
              <a:lnSpc>
                <a:spcPct val="100000"/>
              </a:lnSpc>
              <a:spcBef>
                <a:spcPts val="0"/>
              </a:spcBef>
              <a:spcAft>
                <a:spcPts val="0"/>
              </a:spcAft>
              <a:buClrTx/>
              <a:buSzTx/>
              <a:buFontTx/>
              <a:buNone/>
              <a:tabLst/>
              <a:defRPr sz="5000" b="0" i="0" u="none" strike="noStrike" cap="none" spc="0" baseline="0">
                <a:ln>
                  <a:noFill/>
                </a:ln>
                <a:solidFill>
                  <a:srgbClr val="0ABBEF"/>
                </a:solidFill>
                <a:uFillTx/>
                <a:latin typeface="Calibri"/>
                <a:ea typeface="Calibri"/>
                <a:cs typeface="Calibri"/>
                <a:sym typeface="Calibri"/>
              </a:defRPr>
            </a:lvl4pPr>
            <a:lvl5pPr marL="0" marR="0" indent="914400" algn="l" defTabSz="584200" latinLnBrk="0">
              <a:lnSpc>
                <a:spcPct val="100000"/>
              </a:lnSpc>
              <a:spcBef>
                <a:spcPts val="0"/>
              </a:spcBef>
              <a:spcAft>
                <a:spcPts val="0"/>
              </a:spcAft>
              <a:buClrTx/>
              <a:buSzTx/>
              <a:buFontTx/>
              <a:buNone/>
              <a:tabLst/>
              <a:defRPr sz="5000" b="0" i="0" u="none" strike="noStrike" cap="none" spc="0" baseline="0">
                <a:ln>
                  <a:noFill/>
                </a:ln>
                <a:solidFill>
                  <a:srgbClr val="0ABBEF"/>
                </a:solidFill>
                <a:uFillTx/>
                <a:latin typeface="Calibri"/>
                <a:ea typeface="Calibri"/>
                <a:cs typeface="Calibri"/>
                <a:sym typeface="Calibri"/>
              </a:defRPr>
            </a:lvl5pPr>
            <a:lvl6pPr marL="0" marR="0" indent="1143000" algn="l" defTabSz="584200" latinLnBrk="0">
              <a:lnSpc>
                <a:spcPct val="100000"/>
              </a:lnSpc>
              <a:spcBef>
                <a:spcPts val="0"/>
              </a:spcBef>
              <a:spcAft>
                <a:spcPts val="0"/>
              </a:spcAft>
              <a:buClrTx/>
              <a:buSzTx/>
              <a:buFontTx/>
              <a:buNone/>
              <a:tabLst/>
              <a:defRPr sz="5000" b="0" i="0" u="none" strike="noStrike" cap="none" spc="0" baseline="0">
                <a:ln>
                  <a:noFill/>
                </a:ln>
                <a:solidFill>
                  <a:srgbClr val="0ABBEF"/>
                </a:solidFill>
                <a:uFillTx/>
                <a:latin typeface="Calibri"/>
                <a:ea typeface="Calibri"/>
                <a:cs typeface="Calibri"/>
                <a:sym typeface="Calibri"/>
              </a:defRPr>
            </a:lvl6pPr>
            <a:lvl7pPr marL="0" marR="0" indent="1371600" algn="l" defTabSz="584200" latinLnBrk="0">
              <a:lnSpc>
                <a:spcPct val="100000"/>
              </a:lnSpc>
              <a:spcBef>
                <a:spcPts val="0"/>
              </a:spcBef>
              <a:spcAft>
                <a:spcPts val="0"/>
              </a:spcAft>
              <a:buClrTx/>
              <a:buSzTx/>
              <a:buFontTx/>
              <a:buNone/>
              <a:tabLst/>
              <a:defRPr sz="5000" b="0" i="0" u="none" strike="noStrike" cap="none" spc="0" baseline="0">
                <a:ln>
                  <a:noFill/>
                </a:ln>
                <a:solidFill>
                  <a:srgbClr val="0ABBEF"/>
                </a:solidFill>
                <a:uFillTx/>
                <a:latin typeface="Calibri"/>
                <a:ea typeface="Calibri"/>
                <a:cs typeface="Calibri"/>
                <a:sym typeface="Calibri"/>
              </a:defRPr>
            </a:lvl7pPr>
            <a:lvl8pPr marL="0" marR="0" indent="1600200" algn="l" defTabSz="584200" latinLnBrk="0">
              <a:lnSpc>
                <a:spcPct val="100000"/>
              </a:lnSpc>
              <a:spcBef>
                <a:spcPts val="0"/>
              </a:spcBef>
              <a:spcAft>
                <a:spcPts val="0"/>
              </a:spcAft>
              <a:buClrTx/>
              <a:buSzTx/>
              <a:buFontTx/>
              <a:buNone/>
              <a:tabLst/>
              <a:defRPr sz="5000" b="0" i="0" u="none" strike="noStrike" cap="none" spc="0" baseline="0">
                <a:ln>
                  <a:noFill/>
                </a:ln>
                <a:solidFill>
                  <a:srgbClr val="0ABBEF"/>
                </a:solidFill>
                <a:uFillTx/>
                <a:latin typeface="Calibri"/>
                <a:ea typeface="Calibri"/>
                <a:cs typeface="Calibri"/>
                <a:sym typeface="Calibri"/>
              </a:defRPr>
            </a:lvl8pPr>
            <a:lvl9pPr marL="0" marR="0" indent="1828800" algn="l" defTabSz="584200" latinLnBrk="0">
              <a:lnSpc>
                <a:spcPct val="100000"/>
              </a:lnSpc>
              <a:spcBef>
                <a:spcPts val="0"/>
              </a:spcBef>
              <a:spcAft>
                <a:spcPts val="0"/>
              </a:spcAft>
              <a:buClrTx/>
              <a:buSzTx/>
              <a:buFontTx/>
              <a:buNone/>
              <a:tabLst/>
              <a:defRPr sz="5000" b="0" i="0" u="none" strike="noStrike" cap="none" spc="0" baseline="0">
                <a:ln>
                  <a:noFill/>
                </a:ln>
                <a:solidFill>
                  <a:srgbClr val="0ABBEF"/>
                </a:solidFill>
                <a:uFillTx/>
                <a:latin typeface="Calibri"/>
                <a:ea typeface="Calibri"/>
                <a:cs typeface="Calibri"/>
                <a:sym typeface="Calibri"/>
              </a:defRPr>
            </a:lvl9pPr>
          </a:lstStyle>
          <a:p>
            <a:pPr hangingPunct="1"/>
            <a:r>
              <a:rPr lang="en-GB" smtClean="0"/>
              <a:t>Flights B893 - B952, Sonde vs Aircraft </a:t>
            </a:r>
            <a:endParaRPr lang="en-GB" dirty="0"/>
          </a:p>
        </p:txBody>
      </p:sp>
    </p:spTree>
    <p:extLst>
      <p:ext uri="{BB962C8B-B14F-4D97-AF65-F5344CB8AC3E}">
        <p14:creationId xmlns:p14="http://schemas.microsoft.com/office/powerpoint/2010/main" val="437844382"/>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prstGeom prst="rect">
            <a:avLst/>
          </a:prstGeom>
        </p:spPr>
        <p:txBody>
          <a:bodyPr/>
          <a:lstStyle/>
          <a:p>
            <a:r>
              <a:rPr lang="en-GB" dirty="0" smtClean="0"/>
              <a:t>WVSS-II Instruments</a:t>
            </a:r>
            <a:endParaRPr dirty="0"/>
          </a:p>
        </p:txBody>
      </p:sp>
      <p:sp>
        <p:nvSpPr>
          <p:cNvPr id="131" name="Shape 131"/>
          <p:cNvSpPr>
            <a:spLocks noGrp="1"/>
          </p:cNvSpPr>
          <p:nvPr>
            <p:ph type="body" idx="1"/>
          </p:nvPr>
        </p:nvSpPr>
        <p:spPr>
          <a:prstGeom prst="rect">
            <a:avLst/>
          </a:prstGeom>
        </p:spPr>
        <p:txBody>
          <a:bodyPr>
            <a:normAutofit/>
          </a:bodyPr>
          <a:lstStyle/>
          <a:p>
            <a:r>
              <a:rPr lang="en-GB" dirty="0"/>
              <a:t>WVSSII was designed for </a:t>
            </a:r>
            <a:r>
              <a:rPr lang="en-GB" dirty="0" smtClean="0"/>
              <a:t>commercial </a:t>
            </a:r>
            <a:r>
              <a:rPr lang="en-GB" dirty="0"/>
              <a:t>air carriers by UCAR/</a:t>
            </a:r>
            <a:r>
              <a:rPr lang="en-GB" dirty="0" err="1"/>
              <a:t>SpectraSensors</a:t>
            </a:r>
            <a:r>
              <a:rPr lang="en-GB" dirty="0"/>
              <a:t>. A measurement is made just inside the aircraft with a TDL absorption technique using a single wavelength at 1.37µm and a 24 cm path length with 2nd harmonic detection. </a:t>
            </a:r>
            <a:endParaRPr lang="en-GB" dirty="0" smtClean="0"/>
          </a:p>
          <a:p>
            <a:r>
              <a:rPr lang="en-GB" dirty="0" smtClean="0"/>
              <a:t>Claimed sensitivity </a:t>
            </a:r>
            <a:r>
              <a:rPr lang="en-GB" dirty="0"/>
              <a:t>of 3ppm, and a range of +20 to –70 °CDP. </a:t>
            </a:r>
            <a:endParaRPr lang="en-GB" dirty="0" smtClean="0"/>
          </a:p>
          <a:p>
            <a:r>
              <a:rPr lang="en-GB" dirty="0" smtClean="0"/>
              <a:t>Currently two sensors fitted: one with a flush mounted inlet, the other with a Rosemount inlet</a:t>
            </a:r>
          </a:p>
        </p:txBody>
      </p:sp>
    </p:spTree>
    <p:extLst>
      <p:ext uri="{BB962C8B-B14F-4D97-AF65-F5344CB8AC3E}">
        <p14:creationId xmlns:p14="http://schemas.microsoft.com/office/powerpoint/2010/main" val="165850377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prstGeom prst="rect">
            <a:avLst/>
          </a:prstGeom>
        </p:spPr>
        <p:txBody>
          <a:bodyPr/>
          <a:lstStyle/>
          <a:p>
            <a:r>
              <a:rPr lang="en-GB" dirty="0" smtClean="0"/>
              <a:t>MARSS</a:t>
            </a:r>
            <a:endParaRPr dirty="0"/>
          </a:p>
        </p:txBody>
      </p:sp>
      <p:sp>
        <p:nvSpPr>
          <p:cNvPr id="131" name="Shape 131"/>
          <p:cNvSpPr>
            <a:spLocks noGrp="1"/>
          </p:cNvSpPr>
          <p:nvPr>
            <p:ph type="body" idx="1"/>
          </p:nvPr>
        </p:nvSpPr>
        <p:spPr>
          <a:prstGeom prst="rect">
            <a:avLst/>
          </a:prstGeom>
        </p:spPr>
        <p:txBody>
          <a:bodyPr>
            <a:normAutofit/>
          </a:bodyPr>
          <a:lstStyle/>
          <a:p>
            <a:r>
              <a:rPr lang="en-GB" dirty="0"/>
              <a:t>MARSS (Microwave Airborne Radiometer Scanning System) is an along-track scanning, total power microwave radiometer which measures in five channels, two window channels at 89 and 157 GHz and three channels centred on the water vapour absorption line at 183.31 GHz.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587" y="4666655"/>
            <a:ext cx="9333340" cy="4231114"/>
          </a:xfrm>
          <a:prstGeom prst="rect">
            <a:avLst/>
          </a:prstGeom>
        </p:spPr>
      </p:pic>
    </p:spTree>
    <p:extLst>
      <p:ext uri="{BB962C8B-B14F-4D97-AF65-F5344CB8AC3E}">
        <p14:creationId xmlns:p14="http://schemas.microsoft.com/office/powerpoint/2010/main" val="287930128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prstGeom prst="rect">
            <a:avLst/>
          </a:prstGeom>
        </p:spPr>
        <p:txBody>
          <a:bodyPr>
            <a:normAutofit fontScale="90000"/>
          </a:bodyPr>
          <a:lstStyle/>
          <a:p>
            <a:r>
              <a:rPr lang="en-GB" sz="3600" dirty="0"/>
              <a:t>Tropospheric Airborne Fourier Transform Spectrometer (TAFTS)</a:t>
            </a:r>
            <a:r>
              <a:rPr lang="en-GB" b="1" dirty="0"/>
              <a:t/>
            </a:r>
            <a:br>
              <a:rPr lang="en-GB" b="1" dirty="0"/>
            </a:br>
            <a:endParaRPr dirty="0"/>
          </a:p>
        </p:txBody>
      </p:sp>
      <p:sp>
        <p:nvSpPr>
          <p:cNvPr id="131" name="Shape 131"/>
          <p:cNvSpPr>
            <a:spLocks noGrp="1"/>
          </p:cNvSpPr>
          <p:nvPr>
            <p:ph type="body" idx="1"/>
          </p:nvPr>
        </p:nvSpPr>
        <p:spPr>
          <a:xfrm>
            <a:off x="952500" y="1966993"/>
            <a:ext cx="11099800" cy="7240069"/>
          </a:xfrm>
          <a:prstGeom prst="rect">
            <a:avLst/>
          </a:prstGeom>
        </p:spPr>
        <p:txBody>
          <a:bodyPr>
            <a:normAutofit/>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a:p>
          <a:p>
            <a:r>
              <a:rPr lang="en-GB" sz="2600" dirty="0" smtClean="0"/>
              <a:t>COSMICS/CIRRCREX project, March 2015. 11 </a:t>
            </a:r>
            <a:r>
              <a:rPr lang="en-GB" sz="2600" dirty="0" err="1" smtClean="0"/>
              <a:t>dropsondes</a:t>
            </a:r>
            <a:r>
              <a:rPr lang="en-GB" sz="2600" dirty="0" smtClean="0"/>
              <a:t> released (white triangles)</a:t>
            </a:r>
          </a:p>
          <a:p>
            <a:r>
              <a:rPr lang="en-GB" sz="2600" dirty="0" smtClean="0"/>
              <a:t>TAFTS is an Imperial </a:t>
            </a:r>
            <a:r>
              <a:rPr lang="en-GB" sz="2600" dirty="0" smtClean="0"/>
              <a:t>College </a:t>
            </a:r>
            <a:r>
              <a:rPr lang="en-GB" sz="2600" dirty="0" smtClean="0"/>
              <a:t>instrument aimed </a:t>
            </a:r>
            <a:r>
              <a:rPr lang="en-GB" sz="2600" dirty="0" smtClean="0"/>
              <a:t>at water vapour and cirrus cloud </a:t>
            </a:r>
            <a:r>
              <a:rPr lang="en-GB" sz="2600" dirty="0" smtClean="0"/>
              <a:t>measurements</a:t>
            </a:r>
            <a:r>
              <a:rPr lang="en-GB" sz="2600" dirty="0"/>
              <a:t> </a:t>
            </a:r>
            <a:r>
              <a:rPr lang="en-GB" sz="2600" dirty="0" smtClean="0"/>
              <a:t>and w</a:t>
            </a:r>
            <a:r>
              <a:rPr lang="en-GB" sz="2600" dirty="0" smtClean="0"/>
              <a:t>orks </a:t>
            </a:r>
            <a:r>
              <a:rPr lang="en-GB" sz="2600" dirty="0" smtClean="0"/>
              <a:t>in the </a:t>
            </a:r>
            <a:r>
              <a:rPr lang="en-GB" sz="2600" dirty="0"/>
              <a:t>far </a:t>
            </a:r>
            <a:r>
              <a:rPr lang="en-GB" sz="2600" dirty="0" smtClean="0"/>
              <a:t>infra-red</a:t>
            </a:r>
          </a:p>
        </p:txBody>
      </p:sp>
      <p:pic>
        <p:nvPicPr>
          <p:cNvPr id="6" name="m_6779232495900999937Picture 9" descr="image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9323" y="1175618"/>
            <a:ext cx="7126013" cy="570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5094940"/>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prstGeom prst="rect">
            <a:avLst/>
          </a:prstGeom>
        </p:spPr>
        <p:txBody>
          <a:bodyPr/>
          <a:lstStyle/>
          <a:p>
            <a:r>
              <a:rPr lang="en-GB" dirty="0" smtClean="0"/>
              <a:t>TAFTS</a:t>
            </a:r>
            <a:endParaRPr dirty="0"/>
          </a:p>
        </p:txBody>
      </p:sp>
      <p:pic>
        <p:nvPicPr>
          <p:cNvPr id="1027" name="m_6779232495900999937Picture 15" descr="image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302" y="1980421"/>
            <a:ext cx="9610195" cy="635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120462" y="8640023"/>
            <a:ext cx="763051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err="1" smtClean="0">
                <a:ln>
                  <a:noFill/>
                </a:ln>
                <a:solidFill>
                  <a:srgbClr val="000000"/>
                </a:solidFill>
                <a:effectLst/>
                <a:uFillTx/>
                <a:latin typeface="+mn-lt"/>
                <a:ea typeface="+mn-ea"/>
                <a:cs typeface="+mn-cs"/>
                <a:sym typeface="Helvetica Light"/>
              </a:rPr>
              <a:t>Dropsonde</a:t>
            </a:r>
            <a:r>
              <a:rPr kumimoji="0" lang="en-GB" sz="2400" b="0" i="0" u="none" strike="noStrike" cap="none" spc="0" normalizeH="0" baseline="0" dirty="0" smtClean="0">
                <a:ln>
                  <a:noFill/>
                </a:ln>
                <a:solidFill>
                  <a:srgbClr val="000000"/>
                </a:solidFill>
                <a:effectLst/>
                <a:uFillTx/>
                <a:latin typeface="+mn-lt"/>
                <a:ea typeface="+mn-ea"/>
                <a:cs typeface="+mn-cs"/>
                <a:sym typeface="Helvetica Light"/>
              </a:rPr>
              <a:t> solid line, ERA-Interim</a:t>
            </a:r>
            <a:r>
              <a:rPr kumimoji="0" lang="en-GB" sz="2400" b="0" i="0" u="none" strike="noStrike" cap="none" spc="0" normalizeH="0" dirty="0" smtClean="0">
                <a:ln>
                  <a:noFill/>
                </a:ln>
                <a:solidFill>
                  <a:srgbClr val="000000"/>
                </a:solidFill>
                <a:effectLst/>
                <a:uFillTx/>
                <a:latin typeface="+mn-lt"/>
                <a:ea typeface="+mn-ea"/>
                <a:cs typeface="+mn-cs"/>
                <a:sym typeface="Helvetica Light"/>
              </a:rPr>
              <a:t> dataset dotted line</a:t>
            </a:r>
            <a:endParaRPr kumimoji="0" lang="en-GB" sz="24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3063178937"/>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prstGeom prst="rect">
            <a:avLst/>
          </a:prstGeom>
        </p:spPr>
        <p:txBody>
          <a:bodyPr/>
          <a:lstStyle/>
          <a:p>
            <a:r>
              <a:rPr lang="en-GB" dirty="0" smtClean="0"/>
              <a:t>TAFTS</a:t>
            </a:r>
            <a:endParaRPr dirty="0"/>
          </a:p>
        </p:txBody>
      </p:sp>
      <p:sp>
        <p:nvSpPr>
          <p:cNvPr id="2" name="TextBox 1"/>
          <p:cNvSpPr txBox="1"/>
          <p:nvPr/>
        </p:nvSpPr>
        <p:spPr>
          <a:xfrm>
            <a:off x="2120462" y="8640023"/>
            <a:ext cx="7898524"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smtClean="0">
                <a:ln>
                  <a:noFill/>
                </a:ln>
                <a:solidFill>
                  <a:srgbClr val="000000"/>
                </a:solidFill>
                <a:effectLst/>
                <a:uFillTx/>
                <a:latin typeface="+mn-lt"/>
                <a:ea typeface="+mn-ea"/>
                <a:cs typeface="+mn-cs"/>
                <a:sym typeface="Helvetica Light"/>
              </a:rPr>
              <a:t>Retrieved emissivity, </a:t>
            </a:r>
            <a:r>
              <a:rPr kumimoji="0" lang="en-GB" sz="2400" b="0" i="0" u="none" strike="noStrike" cap="none" spc="0" normalizeH="0" baseline="0" dirty="0" err="1" smtClean="0">
                <a:ln>
                  <a:noFill/>
                </a:ln>
                <a:solidFill>
                  <a:srgbClr val="000000"/>
                </a:solidFill>
                <a:effectLst/>
                <a:uFillTx/>
                <a:latin typeface="+mn-lt"/>
                <a:ea typeface="+mn-ea"/>
                <a:cs typeface="+mn-cs"/>
                <a:sym typeface="Helvetica Light"/>
              </a:rPr>
              <a:t>dropsonde</a:t>
            </a:r>
            <a:r>
              <a:rPr kumimoji="0" lang="en-GB" sz="2400" b="0" i="0" u="none" strike="noStrike" cap="none" spc="0" normalizeH="0" baseline="0" dirty="0" smtClean="0">
                <a:ln>
                  <a:noFill/>
                </a:ln>
                <a:solidFill>
                  <a:srgbClr val="000000"/>
                </a:solidFill>
                <a:effectLst/>
                <a:uFillTx/>
                <a:latin typeface="+mn-lt"/>
                <a:ea typeface="+mn-ea"/>
                <a:cs typeface="+mn-cs"/>
                <a:sym typeface="Helvetica Light"/>
              </a:rPr>
              <a:t> left, ERA-Interim</a:t>
            </a:r>
            <a:r>
              <a:rPr kumimoji="0" lang="en-GB" sz="2400" b="0" i="0" u="none" strike="noStrike" cap="none" spc="0" normalizeH="0" dirty="0" smtClean="0">
                <a:ln>
                  <a:noFill/>
                </a:ln>
                <a:solidFill>
                  <a:srgbClr val="000000"/>
                </a:solidFill>
                <a:effectLst/>
                <a:uFillTx/>
                <a:latin typeface="+mn-lt"/>
                <a:ea typeface="+mn-ea"/>
                <a:cs typeface="+mn-cs"/>
                <a:sym typeface="Helvetica Light"/>
              </a:rPr>
              <a:t> right</a:t>
            </a:r>
            <a:endParaRPr kumimoji="0" lang="en-GB" sz="2400" b="0" i="0" u="none" strike="noStrike" cap="none" spc="0" normalizeH="0" baseline="0" dirty="0">
              <a:ln>
                <a:noFill/>
              </a:ln>
              <a:solidFill>
                <a:srgbClr val="000000"/>
              </a:solidFill>
              <a:effectLst/>
              <a:uFillTx/>
              <a:latin typeface="+mn-lt"/>
              <a:ea typeface="+mn-ea"/>
              <a:cs typeface="+mn-cs"/>
              <a:sym typeface="Helvetica Light"/>
            </a:endParaRPr>
          </a:p>
        </p:txBody>
      </p:sp>
      <p:pic>
        <p:nvPicPr>
          <p:cNvPr id="2050" name="m_6779232495900999937Picture 12" descr="image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0499" y="1604963"/>
            <a:ext cx="9588555" cy="634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0282868"/>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title"/>
          </p:nvPr>
        </p:nvSpPr>
        <p:spPr>
          <a:prstGeom prst="rect">
            <a:avLst/>
          </a:prstGeom>
        </p:spPr>
        <p:txBody>
          <a:bodyPr/>
          <a:lstStyle/>
          <a:p>
            <a:r>
              <a:rPr lang="en-GB" dirty="0" err="1" smtClean="0"/>
              <a:t>Dropsonde</a:t>
            </a:r>
            <a:r>
              <a:rPr lang="en-GB" dirty="0" smtClean="0"/>
              <a:t> Usage 2017/18</a:t>
            </a:r>
            <a:endParaRPr dirty="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prstGeom prst="rect">
            <a:avLst/>
          </a:prstGeom>
        </p:spPr>
        <p:txBody>
          <a:bodyPr/>
          <a:lstStyle/>
          <a:p>
            <a:r>
              <a:rPr lang="en-GB" dirty="0" smtClean="0"/>
              <a:t>TAFTS</a:t>
            </a:r>
            <a:endParaRPr dirty="0"/>
          </a:p>
        </p:txBody>
      </p:sp>
      <p:sp>
        <p:nvSpPr>
          <p:cNvPr id="131" name="Shape 131"/>
          <p:cNvSpPr>
            <a:spLocks noGrp="1"/>
          </p:cNvSpPr>
          <p:nvPr>
            <p:ph type="body" idx="1"/>
          </p:nvPr>
        </p:nvSpPr>
        <p:spPr>
          <a:prstGeom prst="rect">
            <a:avLst/>
          </a:prstGeom>
        </p:spPr>
        <p:txBody>
          <a:bodyPr>
            <a:normAutofit/>
          </a:bodyPr>
          <a:lstStyle/>
          <a:p>
            <a:r>
              <a:rPr lang="en-GB" dirty="0" smtClean="0"/>
              <a:t>Looking at uncertainties in the </a:t>
            </a:r>
            <a:r>
              <a:rPr lang="en-GB" dirty="0" err="1" smtClean="0"/>
              <a:t>dropsonde</a:t>
            </a:r>
            <a:r>
              <a:rPr lang="en-GB" dirty="0" smtClean="0"/>
              <a:t> measurements</a:t>
            </a:r>
          </a:p>
          <a:p>
            <a:r>
              <a:rPr lang="en-GB" dirty="0" smtClean="0"/>
              <a:t>Looking for evidence </a:t>
            </a:r>
            <a:r>
              <a:rPr lang="en-GB" dirty="0"/>
              <a:t>for a bias in the 300 – 400 mbar </a:t>
            </a:r>
            <a:r>
              <a:rPr lang="en-GB" dirty="0" smtClean="0"/>
              <a:t>region, </a:t>
            </a:r>
            <a:r>
              <a:rPr lang="en-GB" dirty="0"/>
              <a:t>based on the residuals between simulation and observation in the opaque region of the </a:t>
            </a:r>
            <a:r>
              <a:rPr lang="en-GB" dirty="0" smtClean="0"/>
              <a:t>Far-IR</a:t>
            </a:r>
            <a:r>
              <a:rPr lang="en-GB" dirty="0"/>
              <a:t>.</a:t>
            </a:r>
            <a:endParaRPr lang="en-GB" dirty="0" smtClean="0"/>
          </a:p>
          <a:p>
            <a:r>
              <a:rPr lang="en-GB" dirty="0" smtClean="0"/>
              <a:t>Used a </a:t>
            </a:r>
            <a:r>
              <a:rPr lang="en-GB" dirty="0"/>
              <a:t>scaling factor of 1.6 to correct for </a:t>
            </a:r>
            <a:r>
              <a:rPr lang="en-GB" dirty="0" smtClean="0"/>
              <a:t>this. </a:t>
            </a:r>
          </a:p>
          <a:p>
            <a:endParaRPr lang="en-GB" dirty="0"/>
          </a:p>
          <a:p>
            <a:endParaRPr lang="en-GB" dirty="0" smtClean="0"/>
          </a:p>
          <a:p>
            <a:endParaRPr lang="en-GB" dirty="0"/>
          </a:p>
          <a:p>
            <a:endParaRPr lang="en-GB" dirty="0" smtClean="0"/>
          </a:p>
          <a:p>
            <a:endParaRPr lang="en-GB" dirty="0"/>
          </a:p>
          <a:p>
            <a:endParaRPr lang="en-GB" dirty="0" smtClean="0"/>
          </a:p>
        </p:txBody>
      </p:sp>
      <p:pic>
        <p:nvPicPr>
          <p:cNvPr id="5" name="Picture 1" descr="image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7791" y="5110243"/>
            <a:ext cx="10689288" cy="384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7038859"/>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prstGeom prst="rect">
            <a:avLst/>
          </a:prstGeom>
        </p:spPr>
        <p:txBody>
          <a:bodyPr/>
          <a:lstStyle/>
          <a:p>
            <a:r>
              <a:rPr lang="en-GB" dirty="0" smtClean="0"/>
              <a:t>TAFTS</a:t>
            </a:r>
            <a:endParaRPr dirty="0"/>
          </a:p>
        </p:txBody>
      </p:sp>
      <p:sp>
        <p:nvSpPr>
          <p:cNvPr id="131" name="Shape 131"/>
          <p:cNvSpPr>
            <a:spLocks noGrp="1"/>
          </p:cNvSpPr>
          <p:nvPr>
            <p:ph type="body" idx="1"/>
          </p:nvPr>
        </p:nvSpPr>
        <p:spPr>
          <a:prstGeom prst="rect">
            <a:avLst/>
          </a:prstGeom>
        </p:spPr>
        <p:txBody>
          <a:bodyPr>
            <a:normAutofit/>
          </a:bodyPr>
          <a:lstStyle/>
          <a:p>
            <a:pPr marL="0" indent="0">
              <a:buNone/>
            </a:pPr>
            <a:endParaRPr lang="en-GB" dirty="0"/>
          </a:p>
          <a:p>
            <a:r>
              <a:rPr lang="en-GB" dirty="0"/>
              <a:t>I’ve run off some weighting function calculations for selected narrow band wavenumber regions that helped me deduce the scaling and these show that the lower atmosphere still looks somewhat too dry in the 500 to 700 mbar layer. </a:t>
            </a:r>
            <a:endParaRPr lang="en-GB" dirty="0" smtClean="0"/>
          </a:p>
          <a:p>
            <a:r>
              <a:rPr lang="en-GB" dirty="0" smtClean="0"/>
              <a:t>Still </a:t>
            </a:r>
            <a:r>
              <a:rPr lang="en-GB" dirty="0"/>
              <a:t>the </a:t>
            </a:r>
            <a:r>
              <a:rPr lang="en-GB" dirty="0" err="1"/>
              <a:t>emissivities</a:t>
            </a:r>
            <a:r>
              <a:rPr lang="en-GB" dirty="0"/>
              <a:t> I get using the </a:t>
            </a:r>
            <a:r>
              <a:rPr lang="en-GB" dirty="0" err="1"/>
              <a:t>dropsondes</a:t>
            </a:r>
            <a:r>
              <a:rPr lang="en-GB" dirty="0"/>
              <a:t> are compatible with models for fine grain snow and is consistent with the Mid-IR measurements we have</a:t>
            </a:r>
            <a:r>
              <a:rPr lang="en-GB" dirty="0" smtClean="0"/>
              <a:t>.</a:t>
            </a:r>
          </a:p>
          <a:p>
            <a:endParaRPr lang="en-GB" dirty="0"/>
          </a:p>
          <a:p>
            <a:r>
              <a:rPr lang="en-GB" i="1" dirty="0" smtClean="0"/>
              <a:t>Jon Murray, Imperial College, London</a:t>
            </a:r>
            <a:endParaRPr lang="en-GB" i="1" dirty="0"/>
          </a:p>
        </p:txBody>
      </p:sp>
    </p:spTree>
    <p:extLst>
      <p:ext uri="{BB962C8B-B14F-4D97-AF65-F5344CB8AC3E}">
        <p14:creationId xmlns:p14="http://schemas.microsoft.com/office/powerpoint/2010/main" val="3307785339"/>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body" idx="1"/>
          </p:nvPr>
        </p:nvSpPr>
        <p:spPr>
          <a:prstGeom prst="rect">
            <a:avLst/>
          </a:prstGeom>
        </p:spPr>
        <p:txBody>
          <a:bodyPr/>
          <a:lstStyle/>
          <a:p>
            <a:r>
              <a:rPr lang="en-GB" dirty="0" smtClean="0"/>
              <a:t>Many thanks for the continued support!</a:t>
            </a:r>
          </a:p>
          <a:p>
            <a:endParaRPr lang="en-GB" dirty="0"/>
          </a:p>
          <a:p>
            <a:r>
              <a:rPr lang="en-GB" dirty="0" smtClean="0"/>
              <a:t>Any questions?</a:t>
            </a:r>
            <a:endParaRPr dirty="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prstGeom prst="rect">
            <a:avLst/>
          </a:prstGeom>
        </p:spPr>
        <p:txBody>
          <a:bodyPr/>
          <a:lstStyle/>
          <a:p>
            <a:r>
              <a:rPr lang="en-GB" dirty="0" smtClean="0"/>
              <a:t>RD94 Usage </a:t>
            </a:r>
            <a:endParaRPr dirty="0"/>
          </a:p>
        </p:txBody>
      </p:sp>
      <p:sp>
        <p:nvSpPr>
          <p:cNvPr id="131" name="Shape 131"/>
          <p:cNvSpPr>
            <a:spLocks noGrp="1"/>
          </p:cNvSpPr>
          <p:nvPr>
            <p:ph type="body" idx="1"/>
          </p:nvPr>
        </p:nvSpPr>
        <p:spPr>
          <a:prstGeom prst="rect">
            <a:avLst/>
          </a:prstGeom>
        </p:spPr>
        <p:txBody>
          <a:bodyPr>
            <a:normAutofit/>
          </a:bodyPr>
          <a:lstStyle/>
          <a:p>
            <a:r>
              <a:rPr lang="en-GB" dirty="0" smtClean="0"/>
              <a:t>2017  - total 46 </a:t>
            </a:r>
            <a:r>
              <a:rPr lang="en-GB" dirty="0" err="1" smtClean="0"/>
              <a:t>dropsondes</a:t>
            </a:r>
            <a:endParaRPr lang="en-GB" dirty="0" smtClean="0"/>
          </a:p>
          <a:p>
            <a:pPr lvl="1"/>
            <a:r>
              <a:rPr lang="en-GB" dirty="0" smtClean="0"/>
              <a:t>Test flights - 3</a:t>
            </a:r>
          </a:p>
          <a:p>
            <a:pPr lvl="1"/>
            <a:r>
              <a:rPr lang="en-GB" dirty="0" smtClean="0"/>
              <a:t>CLARIFY campaign (Ascension) - 43</a:t>
            </a:r>
          </a:p>
          <a:p>
            <a:endParaRPr lang="en-GB" dirty="0" smtClean="0"/>
          </a:p>
          <a:p>
            <a:r>
              <a:rPr lang="en-GB" dirty="0" smtClean="0"/>
              <a:t>2018 – total 40 </a:t>
            </a:r>
            <a:r>
              <a:rPr lang="en-GB" dirty="0" err="1" smtClean="0"/>
              <a:t>dropsondes</a:t>
            </a:r>
            <a:endParaRPr lang="en-GB" dirty="0" smtClean="0"/>
          </a:p>
          <a:p>
            <a:r>
              <a:rPr lang="en-GB" dirty="0" smtClean="0"/>
              <a:t>MACCSIMIZE campaign (Alaska) – 34 </a:t>
            </a:r>
            <a:endParaRPr lang="en-GB" dirty="0"/>
          </a:p>
        </p:txBody>
      </p:sp>
    </p:spTree>
    <p:extLst>
      <p:ext uri="{BB962C8B-B14F-4D97-AF65-F5344CB8AC3E}">
        <p14:creationId xmlns:p14="http://schemas.microsoft.com/office/powerpoint/2010/main" val="335865568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title"/>
          </p:nvPr>
        </p:nvSpPr>
        <p:spPr>
          <a:prstGeom prst="rect">
            <a:avLst/>
          </a:prstGeom>
        </p:spPr>
        <p:txBody>
          <a:bodyPr/>
          <a:lstStyle/>
          <a:p>
            <a:r>
              <a:rPr lang="en-GB" dirty="0" smtClean="0"/>
              <a:t>Future Plans</a:t>
            </a:r>
            <a:endParaRPr dirty="0"/>
          </a:p>
        </p:txBody>
      </p:sp>
    </p:spTree>
    <p:extLst>
      <p:ext uri="{BB962C8B-B14F-4D97-AF65-F5344CB8AC3E}">
        <p14:creationId xmlns:p14="http://schemas.microsoft.com/office/powerpoint/2010/main" val="351445719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prstGeom prst="rect">
            <a:avLst/>
          </a:prstGeom>
        </p:spPr>
        <p:txBody>
          <a:bodyPr/>
          <a:lstStyle/>
          <a:p>
            <a:r>
              <a:rPr lang="en-GB" dirty="0" err="1" smtClean="0"/>
              <a:t>Dropsonde</a:t>
            </a:r>
            <a:r>
              <a:rPr lang="en-GB" dirty="0" smtClean="0"/>
              <a:t> Stock</a:t>
            </a:r>
            <a:endParaRPr dirty="0"/>
          </a:p>
        </p:txBody>
      </p:sp>
      <p:sp>
        <p:nvSpPr>
          <p:cNvPr id="131" name="Shape 131"/>
          <p:cNvSpPr>
            <a:spLocks noGrp="1"/>
          </p:cNvSpPr>
          <p:nvPr>
            <p:ph type="body" idx="1"/>
          </p:nvPr>
        </p:nvSpPr>
        <p:spPr>
          <a:prstGeom prst="rect">
            <a:avLst/>
          </a:prstGeom>
        </p:spPr>
        <p:txBody>
          <a:bodyPr>
            <a:normAutofit lnSpcReduction="10000"/>
          </a:bodyPr>
          <a:lstStyle/>
          <a:p>
            <a:r>
              <a:rPr lang="en-GB" dirty="0" smtClean="0"/>
              <a:t>Purchased the last </a:t>
            </a:r>
            <a:r>
              <a:rPr lang="en-GB" dirty="0" smtClean="0"/>
              <a:t>RD94 </a:t>
            </a:r>
            <a:r>
              <a:rPr lang="en-GB" dirty="0" err="1" smtClean="0"/>
              <a:t>dropsondes</a:t>
            </a:r>
            <a:r>
              <a:rPr lang="en-GB" dirty="0" smtClean="0"/>
              <a:t> from </a:t>
            </a:r>
            <a:r>
              <a:rPr lang="en-GB" dirty="0" err="1" smtClean="0"/>
              <a:t>Vaisala</a:t>
            </a:r>
            <a:r>
              <a:rPr lang="en-GB" dirty="0" smtClean="0"/>
              <a:t>, aim was to use these </a:t>
            </a:r>
            <a:r>
              <a:rPr lang="en-GB" dirty="0" err="1" smtClean="0"/>
              <a:t>dropsondes</a:t>
            </a:r>
            <a:r>
              <a:rPr lang="en-GB" dirty="0" smtClean="0"/>
              <a:t> and then upgrade AVAPS</a:t>
            </a:r>
          </a:p>
          <a:p>
            <a:r>
              <a:rPr lang="en-GB" dirty="0"/>
              <a:t>C</a:t>
            </a:r>
            <a:r>
              <a:rPr lang="en-GB" dirty="0" smtClean="0"/>
              <a:t>urrent </a:t>
            </a:r>
            <a:r>
              <a:rPr lang="en-GB" dirty="0"/>
              <a:t>stock: 190 RD94 </a:t>
            </a:r>
          </a:p>
          <a:p>
            <a:r>
              <a:rPr lang="en-GB" dirty="0" smtClean="0"/>
              <a:t>Low </a:t>
            </a:r>
            <a:r>
              <a:rPr lang="en-GB" dirty="0" smtClean="0"/>
              <a:t>usage has been a problem: </a:t>
            </a:r>
            <a:endParaRPr lang="en-GB" dirty="0"/>
          </a:p>
          <a:p>
            <a:pPr lvl="1"/>
            <a:r>
              <a:rPr lang="en-GB" dirty="0"/>
              <a:t>Did not get permission to drop </a:t>
            </a:r>
            <a:r>
              <a:rPr lang="en-GB" dirty="0" err="1"/>
              <a:t>sondes</a:t>
            </a:r>
            <a:r>
              <a:rPr lang="en-GB" dirty="0"/>
              <a:t> over India (2016</a:t>
            </a:r>
            <a:r>
              <a:rPr lang="en-GB" dirty="0" smtClean="0"/>
              <a:t>)</a:t>
            </a:r>
          </a:p>
          <a:p>
            <a:pPr lvl="1"/>
            <a:r>
              <a:rPr lang="en-GB" dirty="0"/>
              <a:t>Fewer </a:t>
            </a:r>
            <a:r>
              <a:rPr lang="en-GB" dirty="0" err="1"/>
              <a:t>dropsondes</a:t>
            </a:r>
            <a:r>
              <a:rPr lang="en-GB" dirty="0"/>
              <a:t> used for CLARIFY campaign (Ascension), original plan was for 6</a:t>
            </a:r>
            <a:r>
              <a:rPr lang="en-GB" dirty="0" smtClean="0"/>
              <a:t>0 </a:t>
            </a:r>
            <a:r>
              <a:rPr lang="en-GB" dirty="0" err="1"/>
              <a:t>dropsondes</a:t>
            </a:r>
            <a:r>
              <a:rPr lang="en-GB" dirty="0"/>
              <a:t>. This was to save money due to increasing campaign costs as a result of transport issues at Ascension</a:t>
            </a:r>
          </a:p>
          <a:p>
            <a:pPr lvl="1"/>
            <a:endParaRPr lang="en-GB" dirty="0"/>
          </a:p>
          <a:p>
            <a:pPr lvl="1"/>
            <a:r>
              <a:rPr lang="en-GB" dirty="0" smtClean="0"/>
              <a:t>Fewer </a:t>
            </a:r>
            <a:r>
              <a:rPr lang="en-GB" dirty="0" err="1" smtClean="0"/>
              <a:t>dropsondes</a:t>
            </a:r>
            <a:r>
              <a:rPr lang="en-GB" dirty="0" smtClean="0"/>
              <a:t> used for </a:t>
            </a:r>
            <a:r>
              <a:rPr lang="en-GB" dirty="0"/>
              <a:t>the </a:t>
            </a:r>
            <a:r>
              <a:rPr lang="en-GB" dirty="0" smtClean="0"/>
              <a:t>MACSSIMIZE </a:t>
            </a:r>
            <a:r>
              <a:rPr lang="en-GB" dirty="0"/>
              <a:t>campaign (Alaska), original plan was for 80 </a:t>
            </a:r>
            <a:r>
              <a:rPr lang="en-GB" dirty="0" err="1"/>
              <a:t>dropsondes</a:t>
            </a:r>
            <a:endParaRPr lang="en-GB" dirty="0"/>
          </a:p>
          <a:p>
            <a:endParaRPr dirty="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p:cNvSpPr>
          <p:nvPr>
            <p:ph type="body" idx="1"/>
          </p:nvPr>
        </p:nvSpPr>
        <p:spPr>
          <a:xfrm>
            <a:off x="6850116" y="1270000"/>
            <a:ext cx="5202183" cy="7213600"/>
          </a:xfrm>
          <a:prstGeom prst="rect">
            <a:avLst/>
          </a:prstGeom>
        </p:spPr>
        <p:txBody>
          <a:bodyPr/>
          <a:lstStyle/>
          <a:p>
            <a:r>
              <a:rPr lang="en-GB" dirty="0" err="1" smtClean="0"/>
              <a:t>Dropsonde</a:t>
            </a:r>
            <a:r>
              <a:rPr lang="en-GB" dirty="0" smtClean="0"/>
              <a:t> stock</a:t>
            </a:r>
            <a:endParaRPr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86499" y="1949341"/>
            <a:ext cx="8279524" cy="6209643"/>
          </a:xfrm>
          <a:prstGeom prst="rect">
            <a:avLst/>
          </a:prstGeom>
        </p:spPr>
      </p:pic>
    </p:spTree>
    <p:extLst>
      <p:ext uri="{BB962C8B-B14F-4D97-AF65-F5344CB8AC3E}">
        <p14:creationId xmlns:p14="http://schemas.microsoft.com/office/powerpoint/2010/main" val="89767724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prstGeom prst="rect">
            <a:avLst/>
          </a:prstGeom>
        </p:spPr>
        <p:txBody>
          <a:bodyPr/>
          <a:lstStyle/>
          <a:p>
            <a:r>
              <a:rPr lang="en-GB" dirty="0" smtClean="0"/>
              <a:t>AVAPS Upgrade</a:t>
            </a:r>
            <a:endParaRPr dirty="0"/>
          </a:p>
        </p:txBody>
      </p:sp>
      <p:sp>
        <p:nvSpPr>
          <p:cNvPr id="131" name="Shape 131"/>
          <p:cNvSpPr>
            <a:spLocks noGrp="1"/>
          </p:cNvSpPr>
          <p:nvPr>
            <p:ph type="body" idx="1"/>
          </p:nvPr>
        </p:nvSpPr>
        <p:spPr>
          <a:prstGeom prst="rect">
            <a:avLst/>
          </a:prstGeom>
        </p:spPr>
        <p:txBody>
          <a:bodyPr/>
          <a:lstStyle/>
          <a:p>
            <a:r>
              <a:rPr lang="en-GB" dirty="0"/>
              <a:t>Planned for 2018, but did not get funded this year. Upgrade will be made in </a:t>
            </a:r>
            <a:r>
              <a:rPr lang="en-GB" dirty="0" smtClean="0"/>
              <a:t>2019, hopefully placing an order </a:t>
            </a:r>
            <a:r>
              <a:rPr lang="en-GB" dirty="0" smtClean="0"/>
              <a:t>this summer</a:t>
            </a:r>
            <a:endParaRPr lang="en-GB" dirty="0"/>
          </a:p>
          <a:p>
            <a:r>
              <a:rPr lang="en-GB" dirty="0"/>
              <a:t>Aim was to use all the current RD94 stock prior to the upgrade</a:t>
            </a:r>
          </a:p>
          <a:p>
            <a:r>
              <a:rPr lang="en-GB" dirty="0"/>
              <a:t>Move to an 8-channel system</a:t>
            </a:r>
            <a:endParaRPr dirty="0"/>
          </a:p>
        </p:txBody>
      </p:sp>
    </p:spTree>
    <p:extLst>
      <p:ext uri="{BB962C8B-B14F-4D97-AF65-F5344CB8AC3E}">
        <p14:creationId xmlns:p14="http://schemas.microsoft.com/office/powerpoint/2010/main" val="1191347931"/>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prstGeom prst="rect">
            <a:avLst/>
          </a:prstGeom>
        </p:spPr>
        <p:txBody>
          <a:bodyPr/>
          <a:lstStyle/>
          <a:p>
            <a:r>
              <a:rPr lang="en-GB" dirty="0" err="1" smtClean="0"/>
              <a:t>KiTsonde</a:t>
            </a:r>
            <a:endParaRPr dirty="0"/>
          </a:p>
        </p:txBody>
      </p:sp>
      <p:sp>
        <p:nvSpPr>
          <p:cNvPr id="131" name="Shape 131"/>
          <p:cNvSpPr>
            <a:spLocks noGrp="1"/>
          </p:cNvSpPr>
          <p:nvPr>
            <p:ph type="body" idx="1"/>
          </p:nvPr>
        </p:nvSpPr>
        <p:spPr>
          <a:prstGeom prst="rect">
            <a:avLst/>
          </a:prstGeom>
        </p:spPr>
        <p:txBody>
          <a:bodyPr/>
          <a:lstStyle/>
          <a:p>
            <a:r>
              <a:rPr lang="en-GB" dirty="0" smtClean="0"/>
              <a:t>Aircraft system has been installed, fitted next to AVAPS</a:t>
            </a:r>
          </a:p>
          <a:p>
            <a:r>
              <a:rPr lang="en-GB" dirty="0" smtClean="0"/>
              <a:t>No </a:t>
            </a:r>
            <a:r>
              <a:rPr lang="en-GB" dirty="0" err="1" smtClean="0"/>
              <a:t>dropsondes</a:t>
            </a:r>
            <a:r>
              <a:rPr lang="en-GB" dirty="0" smtClean="0"/>
              <a:t> yet: </a:t>
            </a:r>
            <a:r>
              <a:rPr lang="en-GB" dirty="0" err="1" smtClean="0"/>
              <a:t>dropsondes</a:t>
            </a:r>
            <a:r>
              <a:rPr lang="en-GB" dirty="0" smtClean="0"/>
              <a:t> will need clearance before we can start using them</a:t>
            </a:r>
          </a:p>
          <a:p>
            <a:r>
              <a:rPr lang="en-GB" dirty="0" smtClean="0"/>
              <a:t>Main interest: dust measurement</a:t>
            </a:r>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040524" y="4091151"/>
            <a:ext cx="7275787" cy="5604642"/>
          </a:xfrm>
          <a:prstGeom prst="rect">
            <a:avLst/>
          </a:prstGeom>
        </p:spPr>
      </p:pic>
    </p:spTree>
    <p:extLst>
      <p:ext uri="{BB962C8B-B14F-4D97-AF65-F5344CB8AC3E}">
        <p14:creationId xmlns:p14="http://schemas.microsoft.com/office/powerpoint/2010/main" val="152599673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title"/>
          </p:nvPr>
        </p:nvSpPr>
        <p:spPr>
          <a:prstGeom prst="rect">
            <a:avLst/>
          </a:prstGeom>
        </p:spPr>
        <p:txBody>
          <a:bodyPr/>
          <a:lstStyle/>
          <a:p>
            <a:r>
              <a:rPr lang="en-GB" dirty="0" smtClean="0"/>
              <a:t>Issues</a:t>
            </a:r>
            <a:endParaRPr dirty="0"/>
          </a:p>
        </p:txBody>
      </p:sp>
    </p:spTree>
    <p:extLst>
      <p:ext uri="{BB962C8B-B14F-4D97-AF65-F5344CB8AC3E}">
        <p14:creationId xmlns:p14="http://schemas.microsoft.com/office/powerpoint/2010/main" val="2969915865"/>
      </p:ext>
    </p:extLst>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506</TotalTime>
  <Words>714</Words>
  <Application>Microsoft Office PowerPoint</Application>
  <PresentationFormat>Custom</PresentationFormat>
  <Paragraphs>84</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Helvetica Light</vt:lpstr>
      <vt:lpstr>Helvetica Neue</vt:lpstr>
      <vt:lpstr>Wingdings</vt:lpstr>
      <vt:lpstr>White</vt:lpstr>
      <vt:lpstr>AVAPS at FAAM, Presentation for the 2018 AVAPS User Group Meeting</vt:lpstr>
      <vt:lpstr>Dropsonde Usage 2017/18</vt:lpstr>
      <vt:lpstr>RD94 Usage </vt:lpstr>
      <vt:lpstr>Future Plans</vt:lpstr>
      <vt:lpstr>Dropsonde Stock</vt:lpstr>
      <vt:lpstr>PowerPoint Presentation</vt:lpstr>
      <vt:lpstr>AVAPS Upgrade</vt:lpstr>
      <vt:lpstr>KiTsonde</vt:lpstr>
      <vt:lpstr>Issues</vt:lpstr>
      <vt:lpstr>PowerPoint Presentation</vt:lpstr>
      <vt:lpstr>Flight B893 (10 Mar 2015, UK)</vt:lpstr>
      <vt:lpstr>Flight B940 (10 Feb 2016, UK)</vt:lpstr>
      <vt:lpstr>Flight B952 (17 Mar 2016, UK)</vt:lpstr>
      <vt:lpstr>PowerPoint Presentation</vt:lpstr>
      <vt:lpstr>WVSS-II Instruments</vt:lpstr>
      <vt:lpstr>MARSS</vt:lpstr>
      <vt:lpstr>Tropospheric Airborne Fourier Transform Spectrometer (TAFTS) </vt:lpstr>
      <vt:lpstr>TAFTS</vt:lpstr>
      <vt:lpstr>TAFTS</vt:lpstr>
      <vt:lpstr>TAFTS</vt:lpstr>
      <vt:lpstr>TAFTS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Woolley</dc:creator>
  <cp:lastModifiedBy>Devereau, Stephen</cp:lastModifiedBy>
  <cp:revision>34</cp:revision>
  <dcterms:modified xsi:type="dcterms:W3CDTF">2018-04-24T12:31:56Z</dcterms:modified>
</cp:coreProperties>
</file>