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7" r:id="rId2"/>
    <p:sldId id="350" r:id="rId3"/>
    <p:sldId id="308" r:id="rId4"/>
    <p:sldId id="309" r:id="rId5"/>
    <p:sldId id="331" r:id="rId6"/>
    <p:sldId id="332" r:id="rId7"/>
    <p:sldId id="333" r:id="rId8"/>
    <p:sldId id="347" r:id="rId9"/>
    <p:sldId id="349" r:id="rId10"/>
    <p:sldId id="335" r:id="rId11"/>
    <p:sldId id="334" r:id="rId12"/>
    <p:sldId id="336" r:id="rId13"/>
    <p:sldId id="337" r:id="rId14"/>
    <p:sldId id="342" r:id="rId15"/>
    <p:sldId id="338" r:id="rId16"/>
    <p:sldId id="343" r:id="rId17"/>
    <p:sldId id="339" r:id="rId18"/>
    <p:sldId id="340" r:id="rId19"/>
    <p:sldId id="344" r:id="rId2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6"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6" d="100"/>
          <a:sy n="56" d="100"/>
        </p:scale>
        <p:origin x="-780" y="-96"/>
      </p:cViewPr>
      <p:guideLst>
        <p:guide orient="horz" pos="2160"/>
        <p:guide pos="2880"/>
      </p:guideLst>
    </p:cSldViewPr>
  </p:slideViewPr>
  <p:outlineViewPr>
    <p:cViewPr>
      <p:scale>
        <a:sx n="33" d="100"/>
        <a:sy n="33" d="100"/>
      </p:scale>
      <p:origin x="0" y="1974"/>
    </p:cViewPr>
  </p:outlineViewPr>
  <p:notesTextViewPr>
    <p:cViewPr>
      <p:scale>
        <a:sx n="100" d="100"/>
        <a:sy n="100" d="100"/>
      </p:scale>
      <p:origin x="0" y="0"/>
    </p:cViewPr>
  </p:notesTextViewPr>
  <p:sorterViewPr>
    <p:cViewPr>
      <p:scale>
        <a:sx n="66" d="100"/>
        <a:sy n="66" d="100"/>
      </p:scale>
      <p:origin x="0" y="1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gl-ES"/>
          </a:p>
        </p:txBody>
      </p:sp>
      <p:sp>
        <p:nvSpPr>
          <p:cNvPr id="3" name="2 Marcador de fecha"/>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06" charset="0"/>
              </a:defRPr>
            </a:lvl1pPr>
          </a:lstStyle>
          <a:p>
            <a:fld id="{5191CDF7-60CE-44D6-868E-DFCC416262AF}" type="datetime1">
              <a:rPr lang="gl-ES"/>
              <a:pPr/>
              <a:t>09/12/2011</a:t>
            </a:fld>
            <a:endParaRPr lang="gl-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gl-ES" noProof="0"/>
          </a:p>
        </p:txBody>
      </p:sp>
      <p:sp>
        <p:nvSpPr>
          <p:cNvPr id="5" name="4 Marcador de notas"/>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gl-ES" smtClean="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gl-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06" charset="0"/>
              </a:defRPr>
            </a:lvl1pPr>
          </a:lstStyle>
          <a:p>
            <a:fld id="{350F67E8-8F60-4FD4-9234-6FC16CF2D1DD}" type="slidenum">
              <a:rPr lang="gl-ES"/>
              <a:pPr/>
              <a:t>‹Nº›</a:t>
            </a:fld>
            <a:endParaRPr lang="gl-ES"/>
          </a:p>
        </p:txBody>
      </p:sp>
    </p:spTree>
    <p:extLst>
      <p:ext uri="{BB962C8B-B14F-4D97-AF65-F5344CB8AC3E}">
        <p14:creationId xmlns:p14="http://schemas.microsoft.com/office/powerpoint/2010/main" val="28718300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106" charset="-128"/>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10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5363" name="2 Marcador de notas"/>
          <p:cNvSpPr>
            <a:spLocks noGrp="1"/>
          </p:cNvSpPr>
          <p:nvPr>
            <p:ph type="body" idx="1"/>
          </p:nvPr>
        </p:nvSpPr>
        <p:spPr bwMode="auto">
          <a:noFill/>
        </p:spPr>
        <p:txBody>
          <a:bodyPr/>
          <a:lstStyle/>
          <a:p>
            <a:pPr eaLnBrk="1" hangingPunct="1">
              <a:spcBef>
                <a:spcPct val="0"/>
              </a:spcBef>
            </a:pPr>
            <a:endParaRPr lang="gl-ES" smtClean="0"/>
          </a:p>
        </p:txBody>
      </p:sp>
      <p:sp>
        <p:nvSpPr>
          <p:cNvPr id="15364" name="3 Marcador de número de diapositiva"/>
          <p:cNvSpPr>
            <a:spLocks noGrp="1"/>
          </p:cNvSpPr>
          <p:nvPr>
            <p:ph type="sldNum" sz="quarter" idx="5"/>
          </p:nvPr>
        </p:nvSpPr>
        <p:spPr bwMode="auto">
          <a:noFill/>
          <a:ln>
            <a:miter lim="800000"/>
            <a:headEnd/>
            <a:tailEnd/>
          </a:ln>
        </p:spPr>
        <p:txBody>
          <a:bodyPr/>
          <a:lstStyle/>
          <a:p>
            <a:fld id="{903C3A80-27DE-4932-B45D-879FB3B3B9A4}" type="slidenum">
              <a:rPr lang="gl-ES"/>
              <a:pPr/>
              <a:t>1</a:t>
            </a:fld>
            <a:endParaRPr lang="gl-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5843" name="2 Marcador de notas"/>
          <p:cNvSpPr>
            <a:spLocks noGrp="1"/>
          </p:cNvSpPr>
          <p:nvPr>
            <p:ph type="body" idx="1"/>
          </p:nvPr>
        </p:nvSpPr>
        <p:spPr bwMode="auto">
          <a:noFill/>
        </p:spPr>
        <p:txBody>
          <a:bodyPr/>
          <a:lstStyle/>
          <a:p>
            <a:pPr eaLnBrk="1" hangingPunct="1">
              <a:spcBef>
                <a:spcPct val="0"/>
              </a:spcBef>
            </a:pPr>
            <a:endParaRPr lang="gl-ES" smtClean="0"/>
          </a:p>
        </p:txBody>
      </p:sp>
      <p:sp>
        <p:nvSpPr>
          <p:cNvPr id="35844" name="3 Marcador de número de diapositiva"/>
          <p:cNvSpPr>
            <a:spLocks noGrp="1"/>
          </p:cNvSpPr>
          <p:nvPr>
            <p:ph type="sldNum" sz="quarter" idx="5"/>
          </p:nvPr>
        </p:nvSpPr>
        <p:spPr bwMode="auto">
          <a:noFill/>
          <a:ln>
            <a:miter lim="800000"/>
            <a:headEnd/>
            <a:tailEnd/>
          </a:ln>
        </p:spPr>
        <p:txBody>
          <a:bodyPr/>
          <a:lstStyle/>
          <a:p>
            <a:fld id="{15AF8EA7-07EE-49BE-A54C-6E4E6E16F59C}" type="slidenum">
              <a:rPr lang="gl-ES"/>
              <a:pPr/>
              <a:t>12</a:t>
            </a:fld>
            <a:endParaRPr lang="gl-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ln>
            <a:miter lim="800000"/>
            <a:headEnd/>
            <a:tailEnd/>
          </a:ln>
        </p:spPr>
        <p:txBody>
          <a:bodyPr/>
          <a:lstStyle/>
          <a:p>
            <a:fld id="{C1CA0523-E3D8-4FF4-89EB-4B5DE372A214}" type="slidenum">
              <a:rPr lang="en-US"/>
              <a:pPr/>
              <a:t>13</a:t>
            </a:fld>
            <a:endParaRPr lang="en-US"/>
          </a:p>
        </p:txBody>
      </p:sp>
      <p:sp>
        <p:nvSpPr>
          <p:cNvPr id="37891"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37892" name="Rectangle 1027"/>
          <p:cNvSpPr>
            <a:spLocks noGrp="1" noChangeArrowheads="1"/>
          </p:cNvSpPr>
          <p:nvPr>
            <p:ph type="body" idx="1"/>
          </p:nvPr>
        </p:nvSpPr>
        <p:spPr bwMode="auto">
          <a:noFill/>
        </p:spPr>
        <p:txBody>
          <a:bodyPr/>
          <a:lstStyle/>
          <a:p>
            <a:pPr eaLnBrk="1" hangingPunct="1">
              <a:spcBef>
                <a:spcPct val="0"/>
              </a:spcBef>
            </a:pPr>
            <a:r>
              <a:rPr lang="en-US" smtClean="0"/>
              <a:t>1. After slide 16</a:t>
            </a:r>
          </a:p>
          <a:p>
            <a:pPr eaLnBrk="1" hangingPunct="1">
              <a:spcBef>
                <a:spcPct val="0"/>
              </a:spcBef>
            </a:pPr>
            <a:r>
              <a:rPr lang="en-US" smtClean="0"/>
              <a:t>global network of boundary current observations </a:t>
            </a:r>
          </a:p>
          <a:p>
            <a:pPr eaLnBrk="1" hangingPunct="1">
              <a:spcBef>
                <a:spcPct val="0"/>
              </a:spcBef>
            </a:pPr>
            <a:r>
              <a:rPr lang="en-US" smtClean="0"/>
              <a:t>By combining HRX and Argo (and altimetry) we can make accurate estimates of boundary current transport and contributions to basin-wide mass and heat budgets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a:lstStyle/>
          <a:p>
            <a:fld id="{2B703C37-EF5C-42EF-A593-DB7B5E44978C}" type="slidenum">
              <a:rPr lang="en-US"/>
              <a:pPr/>
              <a:t>14</a:t>
            </a:fld>
            <a:endParaRPr 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a:lstStyle/>
          <a:p>
            <a:pPr eaLnBrk="1" hangingPunct="1">
              <a:spcBef>
                <a:spcPct val="0"/>
              </a:spcBef>
            </a:pPr>
            <a:r>
              <a:rPr lang="en-US" smtClean="0"/>
              <a:t>2. After slide 16</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ln>
            <a:miter lim="800000"/>
            <a:headEnd/>
            <a:tailEnd/>
          </a:ln>
        </p:spPr>
        <p:txBody>
          <a:bodyPr/>
          <a:lstStyle/>
          <a:p>
            <a:fld id="{1EBB6E33-438F-45AF-96ED-4F23F05F5E5C}" type="slidenum">
              <a:rPr lang="en-US"/>
              <a:pPr/>
              <a:t>15</a:t>
            </a:fld>
            <a:endParaRPr lang="en-US"/>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988" name="Rectangle 3"/>
          <p:cNvSpPr>
            <a:spLocks noGrp="1" noChangeArrowheads="1"/>
          </p:cNvSpPr>
          <p:nvPr>
            <p:ph type="body" idx="1"/>
          </p:nvPr>
        </p:nvSpPr>
        <p:spPr bwMode="auto">
          <a:noFill/>
        </p:spPr>
        <p:txBody>
          <a:bodyPr/>
          <a:lstStyle/>
          <a:p>
            <a:pPr eaLnBrk="1" hangingPunct="1">
              <a:spcBef>
                <a:spcPct val="0"/>
              </a:spcBef>
            </a:pPr>
            <a:r>
              <a:rPr lang="en-US" smtClean="0"/>
              <a:t>3. After slide 16</a:t>
            </a:r>
          </a:p>
          <a:p>
            <a:pPr eaLnBrk="1" hangingPunct="1">
              <a:spcBef>
                <a:spcPct val="0"/>
              </a:spcBef>
            </a:pPr>
            <a:r>
              <a:rPr lang="en-US" smtClean="0"/>
              <a:t>PX37/10/44 was recently dropped by Horizon Line, so we're now in need of new</a:t>
            </a:r>
          </a:p>
          <a:p>
            <a:pPr eaLnBrk="1" hangingPunct="1">
              <a:spcBef>
                <a:spcPct val="0"/>
              </a:spcBef>
            </a:pPr>
            <a:r>
              <a:rPr lang="en-US" smtClean="0"/>
              <a:t>shipping to continue that transect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ln>
            <a:miter lim="800000"/>
            <a:headEnd/>
            <a:tailEnd/>
          </a:ln>
        </p:spPr>
        <p:txBody>
          <a:bodyPr/>
          <a:lstStyle/>
          <a:p>
            <a:fld id="{8DED5FDF-A8CD-4178-85A5-07660A3BC572}" type="slidenum">
              <a:rPr lang="en-US"/>
              <a:pPr/>
              <a:t>16</a:t>
            </a:fld>
            <a:endParaRPr lang="en-US"/>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036" name="Rectangle 3"/>
          <p:cNvSpPr>
            <a:spLocks noGrp="1" noChangeArrowheads="1"/>
          </p:cNvSpPr>
          <p:nvPr>
            <p:ph type="body" idx="1"/>
          </p:nvPr>
        </p:nvSpPr>
        <p:spPr bwMode="auto">
          <a:noFill/>
        </p:spPr>
        <p:txBody>
          <a:bodyPr/>
          <a:lstStyle/>
          <a:p>
            <a:pPr eaLnBrk="1" hangingPunct="1">
              <a:spcBef>
                <a:spcPct val="0"/>
              </a:spcBef>
            </a:pPr>
            <a:r>
              <a:rPr lang="en-US" smtClean="0"/>
              <a:t>4. After slide 16.</a:t>
            </a:r>
          </a:p>
          <a:p>
            <a:pPr eaLnBrk="1" hangingPunct="1">
              <a:spcBef>
                <a:spcPct val="0"/>
              </a:spcBef>
            </a:pPr>
            <a:r>
              <a:rPr lang="en-US" smtClean="0"/>
              <a:t>Note pattern from SOP network in temperature profiles that contributed to Willis et al., study</a:t>
            </a:r>
          </a:p>
          <a:p>
            <a:pPr eaLnBrk="1" hangingPunct="1">
              <a:spcBef>
                <a:spcPct val="0"/>
              </a:spcBef>
            </a:pPr>
            <a:r>
              <a:rPr lang="en-US" smtClean="0"/>
              <a:t>Lyman et al (2010) assessed impact of accounting for different XBT bias corrections in global heat content estimates but still found statistically significant linear trend of 0.64 W/m^2</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6083" name="2 Marcador de notas"/>
          <p:cNvSpPr>
            <a:spLocks noGrp="1"/>
          </p:cNvSpPr>
          <p:nvPr>
            <p:ph type="body" idx="1"/>
          </p:nvPr>
        </p:nvSpPr>
        <p:spPr bwMode="auto">
          <a:noFill/>
        </p:spPr>
        <p:txBody>
          <a:bodyPr/>
          <a:lstStyle/>
          <a:p>
            <a:pPr eaLnBrk="1" hangingPunct="1">
              <a:spcBef>
                <a:spcPct val="0"/>
              </a:spcBef>
            </a:pPr>
            <a:endParaRPr lang="gl-ES" smtClean="0"/>
          </a:p>
        </p:txBody>
      </p:sp>
      <p:sp>
        <p:nvSpPr>
          <p:cNvPr id="46084" name="3 Marcador de número de diapositiva"/>
          <p:cNvSpPr>
            <a:spLocks noGrp="1"/>
          </p:cNvSpPr>
          <p:nvPr>
            <p:ph type="sldNum" sz="quarter" idx="5"/>
          </p:nvPr>
        </p:nvSpPr>
        <p:spPr bwMode="auto">
          <a:noFill/>
          <a:ln>
            <a:miter lim="800000"/>
            <a:headEnd/>
            <a:tailEnd/>
          </a:ln>
        </p:spPr>
        <p:txBody>
          <a:bodyPr/>
          <a:lstStyle/>
          <a:p>
            <a:fld id="{AA3B543A-A613-42B5-9FE6-4050FEB3BF33}" type="slidenum">
              <a:rPr lang="gl-ES"/>
              <a:pPr/>
              <a:t>17</a:t>
            </a:fld>
            <a:endParaRPr lang="gl-E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8131" name="2 Marcador de notas"/>
          <p:cNvSpPr>
            <a:spLocks noGrp="1"/>
          </p:cNvSpPr>
          <p:nvPr>
            <p:ph type="body" idx="1"/>
          </p:nvPr>
        </p:nvSpPr>
        <p:spPr bwMode="auto">
          <a:noFill/>
        </p:spPr>
        <p:txBody>
          <a:bodyPr/>
          <a:lstStyle/>
          <a:p>
            <a:pPr eaLnBrk="1" hangingPunct="1">
              <a:spcBef>
                <a:spcPct val="0"/>
              </a:spcBef>
            </a:pPr>
            <a:endParaRPr lang="gl-ES" smtClean="0"/>
          </a:p>
        </p:txBody>
      </p:sp>
      <p:sp>
        <p:nvSpPr>
          <p:cNvPr id="48132" name="3 Marcador de número de diapositiva"/>
          <p:cNvSpPr>
            <a:spLocks noGrp="1"/>
          </p:cNvSpPr>
          <p:nvPr>
            <p:ph type="sldNum" sz="quarter" idx="5"/>
          </p:nvPr>
        </p:nvSpPr>
        <p:spPr bwMode="auto">
          <a:noFill/>
          <a:ln>
            <a:miter lim="800000"/>
            <a:headEnd/>
            <a:tailEnd/>
          </a:ln>
        </p:spPr>
        <p:txBody>
          <a:bodyPr/>
          <a:lstStyle/>
          <a:p>
            <a:fld id="{72B665F8-0F5C-4E10-9AD9-850C9109303E}" type="slidenum">
              <a:rPr lang="gl-ES"/>
              <a:pPr/>
              <a:t>18</a:t>
            </a:fld>
            <a:endParaRPr lang="gl-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7411" name="2 Marcador de notas"/>
          <p:cNvSpPr>
            <a:spLocks noGrp="1"/>
          </p:cNvSpPr>
          <p:nvPr>
            <p:ph type="body" idx="1"/>
          </p:nvPr>
        </p:nvSpPr>
        <p:spPr bwMode="auto">
          <a:noFill/>
        </p:spPr>
        <p:txBody>
          <a:bodyPr/>
          <a:lstStyle/>
          <a:p>
            <a:pPr eaLnBrk="1" hangingPunct="1">
              <a:spcBef>
                <a:spcPct val="0"/>
              </a:spcBef>
            </a:pPr>
            <a:endParaRPr lang="gl-ES" smtClean="0"/>
          </a:p>
        </p:txBody>
      </p:sp>
      <p:sp>
        <p:nvSpPr>
          <p:cNvPr id="17412" name="3 Marcador de número de diapositiva"/>
          <p:cNvSpPr>
            <a:spLocks noGrp="1"/>
          </p:cNvSpPr>
          <p:nvPr>
            <p:ph type="sldNum" sz="quarter" idx="5"/>
          </p:nvPr>
        </p:nvSpPr>
        <p:spPr bwMode="auto">
          <a:noFill/>
          <a:ln>
            <a:miter lim="800000"/>
            <a:headEnd/>
            <a:tailEnd/>
          </a:ln>
        </p:spPr>
        <p:txBody>
          <a:bodyPr/>
          <a:lstStyle/>
          <a:p>
            <a:fld id="{566EC0F8-0DAD-42FD-B119-7CA74BFBED47}" type="slidenum">
              <a:rPr lang="gl-ES"/>
              <a:pPr/>
              <a:t>2</a:t>
            </a:fld>
            <a:endParaRPr lang="gl-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9459" name="2 Marcador de notas"/>
          <p:cNvSpPr>
            <a:spLocks noGrp="1"/>
          </p:cNvSpPr>
          <p:nvPr>
            <p:ph type="body" idx="1"/>
          </p:nvPr>
        </p:nvSpPr>
        <p:spPr bwMode="auto">
          <a:noFill/>
        </p:spPr>
        <p:txBody>
          <a:bodyPr/>
          <a:lstStyle/>
          <a:p>
            <a:pPr eaLnBrk="1" hangingPunct="1">
              <a:spcBef>
                <a:spcPct val="0"/>
              </a:spcBef>
            </a:pPr>
            <a:endParaRPr lang="gl-ES" smtClean="0"/>
          </a:p>
        </p:txBody>
      </p:sp>
      <p:sp>
        <p:nvSpPr>
          <p:cNvPr id="19460" name="3 Marcador de número de diapositiva"/>
          <p:cNvSpPr>
            <a:spLocks noGrp="1"/>
          </p:cNvSpPr>
          <p:nvPr>
            <p:ph type="sldNum" sz="quarter" idx="5"/>
          </p:nvPr>
        </p:nvSpPr>
        <p:spPr bwMode="auto">
          <a:noFill/>
          <a:ln>
            <a:miter lim="800000"/>
            <a:headEnd/>
            <a:tailEnd/>
          </a:ln>
        </p:spPr>
        <p:txBody>
          <a:bodyPr/>
          <a:lstStyle/>
          <a:p>
            <a:fld id="{22CB56E4-D968-45AA-A746-C2B45A65813F}" type="slidenum">
              <a:rPr lang="gl-ES"/>
              <a:pPr/>
              <a:t>3</a:t>
            </a:fld>
            <a:endParaRPr lang="gl-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21507" name="2 Marcador de notas"/>
          <p:cNvSpPr>
            <a:spLocks noGrp="1"/>
          </p:cNvSpPr>
          <p:nvPr>
            <p:ph type="body" idx="1"/>
          </p:nvPr>
        </p:nvSpPr>
        <p:spPr bwMode="auto">
          <a:noFill/>
        </p:spPr>
        <p:txBody>
          <a:bodyPr/>
          <a:lstStyle/>
          <a:p>
            <a:pPr eaLnBrk="1" hangingPunct="1">
              <a:spcBef>
                <a:spcPct val="0"/>
              </a:spcBef>
            </a:pPr>
            <a:endParaRPr lang="gl-ES" smtClean="0"/>
          </a:p>
        </p:txBody>
      </p:sp>
      <p:sp>
        <p:nvSpPr>
          <p:cNvPr id="21508" name="3 Marcador de número de diapositiva"/>
          <p:cNvSpPr>
            <a:spLocks noGrp="1"/>
          </p:cNvSpPr>
          <p:nvPr>
            <p:ph type="sldNum" sz="quarter" idx="5"/>
          </p:nvPr>
        </p:nvSpPr>
        <p:spPr bwMode="auto">
          <a:noFill/>
          <a:ln>
            <a:miter lim="800000"/>
            <a:headEnd/>
            <a:tailEnd/>
          </a:ln>
        </p:spPr>
        <p:txBody>
          <a:bodyPr/>
          <a:lstStyle/>
          <a:p>
            <a:fld id="{9878637E-3B98-4598-879F-030BC229A15A}" type="slidenum">
              <a:rPr lang="gl-ES"/>
              <a:pPr/>
              <a:t>4</a:t>
            </a:fld>
            <a:endParaRPr lang="gl-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23555" name="2 Marcador de notas"/>
          <p:cNvSpPr>
            <a:spLocks noGrp="1"/>
          </p:cNvSpPr>
          <p:nvPr>
            <p:ph type="body" idx="1"/>
          </p:nvPr>
        </p:nvSpPr>
        <p:spPr bwMode="auto">
          <a:noFill/>
        </p:spPr>
        <p:txBody>
          <a:bodyPr/>
          <a:lstStyle/>
          <a:p>
            <a:pPr eaLnBrk="1" hangingPunct="1">
              <a:spcBef>
                <a:spcPct val="0"/>
              </a:spcBef>
            </a:pPr>
            <a:endParaRPr lang="gl-ES" smtClean="0"/>
          </a:p>
        </p:txBody>
      </p:sp>
      <p:sp>
        <p:nvSpPr>
          <p:cNvPr id="23556" name="3 Marcador de número de diapositiva"/>
          <p:cNvSpPr>
            <a:spLocks noGrp="1"/>
          </p:cNvSpPr>
          <p:nvPr>
            <p:ph type="sldNum" sz="quarter" idx="5"/>
          </p:nvPr>
        </p:nvSpPr>
        <p:spPr bwMode="auto">
          <a:noFill/>
          <a:ln>
            <a:miter lim="800000"/>
            <a:headEnd/>
            <a:tailEnd/>
          </a:ln>
        </p:spPr>
        <p:txBody>
          <a:bodyPr/>
          <a:lstStyle/>
          <a:p>
            <a:fld id="{15EBDEBC-66CA-4FE9-9EB3-0A2C7AD92512}" type="slidenum">
              <a:rPr lang="gl-ES"/>
              <a:pPr/>
              <a:t>5</a:t>
            </a:fld>
            <a:endParaRPr lang="gl-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25603" name="2 Marcador de notas"/>
          <p:cNvSpPr>
            <a:spLocks noGrp="1"/>
          </p:cNvSpPr>
          <p:nvPr>
            <p:ph type="body" idx="1"/>
          </p:nvPr>
        </p:nvSpPr>
        <p:spPr bwMode="auto">
          <a:noFill/>
        </p:spPr>
        <p:txBody>
          <a:bodyPr/>
          <a:lstStyle/>
          <a:p>
            <a:pPr eaLnBrk="1" hangingPunct="1">
              <a:spcBef>
                <a:spcPct val="0"/>
              </a:spcBef>
            </a:pPr>
            <a:endParaRPr lang="gl-ES" smtClean="0"/>
          </a:p>
        </p:txBody>
      </p:sp>
      <p:sp>
        <p:nvSpPr>
          <p:cNvPr id="25604" name="3 Marcador de número de diapositiva"/>
          <p:cNvSpPr>
            <a:spLocks noGrp="1"/>
          </p:cNvSpPr>
          <p:nvPr>
            <p:ph type="sldNum" sz="quarter" idx="5"/>
          </p:nvPr>
        </p:nvSpPr>
        <p:spPr bwMode="auto">
          <a:noFill/>
          <a:ln>
            <a:miter lim="800000"/>
            <a:headEnd/>
            <a:tailEnd/>
          </a:ln>
        </p:spPr>
        <p:txBody>
          <a:bodyPr/>
          <a:lstStyle/>
          <a:p>
            <a:fld id="{DCCA3AC1-1C0E-44FA-9843-9F844D405637}" type="slidenum">
              <a:rPr lang="gl-ES"/>
              <a:pPr/>
              <a:t>6</a:t>
            </a:fld>
            <a:endParaRPr lang="gl-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27651" name="2 Marcador de notas"/>
          <p:cNvSpPr>
            <a:spLocks noGrp="1"/>
          </p:cNvSpPr>
          <p:nvPr>
            <p:ph type="body" idx="1"/>
          </p:nvPr>
        </p:nvSpPr>
        <p:spPr bwMode="auto">
          <a:noFill/>
        </p:spPr>
        <p:txBody>
          <a:bodyPr/>
          <a:lstStyle/>
          <a:p>
            <a:pPr eaLnBrk="1" hangingPunct="1">
              <a:spcBef>
                <a:spcPct val="0"/>
              </a:spcBef>
            </a:pPr>
            <a:endParaRPr lang="gl-ES" smtClean="0"/>
          </a:p>
        </p:txBody>
      </p:sp>
      <p:sp>
        <p:nvSpPr>
          <p:cNvPr id="27652" name="3 Marcador de número de diapositiva"/>
          <p:cNvSpPr>
            <a:spLocks noGrp="1"/>
          </p:cNvSpPr>
          <p:nvPr>
            <p:ph type="sldNum" sz="quarter" idx="5"/>
          </p:nvPr>
        </p:nvSpPr>
        <p:spPr bwMode="auto">
          <a:noFill/>
          <a:ln>
            <a:miter lim="800000"/>
            <a:headEnd/>
            <a:tailEnd/>
          </a:ln>
        </p:spPr>
        <p:txBody>
          <a:bodyPr/>
          <a:lstStyle/>
          <a:p>
            <a:fld id="{D5F881AC-4076-403A-A270-484BE1EDE4AD}" type="slidenum">
              <a:rPr lang="gl-ES"/>
              <a:pPr/>
              <a:t>7</a:t>
            </a:fld>
            <a:endParaRPr lang="gl-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3795" name="2 Marcador de notas"/>
          <p:cNvSpPr>
            <a:spLocks noGrp="1"/>
          </p:cNvSpPr>
          <p:nvPr>
            <p:ph type="body" idx="1"/>
          </p:nvPr>
        </p:nvSpPr>
        <p:spPr bwMode="auto">
          <a:noFill/>
        </p:spPr>
        <p:txBody>
          <a:bodyPr/>
          <a:lstStyle/>
          <a:p>
            <a:pPr eaLnBrk="1" hangingPunct="1">
              <a:spcBef>
                <a:spcPct val="0"/>
              </a:spcBef>
            </a:pPr>
            <a:endParaRPr lang="gl-ES" smtClean="0"/>
          </a:p>
        </p:txBody>
      </p:sp>
      <p:sp>
        <p:nvSpPr>
          <p:cNvPr id="33796" name="3 Marcador de número de diapositiva"/>
          <p:cNvSpPr>
            <a:spLocks noGrp="1"/>
          </p:cNvSpPr>
          <p:nvPr>
            <p:ph type="sldNum" sz="quarter" idx="5"/>
          </p:nvPr>
        </p:nvSpPr>
        <p:spPr bwMode="auto">
          <a:noFill/>
          <a:ln>
            <a:miter lim="800000"/>
            <a:headEnd/>
            <a:tailEnd/>
          </a:ln>
        </p:spPr>
        <p:txBody>
          <a:bodyPr/>
          <a:lstStyle/>
          <a:p>
            <a:fld id="{5778645B-62B6-478B-B053-44C589E09FE3}" type="slidenum">
              <a:rPr lang="gl-ES"/>
              <a:pPr/>
              <a:t>10</a:t>
            </a:fld>
            <a:endParaRPr lang="gl-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1747" name="2 Marcador de notas"/>
          <p:cNvSpPr>
            <a:spLocks noGrp="1"/>
          </p:cNvSpPr>
          <p:nvPr>
            <p:ph type="body" idx="1"/>
          </p:nvPr>
        </p:nvSpPr>
        <p:spPr bwMode="auto">
          <a:noFill/>
        </p:spPr>
        <p:txBody>
          <a:bodyPr/>
          <a:lstStyle/>
          <a:p>
            <a:pPr eaLnBrk="1" hangingPunct="1">
              <a:spcBef>
                <a:spcPct val="0"/>
              </a:spcBef>
            </a:pPr>
            <a:endParaRPr lang="gl-ES" smtClean="0"/>
          </a:p>
        </p:txBody>
      </p:sp>
      <p:sp>
        <p:nvSpPr>
          <p:cNvPr id="31748" name="3 Marcador de número de diapositiva"/>
          <p:cNvSpPr>
            <a:spLocks noGrp="1"/>
          </p:cNvSpPr>
          <p:nvPr>
            <p:ph type="sldNum" sz="quarter" idx="5"/>
          </p:nvPr>
        </p:nvSpPr>
        <p:spPr bwMode="auto">
          <a:noFill/>
          <a:ln>
            <a:miter lim="800000"/>
            <a:headEnd/>
            <a:tailEnd/>
          </a:ln>
        </p:spPr>
        <p:txBody>
          <a:bodyPr/>
          <a:lstStyle/>
          <a:p>
            <a:fld id="{3382C61E-1647-49B0-9CC2-E39ECFDA516E}" type="slidenum">
              <a:rPr lang="gl-ES"/>
              <a:pPr/>
              <a:t>11</a:t>
            </a:fld>
            <a:endParaRPr lang="gl-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F1FED65E-2242-47ED-8FD9-CA5DD5A61D49}" type="datetime1">
              <a:rPr lang="en-US"/>
              <a:pPr/>
              <a:t>12/9/2011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08725"/>
            <a:ext cx="2133600" cy="365125"/>
          </a:xfrm>
        </p:spPr>
        <p:txBody>
          <a:bodyPr/>
          <a:lstStyle>
            <a:lvl1pPr>
              <a:defRPr/>
            </a:lvl1pPr>
          </a:lstStyle>
          <a:p>
            <a:fld id="{D8BBE490-3BEE-4062-93CF-C8B13E9A3A43}" type="slidenum">
              <a:rPr lang="en-US"/>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3E1EA73-EDCE-4ED9-8B45-F365CBCE44B8}" type="datetime1">
              <a:rPr lang="en-US"/>
              <a:pPr/>
              <a:t>12/9/2011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868D574-BDCF-4A28-960C-8F3799CFC0B1}" type="slidenum">
              <a:rPr lang="en-US"/>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D75A006-E549-444B-9A1E-56CAA34BDDDF}" type="datetime1">
              <a:rPr lang="en-US"/>
              <a:pPr/>
              <a:t>12/9/2011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1C63710-2B62-4933-B8AB-0AD74B7CE0B6}" type="slidenum">
              <a:rPr lang="en-US"/>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CA610B1-ACBE-40BF-8F7E-6D334D1CFB7F}" type="datetime1">
              <a:rPr lang="en-US"/>
              <a:pPr/>
              <a:t>12/9/2011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147815D-5B74-4E52-9729-BE2ACC3F7E03}" type="slidenum">
              <a:rPr lang="en-US"/>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B49F618-7E89-4347-BAC4-783715ED5538}" type="datetime1">
              <a:rPr lang="en-US"/>
              <a:pPr/>
              <a:t>12/9/2011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AD7CCCD-F3E2-4E89-9284-E14ECF0512A3}" type="slidenum">
              <a:rPr lang="en-US"/>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7E722089-F361-4E07-8B4F-00452BC75C7C}" type="datetime1">
              <a:rPr lang="en-US"/>
              <a:pPr/>
              <a:t>12/9/2011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94BE33A-953C-48F6-8647-0EB6A3FE3EDE}" type="slidenum">
              <a:rPr lang="en-US"/>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4B47E409-7343-469E-9EDE-2C6E046BDE3A}" type="datetime1">
              <a:rPr lang="en-US"/>
              <a:pPr/>
              <a:t>12/9/2011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1411539F-7566-4400-B356-310CC6A73C16}" type="slidenum">
              <a:rPr lang="en-US"/>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286E0009-A033-4E2D-BB9C-7B2E816A1691}" type="datetime1">
              <a:rPr lang="en-US"/>
              <a:pPr/>
              <a:t>12/9/2011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5A9DF22F-CDF9-4C1F-AB54-2E67A9EBA442}" type="slidenum">
              <a:rPr lang="en-US"/>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39A2AF0-A549-40CC-BBC2-CA4C94FF3CA8}" type="datetime1">
              <a:rPr lang="en-US"/>
              <a:pPr/>
              <a:t>12/9/2011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C85993DF-A956-4A5F-A8A7-6958FACFA6C4}" type="slidenum">
              <a:rPr lang="en-US"/>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C4C31374-56D4-473B-BDF4-5D40D06C069B}" type="datetime1">
              <a:rPr lang="en-US"/>
              <a:pPr/>
              <a:t>12/9/2011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18A4C67-6B03-40E9-B88B-3EAD30D69163}" type="slidenum">
              <a:rPr lang="en-US"/>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40A15A1E-338B-4BDA-84C1-2F8056B4F314}" type="datetime1">
              <a:rPr lang="en-US"/>
              <a:pPr/>
              <a:t>12/9/2011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E32C83B-CFB1-407E-924B-E187028C4727}" type="slidenum">
              <a:rPr lang="en-US"/>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06" charset="0"/>
              </a:defRPr>
            </a:lvl1pPr>
          </a:lstStyle>
          <a:p>
            <a:fld id="{56D89E1F-A595-4306-B5F6-4DEA03198AFA}" type="datetime1">
              <a:rPr lang="en-US"/>
              <a:pPr/>
              <a:t>12/9/2011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06" charset="0"/>
              </a:defRPr>
            </a:lvl1pPr>
          </a:lstStyle>
          <a:p>
            <a:fld id="{CE7A31B5-A7EA-4E70-B33D-BAB1288E0667}" type="slidenum">
              <a:rPr lang="en-US"/>
              <a:pPr/>
              <a:t>‹Nº›</a:t>
            </a:fld>
            <a:endParaRPr lang="en-US"/>
          </a:p>
        </p:txBody>
      </p:sp>
      <p:sp>
        <p:nvSpPr>
          <p:cNvPr id="7" name="6 Rectángulo"/>
          <p:cNvSpPr/>
          <p:nvPr userDrawn="1"/>
        </p:nvSpPr>
        <p:spPr>
          <a:xfrm>
            <a:off x="0" y="6572250"/>
            <a:ext cx="9144000" cy="285750"/>
          </a:xfrm>
          <a:prstGeom prst="rect">
            <a:avLst/>
          </a:prstGeom>
          <a:solidFill>
            <a:srgbClr val="082473"/>
          </a:solidFill>
          <a:ln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1600">
                <a:solidFill>
                  <a:srgbClr val="FFFFFF"/>
                </a:solidFill>
                <a:latin typeface="Verdana" pitchFamily="-106" charset="0"/>
                <a:ea typeface="ＭＳ Ｐゴシック" pitchFamily="-106" charset="-128"/>
              </a:rPr>
              <a:t>SOOP- Ship of Opportunity Programme</a:t>
            </a:r>
            <a:endParaRPr lang="en-US" sz="1600">
              <a:solidFill>
                <a:srgbClr val="FFFFFF"/>
              </a:solidFill>
              <a:latin typeface="Verdana" pitchFamily="-106" charset="0"/>
              <a:ea typeface="ＭＳ Ｐゴシック" pitchFamily="-106" charset="-128"/>
            </a:endParaRPr>
          </a:p>
        </p:txBody>
      </p:sp>
      <p:cxnSp>
        <p:nvCxnSpPr>
          <p:cNvPr id="8" name="7 Conector recto"/>
          <p:cNvCxnSpPr/>
          <p:nvPr userDrawn="1"/>
        </p:nvCxnSpPr>
        <p:spPr>
          <a:xfrm>
            <a:off x="0" y="6551613"/>
            <a:ext cx="9144000" cy="1587"/>
          </a:xfrm>
          <a:prstGeom prst="line">
            <a:avLst/>
          </a:prstGeom>
          <a:ln w="25400" cmpd="tri">
            <a:solidFill>
              <a:srgbClr val="082473"/>
            </a:solidFill>
          </a:ln>
        </p:spPr>
        <p:style>
          <a:lnRef idx="1">
            <a:schemeClr val="accent1"/>
          </a:lnRef>
          <a:fillRef idx="0">
            <a:schemeClr val="accent1"/>
          </a:fillRef>
          <a:effectRef idx="0">
            <a:schemeClr val="accent1"/>
          </a:effectRef>
          <a:fontRef idx="minor">
            <a:schemeClr val="tx1"/>
          </a:fontRef>
        </p:style>
      </p:cxnSp>
      <p:pic>
        <p:nvPicPr>
          <p:cNvPr id="1033" name="Picture 2"/>
          <p:cNvPicPr>
            <a:picLocks noChangeAspect="1" noChangeArrowheads="1"/>
          </p:cNvPicPr>
          <p:nvPr userDrawn="1"/>
        </p:nvPicPr>
        <p:blipFill>
          <a:blip r:embed="rId13"/>
          <a:srcRect/>
          <a:stretch>
            <a:fillRect/>
          </a:stretch>
        </p:blipFill>
        <p:spPr bwMode="auto">
          <a:xfrm>
            <a:off x="204788" y="73025"/>
            <a:ext cx="1004887" cy="1006475"/>
          </a:xfrm>
          <a:prstGeom prst="rect">
            <a:avLst/>
          </a:prstGeom>
          <a:noFill/>
          <a:ln w="9525">
            <a:noFill/>
            <a:miter lim="800000"/>
            <a:headEnd/>
            <a:tailEnd/>
          </a:ln>
        </p:spPr>
      </p:pic>
      <p:sp>
        <p:nvSpPr>
          <p:cNvPr id="11" name="10 CuadroTexto"/>
          <p:cNvSpPr txBox="1"/>
          <p:nvPr userDrawn="1"/>
        </p:nvSpPr>
        <p:spPr>
          <a:xfrm>
            <a:off x="6950075" y="6264275"/>
            <a:ext cx="2170113" cy="338138"/>
          </a:xfrm>
          <a:prstGeom prst="rect">
            <a:avLst/>
          </a:prstGeom>
          <a:noFill/>
        </p:spPr>
        <p:txBody>
          <a:bodyPr wrap="none">
            <a:spAutoFit/>
          </a:bodyPr>
          <a:lstStyle/>
          <a:p>
            <a:pPr fontAlgn="auto">
              <a:spcBef>
                <a:spcPts val="0"/>
              </a:spcBef>
              <a:spcAft>
                <a:spcPts val="0"/>
              </a:spcAft>
              <a:defRPr/>
            </a:pPr>
            <a:r>
              <a:rPr lang="en-US" sz="1600" dirty="0">
                <a:solidFill>
                  <a:schemeClr val="bg1">
                    <a:lumMod val="50000"/>
                  </a:schemeClr>
                </a:solidFill>
                <a:latin typeface="+mn-lt"/>
                <a:ea typeface="+mn-ea"/>
              </a:rPr>
              <a:t>Paris     Dec 12-13, 2011</a:t>
            </a:r>
          </a:p>
        </p:txBody>
      </p:sp>
    </p:spTree>
  </p:cSld>
  <p:clrMap bg1="lt1" tx1="dk1" bg2="lt2" tx2="dk2" accent1="accent1" accent2="accent2" accent3="accent3" accent4="accent4" accent5="accent5" accent6="accent6" hlink="hlink" folHlink="folHlink"/>
  <p:sldLayoutIdLst>
    <p:sldLayoutId id="2147483695"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6"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pitchFamily="-106"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pitchFamily="-106"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pitchFamily="-106"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pitchFamily="-106" charset="-128"/>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6" charset="-128"/>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6"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6"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6"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6"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6"/>
          <p:cNvSpPr>
            <a:spLocks noChangeArrowheads="1"/>
          </p:cNvSpPr>
          <p:nvPr/>
        </p:nvSpPr>
        <p:spPr bwMode="auto">
          <a:xfrm>
            <a:off x="1636713" y="182563"/>
            <a:ext cx="6753225" cy="1878012"/>
          </a:xfrm>
          <a:custGeom>
            <a:avLst/>
            <a:gdLst>
              <a:gd name="T0" fmla="*/ 0 w 8238554"/>
              <a:gd name="T1" fmla="*/ 0 h 4031873"/>
              <a:gd name="T2" fmla="*/ 6759517 w 8238554"/>
              <a:gd name="T3" fmla="*/ 0 h 4031873"/>
              <a:gd name="T4" fmla="*/ 6759517 w 8238554"/>
              <a:gd name="T5" fmla="*/ 0 h 4031873"/>
              <a:gd name="T6" fmla="*/ 0 w 8238554"/>
              <a:gd name="T7" fmla="*/ 0 h 4031873"/>
              <a:gd name="T8" fmla="*/ 0 w 8238554"/>
              <a:gd name="T9" fmla="*/ 0 h 4031873"/>
              <a:gd name="T10" fmla="*/ 0 60000 65536"/>
              <a:gd name="T11" fmla="*/ 0 60000 65536"/>
              <a:gd name="T12" fmla="*/ 0 60000 65536"/>
              <a:gd name="T13" fmla="*/ 0 60000 65536"/>
              <a:gd name="T14" fmla="*/ 0 60000 65536"/>
              <a:gd name="T15" fmla="*/ 0 w 8238554"/>
              <a:gd name="T16" fmla="*/ 0 h 4031873"/>
              <a:gd name="T17" fmla="*/ 8238554 w 8238554"/>
              <a:gd name="T18" fmla="*/ 4031873 h 4031873"/>
            </a:gdLst>
            <a:ahLst/>
            <a:cxnLst>
              <a:cxn ang="T10">
                <a:pos x="T0" y="T1"/>
              </a:cxn>
              <a:cxn ang="T11">
                <a:pos x="T2" y="T3"/>
              </a:cxn>
              <a:cxn ang="T12">
                <a:pos x="T4" y="T5"/>
              </a:cxn>
              <a:cxn ang="T13">
                <a:pos x="T6" y="T7"/>
              </a:cxn>
              <a:cxn ang="T14">
                <a:pos x="T8" y="T9"/>
              </a:cxn>
            </a:cxnLst>
            <a:rect l="T15" t="T16" r="T17" b="T18"/>
            <a:pathLst>
              <a:path w="8238554" h="4031873">
                <a:moveTo>
                  <a:pt x="0" y="0"/>
                </a:moveTo>
                <a:lnTo>
                  <a:pt x="8238554" y="0"/>
                </a:lnTo>
                <a:lnTo>
                  <a:pt x="8238554" y="4031873"/>
                </a:lnTo>
                <a:lnTo>
                  <a:pt x="0" y="4031873"/>
                </a:lnTo>
                <a:lnTo>
                  <a:pt x="0" y="0"/>
                </a:lnTo>
                <a:close/>
              </a:path>
            </a:pathLst>
          </a:custGeom>
          <a:noFill/>
          <a:ln w="9525">
            <a:noFill/>
            <a:miter lim="800000"/>
            <a:headEnd/>
            <a:tailEnd/>
          </a:ln>
        </p:spPr>
        <p:txBody>
          <a:bodyPr>
            <a:spAutoFit/>
          </a:bodyPr>
          <a:lstStyle/>
          <a:p>
            <a:pPr algn="ctr"/>
            <a:r>
              <a:rPr lang="en-US" sz="3600" b="1">
                <a:solidFill>
                  <a:srgbClr val="000000"/>
                </a:solidFill>
                <a:latin typeface="Calibri" pitchFamily="-106" charset="0"/>
              </a:rPr>
              <a:t>The Ship Of Opportunity Programme Implementation Panel</a:t>
            </a:r>
            <a:endParaRPr lang="es-ES" sz="3600" b="1">
              <a:solidFill>
                <a:srgbClr val="000000"/>
              </a:solidFill>
              <a:latin typeface="Calibri" pitchFamily="-106" charset="0"/>
            </a:endParaRPr>
          </a:p>
          <a:p>
            <a:r>
              <a:rPr lang="es-ES" sz="3600" b="1">
                <a:solidFill>
                  <a:srgbClr val="000000"/>
                </a:solidFill>
                <a:latin typeface="Calibri" pitchFamily="-106" charset="0"/>
              </a:rPr>
              <a:t>                  </a:t>
            </a:r>
            <a:r>
              <a:rPr lang="es-ES" sz="4400" b="1">
                <a:solidFill>
                  <a:srgbClr val="000000"/>
                </a:solidFill>
                <a:latin typeface="Calibri" pitchFamily="-106" charset="0"/>
              </a:rPr>
              <a:t>SOOPIP</a:t>
            </a:r>
            <a:endParaRPr lang="en-US" sz="4400" b="1">
              <a:solidFill>
                <a:srgbClr val="000000"/>
              </a:solidFill>
              <a:latin typeface="Calibri" pitchFamily="-106" charset="0"/>
            </a:endParaRPr>
          </a:p>
        </p:txBody>
      </p:sp>
      <p:sp>
        <p:nvSpPr>
          <p:cNvPr id="14339" name="TextBox 3"/>
          <p:cNvSpPr txBox="1">
            <a:spLocks noChangeArrowheads="1"/>
          </p:cNvSpPr>
          <p:nvPr/>
        </p:nvSpPr>
        <p:spPr bwMode="auto">
          <a:xfrm>
            <a:off x="2528888" y="2560638"/>
            <a:ext cx="3943350" cy="1754187"/>
          </a:xfrm>
          <a:prstGeom prst="rect">
            <a:avLst/>
          </a:prstGeom>
          <a:noFill/>
          <a:ln w="9525">
            <a:noFill/>
            <a:miter lim="800000"/>
            <a:headEnd/>
            <a:tailEnd/>
          </a:ln>
        </p:spPr>
        <p:txBody>
          <a:bodyPr wrap="none">
            <a:spAutoFit/>
          </a:bodyPr>
          <a:lstStyle/>
          <a:p>
            <a:pPr algn="ctr"/>
            <a:r>
              <a:rPr lang="en-US" sz="2400" b="1">
                <a:latin typeface="Calibri" pitchFamily="-106" charset="0"/>
              </a:rPr>
              <a:t>Joaquin A. Trinanes</a:t>
            </a:r>
          </a:p>
          <a:p>
            <a:pPr algn="ctr"/>
            <a:r>
              <a:rPr lang="en-US">
                <a:latin typeface="Calibri" pitchFamily="-106" charset="0"/>
              </a:rPr>
              <a:t>on behalf of the SOOPIP</a:t>
            </a:r>
          </a:p>
          <a:p>
            <a:pPr algn="ctr"/>
            <a:r>
              <a:rPr lang="en-US" sz="2400" b="1">
                <a:latin typeface="Calibri" pitchFamily="-106" charset="0"/>
              </a:rPr>
              <a:t>UM/CIMAS and NOAA/AOML</a:t>
            </a:r>
          </a:p>
          <a:p>
            <a:pPr algn="ctr"/>
            <a:r>
              <a:rPr lang="en-US" sz="2400" b="1">
                <a:latin typeface="Calibri" pitchFamily="-106" charset="0"/>
              </a:rPr>
              <a:t>Miami, FL</a:t>
            </a:r>
          </a:p>
          <a:p>
            <a:pPr algn="ctr"/>
            <a:r>
              <a:rPr lang="en-US" b="1">
                <a:solidFill>
                  <a:srgbClr val="000090"/>
                </a:solidFill>
                <a:latin typeface="Calibri" pitchFamily="-106" charset="0"/>
              </a:rPr>
              <a:t>Joaquin.trinanes@noaa.gov</a:t>
            </a:r>
            <a:endParaRPr lang="en-US">
              <a:latin typeface="Calibri" pitchFamily="-106" charset="0"/>
            </a:endParaRPr>
          </a:p>
        </p:txBody>
      </p:sp>
      <p:sp>
        <p:nvSpPr>
          <p:cNvPr id="14340" name="TextBox 5"/>
          <p:cNvSpPr txBox="1">
            <a:spLocks noChangeArrowheads="1"/>
          </p:cNvSpPr>
          <p:nvPr/>
        </p:nvSpPr>
        <p:spPr bwMode="auto">
          <a:xfrm>
            <a:off x="2193925" y="5657850"/>
            <a:ext cx="4756150" cy="646113"/>
          </a:xfrm>
          <a:prstGeom prst="rect">
            <a:avLst/>
          </a:prstGeom>
          <a:noFill/>
          <a:ln w="9525">
            <a:noFill/>
            <a:miter lim="800000"/>
            <a:headEnd/>
            <a:tailEnd/>
          </a:ln>
        </p:spPr>
        <p:txBody>
          <a:bodyPr>
            <a:spAutoFit/>
          </a:bodyPr>
          <a:lstStyle/>
          <a:p>
            <a:endParaRPr lang="en-US">
              <a:latin typeface="Calibri" pitchFamily="-106" charset="0"/>
            </a:endParaRPr>
          </a:p>
          <a:p>
            <a:pPr algn="ctr"/>
            <a:r>
              <a:rPr lang="en-US">
                <a:latin typeface="Calibri" pitchFamily="-106" charset="0"/>
              </a:rPr>
              <a:t> </a:t>
            </a:r>
            <a:r>
              <a:rPr lang="en-US" b="1">
                <a:latin typeface="Calibri" pitchFamily="-106" charset="0"/>
              </a:rPr>
              <a:t>WOC Smart Ocean/Smart Industries Workshop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2"/>
          <p:cNvSpPr txBox="1">
            <a:spLocks noChangeArrowheads="1"/>
          </p:cNvSpPr>
          <p:nvPr/>
        </p:nvSpPr>
        <p:spPr bwMode="auto">
          <a:xfrm>
            <a:off x="381000" y="1219200"/>
            <a:ext cx="8331200" cy="923925"/>
          </a:xfrm>
          <a:prstGeom prst="rect">
            <a:avLst/>
          </a:prstGeom>
          <a:noFill/>
          <a:ln w="9525">
            <a:noFill/>
            <a:miter lim="800000"/>
            <a:headEnd/>
            <a:tailEnd/>
          </a:ln>
        </p:spPr>
        <p:txBody>
          <a:bodyPr>
            <a:spAutoFit/>
          </a:bodyPr>
          <a:lstStyle/>
          <a:p>
            <a:pPr marL="342900" indent="-342900">
              <a:buFont typeface="Calibri" pitchFamily="-106" charset="0"/>
              <a:buAutoNum type="arabicParenR" startAt="28"/>
            </a:pPr>
            <a:endParaRPr lang="en-US" b="1">
              <a:latin typeface="Times New Roman" pitchFamily="-106" charset="0"/>
              <a:cs typeface="Times New Roman" pitchFamily="-106" charset="0"/>
            </a:endParaRPr>
          </a:p>
          <a:p>
            <a:pPr marL="342900" indent="-342900"/>
            <a:r>
              <a:rPr lang="en-US">
                <a:latin typeface="Calibri" pitchFamily="-106" charset="0"/>
                <a:cs typeface="Times New Roman" pitchFamily="-106" charset="0"/>
              </a:rPr>
              <a:t> </a:t>
            </a:r>
          </a:p>
          <a:p>
            <a:pPr marL="342900" indent="-342900"/>
            <a:endParaRPr lang="en-US">
              <a:latin typeface="Calibri" pitchFamily="-106" charset="0"/>
              <a:cs typeface="Times New Roman" pitchFamily="-106" charset="0"/>
            </a:endParaRPr>
          </a:p>
        </p:txBody>
      </p:sp>
      <p:sp>
        <p:nvSpPr>
          <p:cNvPr id="32771" name="TextBox 3"/>
          <p:cNvSpPr txBox="1">
            <a:spLocks noChangeArrowheads="1"/>
          </p:cNvSpPr>
          <p:nvPr/>
        </p:nvSpPr>
        <p:spPr bwMode="auto">
          <a:xfrm>
            <a:off x="914400" y="1066800"/>
            <a:ext cx="5381625" cy="2586038"/>
          </a:xfrm>
          <a:prstGeom prst="rect">
            <a:avLst/>
          </a:prstGeom>
          <a:noFill/>
          <a:ln w="9525">
            <a:noFill/>
            <a:miter lim="800000"/>
            <a:headEnd/>
            <a:tailEnd/>
          </a:ln>
        </p:spPr>
        <p:txBody>
          <a:bodyPr wrap="none">
            <a:spAutoFit/>
          </a:bodyPr>
          <a:lstStyle/>
          <a:p>
            <a:r>
              <a:rPr lang="en-US" b="1">
                <a:solidFill>
                  <a:schemeClr val="bg1"/>
                </a:solidFill>
                <a:latin typeface="Calibri" pitchFamily="-106" charset="0"/>
              </a:rPr>
              <a:t>CP = Chairperson</a:t>
            </a:r>
          </a:p>
          <a:p>
            <a:r>
              <a:rPr lang="en-US" b="1">
                <a:solidFill>
                  <a:schemeClr val="bg1"/>
                </a:solidFill>
                <a:latin typeface="Calibri" pitchFamily="-106" charset="0"/>
              </a:rPr>
              <a:t>TC = Technical Coordinator (Mathieu Belbeoch)</a:t>
            </a:r>
          </a:p>
          <a:p>
            <a:r>
              <a:rPr lang="en-US" b="1">
                <a:solidFill>
                  <a:schemeClr val="bg1"/>
                </a:solidFill>
                <a:latin typeface="Calibri" pitchFamily="-106" charset="0"/>
              </a:rPr>
              <a:t>DS = Derrick Snowden</a:t>
            </a:r>
          </a:p>
          <a:p>
            <a:r>
              <a:rPr lang="en-US" b="1">
                <a:solidFill>
                  <a:schemeClr val="bg1"/>
                </a:solidFill>
                <a:latin typeface="Calibri" pitchFamily="-106" charset="0"/>
              </a:rPr>
              <a:t>JT = Joaquin Trinanes</a:t>
            </a:r>
          </a:p>
          <a:p>
            <a:r>
              <a:rPr lang="en-US" b="1">
                <a:solidFill>
                  <a:schemeClr val="bg1"/>
                </a:solidFill>
                <a:latin typeface="Calibri" pitchFamily="-106" charset="0"/>
              </a:rPr>
              <a:t>FB = Francis Bringas</a:t>
            </a:r>
          </a:p>
          <a:p>
            <a:r>
              <a:rPr lang="en-US" b="1">
                <a:solidFill>
                  <a:schemeClr val="bg1"/>
                </a:solidFill>
                <a:latin typeface="Calibri" pitchFamily="-106" charset="0"/>
              </a:rPr>
              <a:t>SM = Shawn Smith</a:t>
            </a:r>
          </a:p>
          <a:p>
            <a:r>
              <a:rPr lang="en-US" b="1">
                <a:solidFill>
                  <a:schemeClr val="bg1"/>
                </a:solidFill>
                <a:latin typeface="Calibri" pitchFamily="-106" charset="0"/>
              </a:rPr>
              <a:t>LP =  Loic Petit de Lavilleon</a:t>
            </a:r>
          </a:p>
          <a:p>
            <a:r>
              <a:rPr lang="en-US" b="1">
                <a:solidFill>
                  <a:schemeClr val="bg1"/>
                </a:solidFill>
                <a:latin typeface="Calibri" pitchFamily="-106" charset="0"/>
              </a:rPr>
              <a:t>TR = Thomas Rossby</a:t>
            </a:r>
          </a:p>
          <a:p>
            <a:endParaRPr lang="en-US" b="1">
              <a:solidFill>
                <a:schemeClr val="accent2"/>
              </a:solidFill>
              <a:latin typeface="Calibri" pitchFamily="-106" charset="0"/>
            </a:endParaRPr>
          </a:p>
        </p:txBody>
      </p:sp>
      <p:sp>
        <p:nvSpPr>
          <p:cNvPr id="32772" name="TextBox 7"/>
          <p:cNvSpPr txBox="1">
            <a:spLocks noChangeArrowheads="1"/>
          </p:cNvSpPr>
          <p:nvPr/>
        </p:nvSpPr>
        <p:spPr bwMode="auto">
          <a:xfrm>
            <a:off x="381000" y="1066800"/>
            <a:ext cx="8609013" cy="1570038"/>
          </a:xfrm>
          <a:prstGeom prst="rect">
            <a:avLst/>
          </a:prstGeom>
          <a:noFill/>
          <a:ln w="9525">
            <a:noFill/>
            <a:miter lim="800000"/>
            <a:headEnd/>
            <a:tailEnd/>
          </a:ln>
        </p:spPr>
        <p:txBody>
          <a:bodyPr>
            <a:spAutoFit/>
          </a:bodyPr>
          <a:lstStyle/>
          <a:p>
            <a:pPr marL="65088" indent="-49213">
              <a:tabLst>
                <a:tab pos="457200" algn="l"/>
              </a:tabLst>
            </a:pPr>
            <a:endParaRPr lang="en-US" sz="1200" b="1" dirty="0">
              <a:solidFill>
                <a:srgbClr val="254061"/>
              </a:solidFill>
              <a:latin typeface="Calibri" pitchFamily="-106" charset="0"/>
            </a:endParaRPr>
          </a:p>
          <a:p>
            <a:pPr marL="522288" lvl="1" indent="-342900">
              <a:buFontTx/>
              <a:buBlip>
                <a:blip r:embed="rId3"/>
              </a:buBlip>
              <a:tabLst>
                <a:tab pos="457200" algn="l"/>
              </a:tabLst>
            </a:pPr>
            <a:r>
              <a:rPr lang="en-US" sz="2400" dirty="0">
                <a:latin typeface="Calibri" pitchFamily="-106" charset="0"/>
              </a:rPr>
              <a:t>SOOPIP support efforts for Improved </a:t>
            </a:r>
            <a:r>
              <a:rPr lang="en-US" sz="2400" dirty="0" err="1">
                <a:latin typeface="Calibri" pitchFamily="-106" charset="0"/>
              </a:rPr>
              <a:t>Autolaunchers</a:t>
            </a:r>
            <a:r>
              <a:rPr lang="en-US" sz="2400" dirty="0">
                <a:latin typeface="Calibri" pitchFamily="-106" charset="0"/>
              </a:rPr>
              <a:t> (AL) used for multiple types of probes</a:t>
            </a:r>
          </a:p>
          <a:p>
            <a:pPr marL="522288" lvl="1" indent="-342900">
              <a:tabLst>
                <a:tab pos="457200" algn="l"/>
              </a:tabLst>
            </a:pPr>
            <a:endParaRPr lang="en-US" sz="1200" dirty="0">
              <a:latin typeface="Calibri" pitchFamily="-106" charset="0"/>
            </a:endParaRPr>
          </a:p>
          <a:p>
            <a:pPr marL="522288" lvl="1" indent="-342900">
              <a:buFontTx/>
              <a:buBlip>
                <a:blip r:embed="rId3"/>
              </a:buBlip>
              <a:tabLst>
                <a:tab pos="457200" algn="l"/>
              </a:tabLst>
            </a:pPr>
            <a:r>
              <a:rPr lang="en-US" sz="2400" dirty="0">
                <a:latin typeface="Calibri" pitchFamily="-106" charset="0"/>
              </a:rPr>
              <a:t> Supported creation of prototypes of new AL systems</a:t>
            </a:r>
          </a:p>
        </p:txBody>
      </p:sp>
      <p:sp>
        <p:nvSpPr>
          <p:cNvPr id="32773" name="TextBox 6"/>
          <p:cNvSpPr>
            <a:spLocks noChangeArrowheads="1"/>
          </p:cNvSpPr>
          <p:nvPr/>
        </p:nvSpPr>
        <p:spPr bwMode="auto">
          <a:xfrm>
            <a:off x="1747838" y="182563"/>
            <a:ext cx="6286500" cy="1323975"/>
          </a:xfrm>
          <a:custGeom>
            <a:avLst/>
            <a:gdLst>
              <a:gd name="T0" fmla="*/ 0 w 8238554"/>
              <a:gd name="T1" fmla="*/ 0 h 4031873"/>
              <a:gd name="T2" fmla="*/ 6292164 w 8238554"/>
              <a:gd name="T3" fmla="*/ 0 h 4031873"/>
              <a:gd name="T4" fmla="*/ 6292164 w 8238554"/>
              <a:gd name="T5" fmla="*/ 0 h 4031873"/>
              <a:gd name="T6" fmla="*/ 0 w 8238554"/>
              <a:gd name="T7" fmla="*/ 0 h 4031873"/>
              <a:gd name="T8" fmla="*/ 0 w 8238554"/>
              <a:gd name="T9" fmla="*/ 0 h 4031873"/>
              <a:gd name="T10" fmla="*/ 0 60000 65536"/>
              <a:gd name="T11" fmla="*/ 0 60000 65536"/>
              <a:gd name="T12" fmla="*/ 0 60000 65536"/>
              <a:gd name="T13" fmla="*/ 0 60000 65536"/>
              <a:gd name="T14" fmla="*/ 0 60000 65536"/>
              <a:gd name="T15" fmla="*/ 0 w 8238554"/>
              <a:gd name="T16" fmla="*/ 0 h 4031873"/>
              <a:gd name="T17" fmla="*/ 8238554 w 8238554"/>
              <a:gd name="T18" fmla="*/ 4031873 h 4031873"/>
            </a:gdLst>
            <a:ahLst/>
            <a:cxnLst>
              <a:cxn ang="T10">
                <a:pos x="T0" y="T1"/>
              </a:cxn>
              <a:cxn ang="T11">
                <a:pos x="T2" y="T3"/>
              </a:cxn>
              <a:cxn ang="T12">
                <a:pos x="T4" y="T5"/>
              </a:cxn>
              <a:cxn ang="T13">
                <a:pos x="T6" y="T7"/>
              </a:cxn>
              <a:cxn ang="T14">
                <a:pos x="T8" y="T9"/>
              </a:cxn>
            </a:cxnLst>
            <a:rect l="T15" t="T16" r="T17" b="T18"/>
            <a:pathLst>
              <a:path w="8238554" h="4031873">
                <a:moveTo>
                  <a:pt x="0" y="0"/>
                </a:moveTo>
                <a:lnTo>
                  <a:pt x="8238554" y="0"/>
                </a:lnTo>
                <a:lnTo>
                  <a:pt x="8238554" y="4031873"/>
                </a:lnTo>
                <a:lnTo>
                  <a:pt x="0" y="4031873"/>
                </a:lnTo>
                <a:lnTo>
                  <a:pt x="0" y="0"/>
                </a:lnTo>
                <a:close/>
              </a:path>
            </a:pathLst>
          </a:custGeom>
          <a:noFill/>
          <a:ln w="9525">
            <a:noFill/>
            <a:miter lim="800000"/>
            <a:headEnd/>
            <a:tailEnd/>
          </a:ln>
        </p:spPr>
        <p:txBody>
          <a:bodyPr>
            <a:spAutoFit/>
          </a:bodyPr>
          <a:lstStyle/>
          <a:p>
            <a:r>
              <a:rPr lang="en-US" sz="3600" b="1">
                <a:solidFill>
                  <a:srgbClr val="000000"/>
                </a:solidFill>
                <a:latin typeface="Calibri" pitchFamily="-106" charset="0"/>
              </a:rPr>
              <a:t>     Engineering</a:t>
            </a:r>
          </a:p>
          <a:p>
            <a:pPr algn="ctr"/>
            <a:endParaRPr lang="en-US" sz="4400" b="1">
              <a:solidFill>
                <a:srgbClr val="000000"/>
              </a:solidFill>
              <a:latin typeface="Calibri" pitchFamily="-106" charset="0"/>
            </a:endParaRPr>
          </a:p>
        </p:txBody>
      </p:sp>
      <p:pic>
        <p:nvPicPr>
          <p:cNvPr id="32774" name="Picture 2" descr="http://lh4.ggpht.com/-zEExGIEQeCY/SXwfyHFDasI/AAAAAAAABNg/JXPCysyaCRk/IMG_0081.JPG"/>
          <p:cNvPicPr>
            <a:picLocks noChangeAspect="1" noChangeArrowheads="1"/>
          </p:cNvPicPr>
          <p:nvPr/>
        </p:nvPicPr>
        <p:blipFill>
          <a:blip r:embed="rId4"/>
          <a:srcRect/>
          <a:stretch>
            <a:fillRect/>
          </a:stretch>
        </p:blipFill>
        <p:spPr bwMode="auto">
          <a:xfrm>
            <a:off x="3724275" y="2806700"/>
            <a:ext cx="2119313" cy="2824163"/>
          </a:xfrm>
          <a:prstGeom prst="rect">
            <a:avLst/>
          </a:prstGeom>
          <a:noFill/>
          <a:ln w="19050">
            <a:solidFill>
              <a:schemeClr val="tx1"/>
            </a:solidFill>
            <a:miter lim="800000"/>
            <a:headEnd/>
            <a:tailEnd/>
          </a:ln>
        </p:spPr>
      </p:pic>
      <p:pic>
        <p:nvPicPr>
          <p:cNvPr id="32775" name="Picture 4" descr="Launching an expendable bathythermograph (XBT)"/>
          <p:cNvPicPr>
            <a:picLocks noChangeAspect="1" noChangeArrowheads="1"/>
          </p:cNvPicPr>
          <p:nvPr/>
        </p:nvPicPr>
        <p:blipFill>
          <a:blip r:embed="rId5"/>
          <a:srcRect/>
          <a:stretch>
            <a:fillRect/>
          </a:stretch>
        </p:blipFill>
        <p:spPr bwMode="auto">
          <a:xfrm>
            <a:off x="658813" y="2805113"/>
            <a:ext cx="2244725" cy="2825750"/>
          </a:xfrm>
          <a:prstGeom prst="rect">
            <a:avLst/>
          </a:prstGeom>
          <a:noFill/>
          <a:ln w="19050">
            <a:solidFill>
              <a:schemeClr val="tx1"/>
            </a:solidFill>
            <a:miter lim="800000"/>
            <a:headEnd/>
            <a:tailEnd/>
          </a:ln>
        </p:spPr>
      </p:pic>
      <p:sp>
        <p:nvSpPr>
          <p:cNvPr id="32776" name="9 CuadroTexto"/>
          <p:cNvSpPr txBox="1">
            <a:spLocks noChangeArrowheads="1"/>
          </p:cNvSpPr>
          <p:nvPr/>
        </p:nvSpPr>
        <p:spPr bwMode="auto">
          <a:xfrm>
            <a:off x="0" y="5718175"/>
            <a:ext cx="8864600" cy="461963"/>
          </a:xfrm>
          <a:prstGeom prst="rect">
            <a:avLst/>
          </a:prstGeom>
          <a:noFill/>
          <a:ln w="9525">
            <a:noFill/>
            <a:miter lim="800000"/>
            <a:headEnd/>
            <a:tailEnd/>
          </a:ln>
        </p:spPr>
        <p:txBody>
          <a:bodyPr>
            <a:spAutoFit/>
          </a:bodyPr>
          <a:lstStyle/>
          <a:p>
            <a:r>
              <a:rPr lang="en-US" sz="2400" b="1">
                <a:latin typeface="Calibri" pitchFamily="-106" charset="0"/>
              </a:rPr>
              <a:t>        </a:t>
            </a:r>
            <a:r>
              <a:rPr lang="en-US" b="1">
                <a:latin typeface="Calibri" pitchFamily="-106" charset="0"/>
              </a:rPr>
              <a:t>LM3A Hand Launcher                                  NOAA/AOML AL                                 SIO AL</a:t>
            </a:r>
          </a:p>
        </p:txBody>
      </p:sp>
      <p:pic>
        <p:nvPicPr>
          <p:cNvPr id="32777" name="Picture 9" descr="image003.png                                                   0052ECA1Macintosh HD                   C16EB243:"/>
          <p:cNvPicPr>
            <a:picLocks noChangeAspect="1" noChangeArrowheads="1"/>
          </p:cNvPicPr>
          <p:nvPr/>
        </p:nvPicPr>
        <p:blipFill>
          <a:blip r:embed="rId6"/>
          <a:srcRect/>
          <a:stretch>
            <a:fillRect/>
          </a:stretch>
        </p:blipFill>
        <p:spPr bwMode="auto">
          <a:xfrm>
            <a:off x="6656388" y="2798763"/>
            <a:ext cx="2208212" cy="2832100"/>
          </a:xfrm>
          <a:prstGeom prst="rect">
            <a:avLst/>
          </a:prstGeom>
          <a:noFill/>
          <a:ln w="19050">
            <a:solidFill>
              <a:schemeClr val="tx1"/>
            </a:solid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2"/>
          <p:cNvSpPr txBox="1">
            <a:spLocks noChangeArrowheads="1"/>
          </p:cNvSpPr>
          <p:nvPr/>
        </p:nvSpPr>
        <p:spPr bwMode="auto">
          <a:xfrm>
            <a:off x="381000" y="1219200"/>
            <a:ext cx="8331200" cy="923925"/>
          </a:xfrm>
          <a:prstGeom prst="rect">
            <a:avLst/>
          </a:prstGeom>
          <a:noFill/>
          <a:ln w="9525">
            <a:noFill/>
            <a:miter lim="800000"/>
            <a:headEnd/>
            <a:tailEnd/>
          </a:ln>
        </p:spPr>
        <p:txBody>
          <a:bodyPr>
            <a:spAutoFit/>
          </a:bodyPr>
          <a:lstStyle/>
          <a:p>
            <a:pPr marL="342900" indent="-342900">
              <a:buFont typeface="Calibri" pitchFamily="-106" charset="0"/>
              <a:buAutoNum type="arabicParenR" startAt="28"/>
            </a:pPr>
            <a:endParaRPr lang="en-US" b="1">
              <a:latin typeface="Times New Roman" pitchFamily="-106" charset="0"/>
              <a:cs typeface="Times New Roman" pitchFamily="-106" charset="0"/>
            </a:endParaRPr>
          </a:p>
          <a:p>
            <a:pPr marL="342900" indent="-342900"/>
            <a:r>
              <a:rPr lang="en-US">
                <a:latin typeface="Calibri" pitchFamily="-106" charset="0"/>
                <a:cs typeface="Times New Roman" pitchFamily="-106" charset="0"/>
              </a:rPr>
              <a:t> </a:t>
            </a:r>
          </a:p>
          <a:p>
            <a:pPr marL="342900" indent="-342900"/>
            <a:endParaRPr lang="en-US">
              <a:latin typeface="Calibri" pitchFamily="-106" charset="0"/>
              <a:cs typeface="Times New Roman" pitchFamily="-106" charset="0"/>
            </a:endParaRPr>
          </a:p>
        </p:txBody>
      </p:sp>
      <p:sp>
        <p:nvSpPr>
          <p:cNvPr id="9" name="TextBox 6"/>
          <p:cNvSpPr>
            <a:spLocks noChangeArrowheads="1"/>
          </p:cNvSpPr>
          <p:nvPr/>
        </p:nvSpPr>
        <p:spPr bwMode="auto">
          <a:xfrm>
            <a:off x="1747838" y="182563"/>
            <a:ext cx="6286500" cy="646112"/>
          </a:xfrm>
          <a:custGeom>
            <a:avLst/>
            <a:gdLst>
              <a:gd name="T0" fmla="*/ 0 w 8238554"/>
              <a:gd name="T1" fmla="*/ 0 h 4031873"/>
              <a:gd name="T2" fmla="*/ 8245977 w 8238554"/>
              <a:gd name="T3" fmla="*/ 0 h 4031873"/>
              <a:gd name="T4" fmla="*/ 8245977 w 8238554"/>
              <a:gd name="T5" fmla="*/ 0 h 4031873"/>
              <a:gd name="T6" fmla="*/ 0 w 8238554"/>
              <a:gd name="T7" fmla="*/ 0 h 4031873"/>
              <a:gd name="T8" fmla="*/ 0 w 8238554"/>
              <a:gd name="T9" fmla="*/ 0 h 4031873"/>
              <a:gd name="T10" fmla="*/ 0 60000 65536"/>
              <a:gd name="T11" fmla="*/ 0 60000 65536"/>
              <a:gd name="T12" fmla="*/ 0 60000 65536"/>
              <a:gd name="T13" fmla="*/ 0 60000 65536"/>
              <a:gd name="T14" fmla="*/ 0 60000 65536"/>
              <a:gd name="T15" fmla="*/ 0 w 8238554"/>
              <a:gd name="T16" fmla="*/ 0 h 4031873"/>
              <a:gd name="T17" fmla="*/ 8238554 w 8238554"/>
              <a:gd name="T18" fmla="*/ 4031873 h 4031873"/>
            </a:gdLst>
            <a:ahLst/>
            <a:cxnLst>
              <a:cxn ang="T10">
                <a:pos x="T0" y="T1"/>
              </a:cxn>
              <a:cxn ang="T11">
                <a:pos x="T2" y="T3"/>
              </a:cxn>
              <a:cxn ang="T12">
                <a:pos x="T4" y="T5"/>
              </a:cxn>
              <a:cxn ang="T13">
                <a:pos x="T6" y="T7"/>
              </a:cxn>
              <a:cxn ang="T14">
                <a:pos x="T8" y="T9"/>
              </a:cxn>
            </a:cxnLst>
            <a:rect l="T15" t="T16" r="T17" b="T18"/>
            <a:pathLst>
              <a:path w="8238554" h="4031873">
                <a:moveTo>
                  <a:pt x="0" y="0"/>
                </a:moveTo>
                <a:lnTo>
                  <a:pt x="8238554" y="0"/>
                </a:lnTo>
                <a:lnTo>
                  <a:pt x="8238554" y="4031873"/>
                </a:lnTo>
                <a:lnTo>
                  <a:pt x="0" y="4031873"/>
                </a:lnTo>
                <a:lnTo>
                  <a:pt x="0" y="0"/>
                </a:lnTo>
                <a:close/>
              </a:path>
            </a:pathLst>
          </a:custGeom>
          <a:noFill/>
          <a:ln w="9525">
            <a:noFill/>
            <a:miter lim="800000"/>
            <a:headEnd/>
            <a:tailEnd/>
          </a:ln>
        </p:spPr>
        <p:txBody>
          <a:bodyPr>
            <a:spAutoFit/>
          </a:bodyPr>
          <a:lstStyle/>
          <a:p>
            <a:pPr fontAlgn="auto">
              <a:spcBef>
                <a:spcPts val="0"/>
              </a:spcBef>
              <a:spcAft>
                <a:spcPts val="0"/>
              </a:spcAft>
              <a:defRPr/>
            </a:pPr>
            <a:r>
              <a:rPr lang="en-US" sz="3600" b="1" dirty="0">
                <a:solidFill>
                  <a:srgbClr val="000000"/>
                </a:solidFill>
                <a:latin typeface="+mn-lt"/>
                <a:ea typeface="+mn-ea"/>
              </a:rPr>
              <a:t>     </a:t>
            </a:r>
            <a:r>
              <a:rPr lang="en-US" sz="3600" b="1" dirty="0" smtClean="0">
                <a:solidFill>
                  <a:srgbClr val="000000"/>
                </a:solidFill>
                <a:latin typeface="+mn-lt"/>
                <a:ea typeface="+mn-ea"/>
              </a:rPr>
              <a:t>XBT </a:t>
            </a:r>
            <a:r>
              <a:rPr lang="en-US" sz="3600" b="1" dirty="0">
                <a:solidFill>
                  <a:srgbClr val="000000"/>
                </a:solidFill>
                <a:latin typeface="+mn-lt"/>
                <a:ea typeface="+mn-ea"/>
              </a:rPr>
              <a:t>Operational Data Flow</a:t>
            </a:r>
          </a:p>
        </p:txBody>
      </p:sp>
      <p:pic>
        <p:nvPicPr>
          <p:cNvPr id="30724" name="Picture 4"/>
          <p:cNvPicPr>
            <a:picLocks noChangeAspect="1" noChangeArrowheads="1"/>
          </p:cNvPicPr>
          <p:nvPr/>
        </p:nvPicPr>
        <p:blipFill>
          <a:blip r:embed="rId3"/>
          <a:srcRect/>
          <a:stretch>
            <a:fillRect/>
          </a:stretch>
        </p:blipFill>
        <p:spPr bwMode="auto">
          <a:xfrm>
            <a:off x="365125" y="1143000"/>
            <a:ext cx="8270875" cy="5178425"/>
          </a:xfrm>
          <a:prstGeom prst="rect">
            <a:avLst/>
          </a:prstGeom>
          <a:noFill/>
          <a:ln w="19050">
            <a:solidFill>
              <a:schemeClr val="tx1"/>
            </a:solid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1"/>
          <p:cNvSpPr txBox="1">
            <a:spLocks noChangeArrowheads="1"/>
          </p:cNvSpPr>
          <p:nvPr/>
        </p:nvSpPr>
        <p:spPr bwMode="auto">
          <a:xfrm>
            <a:off x="2246313" y="179388"/>
            <a:ext cx="4973637" cy="647700"/>
          </a:xfrm>
          <a:prstGeom prst="rect">
            <a:avLst/>
          </a:prstGeom>
          <a:noFill/>
          <a:ln w="9525">
            <a:noFill/>
            <a:miter lim="800000"/>
            <a:headEnd/>
            <a:tailEnd/>
          </a:ln>
        </p:spPr>
        <p:txBody>
          <a:bodyPr>
            <a:spAutoFit/>
          </a:bodyPr>
          <a:lstStyle/>
          <a:p>
            <a:r>
              <a:rPr lang="en-US" sz="3600" b="1">
                <a:solidFill>
                  <a:srgbClr val="000000"/>
                </a:solidFill>
                <a:latin typeface="Calibri" pitchFamily="-106" charset="0"/>
              </a:rPr>
              <a:t> Science</a:t>
            </a:r>
          </a:p>
        </p:txBody>
      </p:sp>
      <p:sp>
        <p:nvSpPr>
          <p:cNvPr id="34819" name="Text Box 3"/>
          <p:cNvSpPr txBox="1">
            <a:spLocks noChangeArrowheads="1"/>
          </p:cNvSpPr>
          <p:nvPr/>
        </p:nvSpPr>
        <p:spPr bwMode="auto">
          <a:xfrm>
            <a:off x="457200" y="1143000"/>
            <a:ext cx="8458200" cy="4770438"/>
          </a:xfrm>
          <a:prstGeom prst="rect">
            <a:avLst/>
          </a:prstGeom>
          <a:noFill/>
          <a:ln w="9525">
            <a:noFill/>
            <a:miter lim="800000"/>
            <a:headEnd/>
            <a:tailEnd/>
          </a:ln>
        </p:spPr>
        <p:txBody>
          <a:bodyPr>
            <a:spAutoFit/>
          </a:bodyPr>
          <a:lstStyle/>
          <a:p>
            <a:pPr marL="65088" indent="-49213">
              <a:buFontTx/>
              <a:buBlip>
                <a:blip r:embed="rId3"/>
              </a:buBlip>
              <a:tabLst>
                <a:tab pos="457200" algn="l"/>
              </a:tabLst>
            </a:pPr>
            <a:r>
              <a:rPr lang="en-US" sz="2400" b="1">
                <a:solidFill>
                  <a:srgbClr val="000000"/>
                </a:solidFill>
                <a:latin typeface="Calibri" pitchFamily="-106" charset="0"/>
              </a:rPr>
              <a:t>   Originally designed to investigate ENSO, SI variability</a:t>
            </a:r>
          </a:p>
          <a:p>
            <a:pPr marL="65088" indent="-49213">
              <a:buFontTx/>
              <a:buBlip>
                <a:blip r:embed="rId3"/>
              </a:buBlip>
              <a:tabLst>
                <a:tab pos="457200" algn="l"/>
              </a:tabLst>
            </a:pPr>
            <a:endParaRPr lang="en-US" sz="2400" b="1">
              <a:solidFill>
                <a:srgbClr val="000000"/>
              </a:solidFill>
              <a:latin typeface="Calibri" pitchFamily="-106" charset="0"/>
            </a:endParaRPr>
          </a:p>
          <a:p>
            <a:pPr marL="65088" indent="-49213">
              <a:buFontTx/>
              <a:buBlip>
                <a:blip r:embed="rId3"/>
              </a:buBlip>
              <a:tabLst>
                <a:tab pos="457200" algn="l"/>
              </a:tabLst>
            </a:pPr>
            <a:r>
              <a:rPr lang="en-US" sz="2400" b="1">
                <a:solidFill>
                  <a:srgbClr val="000000"/>
                </a:solidFill>
                <a:latin typeface="Calibri" pitchFamily="-106" charset="0"/>
              </a:rPr>
              <a:t>   Current Scientific uses:</a:t>
            </a:r>
          </a:p>
          <a:p>
            <a:pPr marL="65088" indent="-49213">
              <a:tabLst>
                <a:tab pos="457200" algn="l"/>
              </a:tabLst>
            </a:pPr>
            <a:endParaRPr lang="en-US" sz="2000" b="1">
              <a:solidFill>
                <a:srgbClr val="000000"/>
              </a:solidFill>
              <a:latin typeface="Calibri" pitchFamily="-106" charset="0"/>
            </a:endParaRPr>
          </a:p>
          <a:p>
            <a:pPr marL="522288" lvl="1" indent="-342900">
              <a:buFontTx/>
              <a:buBlip>
                <a:blip r:embed="rId3"/>
              </a:buBlip>
              <a:tabLst>
                <a:tab pos="457200" algn="l"/>
              </a:tabLst>
            </a:pPr>
            <a:r>
              <a:rPr lang="en-US" sz="2400">
                <a:solidFill>
                  <a:srgbClr val="000000"/>
                </a:solidFill>
                <a:latin typeface="Calibri" pitchFamily="-106" charset="0"/>
              </a:rPr>
              <a:t> Eddy resolving, Identification of surface, subsurface currents, compute their mass transports</a:t>
            </a:r>
          </a:p>
          <a:p>
            <a:pPr marL="522288" lvl="1" indent="-342900">
              <a:buFontTx/>
              <a:buBlip>
                <a:blip r:embed="rId3"/>
              </a:buBlip>
              <a:tabLst>
                <a:tab pos="457200" algn="l"/>
              </a:tabLst>
            </a:pPr>
            <a:r>
              <a:rPr lang="en-US" sz="2400">
                <a:solidFill>
                  <a:srgbClr val="000000"/>
                </a:solidFill>
                <a:latin typeface="Calibri" pitchFamily="-106" charset="0"/>
              </a:rPr>
              <a:t> Meridional heat transport</a:t>
            </a:r>
          </a:p>
          <a:p>
            <a:pPr marL="522288" lvl="1" indent="-342900">
              <a:buFontTx/>
              <a:buBlip>
                <a:blip r:embed="rId3"/>
              </a:buBlip>
              <a:tabLst>
                <a:tab pos="457200" algn="l"/>
              </a:tabLst>
            </a:pPr>
            <a:r>
              <a:rPr lang="en-US" sz="2400">
                <a:solidFill>
                  <a:srgbClr val="000000"/>
                </a:solidFill>
                <a:latin typeface="Calibri" pitchFamily="-106" charset="0"/>
              </a:rPr>
              <a:t> Strength of gyres</a:t>
            </a:r>
          </a:p>
          <a:p>
            <a:pPr marL="522288" lvl="1" indent="-342900">
              <a:buFontTx/>
              <a:buBlip>
                <a:blip r:embed="rId3"/>
              </a:buBlip>
              <a:tabLst>
                <a:tab pos="457200" algn="l"/>
              </a:tabLst>
            </a:pPr>
            <a:r>
              <a:rPr lang="en-US" sz="2400">
                <a:solidFill>
                  <a:srgbClr val="000000"/>
                </a:solidFill>
                <a:latin typeface="Calibri" pitchFamily="-106" charset="0"/>
              </a:rPr>
              <a:t> Validation of models</a:t>
            </a:r>
          </a:p>
          <a:p>
            <a:pPr marL="522288" lvl="1" indent="-342900">
              <a:buFontTx/>
              <a:buBlip>
                <a:blip r:embed="rId3"/>
              </a:buBlip>
              <a:tabLst>
                <a:tab pos="457200" algn="l"/>
              </a:tabLst>
            </a:pPr>
            <a:r>
              <a:rPr lang="en-US" sz="2400">
                <a:solidFill>
                  <a:srgbClr val="000000"/>
                </a:solidFill>
                <a:latin typeface="Calibri" pitchFamily="-106" charset="0"/>
              </a:rPr>
              <a:t> Water mass formation</a:t>
            </a:r>
          </a:p>
          <a:p>
            <a:pPr marL="522288" lvl="1" indent="-342900">
              <a:buFontTx/>
              <a:buBlip>
                <a:blip r:embed="rId3"/>
              </a:buBlip>
              <a:tabLst>
                <a:tab pos="457200" algn="l"/>
              </a:tabLst>
            </a:pPr>
            <a:r>
              <a:rPr lang="en-US" sz="2400">
                <a:solidFill>
                  <a:srgbClr val="000000"/>
                </a:solidFill>
                <a:latin typeface="Calibri" pitchFamily="-106" charset="0"/>
              </a:rPr>
              <a:t> Initialization of models</a:t>
            </a:r>
          </a:p>
          <a:p>
            <a:pPr marL="522288" lvl="1" indent="-342900">
              <a:buFontTx/>
              <a:buBlip>
                <a:blip r:embed="rId3"/>
              </a:buBlip>
              <a:tabLst>
                <a:tab pos="457200" algn="l"/>
              </a:tabLst>
            </a:pPr>
            <a:r>
              <a:rPr lang="en-US" sz="2400">
                <a:solidFill>
                  <a:srgbClr val="000000"/>
                </a:solidFill>
                <a:latin typeface="Calibri" pitchFamily="-106" charset="0"/>
              </a:rPr>
              <a:t> Heat budget</a:t>
            </a:r>
          </a:p>
          <a:p>
            <a:pPr marL="65088" indent="-49213">
              <a:tabLst>
                <a:tab pos="457200" algn="l"/>
              </a:tabLst>
            </a:pPr>
            <a:endParaRPr lang="en-US" sz="2000" b="1">
              <a:solidFill>
                <a:srgbClr val="000000"/>
              </a:solidFill>
              <a:latin typeface="Calibri" pitchFamily="-106" charset="0"/>
            </a:endParaRPr>
          </a:p>
        </p:txBody>
      </p:sp>
      <p:grpSp>
        <p:nvGrpSpPr>
          <p:cNvPr id="34820" name="Group 7"/>
          <p:cNvGrpSpPr>
            <a:grpSpLocks/>
          </p:cNvGrpSpPr>
          <p:nvPr/>
        </p:nvGrpSpPr>
        <p:grpSpPr bwMode="auto">
          <a:xfrm>
            <a:off x="5307013" y="3090863"/>
            <a:ext cx="3090862" cy="2822575"/>
            <a:chOff x="228600" y="1447800"/>
            <a:chExt cx="4811713" cy="4394834"/>
          </a:xfrm>
        </p:grpSpPr>
        <p:pic>
          <p:nvPicPr>
            <p:cNvPr id="34821" name="Picture 2" descr="ht_amo"/>
            <p:cNvPicPr>
              <a:picLocks noChangeAspect="1" noChangeArrowheads="1"/>
            </p:cNvPicPr>
            <p:nvPr/>
          </p:nvPicPr>
          <p:blipFill>
            <a:blip r:embed="rId4"/>
            <a:srcRect l="2879" t="4901" r="5760" b="1920"/>
            <a:stretch>
              <a:fillRect/>
            </a:stretch>
          </p:blipFill>
          <p:spPr bwMode="auto">
            <a:xfrm>
              <a:off x="228600" y="1447800"/>
              <a:ext cx="4811713" cy="3810000"/>
            </a:xfrm>
            <a:prstGeom prst="rect">
              <a:avLst/>
            </a:prstGeom>
            <a:noFill/>
            <a:ln w="9525">
              <a:noFill/>
              <a:miter lim="800000"/>
              <a:headEnd/>
              <a:tailEnd/>
            </a:ln>
          </p:spPr>
        </p:pic>
        <p:sp>
          <p:nvSpPr>
            <p:cNvPr id="34822" name="TextBox 5"/>
            <p:cNvSpPr txBox="1">
              <a:spLocks noChangeArrowheads="1"/>
            </p:cNvSpPr>
            <p:nvPr/>
          </p:nvSpPr>
          <p:spPr bwMode="auto">
            <a:xfrm>
              <a:off x="482553" y="5257800"/>
              <a:ext cx="2214468" cy="584834"/>
            </a:xfrm>
            <a:prstGeom prst="rect">
              <a:avLst/>
            </a:prstGeom>
            <a:noFill/>
            <a:ln w="9525">
              <a:noFill/>
              <a:miter lim="800000"/>
              <a:headEnd/>
              <a:tailEnd/>
            </a:ln>
          </p:spPr>
          <p:txBody>
            <a:bodyPr wrap="none">
              <a:spAutoFit/>
            </a:bodyPr>
            <a:lstStyle/>
            <a:p>
              <a:r>
                <a:rPr lang="en-US" sz="1600">
                  <a:latin typeface="Calibri" pitchFamily="-106" charset="0"/>
                </a:rPr>
                <a:t>Figure by M. Baringer;</a:t>
              </a:r>
            </a:p>
            <a:p>
              <a:r>
                <a:rPr lang="en-US" sz="1600">
                  <a:latin typeface="Calibri" pitchFamily="-106" charset="0"/>
                </a:rPr>
                <a:t>Goni et al, 2010</a:t>
              </a: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idx="4294967295"/>
          </p:nvPr>
        </p:nvSpPr>
        <p:spPr>
          <a:xfrm>
            <a:off x="2092325" y="0"/>
            <a:ext cx="6748463" cy="1143000"/>
          </a:xfrm>
        </p:spPr>
        <p:txBody>
          <a:bodyPr/>
          <a:lstStyle/>
          <a:p>
            <a:pPr algn="l" eaLnBrk="1" hangingPunct="1"/>
            <a:r>
              <a:rPr lang="en-US" sz="3600" b="1" smtClean="0">
                <a:solidFill>
                  <a:srgbClr val="000000"/>
                </a:solidFill>
              </a:rPr>
              <a:t>Science</a:t>
            </a:r>
            <a:br>
              <a:rPr lang="en-US" sz="3600" b="1" smtClean="0">
                <a:solidFill>
                  <a:srgbClr val="000000"/>
                </a:solidFill>
              </a:rPr>
            </a:br>
            <a:r>
              <a:rPr lang="en-US" sz="2800" smtClean="0">
                <a:solidFill>
                  <a:srgbClr val="000000"/>
                </a:solidFill>
              </a:rPr>
              <a:t>Observing Boundary Currents</a:t>
            </a:r>
          </a:p>
        </p:txBody>
      </p:sp>
      <p:sp>
        <p:nvSpPr>
          <p:cNvPr id="44035" name="Content Placeholder 2"/>
          <p:cNvSpPr>
            <a:spLocks noGrp="1"/>
          </p:cNvSpPr>
          <p:nvPr>
            <p:ph idx="4294967295"/>
          </p:nvPr>
        </p:nvSpPr>
        <p:spPr>
          <a:xfrm>
            <a:off x="304800" y="1487488"/>
            <a:ext cx="8229600" cy="4827587"/>
          </a:xfrm>
        </p:spPr>
        <p:txBody>
          <a:bodyPr>
            <a:normAutofit/>
          </a:bodyPr>
          <a:lstStyle/>
          <a:p>
            <a:pPr eaLnBrk="1" hangingPunct="1">
              <a:lnSpc>
                <a:spcPct val="80000"/>
              </a:lnSpc>
              <a:buFontTx/>
              <a:buNone/>
            </a:pPr>
            <a:r>
              <a:rPr lang="en-US" sz="2600" b="1" smtClean="0">
                <a:solidFill>
                  <a:srgbClr val="000000"/>
                </a:solidFill>
              </a:rPr>
              <a:t>HD transects are sampling:</a:t>
            </a:r>
          </a:p>
          <a:p>
            <a:pPr eaLnBrk="1" hangingPunct="1">
              <a:lnSpc>
                <a:spcPct val="80000"/>
              </a:lnSpc>
              <a:buFontTx/>
              <a:buNone/>
            </a:pPr>
            <a:endParaRPr lang="en-US" sz="2600" b="1" smtClean="0">
              <a:solidFill>
                <a:srgbClr val="000000"/>
              </a:solidFill>
            </a:endParaRPr>
          </a:p>
          <a:p>
            <a:pPr marL="522288" lvl="1" indent="-342900" eaLnBrk="1" hangingPunct="1">
              <a:lnSpc>
                <a:spcPct val="80000"/>
              </a:lnSpc>
              <a:buFont typeface="Arial" charset="0"/>
              <a:buBlip>
                <a:blip r:embed="rId3"/>
              </a:buBlip>
            </a:pPr>
            <a:r>
              <a:rPr lang="en-US" sz="2200" smtClean="0">
                <a:solidFill>
                  <a:srgbClr val="000000"/>
                </a:solidFill>
              </a:rPr>
              <a:t>Kuroshio (3 transects)</a:t>
            </a:r>
          </a:p>
          <a:p>
            <a:pPr marL="522288" lvl="1" indent="-342900" eaLnBrk="1" hangingPunct="1">
              <a:lnSpc>
                <a:spcPct val="80000"/>
              </a:lnSpc>
              <a:buFont typeface="Arial" charset="0"/>
              <a:buBlip>
                <a:blip r:embed="rId3"/>
              </a:buBlip>
            </a:pPr>
            <a:r>
              <a:rPr lang="en-US" sz="2200" smtClean="0">
                <a:solidFill>
                  <a:srgbClr val="000000"/>
                </a:solidFill>
              </a:rPr>
              <a:t>Gulf Stream (3 transects)</a:t>
            </a:r>
          </a:p>
          <a:p>
            <a:pPr marL="522288" lvl="1" indent="-342900" eaLnBrk="1" hangingPunct="1">
              <a:lnSpc>
                <a:spcPct val="80000"/>
              </a:lnSpc>
              <a:buFont typeface="Arial" charset="0"/>
              <a:buBlip>
                <a:blip r:embed="rId3"/>
              </a:buBlip>
            </a:pPr>
            <a:r>
              <a:rPr lang="en-US" sz="2200" smtClean="0">
                <a:solidFill>
                  <a:srgbClr val="000000"/>
                </a:solidFill>
              </a:rPr>
              <a:t>Agulhas </a:t>
            </a:r>
          </a:p>
          <a:p>
            <a:pPr marL="522288" lvl="1" indent="-342900" eaLnBrk="1" hangingPunct="1">
              <a:lnSpc>
                <a:spcPct val="80000"/>
              </a:lnSpc>
              <a:buFont typeface="Arial" charset="0"/>
              <a:buBlip>
                <a:blip r:embed="rId3"/>
              </a:buBlip>
            </a:pPr>
            <a:r>
              <a:rPr lang="en-US" sz="2200" smtClean="0">
                <a:solidFill>
                  <a:srgbClr val="000000"/>
                </a:solidFill>
              </a:rPr>
              <a:t>Brazil Current (2 transects)</a:t>
            </a:r>
          </a:p>
          <a:p>
            <a:pPr marL="522288" lvl="1" indent="-342900" eaLnBrk="1" hangingPunct="1">
              <a:lnSpc>
                <a:spcPct val="80000"/>
              </a:lnSpc>
              <a:buFont typeface="Arial" charset="0"/>
              <a:buBlip>
                <a:blip r:embed="rId3"/>
              </a:buBlip>
            </a:pPr>
            <a:r>
              <a:rPr lang="en-US" sz="2200" smtClean="0">
                <a:solidFill>
                  <a:srgbClr val="000000"/>
                </a:solidFill>
              </a:rPr>
              <a:t>East Australian Current (2 transects)</a:t>
            </a:r>
          </a:p>
          <a:p>
            <a:pPr marL="522288" lvl="1" indent="-342900" eaLnBrk="1" hangingPunct="1">
              <a:lnSpc>
                <a:spcPct val="80000"/>
              </a:lnSpc>
              <a:buFont typeface="Arial" charset="0"/>
              <a:buBlip>
                <a:blip r:embed="rId3"/>
              </a:buBlip>
            </a:pPr>
            <a:r>
              <a:rPr lang="en-US" sz="2200" smtClean="0">
                <a:solidFill>
                  <a:srgbClr val="000000"/>
                </a:solidFill>
              </a:rPr>
              <a:t>East Auckland Current and Tasman Outflow</a:t>
            </a:r>
          </a:p>
          <a:p>
            <a:pPr marL="522288" lvl="1" indent="-342900" eaLnBrk="1" hangingPunct="1">
              <a:lnSpc>
                <a:spcPct val="80000"/>
              </a:lnSpc>
              <a:buFont typeface="Arial" charset="0"/>
              <a:buBlip>
                <a:blip r:embed="rId3"/>
              </a:buBlip>
            </a:pPr>
            <a:r>
              <a:rPr lang="en-US" sz="2200" smtClean="0">
                <a:solidFill>
                  <a:srgbClr val="000000"/>
                </a:solidFill>
              </a:rPr>
              <a:t>Eastern boundary currents (California Current, Alaska Current, Leeuwin Current, …)</a:t>
            </a:r>
          </a:p>
          <a:p>
            <a:pPr marL="522288" lvl="1" indent="-342900" eaLnBrk="1" hangingPunct="1">
              <a:lnSpc>
                <a:spcPct val="80000"/>
              </a:lnSpc>
              <a:buFont typeface="Arial" charset="0"/>
              <a:buBlip>
                <a:blip r:embed="rId3"/>
              </a:buBlip>
            </a:pPr>
            <a:r>
              <a:rPr lang="en-US" sz="2200" smtClean="0">
                <a:solidFill>
                  <a:srgbClr val="000000"/>
                </a:solidFill>
              </a:rPr>
              <a:t>Low latitude WBCs: Solomon Sea, Indonesian Throughflow</a:t>
            </a:r>
          </a:p>
          <a:p>
            <a:pPr marL="522288" lvl="1" indent="-342900" eaLnBrk="1" hangingPunct="1">
              <a:lnSpc>
                <a:spcPct val="80000"/>
              </a:lnSpc>
              <a:buFont typeface="Arial" charset="0"/>
              <a:buBlip>
                <a:blip r:embed="rId3"/>
              </a:buBlip>
            </a:pPr>
            <a:r>
              <a:rPr lang="en-US" sz="2200" smtClean="0">
                <a:solidFill>
                  <a:srgbClr val="000000"/>
                </a:solidFill>
              </a:rPr>
              <a:t>Antarctic Circumpolar Current (3 transects)</a:t>
            </a:r>
          </a:p>
          <a:p>
            <a:pPr marL="522288" lvl="1" indent="-342900" eaLnBrk="1" hangingPunct="1">
              <a:lnSpc>
                <a:spcPct val="80000"/>
              </a:lnSpc>
              <a:buFont typeface="Arial" charset="0"/>
              <a:buBlip>
                <a:blip r:embed="rId3"/>
              </a:buBlip>
            </a:pPr>
            <a:r>
              <a:rPr lang="en-US" sz="2200" smtClean="0">
                <a:solidFill>
                  <a:srgbClr val="000000"/>
                </a:solidFill>
              </a:rPr>
              <a:t>……</a:t>
            </a:r>
          </a:p>
          <a:p>
            <a:pPr eaLnBrk="1" hangingPunct="1">
              <a:lnSpc>
                <a:spcPct val="80000"/>
              </a:lnSpc>
              <a:buFontTx/>
              <a:buNone/>
            </a:pPr>
            <a:endParaRPr lang="en-US" sz="1900" smtClean="0">
              <a:solidFill>
                <a:srgbClr val="000000"/>
              </a:solidFill>
              <a:latin typeface="Arial" charset="0"/>
            </a:endParaRPr>
          </a:p>
        </p:txBody>
      </p:sp>
      <p:sp>
        <p:nvSpPr>
          <p:cNvPr id="36868" name="TextBox 22"/>
          <p:cNvSpPr txBox="1">
            <a:spLocks noChangeArrowheads="1"/>
          </p:cNvSpPr>
          <p:nvPr/>
        </p:nvSpPr>
        <p:spPr bwMode="auto">
          <a:xfrm>
            <a:off x="7691438" y="3736975"/>
            <a:ext cx="1452562" cy="276225"/>
          </a:xfrm>
          <a:prstGeom prst="rect">
            <a:avLst/>
          </a:prstGeom>
          <a:noFill/>
          <a:ln w="9525">
            <a:noFill/>
            <a:miter lim="800000"/>
            <a:headEnd/>
            <a:tailEnd/>
          </a:ln>
        </p:spPr>
        <p:txBody>
          <a:bodyPr wrap="none">
            <a:spAutoFit/>
          </a:bodyPr>
          <a:lstStyle/>
          <a:p>
            <a:r>
              <a:rPr lang="en-US" sz="1200"/>
              <a:t>AOML status map </a:t>
            </a:r>
          </a:p>
        </p:txBody>
      </p:sp>
      <p:grpSp>
        <p:nvGrpSpPr>
          <p:cNvPr id="36869" name="51 Grupo"/>
          <p:cNvGrpSpPr>
            <a:grpSpLocks/>
          </p:cNvGrpSpPr>
          <p:nvPr/>
        </p:nvGrpSpPr>
        <p:grpSpPr bwMode="auto">
          <a:xfrm>
            <a:off x="4795838" y="1411288"/>
            <a:ext cx="4267200" cy="2336800"/>
            <a:chOff x="4795837" y="1411288"/>
            <a:chExt cx="4267200" cy="2336800"/>
          </a:xfrm>
        </p:grpSpPr>
        <p:pic>
          <p:nvPicPr>
            <p:cNvPr id="36870" name="Picture 5" descr="Map of High Density and Frequently-repeated XBT Transects"/>
            <p:cNvPicPr>
              <a:picLocks noChangeAspect="1" noChangeArrowheads="1"/>
            </p:cNvPicPr>
            <p:nvPr/>
          </p:nvPicPr>
          <p:blipFill>
            <a:blip r:embed="rId4"/>
            <a:srcRect/>
            <a:stretch>
              <a:fillRect/>
            </a:stretch>
          </p:blipFill>
          <p:spPr bwMode="auto">
            <a:xfrm>
              <a:off x="4795837" y="1411288"/>
              <a:ext cx="4267200" cy="2336800"/>
            </a:xfrm>
            <a:prstGeom prst="rect">
              <a:avLst/>
            </a:prstGeom>
            <a:noFill/>
            <a:ln w="9525">
              <a:noFill/>
              <a:miter lim="800000"/>
              <a:headEnd/>
              <a:tailEnd/>
            </a:ln>
          </p:spPr>
        </p:pic>
        <p:sp>
          <p:nvSpPr>
            <p:cNvPr id="30" name="5-Point Star 7"/>
            <p:cNvSpPr/>
            <p:nvPr/>
          </p:nvSpPr>
          <p:spPr>
            <a:xfrm>
              <a:off x="7888287" y="3163888"/>
              <a:ext cx="182562" cy="182562"/>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5-Point Star 8"/>
            <p:cNvSpPr/>
            <p:nvPr/>
          </p:nvSpPr>
          <p:spPr>
            <a:xfrm>
              <a:off x="8782049" y="3098800"/>
              <a:ext cx="182563" cy="18256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5-Point Star 9"/>
            <p:cNvSpPr/>
            <p:nvPr/>
          </p:nvSpPr>
          <p:spPr>
            <a:xfrm>
              <a:off x="6232524" y="3098800"/>
              <a:ext cx="182563" cy="18256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5-Point Star 10"/>
            <p:cNvSpPr/>
            <p:nvPr/>
          </p:nvSpPr>
          <p:spPr>
            <a:xfrm>
              <a:off x="5008562" y="2874963"/>
              <a:ext cx="182562" cy="18415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5-Point Star 11"/>
            <p:cNvSpPr/>
            <p:nvPr/>
          </p:nvSpPr>
          <p:spPr>
            <a:xfrm>
              <a:off x="7288212" y="2179638"/>
              <a:ext cx="184150" cy="182562"/>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5-Point Star 12"/>
            <p:cNvSpPr/>
            <p:nvPr/>
          </p:nvSpPr>
          <p:spPr>
            <a:xfrm>
              <a:off x="7234237" y="2108200"/>
              <a:ext cx="182562" cy="18256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5-Point Star 13"/>
            <p:cNvSpPr/>
            <p:nvPr/>
          </p:nvSpPr>
          <p:spPr>
            <a:xfrm>
              <a:off x="6918324" y="1884363"/>
              <a:ext cx="182563" cy="18415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5-Point Star 14"/>
            <p:cNvSpPr/>
            <p:nvPr/>
          </p:nvSpPr>
          <p:spPr>
            <a:xfrm>
              <a:off x="8007349" y="2897188"/>
              <a:ext cx="182563" cy="182562"/>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5-Point Star 15"/>
            <p:cNvSpPr/>
            <p:nvPr/>
          </p:nvSpPr>
          <p:spPr>
            <a:xfrm>
              <a:off x="5862637" y="2859088"/>
              <a:ext cx="182562" cy="182562"/>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5-Point Star 16"/>
            <p:cNvSpPr/>
            <p:nvPr/>
          </p:nvSpPr>
          <p:spPr>
            <a:xfrm>
              <a:off x="5988049" y="2238375"/>
              <a:ext cx="182563" cy="18415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5-Point Star 17"/>
            <p:cNvSpPr/>
            <p:nvPr/>
          </p:nvSpPr>
          <p:spPr>
            <a:xfrm>
              <a:off x="6216649" y="2135188"/>
              <a:ext cx="182563" cy="18415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 name="5-Point Star 18"/>
            <p:cNvSpPr/>
            <p:nvPr/>
          </p:nvSpPr>
          <p:spPr>
            <a:xfrm>
              <a:off x="7740649" y="2217738"/>
              <a:ext cx="182563" cy="182562"/>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5-Point Star 19"/>
            <p:cNvSpPr/>
            <p:nvPr/>
          </p:nvSpPr>
          <p:spPr>
            <a:xfrm>
              <a:off x="7778749" y="2070100"/>
              <a:ext cx="182563" cy="18256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 name="5-Point Star 20"/>
            <p:cNvSpPr/>
            <p:nvPr/>
          </p:nvSpPr>
          <p:spPr>
            <a:xfrm>
              <a:off x="8118474" y="2744788"/>
              <a:ext cx="182563" cy="18415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5-Point Star 21"/>
            <p:cNvSpPr/>
            <p:nvPr/>
          </p:nvSpPr>
          <p:spPr>
            <a:xfrm>
              <a:off x="5813424" y="2641600"/>
              <a:ext cx="184150" cy="18256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5-Point Star 23"/>
            <p:cNvSpPr/>
            <p:nvPr/>
          </p:nvSpPr>
          <p:spPr>
            <a:xfrm>
              <a:off x="6342062" y="2786063"/>
              <a:ext cx="184150" cy="182562"/>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 name="5-Point Star 24"/>
            <p:cNvSpPr/>
            <p:nvPr/>
          </p:nvSpPr>
          <p:spPr>
            <a:xfrm>
              <a:off x="6308724" y="2886075"/>
              <a:ext cx="182563" cy="18256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8" name="5-Point Star 25"/>
            <p:cNvSpPr/>
            <p:nvPr/>
          </p:nvSpPr>
          <p:spPr>
            <a:xfrm>
              <a:off x="6583362" y="2816225"/>
              <a:ext cx="182562" cy="18256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9" name="5-Point Star 26"/>
            <p:cNvSpPr/>
            <p:nvPr/>
          </p:nvSpPr>
          <p:spPr>
            <a:xfrm>
              <a:off x="6300787" y="2587625"/>
              <a:ext cx="182562" cy="18256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890" name="TextBox 27"/>
            <p:cNvSpPr txBox="1">
              <a:spLocks noChangeArrowheads="1"/>
            </p:cNvSpPr>
            <p:nvPr/>
          </p:nvSpPr>
          <p:spPr bwMode="auto">
            <a:xfrm>
              <a:off x="5405437" y="1422400"/>
              <a:ext cx="3581400" cy="222250"/>
            </a:xfrm>
            <a:prstGeom prst="rect">
              <a:avLst/>
            </a:prstGeom>
            <a:solidFill>
              <a:schemeClr val="bg1"/>
            </a:solidFill>
            <a:ln w="9525">
              <a:noFill/>
              <a:miter lim="800000"/>
              <a:headEnd/>
              <a:tailEnd/>
            </a:ln>
          </p:spPr>
          <p:txBody>
            <a:bodyPr wrap="none" tIns="18288" bIns="18288">
              <a:spAutoFit/>
            </a:bodyPr>
            <a:lstStyle/>
            <a:p>
              <a:r>
                <a:rPr lang="en-US" sz="1200"/>
                <a:t>: Boundary currents sampled by the HRX Network</a:t>
              </a:r>
            </a:p>
          </p:txBody>
        </p:sp>
        <p:sp>
          <p:nvSpPr>
            <p:cNvPr id="51" name="5-Point Star 28"/>
            <p:cNvSpPr/>
            <p:nvPr/>
          </p:nvSpPr>
          <p:spPr>
            <a:xfrm>
              <a:off x="5283199" y="1449388"/>
              <a:ext cx="182563" cy="18415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8" descr="C:\XBT\3_panel_v2.jpg"/>
          <p:cNvPicPr>
            <a:picLocks noChangeAspect="1" noChangeArrowheads="1"/>
          </p:cNvPicPr>
          <p:nvPr/>
        </p:nvPicPr>
        <p:blipFill>
          <a:blip r:embed="rId3"/>
          <a:srcRect l="9740" t="6667" r="11176" b="28889"/>
          <a:stretch>
            <a:fillRect/>
          </a:stretch>
        </p:blipFill>
        <p:spPr bwMode="auto">
          <a:xfrm>
            <a:off x="304800" y="1635125"/>
            <a:ext cx="3546475" cy="3740150"/>
          </a:xfrm>
          <a:prstGeom prst="rect">
            <a:avLst/>
          </a:prstGeom>
          <a:noFill/>
          <a:ln w="9525">
            <a:noFill/>
            <a:miter lim="800000"/>
            <a:headEnd/>
            <a:tailEnd/>
          </a:ln>
        </p:spPr>
      </p:pic>
      <p:pic>
        <p:nvPicPr>
          <p:cNvPr id="38915" name="Picture 4" descr="http://www-hrx.ucsd.edu/px06/img/p061004s-b.gif"/>
          <p:cNvPicPr>
            <a:picLocks noChangeAspect="1" noChangeArrowheads="1"/>
          </p:cNvPicPr>
          <p:nvPr/>
        </p:nvPicPr>
        <p:blipFill>
          <a:blip r:embed="rId4"/>
          <a:srcRect l="33594"/>
          <a:stretch>
            <a:fillRect/>
          </a:stretch>
        </p:blipFill>
        <p:spPr bwMode="auto">
          <a:xfrm>
            <a:off x="6858000" y="1219200"/>
            <a:ext cx="1506538" cy="2133600"/>
          </a:xfrm>
          <a:prstGeom prst="rect">
            <a:avLst/>
          </a:prstGeom>
          <a:noFill/>
          <a:ln w="9525">
            <a:noFill/>
            <a:miter lim="800000"/>
            <a:headEnd/>
            <a:tailEnd/>
          </a:ln>
        </p:spPr>
      </p:pic>
      <p:pic>
        <p:nvPicPr>
          <p:cNvPr id="38916" name="Picture 5"/>
          <p:cNvPicPr>
            <a:picLocks noChangeAspect="1" noChangeArrowheads="1"/>
          </p:cNvPicPr>
          <p:nvPr/>
        </p:nvPicPr>
        <p:blipFill>
          <a:blip r:embed="rId5"/>
          <a:srcRect/>
          <a:stretch>
            <a:fillRect/>
          </a:stretch>
        </p:blipFill>
        <p:spPr bwMode="auto">
          <a:xfrm>
            <a:off x="6323013" y="4343400"/>
            <a:ext cx="2709862" cy="2128838"/>
          </a:xfrm>
          <a:prstGeom prst="rect">
            <a:avLst/>
          </a:prstGeom>
          <a:noFill/>
          <a:ln w="9525">
            <a:noFill/>
            <a:miter lim="800000"/>
            <a:headEnd/>
            <a:tailEnd/>
          </a:ln>
        </p:spPr>
      </p:pic>
      <p:sp>
        <p:nvSpPr>
          <p:cNvPr id="5" name="Rectangle 4"/>
          <p:cNvSpPr/>
          <p:nvPr/>
        </p:nvSpPr>
        <p:spPr>
          <a:xfrm rot="19440000">
            <a:off x="7023100" y="1398588"/>
            <a:ext cx="46038" cy="1127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918" name="Rectangle 5"/>
          <p:cNvSpPr>
            <a:spLocks noChangeArrowheads="1"/>
          </p:cNvSpPr>
          <p:nvPr/>
        </p:nvSpPr>
        <p:spPr bwMode="auto">
          <a:xfrm rot="-6720000">
            <a:off x="7123113" y="530225"/>
            <a:ext cx="74612" cy="1004888"/>
          </a:xfrm>
          <a:prstGeom prst="rect">
            <a:avLst/>
          </a:prstGeom>
          <a:solidFill>
            <a:schemeClr val="bg1"/>
          </a:solidFill>
          <a:ln w="25400">
            <a:noFill/>
            <a:miter lim="800000"/>
            <a:headEnd/>
            <a:tailEnd/>
          </a:ln>
        </p:spPr>
        <p:txBody>
          <a:bodyPr vert="eaVert" anchor="ctr"/>
          <a:lstStyle/>
          <a:p>
            <a:pPr algn="ctr"/>
            <a:endParaRPr lang="gl-ES">
              <a:solidFill>
                <a:srgbClr val="FFFFFF"/>
              </a:solidFill>
              <a:latin typeface="Calibri" pitchFamily="-106" charset="0"/>
            </a:endParaRPr>
          </a:p>
        </p:txBody>
      </p:sp>
      <p:pic>
        <p:nvPicPr>
          <p:cNvPr id="38919" name="Picture 4" descr="http://www-hrx.ucsd.edu/px06/img/p061004s-b.gif"/>
          <p:cNvPicPr>
            <a:picLocks noChangeAspect="1" noChangeArrowheads="1"/>
          </p:cNvPicPr>
          <p:nvPr/>
        </p:nvPicPr>
        <p:blipFill>
          <a:blip r:embed="rId4"/>
          <a:srcRect r="96642"/>
          <a:stretch>
            <a:fillRect/>
          </a:stretch>
        </p:blipFill>
        <p:spPr bwMode="auto">
          <a:xfrm>
            <a:off x="6858000" y="1219200"/>
            <a:ext cx="76200" cy="2133600"/>
          </a:xfrm>
          <a:prstGeom prst="rect">
            <a:avLst/>
          </a:prstGeom>
          <a:noFill/>
          <a:ln w="9525">
            <a:noFill/>
            <a:miter lim="800000"/>
            <a:headEnd/>
            <a:tailEnd/>
          </a:ln>
        </p:spPr>
      </p:pic>
      <p:sp>
        <p:nvSpPr>
          <p:cNvPr id="8" name="Rectangle 7"/>
          <p:cNvSpPr/>
          <p:nvPr/>
        </p:nvSpPr>
        <p:spPr>
          <a:xfrm>
            <a:off x="7407275" y="1120775"/>
            <a:ext cx="92075" cy="74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7132638" y="1084263"/>
            <a:ext cx="92075" cy="74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7451725" y="1425575"/>
            <a:ext cx="92075" cy="74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7620000" y="1906588"/>
            <a:ext cx="92075" cy="74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635" name="TextBox 15"/>
          <p:cNvSpPr txBox="1">
            <a:spLocks noChangeArrowheads="1"/>
          </p:cNvSpPr>
          <p:nvPr/>
        </p:nvSpPr>
        <p:spPr bwMode="auto">
          <a:xfrm>
            <a:off x="2395538" y="76200"/>
            <a:ext cx="6637337" cy="1384300"/>
          </a:xfrm>
          <a:prstGeom prst="rect">
            <a:avLst/>
          </a:prstGeom>
          <a:noFill/>
          <a:ln w="9525">
            <a:noFill/>
            <a:miter lim="800000"/>
            <a:headEnd/>
            <a:tailEnd/>
          </a:ln>
        </p:spPr>
        <p:txBody>
          <a:bodyPr>
            <a:spAutoFit/>
          </a:bodyPr>
          <a:lstStyle/>
          <a:p>
            <a:r>
              <a:rPr lang="en-US" sz="3600" b="1">
                <a:solidFill>
                  <a:srgbClr val="000000"/>
                </a:solidFill>
                <a:latin typeface="Calibri" pitchFamily="-106" charset="0"/>
              </a:rPr>
              <a:t>Science</a:t>
            </a:r>
          </a:p>
          <a:p>
            <a:r>
              <a:rPr lang="en-US" sz="2400">
                <a:solidFill>
                  <a:srgbClr val="000000"/>
                </a:solidFill>
                <a:latin typeface="Calibri" pitchFamily="-106" charset="0"/>
              </a:rPr>
              <a:t>The East Auckland Current outflow: a 25-year time-series (PX06)</a:t>
            </a:r>
          </a:p>
        </p:txBody>
      </p:sp>
      <p:sp>
        <p:nvSpPr>
          <p:cNvPr id="38925" name="TextBox 17"/>
          <p:cNvSpPr txBox="1">
            <a:spLocks noChangeArrowheads="1"/>
          </p:cNvSpPr>
          <p:nvPr/>
        </p:nvSpPr>
        <p:spPr bwMode="auto">
          <a:xfrm>
            <a:off x="6324600" y="3505200"/>
            <a:ext cx="2743200" cy="730250"/>
          </a:xfrm>
          <a:prstGeom prst="rect">
            <a:avLst/>
          </a:prstGeom>
          <a:noFill/>
          <a:ln w="9525">
            <a:noFill/>
            <a:miter lim="800000"/>
            <a:headEnd/>
            <a:tailEnd/>
          </a:ln>
        </p:spPr>
        <p:txBody>
          <a:bodyPr>
            <a:spAutoFit/>
          </a:bodyPr>
          <a:lstStyle/>
          <a:p>
            <a:r>
              <a:rPr lang="en-US" sz="1400">
                <a:cs typeface="Arial" charset="0"/>
              </a:rPr>
              <a:t>PX06 changed the paradigm of a filamented EAC outflow (fig from Ridgway and Dunn, 2003)</a:t>
            </a:r>
          </a:p>
        </p:txBody>
      </p:sp>
      <p:sp>
        <p:nvSpPr>
          <p:cNvPr id="38926" name="TextBox 12"/>
          <p:cNvSpPr txBox="1">
            <a:spLocks noChangeArrowheads="1"/>
          </p:cNvSpPr>
          <p:nvPr/>
        </p:nvSpPr>
        <p:spPr bwMode="auto">
          <a:xfrm>
            <a:off x="3851275" y="2066925"/>
            <a:ext cx="1905000" cy="730250"/>
          </a:xfrm>
          <a:prstGeom prst="rect">
            <a:avLst/>
          </a:prstGeom>
          <a:noFill/>
          <a:ln w="9525">
            <a:noFill/>
            <a:miter lim="800000"/>
            <a:headEnd/>
            <a:tailEnd/>
          </a:ln>
        </p:spPr>
        <p:txBody>
          <a:bodyPr>
            <a:spAutoFit/>
          </a:bodyPr>
          <a:lstStyle/>
          <a:p>
            <a:r>
              <a:rPr lang="en-US" sz="1400">
                <a:cs typeface="Arial" charset="0"/>
              </a:rPr>
              <a:t>Argo mean velocity (a high resolution 1/6</a:t>
            </a:r>
            <a:r>
              <a:rPr lang="en-US" sz="1400" baseline="30000">
                <a:cs typeface="Arial" charset="0"/>
              </a:rPr>
              <a:t>o</a:t>
            </a:r>
            <a:r>
              <a:rPr lang="en-US" sz="1400">
                <a:cs typeface="Arial" charset="0"/>
              </a:rPr>
              <a:t>  mapping) 2004-2010</a:t>
            </a:r>
          </a:p>
        </p:txBody>
      </p:sp>
      <p:sp>
        <p:nvSpPr>
          <p:cNvPr id="38927" name="TextBox 13"/>
          <p:cNvSpPr txBox="1">
            <a:spLocks noChangeArrowheads="1"/>
          </p:cNvSpPr>
          <p:nvPr/>
        </p:nvSpPr>
        <p:spPr bwMode="auto">
          <a:xfrm>
            <a:off x="3851275" y="3140075"/>
            <a:ext cx="1981200" cy="730250"/>
          </a:xfrm>
          <a:prstGeom prst="rect">
            <a:avLst/>
          </a:prstGeom>
          <a:noFill/>
          <a:ln w="9525">
            <a:noFill/>
            <a:miter lim="800000"/>
            <a:headEnd/>
            <a:tailEnd/>
          </a:ln>
        </p:spPr>
        <p:txBody>
          <a:bodyPr>
            <a:spAutoFit/>
          </a:bodyPr>
          <a:lstStyle/>
          <a:p>
            <a:r>
              <a:rPr lang="en-US" sz="1400">
                <a:cs typeface="Arial" charset="0"/>
              </a:rPr>
              <a:t>PX06 mean velocity 1986-2003 with Argo 800 m reference.</a:t>
            </a:r>
          </a:p>
        </p:txBody>
      </p:sp>
      <p:sp>
        <p:nvSpPr>
          <p:cNvPr id="38928" name="TextBox 14"/>
          <p:cNvSpPr txBox="1">
            <a:spLocks noChangeArrowheads="1"/>
          </p:cNvSpPr>
          <p:nvPr/>
        </p:nvSpPr>
        <p:spPr bwMode="auto">
          <a:xfrm>
            <a:off x="3851275" y="4191000"/>
            <a:ext cx="1828800" cy="730250"/>
          </a:xfrm>
          <a:prstGeom prst="rect">
            <a:avLst/>
          </a:prstGeom>
          <a:noFill/>
          <a:ln w="9525">
            <a:noFill/>
            <a:miter lim="800000"/>
            <a:headEnd/>
            <a:tailEnd/>
          </a:ln>
        </p:spPr>
        <p:txBody>
          <a:bodyPr>
            <a:spAutoFit/>
          </a:bodyPr>
          <a:lstStyle/>
          <a:p>
            <a:r>
              <a:rPr lang="en-US" sz="1400">
                <a:cs typeface="Arial" charset="0"/>
              </a:rPr>
              <a:t>PX06 mean velocity 2004-2010 with Argo 800 m reference</a:t>
            </a:r>
          </a:p>
        </p:txBody>
      </p:sp>
      <p:sp>
        <p:nvSpPr>
          <p:cNvPr id="38929" name="TextBox 16"/>
          <p:cNvSpPr txBox="1">
            <a:spLocks noChangeArrowheads="1"/>
          </p:cNvSpPr>
          <p:nvPr/>
        </p:nvSpPr>
        <p:spPr bwMode="auto">
          <a:xfrm>
            <a:off x="304800" y="5265738"/>
            <a:ext cx="5791200" cy="457200"/>
          </a:xfrm>
          <a:prstGeom prst="rect">
            <a:avLst/>
          </a:prstGeom>
          <a:noFill/>
          <a:ln w="9525">
            <a:noFill/>
            <a:miter lim="800000"/>
            <a:headEnd/>
            <a:tailEnd/>
          </a:ln>
        </p:spPr>
        <p:txBody>
          <a:bodyPr>
            <a:spAutoFit/>
          </a:bodyPr>
          <a:lstStyle/>
          <a:p>
            <a:r>
              <a:rPr lang="en-US">
                <a:cs typeface="Arial" charset="0"/>
              </a:rPr>
              <a:t>Permanent filaments of eastward flow</a:t>
            </a:r>
          </a:p>
        </p:txBody>
      </p:sp>
      <p:sp>
        <p:nvSpPr>
          <p:cNvPr id="38930" name="17 Rectángulo"/>
          <p:cNvSpPr>
            <a:spLocks noChangeArrowheads="1"/>
          </p:cNvSpPr>
          <p:nvPr/>
        </p:nvSpPr>
        <p:spPr bwMode="auto">
          <a:xfrm>
            <a:off x="166688" y="6134100"/>
            <a:ext cx="4457700" cy="338138"/>
          </a:xfrm>
          <a:prstGeom prst="rect">
            <a:avLst/>
          </a:prstGeom>
          <a:noFill/>
          <a:ln w="9525">
            <a:noFill/>
            <a:miter lim="800000"/>
            <a:headEnd/>
            <a:tailEnd/>
          </a:ln>
        </p:spPr>
        <p:txBody>
          <a:bodyPr>
            <a:spAutoFit/>
          </a:bodyPr>
          <a:lstStyle/>
          <a:p>
            <a:r>
              <a:rPr lang="en-US" sz="1600"/>
              <a:t>Figures provided by D. Roemmich (SIO)</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7"/>
          <p:cNvSpPr txBox="1">
            <a:spLocks noChangeArrowheads="1"/>
          </p:cNvSpPr>
          <p:nvPr/>
        </p:nvSpPr>
        <p:spPr bwMode="auto">
          <a:xfrm>
            <a:off x="1069975" y="1397000"/>
            <a:ext cx="3844925" cy="336550"/>
          </a:xfrm>
          <a:prstGeom prst="rect">
            <a:avLst/>
          </a:prstGeom>
          <a:noFill/>
          <a:ln w="9525">
            <a:noFill/>
            <a:miter lim="800000"/>
            <a:headEnd/>
            <a:tailEnd/>
          </a:ln>
        </p:spPr>
        <p:txBody>
          <a:bodyPr wrap="none">
            <a:spAutoFit/>
          </a:bodyPr>
          <a:lstStyle/>
          <a:p>
            <a:r>
              <a:rPr lang="en-US" sz="1600">
                <a:latin typeface="Calibri" pitchFamily="-106" charset="0"/>
                <a:cs typeface="Arial" charset="0"/>
              </a:rPr>
              <a:t>“Upstream” Kuroshio near Taiwan, PX44</a:t>
            </a:r>
          </a:p>
        </p:txBody>
      </p:sp>
      <p:sp>
        <p:nvSpPr>
          <p:cNvPr id="40963" name="TextBox 8"/>
          <p:cNvSpPr txBox="1">
            <a:spLocks noChangeArrowheads="1"/>
          </p:cNvSpPr>
          <p:nvPr/>
        </p:nvSpPr>
        <p:spPr bwMode="auto">
          <a:xfrm>
            <a:off x="4914900" y="1397000"/>
            <a:ext cx="4419600" cy="336550"/>
          </a:xfrm>
          <a:prstGeom prst="rect">
            <a:avLst/>
          </a:prstGeom>
          <a:noFill/>
          <a:ln w="9525">
            <a:noFill/>
            <a:miter lim="800000"/>
            <a:headEnd/>
            <a:tailEnd/>
          </a:ln>
        </p:spPr>
        <p:txBody>
          <a:bodyPr wrap="none">
            <a:spAutoFit/>
          </a:bodyPr>
          <a:lstStyle/>
          <a:p>
            <a:r>
              <a:rPr lang="en-US" sz="1600">
                <a:latin typeface="Calibri" pitchFamily="-106" charset="0"/>
                <a:cs typeface="Arial" charset="0"/>
              </a:rPr>
              <a:t>“Downstream” Kuroshio near Yokohama, PX05</a:t>
            </a:r>
          </a:p>
        </p:txBody>
      </p:sp>
      <p:grpSp>
        <p:nvGrpSpPr>
          <p:cNvPr id="40964" name="Group 18"/>
          <p:cNvGrpSpPr>
            <a:grpSpLocks/>
          </p:cNvGrpSpPr>
          <p:nvPr/>
        </p:nvGrpSpPr>
        <p:grpSpPr bwMode="auto">
          <a:xfrm>
            <a:off x="4210050" y="4962525"/>
            <a:ext cx="2416175" cy="1354138"/>
            <a:chOff x="1676400" y="4781550"/>
            <a:chExt cx="2895600" cy="1647825"/>
          </a:xfrm>
        </p:grpSpPr>
        <p:pic>
          <p:nvPicPr>
            <p:cNvPr id="40973" name="Picture 4" descr="station map"/>
            <p:cNvPicPr>
              <a:picLocks noChangeAspect="1" noChangeArrowheads="1"/>
            </p:cNvPicPr>
            <p:nvPr/>
          </p:nvPicPr>
          <p:blipFill>
            <a:blip r:embed="rId3"/>
            <a:srcRect/>
            <a:stretch>
              <a:fillRect/>
            </a:stretch>
          </p:blipFill>
          <p:spPr bwMode="auto">
            <a:xfrm>
              <a:off x="1676400" y="4781550"/>
              <a:ext cx="2895600" cy="1647825"/>
            </a:xfrm>
            <a:prstGeom prst="rect">
              <a:avLst/>
            </a:prstGeom>
            <a:noFill/>
            <a:ln w="9525">
              <a:noFill/>
              <a:miter lim="800000"/>
              <a:headEnd/>
              <a:tailEnd/>
            </a:ln>
          </p:spPr>
        </p:pic>
        <p:sp>
          <p:nvSpPr>
            <p:cNvPr id="10" name="5-Point Star 9"/>
            <p:cNvSpPr/>
            <p:nvPr/>
          </p:nvSpPr>
          <p:spPr>
            <a:xfrm>
              <a:off x="2743701" y="5075183"/>
              <a:ext cx="182640" cy="183521"/>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5-Point Star 10"/>
            <p:cNvSpPr/>
            <p:nvPr/>
          </p:nvSpPr>
          <p:spPr>
            <a:xfrm>
              <a:off x="2521109" y="5189160"/>
              <a:ext cx="182640" cy="18352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pic>
        <p:nvPicPr>
          <p:cNvPr id="40965" name="Picture 12" descr="C:\XBT\px05\p05_kuroshio_vref.jpg"/>
          <p:cNvPicPr>
            <a:picLocks noChangeAspect="1" noChangeArrowheads="1"/>
          </p:cNvPicPr>
          <p:nvPr/>
        </p:nvPicPr>
        <p:blipFill>
          <a:blip r:embed="rId4"/>
          <a:srcRect l="6863" t="15556" b="13333"/>
          <a:stretch>
            <a:fillRect/>
          </a:stretch>
        </p:blipFill>
        <p:spPr bwMode="auto">
          <a:xfrm>
            <a:off x="6253163" y="1797050"/>
            <a:ext cx="2566987" cy="2536825"/>
          </a:xfrm>
          <a:prstGeom prst="rect">
            <a:avLst/>
          </a:prstGeom>
          <a:noFill/>
          <a:ln w="9525">
            <a:noFill/>
            <a:miter lim="800000"/>
            <a:headEnd/>
            <a:tailEnd/>
          </a:ln>
        </p:spPr>
      </p:pic>
      <p:sp>
        <p:nvSpPr>
          <p:cNvPr id="40966" name="TextBox 13"/>
          <p:cNvSpPr txBox="1">
            <a:spLocks noChangeArrowheads="1"/>
          </p:cNvSpPr>
          <p:nvPr/>
        </p:nvSpPr>
        <p:spPr bwMode="auto">
          <a:xfrm>
            <a:off x="4800600" y="4343400"/>
            <a:ext cx="4191000" cy="517525"/>
          </a:xfrm>
          <a:prstGeom prst="rect">
            <a:avLst/>
          </a:prstGeom>
          <a:noFill/>
          <a:ln w="9525">
            <a:noFill/>
            <a:miter lim="800000"/>
            <a:headEnd/>
            <a:tailEnd/>
          </a:ln>
        </p:spPr>
        <p:txBody>
          <a:bodyPr>
            <a:spAutoFit/>
          </a:bodyPr>
          <a:lstStyle/>
          <a:p>
            <a:r>
              <a:rPr lang="en-US" sz="1400">
                <a:cs typeface="Arial" charset="0"/>
              </a:rPr>
              <a:t>w/Argo ref. velocity; 0-800m Kuroshio 39 Sv</a:t>
            </a:r>
          </a:p>
          <a:p>
            <a:r>
              <a:rPr lang="en-US" sz="1400">
                <a:cs typeface="Arial" charset="0"/>
              </a:rPr>
              <a:t>Consistent with Imawaki et al (2001) “throughflow”</a:t>
            </a:r>
          </a:p>
        </p:txBody>
      </p:sp>
      <p:sp>
        <p:nvSpPr>
          <p:cNvPr id="40967" name="TextBox 14"/>
          <p:cNvSpPr txBox="1">
            <a:spLocks noChangeArrowheads="1"/>
          </p:cNvSpPr>
          <p:nvPr/>
        </p:nvSpPr>
        <p:spPr bwMode="auto">
          <a:xfrm>
            <a:off x="304800" y="4343400"/>
            <a:ext cx="4267200" cy="517525"/>
          </a:xfrm>
          <a:prstGeom prst="rect">
            <a:avLst/>
          </a:prstGeom>
          <a:noFill/>
          <a:ln w="9525">
            <a:noFill/>
            <a:miter lim="800000"/>
            <a:headEnd/>
            <a:tailEnd/>
          </a:ln>
        </p:spPr>
        <p:txBody>
          <a:bodyPr>
            <a:spAutoFit/>
          </a:bodyPr>
          <a:lstStyle/>
          <a:p>
            <a:r>
              <a:rPr lang="en-US" sz="1400">
                <a:cs typeface="Arial" charset="0"/>
              </a:rPr>
              <a:t>w/Argo ref. velocity; 0-800m Kuroshio 21 Sv (120</a:t>
            </a:r>
            <a:r>
              <a:rPr lang="en-US" sz="1400" baseline="30000">
                <a:cs typeface="Arial" charset="0"/>
              </a:rPr>
              <a:t>o</a:t>
            </a:r>
            <a:r>
              <a:rPr lang="en-US" sz="1400">
                <a:cs typeface="Arial" charset="0"/>
              </a:rPr>
              <a:t>E – 123</a:t>
            </a:r>
            <a:r>
              <a:rPr lang="en-US" sz="1400" baseline="30000">
                <a:cs typeface="Arial" charset="0"/>
              </a:rPr>
              <a:t>o</a:t>
            </a:r>
            <a:r>
              <a:rPr lang="en-US" sz="1400">
                <a:cs typeface="Arial" charset="0"/>
              </a:rPr>
              <a:t>E); similar to Gilson and Roemmich (2002)</a:t>
            </a:r>
          </a:p>
        </p:txBody>
      </p:sp>
      <p:pic>
        <p:nvPicPr>
          <p:cNvPr id="40968" name="Picture 13" descr="C:\CalCOFI\p37\p37_kuroshio_vref.jpg"/>
          <p:cNvPicPr>
            <a:picLocks noChangeAspect="1" noChangeArrowheads="1"/>
          </p:cNvPicPr>
          <p:nvPr/>
        </p:nvPicPr>
        <p:blipFill>
          <a:blip r:embed="rId5"/>
          <a:srcRect l="5424" t="15556" r="1111" b="13333"/>
          <a:stretch>
            <a:fillRect/>
          </a:stretch>
        </p:blipFill>
        <p:spPr bwMode="auto">
          <a:xfrm>
            <a:off x="1676400" y="1733550"/>
            <a:ext cx="2652713" cy="2613025"/>
          </a:xfrm>
          <a:prstGeom prst="rect">
            <a:avLst/>
          </a:prstGeom>
          <a:noFill/>
          <a:ln w="9525">
            <a:noFill/>
            <a:miter lim="800000"/>
            <a:headEnd/>
            <a:tailEnd/>
          </a:ln>
        </p:spPr>
      </p:pic>
      <p:sp>
        <p:nvSpPr>
          <p:cNvPr id="17" name="TextBox 15"/>
          <p:cNvSpPr txBox="1">
            <a:spLocks noChangeArrowheads="1"/>
          </p:cNvSpPr>
          <p:nvPr/>
        </p:nvSpPr>
        <p:spPr bwMode="auto">
          <a:xfrm>
            <a:off x="2463800" y="179388"/>
            <a:ext cx="6637338" cy="1016000"/>
          </a:xfrm>
          <a:prstGeom prst="rect">
            <a:avLst/>
          </a:prstGeom>
          <a:noFill/>
          <a:ln w="9525">
            <a:noFill/>
            <a:miter lim="800000"/>
            <a:headEnd/>
            <a:tailEnd/>
          </a:ln>
        </p:spPr>
        <p:txBody>
          <a:bodyPr>
            <a:spAutoFit/>
          </a:bodyPr>
          <a:lstStyle/>
          <a:p>
            <a:r>
              <a:rPr lang="en-US" sz="3600" b="1">
                <a:solidFill>
                  <a:srgbClr val="000000"/>
                </a:solidFill>
                <a:latin typeface="Calibri" pitchFamily="-106" charset="0"/>
              </a:rPr>
              <a:t>Science</a:t>
            </a:r>
          </a:p>
          <a:p>
            <a:r>
              <a:rPr lang="en-US" sz="2400">
                <a:solidFill>
                  <a:srgbClr val="000000"/>
                </a:solidFill>
                <a:latin typeface="Calibri" pitchFamily="-106" charset="0"/>
              </a:rPr>
              <a:t>Kuroshio Current (PX44 &amp; PX05)</a:t>
            </a:r>
          </a:p>
        </p:txBody>
      </p:sp>
      <p:sp>
        <p:nvSpPr>
          <p:cNvPr id="40970" name="TextBox 7"/>
          <p:cNvSpPr txBox="1">
            <a:spLocks noChangeArrowheads="1"/>
          </p:cNvSpPr>
          <p:nvPr/>
        </p:nvSpPr>
        <p:spPr bwMode="auto">
          <a:xfrm>
            <a:off x="304800" y="1828800"/>
            <a:ext cx="1373188" cy="584200"/>
          </a:xfrm>
          <a:prstGeom prst="rect">
            <a:avLst/>
          </a:prstGeom>
          <a:noFill/>
          <a:ln w="9525">
            <a:noFill/>
            <a:miter lim="800000"/>
            <a:headEnd/>
            <a:tailEnd/>
          </a:ln>
        </p:spPr>
        <p:txBody>
          <a:bodyPr wrap="none">
            <a:spAutoFit/>
          </a:bodyPr>
          <a:lstStyle/>
          <a:p>
            <a:r>
              <a:rPr lang="en-US" sz="1600" b="1">
                <a:latin typeface="Calibri" pitchFamily="-106" charset="0"/>
                <a:cs typeface="Arial" charset="0"/>
              </a:rPr>
              <a:t>Ship:</a:t>
            </a:r>
          </a:p>
          <a:p>
            <a:r>
              <a:rPr lang="en-US" sz="1600" b="1">
                <a:latin typeface="Calibri" pitchFamily="-106" charset="0"/>
                <a:cs typeface="Arial" charset="0"/>
              </a:rPr>
              <a:t>Horizon Hawk</a:t>
            </a:r>
          </a:p>
        </p:txBody>
      </p:sp>
      <p:sp>
        <p:nvSpPr>
          <p:cNvPr id="40971" name="TextBox 7"/>
          <p:cNvSpPr txBox="1">
            <a:spLocks noChangeArrowheads="1"/>
          </p:cNvSpPr>
          <p:nvPr/>
        </p:nvSpPr>
        <p:spPr bwMode="auto">
          <a:xfrm>
            <a:off x="4800600" y="1828800"/>
            <a:ext cx="1565275" cy="584200"/>
          </a:xfrm>
          <a:prstGeom prst="rect">
            <a:avLst/>
          </a:prstGeom>
          <a:noFill/>
          <a:ln w="9525">
            <a:noFill/>
            <a:miter lim="800000"/>
            <a:headEnd/>
            <a:tailEnd/>
          </a:ln>
        </p:spPr>
        <p:txBody>
          <a:bodyPr wrap="none">
            <a:spAutoFit/>
          </a:bodyPr>
          <a:lstStyle/>
          <a:p>
            <a:r>
              <a:rPr lang="en-US" sz="1600" b="1">
                <a:latin typeface="Calibri" pitchFamily="-106" charset="0"/>
                <a:cs typeface="Arial" charset="0"/>
              </a:rPr>
              <a:t>Ship:</a:t>
            </a:r>
          </a:p>
          <a:p>
            <a:r>
              <a:rPr lang="en-US" sz="1600" b="1">
                <a:latin typeface="Calibri" pitchFamily="-106" charset="0"/>
                <a:cs typeface="Arial" charset="0"/>
              </a:rPr>
              <a:t>Safmarine Meru</a:t>
            </a:r>
          </a:p>
        </p:txBody>
      </p:sp>
      <p:sp>
        <p:nvSpPr>
          <p:cNvPr id="40972" name="17 Rectángulo"/>
          <p:cNvSpPr>
            <a:spLocks noChangeArrowheads="1"/>
          </p:cNvSpPr>
          <p:nvPr/>
        </p:nvSpPr>
        <p:spPr bwMode="auto">
          <a:xfrm>
            <a:off x="15875" y="6148388"/>
            <a:ext cx="3903663" cy="338137"/>
          </a:xfrm>
          <a:prstGeom prst="rect">
            <a:avLst/>
          </a:prstGeom>
          <a:noFill/>
          <a:ln w="9525">
            <a:noFill/>
            <a:miter lim="800000"/>
            <a:headEnd/>
            <a:tailEnd/>
          </a:ln>
        </p:spPr>
        <p:txBody>
          <a:bodyPr>
            <a:spAutoFit/>
          </a:bodyPr>
          <a:lstStyle/>
          <a:p>
            <a:r>
              <a:rPr lang="en-US" sz="1600"/>
              <a:t>Figures provided by D. Roemmich (SIO)</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p:cNvPicPr>
            <a:picLocks noChangeAspect="1" noChangeArrowheads="1"/>
          </p:cNvPicPr>
          <p:nvPr/>
        </p:nvPicPr>
        <p:blipFill>
          <a:blip r:embed="rId3"/>
          <a:srcRect/>
          <a:stretch>
            <a:fillRect/>
          </a:stretch>
        </p:blipFill>
        <p:spPr bwMode="auto">
          <a:xfrm>
            <a:off x="4946650" y="2095500"/>
            <a:ext cx="3625850" cy="2030413"/>
          </a:xfrm>
          <a:prstGeom prst="rect">
            <a:avLst/>
          </a:prstGeom>
          <a:noFill/>
          <a:ln w="9525">
            <a:noFill/>
            <a:miter lim="800000"/>
            <a:headEnd/>
            <a:tailEnd/>
          </a:ln>
        </p:spPr>
      </p:pic>
      <p:sp>
        <p:nvSpPr>
          <p:cNvPr id="43011" name="Text Box 7"/>
          <p:cNvSpPr txBox="1">
            <a:spLocks noChangeArrowheads="1"/>
          </p:cNvSpPr>
          <p:nvPr/>
        </p:nvSpPr>
        <p:spPr bwMode="auto">
          <a:xfrm>
            <a:off x="98425" y="1044575"/>
            <a:ext cx="8474075" cy="1108075"/>
          </a:xfrm>
          <a:prstGeom prst="rect">
            <a:avLst/>
          </a:prstGeom>
          <a:noFill/>
          <a:ln w="9525">
            <a:noFill/>
            <a:miter lim="800000"/>
            <a:headEnd/>
            <a:tailEnd/>
          </a:ln>
        </p:spPr>
        <p:txBody>
          <a:bodyPr>
            <a:spAutoFit/>
          </a:bodyPr>
          <a:lstStyle/>
          <a:p>
            <a:r>
              <a:rPr lang="en-US" sz="2200">
                <a:latin typeface="Calibri" pitchFamily="-106" charset="0"/>
              </a:rPr>
              <a:t>XBT Temperature profiles constitute the majority of </a:t>
            </a:r>
            <a:r>
              <a:rPr lang="en-US" sz="2200" b="1">
                <a:solidFill>
                  <a:srgbClr val="000000"/>
                </a:solidFill>
                <a:latin typeface="Calibri" pitchFamily="-106" charset="0"/>
              </a:rPr>
              <a:t>historical</a:t>
            </a:r>
            <a:r>
              <a:rPr lang="en-US" sz="2200">
                <a:latin typeface="Calibri" pitchFamily="-106" charset="0"/>
              </a:rPr>
              <a:t> ocean profiles for studying changes in the global upper ocean heat content. They currently provide </a:t>
            </a:r>
            <a:r>
              <a:rPr lang="en-US" sz="2200" b="1">
                <a:latin typeface="Calibri" pitchFamily="-106" charset="0"/>
              </a:rPr>
              <a:t>~15% </a:t>
            </a:r>
            <a:r>
              <a:rPr lang="en-US" sz="2200">
                <a:latin typeface="Calibri" pitchFamily="-106" charset="0"/>
              </a:rPr>
              <a:t>of all ocean temperature profiles.</a:t>
            </a:r>
          </a:p>
        </p:txBody>
      </p:sp>
      <p:sp>
        <p:nvSpPr>
          <p:cNvPr id="43012" name="Text Box 11"/>
          <p:cNvSpPr txBox="1">
            <a:spLocks noChangeArrowheads="1"/>
          </p:cNvSpPr>
          <p:nvPr/>
        </p:nvSpPr>
        <p:spPr bwMode="auto">
          <a:xfrm>
            <a:off x="4614863" y="5305425"/>
            <a:ext cx="4202112" cy="830263"/>
          </a:xfrm>
          <a:prstGeom prst="rect">
            <a:avLst/>
          </a:prstGeom>
          <a:noFill/>
          <a:ln w="9525">
            <a:noFill/>
            <a:miter lim="800000"/>
            <a:headEnd/>
            <a:tailEnd/>
          </a:ln>
        </p:spPr>
        <p:txBody>
          <a:bodyPr>
            <a:spAutoFit/>
          </a:bodyPr>
          <a:lstStyle/>
          <a:p>
            <a:r>
              <a:rPr lang="en-US" sz="1600">
                <a:cs typeface="Arial" charset="0"/>
              </a:rPr>
              <a:t>Significant global average rate of heating of ~0.6 W/m</a:t>
            </a:r>
            <a:r>
              <a:rPr lang="en-US" sz="1600" baseline="30000">
                <a:cs typeface="Arial" charset="0"/>
              </a:rPr>
              <a:t>2</a:t>
            </a:r>
            <a:r>
              <a:rPr lang="en-US" sz="1600">
                <a:cs typeface="Arial" charset="0"/>
              </a:rPr>
              <a:t> from 1993-2008 over upper 700 m, from Lyman </a:t>
            </a:r>
            <a:r>
              <a:rPr lang="en-US" sz="1600" i="1">
                <a:cs typeface="Arial" charset="0"/>
              </a:rPr>
              <a:t>et al</a:t>
            </a:r>
            <a:r>
              <a:rPr lang="en-US" sz="1600">
                <a:cs typeface="Arial" charset="0"/>
              </a:rPr>
              <a:t> (2010)</a:t>
            </a:r>
            <a:endParaRPr lang="en-US" sz="1600" baseline="30000">
              <a:cs typeface="Arial" charset="0"/>
            </a:endParaRPr>
          </a:p>
        </p:txBody>
      </p:sp>
      <p:sp>
        <p:nvSpPr>
          <p:cNvPr id="70669" name="Rectangle 13"/>
          <p:cNvSpPr>
            <a:spLocks noGrp="1" noChangeArrowheads="1"/>
          </p:cNvSpPr>
          <p:nvPr>
            <p:ph type="title" idx="4294967295"/>
          </p:nvPr>
        </p:nvSpPr>
        <p:spPr>
          <a:xfrm>
            <a:off x="2365375" y="71438"/>
            <a:ext cx="5407025" cy="838200"/>
          </a:xfrm>
        </p:spPr>
        <p:txBody>
          <a:bodyPr rtlCol="0">
            <a:normAutofit/>
          </a:bodyPr>
          <a:lstStyle/>
          <a:p>
            <a:pPr algn="l" eaLnBrk="1" fontAlgn="auto" hangingPunct="1">
              <a:spcAft>
                <a:spcPts val="0"/>
              </a:spcAft>
              <a:defRPr/>
            </a:pPr>
            <a:r>
              <a:rPr lang="en-US" sz="3600" b="1" dirty="0" smtClean="0">
                <a:solidFill>
                  <a:srgbClr val="000000"/>
                </a:solidFill>
                <a:latin typeface="+mn-lt"/>
                <a:ea typeface="+mn-ea"/>
                <a:cs typeface="+mn-cs"/>
              </a:rPr>
              <a:t>Global Ocean Health</a:t>
            </a:r>
          </a:p>
        </p:txBody>
      </p:sp>
      <p:pic>
        <p:nvPicPr>
          <p:cNvPr id="43014" name="Picture 17" descr="Lyman_et_al.Nature_10.jpg                                      0052ECA1Macintosh HD                   C16EB243:"/>
          <p:cNvPicPr>
            <a:picLocks noChangeAspect="1" noChangeArrowheads="1"/>
          </p:cNvPicPr>
          <p:nvPr/>
        </p:nvPicPr>
        <p:blipFill>
          <a:blip r:embed="rId4">
            <a:lum bright="-8000" contrast="12000"/>
          </a:blip>
          <a:srcRect l="51396" t="52899" r="7286" b="21802"/>
          <a:stretch>
            <a:fillRect/>
          </a:stretch>
        </p:blipFill>
        <p:spPr bwMode="auto">
          <a:xfrm>
            <a:off x="825500" y="3444875"/>
            <a:ext cx="3789363" cy="3049588"/>
          </a:xfrm>
          <a:prstGeom prst="rect">
            <a:avLst/>
          </a:prstGeom>
          <a:noFill/>
          <a:ln w="9525">
            <a:noFill/>
            <a:miter lim="800000"/>
            <a:headEnd/>
            <a:tailEnd/>
          </a:ln>
        </p:spPr>
      </p:pic>
      <p:sp>
        <p:nvSpPr>
          <p:cNvPr id="43015" name="Text Box 6"/>
          <p:cNvSpPr txBox="1">
            <a:spLocks noChangeArrowheads="1"/>
          </p:cNvSpPr>
          <p:nvPr/>
        </p:nvSpPr>
        <p:spPr bwMode="auto">
          <a:xfrm>
            <a:off x="1377950" y="2454275"/>
            <a:ext cx="3787775" cy="831850"/>
          </a:xfrm>
          <a:prstGeom prst="rect">
            <a:avLst/>
          </a:prstGeom>
          <a:noFill/>
          <a:ln w="9525">
            <a:noFill/>
            <a:miter lim="800000"/>
            <a:headEnd/>
            <a:tailEnd/>
          </a:ln>
        </p:spPr>
        <p:txBody>
          <a:bodyPr>
            <a:spAutoFit/>
          </a:bodyPr>
          <a:lstStyle/>
          <a:p>
            <a:r>
              <a:rPr lang="en-US" sz="1600">
                <a:cs typeface="Arial" charset="0"/>
              </a:rPr>
              <a:t>The global pattern of warming (W/m</a:t>
            </a:r>
            <a:r>
              <a:rPr lang="en-US" sz="1600" baseline="30000">
                <a:cs typeface="Arial" charset="0"/>
              </a:rPr>
              <a:t>2</a:t>
            </a:r>
            <a:r>
              <a:rPr lang="en-US" sz="1600">
                <a:cs typeface="Arial" charset="0"/>
              </a:rPr>
              <a:t>) from 1992 to 2002, from Willis </a:t>
            </a:r>
            <a:r>
              <a:rPr lang="en-US" sz="1600" i="1">
                <a:cs typeface="Arial" charset="0"/>
              </a:rPr>
              <a:t>et al</a:t>
            </a:r>
            <a:r>
              <a:rPr lang="en-US" sz="1600">
                <a:cs typeface="Arial" charset="0"/>
              </a:rPr>
              <a:t> (2004).</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3"/>
          <a:srcRect/>
          <a:stretch>
            <a:fillRect/>
          </a:stretch>
        </p:blipFill>
        <p:spPr bwMode="auto">
          <a:xfrm>
            <a:off x="222250" y="1582738"/>
            <a:ext cx="4210050" cy="2241550"/>
          </a:xfrm>
          <a:prstGeom prst="rect">
            <a:avLst/>
          </a:prstGeom>
          <a:noFill/>
          <a:ln w="9525">
            <a:noFill/>
            <a:miter lim="800000"/>
            <a:headEnd/>
            <a:tailEnd/>
          </a:ln>
        </p:spPr>
      </p:pic>
      <p:pic>
        <p:nvPicPr>
          <p:cNvPr id="45059" name="Picture 3"/>
          <p:cNvPicPr>
            <a:picLocks noChangeAspect="1" noChangeArrowheads="1"/>
          </p:cNvPicPr>
          <p:nvPr/>
        </p:nvPicPr>
        <p:blipFill>
          <a:blip r:embed="rId4"/>
          <a:srcRect/>
          <a:stretch>
            <a:fillRect/>
          </a:stretch>
        </p:blipFill>
        <p:spPr bwMode="auto">
          <a:xfrm>
            <a:off x="219075" y="4164013"/>
            <a:ext cx="4211638" cy="2243137"/>
          </a:xfrm>
          <a:prstGeom prst="rect">
            <a:avLst/>
          </a:prstGeom>
          <a:noFill/>
          <a:ln w="9525">
            <a:noFill/>
            <a:miter lim="800000"/>
            <a:headEnd/>
            <a:tailEnd/>
          </a:ln>
        </p:spPr>
      </p:pic>
      <p:sp>
        <p:nvSpPr>
          <p:cNvPr id="3" name="2 Rectángulo"/>
          <p:cNvSpPr/>
          <p:nvPr/>
        </p:nvSpPr>
        <p:spPr>
          <a:xfrm>
            <a:off x="1789071" y="998450"/>
            <a:ext cx="1073231" cy="523220"/>
          </a:xfrm>
          <a:prstGeom prst="rect">
            <a:avLst/>
          </a:prstGeom>
          <a:noFill/>
        </p:spPr>
        <p:txBody>
          <a:bodyPr wrap="none">
            <a:spAutoFit/>
          </a:bodyPr>
          <a:lstStyle/>
          <a:p>
            <a:pPr algn="ctr" fontAlgn="auto">
              <a:spcBef>
                <a:spcPts val="0"/>
              </a:spcBef>
              <a:spcAft>
                <a:spcPts val="0"/>
              </a:spcAft>
              <a:defRPr/>
            </a:pPr>
            <a:r>
              <a:rPr lang="es-ES" sz="2800" b="1"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latin typeface="+mn-lt"/>
                <a:ea typeface="+mn-ea"/>
              </a:rPr>
              <a:t>ARGO</a:t>
            </a:r>
          </a:p>
        </p:txBody>
      </p:sp>
      <p:sp>
        <p:nvSpPr>
          <p:cNvPr id="6" name="TextBox 1"/>
          <p:cNvSpPr txBox="1">
            <a:spLocks noChangeArrowheads="1"/>
          </p:cNvSpPr>
          <p:nvPr/>
        </p:nvSpPr>
        <p:spPr bwMode="auto">
          <a:xfrm>
            <a:off x="2325688" y="152400"/>
            <a:ext cx="4532312" cy="646113"/>
          </a:xfrm>
          <a:prstGeom prst="rect">
            <a:avLst/>
          </a:prstGeom>
          <a:noFill/>
          <a:ln w="9525">
            <a:noFill/>
            <a:miter lim="800000"/>
            <a:headEnd/>
            <a:tailEnd/>
          </a:ln>
        </p:spPr>
        <p:txBody>
          <a:bodyPr>
            <a:spAutoFit/>
          </a:bodyPr>
          <a:lstStyle/>
          <a:p>
            <a:pPr fontAlgn="auto">
              <a:spcBef>
                <a:spcPts val="0"/>
              </a:spcBef>
              <a:spcAft>
                <a:spcPts val="0"/>
              </a:spcAft>
              <a:defRPr/>
            </a:pPr>
            <a:r>
              <a:rPr lang="en-US" sz="3600" b="1" dirty="0">
                <a:solidFill>
                  <a:srgbClr val="000000"/>
                </a:solidFill>
                <a:latin typeface="+mn-lt"/>
                <a:ea typeface="+mn-ea"/>
              </a:rPr>
              <a:t>Other Deployments</a:t>
            </a:r>
          </a:p>
        </p:txBody>
      </p:sp>
      <p:pic>
        <p:nvPicPr>
          <p:cNvPr id="45062" name="Picture 1" descr="drifter_2009.png"/>
          <p:cNvPicPr>
            <a:picLocks noChangeAspect="1"/>
          </p:cNvPicPr>
          <p:nvPr/>
        </p:nvPicPr>
        <p:blipFill>
          <a:blip r:embed="rId5"/>
          <a:srcRect/>
          <a:stretch>
            <a:fillRect/>
          </a:stretch>
        </p:blipFill>
        <p:spPr bwMode="auto">
          <a:xfrm>
            <a:off x="4673600" y="1582738"/>
            <a:ext cx="4295775" cy="2266950"/>
          </a:xfrm>
          <a:prstGeom prst="rect">
            <a:avLst/>
          </a:prstGeom>
          <a:noFill/>
          <a:ln w="9525">
            <a:noFill/>
            <a:miter lim="800000"/>
            <a:headEnd/>
            <a:tailEnd/>
          </a:ln>
        </p:spPr>
      </p:pic>
      <p:pic>
        <p:nvPicPr>
          <p:cNvPr id="45063" name="Picture 2" descr="drifter_2010.png"/>
          <p:cNvPicPr>
            <a:picLocks noChangeAspect="1"/>
          </p:cNvPicPr>
          <p:nvPr/>
        </p:nvPicPr>
        <p:blipFill>
          <a:blip r:embed="rId6"/>
          <a:srcRect/>
          <a:stretch>
            <a:fillRect/>
          </a:stretch>
        </p:blipFill>
        <p:spPr bwMode="auto">
          <a:xfrm>
            <a:off x="4673600" y="4164013"/>
            <a:ext cx="4295775" cy="2266950"/>
          </a:xfrm>
          <a:prstGeom prst="rect">
            <a:avLst/>
          </a:prstGeom>
          <a:noFill/>
          <a:ln w="9525">
            <a:noFill/>
            <a:miter lim="800000"/>
            <a:headEnd/>
            <a:tailEnd/>
          </a:ln>
        </p:spPr>
      </p:pic>
      <p:sp>
        <p:nvSpPr>
          <p:cNvPr id="11" name="10 Rectángulo"/>
          <p:cNvSpPr/>
          <p:nvPr/>
        </p:nvSpPr>
        <p:spPr>
          <a:xfrm>
            <a:off x="6060344" y="998450"/>
            <a:ext cx="1595309" cy="523220"/>
          </a:xfrm>
          <a:prstGeom prst="rect">
            <a:avLst/>
          </a:prstGeom>
          <a:noFill/>
        </p:spPr>
        <p:txBody>
          <a:bodyPr wrap="none">
            <a:spAutoFit/>
          </a:bodyPr>
          <a:lstStyle/>
          <a:p>
            <a:pPr algn="ctr" fontAlgn="auto">
              <a:spcBef>
                <a:spcPts val="0"/>
              </a:spcBef>
              <a:spcAft>
                <a:spcPts val="0"/>
              </a:spcAft>
              <a:defRPr/>
            </a:pPr>
            <a:r>
              <a:rPr lang="es-ES" sz="2800" b="1"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latin typeface="+mn-lt"/>
                <a:ea typeface="+mn-ea"/>
              </a:rPr>
              <a:t>DRIFTERS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Box 1"/>
          <p:cNvSpPr txBox="1">
            <a:spLocks noChangeArrowheads="1"/>
          </p:cNvSpPr>
          <p:nvPr/>
        </p:nvSpPr>
        <p:spPr bwMode="auto">
          <a:xfrm>
            <a:off x="0" y="1501775"/>
            <a:ext cx="8829675" cy="4124325"/>
          </a:xfrm>
          <a:prstGeom prst="rect">
            <a:avLst/>
          </a:prstGeom>
          <a:noFill/>
          <a:ln w="9525">
            <a:noFill/>
            <a:miter lim="800000"/>
            <a:headEnd/>
            <a:tailEnd/>
          </a:ln>
        </p:spPr>
        <p:txBody>
          <a:bodyPr>
            <a:spAutoFit/>
          </a:bodyPr>
          <a:lstStyle/>
          <a:p>
            <a:pPr marL="65088" indent="-49213">
              <a:buFontTx/>
              <a:buBlip>
                <a:blip r:embed="rId3"/>
              </a:buBlip>
              <a:tabLst>
                <a:tab pos="457200" algn="l"/>
              </a:tabLst>
            </a:pPr>
            <a:r>
              <a:rPr lang="en-US" sz="2000" b="1" dirty="0">
                <a:solidFill>
                  <a:srgbClr val="000000"/>
                </a:solidFill>
                <a:latin typeface="Calibri" pitchFamily="-106" charset="0"/>
              </a:rPr>
              <a:t>   Help </a:t>
            </a:r>
            <a:r>
              <a:rPr lang="en-US" sz="2000" dirty="0">
                <a:solidFill>
                  <a:srgbClr val="000000"/>
                </a:solidFill>
                <a:latin typeface="Calibri" pitchFamily="-106" charset="0"/>
              </a:rPr>
              <a:t>to fill gaps in observations</a:t>
            </a:r>
            <a:endParaRPr lang="en-US" sz="1100" dirty="0">
              <a:solidFill>
                <a:srgbClr val="000000"/>
              </a:solidFill>
              <a:latin typeface="Calibri" pitchFamily="-106" charset="0"/>
            </a:endParaRPr>
          </a:p>
          <a:p>
            <a:pPr marL="522288" lvl="1" indent="-49213">
              <a:buFontTx/>
              <a:buBlip>
                <a:blip r:embed="rId3"/>
              </a:buBlip>
              <a:tabLst>
                <a:tab pos="457200" algn="l"/>
              </a:tabLst>
            </a:pPr>
            <a:r>
              <a:rPr lang="en-US" sz="2000" dirty="0">
                <a:solidFill>
                  <a:srgbClr val="000000"/>
                </a:solidFill>
                <a:latin typeface="Calibri" pitchFamily="-106" charset="0"/>
              </a:rPr>
              <a:t>   Facilitate the identification and utilization of existing shipping routes and encourage active participation of new shipping agencies in the High Density XBT Network.  Provide support to recruit ships on recommended transects that SOOP has difficulty to recruit ships.</a:t>
            </a:r>
          </a:p>
          <a:p>
            <a:pPr marL="65088" indent="-49213">
              <a:tabLst>
                <a:tab pos="457200" algn="l"/>
              </a:tabLst>
            </a:pPr>
            <a:r>
              <a:rPr lang="en-US" sz="1100" dirty="0">
                <a:solidFill>
                  <a:srgbClr val="000000"/>
                </a:solidFill>
                <a:latin typeface="Calibri" pitchFamily="-106" charset="0"/>
              </a:rPr>
              <a:t>   </a:t>
            </a:r>
          </a:p>
          <a:p>
            <a:pPr marL="65088" indent="-49213">
              <a:buFontTx/>
              <a:buBlip>
                <a:blip r:embed="rId3"/>
              </a:buBlip>
              <a:tabLst>
                <a:tab pos="457200" algn="l"/>
              </a:tabLst>
            </a:pPr>
            <a:r>
              <a:rPr lang="en-US" sz="2000" dirty="0">
                <a:solidFill>
                  <a:srgbClr val="000000"/>
                </a:solidFill>
                <a:latin typeface="Calibri" pitchFamily="-106" charset="0"/>
              </a:rPr>
              <a:t>  </a:t>
            </a:r>
            <a:r>
              <a:rPr lang="en-US" sz="2000" b="1" dirty="0">
                <a:solidFill>
                  <a:srgbClr val="000000"/>
                </a:solidFill>
                <a:latin typeface="Calibri" pitchFamily="-106" charset="0"/>
              </a:rPr>
              <a:t>Help </a:t>
            </a:r>
            <a:r>
              <a:rPr lang="en-US" sz="2000" dirty="0">
                <a:solidFill>
                  <a:srgbClr val="000000"/>
                </a:solidFill>
                <a:latin typeface="Calibri" pitchFamily="-106" charset="0"/>
              </a:rPr>
              <a:t>improve current technology </a:t>
            </a:r>
            <a:endParaRPr lang="en-US" sz="1100" dirty="0">
              <a:solidFill>
                <a:srgbClr val="000000"/>
              </a:solidFill>
              <a:latin typeface="Calibri" pitchFamily="-106" charset="0"/>
            </a:endParaRPr>
          </a:p>
          <a:p>
            <a:pPr marL="522288" lvl="1" indent="-49213">
              <a:buFontTx/>
              <a:buBlip>
                <a:blip r:embed="rId3"/>
              </a:buBlip>
              <a:tabLst>
                <a:tab pos="457200" algn="l"/>
              </a:tabLst>
            </a:pPr>
            <a:r>
              <a:rPr lang="en-US" sz="2000" dirty="0">
                <a:solidFill>
                  <a:srgbClr val="000000"/>
                </a:solidFill>
                <a:latin typeface="Calibri" pitchFamily="-106" charset="0"/>
              </a:rPr>
              <a:t>   Provide support to develop improved technology of current instrumentation (e.g. wireless launchers, …).</a:t>
            </a:r>
          </a:p>
          <a:p>
            <a:pPr marL="65088" indent="-49213">
              <a:tabLst>
                <a:tab pos="457200" algn="l"/>
              </a:tabLst>
            </a:pPr>
            <a:endParaRPr lang="en-US" sz="1100" dirty="0">
              <a:solidFill>
                <a:srgbClr val="000000"/>
              </a:solidFill>
              <a:latin typeface="Calibri" pitchFamily="-106" charset="0"/>
            </a:endParaRPr>
          </a:p>
          <a:p>
            <a:pPr marL="65088" indent="-49213">
              <a:buFontTx/>
              <a:buBlip>
                <a:blip r:embed="rId3"/>
              </a:buBlip>
              <a:tabLst>
                <a:tab pos="457200" algn="l"/>
              </a:tabLst>
            </a:pPr>
            <a:r>
              <a:rPr lang="en-US" sz="2000" dirty="0">
                <a:solidFill>
                  <a:srgbClr val="000000"/>
                </a:solidFill>
                <a:latin typeface="Calibri" pitchFamily="-106" charset="0"/>
              </a:rPr>
              <a:t>   </a:t>
            </a:r>
            <a:r>
              <a:rPr lang="en-US" sz="2000" b="1" dirty="0">
                <a:solidFill>
                  <a:srgbClr val="000000"/>
                </a:solidFill>
                <a:latin typeface="Calibri" pitchFamily="-106" charset="0"/>
              </a:rPr>
              <a:t>Help </a:t>
            </a:r>
            <a:r>
              <a:rPr lang="en-US" sz="2000" dirty="0">
                <a:solidFill>
                  <a:srgbClr val="000000"/>
                </a:solidFill>
                <a:latin typeface="Calibri" pitchFamily="-106" charset="0"/>
              </a:rPr>
              <a:t>develop new technology</a:t>
            </a:r>
          </a:p>
          <a:p>
            <a:pPr marL="522288" lvl="1" indent="-49213">
              <a:buFontTx/>
              <a:buBlip>
                <a:blip r:embed="rId3"/>
              </a:buBlip>
              <a:tabLst>
                <a:tab pos="457200" algn="l"/>
              </a:tabLst>
            </a:pPr>
            <a:r>
              <a:rPr lang="en-US" sz="2000" dirty="0">
                <a:solidFill>
                  <a:srgbClr val="000000"/>
                </a:solidFill>
                <a:latin typeface="Calibri" pitchFamily="-106" charset="0"/>
              </a:rPr>
              <a:t>  work with SOOP engineers, provide expertise, and provide a link to engineering companies to develop, test, and implement new technologies to measure ocean parameters as required by scientific community. </a:t>
            </a:r>
            <a:endParaRPr lang="en-US" sz="1600" dirty="0">
              <a:solidFill>
                <a:srgbClr val="000000"/>
              </a:solidFill>
              <a:latin typeface="Times New Roman" pitchFamily="-106" charset="0"/>
              <a:cs typeface="Times New Roman" pitchFamily="-106" charset="0"/>
            </a:endParaRPr>
          </a:p>
        </p:txBody>
      </p:sp>
      <p:sp>
        <p:nvSpPr>
          <p:cNvPr id="6" name="TextBox 1"/>
          <p:cNvSpPr txBox="1">
            <a:spLocks noChangeArrowheads="1"/>
          </p:cNvSpPr>
          <p:nvPr/>
        </p:nvSpPr>
        <p:spPr bwMode="auto">
          <a:xfrm>
            <a:off x="2163763" y="0"/>
            <a:ext cx="6619875" cy="1200150"/>
          </a:xfrm>
          <a:prstGeom prst="rect">
            <a:avLst/>
          </a:prstGeom>
          <a:noFill/>
          <a:ln w="9525">
            <a:noFill/>
            <a:miter lim="800000"/>
            <a:headEnd/>
            <a:tailEnd/>
          </a:ln>
        </p:spPr>
        <p:txBody>
          <a:bodyPr>
            <a:spAutoFit/>
          </a:bodyPr>
          <a:lstStyle/>
          <a:p>
            <a:pPr algn="ctr"/>
            <a:r>
              <a:rPr lang="en-US" sz="3600" b="1">
                <a:solidFill>
                  <a:srgbClr val="000000"/>
                </a:solidFill>
                <a:latin typeface="Calibri" pitchFamily="-106" charset="0"/>
              </a:rPr>
              <a:t>How WOC can collaborate with SOOP?</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Título"/>
          <p:cNvSpPr>
            <a:spLocks noGrp="1"/>
          </p:cNvSpPr>
          <p:nvPr>
            <p:ph type="title"/>
          </p:nvPr>
        </p:nvSpPr>
        <p:spPr>
          <a:xfrm>
            <a:off x="457200" y="274638"/>
            <a:ext cx="8229600" cy="5321300"/>
          </a:xfrm>
        </p:spPr>
        <p:txBody>
          <a:bodyPr/>
          <a:lstStyle/>
          <a:p>
            <a:pPr eaLnBrk="1" hangingPunct="1"/>
            <a:r>
              <a:rPr lang="es-ES" smtClean="0"/>
              <a:t>Thank you </a:t>
            </a:r>
            <a:br>
              <a:rPr lang="es-ES" smtClean="0"/>
            </a:br>
            <a:r>
              <a:rPr lang="es-ES" smtClean="0"/>
              <a:t/>
            </a:r>
            <a:br>
              <a:rPr lang="es-ES" smtClean="0"/>
            </a:br>
            <a:r>
              <a:rPr lang="es-ES" smtClean="0"/>
              <a:t/>
            </a:r>
            <a:br>
              <a:rPr lang="es-ES" smtClean="0"/>
            </a:br>
            <a:r>
              <a:rPr lang="es-ES" smtClean="0"/>
              <a:t>SUPPLEMENTAL SLIDES FOLLOW</a:t>
            </a:r>
            <a:endParaRPr lang="gl-ES"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a:spLocks noChangeArrowheads="1"/>
          </p:cNvSpPr>
          <p:nvPr/>
        </p:nvSpPr>
        <p:spPr bwMode="auto">
          <a:xfrm>
            <a:off x="1747838" y="182563"/>
            <a:ext cx="5910262" cy="769937"/>
          </a:xfrm>
          <a:custGeom>
            <a:avLst/>
            <a:gdLst>
              <a:gd name="T0" fmla="*/ 0 w 8238554"/>
              <a:gd name="T1" fmla="*/ 0 h 4031873"/>
              <a:gd name="T2" fmla="*/ 8245977 w 8238554"/>
              <a:gd name="T3" fmla="*/ 0 h 4031873"/>
              <a:gd name="T4" fmla="*/ 8245977 w 8238554"/>
              <a:gd name="T5" fmla="*/ 0 h 4031873"/>
              <a:gd name="T6" fmla="*/ 0 w 8238554"/>
              <a:gd name="T7" fmla="*/ 0 h 4031873"/>
              <a:gd name="T8" fmla="*/ 0 w 8238554"/>
              <a:gd name="T9" fmla="*/ 0 h 4031873"/>
              <a:gd name="T10" fmla="*/ 0 60000 65536"/>
              <a:gd name="T11" fmla="*/ 0 60000 65536"/>
              <a:gd name="T12" fmla="*/ 0 60000 65536"/>
              <a:gd name="T13" fmla="*/ 0 60000 65536"/>
              <a:gd name="T14" fmla="*/ 0 60000 65536"/>
              <a:gd name="T15" fmla="*/ 0 w 8238554"/>
              <a:gd name="T16" fmla="*/ 0 h 4031873"/>
              <a:gd name="T17" fmla="*/ 8238554 w 8238554"/>
              <a:gd name="T18" fmla="*/ 4031873 h 4031873"/>
            </a:gdLst>
            <a:ahLst/>
            <a:cxnLst>
              <a:cxn ang="T10">
                <a:pos x="T0" y="T1"/>
              </a:cxn>
              <a:cxn ang="T11">
                <a:pos x="T2" y="T3"/>
              </a:cxn>
              <a:cxn ang="T12">
                <a:pos x="T4" y="T5"/>
              </a:cxn>
              <a:cxn ang="T13">
                <a:pos x="T6" y="T7"/>
              </a:cxn>
              <a:cxn ang="T14">
                <a:pos x="T8" y="T9"/>
              </a:cxn>
            </a:cxnLst>
            <a:rect l="T15" t="T16" r="T17" b="T18"/>
            <a:pathLst>
              <a:path w="8238554" h="4031873">
                <a:moveTo>
                  <a:pt x="0" y="0"/>
                </a:moveTo>
                <a:lnTo>
                  <a:pt x="8238554" y="0"/>
                </a:lnTo>
                <a:lnTo>
                  <a:pt x="8238554" y="4031873"/>
                </a:lnTo>
                <a:lnTo>
                  <a:pt x="0" y="4031873"/>
                </a:lnTo>
                <a:lnTo>
                  <a:pt x="0" y="0"/>
                </a:lnTo>
                <a:close/>
              </a:path>
            </a:pathLst>
          </a:custGeom>
          <a:noFill/>
          <a:ln w="9525">
            <a:noFill/>
            <a:miter lim="800000"/>
            <a:headEnd/>
            <a:tailEnd/>
          </a:ln>
        </p:spPr>
        <p:txBody>
          <a:bodyPr>
            <a:spAutoFit/>
          </a:bodyPr>
          <a:lstStyle/>
          <a:p>
            <a:pPr algn="ctr" fontAlgn="auto">
              <a:spcBef>
                <a:spcPts val="0"/>
              </a:spcBef>
              <a:spcAft>
                <a:spcPts val="0"/>
              </a:spcAft>
              <a:defRPr/>
            </a:pPr>
            <a:r>
              <a:rPr lang="en-US" sz="4400" b="1" dirty="0">
                <a:solidFill>
                  <a:srgbClr val="000000"/>
                </a:solidFill>
                <a:latin typeface="+mn-lt"/>
                <a:ea typeface="+mn-ea"/>
              </a:rPr>
              <a:t>WMO/IOC JCOMM</a:t>
            </a:r>
          </a:p>
        </p:txBody>
      </p:sp>
      <p:sp>
        <p:nvSpPr>
          <p:cNvPr id="11" name="TextBox 10"/>
          <p:cNvSpPr txBox="1"/>
          <p:nvPr/>
        </p:nvSpPr>
        <p:spPr>
          <a:xfrm>
            <a:off x="974725" y="952500"/>
            <a:ext cx="8012113" cy="5632450"/>
          </a:xfrm>
          <a:prstGeom prst="rect">
            <a:avLst/>
          </a:prstGeom>
          <a:noFill/>
        </p:spPr>
        <p:txBody>
          <a:bodyPr>
            <a:spAutoFit/>
          </a:bodyPr>
          <a:lstStyle/>
          <a:p>
            <a:pPr>
              <a:defRPr/>
            </a:pPr>
            <a:r>
              <a:rPr lang="en-US" b="1" dirty="0">
                <a:latin typeface="Arial" pitchFamily="-106" charset="0"/>
                <a:ea typeface="+mn-ea"/>
              </a:rPr>
              <a:t>SOT  Ship </a:t>
            </a:r>
            <a:r>
              <a:rPr lang="en-US" b="1" dirty="0" smtClean="0">
                <a:latin typeface="Arial" pitchFamily="-106" charset="0"/>
                <a:ea typeface="+mn-ea"/>
              </a:rPr>
              <a:t>Observations Team</a:t>
            </a:r>
            <a:r>
              <a:rPr lang="en-US" b="1" dirty="0">
                <a:latin typeface="Arial" pitchFamily="-106" charset="0"/>
                <a:ea typeface="+mn-ea"/>
              </a:rPr>
              <a:t>:</a:t>
            </a:r>
          </a:p>
          <a:p>
            <a:pPr>
              <a:defRPr/>
            </a:pPr>
            <a:r>
              <a:rPr lang="en-US" b="1" dirty="0">
                <a:latin typeface="Arial" pitchFamily="-106" charset="0"/>
                <a:ea typeface="+mn-ea"/>
              </a:rPr>
              <a:t>	SOOPIP Ship Of Opportunity Implementation Panel</a:t>
            </a:r>
          </a:p>
          <a:p>
            <a:pPr>
              <a:defRPr/>
            </a:pPr>
            <a:r>
              <a:rPr lang="en-US" b="1" dirty="0">
                <a:latin typeface="Arial" pitchFamily="-106" charset="0"/>
                <a:ea typeface="+mn-ea"/>
              </a:rPr>
              <a:t>	</a:t>
            </a:r>
            <a:r>
              <a:rPr lang="en-US" b="1" dirty="0" smtClean="0">
                <a:latin typeface="Arial" pitchFamily="-106" charset="0"/>
                <a:ea typeface="+mn-ea"/>
              </a:rPr>
              <a:t>                     </a:t>
            </a:r>
            <a:r>
              <a:rPr lang="en-US" dirty="0" smtClean="0">
                <a:latin typeface="Arial" pitchFamily="-106" charset="0"/>
                <a:ea typeface="+mn-ea"/>
              </a:rPr>
              <a:t>ocean </a:t>
            </a:r>
            <a:r>
              <a:rPr lang="en-US" dirty="0">
                <a:latin typeface="Arial" pitchFamily="-106" charset="0"/>
                <a:ea typeface="+mn-ea"/>
              </a:rPr>
              <a:t>observations from ships of opportunity</a:t>
            </a:r>
          </a:p>
          <a:p>
            <a:pPr>
              <a:defRPr/>
            </a:pPr>
            <a:r>
              <a:rPr lang="en-US" b="1" dirty="0">
                <a:latin typeface="Arial" pitchFamily="-106" charset="0"/>
                <a:ea typeface="+mn-ea"/>
              </a:rPr>
              <a:t>	VOS voluntary observing ships</a:t>
            </a:r>
          </a:p>
          <a:p>
            <a:pPr>
              <a:defRPr/>
            </a:pPr>
            <a:r>
              <a:rPr lang="en-US" b="1" dirty="0">
                <a:latin typeface="Arial" pitchFamily="-106" charset="0"/>
                <a:ea typeface="+mn-ea"/>
              </a:rPr>
              <a:t>	</a:t>
            </a:r>
            <a:r>
              <a:rPr lang="en-US" b="1" dirty="0" smtClean="0">
                <a:latin typeface="Arial" pitchFamily="-106" charset="0"/>
                <a:ea typeface="+mn-ea"/>
              </a:rPr>
              <a:t>                     </a:t>
            </a:r>
            <a:r>
              <a:rPr lang="en-US" dirty="0" smtClean="0">
                <a:latin typeface="Arial" pitchFamily="-106" charset="0"/>
                <a:ea typeface="+mn-ea"/>
              </a:rPr>
              <a:t>marine </a:t>
            </a:r>
            <a:r>
              <a:rPr lang="en-US" dirty="0">
                <a:latin typeface="Arial" pitchFamily="-106" charset="0"/>
                <a:ea typeface="+mn-ea"/>
              </a:rPr>
              <a:t>met observations </a:t>
            </a:r>
          </a:p>
          <a:p>
            <a:pPr>
              <a:defRPr/>
            </a:pPr>
            <a:endParaRPr lang="en-US" dirty="0">
              <a:solidFill>
                <a:schemeClr val="tx1">
                  <a:lumMod val="50000"/>
                  <a:lumOff val="50000"/>
                </a:schemeClr>
              </a:solidFill>
              <a:latin typeface="Arial" pitchFamily="-106" charset="0"/>
              <a:ea typeface="+mn-ea"/>
            </a:endParaRPr>
          </a:p>
          <a:p>
            <a:pPr>
              <a:defRPr/>
            </a:pPr>
            <a:r>
              <a:rPr lang="en-US" b="1" dirty="0">
                <a:solidFill>
                  <a:schemeClr val="tx1">
                    <a:lumMod val="50000"/>
                    <a:lumOff val="50000"/>
                  </a:schemeClr>
                </a:solidFill>
                <a:latin typeface="Arial" pitchFamily="-106" charset="0"/>
                <a:ea typeface="+mn-ea"/>
              </a:rPr>
              <a:t>DBCP Data Buoy Cooperation Panel</a:t>
            </a:r>
          </a:p>
          <a:p>
            <a:pPr>
              <a:defRPr/>
            </a:pPr>
            <a:r>
              <a:rPr lang="en-US" dirty="0">
                <a:solidFill>
                  <a:schemeClr val="tx1">
                    <a:lumMod val="50000"/>
                    <a:lumOff val="50000"/>
                  </a:schemeClr>
                </a:solidFill>
                <a:latin typeface="Arial" pitchFamily="-106" charset="0"/>
                <a:ea typeface="+mn-ea"/>
              </a:rPr>
              <a:t>	Drifters, moorings </a:t>
            </a:r>
          </a:p>
          <a:p>
            <a:pPr>
              <a:defRPr/>
            </a:pPr>
            <a:endParaRPr lang="en-US" dirty="0">
              <a:solidFill>
                <a:schemeClr val="tx1">
                  <a:lumMod val="50000"/>
                  <a:lumOff val="50000"/>
                </a:schemeClr>
              </a:solidFill>
              <a:latin typeface="Arial" pitchFamily="-106" charset="0"/>
              <a:ea typeface="+mn-ea"/>
            </a:endParaRPr>
          </a:p>
          <a:p>
            <a:pPr>
              <a:defRPr/>
            </a:pPr>
            <a:r>
              <a:rPr lang="en-US" b="1" dirty="0">
                <a:solidFill>
                  <a:schemeClr val="tx1">
                    <a:lumMod val="50000"/>
                    <a:lumOff val="50000"/>
                  </a:schemeClr>
                </a:solidFill>
                <a:latin typeface="Arial" pitchFamily="-106" charset="0"/>
                <a:ea typeface="+mn-ea"/>
              </a:rPr>
              <a:t>Argo</a:t>
            </a:r>
          </a:p>
          <a:p>
            <a:pPr>
              <a:defRPr/>
            </a:pPr>
            <a:r>
              <a:rPr lang="en-US" dirty="0">
                <a:solidFill>
                  <a:schemeClr val="tx1">
                    <a:lumMod val="50000"/>
                    <a:lumOff val="50000"/>
                  </a:schemeClr>
                </a:solidFill>
                <a:latin typeface="Arial" pitchFamily="-106" charset="0"/>
                <a:ea typeface="+mn-ea"/>
              </a:rPr>
              <a:t>	Profiling floats</a:t>
            </a:r>
          </a:p>
          <a:p>
            <a:pPr>
              <a:defRPr/>
            </a:pPr>
            <a:endParaRPr lang="en-US" dirty="0">
              <a:solidFill>
                <a:schemeClr val="tx1">
                  <a:lumMod val="50000"/>
                  <a:lumOff val="50000"/>
                </a:schemeClr>
              </a:solidFill>
              <a:latin typeface="Arial" pitchFamily="-106" charset="0"/>
              <a:ea typeface="+mn-ea"/>
            </a:endParaRPr>
          </a:p>
          <a:p>
            <a:pPr>
              <a:defRPr/>
            </a:pPr>
            <a:r>
              <a:rPr lang="en-US" b="1" dirty="0">
                <a:solidFill>
                  <a:schemeClr val="tx1">
                    <a:lumMod val="50000"/>
                    <a:lumOff val="50000"/>
                  </a:schemeClr>
                </a:solidFill>
                <a:latin typeface="Arial" pitchFamily="-106" charset="0"/>
                <a:ea typeface="+mn-ea"/>
              </a:rPr>
              <a:t>Ocean Sites</a:t>
            </a:r>
          </a:p>
          <a:p>
            <a:pPr>
              <a:defRPr/>
            </a:pPr>
            <a:r>
              <a:rPr lang="en-US" dirty="0">
                <a:solidFill>
                  <a:schemeClr val="tx1">
                    <a:lumMod val="50000"/>
                    <a:lumOff val="50000"/>
                  </a:schemeClr>
                </a:solidFill>
                <a:latin typeface="Arial" pitchFamily="-106" charset="0"/>
                <a:ea typeface="+mn-ea"/>
              </a:rPr>
              <a:t>	Time series</a:t>
            </a:r>
          </a:p>
          <a:p>
            <a:pPr>
              <a:defRPr/>
            </a:pPr>
            <a:endParaRPr lang="en-US" dirty="0">
              <a:solidFill>
                <a:schemeClr val="tx1">
                  <a:lumMod val="50000"/>
                  <a:lumOff val="50000"/>
                </a:schemeClr>
              </a:solidFill>
              <a:latin typeface="Arial" pitchFamily="-106" charset="0"/>
              <a:ea typeface="+mn-ea"/>
            </a:endParaRPr>
          </a:p>
          <a:p>
            <a:pPr>
              <a:defRPr/>
            </a:pPr>
            <a:r>
              <a:rPr lang="en-US" b="1" dirty="0">
                <a:solidFill>
                  <a:schemeClr val="tx1">
                    <a:lumMod val="50000"/>
                    <a:lumOff val="50000"/>
                  </a:schemeClr>
                </a:solidFill>
                <a:latin typeface="Arial" pitchFamily="-106" charset="0"/>
                <a:ea typeface="+mn-ea"/>
              </a:rPr>
              <a:t>GLOSS Global Sea Level Observing System</a:t>
            </a:r>
          </a:p>
          <a:p>
            <a:pPr>
              <a:defRPr/>
            </a:pPr>
            <a:r>
              <a:rPr lang="en-US" dirty="0">
                <a:solidFill>
                  <a:schemeClr val="tx1">
                    <a:lumMod val="50000"/>
                    <a:lumOff val="50000"/>
                  </a:schemeClr>
                </a:solidFill>
                <a:latin typeface="Arial" pitchFamily="-106" charset="0"/>
                <a:ea typeface="+mn-ea"/>
              </a:rPr>
              <a:t>	Tide gauges</a:t>
            </a:r>
          </a:p>
          <a:p>
            <a:pPr>
              <a:defRPr/>
            </a:pPr>
            <a:endParaRPr lang="en-US" dirty="0">
              <a:solidFill>
                <a:schemeClr val="tx1">
                  <a:lumMod val="50000"/>
                  <a:lumOff val="50000"/>
                </a:schemeClr>
              </a:solidFill>
              <a:latin typeface="Arial" pitchFamily="-106" charset="0"/>
              <a:ea typeface="+mn-ea"/>
            </a:endParaRPr>
          </a:p>
          <a:p>
            <a:pPr>
              <a:defRPr/>
            </a:pPr>
            <a:r>
              <a:rPr lang="en-US" b="1" dirty="0">
                <a:solidFill>
                  <a:schemeClr val="tx1">
                    <a:lumMod val="50000"/>
                    <a:lumOff val="50000"/>
                  </a:schemeClr>
                </a:solidFill>
                <a:latin typeface="Arial" pitchFamily="-106" charset="0"/>
                <a:ea typeface="+mn-ea"/>
              </a:rPr>
              <a:t>IOCCP Ocean Carbon Coordination Project</a:t>
            </a:r>
          </a:p>
          <a:p>
            <a:pPr>
              <a:defRPr/>
            </a:pPr>
            <a:r>
              <a:rPr lang="en-US" dirty="0">
                <a:solidFill>
                  <a:schemeClr val="tx1">
                    <a:lumMod val="50000"/>
                    <a:lumOff val="50000"/>
                  </a:schemeClr>
                </a:solidFill>
                <a:latin typeface="Arial" pitchFamily="-106" charset="0"/>
                <a:ea typeface="+mn-ea"/>
              </a:rPr>
              <a:t>	Ocean carbon observations</a:t>
            </a:r>
          </a:p>
        </p:txBody>
      </p:sp>
    </p:spTree>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srcRect/>
          <a:stretch>
            <a:fillRect/>
          </a:stretch>
        </p:blipFill>
        <p:spPr bwMode="auto">
          <a:xfrm>
            <a:off x="2417763" y="4202113"/>
            <a:ext cx="4286250" cy="1920875"/>
          </a:xfrm>
          <a:prstGeom prst="rect">
            <a:avLst/>
          </a:prstGeom>
          <a:noFill/>
          <a:ln w="9525">
            <a:noFill/>
            <a:miter lim="800000"/>
            <a:headEnd/>
            <a:tailEnd/>
          </a:ln>
        </p:spPr>
      </p:pic>
      <p:sp>
        <p:nvSpPr>
          <p:cNvPr id="18435" name="TextBox 2"/>
          <p:cNvSpPr txBox="1">
            <a:spLocks noChangeArrowheads="1"/>
          </p:cNvSpPr>
          <p:nvPr/>
        </p:nvSpPr>
        <p:spPr bwMode="auto">
          <a:xfrm>
            <a:off x="381000" y="1219200"/>
            <a:ext cx="8331200" cy="923925"/>
          </a:xfrm>
          <a:prstGeom prst="rect">
            <a:avLst/>
          </a:prstGeom>
          <a:noFill/>
          <a:ln w="9525">
            <a:noFill/>
            <a:miter lim="800000"/>
            <a:headEnd/>
            <a:tailEnd/>
          </a:ln>
        </p:spPr>
        <p:txBody>
          <a:bodyPr>
            <a:spAutoFit/>
          </a:bodyPr>
          <a:lstStyle/>
          <a:p>
            <a:pPr marL="342900" indent="-342900">
              <a:buFont typeface="Calibri" pitchFamily="-106" charset="0"/>
              <a:buAutoNum type="arabicParenR" startAt="28"/>
            </a:pPr>
            <a:endParaRPr lang="en-US" b="1">
              <a:latin typeface="Times New Roman" pitchFamily="-106" charset="0"/>
              <a:cs typeface="Times New Roman" pitchFamily="-106" charset="0"/>
            </a:endParaRPr>
          </a:p>
          <a:p>
            <a:pPr marL="342900" indent="-342900"/>
            <a:r>
              <a:rPr lang="en-US">
                <a:latin typeface="Calibri" pitchFamily="-106" charset="0"/>
                <a:cs typeface="Times New Roman" pitchFamily="-106" charset="0"/>
              </a:rPr>
              <a:t> </a:t>
            </a:r>
          </a:p>
          <a:p>
            <a:pPr marL="342900" indent="-342900"/>
            <a:endParaRPr lang="en-US">
              <a:latin typeface="Calibri" pitchFamily="-106" charset="0"/>
              <a:cs typeface="Times New Roman" pitchFamily="-106" charset="0"/>
            </a:endParaRPr>
          </a:p>
        </p:txBody>
      </p:sp>
      <p:sp>
        <p:nvSpPr>
          <p:cNvPr id="18436" name="TextBox 7"/>
          <p:cNvSpPr txBox="1">
            <a:spLocks noChangeArrowheads="1"/>
          </p:cNvSpPr>
          <p:nvPr/>
        </p:nvSpPr>
        <p:spPr bwMode="auto">
          <a:xfrm>
            <a:off x="381000" y="1219200"/>
            <a:ext cx="8609013" cy="2738438"/>
          </a:xfrm>
          <a:prstGeom prst="rect">
            <a:avLst/>
          </a:prstGeom>
          <a:noFill/>
          <a:ln w="9525">
            <a:noFill/>
            <a:miter lim="800000"/>
            <a:headEnd/>
            <a:tailEnd/>
          </a:ln>
        </p:spPr>
        <p:txBody>
          <a:bodyPr>
            <a:spAutoFit/>
          </a:bodyPr>
          <a:lstStyle/>
          <a:p>
            <a:pPr marL="342900" indent="-342900"/>
            <a:r>
              <a:rPr lang="en-US" sz="2800" b="1">
                <a:solidFill>
                  <a:srgbClr val="254061"/>
                </a:solidFill>
                <a:latin typeface="Calibri" pitchFamily="-106" charset="0"/>
              </a:rPr>
              <a:t>Main mission:</a:t>
            </a:r>
            <a:r>
              <a:rPr lang="en-US" sz="2400" b="1">
                <a:latin typeface="Calibri" pitchFamily="-106" charset="0"/>
              </a:rPr>
              <a:t> </a:t>
            </a:r>
          </a:p>
          <a:p>
            <a:pPr marL="800100" lvl="1" indent="-342900">
              <a:buFontTx/>
              <a:buBlip>
                <a:blip r:embed="rId4"/>
              </a:buBlip>
            </a:pPr>
            <a:endParaRPr lang="en-US" sz="2400" b="1">
              <a:latin typeface="Calibri" pitchFamily="-106" charset="0"/>
            </a:endParaRPr>
          </a:p>
          <a:p>
            <a:pPr marL="800100" lvl="1" indent="-342900">
              <a:buFontTx/>
              <a:buBlip>
                <a:blip r:embed="rId4"/>
              </a:buBlip>
            </a:pPr>
            <a:r>
              <a:rPr lang="en-US" sz="2400">
                <a:latin typeface="Calibri" pitchFamily="-106" charset="0"/>
              </a:rPr>
              <a:t>Facilitate the international collaboration and interaction between the scientific and operational communities with the shipping industry, and to establish the standards of data acquisition, transmission, quality control, distribution, and archiving of XBT, TSG, and other underway data.</a:t>
            </a:r>
          </a:p>
        </p:txBody>
      </p:sp>
      <p:sp>
        <p:nvSpPr>
          <p:cNvPr id="9" name="TextBox 6"/>
          <p:cNvSpPr>
            <a:spLocks noChangeArrowheads="1"/>
          </p:cNvSpPr>
          <p:nvPr/>
        </p:nvSpPr>
        <p:spPr bwMode="auto">
          <a:xfrm>
            <a:off x="1747838" y="182563"/>
            <a:ext cx="6286500" cy="646112"/>
          </a:xfrm>
          <a:custGeom>
            <a:avLst/>
            <a:gdLst>
              <a:gd name="T0" fmla="*/ 0 w 8238554"/>
              <a:gd name="T1" fmla="*/ 0 h 4031873"/>
              <a:gd name="T2" fmla="*/ 8245977 w 8238554"/>
              <a:gd name="T3" fmla="*/ 0 h 4031873"/>
              <a:gd name="T4" fmla="*/ 8245977 w 8238554"/>
              <a:gd name="T5" fmla="*/ 0 h 4031873"/>
              <a:gd name="T6" fmla="*/ 0 w 8238554"/>
              <a:gd name="T7" fmla="*/ 0 h 4031873"/>
              <a:gd name="T8" fmla="*/ 0 w 8238554"/>
              <a:gd name="T9" fmla="*/ 0 h 4031873"/>
              <a:gd name="T10" fmla="*/ 0 60000 65536"/>
              <a:gd name="T11" fmla="*/ 0 60000 65536"/>
              <a:gd name="T12" fmla="*/ 0 60000 65536"/>
              <a:gd name="T13" fmla="*/ 0 60000 65536"/>
              <a:gd name="T14" fmla="*/ 0 60000 65536"/>
              <a:gd name="T15" fmla="*/ 0 w 8238554"/>
              <a:gd name="T16" fmla="*/ 0 h 4031873"/>
              <a:gd name="T17" fmla="*/ 8238554 w 8238554"/>
              <a:gd name="T18" fmla="*/ 4031873 h 4031873"/>
            </a:gdLst>
            <a:ahLst/>
            <a:cxnLst>
              <a:cxn ang="T10">
                <a:pos x="T0" y="T1"/>
              </a:cxn>
              <a:cxn ang="T11">
                <a:pos x="T2" y="T3"/>
              </a:cxn>
              <a:cxn ang="T12">
                <a:pos x="T4" y="T5"/>
              </a:cxn>
              <a:cxn ang="T13">
                <a:pos x="T6" y="T7"/>
              </a:cxn>
              <a:cxn ang="T14">
                <a:pos x="T8" y="T9"/>
              </a:cxn>
            </a:cxnLst>
            <a:rect l="T15" t="T16" r="T17" b="T18"/>
            <a:pathLst>
              <a:path w="8238554" h="4031873">
                <a:moveTo>
                  <a:pt x="0" y="0"/>
                </a:moveTo>
                <a:lnTo>
                  <a:pt x="8238554" y="0"/>
                </a:lnTo>
                <a:lnTo>
                  <a:pt x="8238554" y="4031873"/>
                </a:lnTo>
                <a:lnTo>
                  <a:pt x="0" y="4031873"/>
                </a:lnTo>
                <a:lnTo>
                  <a:pt x="0" y="0"/>
                </a:lnTo>
                <a:close/>
              </a:path>
            </a:pathLst>
          </a:custGeom>
          <a:noFill/>
          <a:ln w="9525">
            <a:noFill/>
            <a:miter lim="800000"/>
            <a:headEnd/>
            <a:tailEnd/>
          </a:ln>
        </p:spPr>
        <p:txBody>
          <a:bodyPr>
            <a:spAutoFit/>
          </a:bodyPr>
          <a:lstStyle/>
          <a:p>
            <a:pPr algn="ctr" fontAlgn="auto">
              <a:spcBef>
                <a:spcPts val="0"/>
              </a:spcBef>
              <a:spcAft>
                <a:spcPts val="0"/>
              </a:spcAft>
              <a:defRPr/>
            </a:pPr>
            <a:r>
              <a:rPr lang="en-US" sz="3600" b="1" dirty="0">
                <a:solidFill>
                  <a:schemeClr val="tx2">
                    <a:lumMod val="60000"/>
                    <a:lumOff val="40000"/>
                  </a:schemeClr>
                </a:solidFill>
                <a:latin typeface="+mn-lt"/>
                <a:ea typeface="+mn-ea"/>
              </a:rPr>
              <a:t>    </a:t>
            </a:r>
            <a:r>
              <a:rPr lang="en-US" sz="3600" b="1" dirty="0">
                <a:solidFill>
                  <a:srgbClr val="000000"/>
                </a:solidFill>
                <a:latin typeface="+mn-lt"/>
                <a:ea typeface="+mn-ea"/>
              </a:rPr>
              <a:t>Ship Of Opportunity Program</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2"/>
          <p:cNvSpPr txBox="1">
            <a:spLocks noChangeArrowheads="1"/>
          </p:cNvSpPr>
          <p:nvPr/>
        </p:nvSpPr>
        <p:spPr bwMode="auto">
          <a:xfrm>
            <a:off x="381000" y="1219200"/>
            <a:ext cx="8331200" cy="923925"/>
          </a:xfrm>
          <a:prstGeom prst="rect">
            <a:avLst/>
          </a:prstGeom>
          <a:noFill/>
          <a:ln w="9525">
            <a:noFill/>
            <a:miter lim="800000"/>
            <a:headEnd/>
            <a:tailEnd/>
          </a:ln>
        </p:spPr>
        <p:txBody>
          <a:bodyPr>
            <a:spAutoFit/>
          </a:bodyPr>
          <a:lstStyle/>
          <a:p>
            <a:pPr marL="342900" indent="-342900">
              <a:buFont typeface="Calibri" pitchFamily="-106" charset="0"/>
              <a:buAutoNum type="arabicParenR" startAt="28"/>
            </a:pPr>
            <a:endParaRPr lang="en-US" b="1">
              <a:latin typeface="Times New Roman" pitchFamily="-106" charset="0"/>
              <a:cs typeface="Times New Roman" pitchFamily="-106" charset="0"/>
            </a:endParaRPr>
          </a:p>
          <a:p>
            <a:pPr marL="342900" indent="-342900"/>
            <a:r>
              <a:rPr lang="en-US">
                <a:latin typeface="Calibri" pitchFamily="-106" charset="0"/>
                <a:cs typeface="Times New Roman" pitchFamily="-106" charset="0"/>
              </a:rPr>
              <a:t> </a:t>
            </a:r>
          </a:p>
          <a:p>
            <a:pPr marL="342900" indent="-342900"/>
            <a:endParaRPr lang="en-US">
              <a:latin typeface="Calibri" pitchFamily="-106" charset="0"/>
              <a:cs typeface="Times New Roman" pitchFamily="-106" charset="0"/>
            </a:endParaRPr>
          </a:p>
        </p:txBody>
      </p:sp>
      <p:sp>
        <p:nvSpPr>
          <p:cNvPr id="20483" name="TextBox 7"/>
          <p:cNvSpPr txBox="1">
            <a:spLocks noChangeArrowheads="1"/>
          </p:cNvSpPr>
          <p:nvPr/>
        </p:nvSpPr>
        <p:spPr bwMode="auto">
          <a:xfrm>
            <a:off x="381000" y="1188720"/>
            <a:ext cx="8545513" cy="5324535"/>
          </a:xfrm>
          <a:prstGeom prst="rect">
            <a:avLst/>
          </a:prstGeom>
          <a:noFill/>
          <a:ln w="9525">
            <a:noFill/>
            <a:miter lim="800000"/>
            <a:headEnd/>
            <a:tailEnd/>
          </a:ln>
        </p:spPr>
        <p:txBody>
          <a:bodyPr>
            <a:spAutoFit/>
          </a:bodyPr>
          <a:lstStyle/>
          <a:p>
            <a:pPr marL="342900" indent="-342900"/>
            <a:r>
              <a:rPr lang="en-US" sz="2800" b="1" dirty="0">
                <a:solidFill>
                  <a:srgbClr val="000000"/>
                </a:solidFill>
                <a:latin typeface="Calibri" pitchFamily="-106" charset="0"/>
              </a:rPr>
              <a:t>In order to accomplish this, SOOP:</a:t>
            </a:r>
          </a:p>
          <a:p>
            <a:pPr marL="342900" indent="-342900"/>
            <a:endParaRPr lang="en-US" sz="2400" dirty="0">
              <a:latin typeface="Calibri" pitchFamily="-106" charset="0"/>
            </a:endParaRPr>
          </a:p>
          <a:p>
            <a:pPr marL="342900" lvl="1" indent="-342900">
              <a:buFontTx/>
              <a:buBlip>
                <a:blip r:embed="rId3"/>
              </a:buBlip>
            </a:pPr>
            <a:r>
              <a:rPr lang="en-US" sz="2400" dirty="0">
                <a:latin typeface="Calibri" pitchFamily="-106" charset="0"/>
              </a:rPr>
              <a:t>Collects XBT and TSG observations</a:t>
            </a:r>
          </a:p>
          <a:p>
            <a:pPr marL="342900" lvl="1" indent="-342900"/>
            <a:endParaRPr lang="en-US" sz="1200" dirty="0">
              <a:latin typeface="Calibri" pitchFamily="-106" charset="0"/>
            </a:endParaRPr>
          </a:p>
          <a:p>
            <a:pPr marL="342900" lvl="1" indent="-342900">
              <a:buFontTx/>
              <a:buBlip>
                <a:blip r:embed="rId3"/>
              </a:buBlip>
            </a:pPr>
            <a:r>
              <a:rPr lang="en-US" sz="2400" dirty="0">
                <a:latin typeface="Calibri" pitchFamily="-106" charset="0"/>
              </a:rPr>
              <a:t>Closely collaborates with other observational </a:t>
            </a:r>
            <a:r>
              <a:rPr lang="en-US" sz="2400" dirty="0" err="1">
                <a:latin typeface="Calibri" pitchFamily="-106" charset="0"/>
              </a:rPr>
              <a:t>programmes</a:t>
            </a:r>
            <a:r>
              <a:rPr lang="en-US" sz="2400" dirty="0">
                <a:latin typeface="Calibri" pitchFamily="-106" charset="0"/>
              </a:rPr>
              <a:t> (e.g. VOS, pCO2, ADCP, drifters,  XCTDs, Argo, CPR, …)</a:t>
            </a:r>
          </a:p>
          <a:p>
            <a:pPr marL="342900" lvl="1" indent="-342900"/>
            <a:endParaRPr lang="en-US" sz="1200" dirty="0">
              <a:latin typeface="Calibri" pitchFamily="-106" charset="0"/>
            </a:endParaRPr>
          </a:p>
          <a:p>
            <a:pPr marL="342900" lvl="1" indent="-342900">
              <a:buFontTx/>
              <a:buBlip>
                <a:blip r:embed="rId3"/>
              </a:buBlip>
            </a:pPr>
            <a:r>
              <a:rPr lang="en-US" sz="2400" dirty="0">
                <a:latin typeface="Calibri" pitchFamily="-106" charset="0"/>
              </a:rPr>
              <a:t>Sets data management standards (e.g. ensures the transmission of data in real time from participating ships)</a:t>
            </a:r>
          </a:p>
          <a:p>
            <a:pPr marL="342900" lvl="1" indent="-342900"/>
            <a:endParaRPr lang="en-US" sz="1200" dirty="0">
              <a:latin typeface="Calibri" pitchFamily="-106" charset="0"/>
            </a:endParaRPr>
          </a:p>
          <a:p>
            <a:pPr marL="342900" lvl="1" indent="-342900">
              <a:buFontTx/>
              <a:buBlip>
                <a:blip r:embed="rId3"/>
              </a:buBlip>
            </a:pPr>
            <a:r>
              <a:rPr lang="en-US" sz="2400" dirty="0">
                <a:latin typeface="Calibri" pitchFamily="-106" charset="0"/>
              </a:rPr>
              <a:t>Maintains close collaboration with the scientific community and shipping </a:t>
            </a:r>
            <a:r>
              <a:rPr lang="en-US" sz="2400" dirty="0" smtClean="0">
                <a:latin typeface="Calibri" pitchFamily="-106" charset="0"/>
              </a:rPr>
              <a:t>industry</a:t>
            </a:r>
          </a:p>
          <a:p>
            <a:pPr marL="0" lvl="1"/>
            <a:endParaRPr lang="en-US" sz="1200" dirty="0" smtClean="0">
              <a:latin typeface="Calibri" pitchFamily="-106" charset="0"/>
            </a:endParaRPr>
          </a:p>
          <a:p>
            <a:pPr marL="342900" lvl="1" indent="-342900">
              <a:buFontTx/>
              <a:buBlip>
                <a:blip r:embed="rId3"/>
              </a:buBlip>
            </a:pPr>
            <a:r>
              <a:rPr lang="en-US" sz="2400" dirty="0" smtClean="0">
                <a:latin typeface="Calibri" pitchFamily="-106" charset="0"/>
              </a:rPr>
              <a:t>Closely  collaborate with private industry (</a:t>
            </a:r>
            <a:r>
              <a:rPr lang="en-US" sz="2400" dirty="0" smtClean="0">
                <a:latin typeface="Calibri" pitchFamily="-106" charset="0"/>
              </a:rPr>
              <a:t>Lockheed </a:t>
            </a:r>
            <a:r>
              <a:rPr lang="en-US" sz="2400" dirty="0" smtClean="0">
                <a:latin typeface="Calibri" pitchFamily="-106" charset="0"/>
              </a:rPr>
              <a:t>Martin/</a:t>
            </a:r>
            <a:r>
              <a:rPr lang="en-US" sz="2400" dirty="0" err="1" smtClean="0">
                <a:latin typeface="Calibri" pitchFamily="-106" charset="0"/>
              </a:rPr>
              <a:t>Sippican</a:t>
            </a:r>
            <a:r>
              <a:rPr lang="en-US" sz="2400" dirty="0" smtClean="0">
                <a:latin typeface="Calibri" pitchFamily="-106" charset="0"/>
              </a:rPr>
              <a:t>, </a:t>
            </a:r>
            <a:r>
              <a:rPr lang="en-US" sz="2400" dirty="0" smtClean="0">
                <a:latin typeface="Calibri" pitchFamily="-106" charset="0"/>
              </a:rPr>
              <a:t>Sea-Bird Electronics, </a:t>
            </a:r>
            <a:r>
              <a:rPr lang="en-US" sz="2400" dirty="0" smtClean="0">
                <a:latin typeface="Calibri" pitchFamily="-106" charset="0"/>
              </a:rPr>
              <a:t>…)</a:t>
            </a:r>
            <a:endParaRPr lang="en-US" sz="2400" dirty="0">
              <a:latin typeface="Calibri" pitchFamily="-106" charset="0"/>
            </a:endParaRPr>
          </a:p>
          <a:p>
            <a:pPr marL="342900" lvl="1" indent="-342900"/>
            <a:endParaRPr lang="en-US" sz="1200" dirty="0">
              <a:latin typeface="Calibri" pitchFamily="-106" charset="0"/>
            </a:endParaRPr>
          </a:p>
        </p:txBody>
      </p:sp>
      <p:sp>
        <p:nvSpPr>
          <p:cNvPr id="9" name="TextBox 6"/>
          <p:cNvSpPr>
            <a:spLocks noChangeArrowheads="1"/>
          </p:cNvSpPr>
          <p:nvPr/>
        </p:nvSpPr>
        <p:spPr bwMode="auto">
          <a:xfrm>
            <a:off x="1747838" y="182563"/>
            <a:ext cx="6286500" cy="646112"/>
          </a:xfrm>
          <a:custGeom>
            <a:avLst/>
            <a:gdLst>
              <a:gd name="T0" fmla="*/ 0 w 8238554"/>
              <a:gd name="T1" fmla="*/ 0 h 4031873"/>
              <a:gd name="T2" fmla="*/ 8245977 w 8238554"/>
              <a:gd name="T3" fmla="*/ 0 h 4031873"/>
              <a:gd name="T4" fmla="*/ 8245977 w 8238554"/>
              <a:gd name="T5" fmla="*/ 0 h 4031873"/>
              <a:gd name="T6" fmla="*/ 0 w 8238554"/>
              <a:gd name="T7" fmla="*/ 0 h 4031873"/>
              <a:gd name="T8" fmla="*/ 0 w 8238554"/>
              <a:gd name="T9" fmla="*/ 0 h 4031873"/>
              <a:gd name="T10" fmla="*/ 0 60000 65536"/>
              <a:gd name="T11" fmla="*/ 0 60000 65536"/>
              <a:gd name="T12" fmla="*/ 0 60000 65536"/>
              <a:gd name="T13" fmla="*/ 0 60000 65536"/>
              <a:gd name="T14" fmla="*/ 0 60000 65536"/>
              <a:gd name="T15" fmla="*/ 0 w 8238554"/>
              <a:gd name="T16" fmla="*/ 0 h 4031873"/>
              <a:gd name="T17" fmla="*/ 8238554 w 8238554"/>
              <a:gd name="T18" fmla="*/ 4031873 h 4031873"/>
            </a:gdLst>
            <a:ahLst/>
            <a:cxnLst>
              <a:cxn ang="T10">
                <a:pos x="T0" y="T1"/>
              </a:cxn>
              <a:cxn ang="T11">
                <a:pos x="T2" y="T3"/>
              </a:cxn>
              <a:cxn ang="T12">
                <a:pos x="T4" y="T5"/>
              </a:cxn>
              <a:cxn ang="T13">
                <a:pos x="T6" y="T7"/>
              </a:cxn>
              <a:cxn ang="T14">
                <a:pos x="T8" y="T9"/>
              </a:cxn>
            </a:cxnLst>
            <a:rect l="T15" t="T16" r="T17" b="T18"/>
            <a:pathLst>
              <a:path w="8238554" h="4031873">
                <a:moveTo>
                  <a:pt x="0" y="0"/>
                </a:moveTo>
                <a:lnTo>
                  <a:pt x="8238554" y="0"/>
                </a:lnTo>
                <a:lnTo>
                  <a:pt x="8238554" y="4031873"/>
                </a:lnTo>
                <a:lnTo>
                  <a:pt x="0" y="4031873"/>
                </a:lnTo>
                <a:lnTo>
                  <a:pt x="0" y="0"/>
                </a:lnTo>
                <a:close/>
              </a:path>
            </a:pathLst>
          </a:custGeom>
          <a:noFill/>
          <a:ln w="9525">
            <a:noFill/>
            <a:miter lim="800000"/>
            <a:headEnd/>
            <a:tailEnd/>
          </a:ln>
        </p:spPr>
        <p:txBody>
          <a:bodyPr>
            <a:spAutoFit/>
          </a:bodyPr>
          <a:lstStyle/>
          <a:p>
            <a:pPr algn="ctr" fontAlgn="auto">
              <a:spcBef>
                <a:spcPts val="0"/>
              </a:spcBef>
              <a:spcAft>
                <a:spcPts val="0"/>
              </a:spcAft>
              <a:defRPr/>
            </a:pPr>
            <a:r>
              <a:rPr lang="en-US" sz="3600" b="1" dirty="0">
                <a:solidFill>
                  <a:schemeClr val="tx2">
                    <a:lumMod val="60000"/>
                    <a:lumOff val="40000"/>
                  </a:schemeClr>
                </a:solidFill>
                <a:latin typeface="+mn-lt"/>
                <a:ea typeface="+mn-ea"/>
              </a:rPr>
              <a:t>    </a:t>
            </a:r>
            <a:r>
              <a:rPr lang="en-US" sz="3600" b="1" dirty="0">
                <a:solidFill>
                  <a:srgbClr val="000000"/>
                </a:solidFill>
                <a:latin typeface="+mn-lt"/>
                <a:ea typeface="+mn-ea"/>
              </a:rPr>
              <a:t>Ship Of Opportunity Program</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2"/>
          <p:cNvSpPr txBox="1">
            <a:spLocks noChangeArrowheads="1"/>
          </p:cNvSpPr>
          <p:nvPr/>
        </p:nvSpPr>
        <p:spPr bwMode="auto">
          <a:xfrm>
            <a:off x="381000" y="1219200"/>
            <a:ext cx="8331200" cy="923925"/>
          </a:xfrm>
          <a:prstGeom prst="rect">
            <a:avLst/>
          </a:prstGeom>
          <a:noFill/>
          <a:ln w="9525">
            <a:noFill/>
            <a:miter lim="800000"/>
            <a:headEnd/>
            <a:tailEnd/>
          </a:ln>
        </p:spPr>
        <p:txBody>
          <a:bodyPr>
            <a:spAutoFit/>
          </a:bodyPr>
          <a:lstStyle/>
          <a:p>
            <a:pPr marL="342900" indent="-342900">
              <a:buFont typeface="Calibri" pitchFamily="-106" charset="0"/>
              <a:buAutoNum type="arabicParenR" startAt="28"/>
            </a:pPr>
            <a:endParaRPr lang="en-US" b="1">
              <a:latin typeface="Times New Roman" pitchFamily="-106" charset="0"/>
              <a:cs typeface="Times New Roman" pitchFamily="-106" charset="0"/>
            </a:endParaRPr>
          </a:p>
          <a:p>
            <a:pPr marL="342900" indent="-342900"/>
            <a:r>
              <a:rPr lang="en-US">
                <a:latin typeface="Calibri" pitchFamily="-106" charset="0"/>
                <a:cs typeface="Times New Roman" pitchFamily="-106" charset="0"/>
              </a:rPr>
              <a:t> </a:t>
            </a:r>
          </a:p>
          <a:p>
            <a:pPr marL="342900" indent="-342900"/>
            <a:endParaRPr lang="en-US">
              <a:latin typeface="Calibri" pitchFamily="-106" charset="0"/>
              <a:cs typeface="Times New Roman" pitchFamily="-106" charset="0"/>
            </a:endParaRPr>
          </a:p>
        </p:txBody>
      </p:sp>
      <p:sp>
        <p:nvSpPr>
          <p:cNvPr id="22531" name="TextBox 3"/>
          <p:cNvSpPr txBox="1">
            <a:spLocks noChangeArrowheads="1"/>
          </p:cNvSpPr>
          <p:nvPr/>
        </p:nvSpPr>
        <p:spPr bwMode="auto">
          <a:xfrm>
            <a:off x="914400" y="1066800"/>
            <a:ext cx="3035300" cy="2862263"/>
          </a:xfrm>
          <a:prstGeom prst="rect">
            <a:avLst/>
          </a:prstGeom>
          <a:noFill/>
          <a:ln w="9525">
            <a:noFill/>
            <a:miter lim="800000"/>
            <a:headEnd/>
            <a:tailEnd/>
          </a:ln>
        </p:spPr>
        <p:txBody>
          <a:bodyPr wrap="none">
            <a:spAutoFit/>
          </a:bodyPr>
          <a:lstStyle/>
          <a:p>
            <a:r>
              <a:rPr lang="en-US" b="1">
                <a:solidFill>
                  <a:schemeClr val="bg1"/>
                </a:solidFill>
                <a:latin typeface="Calibri" pitchFamily="-106" charset="0"/>
              </a:rPr>
              <a:t>CP = Chairperson</a:t>
            </a:r>
          </a:p>
          <a:p>
            <a:r>
              <a:rPr lang="en-US" b="1">
                <a:solidFill>
                  <a:schemeClr val="bg1"/>
                </a:solidFill>
                <a:latin typeface="Calibri" pitchFamily="-106" charset="0"/>
              </a:rPr>
              <a:t>TC = Technical Coordinator (M</a:t>
            </a:r>
          </a:p>
          <a:p>
            <a:r>
              <a:rPr lang="en-US" b="1">
                <a:solidFill>
                  <a:schemeClr val="bg1"/>
                </a:solidFill>
                <a:latin typeface="Calibri" pitchFamily="-106" charset="0"/>
              </a:rPr>
              <a:t>athieu Belbeoch)</a:t>
            </a:r>
          </a:p>
          <a:p>
            <a:r>
              <a:rPr lang="en-US" b="1">
                <a:solidFill>
                  <a:schemeClr val="bg1"/>
                </a:solidFill>
                <a:latin typeface="Calibri" pitchFamily="-106" charset="0"/>
              </a:rPr>
              <a:t>DS = Derrick Snowden</a:t>
            </a:r>
          </a:p>
          <a:p>
            <a:r>
              <a:rPr lang="en-US" b="1">
                <a:solidFill>
                  <a:schemeClr val="bg1"/>
                </a:solidFill>
                <a:latin typeface="Calibri" pitchFamily="-106" charset="0"/>
              </a:rPr>
              <a:t>JT = Joaquin Trinanes</a:t>
            </a:r>
          </a:p>
          <a:p>
            <a:r>
              <a:rPr lang="en-US" b="1">
                <a:solidFill>
                  <a:schemeClr val="bg1"/>
                </a:solidFill>
                <a:latin typeface="Calibri" pitchFamily="-106" charset="0"/>
              </a:rPr>
              <a:t>FB = Francis Bringas</a:t>
            </a:r>
          </a:p>
          <a:p>
            <a:r>
              <a:rPr lang="en-US" b="1">
                <a:solidFill>
                  <a:schemeClr val="bg1"/>
                </a:solidFill>
                <a:latin typeface="Calibri" pitchFamily="-106" charset="0"/>
              </a:rPr>
              <a:t>SM = Shawn Smith</a:t>
            </a:r>
          </a:p>
          <a:p>
            <a:r>
              <a:rPr lang="en-US" b="1">
                <a:solidFill>
                  <a:schemeClr val="bg1"/>
                </a:solidFill>
                <a:latin typeface="Calibri" pitchFamily="-106" charset="0"/>
              </a:rPr>
              <a:t>LP =  Loic Petit de Lavilleon</a:t>
            </a:r>
          </a:p>
          <a:p>
            <a:r>
              <a:rPr lang="en-US" b="1">
                <a:solidFill>
                  <a:schemeClr val="bg1"/>
                </a:solidFill>
                <a:latin typeface="Calibri" pitchFamily="-106" charset="0"/>
              </a:rPr>
              <a:t>TR = Thomas Rossby</a:t>
            </a:r>
          </a:p>
          <a:p>
            <a:endParaRPr lang="en-US" b="1">
              <a:solidFill>
                <a:schemeClr val="accent2"/>
              </a:solidFill>
              <a:latin typeface="Calibri" pitchFamily="-106" charset="0"/>
            </a:endParaRPr>
          </a:p>
        </p:txBody>
      </p:sp>
      <p:sp>
        <p:nvSpPr>
          <p:cNvPr id="22532" name="TextBox 7"/>
          <p:cNvSpPr txBox="1">
            <a:spLocks noChangeArrowheads="1"/>
          </p:cNvSpPr>
          <p:nvPr/>
        </p:nvSpPr>
        <p:spPr bwMode="auto">
          <a:xfrm>
            <a:off x="103188" y="1066800"/>
            <a:ext cx="8609012" cy="7324725"/>
          </a:xfrm>
          <a:prstGeom prst="rect">
            <a:avLst/>
          </a:prstGeom>
          <a:noFill/>
          <a:ln w="9525">
            <a:noFill/>
            <a:miter lim="800000"/>
            <a:headEnd/>
            <a:tailEnd/>
          </a:ln>
        </p:spPr>
        <p:txBody>
          <a:bodyPr>
            <a:spAutoFit/>
          </a:bodyPr>
          <a:lstStyle/>
          <a:p>
            <a:pPr marL="342900" indent="-342900"/>
            <a:r>
              <a:rPr lang="gl-ES" sz="2400" b="1" dirty="0" err="1">
                <a:solidFill>
                  <a:srgbClr val="254061"/>
                </a:solidFill>
                <a:latin typeface="Calibri" pitchFamily="-106" charset="0"/>
              </a:rPr>
              <a:t>Science</a:t>
            </a:r>
            <a:r>
              <a:rPr lang="gl-ES" sz="2400" b="1" dirty="0">
                <a:solidFill>
                  <a:srgbClr val="254061"/>
                </a:solidFill>
                <a:latin typeface="Calibri" pitchFamily="-106" charset="0"/>
              </a:rPr>
              <a:t> and </a:t>
            </a:r>
            <a:r>
              <a:rPr lang="gl-ES" sz="2400" b="1" dirty="0" err="1">
                <a:solidFill>
                  <a:srgbClr val="254061"/>
                </a:solidFill>
                <a:latin typeface="Calibri" pitchFamily="-106" charset="0"/>
              </a:rPr>
              <a:t>Forecasting</a:t>
            </a:r>
            <a:endParaRPr lang="gl-ES" sz="2400" b="1" dirty="0">
              <a:solidFill>
                <a:srgbClr val="254061"/>
              </a:solidFill>
              <a:latin typeface="Calibri" pitchFamily="-106" charset="0"/>
            </a:endParaRPr>
          </a:p>
          <a:p>
            <a:pPr marL="342900" indent="-342900"/>
            <a:r>
              <a:rPr lang="es-ES" dirty="0">
                <a:latin typeface="Calibri" pitchFamily="-106" charset="0"/>
              </a:rPr>
              <a:t>NOAA, NRL, </a:t>
            </a:r>
            <a:r>
              <a:rPr lang="es-ES" dirty="0" smtClean="0">
                <a:latin typeface="Calibri" pitchFamily="-106" charset="0"/>
              </a:rPr>
              <a:t>SIO, NASA, … </a:t>
            </a:r>
            <a:r>
              <a:rPr lang="es-ES" dirty="0">
                <a:latin typeface="Calibri" pitchFamily="-106" charset="0"/>
              </a:rPr>
              <a:t>(US)</a:t>
            </a:r>
          </a:p>
          <a:p>
            <a:pPr marL="342900" indent="-342900"/>
            <a:r>
              <a:rPr lang="es-ES" dirty="0">
                <a:latin typeface="Calibri" pitchFamily="-106" charset="0"/>
              </a:rPr>
              <a:t>CSIRO, </a:t>
            </a:r>
            <a:r>
              <a:rPr lang="es-ES" dirty="0" err="1" smtClean="0">
                <a:latin typeface="Calibri" pitchFamily="-106" charset="0"/>
              </a:rPr>
              <a:t>BoM</a:t>
            </a:r>
            <a:r>
              <a:rPr lang="es-ES" dirty="0" smtClean="0">
                <a:latin typeface="Calibri" pitchFamily="-106" charset="0"/>
              </a:rPr>
              <a:t>, …(</a:t>
            </a:r>
            <a:r>
              <a:rPr lang="es-ES" dirty="0">
                <a:latin typeface="Calibri" pitchFamily="-106" charset="0"/>
              </a:rPr>
              <a:t>AU)</a:t>
            </a:r>
          </a:p>
          <a:p>
            <a:pPr marL="342900" indent="-342900"/>
            <a:r>
              <a:rPr lang="es-ES" dirty="0">
                <a:latin typeface="Calibri" pitchFamily="-106" charset="0"/>
              </a:rPr>
              <a:t>IRD, </a:t>
            </a:r>
            <a:r>
              <a:rPr lang="es-ES" dirty="0" smtClean="0">
                <a:latin typeface="Calibri" pitchFamily="-106" charset="0"/>
              </a:rPr>
              <a:t>IFREMER, … </a:t>
            </a:r>
            <a:r>
              <a:rPr lang="es-ES" dirty="0">
                <a:latin typeface="Calibri" pitchFamily="-106" charset="0"/>
              </a:rPr>
              <a:t>(FR)</a:t>
            </a:r>
          </a:p>
          <a:p>
            <a:pPr marL="342900" indent="-342900"/>
            <a:r>
              <a:rPr lang="es-ES" dirty="0" err="1">
                <a:latin typeface="Calibri" pitchFamily="-106" charset="0"/>
              </a:rPr>
              <a:t>Tohoku</a:t>
            </a:r>
            <a:r>
              <a:rPr lang="es-ES" dirty="0">
                <a:latin typeface="Calibri" pitchFamily="-106" charset="0"/>
              </a:rPr>
              <a:t> </a:t>
            </a:r>
            <a:r>
              <a:rPr lang="es-ES" dirty="0" err="1" smtClean="0">
                <a:latin typeface="Calibri" pitchFamily="-106" charset="0"/>
              </a:rPr>
              <a:t>Univ</a:t>
            </a:r>
            <a:r>
              <a:rPr lang="es-ES" dirty="0" smtClean="0">
                <a:latin typeface="Calibri" pitchFamily="-106" charset="0"/>
              </a:rPr>
              <a:t>, … </a:t>
            </a:r>
            <a:r>
              <a:rPr lang="es-ES" dirty="0">
                <a:latin typeface="Calibri" pitchFamily="-106" charset="0"/>
              </a:rPr>
              <a:t>(JP)</a:t>
            </a:r>
          </a:p>
          <a:p>
            <a:pPr marL="342900" indent="-342900"/>
            <a:r>
              <a:rPr lang="es-ES" dirty="0" smtClean="0">
                <a:latin typeface="Calibri" pitchFamily="-106" charset="0"/>
              </a:rPr>
              <a:t>NIO, …(</a:t>
            </a:r>
            <a:r>
              <a:rPr lang="es-ES" dirty="0">
                <a:latin typeface="Calibri" pitchFamily="-106" charset="0"/>
              </a:rPr>
              <a:t>IN)</a:t>
            </a:r>
          </a:p>
          <a:p>
            <a:pPr marL="342900" indent="-342900"/>
            <a:r>
              <a:rPr lang="es-ES" b="1" dirty="0">
                <a:solidFill>
                  <a:srgbClr val="254061"/>
                </a:solidFill>
                <a:latin typeface="Calibri" pitchFamily="-106" charset="0"/>
              </a:rPr>
              <a:t>…..</a:t>
            </a:r>
            <a:endParaRPr lang="gl-ES" sz="2400" b="1" dirty="0">
              <a:solidFill>
                <a:srgbClr val="254061"/>
              </a:solidFill>
              <a:latin typeface="Calibri" pitchFamily="-106" charset="0"/>
            </a:endParaRPr>
          </a:p>
          <a:p>
            <a:pPr marL="342900" indent="-342900"/>
            <a:r>
              <a:rPr lang="gl-ES" sz="2400" b="1" dirty="0" err="1">
                <a:solidFill>
                  <a:srgbClr val="254061"/>
                </a:solidFill>
                <a:latin typeface="Calibri" pitchFamily="-106" charset="0"/>
              </a:rPr>
              <a:t>Implementation</a:t>
            </a:r>
            <a:endParaRPr lang="gl-ES" sz="2400" b="1" dirty="0">
              <a:solidFill>
                <a:srgbClr val="254061"/>
              </a:solidFill>
              <a:latin typeface="Calibri" pitchFamily="-106" charset="0"/>
            </a:endParaRPr>
          </a:p>
          <a:p>
            <a:pPr marL="342900" indent="-342900"/>
            <a:r>
              <a:rPr lang="gl-ES" dirty="0">
                <a:latin typeface="Calibri" pitchFamily="-106" charset="0"/>
              </a:rPr>
              <a:t>NOAA/AOML, SIO (US)</a:t>
            </a:r>
          </a:p>
          <a:p>
            <a:pPr marL="342900" indent="-342900"/>
            <a:r>
              <a:rPr lang="gl-ES" dirty="0">
                <a:latin typeface="Calibri" pitchFamily="-106" charset="0"/>
              </a:rPr>
              <a:t>CSIRO, </a:t>
            </a:r>
            <a:r>
              <a:rPr lang="gl-ES" dirty="0" err="1">
                <a:latin typeface="Calibri" pitchFamily="-106" charset="0"/>
              </a:rPr>
              <a:t>BoM</a:t>
            </a:r>
            <a:r>
              <a:rPr lang="gl-ES" dirty="0">
                <a:latin typeface="Calibri" pitchFamily="-106" charset="0"/>
              </a:rPr>
              <a:t> (AU)</a:t>
            </a:r>
          </a:p>
          <a:p>
            <a:pPr marL="342900" indent="-342900"/>
            <a:r>
              <a:rPr lang="gl-ES" dirty="0">
                <a:latin typeface="Calibri" pitchFamily="-106" charset="0"/>
              </a:rPr>
              <a:t>IRD, U. </a:t>
            </a:r>
            <a:r>
              <a:rPr lang="gl-ES" dirty="0" err="1">
                <a:latin typeface="Calibri" pitchFamily="-106" charset="0"/>
              </a:rPr>
              <a:t>Paris</a:t>
            </a:r>
            <a:r>
              <a:rPr lang="gl-ES" dirty="0">
                <a:latin typeface="Calibri" pitchFamily="-106" charset="0"/>
              </a:rPr>
              <a:t> (FR) </a:t>
            </a:r>
          </a:p>
          <a:p>
            <a:pPr marL="342900" indent="-342900"/>
            <a:r>
              <a:rPr lang="gl-ES" dirty="0">
                <a:latin typeface="Calibri" pitchFamily="-106" charset="0"/>
              </a:rPr>
              <a:t>JMA , </a:t>
            </a:r>
            <a:r>
              <a:rPr lang="gl-ES" dirty="0" err="1">
                <a:latin typeface="Calibri" pitchFamily="-106" charset="0"/>
              </a:rPr>
              <a:t>Tohoku</a:t>
            </a:r>
            <a:r>
              <a:rPr lang="gl-ES" dirty="0">
                <a:latin typeface="Calibri" pitchFamily="-106" charset="0"/>
              </a:rPr>
              <a:t> Univ./JAMSTEC (JP)</a:t>
            </a:r>
          </a:p>
          <a:p>
            <a:pPr marL="342900" indent="-342900"/>
            <a:r>
              <a:rPr lang="gl-ES" dirty="0">
                <a:latin typeface="Calibri" pitchFamily="-106" charset="0"/>
              </a:rPr>
              <a:t>BSH (DE) </a:t>
            </a:r>
          </a:p>
          <a:p>
            <a:pPr marL="342900" indent="-342900"/>
            <a:r>
              <a:rPr lang="es-ES" dirty="0" err="1">
                <a:latin typeface="Calibri" pitchFamily="-106" charset="0"/>
              </a:rPr>
              <a:t>Coast</a:t>
            </a:r>
            <a:r>
              <a:rPr lang="es-ES" dirty="0">
                <a:latin typeface="Calibri" pitchFamily="-106" charset="0"/>
              </a:rPr>
              <a:t> </a:t>
            </a:r>
            <a:r>
              <a:rPr lang="es-ES" dirty="0" err="1">
                <a:latin typeface="Calibri" pitchFamily="-106" charset="0"/>
              </a:rPr>
              <a:t>Guard</a:t>
            </a:r>
            <a:r>
              <a:rPr lang="es-ES" dirty="0">
                <a:latin typeface="Calibri" pitchFamily="-106" charset="0"/>
              </a:rPr>
              <a:t>, </a:t>
            </a:r>
            <a:r>
              <a:rPr lang="es-ES" dirty="0" err="1">
                <a:latin typeface="Calibri" pitchFamily="-106" charset="0"/>
              </a:rPr>
              <a:t>Navy</a:t>
            </a:r>
            <a:r>
              <a:rPr lang="es-ES" dirty="0">
                <a:latin typeface="Calibri" pitchFamily="-106" charset="0"/>
              </a:rPr>
              <a:t> (CA)</a:t>
            </a:r>
            <a:endParaRPr lang="gl-ES" dirty="0">
              <a:latin typeface="Calibri" pitchFamily="-106" charset="0"/>
            </a:endParaRPr>
          </a:p>
          <a:p>
            <a:pPr marL="342900" indent="-342900"/>
            <a:r>
              <a:rPr lang="gl-ES" dirty="0">
                <a:latin typeface="Calibri" pitchFamily="-106" charset="0"/>
              </a:rPr>
              <a:t>NIO (IN)</a:t>
            </a:r>
          </a:p>
          <a:p>
            <a:pPr marL="342900" indent="-342900"/>
            <a:r>
              <a:rPr lang="gl-ES" dirty="0">
                <a:latin typeface="Calibri" pitchFamily="-106" charset="0"/>
              </a:rPr>
              <a:t>UCT (</a:t>
            </a:r>
            <a:r>
              <a:rPr lang="gl-ES" dirty="0" err="1">
                <a:latin typeface="Calibri" pitchFamily="-106" charset="0"/>
              </a:rPr>
              <a:t>South</a:t>
            </a:r>
            <a:r>
              <a:rPr lang="gl-ES" dirty="0">
                <a:latin typeface="Calibri" pitchFamily="-106" charset="0"/>
              </a:rPr>
              <a:t> </a:t>
            </a:r>
            <a:r>
              <a:rPr lang="gl-ES" dirty="0" err="1">
                <a:latin typeface="Calibri" pitchFamily="-106" charset="0"/>
              </a:rPr>
              <a:t>Africa</a:t>
            </a:r>
            <a:r>
              <a:rPr lang="gl-ES" dirty="0">
                <a:latin typeface="Calibri" pitchFamily="-106" charset="0"/>
              </a:rPr>
              <a:t>)</a:t>
            </a:r>
          </a:p>
          <a:p>
            <a:pPr marL="342900" indent="-342900"/>
            <a:r>
              <a:rPr lang="gl-ES" dirty="0">
                <a:latin typeface="Calibri" pitchFamily="-106" charset="0"/>
              </a:rPr>
              <a:t>FURG and </a:t>
            </a:r>
            <a:r>
              <a:rPr lang="gl-ES" dirty="0" err="1">
                <a:latin typeface="Calibri" pitchFamily="-106" charset="0"/>
              </a:rPr>
              <a:t>Navy</a:t>
            </a:r>
            <a:r>
              <a:rPr lang="gl-ES" dirty="0">
                <a:latin typeface="Calibri" pitchFamily="-106" charset="0"/>
              </a:rPr>
              <a:t> (</a:t>
            </a:r>
            <a:r>
              <a:rPr lang="gl-ES" dirty="0" err="1">
                <a:latin typeface="Calibri" pitchFamily="-106" charset="0"/>
              </a:rPr>
              <a:t>Brazil</a:t>
            </a:r>
            <a:r>
              <a:rPr lang="gl-ES" dirty="0">
                <a:latin typeface="Calibri" pitchFamily="-106" charset="0"/>
              </a:rPr>
              <a:t>)</a:t>
            </a:r>
          </a:p>
          <a:p>
            <a:pPr marL="342900" indent="-342900"/>
            <a:r>
              <a:rPr lang="gl-ES" dirty="0">
                <a:latin typeface="Calibri" pitchFamily="-106" charset="0"/>
              </a:rPr>
              <a:t>.....</a:t>
            </a:r>
            <a:endParaRPr lang="es-ES" dirty="0">
              <a:latin typeface="Calibri" pitchFamily="-106" charset="0"/>
            </a:endParaRPr>
          </a:p>
          <a:p>
            <a:pPr marL="342900" indent="-342900"/>
            <a:endParaRPr lang="es-ES" sz="2400" b="1" dirty="0">
              <a:solidFill>
                <a:srgbClr val="254061"/>
              </a:solidFill>
              <a:latin typeface="Calibri" pitchFamily="-106" charset="0"/>
            </a:endParaRPr>
          </a:p>
          <a:p>
            <a:pPr marL="342900" indent="-342900"/>
            <a:endParaRPr lang="gl-ES" sz="2400" b="1" dirty="0">
              <a:solidFill>
                <a:srgbClr val="254061"/>
              </a:solidFill>
              <a:latin typeface="Calibri" pitchFamily="-106" charset="0"/>
            </a:endParaRPr>
          </a:p>
          <a:p>
            <a:pPr marL="342900" indent="-342900"/>
            <a:endParaRPr lang="gl-ES" sz="2000" dirty="0">
              <a:latin typeface="Calibri" pitchFamily="-106" charset="0"/>
            </a:endParaRPr>
          </a:p>
          <a:p>
            <a:pPr marL="342900" indent="-342900"/>
            <a:endParaRPr lang="gl-ES" sz="2000" dirty="0">
              <a:latin typeface="Calibri" pitchFamily="-106" charset="0"/>
            </a:endParaRPr>
          </a:p>
          <a:p>
            <a:pPr marL="342900" indent="-342900"/>
            <a:r>
              <a:rPr lang="en-US" sz="2000" dirty="0">
                <a:latin typeface="Calibri" pitchFamily="-106" charset="0"/>
              </a:rPr>
              <a:t/>
            </a:r>
            <a:br>
              <a:rPr lang="en-US" sz="2000" dirty="0">
                <a:latin typeface="Calibri" pitchFamily="-106" charset="0"/>
              </a:rPr>
            </a:br>
            <a:endParaRPr lang="en-US" sz="2000" dirty="0">
              <a:latin typeface="Calibri" pitchFamily="-106" charset="0"/>
            </a:endParaRPr>
          </a:p>
        </p:txBody>
      </p:sp>
      <p:sp>
        <p:nvSpPr>
          <p:cNvPr id="22533" name="TextBox 6"/>
          <p:cNvSpPr>
            <a:spLocks noChangeArrowheads="1"/>
          </p:cNvSpPr>
          <p:nvPr/>
        </p:nvSpPr>
        <p:spPr bwMode="auto">
          <a:xfrm>
            <a:off x="2476500" y="182563"/>
            <a:ext cx="5972175" cy="646112"/>
          </a:xfrm>
          <a:custGeom>
            <a:avLst/>
            <a:gdLst>
              <a:gd name="T0" fmla="*/ 0 w 8238554"/>
              <a:gd name="T1" fmla="*/ 0 h 4031873"/>
              <a:gd name="T2" fmla="*/ 5977743 w 8238554"/>
              <a:gd name="T3" fmla="*/ 0 h 4031873"/>
              <a:gd name="T4" fmla="*/ 5977743 w 8238554"/>
              <a:gd name="T5" fmla="*/ 0 h 4031873"/>
              <a:gd name="T6" fmla="*/ 0 w 8238554"/>
              <a:gd name="T7" fmla="*/ 0 h 4031873"/>
              <a:gd name="T8" fmla="*/ 0 w 8238554"/>
              <a:gd name="T9" fmla="*/ 0 h 4031873"/>
              <a:gd name="T10" fmla="*/ 0 60000 65536"/>
              <a:gd name="T11" fmla="*/ 0 60000 65536"/>
              <a:gd name="T12" fmla="*/ 0 60000 65536"/>
              <a:gd name="T13" fmla="*/ 0 60000 65536"/>
              <a:gd name="T14" fmla="*/ 0 60000 65536"/>
              <a:gd name="T15" fmla="*/ 0 w 8238554"/>
              <a:gd name="T16" fmla="*/ 0 h 4031873"/>
              <a:gd name="T17" fmla="*/ 8238554 w 8238554"/>
              <a:gd name="T18" fmla="*/ 4031873 h 4031873"/>
            </a:gdLst>
            <a:ahLst/>
            <a:cxnLst>
              <a:cxn ang="T10">
                <a:pos x="T0" y="T1"/>
              </a:cxn>
              <a:cxn ang="T11">
                <a:pos x="T2" y="T3"/>
              </a:cxn>
              <a:cxn ang="T12">
                <a:pos x="T4" y="T5"/>
              </a:cxn>
              <a:cxn ang="T13">
                <a:pos x="T6" y="T7"/>
              </a:cxn>
              <a:cxn ang="T14">
                <a:pos x="T8" y="T9"/>
              </a:cxn>
            </a:cxnLst>
            <a:rect l="T15" t="T16" r="T17" b="T18"/>
            <a:pathLst>
              <a:path w="8238554" h="4031873">
                <a:moveTo>
                  <a:pt x="0" y="0"/>
                </a:moveTo>
                <a:lnTo>
                  <a:pt x="8238554" y="0"/>
                </a:lnTo>
                <a:lnTo>
                  <a:pt x="8238554" y="4031873"/>
                </a:lnTo>
                <a:lnTo>
                  <a:pt x="0" y="4031873"/>
                </a:lnTo>
                <a:lnTo>
                  <a:pt x="0" y="0"/>
                </a:lnTo>
                <a:close/>
              </a:path>
            </a:pathLst>
          </a:custGeom>
          <a:noFill/>
          <a:ln w="9525">
            <a:noFill/>
            <a:miter lim="800000"/>
            <a:headEnd/>
            <a:tailEnd/>
          </a:ln>
        </p:spPr>
        <p:txBody>
          <a:bodyPr>
            <a:spAutoFit/>
          </a:bodyPr>
          <a:lstStyle/>
          <a:p>
            <a:r>
              <a:rPr lang="en-US" sz="3600" b="1">
                <a:latin typeface="Calibri" pitchFamily="-106" charset="0"/>
              </a:rPr>
              <a:t>    International Key Players</a:t>
            </a:r>
          </a:p>
        </p:txBody>
      </p:sp>
      <p:sp>
        <p:nvSpPr>
          <p:cNvPr id="22534" name="TextBox 7"/>
          <p:cNvSpPr txBox="1">
            <a:spLocks noChangeArrowheads="1"/>
          </p:cNvSpPr>
          <p:nvPr/>
        </p:nvSpPr>
        <p:spPr bwMode="auto">
          <a:xfrm>
            <a:off x="4406900" y="1066800"/>
            <a:ext cx="8610600" cy="6494085"/>
          </a:xfrm>
          <a:prstGeom prst="rect">
            <a:avLst/>
          </a:prstGeom>
          <a:noFill/>
          <a:ln w="9525">
            <a:noFill/>
            <a:miter lim="800000"/>
            <a:headEnd/>
            <a:tailEnd/>
          </a:ln>
        </p:spPr>
        <p:txBody>
          <a:bodyPr>
            <a:spAutoFit/>
          </a:bodyPr>
          <a:lstStyle/>
          <a:p>
            <a:pPr marL="342900" indent="-342900"/>
            <a:r>
              <a:rPr lang="es-ES" sz="2400" b="1" dirty="0" err="1">
                <a:solidFill>
                  <a:srgbClr val="254061"/>
                </a:solidFill>
                <a:latin typeface="Calibri" pitchFamily="-106" charset="0"/>
              </a:rPr>
              <a:t>Shipping</a:t>
            </a:r>
            <a:r>
              <a:rPr lang="es-ES" sz="2400" b="1" dirty="0">
                <a:solidFill>
                  <a:srgbClr val="254061"/>
                </a:solidFill>
                <a:latin typeface="Calibri" pitchFamily="-106" charset="0"/>
              </a:rPr>
              <a:t> </a:t>
            </a:r>
            <a:r>
              <a:rPr lang="es-ES" sz="2400" b="1" dirty="0" err="1">
                <a:solidFill>
                  <a:srgbClr val="254061"/>
                </a:solidFill>
                <a:latin typeface="Calibri" pitchFamily="-106" charset="0"/>
              </a:rPr>
              <a:t>Industry</a:t>
            </a:r>
            <a:endParaRPr lang="gl-ES" sz="2400" b="1" dirty="0">
              <a:solidFill>
                <a:srgbClr val="254061"/>
              </a:solidFill>
              <a:latin typeface="Calibri" pitchFamily="-106" charset="0"/>
            </a:endParaRPr>
          </a:p>
          <a:p>
            <a:pPr marL="342900" indent="-342900"/>
            <a:r>
              <a:rPr lang="gl-ES" dirty="0" err="1">
                <a:latin typeface="Calibri" pitchFamily="-106" charset="0"/>
              </a:rPr>
              <a:t>Bermuda</a:t>
            </a:r>
            <a:r>
              <a:rPr lang="gl-ES" dirty="0">
                <a:latin typeface="Calibri" pitchFamily="-106" charset="0"/>
              </a:rPr>
              <a:t> </a:t>
            </a:r>
            <a:r>
              <a:rPr lang="gl-ES" dirty="0" err="1">
                <a:latin typeface="Calibri" pitchFamily="-106" charset="0"/>
              </a:rPr>
              <a:t>Container</a:t>
            </a:r>
            <a:r>
              <a:rPr lang="gl-ES" dirty="0">
                <a:latin typeface="Calibri" pitchFamily="-106" charset="0"/>
              </a:rPr>
              <a:t> </a:t>
            </a:r>
            <a:r>
              <a:rPr lang="gl-ES" dirty="0" err="1">
                <a:latin typeface="Calibri" pitchFamily="-106" charset="0"/>
              </a:rPr>
              <a:t>Line</a:t>
            </a:r>
            <a:endParaRPr lang="gl-ES" dirty="0">
              <a:latin typeface="Calibri" pitchFamily="-106" charset="0"/>
            </a:endParaRPr>
          </a:p>
          <a:p>
            <a:pPr marL="342900" indent="-342900"/>
            <a:r>
              <a:rPr lang="de-DE" dirty="0">
                <a:latin typeface="Calibri" pitchFamily="-106" charset="0"/>
              </a:rPr>
              <a:t>E.R. Schiffahrt GmbH &amp; Cie. KG</a:t>
            </a:r>
          </a:p>
          <a:p>
            <a:pPr marL="342900" indent="-342900"/>
            <a:r>
              <a:rPr lang="gl-ES" dirty="0" err="1">
                <a:latin typeface="Calibri" pitchFamily="-106" charset="0"/>
              </a:rPr>
              <a:t>Hapag-Lloyd</a:t>
            </a:r>
            <a:endParaRPr lang="de-DE" dirty="0">
              <a:latin typeface="Calibri" pitchFamily="-106" charset="0"/>
            </a:endParaRPr>
          </a:p>
          <a:p>
            <a:pPr marL="342900" indent="-342900"/>
            <a:r>
              <a:rPr lang="gl-ES" dirty="0" err="1">
                <a:latin typeface="Calibri" pitchFamily="-106" charset="0"/>
              </a:rPr>
              <a:t>Hermann</a:t>
            </a:r>
            <a:r>
              <a:rPr lang="gl-ES" dirty="0">
                <a:latin typeface="Calibri" pitchFamily="-106" charset="0"/>
              </a:rPr>
              <a:t> </a:t>
            </a:r>
            <a:r>
              <a:rPr lang="gl-ES" dirty="0" err="1">
                <a:latin typeface="Calibri" pitchFamily="-106" charset="0"/>
              </a:rPr>
              <a:t>Buss</a:t>
            </a:r>
            <a:endParaRPr lang="gl-ES" dirty="0">
              <a:latin typeface="Calibri" pitchFamily="-106" charset="0"/>
            </a:endParaRPr>
          </a:p>
          <a:p>
            <a:pPr marL="342900" indent="-342900"/>
            <a:r>
              <a:rPr lang="gl-ES" dirty="0" err="1">
                <a:latin typeface="Calibri" pitchFamily="-106" charset="0"/>
              </a:rPr>
              <a:t>Hoegh</a:t>
            </a:r>
            <a:endParaRPr lang="gl-ES" dirty="0">
              <a:latin typeface="Calibri" pitchFamily="-106" charset="0"/>
            </a:endParaRPr>
          </a:p>
          <a:p>
            <a:pPr marL="342900" indent="-342900"/>
            <a:r>
              <a:rPr lang="gl-ES" dirty="0" err="1">
                <a:latin typeface="Calibri" pitchFamily="-106" charset="0"/>
              </a:rPr>
              <a:t>Horizon</a:t>
            </a:r>
            <a:r>
              <a:rPr lang="gl-ES" dirty="0">
                <a:latin typeface="Calibri" pitchFamily="-106" charset="0"/>
              </a:rPr>
              <a:t> </a:t>
            </a:r>
            <a:r>
              <a:rPr lang="gl-ES" dirty="0" err="1">
                <a:latin typeface="Calibri" pitchFamily="-106" charset="0"/>
              </a:rPr>
              <a:t>Lines</a:t>
            </a:r>
            <a:endParaRPr lang="gl-ES" dirty="0">
              <a:latin typeface="Calibri" pitchFamily="-106" charset="0"/>
            </a:endParaRPr>
          </a:p>
          <a:p>
            <a:pPr marL="342900" indent="-342900"/>
            <a:r>
              <a:rPr lang="gl-ES" dirty="0" err="1">
                <a:latin typeface="Calibri" pitchFamily="-106" charset="0"/>
              </a:rPr>
              <a:t>Maersk</a:t>
            </a:r>
            <a:r>
              <a:rPr lang="gl-ES" dirty="0">
                <a:latin typeface="Calibri" pitchFamily="-106" charset="0"/>
              </a:rPr>
              <a:t> </a:t>
            </a:r>
            <a:r>
              <a:rPr lang="gl-ES" dirty="0" err="1">
                <a:latin typeface="Calibri" pitchFamily="-106" charset="0"/>
              </a:rPr>
              <a:t>Line</a:t>
            </a:r>
            <a:endParaRPr lang="gl-ES" dirty="0">
              <a:latin typeface="Calibri" pitchFamily="-106" charset="0"/>
            </a:endParaRPr>
          </a:p>
          <a:p>
            <a:pPr marL="342900" indent="-342900"/>
            <a:r>
              <a:rPr lang="gl-ES" dirty="0" err="1">
                <a:latin typeface="Calibri" pitchFamily="-106" charset="0"/>
              </a:rPr>
              <a:t>Pacific</a:t>
            </a:r>
            <a:r>
              <a:rPr lang="gl-ES" dirty="0">
                <a:latin typeface="Calibri" pitchFamily="-106" charset="0"/>
              </a:rPr>
              <a:t> </a:t>
            </a:r>
            <a:r>
              <a:rPr lang="gl-ES" dirty="0" err="1">
                <a:latin typeface="Calibri" pitchFamily="-106" charset="0"/>
              </a:rPr>
              <a:t>Forum</a:t>
            </a:r>
            <a:r>
              <a:rPr lang="gl-ES" dirty="0">
                <a:latin typeface="Calibri" pitchFamily="-106" charset="0"/>
              </a:rPr>
              <a:t> </a:t>
            </a:r>
            <a:r>
              <a:rPr lang="gl-ES" dirty="0" err="1">
                <a:latin typeface="Calibri" pitchFamily="-106" charset="0"/>
              </a:rPr>
              <a:t>Line</a:t>
            </a:r>
            <a:endParaRPr lang="gl-ES" dirty="0">
              <a:latin typeface="Calibri" pitchFamily="-106" charset="0"/>
            </a:endParaRPr>
          </a:p>
          <a:p>
            <a:pPr marL="342900" indent="-342900"/>
            <a:r>
              <a:rPr lang="gl-ES" dirty="0">
                <a:latin typeface="Calibri" pitchFamily="-106" charset="0"/>
              </a:rPr>
              <a:t>P&amp;O </a:t>
            </a:r>
            <a:r>
              <a:rPr lang="gl-ES" dirty="0" err="1">
                <a:latin typeface="Calibri" pitchFamily="-106" charset="0"/>
              </a:rPr>
              <a:t>Nedlloyd</a:t>
            </a:r>
            <a:endParaRPr lang="gl-ES" dirty="0">
              <a:latin typeface="Calibri" pitchFamily="-106" charset="0"/>
            </a:endParaRPr>
          </a:p>
          <a:p>
            <a:pPr marL="342900" indent="-342900"/>
            <a:r>
              <a:rPr lang="gl-ES" dirty="0" err="1">
                <a:latin typeface="Calibri" pitchFamily="-106" charset="0"/>
              </a:rPr>
              <a:t>Safmarine</a:t>
            </a:r>
            <a:endParaRPr lang="gl-ES" dirty="0">
              <a:latin typeface="Calibri" pitchFamily="-106" charset="0"/>
            </a:endParaRPr>
          </a:p>
          <a:p>
            <a:pPr marL="342900" indent="-342900"/>
            <a:r>
              <a:rPr lang="gl-ES" dirty="0" err="1">
                <a:latin typeface="Calibri" pitchFamily="-106" charset="0"/>
              </a:rPr>
              <a:t>Seabulk</a:t>
            </a:r>
            <a:r>
              <a:rPr lang="gl-ES" dirty="0">
                <a:latin typeface="Calibri" pitchFamily="-106" charset="0"/>
              </a:rPr>
              <a:t> </a:t>
            </a:r>
            <a:r>
              <a:rPr lang="gl-ES" dirty="0" err="1">
                <a:latin typeface="Calibri" pitchFamily="-106" charset="0"/>
              </a:rPr>
              <a:t>International</a:t>
            </a:r>
            <a:endParaRPr lang="gl-ES" dirty="0">
              <a:latin typeface="Calibri" pitchFamily="-106" charset="0"/>
            </a:endParaRPr>
          </a:p>
          <a:p>
            <a:pPr marL="342900" indent="-342900"/>
            <a:r>
              <a:rPr lang="de-DE" dirty="0">
                <a:latin typeface="Calibri" pitchFamily="-106" charset="0"/>
              </a:rPr>
              <a:t>Schiffahrtsgesellschaft Oltmann mbH &amp; Co.</a:t>
            </a:r>
          </a:p>
          <a:p>
            <a:pPr marL="342900" indent="-342900"/>
            <a:r>
              <a:rPr lang="de-DE" b="1" dirty="0">
                <a:solidFill>
                  <a:srgbClr val="254061"/>
                </a:solidFill>
                <a:latin typeface="Calibri" pitchFamily="-106" charset="0"/>
              </a:rPr>
              <a:t>....</a:t>
            </a:r>
            <a:endParaRPr lang="es-ES" b="1" dirty="0">
              <a:solidFill>
                <a:srgbClr val="254061"/>
              </a:solidFill>
              <a:latin typeface="Calibri" pitchFamily="-106" charset="0"/>
            </a:endParaRPr>
          </a:p>
          <a:p>
            <a:pPr marL="342900" indent="-342900"/>
            <a:r>
              <a:rPr lang="es-ES" sz="2400" b="1" dirty="0">
                <a:solidFill>
                  <a:srgbClr val="254061"/>
                </a:solidFill>
                <a:latin typeface="Calibri" pitchFamily="-106" charset="0"/>
              </a:rPr>
              <a:t>Data</a:t>
            </a:r>
            <a:r>
              <a:rPr lang="es-ES" dirty="0">
                <a:latin typeface="Calibri" pitchFamily="-106" charset="0"/>
              </a:rPr>
              <a:t> </a:t>
            </a:r>
            <a:r>
              <a:rPr lang="es-ES" sz="2400" b="1" dirty="0">
                <a:solidFill>
                  <a:srgbClr val="254061"/>
                </a:solidFill>
                <a:latin typeface="Calibri" pitchFamily="-106" charset="0"/>
              </a:rPr>
              <a:t>Management</a:t>
            </a:r>
          </a:p>
          <a:p>
            <a:pPr marL="342900" indent="-342900"/>
            <a:r>
              <a:rPr lang="es-ES" dirty="0">
                <a:latin typeface="Calibri" pitchFamily="-106" charset="0"/>
              </a:rPr>
              <a:t>NOAA, IOC/IODE, WMO, </a:t>
            </a:r>
            <a:r>
              <a:rPr lang="es-ES" dirty="0" err="1"/>
              <a:t>Coriolis</a:t>
            </a:r>
            <a:r>
              <a:rPr lang="es-ES" dirty="0"/>
              <a:t> ,</a:t>
            </a:r>
            <a:r>
              <a:rPr lang="es-ES" dirty="0">
                <a:latin typeface="Calibri" pitchFamily="-106" charset="0"/>
              </a:rPr>
              <a:t>ISDM, </a:t>
            </a:r>
          </a:p>
          <a:p>
            <a:pPr marL="342900" indent="-342900"/>
            <a:r>
              <a:rPr lang="es-ES" dirty="0">
                <a:latin typeface="Calibri" pitchFamily="-106" charset="0"/>
              </a:rPr>
              <a:t>CSIRO, SIO, </a:t>
            </a:r>
            <a:r>
              <a:rPr lang="es-ES" dirty="0" err="1">
                <a:latin typeface="Calibri" pitchFamily="-106" charset="0"/>
              </a:rPr>
              <a:t>Tohoku</a:t>
            </a:r>
            <a:r>
              <a:rPr lang="es-ES" dirty="0">
                <a:latin typeface="Calibri" pitchFamily="-106" charset="0"/>
              </a:rPr>
              <a:t> Univ</a:t>
            </a:r>
            <a:r>
              <a:rPr lang="es-ES" dirty="0" smtClean="0">
                <a:latin typeface="Calibri" pitchFamily="-106" charset="0"/>
              </a:rPr>
              <a:t>.</a:t>
            </a:r>
            <a:endParaRPr lang="es-ES" dirty="0">
              <a:latin typeface="Calibri" pitchFamily="-106" charset="0"/>
            </a:endParaRPr>
          </a:p>
          <a:p>
            <a:pPr marL="342900" indent="-342900"/>
            <a:endParaRPr lang="gl-ES" b="1" dirty="0">
              <a:solidFill>
                <a:srgbClr val="254061"/>
              </a:solidFill>
              <a:latin typeface="Calibri" pitchFamily="-106" charset="0"/>
            </a:endParaRPr>
          </a:p>
          <a:p>
            <a:pPr marL="342900" indent="-342900"/>
            <a:endParaRPr lang="gl-ES" sz="2000" dirty="0">
              <a:latin typeface="Calibri" pitchFamily="-106" charset="0"/>
            </a:endParaRPr>
          </a:p>
          <a:p>
            <a:pPr marL="342900" indent="-342900"/>
            <a:endParaRPr lang="gl-ES" sz="2000" dirty="0">
              <a:latin typeface="Calibri" pitchFamily="-106" charset="0"/>
            </a:endParaRPr>
          </a:p>
          <a:p>
            <a:pPr marL="342900" indent="-342900"/>
            <a:r>
              <a:rPr lang="en-US" sz="2000" dirty="0">
                <a:latin typeface="Calibri" pitchFamily="-106" charset="0"/>
              </a:rPr>
              <a:t/>
            </a:r>
            <a:br>
              <a:rPr lang="en-US" sz="2000" dirty="0">
                <a:latin typeface="Calibri" pitchFamily="-106" charset="0"/>
              </a:rPr>
            </a:br>
            <a:endParaRPr lang="en-US" sz="2000" dirty="0">
              <a:latin typeface="Calibri" pitchFamily="-106"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2"/>
          <p:cNvSpPr txBox="1">
            <a:spLocks noChangeArrowheads="1"/>
          </p:cNvSpPr>
          <p:nvPr/>
        </p:nvSpPr>
        <p:spPr bwMode="auto">
          <a:xfrm>
            <a:off x="381000" y="1219200"/>
            <a:ext cx="8331200" cy="923925"/>
          </a:xfrm>
          <a:prstGeom prst="rect">
            <a:avLst/>
          </a:prstGeom>
          <a:noFill/>
          <a:ln w="9525">
            <a:noFill/>
            <a:miter lim="800000"/>
            <a:headEnd/>
            <a:tailEnd/>
          </a:ln>
        </p:spPr>
        <p:txBody>
          <a:bodyPr>
            <a:spAutoFit/>
          </a:bodyPr>
          <a:lstStyle/>
          <a:p>
            <a:pPr marL="342900" indent="-342900">
              <a:buFont typeface="Calibri" pitchFamily="-106" charset="0"/>
              <a:buAutoNum type="arabicParenR" startAt="28"/>
            </a:pPr>
            <a:endParaRPr lang="en-US" b="1">
              <a:latin typeface="Times New Roman" pitchFamily="-106" charset="0"/>
              <a:cs typeface="Times New Roman" pitchFamily="-106" charset="0"/>
            </a:endParaRPr>
          </a:p>
          <a:p>
            <a:pPr marL="342900" indent="-342900"/>
            <a:r>
              <a:rPr lang="en-US">
                <a:latin typeface="Calibri" pitchFamily="-106" charset="0"/>
                <a:cs typeface="Times New Roman" pitchFamily="-106" charset="0"/>
              </a:rPr>
              <a:t> </a:t>
            </a:r>
          </a:p>
          <a:p>
            <a:pPr marL="342900" indent="-342900"/>
            <a:endParaRPr lang="en-US">
              <a:latin typeface="Calibri" pitchFamily="-106" charset="0"/>
              <a:cs typeface="Times New Roman" pitchFamily="-106" charset="0"/>
            </a:endParaRPr>
          </a:p>
        </p:txBody>
      </p:sp>
      <p:sp>
        <p:nvSpPr>
          <p:cNvPr id="24579" name="TextBox 3"/>
          <p:cNvSpPr txBox="1">
            <a:spLocks noChangeArrowheads="1"/>
          </p:cNvSpPr>
          <p:nvPr/>
        </p:nvSpPr>
        <p:spPr bwMode="auto">
          <a:xfrm>
            <a:off x="914400" y="1066800"/>
            <a:ext cx="5381625" cy="2586038"/>
          </a:xfrm>
          <a:prstGeom prst="rect">
            <a:avLst/>
          </a:prstGeom>
          <a:noFill/>
          <a:ln w="9525">
            <a:noFill/>
            <a:miter lim="800000"/>
            <a:headEnd/>
            <a:tailEnd/>
          </a:ln>
        </p:spPr>
        <p:txBody>
          <a:bodyPr wrap="none">
            <a:spAutoFit/>
          </a:bodyPr>
          <a:lstStyle/>
          <a:p>
            <a:r>
              <a:rPr lang="en-US" b="1">
                <a:solidFill>
                  <a:schemeClr val="bg1"/>
                </a:solidFill>
                <a:latin typeface="Calibri" pitchFamily="-106" charset="0"/>
              </a:rPr>
              <a:t>CP = Chairperson</a:t>
            </a:r>
          </a:p>
          <a:p>
            <a:r>
              <a:rPr lang="en-US" b="1">
                <a:solidFill>
                  <a:schemeClr val="bg1"/>
                </a:solidFill>
                <a:latin typeface="Calibri" pitchFamily="-106" charset="0"/>
              </a:rPr>
              <a:t>TC = Technical Coordinator (Mathieu Belbeoch)</a:t>
            </a:r>
          </a:p>
          <a:p>
            <a:r>
              <a:rPr lang="en-US" b="1">
                <a:solidFill>
                  <a:schemeClr val="bg1"/>
                </a:solidFill>
                <a:latin typeface="Calibri" pitchFamily="-106" charset="0"/>
              </a:rPr>
              <a:t>DS = Derrick Snowden</a:t>
            </a:r>
          </a:p>
          <a:p>
            <a:r>
              <a:rPr lang="en-US" b="1">
                <a:solidFill>
                  <a:schemeClr val="bg1"/>
                </a:solidFill>
                <a:latin typeface="Calibri" pitchFamily="-106" charset="0"/>
              </a:rPr>
              <a:t>JT = Joaquin Trinanes</a:t>
            </a:r>
          </a:p>
          <a:p>
            <a:r>
              <a:rPr lang="en-US" b="1">
                <a:solidFill>
                  <a:schemeClr val="bg1"/>
                </a:solidFill>
                <a:latin typeface="Calibri" pitchFamily="-106" charset="0"/>
              </a:rPr>
              <a:t>FB = Francis Bringas</a:t>
            </a:r>
          </a:p>
          <a:p>
            <a:r>
              <a:rPr lang="en-US" b="1">
                <a:solidFill>
                  <a:schemeClr val="bg1"/>
                </a:solidFill>
                <a:latin typeface="Calibri" pitchFamily="-106" charset="0"/>
              </a:rPr>
              <a:t>SM = Shawn Smith</a:t>
            </a:r>
          </a:p>
          <a:p>
            <a:r>
              <a:rPr lang="en-US" b="1">
                <a:solidFill>
                  <a:schemeClr val="bg1"/>
                </a:solidFill>
                <a:latin typeface="Calibri" pitchFamily="-106" charset="0"/>
              </a:rPr>
              <a:t>LP =  Loic Petit de Lavilleon</a:t>
            </a:r>
          </a:p>
          <a:p>
            <a:r>
              <a:rPr lang="en-US" b="1">
                <a:solidFill>
                  <a:schemeClr val="bg1"/>
                </a:solidFill>
                <a:latin typeface="Calibri" pitchFamily="-106" charset="0"/>
              </a:rPr>
              <a:t>TR = Thomas Rossby</a:t>
            </a:r>
          </a:p>
          <a:p>
            <a:endParaRPr lang="en-US" b="1">
              <a:solidFill>
                <a:schemeClr val="accent2"/>
              </a:solidFill>
              <a:latin typeface="Calibri" pitchFamily="-106" charset="0"/>
            </a:endParaRPr>
          </a:p>
        </p:txBody>
      </p:sp>
      <p:sp>
        <p:nvSpPr>
          <p:cNvPr id="24580" name="TextBox 7"/>
          <p:cNvSpPr txBox="1">
            <a:spLocks noChangeArrowheads="1"/>
          </p:cNvSpPr>
          <p:nvPr/>
        </p:nvSpPr>
        <p:spPr bwMode="auto">
          <a:xfrm>
            <a:off x="381000" y="1219200"/>
            <a:ext cx="8609013" cy="2678113"/>
          </a:xfrm>
          <a:prstGeom prst="rect">
            <a:avLst/>
          </a:prstGeom>
          <a:noFill/>
          <a:ln w="9525">
            <a:noFill/>
            <a:miter lim="800000"/>
            <a:headEnd/>
            <a:tailEnd/>
          </a:ln>
        </p:spPr>
        <p:txBody>
          <a:bodyPr>
            <a:spAutoFit/>
          </a:bodyPr>
          <a:lstStyle/>
          <a:p>
            <a:pPr marL="342900" indent="-342900">
              <a:buFontTx/>
              <a:buBlip>
                <a:blip r:embed="rId3"/>
              </a:buBlip>
            </a:pPr>
            <a:r>
              <a:rPr lang="en-US" sz="2400" b="1" dirty="0" smtClean="0">
                <a:latin typeface="Calibri" pitchFamily="-106" charset="0"/>
              </a:rPr>
              <a:t>50+ </a:t>
            </a:r>
            <a:r>
              <a:rPr lang="en-US" sz="2400" dirty="0" smtClean="0">
                <a:latin typeface="Calibri" pitchFamily="-106" charset="0"/>
              </a:rPr>
              <a:t>Transects</a:t>
            </a:r>
            <a:r>
              <a:rPr lang="en-US" sz="2400" dirty="0">
                <a:latin typeface="Calibri" pitchFamily="-106" charset="0"/>
              </a:rPr>
              <a:t>: Solid </a:t>
            </a:r>
            <a:r>
              <a:rPr lang="en-US" sz="2400" b="1" dirty="0">
                <a:latin typeface="Calibri" pitchFamily="-106" charset="0"/>
              </a:rPr>
              <a:t>SCIENTIFIC</a:t>
            </a:r>
            <a:r>
              <a:rPr lang="en-US" sz="2400" dirty="0">
                <a:latin typeface="Calibri" pitchFamily="-106" charset="0"/>
              </a:rPr>
              <a:t> justification </a:t>
            </a:r>
          </a:p>
          <a:p>
            <a:pPr marL="342900" indent="-342900">
              <a:buFontTx/>
              <a:buBlip>
                <a:blip r:embed="rId3"/>
              </a:buBlip>
            </a:pPr>
            <a:r>
              <a:rPr lang="en-US" sz="2400" dirty="0">
                <a:latin typeface="Calibri" pitchFamily="-106" charset="0"/>
              </a:rPr>
              <a:t>Deployment modes:  spatial and temporal sampling (LD, FR</a:t>
            </a:r>
            <a:r>
              <a:rPr lang="en-US" sz="2400" b="1" dirty="0">
                <a:latin typeface="Calibri" pitchFamily="-106" charset="0"/>
              </a:rPr>
              <a:t>, HD</a:t>
            </a:r>
            <a:r>
              <a:rPr lang="en-US" sz="2400" dirty="0">
                <a:latin typeface="Calibri" pitchFamily="-106" charset="0"/>
              </a:rPr>
              <a:t>)</a:t>
            </a:r>
          </a:p>
          <a:p>
            <a:pPr marL="342900" indent="-342900">
              <a:buFontTx/>
              <a:buBlip>
                <a:blip r:embed="rId3"/>
              </a:buBlip>
            </a:pPr>
            <a:r>
              <a:rPr lang="en-US" sz="2400" dirty="0">
                <a:latin typeface="Calibri" pitchFamily="-106" charset="0"/>
              </a:rPr>
              <a:t>JCOMM facilitates the implementation of scientific community’s recommendations</a:t>
            </a:r>
          </a:p>
          <a:p>
            <a:pPr marL="342900" indent="-342900"/>
            <a:endParaRPr lang="en-US" sz="2400" dirty="0">
              <a:latin typeface="Calibri" pitchFamily="-106" charset="0"/>
            </a:endParaRPr>
          </a:p>
          <a:p>
            <a:pPr marL="342900" indent="-342900"/>
            <a:r>
              <a:rPr lang="en-US" sz="2400" dirty="0">
                <a:latin typeface="Calibri" pitchFamily="-106" charset="0"/>
              </a:rPr>
              <a:t/>
            </a:r>
            <a:br>
              <a:rPr lang="en-US" sz="2400" dirty="0">
                <a:latin typeface="Calibri" pitchFamily="-106" charset="0"/>
              </a:rPr>
            </a:br>
            <a:endParaRPr lang="en-US" sz="2400" dirty="0">
              <a:latin typeface="Calibri" pitchFamily="-106" charset="0"/>
            </a:endParaRPr>
          </a:p>
        </p:txBody>
      </p:sp>
      <p:sp>
        <p:nvSpPr>
          <p:cNvPr id="24581" name="TextBox 6"/>
          <p:cNvSpPr>
            <a:spLocks noChangeArrowheads="1"/>
          </p:cNvSpPr>
          <p:nvPr/>
        </p:nvSpPr>
        <p:spPr bwMode="auto">
          <a:xfrm>
            <a:off x="1133475" y="182563"/>
            <a:ext cx="8010525" cy="1754187"/>
          </a:xfrm>
          <a:custGeom>
            <a:avLst/>
            <a:gdLst>
              <a:gd name="T0" fmla="*/ 0 w 8238554"/>
              <a:gd name="T1" fmla="*/ 0 h 4031873"/>
              <a:gd name="T2" fmla="*/ 8018522 w 8238554"/>
              <a:gd name="T3" fmla="*/ 0 h 4031873"/>
              <a:gd name="T4" fmla="*/ 8018522 w 8238554"/>
              <a:gd name="T5" fmla="*/ 0 h 4031873"/>
              <a:gd name="T6" fmla="*/ 0 w 8238554"/>
              <a:gd name="T7" fmla="*/ 0 h 4031873"/>
              <a:gd name="T8" fmla="*/ 0 w 8238554"/>
              <a:gd name="T9" fmla="*/ 0 h 4031873"/>
              <a:gd name="T10" fmla="*/ 0 60000 65536"/>
              <a:gd name="T11" fmla="*/ 0 60000 65536"/>
              <a:gd name="T12" fmla="*/ 0 60000 65536"/>
              <a:gd name="T13" fmla="*/ 0 60000 65536"/>
              <a:gd name="T14" fmla="*/ 0 60000 65536"/>
              <a:gd name="T15" fmla="*/ 0 w 8238554"/>
              <a:gd name="T16" fmla="*/ 0 h 4031873"/>
              <a:gd name="T17" fmla="*/ 8238554 w 8238554"/>
              <a:gd name="T18" fmla="*/ 4031873 h 4031873"/>
            </a:gdLst>
            <a:ahLst/>
            <a:cxnLst>
              <a:cxn ang="T10">
                <a:pos x="T0" y="T1"/>
              </a:cxn>
              <a:cxn ang="T11">
                <a:pos x="T2" y="T3"/>
              </a:cxn>
              <a:cxn ang="T12">
                <a:pos x="T4" y="T5"/>
              </a:cxn>
              <a:cxn ang="T13">
                <a:pos x="T6" y="T7"/>
              </a:cxn>
              <a:cxn ang="T14">
                <a:pos x="T8" y="T9"/>
              </a:cxn>
            </a:cxnLst>
            <a:rect l="T15" t="T16" r="T17" b="T18"/>
            <a:pathLst>
              <a:path w="8238554" h="4031873">
                <a:moveTo>
                  <a:pt x="0" y="0"/>
                </a:moveTo>
                <a:lnTo>
                  <a:pt x="8238554" y="0"/>
                </a:lnTo>
                <a:lnTo>
                  <a:pt x="8238554" y="4031873"/>
                </a:lnTo>
                <a:lnTo>
                  <a:pt x="0" y="4031873"/>
                </a:lnTo>
                <a:lnTo>
                  <a:pt x="0" y="0"/>
                </a:lnTo>
                <a:close/>
              </a:path>
            </a:pathLst>
          </a:custGeom>
          <a:noFill/>
          <a:ln w="9525">
            <a:noFill/>
            <a:miter lim="800000"/>
            <a:headEnd/>
            <a:tailEnd/>
          </a:ln>
        </p:spPr>
        <p:txBody>
          <a:bodyPr>
            <a:spAutoFit/>
          </a:bodyPr>
          <a:lstStyle/>
          <a:p>
            <a:pPr algn="ctr"/>
            <a:r>
              <a:rPr lang="en-US" sz="3600" b="1">
                <a:solidFill>
                  <a:srgbClr val="000000"/>
                </a:solidFill>
                <a:latin typeface="Calibri" pitchFamily="-106" charset="0"/>
              </a:rPr>
              <a:t>Recommended XBT Sampling Network</a:t>
            </a:r>
          </a:p>
          <a:p>
            <a:pPr algn="ctr"/>
            <a:r>
              <a:rPr lang="en-US" sz="2400">
                <a:solidFill>
                  <a:srgbClr val="000000"/>
                </a:solidFill>
                <a:latin typeface="Calibri" pitchFamily="-106" charset="0"/>
              </a:rPr>
              <a:t>(OceanObs09)</a:t>
            </a:r>
          </a:p>
          <a:p>
            <a:endParaRPr lang="en-US" sz="4400" b="1">
              <a:solidFill>
                <a:srgbClr val="000000"/>
              </a:solidFill>
              <a:latin typeface="Calibri" pitchFamily="-106" charset="0"/>
            </a:endParaRPr>
          </a:p>
        </p:txBody>
      </p:sp>
      <p:pic>
        <p:nvPicPr>
          <p:cNvPr id="24582" name="Picture 3" descr="OceanObs99_notext_rec_added"/>
          <p:cNvPicPr>
            <a:picLocks noChangeAspect="1" noChangeArrowheads="1"/>
          </p:cNvPicPr>
          <p:nvPr/>
        </p:nvPicPr>
        <p:blipFill>
          <a:blip r:embed="rId4"/>
          <a:srcRect/>
          <a:stretch>
            <a:fillRect/>
          </a:stretch>
        </p:blipFill>
        <p:spPr bwMode="auto">
          <a:xfrm>
            <a:off x="182563" y="2873375"/>
            <a:ext cx="6402387" cy="3349625"/>
          </a:xfrm>
          <a:prstGeom prst="rect">
            <a:avLst/>
          </a:prstGeom>
          <a:noFill/>
          <a:ln w="9525">
            <a:noFill/>
            <a:miter lim="800000"/>
            <a:headEnd/>
            <a:tailEnd/>
          </a:ln>
        </p:spPr>
      </p:pic>
      <p:pic>
        <p:nvPicPr>
          <p:cNvPr id="24583" name="Picture 3"/>
          <p:cNvPicPr>
            <a:picLocks noChangeAspect="1" noChangeArrowheads="1"/>
          </p:cNvPicPr>
          <p:nvPr/>
        </p:nvPicPr>
        <p:blipFill>
          <a:blip r:embed="rId5"/>
          <a:srcRect/>
          <a:stretch>
            <a:fillRect/>
          </a:stretch>
        </p:blipFill>
        <p:spPr bwMode="auto">
          <a:xfrm>
            <a:off x="7494588" y="2843213"/>
            <a:ext cx="776287" cy="3292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Box 12"/>
          <p:cNvSpPr txBox="1">
            <a:spLocks noChangeArrowheads="1"/>
          </p:cNvSpPr>
          <p:nvPr/>
        </p:nvSpPr>
        <p:spPr bwMode="auto">
          <a:xfrm>
            <a:off x="3046413" y="228600"/>
            <a:ext cx="5549900" cy="646113"/>
          </a:xfrm>
          <a:prstGeom prst="rect">
            <a:avLst/>
          </a:prstGeom>
          <a:noFill/>
          <a:ln w="9525">
            <a:noFill/>
            <a:miter lim="800000"/>
            <a:headEnd/>
            <a:tailEnd/>
          </a:ln>
        </p:spPr>
        <p:txBody>
          <a:bodyPr>
            <a:spAutoFit/>
          </a:bodyPr>
          <a:lstStyle/>
          <a:p>
            <a:pPr fontAlgn="auto">
              <a:spcBef>
                <a:spcPts val="0"/>
              </a:spcBef>
              <a:spcAft>
                <a:spcPts val="0"/>
              </a:spcAft>
              <a:defRPr/>
            </a:pPr>
            <a:r>
              <a:rPr lang="en-US" sz="3600" b="1" dirty="0">
                <a:solidFill>
                  <a:schemeClr val="tx2">
                    <a:lumMod val="60000"/>
                    <a:lumOff val="40000"/>
                  </a:schemeClr>
                </a:solidFill>
                <a:latin typeface="+mn-lt"/>
                <a:ea typeface="+mn-ea"/>
              </a:rPr>
              <a:t>   </a:t>
            </a:r>
            <a:r>
              <a:rPr lang="en-US" sz="3600" b="1" dirty="0">
                <a:solidFill>
                  <a:srgbClr val="000000"/>
                </a:solidFill>
                <a:latin typeface="+mn-lt"/>
                <a:ea typeface="+mn-ea"/>
              </a:rPr>
              <a:t>XBT deployments</a:t>
            </a:r>
          </a:p>
        </p:txBody>
      </p:sp>
      <p:grpSp>
        <p:nvGrpSpPr>
          <p:cNvPr id="26627" name="Group 9"/>
          <p:cNvGrpSpPr>
            <a:grpSpLocks/>
          </p:cNvGrpSpPr>
          <p:nvPr/>
        </p:nvGrpSpPr>
        <p:grpSpPr bwMode="auto">
          <a:xfrm>
            <a:off x="5495925" y="1447800"/>
            <a:ext cx="2860675" cy="3543300"/>
            <a:chOff x="6400800" y="1447800"/>
            <a:chExt cx="2350002" cy="3542607"/>
          </a:xfrm>
        </p:grpSpPr>
        <p:sp>
          <p:nvSpPr>
            <p:cNvPr id="26631" name="TextBox 14"/>
            <p:cNvSpPr txBox="1">
              <a:spLocks noChangeArrowheads="1"/>
            </p:cNvSpPr>
            <p:nvPr/>
          </p:nvSpPr>
          <p:spPr bwMode="auto">
            <a:xfrm>
              <a:off x="6400800" y="1447800"/>
              <a:ext cx="1930079" cy="1815745"/>
            </a:xfrm>
            <a:prstGeom prst="rect">
              <a:avLst/>
            </a:prstGeom>
            <a:noFill/>
            <a:ln w="9525">
              <a:noFill/>
              <a:miter lim="800000"/>
              <a:headEnd/>
              <a:tailEnd/>
            </a:ln>
          </p:spPr>
          <p:txBody>
            <a:bodyPr wrap="none">
              <a:spAutoFit/>
            </a:bodyPr>
            <a:lstStyle/>
            <a:p>
              <a:r>
                <a:rPr lang="en-US" sz="2800" b="1">
                  <a:solidFill>
                    <a:srgbClr val="10253F"/>
                  </a:solidFill>
                  <a:latin typeface="Calibri" pitchFamily="-106" charset="0"/>
                </a:rPr>
                <a:t>2009:</a:t>
              </a:r>
            </a:p>
            <a:p>
              <a:r>
                <a:rPr lang="en-US" sz="2800" b="1">
                  <a:solidFill>
                    <a:srgbClr val="10253F"/>
                  </a:solidFill>
                  <a:latin typeface="Calibri" pitchFamily="-106" charset="0"/>
                </a:rPr>
                <a:t>Approx 22,500</a:t>
              </a:r>
            </a:p>
            <a:p>
              <a:endParaRPr lang="en-US" sz="2800" b="1">
                <a:solidFill>
                  <a:srgbClr val="10253F"/>
                </a:solidFill>
                <a:latin typeface="Calibri" pitchFamily="-106" charset="0"/>
              </a:endParaRPr>
            </a:p>
            <a:p>
              <a:endParaRPr lang="en-US" sz="2800" b="1">
                <a:solidFill>
                  <a:srgbClr val="10253F"/>
                </a:solidFill>
                <a:latin typeface="Calibri" pitchFamily="-106" charset="0"/>
              </a:endParaRPr>
            </a:p>
          </p:txBody>
        </p:sp>
        <p:sp>
          <p:nvSpPr>
            <p:cNvPr id="19463" name="TextBox 15"/>
            <p:cNvSpPr txBox="1">
              <a:spLocks noChangeArrowheads="1"/>
            </p:cNvSpPr>
            <p:nvPr/>
          </p:nvSpPr>
          <p:spPr bwMode="auto">
            <a:xfrm>
              <a:off x="6400800" y="4036507"/>
              <a:ext cx="2350002" cy="953900"/>
            </a:xfrm>
            <a:prstGeom prst="rect">
              <a:avLst/>
            </a:prstGeom>
            <a:noFill/>
            <a:ln w="9525">
              <a:noFill/>
              <a:miter lim="800000"/>
              <a:headEnd/>
              <a:tailEnd/>
            </a:ln>
          </p:spPr>
          <p:txBody>
            <a:bodyPr wrap="none">
              <a:spAutoFit/>
            </a:bodyPr>
            <a:lstStyle/>
            <a:p>
              <a:pPr fontAlgn="auto">
                <a:spcBef>
                  <a:spcPts val="0"/>
                </a:spcBef>
                <a:spcAft>
                  <a:spcPts val="0"/>
                </a:spcAft>
                <a:defRPr/>
              </a:pPr>
              <a:r>
                <a:rPr lang="en-US" sz="2800" b="1" dirty="0">
                  <a:solidFill>
                    <a:schemeClr val="tx2">
                      <a:lumMod val="50000"/>
                    </a:schemeClr>
                  </a:solidFill>
                  <a:latin typeface="+mn-lt"/>
                  <a:ea typeface="+mn-ea"/>
                </a:rPr>
                <a:t>2010:</a:t>
              </a:r>
            </a:p>
            <a:p>
              <a:pPr fontAlgn="auto">
                <a:spcBef>
                  <a:spcPts val="0"/>
                </a:spcBef>
                <a:spcAft>
                  <a:spcPts val="0"/>
                </a:spcAft>
                <a:defRPr/>
              </a:pPr>
              <a:r>
                <a:rPr lang="en-US" sz="2800" b="1" dirty="0">
                  <a:solidFill>
                    <a:schemeClr val="tx2">
                      <a:lumMod val="50000"/>
                    </a:schemeClr>
                  </a:solidFill>
                  <a:latin typeface="+mn-lt"/>
                  <a:ea typeface="+mn-ea"/>
                </a:rPr>
                <a:t>Approx 19,000</a:t>
              </a:r>
            </a:p>
          </p:txBody>
        </p:sp>
      </p:grpSp>
      <p:pic>
        <p:nvPicPr>
          <p:cNvPr id="26628" name="Picture 52"/>
          <p:cNvPicPr>
            <a:picLocks noChangeAspect="1" noChangeArrowheads="1"/>
          </p:cNvPicPr>
          <p:nvPr/>
        </p:nvPicPr>
        <p:blipFill>
          <a:blip r:embed="rId3"/>
          <a:srcRect/>
          <a:stretch>
            <a:fillRect/>
          </a:stretch>
        </p:blipFill>
        <p:spPr bwMode="auto">
          <a:xfrm>
            <a:off x="774700" y="1270000"/>
            <a:ext cx="4381500" cy="2374900"/>
          </a:xfrm>
          <a:prstGeom prst="rect">
            <a:avLst/>
          </a:prstGeom>
          <a:noFill/>
          <a:ln w="9525">
            <a:noFill/>
            <a:miter lim="800000"/>
            <a:headEnd/>
            <a:tailEnd/>
          </a:ln>
        </p:spPr>
      </p:pic>
      <p:pic>
        <p:nvPicPr>
          <p:cNvPr id="26629" name="Picture 53"/>
          <p:cNvPicPr>
            <a:picLocks noChangeAspect="1" noChangeArrowheads="1"/>
          </p:cNvPicPr>
          <p:nvPr/>
        </p:nvPicPr>
        <p:blipFill>
          <a:blip r:embed="rId4"/>
          <a:srcRect/>
          <a:stretch>
            <a:fillRect/>
          </a:stretch>
        </p:blipFill>
        <p:spPr bwMode="auto">
          <a:xfrm>
            <a:off x="774700" y="3835400"/>
            <a:ext cx="4381500" cy="2374900"/>
          </a:xfrm>
          <a:prstGeom prst="rect">
            <a:avLst/>
          </a:prstGeom>
          <a:noFill/>
          <a:ln w="9525">
            <a:noFill/>
            <a:miter lim="800000"/>
            <a:headEnd/>
            <a:tailEnd/>
          </a:ln>
        </p:spPr>
      </p:pic>
      <p:sp>
        <p:nvSpPr>
          <p:cNvPr id="26630" name="9 Rectángulo"/>
          <p:cNvSpPr>
            <a:spLocks noChangeArrowheads="1"/>
          </p:cNvSpPr>
          <p:nvPr/>
        </p:nvSpPr>
        <p:spPr bwMode="auto">
          <a:xfrm>
            <a:off x="5821363" y="2909888"/>
            <a:ext cx="2535237" cy="708025"/>
          </a:xfrm>
          <a:prstGeom prst="rect">
            <a:avLst/>
          </a:prstGeom>
          <a:noFill/>
          <a:ln w="9525">
            <a:noFill/>
            <a:miter lim="800000"/>
            <a:headEnd/>
            <a:tailEnd/>
          </a:ln>
        </p:spPr>
        <p:txBody>
          <a:bodyPr wrap="none">
            <a:spAutoFit/>
          </a:bodyPr>
          <a:lstStyle/>
          <a:p>
            <a:r>
              <a:rPr lang="en-US" sz="4000" b="1">
                <a:solidFill>
                  <a:srgbClr val="FF0000"/>
                </a:solidFill>
                <a:latin typeface="Calibri" pitchFamily="-106" charset="0"/>
              </a:rPr>
              <a:t>~ 100 ships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ChangeAspect="1" noChangeArrowheads="1"/>
          </p:cNvPicPr>
          <p:nvPr/>
        </p:nvPicPr>
        <p:blipFill>
          <a:blip r:embed="rId2"/>
          <a:srcRect/>
          <a:stretch>
            <a:fillRect/>
          </a:stretch>
        </p:blipFill>
        <p:spPr bwMode="auto">
          <a:xfrm>
            <a:off x="635000" y="1209675"/>
            <a:ext cx="3365500" cy="1709738"/>
          </a:xfrm>
          <a:prstGeom prst="rect">
            <a:avLst/>
          </a:prstGeom>
          <a:noFill/>
          <a:ln w="9525">
            <a:noFill/>
            <a:miter lim="800000"/>
            <a:headEnd/>
            <a:tailEnd/>
          </a:ln>
        </p:spPr>
      </p:pic>
      <p:pic>
        <p:nvPicPr>
          <p:cNvPr id="28675" name="Picture 4"/>
          <p:cNvPicPr>
            <a:picLocks noChangeAspect="1" noChangeArrowheads="1"/>
          </p:cNvPicPr>
          <p:nvPr/>
        </p:nvPicPr>
        <p:blipFill>
          <a:blip r:embed="rId3"/>
          <a:srcRect/>
          <a:stretch>
            <a:fillRect/>
          </a:stretch>
        </p:blipFill>
        <p:spPr bwMode="auto">
          <a:xfrm>
            <a:off x="635000" y="3135313"/>
            <a:ext cx="3365500" cy="1711325"/>
          </a:xfrm>
          <a:prstGeom prst="rect">
            <a:avLst/>
          </a:prstGeom>
          <a:noFill/>
          <a:ln w="9525">
            <a:noFill/>
            <a:miter lim="800000"/>
            <a:headEnd/>
            <a:tailEnd/>
          </a:ln>
        </p:spPr>
      </p:pic>
      <p:sp>
        <p:nvSpPr>
          <p:cNvPr id="7" name="TextBox 12"/>
          <p:cNvSpPr txBox="1">
            <a:spLocks noChangeArrowheads="1"/>
          </p:cNvSpPr>
          <p:nvPr/>
        </p:nvSpPr>
        <p:spPr bwMode="auto">
          <a:xfrm>
            <a:off x="1790700" y="184150"/>
            <a:ext cx="7116763" cy="646113"/>
          </a:xfrm>
          <a:prstGeom prst="rect">
            <a:avLst/>
          </a:prstGeom>
          <a:noFill/>
          <a:ln w="9525">
            <a:noFill/>
            <a:miter lim="800000"/>
            <a:headEnd/>
            <a:tailEnd/>
          </a:ln>
        </p:spPr>
        <p:txBody>
          <a:bodyPr>
            <a:spAutoFit/>
          </a:bodyPr>
          <a:lstStyle/>
          <a:p>
            <a:pPr algn="ctr"/>
            <a:r>
              <a:rPr lang="en-US" sz="3600" b="1">
                <a:solidFill>
                  <a:srgbClr val="000000"/>
                </a:solidFill>
                <a:latin typeface="Calibri" pitchFamily="-106" charset="0"/>
              </a:rPr>
              <a:t>   Some of SOOP Key Partners</a:t>
            </a:r>
          </a:p>
        </p:txBody>
      </p:sp>
      <p:pic>
        <p:nvPicPr>
          <p:cNvPr id="28677" name="Picture 2"/>
          <p:cNvPicPr>
            <a:picLocks noChangeAspect="1" noChangeArrowheads="1"/>
          </p:cNvPicPr>
          <p:nvPr/>
        </p:nvPicPr>
        <p:blipFill>
          <a:blip r:embed="rId4"/>
          <a:srcRect/>
          <a:stretch>
            <a:fillRect/>
          </a:stretch>
        </p:blipFill>
        <p:spPr bwMode="auto">
          <a:xfrm>
            <a:off x="2317750" y="4370388"/>
            <a:ext cx="2311400" cy="1706562"/>
          </a:xfrm>
          <a:prstGeom prst="rect">
            <a:avLst/>
          </a:prstGeom>
          <a:noFill/>
          <a:ln w="19050">
            <a:solidFill>
              <a:schemeClr val="tx1"/>
            </a:solidFill>
            <a:miter lim="800000"/>
            <a:headEnd/>
            <a:tailEnd/>
          </a:ln>
        </p:spPr>
      </p:pic>
      <p:sp>
        <p:nvSpPr>
          <p:cNvPr id="28678" name="TextBox 7"/>
          <p:cNvSpPr txBox="1">
            <a:spLocks noChangeArrowheads="1"/>
          </p:cNvSpPr>
          <p:nvPr/>
        </p:nvSpPr>
        <p:spPr bwMode="auto">
          <a:xfrm>
            <a:off x="4986959" y="830263"/>
            <a:ext cx="4424363" cy="4216539"/>
          </a:xfrm>
          <a:prstGeom prst="rect">
            <a:avLst/>
          </a:prstGeom>
          <a:noFill/>
          <a:ln w="9525">
            <a:noFill/>
            <a:miter lim="800000"/>
            <a:headEnd/>
            <a:tailEnd/>
          </a:ln>
        </p:spPr>
        <p:txBody>
          <a:bodyPr>
            <a:spAutoFit/>
          </a:bodyPr>
          <a:lstStyle/>
          <a:p>
            <a:pPr marL="4763" indent="-4763"/>
            <a:r>
              <a:rPr lang="en-US" sz="2800" b="1" dirty="0" err="1">
                <a:solidFill>
                  <a:srgbClr val="000000"/>
                </a:solidFill>
                <a:latin typeface="Calibri" pitchFamily="-106" charset="0"/>
              </a:rPr>
              <a:t>Maersk</a:t>
            </a:r>
            <a:r>
              <a:rPr lang="en-US" sz="2800" b="1" dirty="0">
                <a:solidFill>
                  <a:srgbClr val="000000"/>
                </a:solidFill>
                <a:latin typeface="Calibri" pitchFamily="-106" charset="0"/>
              </a:rPr>
              <a:t> </a:t>
            </a:r>
          </a:p>
          <a:p>
            <a:pPr marL="4763" indent="-4763"/>
            <a:r>
              <a:rPr lang="en-US" sz="2000" b="1" dirty="0" err="1">
                <a:solidFill>
                  <a:srgbClr val="000000"/>
                </a:solidFill>
                <a:latin typeface="Calibri" pitchFamily="-106" charset="0"/>
              </a:rPr>
              <a:t>PoCs</a:t>
            </a:r>
            <a:r>
              <a:rPr lang="en-US" sz="2000" b="1" dirty="0">
                <a:solidFill>
                  <a:srgbClr val="000000"/>
                </a:solidFill>
                <a:latin typeface="Calibri" pitchFamily="-106" charset="0"/>
              </a:rPr>
              <a:t>:</a:t>
            </a:r>
          </a:p>
          <a:p>
            <a:pPr marL="4763" indent="-4763"/>
            <a:r>
              <a:rPr lang="gl-ES" sz="1600" b="1" dirty="0" err="1">
                <a:solidFill>
                  <a:srgbClr val="000000"/>
                </a:solidFill>
                <a:latin typeface="Calibri" pitchFamily="-106" charset="0"/>
              </a:rPr>
              <a:t>Capt</a:t>
            </a:r>
            <a:r>
              <a:rPr lang="gl-ES" sz="1600" b="1" dirty="0">
                <a:solidFill>
                  <a:srgbClr val="000000"/>
                </a:solidFill>
                <a:latin typeface="Calibri" pitchFamily="-106" charset="0"/>
              </a:rPr>
              <a:t>. </a:t>
            </a:r>
            <a:r>
              <a:rPr lang="gl-ES" sz="1600" b="1" dirty="0" err="1">
                <a:solidFill>
                  <a:srgbClr val="000000"/>
                </a:solidFill>
                <a:latin typeface="Calibri" pitchFamily="-106" charset="0"/>
              </a:rPr>
              <a:t>Kapil</a:t>
            </a:r>
            <a:r>
              <a:rPr lang="gl-ES" sz="1600" b="1" dirty="0">
                <a:solidFill>
                  <a:srgbClr val="000000"/>
                </a:solidFill>
                <a:latin typeface="Calibri" pitchFamily="-106" charset="0"/>
              </a:rPr>
              <a:t> Bansal</a:t>
            </a:r>
            <a:r>
              <a:rPr lang="gl-ES" sz="1600" dirty="0">
                <a:solidFill>
                  <a:srgbClr val="000000"/>
                </a:solidFill>
                <a:latin typeface="Calibri" pitchFamily="-106" charset="0"/>
              </a:rPr>
              <a:t>  </a:t>
            </a:r>
          </a:p>
          <a:p>
            <a:pPr marL="4763" indent="-4763"/>
            <a:r>
              <a:rPr lang="gl-ES" sz="1600" dirty="0">
                <a:solidFill>
                  <a:srgbClr val="000000"/>
                </a:solidFill>
                <a:latin typeface="Calibri" pitchFamily="-106" charset="0"/>
              </a:rPr>
              <a:t>	  </a:t>
            </a:r>
            <a:r>
              <a:rPr lang="gl-ES" sz="1600" dirty="0" err="1">
                <a:solidFill>
                  <a:srgbClr val="000000"/>
                </a:solidFill>
                <a:latin typeface="Calibri" pitchFamily="-106" charset="0"/>
              </a:rPr>
              <a:t>Maersk</a:t>
            </a:r>
            <a:r>
              <a:rPr lang="gl-ES" sz="1600" dirty="0">
                <a:solidFill>
                  <a:srgbClr val="000000"/>
                </a:solidFill>
                <a:latin typeface="Calibri" pitchFamily="-106" charset="0"/>
              </a:rPr>
              <a:t> </a:t>
            </a:r>
            <a:r>
              <a:rPr lang="gl-ES" sz="1600" dirty="0" err="1">
                <a:solidFill>
                  <a:srgbClr val="000000"/>
                </a:solidFill>
                <a:latin typeface="Calibri" pitchFamily="-106" charset="0"/>
              </a:rPr>
              <a:t>Operations</a:t>
            </a:r>
            <a:r>
              <a:rPr lang="gl-ES" sz="1600" dirty="0">
                <a:solidFill>
                  <a:srgbClr val="000000"/>
                </a:solidFill>
                <a:latin typeface="Calibri" pitchFamily="-106" charset="0"/>
              </a:rPr>
              <a:t> in </a:t>
            </a:r>
            <a:r>
              <a:rPr lang="gl-ES" sz="1600" dirty="0" err="1">
                <a:solidFill>
                  <a:srgbClr val="000000"/>
                </a:solidFill>
                <a:latin typeface="Calibri" pitchFamily="-106" charset="0"/>
              </a:rPr>
              <a:t>Singapore</a:t>
            </a:r>
            <a:endParaRPr lang="gl-ES" sz="1600" dirty="0">
              <a:solidFill>
                <a:srgbClr val="000000"/>
              </a:solidFill>
              <a:latin typeface="Calibri" pitchFamily="-106" charset="0"/>
            </a:endParaRPr>
          </a:p>
          <a:p>
            <a:pPr marL="4763" indent="-4763"/>
            <a:r>
              <a:rPr lang="gl-ES" sz="1600" b="1" dirty="0" err="1">
                <a:solidFill>
                  <a:srgbClr val="000000"/>
                </a:solidFill>
                <a:latin typeface="Calibri" pitchFamily="-106" charset="0"/>
              </a:rPr>
              <a:t>Mr</a:t>
            </a:r>
            <a:r>
              <a:rPr lang="gl-ES" sz="1600" b="1" dirty="0">
                <a:solidFill>
                  <a:srgbClr val="000000"/>
                </a:solidFill>
                <a:latin typeface="Calibri" pitchFamily="-106" charset="0"/>
              </a:rPr>
              <a:t>. </a:t>
            </a:r>
            <a:r>
              <a:rPr lang="gl-ES" sz="1600" b="1" dirty="0" err="1">
                <a:solidFill>
                  <a:srgbClr val="000000"/>
                </a:solidFill>
                <a:latin typeface="Calibri" pitchFamily="-106" charset="0"/>
              </a:rPr>
              <a:t>Nahush</a:t>
            </a:r>
            <a:r>
              <a:rPr lang="gl-ES" sz="1600" b="1" dirty="0">
                <a:solidFill>
                  <a:srgbClr val="000000"/>
                </a:solidFill>
                <a:latin typeface="Calibri" pitchFamily="-106" charset="0"/>
              </a:rPr>
              <a:t> </a:t>
            </a:r>
            <a:r>
              <a:rPr lang="gl-ES" sz="1600" b="1" dirty="0" err="1">
                <a:solidFill>
                  <a:srgbClr val="000000"/>
                </a:solidFill>
                <a:latin typeface="Calibri" pitchFamily="-106" charset="0"/>
              </a:rPr>
              <a:t>Paranjpye</a:t>
            </a:r>
            <a:endParaRPr lang="gl-ES" sz="1600" b="1" dirty="0">
              <a:solidFill>
                <a:srgbClr val="000000"/>
              </a:solidFill>
              <a:latin typeface="Calibri" pitchFamily="-106" charset="0"/>
            </a:endParaRPr>
          </a:p>
          <a:p>
            <a:pPr marL="4763" indent="-4763"/>
            <a:r>
              <a:rPr lang="gl-ES" sz="1600" dirty="0">
                <a:solidFill>
                  <a:srgbClr val="000000"/>
                </a:solidFill>
                <a:latin typeface="Calibri" pitchFamily="-106" charset="0"/>
              </a:rPr>
              <a:t>  </a:t>
            </a:r>
            <a:r>
              <a:rPr lang="gl-ES" sz="1600" dirty="0" err="1">
                <a:solidFill>
                  <a:srgbClr val="000000"/>
                </a:solidFill>
                <a:latin typeface="Calibri" pitchFamily="-106" charset="0"/>
              </a:rPr>
              <a:t>Maersk</a:t>
            </a:r>
            <a:r>
              <a:rPr lang="gl-ES" sz="1600" dirty="0">
                <a:solidFill>
                  <a:srgbClr val="000000"/>
                </a:solidFill>
                <a:latin typeface="Calibri" pitchFamily="-106" charset="0"/>
              </a:rPr>
              <a:t> </a:t>
            </a:r>
            <a:r>
              <a:rPr lang="gl-ES" sz="1600" dirty="0" err="1">
                <a:solidFill>
                  <a:srgbClr val="000000"/>
                </a:solidFill>
                <a:latin typeface="Calibri" pitchFamily="-106" charset="0"/>
              </a:rPr>
              <a:t>Operation</a:t>
            </a:r>
            <a:r>
              <a:rPr lang="gl-ES" sz="1600" dirty="0">
                <a:solidFill>
                  <a:srgbClr val="000000"/>
                </a:solidFill>
                <a:latin typeface="Calibri" pitchFamily="-106" charset="0"/>
              </a:rPr>
              <a:t> </a:t>
            </a:r>
            <a:r>
              <a:rPr lang="gl-ES" sz="1600" dirty="0" err="1">
                <a:solidFill>
                  <a:srgbClr val="000000"/>
                </a:solidFill>
                <a:latin typeface="Calibri" pitchFamily="-106" charset="0"/>
              </a:rPr>
              <a:t>Manager</a:t>
            </a:r>
            <a:endParaRPr lang="gl-ES" sz="1600" dirty="0">
              <a:solidFill>
                <a:srgbClr val="000000"/>
              </a:solidFill>
              <a:latin typeface="Calibri" pitchFamily="-106" charset="0"/>
            </a:endParaRPr>
          </a:p>
          <a:p>
            <a:pPr marL="4763" indent="-4763"/>
            <a:r>
              <a:rPr lang="gl-ES" sz="1600" b="1" dirty="0" err="1">
                <a:solidFill>
                  <a:srgbClr val="000000"/>
                </a:solidFill>
                <a:latin typeface="Calibri" pitchFamily="-106" charset="0"/>
              </a:rPr>
              <a:t>Mr</a:t>
            </a:r>
            <a:r>
              <a:rPr lang="gl-ES" sz="1600" b="1" dirty="0">
                <a:solidFill>
                  <a:srgbClr val="000000"/>
                </a:solidFill>
                <a:latin typeface="Calibri" pitchFamily="-106" charset="0"/>
              </a:rPr>
              <a:t>. </a:t>
            </a:r>
            <a:r>
              <a:rPr lang="gl-ES" sz="1600" b="1" dirty="0" err="1">
                <a:solidFill>
                  <a:srgbClr val="000000"/>
                </a:solidFill>
                <a:latin typeface="Calibri" pitchFamily="-106" charset="0"/>
              </a:rPr>
              <a:t>Lars</a:t>
            </a:r>
            <a:r>
              <a:rPr lang="gl-ES" sz="1600" b="1" dirty="0">
                <a:solidFill>
                  <a:srgbClr val="000000"/>
                </a:solidFill>
                <a:latin typeface="Calibri" pitchFamily="-106" charset="0"/>
              </a:rPr>
              <a:t> </a:t>
            </a:r>
            <a:r>
              <a:rPr lang="gl-ES" sz="1600" b="1" dirty="0" err="1">
                <a:solidFill>
                  <a:srgbClr val="000000"/>
                </a:solidFill>
                <a:latin typeface="Calibri" pitchFamily="-106" charset="0"/>
              </a:rPr>
              <a:t>Klingenberg</a:t>
            </a:r>
            <a:r>
              <a:rPr lang="gl-ES" sz="1600" b="1" dirty="0">
                <a:solidFill>
                  <a:srgbClr val="000000"/>
                </a:solidFill>
                <a:latin typeface="Calibri" pitchFamily="-106" charset="0"/>
              </a:rPr>
              <a:t> </a:t>
            </a:r>
            <a:r>
              <a:rPr lang="gl-ES" sz="1600" b="1" dirty="0" err="1">
                <a:solidFill>
                  <a:srgbClr val="000000"/>
                </a:solidFill>
                <a:latin typeface="Calibri" pitchFamily="-106" charset="0"/>
              </a:rPr>
              <a:t>Jacobsen</a:t>
            </a:r>
            <a:endParaRPr lang="gl-ES" sz="1600" b="1" dirty="0">
              <a:solidFill>
                <a:srgbClr val="000000"/>
              </a:solidFill>
              <a:latin typeface="Calibri" pitchFamily="-106" charset="0"/>
            </a:endParaRPr>
          </a:p>
          <a:p>
            <a:pPr marL="4763" indent="-4763"/>
            <a:r>
              <a:rPr lang="gl-ES" sz="1600" dirty="0">
                <a:solidFill>
                  <a:srgbClr val="000000"/>
                </a:solidFill>
                <a:latin typeface="Calibri" pitchFamily="-106" charset="0"/>
              </a:rPr>
              <a:t>   </a:t>
            </a:r>
            <a:r>
              <a:rPr lang="gl-ES" sz="1600" dirty="0" err="1">
                <a:solidFill>
                  <a:srgbClr val="000000"/>
                </a:solidFill>
                <a:latin typeface="Calibri" pitchFamily="-106" charset="0"/>
              </a:rPr>
              <a:t>Assistant</a:t>
            </a:r>
            <a:r>
              <a:rPr lang="gl-ES" sz="1600" dirty="0">
                <a:solidFill>
                  <a:srgbClr val="000000"/>
                </a:solidFill>
                <a:latin typeface="Calibri" pitchFamily="-106" charset="0"/>
              </a:rPr>
              <a:t> </a:t>
            </a:r>
            <a:r>
              <a:rPr lang="gl-ES" sz="1600" dirty="0" err="1">
                <a:solidFill>
                  <a:srgbClr val="000000"/>
                </a:solidFill>
                <a:latin typeface="Calibri" pitchFamily="-106" charset="0"/>
              </a:rPr>
              <a:t>General</a:t>
            </a:r>
            <a:r>
              <a:rPr lang="gl-ES" sz="1600" dirty="0">
                <a:solidFill>
                  <a:srgbClr val="000000"/>
                </a:solidFill>
                <a:latin typeface="Calibri" pitchFamily="-106" charset="0"/>
              </a:rPr>
              <a:t> </a:t>
            </a:r>
            <a:r>
              <a:rPr lang="gl-ES" sz="1600" dirty="0" err="1">
                <a:solidFill>
                  <a:srgbClr val="000000"/>
                </a:solidFill>
                <a:latin typeface="Calibri" pitchFamily="-106" charset="0"/>
              </a:rPr>
              <a:t>Manager</a:t>
            </a:r>
            <a:r>
              <a:rPr lang="gl-ES" sz="1600" dirty="0">
                <a:solidFill>
                  <a:srgbClr val="000000"/>
                </a:solidFill>
                <a:latin typeface="Calibri" pitchFamily="-106" charset="0"/>
              </a:rPr>
              <a:t>, </a:t>
            </a:r>
            <a:r>
              <a:rPr lang="gl-ES" sz="1600" dirty="0" err="1">
                <a:solidFill>
                  <a:srgbClr val="000000"/>
                </a:solidFill>
                <a:latin typeface="Calibri" pitchFamily="-106" charset="0"/>
              </a:rPr>
              <a:t>CentralFleet</a:t>
            </a:r>
            <a:r>
              <a:rPr lang="gl-ES" sz="1600" dirty="0">
                <a:solidFill>
                  <a:srgbClr val="000000"/>
                </a:solidFill>
                <a:latin typeface="Calibri" pitchFamily="-106" charset="0"/>
              </a:rPr>
              <a:t> </a:t>
            </a:r>
            <a:r>
              <a:rPr lang="gl-ES" sz="1600" dirty="0" err="1">
                <a:solidFill>
                  <a:srgbClr val="000000"/>
                </a:solidFill>
                <a:latin typeface="Calibri" pitchFamily="-106" charset="0"/>
              </a:rPr>
              <a:t>Ops</a:t>
            </a:r>
            <a:endParaRPr lang="en-US" sz="1600" b="1" dirty="0">
              <a:solidFill>
                <a:srgbClr val="000000"/>
              </a:solidFill>
              <a:latin typeface="Calibri" pitchFamily="-106" charset="0"/>
            </a:endParaRPr>
          </a:p>
          <a:p>
            <a:pPr marL="4763" indent="-4763"/>
            <a:endParaRPr lang="en-US" sz="2800" b="1" dirty="0">
              <a:solidFill>
                <a:srgbClr val="000000"/>
              </a:solidFill>
              <a:latin typeface="Calibri" pitchFamily="-106" charset="0"/>
            </a:endParaRPr>
          </a:p>
          <a:p>
            <a:pPr marL="4763" indent="-4763"/>
            <a:r>
              <a:rPr lang="en-US" sz="2800" b="1" dirty="0" err="1">
                <a:solidFill>
                  <a:srgbClr val="000000"/>
                </a:solidFill>
                <a:latin typeface="Calibri" pitchFamily="-106" charset="0"/>
              </a:rPr>
              <a:t>Hapag</a:t>
            </a:r>
            <a:r>
              <a:rPr lang="en-US" sz="2800" b="1" dirty="0">
                <a:solidFill>
                  <a:srgbClr val="000000"/>
                </a:solidFill>
                <a:latin typeface="Calibri" pitchFamily="-106" charset="0"/>
              </a:rPr>
              <a:t>-Lloyd</a:t>
            </a:r>
          </a:p>
          <a:p>
            <a:pPr marL="4763" indent="-4763"/>
            <a:r>
              <a:rPr lang="en-US" sz="2000" b="1" dirty="0" err="1">
                <a:solidFill>
                  <a:srgbClr val="000000"/>
                </a:solidFill>
                <a:latin typeface="Calibri" pitchFamily="-106" charset="0"/>
              </a:rPr>
              <a:t>PoCs</a:t>
            </a:r>
            <a:r>
              <a:rPr lang="en-US" sz="2000" b="1" dirty="0">
                <a:solidFill>
                  <a:srgbClr val="000000"/>
                </a:solidFill>
                <a:latin typeface="Calibri" pitchFamily="-106" charset="0"/>
              </a:rPr>
              <a:t>:</a:t>
            </a:r>
          </a:p>
          <a:p>
            <a:pPr marL="4763" indent="-4763"/>
            <a:r>
              <a:rPr lang="en-US" sz="1600" b="1" dirty="0" smtClean="0">
                <a:solidFill>
                  <a:srgbClr val="000000"/>
                </a:solidFill>
                <a:latin typeface="Calibri" pitchFamily="-106" charset="0"/>
              </a:rPr>
              <a:t>Mr. </a:t>
            </a:r>
            <a:r>
              <a:rPr lang="en-US" sz="1600" b="1" dirty="0" err="1" smtClean="0">
                <a:solidFill>
                  <a:srgbClr val="000000"/>
                </a:solidFill>
                <a:latin typeface="Calibri" pitchFamily="-106" charset="0"/>
              </a:rPr>
              <a:t>Morten</a:t>
            </a:r>
            <a:r>
              <a:rPr lang="en-US" sz="1600" b="1" dirty="0" smtClean="0">
                <a:solidFill>
                  <a:srgbClr val="000000"/>
                </a:solidFill>
                <a:latin typeface="Calibri" pitchFamily="-106" charset="0"/>
              </a:rPr>
              <a:t> </a:t>
            </a:r>
            <a:r>
              <a:rPr lang="en-US" sz="1600" b="1" dirty="0" err="1" smtClean="0">
                <a:solidFill>
                  <a:srgbClr val="000000"/>
                </a:solidFill>
                <a:latin typeface="Calibri" pitchFamily="-106" charset="0"/>
              </a:rPr>
              <a:t>Stamm</a:t>
            </a:r>
            <a:r>
              <a:rPr lang="en-US" sz="1600" b="1" dirty="0" smtClean="0">
                <a:solidFill>
                  <a:srgbClr val="000000"/>
                </a:solidFill>
                <a:latin typeface="Calibri" pitchFamily="-106" charset="0"/>
              </a:rPr>
              <a:t> </a:t>
            </a:r>
            <a:r>
              <a:rPr lang="en-US" sz="1600" b="1" dirty="0" err="1" smtClean="0">
                <a:solidFill>
                  <a:srgbClr val="000000"/>
                </a:solidFill>
                <a:latin typeface="Calibri" pitchFamily="-106" charset="0"/>
              </a:rPr>
              <a:t>Kristensen</a:t>
            </a:r>
            <a:endParaRPr lang="en-US" sz="1600" b="1" dirty="0" smtClean="0">
              <a:solidFill>
                <a:srgbClr val="000000"/>
              </a:solidFill>
              <a:latin typeface="Calibri" pitchFamily="-106" charset="0"/>
            </a:endParaRPr>
          </a:p>
          <a:p>
            <a:pPr marL="4763" indent="-4763"/>
            <a:r>
              <a:rPr lang="gl-ES" sz="1600" dirty="0" smtClean="0">
                <a:solidFill>
                  <a:srgbClr val="000000"/>
                </a:solidFill>
                <a:latin typeface="Calibri" pitchFamily="-106" charset="0"/>
              </a:rPr>
              <a:t>   </a:t>
            </a:r>
            <a:r>
              <a:rPr lang="gl-ES" sz="1600" dirty="0" err="1" smtClean="0">
                <a:solidFill>
                  <a:srgbClr val="000000"/>
                </a:solidFill>
                <a:latin typeface="Calibri" pitchFamily="-106" charset="0"/>
              </a:rPr>
              <a:t>Senior</a:t>
            </a:r>
            <a:r>
              <a:rPr lang="gl-ES" sz="1600" dirty="0" smtClean="0">
                <a:solidFill>
                  <a:srgbClr val="000000"/>
                </a:solidFill>
                <a:latin typeface="Calibri" pitchFamily="-106" charset="0"/>
              </a:rPr>
              <a:t> Director </a:t>
            </a:r>
            <a:r>
              <a:rPr lang="gl-ES" sz="1600" dirty="0" err="1" smtClean="0">
                <a:solidFill>
                  <a:srgbClr val="000000"/>
                </a:solidFill>
                <a:latin typeface="Calibri" pitchFamily="-106" charset="0"/>
              </a:rPr>
              <a:t>Chartering</a:t>
            </a:r>
            <a:endParaRPr lang="en-US" sz="1600" b="1" dirty="0" smtClean="0">
              <a:solidFill>
                <a:srgbClr val="000000"/>
              </a:solidFill>
              <a:latin typeface="Calibri" pitchFamily="-106" charset="0"/>
            </a:endParaRPr>
          </a:p>
          <a:p>
            <a:pPr marL="4763" indent="-4763"/>
            <a:r>
              <a:rPr lang="en-US" sz="1600" b="1" dirty="0" smtClean="0">
                <a:solidFill>
                  <a:srgbClr val="000000"/>
                </a:solidFill>
                <a:latin typeface="Calibri" pitchFamily="-106" charset="0"/>
              </a:rPr>
              <a:t>Ms. Sabine </a:t>
            </a:r>
            <a:r>
              <a:rPr lang="en-US" sz="1600" b="1" dirty="0" err="1" smtClean="0">
                <a:solidFill>
                  <a:srgbClr val="000000"/>
                </a:solidFill>
                <a:latin typeface="Calibri" pitchFamily="-106" charset="0"/>
              </a:rPr>
              <a:t>Borrmann</a:t>
            </a:r>
            <a:endParaRPr lang="en-US" sz="1600" b="1" dirty="0" smtClean="0">
              <a:solidFill>
                <a:srgbClr val="000000"/>
              </a:solidFill>
              <a:latin typeface="Calibri" pitchFamily="-106" charset="0"/>
            </a:endParaRPr>
          </a:p>
        </p:txBody>
      </p:sp>
      <p:sp>
        <p:nvSpPr>
          <p:cNvPr id="28679" name="9 Rectángulo"/>
          <p:cNvSpPr>
            <a:spLocks noChangeArrowheads="1"/>
          </p:cNvSpPr>
          <p:nvPr/>
        </p:nvSpPr>
        <p:spPr bwMode="auto">
          <a:xfrm>
            <a:off x="231775" y="5030788"/>
            <a:ext cx="2085975" cy="1385887"/>
          </a:xfrm>
          <a:prstGeom prst="rect">
            <a:avLst/>
          </a:prstGeom>
          <a:noFill/>
          <a:ln w="9525">
            <a:noFill/>
            <a:miter lim="800000"/>
            <a:headEnd/>
            <a:tailEnd/>
          </a:ln>
        </p:spPr>
        <p:txBody>
          <a:bodyPr>
            <a:spAutoFit/>
          </a:bodyPr>
          <a:lstStyle/>
          <a:p>
            <a:r>
              <a:rPr lang="en-US" sz="1400">
                <a:latin typeface="Calibri" pitchFamily="-106" charset="0"/>
              </a:rPr>
              <a:t>G. Goni (NOAA) presenting Recognition plaque to Mr. Kristensen for their continuous support to SOOP in ocean and met observations.</a:t>
            </a:r>
            <a:endParaRPr lang="gl-ES" sz="1400">
              <a:latin typeface="Calibri" pitchFamily="-106"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2"/>
          <p:cNvSpPr txBox="1">
            <a:spLocks noChangeArrowheads="1"/>
          </p:cNvSpPr>
          <p:nvPr/>
        </p:nvSpPr>
        <p:spPr bwMode="auto">
          <a:xfrm>
            <a:off x="1808163" y="0"/>
            <a:ext cx="7116762" cy="646113"/>
          </a:xfrm>
          <a:prstGeom prst="rect">
            <a:avLst/>
          </a:prstGeom>
          <a:noFill/>
          <a:ln w="9525">
            <a:noFill/>
            <a:miter lim="800000"/>
            <a:headEnd/>
            <a:tailEnd/>
          </a:ln>
        </p:spPr>
        <p:txBody>
          <a:bodyPr>
            <a:spAutoFit/>
          </a:bodyPr>
          <a:lstStyle/>
          <a:p>
            <a:pPr algn="ctr"/>
            <a:r>
              <a:rPr lang="en-US" sz="3600" b="1">
                <a:solidFill>
                  <a:srgbClr val="000000"/>
                </a:solidFill>
                <a:latin typeface="Calibri" pitchFamily="-106" charset="0"/>
              </a:rPr>
              <a:t>   Some of SOOP Key Partners</a:t>
            </a:r>
          </a:p>
        </p:txBody>
      </p:sp>
      <p:sp>
        <p:nvSpPr>
          <p:cNvPr id="29699" name="TextBox 7"/>
          <p:cNvSpPr txBox="1">
            <a:spLocks noChangeArrowheads="1"/>
          </p:cNvSpPr>
          <p:nvPr/>
        </p:nvSpPr>
        <p:spPr bwMode="auto">
          <a:xfrm>
            <a:off x="0" y="1928813"/>
            <a:ext cx="8728075" cy="3786187"/>
          </a:xfrm>
          <a:prstGeom prst="rect">
            <a:avLst/>
          </a:prstGeom>
          <a:noFill/>
          <a:ln w="9525">
            <a:noFill/>
            <a:miter lim="800000"/>
            <a:headEnd/>
            <a:tailEnd/>
          </a:ln>
        </p:spPr>
        <p:txBody>
          <a:bodyPr>
            <a:spAutoFit/>
          </a:bodyPr>
          <a:lstStyle/>
          <a:p>
            <a:pPr marL="4763" indent="-4763"/>
            <a:r>
              <a:rPr lang="en-US" sz="2400" b="1">
                <a:solidFill>
                  <a:srgbClr val="000000"/>
                </a:solidFill>
                <a:latin typeface="Calibri" pitchFamily="-106" charset="0"/>
              </a:rPr>
              <a:t>Bermuda Container Line</a:t>
            </a:r>
          </a:p>
          <a:p>
            <a:pPr marL="4763" indent="-4763"/>
            <a:r>
              <a:rPr lang="en-US" sz="2000">
                <a:solidFill>
                  <a:srgbClr val="000000"/>
                </a:solidFill>
                <a:latin typeface="Calibri" pitchFamily="-106" charset="0"/>
              </a:rPr>
              <a:t>In collaboration with URI and SUNY-SB</a:t>
            </a:r>
          </a:p>
          <a:p>
            <a:pPr marL="4763" indent="-4763"/>
            <a:r>
              <a:rPr lang="en-US" sz="2000">
                <a:solidFill>
                  <a:srgbClr val="000000"/>
                </a:solidFill>
                <a:latin typeface="Calibri" pitchFamily="-106" charset="0"/>
              </a:rPr>
              <a:t>NOAA Environmental Hero Award 2010</a:t>
            </a:r>
          </a:p>
          <a:p>
            <a:pPr marL="4763" indent="-4763"/>
            <a:endParaRPr lang="en-US" sz="2400" b="1">
              <a:solidFill>
                <a:srgbClr val="000000"/>
              </a:solidFill>
              <a:latin typeface="Calibri" pitchFamily="-106" charset="0"/>
            </a:endParaRPr>
          </a:p>
          <a:p>
            <a:pPr marL="4763" indent="-4763"/>
            <a:r>
              <a:rPr lang="en-US" sz="2400" b="1">
                <a:solidFill>
                  <a:srgbClr val="000000"/>
                </a:solidFill>
                <a:latin typeface="Calibri" pitchFamily="-106" charset="0"/>
              </a:rPr>
              <a:t>Royal Caribbean</a:t>
            </a:r>
          </a:p>
          <a:p>
            <a:pPr marL="4763" indent="-4763"/>
            <a:r>
              <a:rPr lang="en-US" sz="2000">
                <a:solidFill>
                  <a:srgbClr val="000000"/>
                </a:solidFill>
                <a:latin typeface="Calibri" pitchFamily="-106" charset="0"/>
              </a:rPr>
              <a:t>In collaboration with University of Miami</a:t>
            </a:r>
          </a:p>
          <a:p>
            <a:pPr marL="4763" indent="-4763"/>
            <a:endParaRPr lang="en-US" sz="2400" b="1">
              <a:solidFill>
                <a:srgbClr val="000000"/>
              </a:solidFill>
              <a:latin typeface="Calibri" pitchFamily="-106" charset="0"/>
            </a:endParaRPr>
          </a:p>
          <a:p>
            <a:pPr marL="4763" indent="-4763"/>
            <a:r>
              <a:rPr lang="en-US" sz="2400" b="1">
                <a:solidFill>
                  <a:srgbClr val="000000"/>
                </a:solidFill>
                <a:latin typeface="Calibri" pitchFamily="-106" charset="0"/>
              </a:rPr>
              <a:t>Semester At Sea (SAS) Program</a:t>
            </a:r>
          </a:p>
          <a:p>
            <a:pPr marL="4763" indent="-4763"/>
            <a:r>
              <a:rPr lang="en-US" sz="2000">
                <a:solidFill>
                  <a:srgbClr val="000000"/>
                </a:solidFill>
                <a:latin typeface="Calibri" pitchFamily="-106" charset="0"/>
              </a:rPr>
              <a:t>In collaboration with University of Virginia</a:t>
            </a:r>
          </a:p>
          <a:p>
            <a:pPr marL="4763" indent="-4763"/>
            <a:r>
              <a:rPr lang="en-US" sz="2000">
                <a:solidFill>
                  <a:srgbClr val="000000"/>
                </a:solidFill>
                <a:latin typeface="Calibri" pitchFamily="-106" charset="0"/>
              </a:rPr>
              <a:t>NOAA Environmental Hero Award 2007</a:t>
            </a:r>
            <a:r>
              <a:rPr lang="en-US" sz="2000">
                <a:latin typeface="Calibri" pitchFamily="-106" charset="0"/>
              </a:rPr>
              <a:t/>
            </a:r>
            <a:br>
              <a:rPr lang="en-US" sz="2000">
                <a:latin typeface="Calibri" pitchFamily="-106" charset="0"/>
              </a:rPr>
            </a:br>
            <a:endParaRPr lang="en-US" sz="2000">
              <a:latin typeface="Calibri" pitchFamily="-106" charset="0"/>
            </a:endParaRPr>
          </a:p>
        </p:txBody>
      </p:sp>
      <p:grpSp>
        <p:nvGrpSpPr>
          <p:cNvPr id="29700" name="Group 16"/>
          <p:cNvGrpSpPr>
            <a:grpSpLocks/>
          </p:cNvGrpSpPr>
          <p:nvPr/>
        </p:nvGrpSpPr>
        <p:grpSpPr bwMode="auto">
          <a:xfrm>
            <a:off x="4910138" y="1457325"/>
            <a:ext cx="4233862" cy="4783138"/>
            <a:chOff x="4909366" y="1115270"/>
            <a:chExt cx="4234634" cy="4783789"/>
          </a:xfrm>
        </p:grpSpPr>
        <p:grpSp>
          <p:nvGrpSpPr>
            <p:cNvPr id="29701" name="Group 14"/>
            <p:cNvGrpSpPr>
              <a:grpSpLocks/>
            </p:cNvGrpSpPr>
            <p:nvPr/>
          </p:nvGrpSpPr>
          <p:grpSpPr bwMode="auto">
            <a:xfrm>
              <a:off x="4909366" y="1140012"/>
              <a:ext cx="1990614" cy="4543604"/>
              <a:chOff x="4909366" y="1140012"/>
              <a:chExt cx="1990614" cy="4543604"/>
            </a:xfrm>
          </p:grpSpPr>
          <p:pic>
            <p:nvPicPr>
              <p:cNvPr id="29706" name="Picture 7"/>
              <p:cNvPicPr>
                <a:picLocks noChangeAspect="1"/>
              </p:cNvPicPr>
              <p:nvPr/>
            </p:nvPicPr>
            <p:blipFill>
              <a:blip r:embed="rId2"/>
              <a:srcRect/>
              <a:stretch>
                <a:fillRect/>
              </a:stretch>
            </p:blipFill>
            <p:spPr bwMode="auto">
              <a:xfrm>
                <a:off x="4909366" y="4326681"/>
                <a:ext cx="1990614" cy="1356935"/>
              </a:xfrm>
              <a:prstGeom prst="rect">
                <a:avLst/>
              </a:prstGeom>
              <a:noFill/>
              <a:ln w="9525">
                <a:noFill/>
                <a:miter lim="800000"/>
                <a:headEnd/>
                <a:tailEnd/>
              </a:ln>
            </p:spPr>
          </p:pic>
          <p:pic>
            <p:nvPicPr>
              <p:cNvPr id="29707" name="Picture 9"/>
              <p:cNvPicPr>
                <a:picLocks noChangeAspect="1"/>
              </p:cNvPicPr>
              <p:nvPr/>
            </p:nvPicPr>
            <p:blipFill>
              <a:blip r:embed="rId3"/>
              <a:srcRect/>
              <a:stretch>
                <a:fillRect/>
              </a:stretch>
            </p:blipFill>
            <p:spPr bwMode="auto">
              <a:xfrm>
                <a:off x="4909366" y="2691767"/>
                <a:ext cx="1990614" cy="1323758"/>
              </a:xfrm>
              <a:prstGeom prst="rect">
                <a:avLst/>
              </a:prstGeom>
              <a:noFill/>
              <a:ln w="9525">
                <a:noFill/>
                <a:miter lim="800000"/>
                <a:headEnd/>
                <a:tailEnd/>
              </a:ln>
            </p:spPr>
          </p:pic>
          <p:pic>
            <p:nvPicPr>
              <p:cNvPr id="29708" name="Picture 10"/>
              <p:cNvPicPr>
                <a:picLocks noChangeAspect="1"/>
              </p:cNvPicPr>
              <p:nvPr/>
            </p:nvPicPr>
            <p:blipFill>
              <a:blip r:embed="rId4"/>
              <a:srcRect/>
              <a:stretch>
                <a:fillRect/>
              </a:stretch>
            </p:blipFill>
            <p:spPr bwMode="auto">
              <a:xfrm>
                <a:off x="4909366" y="1140012"/>
                <a:ext cx="1990614" cy="1360253"/>
              </a:xfrm>
              <a:prstGeom prst="rect">
                <a:avLst/>
              </a:prstGeom>
              <a:noFill/>
              <a:ln w="9525">
                <a:noFill/>
                <a:miter lim="800000"/>
                <a:headEnd/>
                <a:tailEnd/>
              </a:ln>
            </p:spPr>
          </p:pic>
        </p:grpSp>
        <p:grpSp>
          <p:nvGrpSpPr>
            <p:cNvPr id="29702" name="Group 15"/>
            <p:cNvGrpSpPr>
              <a:grpSpLocks/>
            </p:cNvGrpSpPr>
            <p:nvPr/>
          </p:nvGrpSpPr>
          <p:grpSpPr bwMode="auto">
            <a:xfrm>
              <a:off x="7083165" y="1115270"/>
              <a:ext cx="2060835" cy="4783789"/>
              <a:chOff x="7083165" y="1115270"/>
              <a:chExt cx="2060835" cy="4783789"/>
            </a:xfrm>
          </p:grpSpPr>
          <p:sp>
            <p:nvSpPr>
              <p:cNvPr id="29703" name="TextBox 11"/>
              <p:cNvSpPr txBox="1">
                <a:spLocks noChangeArrowheads="1"/>
              </p:cNvSpPr>
              <p:nvPr/>
            </p:nvSpPr>
            <p:spPr bwMode="auto">
              <a:xfrm>
                <a:off x="7083165" y="1115270"/>
                <a:ext cx="2060835" cy="1384995"/>
              </a:xfrm>
              <a:prstGeom prst="rect">
                <a:avLst/>
              </a:prstGeom>
              <a:noFill/>
              <a:ln w="9525">
                <a:noFill/>
                <a:miter lim="800000"/>
                <a:headEnd/>
                <a:tailEnd/>
              </a:ln>
            </p:spPr>
            <p:txBody>
              <a:bodyPr>
                <a:spAutoFit/>
              </a:bodyPr>
              <a:lstStyle/>
              <a:p>
                <a:r>
                  <a:rPr lang="en-US" sz="1400"/>
                  <a:t>G. Goni and D. Smith (NOAA) presenting crew and BCL owner with NOAA environmental Hero Award</a:t>
                </a:r>
              </a:p>
            </p:txBody>
          </p:sp>
          <p:sp>
            <p:nvSpPr>
              <p:cNvPr id="29704" name="TextBox 12"/>
              <p:cNvSpPr txBox="1">
                <a:spLocks noChangeArrowheads="1"/>
              </p:cNvSpPr>
              <p:nvPr/>
            </p:nvSpPr>
            <p:spPr bwMode="auto">
              <a:xfrm>
                <a:off x="7083165" y="2652665"/>
                <a:ext cx="2060835" cy="1169551"/>
              </a:xfrm>
              <a:prstGeom prst="rect">
                <a:avLst/>
              </a:prstGeom>
              <a:noFill/>
              <a:ln w="9525">
                <a:noFill/>
                <a:miter lim="800000"/>
                <a:headEnd/>
                <a:tailEnd/>
              </a:ln>
            </p:spPr>
            <p:txBody>
              <a:bodyPr>
                <a:spAutoFit/>
              </a:bodyPr>
              <a:lstStyle/>
              <a:p>
                <a:r>
                  <a:rPr lang="en-US" sz="1400"/>
                  <a:t>Students of SAS Program before deploying one Argo Float in the Indian Ocean</a:t>
                </a:r>
              </a:p>
            </p:txBody>
          </p:sp>
          <p:sp>
            <p:nvSpPr>
              <p:cNvPr id="29705" name="TextBox 13"/>
              <p:cNvSpPr txBox="1">
                <a:spLocks noChangeArrowheads="1"/>
              </p:cNvSpPr>
              <p:nvPr/>
            </p:nvSpPr>
            <p:spPr bwMode="auto">
              <a:xfrm>
                <a:off x="7083165" y="4298621"/>
                <a:ext cx="2060835" cy="1600438"/>
              </a:xfrm>
              <a:prstGeom prst="rect">
                <a:avLst/>
              </a:prstGeom>
              <a:noFill/>
              <a:ln w="9525">
                <a:noFill/>
                <a:miter lim="800000"/>
                <a:headEnd/>
                <a:tailEnd/>
              </a:ln>
            </p:spPr>
            <p:txBody>
              <a:bodyPr>
                <a:spAutoFit/>
              </a:bodyPr>
              <a:lstStyle/>
              <a:p>
                <a:r>
                  <a:rPr lang="en-US" sz="1400"/>
                  <a:t>Former NOAA Administrator C. Lautenbacher presenting Academic Dean of SAS with 2007 NOAA environmental Hero Award.</a:t>
                </a:r>
              </a:p>
            </p:txBody>
          </p:sp>
        </p:gr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7482</TotalTime>
  <Words>1311</Words>
  <Application>Microsoft Office PowerPoint</Application>
  <PresentationFormat>Presentación en pantalla (4:3)</PresentationFormat>
  <Paragraphs>270</Paragraphs>
  <Slides>19</Slides>
  <Notes>16</Notes>
  <HiddenSlides>0</HiddenSlides>
  <MMClips>0</MMClips>
  <ScaleCrop>false</ScaleCrop>
  <HeadingPairs>
    <vt:vector size="4" baseType="variant">
      <vt:variant>
        <vt:lpstr>Tema</vt:lpstr>
      </vt:variant>
      <vt:variant>
        <vt:i4>1</vt:i4>
      </vt:variant>
      <vt:variant>
        <vt:lpstr>Títulos de diapositiva</vt:lpstr>
      </vt:variant>
      <vt:variant>
        <vt:i4>19</vt:i4>
      </vt:variant>
    </vt:vector>
  </HeadingPairs>
  <TitlesOfParts>
    <vt:vector size="20" baseType="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Science Observing Boundary Currents</vt:lpstr>
      <vt:lpstr>Presentación de PowerPoint</vt:lpstr>
      <vt:lpstr>Presentación de PowerPoint</vt:lpstr>
      <vt:lpstr>Global Ocean Health</vt:lpstr>
      <vt:lpstr>Presentación de PowerPoint</vt:lpstr>
      <vt:lpstr>Presentación de PowerPoint</vt:lpstr>
      <vt:lpstr>Thank you    SUPPLEMENTAL SLIDES FOLLOW</vt:lpstr>
    </vt:vector>
  </TitlesOfParts>
  <Company>U.S. Dept. of Commerce NOAA/AOML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Gustavo Goni</dc:creator>
  <cp:lastModifiedBy>trinanes</cp:lastModifiedBy>
  <cp:revision>184</cp:revision>
  <dcterms:created xsi:type="dcterms:W3CDTF">2011-12-09T14:38:53Z</dcterms:created>
  <dcterms:modified xsi:type="dcterms:W3CDTF">2011-12-10T12:03:13Z</dcterms:modified>
</cp:coreProperties>
</file>