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6" r:id="rId4"/>
    <p:sldId id="259" r:id="rId5"/>
    <p:sldId id="267" r:id="rId6"/>
    <p:sldId id="258" r:id="rId7"/>
    <p:sldId id="260" r:id="rId8"/>
    <p:sldId id="262" r:id="rId9"/>
    <p:sldId id="268" r:id="rId10"/>
    <p:sldId id="263" r:id="rId11"/>
    <p:sldId id="269" r:id="rId12"/>
    <p:sldId id="270" r:id="rId13"/>
    <p:sldId id="271" r:id="rId14"/>
    <p:sldId id="272" r:id="rId15"/>
    <p:sldId id="278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6" autoAdjust="0"/>
  </p:normalViewPr>
  <p:slideViewPr>
    <p:cSldViewPr>
      <p:cViewPr varScale="1">
        <p:scale>
          <a:sx n="96" d="100"/>
          <a:sy n="96" d="100"/>
        </p:scale>
        <p:origin x="-19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5D7E3-D199-49A5-BDA1-C8D21385AB88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C6C6-9280-45E3-A8B7-28E78903D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4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DC6C6-9280-45E3-A8B7-28E78903DA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6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7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2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4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9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6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5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9C4-A47E-43FB-8771-5CE1772A6F43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F83A-487B-4B71-AD70-66974E47A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0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ng-ki.lee@noaa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vmisra@fs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oml.noaa.gov/phod/goos/glider" TargetMode="External"/><Relationship Id="rId4" Type="http://schemas.openxmlformats.org/officeDocument/2006/relationships/hyperlink" Target="http://coconet.unavco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vmisra@fsu.edu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eol.ucar.edu/field_projects/iascl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sclivar.org/sites/default/files/documents/2016/Variations2016Winter_0.pdf" TargetMode="External"/><Relationship Id="rId5" Type="http://schemas.openxmlformats.org/officeDocument/2006/relationships/hyperlink" Target="https://usclivar.org/meetings/2015-iasclip-virtual-workshop" TargetMode="External"/><Relationship Id="rId4" Type="http://schemas.openxmlformats.org/officeDocument/2006/relationships/hyperlink" Target="ftp://ftp.aoml.noaa.gov/phod/pub/sklee/iasclip/IASCLiP_White_Paper_2015.pdf" TargetMode="External"/><Relationship Id="rId9" Type="http://schemas.openxmlformats.org/officeDocument/2006/relationships/hyperlink" Target="mailto:sang-ki.lee@noaa.g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900363"/>
            <a:ext cx="9144000" cy="13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/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Atmosphere-Ocean Processes in the Intra-Americas Sea (IAS) and Their Impacts on Regional Climate Variability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577405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kumimoji="1" lang="en-US" altLang="en-US" sz="2400" dirty="0">
                <a:latin typeface="Arial" pitchFamily="34" charset="0"/>
                <a:cs typeface="Arial" pitchFamily="34" charset="0"/>
              </a:rPr>
              <a:t>Sang-Ki 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</a:rPr>
              <a:t>Lee (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  <a:hlinkClick r:id="rId3"/>
              </a:rPr>
              <a:t>sang-ki.lee@noaa.gov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kumimoji="1" lang="en-US" altLang="en-US" sz="24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marL="457200" indent="-457200" algn="ctr"/>
            <a:r>
              <a:rPr kumimoji="1" lang="en-US" altLang="en-US" sz="2400" dirty="0" err="1" smtClean="0">
                <a:latin typeface="Arial" pitchFamily="34" charset="0"/>
                <a:cs typeface="Arial" pitchFamily="34" charset="0"/>
              </a:rPr>
              <a:t>Vasu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en-US" sz="2400" dirty="0" err="1" smtClean="0">
                <a:latin typeface="Arial" pitchFamily="34" charset="0"/>
                <a:cs typeface="Arial" pitchFamily="34" charset="0"/>
              </a:rPr>
              <a:t>Misra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  <a:hlinkClick r:id="rId4"/>
              </a:rPr>
              <a:t>vmisra@fsu.edu</a:t>
            </a:r>
            <a:r>
              <a:rPr kumimoji="1" lang="en-US" altLang="en-US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kumimoji="1" lang="en-US" altLang="en-US" sz="24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457200" indent="-457200" algn="ctr"/>
            <a:r>
              <a:rPr kumimoji="1" lang="en-US" altLang="en-US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kumimoji="1" lang="en-US" altLang="en-US" sz="2000" dirty="0">
                <a:latin typeface="Arial" pitchFamily="34" charset="0"/>
                <a:cs typeface="Arial" pitchFamily="34" charset="0"/>
              </a:rPr>
              <a:t>National Oceanic and Atmospheric </a:t>
            </a:r>
            <a:r>
              <a:rPr kumimoji="1" lang="en-US" altLang="en-US" sz="2000" dirty="0" smtClean="0">
                <a:latin typeface="Arial" pitchFamily="34" charset="0"/>
                <a:cs typeface="Arial" pitchFamily="34" charset="0"/>
              </a:rPr>
              <a:t>Administration, Atlantic Oceanographic and Meteorological Laboratory (AOML) </a:t>
            </a:r>
          </a:p>
          <a:p>
            <a:pPr marL="457200" indent="-457200" algn="ctr"/>
            <a:r>
              <a:rPr kumimoji="1" lang="en-US" alt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kumimoji="1" lang="en-US" altLang="en-US" sz="2000" dirty="0" smtClean="0">
                <a:latin typeface="Arial" pitchFamily="34" charset="0"/>
                <a:cs typeface="Arial" pitchFamily="34" charset="0"/>
              </a:rPr>
              <a:t>Department of Earth, Ocean and Atmospheric Science, Florida State University</a:t>
            </a:r>
            <a:endParaRPr kumimoji="1"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490734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99FF"/>
              </a:buClr>
              <a:buSzPct val="150000"/>
              <a:defRPr/>
            </a:pPr>
            <a:r>
              <a:rPr lang="en-US" altLang="en-US" sz="2400" dirty="0" smtClean="0">
                <a:latin typeface="Arial" charset="0"/>
                <a:cs typeface="Times New Roman" pitchFamily="18" charset="0"/>
              </a:rPr>
              <a:t>Outline</a:t>
            </a:r>
          </a:p>
          <a:p>
            <a:pPr marL="341313" indent="-341313">
              <a:spcBef>
                <a:spcPts val="0"/>
              </a:spcBef>
              <a:buClr>
                <a:srgbClr val="0099FF"/>
              </a:buClr>
              <a:buSzPct val="100000"/>
              <a:buFontTx/>
              <a:buChar char="●"/>
              <a:defRPr/>
            </a:pPr>
            <a:r>
              <a:rPr lang="en-US" altLang="en-US" sz="2400" dirty="0" smtClean="0">
                <a:latin typeface="Arial" charset="0"/>
                <a:cs typeface="Times New Roman" pitchFamily="18" charset="0"/>
              </a:rPr>
              <a:t>Atlantic warm pool (AWP) and its role in regional climate</a:t>
            </a:r>
          </a:p>
          <a:p>
            <a:pPr marL="341313" indent="-341313">
              <a:spcBef>
                <a:spcPts val="0"/>
              </a:spcBef>
              <a:buClr>
                <a:srgbClr val="0099FF"/>
              </a:buClr>
              <a:buSzPct val="100000"/>
              <a:buFontTx/>
              <a:buChar char="●"/>
              <a:defRPr/>
            </a:pPr>
            <a:r>
              <a:rPr lang="en-US" altLang="en-US" sz="2400" dirty="0" smtClean="0">
                <a:latin typeface="Arial" charset="0"/>
                <a:cs typeface="Times New Roman" pitchFamily="18" charset="0"/>
              </a:rPr>
              <a:t>Recent advances in IAS climate research</a:t>
            </a:r>
          </a:p>
          <a:p>
            <a:pPr marL="341313" indent="-341313">
              <a:spcBef>
                <a:spcPts val="0"/>
              </a:spcBef>
              <a:buClr>
                <a:srgbClr val="0099FF"/>
              </a:buClr>
              <a:buSzPct val="100000"/>
              <a:buFontTx/>
              <a:buChar char="●"/>
              <a:defRPr/>
            </a:pPr>
            <a:r>
              <a:rPr lang="en-US" altLang="en-US" sz="2400" dirty="0" smtClean="0">
                <a:latin typeface="Arial" charset="0"/>
                <a:cs typeface="Times New Roman" pitchFamily="18" charset="0"/>
              </a:rPr>
              <a:t>Current status of IAS modeling and observations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6581001"/>
            <a:ext cx="9067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CLIVAR PSMI Meeting (Coastal and Marginal Seas Processes, June 14 2016</a:t>
            </a: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4" b="-2056"/>
          <a:stretch/>
        </p:blipFill>
        <p:spPr>
          <a:xfrm>
            <a:off x="990600" y="1066800"/>
            <a:ext cx="6726186" cy="4160520"/>
          </a:xfrm>
          <a:prstGeom prst="rect">
            <a:avLst/>
          </a:prstGeom>
        </p:spPr>
      </p:pic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AWP and summer rainfall in the US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533400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Large AWP decreases rainfall in the South and Southeast and increases rainfall in the Ohio Valley.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Since ENSO’s influence on US rainfall is much weaker in summer, </a:t>
            </a:r>
            <a:r>
              <a:rPr lang="en-US" altLang="en-US" sz="2000" b="1" u="sng" dirty="0" smtClean="0">
                <a:cs typeface="Arial" pitchFamily="34" charset="0"/>
              </a:rPr>
              <a:t>AWP is an important  predictor of US summer rainfall</a:t>
            </a:r>
            <a:r>
              <a:rPr lang="en-US" altLang="en-US" sz="2000" dirty="0" smtClean="0">
                <a:cs typeface="Arial" pitchFamily="34" charset="0"/>
              </a:rPr>
              <a:t>. 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524000" y="762000"/>
            <a:ext cx="5810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1pPr>
            <a:lvl2pPr marL="37931725" indent="-37474525"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2pPr>
            <a:lvl3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3pPr>
            <a:lvl4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4pPr>
            <a:lvl5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LAWP – SAWP: US Rainfall (JAS) – CPC gauge data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95712" y="2133600"/>
            <a:ext cx="1114488" cy="53340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52800" y="2819400"/>
            <a:ext cx="2743200" cy="5334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b="9192"/>
          <a:stretch/>
        </p:blipFill>
        <p:spPr>
          <a:xfrm>
            <a:off x="1066800" y="1066799"/>
            <a:ext cx="6553200" cy="4194049"/>
          </a:xfrm>
          <a:prstGeom prst="rect">
            <a:avLst/>
          </a:prstGeom>
        </p:spPr>
      </p:pic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AWP and summer rainfall in the US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533400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During large AWP years, the NALLJ tends to weaken over the South and Southeast and strengthen over the Ohio Valley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These regional changes in the NALLJ are linked to AWP-induced tropical and extra-tropical atmospheric anomalies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553146" y="762000"/>
            <a:ext cx="5002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1pPr>
            <a:lvl2pPr marL="37931725" indent="-37474525"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2pPr>
            <a:lvl3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3pPr>
            <a:lvl4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4pPr>
            <a:lvl5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LAWP – SAWP: Moisture Flux (JAS) – 20CR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19400" y="2667000"/>
            <a:ext cx="1676400" cy="3048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00400" y="2285999"/>
            <a:ext cx="733487" cy="30480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30959"/>
            <a:ext cx="9144000" cy="5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Recent advances in IAS climate research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Spring and early summer </a:t>
            </a:r>
            <a:r>
              <a:rPr lang="en-US" altLang="en-US" sz="2000" b="1" dirty="0" smtClean="0">
                <a:cs typeface="Arial" pitchFamily="34" charset="0"/>
              </a:rPr>
              <a:t>US tornado activity is linked </a:t>
            </a:r>
            <a:r>
              <a:rPr lang="en-US" altLang="en-US" sz="2000" dirty="0" smtClean="0">
                <a:cs typeface="Arial" pitchFamily="34" charset="0"/>
              </a:rPr>
              <a:t>atmosphere-ocean variability in the IAS (Munoz and Enfield, 2011</a:t>
            </a:r>
            <a:r>
              <a:rPr lang="en-US" altLang="en-US" sz="2000" dirty="0">
                <a:cs typeface="Arial" pitchFamily="34" charset="0"/>
              </a:rPr>
              <a:t>; Lee et al. 2013</a:t>
            </a:r>
            <a:r>
              <a:rPr lang="en-US" altLang="en-US" sz="2000" dirty="0" smtClean="0">
                <a:cs typeface="Arial" pitchFamily="34" charset="0"/>
              </a:rPr>
              <a:t>; 2016</a:t>
            </a:r>
            <a:r>
              <a:rPr lang="en-US" altLang="en-US" sz="2000" dirty="0">
                <a:cs typeface="Arial" pitchFamily="34" charset="0"/>
              </a:rPr>
              <a:t>; Jung </a:t>
            </a:r>
            <a:r>
              <a:rPr lang="en-US" altLang="en-US" sz="2000" dirty="0" smtClean="0">
                <a:cs typeface="Arial" pitchFamily="34" charset="0"/>
              </a:rPr>
              <a:t>and Kirtman, 2016)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High-resolution CGCM studies showed that IAS </a:t>
            </a:r>
            <a:r>
              <a:rPr lang="en-US" altLang="en-US" sz="2000" b="1" dirty="0" smtClean="0">
                <a:cs typeface="Arial" pitchFamily="34" charset="0"/>
              </a:rPr>
              <a:t>ocean mesoscale variability plays active role </a:t>
            </a:r>
            <a:r>
              <a:rPr lang="en-US" altLang="en-US" sz="2000" dirty="0" smtClean="0">
                <a:cs typeface="Arial" pitchFamily="34" charset="0"/>
              </a:rPr>
              <a:t>in driving climate variability in the US (</a:t>
            </a:r>
            <a:r>
              <a:rPr lang="en-US" altLang="en-US" sz="2000" dirty="0" err="1" smtClean="0">
                <a:cs typeface="Arial" pitchFamily="34" charset="0"/>
              </a:rPr>
              <a:t>Putrasahan</a:t>
            </a:r>
            <a:r>
              <a:rPr lang="en-US" altLang="en-US" sz="2000" dirty="0" smtClean="0">
                <a:cs typeface="Arial" pitchFamily="34" charset="0"/>
              </a:rPr>
              <a:t> et al., 2016)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b="1" dirty="0">
                <a:cs typeface="Arial" pitchFamily="34" charset="0"/>
              </a:rPr>
              <a:t>Barrier layer </a:t>
            </a:r>
            <a:r>
              <a:rPr lang="en-US" altLang="en-US" sz="2000" dirty="0">
                <a:cs typeface="Arial" pitchFamily="34" charset="0"/>
              </a:rPr>
              <a:t>in the IAS plays an important role for rapid hurricane intensification (e.g., </a:t>
            </a:r>
            <a:r>
              <a:rPr lang="en-US" altLang="en-US" sz="2000" dirty="0" err="1">
                <a:cs typeface="Arial" pitchFamily="34" charset="0"/>
              </a:rPr>
              <a:t>Balaguru</a:t>
            </a:r>
            <a:r>
              <a:rPr lang="en-US" altLang="en-US" sz="2000" dirty="0">
                <a:cs typeface="Arial" pitchFamily="34" charset="0"/>
              </a:rPr>
              <a:t> et al, 2012; </a:t>
            </a:r>
            <a:r>
              <a:rPr lang="en-US" altLang="en-US" sz="2000" dirty="0" err="1">
                <a:cs typeface="Arial" pitchFamily="34" charset="0"/>
              </a:rPr>
              <a:t>Domingues</a:t>
            </a:r>
            <a:r>
              <a:rPr lang="en-US" altLang="en-US" sz="2000" dirty="0">
                <a:cs typeface="Arial" pitchFamily="34" charset="0"/>
              </a:rPr>
              <a:t> et al., 2015</a:t>
            </a:r>
            <a:r>
              <a:rPr lang="en-US" altLang="en-US" sz="2000" dirty="0" smtClean="0">
                <a:cs typeface="Arial" pitchFamily="34" charset="0"/>
              </a:rPr>
              <a:t>).</a:t>
            </a:r>
            <a:endParaRPr lang="en-US" alt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4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30959"/>
            <a:ext cx="9144000" cy="5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Recent advances in IAS climate research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Projected weakening of the AMOC in the 21C will suppress the relative strength of the AWP, which will </a:t>
            </a:r>
            <a:r>
              <a:rPr lang="en-US" altLang="en-US" sz="2000" b="1" dirty="0" smtClean="0">
                <a:cs typeface="Arial" pitchFamily="34" charset="0"/>
              </a:rPr>
              <a:t>reduce rainfall in Central America</a:t>
            </a:r>
            <a:r>
              <a:rPr lang="en-US" altLang="en-US" sz="2000" dirty="0" smtClean="0">
                <a:cs typeface="Arial" pitchFamily="34" charset="0"/>
              </a:rPr>
              <a:t> </a:t>
            </a:r>
            <a:r>
              <a:rPr lang="en-US" altLang="en-US" sz="2000" b="1" dirty="0" smtClean="0">
                <a:cs typeface="Arial" pitchFamily="34" charset="0"/>
              </a:rPr>
              <a:t>and</a:t>
            </a:r>
            <a:r>
              <a:rPr lang="en-US" altLang="en-US" sz="2000" dirty="0" smtClean="0">
                <a:cs typeface="Arial" pitchFamily="34" charset="0"/>
              </a:rPr>
              <a:t> </a:t>
            </a:r>
            <a:r>
              <a:rPr lang="en-US" altLang="en-US" sz="2000" b="1" dirty="0" smtClean="0">
                <a:cs typeface="Arial" pitchFamily="34" charset="0"/>
              </a:rPr>
              <a:t>Atlantic hurricane activity in the 21C </a:t>
            </a:r>
            <a:r>
              <a:rPr lang="en-US" altLang="en-US" sz="2000" dirty="0" smtClean="0">
                <a:cs typeface="Arial" pitchFamily="34" charset="0"/>
              </a:rPr>
              <a:t>(Lee et al. 2011).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High-resolution downscaling simulations showed that due to the projected AMOC slowdown, the </a:t>
            </a:r>
            <a:r>
              <a:rPr lang="en-US" altLang="en-US" sz="2000" b="1" dirty="0" smtClean="0">
                <a:cs typeface="Arial" pitchFamily="34" charset="0"/>
              </a:rPr>
              <a:t>WBC system in the IAS will weaken</a:t>
            </a:r>
            <a:r>
              <a:rPr lang="en-US" altLang="en-US" sz="2000" dirty="0" smtClean="0">
                <a:cs typeface="Arial" pitchFamily="34" charset="0"/>
              </a:rPr>
              <a:t>, which will reduce coastal upwelling. This may result in rapid warming in the northern Gulf of Mexico and southern Caribbean Sea (Y. Liu et al, 2012; 2015; 2016). 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Projected weakening of the AMOC may accelerate </a:t>
            </a:r>
            <a:r>
              <a:rPr lang="en-US" altLang="en-US" sz="2000" b="1" dirty="0" smtClean="0">
                <a:cs typeface="Arial" pitchFamily="34" charset="0"/>
              </a:rPr>
              <a:t>sea level rise in the east coast of South Florida</a:t>
            </a:r>
            <a:r>
              <a:rPr lang="en-US" altLang="en-US" sz="2000" dirty="0" smtClean="0">
                <a:cs typeface="Arial" pitchFamily="34" charset="0"/>
              </a:rPr>
              <a:t> (e.g., Park and Sweet, 2015; </a:t>
            </a:r>
            <a:r>
              <a:rPr lang="en-US" altLang="en-US" sz="2000" dirty="0" err="1" smtClean="0">
                <a:cs typeface="Arial" pitchFamily="34" charset="0"/>
              </a:rPr>
              <a:t>Wdowinski</a:t>
            </a:r>
            <a:r>
              <a:rPr lang="en-US" altLang="en-US" sz="2000" dirty="0" smtClean="0">
                <a:cs typeface="Arial" pitchFamily="34" charset="0"/>
              </a:rPr>
              <a:t> et al, 2016)</a:t>
            </a:r>
          </a:p>
        </p:txBody>
      </p:sp>
    </p:spTree>
    <p:extLst>
      <p:ext uri="{BB962C8B-B14F-4D97-AF65-F5344CB8AC3E}">
        <p14:creationId xmlns:p14="http://schemas.microsoft.com/office/powerpoint/2010/main" val="3420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Current Status of IAS modeling &amp; observations 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b="1" dirty="0" smtClean="0">
                <a:cs typeface="Arial" pitchFamily="34" charset="0"/>
              </a:rPr>
              <a:t>Cold and dry bias in the IAS remain unresolved</a:t>
            </a:r>
            <a:r>
              <a:rPr lang="en-US" altLang="en-US" sz="2000" dirty="0" smtClean="0">
                <a:cs typeface="Arial" pitchFamily="34" charset="0"/>
              </a:rPr>
              <a:t> in both CMIP3 </a:t>
            </a:r>
            <a:r>
              <a:rPr lang="en-US" altLang="en-US" sz="2000" dirty="0">
                <a:cs typeface="Arial" pitchFamily="34" charset="0"/>
              </a:rPr>
              <a:t>and </a:t>
            </a:r>
            <a:r>
              <a:rPr lang="en-US" altLang="en-US" sz="2000" dirty="0" smtClean="0">
                <a:cs typeface="Arial" pitchFamily="34" charset="0"/>
              </a:rPr>
              <a:t>CMIP5 (</a:t>
            </a:r>
            <a:r>
              <a:rPr lang="en-US" altLang="en-US" sz="2000" dirty="0" err="1" smtClean="0">
                <a:cs typeface="Arial" pitchFamily="34" charset="0"/>
              </a:rPr>
              <a:t>Misra</a:t>
            </a:r>
            <a:r>
              <a:rPr lang="en-US" altLang="en-US" sz="2000" dirty="0" smtClean="0">
                <a:cs typeface="Arial" pitchFamily="34" charset="0"/>
              </a:rPr>
              <a:t> </a:t>
            </a:r>
            <a:r>
              <a:rPr lang="en-US" altLang="en-US" sz="2000" dirty="0">
                <a:cs typeface="Arial" pitchFamily="34" charset="0"/>
              </a:rPr>
              <a:t>et al. 2009; </a:t>
            </a:r>
            <a:r>
              <a:rPr lang="en-US" altLang="en-US" sz="2000" dirty="0" err="1">
                <a:cs typeface="Arial" pitchFamily="34" charset="0"/>
              </a:rPr>
              <a:t>Kozar</a:t>
            </a:r>
            <a:r>
              <a:rPr lang="en-US" altLang="en-US" sz="2000" dirty="0">
                <a:cs typeface="Arial" pitchFamily="34" charset="0"/>
              </a:rPr>
              <a:t> and </a:t>
            </a:r>
            <a:r>
              <a:rPr lang="en-US" altLang="en-US" sz="2000" dirty="0" err="1">
                <a:cs typeface="Arial" pitchFamily="34" charset="0"/>
              </a:rPr>
              <a:t>Misra</a:t>
            </a:r>
            <a:r>
              <a:rPr lang="en-US" altLang="en-US" sz="2000" dirty="0">
                <a:cs typeface="Arial" pitchFamily="34" charset="0"/>
              </a:rPr>
              <a:t> </a:t>
            </a:r>
            <a:r>
              <a:rPr lang="en-US" altLang="en-US" sz="2000" dirty="0" smtClean="0">
                <a:cs typeface="Arial" pitchFamily="34" charset="0"/>
              </a:rPr>
              <a:t>2012; H. Liu </a:t>
            </a:r>
            <a:r>
              <a:rPr lang="en-US" altLang="en-US" sz="2000" dirty="0">
                <a:cs typeface="Arial" pitchFamily="34" charset="0"/>
              </a:rPr>
              <a:t>et al. 2012, 2013; Martin and </a:t>
            </a:r>
            <a:r>
              <a:rPr lang="en-US" altLang="en-US" sz="2000" dirty="0" smtClean="0">
                <a:cs typeface="Arial" pitchFamily="34" charset="0"/>
              </a:rPr>
              <a:t>Schumacher, 2012; </a:t>
            </a:r>
            <a:r>
              <a:rPr lang="en-US" altLang="en-US" sz="2000" dirty="0" err="1" smtClean="0">
                <a:cs typeface="Arial" pitchFamily="34" charset="0"/>
              </a:rPr>
              <a:t>Ryu</a:t>
            </a:r>
            <a:r>
              <a:rPr lang="en-US" altLang="en-US" sz="2000" dirty="0" smtClean="0">
                <a:cs typeface="Arial" pitchFamily="34" charset="0"/>
              </a:rPr>
              <a:t> </a:t>
            </a:r>
            <a:r>
              <a:rPr lang="en-US" altLang="en-US" sz="2000" dirty="0">
                <a:cs typeface="Arial" pitchFamily="34" charset="0"/>
              </a:rPr>
              <a:t>and </a:t>
            </a:r>
            <a:r>
              <a:rPr lang="en-US" altLang="en-US" sz="2000" dirty="0" err="1">
                <a:cs typeface="Arial" pitchFamily="34" charset="0"/>
              </a:rPr>
              <a:t>Hayhoe</a:t>
            </a:r>
            <a:r>
              <a:rPr lang="en-US" altLang="en-US" sz="2000" dirty="0">
                <a:cs typeface="Arial" pitchFamily="34" charset="0"/>
              </a:rPr>
              <a:t> </a:t>
            </a:r>
            <a:r>
              <a:rPr lang="en-US" altLang="en-US" sz="2000" dirty="0" smtClean="0">
                <a:cs typeface="Arial" pitchFamily="34" charset="0"/>
              </a:rPr>
              <a:t>2014; </a:t>
            </a:r>
            <a:r>
              <a:rPr lang="en-US" altLang="en-US" sz="2000" dirty="0">
                <a:cs typeface="Arial" pitchFamily="34" charset="0"/>
              </a:rPr>
              <a:t>Sheffield et al. </a:t>
            </a:r>
            <a:r>
              <a:rPr lang="en-US" altLang="en-US" sz="2000" dirty="0" smtClean="0">
                <a:cs typeface="Arial" pitchFamily="34" charset="0"/>
              </a:rPr>
              <a:t>2013)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IAS region displays </a:t>
            </a:r>
            <a:r>
              <a:rPr lang="en-US" altLang="en-US" sz="2000" dirty="0">
                <a:cs typeface="Arial" pitchFamily="34" charset="0"/>
              </a:rPr>
              <a:t>a </a:t>
            </a:r>
            <a:r>
              <a:rPr lang="en-US" altLang="en-US" sz="2000" dirty="0" smtClean="0">
                <a:cs typeface="Arial" pitchFamily="34" charset="0"/>
              </a:rPr>
              <a:t>highly heterogeneous </a:t>
            </a:r>
            <a:r>
              <a:rPr lang="en-US" altLang="en-US" sz="2000" dirty="0">
                <a:cs typeface="Arial" pitchFamily="34" charset="0"/>
              </a:rPr>
              <a:t>distribution of </a:t>
            </a:r>
            <a:r>
              <a:rPr lang="en-US" altLang="en-US" sz="2000" dirty="0" smtClean="0">
                <a:cs typeface="Arial" pitchFamily="34" charset="0"/>
              </a:rPr>
              <a:t>rainfall. However,  </a:t>
            </a:r>
            <a:r>
              <a:rPr lang="en-US" altLang="en-US" sz="2000" dirty="0">
                <a:cs typeface="Arial" pitchFamily="34" charset="0"/>
              </a:rPr>
              <a:t>the </a:t>
            </a:r>
            <a:r>
              <a:rPr lang="en-US" altLang="en-US" sz="2000" b="1" dirty="0">
                <a:cs typeface="Arial" pitchFamily="34" charset="0"/>
              </a:rPr>
              <a:t>rain gauge </a:t>
            </a:r>
            <a:r>
              <a:rPr lang="en-US" altLang="en-US" sz="2000" b="1" dirty="0" smtClean="0">
                <a:cs typeface="Arial" pitchFamily="34" charset="0"/>
              </a:rPr>
              <a:t>and radiosonde networks are sparse </a:t>
            </a:r>
            <a:r>
              <a:rPr lang="en-US" altLang="en-US" sz="2000" b="1" dirty="0">
                <a:cs typeface="Arial" pitchFamily="34" charset="0"/>
              </a:rPr>
              <a:t>and </a:t>
            </a:r>
            <a:r>
              <a:rPr lang="en-US" altLang="en-US" sz="2000" b="1" dirty="0" smtClean="0">
                <a:cs typeface="Arial" pitchFamily="34" charset="0"/>
              </a:rPr>
              <a:t>temporally incomplete</a:t>
            </a:r>
            <a:r>
              <a:rPr lang="en-US" altLang="en-US" sz="2000" dirty="0" smtClean="0">
                <a:cs typeface="Arial" pitchFamily="34" charset="0"/>
              </a:rPr>
              <a:t>. This raises </a:t>
            </a:r>
            <a:r>
              <a:rPr lang="en-US" altLang="en-US" sz="2000" dirty="0">
                <a:cs typeface="Arial" pitchFamily="34" charset="0"/>
              </a:rPr>
              <a:t>a challenge for observing and monitoring the climate of the </a:t>
            </a:r>
            <a:r>
              <a:rPr lang="en-US" altLang="en-US" sz="2000" dirty="0" smtClean="0">
                <a:cs typeface="Arial" pitchFamily="34" charset="0"/>
              </a:rPr>
              <a:t>region</a:t>
            </a:r>
            <a:r>
              <a:rPr lang="en-US" altLang="en-US" sz="2000" b="1" dirty="0" smtClean="0">
                <a:cs typeface="Arial" pitchFamily="34" charset="0"/>
              </a:rPr>
              <a:t> </a:t>
            </a:r>
            <a:r>
              <a:rPr lang="en-US" altLang="en-US" sz="2000" dirty="0" smtClean="0">
                <a:cs typeface="Arial" pitchFamily="34" charset="0"/>
              </a:rPr>
              <a:t>(</a:t>
            </a:r>
            <a:r>
              <a:rPr lang="en-US" altLang="en-US" sz="2000" dirty="0" err="1" smtClean="0">
                <a:cs typeface="Arial" pitchFamily="34" charset="0"/>
              </a:rPr>
              <a:t>Misra</a:t>
            </a:r>
            <a:r>
              <a:rPr lang="en-US" altLang="en-US" sz="2000" dirty="0" smtClean="0">
                <a:cs typeface="Arial" pitchFamily="34" charset="0"/>
              </a:rPr>
              <a:t> </a:t>
            </a:r>
            <a:r>
              <a:rPr lang="en-US" altLang="en-US" sz="2000" dirty="0">
                <a:cs typeface="Arial" pitchFamily="34" charset="0"/>
              </a:rPr>
              <a:t>et al., 2015</a:t>
            </a:r>
            <a:r>
              <a:rPr lang="en-US" altLang="en-US" sz="2000" dirty="0" smtClean="0">
                <a:cs typeface="Arial" pitchFamily="34" charset="0"/>
              </a:rPr>
              <a:t>).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ARGO </a:t>
            </a:r>
            <a:r>
              <a:rPr lang="en-US" altLang="en-US" sz="2000" dirty="0">
                <a:cs typeface="Arial" pitchFamily="34" charset="0"/>
              </a:rPr>
              <a:t>floats, which have the operating depth of about </a:t>
            </a:r>
            <a:r>
              <a:rPr lang="en-US" altLang="en-US" sz="2000" dirty="0" smtClean="0">
                <a:cs typeface="Arial" pitchFamily="34" charset="0"/>
              </a:rPr>
              <a:t>2000m cannot </a:t>
            </a:r>
            <a:r>
              <a:rPr lang="en-US" altLang="en-US" sz="2000" dirty="0">
                <a:cs typeface="Arial" pitchFamily="34" charset="0"/>
              </a:rPr>
              <a:t>pass the Lesser Antilles to reach the Caribbean Sea. As a result, the </a:t>
            </a:r>
            <a:r>
              <a:rPr lang="en-US" altLang="en-US" sz="2000" b="1" dirty="0">
                <a:cs typeface="Arial" pitchFamily="34" charset="0"/>
              </a:rPr>
              <a:t>IAS </a:t>
            </a:r>
            <a:r>
              <a:rPr lang="en-US" altLang="en-US" sz="2000" b="1" dirty="0" smtClean="0">
                <a:cs typeface="Arial" pitchFamily="34" charset="0"/>
              </a:rPr>
              <a:t>is currently </a:t>
            </a:r>
            <a:r>
              <a:rPr lang="en-US" altLang="en-US" sz="2000" b="1" dirty="0">
                <a:cs typeface="Arial" pitchFamily="34" charset="0"/>
              </a:rPr>
              <a:t>as poorly observed as the polar </a:t>
            </a:r>
            <a:r>
              <a:rPr lang="en-US" altLang="en-US" sz="2000" b="1" dirty="0" smtClean="0">
                <a:cs typeface="Arial" pitchFamily="34" charset="0"/>
              </a:rPr>
              <a:t>oceans </a:t>
            </a:r>
            <a:r>
              <a:rPr lang="en-US" altLang="en-US" sz="2000" dirty="0" smtClean="0">
                <a:cs typeface="Arial" pitchFamily="34" charset="0"/>
              </a:rPr>
              <a:t>(</a:t>
            </a:r>
            <a:r>
              <a:rPr lang="en-US" altLang="en-US" sz="2000" dirty="0" err="1" smtClean="0">
                <a:cs typeface="Arial" pitchFamily="34" charset="0"/>
              </a:rPr>
              <a:t>Misra</a:t>
            </a:r>
            <a:r>
              <a:rPr lang="en-US" altLang="en-US" sz="2000" dirty="0" smtClean="0">
                <a:cs typeface="Arial" pitchFamily="34" charset="0"/>
              </a:rPr>
              <a:t> et al., 2015).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sz="2000" dirty="0"/>
              <a:t>NSF funded a GPS-based atmospheric sounding initiative: the Continuously Operating Caribbean Observation Network (</a:t>
            </a:r>
            <a:r>
              <a:rPr lang="en-US" sz="2000" b="1" dirty="0" err="1"/>
              <a:t>COCONet</a:t>
            </a:r>
            <a:r>
              <a:rPr lang="en-US" sz="2000" dirty="0"/>
              <a:t>) in 2011. </a:t>
            </a:r>
            <a:r>
              <a:rPr lang="en-US" sz="2000" dirty="0" err="1"/>
              <a:t>COCONet</a:t>
            </a:r>
            <a:r>
              <a:rPr lang="en-US" sz="2000" dirty="0"/>
              <a:t> is establishing a network of continuous GPS and meteorology stations over the Central </a:t>
            </a:r>
            <a:r>
              <a:rPr lang="en-US" sz="2000" dirty="0" smtClean="0"/>
              <a:t>America (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coconet.unavco.org</a:t>
            </a:r>
            <a:r>
              <a:rPr lang="en-US" sz="2000" dirty="0" smtClean="0"/>
              <a:t>)</a:t>
            </a:r>
            <a:endParaRPr lang="en-US" altLang="en-US" sz="2000" dirty="0" smtClean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>
                <a:cs typeface="Arial" pitchFamily="34" charset="0"/>
              </a:rPr>
              <a:t>A pilot </a:t>
            </a:r>
            <a:r>
              <a:rPr lang="en-US" altLang="en-US" sz="2000" b="1" dirty="0">
                <a:cs typeface="Arial" pitchFamily="34" charset="0"/>
              </a:rPr>
              <a:t>underwater glider project </a:t>
            </a:r>
            <a:r>
              <a:rPr lang="en-US" altLang="en-US" sz="2000" b="1" dirty="0" smtClean="0">
                <a:cs typeface="Arial" pitchFamily="34" charset="0"/>
              </a:rPr>
              <a:t>for the IAS </a:t>
            </a:r>
            <a:r>
              <a:rPr lang="en-US" altLang="en-US" sz="2000" dirty="0" smtClean="0">
                <a:cs typeface="Arial" pitchFamily="34" charset="0"/>
              </a:rPr>
              <a:t>started </a:t>
            </a:r>
            <a:r>
              <a:rPr lang="en-US" altLang="en-US" sz="2000" dirty="0">
                <a:cs typeface="Arial" pitchFamily="34" charset="0"/>
              </a:rPr>
              <a:t>in 2014 (</a:t>
            </a:r>
            <a:r>
              <a:rPr lang="en-US" altLang="en-US" sz="2000" dirty="0">
                <a:cs typeface="Arial" pitchFamily="34" charset="0"/>
                <a:hlinkClick r:id="rId5"/>
              </a:rPr>
              <a:t>http://</a:t>
            </a:r>
            <a:r>
              <a:rPr lang="en-US" altLang="en-US" sz="2000" dirty="0" smtClean="0">
                <a:cs typeface="Arial" pitchFamily="34" charset="0"/>
                <a:hlinkClick r:id="rId5"/>
              </a:rPr>
              <a:t>www.aoml.noaa.gov/phod/goos/glider</a:t>
            </a:r>
            <a:r>
              <a:rPr lang="en-US" altLang="en-US" sz="2000" dirty="0" smtClean="0"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09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Pathways to move forward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CMIP5 models continue to show large bias in the IAS. CMIP5 models do not resolve regional atmosphere-ocean processes in the IAS (e.g., regional convection processes and Loop Current). Fully-coupled </a:t>
            </a:r>
            <a:r>
              <a:rPr lang="en-US" altLang="en-US" sz="2000" b="1" dirty="0" smtClean="0">
                <a:cs typeface="Arial" pitchFamily="34" charset="0"/>
              </a:rPr>
              <a:t>high-resolution regional downscaling simulations</a:t>
            </a:r>
            <a:r>
              <a:rPr lang="en-US" altLang="en-US" sz="2000" dirty="0" smtClean="0">
                <a:cs typeface="Arial" pitchFamily="34" charset="0"/>
              </a:rPr>
              <a:t> could be useful.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b="1" dirty="0" smtClean="0">
                <a:cs typeface="Arial" pitchFamily="34" charset="0"/>
              </a:rPr>
              <a:t>Coordinated </a:t>
            </a:r>
            <a:r>
              <a:rPr lang="en-US" altLang="en-US" sz="2000" b="1" dirty="0">
                <a:cs typeface="Arial" pitchFamily="34" charset="0"/>
              </a:rPr>
              <a:t>intensive field </a:t>
            </a:r>
            <a:r>
              <a:rPr lang="en-US" altLang="en-US" sz="2000" b="1" dirty="0" smtClean="0">
                <a:cs typeface="Arial" pitchFamily="34" charset="0"/>
              </a:rPr>
              <a:t>observations </a:t>
            </a:r>
            <a:r>
              <a:rPr lang="en-US" altLang="en-US" sz="2000" dirty="0" smtClean="0">
                <a:cs typeface="Arial" pitchFamily="34" charset="0"/>
              </a:rPr>
              <a:t>can be </a:t>
            </a:r>
            <a:r>
              <a:rPr lang="en-US" altLang="en-US" sz="2000" dirty="0">
                <a:cs typeface="Arial" pitchFamily="34" charset="0"/>
              </a:rPr>
              <a:t>planned to provide high temporal and spatial resolution atmospheric </a:t>
            </a:r>
            <a:r>
              <a:rPr lang="en-US" altLang="en-US" sz="2000" dirty="0" smtClean="0">
                <a:cs typeface="Arial" pitchFamily="34" charset="0"/>
              </a:rPr>
              <a:t>and </a:t>
            </a:r>
            <a:r>
              <a:rPr lang="en-US" altLang="en-US" sz="2000" dirty="0">
                <a:cs typeface="Arial" pitchFamily="34" charset="0"/>
              </a:rPr>
              <a:t>oceanic </a:t>
            </a:r>
            <a:r>
              <a:rPr lang="en-US" altLang="en-US" sz="2000" dirty="0" smtClean="0">
                <a:cs typeface="Arial" pitchFamily="34" charset="0"/>
              </a:rPr>
              <a:t>to </a:t>
            </a:r>
            <a:r>
              <a:rPr lang="en-US" altLang="en-US" sz="2000" dirty="0">
                <a:cs typeface="Arial" pitchFamily="34" charset="0"/>
              </a:rPr>
              <a:t>better understand local and regional </a:t>
            </a:r>
            <a:r>
              <a:rPr lang="en-US" altLang="en-US" sz="2000" dirty="0" smtClean="0">
                <a:cs typeface="Arial" pitchFamily="34" charset="0"/>
              </a:rPr>
              <a:t>physical process </a:t>
            </a:r>
            <a:r>
              <a:rPr lang="en-US" altLang="en-US" sz="2000" dirty="0">
                <a:cs typeface="Arial" pitchFamily="34" charset="0"/>
              </a:rPr>
              <a:t>and to provide high quality datasets for improving models. </a:t>
            </a:r>
            <a:endParaRPr lang="en-US" altLang="en-US" sz="2000" dirty="0" smtClean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High resolution modeling studies could be coordinated </a:t>
            </a:r>
            <a:r>
              <a:rPr lang="en-US" altLang="en-US" sz="2000" dirty="0">
                <a:cs typeface="Arial" pitchFamily="34" charset="0"/>
              </a:rPr>
              <a:t>with </a:t>
            </a:r>
            <a:r>
              <a:rPr lang="en-US" altLang="en-US" sz="2000" dirty="0" smtClean="0">
                <a:cs typeface="Arial" pitchFamily="34" charset="0"/>
              </a:rPr>
              <a:t>intensive field programs to </a:t>
            </a:r>
            <a:r>
              <a:rPr lang="en-US" altLang="en-US" sz="2000" b="1" dirty="0" smtClean="0">
                <a:cs typeface="Arial" pitchFamily="34" charset="0"/>
              </a:rPr>
              <a:t>improve global model physical parameterizations</a:t>
            </a:r>
            <a:r>
              <a:rPr lang="en-US" altLang="en-US" sz="2000" dirty="0" smtClean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6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For more information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800" dirty="0" err="1" smtClean="0">
                <a:cs typeface="Arial" pitchFamily="34" charset="0"/>
              </a:rPr>
              <a:t>Misra</a:t>
            </a:r>
            <a:r>
              <a:rPr lang="en-US" altLang="en-US" sz="1800" dirty="0">
                <a:cs typeface="Arial" pitchFamily="34" charset="0"/>
              </a:rPr>
              <a:t>, V, C. Wang , Y. Serra, K. </a:t>
            </a:r>
            <a:r>
              <a:rPr lang="en-US" altLang="en-US" sz="1800" dirty="0" err="1">
                <a:cs typeface="Arial" pitchFamily="34" charset="0"/>
              </a:rPr>
              <a:t>Karnauskas</a:t>
            </a:r>
            <a:r>
              <a:rPr lang="en-US" altLang="en-US" sz="1800" dirty="0">
                <a:cs typeface="Arial" pitchFamily="34" charset="0"/>
              </a:rPr>
              <a:t> , E. M. </a:t>
            </a:r>
            <a:r>
              <a:rPr lang="en-US" altLang="en-US" sz="1800" dirty="0" err="1">
                <a:cs typeface="Arial" pitchFamily="34" charset="0"/>
              </a:rPr>
              <a:t>Ellinor</a:t>
            </a:r>
            <a:r>
              <a:rPr lang="en-US" altLang="en-US" sz="1800" dirty="0">
                <a:cs typeface="Arial" pitchFamily="34" charset="0"/>
              </a:rPr>
              <a:t>, J. </a:t>
            </a:r>
            <a:r>
              <a:rPr lang="en-US" altLang="en-US" sz="1800" dirty="0" err="1">
                <a:cs typeface="Arial" pitchFamily="34" charset="0"/>
              </a:rPr>
              <a:t>Sheinbaum</a:t>
            </a:r>
            <a:r>
              <a:rPr lang="en-US" altLang="en-US" sz="1800" dirty="0">
                <a:cs typeface="Arial" pitchFamily="34" charset="0"/>
              </a:rPr>
              <a:t>, P. Chang, S.-K. </a:t>
            </a:r>
            <a:r>
              <a:rPr lang="en-US" altLang="en-US" sz="1800" dirty="0" smtClean="0">
                <a:cs typeface="Arial" pitchFamily="34" charset="0"/>
              </a:rPr>
              <a:t>Lee, B</a:t>
            </a:r>
            <a:r>
              <a:rPr lang="en-US" altLang="en-US" sz="1800" dirty="0">
                <a:cs typeface="Arial" pitchFamily="34" charset="0"/>
              </a:rPr>
              <a:t>. Rosenheim, B. </a:t>
            </a:r>
            <a:r>
              <a:rPr lang="en-US" altLang="en-US" sz="1800" dirty="0" err="1">
                <a:cs typeface="Arial" pitchFamily="34" charset="0"/>
              </a:rPr>
              <a:t>Kirtman</a:t>
            </a:r>
            <a:r>
              <a:rPr lang="en-US" altLang="en-US" sz="1800" dirty="0">
                <a:cs typeface="Arial" pitchFamily="34" charset="0"/>
              </a:rPr>
              <a:t>, D. Enfield, E. D. Maloney, A. Kumar, G. </a:t>
            </a:r>
            <a:r>
              <a:rPr lang="en-US" altLang="en-US" sz="1800" dirty="0" err="1">
                <a:cs typeface="Arial" pitchFamily="34" charset="0"/>
              </a:rPr>
              <a:t>Poveda</a:t>
            </a:r>
            <a:r>
              <a:rPr lang="en-US" altLang="en-US" sz="1800" dirty="0">
                <a:cs typeface="Arial" pitchFamily="34" charset="0"/>
              </a:rPr>
              <a:t>, R. Fu, </a:t>
            </a:r>
            <a:r>
              <a:rPr lang="en-US" altLang="en-US" sz="1800" dirty="0" smtClean="0">
                <a:cs typeface="Arial" pitchFamily="34" charset="0"/>
              </a:rPr>
              <a:t>J. </a:t>
            </a:r>
            <a:r>
              <a:rPr lang="en-US" altLang="en-US" sz="1800" dirty="0" err="1" smtClean="0">
                <a:cs typeface="Arial" pitchFamily="34" charset="0"/>
              </a:rPr>
              <a:t>Jouanno</a:t>
            </a:r>
            <a:r>
              <a:rPr lang="en-US" altLang="en-US" sz="1800" dirty="0">
                <a:cs typeface="Arial" pitchFamily="34" charset="0"/>
              </a:rPr>
              <a:t>, S. </a:t>
            </a:r>
            <a:r>
              <a:rPr lang="en-US" altLang="en-US" sz="1800" dirty="0" err="1">
                <a:cs typeface="Arial" pitchFamily="34" charset="0"/>
              </a:rPr>
              <a:t>Berthet</a:t>
            </a:r>
            <a:r>
              <a:rPr lang="en-US" altLang="en-US" sz="1800" dirty="0">
                <a:cs typeface="Arial" pitchFamily="34" charset="0"/>
              </a:rPr>
              <a:t>, A. Mishra, M. Bourassa, J. Candela, and J. Ochoa, </a:t>
            </a:r>
            <a:r>
              <a:rPr lang="en-US" altLang="en-US" sz="1800" dirty="0" smtClean="0">
                <a:cs typeface="Arial" pitchFamily="34" charset="0"/>
              </a:rPr>
              <a:t>2016: </a:t>
            </a:r>
            <a:r>
              <a:rPr lang="en-US" altLang="en-US" sz="1800" b="1" dirty="0">
                <a:cs typeface="Arial" pitchFamily="34" charset="0"/>
              </a:rPr>
              <a:t>The </a:t>
            </a:r>
            <a:r>
              <a:rPr lang="en-US" altLang="en-US" sz="1800" b="1" dirty="0" smtClean="0">
                <a:cs typeface="Arial" pitchFamily="34" charset="0"/>
              </a:rPr>
              <a:t>Intra-Americas </a:t>
            </a:r>
            <a:r>
              <a:rPr lang="en-US" altLang="en-US" sz="1800" b="1" dirty="0">
                <a:cs typeface="Arial" pitchFamily="34" charset="0"/>
              </a:rPr>
              <a:t>Sea: Challenges and Opportunities to Understand North American </a:t>
            </a:r>
            <a:r>
              <a:rPr lang="en-US" altLang="en-US" sz="1800" b="1" dirty="0" smtClean="0">
                <a:cs typeface="Arial" pitchFamily="34" charset="0"/>
              </a:rPr>
              <a:t>Climate Variability </a:t>
            </a:r>
            <a:r>
              <a:rPr lang="en-US" altLang="en-US" sz="1800" b="1" dirty="0">
                <a:cs typeface="Arial" pitchFamily="34" charset="0"/>
              </a:rPr>
              <a:t>and </a:t>
            </a:r>
            <a:r>
              <a:rPr lang="en-US" altLang="en-US" sz="1800" b="1" dirty="0" smtClean="0">
                <a:cs typeface="Arial" pitchFamily="34" charset="0"/>
              </a:rPr>
              <a:t>Predictability</a:t>
            </a:r>
            <a:r>
              <a:rPr lang="en-US" altLang="en-US" sz="1800" dirty="0" smtClean="0">
                <a:cs typeface="Arial" pitchFamily="34" charset="0"/>
              </a:rPr>
              <a:t> (</a:t>
            </a:r>
            <a:r>
              <a:rPr lang="en-US" altLang="en-US" sz="1800" dirty="0" smtClean="0">
                <a:cs typeface="Arial" pitchFamily="34" charset="0"/>
                <a:hlinkClick r:id="rId4"/>
              </a:rPr>
              <a:t>ftp://ftp.aoml.noaa.gov/phod/pub/sklee/iasclip/IASCLiP_White_Paper_2015.pdf</a:t>
            </a:r>
            <a:r>
              <a:rPr lang="en-US" altLang="en-US" sz="1800" dirty="0" smtClean="0">
                <a:cs typeface="Arial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800" dirty="0" smtClean="0">
                <a:cs typeface="Arial" pitchFamily="34" charset="0"/>
              </a:rPr>
              <a:t>2015 </a:t>
            </a:r>
            <a:r>
              <a:rPr lang="en-US" altLang="en-US" sz="1800" dirty="0" err="1">
                <a:cs typeface="Arial" pitchFamily="34" charset="0"/>
              </a:rPr>
              <a:t>IASCLiP</a:t>
            </a:r>
            <a:r>
              <a:rPr lang="en-US" altLang="en-US" sz="1800" dirty="0">
                <a:cs typeface="Arial" pitchFamily="34" charset="0"/>
              </a:rPr>
              <a:t> (Intra-Americas Study of Climate Processes) </a:t>
            </a:r>
            <a:r>
              <a:rPr lang="en-US" altLang="en-US" sz="1800" dirty="0" smtClean="0">
                <a:cs typeface="Arial" pitchFamily="34" charset="0"/>
              </a:rPr>
              <a:t>Virtual </a:t>
            </a:r>
            <a:r>
              <a:rPr lang="en-US" altLang="en-US" sz="1800" dirty="0">
                <a:cs typeface="Arial" pitchFamily="34" charset="0"/>
              </a:rPr>
              <a:t>Workshop </a:t>
            </a:r>
            <a:r>
              <a:rPr lang="en-US" altLang="en-US" sz="1800" dirty="0" smtClean="0">
                <a:cs typeface="Arial" pitchFamily="34" charset="0"/>
              </a:rPr>
              <a:t>(</a:t>
            </a:r>
            <a:r>
              <a:rPr lang="en-US" altLang="en-US" sz="1800" dirty="0" smtClean="0">
                <a:cs typeface="Arial" pitchFamily="34" charset="0"/>
                <a:hlinkClick r:id="rId5"/>
              </a:rPr>
              <a:t>https</a:t>
            </a:r>
            <a:r>
              <a:rPr lang="en-US" altLang="en-US" sz="1800" dirty="0">
                <a:cs typeface="Arial" pitchFamily="34" charset="0"/>
                <a:hlinkClick r:id="rId5"/>
              </a:rPr>
              <a:t>://</a:t>
            </a:r>
            <a:r>
              <a:rPr lang="en-US" altLang="en-US" sz="1800" dirty="0" smtClean="0">
                <a:cs typeface="Arial" pitchFamily="34" charset="0"/>
                <a:hlinkClick r:id="rId5"/>
              </a:rPr>
              <a:t>usclivar.org/meetings/2015-iasclip-virtual-workshop</a:t>
            </a:r>
            <a:r>
              <a:rPr lang="en-US" altLang="en-US" sz="1800" dirty="0" smtClean="0">
                <a:cs typeface="Arial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800" dirty="0" smtClean="0">
                <a:cs typeface="Arial" pitchFamily="34" charset="0"/>
              </a:rPr>
              <a:t>US CLIVAR Variations 2016 winter issue “The </a:t>
            </a:r>
            <a:r>
              <a:rPr lang="en-US" altLang="en-US" sz="1800" dirty="0">
                <a:cs typeface="Arial" pitchFamily="34" charset="0"/>
              </a:rPr>
              <a:t>Intra-Americas </a:t>
            </a:r>
            <a:r>
              <a:rPr lang="en-US" altLang="en-US" sz="1800" dirty="0" smtClean="0">
                <a:cs typeface="Arial" pitchFamily="34" charset="0"/>
              </a:rPr>
              <a:t>Seas: Vital </a:t>
            </a:r>
            <a:r>
              <a:rPr lang="en-US" altLang="en-US" sz="1800" dirty="0">
                <a:cs typeface="Arial" pitchFamily="34" charset="0"/>
              </a:rPr>
              <a:t>to regional climate </a:t>
            </a:r>
            <a:r>
              <a:rPr lang="en-US" altLang="en-US" sz="1800" dirty="0" smtClean="0">
                <a:cs typeface="Arial" pitchFamily="34" charset="0"/>
              </a:rPr>
              <a:t>&amp; extreme events” (</a:t>
            </a:r>
            <a:r>
              <a:rPr lang="en-US" altLang="en-US" sz="1800" dirty="0" smtClean="0">
                <a:cs typeface="Arial" pitchFamily="34" charset="0"/>
                <a:hlinkClick r:id="rId6"/>
              </a:rPr>
              <a:t>https</a:t>
            </a:r>
            <a:r>
              <a:rPr lang="en-US" altLang="en-US" sz="1800" dirty="0">
                <a:cs typeface="Arial" pitchFamily="34" charset="0"/>
                <a:hlinkClick r:id="rId6"/>
              </a:rPr>
              <a:t>://</a:t>
            </a:r>
            <a:r>
              <a:rPr lang="en-US" altLang="en-US" sz="1800" dirty="0" smtClean="0">
                <a:cs typeface="Arial" pitchFamily="34" charset="0"/>
                <a:hlinkClick r:id="rId6"/>
              </a:rPr>
              <a:t>usclivar.org/sites/default/files/documents/2016/Variations2016Winter_0.pdf</a:t>
            </a:r>
            <a:r>
              <a:rPr lang="en-US" altLang="en-US" sz="1800" dirty="0" smtClean="0">
                <a:cs typeface="Arial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800" dirty="0" err="1" smtClean="0">
                <a:cs typeface="Arial" pitchFamily="34" charset="0"/>
              </a:rPr>
              <a:t>IASCLiP</a:t>
            </a:r>
            <a:r>
              <a:rPr lang="en-US" altLang="en-US" sz="1800" dirty="0" smtClean="0">
                <a:cs typeface="Arial" pitchFamily="34" charset="0"/>
              </a:rPr>
              <a:t> website: </a:t>
            </a:r>
            <a:r>
              <a:rPr lang="en-US" altLang="en-US" sz="1800" dirty="0" smtClean="0">
                <a:cs typeface="Arial" pitchFamily="34" charset="0"/>
                <a:hlinkClick r:id="rId7"/>
              </a:rPr>
              <a:t>http</a:t>
            </a:r>
            <a:r>
              <a:rPr lang="en-US" altLang="en-US" sz="1800" dirty="0">
                <a:cs typeface="Arial" pitchFamily="34" charset="0"/>
                <a:hlinkClick r:id="rId7"/>
              </a:rPr>
              <a:t>://</a:t>
            </a:r>
            <a:r>
              <a:rPr lang="en-US" altLang="en-US" sz="1800" dirty="0" smtClean="0">
                <a:cs typeface="Arial" pitchFamily="34" charset="0"/>
                <a:hlinkClick r:id="rId7"/>
              </a:rPr>
              <a:t>www.eol.ucar.edu/field_projects/iasclip</a:t>
            </a:r>
            <a:endParaRPr lang="en-US" altLang="en-US" sz="1800" dirty="0" smtClean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800" dirty="0" smtClean="0">
                <a:cs typeface="Arial" pitchFamily="34" charset="0"/>
              </a:rPr>
              <a:t>Contact </a:t>
            </a:r>
            <a:r>
              <a:rPr lang="en-US" altLang="en-US" sz="1800" dirty="0" err="1" smtClean="0">
                <a:cs typeface="Arial" pitchFamily="34" charset="0"/>
              </a:rPr>
              <a:t>Vasu</a:t>
            </a:r>
            <a:r>
              <a:rPr lang="en-US" altLang="en-US" sz="1800" dirty="0" smtClean="0">
                <a:cs typeface="Arial" pitchFamily="34" charset="0"/>
              </a:rPr>
              <a:t> </a:t>
            </a:r>
            <a:r>
              <a:rPr lang="en-US" altLang="en-US" sz="1800" dirty="0" err="1" smtClean="0">
                <a:cs typeface="Arial" pitchFamily="34" charset="0"/>
              </a:rPr>
              <a:t>Misra</a:t>
            </a:r>
            <a:r>
              <a:rPr lang="en-US" altLang="en-US" sz="1800" dirty="0" smtClean="0">
                <a:cs typeface="Arial" pitchFamily="34" charset="0"/>
              </a:rPr>
              <a:t> (</a:t>
            </a:r>
            <a:r>
              <a:rPr kumimoji="1" lang="en-US" altLang="en-US" sz="1800" dirty="0" smtClean="0">
                <a:cs typeface="Arial" pitchFamily="34" charset="0"/>
                <a:hlinkClick r:id="rId8"/>
              </a:rPr>
              <a:t>vmisra@fsu.edu</a:t>
            </a:r>
            <a:r>
              <a:rPr kumimoji="1" lang="en-US" altLang="en-US" sz="1800" dirty="0" smtClean="0">
                <a:cs typeface="Arial" pitchFamily="34" charset="0"/>
              </a:rPr>
              <a:t>) or Sang-Ki Lee (</a:t>
            </a:r>
            <a:r>
              <a:rPr kumimoji="1" lang="en-US" altLang="en-US" sz="1800" dirty="0" smtClean="0">
                <a:cs typeface="Arial" pitchFamily="34" charset="0"/>
                <a:hlinkClick r:id="rId9"/>
              </a:rPr>
              <a:t>sang-ki.lee@noaa.gov</a:t>
            </a:r>
            <a:r>
              <a:rPr kumimoji="1" lang="en-US" altLang="en-US" sz="1800" dirty="0" smtClean="0">
                <a:cs typeface="Arial" pitchFamily="34" charset="0"/>
              </a:rPr>
              <a:t>)</a:t>
            </a:r>
            <a:endParaRPr lang="en-US" altLang="en-US" sz="18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References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>
                <a:cs typeface="Arial" pitchFamily="34" charset="0"/>
              </a:rPr>
              <a:t>Balaguru</a:t>
            </a:r>
            <a:r>
              <a:rPr lang="en-US" altLang="en-US" sz="1600" dirty="0">
                <a:cs typeface="Arial" pitchFamily="34" charset="0"/>
              </a:rPr>
              <a:t>, K., Chang, P., </a:t>
            </a:r>
            <a:r>
              <a:rPr lang="en-US" altLang="en-US" sz="1600" dirty="0" err="1">
                <a:cs typeface="Arial" pitchFamily="34" charset="0"/>
              </a:rPr>
              <a:t>Saravanan</a:t>
            </a:r>
            <a:r>
              <a:rPr lang="en-US" altLang="en-US" sz="1600" dirty="0">
                <a:cs typeface="Arial" pitchFamily="34" charset="0"/>
              </a:rPr>
              <a:t>, R., Leung, L. R., </a:t>
            </a:r>
            <a:r>
              <a:rPr lang="en-US" altLang="en-US" sz="1600" dirty="0" err="1">
                <a:cs typeface="Arial" pitchFamily="34" charset="0"/>
              </a:rPr>
              <a:t>Xu</a:t>
            </a:r>
            <a:r>
              <a:rPr lang="en-US" altLang="en-US" sz="1600" dirty="0">
                <a:cs typeface="Arial" pitchFamily="34" charset="0"/>
              </a:rPr>
              <a:t>, Z., Li, M., &amp; Hsieh, J. S</a:t>
            </a:r>
            <a:r>
              <a:rPr lang="en-US" altLang="en-US" sz="1600" dirty="0" smtClean="0">
                <a:cs typeface="Arial" pitchFamily="34" charset="0"/>
              </a:rPr>
              <a:t>., 2012: </a:t>
            </a:r>
            <a:r>
              <a:rPr lang="en-US" altLang="en-US" sz="1600" dirty="0">
                <a:cs typeface="Arial" pitchFamily="34" charset="0"/>
              </a:rPr>
              <a:t>Ocean barrier layers’ effect on tropical cyclone intensification. Proceedings of the National Academy of Sciences, </a:t>
            </a:r>
            <a:r>
              <a:rPr lang="en-US" altLang="en-US" sz="1600" dirty="0" smtClean="0">
                <a:cs typeface="Arial" pitchFamily="34" charset="0"/>
              </a:rPr>
              <a:t>109 (</a:t>
            </a:r>
            <a:r>
              <a:rPr lang="en-US" altLang="en-US" sz="1600" dirty="0">
                <a:cs typeface="Arial" pitchFamily="34" charset="0"/>
              </a:rPr>
              <a:t>36), 14343-14347.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>
                <a:cs typeface="Arial" pitchFamily="34" charset="0"/>
              </a:rPr>
              <a:t>Domingues</a:t>
            </a:r>
            <a:r>
              <a:rPr lang="en-US" altLang="en-US" sz="1600" dirty="0">
                <a:cs typeface="Arial" pitchFamily="34" charset="0"/>
              </a:rPr>
              <a:t>, R., G. </a:t>
            </a:r>
            <a:r>
              <a:rPr lang="en-US" altLang="en-US" sz="1600" dirty="0" err="1">
                <a:cs typeface="Arial" pitchFamily="34" charset="0"/>
              </a:rPr>
              <a:t>Goni</a:t>
            </a:r>
            <a:r>
              <a:rPr lang="en-US" altLang="en-US" sz="1600" dirty="0">
                <a:cs typeface="Arial" pitchFamily="34" charset="0"/>
              </a:rPr>
              <a:t>, F. </a:t>
            </a:r>
            <a:r>
              <a:rPr lang="en-US" altLang="en-US" sz="1600" dirty="0" err="1">
                <a:cs typeface="Arial" pitchFamily="34" charset="0"/>
              </a:rPr>
              <a:t>Bringas</a:t>
            </a:r>
            <a:r>
              <a:rPr lang="en-US" altLang="en-US" sz="1600" dirty="0">
                <a:cs typeface="Arial" pitchFamily="34" charset="0"/>
              </a:rPr>
              <a:t>, S.-K. Lee, H.-S. Kim, G. </a:t>
            </a:r>
            <a:r>
              <a:rPr lang="en-US" altLang="en-US" sz="1600" dirty="0" err="1">
                <a:cs typeface="Arial" pitchFamily="34" charset="0"/>
              </a:rPr>
              <a:t>Halliwell</a:t>
            </a:r>
            <a:r>
              <a:rPr lang="en-US" altLang="en-US" sz="1600" dirty="0">
                <a:cs typeface="Arial" pitchFamily="34" charset="0"/>
              </a:rPr>
              <a:t>, J. Dong, J. </a:t>
            </a:r>
            <a:r>
              <a:rPr lang="en-US" altLang="en-US" sz="1600" dirty="0" err="1">
                <a:cs typeface="Arial" pitchFamily="34" charset="0"/>
              </a:rPr>
              <a:t>Morell</a:t>
            </a:r>
            <a:r>
              <a:rPr lang="en-US" altLang="en-US" sz="1600" dirty="0">
                <a:cs typeface="Arial" pitchFamily="34" charset="0"/>
              </a:rPr>
              <a:t> and L. </a:t>
            </a:r>
            <a:r>
              <a:rPr lang="en-US" altLang="en-US" sz="1600" dirty="0" err="1">
                <a:cs typeface="Arial" pitchFamily="34" charset="0"/>
              </a:rPr>
              <a:t>Pomales</a:t>
            </a:r>
            <a:r>
              <a:rPr lang="en-US" altLang="en-US" sz="1600" dirty="0">
                <a:cs typeface="Arial" pitchFamily="34" charset="0"/>
              </a:rPr>
              <a:t>, 2015: Upper-ocean response to Hurricane Gonzalo (2014): salinity effects revealed by sustained and targeted observations from underwater gliders. </a:t>
            </a:r>
            <a:r>
              <a:rPr lang="en-US" altLang="en-US" sz="1600" dirty="0" err="1">
                <a:cs typeface="Arial" pitchFamily="34" charset="0"/>
              </a:rPr>
              <a:t>Geophys</a:t>
            </a:r>
            <a:r>
              <a:rPr lang="en-US" altLang="en-US" sz="1600" dirty="0">
                <a:cs typeface="Arial" pitchFamily="34" charset="0"/>
              </a:rPr>
              <a:t>. Res. </a:t>
            </a:r>
            <a:r>
              <a:rPr lang="en-US" altLang="en-US" sz="1600" dirty="0" err="1">
                <a:cs typeface="Arial" pitchFamily="34" charset="0"/>
              </a:rPr>
              <a:t>Lett</a:t>
            </a:r>
            <a:r>
              <a:rPr lang="en-US" altLang="en-US" sz="1600" dirty="0">
                <a:cs typeface="Arial" pitchFamily="34" charset="0"/>
              </a:rPr>
              <a:t>., 42, 7131-7138, doi:10.1002/2015GL065378</a:t>
            </a:r>
            <a:r>
              <a:rPr lang="en-US" altLang="en-US" sz="1600" dirty="0" smtClean="0"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Jung, E. and B. </a:t>
            </a:r>
            <a:r>
              <a:rPr lang="en-US" altLang="en-US" sz="1600" dirty="0" err="1">
                <a:cs typeface="Arial" pitchFamily="34" charset="0"/>
              </a:rPr>
              <a:t>Kirtman</a:t>
            </a:r>
            <a:r>
              <a:rPr lang="en-US" altLang="en-US" sz="1600" dirty="0">
                <a:cs typeface="Arial" pitchFamily="34" charset="0"/>
              </a:rPr>
              <a:t>, 2016: Can we predict seasonal changes in high impact weather in the United States? Environment Research Letter, </a:t>
            </a:r>
            <a:r>
              <a:rPr lang="en-US" altLang="en-US" sz="1600" dirty="0" smtClean="0">
                <a:cs typeface="Arial" pitchFamily="34" charset="0"/>
              </a:rPr>
              <a:t>In-revision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 smtClean="0">
                <a:cs typeface="Arial" pitchFamily="34" charset="0"/>
              </a:rPr>
              <a:t>Kozar</a:t>
            </a:r>
            <a:r>
              <a:rPr lang="en-US" altLang="en-US" sz="1600" dirty="0">
                <a:cs typeface="Arial" pitchFamily="34" charset="0"/>
              </a:rPr>
              <a:t>, M. and V. </a:t>
            </a:r>
            <a:r>
              <a:rPr lang="en-US" altLang="en-US" sz="1600" dirty="0" err="1">
                <a:cs typeface="Arial" pitchFamily="34" charset="0"/>
              </a:rPr>
              <a:t>Misra</a:t>
            </a:r>
            <a:r>
              <a:rPr lang="en-US" altLang="en-US" sz="1600" dirty="0">
                <a:cs typeface="Arial" pitchFamily="34" charset="0"/>
              </a:rPr>
              <a:t>, 2012: Evaluation of twentieth-century Atlantic Warm Pool simulations in historical CMIP5 runs </a:t>
            </a:r>
            <a:r>
              <a:rPr lang="en-US" altLang="en-US" sz="1600" dirty="0" err="1">
                <a:cs typeface="Arial" pitchFamily="34" charset="0"/>
              </a:rPr>
              <a:t>Clim</a:t>
            </a:r>
            <a:r>
              <a:rPr lang="en-US" altLang="en-US" sz="1600" dirty="0">
                <a:cs typeface="Arial" pitchFamily="34" charset="0"/>
              </a:rPr>
              <a:t>. </a:t>
            </a:r>
            <a:r>
              <a:rPr lang="en-US" altLang="en-US" sz="1600" dirty="0" err="1">
                <a:cs typeface="Arial" pitchFamily="34" charset="0"/>
              </a:rPr>
              <a:t>Dyn</a:t>
            </a:r>
            <a:r>
              <a:rPr lang="en-US" altLang="en-US" sz="1600" dirty="0">
                <a:cs typeface="Arial" pitchFamily="34" charset="0"/>
              </a:rPr>
              <a:t>., 41(9-10), </a:t>
            </a:r>
            <a:r>
              <a:rPr lang="en-US" altLang="en-US" sz="1600" dirty="0" smtClean="0">
                <a:cs typeface="Arial" pitchFamily="34" charset="0"/>
              </a:rPr>
              <a:t>2375-2391.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Lee</a:t>
            </a:r>
            <a:r>
              <a:rPr lang="en-US" altLang="en-US" sz="1600" dirty="0">
                <a:cs typeface="Arial" pitchFamily="34" charset="0"/>
              </a:rPr>
              <a:t>, S.-K., C. Wang and B. E. </a:t>
            </a:r>
            <a:r>
              <a:rPr lang="en-US" altLang="en-US" sz="1600" dirty="0" err="1">
                <a:cs typeface="Arial" pitchFamily="34" charset="0"/>
              </a:rPr>
              <a:t>Mapes</a:t>
            </a:r>
            <a:r>
              <a:rPr lang="en-US" altLang="en-US" sz="1600" dirty="0">
                <a:cs typeface="Arial" pitchFamily="34" charset="0"/>
              </a:rPr>
              <a:t>, 2009: A simple atmospheric model of the local and teleconnection responses to tropical heating anomalies. J. Climate, 22, 272-284</a:t>
            </a:r>
            <a:r>
              <a:rPr lang="en-US" altLang="en-US" sz="1600" dirty="0" smtClean="0"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Lee, S.-K., D. B. Enfield and C. Wang, 2011: Future impact of differential inter-basin ocean warming on Atlantic hurricanes. J. Climate, 24, 1264-1275.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Lee</a:t>
            </a:r>
            <a:r>
              <a:rPr lang="en-US" altLang="en-US" sz="1600" dirty="0">
                <a:cs typeface="Arial" pitchFamily="34" charset="0"/>
              </a:rPr>
              <a:t>, S.-K., R. Atlas, D. B. Enfield, C. Wang and H. Liu, 2013: Is there an optimal ENSO pattern that enhances large-scale atmospheric processes conducive to major tornado outbreaks in the U.S.? J. Climate, 26, </a:t>
            </a:r>
            <a:r>
              <a:rPr lang="en-US" altLang="en-US" sz="1600" dirty="0" smtClean="0">
                <a:cs typeface="Arial" pitchFamily="34" charset="0"/>
              </a:rPr>
              <a:t>1626-1642.</a:t>
            </a:r>
          </a:p>
        </p:txBody>
      </p:sp>
    </p:spTree>
    <p:extLst>
      <p:ext uri="{BB962C8B-B14F-4D97-AF65-F5344CB8AC3E}">
        <p14:creationId xmlns:p14="http://schemas.microsoft.com/office/powerpoint/2010/main" val="8149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References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Lee, S.-K., A. T. Wittenberg, D. B. Enfield, S. J. Weaver, C. Wang and R. Atlas, 2016: Springtime U.S. regional tornado outbreaks and their links to ENSO flavors and North Atlantic SST variability. Environ. Res. </a:t>
            </a:r>
            <a:r>
              <a:rPr lang="en-US" altLang="en-US" sz="1600" dirty="0" err="1">
                <a:cs typeface="Arial" pitchFamily="34" charset="0"/>
              </a:rPr>
              <a:t>Lett</a:t>
            </a:r>
            <a:r>
              <a:rPr lang="en-US" altLang="en-US" sz="1600" dirty="0">
                <a:cs typeface="Arial" pitchFamily="34" charset="0"/>
              </a:rPr>
              <a:t>., 11, </a:t>
            </a:r>
            <a:r>
              <a:rPr lang="en-US" altLang="en-US" sz="1600" dirty="0" smtClean="0">
                <a:cs typeface="Arial" pitchFamily="34" charset="0"/>
              </a:rPr>
              <a:t>044008.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Liu</a:t>
            </a:r>
            <a:r>
              <a:rPr lang="en-US" altLang="en-US" sz="1600" dirty="0">
                <a:cs typeface="Arial" pitchFamily="34" charset="0"/>
              </a:rPr>
              <a:t>, H., C. Wang, S.-K. Lee and D. B. Enfield, 2012: Atlantic warm pool variability in the IPCC twentieth-century climate simulations. J. Climate, 25, </a:t>
            </a:r>
            <a:r>
              <a:rPr lang="en-US" altLang="en-US" sz="1600" dirty="0" smtClean="0">
                <a:cs typeface="Arial" pitchFamily="34" charset="0"/>
              </a:rPr>
              <a:t>5612-5628.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Liu, H., C. Wang, S.-K. Lee and D. B. Enfield, 2013: Atlantic warm pool variability in the CMIP5 simulations. J. Climate, 26, </a:t>
            </a:r>
            <a:r>
              <a:rPr lang="en-US" altLang="en-US" sz="1600" dirty="0" smtClean="0">
                <a:cs typeface="Arial" pitchFamily="34" charset="0"/>
              </a:rPr>
              <a:t>5315-5336.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Liu, Y., S.-K. Lee, B. A. </a:t>
            </a:r>
            <a:r>
              <a:rPr lang="en-US" altLang="en-US" sz="1600" dirty="0" err="1">
                <a:cs typeface="Arial" pitchFamily="34" charset="0"/>
              </a:rPr>
              <a:t>Muhling</a:t>
            </a:r>
            <a:r>
              <a:rPr lang="en-US" altLang="en-US" sz="1600" dirty="0">
                <a:cs typeface="Arial" pitchFamily="34" charset="0"/>
              </a:rPr>
              <a:t>, J. T. </a:t>
            </a:r>
            <a:r>
              <a:rPr lang="en-US" altLang="en-US" sz="1600" dirty="0" err="1">
                <a:cs typeface="Arial" pitchFamily="34" charset="0"/>
              </a:rPr>
              <a:t>Lamkin</a:t>
            </a:r>
            <a:r>
              <a:rPr lang="en-US" altLang="en-US" sz="1600" dirty="0">
                <a:cs typeface="Arial" pitchFamily="34" charset="0"/>
              </a:rPr>
              <a:t> and D.B. Enfield, 2012: Significant reduction of the Loop Current in the 21st century and its impact on the Gulf of Mexico. J. </a:t>
            </a:r>
            <a:r>
              <a:rPr lang="en-US" altLang="en-US" sz="1600" dirty="0" err="1">
                <a:cs typeface="Arial" pitchFamily="34" charset="0"/>
              </a:rPr>
              <a:t>Geophys</a:t>
            </a:r>
            <a:r>
              <a:rPr lang="en-US" altLang="en-US" sz="1600" dirty="0">
                <a:cs typeface="Arial" pitchFamily="34" charset="0"/>
              </a:rPr>
              <a:t>. Res., 117, </a:t>
            </a:r>
            <a:r>
              <a:rPr lang="en-US" altLang="en-US" sz="1600" dirty="0" smtClean="0">
                <a:cs typeface="Arial" pitchFamily="34" charset="0"/>
              </a:rPr>
              <a:t>C05039.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Liu, Y., S.-K. Lee, D. B. Enfield, B. A. </a:t>
            </a:r>
            <a:r>
              <a:rPr lang="en-US" altLang="en-US" sz="1600" dirty="0" err="1">
                <a:cs typeface="Arial" pitchFamily="34" charset="0"/>
              </a:rPr>
              <a:t>Muhling</a:t>
            </a:r>
            <a:r>
              <a:rPr lang="en-US" altLang="en-US" sz="1600" dirty="0">
                <a:cs typeface="Arial" pitchFamily="34" charset="0"/>
              </a:rPr>
              <a:t>, J. T. </a:t>
            </a:r>
            <a:r>
              <a:rPr lang="en-US" altLang="en-US" sz="1600" dirty="0" err="1">
                <a:cs typeface="Arial" pitchFamily="34" charset="0"/>
              </a:rPr>
              <a:t>Lamkin</a:t>
            </a:r>
            <a:r>
              <a:rPr lang="en-US" altLang="en-US" sz="1600" dirty="0">
                <a:cs typeface="Arial" pitchFamily="34" charset="0"/>
              </a:rPr>
              <a:t>, F. Muller-</a:t>
            </a:r>
            <a:r>
              <a:rPr lang="en-US" altLang="en-US" sz="1600" dirty="0" err="1">
                <a:cs typeface="Arial" pitchFamily="34" charset="0"/>
              </a:rPr>
              <a:t>Karger</a:t>
            </a:r>
            <a:r>
              <a:rPr lang="en-US" altLang="en-US" sz="1600" dirty="0">
                <a:cs typeface="Arial" pitchFamily="34" charset="0"/>
              </a:rPr>
              <a:t> and M. A. </a:t>
            </a:r>
            <a:r>
              <a:rPr lang="en-US" altLang="en-US" sz="1600" dirty="0" err="1">
                <a:cs typeface="Arial" pitchFamily="34" charset="0"/>
              </a:rPr>
              <a:t>Roffer</a:t>
            </a:r>
            <a:r>
              <a:rPr lang="en-US" altLang="en-US" sz="1600" dirty="0">
                <a:cs typeface="Arial" pitchFamily="34" charset="0"/>
              </a:rPr>
              <a:t>, 2015: Potential impact of climate change on the Intra-Americas Seas: Part-1. A dynamic downscaling of the CMIP5 model projections. J. Marine Syst., 148, 56-69, doi:10.1016/j.jmarsys.2015.01.007.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Liu</a:t>
            </a:r>
            <a:r>
              <a:rPr lang="en-US" altLang="en-US" sz="1600" dirty="0">
                <a:cs typeface="Arial" pitchFamily="34" charset="0"/>
              </a:rPr>
              <a:t>, Y., S.-K. Lee, D. B. Enfield, B. A. </a:t>
            </a:r>
            <a:r>
              <a:rPr lang="en-US" altLang="en-US" sz="1600" dirty="0" err="1">
                <a:cs typeface="Arial" pitchFamily="34" charset="0"/>
              </a:rPr>
              <a:t>Muhling</a:t>
            </a:r>
            <a:r>
              <a:rPr lang="en-US" altLang="en-US" sz="1600" dirty="0">
                <a:cs typeface="Arial" pitchFamily="34" charset="0"/>
              </a:rPr>
              <a:t>, J. T. </a:t>
            </a:r>
            <a:r>
              <a:rPr lang="en-US" altLang="en-US" sz="1600" dirty="0" err="1">
                <a:cs typeface="Arial" pitchFamily="34" charset="0"/>
              </a:rPr>
              <a:t>Lamkin</a:t>
            </a:r>
            <a:r>
              <a:rPr lang="en-US" altLang="en-US" sz="1600" dirty="0">
                <a:cs typeface="Arial" pitchFamily="34" charset="0"/>
              </a:rPr>
              <a:t>, F. E. Muller-</a:t>
            </a:r>
            <a:r>
              <a:rPr lang="en-US" altLang="en-US" sz="1600" dirty="0" err="1">
                <a:cs typeface="Arial" pitchFamily="34" charset="0"/>
              </a:rPr>
              <a:t>Karger</a:t>
            </a:r>
            <a:r>
              <a:rPr lang="en-US" altLang="en-US" sz="1600" dirty="0">
                <a:cs typeface="Arial" pitchFamily="34" charset="0"/>
              </a:rPr>
              <a:t>, and M. </a:t>
            </a:r>
            <a:r>
              <a:rPr lang="en-US" altLang="en-US" sz="1600" dirty="0" smtClean="0">
                <a:cs typeface="Arial" pitchFamily="34" charset="0"/>
              </a:rPr>
              <a:t>A. </a:t>
            </a:r>
            <a:r>
              <a:rPr lang="en-US" altLang="en-US" sz="1600" dirty="0" err="1" smtClean="0">
                <a:cs typeface="Arial" pitchFamily="34" charset="0"/>
              </a:rPr>
              <a:t>Roffer</a:t>
            </a:r>
            <a:r>
              <a:rPr lang="en-US" altLang="en-US" sz="1600" dirty="0">
                <a:cs typeface="Arial" pitchFamily="34" charset="0"/>
              </a:rPr>
              <a:t>, 2016: Past and future climate variability in the Intra-Americas Sea and its impact </a:t>
            </a:r>
            <a:r>
              <a:rPr lang="en-US" altLang="en-US" sz="1600" dirty="0" smtClean="0">
                <a:cs typeface="Arial" pitchFamily="34" charset="0"/>
              </a:rPr>
              <a:t>on the </a:t>
            </a:r>
            <a:r>
              <a:rPr lang="en-US" altLang="en-US" sz="1600" dirty="0">
                <a:cs typeface="Arial" pitchFamily="34" charset="0"/>
              </a:rPr>
              <a:t>marine ecosystem and fisheries, US CLIVAR Variations, Vol. 14, No. 1, 27-32</a:t>
            </a:r>
            <a:r>
              <a:rPr lang="en-US" altLang="en-US" sz="1600" dirty="0" smtClean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6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References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Martin, E.R., and C. Schumacher, </a:t>
            </a:r>
            <a:r>
              <a:rPr lang="en-US" altLang="en-US" sz="1600" dirty="0" smtClean="0">
                <a:cs typeface="Arial" pitchFamily="34" charset="0"/>
              </a:rPr>
              <a:t>2011: </a:t>
            </a:r>
            <a:r>
              <a:rPr lang="en-US" altLang="en-US" sz="1600" dirty="0">
                <a:cs typeface="Arial" pitchFamily="34" charset="0"/>
              </a:rPr>
              <a:t>Modulation of Caribbean precipitation by the Madden–Julian oscillation. J. Climate, 24, 813–824.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 smtClean="0">
                <a:cs typeface="Arial" pitchFamily="34" charset="0"/>
              </a:rPr>
              <a:t>Misra</a:t>
            </a:r>
            <a:r>
              <a:rPr lang="en-US" altLang="en-US" sz="1600" dirty="0">
                <a:cs typeface="Arial" pitchFamily="34" charset="0"/>
              </a:rPr>
              <a:t>, V., S. Chan, R. Wu, and E. </a:t>
            </a:r>
            <a:r>
              <a:rPr lang="en-US" altLang="en-US" sz="1600" dirty="0" err="1">
                <a:cs typeface="Arial" pitchFamily="34" charset="0"/>
              </a:rPr>
              <a:t>Chassignet</a:t>
            </a:r>
            <a:r>
              <a:rPr lang="en-US" altLang="en-US" sz="1600" dirty="0">
                <a:cs typeface="Arial" pitchFamily="34" charset="0"/>
              </a:rPr>
              <a:t>, 2009: Air-sea interaction over the Atlantic warm pool in the NCEP CFS. </a:t>
            </a:r>
            <a:r>
              <a:rPr lang="en-US" altLang="en-US" sz="1600" dirty="0" err="1">
                <a:cs typeface="Arial" pitchFamily="34" charset="0"/>
              </a:rPr>
              <a:t>Geophys</a:t>
            </a:r>
            <a:r>
              <a:rPr lang="en-US" altLang="en-US" sz="1600" dirty="0">
                <a:cs typeface="Arial" pitchFamily="34" charset="0"/>
              </a:rPr>
              <a:t>. Res. </a:t>
            </a:r>
            <a:r>
              <a:rPr lang="en-US" altLang="en-US" sz="1600" dirty="0" err="1">
                <a:cs typeface="Arial" pitchFamily="34" charset="0"/>
              </a:rPr>
              <a:t>Lett</a:t>
            </a:r>
            <a:r>
              <a:rPr lang="en-US" altLang="en-US" sz="1600" dirty="0">
                <a:cs typeface="Arial" pitchFamily="34" charset="0"/>
              </a:rPr>
              <a:t>., 36, </a:t>
            </a:r>
            <a:r>
              <a:rPr lang="en-US" altLang="en-US" sz="1600" dirty="0" smtClean="0">
                <a:cs typeface="Arial" pitchFamily="34" charset="0"/>
              </a:rPr>
              <a:t>L15702.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Muñoz</a:t>
            </a:r>
            <a:r>
              <a:rPr lang="en-US" altLang="en-US" sz="1600" dirty="0">
                <a:cs typeface="Arial" pitchFamily="34" charset="0"/>
              </a:rPr>
              <a:t>, E., and D. Enfield, 2011: The boreal spring variability of the Intra-Americas low-level jet and its relation with precipitation and tornadoes in the eastern </a:t>
            </a:r>
            <a:r>
              <a:rPr lang="en-US" altLang="en-US" sz="1600" dirty="0" smtClean="0">
                <a:cs typeface="Arial" pitchFamily="34" charset="0"/>
              </a:rPr>
              <a:t>United States</a:t>
            </a:r>
            <a:r>
              <a:rPr lang="en-US" altLang="en-US" sz="1600" dirty="0">
                <a:cs typeface="Arial" pitchFamily="34" charset="0"/>
              </a:rPr>
              <a:t>. Climate </a:t>
            </a:r>
            <a:r>
              <a:rPr lang="en-US" altLang="en-US" sz="1600" dirty="0" err="1">
                <a:cs typeface="Arial" pitchFamily="34" charset="0"/>
              </a:rPr>
              <a:t>Dyn</a:t>
            </a:r>
            <a:r>
              <a:rPr lang="en-US" altLang="en-US" sz="1600" dirty="0">
                <a:cs typeface="Arial" pitchFamily="34" charset="0"/>
              </a:rPr>
              <a:t>., 36, </a:t>
            </a:r>
            <a:r>
              <a:rPr lang="en-US" altLang="en-US" sz="1600" dirty="0" smtClean="0">
                <a:cs typeface="Arial" pitchFamily="34" charset="0"/>
              </a:rPr>
              <a:t>247–259.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Park</a:t>
            </a:r>
            <a:r>
              <a:rPr lang="en-US" altLang="en-US" sz="1600" dirty="0">
                <a:cs typeface="Arial" pitchFamily="34" charset="0"/>
              </a:rPr>
              <a:t>, J., and W. </a:t>
            </a:r>
            <a:r>
              <a:rPr lang="en-US" altLang="en-US" sz="1600" dirty="0" smtClean="0">
                <a:cs typeface="Arial" pitchFamily="34" charset="0"/>
              </a:rPr>
              <a:t>Sweet, 2015: Accelerated </a:t>
            </a:r>
            <a:r>
              <a:rPr lang="en-US" altLang="en-US" sz="1600" dirty="0">
                <a:cs typeface="Arial" pitchFamily="34" charset="0"/>
              </a:rPr>
              <a:t>sea level rise and Florida Current </a:t>
            </a:r>
            <a:r>
              <a:rPr lang="en-US" altLang="en-US" sz="1600" dirty="0" smtClean="0">
                <a:cs typeface="Arial" pitchFamily="34" charset="0"/>
              </a:rPr>
              <a:t>transport. </a:t>
            </a:r>
            <a:r>
              <a:rPr lang="en-US" altLang="en-US" sz="1600" dirty="0">
                <a:cs typeface="Arial" pitchFamily="34" charset="0"/>
              </a:rPr>
              <a:t>Ocean Science </a:t>
            </a:r>
            <a:r>
              <a:rPr lang="en-US" altLang="en-US" sz="1600" dirty="0" smtClean="0">
                <a:cs typeface="Arial" pitchFamily="34" charset="0"/>
              </a:rPr>
              <a:t>11(4),  607-615.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>
                <a:cs typeface="Arial" pitchFamily="34" charset="0"/>
              </a:rPr>
              <a:t>Putrasahan</a:t>
            </a:r>
            <a:r>
              <a:rPr lang="en-US" altLang="en-US" sz="1600" dirty="0">
                <a:cs typeface="Arial" pitchFamily="34" charset="0"/>
              </a:rPr>
              <a:t>, D. I. </a:t>
            </a:r>
            <a:r>
              <a:rPr lang="en-US" altLang="en-US" sz="1600" dirty="0" err="1">
                <a:cs typeface="Arial" pitchFamily="34" charset="0"/>
              </a:rPr>
              <a:t>Kamenkovich</a:t>
            </a:r>
            <a:r>
              <a:rPr lang="en-US" altLang="en-US" sz="1600" dirty="0">
                <a:cs typeface="Arial" pitchFamily="34" charset="0"/>
              </a:rPr>
              <a:t>, B. </a:t>
            </a:r>
            <a:r>
              <a:rPr lang="en-US" altLang="en-US" sz="1600" dirty="0" err="1">
                <a:cs typeface="Arial" pitchFamily="34" charset="0"/>
              </a:rPr>
              <a:t>Kirtman</a:t>
            </a:r>
            <a:r>
              <a:rPr lang="en-US" altLang="en-US" sz="1600" dirty="0">
                <a:cs typeface="Arial" pitchFamily="34" charset="0"/>
              </a:rPr>
              <a:t> and L. K. Shay, 2016: Ocean mesoscale variability in the Gulf of Mexico, US CLIVAR Variations, Vol. 14, No. 1, 10-14</a:t>
            </a:r>
            <a:r>
              <a:rPr lang="en-US" altLang="en-US" sz="1600" dirty="0" smtClean="0"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>
                <a:cs typeface="Arial" pitchFamily="34" charset="0"/>
              </a:rPr>
              <a:t>Ryu</a:t>
            </a:r>
            <a:r>
              <a:rPr lang="en-US" altLang="en-US" sz="1600" dirty="0">
                <a:cs typeface="Arial" pitchFamily="34" charset="0"/>
              </a:rPr>
              <a:t>, J.-H. and K. </a:t>
            </a:r>
            <a:r>
              <a:rPr lang="en-US" altLang="en-US" sz="1600" dirty="0" err="1">
                <a:cs typeface="Arial" pitchFamily="34" charset="0"/>
              </a:rPr>
              <a:t>Hayhoe</a:t>
            </a:r>
            <a:r>
              <a:rPr lang="en-US" altLang="en-US" sz="1600" dirty="0">
                <a:cs typeface="Arial" pitchFamily="34" charset="0"/>
              </a:rPr>
              <a:t>, 2014: Understanding the sources of Caribbean precipitation biases in CMIP3 and CMIP5 simulations. Climate </a:t>
            </a:r>
            <a:r>
              <a:rPr lang="en-US" altLang="en-US" sz="1600" dirty="0" smtClean="0">
                <a:cs typeface="Arial" pitchFamily="34" charset="0"/>
              </a:rPr>
              <a:t>Dynamics </a:t>
            </a:r>
            <a:r>
              <a:rPr lang="en-US" altLang="en-US" sz="1600" dirty="0">
                <a:cs typeface="Arial" pitchFamily="34" charset="0"/>
              </a:rPr>
              <a:t>42.11-12, 3233-3252.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Sheffield</a:t>
            </a:r>
            <a:r>
              <a:rPr lang="en-US" altLang="en-US" sz="1600" dirty="0">
                <a:cs typeface="Arial" pitchFamily="34" charset="0"/>
              </a:rPr>
              <a:t>, J., A. Barrett, B. </a:t>
            </a:r>
            <a:r>
              <a:rPr lang="en-US" altLang="en-US" sz="1600" dirty="0" err="1">
                <a:cs typeface="Arial" pitchFamily="34" charset="0"/>
              </a:rPr>
              <a:t>Colle</a:t>
            </a:r>
            <a:r>
              <a:rPr lang="en-US" altLang="en-US" sz="1600" dirty="0">
                <a:cs typeface="Arial" pitchFamily="34" charset="0"/>
              </a:rPr>
              <a:t>, R. Fu, K. L. </a:t>
            </a:r>
            <a:r>
              <a:rPr lang="en-US" altLang="en-US" sz="1600" dirty="0" err="1">
                <a:cs typeface="Arial" pitchFamily="34" charset="0"/>
              </a:rPr>
              <a:t>Geil</a:t>
            </a:r>
            <a:r>
              <a:rPr lang="en-US" altLang="en-US" sz="1600" dirty="0">
                <a:cs typeface="Arial" pitchFamily="34" charset="0"/>
              </a:rPr>
              <a:t>, Q. Hu, J. </a:t>
            </a:r>
            <a:r>
              <a:rPr lang="en-US" altLang="en-US" sz="1600" dirty="0" err="1">
                <a:cs typeface="Arial" pitchFamily="34" charset="0"/>
              </a:rPr>
              <a:t>Kinter</a:t>
            </a:r>
            <a:r>
              <a:rPr lang="en-US" altLang="en-US" sz="1600" dirty="0">
                <a:cs typeface="Arial" pitchFamily="34" charset="0"/>
              </a:rPr>
              <a:t>, S. Kumar, B. </a:t>
            </a:r>
            <a:r>
              <a:rPr lang="en-US" altLang="en-US" sz="1600" dirty="0" err="1">
                <a:cs typeface="Arial" pitchFamily="34" charset="0"/>
              </a:rPr>
              <a:t>Langenbrunner</a:t>
            </a:r>
            <a:r>
              <a:rPr lang="en-US" altLang="en-US" sz="1600" dirty="0">
                <a:cs typeface="Arial" pitchFamily="34" charset="0"/>
              </a:rPr>
              <a:t>, K. Lombardo, L. N. Long, E. Maloney, A. </a:t>
            </a:r>
            <a:r>
              <a:rPr lang="en-US" altLang="en-US" sz="1600" dirty="0" err="1">
                <a:cs typeface="Arial" pitchFamily="34" charset="0"/>
              </a:rPr>
              <a:t>Mariotti</a:t>
            </a:r>
            <a:r>
              <a:rPr lang="en-US" altLang="en-US" sz="1600" dirty="0">
                <a:cs typeface="Arial" pitchFamily="34" charset="0"/>
              </a:rPr>
              <a:t>, J. E. </a:t>
            </a:r>
            <a:r>
              <a:rPr lang="en-US" altLang="en-US" sz="1600" dirty="0" err="1">
                <a:cs typeface="Arial" pitchFamily="34" charset="0"/>
              </a:rPr>
              <a:t>Meyerson</a:t>
            </a:r>
            <a:r>
              <a:rPr lang="en-US" altLang="en-US" sz="1600" dirty="0">
                <a:cs typeface="Arial" pitchFamily="34" charset="0"/>
              </a:rPr>
              <a:t>, K. C. Mo, J. D. </a:t>
            </a:r>
            <a:r>
              <a:rPr lang="en-US" altLang="en-US" sz="1600" dirty="0" err="1">
                <a:cs typeface="Arial" pitchFamily="34" charset="0"/>
              </a:rPr>
              <a:t>Neelin</a:t>
            </a:r>
            <a:r>
              <a:rPr lang="en-US" altLang="en-US" sz="1600" dirty="0">
                <a:cs typeface="Arial" pitchFamily="34" charset="0"/>
              </a:rPr>
              <a:t>, Z. Pan, A. Ruiz-</a:t>
            </a:r>
            <a:r>
              <a:rPr lang="en-US" altLang="en-US" sz="1600" dirty="0" err="1">
                <a:cs typeface="Arial" pitchFamily="34" charset="0"/>
              </a:rPr>
              <a:t>Barradas</a:t>
            </a:r>
            <a:r>
              <a:rPr lang="en-US" altLang="en-US" sz="1600" dirty="0">
                <a:cs typeface="Arial" pitchFamily="34" charset="0"/>
              </a:rPr>
              <a:t>, Y. L. Serra, A. Seth, J. M. </a:t>
            </a:r>
            <a:r>
              <a:rPr lang="en-US" altLang="en-US" sz="1600" dirty="0" err="1">
                <a:cs typeface="Arial" pitchFamily="34" charset="0"/>
              </a:rPr>
              <a:t>Thibeault</a:t>
            </a:r>
            <a:r>
              <a:rPr lang="en-US" altLang="en-US" sz="1600" dirty="0">
                <a:cs typeface="Arial" pitchFamily="34" charset="0"/>
              </a:rPr>
              <a:t>, J. C. </a:t>
            </a:r>
            <a:r>
              <a:rPr lang="en-US" altLang="en-US" sz="1600" dirty="0" err="1">
                <a:cs typeface="Arial" pitchFamily="34" charset="0"/>
              </a:rPr>
              <a:t>Stroeve</a:t>
            </a:r>
            <a:r>
              <a:rPr lang="en-US" altLang="en-US" sz="1600" dirty="0">
                <a:cs typeface="Arial" pitchFamily="34" charset="0"/>
              </a:rPr>
              <a:t>, 2013: North American climate in CMIP5 experiments. Part I: Evaluation of 20th Century continental and regional climatology. J. Climate, 26, 9209-9245</a:t>
            </a:r>
            <a:r>
              <a:rPr lang="en-US" altLang="en-US" sz="1600" dirty="0" smtClean="0">
                <a:cs typeface="Arial" pitchFamily="34" charset="0"/>
              </a:rPr>
              <a:t>.</a:t>
            </a:r>
            <a:endParaRPr lang="en-US" altLang="en-U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What is Atlantic warm pool (AWP)?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/>
          <a:stretch>
            <a:fillRect/>
          </a:stretch>
        </p:blipFill>
        <p:spPr bwMode="auto">
          <a:xfrm>
            <a:off x="1" y="788090"/>
            <a:ext cx="5935024" cy="60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35024" y="914400"/>
            <a:ext cx="320897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The area of surface water warmer than 28.5°C in the WH is defined as WHWP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WHWP first develops in the eastern North Pacific in spring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Then, it migrates to the Gulf of Mexico in summer then to the Caribbean Sea in fall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AWP is the Atlantic component of WHWP and is an important feature in the IAS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964840" y="6172200"/>
            <a:ext cx="19599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and Enfield (2001, GRL)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References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914400"/>
            <a:ext cx="9143999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Wang</a:t>
            </a:r>
            <a:r>
              <a:rPr lang="en-US" altLang="en-US" sz="1600" dirty="0">
                <a:cs typeface="Arial" pitchFamily="34" charset="0"/>
              </a:rPr>
              <a:t>, C., and D.B. Enfield, 2001: The tropical Western </a:t>
            </a:r>
            <a:r>
              <a:rPr lang="en-US" altLang="en-US" sz="1600" dirty="0" smtClean="0">
                <a:cs typeface="Arial" pitchFamily="34" charset="0"/>
              </a:rPr>
              <a:t>Hemisphere warm </a:t>
            </a:r>
            <a:r>
              <a:rPr lang="en-US" altLang="en-US" sz="1600" dirty="0">
                <a:cs typeface="Arial" pitchFamily="34" charset="0"/>
              </a:rPr>
              <a:t>pool. Geophysical Research Letters, 28:1635-1638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smtClean="0">
                <a:cs typeface="Arial" pitchFamily="34" charset="0"/>
              </a:rPr>
              <a:t>Wang</a:t>
            </a:r>
            <a:r>
              <a:rPr lang="en-US" altLang="en-US" sz="1600" dirty="0">
                <a:cs typeface="Arial" pitchFamily="34" charset="0"/>
              </a:rPr>
              <a:t>, C., and D.B. Enfield, 2003: A further study of the tropical Western Hemisphere warm pool. Journal of Climate, 16:1476-1493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Wang, C., 2005: ENSO, Atlantic climate variability, and the Walker and Hadley circulations. In: The Hadley Circulation: Present, Past, and Future. H. F. Diaz and R. S. Bradley, Eds., Kluwer Academic Publishers, 173-202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Wang, C., S.-K. Lee, and D. B. Enfield, 2007: Impact of the Atlantic warm pool on the summer climate of the Western Hemisphere. Journal of Climate, 20:5021-5040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Wang, C., S.-K. Lee, and D. B. Enfield, 2008: Atlantic warm pool acting as a link between Atlantic </a:t>
            </a:r>
            <a:r>
              <a:rPr lang="en-US" altLang="en-US" sz="1600" dirty="0" err="1">
                <a:cs typeface="Arial" pitchFamily="34" charset="0"/>
              </a:rPr>
              <a:t>multidecadal</a:t>
            </a:r>
            <a:r>
              <a:rPr lang="en-US" altLang="en-US" sz="1600" dirty="0">
                <a:cs typeface="Arial" pitchFamily="34" charset="0"/>
              </a:rPr>
              <a:t> oscillation and Atlantic tropical cyclone activity. </a:t>
            </a:r>
            <a:r>
              <a:rPr lang="en-US" altLang="en-US" sz="1600" dirty="0" err="1">
                <a:cs typeface="Arial" pitchFamily="34" charset="0"/>
              </a:rPr>
              <a:t>Geochem</a:t>
            </a:r>
            <a:r>
              <a:rPr lang="en-US" altLang="en-US" sz="1600" dirty="0">
                <a:cs typeface="Arial" pitchFamily="34" charset="0"/>
              </a:rPr>
              <a:t>. </a:t>
            </a:r>
            <a:r>
              <a:rPr lang="en-US" altLang="en-US" sz="1600" dirty="0" err="1">
                <a:cs typeface="Arial" pitchFamily="34" charset="0"/>
              </a:rPr>
              <a:t>Geophys</a:t>
            </a:r>
            <a:r>
              <a:rPr lang="en-US" altLang="en-US" sz="1600" dirty="0">
                <a:cs typeface="Arial" pitchFamily="34" charset="0"/>
              </a:rPr>
              <a:t>. </a:t>
            </a:r>
            <a:r>
              <a:rPr lang="en-US" altLang="en-US" sz="1600" dirty="0" err="1">
                <a:cs typeface="Arial" pitchFamily="34" charset="0"/>
              </a:rPr>
              <a:t>Geosyst</a:t>
            </a:r>
            <a:r>
              <a:rPr lang="en-US" altLang="en-US" sz="1600" dirty="0">
                <a:cs typeface="Arial" pitchFamily="34" charset="0"/>
              </a:rPr>
              <a:t>., 9, </a:t>
            </a:r>
            <a:r>
              <a:rPr lang="en-US" altLang="en-US" sz="1600" dirty="0" smtClean="0">
                <a:cs typeface="Arial" pitchFamily="34" charset="0"/>
              </a:rPr>
              <a:t>Q05V03.</a:t>
            </a:r>
            <a:endParaRPr lang="en-US" altLang="en-US" sz="16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>
                <a:cs typeface="Arial" pitchFamily="34" charset="0"/>
              </a:rPr>
              <a:t>Wang, C., H. Liu, S.-K. Lee, and R. Atlas, 2011: Impact of the Atlantic warm pool on United States </a:t>
            </a:r>
            <a:r>
              <a:rPr lang="en-US" altLang="en-US" sz="1600" dirty="0" err="1">
                <a:cs typeface="Arial" pitchFamily="34" charset="0"/>
              </a:rPr>
              <a:t>landfalling</a:t>
            </a:r>
            <a:r>
              <a:rPr lang="en-US" altLang="en-US" sz="1600" dirty="0">
                <a:cs typeface="Arial" pitchFamily="34" charset="0"/>
              </a:rPr>
              <a:t> hurricanes. Geophysical Research Letters, 38, </a:t>
            </a:r>
            <a:r>
              <a:rPr lang="en-US" altLang="en-US" sz="1600" dirty="0" smtClean="0">
                <a:cs typeface="Arial" pitchFamily="34" charset="0"/>
              </a:rPr>
              <a:t>L19702.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1600" dirty="0" err="1">
                <a:cs typeface="Arial" pitchFamily="34" charset="0"/>
              </a:rPr>
              <a:t>Wdowinski</a:t>
            </a:r>
            <a:r>
              <a:rPr lang="en-US" altLang="en-US" sz="1600" dirty="0">
                <a:cs typeface="Arial" pitchFamily="34" charset="0"/>
              </a:rPr>
              <a:t>, S</a:t>
            </a:r>
            <a:r>
              <a:rPr lang="en-US" altLang="en-US" sz="1600" dirty="0" smtClean="0">
                <a:cs typeface="Arial" pitchFamily="34" charset="0"/>
              </a:rPr>
              <a:t>., R. </a:t>
            </a:r>
            <a:r>
              <a:rPr lang="en-US" altLang="en-US" sz="1600" dirty="0" err="1">
                <a:cs typeface="Arial" pitchFamily="34" charset="0"/>
              </a:rPr>
              <a:t>Braya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en-US" altLang="en-US" sz="1600" dirty="0" smtClean="0">
                <a:cs typeface="Arial" pitchFamily="34" charset="0"/>
              </a:rPr>
              <a:t>B. P</a:t>
            </a:r>
            <a:r>
              <a:rPr lang="en-US" altLang="en-US" sz="1600" dirty="0">
                <a:cs typeface="Arial" pitchFamily="34" charset="0"/>
              </a:rPr>
              <a:t>. </a:t>
            </a:r>
            <a:r>
              <a:rPr lang="en-US" altLang="en-US" sz="1600" dirty="0" err="1" smtClean="0">
                <a:cs typeface="Arial" pitchFamily="34" charset="0"/>
              </a:rPr>
              <a:t>Kirtmana</a:t>
            </a:r>
            <a:r>
              <a:rPr lang="en-US" altLang="en-US" sz="1600" dirty="0" smtClean="0">
                <a:cs typeface="Arial" pitchFamily="34" charset="0"/>
              </a:rPr>
              <a:t> and Z. </a:t>
            </a:r>
            <a:r>
              <a:rPr lang="en-US" altLang="en-US" sz="1600" dirty="0" err="1" smtClean="0">
                <a:cs typeface="Arial" pitchFamily="34" charset="0"/>
              </a:rPr>
              <a:t>Wub</a:t>
            </a:r>
            <a:r>
              <a:rPr lang="en-US" altLang="en-US" sz="1600" dirty="0" smtClean="0">
                <a:cs typeface="Arial" pitchFamily="34" charset="0"/>
              </a:rPr>
              <a:t>, 2016: Increasing </a:t>
            </a:r>
            <a:r>
              <a:rPr lang="en-US" altLang="en-US" sz="1600" dirty="0">
                <a:cs typeface="Arial" pitchFamily="34" charset="0"/>
              </a:rPr>
              <a:t>flooding hazard in coastal communities due to rising sea level: Case study of Miami Beach, Florida</a:t>
            </a:r>
            <a:r>
              <a:rPr lang="en-US" altLang="en-US" sz="1600" dirty="0" smtClean="0">
                <a:cs typeface="Arial" pitchFamily="34" charset="0"/>
              </a:rPr>
              <a:t>. </a:t>
            </a:r>
            <a:r>
              <a:rPr lang="en-US" altLang="en-US" sz="1600" dirty="0">
                <a:cs typeface="Arial" pitchFamily="34" charset="0"/>
              </a:rPr>
              <a:t>Ocean &amp; Coastal Management </a:t>
            </a:r>
            <a:r>
              <a:rPr lang="en-US" altLang="en-US" sz="1600" dirty="0" smtClean="0">
                <a:cs typeface="Arial" pitchFamily="34" charset="0"/>
              </a:rPr>
              <a:t>126, 1-8.</a:t>
            </a:r>
            <a:endParaRPr lang="en-US" altLang="en-U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0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7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AWP is the tropical heating source in the WH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04800" y="811800"/>
            <a:ext cx="8229600" cy="5817600"/>
            <a:chOff x="76200" y="914400"/>
            <a:chExt cx="8317396" cy="58674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4" r="52226" b="63000"/>
            <a:stretch>
              <a:fillRect/>
            </a:stretch>
          </p:blipFill>
          <p:spPr bwMode="auto">
            <a:xfrm>
              <a:off x="4413250" y="990600"/>
              <a:ext cx="3965575" cy="2876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36" r="52226"/>
            <a:stretch>
              <a:fillRect/>
            </a:stretch>
          </p:blipFill>
          <p:spPr bwMode="auto">
            <a:xfrm>
              <a:off x="152400" y="3810000"/>
              <a:ext cx="3962400" cy="279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9" t="36815" b="30481"/>
            <a:stretch>
              <a:fillRect/>
            </a:stretch>
          </p:blipFill>
          <p:spPr bwMode="auto">
            <a:xfrm>
              <a:off x="4115934" y="3814762"/>
              <a:ext cx="4277662" cy="296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8474" b="48039"/>
            <a:stretch>
              <a:fillRect/>
            </a:stretch>
          </p:blipFill>
          <p:spPr bwMode="auto">
            <a:xfrm>
              <a:off x="76200" y="914400"/>
              <a:ext cx="41148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85799" y="6504801"/>
            <a:ext cx="41910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and Enfield (2003); Wang (2005)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anose="020B0604020202020204" pitchFamily="34" charset="0"/>
                <a:cs typeface="Arial" pitchFamily="34" charset="0"/>
              </a:rPr>
              <a:t>AWP is the major source </a:t>
            </a:r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moisture in the WH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4876800"/>
            <a:ext cx="91074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AWP is the major source </a:t>
            </a:r>
            <a:r>
              <a:rPr lang="en-US" altLang="en-US" sz="2000" dirty="0">
                <a:cs typeface="Arial" pitchFamily="34" charset="0"/>
              </a:rPr>
              <a:t>of summer </a:t>
            </a:r>
            <a:r>
              <a:rPr lang="en-US" altLang="en-US" sz="2000" dirty="0" smtClean="0">
                <a:cs typeface="Arial" pitchFamily="34" charset="0"/>
              </a:rPr>
              <a:t>moisture in the WH</a:t>
            </a:r>
            <a:endParaRPr lang="en-US" altLang="en-US" sz="20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North American </a:t>
            </a:r>
            <a:r>
              <a:rPr lang="en-US" altLang="en-US" sz="2000" dirty="0">
                <a:cs typeface="Arial" pitchFamily="34" charset="0"/>
              </a:rPr>
              <a:t>Low-Level </a:t>
            </a:r>
            <a:r>
              <a:rPr lang="en-US" altLang="en-US" sz="2000" dirty="0" smtClean="0">
                <a:cs typeface="Arial" pitchFamily="34" charset="0"/>
              </a:rPr>
              <a:t>(NALLJ) Jet carries the warm </a:t>
            </a:r>
            <a:r>
              <a:rPr lang="en-US" altLang="en-US" sz="2000" dirty="0">
                <a:cs typeface="Arial" pitchFamily="34" charset="0"/>
              </a:rPr>
              <a:t>and humid air aloft the AWP </a:t>
            </a:r>
            <a:r>
              <a:rPr lang="en-US" altLang="en-US" sz="2000" dirty="0" smtClean="0">
                <a:cs typeface="Arial" pitchFamily="34" charset="0"/>
              </a:rPr>
              <a:t>to </a:t>
            </a:r>
            <a:r>
              <a:rPr lang="en-US" altLang="en-US" sz="2000" dirty="0">
                <a:cs typeface="Arial" pitchFamily="34" charset="0"/>
              </a:rPr>
              <a:t>North </a:t>
            </a:r>
            <a:r>
              <a:rPr lang="en-US" altLang="en-US" sz="2000" dirty="0" smtClean="0">
                <a:cs typeface="Arial" pitchFamily="34" charset="0"/>
              </a:rPr>
              <a:t>America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Caribbean Low-Level Jet (CLLJ) carries the warm and humid air to the Central America and eastern North Pacific.</a:t>
            </a:r>
            <a:endParaRPr lang="en-US" altLang="x-none" sz="2000" dirty="0" smtClean="0">
              <a:ea typeface="ＭＳ Ｐゴシック" pitchFamily="-64" charset="-128"/>
            </a:endParaRPr>
          </a:p>
        </p:txBody>
      </p:sp>
      <p:pic>
        <p:nvPicPr>
          <p:cNvPr id="15" name="Picture 12" descr="JCLI-1669_Fig_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r="-58" b="50993"/>
          <a:stretch/>
        </p:blipFill>
        <p:spPr bwMode="auto">
          <a:xfrm>
            <a:off x="457200" y="1044388"/>
            <a:ext cx="7239000" cy="38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772400" y="3512403"/>
            <a:ext cx="13549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Wang, Lee &amp; Enfield (2007)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43001" y="762000"/>
            <a:ext cx="3962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transport in summer (JJA)</a:t>
            </a: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Multi-time scale variability of AWP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G3_F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/>
          <a:stretch>
            <a:fillRect/>
          </a:stretch>
        </p:blipFill>
        <p:spPr bwMode="auto">
          <a:xfrm>
            <a:off x="76200" y="788090"/>
            <a:ext cx="4419600" cy="474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WP_Index_18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3430"/>
          <a:stretch>
            <a:fillRect/>
          </a:stretch>
        </p:blipFill>
        <p:spPr bwMode="auto">
          <a:xfrm>
            <a:off x="4495800" y="838199"/>
            <a:ext cx="3416873" cy="469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63" y="5688449"/>
            <a:ext cx="91074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Large AWPs are almost three times larger than the small ones</a:t>
            </a:r>
            <a:endParaRPr lang="en-US" altLang="en-US" sz="20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AWP shows multi-time scale variability: (1) linear warming trend, (2) multidecadal and (3) interannual</a:t>
            </a:r>
            <a:endParaRPr lang="en-US" altLang="x-none" sz="2000" dirty="0" smtClean="0">
              <a:ea typeface="ＭＳ Ｐゴシック" pitchFamily="-64" charset="-128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001000" y="4503003"/>
            <a:ext cx="11068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Wang, Lee &amp; Enfield (2008,G</a:t>
            </a:r>
            <a:r>
              <a:rPr lang="en-US" altLang="en-US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30959"/>
            <a:ext cx="9144000" cy="5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AWP and Atlantic hurricane activity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270403" y="3657600"/>
            <a:ext cx="48982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Atmospheric response to AWP heating produces an anomalous anticyclone in the upper level and an anomalous cyclone in the lower level.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Reduced westerlies and easterlies lead to a large reduction in the vertical wind shear in the MDR.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Large (small) AWP increases (decreases) Atlantic hurricane activity</a:t>
            </a:r>
            <a:endParaRPr lang="en-US" altLang="x-none" sz="2000" dirty="0" smtClean="0">
              <a:ea typeface="ＭＳ Ｐゴシック" pitchFamily="-64" charset="-128"/>
            </a:endParaRPr>
          </a:p>
        </p:txBody>
      </p:sp>
      <p:pic>
        <p:nvPicPr>
          <p:cNvPr id="14" name="Picture 9" descr="G3_F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64558"/>
          <a:stretch>
            <a:fillRect/>
          </a:stretch>
        </p:blipFill>
        <p:spPr bwMode="auto">
          <a:xfrm>
            <a:off x="4270403" y="1335024"/>
            <a:ext cx="4626773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Fig_8_g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b="-535"/>
          <a:stretch/>
        </p:blipFill>
        <p:spPr bwMode="auto">
          <a:xfrm>
            <a:off x="76200" y="1097280"/>
            <a:ext cx="41068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85969" y="820579"/>
            <a:ext cx="41907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 Height and Winds (JJASON)</a:t>
            </a: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648200" y="820281"/>
            <a:ext cx="2971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Wind Shear (JJASON)</a:t>
            </a:r>
            <a:endParaRPr lang="en-US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2590800"/>
            <a:ext cx="18288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05000" y="5334000"/>
            <a:ext cx="18288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3252" y="6611779"/>
            <a:ext cx="303474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Wang, Lee &amp; Enfield (2008, JCL)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30959"/>
            <a:ext cx="9144000" cy="5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 smtClean="0">
                <a:latin typeface="Arial" pitchFamily="34" charset="0"/>
                <a:cs typeface="Arial" pitchFamily="34" charset="0"/>
              </a:rPr>
              <a:t>AWP and US Landfalling Hurricanes</a:t>
            </a:r>
            <a:endParaRPr lang="en-US" alt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genesi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923482"/>
            <a:ext cx="5826125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742890"/>
            <a:ext cx="32813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1pPr>
            <a:lvl2pPr marL="37931725" indent="-37474525"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2pPr>
            <a:lvl3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3pPr>
            <a:lvl4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4pPr>
            <a:lvl5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Large AWPs (126 </a:t>
            </a:r>
            <a:r>
              <a:rPr lang="en-US" altLang="en-US" sz="2000" dirty="0">
                <a:solidFill>
                  <a:srgbClr val="FF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8600" y="3445300"/>
            <a:ext cx="325278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1pPr>
            <a:lvl2pPr marL="37931725" indent="-37474525"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2pPr>
            <a:lvl3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3pPr>
            <a:lvl4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4pPr>
            <a:lvl5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FF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Small AWPs (79 </a:t>
            </a:r>
            <a:r>
              <a:rPr lang="en-US" altLang="en-US" sz="2000" dirty="0">
                <a:solidFill>
                  <a:srgbClr val="FF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TCs)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935024" y="1077754"/>
            <a:ext cx="32089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In large AWP years, the AWP extends farther to the east promoting TC genesis east of 40W. 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In small AWP years, the majority of TCs form west of 40W.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TCs formed east of 40W are less likely to make landfall on the US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019800" y="5465802"/>
            <a:ext cx="1981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Wang, Liu, Lee and Atlas (2011)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>
                <a:latin typeface="Arial" pitchFamily="34" charset="0"/>
                <a:cs typeface="Arial" pitchFamily="34" charset="0"/>
              </a:rPr>
              <a:t>AWP and US Landfalling Hurricanes</a:t>
            </a:r>
          </a:p>
        </p:txBody>
      </p:sp>
      <p:pic>
        <p:nvPicPr>
          <p:cNvPr id="7" name="Picture 2" descr="Fig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32739"/>
          <a:stretch/>
        </p:blipFill>
        <p:spPr bwMode="auto">
          <a:xfrm>
            <a:off x="4572000" y="990600"/>
            <a:ext cx="4168611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g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/>
          <a:stretch>
            <a:fillRect/>
          </a:stretch>
        </p:blipFill>
        <p:spPr bwMode="auto">
          <a:xfrm>
            <a:off x="195334" y="990600"/>
            <a:ext cx="407186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513" y="3810000"/>
            <a:ext cx="441628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Large AWP produces stationary Rossby waves (Lee et al., 2009) that enhances the upper-level westerlies in the 30N-45N band (i.e., hurricane steering flow).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The enhanced upper-level westerlies prevent the TCs to make landfall onto the US. 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957762" y="6459379"/>
            <a:ext cx="16985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 et al. (2011)</a:t>
            </a: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Y:\bjerknes\admin\logo\NOAA-Transparent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48" y="-5365"/>
            <a:ext cx="797252" cy="79345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" y="153016"/>
            <a:ext cx="9144000" cy="5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2600" b="1" dirty="0">
                <a:latin typeface="Arial" pitchFamily="34" charset="0"/>
                <a:cs typeface="Arial" pitchFamily="34" charset="0"/>
              </a:rPr>
              <a:t>AWP and US Landfalling Hurricanes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4343400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6075" indent="-34607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Large AWP increases the number of hurricanes formed in the MDR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However, landfalling ratio (# of landfalling hurricanes /total # of hurricanes) reduces by 40% during large AWP years compared to small AWP years</a:t>
            </a:r>
          </a:p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50000"/>
              <a:buFontTx/>
              <a:buChar char="●"/>
            </a:pPr>
            <a:r>
              <a:rPr lang="en-US" altLang="en-US" sz="2000" dirty="0" smtClean="0">
                <a:cs typeface="Arial" pitchFamily="34" charset="0"/>
              </a:rPr>
              <a:t>The significant reduction of landfalling ratio during large AWP years is due to (1) eastward shift of the TC genesis location and (2) the enhanced upper-level westerlies that steer the TCs northeastward away from the US.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8757"/>
              </p:ext>
            </p:extLst>
          </p:nvPr>
        </p:nvGraphicFramePr>
        <p:xfrm>
          <a:off x="419100" y="1473947"/>
          <a:ext cx="8326275" cy="2488453"/>
        </p:xfrm>
        <a:graphic>
          <a:graphicData uri="http://schemas.openxmlformats.org/drawingml/2006/table">
            <a:tbl>
              <a:tblPr/>
              <a:tblGrid>
                <a:gridCol w="2506835"/>
                <a:gridCol w="1790597"/>
                <a:gridCol w="2238246"/>
                <a:gridCol w="1790597"/>
              </a:tblGrid>
              <a:tr h="1090736"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Hurricanes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Landfalling Hurricanes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Ratio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27157"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10 Large AWPs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23%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</a:tr>
              <a:tr h="620507"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10 Small AWPs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echno" pitchFamily="116" charset="0"/>
                        <a:ea typeface="ＭＳ Ｐゴシック" pitchFamily="-6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defTabSz="457200" eaLnBrk="0" hangingPunct="0">
                        <a:spcBef>
                          <a:spcPct val="20000"/>
                        </a:spcBef>
                        <a:buClr>
                          <a:srgbClr val="FF02A7"/>
                        </a:buClr>
                        <a:buSzPct val="90000"/>
                        <a:buFont typeface="Wingdings" pitchFamily="-64" charset="2"/>
                        <a:defRPr sz="2400">
                          <a:solidFill>
                            <a:srgbClr val="FF9966"/>
                          </a:solidFill>
                          <a:latin typeface="Techno" pitchFamily="116" charset="0"/>
                          <a:ea typeface="ＭＳ Ｐゴシック" pitchFamily="-64" charset="-128"/>
                        </a:defRPr>
                      </a:lvl1pPr>
                      <a:lvl2pPr marL="37931725" indent="-37474525" algn="l" defTabSz="4572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itchFamily="-64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6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echno" pitchFamily="116" charset="0"/>
                          <a:ea typeface="ＭＳ Ｐゴシック" pitchFamily="-64" charset="-128"/>
                        </a:rPr>
                        <a:t>38%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04800" y="1047690"/>
            <a:ext cx="61093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1pPr>
            <a:lvl2pPr marL="37931725" indent="-37474525"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2pPr>
            <a:lvl3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3pPr>
            <a:lvl4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4pPr>
            <a:lvl5pPr eaLnBrk="0" hangingPunct="0"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" pitchFamily="-64" charset="0"/>
                <a:ea typeface="ＭＳ Ｐゴシック" pitchFamily="-64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Hurricanes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formed in the MDR during 1970-2009 </a:t>
            </a:r>
          </a:p>
        </p:txBody>
      </p:sp>
    </p:spTree>
    <p:extLst>
      <p:ext uri="{BB962C8B-B14F-4D97-AF65-F5344CB8AC3E}">
        <p14:creationId xmlns:p14="http://schemas.microsoft.com/office/powerpoint/2010/main" val="25373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2737</Words>
  <Application>Microsoft Office PowerPoint</Application>
  <PresentationFormat>On-screen Show (4:3)</PresentationFormat>
  <Paragraphs>129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Sang-Ki Lee</dc:creator>
  <cp:lastModifiedBy>Sang-Ki Lee</cp:lastModifiedBy>
  <cp:revision>96</cp:revision>
  <dcterms:created xsi:type="dcterms:W3CDTF">2016-06-10T13:48:13Z</dcterms:created>
  <dcterms:modified xsi:type="dcterms:W3CDTF">2016-06-13T20:47:27Z</dcterms:modified>
</cp:coreProperties>
</file>