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5" r:id="rId17"/>
    <p:sldId id="271" r:id="rId18"/>
    <p:sldId id="273" r:id="rId19"/>
    <p:sldId id="274" r:id="rId20"/>
    <p:sldId id="276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73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3376" y="-2216"/>
      </p:cViewPr>
      <p:guideLst>
        <p:guide orient="horz" pos="4319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D8164-3A66-8E40-AB8C-328A47EEE2E2}" type="datetimeFigureOut">
              <a:rPr lang="en-US" smtClean="0"/>
              <a:t>7/28/15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F5F6F-A5BE-DE4E-90ED-81BE37A6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1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932CD-1AA2-174C-B4BF-B196FF300E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932CD-1AA2-174C-B4BF-B196FF300E2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932CD-1AA2-174C-B4BF-B196FF300E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932CD-1AA2-174C-B4BF-B196FF300E2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932CD-1AA2-174C-B4BF-B196FF300E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91B3-862D-3C42-BAF6-1FAC64DF6F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8FB3-70AA-8147-8C81-930F6F2EE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91B3-862D-3C42-BAF6-1FAC64DF6F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8FB3-70AA-8147-8C81-930F6F2EE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91B3-862D-3C42-BAF6-1FAC64DF6F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8FB3-70AA-8147-8C81-930F6F2EE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6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91B3-862D-3C42-BAF6-1FAC64DF6F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8FB3-70AA-8147-8C81-930F6F2EE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3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91B3-862D-3C42-BAF6-1FAC64DF6F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8FB3-70AA-8147-8C81-930F6F2EE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91B3-862D-3C42-BAF6-1FAC64DF6F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8FB3-70AA-8147-8C81-930F6F2EE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6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91B3-862D-3C42-BAF6-1FAC64DF6F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8FB3-70AA-8147-8C81-930F6F2EE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7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91B3-862D-3C42-BAF6-1FAC64DF6F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8FB3-70AA-8147-8C81-930F6F2EE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8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91B3-862D-3C42-BAF6-1FAC64DF6F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8FB3-70AA-8147-8C81-930F6F2EE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8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91B3-862D-3C42-BAF6-1FAC64DF6F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8FB3-70AA-8147-8C81-930F6F2EE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4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91B3-862D-3C42-BAF6-1FAC64DF6F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8FB3-70AA-8147-8C81-930F6F2EE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91B3-862D-3C42-BAF6-1FAC64DF6F6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8FB3-70AA-8147-8C81-930F6F2EE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8.tiff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9.tiff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0.tiff"/><Relationship Id="rId5" Type="http://schemas.openxmlformats.org/officeDocument/2006/relationships/image" Target="../media/image31.tiff"/><Relationship Id="rId6" Type="http://schemas.openxmlformats.org/officeDocument/2006/relationships/image" Target="../media/image3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Argo and SOOP XBT Recent Activities and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Frederick Bingham</a:t>
            </a:r>
          </a:p>
          <a:p>
            <a:r>
              <a:rPr lang="en-US" dirty="0" smtClean="0"/>
              <a:t>Kyla </a:t>
            </a:r>
            <a:r>
              <a:rPr lang="en-US" dirty="0" err="1" smtClean="0"/>
              <a:t>Drushka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0168" y="6096792"/>
            <a:ext cx="6595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nformation for this presentation obtained from D. </a:t>
            </a:r>
            <a:r>
              <a:rPr lang="en-US" sz="1400" dirty="0" err="1" smtClean="0"/>
              <a:t>Roemmich</a:t>
            </a:r>
            <a:r>
              <a:rPr lang="en-US" sz="1400" dirty="0" smtClean="0"/>
              <a:t> and G. </a:t>
            </a:r>
            <a:r>
              <a:rPr lang="en-US" sz="1400" dirty="0" err="1" smtClean="0"/>
              <a:t>Goni</a:t>
            </a:r>
            <a:r>
              <a:rPr lang="en-US" sz="1400" dirty="0" smtClean="0"/>
              <a:t> (via R. Perez!)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200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XBT Network: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28 active transects</a:t>
            </a:r>
            <a:endParaRPr lang="en-US" dirty="0"/>
          </a:p>
        </p:txBody>
      </p:sp>
      <p:pic>
        <p:nvPicPr>
          <p:cNvPr id="4" name="Picture 3" descr="XBT_Network_AOML_SIO_Other_2015_v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" b="-5142"/>
          <a:stretch/>
        </p:blipFill>
        <p:spPr>
          <a:xfrm>
            <a:off x="346412" y="2217651"/>
            <a:ext cx="7970579" cy="3929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1003" y="1706439"/>
            <a:ext cx="165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= Active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5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 txBox="1">
            <a:spLocks/>
          </p:cNvSpPr>
          <p:nvPr/>
        </p:nvSpPr>
        <p:spPr>
          <a:xfrm>
            <a:off x="20464" y="1034748"/>
            <a:ext cx="3423435" cy="358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Font typeface="Arial" charset="0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XBT transects are sampling:</a:t>
            </a:r>
          </a:p>
          <a:p>
            <a:pPr algn="l">
              <a:spcBef>
                <a:spcPts val="0"/>
              </a:spcBef>
            </a:pPr>
            <a:endParaRPr lang="en-US" sz="1600" b="1" dirty="0" smtClean="0">
              <a:solidFill>
                <a:schemeClr val="tx1"/>
              </a:solidFill>
              <a:latin typeface="Cambria"/>
              <a:ea typeface="ＭＳ Ｐゴシック" charset="0"/>
              <a:cs typeface="Cambria"/>
            </a:endParaRPr>
          </a:p>
          <a:p>
            <a:pPr algn="l">
              <a:spcBef>
                <a:spcPts val="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Western Boundary Currents:</a:t>
            </a:r>
          </a:p>
          <a:p>
            <a:pPr algn="l"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Kuroshio</a:t>
            </a:r>
            <a:r>
              <a:rPr lang="en-US" sz="1600" dirty="0" smtClean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 (3 transects)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Gulf Stream (3 transects)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Agulhas Current, rings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Brazil Current, rings (2 transects)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East Australian Current (2 transects)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rPr>
              <a:t>East Auckland Current and Tasman Outflow</a:t>
            </a: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7839" y="146058"/>
            <a:ext cx="7406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XBT Network: Boundary, surface and subsurface currents</a:t>
            </a:r>
            <a:endParaRPr lang="en-US" sz="2400" b="1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631" y="6334264"/>
            <a:ext cx="464224" cy="464224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285553" y="806004"/>
            <a:ext cx="5744808" cy="3054578"/>
            <a:chOff x="2774607" y="722551"/>
            <a:chExt cx="5565353" cy="2959160"/>
          </a:xfrm>
        </p:grpSpPr>
        <p:pic>
          <p:nvPicPr>
            <p:cNvPr id="53" name="Picture 52" descr="XBT_Network_AOML_SIO_Other_2015_v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607" y="987422"/>
              <a:ext cx="5565353" cy="2694289"/>
            </a:xfrm>
            <a:prstGeom prst="rect">
              <a:avLst/>
            </a:prstGeom>
          </p:spPr>
        </p:pic>
        <p:grpSp>
          <p:nvGrpSpPr>
            <p:cNvPr id="54" name="Group 53"/>
            <p:cNvGrpSpPr/>
            <p:nvPr/>
          </p:nvGrpSpPr>
          <p:grpSpPr>
            <a:xfrm>
              <a:off x="2992275" y="722551"/>
              <a:ext cx="5347685" cy="2600881"/>
              <a:chOff x="2992275" y="722551"/>
              <a:chExt cx="5347685" cy="2600881"/>
            </a:xfrm>
          </p:grpSpPr>
          <p:sp>
            <p:nvSpPr>
              <p:cNvPr id="55" name="5-Point Star 54"/>
              <p:cNvSpPr/>
              <p:nvPr/>
            </p:nvSpPr>
            <p:spPr>
              <a:xfrm>
                <a:off x="6885012" y="3076649"/>
                <a:ext cx="246784" cy="246783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/>
            </p:nvSpPr>
            <p:spPr>
              <a:xfrm>
                <a:off x="8093177" y="2988664"/>
                <a:ext cx="246783" cy="246784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/>
            </p:nvSpPr>
            <p:spPr>
              <a:xfrm>
                <a:off x="4646796" y="2988664"/>
                <a:ext cx="246783" cy="246784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/>
            </p:nvSpPr>
            <p:spPr>
              <a:xfrm>
                <a:off x="2992275" y="2686088"/>
                <a:ext cx="246784" cy="248929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/>
            </p:nvSpPr>
            <p:spPr>
              <a:xfrm>
                <a:off x="6073846" y="1746165"/>
                <a:ext cx="248929" cy="246783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/>
            </p:nvSpPr>
            <p:spPr>
              <a:xfrm>
                <a:off x="6000884" y="1649597"/>
                <a:ext cx="246784" cy="246784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/>
            </p:nvSpPr>
            <p:spPr>
              <a:xfrm>
                <a:off x="5573843" y="1347020"/>
                <a:ext cx="246783" cy="248929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/>
            </p:nvSpPr>
            <p:spPr>
              <a:xfrm>
                <a:off x="7045958" y="2716131"/>
                <a:ext cx="246783" cy="246783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/>
            </p:nvSpPr>
            <p:spPr>
              <a:xfrm>
                <a:off x="4146792" y="2664628"/>
                <a:ext cx="246784" cy="246783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/>
            </p:nvSpPr>
            <p:spPr>
              <a:xfrm>
                <a:off x="4316322" y="1825565"/>
                <a:ext cx="246783" cy="248929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/>
            </p:nvSpPr>
            <p:spPr>
              <a:xfrm>
                <a:off x="4625337" y="1686079"/>
                <a:ext cx="246783" cy="248929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/>
            </p:nvSpPr>
            <p:spPr>
              <a:xfrm>
                <a:off x="6685440" y="1797668"/>
                <a:ext cx="246783" cy="246783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/>
            </p:nvSpPr>
            <p:spPr>
              <a:xfrm>
                <a:off x="6736943" y="1598095"/>
                <a:ext cx="246783" cy="246784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/>
            </p:nvSpPr>
            <p:spPr>
              <a:xfrm>
                <a:off x="7196174" y="2510120"/>
                <a:ext cx="246783" cy="248929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/>
            </p:nvSpPr>
            <p:spPr>
              <a:xfrm>
                <a:off x="4080268" y="2370634"/>
                <a:ext cx="248929" cy="246784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/>
            </p:nvSpPr>
            <p:spPr>
              <a:xfrm>
                <a:off x="4794866" y="2565915"/>
                <a:ext cx="248929" cy="246783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/>
            </p:nvSpPr>
            <p:spPr>
              <a:xfrm>
                <a:off x="4749802" y="2701108"/>
                <a:ext cx="246783" cy="246784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/>
            </p:nvSpPr>
            <p:spPr>
              <a:xfrm>
                <a:off x="5121049" y="2606687"/>
                <a:ext cx="246784" cy="246784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/>
            </p:nvSpPr>
            <p:spPr>
              <a:xfrm>
                <a:off x="4739071" y="2297672"/>
                <a:ext cx="246784" cy="246784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TextBox 27"/>
              <p:cNvSpPr txBox="1">
                <a:spLocks noChangeArrowheads="1"/>
              </p:cNvSpPr>
              <p:nvPr/>
            </p:nvSpPr>
            <p:spPr bwMode="auto">
              <a:xfrm>
                <a:off x="3528761" y="722551"/>
                <a:ext cx="3914196" cy="221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18288" bIns="1828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dirty="0"/>
                  <a:t>: Boundary currents sampled by the </a:t>
                </a:r>
                <a:r>
                  <a:rPr lang="en-US" sz="1200" dirty="0" smtClean="0"/>
                  <a:t>XBT Network</a:t>
                </a:r>
                <a:endParaRPr lang="en-US" sz="1200" dirty="0"/>
              </a:p>
            </p:txBody>
          </p:sp>
          <p:sp>
            <p:nvSpPr>
              <p:cNvPr id="75" name="5-Point Star 74"/>
              <p:cNvSpPr/>
              <p:nvPr/>
            </p:nvSpPr>
            <p:spPr>
              <a:xfrm>
                <a:off x="3363524" y="759033"/>
                <a:ext cx="246783" cy="248929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673412" y="5632162"/>
            <a:ext cx="5558117" cy="646331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Multiple transects across one current provide critical information on spatial changes in the structure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326" y="4062502"/>
            <a:ext cx="76666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latin typeface="Cambria"/>
              <a:ea typeface="ＭＳ Ｐゴシック" charset="0"/>
              <a:cs typeface="Cambria"/>
            </a:endParaRPr>
          </a:p>
          <a:p>
            <a:r>
              <a:rPr lang="en-US" sz="1600" b="1" dirty="0">
                <a:latin typeface="Cambria"/>
                <a:ea typeface="ＭＳ Ｐゴシック" charset="0"/>
                <a:cs typeface="Cambria"/>
              </a:rPr>
              <a:t>Eastern boundary currents:  </a:t>
            </a:r>
            <a:r>
              <a:rPr lang="en-US" sz="1600" dirty="0">
                <a:latin typeface="Cambria"/>
                <a:ea typeface="ＭＳ Ｐゴシック" charset="0"/>
                <a:cs typeface="Cambria"/>
              </a:rPr>
              <a:t>California Current, Alaska Current, </a:t>
            </a:r>
            <a:r>
              <a:rPr lang="en-US" sz="1600" dirty="0" err="1">
                <a:latin typeface="Cambria"/>
                <a:ea typeface="ＭＳ Ｐゴシック" charset="0"/>
                <a:cs typeface="Cambria"/>
              </a:rPr>
              <a:t>Leeuwin</a:t>
            </a:r>
            <a:r>
              <a:rPr lang="en-US" sz="1600" dirty="0">
                <a:latin typeface="Cambria"/>
                <a:ea typeface="ＭＳ Ｐゴシック" charset="0"/>
                <a:cs typeface="Cambria"/>
              </a:rPr>
              <a:t> Current, …</a:t>
            </a:r>
          </a:p>
          <a:p>
            <a:r>
              <a:rPr lang="en-US" sz="1600" b="1" dirty="0">
                <a:latin typeface="Cambria"/>
                <a:ea typeface="ＭＳ Ｐゴシック" charset="0"/>
                <a:cs typeface="Cambria"/>
              </a:rPr>
              <a:t>Low latitude WBCs: </a:t>
            </a:r>
            <a:r>
              <a:rPr lang="en-US" sz="1600" dirty="0">
                <a:latin typeface="Cambria"/>
                <a:ea typeface="ＭＳ Ｐゴシック" charset="0"/>
                <a:cs typeface="Cambria"/>
              </a:rPr>
              <a:t>Solomon Sea, Indonesian </a:t>
            </a:r>
            <a:r>
              <a:rPr lang="en-US" sz="1600" dirty="0" smtClean="0">
                <a:latin typeface="Cambria"/>
                <a:ea typeface="ＭＳ Ｐゴシック" charset="0"/>
                <a:cs typeface="Cambria"/>
              </a:rPr>
              <a:t>Throughflow</a:t>
            </a:r>
          </a:p>
          <a:p>
            <a:r>
              <a:rPr lang="en-US" sz="1600" b="1" dirty="0">
                <a:latin typeface="Cambria"/>
                <a:ea typeface="ＭＳ Ｐゴシック" charset="0"/>
                <a:cs typeface="Cambria"/>
              </a:rPr>
              <a:t>Equatorial System: </a:t>
            </a:r>
            <a:r>
              <a:rPr lang="en-US" sz="1600" dirty="0">
                <a:latin typeface="Cambria"/>
                <a:ea typeface="ＭＳ Ｐゴシック" charset="0"/>
                <a:cs typeface="Cambria"/>
              </a:rPr>
              <a:t>NECC, NEUC (2 transects</a:t>
            </a:r>
            <a:r>
              <a:rPr lang="en-US" sz="1600" dirty="0" smtClean="0">
                <a:latin typeface="Cambria"/>
                <a:ea typeface="ＭＳ Ｐゴシック" charset="0"/>
                <a:cs typeface="Cambria"/>
              </a:rPr>
              <a:t>)</a:t>
            </a:r>
            <a:endParaRPr lang="en-US" sz="1600" dirty="0">
              <a:latin typeface="Cambria"/>
              <a:ea typeface="ＭＳ Ｐゴシック" charset="0"/>
              <a:cs typeface="Cambria"/>
            </a:endParaRPr>
          </a:p>
          <a:p>
            <a:r>
              <a:rPr lang="en-US" sz="1600" b="1" dirty="0">
                <a:latin typeface="Cambria"/>
                <a:ea typeface="ＭＳ Ｐゴシック" charset="0"/>
                <a:cs typeface="Cambria"/>
              </a:rPr>
              <a:t>High latitude: </a:t>
            </a:r>
            <a:r>
              <a:rPr lang="en-US" sz="1600" dirty="0">
                <a:latin typeface="Cambria"/>
                <a:ea typeface="ＭＳ Ｐゴシック" charset="0"/>
                <a:cs typeface="Cambria"/>
              </a:rPr>
              <a:t>Antarctic Circumpolar Current (3 transects)</a:t>
            </a:r>
          </a:p>
          <a:p>
            <a:endParaRPr lang="en-US" sz="1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5566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251" y="37011"/>
            <a:ext cx="8636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South and North Atlantic Meridional Overturning and </a:t>
            </a:r>
          </a:p>
          <a:p>
            <a:pPr algn="ctr"/>
            <a:r>
              <a:rPr lang="en-US" sz="2400" b="1" dirty="0" smtClean="0"/>
              <a:t>Meridional Heat Transport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872" y="4196612"/>
            <a:ext cx="890962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AX07 (North Atlantic): Started in 1994 (21 years)</a:t>
            </a:r>
          </a:p>
          <a:p>
            <a:pPr lvl="1"/>
            <a:r>
              <a:rPr lang="en-US" b="1" dirty="0" smtClean="0"/>
              <a:t>AX18</a:t>
            </a:r>
            <a:r>
              <a:rPr lang="en-US" b="1" dirty="0"/>
              <a:t> </a:t>
            </a:r>
            <a:r>
              <a:rPr lang="en-US" b="1" dirty="0" smtClean="0"/>
              <a:t>(South Atlantic): Started in 2002 (13 years):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42 Realizations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11,000 XBTs deployed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First sustained observations in the South Atlantic  to monitor MOC/MHT, and Brazil-Agulhas Currents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Quarterly reports of MOC/MHT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Carried out ocean experiments to determine optimal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51" y="1078141"/>
            <a:ext cx="3289460" cy="2247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461" y="1078141"/>
            <a:ext cx="4852206" cy="3118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631" y="6334264"/>
            <a:ext cx="464224" cy="464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872" y="6516342"/>
            <a:ext cx="3077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mbria"/>
                <a:cs typeface="Cambria"/>
              </a:rPr>
              <a:t>http://</a:t>
            </a:r>
            <a:r>
              <a:rPr lang="en-US" sz="1000" dirty="0" err="1">
                <a:latin typeface="Cambria"/>
                <a:cs typeface="Cambria"/>
              </a:rPr>
              <a:t>www.aoml.noaa.gov</a:t>
            </a:r>
            <a:r>
              <a:rPr lang="en-US" sz="1000" dirty="0">
                <a:latin typeface="Cambria"/>
                <a:cs typeface="Cambria"/>
              </a:rPr>
              <a:t>/</a:t>
            </a:r>
            <a:r>
              <a:rPr lang="en-US" sz="1000" dirty="0" err="1">
                <a:latin typeface="Cambria"/>
                <a:cs typeface="Cambria"/>
              </a:rPr>
              <a:t>phod</a:t>
            </a:r>
            <a:r>
              <a:rPr lang="en-US" sz="1000" dirty="0">
                <a:latin typeface="Cambria"/>
                <a:cs typeface="Cambria"/>
              </a:rPr>
              <a:t>/</a:t>
            </a:r>
            <a:r>
              <a:rPr lang="en-US" sz="1000" dirty="0" err="1">
                <a:latin typeface="Cambria"/>
                <a:cs typeface="Cambria"/>
              </a:rPr>
              <a:t>soto</a:t>
            </a:r>
            <a:r>
              <a:rPr lang="en-US" sz="1000" dirty="0">
                <a:latin typeface="Cambria"/>
                <a:cs typeface="Cambria"/>
              </a:rPr>
              <a:t>/</a:t>
            </a:r>
            <a:r>
              <a:rPr lang="en-US" sz="1000" dirty="0" err="1">
                <a:latin typeface="Cambria"/>
                <a:cs typeface="Cambria"/>
              </a:rPr>
              <a:t>mht</a:t>
            </a:r>
            <a:r>
              <a:rPr lang="en-US" sz="1000" dirty="0">
                <a:latin typeface="Cambria"/>
                <a:cs typeface="Cambria"/>
              </a:rPr>
              <a:t>/</a:t>
            </a:r>
            <a:r>
              <a:rPr lang="en-US" sz="1000" dirty="0" smtClean="0">
                <a:latin typeface="Cambria"/>
                <a:cs typeface="Cambria"/>
              </a:rPr>
              <a:t>reports</a:t>
            </a:r>
            <a:endParaRPr lang="en-US" sz="1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463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XBT Network: Recent Developments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to Iridium communications</a:t>
            </a:r>
          </a:p>
          <a:p>
            <a:r>
              <a:rPr lang="en-US" dirty="0" smtClean="0"/>
              <a:t>Redesign of </a:t>
            </a:r>
            <a:r>
              <a:rPr lang="en-US" dirty="0" err="1" smtClean="0"/>
              <a:t>autolaunchers</a:t>
            </a:r>
            <a:r>
              <a:rPr lang="en-US" dirty="0" smtClean="0"/>
              <a:t>, new data acquisition software</a:t>
            </a:r>
          </a:p>
          <a:p>
            <a:r>
              <a:rPr lang="en-US" dirty="0" smtClean="0"/>
              <a:t>Program managed with international cooperation (US, Germany, France, Japan, …) by the SOOPIP</a:t>
            </a:r>
          </a:p>
          <a:p>
            <a:r>
              <a:rPr lang="en-US" dirty="0" smtClean="0"/>
              <a:t>Important long-term datasets (10+ years)</a:t>
            </a:r>
          </a:p>
          <a:p>
            <a:r>
              <a:rPr lang="en-US" dirty="0" smtClean="0"/>
              <a:t>Are the current transects the best ones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6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Argo: Basic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Systematic </a:t>
            </a:r>
            <a:r>
              <a:rPr lang="en-US" dirty="0" smtClean="0"/>
              <a:t>ocean observations </a:t>
            </a:r>
            <a:r>
              <a:rPr lang="en-US" dirty="0"/>
              <a:t>&gt; 2000 m are limited to ship-borne measurements sparse in time and deep moored arrays of confine spatial </a:t>
            </a:r>
            <a:r>
              <a:rPr lang="en-US" dirty="0" smtClean="0"/>
              <a:t>coverage</a:t>
            </a:r>
            <a:endParaRPr lang="en-US" dirty="0"/>
          </a:p>
          <a:p>
            <a:r>
              <a:rPr lang="en-US" dirty="0"/>
              <a:t>Coverage is not sufficient to describe the mean ocean circulation in many regions or the decadal property variations</a:t>
            </a:r>
          </a:p>
          <a:p>
            <a:r>
              <a:rPr lang="en-US" dirty="0" smtClean="0"/>
              <a:t>Deep Argo Workshop </a:t>
            </a:r>
          </a:p>
          <a:p>
            <a:pPr lvl="1"/>
            <a:r>
              <a:rPr lang="en-US" dirty="0" smtClean="0"/>
              <a:t>May 5-7</a:t>
            </a:r>
            <a:r>
              <a:rPr lang="en-US" baseline="30000" dirty="0" smtClean="0"/>
              <a:t>th</a:t>
            </a:r>
            <a:r>
              <a:rPr lang="en-US" dirty="0" smtClean="0"/>
              <a:t>, 2015 in Hobart, Tasmania </a:t>
            </a:r>
          </a:p>
          <a:p>
            <a:pPr lvl="1"/>
            <a:r>
              <a:rPr lang="en-US" dirty="0" smtClean="0"/>
              <a:t>30 participants, 6 countries</a:t>
            </a:r>
          </a:p>
          <a:p>
            <a:pPr lvl="1"/>
            <a:r>
              <a:rPr lang="en-US" dirty="0" smtClean="0"/>
              <a:t>U.S., France, U.K., Australia, New Zealand, Japan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2702" y="5852160"/>
            <a:ext cx="7063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/>
              <a:t>I</a:t>
            </a:r>
            <a:r>
              <a:rPr lang="en-US" sz="1400" dirty="0" smtClean="0"/>
              <a:t>nformation for this presentation obtained from N. </a:t>
            </a:r>
            <a:r>
              <a:rPr lang="en-US" sz="1400" dirty="0" err="1" smtClean="0"/>
              <a:t>Zilbermann</a:t>
            </a:r>
            <a:r>
              <a:rPr lang="en-US" sz="1400" dirty="0" smtClean="0"/>
              <a:t> and the Deep Argo workshop steering committee (</a:t>
            </a:r>
            <a:r>
              <a:rPr lang="en-US" sz="1400" dirty="0"/>
              <a:t>Dean </a:t>
            </a:r>
            <a:r>
              <a:rPr lang="en-US" sz="1400" dirty="0" err="1"/>
              <a:t>Roemmich</a:t>
            </a:r>
            <a:r>
              <a:rPr lang="en-US" sz="1400" dirty="0"/>
              <a:t>, Susan </a:t>
            </a:r>
            <a:r>
              <a:rPr lang="en-US" sz="1400" dirty="0" err="1"/>
              <a:t>Wijffels</a:t>
            </a:r>
            <a:r>
              <a:rPr lang="en-US" sz="1400" dirty="0"/>
              <a:t>, Nathalie </a:t>
            </a:r>
            <a:r>
              <a:rPr lang="en-US" sz="1400" dirty="0" err="1"/>
              <a:t>Zilberman</a:t>
            </a:r>
            <a:r>
              <a:rPr lang="en-US" sz="1400" dirty="0"/>
              <a:t>, Guillaume Maze, Steve Riser, Toshio </a:t>
            </a:r>
            <a:r>
              <a:rPr lang="en-US" sz="1400" dirty="0" err="1"/>
              <a:t>Suga</a:t>
            </a:r>
            <a:r>
              <a:rPr lang="en-US" sz="1400" dirty="0"/>
              <a:t>, </a:t>
            </a:r>
            <a:r>
              <a:rPr lang="en-US" sz="1400" dirty="0" err="1"/>
              <a:t>Katsuro</a:t>
            </a:r>
            <a:r>
              <a:rPr lang="en-US" sz="1400" dirty="0"/>
              <a:t> Katsumata, </a:t>
            </a:r>
            <a:r>
              <a:rPr lang="en-US" sz="1400" dirty="0" err="1"/>
              <a:t>Breck</a:t>
            </a:r>
            <a:r>
              <a:rPr lang="en-US" sz="1400" dirty="0"/>
              <a:t> Owens, Greg Johnson, Brian King, Bernadette </a:t>
            </a:r>
            <a:r>
              <a:rPr lang="en-US" sz="1400" dirty="0" err="1" smtClean="0"/>
              <a:t>Sloyan</a:t>
            </a:r>
            <a:r>
              <a:rPr lang="en-US" sz="1400" dirty="0" smtClean="0"/>
              <a:t>)</a:t>
            </a:r>
            <a:endParaRPr lang="en-US" dirty="0"/>
          </a:p>
        </p:txBody>
      </p:sp>
      <p:pic>
        <p:nvPicPr>
          <p:cNvPr id="5" name="Picture 6" descr="Argo_Logo_ne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80" y="6138420"/>
            <a:ext cx="685800" cy="6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15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4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Deep Argo: Motivation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4558" y="4732928"/>
            <a:ext cx="32515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Deep ocean &gt; 4000 m heat uptake equivalent to 0.027 Wm</a:t>
            </a:r>
            <a:r>
              <a:rPr lang="en-US" baseline="30000" dirty="0" smtClean="0"/>
              <a:t>-2</a:t>
            </a:r>
            <a:r>
              <a:rPr lang="en-US" dirty="0" smtClean="0"/>
              <a:t> (~5 ZJ decade</a:t>
            </a:r>
            <a:r>
              <a:rPr lang="en-US" baseline="30000" dirty="0" smtClean="0"/>
              <a:t>-1</a:t>
            </a:r>
            <a:r>
              <a:rPr lang="en-US" dirty="0" smtClean="0"/>
              <a:t>), about half of the ocean below 2000 m</a:t>
            </a:r>
          </a:p>
          <a:p>
            <a:endParaRPr lang="en-US" dirty="0"/>
          </a:p>
          <a:p>
            <a:r>
              <a:rPr lang="en-US" dirty="0" smtClean="0"/>
              <a:t>Regional signals &gt; 4000 m are much larger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0616" y="1150199"/>
            <a:ext cx="1903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 of the ocean volume is at depth &gt; 2000 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12% of the ocean</a:t>
            </a:r>
          </a:p>
          <a:p>
            <a:r>
              <a:rPr lang="en-US" dirty="0" smtClean="0"/>
              <a:t>volume is at depth &gt; 4000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7072" y="1064358"/>
            <a:ext cx="1910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Deep ocean warming &gt; 2000 m</a:t>
            </a:r>
          </a:p>
          <a:p>
            <a:r>
              <a:rPr lang="en-US" dirty="0" smtClean="0"/>
              <a:t>intensified</a:t>
            </a:r>
          </a:p>
          <a:p>
            <a:r>
              <a:rPr lang="en-US" dirty="0" smtClean="0"/>
              <a:t>below 4000 m</a:t>
            </a:r>
          </a:p>
        </p:txBody>
      </p:sp>
      <p:pic>
        <p:nvPicPr>
          <p:cNvPr id="9" name="Picture 8" descr="screenshot_ocean_warming_Sarah_Purke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31" y="799365"/>
            <a:ext cx="2717406" cy="3465767"/>
          </a:xfrm>
          <a:prstGeom prst="rect">
            <a:avLst/>
          </a:prstGeom>
        </p:spPr>
      </p:pic>
      <p:pic>
        <p:nvPicPr>
          <p:cNvPr id="10" name="Picture 9" descr="screenshot_portion_ocean_volume_deeper_than_what_dept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" y="850618"/>
            <a:ext cx="2637130" cy="3661258"/>
          </a:xfrm>
          <a:prstGeom prst="rect">
            <a:avLst/>
          </a:prstGeom>
        </p:spPr>
      </p:pic>
      <p:pic>
        <p:nvPicPr>
          <p:cNvPr id="11" name="Picture 10" descr="Purkey_Johnson_2010_fig8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6" y="4677890"/>
            <a:ext cx="4442460" cy="2060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7636" y="4683005"/>
            <a:ext cx="198229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err="1" smtClean="0"/>
              <a:t>Purkey</a:t>
            </a:r>
            <a:r>
              <a:rPr lang="en-US" sz="1300" dirty="0" smtClean="0"/>
              <a:t> and Johnson, 2010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3427" y="4232637"/>
            <a:ext cx="271740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                    </a:t>
            </a:r>
            <a:r>
              <a:rPr lang="en-US" sz="1300" dirty="0" err="1" smtClean="0"/>
              <a:t>Purkey</a:t>
            </a:r>
            <a:r>
              <a:rPr lang="en-US" sz="1300" dirty="0" smtClean="0"/>
              <a:t> and Johnson, 2010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90930" y="2006109"/>
            <a:ext cx="13511" cy="199960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39038" y="2998827"/>
            <a:ext cx="0" cy="1021157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00488" y="3005961"/>
            <a:ext cx="254742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0488" y="2001216"/>
            <a:ext cx="100541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39859" y="1509090"/>
            <a:ext cx="0" cy="2496626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00488" y="1509090"/>
            <a:ext cx="1446506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95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842" y="1143000"/>
            <a:ext cx="771670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b="1" dirty="0" smtClean="0"/>
              <a:t>Operational application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Improve global ocean reanalysis and coupled ocean-atmosphere forecasting systems below 2000 m (assimilation, constraint, OSSEs, removal of deep bias)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2. Basic research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/>
              <a:t>Significant progress in global heat budget and freshwater storage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/>
              <a:t>Improve knowledge of regional distribution of regional sea level budget, and quantification of the causes of sea level change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/>
              <a:t>Provide basin coverage of deep ocean circulation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/>
              <a:t>Resolve abyssal decadal signal changes locally not just globally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/>
              <a:t>Many other research topics (mixing, ice melting, TS structure,</a:t>
            </a:r>
            <a:r>
              <a:rPr lang="en-US" dirty="0"/>
              <a:t> </a:t>
            </a:r>
            <a:r>
              <a:rPr lang="en-US" dirty="0" smtClean="0"/>
              <a:t>...)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3. </a:t>
            </a:r>
            <a:r>
              <a:rPr lang="en-US" b="1" dirty="0" err="1" smtClean="0"/>
              <a:t>Mutidecadal</a:t>
            </a:r>
            <a:r>
              <a:rPr lang="en-US" b="1" dirty="0" smtClean="0"/>
              <a:t> </a:t>
            </a:r>
            <a:r>
              <a:rPr lang="en-US" b="1" dirty="0"/>
              <a:t>c</a:t>
            </a:r>
            <a:r>
              <a:rPr lang="en-US" b="1" dirty="0" smtClean="0"/>
              <a:t>limate change assessment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IPCC AR5, BAMS state of the climate reports, ...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4. Education</a:t>
            </a:r>
            <a:r>
              <a:rPr lang="en-US" dirty="0" smtClean="0"/>
              <a:t> (as demonstrated for Argo)</a:t>
            </a:r>
            <a:endParaRPr lang="en-US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914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Deep Argo: Value</a:t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16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4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Deep Argo: Float models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4" y="908470"/>
            <a:ext cx="78576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5616" y="1289470"/>
            <a:ext cx="219803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Deep NINJA</a:t>
            </a:r>
          </a:p>
          <a:p>
            <a:r>
              <a:rPr lang="en-US" dirty="0" smtClean="0"/>
              <a:t>TSK Co LTD, JAMSTEC</a:t>
            </a:r>
          </a:p>
          <a:p>
            <a:r>
              <a:rPr lang="en-US" dirty="0" smtClean="0"/>
              <a:t>0 – 4000 m</a:t>
            </a:r>
          </a:p>
          <a:p>
            <a:r>
              <a:rPr lang="en-US" dirty="0" smtClean="0"/>
              <a:t>SBE-41 CTD</a:t>
            </a:r>
          </a:p>
          <a:p>
            <a:r>
              <a:rPr lang="en-US" dirty="0" smtClean="0"/>
              <a:t>50 kg</a:t>
            </a:r>
          </a:p>
          <a:p>
            <a:r>
              <a:rPr lang="en-US" dirty="0" smtClean="0"/>
              <a:t>15 deployed so far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 bwMode="auto">
          <a:xfrm>
            <a:off x="6695354" y="908471"/>
            <a:ext cx="2030221" cy="2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t="14298" r="16577"/>
          <a:stretch/>
        </p:blipFill>
        <p:spPr bwMode="auto">
          <a:xfrm>
            <a:off x="409805" y="3952019"/>
            <a:ext cx="11485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34216" y="4382236"/>
            <a:ext cx="230746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Deep ARVOR</a:t>
            </a:r>
          </a:p>
          <a:p>
            <a:r>
              <a:rPr lang="en-US" dirty="0" smtClean="0"/>
              <a:t>NKE, CNRS, IFREMER</a:t>
            </a:r>
          </a:p>
          <a:p>
            <a:r>
              <a:rPr lang="en-US" dirty="0" smtClean="0"/>
              <a:t>0 – 4000 m</a:t>
            </a:r>
          </a:p>
          <a:p>
            <a:r>
              <a:rPr lang="en-US" dirty="0" smtClean="0"/>
              <a:t>SBE-41 </a:t>
            </a:r>
            <a:r>
              <a:rPr lang="en-US" dirty="0"/>
              <a:t>CTD</a:t>
            </a:r>
            <a:endParaRPr lang="en-US" dirty="0" smtClean="0"/>
          </a:p>
          <a:p>
            <a:r>
              <a:rPr lang="en-US" dirty="0" smtClean="0"/>
              <a:t>26 kg</a:t>
            </a:r>
          </a:p>
          <a:p>
            <a:r>
              <a:rPr lang="en-US" dirty="0" smtClean="0"/>
              <a:t>4 Prototypes deployed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87886" y="1289470"/>
            <a:ext cx="230746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Deep APEX</a:t>
            </a:r>
          </a:p>
          <a:p>
            <a:r>
              <a:rPr lang="en-US" dirty="0" smtClean="0"/>
              <a:t>TWR, UW</a:t>
            </a:r>
          </a:p>
          <a:p>
            <a:r>
              <a:rPr lang="en-US" dirty="0" smtClean="0"/>
              <a:t>0 – 6000 m</a:t>
            </a:r>
          </a:p>
          <a:p>
            <a:r>
              <a:rPr lang="en-US" dirty="0"/>
              <a:t>SBE-61 </a:t>
            </a:r>
            <a:r>
              <a:rPr lang="en-US" dirty="0" smtClean="0"/>
              <a:t>CTD</a:t>
            </a:r>
          </a:p>
          <a:p>
            <a:r>
              <a:rPr lang="en-US" dirty="0" smtClean="0"/>
              <a:t>43 cm glass sphere</a:t>
            </a:r>
          </a:p>
          <a:p>
            <a:r>
              <a:rPr lang="en-US" dirty="0" smtClean="0"/>
              <a:t>2 Prototypes deployed</a:t>
            </a:r>
            <a:endParaRPr lang="en-US" dirty="0"/>
          </a:p>
        </p:txBody>
      </p:sp>
      <p:pic>
        <p:nvPicPr>
          <p:cNvPr id="13" name="Picture 5" descr="C:\Users\Dean\Documents\SOLO\Deep_SOLO\image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37808" r="36355" b="20804"/>
          <a:stretch/>
        </p:blipFill>
        <p:spPr bwMode="auto">
          <a:xfrm>
            <a:off x="6745677" y="3966501"/>
            <a:ext cx="1925017" cy="25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95239" y="4364615"/>
            <a:ext cx="23074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Deep SOLO</a:t>
            </a:r>
          </a:p>
          <a:p>
            <a:r>
              <a:rPr lang="en-US" dirty="0" smtClean="0"/>
              <a:t>SIO</a:t>
            </a:r>
          </a:p>
          <a:p>
            <a:r>
              <a:rPr lang="en-US" dirty="0" smtClean="0"/>
              <a:t>0 – 6000 m</a:t>
            </a:r>
          </a:p>
          <a:p>
            <a:r>
              <a:rPr lang="en-US" dirty="0" smtClean="0"/>
              <a:t>SBE-61 CTD</a:t>
            </a:r>
          </a:p>
          <a:p>
            <a:r>
              <a:rPr lang="en-US" dirty="0" smtClean="0"/>
              <a:t>25 kg </a:t>
            </a:r>
          </a:p>
          <a:p>
            <a:r>
              <a:rPr lang="en-US" dirty="0" smtClean="0"/>
              <a:t>33 cm glass sphere</a:t>
            </a:r>
          </a:p>
          <a:p>
            <a:r>
              <a:rPr lang="en-US" dirty="0" smtClean="0"/>
              <a:t>3 Prototypes deployed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0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6242" y="57830"/>
            <a:ext cx="86187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 smtClean="0"/>
              <a:t>Technical aspects of Deep Argo floats under discussion</a:t>
            </a:r>
          </a:p>
          <a:p>
            <a:pPr>
              <a:spcAft>
                <a:spcPts val="1200"/>
              </a:spcAft>
            </a:pPr>
            <a:endParaRPr lang="en-US" sz="4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3" y="1592493"/>
            <a:ext cx="451897" cy="157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 bwMode="auto">
          <a:xfrm>
            <a:off x="962413" y="1775936"/>
            <a:ext cx="1061302" cy="139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t="14298" r="16577"/>
          <a:stretch/>
        </p:blipFill>
        <p:spPr bwMode="auto">
          <a:xfrm>
            <a:off x="3823222" y="1651635"/>
            <a:ext cx="635792" cy="151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Dean\Documents\SOLO\Deep_SOLO\image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37808" r="36355" b="20804"/>
          <a:stretch/>
        </p:blipFill>
        <p:spPr bwMode="auto">
          <a:xfrm>
            <a:off x="2397210" y="1798514"/>
            <a:ext cx="102266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6242" y="3305869"/>
            <a:ext cx="46599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/>
              <a:t>Cycle time – aim for array refresh time</a:t>
            </a:r>
            <a:r>
              <a:rPr lang="en-US" dirty="0"/>
              <a:t> </a:t>
            </a:r>
            <a:r>
              <a:rPr lang="en-US" dirty="0" smtClean="0"/>
              <a:t>         of 5 years (15-day cycle)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/>
              <a:t>Collect data during ascent or descent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/>
              <a:t>Parking depth. Bottom landing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/>
              <a:t>Vertical resolution of profile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/>
              <a:t>CTD accuracy requirements: </a:t>
            </a:r>
            <a:r>
              <a:rPr lang="en-NZ" dirty="0" smtClean="0"/>
              <a:t>±</a:t>
            </a:r>
            <a:r>
              <a:rPr lang="en-NZ" dirty="0"/>
              <a:t>0.001°</a:t>
            </a:r>
            <a:r>
              <a:rPr lang="en-NZ" dirty="0" smtClean="0"/>
              <a:t>C, ±0.002 salinity, </a:t>
            </a:r>
            <a:r>
              <a:rPr lang="en-NZ" dirty="0"/>
              <a:t>±3 </a:t>
            </a:r>
            <a:r>
              <a:rPr lang="en-NZ" dirty="0" smtClean="0"/>
              <a:t>dbar)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NZ" dirty="0" smtClean="0"/>
              <a:t>Meeting temperature accuracy goal, working towards salinity and pressure goal.</a:t>
            </a:r>
            <a:endParaRPr lang="en-NZ" dirty="0"/>
          </a:p>
        </p:txBody>
      </p:sp>
      <p:pic>
        <p:nvPicPr>
          <p:cNvPr id="16" name="Picture 15" descr="screen_shot_14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359267" y="2937070"/>
            <a:ext cx="2870201" cy="376809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893502" y="256204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Deep Argo float cycle</a:t>
            </a:r>
          </a:p>
        </p:txBody>
      </p:sp>
      <p:pic>
        <p:nvPicPr>
          <p:cNvPr id="26" name="Picture 25" descr="stock-photo-fishing-boat-6356561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2607" y="2639623"/>
            <a:ext cx="438912" cy="296510"/>
          </a:xfrm>
          <a:prstGeom prst="rect">
            <a:avLst/>
          </a:prstGeom>
        </p:spPr>
      </p:pic>
      <p:pic>
        <p:nvPicPr>
          <p:cNvPr id="27" name="Picture 26" descr="sun_cartoo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4951" y="2426787"/>
            <a:ext cx="265430" cy="270510"/>
          </a:xfrm>
          <a:prstGeom prst="rect">
            <a:avLst/>
          </a:prstGeom>
        </p:spPr>
      </p:pic>
      <p:pic>
        <p:nvPicPr>
          <p:cNvPr id="28" name="Picture 27" descr="satellite2_cartoo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7188" y="2371885"/>
            <a:ext cx="554736" cy="392938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>
            <a:off x="5510668" y="2948011"/>
            <a:ext cx="491403" cy="708858"/>
          </a:xfrm>
          <a:prstGeom prst="straightConnector1">
            <a:avLst/>
          </a:prstGeom>
          <a:ln>
            <a:solidFill>
              <a:srgbClr val="FF1BE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537341" y="5842855"/>
            <a:ext cx="90739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481082" y="2931374"/>
            <a:ext cx="365727" cy="291148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170962" y="5051319"/>
            <a:ext cx="558106" cy="7"/>
          </a:xfrm>
          <a:prstGeom prst="straightConnector1">
            <a:avLst/>
          </a:prstGeom>
          <a:ln>
            <a:solidFill>
              <a:srgbClr val="FF1BE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020123" y="3645921"/>
            <a:ext cx="855579" cy="0"/>
          </a:xfrm>
          <a:prstGeom prst="straightConnector1">
            <a:avLst/>
          </a:prstGeom>
          <a:ln>
            <a:solidFill>
              <a:srgbClr val="FF1BE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894152" y="3645921"/>
            <a:ext cx="486538" cy="1861282"/>
          </a:xfrm>
          <a:prstGeom prst="straightConnector1">
            <a:avLst/>
          </a:prstGeom>
          <a:ln>
            <a:solidFill>
              <a:srgbClr val="FF1BE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750964" y="5051319"/>
            <a:ext cx="629726" cy="499679"/>
          </a:xfrm>
          <a:prstGeom prst="straightConnector1">
            <a:avLst/>
          </a:prstGeom>
          <a:ln>
            <a:solidFill>
              <a:srgbClr val="FF1BE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497058" y="2948011"/>
            <a:ext cx="652008" cy="2103315"/>
          </a:xfrm>
          <a:prstGeom prst="straightConnector1">
            <a:avLst/>
          </a:prstGeom>
          <a:ln>
            <a:solidFill>
              <a:srgbClr val="FF1BE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97058" y="2948011"/>
            <a:ext cx="652008" cy="334749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192161" y="5842855"/>
            <a:ext cx="345180" cy="4129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7399527" y="2931374"/>
            <a:ext cx="328057" cy="2619625"/>
          </a:xfrm>
          <a:prstGeom prst="straightConnector1">
            <a:avLst/>
          </a:prstGeom>
          <a:ln>
            <a:solidFill>
              <a:srgbClr val="FF1BE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Argo_Logo_new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80" y="6138420"/>
            <a:ext cx="685800" cy="6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20123" y="3876308"/>
            <a:ext cx="1379404" cy="830997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Measure temperature and salinity during descent or ascent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72198" y="5135499"/>
            <a:ext cx="1179581" cy="830997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Descend to 4000-6000 m or near bottom if shallower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310561" y="3101162"/>
            <a:ext cx="1113049" cy="461665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Parking  depth </a:t>
            </a:r>
            <a:r>
              <a:rPr lang="en-US" sz="1200" b="1" dirty="0" smtClean="0"/>
              <a:t>at </a:t>
            </a:r>
            <a:r>
              <a:rPr lang="en-US" sz="1200" b="1" dirty="0"/>
              <a:t>1000 </a:t>
            </a:r>
            <a:r>
              <a:rPr lang="en-US" sz="1200" b="1" dirty="0" smtClean="0"/>
              <a:t>m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6627" y="1439307"/>
            <a:ext cx="641124" cy="46166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Deep NINJA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45214" y="1438068"/>
            <a:ext cx="708945" cy="46166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Deep </a:t>
            </a:r>
          </a:p>
          <a:p>
            <a:pPr algn="ctr"/>
            <a:r>
              <a:rPr lang="en-US" sz="1200" b="1" dirty="0" err="1" smtClean="0"/>
              <a:t>Arvor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397210" y="1435999"/>
            <a:ext cx="1022664" cy="27699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Deep SOLO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056997" y="1439307"/>
            <a:ext cx="875070" cy="27699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Deep Apex</a:t>
            </a:r>
            <a:endParaRPr lang="en-US" sz="1200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038929" y="5759918"/>
            <a:ext cx="1442153" cy="0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736879" y="2948011"/>
            <a:ext cx="444943" cy="3263884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81082" y="5115287"/>
            <a:ext cx="1292310" cy="461665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Parking  depth </a:t>
            </a:r>
            <a:r>
              <a:rPr lang="en-US" sz="1200" b="1" dirty="0" smtClean="0"/>
              <a:t>at 3000-5500 m</a:t>
            </a:r>
            <a:endParaRPr lang="en-US" sz="1200" b="1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423610" y="5762102"/>
            <a:ext cx="313269" cy="449793"/>
          </a:xfrm>
          <a:prstGeom prst="straightConnector1">
            <a:avLst/>
          </a:prstGeom>
          <a:ln cap="flat">
            <a:solidFill>
              <a:srgbClr val="FFFF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7206" y="5883953"/>
            <a:ext cx="1324616" cy="830997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Deep </a:t>
            </a:r>
            <a:r>
              <a:rPr lang="en-US" sz="1200" b="1" dirty="0" err="1" smtClean="0"/>
              <a:t>Arvor</a:t>
            </a:r>
            <a:r>
              <a:rPr lang="en-US" sz="1200" b="1" dirty="0" smtClean="0"/>
              <a:t>         Deep NINJA</a:t>
            </a:r>
            <a:endParaRPr lang="en-US" sz="1200" b="1" dirty="0"/>
          </a:p>
          <a:p>
            <a:r>
              <a:rPr lang="en-US" sz="1200" b="1" dirty="0" smtClean="0"/>
              <a:t>Deep SOLO</a:t>
            </a:r>
          </a:p>
          <a:p>
            <a:r>
              <a:rPr lang="en-US" sz="1200" b="1" dirty="0" smtClean="0"/>
              <a:t>Deep Apex</a:t>
            </a:r>
            <a:endParaRPr lang="en-US" sz="12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777463" y="6502513"/>
            <a:ext cx="270585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77463" y="6138706"/>
            <a:ext cx="270585" cy="0"/>
          </a:xfrm>
          <a:prstGeom prst="line">
            <a:avLst/>
          </a:prstGeom>
          <a:ln>
            <a:solidFill>
              <a:srgbClr val="FF1BED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46809" y="2960226"/>
            <a:ext cx="1039149" cy="27699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Cycle time</a:t>
            </a:r>
            <a:endParaRPr lang="en-US" sz="1200" b="1" dirty="0"/>
          </a:p>
        </p:txBody>
      </p:sp>
      <p:pic>
        <p:nvPicPr>
          <p:cNvPr id="38" name="Picture 37" descr="Tropical-Fish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8467" y="3273975"/>
            <a:ext cx="233355" cy="11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0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Argo_Logo_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" y="76200"/>
            <a:ext cx="685800" cy="6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shot_ocean_shallow_deep_and_very_deep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" y="1973015"/>
            <a:ext cx="3019748" cy="4160520"/>
          </a:xfrm>
          <a:prstGeom prst="rect">
            <a:avLst/>
          </a:prstGeom>
        </p:spPr>
      </p:pic>
      <p:pic>
        <p:nvPicPr>
          <p:cNvPr id="5" name="Picture 4" descr="stock-photo-fishing-boat-635656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87" y="1626369"/>
            <a:ext cx="526692" cy="355810"/>
          </a:xfrm>
          <a:prstGeom prst="rect">
            <a:avLst/>
          </a:prstGeom>
        </p:spPr>
      </p:pic>
      <p:pic>
        <p:nvPicPr>
          <p:cNvPr id="6" name="Picture 5" descr="sun_carto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879" y="1458499"/>
            <a:ext cx="318510" cy="324610"/>
          </a:xfrm>
          <a:prstGeom prst="rect">
            <a:avLst/>
          </a:prstGeom>
        </p:spPr>
      </p:pic>
      <p:pic>
        <p:nvPicPr>
          <p:cNvPr id="8" name="Picture 7" descr="satellite2_carto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125" y="1417969"/>
            <a:ext cx="665676" cy="471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005" y="3456449"/>
            <a:ext cx="2084880" cy="1200328"/>
          </a:xfrm>
          <a:prstGeom prst="rect">
            <a:avLst/>
          </a:prstGeom>
          <a:solidFill>
            <a:schemeClr val="bg1">
              <a:alpha val="40000"/>
            </a:schemeClr>
          </a:solidFill>
          <a:ln w="412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Helvetica"/>
              <a:cs typeface="Helvetica"/>
            </a:endParaRPr>
          </a:p>
          <a:p>
            <a:pPr algn="ctr"/>
            <a:r>
              <a:rPr lang="en-US" sz="2400" b="1" dirty="0" smtClean="0">
                <a:latin typeface="Helvetica"/>
                <a:cs typeface="Helvetica"/>
              </a:rPr>
              <a:t>Deep Argo</a:t>
            </a:r>
          </a:p>
          <a:p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2916" y="3034953"/>
            <a:ext cx="607859" cy="304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2</a:t>
            </a:r>
            <a:r>
              <a:rPr lang="en-US" sz="1050" b="1" dirty="0" smtClean="0"/>
              <a:t>000 m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028" y="2013993"/>
            <a:ext cx="2077785" cy="1200328"/>
          </a:xfrm>
          <a:prstGeom prst="rect">
            <a:avLst/>
          </a:prstGeom>
          <a:solidFill>
            <a:schemeClr val="bg1">
              <a:alpha val="50000"/>
            </a:schemeClr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Helvetica"/>
              <a:cs typeface="Helvetica"/>
            </a:endParaRPr>
          </a:p>
          <a:p>
            <a:pPr algn="ctr"/>
            <a:r>
              <a:rPr lang="en-US" sz="2400" b="1" dirty="0" smtClean="0">
                <a:latin typeface="Helvetica"/>
                <a:cs typeface="Helvetica"/>
              </a:rPr>
              <a:t>Core</a:t>
            </a:r>
            <a:r>
              <a:rPr lang="en-US" sz="900" b="1" dirty="0" smtClean="0">
                <a:latin typeface="Helvetica"/>
                <a:cs typeface="Helvetica"/>
              </a:rPr>
              <a:t>  </a:t>
            </a:r>
            <a:r>
              <a:rPr lang="en-US" sz="2400" b="1" dirty="0" smtClean="0">
                <a:latin typeface="Helvetica"/>
                <a:cs typeface="Helvetica"/>
              </a:rPr>
              <a:t>Argo</a:t>
            </a:r>
          </a:p>
          <a:p>
            <a:pPr algn="ctr"/>
            <a:endParaRPr lang="en-US" sz="2400" b="1" dirty="0">
              <a:latin typeface="Helvetica"/>
              <a:cs typeface="Helvetic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6893" y="1982179"/>
            <a:ext cx="0" cy="371637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10909" y="1982179"/>
            <a:ext cx="0" cy="132510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ngler_fish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25" y="5198261"/>
            <a:ext cx="737997" cy="495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88757" y="4317972"/>
            <a:ext cx="6078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4</a:t>
            </a:r>
            <a:r>
              <a:rPr lang="en-US" sz="1050" b="1" dirty="0" smtClean="0"/>
              <a:t>000 m</a:t>
            </a:r>
            <a:endParaRPr lang="en-US" sz="1050" b="1" dirty="0"/>
          </a:p>
        </p:txBody>
      </p:sp>
      <p:pic>
        <p:nvPicPr>
          <p:cNvPr id="17" name="Picture 16" descr="Tropical-Fish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7429" y="2063239"/>
            <a:ext cx="350034" cy="1730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57286" y="1458499"/>
            <a:ext cx="541444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sz="2000" dirty="0" smtClean="0"/>
              <a:t>A Workshop was held to discuss technology developments for Deep Argo, scientific and operational rationales, and plans for future work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sz="2000" dirty="0"/>
              <a:t>4</a:t>
            </a:r>
            <a:r>
              <a:rPr lang="en-US" sz="2000" dirty="0" smtClean="0"/>
              <a:t> designs of Deep Argo floats have been developed and tested with depth ranges of 4000 m and 6000 m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sz="2000" dirty="0" smtClean="0"/>
              <a:t>A Deep Argo CTD has been developed by SBE in collaboration with NZ/US/Aus. Argo and deployed in shipboard casts and float profiling, with encouraging results.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sz="2000" dirty="0" smtClean="0"/>
              <a:t>Regional pilot arrays of Deep Argo floats have begun and will continue in 2015-2016 in the Southern Ocean, SW Pacific, and North Atlantic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Deep Argo: Recent Developments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077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Argo: Basic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 Argo supported by NOAA, includes a 5-institution consortium and a data assembly center</a:t>
            </a:r>
          </a:p>
          <a:p>
            <a:r>
              <a:rPr lang="en-US" dirty="0" smtClean="0"/>
              <a:t>US Argo activities include tech development, commercial acquisition, deployment and logistics, </a:t>
            </a:r>
            <a:r>
              <a:rPr lang="en-US" dirty="0" err="1" smtClean="0"/>
              <a:t>comms</a:t>
            </a:r>
            <a:r>
              <a:rPr lang="en-US" dirty="0" smtClean="0"/>
              <a:t>, data management, data analysis, international coordination and outreach</a:t>
            </a:r>
          </a:p>
          <a:p>
            <a:r>
              <a:rPr lang="en-US" dirty="0" smtClean="0"/>
              <a:t>US operates 1890 of 3854 currently deployed floats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1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rgo_Logo_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907" y="81219"/>
            <a:ext cx="685800" cy="6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deployment_Deep_NINJ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26" y="2744310"/>
            <a:ext cx="3181477" cy="2915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4312" y="5639782"/>
            <a:ext cx="4594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15 Deep NINJA deployed in 2012-2014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3 Deep NINJA in 2015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Engineering test (3,Pacific Ocean), water mass formation and deep MOC (12,Southern Ocean)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7498" y="251660"/>
            <a:ext cx="36450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Deep SOLO in 2014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8 Deep SOLO, 2 Deep Apex in 2015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Deployment opportunity in 2016    (R/V Investigator, CSIRO, P15S)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Flat abyssal plain w/ substantial deep warming, limited eddy activity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1909" y="13669"/>
            <a:ext cx="2855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Southwest Pacific Ocean</a:t>
            </a:r>
            <a:endParaRPr lang="en-US" sz="2000" b="1" dirty="0"/>
          </a:p>
        </p:txBody>
      </p:sp>
      <p:pic>
        <p:nvPicPr>
          <p:cNvPr id="18" name="Picture 17" descr="screenshot_Deep_SOLO_deploymen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" y="400269"/>
            <a:ext cx="4973320" cy="1960880"/>
          </a:xfrm>
          <a:prstGeom prst="rect">
            <a:avLst/>
          </a:prstGeom>
        </p:spPr>
      </p:pic>
      <p:pic>
        <p:nvPicPr>
          <p:cNvPr id="14" name="Picture 13" descr="Deep_Arvor_pilot_array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3" y="2744310"/>
            <a:ext cx="3964940" cy="25869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4755" y="5372177"/>
            <a:ext cx="4209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2 early (3500m) Deep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Arvor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in 2012-2013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2 Deep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Arvor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prototypes (4000 m) in 2014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9 Deep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Arvor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in 2015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North  Atlantic deep water formation rates and characteristics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8657" y="2361149"/>
            <a:ext cx="262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North Atlantic Ocean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71805" y="2053373"/>
            <a:ext cx="2994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North Pacific Ocean and Southern Ocean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9841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4865" y="23690"/>
            <a:ext cx="6233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smtClean="0"/>
              <a:t>Deep Argo: Straw Plan</a:t>
            </a:r>
            <a:endParaRPr lang="en-US" sz="4000" dirty="0"/>
          </a:p>
        </p:txBody>
      </p:sp>
      <p:pic>
        <p:nvPicPr>
          <p:cNvPr id="13" name="Picture 6" descr="Argo_Logo_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" y="76200"/>
            <a:ext cx="685800" cy="6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eep_Argo_straw_plan_Greg_Johnso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77" y="741227"/>
            <a:ext cx="6051550" cy="314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481" y="4114800"/>
            <a:ext cx="8094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sz="2000" dirty="0" smtClean="0"/>
              <a:t> </a:t>
            </a:r>
            <a:r>
              <a:rPr lang="en-US" sz="2000" dirty="0" smtClean="0"/>
              <a:t>Plan: 2-3 year pilot arrays before global implementation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Sample </a:t>
            </a:r>
            <a:r>
              <a:rPr lang="en-US" sz="2000" dirty="0" smtClean="0"/>
              <a:t>to the ocean bottom (up to 6000 m)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sz="2000" dirty="0" smtClean="0"/>
              <a:t> 5° x 5° spacing: ~1200 floats, based on </a:t>
            </a:r>
            <a:r>
              <a:rPr lang="en-US" sz="2000" dirty="0" err="1" smtClean="0"/>
              <a:t>decorrelation</a:t>
            </a:r>
            <a:r>
              <a:rPr lang="en-US" sz="2000" dirty="0" smtClean="0"/>
              <a:t> statistics </a:t>
            </a:r>
            <a:endParaRPr lang="en-US" sz="2000" dirty="0" smtClean="0"/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Start </a:t>
            </a:r>
            <a:r>
              <a:rPr lang="en-US" sz="2000" dirty="0"/>
              <a:t>at high latitudes (deep-ocean warming signal) -&gt; equator -&gt; </a:t>
            </a:r>
            <a:r>
              <a:rPr lang="en-US" sz="2000" dirty="0" smtClean="0"/>
              <a:t>global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q"/>
            </a:pPr>
            <a:r>
              <a:rPr lang="en-US" sz="2000" dirty="0" smtClean="0"/>
              <a:t> Challenges: </a:t>
            </a:r>
            <a:r>
              <a:rPr lang="en-US" sz="2000" dirty="0" smtClean="0"/>
              <a:t>Funding</a:t>
            </a:r>
            <a:r>
              <a:rPr lang="en-US" sz="2000" dirty="0" smtClean="0"/>
              <a:t>, CTD technical challenges, float endurance, leverage international collaboration between partners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32004" y="3875757"/>
            <a:ext cx="1336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Greg Johnson</a:t>
            </a:r>
            <a:endParaRPr lang="en-US" sz="1600" b="1" baseline="30000" dirty="0"/>
          </a:p>
        </p:txBody>
      </p:sp>
    </p:spTree>
    <p:extLst>
      <p:ext uri="{BB962C8B-B14F-4D97-AF65-F5344CB8AC3E}">
        <p14:creationId xmlns:p14="http://schemas.microsoft.com/office/powerpoint/2010/main" val="103235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Argo: Basic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76704" cy="979301"/>
          </a:xfrm>
        </p:spPr>
        <p:txBody>
          <a:bodyPr>
            <a:normAutofit/>
          </a:bodyPr>
          <a:lstStyle/>
          <a:p>
            <a:r>
              <a:rPr lang="en-US" dirty="0" smtClean="0"/>
              <a:t>Present coverage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91" y="2450985"/>
            <a:ext cx="7490812" cy="41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2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Argo: Recent 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13255" cy="495768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Development and early deployment of Deep Argo (see </a:t>
            </a:r>
            <a:r>
              <a:rPr lang="en-US" dirty="0" err="1" smtClean="0"/>
              <a:t>Renellys</a:t>
            </a:r>
            <a:r>
              <a:rPr lang="en-US" dirty="0" smtClean="0"/>
              <a:t>’ talk)</a:t>
            </a:r>
          </a:p>
          <a:p>
            <a:r>
              <a:rPr lang="en-US" dirty="0" smtClean="0"/>
              <a:t>More biogeochemical sensors</a:t>
            </a:r>
          </a:p>
          <a:p>
            <a:r>
              <a:rPr lang="en-US" dirty="0" smtClean="0"/>
              <a:t>Major format change to Argo </a:t>
            </a:r>
            <a:r>
              <a:rPr lang="en-US" dirty="0" err="1" smtClean="0"/>
              <a:t>netCDF</a:t>
            </a:r>
            <a:r>
              <a:rPr lang="en-US" dirty="0" smtClean="0"/>
              <a:t> files to accommodate different types of sensors</a:t>
            </a:r>
          </a:p>
          <a:p>
            <a:r>
              <a:rPr lang="en-US" dirty="0" smtClean="0"/>
              <a:t>Several gridded Argo products are available (MOAA GPV, </a:t>
            </a:r>
            <a:r>
              <a:rPr lang="en-US" dirty="0" err="1" smtClean="0"/>
              <a:t>Roemmich</a:t>
            </a:r>
            <a:r>
              <a:rPr lang="en-US" dirty="0" smtClean="0"/>
              <a:t> and Gilson, MIMOC, etc.)</a:t>
            </a:r>
          </a:p>
          <a:p>
            <a:r>
              <a:rPr lang="en-US" dirty="0" smtClean="0"/>
              <a:t>More use of iridium communications (minimizes surface time, allows two-way control of float missions)</a:t>
            </a:r>
          </a:p>
          <a:p>
            <a:r>
              <a:rPr lang="en-US" dirty="0" smtClean="0"/>
              <a:t>Deployment from non-traditional platforms (e.g. sailboats)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455" y="4073761"/>
            <a:ext cx="2752731" cy="2414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8190" y="3374796"/>
            <a:ext cx="224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Schooner Lady Amber</a:t>
            </a:r>
          </a:p>
          <a:p>
            <a:r>
              <a:rPr lang="en-US" dirty="0" smtClean="0"/>
              <a:t>&gt;100 floats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8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Argo: 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Enhanced spatial coverage in marginal seas, WBCs, equatorial regions, high latitudes (~4135 floats)</a:t>
            </a:r>
          </a:p>
          <a:p>
            <a:r>
              <a:rPr lang="en-US" dirty="0" smtClean="0"/>
              <a:t>Implementation of Deep Argo</a:t>
            </a:r>
          </a:p>
          <a:p>
            <a:r>
              <a:rPr lang="en-US" dirty="0" smtClean="0"/>
              <a:t>Continued development and deployment of BGC sensors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591" y="4301152"/>
            <a:ext cx="4504409" cy="256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7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Argo: Synergies between Argo and other observing system elements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SSH and altimetry</a:t>
            </a:r>
          </a:p>
          <a:p>
            <a:r>
              <a:rPr lang="en-US" dirty="0" smtClean="0"/>
              <a:t>Repeat hydrography. Complementary sampling and cross-calibration</a:t>
            </a:r>
          </a:p>
          <a:p>
            <a:r>
              <a:rPr lang="en-US" dirty="0" smtClean="0"/>
              <a:t>Drifter network. Complementary estimates of dynamic topography </a:t>
            </a:r>
          </a:p>
          <a:p>
            <a:r>
              <a:rPr lang="en-US" dirty="0" smtClean="0"/>
              <a:t>Tropical moored array. Estimates of subsurface variability</a:t>
            </a:r>
          </a:p>
          <a:p>
            <a:r>
              <a:rPr lang="en-US" dirty="0" smtClean="0"/>
              <a:t>SSS – ground truth</a:t>
            </a:r>
          </a:p>
          <a:p>
            <a:r>
              <a:rPr lang="en-US" dirty="0" smtClean="0"/>
              <a:t>SST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69" y="4368568"/>
            <a:ext cx="3959011" cy="239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0969" y="6429080"/>
            <a:ext cx="243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Mannshardt</a:t>
            </a:r>
            <a:r>
              <a:rPr lang="en-US" dirty="0" smtClean="0"/>
              <a:t> et al.,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Argo: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4387" cy="5178840"/>
          </a:xfrm>
        </p:spPr>
        <p:txBody>
          <a:bodyPr>
            <a:normAutofit/>
          </a:bodyPr>
          <a:lstStyle/>
          <a:p>
            <a:r>
              <a:rPr lang="en-US" dirty="0" smtClean="0"/>
              <a:t>2038 Research papers based on Argo</a:t>
            </a:r>
          </a:p>
          <a:p>
            <a:r>
              <a:rPr lang="en-US" dirty="0" smtClean="0"/>
              <a:t>Global change assessment</a:t>
            </a:r>
          </a:p>
          <a:p>
            <a:r>
              <a:rPr lang="en-US" dirty="0" smtClean="0"/>
              <a:t>Use in data assimilation models</a:t>
            </a:r>
          </a:p>
          <a:p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082" y="1887909"/>
            <a:ext cx="4112013" cy="48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4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Argo: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40100" cy="5016500"/>
          </a:xfrm>
        </p:spPr>
        <p:txBody>
          <a:bodyPr>
            <a:normAutofit/>
          </a:bodyPr>
          <a:lstStyle/>
          <a:p>
            <a:r>
              <a:rPr lang="en-US" dirty="0" smtClean="0"/>
              <a:t>Sustaining core array under level or decreasing budgets</a:t>
            </a:r>
          </a:p>
          <a:p>
            <a:r>
              <a:rPr lang="en-US" dirty="0" smtClean="0"/>
              <a:t>Deployment inside EEZs and other restricted areas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00200"/>
            <a:ext cx="5257800" cy="3543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00" y="6146800"/>
            <a:ext cx="8864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Deployment priorities. Polar oceans? Regional seas?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493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XBT Network: Basic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The XBT Network is an international program dedicated to the implementation, maintenance, enhancement, and data management of upper ocean measurements from XBTs</a:t>
            </a:r>
          </a:p>
          <a:p>
            <a:r>
              <a:rPr lang="en-US" dirty="0" smtClean="0"/>
              <a:t>Science objectives: </a:t>
            </a:r>
            <a:r>
              <a:rPr lang="en-US" dirty="0" err="1"/>
              <a:t>m</a:t>
            </a:r>
            <a:r>
              <a:rPr lang="en-US" dirty="0" err="1" smtClean="0"/>
              <a:t>eridional</a:t>
            </a:r>
            <a:r>
              <a:rPr lang="en-US" dirty="0" smtClean="0"/>
              <a:t> heat transport, current variability (esp. WBCs), upper ocean heat content, model initialization and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1488</Words>
  <Application>Microsoft Macintosh PowerPoint</Application>
  <PresentationFormat>On-screen Show (4:3)</PresentationFormat>
  <Paragraphs>198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Argo and SOOP XBT Recent Activities and Results</vt:lpstr>
      <vt:lpstr>Argo: Basic Facts </vt:lpstr>
      <vt:lpstr>Argo: Basic Facts </vt:lpstr>
      <vt:lpstr>Argo: Recent Advances</vt:lpstr>
      <vt:lpstr>Argo: Future Plans</vt:lpstr>
      <vt:lpstr>Argo: Synergies between Argo and other observing system elements </vt:lpstr>
      <vt:lpstr>Argo: Accomplishments</vt:lpstr>
      <vt:lpstr>Argo: Challenges</vt:lpstr>
      <vt:lpstr>XBT Network: Basic Facts </vt:lpstr>
      <vt:lpstr>XBT Network: Distribution</vt:lpstr>
      <vt:lpstr>PowerPoint Presentation</vt:lpstr>
      <vt:lpstr>PowerPoint Presentation</vt:lpstr>
      <vt:lpstr>XBT Network: Recent Developments </vt:lpstr>
      <vt:lpstr>Deep Argo: Basic Facts </vt:lpstr>
      <vt:lpstr> Deep Argo: Motivation  </vt:lpstr>
      <vt:lpstr>PowerPoint Presentation</vt:lpstr>
      <vt:lpstr>  Deep Argo: Float models  </vt:lpstr>
      <vt:lpstr>PowerPoint Presentation</vt:lpstr>
      <vt:lpstr>PowerPoint Presentation</vt:lpstr>
      <vt:lpstr>PowerPoint Presentation</vt:lpstr>
      <vt:lpstr>PowerPoint Presentation</vt:lpstr>
    </vt:vector>
  </TitlesOfParts>
  <Company>UNC Wilmington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 and VOS XBT Recent Activities and Results</dc:title>
  <dc:creator>Frederick Bingham</dc:creator>
  <cp:lastModifiedBy>Renellys Perez</cp:lastModifiedBy>
  <cp:revision>48</cp:revision>
  <dcterms:created xsi:type="dcterms:W3CDTF">2015-07-22T19:45:31Z</dcterms:created>
  <dcterms:modified xsi:type="dcterms:W3CDTF">2015-07-28T20:00:13Z</dcterms:modified>
</cp:coreProperties>
</file>