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62" r:id="rId3"/>
    <p:sldId id="258" r:id="rId4"/>
    <p:sldId id="279" r:id="rId5"/>
    <p:sldId id="275" r:id="rId6"/>
    <p:sldId id="297" r:id="rId7"/>
    <p:sldId id="280" r:id="rId8"/>
    <p:sldId id="291" r:id="rId9"/>
    <p:sldId id="281" r:id="rId10"/>
    <p:sldId id="276" r:id="rId11"/>
    <p:sldId id="257" r:id="rId12"/>
    <p:sldId id="260" r:id="rId13"/>
    <p:sldId id="261" r:id="rId14"/>
    <p:sldId id="277" r:id="rId15"/>
    <p:sldId id="264" r:id="rId16"/>
    <p:sldId id="283" r:id="rId17"/>
    <p:sldId id="263" r:id="rId18"/>
    <p:sldId id="266" r:id="rId19"/>
    <p:sldId id="265" r:id="rId20"/>
    <p:sldId id="282" r:id="rId21"/>
    <p:sldId id="284" r:id="rId22"/>
    <p:sldId id="285" r:id="rId23"/>
    <p:sldId id="287" r:id="rId24"/>
    <p:sldId id="290" r:id="rId25"/>
    <p:sldId id="289" r:id="rId26"/>
    <p:sldId id="288" r:id="rId27"/>
    <p:sldId id="286" r:id="rId28"/>
    <p:sldId id="278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12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6BD33-1CCF-B74B-A0F1-912739290298}" type="datetimeFigureOut">
              <a:rPr lang="en-US" smtClean="0"/>
              <a:t>4/20/15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0B86A-8682-6545-8AB9-503A77D52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E0CCB-9335-A043-9383-40439F140512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560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4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5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7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838200" y="44958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E0CCB-9335-A043-9383-40439F140512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560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4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5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7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838200" y="44958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you look at SSH variability over the South Atlantic subtropical gyre over the past two decades, you see an increase in the first decade of ~ 6 cm (12 cm in South Pacific)  that leveled off in the last decade.  So the question is did the gyre spin-up and then spin-down.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E0CCB-9335-A043-9383-40439F140512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560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4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5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7" name="Notes Placeholder 4"/>
          <p:cNvSpPr>
            <a:spLocks noGrp="1"/>
          </p:cNvSpPr>
          <p:nvPr/>
        </p:nvSpPr>
        <p:spPr bwMode="auto">
          <a:xfrm>
            <a:off x="838200" y="4495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8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990600" y="46482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Notes Placeholder 1"/>
          <p:cNvSpPr txBox="1">
            <a:spLocks/>
          </p:cNvSpPr>
          <p:nvPr/>
        </p:nvSpPr>
        <p:spPr bwMode="auto">
          <a:xfrm>
            <a:off x="685800" y="44958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4572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I use the same product to look at 5-year mean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meridional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anomalies in vicinity of the Brazil Current.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Further north between 15S and 30S the Brazil Current did strengthen during that time period.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 the following decade it weakened consistent with gyre possibly spinning down.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During much of this time period the North Brazil Current increased in strength, and this could have important ramifications for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there is extra transport coming from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Benguela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and Agulhas leakage, it either stays in gyre or goes to the north to participate in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Next steps, we have a lot of them.  Basically we are going to look at all surface and subsurface observations we have &amp; numerical models and examine the gyre variability over the past few decades and how that variability connects to AMOC variability.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E0CCB-9335-A043-9383-40439F140512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560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4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5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7" name="Notes Placeholder 4"/>
          <p:cNvSpPr>
            <a:spLocks noGrp="1"/>
          </p:cNvSpPr>
          <p:nvPr/>
        </p:nvSpPr>
        <p:spPr bwMode="auto">
          <a:xfrm>
            <a:off x="838200" y="4495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8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990600" y="46482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Notes Placeholder 1"/>
          <p:cNvSpPr txBox="1">
            <a:spLocks/>
          </p:cNvSpPr>
          <p:nvPr/>
        </p:nvSpPr>
        <p:spPr bwMode="auto">
          <a:xfrm>
            <a:off x="685800" y="44958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4572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I use the same product to look at 5-year mean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meridional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anomalies in vicinity of the Brazil Current.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Further north between 15S and 30S the Brazil Current did strengthen during that time period.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 the following decade it weakened consistent with gyre possibly spinning down.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During much of this time period the North Brazil Current increased in strength, and this could have important ramifications for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there is extra transport coming from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Benguela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and Agulhas leakage, it either stays in gyre or goes to the north to participate in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Next steps, we have a lot of them.  Basically we are going to look at all surface and subsurface observations we have &amp; numerical models and examine the gyre variability over the past few decades and how that variability connects to AMOC variability.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E0CCB-9335-A043-9383-40439F140512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560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4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5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7" name="Notes Placeholder 4"/>
          <p:cNvSpPr>
            <a:spLocks noGrp="1"/>
          </p:cNvSpPr>
          <p:nvPr/>
        </p:nvSpPr>
        <p:spPr bwMode="auto">
          <a:xfrm>
            <a:off x="838200" y="4495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8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990600" y="46482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Notes Placeholder 1"/>
          <p:cNvSpPr txBox="1">
            <a:spLocks/>
          </p:cNvSpPr>
          <p:nvPr/>
        </p:nvSpPr>
        <p:spPr bwMode="auto">
          <a:xfrm>
            <a:off x="685800" y="44958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4572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I use the same product to look at 5-year mean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meridional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anomalies in vicinity of the Brazil Current.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Further north between 15S and 30S the Brazil Current did strengthen during that time period.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 the following decade it weakened consistent with gyre possibly spinning down.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During much of this time period the North Brazil Current increased in strength, and this could have important ramifications for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there is extra transport coming from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Benguela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and Agulhas leakage, it either stays in gyre or goes to the north to participate in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Next steps, we have a lot of them.  Basically we are going to look at all surface and subsurface observations we have &amp; numerical models and examine the gyre variability over the past few decades and how that variability connects to AMOC variability.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E0CCB-9335-A043-9383-40439F140512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5603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4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5605" name="Notes Placeholder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7" name="Notes Placeholder 4"/>
          <p:cNvSpPr>
            <a:spLocks noGrp="1"/>
          </p:cNvSpPr>
          <p:nvPr/>
        </p:nvSpPr>
        <p:spPr bwMode="auto">
          <a:xfrm>
            <a:off x="838200" y="4495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8" name="Notes Placeholder 1"/>
          <p:cNvSpPr>
            <a:spLocks noGrp="1"/>
          </p:cNvSpPr>
          <p:nvPr>
            <p:ph type="body" idx="3"/>
          </p:nvPr>
        </p:nvSpPr>
        <p:spPr bwMode="auto">
          <a:xfrm>
            <a:off x="990600" y="46482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Notes Placeholder 1"/>
          <p:cNvSpPr txBox="1">
            <a:spLocks/>
          </p:cNvSpPr>
          <p:nvPr/>
        </p:nvSpPr>
        <p:spPr bwMode="auto">
          <a:xfrm>
            <a:off x="685800" y="44958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4572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I use the same product to look at 5-year mean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meridional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anomalies in vicinity of the Brazil Current.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Further north between 15S and 30S the Brazil Current did strengthen during that time period.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 the following decade it weakened consistent with gyre possibly spinning down.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During much of this time period the North Brazil Current increased in strength, and this could have important ramifications for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there is extra transport coming from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Benguela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Current and Agulhas leakage, it either stays in gyre or goes to the north to participate in AMOC.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Next steps, we have a lot of them.  Basically we are going to look at all surface and subsurface observations we have &amp; numerical models and examine the gyre variability over the past few decades and how that variability connects to AMOC variability.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3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6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7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4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8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9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4FCBC-61F3-694B-B36C-2DFCAB3E6036}" type="datetimeFigureOut">
              <a:rPr lang="en-US" smtClean="0"/>
              <a:t>4/20/15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2A124-41D4-DA45-B751-D7DB5419E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NOAA SAMOC project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04/20/2015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9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Temperature and salinity anomalies @ 34.5S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3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35S_westbound_temp_interannual_AtoCsit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7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_35S_westbound_salinity_interannual_AtoCsit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_35S_westbound_density_interannual_AtoCsit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SST anomalies vs. depth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6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T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85800"/>
            <a:ext cx="8001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5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T_TMI_mean_variability_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85800"/>
            <a:ext cx="8001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3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TMI_mean_variability_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85800"/>
            <a:ext cx="8001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4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ST_WOD_mean_variability_2004to20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2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7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OD_mean_variability_1999to200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2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0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 level 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9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Temperature anomalies vs. </a:t>
            </a:r>
            <a:r>
              <a:rPr lang="en-US" dirty="0" smtClean="0"/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60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1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4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8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10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5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685800"/>
            <a:ext cx="8191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0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685800"/>
            <a:ext cx="8191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8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Salinity anomalies vs. depth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3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S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btropicalGyre_5yrmeans_ssha_avis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871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1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7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0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685800"/>
            <a:ext cx="8153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685800"/>
            <a:ext cx="8153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000m_Argo_mean_variabilit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685800"/>
            <a:ext cx="8153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0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Temperature anomalies vs. </a:t>
            </a:r>
            <a:r>
              <a:rPr lang="en-US" dirty="0" smtClean="0"/>
              <a:t>depth (WOD, recent vs. longer term)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0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00m_WOD_mean_variability_2004to20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00m_WOD_mean_variability_2004to20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8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tropicalGyre_5yrmeans_ssha_COREII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5029200" cy="5056192"/>
          </a:xfrm>
          <a:prstGeom prst="rect">
            <a:avLst/>
          </a:prstGeom>
        </p:spPr>
      </p:pic>
      <p:pic>
        <p:nvPicPr>
          <p:cNvPr id="6" name="Picture 5" descr="SubtropicalGyre_5yrmeans_ssha_COREIIb_withavis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14400"/>
            <a:ext cx="5029200" cy="498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9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500m_WOD_mean_variability_2004to20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4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00m_WOD_mean_variability_2004to20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85800"/>
            <a:ext cx="811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3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Meridional</a:t>
            </a:r>
            <a:r>
              <a:rPr lang="en-US" dirty="0" smtClean="0"/>
              <a:t> velocity 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1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btropicalGyre_5yrmeans_v_synthesis_BrazilCur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4470400" cy="5740400"/>
          </a:xfrm>
          <a:prstGeom prst="rect">
            <a:avLst/>
          </a:prstGeom>
        </p:spPr>
      </p:pic>
      <p:sp>
        <p:nvSpPr>
          <p:cNvPr id="5" name="TextBox 41"/>
          <p:cNvSpPr txBox="1">
            <a:spLocks noChangeArrowheads="1"/>
          </p:cNvSpPr>
          <p:nvPr/>
        </p:nvSpPr>
        <p:spPr bwMode="auto">
          <a:xfrm>
            <a:off x="5029200" y="1143000"/>
            <a:ext cx="3302000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5888" indent="-115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Brazil Current strengthened</a:t>
            </a:r>
            <a:r>
              <a:rPr lang="en-US" sz="1600" dirty="0" smtClean="0">
                <a:latin typeface="Calibri" charset="0"/>
                <a:cs typeface="Calibri" charset="0"/>
              </a:rPr>
              <a:t> during 1993-2002 between 30S and 15S.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 smtClean="0">
                <a:latin typeface="Calibri" charset="0"/>
                <a:cs typeface="Calibri" charset="0"/>
              </a:rPr>
              <a:t>During 2003-2012,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Brazil Current weakened</a:t>
            </a:r>
            <a:r>
              <a:rPr lang="en-US" sz="1600" dirty="0" smtClean="0">
                <a:latin typeface="Calibri" charset="0"/>
                <a:cs typeface="Calibri" charset="0"/>
              </a:rPr>
              <a:t> consistent with spin-down of the gyre.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North Brazil Current strengthened</a:t>
            </a:r>
            <a:r>
              <a:rPr lang="en-US" sz="1600" dirty="0" smtClean="0">
                <a:latin typeface="Calibri" charset="0"/>
                <a:cs typeface="Calibri" charset="0"/>
              </a:rPr>
              <a:t> during 1998-2012.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 smtClean="0">
                <a:latin typeface="Calibri" charset="0"/>
                <a:cs typeface="Calibri" charset="0"/>
              </a:rPr>
              <a:t>How does weakening/strengthening of BC and NBC influence AMOC?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rgbClr val="FF6600"/>
                </a:solidFill>
                <a:latin typeface="Calibri" charset="0"/>
                <a:cs typeface="Calibri" charset="0"/>
              </a:rPr>
              <a:t>Next steps</a:t>
            </a:r>
            <a:r>
              <a:rPr lang="en-US" sz="1600" dirty="0" smtClean="0">
                <a:latin typeface="Calibri" charset="0"/>
                <a:cs typeface="Calibri" charset="0"/>
              </a:rPr>
              <a:t>:</a:t>
            </a:r>
            <a:r>
              <a:rPr lang="en-US" sz="1600" dirty="0">
                <a:latin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cs typeface="Calibri" charset="0"/>
              </a:rPr>
              <a:t> Analyze models and observations to study gyre variability over the past two decades and explore the connection to AMOC variability.</a:t>
            </a:r>
          </a:p>
        </p:txBody>
      </p:sp>
    </p:spTree>
    <p:extLst>
      <p:ext uri="{BB962C8B-B14F-4D97-AF65-F5344CB8AC3E}">
        <p14:creationId xmlns:p14="http://schemas.microsoft.com/office/powerpoint/2010/main" val="209923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tropicalGyre_5yrmeans_v_COREII_BrazilCur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0"/>
            <a:ext cx="8033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1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btropicalGyre_5yrmeans_v_synthesis_BenguelaCur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470400" cy="5740400"/>
          </a:xfrm>
          <a:prstGeom prst="rect">
            <a:avLst/>
          </a:prstGeom>
        </p:spPr>
      </p:pic>
      <p:sp>
        <p:nvSpPr>
          <p:cNvPr id="5" name="TextBox 41"/>
          <p:cNvSpPr txBox="1">
            <a:spLocks noChangeArrowheads="1"/>
          </p:cNvSpPr>
          <p:nvPr/>
        </p:nvSpPr>
        <p:spPr bwMode="auto">
          <a:xfrm>
            <a:off x="457200" y="1143000"/>
            <a:ext cx="330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5888" indent="-115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endParaRPr lang="en-US" sz="1600" dirty="0">
              <a:latin typeface="Calibri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dirty="0" smtClean="0">
                <a:latin typeface="Calibri" charset="0"/>
                <a:cs typeface="Calibri" charset="0"/>
              </a:rPr>
              <a:t>Northward</a:t>
            </a:r>
            <a:r>
              <a:rPr lang="en-US" sz="1600" b="1" dirty="0" smtClean="0">
                <a:latin typeface="Calibri" charset="0"/>
                <a:cs typeface="Calibr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Benguela</a:t>
            </a:r>
            <a:r>
              <a:rPr lang="en-U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 Current strengthened </a:t>
            </a:r>
            <a:r>
              <a:rPr lang="en-US" sz="1600" dirty="0" smtClean="0">
                <a:latin typeface="Calibri" charset="0"/>
                <a:cs typeface="Calibri" charset="0"/>
              </a:rPr>
              <a:t>during 1998-2002, </a:t>
            </a:r>
            <a:r>
              <a:rPr lang="en-US" sz="16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weakened </a:t>
            </a:r>
            <a:r>
              <a:rPr lang="en-US" sz="1600" dirty="0" smtClean="0">
                <a:latin typeface="Calibri" charset="0"/>
                <a:cs typeface="Calibri" charset="0"/>
              </a:rPr>
              <a:t>2003-2007, less clear pattern in the othe</a:t>
            </a:r>
            <a:r>
              <a:rPr lang="en-US" sz="1600" dirty="0" smtClean="0">
                <a:latin typeface="Calibri" charset="0"/>
                <a:cs typeface="Calibri" charset="0"/>
              </a:rPr>
              <a:t>r years.</a:t>
            </a:r>
            <a:endParaRPr lang="en-US" sz="1600" dirty="0" smtClean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5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btropicalGyre_5yrmeans_v_COREII_BenguelaCur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9025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3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809</Words>
  <Application>Microsoft Macintosh PowerPoint</Application>
  <PresentationFormat>On-screen Show (4:3)</PresentationFormat>
  <Paragraphs>92</Paragraphs>
  <Slides>41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NOAA SAMOC project update</vt:lpstr>
      <vt:lpstr>Sea level anomalies</vt:lpstr>
      <vt:lpstr>PowerPoint Presentation</vt:lpstr>
      <vt:lpstr>PowerPoint Presentation</vt:lpstr>
      <vt:lpstr>Meridional velocity anomalies</vt:lpstr>
      <vt:lpstr>PowerPoint Presentation</vt:lpstr>
      <vt:lpstr>PowerPoint Presentation</vt:lpstr>
      <vt:lpstr>PowerPoint Presentation</vt:lpstr>
      <vt:lpstr>PowerPoint Presentation</vt:lpstr>
      <vt:lpstr>Temperature and salinity anomalies @ 34.5S </vt:lpstr>
      <vt:lpstr>PowerPoint Presentation</vt:lpstr>
      <vt:lpstr>PowerPoint Presentation</vt:lpstr>
      <vt:lpstr>PowerPoint Presentation</vt:lpstr>
      <vt:lpstr>SST anomalies vs. depth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anomalies vs. 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Salinity anomalies vs. depth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anomalies vs. depth (WOD, recent vs. longer term)</vt:lpstr>
      <vt:lpstr>PowerPoint Presentation</vt:lpstr>
      <vt:lpstr>PowerPoint Presentation</vt:lpstr>
      <vt:lpstr>PowerPoint Presentation</vt:lpstr>
      <vt:lpstr>PowerPoint Presentation</vt:lpstr>
    </vt:vector>
  </TitlesOfParts>
  <Company>UM/CIMAS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figures for NASA report</dc:title>
  <dc:creator>Renellys Perez</dc:creator>
  <cp:lastModifiedBy>Renellys Perez</cp:lastModifiedBy>
  <cp:revision>31</cp:revision>
  <dcterms:created xsi:type="dcterms:W3CDTF">2015-02-09T19:25:23Z</dcterms:created>
  <dcterms:modified xsi:type="dcterms:W3CDTF">2015-04-20T17:41:59Z</dcterms:modified>
</cp:coreProperties>
</file>