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16" r:id="rId2"/>
    <p:sldId id="813" r:id="rId3"/>
    <p:sldId id="433" r:id="rId4"/>
    <p:sldId id="811" r:id="rId5"/>
    <p:sldId id="812" r:id="rId6"/>
    <p:sldId id="782" r:id="rId7"/>
    <p:sldId id="438" r:id="rId8"/>
    <p:sldId id="819" r:id="rId9"/>
    <p:sldId id="439" r:id="rId10"/>
    <p:sldId id="471" r:id="rId11"/>
    <p:sldId id="442" r:id="rId12"/>
    <p:sldId id="443" r:id="rId13"/>
    <p:sldId id="497" r:id="rId14"/>
    <p:sldId id="508" r:id="rId15"/>
    <p:sldId id="825" r:id="rId16"/>
    <p:sldId id="824" r:id="rId17"/>
    <p:sldId id="827" r:id="rId18"/>
    <p:sldId id="826" r:id="rId19"/>
    <p:sldId id="829" r:id="rId20"/>
    <p:sldId id="830" r:id="rId21"/>
    <p:sldId id="832" r:id="rId22"/>
    <p:sldId id="525" r:id="rId23"/>
    <p:sldId id="801" r:id="rId24"/>
    <p:sldId id="447" r:id="rId25"/>
    <p:sldId id="840" r:id="rId26"/>
    <p:sldId id="486" r:id="rId27"/>
    <p:sldId id="837" r:id="rId28"/>
    <p:sldId id="839" r:id="rId29"/>
    <p:sldId id="841" r:id="rId30"/>
    <p:sldId id="809" r:id="rId31"/>
    <p:sldId id="540" r:id="rId32"/>
    <p:sldId id="814" r:id="rId33"/>
    <p:sldId id="815" r:id="rId34"/>
    <p:sldId id="816" r:id="rId35"/>
    <p:sldId id="842" r:id="rId36"/>
    <p:sldId id="843" r:id="rId37"/>
    <p:sldId id="846" r:id="rId38"/>
    <p:sldId id="844" r:id="rId39"/>
  </p:sldIdLst>
  <p:sldSz cx="9144000" cy="6858000" type="screen4x3"/>
  <p:notesSz cx="9144000" cy="6858000"/>
  <p:custDataLst>
    <p:tags r:id="rId43"/>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D4ED"/>
    <a:srgbClr val="082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9" autoAdjust="0"/>
    <p:restoredTop sz="94610" autoAdjust="0"/>
  </p:normalViewPr>
  <p:slideViewPr>
    <p:cSldViewPr>
      <p:cViewPr varScale="1">
        <p:scale>
          <a:sx n="94" d="100"/>
          <a:sy n="94" d="100"/>
        </p:scale>
        <p:origin x="-107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626" y="-78"/>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tags" Target="tags/tag1.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0FF3B6A1-30CF-D74E-B51C-E6BE8D034889}" type="datetime1">
              <a:rPr lang="en-US" smtClean="0"/>
              <a:t>9/16/14</a:t>
            </a:fld>
            <a:endParaRPr lang="en-US"/>
          </a:p>
        </p:txBody>
      </p:sp>
      <p:sp>
        <p:nvSpPr>
          <p:cNvPr id="4" name="3 Marcador de pie de página"/>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4 Marcador de número de diapositiva"/>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D7FDC37E-1AEE-4A53-B1E7-45F8E2A9EC3D}" type="slidenum">
              <a:rPr lang="en-US" smtClean="0"/>
              <a:pPr/>
              <a:t>‹Nr.›</a:t>
            </a:fld>
            <a:endParaRPr lang="en-US"/>
          </a:p>
        </p:txBody>
      </p:sp>
    </p:spTree>
    <p:extLst>
      <p:ext uri="{BB962C8B-B14F-4D97-AF65-F5344CB8AC3E}">
        <p14:creationId xmlns:p14="http://schemas.microsoft.com/office/powerpoint/2010/main" val="27349316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2 Marcador de fecha"/>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F421CD4-92E6-6A4E-B412-305D97CA4948}" type="datetime1">
              <a:rPr lang="en-US" smtClean="0"/>
              <a:t>9/16/14</a:t>
            </a:fld>
            <a:endParaRPr lang="en-US"/>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s-ES" noProof="0" dirty="0" smtClean="0"/>
              <a:t>Haga clic para modificar el estilo de texto del patrón</a:t>
            </a:r>
          </a:p>
          <a:p>
            <a:pPr lvl="1"/>
            <a:r>
              <a:rPr lang="es-ES" noProof="0" dirty="0" smtClean="0"/>
              <a:t>Segundo nivel</a:t>
            </a:r>
          </a:p>
          <a:p>
            <a:pPr lvl="2"/>
            <a:r>
              <a:rPr lang="es-ES" noProof="0" dirty="0" smtClean="0"/>
              <a:t>Tercer nivel</a:t>
            </a:r>
          </a:p>
          <a:p>
            <a:pPr lvl="3"/>
            <a:r>
              <a:rPr lang="es-ES" noProof="0" dirty="0" smtClean="0"/>
              <a:t>Cuarto nivel</a:t>
            </a:r>
          </a:p>
          <a:p>
            <a:pPr lvl="4"/>
            <a:r>
              <a:rPr lang="es-ES" noProof="0" dirty="0" smtClean="0"/>
              <a:t>Quinto nivel</a:t>
            </a:r>
            <a:endParaRPr lang="en-US" noProof="0" dirty="0"/>
          </a:p>
        </p:txBody>
      </p:sp>
      <p:sp>
        <p:nvSpPr>
          <p:cNvPr id="6" name="5 Marcador de pie de página"/>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6 Marcador de número de diapositiva"/>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ECC21DF-AEAB-499B-818A-BFA89B92EA61}" type="slidenum">
              <a:rPr lang="en-US"/>
              <a:pPr>
                <a:defRPr/>
              </a:pPr>
              <a:t>‹Nr.›</a:t>
            </a:fld>
            <a:endParaRPr lang="en-US"/>
          </a:p>
        </p:txBody>
      </p:sp>
    </p:spTree>
    <p:extLst>
      <p:ext uri="{BB962C8B-B14F-4D97-AF65-F5344CB8AC3E}">
        <p14:creationId xmlns:p14="http://schemas.microsoft.com/office/powerpoint/2010/main" val="230694122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pPr>
              <a:defRPr/>
            </a:pPr>
            <a:fld id="{2ECC21DF-AEAB-499B-818A-BFA89B92EA61}" type="slidenum">
              <a:rPr lang="en-US" smtClean="0"/>
              <a:pPr>
                <a:defRPr/>
              </a:pPr>
              <a:t>1</a:t>
            </a:fld>
            <a:endParaRPr lang="en-US"/>
          </a:p>
        </p:txBody>
      </p:sp>
    </p:spTree>
    <p:extLst>
      <p:ext uri="{BB962C8B-B14F-4D97-AF65-F5344CB8AC3E}">
        <p14:creationId xmlns:p14="http://schemas.microsoft.com/office/powerpoint/2010/main" val="1081479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accent1"/>
                </a:solidFill>
                <a:latin typeface="+mn-lt"/>
                <a:ea typeface="+mn-ea"/>
                <a:cs typeface="+mn-cs"/>
              </a:rPr>
              <a:t>Data from drifter buoys allow us to validate the quality of our estimates and provide an additional insight on the surface current field. </a:t>
            </a:r>
            <a:endParaRPr lang="es-ES" sz="1200" kern="1200" dirty="0" smtClean="0">
              <a:solidFill>
                <a:schemeClr val="accent1"/>
              </a:solidFill>
              <a:latin typeface="+mn-lt"/>
              <a:ea typeface="+mn-ea"/>
              <a:cs typeface="+mn-cs"/>
            </a:endParaRPr>
          </a:p>
          <a:p>
            <a:endParaRPr lang="gl-ES" dirty="0"/>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12</a:t>
            </a:fld>
            <a:endParaRPr lang="gl-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60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256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032DE0-8CC6-475D-9AA2-1439B5DC8C85}" type="slidenum">
              <a:rPr lang="es-ES"/>
              <a:pPr fontAlgn="base">
                <a:spcBef>
                  <a:spcPct val="0"/>
                </a:spcBef>
                <a:spcAft>
                  <a:spcPct val="0"/>
                </a:spcAft>
              </a:pPr>
              <a:t>13</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891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389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739228-7512-4579-82D7-4EE60EF3700D}" type="slidenum">
              <a:rPr lang="es-ES"/>
              <a:pPr fontAlgn="base">
                <a:spcBef>
                  <a:spcPct val="0"/>
                </a:spcBef>
                <a:spcAft>
                  <a:spcPct val="0"/>
                </a:spcAft>
              </a:pPr>
              <a:t>14</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6714AED8-7540-4ED4-807F-90BBEB0ABCA1}" type="slidenum">
              <a:rPr lang="en-US" sz="1200" i="0" u="none" smtClean="0">
                <a:solidFill>
                  <a:schemeClr val="tx1"/>
                </a:solidFill>
                <a:latin typeface="Arial" charset="0"/>
              </a:rPr>
              <a:pPr eaLnBrk="1" hangingPunct="1">
                <a:lnSpc>
                  <a:spcPct val="100000"/>
                </a:lnSpc>
                <a:spcBef>
                  <a:spcPct val="0"/>
                </a:spcBef>
                <a:buClrTx/>
                <a:buSzTx/>
                <a:buFontTx/>
                <a:buNone/>
                <a:defRPr/>
              </a:pPr>
              <a:t>15</a:t>
            </a:fld>
            <a:endParaRPr lang="en-US" sz="1200" i="0" u="none" smtClean="0">
              <a:solidFill>
                <a:schemeClr val="tx1"/>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a:ln/>
        </p:spPr>
      </p:sp>
      <p:sp>
        <p:nvSpPr>
          <p:cNvPr id="2662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dirty="0" err="1" smtClean="0"/>
              <a:t>Difference</a:t>
            </a:r>
            <a:r>
              <a:rPr lang="es-ES" dirty="0" smtClean="0"/>
              <a:t> in </a:t>
            </a:r>
            <a:r>
              <a:rPr lang="es-ES" dirty="0" err="1" smtClean="0"/>
              <a:t>the</a:t>
            </a:r>
            <a:r>
              <a:rPr lang="es-ES" dirty="0" smtClean="0"/>
              <a:t> </a:t>
            </a:r>
            <a:r>
              <a:rPr lang="es-ES" dirty="0" err="1" smtClean="0"/>
              <a:t>number</a:t>
            </a:r>
            <a:r>
              <a:rPr lang="es-ES" dirty="0" smtClean="0"/>
              <a:t> of </a:t>
            </a:r>
            <a:r>
              <a:rPr lang="es-ES" dirty="0" err="1" smtClean="0"/>
              <a:t>days</a:t>
            </a:r>
            <a:r>
              <a:rPr lang="es-ES" dirty="0" smtClean="0"/>
              <a:t> </a:t>
            </a:r>
            <a:r>
              <a:rPr lang="es-ES" dirty="0" err="1" smtClean="0"/>
              <a:t>above</a:t>
            </a:r>
            <a:r>
              <a:rPr lang="es-ES" dirty="0" smtClean="0"/>
              <a:t> 18C</a:t>
            </a:r>
            <a:r>
              <a:rPr lang="es-ES" baseline="0" dirty="0" smtClean="0"/>
              <a:t> </a:t>
            </a:r>
            <a:r>
              <a:rPr lang="es-ES" baseline="0" dirty="0" err="1" smtClean="0"/>
              <a:t>between</a:t>
            </a:r>
            <a:r>
              <a:rPr lang="es-ES" baseline="0" dirty="0" smtClean="0"/>
              <a:t> 2004-2011 and 1982-1989. </a:t>
            </a:r>
            <a:r>
              <a:rPr lang="es-ES" baseline="0" dirty="0" err="1" smtClean="0"/>
              <a:t>Indicates</a:t>
            </a:r>
            <a:r>
              <a:rPr lang="es-ES" baseline="0" dirty="0" smtClean="0"/>
              <a:t> </a:t>
            </a:r>
            <a:r>
              <a:rPr lang="es-ES" baseline="0" dirty="0" err="1" smtClean="0"/>
              <a:t>potential</a:t>
            </a:r>
            <a:r>
              <a:rPr lang="es-ES" baseline="0" dirty="0" smtClean="0"/>
              <a:t> </a:t>
            </a:r>
            <a:r>
              <a:rPr lang="es-ES" baseline="0" dirty="0" err="1" smtClean="0"/>
              <a:t>areas</a:t>
            </a:r>
            <a:r>
              <a:rPr lang="es-ES" baseline="0" dirty="0" smtClean="0"/>
              <a:t> of Vibrio </a:t>
            </a:r>
            <a:r>
              <a:rPr lang="es-ES" baseline="0" dirty="0" err="1" smtClean="0"/>
              <a:t>expansion</a:t>
            </a:r>
            <a:r>
              <a:rPr lang="es-ES" baseline="0" dirty="0" smtClean="0"/>
              <a:t> in </a:t>
            </a:r>
            <a:r>
              <a:rPr lang="es-ES" baseline="0" dirty="0" err="1" smtClean="0"/>
              <a:t>responseto</a:t>
            </a:r>
            <a:r>
              <a:rPr lang="es-ES" baseline="0" dirty="0" smtClean="0"/>
              <a:t> </a:t>
            </a:r>
            <a:r>
              <a:rPr lang="es-ES" baseline="0" dirty="0" err="1" smtClean="0"/>
              <a:t>ocean</a:t>
            </a:r>
            <a:r>
              <a:rPr lang="es-ES" baseline="0" dirty="0" smtClean="0"/>
              <a:t> </a:t>
            </a:r>
            <a:r>
              <a:rPr lang="es-ES" baseline="0" dirty="0" err="1" smtClean="0"/>
              <a:t>warming</a:t>
            </a:r>
            <a:r>
              <a:rPr lang="es-ES" baseline="0" dirty="0" smtClean="0"/>
              <a:t>. </a:t>
            </a:r>
            <a:r>
              <a:rPr lang="es-ES" baseline="0" dirty="0" err="1" smtClean="0"/>
              <a:t>We</a:t>
            </a:r>
            <a:r>
              <a:rPr lang="es-ES" baseline="0" dirty="0" smtClean="0"/>
              <a:t> </a:t>
            </a:r>
            <a:r>
              <a:rPr lang="es-ES" baseline="0" dirty="0" err="1" smtClean="0"/>
              <a:t>see</a:t>
            </a:r>
            <a:r>
              <a:rPr lang="es-ES" baseline="0" dirty="0" smtClean="0"/>
              <a:t> </a:t>
            </a:r>
            <a:r>
              <a:rPr lang="es-ES" baseline="0" dirty="0" err="1" smtClean="0"/>
              <a:t>that</a:t>
            </a:r>
            <a:r>
              <a:rPr lang="es-ES" baseline="0" dirty="0" smtClean="0"/>
              <a:t> </a:t>
            </a:r>
            <a:r>
              <a:rPr lang="es-ES" baseline="0" dirty="0" err="1" smtClean="0"/>
              <a:t>many</a:t>
            </a:r>
            <a:r>
              <a:rPr lang="es-ES" baseline="0" dirty="0" smtClean="0"/>
              <a:t> </a:t>
            </a:r>
            <a:r>
              <a:rPr lang="es-ES" baseline="0" dirty="0" err="1" smtClean="0"/>
              <a:t>temperate</a:t>
            </a:r>
            <a:r>
              <a:rPr lang="es-ES" baseline="0" dirty="0" smtClean="0"/>
              <a:t> </a:t>
            </a:r>
            <a:r>
              <a:rPr lang="es-ES" baseline="0" dirty="0" err="1" smtClean="0"/>
              <a:t>regions</a:t>
            </a:r>
            <a:r>
              <a:rPr lang="es-ES" baseline="0" dirty="0" smtClean="0"/>
              <a:t> </a:t>
            </a:r>
            <a:r>
              <a:rPr lang="es-ES" baseline="0" dirty="0" err="1" smtClean="0"/>
              <a:t>around</a:t>
            </a:r>
            <a:r>
              <a:rPr lang="es-ES" baseline="0" dirty="0" smtClean="0"/>
              <a:t> ~ 40N/S are </a:t>
            </a:r>
            <a:r>
              <a:rPr lang="es-ES" baseline="0" dirty="0" err="1" smtClean="0"/>
              <a:t>affected</a:t>
            </a:r>
            <a:r>
              <a:rPr lang="es-ES" baseline="0" dirty="0" smtClean="0"/>
              <a:t>.</a:t>
            </a:r>
            <a:endParaRPr lang="es-ES" dirty="0"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56CD8162-4B9F-4AFE-8D1A-E987CF8A2DB6}" type="slidenum">
              <a:rPr lang="en-US" sz="1200" i="0" u="none" smtClean="0">
                <a:solidFill>
                  <a:schemeClr val="tx1"/>
                </a:solidFill>
                <a:latin typeface="Arial" charset="0"/>
              </a:rPr>
              <a:pPr eaLnBrk="1" hangingPunct="1">
                <a:lnSpc>
                  <a:spcPct val="100000"/>
                </a:lnSpc>
                <a:spcBef>
                  <a:spcPct val="0"/>
                </a:spcBef>
                <a:buClrTx/>
                <a:buSzTx/>
                <a:buFontTx/>
                <a:buNone/>
                <a:defRPr/>
              </a:pPr>
              <a:t>16</a:t>
            </a:fld>
            <a:endParaRPr lang="en-US" sz="1200" i="0" u="none" smtClean="0">
              <a:solidFill>
                <a:schemeClr val="tx1"/>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6714AED8-7540-4ED4-807F-90BBEB0ABCA1}" type="slidenum">
              <a:rPr lang="en-US" sz="1200" i="0" u="none" smtClean="0">
                <a:solidFill>
                  <a:schemeClr val="tx1"/>
                </a:solidFill>
                <a:latin typeface="Arial" charset="0"/>
              </a:rPr>
              <a:pPr eaLnBrk="1" hangingPunct="1">
                <a:lnSpc>
                  <a:spcPct val="100000"/>
                </a:lnSpc>
                <a:spcBef>
                  <a:spcPct val="0"/>
                </a:spcBef>
                <a:buClrTx/>
                <a:buSzTx/>
                <a:buFontTx/>
                <a:buNone/>
                <a:defRPr/>
              </a:pPr>
              <a:t>17</a:t>
            </a:fld>
            <a:endParaRPr lang="en-US" sz="1200" i="0" u="none" smtClean="0">
              <a:solidFill>
                <a:schemeClr val="tx1"/>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a:ln/>
        </p:spPr>
      </p:sp>
      <p:sp>
        <p:nvSpPr>
          <p:cNvPr id="2867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6714AED8-7540-4ED4-807F-90BBEB0ABCA1}" type="slidenum">
              <a:rPr lang="en-US" sz="1200" i="0" u="none" smtClean="0">
                <a:solidFill>
                  <a:schemeClr val="tx1"/>
                </a:solidFill>
                <a:latin typeface="Arial" charset="0"/>
              </a:rPr>
              <a:pPr eaLnBrk="1" hangingPunct="1">
                <a:lnSpc>
                  <a:spcPct val="100000"/>
                </a:lnSpc>
                <a:spcBef>
                  <a:spcPct val="0"/>
                </a:spcBef>
                <a:buClrTx/>
                <a:buSzTx/>
                <a:buFontTx/>
                <a:buNone/>
                <a:defRPr/>
              </a:pPr>
              <a:t>18</a:t>
            </a:fld>
            <a:endParaRPr lang="en-US" sz="1200" i="0" u="none" smtClean="0">
              <a:solidFill>
                <a:schemeClr val="tx1"/>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D11E24B4-395E-4E10-BA44-916D49E1F86D}" type="slidenum">
              <a:rPr lang="en-US" smtClean="0">
                <a:latin typeface="Arial" pitchFamily="34" charset="0"/>
              </a:rPr>
              <a:pPr/>
              <a:t>19</a:t>
            </a:fld>
            <a:endParaRPr lang="en-US" smtClean="0">
              <a:latin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D11E24B4-395E-4E10-BA44-916D49E1F86D}" type="slidenum">
              <a:rPr lang="en-US" smtClean="0">
                <a:latin typeface="Arial" pitchFamily="34" charset="0"/>
              </a:rPr>
              <a:pPr/>
              <a:t>20</a:t>
            </a:fld>
            <a:endParaRPr lang="en-US" smtClean="0">
              <a:latin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gl-ES" smtClean="0"/>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5A563CF4-6325-4EBB-926E-E3A17AB6C880}" type="slidenum">
              <a:rPr lang="en-US" sz="1200" i="0" u="none" smtClean="0">
                <a:solidFill>
                  <a:schemeClr val="tx1"/>
                </a:solidFill>
                <a:latin typeface="Arial" charset="0"/>
              </a:rPr>
              <a:pPr eaLnBrk="1" hangingPunct="1">
                <a:lnSpc>
                  <a:spcPct val="100000"/>
                </a:lnSpc>
                <a:spcBef>
                  <a:spcPct val="0"/>
                </a:spcBef>
                <a:buClrTx/>
                <a:buSzTx/>
                <a:buFontTx/>
                <a:buNone/>
                <a:defRPr/>
              </a:pPr>
              <a:t>21</a:t>
            </a:fld>
            <a:endParaRPr lang="en-US" sz="1200" i="0" u="none" smtClean="0">
              <a:solidFill>
                <a:schemeClr val="tx1"/>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7E92A-06A2-40B3-97BC-B5F3D13C66B9}" type="slidenum">
              <a:rPr lang="es-ES"/>
              <a:pPr fontAlgn="base">
                <a:spcBef>
                  <a:spcPct val="0"/>
                </a:spcBef>
                <a:spcAft>
                  <a:spcPct val="0"/>
                </a:spcAft>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D11E24B4-395E-4E10-BA44-916D49E1F86D}" type="slidenum">
              <a:rPr lang="en-US" smtClean="0">
                <a:latin typeface="Arial" pitchFamily="34" charset="0"/>
              </a:rPr>
              <a:pPr/>
              <a:t>22</a:t>
            </a:fld>
            <a:endParaRPr lang="en-US" smtClean="0">
              <a:latin typeface="Arial" pitchFamily="34"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24</a:t>
            </a:fld>
            <a:endParaRPr lang="gl-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25</a:t>
            </a:fld>
            <a:endParaRPr lang="gl-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85678D9-7E6A-46A1-9F01-767C3CFBB94D}" type="slidenum">
              <a:rPr lang="en-US" smtClean="0"/>
              <a:pPr/>
              <a:t>26</a:t>
            </a:fld>
            <a:endParaRPr 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85678D9-7E6A-46A1-9F01-767C3CFBB94D}" type="slidenum">
              <a:rPr lang="en-US" smtClean="0"/>
              <a:pPr/>
              <a:t>27</a:t>
            </a:fld>
            <a:endParaRPr 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85678D9-7E6A-46A1-9F01-767C3CFBB94D}" type="slidenum">
              <a:rPr lang="en-US" smtClean="0"/>
              <a:pPr/>
              <a:t>28</a:t>
            </a:fld>
            <a:endParaRPr 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fld id="{185678D9-7E6A-46A1-9F01-767C3CFBB94D}" type="slidenum">
              <a:rPr lang="en-US" smtClean="0"/>
              <a:pPr/>
              <a:t>29</a:t>
            </a:fld>
            <a:endParaRPr lang="en-US" smtClean="0"/>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u="sng">
                <a:solidFill>
                  <a:schemeClr val="hlink"/>
                </a:solidFill>
                <a:latin typeface="Times New Roman" charset="0"/>
                <a:ea typeface="ＭＳ Ｐゴシック" charset="0"/>
              </a:defRPr>
            </a:lvl1pPr>
            <a:lvl2pPr marL="742950" indent="-285750" eaLnBrk="0" hangingPunct="0">
              <a:defRPr sz="2400" i="1" u="sng">
                <a:solidFill>
                  <a:schemeClr val="hlink"/>
                </a:solidFill>
                <a:latin typeface="Times New Roman" charset="0"/>
                <a:ea typeface="ＭＳ Ｐゴシック" charset="0"/>
              </a:defRPr>
            </a:lvl2pPr>
            <a:lvl3pPr marL="1143000" indent="-228600" eaLnBrk="0" hangingPunct="0">
              <a:defRPr sz="2400" i="1" u="sng">
                <a:solidFill>
                  <a:schemeClr val="hlink"/>
                </a:solidFill>
                <a:latin typeface="Times New Roman" charset="0"/>
                <a:ea typeface="ＭＳ Ｐゴシック" charset="0"/>
              </a:defRPr>
            </a:lvl3pPr>
            <a:lvl4pPr marL="1600200" indent="-228600" eaLnBrk="0" hangingPunct="0">
              <a:defRPr sz="2400" i="1" u="sng">
                <a:solidFill>
                  <a:schemeClr val="hlink"/>
                </a:solidFill>
                <a:latin typeface="Times New Roman" charset="0"/>
                <a:ea typeface="ＭＳ Ｐゴシック" charset="0"/>
              </a:defRPr>
            </a:lvl4pPr>
            <a:lvl5pPr marL="2057400" indent="-228600" eaLnBrk="0" hangingPunct="0">
              <a:defRPr sz="2400" i="1" u="sng">
                <a:solidFill>
                  <a:schemeClr val="hlink"/>
                </a:solidFill>
                <a:latin typeface="Times New Roman" charset="0"/>
                <a:ea typeface="ＭＳ Ｐゴシック" charset="0"/>
              </a:defRPr>
            </a:lvl5pPr>
            <a:lvl6pPr marL="2514600" indent="-228600" eaLnBrk="0" fontAlgn="base" hangingPunct="0">
              <a:lnSpc>
                <a:spcPct val="60000"/>
              </a:lnSpc>
              <a:spcBef>
                <a:spcPct val="20000"/>
              </a:spcBef>
              <a:spcAft>
                <a:spcPct val="0"/>
              </a:spcAft>
              <a:buClr>
                <a:schemeClr val="hlink"/>
              </a:buClr>
              <a:buSzPct val="70000"/>
              <a:buFont typeface="Wingdings" charset="0"/>
              <a:defRPr sz="2400" i="1" u="sng">
                <a:solidFill>
                  <a:schemeClr val="hlink"/>
                </a:solidFill>
                <a:latin typeface="Times New Roman" charset="0"/>
                <a:ea typeface="ＭＳ Ｐゴシック" charset="0"/>
              </a:defRPr>
            </a:lvl6pPr>
            <a:lvl7pPr marL="2971800" indent="-228600" eaLnBrk="0" fontAlgn="base" hangingPunct="0">
              <a:lnSpc>
                <a:spcPct val="60000"/>
              </a:lnSpc>
              <a:spcBef>
                <a:spcPct val="20000"/>
              </a:spcBef>
              <a:spcAft>
                <a:spcPct val="0"/>
              </a:spcAft>
              <a:buClr>
                <a:schemeClr val="hlink"/>
              </a:buClr>
              <a:buSzPct val="70000"/>
              <a:buFont typeface="Wingdings" charset="0"/>
              <a:defRPr sz="2400" i="1" u="sng">
                <a:solidFill>
                  <a:schemeClr val="hlink"/>
                </a:solidFill>
                <a:latin typeface="Times New Roman" charset="0"/>
                <a:ea typeface="ＭＳ Ｐゴシック" charset="0"/>
              </a:defRPr>
            </a:lvl7pPr>
            <a:lvl8pPr marL="3429000" indent="-228600" eaLnBrk="0" fontAlgn="base" hangingPunct="0">
              <a:lnSpc>
                <a:spcPct val="60000"/>
              </a:lnSpc>
              <a:spcBef>
                <a:spcPct val="20000"/>
              </a:spcBef>
              <a:spcAft>
                <a:spcPct val="0"/>
              </a:spcAft>
              <a:buClr>
                <a:schemeClr val="hlink"/>
              </a:buClr>
              <a:buSzPct val="70000"/>
              <a:buFont typeface="Wingdings" charset="0"/>
              <a:defRPr sz="2400" i="1" u="sng">
                <a:solidFill>
                  <a:schemeClr val="hlink"/>
                </a:solidFill>
                <a:latin typeface="Times New Roman" charset="0"/>
                <a:ea typeface="ＭＳ Ｐゴシック" charset="0"/>
              </a:defRPr>
            </a:lvl8pPr>
            <a:lvl9pPr marL="3886200" indent="-228600" eaLnBrk="0" fontAlgn="base" hangingPunct="0">
              <a:lnSpc>
                <a:spcPct val="60000"/>
              </a:lnSpc>
              <a:spcBef>
                <a:spcPct val="20000"/>
              </a:spcBef>
              <a:spcAft>
                <a:spcPct val="0"/>
              </a:spcAft>
              <a:buClr>
                <a:schemeClr val="hlink"/>
              </a:buClr>
              <a:buSzPct val="70000"/>
              <a:buFont typeface="Wingdings" charset="0"/>
              <a:defRPr sz="2400" i="1" u="sng">
                <a:solidFill>
                  <a:schemeClr val="hlink"/>
                </a:solidFill>
                <a:latin typeface="Times New Roman" charset="0"/>
                <a:ea typeface="ＭＳ Ｐゴシック" charset="0"/>
              </a:defRPr>
            </a:lvl9pPr>
          </a:lstStyle>
          <a:p>
            <a:pPr eaLnBrk="1" hangingPunct="1"/>
            <a:fld id="{4AF8846E-BA56-F842-B525-C8751470CA1D}" type="slidenum">
              <a:rPr lang="en-US" sz="1200" i="0" u="none">
                <a:solidFill>
                  <a:schemeClr val="tx1"/>
                </a:solidFill>
                <a:latin typeface="Arial" charset="0"/>
              </a:rPr>
              <a:pPr eaLnBrk="1" hangingPunct="1"/>
              <a:t>31</a:t>
            </a:fld>
            <a:endParaRPr lang="en-US" sz="1200" i="0" u="none">
              <a:solidFill>
                <a:schemeClr val="tx1"/>
              </a:solidFill>
              <a:latin typeface="Arial"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The Caribbean/Gulf of Mexico web-based GIS became publically available last spring and allows users to view, retrieve, and overlay oceanographic variables. Web Map Service (WMS) and Web Feature Service (WFS) servers are available to provide raster and vector data. The user can also retrieve data from local and remote servers.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32</a:t>
            </a:fld>
            <a:endParaRPr lang="gl-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smtClean="0"/>
          </a:p>
        </p:txBody>
      </p:sp>
      <p:sp>
        <p:nvSpPr>
          <p:cNvPr id="24580"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5296AF48-361D-466B-AFBD-148F78F72F34}" type="slidenum">
              <a:rPr lang="en-US" sz="1200" i="0" u="none" smtClean="0">
                <a:solidFill>
                  <a:schemeClr val="tx1"/>
                </a:solidFill>
                <a:latin typeface="Arial" charset="0"/>
              </a:rPr>
              <a:pPr eaLnBrk="1" hangingPunct="1">
                <a:lnSpc>
                  <a:spcPct val="100000"/>
                </a:lnSpc>
                <a:spcBef>
                  <a:spcPct val="0"/>
                </a:spcBef>
                <a:buClrTx/>
                <a:buSzTx/>
                <a:buFontTx/>
                <a:buNone/>
                <a:defRPr/>
              </a:pPr>
              <a:t>33</a:t>
            </a:fld>
            <a:endParaRPr lang="en-US" sz="1200" i="0" u="none" smtClean="0">
              <a:solidFill>
                <a:schemeClr val="tx1"/>
              </a:solidFill>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7E92A-06A2-40B3-97BC-B5F3D13C66B9}" type="slidenum">
              <a:rPr lang="es-ES"/>
              <a:pPr fontAlgn="base">
                <a:spcBef>
                  <a:spcPct val="0"/>
                </a:spcBef>
                <a:spcAft>
                  <a:spcPct val="0"/>
                </a:spcAft>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34</a:t>
            </a:fld>
            <a:endParaRPr lang="gl-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35</a:t>
            </a:fld>
            <a:endParaRPr lang="gl-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sz="2400" i="1" u="sng">
                <a:solidFill>
                  <a:schemeClr val="hlink"/>
                </a:solidFill>
                <a:latin typeface="Times New Roman" charset="0"/>
                <a:ea typeface="ＭＳ Ｐゴシック" charset="0"/>
                <a:cs typeface="Arial" charset="0"/>
              </a:defRPr>
            </a:lvl1pPr>
            <a:lvl2pPr marL="742950" indent="-285750" defTabSz="947738" eaLnBrk="0" hangingPunct="0">
              <a:defRPr sz="2400" i="1" u="sng">
                <a:solidFill>
                  <a:schemeClr val="hlink"/>
                </a:solidFill>
                <a:latin typeface="Times New Roman" charset="0"/>
                <a:ea typeface="Arial" charset="0"/>
                <a:cs typeface="Arial" charset="0"/>
              </a:defRPr>
            </a:lvl2pPr>
            <a:lvl3pPr marL="1143000" indent="-228600" defTabSz="947738" eaLnBrk="0" hangingPunct="0">
              <a:defRPr sz="2400" i="1" u="sng">
                <a:solidFill>
                  <a:schemeClr val="hlink"/>
                </a:solidFill>
                <a:latin typeface="Times New Roman" charset="0"/>
                <a:ea typeface="Arial" charset="0"/>
                <a:cs typeface="Arial" charset="0"/>
              </a:defRPr>
            </a:lvl3pPr>
            <a:lvl4pPr marL="1600200" indent="-228600" defTabSz="947738" eaLnBrk="0" hangingPunct="0">
              <a:defRPr sz="2400" i="1" u="sng">
                <a:solidFill>
                  <a:schemeClr val="hlink"/>
                </a:solidFill>
                <a:latin typeface="Times New Roman" charset="0"/>
                <a:ea typeface="Arial" charset="0"/>
                <a:cs typeface="Arial" charset="0"/>
              </a:defRPr>
            </a:lvl4pPr>
            <a:lvl5pPr marL="2057400" indent="-228600" defTabSz="947738" eaLnBrk="0" hangingPunct="0">
              <a:defRPr sz="2400" i="1" u="sng">
                <a:solidFill>
                  <a:schemeClr val="hlink"/>
                </a:solidFill>
                <a:latin typeface="Times New Roman" charset="0"/>
                <a:ea typeface="Arial" charset="0"/>
                <a:cs typeface="Arial" charset="0"/>
              </a:defRPr>
            </a:lvl5pPr>
            <a:lvl6pPr marL="25146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6pPr>
            <a:lvl7pPr marL="29718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7pPr>
            <a:lvl8pPr marL="34290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8pPr>
            <a:lvl9pPr marL="38862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9pPr>
          </a:lstStyle>
          <a:p>
            <a:pPr eaLnBrk="1" hangingPunct="1"/>
            <a:fld id="{0D50FE58-226F-1547-B851-7960E59E0B1B}" type="slidenum">
              <a:rPr lang="en-GB" sz="1200" i="0" u="none">
                <a:solidFill>
                  <a:schemeClr val="tx1"/>
                </a:solidFill>
                <a:latin typeface="Arial" charset="0"/>
              </a:rPr>
              <a:pPr eaLnBrk="1" hangingPunct="1"/>
              <a:t>36</a:t>
            </a:fld>
            <a:endParaRPr lang="en-GB" sz="1200" i="0" u="none">
              <a:solidFill>
                <a:schemeClr val="tx1"/>
              </a:solidFill>
              <a:latin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sz="2400" i="1" u="sng">
                <a:solidFill>
                  <a:schemeClr val="hlink"/>
                </a:solidFill>
                <a:latin typeface="Times New Roman" charset="0"/>
                <a:ea typeface="ＭＳ Ｐゴシック" charset="0"/>
                <a:cs typeface="Arial" charset="0"/>
              </a:defRPr>
            </a:lvl1pPr>
            <a:lvl2pPr marL="742950" indent="-285750" defTabSz="947738" eaLnBrk="0" hangingPunct="0">
              <a:defRPr sz="2400" i="1" u="sng">
                <a:solidFill>
                  <a:schemeClr val="hlink"/>
                </a:solidFill>
                <a:latin typeface="Times New Roman" charset="0"/>
                <a:ea typeface="Arial" charset="0"/>
                <a:cs typeface="Arial" charset="0"/>
              </a:defRPr>
            </a:lvl2pPr>
            <a:lvl3pPr marL="1143000" indent="-228600" defTabSz="947738" eaLnBrk="0" hangingPunct="0">
              <a:defRPr sz="2400" i="1" u="sng">
                <a:solidFill>
                  <a:schemeClr val="hlink"/>
                </a:solidFill>
                <a:latin typeface="Times New Roman" charset="0"/>
                <a:ea typeface="Arial" charset="0"/>
                <a:cs typeface="Arial" charset="0"/>
              </a:defRPr>
            </a:lvl3pPr>
            <a:lvl4pPr marL="1600200" indent="-228600" defTabSz="947738" eaLnBrk="0" hangingPunct="0">
              <a:defRPr sz="2400" i="1" u="sng">
                <a:solidFill>
                  <a:schemeClr val="hlink"/>
                </a:solidFill>
                <a:latin typeface="Times New Roman" charset="0"/>
                <a:ea typeface="Arial" charset="0"/>
                <a:cs typeface="Arial" charset="0"/>
              </a:defRPr>
            </a:lvl4pPr>
            <a:lvl5pPr marL="2057400" indent="-228600" defTabSz="947738" eaLnBrk="0" hangingPunct="0">
              <a:defRPr sz="2400" i="1" u="sng">
                <a:solidFill>
                  <a:schemeClr val="hlink"/>
                </a:solidFill>
                <a:latin typeface="Times New Roman" charset="0"/>
                <a:ea typeface="Arial" charset="0"/>
                <a:cs typeface="Arial" charset="0"/>
              </a:defRPr>
            </a:lvl5pPr>
            <a:lvl6pPr marL="25146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6pPr>
            <a:lvl7pPr marL="29718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7pPr>
            <a:lvl8pPr marL="34290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8pPr>
            <a:lvl9pPr marL="38862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9pPr>
          </a:lstStyle>
          <a:p>
            <a:pPr eaLnBrk="1" hangingPunct="1"/>
            <a:fld id="{0D50FE58-226F-1547-B851-7960E59E0B1B}" type="slidenum">
              <a:rPr lang="en-GB" sz="1200" i="0" u="none">
                <a:solidFill>
                  <a:schemeClr val="tx1"/>
                </a:solidFill>
                <a:latin typeface="Arial" charset="0"/>
              </a:rPr>
              <a:pPr eaLnBrk="1" hangingPunct="1"/>
              <a:t>37</a:t>
            </a:fld>
            <a:endParaRPr lang="en-GB" sz="1200" i="0" u="none">
              <a:solidFill>
                <a:schemeClr val="tx1"/>
              </a:solidFill>
              <a:latin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sz="2400" i="1" u="sng">
                <a:solidFill>
                  <a:schemeClr val="hlink"/>
                </a:solidFill>
                <a:latin typeface="Times New Roman" charset="0"/>
                <a:ea typeface="ＭＳ Ｐゴシック" charset="0"/>
                <a:cs typeface="Arial" charset="0"/>
              </a:defRPr>
            </a:lvl1pPr>
            <a:lvl2pPr marL="742950" indent="-285750" defTabSz="947738" eaLnBrk="0" hangingPunct="0">
              <a:defRPr sz="2400" i="1" u="sng">
                <a:solidFill>
                  <a:schemeClr val="hlink"/>
                </a:solidFill>
                <a:latin typeface="Times New Roman" charset="0"/>
                <a:ea typeface="Arial" charset="0"/>
                <a:cs typeface="Arial" charset="0"/>
              </a:defRPr>
            </a:lvl2pPr>
            <a:lvl3pPr marL="1143000" indent="-228600" defTabSz="947738" eaLnBrk="0" hangingPunct="0">
              <a:defRPr sz="2400" i="1" u="sng">
                <a:solidFill>
                  <a:schemeClr val="hlink"/>
                </a:solidFill>
                <a:latin typeface="Times New Roman" charset="0"/>
                <a:ea typeface="Arial" charset="0"/>
                <a:cs typeface="Arial" charset="0"/>
              </a:defRPr>
            </a:lvl3pPr>
            <a:lvl4pPr marL="1600200" indent="-228600" defTabSz="947738" eaLnBrk="0" hangingPunct="0">
              <a:defRPr sz="2400" i="1" u="sng">
                <a:solidFill>
                  <a:schemeClr val="hlink"/>
                </a:solidFill>
                <a:latin typeface="Times New Roman" charset="0"/>
                <a:ea typeface="Arial" charset="0"/>
                <a:cs typeface="Arial" charset="0"/>
              </a:defRPr>
            </a:lvl4pPr>
            <a:lvl5pPr marL="2057400" indent="-228600" defTabSz="947738" eaLnBrk="0" hangingPunct="0">
              <a:defRPr sz="2400" i="1" u="sng">
                <a:solidFill>
                  <a:schemeClr val="hlink"/>
                </a:solidFill>
                <a:latin typeface="Times New Roman" charset="0"/>
                <a:ea typeface="Arial" charset="0"/>
                <a:cs typeface="Arial" charset="0"/>
              </a:defRPr>
            </a:lvl5pPr>
            <a:lvl6pPr marL="25146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6pPr>
            <a:lvl7pPr marL="29718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7pPr>
            <a:lvl8pPr marL="34290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8pPr>
            <a:lvl9pPr marL="3886200" indent="-228600" defTabSz="947738" eaLnBrk="0" fontAlgn="base" hangingPunct="0">
              <a:spcBef>
                <a:spcPct val="0"/>
              </a:spcBef>
              <a:spcAft>
                <a:spcPct val="0"/>
              </a:spcAft>
              <a:defRPr sz="2400" i="1" u="sng">
                <a:solidFill>
                  <a:schemeClr val="hlink"/>
                </a:solidFill>
                <a:latin typeface="Times New Roman" charset="0"/>
                <a:ea typeface="Arial" charset="0"/>
                <a:cs typeface="Arial" charset="0"/>
              </a:defRPr>
            </a:lvl9pPr>
          </a:lstStyle>
          <a:p>
            <a:pPr eaLnBrk="1" hangingPunct="1"/>
            <a:fld id="{0D50FE58-226F-1547-B851-7960E59E0B1B}" type="slidenum">
              <a:rPr lang="en-GB" sz="1200" i="0" u="none">
                <a:solidFill>
                  <a:schemeClr val="tx1"/>
                </a:solidFill>
                <a:latin typeface="Arial" charset="0"/>
              </a:rPr>
              <a:pPr eaLnBrk="1" hangingPunct="1"/>
              <a:t>38</a:t>
            </a:fld>
            <a:endParaRPr lang="en-GB" sz="1200" i="0" u="none">
              <a:solidFill>
                <a:schemeClr val="tx1"/>
              </a:solidFill>
              <a:latin typeface="Arial"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7E92A-06A2-40B3-97BC-B5F3D13C66B9}" type="slidenum">
              <a:rPr lang="es-ES"/>
              <a:pPr fontAlgn="base">
                <a:spcBef>
                  <a:spcPct val="0"/>
                </a:spcBef>
                <a:spcAft>
                  <a:spcPct val="0"/>
                </a:spcAft>
              </a:pPr>
              <a:t>4</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45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gl-ES" smtClean="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BF7E92A-06A2-40B3-97BC-B5F3D13C66B9}" type="slidenum">
              <a:rPr lang="es-ES"/>
              <a:pPr fontAlgn="base">
                <a:spcBef>
                  <a:spcPct val="0"/>
                </a:spcBef>
                <a:spcAft>
                  <a:spcPct val="0"/>
                </a:spcAft>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7</a:t>
            </a:fld>
            <a:endParaRPr lang="gl-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8</a:t>
            </a:fld>
            <a:endParaRPr lang="gl-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gl-ES" smtClean="0"/>
          </a:p>
        </p:txBody>
      </p:sp>
      <p:sp>
        <p:nvSpPr>
          <p:cNvPr id="22532" name="3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1pPr>
            <a:lvl2pPr marL="742950" indent="-28575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2pPr>
            <a:lvl3pPr marL="11430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3pPr>
            <a:lvl4pPr marL="16002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4pPr>
            <a:lvl5pPr marL="2057400" indent="-228600" eaLnBrk="0" hangingPunct="0">
              <a:lnSpc>
                <a:spcPct val="60000"/>
              </a:lnSpc>
              <a:spcBef>
                <a:spcPct val="20000"/>
              </a:spcBef>
              <a:buClr>
                <a:schemeClr val="hlink"/>
              </a:buClr>
              <a:buSzPct val="70000"/>
              <a:buFont typeface="Wingdings" pitchFamily="2" charset="2"/>
              <a:defRPr sz="2400" i="1" u="sng">
                <a:solidFill>
                  <a:schemeClr val="hlink"/>
                </a:solidFill>
                <a:latin typeface="Times New Roman" pitchFamily="18" charset="0"/>
              </a:defRPr>
            </a:lvl5pPr>
            <a:lvl6pPr marL="25146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6pPr>
            <a:lvl7pPr marL="29718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7pPr>
            <a:lvl8pPr marL="34290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8pPr>
            <a:lvl9pPr marL="3886200" indent="-228600" eaLnBrk="0" fontAlgn="base" hangingPunct="0">
              <a:lnSpc>
                <a:spcPct val="60000"/>
              </a:lnSpc>
              <a:spcBef>
                <a:spcPct val="20000"/>
              </a:spcBef>
              <a:spcAft>
                <a:spcPct val="0"/>
              </a:spcAft>
              <a:buClr>
                <a:schemeClr val="hlink"/>
              </a:buClr>
              <a:buSzPct val="70000"/>
              <a:buFont typeface="Wingdings" pitchFamily="2" charset="2"/>
              <a:defRPr sz="2400" i="1" u="sng">
                <a:solidFill>
                  <a:schemeClr val="hlink"/>
                </a:solidFill>
                <a:latin typeface="Times New Roman" pitchFamily="18" charset="0"/>
              </a:defRPr>
            </a:lvl9pPr>
          </a:lstStyle>
          <a:p>
            <a:pPr eaLnBrk="1" hangingPunct="1">
              <a:lnSpc>
                <a:spcPct val="100000"/>
              </a:lnSpc>
              <a:spcBef>
                <a:spcPct val="0"/>
              </a:spcBef>
              <a:buClrTx/>
              <a:buSzTx/>
              <a:buFontTx/>
              <a:buNone/>
              <a:defRPr/>
            </a:pPr>
            <a:fld id="{C3795274-2435-49FA-8679-DBC7CB6DA1A2}" type="slidenum">
              <a:rPr lang="en-US" sz="1200" i="0" u="none" smtClean="0">
                <a:solidFill>
                  <a:schemeClr val="tx1"/>
                </a:solidFill>
                <a:latin typeface="Arial" charset="0"/>
              </a:rPr>
              <a:pPr eaLnBrk="1" hangingPunct="1">
                <a:lnSpc>
                  <a:spcPct val="100000"/>
                </a:lnSpc>
                <a:spcBef>
                  <a:spcPct val="0"/>
                </a:spcBef>
                <a:buClrTx/>
                <a:buSzTx/>
                <a:buFontTx/>
                <a:buNone/>
                <a:defRPr/>
              </a:pPr>
              <a:t>10</a:t>
            </a:fld>
            <a:endParaRPr lang="en-US" sz="1200" i="0" u="none" smtClean="0">
              <a:solidFill>
                <a:schemeClr val="tx1"/>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a:p>
        </p:txBody>
      </p:sp>
      <p:sp>
        <p:nvSpPr>
          <p:cNvPr id="4" name="3 Marcador de número de diapositiva"/>
          <p:cNvSpPr>
            <a:spLocks noGrp="1"/>
          </p:cNvSpPr>
          <p:nvPr>
            <p:ph type="sldNum" sz="quarter" idx="10"/>
          </p:nvPr>
        </p:nvSpPr>
        <p:spPr/>
        <p:txBody>
          <a:bodyPr/>
          <a:lstStyle/>
          <a:p>
            <a:fld id="{FC82F462-9FEB-4229-A47A-ACDC88724C38}" type="slidenum">
              <a:rPr lang="gl-ES" smtClean="0"/>
              <a:pPr/>
              <a:t>11</a:t>
            </a:fld>
            <a:endParaRPr lang="gl-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D5CF785D-22C4-BF49-A3F8-55BC932ED45E}" type="datetime1">
              <a:rPr lang="en-US" smtClean="0"/>
              <a:t>9/16/14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5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F2BE8C63-8CCC-481C-9DDB-5A273DBAAB57}" type="slidenum">
              <a:rPr lang="en-US"/>
              <a:pPr>
                <a:defRPr/>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CA9A198-18EF-434D-B47C-A33C3CB71BD2}" type="datetime1">
              <a:rPr lang="en-US" smtClean="0"/>
              <a:t>9/16/14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5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437F1575-7248-4331-92D5-A95274FA5F32}" type="slidenum">
              <a:rPr lang="en-US"/>
              <a:pPr>
                <a:defRPr/>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FEF6EBE-F242-9640-A52F-1540A54035C3}" type="datetime1">
              <a:rPr lang="en-US" smtClean="0"/>
              <a:t>9/16/14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p>
        </p:txBody>
      </p:sp>
      <p:sp>
        <p:nvSpPr>
          <p:cNvPr id="6" name="5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9617A7B5-5DA0-4DF2-A467-36661511314E}" type="slidenum">
              <a:rPr lang="en-US"/>
              <a:pPr>
                <a:defRPr/>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Line 114"/>
          <p:cNvSpPr>
            <a:spLocks noChangeShapeType="1"/>
          </p:cNvSpPr>
          <p:nvPr/>
        </p:nvSpPr>
        <p:spPr bwMode="auto">
          <a:xfrm>
            <a:off x="1143000" y="1219200"/>
            <a:ext cx="4800600" cy="0"/>
          </a:xfrm>
          <a:prstGeom prst="line">
            <a:avLst/>
          </a:prstGeom>
          <a:noFill/>
          <a:ln w="9525">
            <a:noFill/>
            <a:round/>
            <a:headEnd/>
            <a:tailEnd/>
          </a:ln>
          <a:effectLst/>
        </p:spPr>
        <p:txBody>
          <a:bodyPr lIns="86373" tIns="43186" rIns="86373" bIns="43186"/>
          <a:lstStyle/>
          <a:p>
            <a:pPr>
              <a:lnSpc>
                <a:spcPct val="85000"/>
              </a:lnSpc>
              <a:spcBef>
                <a:spcPct val="20000"/>
              </a:spcBef>
              <a:buClr>
                <a:schemeClr val="hlink"/>
              </a:buClr>
              <a:buSzPct val="70000"/>
              <a:buFont typeface="Wingdings" pitchFamily="2" charset="2"/>
              <a:buNone/>
              <a:defRPr/>
            </a:pPr>
            <a:endParaRPr lang="es-ES">
              <a:latin typeface="Arial" charset="0"/>
              <a:cs typeface="+mn-cs"/>
            </a:endParaRP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F710348F-23F5-6E49-86FC-502EC2E6316A}" type="datetime1">
              <a:rPr lang="en-US" smtClean="0"/>
              <a:t>9/16/14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5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D0DC92F7-9521-44AC-881A-744AD9F90470}" type="slidenum">
              <a:rPr lang="en-US"/>
              <a:pPr>
                <a:defRPr/>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513F702-437E-6746-B454-408D271C65DE}" type="datetime1">
              <a:rPr lang="en-US" smtClean="0"/>
              <a:t>9/16/14</a:t>
            </a:fld>
            <a:endParaRPr lang="en-US"/>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6" name="5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58A9EE6F-B9C7-43F4-9037-48CD72CB1852}" type="slidenum">
              <a:rPr lang="en-US"/>
              <a:pPr>
                <a:defRPr/>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807390A4-93CE-0647-BD57-3D7F77DD2DFA}" type="datetime1">
              <a:rPr lang="en-US" smtClean="0"/>
              <a:t>9/16/14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6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D3825798-70DA-45B8-9D15-CA7A2F57D440}" type="slidenum">
              <a:rPr lang="en-US"/>
              <a:pPr>
                <a:defRPr/>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B3E5A0ED-2FCA-5B4A-85BC-511F4A19787B}" type="datetime1">
              <a:rPr lang="en-US" smtClean="0"/>
              <a:t>9/16/14</a:t>
            </a:fld>
            <a:endParaRPr lang="en-US"/>
          </a:p>
        </p:txBody>
      </p:sp>
      <p:sp>
        <p:nvSpPr>
          <p:cNvPr id="8" name="7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9" name="8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B2BA1853-B67A-4D9B-BC03-C64F9E23233C}" type="slidenum">
              <a:rPr lang="en-US"/>
              <a:pPr>
                <a:defRPr/>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32572E6-E6F1-DE44-ADFB-53331E20E95F}" type="datetime1">
              <a:rPr lang="en-US" smtClean="0"/>
              <a:t>9/16/14</a:t>
            </a:fld>
            <a:endParaRPr lang="en-US"/>
          </a:p>
        </p:txBody>
      </p:sp>
      <p:sp>
        <p:nvSpPr>
          <p:cNvPr id="4" name="3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5" name="4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034AC884-ED6D-48A1-B111-3DFEC5403016}" type="slidenum">
              <a:rPr lang="en-US"/>
              <a:pPr>
                <a:defRPr/>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6C75E9B9-1BD3-5349-B0C3-66C7C174DE9D}" type="datetime1">
              <a:rPr lang="en-US" smtClean="0"/>
              <a:t>9/16/14</a:t>
            </a:fld>
            <a:endParaRPr lang="en-US"/>
          </a:p>
        </p:txBody>
      </p:sp>
      <p:sp>
        <p:nvSpPr>
          <p:cNvPr id="3" name="2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4" name="3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2FD1531D-839D-4997-8938-0EB0FE7FA64A}" type="slidenum">
              <a:rPr lang="en-US"/>
              <a:pPr>
                <a:defRPr/>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9554E8B9-C3AE-1D41-ACBF-3C97147B6A33}" type="datetime1">
              <a:rPr lang="en-US" smtClean="0"/>
              <a:t>9/16/14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6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3CC1FFFA-48E3-493E-8F4F-4DC96ECCA705}" type="slidenum">
              <a:rPr lang="en-US"/>
              <a:pPr>
                <a:defRPr/>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EF8ED8EE-8D4C-4142-87AF-25E8A74B59A3}" type="datetime1">
              <a:rPr lang="en-US" smtClean="0"/>
              <a:t>9/16/14</a:t>
            </a:fld>
            <a:endParaRPr lang="en-US"/>
          </a:p>
        </p:txBody>
      </p:sp>
      <p:sp>
        <p:nvSpPr>
          <p:cNvPr id="6" name="5 Marcador de pie de página"/>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a:p>
        </p:txBody>
      </p:sp>
      <p:sp>
        <p:nvSpPr>
          <p:cNvPr id="7" name="6 Marcador de número de diapositiva"/>
          <p:cNvSpPr>
            <a:spLocks noGrp="1"/>
          </p:cNvSpPr>
          <p:nvPr>
            <p:ph type="sldNum" sz="quarter" idx="12"/>
          </p:nvPr>
        </p:nvSpPr>
        <p:spPr>
          <a:xfrm>
            <a:off x="7010400" y="6492875"/>
            <a:ext cx="2133600" cy="365125"/>
          </a:xfrm>
          <a:prstGeom prst="rect">
            <a:avLst/>
          </a:prstGeom>
        </p:spPr>
        <p:txBody>
          <a:bodyPr/>
          <a:lstStyle>
            <a:lvl1pPr>
              <a:defRPr/>
            </a:lvl1pPr>
          </a:lstStyle>
          <a:p>
            <a:pPr>
              <a:defRPr/>
            </a:pPr>
            <a:fld id="{BDAF3DFB-B29F-4F16-85C1-5D40A4C91134}" type="slidenum">
              <a:rPr lang="en-US"/>
              <a:pPr>
                <a:defRPr/>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jpeg"/><Relationship Id="rId7"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hyperlink" Target="http://coastwatch.noaa.gov/cw_offices.html"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mailto:Joaquin.Trinanes@noaa.gov" TargetMode="External"/><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83568" y="2564904"/>
            <a:ext cx="3656261" cy="2850858"/>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r="5203"/>
          <a:stretch>
            <a:fillRect/>
          </a:stretch>
        </p:blipFill>
        <p:spPr bwMode="auto">
          <a:xfrm>
            <a:off x="4427984" y="2564904"/>
            <a:ext cx="4536504" cy="3362350"/>
          </a:xfrm>
          <a:prstGeom prst="rect">
            <a:avLst/>
          </a:prstGeom>
          <a:noFill/>
          <a:ln w="9525">
            <a:noFill/>
            <a:miter lim="800000"/>
            <a:headEnd/>
            <a:tailEnd/>
          </a:ln>
        </p:spPr>
      </p:pic>
      <p:sp>
        <p:nvSpPr>
          <p:cNvPr id="5" name="1 Título"/>
          <p:cNvSpPr txBox="1">
            <a:spLocks/>
          </p:cNvSpPr>
          <p:nvPr/>
        </p:nvSpPr>
        <p:spPr>
          <a:xfrm>
            <a:off x="0" y="1052736"/>
            <a:ext cx="9144000" cy="1470025"/>
          </a:xfrm>
          <a:prstGeom prst="rect">
            <a:avLst/>
          </a:prstGeom>
        </p:spPr>
        <p:txBody>
          <a:bodyPr rtlCol="0">
            <a:normAutofit fontScale="97500"/>
          </a:bodyPr>
          <a:lstStyle/>
          <a:p>
            <a:pPr lvl="0" algn="ctr" fontAlgn="auto">
              <a:spcAft>
                <a:spcPts val="0"/>
              </a:spcAft>
              <a:defRPr/>
            </a:pPr>
            <a:r>
              <a:rPr kumimoji="0" lang="es-ES" sz="4000" b="1" i="0" u="none" strike="noStrike" kern="1200" cap="none" spc="0" normalizeH="0" baseline="0" noProof="0" dirty="0" err="1" smtClean="0">
                <a:ln>
                  <a:noFill/>
                </a:ln>
                <a:solidFill>
                  <a:schemeClr val="tx2">
                    <a:lumMod val="60000"/>
                    <a:lumOff val="40000"/>
                  </a:schemeClr>
                </a:solidFill>
                <a:effectLst/>
                <a:uLnTx/>
                <a:uFillTx/>
                <a:latin typeface="+mj-lt"/>
                <a:ea typeface="+mj-ea"/>
                <a:cs typeface="+mj-cs"/>
              </a:rPr>
              <a:t>OceanWatch</a:t>
            </a:r>
            <a:r>
              <a:rPr kumimoji="0" lang="es-ES" sz="40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 and  </a:t>
            </a:r>
            <a:r>
              <a:rPr lang="es-ES" sz="4000" b="1" dirty="0" err="1" smtClean="0">
                <a:solidFill>
                  <a:schemeClr val="tx2">
                    <a:lumMod val="60000"/>
                    <a:lumOff val="40000"/>
                  </a:schemeClr>
                </a:solidFill>
              </a:rPr>
              <a:t>CoastWatch</a:t>
            </a:r>
            <a:r>
              <a:rPr lang="es-ES" sz="4000" b="1" dirty="0" smtClean="0">
                <a:solidFill>
                  <a:schemeClr val="tx2">
                    <a:lumMod val="60000"/>
                    <a:lumOff val="40000"/>
                  </a:schemeClr>
                </a:solidFill>
              </a:rPr>
              <a:t> </a:t>
            </a:r>
            <a:r>
              <a:rPr kumimoji="0" lang="es-ES" sz="4000" b="1" i="0" u="none" strike="noStrike" kern="1200" cap="none" spc="0" normalizeH="0" baseline="0" noProof="0" dirty="0" smtClean="0">
                <a:ln>
                  <a:noFill/>
                </a:ln>
                <a:solidFill>
                  <a:schemeClr val="tx2">
                    <a:lumMod val="60000"/>
                    <a:lumOff val="40000"/>
                  </a:schemeClr>
                </a:solidFill>
                <a:effectLst/>
                <a:uLnTx/>
                <a:uFillTx/>
                <a:latin typeface="+mj-lt"/>
                <a:ea typeface="+mj-ea"/>
                <a:cs typeface="+mj-cs"/>
              </a:rPr>
              <a:t>Data</a:t>
            </a:r>
            <a:r>
              <a:rPr lang="es-ES" sz="4000" b="1" dirty="0" smtClean="0">
                <a:solidFill>
                  <a:schemeClr val="tx2">
                    <a:lumMod val="60000"/>
                    <a:lumOff val="40000"/>
                  </a:schemeClr>
                </a:solidFill>
                <a:latin typeface="+mj-lt"/>
                <a:ea typeface="+mj-ea"/>
                <a:cs typeface="+mj-cs"/>
              </a:rPr>
              <a:t> and </a:t>
            </a:r>
            <a:r>
              <a:rPr lang="es-ES" sz="4000" b="1" dirty="0" err="1" smtClean="0">
                <a:solidFill>
                  <a:schemeClr val="tx2">
                    <a:lumMod val="60000"/>
                    <a:lumOff val="40000"/>
                  </a:schemeClr>
                </a:solidFill>
                <a:latin typeface="+mj-lt"/>
                <a:ea typeface="+mj-ea"/>
                <a:cs typeface="+mj-cs"/>
              </a:rPr>
              <a:t>Products</a:t>
            </a:r>
            <a:endParaRPr kumimoji="0" lang="en-US" sz="4000" b="1" i="0" u="none" strike="noStrike" kern="1200" cap="none" spc="800" normalizeH="0" baseline="0" noProof="0" dirty="0">
              <a:ln>
                <a:noFill/>
              </a:ln>
              <a:solidFill>
                <a:schemeClr val="tx2">
                  <a:lumMod val="60000"/>
                  <a:lumOff val="40000"/>
                </a:schemeClr>
              </a:solidFill>
              <a:effectLst/>
              <a:uLnTx/>
              <a:uFillTx/>
              <a:latin typeface="Verdana" pitchFamily="34" charset="0"/>
              <a:ea typeface="Verdana" pitchFamily="34" charset="0"/>
              <a:cs typeface="Verdana" pitchFamily="34" charset="0"/>
            </a:endParaRPr>
          </a:p>
        </p:txBody>
      </p:sp>
      <p:sp>
        <p:nvSpPr>
          <p:cNvPr id="6" name="2 Subtítulo"/>
          <p:cNvSpPr txBox="1">
            <a:spLocks/>
          </p:cNvSpPr>
          <p:nvPr/>
        </p:nvSpPr>
        <p:spPr>
          <a:xfrm>
            <a:off x="1214438" y="5357813"/>
            <a:ext cx="6400800" cy="966787"/>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Joaquín A. </a:t>
            </a:r>
            <a:r>
              <a:rPr kumimoji="0" lang="es-ES" sz="2000" b="0" i="0" u="none" strike="noStrike" kern="1200" cap="none" spc="0" normalizeH="0" baseline="0" noProof="0" dirty="0" err="1" smtClean="0">
                <a:ln>
                  <a:noFill/>
                </a:ln>
                <a:solidFill>
                  <a:schemeClr val="tx1">
                    <a:lumMod val="65000"/>
                    <a:lumOff val="35000"/>
                  </a:schemeClr>
                </a:solidFill>
                <a:effectLst/>
                <a:uLnTx/>
                <a:uFillTx/>
                <a:latin typeface="+mn-lt"/>
                <a:ea typeface="+mn-ea"/>
                <a:cs typeface="+mn-cs"/>
              </a:rPr>
              <a:t>Triñanes</a:t>
            </a:r>
            <a:r>
              <a:rPr kumimoji="0" lang="es-E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   </a:t>
            </a:r>
            <a:r>
              <a:rPr kumimoji="0" lang="es-ES" sz="2000" b="0" i="0" u="none" strike="noStrike" kern="1200" cap="none" spc="0" normalizeH="0" baseline="0" noProof="0" dirty="0" err="1" smtClean="0">
                <a:ln>
                  <a:noFill/>
                </a:ln>
                <a:solidFill>
                  <a:schemeClr val="tx1">
                    <a:lumMod val="65000"/>
                    <a:lumOff val="35000"/>
                  </a:schemeClr>
                </a:solidFill>
                <a:effectLst/>
                <a:uLnTx/>
                <a:uFillTx/>
                <a:latin typeface="+mn-lt"/>
                <a:ea typeface="+mn-ea"/>
                <a:cs typeface="+mn-cs"/>
              </a:rPr>
              <a:t>PhOD</a:t>
            </a:r>
            <a:r>
              <a:rPr kumimoji="0" lang="es-E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/CIMAS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s-ES" sz="2000" b="0" i="0" u="none" strike="noStrike" kern="1200" cap="none" spc="0" normalizeH="0" baseline="0" noProof="0" dirty="0" err="1" smtClean="0">
                <a:ln>
                  <a:noFill/>
                </a:ln>
                <a:solidFill>
                  <a:schemeClr val="tx1">
                    <a:lumMod val="65000"/>
                    <a:lumOff val="35000"/>
                  </a:schemeClr>
                </a:solidFill>
                <a:effectLst/>
                <a:uLnTx/>
                <a:uFillTx/>
                <a:latin typeface="+mn-lt"/>
                <a:ea typeface="+mn-ea"/>
                <a:cs typeface="+mn-cs"/>
              </a:rPr>
              <a:t>Joaquin.Trinanes</a:t>
            </a:r>
            <a:r>
              <a:rPr kumimoji="0" lang="es-ES" sz="20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t>
            </a:r>
            <a:r>
              <a:rPr lang="es-ES" sz="2000" dirty="0" err="1" smtClean="0">
                <a:solidFill>
                  <a:schemeClr val="tx1">
                    <a:lumMod val="65000"/>
                    <a:lumOff val="35000"/>
                  </a:schemeClr>
                </a:solidFill>
                <a:latin typeface="+mn-lt"/>
              </a:rPr>
              <a:t>noaa.gov</a:t>
            </a:r>
            <a:endParaRPr kumimoji="0" lang="en-US" sz="20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cxnSp>
        <p:nvCxnSpPr>
          <p:cNvPr id="7" name="6 Conector recto"/>
          <p:cNvCxnSpPr/>
          <p:nvPr/>
        </p:nvCxnSpPr>
        <p:spPr>
          <a:xfrm>
            <a:off x="1143000" y="5286375"/>
            <a:ext cx="6572250" cy="1588"/>
          </a:xfrm>
          <a:prstGeom prst="line">
            <a:avLst/>
          </a:prstGeom>
          <a:ln>
            <a:solidFill>
              <a:srgbClr val="082473"/>
            </a:solidFill>
          </a:ln>
        </p:spPr>
        <p:style>
          <a:lnRef idx="1">
            <a:schemeClr val="accent1"/>
          </a:lnRef>
          <a:fillRef idx="0">
            <a:schemeClr val="accent1"/>
          </a:fillRef>
          <a:effectRef idx="0">
            <a:schemeClr val="accent1"/>
          </a:effectRef>
          <a:fontRef idx="minor">
            <a:schemeClr val="tx1"/>
          </a:fontRef>
        </p:style>
      </p:cxnSp>
      <p:pic>
        <p:nvPicPr>
          <p:cNvPr id="9" name="1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288" y="34925"/>
            <a:ext cx="11938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323528" y="692696"/>
            <a:ext cx="7239000" cy="1103313"/>
          </a:xfrm>
          <a:prstGeom prst="rect">
            <a:avLst/>
          </a:prstGeom>
        </p:spPr>
        <p:txBody>
          <a:bodyPr/>
          <a:lstStyle/>
          <a:p>
            <a:pPr defTabSz="914813">
              <a:lnSpc>
                <a:spcPct val="150000"/>
              </a:lnSpc>
              <a:spcBef>
                <a:spcPct val="50000"/>
              </a:spcBef>
              <a:buClr>
                <a:srgbClr val="003B76"/>
              </a:buClr>
              <a:defRPr/>
            </a:pPr>
            <a:r>
              <a:rPr lang="en-US" sz="2200" b="1" i="0" u="none" kern="0" dirty="0">
                <a:solidFill>
                  <a:srgbClr val="003B76"/>
                </a:solidFill>
                <a:latin typeface="+mn-lt"/>
                <a:cs typeface="+mn-cs"/>
              </a:rPr>
              <a:t>Mississippi River Water </a:t>
            </a:r>
            <a:r>
              <a:rPr lang="en-US" sz="2200" b="1" i="0" u="none" kern="0" dirty="0" smtClean="0">
                <a:solidFill>
                  <a:srgbClr val="003B76"/>
                </a:solidFill>
                <a:latin typeface="+mn-lt"/>
                <a:cs typeface="+mn-cs"/>
              </a:rPr>
              <a:t>Discharge</a:t>
            </a:r>
            <a:endParaRPr lang="en-US" sz="2200" b="1" i="0" u="none" kern="0" dirty="0">
              <a:solidFill>
                <a:srgbClr val="003B76"/>
              </a:solidFill>
              <a:latin typeface="+mn-lt"/>
              <a:cs typeface="+mn-cs"/>
            </a:endParaRPr>
          </a:p>
        </p:txBody>
      </p:sp>
      <p:grpSp>
        <p:nvGrpSpPr>
          <p:cNvPr id="6155" name="30 Grupo"/>
          <p:cNvGrpSpPr>
            <a:grpSpLocks/>
          </p:cNvGrpSpPr>
          <p:nvPr/>
        </p:nvGrpSpPr>
        <p:grpSpPr bwMode="auto">
          <a:xfrm>
            <a:off x="0" y="1614743"/>
            <a:ext cx="9144000" cy="4882994"/>
            <a:chOff x="1451926" y="1920240"/>
            <a:chExt cx="7655498" cy="4087368"/>
          </a:xfrm>
        </p:grpSpPr>
        <p:pic>
          <p:nvPicPr>
            <p:cNvPr id="6157" name="2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927" y="1920240"/>
              <a:ext cx="2524956"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25 Imagen"/>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999743" y="1920240"/>
              <a:ext cx="2523744" cy="1979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26 Imagen"/>
            <p:cNvPicPr>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583680" y="1920240"/>
              <a:ext cx="2523744"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27 Imagen"/>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1451926" y="4023360"/>
              <a:ext cx="2523744"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28 Imagen"/>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999743" y="4023360"/>
              <a:ext cx="2523744"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29 Imagen"/>
            <p:cNvPicPr>
              <a:picLocks/>
            </p:cNvPicPr>
            <p:nvPr/>
          </p:nvPicPr>
          <p:blipFill>
            <a:blip r:embed="rId8">
              <a:extLst>
                <a:ext uri="{28A0092B-C50C-407E-A947-70E740481C1C}">
                  <a14:useLocalDpi xmlns:a14="http://schemas.microsoft.com/office/drawing/2010/main" val="0"/>
                </a:ext>
              </a:extLst>
            </a:blip>
            <a:srcRect/>
            <a:stretch>
              <a:fillRect/>
            </a:stretch>
          </p:blipFill>
          <p:spPr bwMode="auto">
            <a:xfrm>
              <a:off x="6583680" y="4023360"/>
              <a:ext cx="2523744" cy="1984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8 CuadroTexto"/>
          <p:cNvSpPr txBox="1"/>
          <p:nvPr/>
        </p:nvSpPr>
        <p:spPr>
          <a:xfrm>
            <a:off x="2555776" y="-171400"/>
            <a:ext cx="3544560" cy="1200328"/>
          </a:xfrm>
          <a:prstGeom prst="rect">
            <a:avLst/>
          </a:prstGeom>
          <a:noFill/>
        </p:spPr>
        <p:txBody>
          <a:bodyPr wrap="none" rtlCol="0">
            <a:spAutoFit/>
          </a:bodyPr>
          <a:lstStyle/>
          <a:p>
            <a:r>
              <a:rPr lang="es-ES" sz="4400" b="1" dirty="0" err="1">
                <a:solidFill>
                  <a:schemeClr val="tx2">
                    <a:lumMod val="60000"/>
                    <a:lumOff val="40000"/>
                  </a:schemeClr>
                </a:solidFill>
              </a:rPr>
              <a:t>Ocean</a:t>
            </a:r>
            <a:r>
              <a:rPr lang="es-ES" sz="4400" b="1" dirty="0" smtClean="0">
                <a:solidFill>
                  <a:schemeClr val="bg1"/>
                </a:solidFill>
              </a:rPr>
              <a:t> </a:t>
            </a:r>
            <a:r>
              <a:rPr lang="es-ES" sz="4400" b="1" dirty="0">
                <a:solidFill>
                  <a:schemeClr val="tx2">
                    <a:lumMod val="60000"/>
                    <a:lumOff val="40000"/>
                  </a:schemeClr>
                </a:solidFill>
              </a:rPr>
              <a:t>Color</a:t>
            </a:r>
          </a:p>
          <a:p>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914076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165100"/>
            <a:ext cx="9144000" cy="6510673"/>
          </a:xfrm>
          <a:prstGeom prst="rect">
            <a:avLst/>
          </a:prstGeom>
        </p:spPr>
      </p:pic>
      <p:sp>
        <p:nvSpPr>
          <p:cNvPr id="8" name="8 CuadroTexto"/>
          <p:cNvSpPr txBox="1"/>
          <p:nvPr/>
        </p:nvSpPr>
        <p:spPr>
          <a:xfrm>
            <a:off x="2555776" y="-171400"/>
            <a:ext cx="3753977" cy="1200328"/>
          </a:xfrm>
          <a:prstGeom prst="rect">
            <a:avLst/>
          </a:prstGeom>
          <a:noFill/>
        </p:spPr>
        <p:txBody>
          <a:bodyPr wrap="none" rtlCol="0">
            <a:spAutoFit/>
          </a:bodyPr>
          <a:lstStyle/>
          <a:p>
            <a:r>
              <a:rPr lang="es-ES" sz="4400" b="1" dirty="0" err="1" smtClean="0">
                <a:solidFill>
                  <a:schemeClr val="tx2">
                    <a:lumMod val="60000"/>
                    <a:lumOff val="40000"/>
                  </a:schemeClr>
                </a:solidFill>
              </a:rPr>
              <a:t>Ocean</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Winds</a:t>
            </a:r>
            <a:endParaRPr lang="es-ES" sz="4400" b="1" dirty="0">
              <a:solidFill>
                <a:schemeClr val="tx2">
                  <a:lumMod val="60000"/>
                  <a:lumOff val="40000"/>
                </a:schemeClr>
              </a:solidFill>
            </a:endParaRPr>
          </a:p>
          <a:p>
            <a:endParaRPr lang="en-US" sz="2800" b="1" dirty="0">
              <a:solidFill>
                <a:schemeClr val="tx2">
                  <a:lumMod val="60000"/>
                  <a:lumOff val="40000"/>
                </a:schemeClr>
              </a:solidFill>
            </a:endParaRPr>
          </a:p>
        </p:txBody>
      </p:sp>
      <p:pic>
        <p:nvPicPr>
          <p:cNvPr id="5" name="Imagen 4"/>
          <p:cNvPicPr>
            <a:picLocks noChangeAspect="1"/>
          </p:cNvPicPr>
          <p:nvPr/>
        </p:nvPicPr>
        <p:blipFill>
          <a:blip r:embed="rId4"/>
          <a:stretch>
            <a:fillRect/>
          </a:stretch>
        </p:blipFill>
        <p:spPr>
          <a:xfrm>
            <a:off x="179512" y="3645024"/>
            <a:ext cx="3709299" cy="2522736"/>
          </a:xfrm>
          <a:prstGeom prst="rect">
            <a:avLst/>
          </a:prstGeom>
        </p:spPr>
      </p:pic>
    </p:spTree>
    <p:extLst>
      <p:ext uri="{BB962C8B-B14F-4D97-AF65-F5344CB8AC3E}">
        <p14:creationId xmlns:p14="http://schemas.microsoft.com/office/powerpoint/2010/main" val="314382025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0" y="355600"/>
            <a:ext cx="9144000" cy="6137753"/>
          </a:xfrm>
          <a:prstGeom prst="rect">
            <a:avLst/>
          </a:prstGeom>
        </p:spPr>
      </p:pic>
      <p:pic>
        <p:nvPicPr>
          <p:cNvPr id="6" name="Imagen 5"/>
          <p:cNvPicPr>
            <a:picLocks noChangeAspect="1"/>
          </p:cNvPicPr>
          <p:nvPr/>
        </p:nvPicPr>
        <p:blipFill>
          <a:blip r:embed="rId4"/>
          <a:stretch>
            <a:fillRect/>
          </a:stretch>
        </p:blipFill>
        <p:spPr>
          <a:xfrm>
            <a:off x="0" y="355600"/>
            <a:ext cx="9144000" cy="6125853"/>
          </a:xfrm>
          <a:prstGeom prst="rect">
            <a:avLst/>
          </a:prstGeom>
        </p:spPr>
      </p:pic>
      <p:sp>
        <p:nvSpPr>
          <p:cNvPr id="10" name="8 CuadroTexto"/>
          <p:cNvSpPr txBox="1"/>
          <p:nvPr/>
        </p:nvSpPr>
        <p:spPr>
          <a:xfrm>
            <a:off x="3115739" y="-171400"/>
            <a:ext cx="2634054" cy="1200328"/>
          </a:xfrm>
          <a:prstGeom prst="rect">
            <a:avLst/>
          </a:prstGeom>
          <a:noFill/>
        </p:spPr>
        <p:txBody>
          <a:bodyPr wrap="none" rtlCol="0">
            <a:spAutoFit/>
          </a:bodyPr>
          <a:lstStyle/>
          <a:p>
            <a:pPr algn="ctr"/>
            <a:r>
              <a:rPr lang="es-ES" sz="4400" b="1" dirty="0" err="1" smtClean="0">
                <a:solidFill>
                  <a:schemeClr val="tx2">
                    <a:lumMod val="60000"/>
                    <a:lumOff val="40000"/>
                  </a:schemeClr>
                </a:solidFill>
              </a:rPr>
              <a:t>Altimetry</a:t>
            </a:r>
            <a:endParaRPr lang="es-ES" sz="4400" b="1" dirty="0">
              <a:solidFill>
                <a:schemeClr val="tx2">
                  <a:lumMod val="60000"/>
                  <a:lumOff val="40000"/>
                </a:schemeClr>
              </a:solidFill>
            </a:endParaRPr>
          </a:p>
          <a:p>
            <a:endParaRPr lang="en-US" sz="2800" b="1" dirty="0">
              <a:solidFill>
                <a:schemeClr val="tx2">
                  <a:lumMod val="60000"/>
                  <a:lumOff val="40000"/>
                </a:schemeClr>
              </a:solidFill>
            </a:endParaRPr>
          </a:p>
        </p:txBody>
      </p:sp>
      <p:pic>
        <p:nvPicPr>
          <p:cNvPr id="2" name="Imagen 1"/>
          <p:cNvPicPr>
            <a:picLocks noChangeAspect="1"/>
          </p:cNvPicPr>
          <p:nvPr/>
        </p:nvPicPr>
        <p:blipFill>
          <a:blip r:embed="rId5"/>
          <a:stretch>
            <a:fillRect/>
          </a:stretch>
        </p:blipFill>
        <p:spPr>
          <a:xfrm>
            <a:off x="179512" y="2636912"/>
            <a:ext cx="2433015" cy="1574304"/>
          </a:xfrm>
          <a:prstGeom prst="rect">
            <a:avLst/>
          </a:prstGeom>
        </p:spPr>
      </p:pic>
    </p:spTree>
    <p:extLst>
      <p:ext uri="{BB962C8B-B14F-4D97-AF65-F5344CB8AC3E}">
        <p14:creationId xmlns:p14="http://schemas.microsoft.com/office/powerpoint/2010/main" val="3148590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611560" y="1340768"/>
            <a:ext cx="8153400" cy="1296144"/>
          </a:xfrm>
          <a:prstGeom prst="rect">
            <a:avLst/>
          </a:prstGeom>
          <a:ln>
            <a:noFill/>
          </a:ln>
        </p:spPr>
        <p:txBody>
          <a:bodyPr/>
          <a:lstStyle/>
          <a:p>
            <a:pPr algn="just" fontAlgn="auto">
              <a:lnSpc>
                <a:spcPct val="80000"/>
              </a:lnSpc>
              <a:spcBef>
                <a:spcPct val="20000"/>
              </a:spcBef>
              <a:spcAft>
                <a:spcPts val="1800"/>
              </a:spcAft>
              <a:buClr>
                <a:schemeClr val="accent3"/>
              </a:buClr>
              <a:buSzPct val="95000"/>
              <a:tabLst>
                <a:tab pos="114300" algn="l"/>
              </a:tabLst>
              <a:defRPr/>
            </a:pPr>
            <a:r>
              <a:rPr lang="es-ES" sz="2800" dirty="0" err="1">
                <a:solidFill>
                  <a:srgbClr val="FF0000"/>
                </a:solidFill>
                <a:latin typeface="+mn-lt"/>
                <a:cs typeface="Lucida Grande"/>
              </a:rPr>
              <a:t>Goals</a:t>
            </a:r>
            <a:r>
              <a:rPr lang="es-ES" sz="2800" dirty="0">
                <a:solidFill>
                  <a:srgbClr val="FF0000"/>
                </a:solidFill>
                <a:latin typeface="+mn-lt"/>
                <a:cs typeface="Lucida Grande"/>
              </a:rPr>
              <a:t> </a:t>
            </a:r>
          </a:p>
          <a:p>
            <a:pPr algn="just" fontAlgn="auto">
              <a:lnSpc>
                <a:spcPct val="80000"/>
              </a:lnSpc>
              <a:spcBef>
                <a:spcPct val="20000"/>
              </a:spcBef>
              <a:spcAft>
                <a:spcPts val="1800"/>
              </a:spcAft>
              <a:buClr>
                <a:schemeClr val="accent3"/>
              </a:buClr>
              <a:buSzPct val="95000"/>
              <a:tabLst>
                <a:tab pos="114300" algn="l"/>
              </a:tabLst>
              <a:defRPr/>
            </a:pPr>
            <a:r>
              <a:rPr lang="es-ES" sz="2400" dirty="0" err="1">
                <a:latin typeface="+mn-lt"/>
                <a:cs typeface="Lucida Grande"/>
              </a:rPr>
              <a:t>Quantify</a:t>
            </a:r>
            <a:r>
              <a:rPr lang="es-ES" sz="2400" dirty="0">
                <a:latin typeface="+mn-lt"/>
                <a:cs typeface="Lucida Grande"/>
              </a:rPr>
              <a:t> </a:t>
            </a:r>
            <a:r>
              <a:rPr lang="es-ES" sz="2400" dirty="0" err="1">
                <a:latin typeface="+mn-lt"/>
                <a:cs typeface="Lucida Grande"/>
              </a:rPr>
              <a:t>the</a:t>
            </a:r>
            <a:r>
              <a:rPr lang="es-ES" sz="2400" dirty="0">
                <a:latin typeface="+mn-lt"/>
                <a:cs typeface="Lucida Grande"/>
              </a:rPr>
              <a:t> </a:t>
            </a:r>
            <a:r>
              <a:rPr lang="es-ES" sz="2400" dirty="0" err="1">
                <a:latin typeface="+mn-lt"/>
                <a:cs typeface="Lucida Grande"/>
              </a:rPr>
              <a:t>fluxes</a:t>
            </a:r>
            <a:r>
              <a:rPr lang="es-ES" sz="2400" dirty="0">
                <a:latin typeface="+mn-lt"/>
                <a:cs typeface="Lucida Grande"/>
              </a:rPr>
              <a:t> </a:t>
            </a:r>
            <a:r>
              <a:rPr lang="es-ES" sz="2400" dirty="0" err="1">
                <a:latin typeface="+mn-lt"/>
                <a:cs typeface="Lucida Grande"/>
              </a:rPr>
              <a:t>using</a:t>
            </a:r>
            <a:r>
              <a:rPr lang="es-ES" sz="2400" dirty="0">
                <a:latin typeface="+mn-lt"/>
                <a:cs typeface="Lucida Grande"/>
              </a:rPr>
              <a:t> </a:t>
            </a:r>
            <a:r>
              <a:rPr lang="es-ES" sz="2400" dirty="0" err="1">
                <a:latin typeface="+mn-lt"/>
                <a:cs typeface="Lucida Grande"/>
              </a:rPr>
              <a:t>satellite-derived</a:t>
            </a:r>
            <a:r>
              <a:rPr lang="es-ES" sz="2400" dirty="0">
                <a:latin typeface="+mn-lt"/>
                <a:cs typeface="Lucida Grande"/>
              </a:rPr>
              <a:t> </a:t>
            </a:r>
            <a:r>
              <a:rPr lang="es-ES" sz="2400" dirty="0" err="1" smtClean="0">
                <a:latin typeface="+mn-lt"/>
                <a:cs typeface="Lucida Grande"/>
              </a:rPr>
              <a:t>parameters</a:t>
            </a:r>
            <a:endParaRPr lang="en-U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n-US" sz="2400" dirty="0">
                <a:latin typeface="+mn-lt"/>
                <a:cs typeface="Lucida Grande"/>
              </a:rPr>
              <a:t>Constrain regional fluxes to 0.2 </a:t>
            </a:r>
            <a:r>
              <a:rPr lang="en-US" sz="2400" dirty="0" err="1">
                <a:latin typeface="+mn-lt"/>
                <a:cs typeface="Lucida Grande"/>
              </a:rPr>
              <a:t>Pg</a:t>
            </a:r>
            <a:r>
              <a:rPr lang="en-US" sz="2400" dirty="0">
                <a:latin typeface="+mn-lt"/>
                <a:cs typeface="Lucida Grande"/>
              </a:rPr>
              <a:t> C year-1, using the synoptic capabilities of satellite </a:t>
            </a:r>
            <a:r>
              <a:rPr lang="en-US" sz="2400" dirty="0" smtClean="0">
                <a:latin typeface="+mn-lt"/>
                <a:cs typeface="Lucida Grande"/>
              </a:rPr>
              <a:t>sensors</a:t>
            </a:r>
            <a:endParaRPr lang="en-U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err="1">
                <a:latin typeface="+mn-lt"/>
                <a:cs typeface="Lucida Grande"/>
              </a:rPr>
              <a:t>Assess</a:t>
            </a:r>
            <a:r>
              <a:rPr lang="es-ES" sz="2400" dirty="0">
                <a:latin typeface="+mn-lt"/>
                <a:cs typeface="Lucida Grande"/>
              </a:rPr>
              <a:t> </a:t>
            </a:r>
            <a:r>
              <a:rPr lang="es-ES" sz="2400" dirty="0" err="1">
                <a:latin typeface="+mn-lt"/>
                <a:cs typeface="Lucida Grande"/>
              </a:rPr>
              <a:t>the</a:t>
            </a:r>
            <a:r>
              <a:rPr lang="es-ES" sz="2400" dirty="0">
                <a:latin typeface="+mn-lt"/>
                <a:cs typeface="Lucida Grande"/>
              </a:rPr>
              <a:t> regional </a:t>
            </a:r>
            <a:r>
              <a:rPr lang="es-ES" sz="2400" dirty="0" err="1">
                <a:latin typeface="+mn-lt"/>
                <a:cs typeface="Lucida Grande"/>
              </a:rPr>
              <a:t>extent</a:t>
            </a:r>
            <a:r>
              <a:rPr lang="es-ES" sz="2400" dirty="0">
                <a:latin typeface="+mn-lt"/>
                <a:cs typeface="Lucida Grande"/>
              </a:rPr>
              <a:t> </a:t>
            </a:r>
            <a:r>
              <a:rPr lang="es-ES" sz="2400" dirty="0" err="1">
                <a:latin typeface="+mn-lt"/>
                <a:cs typeface="Lucida Grande"/>
              </a:rPr>
              <a:t>over</a:t>
            </a:r>
            <a:r>
              <a:rPr lang="es-ES" sz="2400" dirty="0">
                <a:latin typeface="+mn-lt"/>
                <a:cs typeface="Lucida Grande"/>
              </a:rPr>
              <a:t> </a:t>
            </a:r>
            <a:r>
              <a:rPr lang="es-ES" sz="2400" dirty="0" err="1">
                <a:latin typeface="+mn-lt"/>
                <a:cs typeface="Lucida Grande"/>
              </a:rPr>
              <a:t>which</a:t>
            </a:r>
            <a:r>
              <a:rPr lang="es-ES" sz="2400" dirty="0">
                <a:latin typeface="+mn-lt"/>
                <a:cs typeface="Lucida Grande"/>
              </a:rPr>
              <a:t> </a:t>
            </a:r>
            <a:r>
              <a:rPr lang="es-ES" sz="2400" dirty="0" err="1">
                <a:latin typeface="+mn-lt"/>
                <a:cs typeface="Lucida Grande"/>
              </a:rPr>
              <a:t>the</a:t>
            </a:r>
            <a:r>
              <a:rPr lang="es-ES" sz="2400" dirty="0">
                <a:latin typeface="+mn-lt"/>
                <a:cs typeface="Lucida Grande"/>
              </a:rPr>
              <a:t> </a:t>
            </a:r>
            <a:r>
              <a:rPr lang="es-ES" sz="2400" dirty="0" err="1">
                <a:latin typeface="+mn-lt"/>
                <a:cs typeface="Lucida Grande"/>
              </a:rPr>
              <a:t>algorithms</a:t>
            </a:r>
            <a:r>
              <a:rPr lang="es-ES" sz="2400" dirty="0">
                <a:latin typeface="+mn-lt"/>
                <a:cs typeface="Lucida Grande"/>
              </a:rPr>
              <a:t> can be </a:t>
            </a:r>
            <a:r>
              <a:rPr lang="es-ES" sz="2400" dirty="0" err="1" smtClean="0">
                <a:latin typeface="+mn-lt"/>
                <a:cs typeface="Lucida Grande"/>
              </a:rPr>
              <a:t>applied</a:t>
            </a:r>
            <a:endParaRPr lang="es-E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err="1">
                <a:latin typeface="+mn-lt"/>
                <a:cs typeface="Lucida Grande"/>
              </a:rPr>
              <a:t>Monthly</a:t>
            </a:r>
            <a:r>
              <a:rPr lang="es-ES" sz="2400" dirty="0">
                <a:latin typeface="+mn-lt"/>
                <a:cs typeface="Lucida Grande"/>
              </a:rPr>
              <a:t> and </a:t>
            </a:r>
            <a:r>
              <a:rPr lang="es-ES" sz="2400" dirty="0" err="1">
                <a:latin typeface="+mn-lt"/>
                <a:cs typeface="Lucida Grande"/>
              </a:rPr>
              <a:t>Seasonal</a:t>
            </a:r>
            <a:endParaRPr lang="es-E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err="1">
                <a:latin typeface="+mn-lt"/>
                <a:cs typeface="Lucida Grande"/>
              </a:rPr>
              <a:t>Study</a:t>
            </a:r>
            <a:r>
              <a:rPr lang="es-ES" sz="2400" dirty="0">
                <a:latin typeface="+mn-lt"/>
                <a:cs typeface="Lucida Grande"/>
              </a:rPr>
              <a:t> </a:t>
            </a:r>
            <a:r>
              <a:rPr lang="es-ES" sz="2400" dirty="0" err="1">
                <a:latin typeface="+mn-lt"/>
                <a:cs typeface="Lucida Grande"/>
              </a:rPr>
              <a:t>the</a:t>
            </a:r>
            <a:r>
              <a:rPr lang="es-ES" sz="2400" dirty="0">
                <a:latin typeface="+mn-lt"/>
                <a:cs typeface="Lucida Grande"/>
              </a:rPr>
              <a:t> </a:t>
            </a:r>
            <a:r>
              <a:rPr lang="es-ES" sz="2400" dirty="0" err="1">
                <a:latin typeface="+mn-lt"/>
                <a:cs typeface="Lucida Grande"/>
              </a:rPr>
              <a:t>spatial</a:t>
            </a:r>
            <a:r>
              <a:rPr lang="es-ES" sz="2400" dirty="0">
                <a:latin typeface="+mn-lt"/>
                <a:cs typeface="Lucida Grande"/>
              </a:rPr>
              <a:t> and temporal </a:t>
            </a:r>
            <a:r>
              <a:rPr lang="es-ES" sz="2400" dirty="0" err="1">
                <a:latin typeface="+mn-lt"/>
                <a:cs typeface="Lucida Grande"/>
              </a:rPr>
              <a:t>variability</a:t>
            </a:r>
            <a:endParaRPr lang="es-ES" sz="2400" dirty="0">
              <a:latin typeface="+mn-lt"/>
              <a:cs typeface="Lucida Grande"/>
            </a:endParaRPr>
          </a:p>
          <a:p>
            <a:pPr algn="just" fontAlgn="auto">
              <a:spcBef>
                <a:spcPts val="0"/>
              </a:spcBef>
              <a:spcAft>
                <a:spcPts val="0"/>
              </a:spcAft>
              <a:defRPr/>
            </a:pPr>
            <a:endParaRPr lang="es-ES" sz="2200" dirty="0" smtClean="0">
              <a:latin typeface="+mj-lt"/>
            </a:endParaRPr>
          </a:p>
          <a:p>
            <a:pPr algn="just" fontAlgn="auto">
              <a:spcBef>
                <a:spcPts val="0"/>
              </a:spcBef>
              <a:spcAft>
                <a:spcPts val="0"/>
              </a:spcAft>
              <a:defRPr/>
            </a:pPr>
            <a:endParaRPr lang="es-ES" sz="2200" dirty="0" smtClean="0">
              <a:latin typeface="+mj-lt"/>
            </a:endParaRPr>
          </a:p>
          <a:p>
            <a:pPr algn="just" fontAlgn="auto">
              <a:spcBef>
                <a:spcPts val="0"/>
              </a:spcBef>
              <a:spcAft>
                <a:spcPts val="0"/>
              </a:spcAft>
              <a:defRPr/>
            </a:pPr>
            <a:endParaRPr lang="es-ES" sz="2200" dirty="0">
              <a:latin typeface="+mj-lt"/>
            </a:endParaRPr>
          </a:p>
          <a:p>
            <a:pPr algn="just" fontAlgn="auto">
              <a:spcBef>
                <a:spcPts val="0"/>
              </a:spcBef>
              <a:spcAft>
                <a:spcPts val="0"/>
              </a:spcAft>
              <a:defRPr/>
            </a:pPr>
            <a:endParaRPr lang="es-ES" sz="2200" dirty="0">
              <a:latin typeface="+mj-lt"/>
            </a:endParaRPr>
          </a:p>
          <a:p>
            <a:pPr algn="just" fontAlgn="auto">
              <a:spcBef>
                <a:spcPts val="0"/>
              </a:spcBef>
              <a:spcAft>
                <a:spcPts val="0"/>
              </a:spcAft>
              <a:defRPr/>
            </a:pPr>
            <a:endParaRPr lang="es-ES" sz="2200" b="1" dirty="0">
              <a:solidFill>
                <a:schemeClr val="bg2">
                  <a:lumMod val="10000"/>
                </a:schemeClr>
              </a:solidFill>
            </a:endParaRPr>
          </a:p>
          <a:p>
            <a:pPr algn="just" fontAlgn="auto">
              <a:spcBef>
                <a:spcPts val="0"/>
              </a:spcBef>
              <a:spcAft>
                <a:spcPts val="0"/>
              </a:spcAft>
              <a:defRPr/>
            </a:pPr>
            <a:endParaRPr lang="gl-ES" sz="2200" dirty="0">
              <a:latin typeface="+mj-lt"/>
            </a:endParaRPr>
          </a:p>
          <a:p>
            <a:pPr marL="228600" lvl="1" algn="just" fontAlgn="auto">
              <a:lnSpc>
                <a:spcPct val="80000"/>
              </a:lnSpc>
              <a:spcBef>
                <a:spcPct val="20000"/>
              </a:spcBef>
              <a:spcAft>
                <a:spcPts val="1800"/>
              </a:spcAft>
              <a:buClr>
                <a:schemeClr val="accent3"/>
              </a:buClr>
              <a:buSzPct val="95000"/>
              <a:defRPr/>
            </a:pPr>
            <a:endParaRPr lang="es-ES" sz="2200" b="1" dirty="0">
              <a:latin typeface="+mj-lt"/>
            </a:endParaRPr>
          </a:p>
        </p:txBody>
      </p:sp>
      <p:sp>
        <p:nvSpPr>
          <p:cNvPr id="10" name="8 CuadroTexto"/>
          <p:cNvSpPr txBox="1"/>
          <p:nvPr/>
        </p:nvSpPr>
        <p:spPr>
          <a:xfrm>
            <a:off x="2627784" y="260648"/>
            <a:ext cx="184666" cy="1384995"/>
          </a:xfrm>
          <a:prstGeom prst="rect">
            <a:avLst/>
          </a:prstGeom>
          <a:noFill/>
        </p:spPr>
        <p:txBody>
          <a:bodyPr wrap="none" rtlCol="0">
            <a:spAutoFit/>
          </a:bodyPr>
          <a:lstStyle/>
          <a:p>
            <a:endParaRPr lang="es-ES" sz="2800" b="1" dirty="0" smtClean="0">
              <a:solidFill>
                <a:schemeClr val="tx2">
                  <a:lumMod val="60000"/>
                  <a:lumOff val="40000"/>
                </a:schemeClr>
              </a:solidFill>
            </a:endParaRPr>
          </a:p>
          <a:p>
            <a:endParaRPr lang="es-ES" sz="2800" b="1" dirty="0">
              <a:solidFill>
                <a:schemeClr val="tx2">
                  <a:lumMod val="60000"/>
                  <a:lumOff val="40000"/>
                </a:schemeClr>
              </a:solidFill>
            </a:endParaRPr>
          </a:p>
          <a:p>
            <a:endParaRPr lang="en-US" sz="2800" b="1" dirty="0">
              <a:solidFill>
                <a:schemeClr val="tx2">
                  <a:lumMod val="60000"/>
                  <a:lumOff val="40000"/>
                </a:schemeClr>
              </a:solidFill>
            </a:endParaRPr>
          </a:p>
        </p:txBody>
      </p:sp>
      <p:sp>
        <p:nvSpPr>
          <p:cNvPr id="11"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Carbon</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Fluxes</a:t>
            </a:r>
            <a:r>
              <a:rPr lang="es-ES" sz="4400" b="1" dirty="0" smtClean="0">
                <a:solidFill>
                  <a:schemeClr val="tx2">
                    <a:lumMod val="60000"/>
                    <a:lumOff val="40000"/>
                  </a:schemeClr>
                </a:solidFill>
              </a:rPr>
              <a:t> </a:t>
            </a:r>
            <a:r>
              <a:rPr lang="es-ES" sz="3600" b="1" dirty="0" smtClean="0">
                <a:solidFill>
                  <a:schemeClr val="tx2">
                    <a:lumMod val="60000"/>
                    <a:lumOff val="40000"/>
                  </a:schemeClr>
                </a:solidFill>
              </a:rPr>
              <a:t>(OCD/</a:t>
            </a:r>
            <a:r>
              <a:rPr lang="es-ES" sz="3600" b="1" dirty="0" err="1" smtClean="0">
                <a:solidFill>
                  <a:schemeClr val="tx2">
                    <a:lumMod val="60000"/>
                    <a:lumOff val="40000"/>
                  </a:schemeClr>
                </a:solidFill>
              </a:rPr>
              <a:t>Rik</a:t>
            </a:r>
            <a:r>
              <a:rPr lang="es-ES" sz="3600" b="1" dirty="0" smtClean="0">
                <a:solidFill>
                  <a:schemeClr val="tx2">
                    <a:lumMod val="60000"/>
                    <a:lumOff val="40000"/>
                  </a:schemeClr>
                </a:solidFill>
              </a:rPr>
              <a:t> </a:t>
            </a:r>
            <a:r>
              <a:rPr lang="es-ES" sz="3600" b="1" dirty="0" err="1" smtClean="0">
                <a:solidFill>
                  <a:schemeClr val="tx2">
                    <a:lumMod val="60000"/>
                    <a:lumOff val="40000"/>
                  </a:schemeClr>
                </a:solidFill>
              </a:rPr>
              <a:t>Wann</a:t>
            </a:r>
            <a:r>
              <a:rPr lang="es-ES" sz="3600" b="1" dirty="0" smtClean="0">
                <a:solidFill>
                  <a:schemeClr val="tx2">
                    <a:lumMod val="60000"/>
                    <a:lumOff val="40000"/>
                  </a:schemeClr>
                </a:solidFill>
              </a:rPr>
              <a:t>.)</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1190579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1" end="1"/>
                                            </p:txEl>
                                          </p:spTgt>
                                        </p:tgtEl>
                                        <p:attrNameLst>
                                          <p:attrName>ppt_c</p:attrName>
                                        </p:attrNameLst>
                                      </p:cBhvr>
                                      <p:to>
                                        <a:srgbClr val="CAC8C0"/>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2" end="2"/>
                                            </p:txEl>
                                          </p:spTgt>
                                        </p:tgtEl>
                                        <p:attrNameLst>
                                          <p:attrName>ppt_c</p:attrName>
                                        </p:attrNameLst>
                                      </p:cBhvr>
                                      <p:to>
                                        <a:srgbClr val="CAC8C0"/>
                                      </p:to>
                                    </p:animClr>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3" end="3"/>
                                            </p:txEl>
                                          </p:spTgt>
                                        </p:tgtEl>
                                        <p:attrNameLst>
                                          <p:attrName>ppt_c</p:attrName>
                                        </p:attrNameLst>
                                      </p:cBhvr>
                                      <p:to>
                                        <a:srgbClr val="CAC8C0"/>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9">
                                            <p:txEl>
                                              <p:pRg st="4" end="4"/>
                                            </p:txEl>
                                          </p:spTgt>
                                        </p:tgtEl>
                                        <p:attrNameLst>
                                          <p:attrName>ppt_c</p:attrName>
                                        </p:attrNameLst>
                                      </p:cBhvr>
                                      <p:to>
                                        <a:srgbClr val="CAC8C0"/>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95536" y="1196752"/>
            <a:ext cx="8215312" cy="4456604"/>
          </a:xfrm>
          <a:prstGeom prst="rect">
            <a:avLst/>
          </a:prstGeom>
          <a:noFill/>
        </p:spPr>
        <p:txBody>
          <a:bodyPr>
            <a:spAutoFit/>
          </a:bodyPr>
          <a:lstStyle/>
          <a:p>
            <a:pPr algn="just" fontAlgn="auto">
              <a:lnSpc>
                <a:spcPct val="80000"/>
              </a:lnSpc>
              <a:spcBef>
                <a:spcPct val="20000"/>
              </a:spcBef>
              <a:spcAft>
                <a:spcPts val="1800"/>
              </a:spcAft>
              <a:buClr>
                <a:schemeClr val="accent3"/>
              </a:buClr>
              <a:buSzPct val="95000"/>
              <a:tabLst>
                <a:tab pos="114300" algn="l"/>
              </a:tabLst>
              <a:defRPr/>
            </a:pPr>
            <a:r>
              <a:rPr lang="es-ES" sz="2800" dirty="0">
                <a:solidFill>
                  <a:srgbClr val="FF0000"/>
                </a:solidFill>
                <a:latin typeface="+mn-lt"/>
                <a:cs typeface="Lucida Grande"/>
              </a:rPr>
              <a:t>New </a:t>
            </a:r>
            <a:r>
              <a:rPr lang="es-ES" sz="2800" dirty="0" err="1">
                <a:solidFill>
                  <a:srgbClr val="FF0000"/>
                </a:solidFill>
                <a:latin typeface="+mn-lt"/>
                <a:cs typeface="Lucida Grande"/>
              </a:rPr>
              <a:t>approach</a:t>
            </a:r>
            <a:r>
              <a:rPr lang="es-ES" sz="2800" dirty="0">
                <a:solidFill>
                  <a:srgbClr val="FF0000"/>
                </a:solidFill>
                <a:latin typeface="+mn-lt"/>
                <a:cs typeface="Lucida Grande"/>
              </a:rPr>
              <a:t> </a:t>
            </a:r>
            <a:r>
              <a:rPr lang="es-ES" sz="2800" dirty="0" err="1">
                <a:solidFill>
                  <a:srgbClr val="FF0000"/>
                </a:solidFill>
                <a:latin typeface="+mn-lt"/>
                <a:cs typeface="Lucida Grande"/>
              </a:rPr>
              <a:t>for</a:t>
            </a:r>
            <a:r>
              <a:rPr lang="es-ES" sz="2800" dirty="0">
                <a:solidFill>
                  <a:srgbClr val="FF0000"/>
                </a:solidFill>
                <a:latin typeface="+mn-lt"/>
                <a:cs typeface="Lucida Grande"/>
              </a:rPr>
              <a:t> </a:t>
            </a:r>
            <a:r>
              <a:rPr lang="es-ES" sz="2800" dirty="0" err="1">
                <a:solidFill>
                  <a:srgbClr val="FF0000"/>
                </a:solidFill>
                <a:latin typeface="+mn-lt"/>
                <a:cs typeface="Lucida Grande"/>
              </a:rPr>
              <a:t>the</a:t>
            </a:r>
            <a:r>
              <a:rPr lang="es-ES" sz="2800" dirty="0">
                <a:solidFill>
                  <a:srgbClr val="FF0000"/>
                </a:solidFill>
                <a:latin typeface="+mn-lt"/>
                <a:cs typeface="Lucida Grande"/>
              </a:rPr>
              <a:t> </a:t>
            </a:r>
            <a:r>
              <a:rPr lang="es-ES" sz="2800" dirty="0" err="1">
                <a:solidFill>
                  <a:srgbClr val="FF0000"/>
                </a:solidFill>
                <a:latin typeface="+mn-lt"/>
                <a:cs typeface="Lucida Grande"/>
              </a:rPr>
              <a:t>Caribbean</a:t>
            </a:r>
            <a:r>
              <a:rPr lang="es-ES" sz="2800" dirty="0">
                <a:solidFill>
                  <a:srgbClr val="FF0000"/>
                </a:solidFill>
                <a:latin typeface="+mn-lt"/>
                <a:cs typeface="Lucida Grande"/>
              </a:rPr>
              <a:t> </a:t>
            </a:r>
            <a:r>
              <a:rPr lang="es-ES" sz="2800" dirty="0" err="1" smtClean="0">
                <a:solidFill>
                  <a:srgbClr val="FF0000"/>
                </a:solidFill>
                <a:latin typeface="+mn-lt"/>
                <a:cs typeface="Lucida Grande"/>
              </a:rPr>
              <a:t>region</a:t>
            </a:r>
            <a:endParaRPr lang="es-ES" sz="2800" dirty="0">
              <a:solidFill>
                <a:srgbClr val="FF0000"/>
              </a:solidFill>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smtClean="0">
                <a:latin typeface="+mn-lt"/>
                <a:cs typeface="Lucida Grande"/>
              </a:rPr>
              <a:t>Temporal </a:t>
            </a:r>
            <a:r>
              <a:rPr lang="es-ES" sz="2400" dirty="0" err="1">
                <a:latin typeface="+mn-lt"/>
                <a:cs typeface="Lucida Grande"/>
              </a:rPr>
              <a:t>scales</a:t>
            </a:r>
            <a:r>
              <a:rPr lang="es-ES" sz="2400" dirty="0">
                <a:latin typeface="+mn-lt"/>
                <a:cs typeface="Lucida Grande"/>
              </a:rPr>
              <a:t>: </a:t>
            </a:r>
            <a:r>
              <a:rPr lang="es-ES" sz="2400" dirty="0" err="1">
                <a:latin typeface="+mn-lt"/>
                <a:cs typeface="Lucida Grande"/>
              </a:rPr>
              <a:t>monthly</a:t>
            </a:r>
            <a:r>
              <a:rPr lang="es-ES" sz="2400" dirty="0">
                <a:latin typeface="+mn-lt"/>
                <a:cs typeface="Lucida Grande"/>
              </a:rPr>
              <a:t>, </a:t>
            </a:r>
            <a:r>
              <a:rPr lang="es-ES" sz="2400" dirty="0" err="1">
                <a:latin typeface="+mn-lt"/>
                <a:cs typeface="Lucida Grande"/>
              </a:rPr>
              <a:t>weekly</a:t>
            </a:r>
            <a:r>
              <a:rPr lang="es-ES" sz="2400" dirty="0">
                <a:latin typeface="+mn-lt"/>
                <a:cs typeface="Lucida Grande"/>
              </a:rPr>
              <a:t> and </a:t>
            </a:r>
            <a:r>
              <a:rPr lang="es-ES" sz="2400" dirty="0" err="1" smtClean="0">
                <a:latin typeface="+mn-lt"/>
                <a:cs typeface="Lucida Grande"/>
              </a:rPr>
              <a:t>daily</a:t>
            </a:r>
            <a:endParaRPr lang="es-E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smtClean="0">
                <a:latin typeface="+mn-lt"/>
                <a:cs typeface="Lucida Grande"/>
              </a:rPr>
              <a:t>Nominal </a:t>
            </a:r>
            <a:r>
              <a:rPr lang="es-ES" sz="2400" dirty="0" err="1">
                <a:latin typeface="+mn-lt"/>
                <a:cs typeface="Lucida Grande"/>
              </a:rPr>
              <a:t>spatial</a:t>
            </a:r>
            <a:r>
              <a:rPr lang="es-ES" sz="2400" dirty="0">
                <a:latin typeface="+mn-lt"/>
                <a:cs typeface="Lucida Grande"/>
              </a:rPr>
              <a:t> </a:t>
            </a:r>
            <a:r>
              <a:rPr lang="es-ES" sz="2400" dirty="0" err="1">
                <a:latin typeface="+mn-lt"/>
                <a:cs typeface="Lucida Grande"/>
              </a:rPr>
              <a:t>resolution</a:t>
            </a:r>
            <a:r>
              <a:rPr lang="es-ES" sz="2400" dirty="0">
                <a:latin typeface="+mn-lt"/>
                <a:cs typeface="Lucida Grande"/>
              </a:rPr>
              <a:t>: 1/5 </a:t>
            </a:r>
            <a:r>
              <a:rPr lang="es-ES" sz="2400" dirty="0" err="1" smtClean="0">
                <a:latin typeface="+mn-lt"/>
                <a:cs typeface="Lucida Grande"/>
              </a:rPr>
              <a:t>degree</a:t>
            </a:r>
            <a:endParaRPr lang="es-E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 sz="2400" dirty="0" smtClean="0">
                <a:latin typeface="+mn-lt"/>
                <a:cs typeface="Lucida Grande"/>
              </a:rPr>
              <a:t>Suite </a:t>
            </a:r>
            <a:r>
              <a:rPr lang="es-ES" sz="2400" dirty="0">
                <a:latin typeface="+mn-lt"/>
                <a:cs typeface="Lucida Grande"/>
              </a:rPr>
              <a:t>of </a:t>
            </a:r>
            <a:r>
              <a:rPr lang="es-ES" sz="2400" dirty="0" err="1">
                <a:latin typeface="+mn-lt"/>
                <a:cs typeface="Lucida Grande"/>
              </a:rPr>
              <a:t>products</a:t>
            </a:r>
            <a:r>
              <a:rPr lang="es-ES" sz="2400" dirty="0">
                <a:latin typeface="+mn-lt"/>
                <a:cs typeface="Lucida Grande"/>
              </a:rPr>
              <a:t> </a:t>
            </a:r>
            <a:r>
              <a:rPr lang="es-ES" sz="2400" dirty="0" err="1">
                <a:latin typeface="+mn-lt"/>
                <a:cs typeface="Lucida Grande"/>
              </a:rPr>
              <a:t>include</a:t>
            </a:r>
            <a:r>
              <a:rPr lang="es-ES" sz="2400" dirty="0">
                <a:latin typeface="+mn-lt"/>
                <a:cs typeface="Lucida Grande"/>
              </a:rPr>
              <a:t>: SST, SSS, pCO2a, pCO2w,  </a:t>
            </a:r>
            <a:r>
              <a:rPr lang="es-ES" sz="2400" dirty="0" err="1">
                <a:latin typeface="+mn-lt"/>
                <a:cs typeface="Lucida Grande"/>
              </a:rPr>
              <a:t>Alk</a:t>
            </a:r>
            <a:r>
              <a:rPr lang="es-ES" sz="2400" dirty="0">
                <a:latin typeface="+mn-lt"/>
                <a:cs typeface="Lucida Grande"/>
              </a:rPr>
              <a:t>, pH, </a:t>
            </a:r>
            <a:r>
              <a:rPr lang="el-GR" sz="2400" dirty="0">
                <a:latin typeface="+mn-lt"/>
                <a:cs typeface="Lucida Grande"/>
              </a:rPr>
              <a:t>Ω</a:t>
            </a:r>
            <a:r>
              <a:rPr lang="es-ES" sz="2400" dirty="0" err="1">
                <a:latin typeface="+mn-lt"/>
                <a:cs typeface="Lucida Grande"/>
              </a:rPr>
              <a:t>arg</a:t>
            </a:r>
            <a:r>
              <a:rPr lang="es-ES" sz="2400" dirty="0">
                <a:latin typeface="+mn-lt"/>
                <a:cs typeface="Lucida Grande"/>
              </a:rPr>
              <a:t> and </a:t>
            </a:r>
            <a:r>
              <a:rPr lang="el-GR" sz="2400" dirty="0">
                <a:latin typeface="+mn-lt"/>
                <a:cs typeface="Lucida Grande"/>
              </a:rPr>
              <a:t>Ω</a:t>
            </a:r>
            <a:r>
              <a:rPr lang="es-ES" sz="2400" dirty="0">
                <a:latin typeface="+mn-lt"/>
                <a:cs typeface="Lucida Grande"/>
              </a:rPr>
              <a:t>cal. </a:t>
            </a:r>
          </a:p>
          <a:p>
            <a:pPr marL="996950" lvl="1" indent="-450850" fontAlgn="auto">
              <a:spcBef>
                <a:spcPts val="0"/>
              </a:spcBef>
              <a:spcAft>
                <a:spcPts val="0"/>
              </a:spcAft>
              <a:defRPr/>
            </a:pPr>
            <a:endParaRPr lang="es-ES" sz="2200" b="1" dirty="0">
              <a:solidFill>
                <a:schemeClr val="bg2">
                  <a:lumMod val="10000"/>
                </a:schemeClr>
              </a:solidFill>
              <a:latin typeface="+mj-lt"/>
            </a:endParaRPr>
          </a:p>
          <a:p>
            <a:pPr marL="996950" lvl="1" indent="-450850" fontAlgn="auto">
              <a:spcBef>
                <a:spcPts val="0"/>
              </a:spcBef>
              <a:spcAft>
                <a:spcPts val="0"/>
              </a:spcAft>
              <a:buFontTx/>
              <a:buBlip>
                <a:blip r:embed="rId3"/>
              </a:buBlip>
              <a:defRPr/>
            </a:pPr>
            <a:endParaRPr lang="es-ES" sz="2200" b="1" dirty="0">
              <a:solidFill>
                <a:schemeClr val="bg2">
                  <a:lumMod val="10000"/>
                </a:schemeClr>
              </a:solidFill>
              <a:latin typeface="+mj-lt"/>
            </a:endParaRPr>
          </a:p>
          <a:p>
            <a:pPr marL="996950" lvl="1" indent="-450850" fontAlgn="auto">
              <a:spcBef>
                <a:spcPts val="0"/>
              </a:spcBef>
              <a:spcAft>
                <a:spcPts val="0"/>
              </a:spcAft>
              <a:buFontTx/>
              <a:buBlip>
                <a:blip r:embed="rId3"/>
              </a:buBlip>
              <a:defRPr/>
            </a:pPr>
            <a:endParaRPr lang="es-ES" sz="2200" b="1" dirty="0">
              <a:solidFill>
                <a:schemeClr val="bg2">
                  <a:lumMod val="10000"/>
                </a:schemeClr>
              </a:solidFill>
              <a:latin typeface="+mj-lt"/>
            </a:endParaRPr>
          </a:p>
          <a:p>
            <a:pPr marL="539750" indent="-450850" fontAlgn="auto">
              <a:spcBef>
                <a:spcPts val="0"/>
              </a:spcBef>
              <a:spcAft>
                <a:spcPts val="0"/>
              </a:spcAft>
              <a:buFontTx/>
              <a:buBlip>
                <a:blip r:embed="rId3"/>
              </a:buBlip>
              <a:defRPr/>
            </a:pPr>
            <a:endParaRPr lang="es-ES" sz="2200" b="1" dirty="0">
              <a:solidFill>
                <a:schemeClr val="bg2">
                  <a:lumMod val="10000"/>
                </a:schemeClr>
              </a:solidFill>
              <a:latin typeface="+mj-lt"/>
            </a:endParaRPr>
          </a:p>
          <a:p>
            <a:pPr marL="539750" indent="-450850" fontAlgn="auto">
              <a:spcBef>
                <a:spcPts val="0"/>
              </a:spcBef>
              <a:spcAft>
                <a:spcPts val="0"/>
              </a:spcAft>
              <a:buFontTx/>
              <a:buBlip>
                <a:blip r:embed="rId3"/>
              </a:buBlip>
              <a:defRPr/>
            </a:pPr>
            <a:endParaRPr lang="es-ES" sz="2200" b="1" dirty="0">
              <a:solidFill>
                <a:schemeClr val="bg2">
                  <a:lumMod val="10000"/>
                </a:schemeClr>
              </a:solidFill>
              <a:latin typeface="+mj-lt"/>
            </a:endParaRPr>
          </a:p>
        </p:txBody>
      </p:sp>
      <p:pic>
        <p:nvPicPr>
          <p:cNvPr id="6" name="Picture 6" descr="CoastWatchOA200805_GP"/>
          <p:cNvPicPr>
            <a:picLocks noChangeAspect="1" noChangeArrowheads="1"/>
          </p:cNvPicPr>
          <p:nvPr/>
        </p:nvPicPr>
        <p:blipFill>
          <a:blip r:embed="rId4" cstate="print"/>
          <a:srcRect/>
          <a:stretch>
            <a:fillRect/>
          </a:stretch>
        </p:blipFill>
        <p:spPr bwMode="auto">
          <a:xfrm>
            <a:off x="179512" y="3861048"/>
            <a:ext cx="8643937" cy="2160587"/>
          </a:xfrm>
          <a:prstGeom prst="rect">
            <a:avLst/>
          </a:prstGeom>
          <a:noFill/>
          <a:ln w="9525">
            <a:noFill/>
            <a:miter lim="800000"/>
            <a:headEnd/>
            <a:tailEnd/>
          </a:ln>
        </p:spPr>
      </p:pic>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Acidification</a:t>
            </a:r>
            <a:r>
              <a:rPr lang="es-ES" sz="4400" b="1" dirty="0" smtClean="0">
                <a:solidFill>
                  <a:schemeClr val="tx2">
                    <a:lumMod val="60000"/>
                    <a:lumOff val="40000"/>
                  </a:schemeClr>
                </a:solidFill>
              </a:rPr>
              <a:t> </a:t>
            </a:r>
            <a:r>
              <a:rPr lang="es-ES" sz="3600" b="1" dirty="0" smtClean="0">
                <a:solidFill>
                  <a:schemeClr val="tx2">
                    <a:lumMod val="60000"/>
                    <a:lumOff val="40000"/>
                  </a:schemeClr>
                </a:solidFill>
              </a:rPr>
              <a:t>(OCD/</a:t>
            </a:r>
            <a:r>
              <a:rPr lang="es-ES" sz="3600" b="1" dirty="0" err="1" smtClean="0">
                <a:solidFill>
                  <a:schemeClr val="tx2">
                    <a:lumMod val="60000"/>
                    <a:lumOff val="40000"/>
                  </a:schemeClr>
                </a:solidFill>
              </a:rPr>
              <a:t>Rik</a:t>
            </a:r>
            <a:r>
              <a:rPr lang="es-ES" sz="3600" b="1" dirty="0" smtClean="0">
                <a:solidFill>
                  <a:schemeClr val="tx2">
                    <a:lumMod val="60000"/>
                    <a:lumOff val="40000"/>
                  </a:schemeClr>
                </a:solidFill>
              </a:rPr>
              <a:t> </a:t>
            </a:r>
            <a:r>
              <a:rPr lang="es-ES" sz="3600" b="1" dirty="0" err="1" smtClean="0">
                <a:solidFill>
                  <a:schemeClr val="tx2">
                    <a:lumMod val="60000"/>
                    <a:lumOff val="40000"/>
                  </a:schemeClr>
                </a:solidFill>
              </a:rPr>
              <a:t>Wann</a:t>
            </a:r>
            <a:r>
              <a:rPr lang="es-ES" sz="3600" b="1" dirty="0" smtClean="0">
                <a:solidFill>
                  <a:schemeClr val="tx2">
                    <a:lumMod val="60000"/>
                    <a:lumOff val="40000"/>
                  </a:schemeClr>
                </a:solidFill>
              </a:rPr>
              <a:t>.)</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0542611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Public</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Health</a:t>
            </a:r>
            <a:endParaRPr lang="en-US" sz="3600" b="1" dirty="0">
              <a:solidFill>
                <a:schemeClr val="tx2">
                  <a:lumMod val="60000"/>
                  <a:lumOff val="40000"/>
                </a:schemeClr>
              </a:solidFill>
            </a:endParaRPr>
          </a:p>
        </p:txBody>
      </p:sp>
      <p:sp>
        <p:nvSpPr>
          <p:cNvPr id="6" name="Rectangle 3"/>
          <p:cNvSpPr txBox="1">
            <a:spLocks noChangeArrowheads="1"/>
          </p:cNvSpPr>
          <p:nvPr/>
        </p:nvSpPr>
        <p:spPr>
          <a:xfrm>
            <a:off x="611560" y="1340768"/>
            <a:ext cx="8153400" cy="1296144"/>
          </a:xfrm>
          <a:prstGeom prst="rect">
            <a:avLst/>
          </a:prstGeom>
          <a:ln>
            <a:noFill/>
          </a:ln>
        </p:spPr>
        <p:txBody>
          <a:bodyPr/>
          <a:lstStyle/>
          <a:p>
            <a:pPr algn="just" fontAlgn="auto">
              <a:lnSpc>
                <a:spcPct val="80000"/>
              </a:lnSpc>
              <a:spcBef>
                <a:spcPct val="20000"/>
              </a:spcBef>
              <a:spcAft>
                <a:spcPts val="1800"/>
              </a:spcAft>
              <a:buClr>
                <a:schemeClr val="accent3"/>
              </a:buClr>
              <a:buSzPct val="95000"/>
              <a:tabLst>
                <a:tab pos="114300" algn="l"/>
              </a:tabLst>
              <a:defRPr/>
            </a:pPr>
            <a:r>
              <a:rPr lang="es-ES" sz="2800" dirty="0" err="1" smtClean="0">
                <a:solidFill>
                  <a:srgbClr val="FF0000"/>
                </a:solidFill>
                <a:latin typeface="+mn-lt"/>
                <a:cs typeface="Lucida Grande"/>
              </a:rPr>
              <a:t>Some</a:t>
            </a:r>
            <a:r>
              <a:rPr lang="es-ES" sz="2800" dirty="0" smtClean="0">
                <a:solidFill>
                  <a:srgbClr val="FF0000"/>
                </a:solidFill>
                <a:latin typeface="+mn-lt"/>
                <a:cs typeface="Lucida Grande"/>
              </a:rPr>
              <a:t> </a:t>
            </a:r>
            <a:r>
              <a:rPr lang="es-ES" sz="2800" dirty="0" err="1" smtClean="0">
                <a:solidFill>
                  <a:srgbClr val="FF0000"/>
                </a:solidFill>
                <a:latin typeface="+mn-lt"/>
                <a:cs typeface="Lucida Grande"/>
              </a:rPr>
              <a:t>facts</a:t>
            </a:r>
            <a:r>
              <a:rPr lang="es-ES" sz="2800" dirty="0" smtClean="0">
                <a:solidFill>
                  <a:srgbClr val="FF0000"/>
                </a:solidFill>
                <a:latin typeface="+mn-lt"/>
                <a:cs typeface="Lucida Grande"/>
              </a:rPr>
              <a:t> </a:t>
            </a:r>
            <a:r>
              <a:rPr lang="es-ES" sz="2800" dirty="0" err="1" smtClean="0">
                <a:solidFill>
                  <a:srgbClr val="FF0000"/>
                </a:solidFill>
                <a:latin typeface="+mn-lt"/>
                <a:cs typeface="Lucida Grande"/>
              </a:rPr>
              <a:t>about</a:t>
            </a:r>
            <a:r>
              <a:rPr lang="es-ES" sz="2800" dirty="0" smtClean="0">
                <a:solidFill>
                  <a:srgbClr val="FF0000"/>
                </a:solidFill>
                <a:latin typeface="+mn-lt"/>
                <a:cs typeface="Lucida Grande"/>
              </a:rPr>
              <a:t> Vibrio </a:t>
            </a:r>
            <a:r>
              <a:rPr lang="es-ES" sz="2800" dirty="0" err="1" smtClean="0">
                <a:solidFill>
                  <a:srgbClr val="FF0000"/>
                </a:solidFill>
                <a:latin typeface="+mn-lt"/>
                <a:cs typeface="Lucida Grande"/>
              </a:rPr>
              <a:t>species</a:t>
            </a:r>
            <a:endParaRPr lang="es-ES" sz="2800" dirty="0">
              <a:solidFill>
                <a:srgbClr val="FF0000"/>
              </a:solidFill>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_tradnl" sz="2400" dirty="0" err="1" smtClean="0">
                <a:latin typeface="+mn-lt"/>
                <a:cs typeface="Lucida Grande"/>
              </a:rPr>
              <a:t>Pathogenic</a:t>
            </a:r>
            <a:r>
              <a:rPr lang="es-ES_tradnl" sz="2400" dirty="0" smtClean="0">
                <a:latin typeface="+mn-lt"/>
                <a:cs typeface="Lucida Grande"/>
              </a:rPr>
              <a:t> </a:t>
            </a:r>
            <a:r>
              <a:rPr lang="es-ES_tradnl" sz="2400" dirty="0" err="1" smtClean="0">
                <a:latin typeface="+mn-lt"/>
                <a:cs typeface="Lucida Grande"/>
              </a:rPr>
              <a:t>vibrios</a:t>
            </a:r>
            <a:r>
              <a:rPr lang="es-ES_tradnl" sz="2400" dirty="0" smtClean="0">
                <a:latin typeface="+mn-lt"/>
                <a:cs typeface="Lucida Grande"/>
              </a:rPr>
              <a:t> </a:t>
            </a:r>
            <a:r>
              <a:rPr lang="es-ES_tradnl" sz="2400" dirty="0" err="1" smtClean="0">
                <a:latin typeface="+mn-lt"/>
                <a:cs typeface="Lucida Grande"/>
              </a:rPr>
              <a:t>present</a:t>
            </a:r>
            <a:r>
              <a:rPr lang="es-ES_tradnl" sz="2400" dirty="0" smtClean="0">
                <a:latin typeface="+mn-lt"/>
                <a:cs typeface="Lucida Grande"/>
              </a:rPr>
              <a:t> in marine </a:t>
            </a:r>
            <a:r>
              <a:rPr lang="es-ES_tradnl" sz="2400" dirty="0" err="1" smtClean="0">
                <a:latin typeface="+mn-lt"/>
                <a:cs typeface="Lucida Grande"/>
              </a:rPr>
              <a:t>environment</a:t>
            </a:r>
            <a:endParaRPr lang="en-US" sz="2400" dirty="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_tradnl" sz="2400" dirty="0" err="1" smtClean="0">
                <a:latin typeface="+mn-lt"/>
                <a:cs typeface="Lucida Grande"/>
              </a:rPr>
              <a:t>Proliferate</a:t>
            </a:r>
            <a:r>
              <a:rPr lang="es-ES_tradnl" sz="2400" dirty="0" smtClean="0">
                <a:latin typeface="+mn-lt"/>
                <a:cs typeface="Lucida Grande"/>
              </a:rPr>
              <a:t> in </a:t>
            </a:r>
            <a:r>
              <a:rPr lang="es-ES_tradnl" sz="2400" dirty="0" err="1" smtClean="0">
                <a:latin typeface="+mn-lt"/>
                <a:cs typeface="Lucida Grande"/>
              </a:rPr>
              <a:t>warm</a:t>
            </a:r>
            <a:r>
              <a:rPr lang="es-ES_tradnl" sz="2400" dirty="0" smtClean="0">
                <a:latin typeface="+mn-lt"/>
                <a:cs typeface="Lucida Grande"/>
              </a:rPr>
              <a:t> and </a:t>
            </a:r>
            <a:r>
              <a:rPr lang="es-ES_tradnl" sz="2400" dirty="0" err="1" smtClean="0">
                <a:latin typeface="+mn-lt"/>
                <a:cs typeface="Lucida Grande"/>
              </a:rPr>
              <a:t>low</a:t>
            </a:r>
            <a:r>
              <a:rPr lang="es-ES_tradnl" sz="2400" dirty="0" smtClean="0">
                <a:latin typeface="+mn-lt"/>
                <a:cs typeface="Lucida Grande"/>
              </a:rPr>
              <a:t> </a:t>
            </a:r>
            <a:r>
              <a:rPr lang="es-ES_tradnl" sz="2400" dirty="0" err="1" smtClean="0">
                <a:latin typeface="+mn-lt"/>
                <a:cs typeface="Lucida Grande"/>
              </a:rPr>
              <a:t>salinity</a:t>
            </a:r>
            <a:r>
              <a:rPr lang="es-ES_tradnl" sz="2400" dirty="0" smtClean="0">
                <a:latin typeface="+mn-lt"/>
                <a:cs typeface="Lucida Grande"/>
              </a:rPr>
              <a:t> </a:t>
            </a:r>
            <a:r>
              <a:rPr lang="es-ES_tradnl" sz="2400" dirty="0" err="1" smtClean="0">
                <a:latin typeface="+mn-lt"/>
                <a:cs typeface="Lucida Grande"/>
              </a:rPr>
              <a:t>seawater</a:t>
            </a:r>
            <a:endParaRPr lang="es-ES_tradnl" sz="2400" dirty="0" smtClean="0">
              <a:latin typeface="+mn-lt"/>
              <a:cs typeface="Lucida Grande"/>
            </a:endParaRPr>
          </a:p>
          <a:p>
            <a:pPr algn="just" fontAlgn="auto">
              <a:lnSpc>
                <a:spcPct val="80000"/>
              </a:lnSpc>
              <a:spcBef>
                <a:spcPct val="20000"/>
              </a:spcBef>
              <a:spcAft>
                <a:spcPts val="1800"/>
              </a:spcAft>
              <a:buClr>
                <a:schemeClr val="accent3"/>
              </a:buClr>
              <a:buSzPct val="95000"/>
              <a:tabLst>
                <a:tab pos="114300" algn="l"/>
              </a:tabLst>
              <a:defRPr/>
            </a:pPr>
            <a:r>
              <a:rPr lang="es-ES_tradnl" sz="2400" dirty="0" err="1" smtClean="0">
                <a:latin typeface="+mn-lt"/>
                <a:cs typeface="Lucida Grande"/>
              </a:rPr>
              <a:t>Clinical</a:t>
            </a:r>
            <a:r>
              <a:rPr lang="es-ES_tradnl" sz="2400" dirty="0" smtClean="0">
                <a:latin typeface="+mn-lt"/>
                <a:cs typeface="Lucida Grande"/>
              </a:rPr>
              <a:t> </a:t>
            </a:r>
            <a:r>
              <a:rPr lang="es-ES_tradnl" sz="2400" dirty="0" err="1" smtClean="0">
                <a:latin typeface="+mn-lt"/>
                <a:cs typeface="Lucida Grande"/>
              </a:rPr>
              <a:t>manifestations</a:t>
            </a:r>
            <a:r>
              <a:rPr lang="es-ES_tradnl" sz="2400" dirty="0" smtClean="0">
                <a:latin typeface="+mn-lt"/>
                <a:cs typeface="Lucida Grande"/>
              </a:rPr>
              <a:t>: </a:t>
            </a:r>
            <a:r>
              <a:rPr lang="es-ES_tradnl" sz="2400" dirty="0" err="1" smtClean="0">
                <a:latin typeface="+mn-lt"/>
                <a:cs typeface="Lucida Grande"/>
              </a:rPr>
              <a:t>Wound</a:t>
            </a:r>
            <a:r>
              <a:rPr lang="es-ES_tradnl" sz="2400" dirty="0" smtClean="0">
                <a:latin typeface="+mn-lt"/>
                <a:cs typeface="Lucida Grande"/>
              </a:rPr>
              <a:t> </a:t>
            </a:r>
            <a:r>
              <a:rPr lang="es-ES_tradnl" sz="2400" dirty="0" err="1" smtClean="0">
                <a:latin typeface="+mn-lt"/>
                <a:cs typeface="Lucida Grande"/>
              </a:rPr>
              <a:t>infections</a:t>
            </a:r>
            <a:r>
              <a:rPr lang="es-ES_tradnl" sz="2400" dirty="0" smtClean="0">
                <a:latin typeface="+mn-lt"/>
                <a:cs typeface="Lucida Grande"/>
              </a:rPr>
              <a:t>, gastroenteritis, </a:t>
            </a:r>
            <a:r>
              <a:rPr lang="es-ES_tradnl" sz="2400" dirty="0" err="1" smtClean="0">
                <a:latin typeface="+mn-lt"/>
                <a:cs typeface="Lucida Grande"/>
              </a:rPr>
              <a:t>septicaemia</a:t>
            </a:r>
            <a:r>
              <a:rPr lang="es-ES_tradnl" sz="2400" dirty="0" smtClean="0">
                <a:latin typeface="+mn-lt"/>
                <a:cs typeface="Lucida Grande"/>
              </a:rPr>
              <a:t> (100 </a:t>
            </a:r>
            <a:r>
              <a:rPr lang="es-ES_tradnl" sz="2400" dirty="0" err="1" smtClean="0">
                <a:latin typeface="+mn-lt"/>
                <a:cs typeface="Lucida Grande"/>
              </a:rPr>
              <a:t>fatalities</a:t>
            </a:r>
            <a:r>
              <a:rPr lang="es-ES_tradnl" sz="2400" dirty="0" smtClean="0">
                <a:latin typeface="+mn-lt"/>
                <a:cs typeface="Lucida Grande"/>
              </a:rPr>
              <a:t> /</a:t>
            </a:r>
            <a:r>
              <a:rPr lang="es-ES_tradnl" sz="2400" dirty="0" err="1" smtClean="0">
                <a:latin typeface="+mn-lt"/>
                <a:cs typeface="Lucida Grande"/>
              </a:rPr>
              <a:t>year</a:t>
            </a:r>
            <a:r>
              <a:rPr lang="es-ES_tradnl" sz="2400" dirty="0" smtClean="0">
                <a:latin typeface="+mn-lt"/>
                <a:cs typeface="Lucida Grande"/>
              </a:rPr>
              <a:t> USA)</a:t>
            </a:r>
          </a:p>
          <a:p>
            <a:pPr algn="just" fontAlgn="auto">
              <a:lnSpc>
                <a:spcPct val="80000"/>
              </a:lnSpc>
              <a:spcBef>
                <a:spcPct val="20000"/>
              </a:spcBef>
              <a:spcAft>
                <a:spcPts val="1800"/>
              </a:spcAft>
              <a:buClr>
                <a:schemeClr val="accent3"/>
              </a:buClr>
              <a:buSzPct val="95000"/>
              <a:tabLst>
                <a:tab pos="114300" algn="l"/>
              </a:tabLst>
              <a:defRPr/>
            </a:pPr>
            <a:r>
              <a:rPr lang="es-ES_tradnl" sz="2400" dirty="0" err="1" smtClean="0">
                <a:latin typeface="+mn-lt"/>
                <a:cs typeface="Lucida Grande"/>
              </a:rPr>
              <a:t>Other</a:t>
            </a:r>
            <a:r>
              <a:rPr lang="es-ES_tradnl" sz="2400" dirty="0" smtClean="0">
                <a:latin typeface="+mn-lt"/>
                <a:cs typeface="Lucida Grande"/>
              </a:rPr>
              <a:t> </a:t>
            </a:r>
            <a:r>
              <a:rPr lang="es-ES_tradnl" sz="2400" dirty="0" err="1" smtClean="0">
                <a:latin typeface="+mn-lt"/>
                <a:cs typeface="Lucida Grande"/>
              </a:rPr>
              <a:t>factors</a:t>
            </a:r>
            <a:r>
              <a:rPr lang="es-ES_tradnl" sz="2400" dirty="0" smtClean="0">
                <a:latin typeface="+mn-lt"/>
                <a:cs typeface="Lucida Grande"/>
              </a:rPr>
              <a:t>: </a:t>
            </a:r>
            <a:r>
              <a:rPr lang="es-ES_tradnl" sz="2400" dirty="0" err="1" smtClean="0">
                <a:latin typeface="+mn-lt"/>
                <a:cs typeface="Lucida Grande"/>
              </a:rPr>
              <a:t>ageing</a:t>
            </a:r>
            <a:r>
              <a:rPr lang="es-ES_tradnl" sz="2400" dirty="0" smtClean="0">
                <a:latin typeface="+mn-lt"/>
                <a:cs typeface="Lucida Grande"/>
              </a:rPr>
              <a:t> </a:t>
            </a:r>
            <a:r>
              <a:rPr lang="es-ES_tradnl" sz="2400" dirty="0" err="1" smtClean="0">
                <a:latin typeface="+mn-lt"/>
                <a:cs typeface="Lucida Grande"/>
              </a:rPr>
              <a:t>population</a:t>
            </a:r>
            <a:r>
              <a:rPr lang="es-ES_tradnl" sz="2400" dirty="0" smtClean="0">
                <a:latin typeface="+mn-lt"/>
                <a:cs typeface="Lucida Grande"/>
              </a:rPr>
              <a:t>, </a:t>
            </a:r>
            <a:r>
              <a:rPr lang="es-ES_tradnl" sz="2400" dirty="0" err="1" smtClean="0">
                <a:latin typeface="+mn-lt"/>
                <a:cs typeface="Lucida Grande"/>
              </a:rPr>
              <a:t>shellfish</a:t>
            </a:r>
            <a:r>
              <a:rPr lang="es-ES_tradnl" sz="2400" dirty="0" smtClean="0">
                <a:latin typeface="+mn-lt"/>
                <a:cs typeface="Lucida Grande"/>
              </a:rPr>
              <a:t> </a:t>
            </a:r>
            <a:r>
              <a:rPr lang="es-ES_tradnl" sz="2400" dirty="0" err="1" smtClean="0">
                <a:latin typeface="+mn-lt"/>
                <a:cs typeface="Lucida Grande"/>
              </a:rPr>
              <a:t>consumption</a:t>
            </a:r>
            <a:r>
              <a:rPr lang="es-ES_tradnl" sz="2400" dirty="0" smtClean="0">
                <a:latin typeface="+mn-lt"/>
                <a:cs typeface="Lucida Grande"/>
              </a:rPr>
              <a:t>, </a:t>
            </a:r>
            <a:r>
              <a:rPr lang="es-ES_tradnl" sz="2400" dirty="0" err="1" smtClean="0">
                <a:latin typeface="+mn-lt"/>
                <a:cs typeface="Lucida Grande"/>
              </a:rPr>
              <a:t>contact</a:t>
            </a:r>
            <a:r>
              <a:rPr lang="es-ES_tradnl" sz="2400" dirty="0" smtClean="0">
                <a:latin typeface="+mn-lt"/>
                <a:cs typeface="Lucida Grande"/>
              </a:rPr>
              <a:t> </a:t>
            </a:r>
            <a:r>
              <a:rPr lang="es-ES_tradnl" sz="2400" dirty="0" err="1" smtClean="0">
                <a:latin typeface="+mn-lt"/>
                <a:cs typeface="Lucida Grande"/>
              </a:rPr>
              <a:t>with</a:t>
            </a:r>
            <a:r>
              <a:rPr lang="es-ES_tradnl" sz="2400" dirty="0" smtClean="0">
                <a:latin typeface="+mn-lt"/>
                <a:cs typeface="Lucida Grande"/>
              </a:rPr>
              <a:t> </a:t>
            </a:r>
            <a:r>
              <a:rPr lang="es-ES_tradnl" sz="2400" dirty="0" err="1" smtClean="0">
                <a:latin typeface="+mn-lt"/>
                <a:cs typeface="Lucida Grande"/>
              </a:rPr>
              <a:t>water</a:t>
            </a:r>
            <a:r>
              <a:rPr lang="es-ES_tradnl" sz="2400" dirty="0" smtClean="0">
                <a:latin typeface="+mn-lt"/>
                <a:cs typeface="Lucida Grande"/>
              </a:rPr>
              <a:t>, etc.</a:t>
            </a:r>
          </a:p>
          <a:p>
            <a:pPr algn="just" fontAlgn="auto">
              <a:lnSpc>
                <a:spcPct val="80000"/>
              </a:lnSpc>
              <a:spcBef>
                <a:spcPct val="20000"/>
              </a:spcBef>
              <a:spcAft>
                <a:spcPts val="1800"/>
              </a:spcAft>
              <a:buClr>
                <a:schemeClr val="accent3"/>
              </a:buClr>
              <a:buSzPct val="95000"/>
              <a:tabLst>
                <a:tab pos="114300" algn="l"/>
              </a:tabLst>
              <a:defRPr/>
            </a:pPr>
            <a:r>
              <a:rPr lang="es-ES_tradnl" sz="2400" dirty="0" smtClean="0">
                <a:latin typeface="+mn-lt"/>
                <a:cs typeface="Lucida Grande"/>
              </a:rPr>
              <a:t>Can RS </a:t>
            </a:r>
            <a:r>
              <a:rPr lang="es-ES_tradnl" sz="2400" dirty="0" err="1" smtClean="0">
                <a:latin typeface="+mn-lt"/>
                <a:cs typeface="Lucida Grande"/>
              </a:rPr>
              <a:t>help</a:t>
            </a:r>
            <a:r>
              <a:rPr lang="es-ES_tradnl" sz="2400" dirty="0" smtClean="0">
                <a:latin typeface="+mn-lt"/>
                <a:cs typeface="Lucida Grande"/>
              </a:rPr>
              <a:t> </a:t>
            </a:r>
            <a:r>
              <a:rPr lang="es-ES_tradnl" sz="2400" dirty="0" err="1" smtClean="0">
                <a:latin typeface="+mn-lt"/>
                <a:cs typeface="Lucida Grande"/>
              </a:rPr>
              <a:t>to</a:t>
            </a:r>
            <a:r>
              <a:rPr lang="es-ES_tradnl" sz="2400" dirty="0" smtClean="0">
                <a:latin typeface="+mn-lt"/>
                <a:cs typeface="Lucida Grande"/>
              </a:rPr>
              <a:t> </a:t>
            </a:r>
            <a:r>
              <a:rPr lang="es-ES_tradnl" sz="2400" dirty="0" err="1" smtClean="0">
                <a:latin typeface="+mn-lt"/>
                <a:cs typeface="Lucida Grande"/>
              </a:rPr>
              <a:t>track</a:t>
            </a:r>
            <a:r>
              <a:rPr lang="es-ES_tradnl" sz="2400" dirty="0" smtClean="0">
                <a:latin typeface="+mn-lt"/>
                <a:cs typeface="Lucida Grande"/>
              </a:rPr>
              <a:t> Vibrio </a:t>
            </a:r>
            <a:r>
              <a:rPr lang="es-ES_tradnl" sz="2400" dirty="0" err="1" smtClean="0">
                <a:latin typeface="+mn-lt"/>
                <a:cs typeface="Lucida Grande"/>
              </a:rPr>
              <a:t>disease</a:t>
            </a:r>
            <a:r>
              <a:rPr lang="es-ES_tradnl" sz="2400" dirty="0" smtClean="0">
                <a:latin typeface="+mn-lt"/>
                <a:cs typeface="Lucida Grande"/>
              </a:rPr>
              <a:t> </a:t>
            </a:r>
            <a:r>
              <a:rPr lang="es-ES_tradnl" sz="2400" dirty="0" err="1" smtClean="0">
                <a:latin typeface="+mn-lt"/>
                <a:cs typeface="Lucida Grande"/>
              </a:rPr>
              <a:t>emergence</a:t>
            </a:r>
            <a:r>
              <a:rPr lang="es-ES_tradnl" sz="2400" dirty="0" smtClean="0">
                <a:latin typeface="+mn-lt"/>
                <a:cs typeface="Lucida Grande"/>
              </a:rPr>
              <a:t>?</a:t>
            </a:r>
          </a:p>
          <a:p>
            <a:pPr algn="just" fontAlgn="auto">
              <a:lnSpc>
                <a:spcPct val="80000"/>
              </a:lnSpc>
              <a:spcBef>
                <a:spcPct val="20000"/>
              </a:spcBef>
              <a:spcAft>
                <a:spcPts val="1800"/>
              </a:spcAft>
              <a:buClr>
                <a:schemeClr val="accent3"/>
              </a:buClr>
              <a:buSzPct val="95000"/>
              <a:tabLst>
                <a:tab pos="114300" algn="l"/>
                <a:tab pos="2398713" algn="l"/>
              </a:tabLst>
              <a:defRPr/>
            </a:pPr>
            <a:r>
              <a:rPr lang="es-ES_tradnl" sz="2400" dirty="0" smtClean="0">
                <a:solidFill>
                  <a:srgbClr val="FF0000"/>
                </a:solidFill>
                <a:latin typeface="+mn-lt"/>
                <a:cs typeface="Lucida Grande"/>
              </a:rPr>
              <a:t>Open </a:t>
            </a:r>
            <a:r>
              <a:rPr lang="es-ES_tradnl" sz="2400" dirty="0" err="1" smtClean="0">
                <a:solidFill>
                  <a:srgbClr val="FF0000"/>
                </a:solidFill>
                <a:latin typeface="+mn-lt"/>
                <a:cs typeface="Lucida Grande"/>
              </a:rPr>
              <a:t>questions</a:t>
            </a:r>
            <a:r>
              <a:rPr lang="es-ES_tradnl" sz="2400" dirty="0" smtClean="0">
                <a:latin typeface="+mn-lt"/>
                <a:cs typeface="Lucida Grande"/>
              </a:rPr>
              <a:t>  Can </a:t>
            </a:r>
            <a:r>
              <a:rPr lang="es-ES_tradnl" sz="2400" dirty="0" err="1" smtClean="0">
                <a:latin typeface="+mn-lt"/>
                <a:cs typeface="Lucida Grande"/>
              </a:rPr>
              <a:t>pathogenic</a:t>
            </a:r>
            <a:r>
              <a:rPr lang="es-ES_tradnl" sz="2400" dirty="0" smtClean="0">
                <a:latin typeface="+mn-lt"/>
                <a:cs typeface="Lucida Grande"/>
              </a:rPr>
              <a:t> </a:t>
            </a:r>
            <a:r>
              <a:rPr lang="es-ES_tradnl" sz="2400" dirty="0" err="1" smtClean="0">
                <a:latin typeface="+mn-lt"/>
                <a:cs typeface="Lucida Grande"/>
              </a:rPr>
              <a:t>Vibrios</a:t>
            </a:r>
            <a:r>
              <a:rPr lang="es-ES_tradnl" sz="2400" dirty="0" smtClean="0">
                <a:latin typeface="+mn-lt"/>
                <a:cs typeface="Lucida Grande"/>
              </a:rPr>
              <a:t> </a:t>
            </a:r>
            <a:r>
              <a:rPr lang="es-ES_tradnl" sz="2400" dirty="0" err="1" smtClean="0">
                <a:latin typeface="+mn-lt"/>
                <a:cs typeface="Lucida Grande"/>
              </a:rPr>
              <a:t>move</a:t>
            </a:r>
            <a:r>
              <a:rPr lang="es-ES_tradnl" sz="2400" dirty="0" smtClean="0">
                <a:latin typeface="+mn-lt"/>
                <a:cs typeface="Lucida Grande"/>
              </a:rPr>
              <a:t> </a:t>
            </a:r>
            <a:r>
              <a:rPr lang="es-ES_tradnl" sz="2400" dirty="0" err="1" smtClean="0">
                <a:latin typeface="+mn-lt"/>
                <a:cs typeface="Lucida Grande"/>
              </a:rPr>
              <a:t>with</a:t>
            </a:r>
            <a:r>
              <a:rPr lang="es-ES_tradnl" sz="2400" dirty="0" smtClean="0">
                <a:latin typeface="+mn-lt"/>
                <a:cs typeface="Lucida Grande"/>
              </a:rPr>
              <a:t> </a:t>
            </a:r>
            <a:r>
              <a:rPr lang="es-ES_tradnl" sz="2400" dirty="0" err="1" smtClean="0">
                <a:latin typeface="+mn-lt"/>
                <a:cs typeface="Lucida Grande"/>
              </a:rPr>
              <a:t>currents</a:t>
            </a:r>
            <a:r>
              <a:rPr lang="es-ES_tradnl" sz="2400" dirty="0" smtClean="0">
                <a:latin typeface="+mn-lt"/>
                <a:cs typeface="Lucida Grande"/>
              </a:rPr>
              <a:t>?</a:t>
            </a:r>
          </a:p>
          <a:p>
            <a:pPr algn="just" fontAlgn="auto">
              <a:lnSpc>
                <a:spcPct val="80000"/>
              </a:lnSpc>
              <a:spcBef>
                <a:spcPct val="20000"/>
              </a:spcBef>
              <a:spcAft>
                <a:spcPts val="1800"/>
              </a:spcAft>
              <a:buClr>
                <a:schemeClr val="accent3"/>
              </a:buClr>
              <a:buSzPct val="95000"/>
              <a:tabLst>
                <a:tab pos="114300" algn="l"/>
              </a:tabLst>
              <a:defRPr/>
            </a:pPr>
            <a:r>
              <a:rPr lang="es-ES_tradnl" sz="2400" dirty="0">
                <a:latin typeface="+mn-lt"/>
                <a:cs typeface="Lucida Grande"/>
              </a:rPr>
              <a:t>	</a:t>
            </a:r>
            <a:r>
              <a:rPr lang="es-ES_tradnl" sz="2400" dirty="0" smtClean="0">
                <a:latin typeface="+mn-lt"/>
                <a:cs typeface="Lucida Grande"/>
              </a:rPr>
              <a:t>		   	</a:t>
            </a:r>
            <a:r>
              <a:rPr lang="es-ES_tradnl" sz="2400" dirty="0" smtClean="0">
                <a:latin typeface="+mj-lt"/>
                <a:cs typeface="Lucida Grande"/>
              </a:rPr>
              <a:t>Regional </a:t>
            </a:r>
            <a:r>
              <a:rPr lang="es-ES_tradnl" sz="2400" dirty="0">
                <a:latin typeface="+mj-lt"/>
                <a:cs typeface="Lucida Grande"/>
              </a:rPr>
              <a:t>&amp; Global </a:t>
            </a:r>
            <a:r>
              <a:rPr lang="es-ES_tradnl" sz="2400" dirty="0" err="1">
                <a:latin typeface="+mj-lt"/>
                <a:cs typeface="Lucida Grande"/>
              </a:rPr>
              <a:t>models</a:t>
            </a:r>
            <a:r>
              <a:rPr lang="es-ES_tradnl" sz="2400" dirty="0">
                <a:latin typeface="+mj-lt"/>
                <a:cs typeface="Lucida Grande"/>
              </a:rPr>
              <a:t>?</a:t>
            </a:r>
          </a:p>
          <a:p>
            <a:pPr algn="just" fontAlgn="auto">
              <a:lnSpc>
                <a:spcPct val="80000"/>
              </a:lnSpc>
              <a:spcBef>
                <a:spcPct val="20000"/>
              </a:spcBef>
              <a:spcAft>
                <a:spcPts val="1800"/>
              </a:spcAft>
              <a:buClr>
                <a:schemeClr val="accent3"/>
              </a:buClr>
              <a:buSzPct val="95000"/>
              <a:tabLst>
                <a:tab pos="114300" algn="l"/>
              </a:tabLst>
              <a:defRPr/>
            </a:pPr>
            <a:endParaRPr lang="es-ES" sz="2400" dirty="0">
              <a:latin typeface="+mn-lt"/>
              <a:cs typeface="Lucida Grande"/>
            </a:endParaRPr>
          </a:p>
          <a:p>
            <a:pPr algn="just" fontAlgn="auto">
              <a:spcBef>
                <a:spcPts val="0"/>
              </a:spcBef>
              <a:spcAft>
                <a:spcPts val="0"/>
              </a:spcAft>
              <a:defRPr/>
            </a:pPr>
            <a:endParaRPr lang="es-ES" sz="2200" dirty="0" smtClean="0">
              <a:latin typeface="+mj-lt"/>
            </a:endParaRPr>
          </a:p>
          <a:p>
            <a:pPr algn="just" fontAlgn="auto">
              <a:spcBef>
                <a:spcPts val="0"/>
              </a:spcBef>
              <a:spcAft>
                <a:spcPts val="0"/>
              </a:spcAft>
              <a:defRPr/>
            </a:pPr>
            <a:endParaRPr lang="es-ES" sz="2200" dirty="0" smtClean="0">
              <a:latin typeface="+mj-lt"/>
            </a:endParaRPr>
          </a:p>
          <a:p>
            <a:pPr algn="just" fontAlgn="auto">
              <a:spcBef>
                <a:spcPts val="0"/>
              </a:spcBef>
              <a:spcAft>
                <a:spcPts val="0"/>
              </a:spcAft>
              <a:defRPr/>
            </a:pPr>
            <a:endParaRPr lang="es-ES" sz="2200" dirty="0">
              <a:latin typeface="+mj-lt"/>
            </a:endParaRPr>
          </a:p>
          <a:p>
            <a:pPr algn="just" fontAlgn="auto">
              <a:spcBef>
                <a:spcPts val="0"/>
              </a:spcBef>
              <a:spcAft>
                <a:spcPts val="0"/>
              </a:spcAft>
              <a:defRPr/>
            </a:pPr>
            <a:endParaRPr lang="es-ES" sz="2200" dirty="0">
              <a:latin typeface="+mj-lt"/>
            </a:endParaRPr>
          </a:p>
          <a:p>
            <a:pPr algn="just" fontAlgn="auto">
              <a:spcBef>
                <a:spcPts val="0"/>
              </a:spcBef>
              <a:spcAft>
                <a:spcPts val="0"/>
              </a:spcAft>
              <a:defRPr/>
            </a:pPr>
            <a:endParaRPr lang="es-ES" sz="2200" b="1" dirty="0">
              <a:solidFill>
                <a:schemeClr val="bg2">
                  <a:lumMod val="10000"/>
                </a:schemeClr>
              </a:solidFill>
            </a:endParaRPr>
          </a:p>
          <a:p>
            <a:pPr algn="just" fontAlgn="auto">
              <a:spcBef>
                <a:spcPts val="0"/>
              </a:spcBef>
              <a:spcAft>
                <a:spcPts val="0"/>
              </a:spcAft>
              <a:defRPr/>
            </a:pPr>
            <a:endParaRPr lang="gl-ES" sz="2200" dirty="0">
              <a:latin typeface="+mj-lt"/>
            </a:endParaRPr>
          </a:p>
          <a:p>
            <a:pPr marL="228600" lvl="1" algn="just" fontAlgn="auto">
              <a:lnSpc>
                <a:spcPct val="80000"/>
              </a:lnSpc>
              <a:spcBef>
                <a:spcPct val="20000"/>
              </a:spcBef>
              <a:spcAft>
                <a:spcPts val="1800"/>
              </a:spcAft>
              <a:buClr>
                <a:schemeClr val="accent3"/>
              </a:buClr>
              <a:buSzPct val="95000"/>
              <a:defRPr/>
            </a:pPr>
            <a:endParaRPr lang="es-ES" sz="2200" b="1" dirty="0">
              <a:latin typeface="+mj-lt"/>
            </a:endParaRPr>
          </a:p>
        </p:txBody>
      </p:sp>
    </p:spTree>
    <p:extLst>
      <p:ext uri="{BB962C8B-B14F-4D97-AF65-F5344CB8AC3E}">
        <p14:creationId xmlns:p14="http://schemas.microsoft.com/office/powerpoint/2010/main" val="1677898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rgbClr val="CAC8C0"/>
                                      </p:to>
                                    </p:animClr>
                                  </p:sub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rgbClr val="A3A3A3"/>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rgbClr val="A3A3A3"/>
                                      </p:to>
                                    </p:animClr>
                                  </p:sub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rgbClr val="A3A3A3"/>
                                      </p:to>
                                    </p:animClr>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Public</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Health</a:t>
            </a:r>
            <a:endParaRPr lang="en-US" sz="3600" b="1" dirty="0">
              <a:solidFill>
                <a:schemeClr val="tx2">
                  <a:lumMod val="60000"/>
                  <a:lumOff val="40000"/>
                </a:schemeClr>
              </a:solidFill>
            </a:endParaRPr>
          </a:p>
        </p:txBody>
      </p:sp>
      <p:pic>
        <p:nvPicPr>
          <p:cNvPr id="2" name="Imagen 1"/>
          <p:cNvPicPr>
            <a:picLocks noChangeAspect="1"/>
          </p:cNvPicPr>
          <p:nvPr/>
        </p:nvPicPr>
        <p:blipFill>
          <a:blip r:embed="rId3"/>
          <a:stretch>
            <a:fillRect/>
          </a:stretch>
        </p:blipFill>
        <p:spPr>
          <a:xfrm>
            <a:off x="0" y="1043947"/>
            <a:ext cx="9144000" cy="5814053"/>
          </a:xfrm>
          <a:prstGeom prst="rect">
            <a:avLst/>
          </a:prstGeom>
        </p:spPr>
      </p:pic>
      <p:sp>
        <p:nvSpPr>
          <p:cNvPr id="8" name="Rectangle 3"/>
          <p:cNvSpPr txBox="1">
            <a:spLocks noChangeArrowheads="1"/>
          </p:cNvSpPr>
          <p:nvPr/>
        </p:nvSpPr>
        <p:spPr>
          <a:xfrm>
            <a:off x="2627784" y="2924944"/>
            <a:ext cx="5256584" cy="1296144"/>
          </a:xfrm>
          <a:prstGeom prst="rect">
            <a:avLst/>
          </a:prstGeom>
          <a:ln>
            <a:noFill/>
          </a:ln>
        </p:spPr>
        <p:txBody>
          <a:bodyPr/>
          <a:lstStyle/>
          <a:p>
            <a:pPr lvl="0" fontAlgn="auto">
              <a:lnSpc>
                <a:spcPct val="80000"/>
              </a:lnSpc>
              <a:spcBef>
                <a:spcPct val="20000"/>
              </a:spcBef>
              <a:spcAft>
                <a:spcPts val="0"/>
              </a:spcAft>
              <a:buClr>
                <a:schemeClr val="accent3"/>
              </a:buClr>
              <a:buSzPct val="95000"/>
              <a:defRPr/>
            </a:pPr>
            <a:r>
              <a:rPr lang="es-ES" sz="3200" b="1" dirty="0" smtClean="0">
                <a:solidFill>
                  <a:srgbClr val="FF0000"/>
                </a:solidFill>
                <a:latin typeface="+mj-lt"/>
              </a:rPr>
              <a:t>1982-1989 vs 2004-2011</a:t>
            </a:r>
            <a:r>
              <a:rPr lang="es-ES" sz="3200" dirty="0">
                <a:solidFill>
                  <a:srgbClr val="FF0000"/>
                </a:solidFill>
                <a:latin typeface="+mj-lt"/>
              </a:rPr>
              <a:t> </a:t>
            </a:r>
            <a:endParaRPr lang="es-ES" sz="3200" dirty="0" smtClean="0">
              <a:solidFill>
                <a:srgbClr val="FF0000"/>
              </a:solidFill>
              <a:latin typeface="+mj-lt"/>
            </a:endParaRPr>
          </a:p>
          <a:p>
            <a:pPr lvl="0" algn="just" fontAlgn="auto">
              <a:lnSpc>
                <a:spcPct val="80000"/>
              </a:lnSpc>
              <a:spcBef>
                <a:spcPct val="20000"/>
              </a:spcBef>
              <a:spcAft>
                <a:spcPts val="0"/>
              </a:spcAft>
              <a:buClr>
                <a:schemeClr val="accent3"/>
              </a:buClr>
              <a:buSzPct val="95000"/>
              <a:defRPr/>
            </a:pPr>
            <a:endParaRPr lang="es-ES" sz="3200" dirty="0" smtClean="0">
              <a:solidFill>
                <a:schemeClr val="bg1"/>
              </a:solidFill>
              <a:latin typeface="+mj-lt"/>
            </a:endParaRPr>
          </a:p>
        </p:txBody>
      </p:sp>
    </p:spTree>
    <p:extLst>
      <p:ext uri="{BB962C8B-B14F-4D97-AF65-F5344CB8AC3E}">
        <p14:creationId xmlns:p14="http://schemas.microsoft.com/office/powerpoint/2010/main" val="3483615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1340768"/>
            <a:ext cx="9144000" cy="5129815"/>
          </a:xfrm>
          <a:prstGeom prst="rect">
            <a:avLst/>
          </a:prstGeom>
        </p:spPr>
      </p:pic>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Public</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Health</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388443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1052736"/>
            <a:ext cx="9144000" cy="5344438"/>
          </a:xfrm>
          <a:prstGeom prst="rect">
            <a:avLst/>
          </a:prstGeom>
        </p:spPr>
      </p:pic>
      <p:sp>
        <p:nvSpPr>
          <p:cNvPr id="6"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Public</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Health</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1581381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1064771" y="0"/>
            <a:ext cx="11274050" cy="6858000"/>
          </a:xfrm>
          <a:prstGeom prst="rect">
            <a:avLst/>
          </a:prstGeom>
        </p:spPr>
      </p:pic>
      <p:pic>
        <p:nvPicPr>
          <p:cNvPr id="41986" name="Picture 2"/>
          <p:cNvPicPr>
            <a:picLocks noChangeAspect="1" noChangeArrowheads="1"/>
          </p:cNvPicPr>
          <p:nvPr/>
        </p:nvPicPr>
        <p:blipFill>
          <a:blip r:embed="rId4" cstate="print"/>
          <a:srcRect/>
          <a:stretch>
            <a:fillRect/>
          </a:stretch>
        </p:blipFill>
        <p:spPr bwMode="auto">
          <a:xfrm>
            <a:off x="-684584" y="1124744"/>
            <a:ext cx="3065267" cy="1780307"/>
          </a:xfrm>
          <a:prstGeom prst="rect">
            <a:avLst/>
          </a:prstGeom>
          <a:noFill/>
          <a:ln w="9525">
            <a:noFill/>
            <a:miter lim="800000"/>
            <a:headEnd/>
            <a:tailEnd/>
          </a:ln>
        </p:spPr>
      </p:pic>
      <p:sp>
        <p:nvSpPr>
          <p:cNvPr id="10"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bg1"/>
                </a:solidFill>
              </a:rPr>
              <a:t>DWH</a:t>
            </a:r>
            <a:endParaRPr lang="en-US" sz="3600" b="1" dirty="0">
              <a:solidFill>
                <a:schemeClr val="bg1"/>
              </a:solidFill>
            </a:endParaRPr>
          </a:p>
        </p:txBody>
      </p:sp>
      <p:sp>
        <p:nvSpPr>
          <p:cNvPr id="12" name="23 Rectángulo"/>
          <p:cNvSpPr/>
          <p:nvPr/>
        </p:nvSpPr>
        <p:spPr>
          <a:xfrm>
            <a:off x="-396552" y="5085184"/>
            <a:ext cx="8496944" cy="523220"/>
          </a:xfrm>
          <a:prstGeom prst="rect">
            <a:avLst/>
          </a:prstGeom>
        </p:spPr>
        <p:txBody>
          <a:bodyPr wrap="square">
            <a:spAutoFit/>
          </a:bodyPr>
          <a:lstStyle/>
          <a:p>
            <a:pPr marL="446088" lvl="1" defTabSz="914813">
              <a:spcBef>
                <a:spcPts val="600"/>
              </a:spcBef>
              <a:buClr>
                <a:srgbClr val="003B76"/>
              </a:buClr>
              <a:defRPr/>
            </a:pPr>
            <a:r>
              <a:rPr lang="en-US" sz="2800" b="1" kern="0" dirty="0" smtClean="0">
                <a:solidFill>
                  <a:srgbClr val="FF0000"/>
                </a:solidFill>
                <a:latin typeface="+mj-lt"/>
              </a:rPr>
              <a:t>MERIS, May 27</a:t>
            </a:r>
            <a:r>
              <a:rPr lang="en-US" sz="2800" b="1" kern="0" baseline="30000" dirty="0" smtClean="0">
                <a:solidFill>
                  <a:srgbClr val="FF0000"/>
                </a:solidFill>
                <a:latin typeface="+mj-lt"/>
              </a:rPr>
              <a:t>th</a:t>
            </a:r>
            <a:r>
              <a:rPr lang="en-US" sz="2800" b="1" kern="0" dirty="0" smtClean="0">
                <a:solidFill>
                  <a:srgbClr val="FF0000"/>
                </a:solidFill>
                <a:latin typeface="+mj-lt"/>
              </a:rPr>
              <a:t> 2010</a:t>
            </a:r>
            <a:endParaRPr lang="en-US" sz="2400" b="1" i="0" u="none" kern="0" dirty="0">
              <a:solidFill>
                <a:srgbClr val="C00000"/>
              </a:solidFill>
              <a:latin typeface="+mj-lt"/>
            </a:endParaRPr>
          </a:p>
        </p:txBody>
      </p:sp>
    </p:spTree>
    <p:extLst>
      <p:ext uri="{BB962C8B-B14F-4D97-AF65-F5344CB8AC3E}">
        <p14:creationId xmlns:p14="http://schemas.microsoft.com/office/powerpoint/2010/main" val="41455838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611560" y="1340768"/>
            <a:ext cx="8153400" cy="4814910"/>
          </a:xfrm>
          <a:prstGeom prst="rect">
            <a:avLst/>
          </a:prstGeom>
          <a:ln>
            <a:noFill/>
          </a:ln>
        </p:spPr>
        <p:txBody>
          <a:bodyPr/>
          <a:lstStyle/>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lang="es-ES" sz="2200" dirty="0">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r>
              <a:rPr lang="es-ES" sz="3600" dirty="0" err="1" smtClean="0">
                <a:latin typeface="+mn-lt"/>
                <a:cs typeface="Lucida Grande"/>
              </a:rPr>
              <a:t>What</a:t>
            </a:r>
            <a:r>
              <a:rPr lang="es-ES" sz="3600" dirty="0" smtClean="0">
                <a:latin typeface="+mn-lt"/>
                <a:cs typeface="Lucida Grande"/>
              </a:rPr>
              <a:t> are </a:t>
            </a:r>
            <a:r>
              <a:rPr lang="es-ES" sz="3600" dirty="0" err="1" smtClean="0">
                <a:latin typeface="+mn-lt"/>
                <a:cs typeface="Lucida Grande"/>
              </a:rPr>
              <a:t>those</a:t>
            </a:r>
            <a:r>
              <a:rPr lang="es-ES" sz="3600" dirty="0" smtClean="0">
                <a:latin typeface="+mn-lt"/>
                <a:cs typeface="Lucida Grande"/>
              </a:rPr>
              <a:t> </a:t>
            </a:r>
            <a:r>
              <a:rPr lang="es-ES" sz="3600" dirty="0" smtClean="0">
                <a:solidFill>
                  <a:srgbClr val="FF0000"/>
                </a:solidFill>
                <a:latin typeface="+mn-lt"/>
                <a:cs typeface="Lucida Grande"/>
              </a:rPr>
              <a:t>???</a:t>
            </a:r>
            <a:r>
              <a:rPr lang="es-ES" sz="3600" dirty="0" err="1" smtClean="0">
                <a:solidFill>
                  <a:srgbClr val="FF0000"/>
                </a:solidFill>
                <a:latin typeface="+mn-lt"/>
                <a:cs typeface="Lucida Grande"/>
              </a:rPr>
              <a:t>Watch</a:t>
            </a:r>
            <a:r>
              <a:rPr lang="es-ES" sz="3600" dirty="0" smtClean="0">
                <a:latin typeface="+mn-lt"/>
                <a:cs typeface="Lucida Grande"/>
              </a:rPr>
              <a:t> </a:t>
            </a:r>
            <a:r>
              <a:rPr lang="es-ES" sz="3600" dirty="0" err="1" smtClean="0">
                <a:latin typeface="+mn-lt"/>
                <a:cs typeface="Lucida Grande"/>
              </a:rPr>
              <a:t>things</a:t>
            </a:r>
            <a:r>
              <a:rPr lang="es-ES" sz="3600" dirty="0" smtClean="0">
                <a:latin typeface="+mn-lt"/>
                <a:cs typeface="Lucida Grande"/>
              </a:rPr>
              <a:t>?</a:t>
            </a:r>
            <a:endParaRPr kumimoji="0" lang="es-ES" sz="3600" u="none" strike="noStrike" kern="1200" cap="none" spc="0" normalizeH="0" baseline="0" noProof="0" dirty="0" smtClean="0">
              <a:ln>
                <a:noFill/>
              </a:ln>
              <a:solidFill>
                <a:schemeClr val="tx1"/>
              </a:solidFill>
              <a:effectLst/>
              <a:uLnTx/>
              <a:uFillTx/>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lang="es-ES" sz="3600" dirty="0">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r>
              <a:rPr lang="es-ES" sz="3600" dirty="0" smtClean="0">
                <a:latin typeface="+mn-lt"/>
                <a:cs typeface="Lucida Grande"/>
              </a:rPr>
              <a:t>Do </a:t>
            </a:r>
            <a:r>
              <a:rPr lang="es-ES" sz="3600" dirty="0" err="1" smtClean="0">
                <a:latin typeface="+mn-lt"/>
                <a:cs typeface="Lucida Grande"/>
              </a:rPr>
              <a:t>they</a:t>
            </a:r>
            <a:r>
              <a:rPr lang="es-ES" sz="3600" dirty="0" smtClean="0">
                <a:latin typeface="+mn-lt"/>
                <a:cs typeface="Lucida Grande"/>
              </a:rPr>
              <a:t> </a:t>
            </a:r>
            <a:r>
              <a:rPr lang="es-ES" sz="3600" dirty="0" err="1" smtClean="0">
                <a:latin typeface="+mn-lt"/>
                <a:cs typeface="Lucida Grande"/>
              </a:rPr>
              <a:t>generate</a:t>
            </a:r>
            <a:r>
              <a:rPr lang="es-ES" sz="3600" dirty="0" smtClean="0">
                <a:latin typeface="+mn-lt"/>
                <a:cs typeface="Lucida Grande"/>
              </a:rPr>
              <a:t> actual </a:t>
            </a:r>
            <a:r>
              <a:rPr lang="es-ES" sz="3600" dirty="0" smtClean="0">
                <a:solidFill>
                  <a:srgbClr val="FF0000"/>
                </a:solidFill>
                <a:latin typeface="+mn-lt"/>
                <a:cs typeface="Lucida Grande"/>
              </a:rPr>
              <a:t>data</a:t>
            </a:r>
            <a:r>
              <a:rPr lang="es-ES" sz="3600" dirty="0" smtClean="0">
                <a:latin typeface="+mn-lt"/>
                <a:cs typeface="Lucida Grande"/>
              </a:rPr>
              <a:t>?</a:t>
            </a: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kumimoji="0" lang="es-ES" sz="3600" u="none" strike="noStrike" kern="1200" cap="none" spc="0" normalizeH="0" baseline="0" noProof="0" dirty="0">
              <a:ln>
                <a:noFill/>
              </a:ln>
              <a:solidFill>
                <a:schemeClr val="tx1"/>
              </a:solidFill>
              <a:effectLst/>
              <a:uLnTx/>
              <a:uFillTx/>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r>
              <a:rPr lang="es-ES" sz="3600" noProof="0" dirty="0" err="1" smtClean="0">
                <a:latin typeface="+mn-lt"/>
                <a:cs typeface="Lucida Grande"/>
              </a:rPr>
              <a:t>I’m</a:t>
            </a:r>
            <a:r>
              <a:rPr lang="es-ES" sz="3600" noProof="0" dirty="0" smtClean="0">
                <a:latin typeface="+mn-lt"/>
                <a:cs typeface="Lucida Grande"/>
              </a:rPr>
              <a:t> a </a:t>
            </a:r>
            <a:r>
              <a:rPr lang="es-ES" sz="3600" dirty="0" err="1">
                <a:latin typeface="+mn-lt"/>
                <a:cs typeface="Lucida Grande"/>
              </a:rPr>
              <a:t>M</a:t>
            </a:r>
            <a:r>
              <a:rPr lang="es-ES" sz="3600" noProof="0" dirty="0" err="1" smtClean="0">
                <a:latin typeface="+mn-lt"/>
                <a:cs typeface="Lucida Grande"/>
              </a:rPr>
              <a:t>atlab</a:t>
            </a:r>
            <a:r>
              <a:rPr lang="es-ES" sz="3600" noProof="0" dirty="0" smtClean="0">
                <a:latin typeface="+mn-lt"/>
                <a:cs typeface="Lucida Grande"/>
              </a:rPr>
              <a:t> </a:t>
            </a:r>
            <a:r>
              <a:rPr lang="es-ES" sz="3600" noProof="0" dirty="0" err="1" smtClean="0">
                <a:latin typeface="+mn-lt"/>
                <a:cs typeface="Lucida Grande"/>
              </a:rPr>
              <a:t>guy</a:t>
            </a:r>
            <a:r>
              <a:rPr lang="es-ES" sz="3600" noProof="0" dirty="0" smtClean="0">
                <a:latin typeface="+mn-lt"/>
                <a:cs typeface="Lucida Grande"/>
              </a:rPr>
              <a:t>, </a:t>
            </a:r>
            <a:r>
              <a:rPr lang="es-ES" sz="3600" noProof="0" dirty="0" err="1" smtClean="0">
                <a:solidFill>
                  <a:srgbClr val="FF0000"/>
                </a:solidFill>
                <a:latin typeface="+mn-lt"/>
                <a:cs typeface="Lucida Grande"/>
              </a:rPr>
              <a:t>give</a:t>
            </a:r>
            <a:r>
              <a:rPr lang="es-ES" sz="3600" noProof="0" dirty="0" smtClean="0">
                <a:solidFill>
                  <a:srgbClr val="FF0000"/>
                </a:solidFill>
                <a:latin typeface="+mn-lt"/>
                <a:cs typeface="Lucida Grande"/>
              </a:rPr>
              <a:t> me </a:t>
            </a:r>
            <a:r>
              <a:rPr lang="es-ES" sz="3600" noProof="0" dirty="0" smtClean="0">
                <a:latin typeface="+mn-lt"/>
                <a:cs typeface="Lucida Grande"/>
              </a:rPr>
              <a:t>a </a:t>
            </a:r>
            <a:r>
              <a:rPr lang="es-ES" sz="3600" noProof="0" dirty="0" err="1" smtClean="0">
                <a:latin typeface="+mn-lt"/>
                <a:cs typeface="Lucida Grande"/>
              </a:rPr>
              <a:t>mat</a:t>
            </a:r>
            <a:endParaRPr lang="es-ES" sz="3600" noProof="0" dirty="0" smtClean="0">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kumimoji="0" lang="es-ES" sz="3600" u="none" strike="noStrike" kern="1200" cap="none" spc="0" normalizeH="0" baseline="0" dirty="0" smtClean="0">
              <a:ln>
                <a:noFill/>
              </a:ln>
              <a:solidFill>
                <a:schemeClr val="tx1"/>
              </a:solidFill>
              <a:effectLst/>
              <a:uLnTx/>
              <a:uFillTx/>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r>
              <a:rPr lang="es-ES" sz="3600" dirty="0" err="1" smtClean="0">
                <a:latin typeface="+mn-lt"/>
                <a:cs typeface="Lucida Grande"/>
              </a:rPr>
              <a:t>An</a:t>
            </a:r>
            <a:r>
              <a:rPr lang="es-ES" sz="3600" dirty="0" smtClean="0">
                <a:latin typeface="+mn-lt"/>
                <a:cs typeface="Lucida Grande"/>
              </a:rPr>
              <a:t> </a:t>
            </a:r>
            <a:r>
              <a:rPr lang="es-ES" sz="3600" dirty="0" err="1" smtClean="0">
                <a:solidFill>
                  <a:srgbClr val="FF0000"/>
                </a:solidFill>
                <a:latin typeface="+mn-lt"/>
                <a:cs typeface="Lucida Grande"/>
              </a:rPr>
              <a:t>antenna</a:t>
            </a:r>
            <a:r>
              <a:rPr lang="es-ES" sz="3600" dirty="0" smtClean="0">
                <a:solidFill>
                  <a:srgbClr val="FF0000"/>
                </a:solidFill>
                <a:latin typeface="+mn-lt"/>
                <a:cs typeface="Lucida Grande"/>
              </a:rPr>
              <a:t> </a:t>
            </a:r>
            <a:r>
              <a:rPr lang="es-ES" sz="3600" dirty="0" smtClean="0">
                <a:latin typeface="+mn-lt"/>
                <a:cs typeface="Lucida Grande"/>
              </a:rPr>
              <a:t>in </a:t>
            </a:r>
            <a:r>
              <a:rPr lang="es-ES" sz="3600" dirty="0" err="1" smtClean="0">
                <a:latin typeface="+mn-lt"/>
                <a:cs typeface="Lucida Grande"/>
              </a:rPr>
              <a:t>the</a:t>
            </a:r>
            <a:r>
              <a:rPr lang="es-ES" sz="3600" dirty="0" smtClean="0">
                <a:latin typeface="+mn-lt"/>
                <a:cs typeface="Lucida Grande"/>
              </a:rPr>
              <a:t> </a:t>
            </a:r>
            <a:r>
              <a:rPr lang="es-ES" sz="3600" dirty="0" err="1" smtClean="0">
                <a:latin typeface="+mn-lt"/>
                <a:cs typeface="Lucida Grande"/>
              </a:rPr>
              <a:t>room</a:t>
            </a:r>
            <a:endParaRPr kumimoji="0" lang="es-ES" sz="3600" u="none" strike="noStrike" kern="1200" cap="none" spc="0" normalizeH="0" baseline="0" dirty="0">
              <a:ln>
                <a:noFill/>
              </a:ln>
              <a:solidFill>
                <a:schemeClr val="tx1"/>
              </a:solidFill>
              <a:effectLst/>
              <a:uLnTx/>
              <a:uFillTx/>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kumimoji="0" lang="es-ES" sz="3200" u="none" strike="noStrike" kern="1200" cap="none" spc="0" normalizeH="0" baseline="0" noProof="0" dirty="0" smtClean="0">
              <a:ln>
                <a:noFill/>
              </a:ln>
              <a:solidFill>
                <a:schemeClr val="tx1"/>
              </a:solidFill>
              <a:effectLst/>
              <a:uLnTx/>
              <a:uFillTx/>
              <a:latin typeface="+mn-lt"/>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lang="es-ES" sz="3200" dirty="0">
              <a:latin typeface="Lucida Grande"/>
              <a:cs typeface="Lucida Grande"/>
            </a:endParaRPr>
          </a:p>
          <a:p>
            <a:pPr marR="0" lvl="0" algn="just" defTabSz="914400" rtl="0" eaLnBrk="1" fontAlgn="auto" latinLnBrk="0" hangingPunct="1">
              <a:lnSpc>
                <a:spcPct val="80000"/>
              </a:lnSpc>
              <a:spcBef>
                <a:spcPct val="20000"/>
              </a:spcBef>
              <a:spcAft>
                <a:spcPts val="0"/>
              </a:spcAft>
              <a:buClr>
                <a:schemeClr val="accent3"/>
              </a:buClr>
              <a:buSzPct val="95000"/>
              <a:tabLst>
                <a:tab pos="114300" algn="l"/>
              </a:tabLst>
              <a:defRPr/>
            </a:pPr>
            <a:endParaRPr kumimoji="0" lang="es-ES" sz="2200" u="none" strike="noStrike" kern="1200" cap="none" spc="0" normalizeH="0" baseline="0" noProof="0" dirty="0" smtClean="0">
              <a:ln>
                <a:noFill/>
              </a:ln>
              <a:solidFill>
                <a:schemeClr val="tx1"/>
              </a:solidFill>
              <a:effectLst/>
              <a:uLnTx/>
              <a:uFillTx/>
              <a:latin typeface="Lucida Grande"/>
              <a:cs typeface="Lucida Grande"/>
            </a:endParaRPr>
          </a:p>
          <a:p>
            <a:pPr marL="274320" marR="0" lvl="0" indent="-274320" algn="l" defTabSz="914400" rtl="0" eaLnBrk="1" fontAlgn="auto" latinLnBrk="0" hangingPunct="1">
              <a:lnSpc>
                <a:spcPct val="80000"/>
              </a:lnSpc>
              <a:spcBef>
                <a:spcPct val="20000"/>
              </a:spcBef>
              <a:spcAft>
                <a:spcPts val="0"/>
              </a:spcAft>
              <a:buClr>
                <a:schemeClr val="accent3"/>
              </a:buClr>
              <a:buSzPct val="95000"/>
              <a:buFont typeface="Wingdings 2"/>
              <a:buChar char=""/>
              <a:tabLst/>
              <a:defRPr/>
            </a:pPr>
            <a:endParaRPr kumimoji="0" lang="es-ES" sz="1600" b="1" i="0" u="none" strike="noStrike" kern="1200" cap="none" spc="0" normalizeH="0" baseline="0" noProof="0" dirty="0">
              <a:ln>
                <a:noFill/>
              </a:ln>
              <a:solidFill>
                <a:schemeClr val="tx1"/>
              </a:solidFill>
              <a:effectLst/>
              <a:uLnTx/>
              <a:uFillTx/>
              <a:latin typeface="Lucida Grande"/>
              <a:cs typeface="Lucida Grande"/>
            </a:endParaRPr>
          </a:p>
        </p:txBody>
      </p:sp>
      <p:sp>
        <p:nvSpPr>
          <p:cNvPr id="8"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Index</a:t>
            </a:r>
            <a:endParaRPr lang="en-US" sz="4400" b="1" dirty="0">
              <a:solidFill>
                <a:schemeClr val="tx2">
                  <a:lumMod val="60000"/>
                  <a:lumOff val="40000"/>
                </a:schemeClr>
              </a:solidFill>
            </a:endParaRPr>
          </a:p>
        </p:txBody>
      </p:sp>
    </p:spTree>
    <p:extLst>
      <p:ext uri="{BB962C8B-B14F-4D97-AF65-F5344CB8AC3E}">
        <p14:creationId xmlns:p14="http://schemas.microsoft.com/office/powerpoint/2010/main" val="1769667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CAC8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rgbClr val="CAC8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5" end="5"/>
                                            </p:txEl>
                                          </p:spTgt>
                                        </p:tgtEl>
                                        <p:attrNameLst>
                                          <p:attrName>ppt_c</p:attrName>
                                        </p:attrNameLst>
                                      </p:cBhvr>
                                      <p:to>
                                        <a:srgbClr val="CAC8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7 Imagen" descr="MCI_20100625_Zoom.jpg"/>
          <p:cNvPicPr>
            <a:picLocks noChangeAspect="1"/>
          </p:cNvPicPr>
          <p:nvPr/>
        </p:nvPicPr>
        <p:blipFill>
          <a:blip r:embed="rId3" cstate="print"/>
          <a:srcRect/>
          <a:stretch>
            <a:fillRect/>
          </a:stretch>
        </p:blipFill>
        <p:spPr bwMode="auto">
          <a:xfrm>
            <a:off x="-108520" y="-99392"/>
            <a:ext cx="11739282" cy="6957392"/>
          </a:xfrm>
          <a:prstGeom prst="rect">
            <a:avLst/>
          </a:prstGeom>
          <a:noFill/>
          <a:ln w="9525">
            <a:solidFill>
              <a:schemeClr val="accent1">
                <a:shade val="50000"/>
              </a:schemeClr>
            </a:solidFill>
            <a:miter lim="800000"/>
            <a:headEnd/>
            <a:tailEnd/>
          </a:ln>
        </p:spPr>
      </p:pic>
      <p:sp>
        <p:nvSpPr>
          <p:cNvPr id="11"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bg1"/>
                </a:solidFill>
              </a:rPr>
              <a:t>DWH</a:t>
            </a:r>
            <a:endParaRPr lang="en-US" sz="3600" b="1" dirty="0">
              <a:solidFill>
                <a:schemeClr val="bg1"/>
              </a:solidFill>
            </a:endParaRPr>
          </a:p>
        </p:txBody>
      </p:sp>
      <p:sp>
        <p:nvSpPr>
          <p:cNvPr id="13" name="23 Rectángulo"/>
          <p:cNvSpPr/>
          <p:nvPr/>
        </p:nvSpPr>
        <p:spPr>
          <a:xfrm>
            <a:off x="-108520" y="5517232"/>
            <a:ext cx="8496944" cy="523220"/>
          </a:xfrm>
          <a:prstGeom prst="rect">
            <a:avLst/>
          </a:prstGeom>
        </p:spPr>
        <p:txBody>
          <a:bodyPr wrap="square">
            <a:spAutoFit/>
          </a:bodyPr>
          <a:lstStyle/>
          <a:p>
            <a:pPr marL="446088" lvl="1" defTabSz="914813">
              <a:spcBef>
                <a:spcPts val="600"/>
              </a:spcBef>
              <a:buClr>
                <a:srgbClr val="003B76"/>
              </a:buClr>
              <a:defRPr/>
            </a:pPr>
            <a:r>
              <a:rPr lang="en-US" sz="2800" b="1" kern="0" dirty="0" smtClean="0">
                <a:solidFill>
                  <a:srgbClr val="FF0000"/>
                </a:solidFill>
                <a:latin typeface="+mj-lt"/>
              </a:rPr>
              <a:t>MCI Jun 25</a:t>
            </a:r>
            <a:r>
              <a:rPr lang="en-US" sz="2800" b="1" kern="0" baseline="30000" dirty="0" smtClean="0">
                <a:solidFill>
                  <a:srgbClr val="FF0000"/>
                </a:solidFill>
                <a:latin typeface="+mj-lt"/>
              </a:rPr>
              <a:t>th</a:t>
            </a:r>
            <a:r>
              <a:rPr lang="en-US" sz="2800" b="1" kern="0" dirty="0" smtClean="0">
                <a:solidFill>
                  <a:srgbClr val="FF0000"/>
                </a:solidFill>
                <a:latin typeface="+mj-lt"/>
              </a:rPr>
              <a:t> 2010</a:t>
            </a:r>
            <a:endParaRPr lang="en-US" sz="2400" b="1" i="0" u="none" kern="0" dirty="0">
              <a:solidFill>
                <a:srgbClr val="C00000"/>
              </a:solidFill>
              <a:latin typeface="+mj-lt"/>
            </a:endParaRPr>
          </a:p>
        </p:txBody>
      </p:sp>
      <p:grpSp>
        <p:nvGrpSpPr>
          <p:cNvPr id="15" name="Agrupar 14"/>
          <p:cNvGrpSpPr/>
          <p:nvPr/>
        </p:nvGrpSpPr>
        <p:grpSpPr>
          <a:xfrm>
            <a:off x="5940152" y="404664"/>
            <a:ext cx="3058935" cy="1812553"/>
            <a:chOff x="1600200" y="1600200"/>
            <a:chExt cx="7239000" cy="4289425"/>
          </a:xfrm>
        </p:grpSpPr>
        <p:pic>
          <p:nvPicPr>
            <p:cNvPr id="16" name="5 Imagen" descr="MCI_20100625.jpg"/>
            <p:cNvPicPr>
              <a:picLocks noChangeAspect="1"/>
            </p:cNvPicPr>
            <p:nvPr/>
          </p:nvPicPr>
          <p:blipFill>
            <a:blip r:embed="rId4" cstate="print"/>
            <a:srcRect/>
            <a:stretch>
              <a:fillRect/>
            </a:stretch>
          </p:blipFill>
          <p:spPr bwMode="auto">
            <a:xfrm>
              <a:off x="1600200" y="1600200"/>
              <a:ext cx="7239000" cy="4289425"/>
            </a:xfrm>
            <a:prstGeom prst="rect">
              <a:avLst/>
            </a:prstGeom>
            <a:noFill/>
            <a:ln w="9525">
              <a:solidFill>
                <a:schemeClr val="bg1"/>
              </a:solidFill>
              <a:miter lim="800000"/>
              <a:headEnd/>
              <a:tailEnd/>
            </a:ln>
          </p:spPr>
        </p:pic>
        <p:sp>
          <p:nvSpPr>
            <p:cNvPr id="17" name="6 Marco"/>
            <p:cNvSpPr/>
            <p:nvPr/>
          </p:nvSpPr>
          <p:spPr bwMode="auto">
            <a:xfrm>
              <a:off x="2057400" y="2971800"/>
              <a:ext cx="2295525" cy="2057400"/>
            </a:xfrm>
            <a:prstGeom prst="frame">
              <a:avLst/>
            </a:prstGeom>
            <a:noFill/>
            <a:ln w="57150" cap="flat" cmpd="sng" algn="ctr">
              <a:solidFill>
                <a:schemeClr val="bg1"/>
              </a:solidFill>
              <a:prstDash val="solid"/>
              <a:round/>
              <a:headEnd type="none" w="med" len="med"/>
              <a:tailEnd type="none" w="med" len="med"/>
            </a:ln>
            <a:effectLst/>
          </p:spPr>
          <p:txBody>
            <a:bodyPr/>
            <a:lstStyle/>
            <a:p>
              <a:pPr>
                <a:lnSpc>
                  <a:spcPct val="85000"/>
                </a:lnSpc>
                <a:defRPr/>
              </a:pPr>
              <a:endParaRPr lang="en-US" sz="1800" b="1" i="0" u="none">
                <a:solidFill>
                  <a:srgbClr val="000000"/>
                </a:solidFill>
                <a:latin typeface="Arial" charset="0"/>
              </a:endParaRPr>
            </a:p>
          </p:txBody>
        </p:sp>
      </p:grpSp>
    </p:spTree>
    <p:extLst>
      <p:ext uri="{BB962C8B-B14F-4D97-AF65-F5344CB8AC3E}">
        <p14:creationId xmlns:p14="http://schemas.microsoft.com/office/powerpoint/2010/main" val="27304638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52736"/>
            <a:ext cx="4007148" cy="310896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85" y="1052737"/>
            <a:ext cx="3918487" cy="310896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txBox="1">
            <a:spLocks noChangeArrowheads="1"/>
          </p:cNvSpPr>
          <p:nvPr/>
        </p:nvSpPr>
        <p:spPr>
          <a:xfrm>
            <a:off x="1187624" y="4005064"/>
            <a:ext cx="7239000" cy="1103313"/>
          </a:xfrm>
          <a:prstGeom prst="rect">
            <a:avLst/>
          </a:prstGeom>
        </p:spPr>
        <p:txBody>
          <a:bodyPr/>
          <a:lstStyle/>
          <a:p>
            <a:pPr defTabSz="914813">
              <a:lnSpc>
                <a:spcPct val="150000"/>
              </a:lnSpc>
              <a:spcBef>
                <a:spcPct val="50000"/>
              </a:spcBef>
              <a:buClr>
                <a:srgbClr val="003B76"/>
              </a:buClr>
              <a:defRPr/>
            </a:pPr>
            <a:endParaRPr lang="en-US" sz="2200" b="1" i="0" u="none" kern="0" dirty="0">
              <a:solidFill>
                <a:srgbClr val="FF0000"/>
              </a:solidFill>
              <a:latin typeface="+mn-lt"/>
              <a:cs typeface="+mn-cs"/>
            </a:endParaRPr>
          </a:p>
        </p:txBody>
      </p:sp>
      <p:pic>
        <p:nvPicPr>
          <p:cNvPr id="718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5085184"/>
            <a:ext cx="1966518" cy="154578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6536" y="5085184"/>
            <a:ext cx="1980979" cy="154578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9444" y="5085184"/>
            <a:ext cx="1973181" cy="1545789"/>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Rectángulo"/>
          <p:cNvSpPr/>
          <p:nvPr/>
        </p:nvSpPr>
        <p:spPr>
          <a:xfrm>
            <a:off x="323528" y="4149080"/>
            <a:ext cx="8496944" cy="969496"/>
          </a:xfrm>
          <a:prstGeom prst="rect">
            <a:avLst/>
          </a:prstGeom>
        </p:spPr>
        <p:txBody>
          <a:bodyPr wrap="square">
            <a:spAutoFit/>
          </a:bodyPr>
          <a:lstStyle/>
          <a:p>
            <a:pPr marL="446088" lvl="1" defTabSz="914813">
              <a:spcBef>
                <a:spcPts val="600"/>
              </a:spcBef>
              <a:buClr>
                <a:srgbClr val="003B76"/>
              </a:buClr>
              <a:defRPr/>
            </a:pPr>
            <a:r>
              <a:rPr lang="en-US" sz="2800" b="1" kern="0" dirty="0">
                <a:solidFill>
                  <a:srgbClr val="FF0000"/>
                </a:solidFill>
                <a:latin typeface="+mj-lt"/>
              </a:rPr>
              <a:t>DWH Natural Resources Damage Assessment</a:t>
            </a:r>
          </a:p>
          <a:p>
            <a:pPr marL="446088" lvl="1" defTabSz="914813">
              <a:spcBef>
                <a:spcPts val="600"/>
              </a:spcBef>
              <a:buClr>
                <a:srgbClr val="003B76"/>
              </a:buClr>
              <a:defRPr/>
            </a:pPr>
            <a:r>
              <a:rPr lang="en-US" sz="2400" b="1" i="0" u="none" kern="0" dirty="0" smtClean="0">
                <a:solidFill>
                  <a:srgbClr val="FF0000"/>
                </a:solidFill>
                <a:latin typeface="+mj-lt"/>
              </a:rPr>
              <a:t>In </a:t>
            </a:r>
            <a:r>
              <a:rPr lang="en-US" sz="2400" b="1" i="0" u="none" kern="0" dirty="0">
                <a:solidFill>
                  <a:srgbClr val="FF0000"/>
                </a:solidFill>
                <a:latin typeface="+mj-lt"/>
              </a:rPr>
              <a:t>collaboration with SEFSC and NCD</a:t>
            </a:r>
            <a:r>
              <a:rPr lang="en-US" sz="2400" b="1" i="0" u="none" kern="0" dirty="0">
                <a:solidFill>
                  <a:srgbClr val="C00000"/>
                </a:solidFill>
                <a:latin typeface="+mj-lt"/>
              </a:rPr>
              <a:t>DC  </a:t>
            </a:r>
          </a:p>
        </p:txBody>
      </p:sp>
      <p:sp>
        <p:nvSpPr>
          <p:cNvPr id="11"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DWH</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18882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CuadroTexto"/>
          <p:cNvSpPr txBox="1"/>
          <p:nvPr/>
        </p:nvSpPr>
        <p:spPr>
          <a:xfrm>
            <a:off x="467544" y="1340768"/>
            <a:ext cx="8208912" cy="6155530"/>
          </a:xfrm>
          <a:prstGeom prst="rect">
            <a:avLst/>
          </a:prstGeom>
          <a:noFill/>
        </p:spPr>
        <p:txBody>
          <a:bodyPr wrap="square" rtlCol="0">
            <a:spAutoFit/>
          </a:bodyPr>
          <a:lstStyle/>
          <a:p>
            <a:pPr>
              <a:lnSpc>
                <a:spcPct val="150000"/>
              </a:lnSpc>
              <a:buSzPct val="85000"/>
            </a:pPr>
            <a:r>
              <a:rPr lang="es-ES" sz="2400" dirty="0" err="1">
                <a:latin typeface="+mj-lt"/>
              </a:rPr>
              <a:t>Metadata</a:t>
            </a:r>
            <a:r>
              <a:rPr lang="es-ES" sz="2400" dirty="0">
                <a:latin typeface="+mj-lt"/>
              </a:rPr>
              <a:t> are </a:t>
            </a:r>
            <a:r>
              <a:rPr lang="es-ES" sz="2400" dirty="0" err="1">
                <a:latin typeface="+mj-lt"/>
              </a:rPr>
              <a:t>also</a:t>
            </a:r>
            <a:r>
              <a:rPr lang="es-ES" sz="2400" dirty="0">
                <a:latin typeface="+mj-lt"/>
              </a:rPr>
              <a:t> data</a:t>
            </a:r>
          </a:p>
          <a:p>
            <a:pPr>
              <a:lnSpc>
                <a:spcPct val="150000"/>
              </a:lnSpc>
              <a:buSzPct val="85000"/>
            </a:pPr>
            <a:r>
              <a:rPr lang="es-ES" sz="2400" dirty="0" err="1">
                <a:latin typeface="+mj-lt"/>
              </a:rPr>
              <a:t>Adoption</a:t>
            </a:r>
            <a:r>
              <a:rPr lang="es-ES" sz="2400" dirty="0">
                <a:latin typeface="+mj-lt"/>
              </a:rPr>
              <a:t> of </a:t>
            </a:r>
            <a:r>
              <a:rPr lang="es-ES" sz="2400" dirty="0" err="1">
                <a:latin typeface="+mj-lt"/>
              </a:rPr>
              <a:t>standards</a:t>
            </a:r>
            <a:r>
              <a:rPr lang="es-ES" sz="2400" dirty="0">
                <a:latin typeface="+mj-lt"/>
              </a:rPr>
              <a:t> and </a:t>
            </a:r>
            <a:r>
              <a:rPr lang="es-ES" sz="2400" dirty="0" err="1">
                <a:latin typeface="+mj-lt"/>
              </a:rPr>
              <a:t>protocols</a:t>
            </a:r>
            <a:endParaRPr lang="es-ES" sz="2400" dirty="0">
              <a:latin typeface="+mj-lt"/>
            </a:endParaRPr>
          </a:p>
          <a:p>
            <a:pPr>
              <a:lnSpc>
                <a:spcPct val="150000"/>
              </a:lnSpc>
              <a:buSzPct val="85000"/>
            </a:pPr>
            <a:r>
              <a:rPr lang="es-ES" sz="2400" dirty="0" err="1">
                <a:latin typeface="+mj-lt"/>
              </a:rPr>
              <a:t>Interoperability</a:t>
            </a:r>
            <a:r>
              <a:rPr lang="es-ES" sz="2400" dirty="0">
                <a:latin typeface="+mj-lt"/>
              </a:rPr>
              <a:t> and SOA</a:t>
            </a:r>
          </a:p>
          <a:p>
            <a:pPr>
              <a:lnSpc>
                <a:spcPct val="150000"/>
              </a:lnSpc>
              <a:buSzPct val="85000"/>
            </a:pPr>
            <a:r>
              <a:rPr lang="es-ES" sz="2400" dirty="0" err="1" smtClean="0">
                <a:latin typeface="+mj-lt"/>
              </a:rPr>
              <a:t>Controlled</a:t>
            </a:r>
            <a:r>
              <a:rPr lang="es-ES" sz="2400" dirty="0" smtClean="0">
                <a:latin typeface="+mj-lt"/>
              </a:rPr>
              <a:t> </a:t>
            </a:r>
            <a:r>
              <a:rPr lang="es-ES" sz="2400" dirty="0" err="1" smtClean="0">
                <a:latin typeface="+mj-lt"/>
              </a:rPr>
              <a:t>vocabulary</a:t>
            </a:r>
            <a:r>
              <a:rPr lang="es-ES" sz="2400" dirty="0" smtClean="0">
                <a:latin typeface="+mj-lt"/>
              </a:rPr>
              <a:t> and data </a:t>
            </a:r>
            <a:r>
              <a:rPr lang="es-ES" sz="2400" dirty="0" err="1" smtClean="0">
                <a:latin typeface="+mj-lt"/>
              </a:rPr>
              <a:t>encoding</a:t>
            </a:r>
            <a:r>
              <a:rPr lang="es-ES" sz="2400" dirty="0" smtClean="0">
                <a:latin typeface="+mj-lt"/>
              </a:rPr>
              <a:t> </a:t>
            </a:r>
            <a:r>
              <a:rPr lang="es-ES" sz="2400" dirty="0" err="1" smtClean="0">
                <a:latin typeface="+mj-lt"/>
              </a:rPr>
              <a:t>convention</a:t>
            </a:r>
            <a:r>
              <a:rPr lang="es-ES" sz="2400" dirty="0" smtClean="0">
                <a:latin typeface="+mj-lt"/>
              </a:rPr>
              <a:t> (CF)</a:t>
            </a:r>
            <a:endParaRPr lang="es-ES" sz="2400" dirty="0">
              <a:latin typeface="+mj-lt"/>
            </a:endParaRPr>
          </a:p>
          <a:p>
            <a:pPr>
              <a:lnSpc>
                <a:spcPct val="150000"/>
              </a:lnSpc>
              <a:buSzPct val="85000"/>
            </a:pPr>
            <a:r>
              <a:rPr lang="es-ES" sz="2400" dirty="0" err="1" smtClean="0">
                <a:latin typeface="+mj-lt"/>
              </a:rPr>
              <a:t>Decision</a:t>
            </a:r>
            <a:r>
              <a:rPr lang="es-ES" sz="2400" dirty="0" err="1">
                <a:latin typeface="+mj-lt"/>
              </a:rPr>
              <a:t>-support</a:t>
            </a:r>
            <a:r>
              <a:rPr lang="es-ES" sz="2400" dirty="0">
                <a:latin typeface="+mj-lt"/>
              </a:rPr>
              <a:t> </a:t>
            </a:r>
            <a:r>
              <a:rPr lang="es-ES" sz="2400" dirty="0" err="1">
                <a:latin typeface="+mj-lt"/>
              </a:rPr>
              <a:t>systems</a:t>
            </a:r>
            <a:r>
              <a:rPr lang="es-ES" sz="2400" dirty="0">
                <a:latin typeface="+mj-lt"/>
              </a:rPr>
              <a:t> / </a:t>
            </a:r>
            <a:r>
              <a:rPr lang="es-ES" sz="2400" dirty="0" err="1">
                <a:latin typeface="+mj-lt"/>
              </a:rPr>
              <a:t>Climate</a:t>
            </a:r>
            <a:r>
              <a:rPr lang="es-ES" sz="2400" dirty="0">
                <a:latin typeface="+mj-lt"/>
              </a:rPr>
              <a:t> </a:t>
            </a:r>
            <a:r>
              <a:rPr lang="es-ES" sz="2400" dirty="0" err="1">
                <a:latin typeface="+mj-lt"/>
              </a:rPr>
              <a:t>Change</a:t>
            </a:r>
            <a:endParaRPr lang="es-ES" sz="2400" dirty="0">
              <a:latin typeface="+mj-lt"/>
            </a:endParaRPr>
          </a:p>
          <a:p>
            <a:pPr>
              <a:lnSpc>
                <a:spcPct val="150000"/>
              </a:lnSpc>
              <a:buSzPct val="85000"/>
            </a:pPr>
            <a:r>
              <a:rPr lang="es-ES" sz="2400" dirty="0" err="1">
                <a:solidFill>
                  <a:srgbClr val="FF0000"/>
                </a:solidFill>
                <a:latin typeface="+mj-lt"/>
              </a:rPr>
              <a:t>Remote</a:t>
            </a:r>
            <a:r>
              <a:rPr lang="es-ES" sz="2400" dirty="0">
                <a:solidFill>
                  <a:srgbClr val="FF0000"/>
                </a:solidFill>
                <a:latin typeface="+mj-lt"/>
              </a:rPr>
              <a:t> </a:t>
            </a:r>
            <a:r>
              <a:rPr lang="es-ES" sz="2400" dirty="0" err="1" smtClean="0">
                <a:solidFill>
                  <a:srgbClr val="FF0000"/>
                </a:solidFill>
                <a:latin typeface="+mj-lt"/>
              </a:rPr>
              <a:t>Sensing</a:t>
            </a:r>
            <a:r>
              <a:rPr lang="es-ES" sz="2400" dirty="0" smtClean="0">
                <a:solidFill>
                  <a:srgbClr val="FF0000"/>
                </a:solidFill>
                <a:latin typeface="+mj-lt"/>
              </a:rPr>
              <a:t> </a:t>
            </a:r>
            <a:endParaRPr lang="es-ES" sz="2400" dirty="0">
              <a:solidFill>
                <a:srgbClr val="FF0000"/>
              </a:solidFill>
              <a:latin typeface="+mj-lt"/>
            </a:endParaRPr>
          </a:p>
          <a:p>
            <a:pPr lvl="1">
              <a:buSzPct val="65000"/>
            </a:pPr>
            <a:r>
              <a:rPr lang="es-ES" sz="2400" dirty="0" err="1">
                <a:latin typeface="+mj-lt"/>
              </a:rPr>
              <a:t>Larger</a:t>
            </a:r>
            <a:r>
              <a:rPr lang="es-ES" sz="2400" dirty="0">
                <a:latin typeface="+mj-lt"/>
              </a:rPr>
              <a:t> </a:t>
            </a:r>
            <a:r>
              <a:rPr lang="es-ES" sz="2400" dirty="0" err="1">
                <a:latin typeface="+mj-lt"/>
              </a:rPr>
              <a:t>volume</a:t>
            </a:r>
            <a:r>
              <a:rPr lang="es-ES" sz="2400" dirty="0">
                <a:latin typeface="+mj-lt"/>
              </a:rPr>
              <a:t> of data and </a:t>
            </a:r>
            <a:r>
              <a:rPr lang="es-ES" sz="2400" dirty="0" err="1">
                <a:latin typeface="+mj-lt"/>
              </a:rPr>
              <a:t>formats</a:t>
            </a:r>
            <a:endParaRPr lang="es-ES" sz="2400" dirty="0">
              <a:latin typeface="+mj-lt"/>
            </a:endParaRPr>
          </a:p>
          <a:p>
            <a:pPr lvl="1">
              <a:buSzPct val="65000"/>
            </a:pPr>
            <a:r>
              <a:rPr lang="es-ES" sz="2400" dirty="0" err="1">
                <a:latin typeface="+mj-lt"/>
              </a:rPr>
              <a:t>Hyperspectral</a:t>
            </a:r>
            <a:r>
              <a:rPr lang="es-ES" sz="2400" dirty="0">
                <a:latin typeface="+mj-lt"/>
              </a:rPr>
              <a:t> RS</a:t>
            </a:r>
          </a:p>
          <a:p>
            <a:pPr lvl="1">
              <a:buSzPct val="65000"/>
            </a:pPr>
            <a:r>
              <a:rPr lang="es-ES" sz="2400" dirty="0">
                <a:latin typeface="+mj-lt"/>
              </a:rPr>
              <a:t>More </a:t>
            </a:r>
            <a:r>
              <a:rPr lang="es-ES" sz="2400" dirty="0" err="1">
                <a:latin typeface="+mj-lt"/>
              </a:rPr>
              <a:t>platforms</a:t>
            </a:r>
            <a:r>
              <a:rPr lang="es-ES" sz="2400" dirty="0">
                <a:latin typeface="+mj-lt"/>
              </a:rPr>
              <a:t> and </a:t>
            </a:r>
            <a:r>
              <a:rPr lang="es-ES" sz="2400" dirty="0" err="1">
                <a:latin typeface="+mj-lt"/>
              </a:rPr>
              <a:t>sensors</a:t>
            </a:r>
            <a:endParaRPr lang="es-ES" sz="2400" dirty="0">
              <a:latin typeface="+mj-lt"/>
            </a:endParaRPr>
          </a:p>
          <a:p>
            <a:pPr lvl="1">
              <a:buSzPct val="65000"/>
            </a:pPr>
            <a:r>
              <a:rPr lang="es-ES" sz="2400" dirty="0">
                <a:latin typeface="+mj-lt"/>
              </a:rPr>
              <a:t>New </a:t>
            </a:r>
            <a:r>
              <a:rPr lang="es-ES" sz="2400" dirty="0" err="1">
                <a:latin typeface="+mj-lt"/>
              </a:rPr>
              <a:t>actors</a:t>
            </a:r>
            <a:r>
              <a:rPr lang="es-ES" sz="2400" dirty="0">
                <a:latin typeface="+mj-lt"/>
              </a:rPr>
              <a:t> </a:t>
            </a:r>
            <a:r>
              <a:rPr lang="es-ES" sz="2400" dirty="0" err="1">
                <a:latin typeface="+mj-lt"/>
              </a:rPr>
              <a:t>on</a:t>
            </a:r>
            <a:r>
              <a:rPr lang="es-ES" sz="2400" dirty="0">
                <a:latin typeface="+mj-lt"/>
              </a:rPr>
              <a:t> </a:t>
            </a:r>
            <a:r>
              <a:rPr lang="es-ES" sz="2400" dirty="0" err="1">
                <a:latin typeface="+mj-lt"/>
              </a:rPr>
              <a:t>scene</a:t>
            </a:r>
            <a:r>
              <a:rPr lang="es-ES" sz="2400" dirty="0">
                <a:latin typeface="+mj-lt"/>
              </a:rPr>
              <a:t> (China, </a:t>
            </a:r>
            <a:r>
              <a:rPr lang="es-ES" sz="2400" dirty="0" err="1">
                <a:latin typeface="+mj-lt"/>
              </a:rPr>
              <a:t>Brazil</a:t>
            </a:r>
            <a:r>
              <a:rPr lang="es-ES" sz="2400" dirty="0">
                <a:latin typeface="+mj-lt"/>
              </a:rPr>
              <a:t>, India, …)</a:t>
            </a:r>
          </a:p>
          <a:p>
            <a:pPr lvl="1" indent="352425">
              <a:buSzPct val="65000"/>
              <a:buBlip>
                <a:blip r:embed="rId3"/>
              </a:buBlip>
            </a:pPr>
            <a:endParaRPr lang="es-ES" sz="2000" dirty="0" smtClean="0">
              <a:solidFill>
                <a:schemeClr val="accent1">
                  <a:lumMod val="75000"/>
                </a:schemeClr>
              </a:solidFill>
            </a:endParaRPr>
          </a:p>
          <a:p>
            <a:pPr lvl="1" indent="352425">
              <a:buSzPct val="85000"/>
              <a:buBlip>
                <a:blip r:embed="rId3"/>
              </a:buBlip>
            </a:pPr>
            <a:endParaRPr lang="es-ES" sz="2000" dirty="0" smtClean="0">
              <a:solidFill>
                <a:schemeClr val="accent1">
                  <a:lumMod val="75000"/>
                </a:schemeClr>
              </a:solidFill>
            </a:endParaRPr>
          </a:p>
          <a:p>
            <a:pPr lvl="1" indent="352425">
              <a:buBlip>
                <a:blip r:embed="rId3"/>
              </a:buBlip>
            </a:pPr>
            <a:endParaRPr lang="es-ES" sz="2400" dirty="0" smtClean="0">
              <a:solidFill>
                <a:schemeClr val="accent1">
                  <a:lumMod val="75000"/>
                </a:schemeClr>
              </a:solidFill>
            </a:endParaRPr>
          </a:p>
          <a:p>
            <a:endParaRPr lang="en-US" dirty="0"/>
          </a:p>
        </p:txBody>
      </p:sp>
      <p:sp>
        <p:nvSpPr>
          <p:cNvPr id="6"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Formats</a:t>
            </a:r>
            <a:r>
              <a:rPr lang="es-ES" sz="4400" b="1" dirty="0" smtClean="0">
                <a:solidFill>
                  <a:schemeClr val="tx2">
                    <a:lumMod val="60000"/>
                    <a:lumOff val="40000"/>
                  </a:schemeClr>
                </a:solidFill>
              </a:rPr>
              <a:t> and Tools</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18856870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1">
                                            <p:txEl>
                                              <p:pRg st="0" end="0"/>
                                            </p:txEl>
                                          </p:spTgt>
                                        </p:tgtEl>
                                        <p:attrNameLst>
                                          <p:attrName>ppt_c</p:attrName>
                                        </p:attrNameLst>
                                      </p:cBhvr>
                                      <p:to>
                                        <a:srgbClr val="CAC8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21">
                                            <p:txEl>
                                              <p:pRg st="1" end="1"/>
                                            </p:txEl>
                                          </p:spTgt>
                                        </p:tgtEl>
                                        <p:attrNameLst>
                                          <p:attrName>ppt_c</p:attrName>
                                        </p:attrNameLst>
                                      </p:cBhvr>
                                      <p:to>
                                        <a:srgbClr val="CAC8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21">
                                            <p:txEl>
                                              <p:pRg st="2" end="2"/>
                                            </p:txEl>
                                          </p:spTgt>
                                        </p:tgtEl>
                                        <p:attrNameLst>
                                          <p:attrName>ppt_c</p:attrName>
                                        </p:attrNameLst>
                                      </p:cBhvr>
                                      <p:to>
                                        <a:srgbClr val="CAC8C0"/>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21">
                                            <p:txEl>
                                              <p:pRg st="3" end="3"/>
                                            </p:txEl>
                                          </p:spTgt>
                                        </p:tgtEl>
                                        <p:attrNameLst>
                                          <p:attrName>ppt_c</p:attrName>
                                        </p:attrNameLst>
                                      </p:cBhvr>
                                      <p:to>
                                        <a:srgbClr val="CAC8C0"/>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21">
                                            <p:txEl>
                                              <p:pRg st="4" end="4"/>
                                            </p:txEl>
                                          </p:spTgt>
                                        </p:tgtEl>
                                        <p:attrNameLst>
                                          <p:attrName>ppt_c</p:attrName>
                                        </p:attrNameLst>
                                      </p:cBhvr>
                                      <p:to>
                                        <a:srgbClr val="CAC8C0"/>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2"/>
          <p:cNvPicPr>
            <a:picLocks noChangeAspect="1" noChangeArrowheads="1"/>
          </p:cNvPicPr>
          <p:nvPr/>
        </p:nvPicPr>
        <p:blipFill>
          <a:blip r:embed="rId2" cstate="print"/>
          <a:srcRect/>
          <a:stretch>
            <a:fillRect/>
          </a:stretch>
        </p:blipFill>
        <p:spPr bwMode="auto">
          <a:xfrm>
            <a:off x="467544" y="1700808"/>
            <a:ext cx="8062664" cy="4332918"/>
          </a:xfrm>
          <a:prstGeom prst="rect">
            <a:avLst/>
          </a:prstGeom>
          <a:noFill/>
          <a:ln w="9525">
            <a:noFill/>
            <a:miter lim="800000"/>
            <a:headEnd/>
            <a:tailEnd/>
          </a:ln>
        </p:spPr>
      </p:pic>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361289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webgis_main_page"/>
          <p:cNvPicPr>
            <a:picLocks noChangeAspect="1" noChangeArrowheads="1"/>
          </p:cNvPicPr>
          <p:nvPr/>
        </p:nvPicPr>
        <p:blipFill>
          <a:blip r:embed="rId3"/>
          <a:srcRect/>
          <a:stretch>
            <a:fillRect/>
          </a:stretch>
        </p:blipFill>
        <p:spPr>
          <a:xfrm>
            <a:off x="1331640" y="1196752"/>
            <a:ext cx="6224606" cy="4668455"/>
          </a:xfrm>
          <a:prstGeom prst="rect">
            <a:avLst/>
          </a:prstGeom>
          <a:noFill/>
        </p:spPr>
      </p:pic>
      <p:pic>
        <p:nvPicPr>
          <p:cNvPr id="8" name="Picture 5"/>
          <p:cNvPicPr>
            <a:picLocks noChangeAspect="1" noChangeArrowheads="1"/>
          </p:cNvPicPr>
          <p:nvPr/>
        </p:nvPicPr>
        <p:blipFill>
          <a:blip r:embed="rId4"/>
          <a:srcRect/>
          <a:stretch>
            <a:fillRect/>
          </a:stretch>
        </p:blipFill>
        <p:spPr bwMode="auto">
          <a:xfrm>
            <a:off x="5260730" y="3411330"/>
            <a:ext cx="3219450" cy="2600325"/>
          </a:xfrm>
          <a:prstGeom prst="rect">
            <a:avLst/>
          </a:prstGeom>
          <a:noFill/>
          <a:ln w="9525" algn="ctr">
            <a:noFill/>
            <a:miter lim="800000"/>
            <a:headEnd/>
            <a:tailEnd/>
          </a:ln>
        </p:spPr>
      </p:pic>
      <p:sp>
        <p:nvSpPr>
          <p:cNvPr id="6"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35427981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pic>
        <p:nvPicPr>
          <p:cNvPr id="3" name="Imagen 2"/>
          <p:cNvPicPr>
            <a:picLocks noChangeAspect="1"/>
          </p:cNvPicPr>
          <p:nvPr/>
        </p:nvPicPr>
        <p:blipFill>
          <a:blip r:embed="rId3"/>
          <a:stretch>
            <a:fillRect/>
          </a:stretch>
        </p:blipFill>
        <p:spPr>
          <a:xfrm>
            <a:off x="395536" y="1257300"/>
            <a:ext cx="8748464" cy="4323747"/>
          </a:xfrm>
          <a:prstGeom prst="rect">
            <a:avLst/>
          </a:prstGeom>
        </p:spPr>
      </p:pic>
    </p:spTree>
    <p:extLst>
      <p:ext uri="{BB962C8B-B14F-4D97-AF65-F5344CB8AC3E}">
        <p14:creationId xmlns:p14="http://schemas.microsoft.com/office/powerpoint/2010/main" val="23404754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467544" y="985941"/>
            <a:ext cx="8398932" cy="5872059"/>
          </a:xfrm>
          <a:prstGeom prst="rect">
            <a:avLst/>
          </a:prstGeom>
        </p:spPr>
      </p:pic>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pic>
        <p:nvPicPr>
          <p:cNvPr id="2" name="Imagen 1"/>
          <p:cNvPicPr>
            <a:picLocks noChangeAspect="1"/>
          </p:cNvPicPr>
          <p:nvPr/>
        </p:nvPicPr>
        <p:blipFill>
          <a:blip r:embed="rId3"/>
          <a:stretch>
            <a:fillRect/>
          </a:stretch>
        </p:blipFill>
        <p:spPr>
          <a:xfrm>
            <a:off x="0" y="889000"/>
            <a:ext cx="9144000" cy="5069039"/>
          </a:xfrm>
          <a:prstGeom prst="rect">
            <a:avLst/>
          </a:prstGeom>
        </p:spPr>
      </p:pic>
    </p:spTree>
    <p:extLst>
      <p:ext uri="{BB962C8B-B14F-4D97-AF65-F5344CB8AC3E}">
        <p14:creationId xmlns:p14="http://schemas.microsoft.com/office/powerpoint/2010/main" val="249464341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908720"/>
            <a:ext cx="9144000" cy="4936545"/>
          </a:xfrm>
          <a:prstGeom prst="rect">
            <a:avLst/>
          </a:prstGeom>
        </p:spPr>
      </p:pic>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10360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Tools</a:t>
            </a:r>
            <a:endParaRPr lang="en-US" sz="3600" b="1" dirty="0">
              <a:solidFill>
                <a:schemeClr val="tx2">
                  <a:lumMod val="60000"/>
                  <a:lumOff val="40000"/>
                </a:schemeClr>
              </a:solidFill>
            </a:endParaRPr>
          </a:p>
        </p:txBody>
      </p:sp>
      <p:pic>
        <p:nvPicPr>
          <p:cNvPr id="2" name="Imagen 1"/>
          <p:cNvPicPr>
            <a:picLocks noChangeAspect="1"/>
          </p:cNvPicPr>
          <p:nvPr/>
        </p:nvPicPr>
        <p:blipFill>
          <a:blip r:embed="rId3"/>
          <a:stretch>
            <a:fillRect/>
          </a:stretch>
        </p:blipFill>
        <p:spPr>
          <a:xfrm>
            <a:off x="0" y="1196752"/>
            <a:ext cx="9144000" cy="5197166"/>
          </a:xfrm>
          <a:prstGeom prst="rect">
            <a:avLst/>
          </a:prstGeom>
        </p:spPr>
      </p:pic>
    </p:spTree>
    <p:extLst>
      <p:ext uri="{BB962C8B-B14F-4D97-AF65-F5344CB8AC3E}">
        <p14:creationId xmlns:p14="http://schemas.microsoft.com/office/powerpoint/2010/main" val="261717158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611560" y="1340768"/>
            <a:ext cx="8153400" cy="4814910"/>
          </a:xfrm>
          <a:prstGeom prst="rect">
            <a:avLst/>
          </a:prstGeom>
          <a:ln>
            <a:noFill/>
          </a:ln>
        </p:spPr>
        <p:txBody>
          <a:bodyPr/>
          <a:lstStyle/>
          <a:p>
            <a:pPr marR="0" lvl="0" algn="just" defTabSz="914400" rtl="0" eaLnBrk="1" fontAlgn="auto" latinLnBrk="0" hangingPunct="1">
              <a:lnSpc>
                <a:spcPct val="80000"/>
              </a:lnSpc>
              <a:spcBef>
                <a:spcPct val="20000"/>
              </a:spcBef>
              <a:spcAft>
                <a:spcPts val="1800"/>
              </a:spcAft>
              <a:buClr>
                <a:schemeClr val="accent3"/>
              </a:buClr>
              <a:buSzPct val="95000"/>
              <a:tabLst>
                <a:tab pos="114300" algn="l"/>
              </a:tabLst>
              <a:defRPr/>
            </a:pPr>
            <a:r>
              <a:rPr lang="es-ES" sz="2400" dirty="0">
                <a:latin typeface="+mn-lt"/>
                <a:cs typeface="Lucida Grande"/>
              </a:rPr>
              <a:t>M</a:t>
            </a:r>
            <a:r>
              <a:rPr kumimoji="0" lang="es-ES" sz="2400" u="none" strike="noStrike" kern="1200" cap="none" spc="0" normalizeH="0" baseline="0" noProof="0" dirty="0" err="1" smtClean="0">
                <a:ln>
                  <a:noFill/>
                </a:ln>
                <a:solidFill>
                  <a:schemeClr val="tx1"/>
                </a:solidFill>
                <a:effectLst/>
                <a:uLnTx/>
                <a:uFillTx/>
                <a:latin typeface="+mn-lt"/>
                <a:cs typeface="Lucida Grande"/>
              </a:rPr>
              <a:t>akes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environmental</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satellite</a:t>
            </a:r>
            <a:r>
              <a:rPr kumimoji="0" lang="es-ES" sz="2400" u="none" strike="noStrike" kern="1200" cap="none" spc="0" normalizeH="0" baseline="0" noProof="0" dirty="0" smtClean="0">
                <a:ln>
                  <a:noFill/>
                </a:ln>
                <a:solidFill>
                  <a:schemeClr val="tx1"/>
                </a:solidFill>
                <a:effectLst/>
                <a:uLnTx/>
                <a:uFillTx/>
                <a:latin typeface="+mn-lt"/>
                <a:cs typeface="Lucida Grande"/>
              </a:rPr>
              <a:t> data </a:t>
            </a:r>
            <a:r>
              <a:rPr kumimoji="0" lang="es-ES" sz="2400" u="none" strike="noStrike" kern="1200" cap="none" spc="0" normalizeH="0" baseline="0" noProof="0" dirty="0" err="1" smtClean="0">
                <a:ln>
                  <a:noFill/>
                </a:ln>
                <a:solidFill>
                  <a:schemeClr val="tx1"/>
                </a:solidFill>
                <a:effectLst/>
                <a:uLnTx/>
                <a:uFillTx/>
                <a:latin typeface="+mn-lt"/>
                <a:cs typeface="Lucida Grande"/>
              </a:rPr>
              <a:t>products</a:t>
            </a:r>
            <a:r>
              <a:rPr kumimoji="0" lang="es-ES" sz="2400" u="none" strike="noStrike" kern="1200" cap="none" spc="0" normalizeH="0" baseline="0" noProof="0" dirty="0" smtClean="0">
                <a:ln>
                  <a:noFill/>
                </a:ln>
                <a:solidFill>
                  <a:schemeClr val="tx1"/>
                </a:solidFill>
                <a:effectLst/>
                <a:uLnTx/>
                <a:uFillTx/>
                <a:latin typeface="+mn-lt"/>
                <a:cs typeface="Lucida Grande"/>
              </a:rPr>
              <a:t> and in-situ data </a:t>
            </a:r>
            <a:r>
              <a:rPr kumimoji="0" lang="es-ES" sz="2400" u="none" strike="noStrike" kern="1200" cap="none" spc="0" normalizeH="0" baseline="0" noProof="0" dirty="0" err="1" smtClean="0">
                <a:ln>
                  <a:noFill/>
                </a:ln>
                <a:solidFill>
                  <a:schemeClr val="tx1"/>
                </a:solidFill>
                <a:effectLst/>
                <a:uLnTx/>
                <a:uFillTx/>
                <a:latin typeface="+mn-lt"/>
                <a:cs typeface="Lucida Grande"/>
              </a:rPr>
              <a:t>available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to</a:t>
            </a:r>
            <a:r>
              <a:rPr kumimoji="0" lang="es-ES" sz="2400" u="none" strike="noStrike" kern="1200" cap="none" spc="0" normalizeH="0" baseline="0" noProof="0" dirty="0" smtClean="0">
                <a:ln>
                  <a:noFill/>
                </a:ln>
                <a:solidFill>
                  <a:schemeClr val="tx1"/>
                </a:solidFill>
                <a:effectLst/>
                <a:uLnTx/>
                <a:uFillTx/>
                <a:latin typeface="+mn-lt"/>
                <a:cs typeface="Lucida Grande"/>
              </a:rPr>
              <a:t> Federal, </a:t>
            </a:r>
            <a:r>
              <a:rPr kumimoji="0" lang="es-ES" sz="2400" u="none" strike="noStrike" kern="1200" cap="none" spc="0" normalizeH="0" baseline="0" noProof="0" dirty="0" err="1" smtClean="0">
                <a:ln>
                  <a:noFill/>
                </a:ln>
                <a:solidFill>
                  <a:schemeClr val="tx1"/>
                </a:solidFill>
                <a:effectLst/>
                <a:uLnTx/>
                <a:uFillTx/>
                <a:latin typeface="+mn-lt"/>
                <a:cs typeface="Lucida Grande"/>
              </a:rPr>
              <a:t>state</a:t>
            </a:r>
            <a:r>
              <a:rPr kumimoji="0" lang="es-ES" sz="2400" u="none" strike="noStrike" kern="1200" cap="none" spc="0" normalizeH="0" baseline="0" noProof="0" dirty="0" smtClean="0">
                <a:ln>
                  <a:noFill/>
                </a:ln>
                <a:solidFill>
                  <a:schemeClr val="tx1"/>
                </a:solidFill>
                <a:effectLst/>
                <a:uLnTx/>
                <a:uFillTx/>
                <a:latin typeface="+mn-lt"/>
                <a:cs typeface="Lucida Grande"/>
              </a:rPr>
              <a:t> and local marine </a:t>
            </a:r>
            <a:r>
              <a:rPr kumimoji="0" lang="es-ES" sz="2400" u="none" strike="noStrike" kern="1200" cap="none" spc="0" normalizeH="0" baseline="0" noProof="0" dirty="0" err="1" smtClean="0">
                <a:ln>
                  <a:noFill/>
                </a:ln>
                <a:solidFill>
                  <a:schemeClr val="tx1"/>
                </a:solidFill>
                <a:effectLst/>
                <a:uLnTx/>
                <a:uFillTx/>
                <a:latin typeface="+mn-lt"/>
                <a:cs typeface="Lucida Grande"/>
              </a:rPr>
              <a:t>scientists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coastal</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resource</a:t>
            </a:r>
            <a:r>
              <a:rPr kumimoji="0" lang="es-ES" sz="2400" u="none" strike="noStrike" kern="1200" cap="none" spc="0" normalizeH="0" baseline="0" noProof="0" dirty="0" smtClean="0">
                <a:ln>
                  <a:noFill/>
                </a:ln>
                <a:solidFill>
                  <a:schemeClr val="tx1"/>
                </a:solidFill>
                <a:effectLst/>
                <a:uLnTx/>
                <a:uFillTx/>
                <a:latin typeface="+mn-lt"/>
                <a:cs typeface="Lucida Grande"/>
              </a:rPr>
              <a:t> managers, and </a:t>
            </a:r>
            <a:r>
              <a:rPr kumimoji="0" lang="es-ES" sz="2400" u="none" strike="noStrike" kern="1200" cap="none" spc="0" normalizeH="0" baseline="0" noProof="0" dirty="0" err="1" smtClean="0">
                <a:ln>
                  <a:noFill/>
                </a:ln>
                <a:solidFill>
                  <a:schemeClr val="tx1"/>
                </a:solidFill>
                <a:effectLst/>
                <a:uLnTx/>
                <a:uFillTx/>
                <a:latin typeface="+mn-lt"/>
                <a:cs typeface="Lucida Grande"/>
              </a:rPr>
              <a:t>the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public</a:t>
            </a:r>
            <a:r>
              <a:rPr kumimoji="0" lang="es-ES" sz="2400" u="none" strike="noStrike" kern="1200" cap="none" spc="0" normalizeH="0" baseline="0" noProof="0" dirty="0" smtClean="0">
                <a:ln>
                  <a:noFill/>
                </a:ln>
                <a:solidFill>
                  <a:schemeClr val="tx1"/>
                </a:solidFill>
                <a:effectLst/>
                <a:uLnTx/>
                <a:uFillTx/>
                <a:latin typeface="+mn-lt"/>
                <a:cs typeface="Lucida Grande"/>
              </a:rPr>
              <a:t>.</a:t>
            </a:r>
            <a:endParaRPr lang="es-ES" sz="2400" dirty="0">
              <a:latin typeface="+mn-lt"/>
              <a:cs typeface="Lucida Grande"/>
            </a:endParaRPr>
          </a:p>
          <a:p>
            <a:pPr marR="0" lvl="0" algn="just" defTabSz="914400" rtl="0" eaLnBrk="1" fontAlgn="auto" latinLnBrk="0" hangingPunct="1">
              <a:lnSpc>
                <a:spcPct val="80000"/>
              </a:lnSpc>
              <a:spcBef>
                <a:spcPct val="20000"/>
              </a:spcBef>
              <a:spcAft>
                <a:spcPts val="1800"/>
              </a:spcAft>
              <a:buClr>
                <a:schemeClr val="accent3"/>
              </a:buClr>
              <a:buSzPct val="95000"/>
              <a:tabLst>
                <a:tab pos="114300" algn="l"/>
              </a:tabLst>
              <a:defRPr/>
            </a:pPr>
            <a:r>
              <a:rPr kumimoji="0" lang="es-ES" sz="2400" u="none" strike="noStrike" kern="1200" cap="none" spc="0" normalizeH="0" baseline="0" noProof="0" dirty="0" err="1" smtClean="0">
                <a:ln>
                  <a:noFill/>
                </a:ln>
                <a:solidFill>
                  <a:schemeClr val="tx1"/>
                </a:solidFill>
                <a:effectLst/>
                <a:uLnTx/>
                <a:uFillTx/>
                <a:latin typeface="+mn-lt"/>
                <a:cs typeface="Lucida Grande"/>
              </a:rPr>
              <a:t>Managed</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by</a:t>
            </a:r>
            <a:r>
              <a:rPr kumimoji="0" lang="es-ES" sz="2400" u="none" strike="noStrike" kern="1200" cap="none" spc="0" normalizeH="0" baseline="0" noProof="0" dirty="0" smtClean="0">
                <a:ln>
                  <a:noFill/>
                </a:ln>
                <a:solidFill>
                  <a:schemeClr val="tx1"/>
                </a:solidFill>
                <a:effectLst/>
                <a:uLnTx/>
                <a:uFillTx/>
                <a:latin typeface="+mn-lt"/>
                <a:cs typeface="Lucida Grande"/>
              </a:rPr>
              <a:t> NOAA </a:t>
            </a:r>
            <a:r>
              <a:rPr kumimoji="0" lang="es-ES" sz="2400" u="none" strike="noStrike" kern="1200" cap="none" spc="0" normalizeH="0" baseline="0" noProof="0" dirty="0" err="1" smtClean="0">
                <a:ln>
                  <a:noFill/>
                </a:ln>
                <a:solidFill>
                  <a:schemeClr val="tx1"/>
                </a:solidFill>
                <a:effectLst/>
                <a:uLnTx/>
                <a:uFillTx/>
                <a:latin typeface="+mn-lt"/>
                <a:cs typeface="Lucida Grande"/>
              </a:rPr>
              <a:t>National</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Environmental</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Satellite</a:t>
            </a:r>
            <a:r>
              <a:rPr kumimoji="0" lang="es-ES" sz="2400" u="none" strike="noStrike" kern="1200" cap="none" spc="0" normalizeH="0" baseline="0" noProof="0" dirty="0" smtClean="0">
                <a:ln>
                  <a:noFill/>
                </a:ln>
                <a:solidFill>
                  <a:schemeClr val="tx1"/>
                </a:solidFill>
                <a:effectLst/>
                <a:uLnTx/>
                <a:uFillTx/>
                <a:latin typeface="+mn-lt"/>
                <a:cs typeface="Lucida Grande"/>
              </a:rPr>
              <a:t> Data and </a:t>
            </a:r>
            <a:r>
              <a:rPr kumimoji="0" lang="es-ES" sz="2400" u="none" strike="noStrike" kern="1200" cap="none" spc="0" normalizeH="0" baseline="0" noProof="0" dirty="0" err="1" smtClean="0">
                <a:ln>
                  <a:noFill/>
                </a:ln>
                <a:solidFill>
                  <a:schemeClr val="tx1"/>
                </a:solidFill>
                <a:effectLst/>
                <a:uLnTx/>
                <a:uFillTx/>
                <a:latin typeface="+mn-lt"/>
                <a:cs typeface="Lucida Grande"/>
              </a:rPr>
              <a:t>Information</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Service</a:t>
            </a:r>
            <a:r>
              <a:rPr kumimoji="0" lang="es-ES" sz="2400" u="none" strike="noStrike" kern="1200" cap="none" spc="0" normalizeH="0" baseline="0" noProof="0" dirty="0" smtClean="0">
                <a:ln>
                  <a:noFill/>
                </a:ln>
                <a:solidFill>
                  <a:schemeClr val="tx1"/>
                </a:solidFill>
                <a:effectLst/>
                <a:uLnTx/>
                <a:uFillTx/>
                <a:latin typeface="+mn-lt"/>
                <a:cs typeface="Lucida Grande"/>
              </a:rPr>
              <a:t> (NOAA/NESDIS), </a:t>
            </a:r>
            <a:r>
              <a:rPr kumimoji="0" lang="es-ES" sz="2400" u="none" strike="noStrike" kern="1200" cap="none" spc="0" normalizeH="0" baseline="0" noProof="0" dirty="0" err="1" smtClean="0">
                <a:ln>
                  <a:noFill/>
                </a:ln>
                <a:solidFill>
                  <a:schemeClr val="tx1"/>
                </a:solidFill>
                <a:effectLst/>
                <a:uLnTx/>
                <a:uFillTx/>
                <a:latin typeface="+mn-lt"/>
                <a:cs typeface="Lucida Grande"/>
              </a:rPr>
              <a:t>it</a:t>
            </a:r>
            <a:r>
              <a:rPr kumimoji="0" lang="es-ES" sz="2400" u="none" strike="noStrike" kern="1200" cap="none" spc="0" normalizeH="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routinely</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processes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satellite</a:t>
            </a:r>
            <a:r>
              <a:rPr kumimoji="0" lang="es-ES" sz="2400" u="none" strike="noStrike" kern="1200" cap="none" spc="0" normalizeH="0" baseline="0" noProof="0" dirty="0" smtClean="0">
                <a:ln>
                  <a:noFill/>
                </a:ln>
                <a:solidFill>
                  <a:schemeClr val="tx1"/>
                </a:solidFill>
                <a:effectLst/>
                <a:uLnTx/>
                <a:uFillTx/>
                <a:latin typeface="+mn-lt"/>
                <a:cs typeface="Lucida Grande"/>
              </a:rPr>
              <a:t> data in </a:t>
            </a:r>
            <a:r>
              <a:rPr kumimoji="0" lang="es-ES" sz="2400" u="none" strike="noStrike" kern="1200" cap="none" spc="0" normalizeH="0" baseline="0" noProof="0" dirty="0" err="1" smtClean="0">
                <a:ln>
                  <a:noFill/>
                </a:ln>
                <a:solidFill>
                  <a:schemeClr val="tx1"/>
                </a:solidFill>
                <a:effectLst/>
                <a:uLnTx/>
                <a:uFillTx/>
                <a:latin typeface="+mn-lt"/>
                <a:cs typeface="Lucida Grande"/>
              </a:rPr>
              <a:t>near</a:t>
            </a:r>
            <a:r>
              <a:rPr kumimoji="0" lang="es-ES" sz="2400" u="none" strike="noStrike" kern="1200" cap="none" spc="0" normalizeH="0" baseline="0" noProof="0" dirty="0" smtClean="0">
                <a:ln>
                  <a:noFill/>
                </a:ln>
                <a:solidFill>
                  <a:schemeClr val="tx1"/>
                </a:solidFill>
                <a:effectLst/>
                <a:uLnTx/>
                <a:uFillTx/>
                <a:latin typeface="+mn-lt"/>
                <a:cs typeface="Lucida Grande"/>
              </a:rPr>
              <a:t> real-time.</a:t>
            </a:r>
          </a:p>
          <a:p>
            <a:pPr marR="0" lvl="0" algn="just" defTabSz="914400" rtl="0" eaLnBrk="1" fontAlgn="auto" latinLnBrk="0" hangingPunct="1">
              <a:lnSpc>
                <a:spcPct val="80000"/>
              </a:lnSpc>
              <a:spcBef>
                <a:spcPct val="20000"/>
              </a:spcBef>
              <a:spcAft>
                <a:spcPts val="1800"/>
              </a:spcAft>
              <a:buClr>
                <a:schemeClr val="accent3"/>
              </a:buClr>
              <a:buSzPct val="95000"/>
              <a:tabLst>
                <a:tab pos="114300" algn="l"/>
              </a:tabLst>
              <a:defRPr/>
            </a:pPr>
            <a:r>
              <a:rPr kumimoji="0" lang="es-ES" sz="2400" u="none" strike="noStrike" kern="1200" cap="none" spc="0" normalizeH="0" baseline="0" noProof="0" dirty="0" err="1" smtClean="0">
                <a:ln>
                  <a:noFill/>
                </a:ln>
                <a:solidFill>
                  <a:schemeClr val="tx1"/>
                </a:solidFill>
                <a:effectLst/>
                <a:uLnTx/>
                <a:uFillTx/>
                <a:latin typeface="+mn-lt"/>
                <a:cs typeface="Lucida Grande"/>
              </a:rPr>
              <a:t>Two</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core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components</a:t>
            </a:r>
            <a:r>
              <a:rPr kumimoji="0" lang="es-ES" sz="2400" u="none" strike="noStrike" kern="1200" cap="none" spc="0" normalizeH="0" baseline="0" noProof="0" dirty="0" smtClean="0">
                <a:ln>
                  <a:noFill/>
                </a:ln>
                <a:solidFill>
                  <a:schemeClr val="tx1"/>
                </a:solidFill>
                <a:effectLst/>
                <a:uLnTx/>
                <a:uFillTx/>
                <a:latin typeface="+mn-lt"/>
                <a:cs typeface="Lucida Grande"/>
              </a:rPr>
              <a:t>: Central </a:t>
            </a:r>
            <a:r>
              <a:rPr kumimoji="0" lang="es-ES" sz="2400" u="none" strike="noStrike" kern="1200" cap="none" spc="0" normalizeH="0" baseline="0" noProof="0" dirty="0" err="1" smtClean="0">
                <a:ln>
                  <a:noFill/>
                </a:ln>
                <a:solidFill>
                  <a:schemeClr val="tx1"/>
                </a:solidFill>
                <a:effectLst/>
                <a:uLnTx/>
                <a:uFillTx/>
                <a:latin typeface="+mn-lt"/>
                <a:cs typeface="Lucida Grande"/>
              </a:rPr>
              <a:t>Operations</a:t>
            </a:r>
            <a:r>
              <a:rPr kumimoji="0" lang="es-ES" sz="2400" u="none" strike="noStrike" kern="1200" cap="none" spc="0" normalizeH="0" baseline="0" noProof="0" dirty="0" smtClean="0">
                <a:ln>
                  <a:noFill/>
                </a:ln>
                <a:solidFill>
                  <a:schemeClr val="tx1"/>
                </a:solidFill>
                <a:effectLst/>
                <a:uLnTx/>
                <a:uFillTx/>
                <a:latin typeface="+mn-lt"/>
                <a:cs typeface="Lucida Grande"/>
              </a:rPr>
              <a:t> and Regional </a:t>
            </a:r>
            <a:r>
              <a:rPr kumimoji="0" lang="es-ES" sz="2400" u="none" strike="noStrike" kern="1200" cap="none" spc="0" normalizeH="0" baseline="0" noProof="0" dirty="0" err="1" smtClean="0">
                <a:ln>
                  <a:noFill/>
                </a:ln>
                <a:solidFill>
                  <a:schemeClr val="tx1"/>
                </a:solidFill>
                <a:effectLst/>
                <a:uLnTx/>
                <a:uFillTx/>
                <a:latin typeface="+mn-lt"/>
                <a:cs typeface="Lucida Grande"/>
              </a:rPr>
              <a:t>Nodes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lang="es-ES" sz="2400" dirty="0" err="1" smtClean="0">
                <a:latin typeface="+mn-lt"/>
                <a:cs typeface="Lucida Grande"/>
              </a:rPr>
              <a:t>Five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smtClean="0">
                <a:ln>
                  <a:noFill/>
                </a:ln>
                <a:solidFill>
                  <a:schemeClr val="tx1"/>
                </a:solidFill>
                <a:effectLst/>
                <a:uLnTx/>
                <a:uFillTx/>
                <a:latin typeface="+mn-lt"/>
                <a:cs typeface="Lucida Grande"/>
                <a:hlinkClick r:id="rId3"/>
              </a:rPr>
              <a:t>regional nodes</a:t>
            </a:r>
            <a:r>
              <a:rPr kumimoji="0" lang="es-ES" sz="2400" u="none" strike="noStrike" kern="1200" cap="none" spc="0" normalizeH="0" baseline="0" noProof="0" dirty="0" smtClean="0">
                <a:ln>
                  <a:noFill/>
                </a:ln>
                <a:solidFill>
                  <a:schemeClr val="tx1"/>
                </a:solidFill>
                <a:effectLst/>
                <a:uLnTx/>
                <a:uFillTx/>
                <a:latin typeface="+mn-lt"/>
                <a:cs typeface="Lucida Grande"/>
              </a:rPr>
              <a:t> and a central office </a:t>
            </a:r>
            <a:r>
              <a:rPr kumimoji="0" lang="es-ES" sz="2400" u="none" strike="noStrike" kern="1200" cap="none" spc="0" normalizeH="0" baseline="0" noProof="0" dirty="0" err="1" smtClean="0">
                <a:ln>
                  <a:noFill/>
                </a:ln>
                <a:solidFill>
                  <a:schemeClr val="tx1"/>
                </a:solidFill>
                <a:effectLst/>
                <a:uLnTx/>
                <a:uFillTx/>
                <a:latin typeface="+mn-lt"/>
                <a:cs typeface="Lucida Grande"/>
              </a:rPr>
              <a:t>provide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for</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the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distribution</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pathway</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for</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CoastWatch</a:t>
            </a:r>
            <a:r>
              <a:rPr kumimoji="0" lang="es-ES" sz="2400" u="none" strike="noStrike" kern="1200" cap="none" spc="0" normalizeH="0" baseline="0" noProof="0" dirty="0" smtClean="0">
                <a:ln>
                  <a:noFill/>
                </a:ln>
                <a:solidFill>
                  <a:schemeClr val="tx1"/>
                </a:solidFill>
                <a:effectLst/>
                <a:uLnTx/>
                <a:uFillTx/>
                <a:latin typeface="+mn-lt"/>
                <a:cs typeface="Lucida Grande"/>
              </a:rPr>
              <a:t> data </a:t>
            </a:r>
            <a:r>
              <a:rPr kumimoji="0" lang="es-ES" sz="2400" u="none" strike="noStrike" kern="1200" cap="none" spc="0" normalizeH="0" baseline="0" noProof="0" dirty="0" err="1" smtClean="0">
                <a:ln>
                  <a:noFill/>
                </a:ln>
                <a:solidFill>
                  <a:schemeClr val="tx1"/>
                </a:solidFill>
                <a:effectLst/>
                <a:uLnTx/>
                <a:uFillTx/>
                <a:latin typeface="+mn-lt"/>
                <a:cs typeface="Lucida Grande"/>
              </a:rPr>
              <a:t>products</a:t>
            </a:r>
            <a:r>
              <a:rPr kumimoji="0" lang="es-ES" sz="2400" u="none" strike="noStrike" kern="1200" cap="none" spc="0" normalizeH="0" baseline="0" noProof="0" dirty="0" smtClean="0">
                <a:ln>
                  <a:noFill/>
                </a:ln>
                <a:solidFill>
                  <a:schemeClr val="tx1"/>
                </a:solidFill>
                <a:effectLst/>
                <a:uLnTx/>
                <a:uFillTx/>
                <a:latin typeface="+mn-lt"/>
                <a:cs typeface="Lucida Grande"/>
              </a:rPr>
              <a:t>. Central </a:t>
            </a:r>
            <a:r>
              <a:rPr kumimoji="0" lang="es-ES" sz="2400" u="none" strike="noStrike" kern="1200" cap="none" spc="0" normalizeH="0" baseline="0" noProof="0" dirty="0" err="1" smtClean="0">
                <a:ln>
                  <a:noFill/>
                </a:ln>
                <a:solidFill>
                  <a:schemeClr val="tx1"/>
                </a:solidFill>
                <a:effectLst/>
                <a:uLnTx/>
                <a:uFillTx/>
                <a:latin typeface="+mn-lt"/>
                <a:cs typeface="Lucida Grande"/>
              </a:rPr>
              <a:t>Operations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operated</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within</a:t>
            </a:r>
            <a:r>
              <a:rPr kumimoji="0" lang="es-ES" sz="2400" u="none" strike="noStrike" kern="1200" cap="none" spc="0" normalizeH="0" baseline="0" noProof="0" dirty="0" smtClean="0">
                <a:ln>
                  <a:noFill/>
                </a:ln>
                <a:solidFill>
                  <a:schemeClr val="tx1"/>
                </a:solidFill>
                <a:effectLst/>
                <a:uLnTx/>
                <a:uFillTx/>
                <a:latin typeface="+mn-lt"/>
                <a:cs typeface="Lucida Grande"/>
              </a:rPr>
              <a:t> NOAA NESDIS, </a:t>
            </a:r>
            <a:r>
              <a:rPr kumimoji="0" lang="es-ES" sz="2400" u="none" strike="noStrike" kern="1200" cap="none" spc="0" normalizeH="0" baseline="0" noProof="0" dirty="0" err="1" smtClean="0">
                <a:ln>
                  <a:noFill/>
                </a:ln>
                <a:solidFill>
                  <a:schemeClr val="tx1"/>
                </a:solidFill>
                <a:effectLst/>
                <a:uLnTx/>
                <a:uFillTx/>
                <a:latin typeface="+mn-lt"/>
                <a:cs typeface="Lucida Grande"/>
              </a:rPr>
              <a:t>coordinates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the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processing</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delivery</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quality</a:t>
            </a:r>
            <a:r>
              <a:rPr kumimoji="0" lang="es-ES" sz="2400" u="none" strike="noStrike" kern="1200" cap="none" spc="0" normalizeH="0" baseline="0" noProof="0" dirty="0" smtClean="0">
                <a:ln>
                  <a:noFill/>
                </a:ln>
                <a:solidFill>
                  <a:schemeClr val="tx1"/>
                </a:solidFill>
                <a:effectLst/>
                <a:uLnTx/>
                <a:uFillTx/>
                <a:latin typeface="+mn-lt"/>
                <a:cs typeface="Lucida Grande"/>
              </a:rPr>
              <a:t> control and </a:t>
            </a:r>
            <a:r>
              <a:rPr kumimoji="0" lang="es-ES" sz="2400" u="none" strike="noStrike" kern="1200" cap="none" spc="0" normalizeH="0" baseline="0" noProof="0" dirty="0" err="1" smtClean="0">
                <a:ln>
                  <a:noFill/>
                </a:ln>
                <a:solidFill>
                  <a:schemeClr val="tx1"/>
                </a:solidFill>
                <a:effectLst/>
                <a:uLnTx/>
                <a:uFillTx/>
                <a:latin typeface="+mn-lt"/>
                <a:cs typeface="Lucida Grande"/>
              </a:rPr>
              <a:t>storage</a:t>
            </a:r>
            <a:r>
              <a:rPr kumimoji="0" lang="es-ES" sz="2400" u="none" strike="noStrike" kern="1200" cap="none" spc="0" normalizeH="0" baseline="0" noProof="0" dirty="0" smtClean="0">
                <a:ln>
                  <a:noFill/>
                </a:ln>
                <a:solidFill>
                  <a:schemeClr val="tx1"/>
                </a:solidFill>
                <a:effectLst/>
                <a:uLnTx/>
                <a:uFillTx/>
                <a:latin typeface="+mn-lt"/>
                <a:cs typeface="Lucida Grande"/>
              </a:rPr>
              <a:t> of data </a:t>
            </a:r>
            <a:r>
              <a:rPr kumimoji="0" lang="es-ES" sz="2400" u="none" strike="noStrike" kern="1200" cap="none" spc="0" normalizeH="0" baseline="0" noProof="0" dirty="0" err="1" smtClean="0">
                <a:ln>
                  <a:noFill/>
                </a:ln>
                <a:solidFill>
                  <a:schemeClr val="tx1"/>
                </a:solidFill>
                <a:effectLst/>
                <a:uLnTx/>
                <a:uFillTx/>
                <a:latin typeface="+mn-lt"/>
                <a:cs typeface="Lucida Grande"/>
              </a:rPr>
              <a:t>products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Other</a:t>
            </a:r>
            <a:r>
              <a:rPr kumimoji="0" lang="es-ES" sz="2400" u="none" strike="noStrike" kern="1200" cap="none" spc="0" normalizeH="0" baseline="0" noProof="0" dirty="0" smtClean="0">
                <a:ln>
                  <a:noFill/>
                </a:ln>
                <a:solidFill>
                  <a:schemeClr val="tx1"/>
                </a:solidFill>
                <a:effectLst/>
                <a:uLnTx/>
                <a:uFillTx/>
                <a:latin typeface="+mn-lt"/>
                <a:cs typeface="Lucida Grande"/>
              </a:rPr>
              <a:t> NOAA line </a:t>
            </a:r>
            <a:r>
              <a:rPr kumimoji="0" lang="es-ES" sz="2400" u="none" strike="noStrike" kern="1200" cap="none" spc="0" normalizeH="0" baseline="0" noProof="0" dirty="0" err="1" smtClean="0">
                <a:ln>
                  <a:noFill/>
                </a:ln>
                <a:solidFill>
                  <a:schemeClr val="tx1"/>
                </a:solidFill>
                <a:effectLst/>
                <a:uLnTx/>
                <a:uFillTx/>
                <a:latin typeface="+mn-lt"/>
                <a:cs typeface="Lucida Grande"/>
              </a:rPr>
              <a:t>offices</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participate</a:t>
            </a:r>
            <a:r>
              <a:rPr kumimoji="0" lang="es-ES" sz="2400" u="none" strike="noStrike" kern="1200" cap="none" spc="0" normalizeH="0" baseline="0" noProof="0" dirty="0" smtClean="0">
                <a:ln>
                  <a:noFill/>
                </a:ln>
                <a:solidFill>
                  <a:schemeClr val="tx1"/>
                </a:solidFill>
                <a:effectLst/>
                <a:uLnTx/>
                <a:uFillTx/>
                <a:latin typeface="+mn-lt"/>
                <a:cs typeface="Lucida Grande"/>
              </a:rPr>
              <a:t> in </a:t>
            </a:r>
            <a:r>
              <a:rPr kumimoji="0" lang="es-ES" sz="2400" u="none" strike="noStrike" kern="1200" cap="none" spc="0" normalizeH="0" baseline="0" noProof="0" dirty="0" err="1" smtClean="0">
                <a:ln>
                  <a:noFill/>
                </a:ln>
                <a:solidFill>
                  <a:schemeClr val="tx1"/>
                </a:solidFill>
                <a:effectLst/>
                <a:uLnTx/>
                <a:uFillTx/>
                <a:latin typeface="+mn-lt"/>
                <a:cs typeface="Lucida Grande"/>
              </a:rPr>
              <a:t>the</a:t>
            </a:r>
            <a:r>
              <a:rPr kumimoji="0" lang="es-ES" sz="2400" u="none" strike="noStrike" kern="1200" cap="none" spc="0" normalizeH="0" baseline="0" noProof="0" dirty="0" smtClean="0">
                <a:ln>
                  <a:noFill/>
                </a:ln>
                <a:solidFill>
                  <a:schemeClr val="tx1"/>
                </a:solidFill>
                <a:effectLst/>
                <a:uLnTx/>
                <a:uFillTx/>
                <a:latin typeface="+mn-lt"/>
                <a:cs typeface="Lucida Grande"/>
              </a:rPr>
              <a:t> NOAA </a:t>
            </a:r>
            <a:r>
              <a:rPr kumimoji="0" lang="es-ES" sz="2400" u="none" strike="noStrike" kern="1200" cap="none" spc="0" normalizeH="0" baseline="0" noProof="0" dirty="0" err="1" smtClean="0">
                <a:ln>
                  <a:noFill/>
                </a:ln>
                <a:solidFill>
                  <a:schemeClr val="tx1"/>
                </a:solidFill>
                <a:effectLst/>
                <a:uLnTx/>
                <a:uFillTx/>
                <a:latin typeface="+mn-lt"/>
                <a:cs typeface="Lucida Grande"/>
              </a:rPr>
              <a:t>CoastWatch</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Program</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by</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hosting</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equipment</a:t>
            </a:r>
            <a:r>
              <a:rPr kumimoji="0" lang="es-ES" sz="2400" u="none" strike="noStrike" kern="1200" cap="none" spc="0" normalizeH="0" baseline="0" noProof="0" dirty="0" smtClean="0">
                <a:ln>
                  <a:noFill/>
                </a:ln>
                <a:solidFill>
                  <a:schemeClr val="tx1"/>
                </a:solidFill>
                <a:effectLst/>
                <a:uLnTx/>
                <a:uFillTx/>
                <a:latin typeface="+mn-lt"/>
                <a:cs typeface="Lucida Grande"/>
              </a:rPr>
              <a:t> and </a:t>
            </a:r>
            <a:r>
              <a:rPr kumimoji="0" lang="es-ES" sz="2400" u="none" strike="noStrike" kern="1200" cap="none" spc="0" normalizeH="0" baseline="0" noProof="0" dirty="0" err="1" smtClean="0">
                <a:ln>
                  <a:noFill/>
                </a:ln>
                <a:solidFill>
                  <a:schemeClr val="tx1"/>
                </a:solidFill>
                <a:effectLst/>
                <a:uLnTx/>
                <a:uFillTx/>
                <a:latin typeface="+mn-lt"/>
                <a:cs typeface="Lucida Grande"/>
              </a:rPr>
              <a:t>personnel</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that</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make</a:t>
            </a:r>
            <a:r>
              <a:rPr kumimoji="0" lang="es-ES" sz="2400" u="none" strike="noStrike" kern="1200" cap="none" spc="0" normalizeH="0" baseline="0" noProof="0" dirty="0" smtClean="0">
                <a:ln>
                  <a:noFill/>
                </a:ln>
                <a:solidFill>
                  <a:schemeClr val="tx1"/>
                </a:solidFill>
                <a:effectLst/>
                <a:uLnTx/>
                <a:uFillTx/>
                <a:latin typeface="+mn-lt"/>
                <a:cs typeface="Lucida Grande"/>
              </a:rPr>
              <a:t> up a </a:t>
            </a:r>
            <a:r>
              <a:rPr kumimoji="0" lang="es-ES" sz="2400" u="none" strike="noStrike" kern="1200" cap="none" spc="0" normalizeH="0" baseline="0" noProof="0" dirty="0" err="1" smtClean="0">
                <a:ln>
                  <a:noFill/>
                </a:ln>
                <a:solidFill>
                  <a:schemeClr val="tx1"/>
                </a:solidFill>
                <a:effectLst/>
                <a:uLnTx/>
                <a:uFillTx/>
                <a:latin typeface="+mn-lt"/>
                <a:cs typeface="Lucida Grande"/>
              </a:rPr>
              <a:t>CoastWatch</a:t>
            </a:r>
            <a:r>
              <a:rPr kumimoji="0" lang="es-ES" sz="2400" u="none" strike="noStrike" kern="1200" cap="none" spc="0" normalizeH="0" baseline="0" noProof="0" dirty="0" smtClean="0">
                <a:ln>
                  <a:noFill/>
                </a:ln>
                <a:solidFill>
                  <a:schemeClr val="tx1"/>
                </a:solidFill>
                <a:effectLst/>
                <a:uLnTx/>
                <a:uFillTx/>
                <a:latin typeface="+mn-lt"/>
                <a:cs typeface="Lucida Grande"/>
              </a:rPr>
              <a:t> Regional </a:t>
            </a:r>
            <a:r>
              <a:rPr kumimoji="0" lang="es-ES" sz="2400" u="none" strike="noStrike" kern="1200" cap="none" spc="0" normalizeH="0" baseline="0" noProof="0" dirty="0" err="1" smtClean="0">
                <a:ln>
                  <a:noFill/>
                </a:ln>
                <a:solidFill>
                  <a:schemeClr val="tx1"/>
                </a:solidFill>
                <a:effectLst/>
                <a:uLnTx/>
                <a:uFillTx/>
                <a:latin typeface="+mn-lt"/>
                <a:cs typeface="Lucida Grande"/>
              </a:rPr>
              <a:t>Node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providing</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for</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near</a:t>
            </a:r>
            <a:r>
              <a:rPr kumimoji="0" lang="es-ES" sz="2400" u="none" strike="noStrike" kern="1200" cap="none" spc="0" normalizeH="0" baseline="0" noProof="0" dirty="0" smtClean="0">
                <a:ln>
                  <a:noFill/>
                </a:ln>
                <a:solidFill>
                  <a:schemeClr val="tx1"/>
                </a:solidFill>
                <a:effectLst/>
                <a:uLnTx/>
                <a:uFillTx/>
                <a:latin typeface="+mn-lt"/>
                <a:cs typeface="Lucida Grande"/>
              </a:rPr>
              <a:t> real-time data </a:t>
            </a:r>
            <a:r>
              <a:rPr kumimoji="0" lang="es-ES" sz="2400" u="none" strike="noStrike" kern="1200" cap="none" spc="0" normalizeH="0" baseline="0" noProof="0" dirty="0" err="1" smtClean="0">
                <a:ln>
                  <a:noFill/>
                </a:ln>
                <a:solidFill>
                  <a:schemeClr val="tx1"/>
                </a:solidFill>
                <a:effectLst/>
                <a:uLnTx/>
                <a:uFillTx/>
                <a:latin typeface="+mn-lt"/>
                <a:cs typeface="Lucida Grande"/>
              </a:rPr>
              <a:t>distribution</a:t>
            </a:r>
            <a:r>
              <a:rPr kumimoji="0" lang="es-ES" sz="2400" u="none" strike="noStrike" kern="1200" cap="none" spc="0" normalizeH="0" baseline="0" noProof="0" dirty="0" smtClean="0">
                <a:ln>
                  <a:noFill/>
                </a:ln>
                <a:solidFill>
                  <a:schemeClr val="tx1"/>
                </a:solidFill>
                <a:effectLst/>
                <a:uLnTx/>
                <a:uFillTx/>
                <a:latin typeface="+mn-lt"/>
                <a:cs typeface="Lucida Grande"/>
              </a:rPr>
              <a:t> and regional </a:t>
            </a:r>
            <a:r>
              <a:rPr kumimoji="0" lang="es-ES" sz="2400" u="none" strike="noStrike" kern="1200" cap="none" spc="0" normalizeH="0" baseline="0" noProof="0" dirty="0" err="1" smtClean="0">
                <a:ln>
                  <a:noFill/>
                </a:ln>
                <a:solidFill>
                  <a:schemeClr val="tx1"/>
                </a:solidFill>
                <a:effectLst/>
                <a:uLnTx/>
                <a:uFillTx/>
                <a:latin typeface="+mn-lt"/>
                <a:cs typeface="Lucida Grande"/>
              </a:rPr>
              <a:t>scientific</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expertise</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to</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the</a:t>
            </a:r>
            <a:r>
              <a:rPr kumimoji="0" lang="es-ES" sz="2400" u="none" strike="noStrike" kern="1200" cap="none" spc="0" normalizeH="0" baseline="0" noProof="0" dirty="0" smtClean="0">
                <a:ln>
                  <a:noFill/>
                </a:ln>
                <a:solidFill>
                  <a:schemeClr val="tx1"/>
                </a:solidFill>
                <a:effectLst/>
                <a:uLnTx/>
                <a:uFillTx/>
                <a:latin typeface="+mn-lt"/>
                <a:cs typeface="Lucida Grande"/>
              </a:rPr>
              <a:t> local </a:t>
            </a:r>
            <a:r>
              <a:rPr kumimoji="0" lang="es-ES" sz="2400" u="none" strike="noStrike" kern="1200" cap="none" spc="0" normalizeH="0" baseline="0" noProof="0" dirty="0" err="1" smtClean="0">
                <a:ln>
                  <a:noFill/>
                </a:ln>
                <a:solidFill>
                  <a:schemeClr val="tx1"/>
                </a:solidFill>
                <a:effectLst/>
                <a:uLnTx/>
                <a:uFillTx/>
                <a:latin typeface="+mn-lt"/>
                <a:cs typeface="Lucida Grande"/>
              </a:rPr>
              <a:t>user</a:t>
            </a:r>
            <a:r>
              <a:rPr kumimoji="0" lang="es-ES" sz="2400" u="none" strike="noStrike" kern="1200" cap="none" spc="0" normalizeH="0" baseline="0" noProof="0" dirty="0" smtClean="0">
                <a:ln>
                  <a:noFill/>
                </a:ln>
                <a:solidFill>
                  <a:schemeClr val="tx1"/>
                </a:solidFill>
                <a:effectLst/>
                <a:uLnTx/>
                <a:uFillTx/>
                <a:latin typeface="+mn-lt"/>
                <a:cs typeface="Lucida Grande"/>
              </a:rPr>
              <a:t> </a:t>
            </a:r>
            <a:r>
              <a:rPr kumimoji="0" lang="es-ES" sz="2400" u="none" strike="noStrike" kern="1200" cap="none" spc="0" normalizeH="0" baseline="0" noProof="0" dirty="0" err="1" smtClean="0">
                <a:ln>
                  <a:noFill/>
                </a:ln>
                <a:solidFill>
                  <a:schemeClr val="tx1"/>
                </a:solidFill>
                <a:effectLst/>
                <a:uLnTx/>
                <a:uFillTx/>
                <a:latin typeface="+mn-lt"/>
                <a:cs typeface="Lucida Grande"/>
              </a:rPr>
              <a:t>community</a:t>
            </a:r>
            <a:r>
              <a:rPr kumimoji="0" lang="es-ES" sz="2400" u="none" strike="noStrike" kern="1200" cap="none" spc="0" normalizeH="0" baseline="0" noProof="0" dirty="0" smtClean="0">
                <a:ln>
                  <a:noFill/>
                </a:ln>
                <a:solidFill>
                  <a:schemeClr val="tx1"/>
                </a:solidFill>
                <a:effectLst/>
                <a:uLnTx/>
                <a:uFillTx/>
                <a:latin typeface="+mn-lt"/>
                <a:cs typeface="Lucida Grande"/>
              </a:rPr>
              <a:t>.</a:t>
            </a:r>
          </a:p>
          <a:p>
            <a:pPr marL="274320" marR="0" lvl="0" indent="-274320" algn="l" defTabSz="914400" rtl="0" eaLnBrk="1" fontAlgn="auto" latinLnBrk="0" hangingPunct="1">
              <a:lnSpc>
                <a:spcPct val="80000"/>
              </a:lnSpc>
              <a:spcBef>
                <a:spcPct val="20000"/>
              </a:spcBef>
              <a:spcAft>
                <a:spcPts val="0"/>
              </a:spcAft>
              <a:buClr>
                <a:schemeClr val="accent3"/>
              </a:buClr>
              <a:buSzPct val="95000"/>
              <a:buFont typeface="Wingdings 2"/>
              <a:buChar char=""/>
              <a:tabLst/>
              <a:defRPr/>
            </a:pPr>
            <a:endParaRPr kumimoji="0" lang="es-ES" sz="1600" b="1" i="0" u="none" strike="noStrike" kern="1200" cap="none" spc="0" normalizeH="0" baseline="0" noProof="0" dirty="0">
              <a:ln>
                <a:noFill/>
              </a:ln>
              <a:solidFill>
                <a:schemeClr val="tx1"/>
              </a:solidFill>
              <a:effectLst/>
              <a:uLnTx/>
              <a:uFillTx/>
              <a:latin typeface="Lucida Grande"/>
              <a:cs typeface="Lucida Grande"/>
            </a:endParaRPr>
          </a:p>
        </p:txBody>
      </p:sp>
      <p:sp>
        <p:nvSpPr>
          <p:cNvPr id="8"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CoastWatch</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Program</a:t>
            </a:r>
            <a:endParaRPr lang="en-US" sz="4400" b="1" dirty="0">
              <a:solidFill>
                <a:schemeClr val="tx2">
                  <a:lumMod val="60000"/>
                  <a:lumOff val="40000"/>
                </a:schemeClr>
              </a:solidFill>
            </a:endParaRPr>
          </a:p>
        </p:txBody>
      </p:sp>
    </p:spTree>
    <p:extLst>
      <p:ext uri="{BB962C8B-B14F-4D97-AF65-F5344CB8AC3E}">
        <p14:creationId xmlns:p14="http://schemas.microsoft.com/office/powerpoint/2010/main" val="2983052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CAC8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rgbClr val="CAC8C0"/>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7969448" cy="472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Web </a:t>
            </a:r>
            <a:r>
              <a:rPr lang="es-ES" sz="4400" b="1" dirty="0" err="1" smtClean="0">
                <a:solidFill>
                  <a:schemeClr val="tx2">
                    <a:lumMod val="60000"/>
                    <a:lumOff val="40000"/>
                  </a:schemeClr>
                </a:solidFill>
              </a:rPr>
              <a:t>Services</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10049720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Rectángulo"/>
          <p:cNvSpPr/>
          <p:nvPr/>
        </p:nvSpPr>
        <p:spPr>
          <a:xfrm>
            <a:off x="683568" y="836712"/>
            <a:ext cx="8208912" cy="6155530"/>
          </a:xfrm>
          <a:prstGeom prst="rect">
            <a:avLst/>
          </a:prstGeom>
        </p:spPr>
        <p:txBody>
          <a:bodyPr wrap="square">
            <a:spAutoFit/>
          </a:bodyPr>
          <a:lstStyle/>
          <a:p>
            <a:pPr marL="107950" lvl="1" defTabSz="914813">
              <a:lnSpc>
                <a:spcPct val="150000"/>
              </a:lnSpc>
              <a:buClr>
                <a:srgbClr val="003B76"/>
              </a:buClr>
              <a:buSzPct val="85000"/>
              <a:defRPr/>
            </a:pPr>
            <a:r>
              <a:rPr lang="es-ES" sz="2400" dirty="0" err="1" smtClean="0">
                <a:latin typeface="+mj-lt"/>
              </a:rPr>
              <a:t>Multiday</a:t>
            </a:r>
            <a:r>
              <a:rPr lang="es-ES" sz="2400" dirty="0" smtClean="0">
                <a:latin typeface="+mj-lt"/>
              </a:rPr>
              <a:t> </a:t>
            </a:r>
            <a:r>
              <a:rPr lang="es-ES" sz="2400" dirty="0" err="1" smtClean="0">
                <a:latin typeface="+mj-lt"/>
              </a:rPr>
              <a:t>composites</a:t>
            </a:r>
            <a:r>
              <a:rPr lang="es-ES" sz="2400" dirty="0" smtClean="0">
                <a:latin typeface="+mj-lt"/>
              </a:rPr>
              <a:t> and </a:t>
            </a:r>
            <a:r>
              <a:rPr lang="es-ES" sz="2400" dirty="0" err="1" smtClean="0">
                <a:latin typeface="+mj-lt"/>
              </a:rPr>
              <a:t>additional</a:t>
            </a:r>
            <a:r>
              <a:rPr lang="es-ES" sz="2400" dirty="0" smtClean="0">
                <a:latin typeface="+mj-lt"/>
              </a:rPr>
              <a:t> vector </a:t>
            </a:r>
            <a:r>
              <a:rPr lang="es-ES" sz="2400" dirty="0" err="1" smtClean="0">
                <a:latin typeface="+mj-lt"/>
              </a:rPr>
              <a:t>features</a:t>
            </a:r>
            <a:r>
              <a:rPr lang="es-ES" sz="2400" dirty="0">
                <a:latin typeface="+mj-lt"/>
              </a:rPr>
              <a:t>	</a:t>
            </a:r>
          </a:p>
          <a:p>
            <a:pPr marL="107950" lvl="1" defTabSz="914813">
              <a:lnSpc>
                <a:spcPct val="150000"/>
              </a:lnSpc>
              <a:buClr>
                <a:srgbClr val="003B76"/>
              </a:buClr>
              <a:buSzPct val="85000"/>
              <a:defRPr/>
            </a:pPr>
            <a:r>
              <a:rPr lang="es-ES" sz="2400" dirty="0" err="1" smtClean="0">
                <a:latin typeface="+mj-lt"/>
              </a:rPr>
              <a:t>Anomalies</a:t>
            </a:r>
            <a:r>
              <a:rPr lang="es-ES" sz="2400" dirty="0" smtClean="0">
                <a:latin typeface="+mj-lt"/>
              </a:rPr>
              <a:t> and </a:t>
            </a:r>
            <a:r>
              <a:rPr lang="es-ES" sz="2400" dirty="0" err="1">
                <a:latin typeface="+mj-lt"/>
              </a:rPr>
              <a:t>t</a:t>
            </a:r>
            <a:r>
              <a:rPr lang="es-ES" sz="2400" dirty="0" err="1" smtClean="0">
                <a:latin typeface="+mj-lt"/>
              </a:rPr>
              <a:t>rends</a:t>
            </a:r>
            <a:endParaRPr lang="es-ES" sz="2400" dirty="0">
              <a:latin typeface="+mj-lt"/>
            </a:endParaRPr>
          </a:p>
          <a:p>
            <a:pPr marL="107950" lvl="1" defTabSz="914813">
              <a:lnSpc>
                <a:spcPct val="150000"/>
              </a:lnSpc>
              <a:buClr>
                <a:srgbClr val="003B76"/>
              </a:buClr>
              <a:buSzPct val="85000"/>
              <a:defRPr/>
            </a:pPr>
            <a:r>
              <a:rPr lang="es-ES" sz="2400" dirty="0" err="1" smtClean="0">
                <a:latin typeface="+mj-lt"/>
              </a:rPr>
              <a:t>Improve</a:t>
            </a:r>
            <a:r>
              <a:rPr lang="es-ES" sz="2400" dirty="0" smtClean="0">
                <a:latin typeface="+mj-lt"/>
              </a:rPr>
              <a:t> </a:t>
            </a:r>
            <a:r>
              <a:rPr lang="es-ES" sz="2400" dirty="0" err="1" smtClean="0">
                <a:latin typeface="+mj-lt"/>
              </a:rPr>
              <a:t>metadata</a:t>
            </a:r>
            <a:r>
              <a:rPr lang="es-ES" sz="2400" dirty="0">
                <a:latin typeface="+mj-lt"/>
              </a:rPr>
              <a:t>				</a:t>
            </a:r>
          </a:p>
          <a:p>
            <a:pPr marL="107950" lvl="1" defTabSz="914813">
              <a:lnSpc>
                <a:spcPct val="150000"/>
              </a:lnSpc>
              <a:buClr>
                <a:srgbClr val="003B76"/>
              </a:buClr>
              <a:buSzPct val="85000"/>
              <a:defRPr/>
            </a:pPr>
            <a:r>
              <a:rPr lang="es-ES" sz="2400" dirty="0" err="1" smtClean="0">
                <a:latin typeface="+mj-lt"/>
              </a:rPr>
              <a:t>Improve</a:t>
            </a:r>
            <a:r>
              <a:rPr lang="es-ES" sz="2400" dirty="0" smtClean="0">
                <a:latin typeface="+mj-lt"/>
              </a:rPr>
              <a:t> </a:t>
            </a:r>
            <a:r>
              <a:rPr lang="es-ES" sz="2400" dirty="0" err="1" smtClean="0">
                <a:latin typeface="+mj-lt"/>
              </a:rPr>
              <a:t>computer</a:t>
            </a:r>
            <a:r>
              <a:rPr lang="es-ES" sz="2400" dirty="0" smtClean="0">
                <a:latin typeface="+mj-lt"/>
              </a:rPr>
              <a:t> </a:t>
            </a:r>
            <a:r>
              <a:rPr lang="es-ES" sz="2400" dirty="0" err="1" smtClean="0">
                <a:latin typeface="+mj-lt"/>
              </a:rPr>
              <a:t>infrastructure</a:t>
            </a:r>
            <a:endParaRPr lang="es-ES" sz="2400" dirty="0">
              <a:latin typeface="+mj-lt"/>
            </a:endParaRPr>
          </a:p>
          <a:p>
            <a:pPr marL="107950" lvl="1" defTabSz="914813">
              <a:lnSpc>
                <a:spcPct val="150000"/>
              </a:lnSpc>
              <a:buClr>
                <a:srgbClr val="003B76"/>
              </a:buClr>
              <a:buSzPct val="85000"/>
              <a:defRPr/>
            </a:pPr>
            <a:r>
              <a:rPr lang="es-ES" sz="2400" dirty="0">
                <a:latin typeface="+mj-lt"/>
              </a:rPr>
              <a:t>Regional </a:t>
            </a:r>
            <a:r>
              <a:rPr lang="es-ES" sz="2400" dirty="0" err="1">
                <a:latin typeface="+mj-lt"/>
              </a:rPr>
              <a:t>a</a:t>
            </a:r>
            <a:r>
              <a:rPr lang="es-ES" sz="2400" dirty="0" err="1" smtClean="0">
                <a:latin typeface="+mj-lt"/>
              </a:rPr>
              <a:t>lgorithms</a:t>
            </a:r>
            <a:r>
              <a:rPr lang="es-ES" sz="2400" dirty="0" smtClean="0">
                <a:latin typeface="+mj-lt"/>
              </a:rPr>
              <a:t> </a:t>
            </a:r>
            <a:r>
              <a:rPr lang="es-ES" sz="2400" dirty="0">
                <a:latin typeface="+mj-lt"/>
              </a:rPr>
              <a:t>(</a:t>
            </a:r>
            <a:r>
              <a:rPr lang="es-ES" sz="2400" dirty="0" err="1">
                <a:latin typeface="+mj-lt"/>
              </a:rPr>
              <a:t>e.g</a:t>
            </a:r>
            <a:r>
              <a:rPr lang="es-ES" sz="2400" dirty="0">
                <a:latin typeface="+mj-lt"/>
              </a:rPr>
              <a:t>. </a:t>
            </a:r>
            <a:r>
              <a:rPr lang="es-ES" sz="2400" dirty="0">
                <a:latin typeface="+mj-lt"/>
              </a:rPr>
              <a:t>TSM)</a:t>
            </a:r>
          </a:p>
          <a:p>
            <a:pPr marL="107950" lvl="1" defTabSz="914813">
              <a:lnSpc>
                <a:spcPct val="150000"/>
              </a:lnSpc>
              <a:buClr>
                <a:srgbClr val="003B76"/>
              </a:buClr>
              <a:buSzPct val="85000"/>
              <a:defRPr/>
            </a:pPr>
            <a:r>
              <a:rPr lang="es-ES" sz="2400" dirty="0" smtClean="0">
                <a:latin typeface="+mj-lt"/>
              </a:rPr>
              <a:t>LCS			SOS</a:t>
            </a:r>
            <a:r>
              <a:rPr lang="es-ES" sz="2400" dirty="0">
                <a:latin typeface="+mj-lt"/>
              </a:rPr>
              <a:t>	</a:t>
            </a:r>
            <a:r>
              <a:rPr lang="es-ES" sz="2400" dirty="0" smtClean="0">
                <a:latin typeface="+mj-lt"/>
              </a:rPr>
              <a:t>		WPS</a:t>
            </a:r>
          </a:p>
          <a:p>
            <a:pPr marL="107950" lvl="1" defTabSz="914813">
              <a:lnSpc>
                <a:spcPct val="150000"/>
              </a:lnSpc>
              <a:buClr>
                <a:srgbClr val="003B76"/>
              </a:buClr>
              <a:buSzPct val="85000"/>
              <a:defRPr/>
            </a:pPr>
            <a:r>
              <a:rPr lang="es-ES" sz="2400" dirty="0" err="1" smtClean="0">
                <a:solidFill>
                  <a:srgbClr val="FF0000"/>
                </a:solidFill>
                <a:latin typeface="+mj-lt"/>
              </a:rPr>
              <a:t>Sentinel</a:t>
            </a:r>
            <a:r>
              <a:rPr lang="es-ES" sz="2400" dirty="0" smtClean="0">
                <a:solidFill>
                  <a:srgbClr val="FF0000"/>
                </a:solidFill>
                <a:latin typeface="+mj-lt"/>
              </a:rPr>
              <a:t> </a:t>
            </a:r>
            <a:r>
              <a:rPr lang="es-ES" sz="2400" dirty="0" err="1" smtClean="0">
                <a:solidFill>
                  <a:srgbClr val="FF0000"/>
                </a:solidFill>
                <a:latin typeface="+mj-lt"/>
              </a:rPr>
              <a:t>Constellation</a:t>
            </a:r>
            <a:endParaRPr lang="es-ES" sz="2400" dirty="0">
              <a:solidFill>
                <a:srgbClr val="FF0000"/>
              </a:solidFill>
              <a:latin typeface="+mj-lt"/>
            </a:endParaRPr>
          </a:p>
          <a:p>
            <a:pPr marL="107950" defTabSz="914813">
              <a:lnSpc>
                <a:spcPct val="150000"/>
              </a:lnSpc>
              <a:buClr>
                <a:srgbClr val="003B76"/>
              </a:buClr>
              <a:buSzPct val="85000"/>
              <a:defRPr/>
            </a:pPr>
            <a:r>
              <a:rPr lang="es-ES" sz="2400" dirty="0" smtClean="0">
                <a:latin typeface="+mj-lt"/>
              </a:rPr>
              <a:t>Long </a:t>
            </a:r>
            <a:r>
              <a:rPr lang="es-ES" sz="2400" dirty="0" err="1" smtClean="0">
                <a:latin typeface="+mj-lt"/>
              </a:rPr>
              <a:t>term</a:t>
            </a:r>
            <a:r>
              <a:rPr lang="es-ES" sz="2400" dirty="0" smtClean="0">
                <a:latin typeface="+mj-lt"/>
              </a:rPr>
              <a:t> </a:t>
            </a:r>
            <a:r>
              <a:rPr lang="es-ES" sz="2400" dirty="0" err="1" smtClean="0">
                <a:latin typeface="+mj-lt"/>
              </a:rPr>
              <a:t>risk</a:t>
            </a:r>
            <a:r>
              <a:rPr lang="es-ES" sz="2400" dirty="0" smtClean="0">
                <a:latin typeface="+mj-lt"/>
              </a:rPr>
              <a:t> </a:t>
            </a:r>
            <a:r>
              <a:rPr lang="es-ES" sz="2400" dirty="0" err="1" smtClean="0">
                <a:latin typeface="+mj-lt"/>
              </a:rPr>
              <a:t>forecast&amp;retrospective</a:t>
            </a:r>
            <a:endParaRPr lang="es-ES" sz="2400" dirty="0">
              <a:latin typeface="+mj-lt"/>
            </a:endParaRPr>
          </a:p>
          <a:p>
            <a:pPr marL="107950" defTabSz="914813">
              <a:lnSpc>
                <a:spcPct val="150000"/>
              </a:lnSpc>
              <a:buClr>
                <a:srgbClr val="003B76"/>
              </a:buClr>
              <a:buSzPct val="85000"/>
              <a:defRPr/>
            </a:pPr>
            <a:r>
              <a:rPr lang="es-ES" sz="2400" dirty="0" err="1">
                <a:latin typeface="+mj-lt"/>
              </a:rPr>
              <a:t>U</a:t>
            </a:r>
            <a:r>
              <a:rPr lang="es-ES" sz="2400" dirty="0" err="1" smtClean="0">
                <a:latin typeface="+mj-lt"/>
              </a:rPr>
              <a:t>pwelling</a:t>
            </a:r>
            <a:r>
              <a:rPr lang="es-ES" sz="2400" dirty="0" smtClean="0">
                <a:latin typeface="+mj-lt"/>
              </a:rPr>
              <a:t> indexes</a:t>
            </a:r>
            <a:endParaRPr lang="es-ES" sz="2400" dirty="0">
              <a:latin typeface="+mj-lt"/>
            </a:endParaRPr>
          </a:p>
          <a:p>
            <a:pPr marL="107950" defTabSz="914813">
              <a:lnSpc>
                <a:spcPct val="150000"/>
              </a:lnSpc>
              <a:buClr>
                <a:srgbClr val="003B76"/>
              </a:buClr>
              <a:buSzPct val="85000"/>
              <a:defRPr/>
            </a:pPr>
            <a:r>
              <a:rPr lang="es-ES" sz="2200" dirty="0" smtClean="0">
                <a:latin typeface="+mj-lt"/>
              </a:rPr>
              <a:t>SST</a:t>
            </a:r>
            <a:r>
              <a:rPr lang="es-ES" sz="2200" dirty="0">
                <a:latin typeface="+mj-lt"/>
              </a:rPr>
              <a:t>/</a:t>
            </a:r>
            <a:r>
              <a:rPr lang="es-ES" sz="2200" dirty="0" err="1">
                <a:latin typeface="+mj-lt"/>
              </a:rPr>
              <a:t>Chlor</a:t>
            </a:r>
            <a:r>
              <a:rPr lang="es-ES" sz="2200" dirty="0">
                <a:latin typeface="+mj-lt"/>
              </a:rPr>
              <a:t>/</a:t>
            </a:r>
            <a:r>
              <a:rPr lang="es-ES" sz="2200" dirty="0" err="1">
                <a:latin typeface="+mj-lt"/>
              </a:rPr>
              <a:t>Currents</a:t>
            </a:r>
            <a:r>
              <a:rPr lang="es-ES" sz="2200" dirty="0">
                <a:latin typeface="+mj-lt"/>
              </a:rPr>
              <a:t> frontal </a:t>
            </a:r>
            <a:r>
              <a:rPr lang="es-ES" sz="2200" dirty="0" err="1">
                <a:latin typeface="+mj-lt"/>
              </a:rPr>
              <a:t>product</a:t>
            </a:r>
            <a:r>
              <a:rPr lang="es-ES" sz="2200" dirty="0">
                <a:latin typeface="+mj-lt"/>
              </a:rPr>
              <a:t> (</a:t>
            </a:r>
            <a:r>
              <a:rPr lang="es-ES" sz="2200" dirty="0" err="1">
                <a:latin typeface="+mj-lt"/>
              </a:rPr>
              <a:t>strength-related</a:t>
            </a:r>
            <a:r>
              <a:rPr lang="es-ES" sz="2200" dirty="0">
                <a:latin typeface="+mj-lt"/>
              </a:rPr>
              <a:t>, </a:t>
            </a:r>
            <a:r>
              <a:rPr lang="es-ES" sz="2200" dirty="0" err="1">
                <a:latin typeface="+mj-lt"/>
              </a:rPr>
              <a:t>persistence</a:t>
            </a:r>
            <a:r>
              <a:rPr lang="es-ES" sz="2200" dirty="0">
                <a:latin typeface="+mj-lt"/>
              </a:rPr>
              <a:t>), </a:t>
            </a:r>
            <a:r>
              <a:rPr lang="es-ES" sz="2200" dirty="0" smtClean="0">
                <a:latin typeface="+mj-lt"/>
              </a:rPr>
              <a:t>GIS </a:t>
            </a:r>
            <a:r>
              <a:rPr lang="es-ES" sz="2200" dirty="0" err="1" smtClean="0">
                <a:latin typeface="+mj-lt"/>
              </a:rPr>
              <a:t>layers</a:t>
            </a:r>
            <a:r>
              <a:rPr lang="es-ES" sz="2200" dirty="0" smtClean="0">
                <a:latin typeface="+mj-lt"/>
              </a:rPr>
              <a:t>, marine </a:t>
            </a:r>
            <a:r>
              <a:rPr lang="es-ES" sz="2200" dirty="0" err="1">
                <a:latin typeface="+mj-lt"/>
              </a:rPr>
              <a:t>sanctuaries</a:t>
            </a:r>
            <a:r>
              <a:rPr lang="es-ES" sz="2200" dirty="0">
                <a:latin typeface="+mj-lt"/>
              </a:rPr>
              <a:t>, etc. </a:t>
            </a:r>
          </a:p>
        </p:txBody>
      </p:sp>
      <p:sp>
        <p:nvSpPr>
          <p:cNvPr id="4"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Ongoing</a:t>
            </a:r>
            <a:r>
              <a:rPr lang="es-ES" sz="4400" b="1" dirty="0" smtClean="0">
                <a:solidFill>
                  <a:schemeClr val="tx2">
                    <a:lumMod val="60000"/>
                    <a:lumOff val="40000"/>
                  </a:schemeClr>
                </a:solidFill>
              </a:rPr>
              <a:t> </a:t>
            </a:r>
            <a:r>
              <a:rPr lang="es-ES" sz="4400" b="1" dirty="0" err="1" smtClean="0">
                <a:solidFill>
                  <a:schemeClr val="tx2">
                    <a:lumMod val="60000"/>
                    <a:lumOff val="40000"/>
                  </a:schemeClr>
                </a:solidFill>
              </a:rPr>
              <a:t>Work</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4210842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0" end="0"/>
                                            </p:txEl>
                                          </p:spTgt>
                                        </p:tgtEl>
                                        <p:attrNameLst>
                                          <p:attrName>ppt_c</p:attrName>
                                        </p:attrNameLst>
                                      </p:cBhvr>
                                      <p:to>
                                        <a:srgbClr val="A3A3A3"/>
                                      </p:to>
                                    </p:animClr>
                                  </p:subTnLst>
                                </p:cTn>
                              </p:par>
                              <p:par>
                                <p:cTn id="7" presetID="1" presetClass="entr" presetSubtype="0" fill="hold" grpId="0"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1" end="1"/>
                                            </p:txEl>
                                          </p:spTgt>
                                        </p:tgtEl>
                                        <p:attrNameLst>
                                          <p:attrName>ppt_c</p:attrName>
                                        </p:attrNameLst>
                                      </p:cBhvr>
                                      <p:to>
                                        <a:srgbClr val="A3A3A3"/>
                                      </p:to>
                                    </p:animClr>
                                  </p:subTnLst>
                                </p:cTn>
                              </p:par>
                              <p:par>
                                <p:cTn id="9" presetID="1" presetClass="entr" presetSubtype="0" fill="hold" grpId="0" nodeType="with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2" end="2"/>
                                            </p:txEl>
                                          </p:spTgt>
                                        </p:tgtEl>
                                        <p:attrNameLst>
                                          <p:attrName>ppt_c</p:attrName>
                                        </p:attrNameLst>
                                      </p:cBhvr>
                                      <p:to>
                                        <a:srgbClr val="A3A3A3"/>
                                      </p:to>
                                    </p:animClr>
                                  </p:subTnLst>
                                </p:cTn>
                              </p:par>
                              <p:par>
                                <p:cTn id="11" presetID="1" presetClass="entr" presetSubtype="0" fill="hold" grpId="0" nodeType="with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3" end="3"/>
                                            </p:txEl>
                                          </p:spTgt>
                                        </p:tgtEl>
                                        <p:attrNameLst>
                                          <p:attrName>ppt_c</p:attrName>
                                        </p:attrNameLst>
                                      </p:cBhvr>
                                      <p:to>
                                        <a:srgbClr val="A3A3A3"/>
                                      </p:to>
                                    </p:animClr>
                                  </p:subTnLst>
                                </p:cTn>
                              </p:par>
                              <p:par>
                                <p:cTn id="13" presetID="1" presetClass="entr" presetSubtype="0" fill="hold" grpId="0"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4" end="4"/>
                                            </p:txEl>
                                          </p:spTgt>
                                        </p:tgtEl>
                                        <p:attrNameLst>
                                          <p:attrName>ppt_c</p:attrName>
                                        </p:attrNameLst>
                                      </p:cBhvr>
                                      <p:to>
                                        <a:srgbClr val="A3A3A3"/>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5" end="5"/>
                                            </p:txEl>
                                          </p:spTgt>
                                        </p:tgtEl>
                                        <p:attrNameLst>
                                          <p:attrName>ppt_c</p:attrName>
                                        </p:attrNameLst>
                                      </p:cBhvr>
                                      <p:to>
                                        <a:srgbClr val="A3A3A3"/>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6" end="6"/>
                                            </p:txEl>
                                          </p:spTgt>
                                        </p:tgtEl>
                                        <p:attrNameLst>
                                          <p:attrName>ppt_c</p:attrName>
                                        </p:attrNameLst>
                                      </p:cBhvr>
                                      <p:to>
                                        <a:srgbClr val="A3A3A3"/>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7" end="7"/>
                                            </p:txEl>
                                          </p:spTgt>
                                        </p:tgtEl>
                                        <p:attrNameLst>
                                          <p:attrName>ppt_c</p:attrName>
                                        </p:attrNameLst>
                                      </p:cBhvr>
                                      <p:to>
                                        <a:srgbClr val="A3A3A3"/>
                                      </p:to>
                                    </p:animClr>
                                  </p:subTnLst>
                                </p:cTn>
                              </p:par>
                              <p:par>
                                <p:cTn id="27" presetID="1" presetClass="entr" presetSubtype="0" fill="hold" grpId="0" nodeType="withEffect">
                                  <p:stCondLst>
                                    <p:cond delay="0"/>
                                  </p:stCondLst>
                                  <p:childTnLst>
                                    <p:set>
                                      <p:cBhvr>
                                        <p:cTn id="28" dur="1" fill="hold">
                                          <p:stCondLst>
                                            <p:cond delay="0"/>
                                          </p:stCondLst>
                                        </p:cTn>
                                        <p:tgtEl>
                                          <p:spTgt spid="18">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8">
                                            <p:txEl>
                                              <p:pRg st="8" end="8"/>
                                            </p:txEl>
                                          </p:spTgt>
                                        </p:tgtEl>
                                        <p:attrNameLst>
                                          <p:attrName>ppt_c</p:attrName>
                                        </p:attrNameLst>
                                      </p:cBhvr>
                                      <p:to>
                                        <a:srgbClr val="A3A3A3"/>
                                      </p:to>
                                    </p:animClr>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0" y="990600"/>
            <a:ext cx="9144000" cy="4851567"/>
          </a:xfrm>
          <a:prstGeom prst="rect">
            <a:avLst/>
          </a:prstGeom>
        </p:spPr>
      </p:pic>
      <p:pic>
        <p:nvPicPr>
          <p:cNvPr id="2" name="Picture 5" descr="antenna"/>
          <p:cNvPicPr>
            <a:picLocks noChangeAspect="1" noChangeArrowheads="1"/>
          </p:cNvPicPr>
          <p:nvPr/>
        </p:nvPicPr>
        <p:blipFill>
          <a:blip r:embed="rId4"/>
          <a:srcRect/>
          <a:stretch>
            <a:fillRect/>
          </a:stretch>
        </p:blipFill>
        <p:spPr bwMode="auto">
          <a:xfrm>
            <a:off x="5033657" y="3760886"/>
            <a:ext cx="4108456" cy="3081342"/>
          </a:xfrm>
          <a:prstGeom prst="rect">
            <a:avLst/>
          </a:prstGeom>
          <a:solidFill>
            <a:schemeClr val="hlink"/>
          </a:solidFill>
          <a:ln w="12700">
            <a:noFill/>
            <a:miter lim="800000"/>
            <a:headEnd/>
            <a:tailEnd/>
          </a:ln>
          <a:effectLst/>
          <a:scene3d>
            <a:camera prst="orthographicFront"/>
            <a:lightRig rig="threePt" dir="t"/>
          </a:scene3d>
          <a:sp3d extrusionH="127000">
            <a:bevelT w="0" h="0"/>
            <a:extrusionClr>
              <a:srgbClr val="B2B2B2"/>
            </a:extrusionClr>
          </a:sp3d>
        </p:spPr>
      </p:pic>
      <p:pic>
        <p:nvPicPr>
          <p:cNvPr id="3" name="2 Imagen" descr="antenna.png"/>
          <p:cNvPicPr>
            <a:picLocks noChangeAspect="1"/>
          </p:cNvPicPr>
          <p:nvPr/>
        </p:nvPicPr>
        <p:blipFill>
          <a:blip r:embed="rId5"/>
          <a:stretch>
            <a:fillRect/>
          </a:stretch>
        </p:blipFill>
        <p:spPr>
          <a:xfrm>
            <a:off x="2627784" y="3516055"/>
            <a:ext cx="2511877" cy="3342921"/>
          </a:xfrm>
          <a:prstGeom prst="rect">
            <a:avLst/>
          </a:prstGeom>
          <a:effectLst>
            <a:outerShdw blurRad="50800" dist="38100" dir="2700000" algn="tl" rotWithShape="0">
              <a:prstClr val="black">
                <a:alpha val="56000"/>
              </a:prstClr>
            </a:outerShdw>
          </a:effectLst>
        </p:spPr>
      </p:pic>
      <p:sp>
        <p:nvSpPr>
          <p:cNvPr id="8"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L-Band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
        <p:nvSpPr>
          <p:cNvPr id="7" name="Flecha derecha 6"/>
          <p:cNvSpPr/>
          <p:nvPr/>
        </p:nvSpPr>
        <p:spPr>
          <a:xfrm>
            <a:off x="7452320" y="764704"/>
            <a:ext cx="936104" cy="864096"/>
          </a:xfrm>
          <a:prstGeom prst="rightArrow">
            <a:avLst/>
          </a:prstGeom>
          <a:solidFill>
            <a:srgbClr val="FF0000"/>
          </a:solidFill>
          <a:scene3d>
            <a:camera prst="orthographicFront">
              <a:rot lat="1080000" lon="0" rev="1518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Flecha derecha 9"/>
          <p:cNvSpPr/>
          <p:nvPr/>
        </p:nvSpPr>
        <p:spPr>
          <a:xfrm>
            <a:off x="7452320" y="4293096"/>
            <a:ext cx="936104" cy="864096"/>
          </a:xfrm>
          <a:prstGeom prst="rightArrow">
            <a:avLst/>
          </a:prstGeom>
          <a:solidFill>
            <a:srgbClr val="FF0000"/>
          </a:solidFill>
          <a:scene3d>
            <a:camera prst="orthographicFront">
              <a:rot lat="1080000" lon="0" rev="1188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Flecha derecha 10"/>
          <p:cNvSpPr/>
          <p:nvPr/>
        </p:nvSpPr>
        <p:spPr>
          <a:xfrm>
            <a:off x="21498" y="4293096"/>
            <a:ext cx="936104" cy="864096"/>
          </a:xfrm>
          <a:prstGeom prst="rightArrow">
            <a:avLst/>
          </a:prstGeom>
          <a:solidFill>
            <a:srgbClr val="FF0000"/>
          </a:solidFill>
          <a:scene3d>
            <a:camera prst="orthographicFront">
              <a:rot lat="1080000" lon="0" rev="1962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007786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7464425"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653136"/>
            <a:ext cx="3312368" cy="185355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L-Band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1993091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 Imagen"/>
          <p:cNvPicPr/>
          <p:nvPr/>
        </p:nvPicPr>
        <p:blipFill>
          <a:blip r:embed="rId3">
            <a:extLst>
              <a:ext uri="{28A0092B-C50C-407E-A947-70E740481C1C}">
                <a14:useLocalDpi xmlns:a14="http://schemas.microsoft.com/office/drawing/2010/main" val="0"/>
              </a:ext>
            </a:extLst>
          </a:blip>
          <a:stretch>
            <a:fillRect/>
          </a:stretch>
        </p:blipFill>
        <p:spPr>
          <a:xfrm>
            <a:off x="683568" y="1556792"/>
            <a:ext cx="7776864" cy="3871815"/>
          </a:xfrm>
          <a:prstGeom prst="rect">
            <a:avLst/>
          </a:prstGeom>
          <a:ln w="38100">
            <a:solidFill>
              <a:schemeClr val="tx2"/>
            </a:solidFill>
          </a:ln>
        </p:spPr>
      </p:pic>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a:solidFill>
                  <a:schemeClr val="tx2">
                    <a:lumMod val="60000"/>
                    <a:lumOff val="40000"/>
                  </a:schemeClr>
                </a:solidFill>
              </a:rPr>
              <a:t>X</a:t>
            </a:r>
            <a:r>
              <a:rPr lang="es-ES" sz="4400" b="1" dirty="0" smtClean="0">
                <a:solidFill>
                  <a:schemeClr val="tx2">
                    <a:lumMod val="60000"/>
                    <a:lumOff val="40000"/>
                  </a:schemeClr>
                </a:solidFill>
              </a:rPr>
              <a:t>-</a:t>
            </a:r>
            <a:r>
              <a:rPr lang="es-ES" sz="4400" b="1" dirty="0" smtClean="0">
                <a:solidFill>
                  <a:schemeClr val="tx2">
                    <a:lumMod val="60000"/>
                    <a:lumOff val="40000"/>
                  </a:schemeClr>
                </a:solidFill>
              </a:rPr>
              <a:t>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13756881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a:solidFill>
                  <a:schemeClr val="tx2">
                    <a:lumMod val="60000"/>
                    <a:lumOff val="40000"/>
                  </a:schemeClr>
                </a:solidFill>
              </a:rPr>
              <a:t>X</a:t>
            </a:r>
            <a:r>
              <a:rPr lang="es-ES" sz="4400" b="1" dirty="0" smtClean="0">
                <a:solidFill>
                  <a:schemeClr val="tx2">
                    <a:lumMod val="60000"/>
                    <a:lumOff val="40000"/>
                  </a:schemeClr>
                </a:solidFill>
              </a:rPr>
              <a:t>-</a:t>
            </a:r>
            <a:r>
              <a:rPr lang="es-ES" sz="4400" b="1" dirty="0" smtClean="0">
                <a:solidFill>
                  <a:schemeClr val="tx2">
                    <a:lumMod val="60000"/>
                    <a:lumOff val="40000"/>
                  </a:schemeClr>
                </a:solidFill>
              </a:rPr>
              <a:t>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
        <p:nvSpPr>
          <p:cNvPr id="2" name="CuadroTexto 1"/>
          <p:cNvSpPr txBox="1"/>
          <p:nvPr/>
        </p:nvSpPr>
        <p:spPr>
          <a:xfrm>
            <a:off x="2699792" y="2924944"/>
            <a:ext cx="2468983" cy="369332"/>
          </a:xfrm>
          <a:prstGeom prst="rect">
            <a:avLst/>
          </a:prstGeom>
          <a:noFill/>
        </p:spPr>
        <p:txBody>
          <a:bodyPr wrap="none" rtlCol="0">
            <a:spAutoFit/>
          </a:bodyPr>
          <a:lstStyle/>
          <a:p>
            <a:r>
              <a:rPr lang="es-ES" dirty="0" err="1" smtClean="0"/>
              <a:t>Image</a:t>
            </a:r>
            <a:r>
              <a:rPr lang="es-ES" dirty="0" smtClean="0"/>
              <a:t> of new </a:t>
            </a:r>
            <a:r>
              <a:rPr lang="es-ES" dirty="0" err="1" smtClean="0"/>
              <a:t>antenna</a:t>
            </a:r>
            <a:endParaRPr lang="es-ES" dirty="0"/>
          </a:p>
        </p:txBody>
      </p:sp>
      <p:sp>
        <p:nvSpPr>
          <p:cNvPr id="3" name="Rectángulo 2"/>
          <p:cNvSpPr/>
          <p:nvPr/>
        </p:nvSpPr>
        <p:spPr>
          <a:xfrm>
            <a:off x="539552" y="5157192"/>
            <a:ext cx="8424936" cy="695575"/>
          </a:xfrm>
          <a:prstGeom prst="rect">
            <a:avLst/>
          </a:prstGeom>
        </p:spPr>
        <p:txBody>
          <a:bodyPr wrap="square">
            <a:spAutoFit/>
          </a:bodyPr>
          <a:lstStyle/>
          <a:p>
            <a:pPr algn="just" fontAlgn="auto">
              <a:lnSpc>
                <a:spcPct val="80000"/>
              </a:lnSpc>
              <a:spcBef>
                <a:spcPct val="20000"/>
              </a:spcBef>
              <a:buClr>
                <a:schemeClr val="accent3"/>
              </a:buClr>
              <a:buSzPct val="95000"/>
              <a:buFont typeface="Wingdings" charset="0"/>
              <a:buNone/>
              <a:defRPr/>
            </a:pPr>
            <a:r>
              <a:rPr lang="es-ES" sz="2400" dirty="0">
                <a:latin typeface="+mj-lt"/>
              </a:rPr>
              <a:t>AOML </a:t>
            </a:r>
            <a:r>
              <a:rPr lang="es-ES" sz="2400" dirty="0" err="1">
                <a:latin typeface="+mj-lt"/>
              </a:rPr>
              <a:t>will</a:t>
            </a:r>
            <a:r>
              <a:rPr lang="es-ES" sz="2400" dirty="0">
                <a:latin typeface="+mj-lt"/>
              </a:rPr>
              <a:t> be </a:t>
            </a:r>
            <a:r>
              <a:rPr lang="es-ES" sz="2400" dirty="0" err="1">
                <a:latin typeface="+mj-lt"/>
              </a:rPr>
              <a:t>able</a:t>
            </a:r>
            <a:r>
              <a:rPr lang="es-ES" sz="2400" dirty="0">
                <a:latin typeface="+mj-lt"/>
              </a:rPr>
              <a:t> </a:t>
            </a:r>
            <a:r>
              <a:rPr lang="es-ES" sz="2400" dirty="0" err="1">
                <a:latin typeface="+mj-lt"/>
              </a:rPr>
              <a:t>to</a:t>
            </a:r>
            <a:r>
              <a:rPr lang="es-ES" sz="2400" dirty="0">
                <a:latin typeface="+mj-lt"/>
              </a:rPr>
              <a:t> </a:t>
            </a:r>
            <a:r>
              <a:rPr lang="es-ES" sz="2400" dirty="0" err="1">
                <a:latin typeface="+mj-lt"/>
              </a:rPr>
              <a:t>generate</a:t>
            </a:r>
            <a:r>
              <a:rPr lang="es-ES" sz="2400" dirty="0">
                <a:latin typeface="+mj-lt"/>
              </a:rPr>
              <a:t> VIIRS </a:t>
            </a:r>
            <a:r>
              <a:rPr lang="es-ES" sz="2400" dirty="0" err="1">
                <a:latin typeface="+mj-lt"/>
              </a:rPr>
              <a:t>ocean</a:t>
            </a:r>
            <a:r>
              <a:rPr lang="es-ES" sz="2400" dirty="0">
                <a:latin typeface="+mj-lt"/>
              </a:rPr>
              <a:t> color </a:t>
            </a:r>
            <a:r>
              <a:rPr lang="es-ES" sz="2400" dirty="0" err="1">
                <a:latin typeface="+mj-lt"/>
              </a:rPr>
              <a:t>products</a:t>
            </a:r>
            <a:r>
              <a:rPr lang="es-ES" sz="2400" dirty="0">
                <a:latin typeface="+mj-lt"/>
              </a:rPr>
              <a:t>, SST, etc. </a:t>
            </a:r>
            <a:r>
              <a:rPr lang="es-ES" sz="2400" dirty="0" err="1">
                <a:latin typeface="+mj-lt"/>
              </a:rPr>
              <a:t>which</a:t>
            </a:r>
            <a:r>
              <a:rPr lang="es-ES" sz="2400" dirty="0">
                <a:latin typeface="+mj-lt"/>
              </a:rPr>
              <a:t> </a:t>
            </a:r>
            <a:r>
              <a:rPr lang="es-ES" sz="2400" dirty="0" err="1">
                <a:latin typeface="+mj-lt"/>
              </a:rPr>
              <a:t>will</a:t>
            </a:r>
            <a:r>
              <a:rPr lang="es-ES" sz="2400" dirty="0">
                <a:latin typeface="+mj-lt"/>
              </a:rPr>
              <a:t> </a:t>
            </a:r>
            <a:r>
              <a:rPr lang="es-ES" sz="2400" dirty="0" err="1">
                <a:latin typeface="+mj-lt"/>
              </a:rPr>
              <a:t>greatly</a:t>
            </a:r>
            <a:r>
              <a:rPr lang="es-ES" sz="2400" dirty="0">
                <a:latin typeface="+mj-lt"/>
              </a:rPr>
              <a:t> </a:t>
            </a:r>
            <a:r>
              <a:rPr lang="es-ES" sz="2400" dirty="0" err="1">
                <a:latin typeface="+mj-lt"/>
              </a:rPr>
              <a:t>support</a:t>
            </a:r>
            <a:r>
              <a:rPr lang="es-ES" sz="2400" dirty="0">
                <a:latin typeface="+mj-lt"/>
              </a:rPr>
              <a:t> </a:t>
            </a:r>
            <a:r>
              <a:rPr lang="es-ES" sz="2400" dirty="0" err="1">
                <a:latin typeface="+mj-lt"/>
              </a:rPr>
              <a:t>ocean</a:t>
            </a:r>
            <a:r>
              <a:rPr lang="es-ES" sz="2400" dirty="0">
                <a:latin typeface="+mj-lt"/>
              </a:rPr>
              <a:t>/</a:t>
            </a:r>
            <a:r>
              <a:rPr lang="es-ES" sz="2400" dirty="0" err="1">
                <a:latin typeface="+mj-lt"/>
              </a:rPr>
              <a:t>coastal</a:t>
            </a:r>
            <a:r>
              <a:rPr lang="es-ES" sz="2400" dirty="0">
                <a:latin typeface="+mj-lt"/>
              </a:rPr>
              <a:t> </a:t>
            </a:r>
            <a:r>
              <a:rPr lang="es-ES" sz="2400" dirty="0" err="1">
                <a:latin typeface="+mj-lt"/>
              </a:rPr>
              <a:t>ecosystem</a:t>
            </a:r>
            <a:r>
              <a:rPr lang="es-ES" sz="2400" dirty="0">
                <a:latin typeface="+mj-lt"/>
              </a:rPr>
              <a:t> </a:t>
            </a:r>
            <a:r>
              <a:rPr lang="es-ES" sz="2400" dirty="0" err="1">
                <a:latin typeface="+mj-lt"/>
              </a:rPr>
              <a:t>efforts</a:t>
            </a:r>
            <a:r>
              <a:rPr lang="es-ES" sz="2400" dirty="0">
                <a:latin typeface="+mj-lt"/>
              </a:rPr>
              <a:t>.</a:t>
            </a:r>
          </a:p>
        </p:txBody>
      </p:sp>
    </p:spTree>
    <p:extLst>
      <p:ext uri="{BB962C8B-B14F-4D97-AF65-F5344CB8AC3E}">
        <p14:creationId xmlns:p14="http://schemas.microsoft.com/office/powerpoint/2010/main" val="36928096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9"/>
          <p:cNvSpPr>
            <a:spLocks noChangeArrowheads="1"/>
          </p:cNvSpPr>
          <p:nvPr/>
        </p:nvSpPr>
        <p:spPr bwMode="auto">
          <a:xfrm>
            <a:off x="990600" y="3810000"/>
            <a:ext cx="7493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algn="ctr">
              <a:lnSpc>
                <a:spcPct val="60000"/>
              </a:lnSpc>
              <a:spcBef>
                <a:spcPct val="120000"/>
              </a:spcBef>
              <a:buClr>
                <a:srgbClr val="0000FF"/>
              </a:buClr>
              <a:buSzPct val="70000"/>
              <a:buFont typeface="Wingdings" charset="0"/>
              <a:buNone/>
            </a:pPr>
            <a:endParaRPr lang="gl-ES" sz="2000" b="1" i="0" u="none">
              <a:solidFill>
                <a:srgbClr val="080808"/>
              </a:solidFill>
              <a:latin typeface="Tahoma" charset="0"/>
            </a:endParaRPr>
          </a:p>
        </p:txBody>
      </p:sp>
      <p:sp>
        <p:nvSpPr>
          <p:cNvPr id="7173" name="Rectangle 6"/>
          <p:cNvSpPr>
            <a:spLocks noChangeArrowheads="1"/>
          </p:cNvSpPr>
          <p:nvPr/>
        </p:nvSpPr>
        <p:spPr bwMode="auto">
          <a:xfrm>
            <a:off x="539750" y="1208088"/>
            <a:ext cx="8375650" cy="5521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auto">
              <a:lnSpc>
                <a:spcPct val="80000"/>
              </a:lnSpc>
              <a:spcBef>
                <a:spcPct val="20000"/>
              </a:spcBef>
              <a:buClr>
                <a:schemeClr val="accent3"/>
              </a:buClr>
              <a:buSzPct val="95000"/>
              <a:defRPr/>
            </a:pPr>
            <a:r>
              <a:rPr lang="es-ES" sz="2400" dirty="0" err="1">
                <a:latin typeface="+mj-lt"/>
              </a:rPr>
              <a:t>AOML’s</a:t>
            </a:r>
            <a:r>
              <a:rPr lang="es-ES" sz="2400" dirty="0">
                <a:latin typeface="+mj-lt"/>
              </a:rPr>
              <a:t> </a:t>
            </a:r>
            <a:r>
              <a:rPr lang="es-ES" sz="2400" dirty="0" err="1">
                <a:latin typeface="+mj-lt"/>
              </a:rPr>
              <a:t>location</a:t>
            </a:r>
            <a:r>
              <a:rPr lang="es-ES" sz="2400" dirty="0">
                <a:latin typeface="+mj-lt"/>
              </a:rPr>
              <a:t> </a:t>
            </a:r>
            <a:r>
              <a:rPr lang="es-ES" sz="2400" dirty="0" err="1">
                <a:latin typeface="+mj-lt"/>
              </a:rPr>
              <a:t>provides</a:t>
            </a:r>
            <a:r>
              <a:rPr lang="es-ES" sz="2400" dirty="0">
                <a:latin typeface="+mj-lt"/>
              </a:rPr>
              <a:t> </a:t>
            </a:r>
            <a:r>
              <a:rPr lang="es-ES" sz="2400" dirty="0" err="1">
                <a:latin typeface="+mj-lt"/>
              </a:rPr>
              <a:t>an</a:t>
            </a:r>
            <a:r>
              <a:rPr lang="es-ES" sz="2400" dirty="0">
                <a:latin typeface="+mj-lt"/>
              </a:rPr>
              <a:t> </a:t>
            </a:r>
            <a:r>
              <a:rPr lang="es-ES" sz="2400" dirty="0" err="1">
                <a:solidFill>
                  <a:srgbClr val="FF0000"/>
                </a:solidFill>
                <a:latin typeface="+mj-lt"/>
              </a:rPr>
              <a:t>excellent</a:t>
            </a:r>
            <a:r>
              <a:rPr lang="es-ES" sz="2400" dirty="0">
                <a:solidFill>
                  <a:srgbClr val="FF0000"/>
                </a:solidFill>
                <a:latin typeface="+mj-lt"/>
              </a:rPr>
              <a:t> </a:t>
            </a:r>
            <a:r>
              <a:rPr lang="es-ES" sz="2400" dirty="0" err="1">
                <a:solidFill>
                  <a:srgbClr val="FF0000"/>
                </a:solidFill>
                <a:latin typeface="+mj-lt"/>
              </a:rPr>
              <a:t>cove</a:t>
            </a:r>
            <a:r>
              <a:rPr lang="es-ES" sz="2400" dirty="0" err="1">
                <a:latin typeface="+mj-lt"/>
              </a:rPr>
              <a:t>rage</a:t>
            </a:r>
            <a:r>
              <a:rPr lang="es-ES" sz="2400" dirty="0">
                <a:latin typeface="+mj-lt"/>
              </a:rPr>
              <a:t> </a:t>
            </a:r>
            <a:r>
              <a:rPr lang="es-ES" sz="2400" dirty="0" smtClean="0">
                <a:latin typeface="+mj-lt"/>
              </a:rPr>
              <a:t>of </a:t>
            </a:r>
            <a:r>
              <a:rPr lang="es-ES" sz="2400" dirty="0" err="1" smtClean="0">
                <a:latin typeface="+mj-lt"/>
              </a:rPr>
              <a:t>the</a:t>
            </a:r>
            <a:r>
              <a:rPr lang="es-ES" sz="2400" dirty="0" smtClean="0">
                <a:latin typeface="+mj-lt"/>
              </a:rPr>
              <a:t> </a:t>
            </a:r>
            <a:r>
              <a:rPr lang="es-ES" sz="2400" dirty="0" err="1">
                <a:latin typeface="+mj-lt"/>
              </a:rPr>
              <a:t>Gulf</a:t>
            </a:r>
            <a:r>
              <a:rPr lang="es-ES" sz="2400" dirty="0">
                <a:latin typeface="+mj-lt"/>
              </a:rPr>
              <a:t> of </a:t>
            </a:r>
            <a:r>
              <a:rPr lang="es-ES" sz="2400" dirty="0" err="1">
                <a:latin typeface="+mj-lt"/>
              </a:rPr>
              <a:t>Mexico</a:t>
            </a:r>
            <a:r>
              <a:rPr lang="es-ES" sz="2400" dirty="0">
                <a:latin typeface="+mj-lt"/>
              </a:rPr>
              <a:t> and </a:t>
            </a:r>
            <a:r>
              <a:rPr lang="es-ES" sz="2400" dirty="0" err="1">
                <a:latin typeface="+mj-lt"/>
              </a:rPr>
              <a:t>Caribbean</a:t>
            </a:r>
            <a:r>
              <a:rPr lang="es-ES" sz="2400" dirty="0">
                <a:latin typeface="+mj-lt"/>
              </a:rPr>
              <a:t>, and </a:t>
            </a:r>
            <a:r>
              <a:rPr lang="es-ES" sz="2400" dirty="0" err="1">
                <a:latin typeface="+mj-lt"/>
              </a:rPr>
              <a:t>the</a:t>
            </a:r>
            <a:r>
              <a:rPr lang="es-ES" sz="2400" dirty="0">
                <a:latin typeface="+mj-lt"/>
              </a:rPr>
              <a:t> US East </a:t>
            </a:r>
            <a:r>
              <a:rPr lang="es-ES" sz="2400" dirty="0" err="1" smtClean="0">
                <a:latin typeface="+mj-lt"/>
              </a:rPr>
              <a:t>coast</a:t>
            </a:r>
            <a:r>
              <a:rPr lang="es-ES" sz="2400" dirty="0" smtClean="0">
                <a:latin typeface="+mj-lt"/>
              </a:rPr>
              <a:t> </a:t>
            </a:r>
            <a:r>
              <a:rPr lang="es-ES" sz="2400" dirty="0">
                <a:latin typeface="+mj-lt"/>
              </a:rPr>
              <a:t>up </a:t>
            </a:r>
            <a:r>
              <a:rPr lang="es-ES" sz="2400" dirty="0" err="1">
                <a:latin typeface="+mj-lt"/>
              </a:rPr>
              <a:t>to</a:t>
            </a:r>
            <a:r>
              <a:rPr lang="es-ES" sz="2400" dirty="0">
                <a:latin typeface="+mj-lt"/>
              </a:rPr>
              <a:t> </a:t>
            </a:r>
            <a:r>
              <a:rPr lang="es-ES" sz="2400" dirty="0" err="1">
                <a:latin typeface="+mj-lt"/>
              </a:rPr>
              <a:t>Canada</a:t>
            </a:r>
            <a:r>
              <a:rPr lang="es-ES" sz="2400" dirty="0">
                <a:latin typeface="+mj-lt"/>
              </a:rPr>
              <a:t>.</a:t>
            </a:r>
          </a:p>
          <a:p>
            <a:pPr algn="just" fontAlgn="auto">
              <a:lnSpc>
                <a:spcPct val="80000"/>
              </a:lnSpc>
              <a:spcBef>
                <a:spcPct val="20000"/>
              </a:spcBef>
              <a:buClr>
                <a:schemeClr val="accent3"/>
              </a:buClr>
              <a:buSzPct val="95000"/>
              <a:defRPr/>
            </a:pPr>
            <a:endParaRPr lang="es-ES" sz="2400" dirty="0">
              <a:latin typeface="+mj-lt"/>
            </a:endParaRPr>
          </a:p>
          <a:p>
            <a:pPr algn="just" fontAlgn="auto">
              <a:lnSpc>
                <a:spcPct val="80000"/>
              </a:lnSpc>
              <a:spcBef>
                <a:spcPct val="20000"/>
              </a:spcBef>
              <a:buClr>
                <a:schemeClr val="accent3"/>
              </a:buClr>
              <a:buSzPct val="95000"/>
              <a:defRPr/>
            </a:pPr>
            <a:r>
              <a:rPr lang="es-ES_tradnl" sz="2400" dirty="0" err="1" smtClean="0">
                <a:latin typeface="+mj-lt"/>
              </a:rPr>
              <a:t>Improve</a:t>
            </a:r>
            <a:r>
              <a:rPr lang="es-ES_tradnl" sz="2400" dirty="0" smtClean="0">
                <a:latin typeface="+mj-lt"/>
              </a:rPr>
              <a:t> </a:t>
            </a:r>
            <a:r>
              <a:rPr lang="es-ES_tradnl" sz="2400" dirty="0" err="1" smtClean="0">
                <a:latin typeface="+mj-lt"/>
              </a:rPr>
              <a:t>the</a:t>
            </a:r>
            <a:r>
              <a:rPr lang="es-ES_tradnl" sz="2400" dirty="0" smtClean="0">
                <a:latin typeface="+mj-lt"/>
              </a:rPr>
              <a:t> </a:t>
            </a:r>
            <a:r>
              <a:rPr lang="en-US" sz="2400" dirty="0" smtClean="0">
                <a:solidFill>
                  <a:srgbClr val="FF0000"/>
                </a:solidFill>
                <a:latin typeface="+mj-lt"/>
              </a:rPr>
              <a:t>rapid availability</a:t>
            </a:r>
            <a:r>
              <a:rPr lang="en-US" sz="2400" dirty="0" smtClean="0">
                <a:latin typeface="+mj-lt"/>
              </a:rPr>
              <a:t> of </a:t>
            </a:r>
            <a:r>
              <a:rPr lang="en-US" sz="2400" dirty="0">
                <a:latin typeface="+mj-lt"/>
              </a:rPr>
              <a:t>high spatial/temporal/spectral resolution products </a:t>
            </a:r>
            <a:r>
              <a:rPr lang="en-US" sz="2400" dirty="0" smtClean="0">
                <a:latin typeface="+mj-lt"/>
              </a:rPr>
              <a:t>from </a:t>
            </a:r>
            <a:r>
              <a:rPr lang="en-US" sz="2400" dirty="0">
                <a:latin typeface="+mj-lt"/>
              </a:rPr>
              <a:t>a number of X-Band remote sensing satellites. </a:t>
            </a:r>
            <a:r>
              <a:rPr lang="en-US" sz="2400" dirty="0">
                <a:latin typeface="+mj-lt"/>
              </a:rPr>
              <a:t>High bandwidth through UM enable </a:t>
            </a:r>
            <a:r>
              <a:rPr lang="en-US" sz="2400" dirty="0">
                <a:solidFill>
                  <a:srgbClr val="FF0000"/>
                </a:solidFill>
                <a:latin typeface="+mj-lt"/>
              </a:rPr>
              <a:t>rapid transfer </a:t>
            </a:r>
            <a:r>
              <a:rPr lang="en-US" sz="2400" dirty="0">
                <a:latin typeface="+mj-lt"/>
              </a:rPr>
              <a:t>of large volumes of data.  </a:t>
            </a:r>
          </a:p>
          <a:p>
            <a:pPr algn="just" fontAlgn="auto">
              <a:lnSpc>
                <a:spcPct val="80000"/>
              </a:lnSpc>
              <a:spcBef>
                <a:spcPct val="20000"/>
              </a:spcBef>
              <a:buClr>
                <a:schemeClr val="accent3"/>
              </a:buClr>
              <a:buSzPct val="95000"/>
              <a:defRPr/>
            </a:pPr>
            <a:endParaRPr lang="en-US" sz="2400" dirty="0">
              <a:latin typeface="+mj-lt"/>
            </a:endParaRPr>
          </a:p>
          <a:p>
            <a:pPr algn="just" fontAlgn="auto">
              <a:lnSpc>
                <a:spcPct val="80000"/>
              </a:lnSpc>
              <a:spcBef>
                <a:spcPct val="20000"/>
              </a:spcBef>
              <a:buClr>
                <a:schemeClr val="accent3"/>
              </a:buClr>
              <a:buSzPct val="95000"/>
              <a:defRPr/>
            </a:pPr>
            <a:r>
              <a:rPr lang="en-US" sz="2400" dirty="0">
                <a:latin typeface="+mj-lt"/>
              </a:rPr>
              <a:t>The upgrade would </a:t>
            </a:r>
            <a:r>
              <a:rPr lang="en-US" sz="2400" dirty="0">
                <a:solidFill>
                  <a:srgbClr val="FF0000"/>
                </a:solidFill>
                <a:latin typeface="+mj-lt"/>
              </a:rPr>
              <a:t>integrate</a:t>
            </a:r>
            <a:r>
              <a:rPr lang="en-US" sz="2400" dirty="0">
                <a:latin typeface="+mj-lt"/>
              </a:rPr>
              <a:t> with NOAA </a:t>
            </a:r>
            <a:r>
              <a:rPr lang="en-US" sz="2400" dirty="0" smtClean="0">
                <a:solidFill>
                  <a:srgbClr val="FF0000"/>
                </a:solidFill>
                <a:latin typeface="+mj-lt"/>
              </a:rPr>
              <a:t>operational </a:t>
            </a:r>
            <a:r>
              <a:rPr lang="en-US" sz="2400" dirty="0">
                <a:solidFill>
                  <a:srgbClr val="FF0000"/>
                </a:solidFill>
                <a:latin typeface="+mj-lt"/>
              </a:rPr>
              <a:t>requirements and needs</a:t>
            </a:r>
            <a:r>
              <a:rPr lang="en-US" sz="2400" dirty="0">
                <a:latin typeface="+mj-lt"/>
              </a:rPr>
              <a:t>, </a:t>
            </a:r>
            <a:r>
              <a:rPr lang="en-US" sz="2400" dirty="0" smtClean="0">
                <a:latin typeface="+mj-lt"/>
              </a:rPr>
              <a:t>and allows </a:t>
            </a:r>
            <a:r>
              <a:rPr lang="en-US" sz="2400" dirty="0">
                <a:latin typeface="+mj-lt"/>
              </a:rPr>
              <a:t>Miami to act as a </a:t>
            </a:r>
            <a:r>
              <a:rPr lang="en-US" sz="2400" dirty="0">
                <a:solidFill>
                  <a:srgbClr val="FF0000"/>
                </a:solidFill>
                <a:latin typeface="+mj-lt"/>
              </a:rPr>
              <a:t>backup site</a:t>
            </a:r>
            <a:r>
              <a:rPr lang="en-US" sz="2400" dirty="0">
                <a:latin typeface="+mj-lt"/>
              </a:rPr>
              <a:t> for central operations in the region. </a:t>
            </a:r>
            <a:endParaRPr lang="en-US" sz="2400" dirty="0">
              <a:latin typeface="+mj-lt"/>
            </a:endParaRPr>
          </a:p>
          <a:p>
            <a:pPr algn="just" fontAlgn="auto">
              <a:lnSpc>
                <a:spcPct val="80000"/>
              </a:lnSpc>
              <a:spcBef>
                <a:spcPct val="20000"/>
              </a:spcBef>
              <a:buClr>
                <a:schemeClr val="accent3"/>
              </a:buClr>
              <a:buSzPct val="95000"/>
              <a:defRPr/>
            </a:pPr>
            <a:r>
              <a:rPr lang="es-ES" sz="2400" dirty="0">
                <a:latin typeface="+mj-lt"/>
              </a:rPr>
              <a:t> </a:t>
            </a:r>
            <a:endParaRPr lang="es-ES" sz="2400" dirty="0">
              <a:latin typeface="+mj-lt"/>
            </a:endParaRPr>
          </a:p>
          <a:p>
            <a:pPr algn="just" fontAlgn="auto">
              <a:lnSpc>
                <a:spcPct val="80000"/>
              </a:lnSpc>
              <a:spcBef>
                <a:spcPct val="20000"/>
              </a:spcBef>
              <a:buClr>
                <a:schemeClr val="accent3"/>
              </a:buClr>
              <a:buSzPct val="95000"/>
              <a:defRPr/>
            </a:pPr>
            <a:r>
              <a:rPr lang="es-ES" sz="2400" dirty="0" err="1">
                <a:latin typeface="+mj-lt"/>
              </a:rPr>
              <a:t>The</a:t>
            </a:r>
            <a:r>
              <a:rPr lang="es-ES" sz="2400" dirty="0">
                <a:latin typeface="+mj-lt"/>
              </a:rPr>
              <a:t> </a:t>
            </a:r>
            <a:r>
              <a:rPr lang="es-ES" sz="2400" dirty="0" err="1">
                <a:latin typeface="+mj-lt"/>
              </a:rPr>
              <a:t>upgrade</a:t>
            </a:r>
            <a:r>
              <a:rPr lang="es-ES" sz="2400" dirty="0">
                <a:latin typeface="+mj-lt"/>
              </a:rPr>
              <a:t> </a:t>
            </a:r>
            <a:r>
              <a:rPr lang="es-ES" sz="2400" dirty="0" err="1">
                <a:latin typeface="+mj-lt"/>
              </a:rPr>
              <a:t>focuses</a:t>
            </a:r>
            <a:r>
              <a:rPr lang="es-ES" sz="2400" dirty="0">
                <a:latin typeface="+mj-lt"/>
              </a:rPr>
              <a:t> </a:t>
            </a:r>
            <a:r>
              <a:rPr lang="es-ES" sz="2400" dirty="0" err="1">
                <a:latin typeface="+mj-lt"/>
              </a:rPr>
              <a:t>on</a:t>
            </a:r>
            <a:r>
              <a:rPr lang="es-ES" sz="2400" dirty="0">
                <a:latin typeface="+mj-lt"/>
              </a:rPr>
              <a:t> </a:t>
            </a:r>
            <a:r>
              <a:rPr lang="es-ES" sz="2400" dirty="0" err="1">
                <a:latin typeface="+mj-lt"/>
              </a:rPr>
              <a:t>receiving</a:t>
            </a:r>
            <a:r>
              <a:rPr lang="es-ES" sz="2400" dirty="0">
                <a:latin typeface="+mj-lt"/>
              </a:rPr>
              <a:t> data </a:t>
            </a:r>
            <a:r>
              <a:rPr lang="es-ES" sz="2400" dirty="0" err="1">
                <a:latin typeface="+mj-lt"/>
              </a:rPr>
              <a:t>from</a:t>
            </a:r>
            <a:r>
              <a:rPr lang="es-ES" sz="2400" dirty="0">
                <a:latin typeface="+mj-lt"/>
              </a:rPr>
              <a:t> </a:t>
            </a:r>
            <a:r>
              <a:rPr lang="es-ES" sz="2400" dirty="0" smtClean="0">
                <a:solidFill>
                  <a:srgbClr val="FF0000"/>
                </a:solidFill>
                <a:latin typeface="+mj-lt"/>
              </a:rPr>
              <a:t>S-NPP</a:t>
            </a:r>
            <a:r>
              <a:rPr lang="es-ES" sz="2400" dirty="0">
                <a:solidFill>
                  <a:srgbClr val="FF0000"/>
                </a:solidFill>
                <a:latin typeface="+mj-lt"/>
              </a:rPr>
              <a:t>, JPSS </a:t>
            </a:r>
            <a:r>
              <a:rPr lang="es-ES" sz="2400" dirty="0">
                <a:latin typeface="+mj-lt"/>
              </a:rPr>
              <a:t>and </a:t>
            </a:r>
            <a:r>
              <a:rPr lang="es-ES" sz="2400" dirty="0" err="1">
                <a:latin typeface="+mj-lt"/>
              </a:rPr>
              <a:t>probably</a:t>
            </a:r>
            <a:r>
              <a:rPr lang="es-ES" sz="2400" dirty="0">
                <a:latin typeface="+mj-lt"/>
              </a:rPr>
              <a:t> TERRA and AQUA. </a:t>
            </a:r>
            <a:r>
              <a:rPr lang="es-ES" sz="2400" dirty="0" err="1">
                <a:latin typeface="+mj-lt"/>
              </a:rPr>
              <a:t>Other</a:t>
            </a:r>
            <a:r>
              <a:rPr lang="es-ES" sz="2400" dirty="0">
                <a:latin typeface="+mj-lt"/>
              </a:rPr>
              <a:t> </a:t>
            </a:r>
            <a:r>
              <a:rPr lang="es-ES" sz="2400" dirty="0" err="1">
                <a:latin typeface="+mj-lt"/>
              </a:rPr>
              <a:t>satellites</a:t>
            </a:r>
            <a:r>
              <a:rPr lang="es-ES" sz="2400" dirty="0">
                <a:latin typeface="+mj-lt"/>
              </a:rPr>
              <a:t> </a:t>
            </a:r>
            <a:r>
              <a:rPr lang="es-ES" sz="2400" dirty="0" err="1">
                <a:latin typeface="+mj-lt"/>
              </a:rPr>
              <a:t>like</a:t>
            </a:r>
            <a:r>
              <a:rPr lang="es-ES" sz="2400" dirty="0">
                <a:latin typeface="+mj-lt"/>
              </a:rPr>
              <a:t> GCOM-C and Oceansat-2 are </a:t>
            </a:r>
            <a:r>
              <a:rPr lang="es-ES" sz="2400" dirty="0" err="1">
                <a:latin typeface="+mj-lt"/>
              </a:rPr>
              <a:t>considered</a:t>
            </a:r>
            <a:r>
              <a:rPr lang="es-ES" sz="2400" dirty="0">
                <a:latin typeface="+mj-lt"/>
              </a:rPr>
              <a:t> </a:t>
            </a:r>
            <a:r>
              <a:rPr lang="es-ES" sz="2400" dirty="0" err="1">
                <a:latin typeface="+mj-lt"/>
              </a:rPr>
              <a:t>options</a:t>
            </a:r>
            <a:r>
              <a:rPr lang="es-ES" sz="2400" dirty="0">
                <a:latin typeface="+mj-lt"/>
              </a:rPr>
              <a:t> at </a:t>
            </a:r>
            <a:r>
              <a:rPr lang="es-ES" sz="2400" dirty="0" err="1">
                <a:latin typeface="+mj-lt"/>
              </a:rPr>
              <a:t>this</a:t>
            </a:r>
            <a:r>
              <a:rPr lang="es-ES" sz="2400" dirty="0">
                <a:latin typeface="+mj-lt"/>
              </a:rPr>
              <a:t> </a:t>
            </a:r>
            <a:r>
              <a:rPr lang="es-ES" sz="2400" dirty="0" err="1">
                <a:latin typeface="+mj-lt"/>
              </a:rPr>
              <a:t>stage</a:t>
            </a:r>
            <a:r>
              <a:rPr lang="es-ES" sz="2400" dirty="0">
                <a:latin typeface="+mj-lt"/>
              </a:rPr>
              <a:t>.</a:t>
            </a:r>
          </a:p>
          <a:p>
            <a:endParaRPr lang="en-US" i="0" u="none" dirty="0">
              <a:solidFill>
                <a:srgbClr val="000099"/>
              </a:solidFill>
            </a:endParaRPr>
          </a:p>
          <a:p>
            <a:endParaRPr lang="en-US" i="0" u="none" dirty="0">
              <a:solidFill>
                <a:srgbClr val="000099"/>
              </a:solidFill>
            </a:endParaRPr>
          </a:p>
        </p:txBody>
      </p:sp>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a:solidFill>
                  <a:schemeClr val="tx2">
                    <a:lumMod val="60000"/>
                    <a:lumOff val="40000"/>
                  </a:schemeClr>
                </a:solidFill>
              </a:rPr>
              <a:t>X</a:t>
            </a:r>
            <a:r>
              <a:rPr lang="es-ES" sz="4400" b="1" dirty="0" smtClean="0">
                <a:solidFill>
                  <a:schemeClr val="tx2">
                    <a:lumMod val="60000"/>
                    <a:lumOff val="40000"/>
                  </a:schemeClr>
                </a:solidFill>
              </a:rPr>
              <a:t>-</a:t>
            </a:r>
            <a:r>
              <a:rPr lang="es-ES" sz="4400" b="1" dirty="0" smtClean="0">
                <a:solidFill>
                  <a:schemeClr val="tx2">
                    <a:lumMod val="60000"/>
                    <a:lumOff val="40000"/>
                  </a:schemeClr>
                </a:solidFill>
              </a:rPr>
              <a:t>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Tree>
    <p:extLst>
      <p:ext uri="{BB962C8B-B14F-4D97-AF65-F5344CB8AC3E}">
        <p14:creationId xmlns:p14="http://schemas.microsoft.com/office/powerpoint/2010/main" val="7514025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0" end="0"/>
                                            </p:txEl>
                                          </p:spTgt>
                                        </p:tgtEl>
                                        <p:attrNameLst>
                                          <p:attrName>ppt_c</p:attrName>
                                        </p:attrNameLst>
                                      </p:cBhvr>
                                      <p:to>
                                        <a:srgbClr val="A3A3A3"/>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2" end="2"/>
                                            </p:txEl>
                                          </p:spTgt>
                                        </p:tgtEl>
                                        <p:attrNameLst>
                                          <p:attrName>ppt_c</p:attrName>
                                        </p:attrNameLst>
                                      </p:cBhvr>
                                      <p:to>
                                        <a:srgbClr val="A3A3A3"/>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4" end="4"/>
                                            </p:txEl>
                                          </p:spTgt>
                                        </p:tgtEl>
                                        <p:attrNameLst>
                                          <p:attrName>ppt_c</p:attrName>
                                        </p:attrNameLst>
                                      </p:cBhvr>
                                      <p:to>
                                        <a:srgbClr val="A3A3A3"/>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986" y="1473574"/>
            <a:ext cx="9144000" cy="5384426"/>
          </a:xfrm>
          <a:prstGeom prst="rect">
            <a:avLst/>
          </a:prstGeom>
        </p:spPr>
      </p:pic>
      <p:sp>
        <p:nvSpPr>
          <p:cNvPr id="7173" name="Rectangle 6"/>
          <p:cNvSpPr>
            <a:spLocks noChangeArrowheads="1"/>
          </p:cNvSpPr>
          <p:nvPr/>
        </p:nvSpPr>
        <p:spPr bwMode="auto">
          <a:xfrm>
            <a:off x="539552" y="1052736"/>
            <a:ext cx="837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i="0" u="none" dirty="0">
              <a:solidFill>
                <a:srgbClr val="000099"/>
              </a:solidFill>
            </a:endParaRPr>
          </a:p>
          <a:p>
            <a:endParaRPr lang="en-US" i="0" u="none" dirty="0">
              <a:solidFill>
                <a:srgbClr val="000099"/>
              </a:solidFill>
            </a:endParaRPr>
          </a:p>
        </p:txBody>
      </p:sp>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X</a:t>
            </a:r>
            <a:r>
              <a:rPr lang="es-ES" sz="4400" b="1" dirty="0" smtClean="0">
                <a:solidFill>
                  <a:schemeClr val="tx2">
                    <a:lumMod val="60000"/>
                    <a:lumOff val="40000"/>
                  </a:schemeClr>
                </a:solidFill>
              </a:rPr>
              <a:t>-Band </a:t>
            </a:r>
            <a:r>
              <a:rPr lang="es-ES" sz="4400" b="1" dirty="0" err="1" smtClean="0">
                <a:solidFill>
                  <a:schemeClr val="tx2">
                    <a:lumMod val="60000"/>
                    <a:lumOff val="40000"/>
                  </a:schemeClr>
                </a:solidFill>
              </a:rPr>
              <a:t>Antenna</a:t>
            </a:r>
            <a:endParaRPr lang="en-US" sz="3600" b="1" dirty="0">
              <a:solidFill>
                <a:schemeClr val="tx2">
                  <a:lumMod val="60000"/>
                  <a:lumOff val="40000"/>
                </a:schemeClr>
              </a:solidFill>
            </a:endParaRPr>
          </a:p>
        </p:txBody>
      </p:sp>
      <p:sp>
        <p:nvSpPr>
          <p:cNvPr id="2" name="Rectángulo 1"/>
          <p:cNvSpPr/>
          <p:nvPr/>
        </p:nvSpPr>
        <p:spPr>
          <a:xfrm>
            <a:off x="611560" y="1700808"/>
            <a:ext cx="2314794" cy="369332"/>
          </a:xfrm>
          <a:prstGeom prst="rect">
            <a:avLst/>
          </a:prstGeom>
        </p:spPr>
        <p:txBody>
          <a:bodyPr wrap="none">
            <a:spAutoFit/>
          </a:bodyPr>
          <a:lstStyle/>
          <a:p>
            <a:r>
              <a:rPr lang="es-ES" dirty="0">
                <a:solidFill>
                  <a:srgbClr val="FF0000"/>
                </a:solidFill>
              </a:rPr>
              <a:t>Ozone </a:t>
            </a:r>
            <a:r>
              <a:rPr lang="es-ES" dirty="0" err="1">
                <a:solidFill>
                  <a:srgbClr val="FF0000"/>
                </a:solidFill>
              </a:rPr>
              <a:t>concentration</a:t>
            </a:r>
            <a:endParaRPr lang="es-ES" dirty="0">
              <a:solidFill>
                <a:srgbClr val="FF0000"/>
              </a:solidFill>
            </a:endParaRPr>
          </a:p>
        </p:txBody>
      </p:sp>
      <p:sp>
        <p:nvSpPr>
          <p:cNvPr id="4" name="Rectángulo 3"/>
          <p:cNvSpPr/>
          <p:nvPr/>
        </p:nvSpPr>
        <p:spPr>
          <a:xfrm>
            <a:off x="251520" y="3501008"/>
            <a:ext cx="2808312" cy="987963"/>
          </a:xfrm>
          <a:prstGeom prst="rect">
            <a:avLst/>
          </a:prstGeom>
        </p:spPr>
        <p:txBody>
          <a:bodyPr wrap="square">
            <a:spAutoFit/>
          </a:bodyPr>
          <a:lstStyle/>
          <a:p>
            <a:pPr algn="just" fontAlgn="auto">
              <a:lnSpc>
                <a:spcPct val="80000"/>
              </a:lnSpc>
              <a:spcBef>
                <a:spcPct val="20000"/>
              </a:spcBef>
              <a:buClr>
                <a:schemeClr val="accent3"/>
              </a:buClr>
              <a:buSzPct val="95000"/>
              <a:buFont typeface="Wingdings" charset="0"/>
              <a:buNone/>
              <a:defRPr/>
            </a:pPr>
            <a:r>
              <a:rPr lang="es-ES" dirty="0">
                <a:solidFill>
                  <a:srgbClr val="FF0000"/>
                </a:solidFill>
              </a:rPr>
              <a:t>Cloud </a:t>
            </a:r>
            <a:r>
              <a:rPr lang="es-ES" dirty="0" err="1">
                <a:solidFill>
                  <a:srgbClr val="FF0000"/>
                </a:solidFill>
              </a:rPr>
              <a:t>properties</a:t>
            </a:r>
            <a:r>
              <a:rPr lang="es-ES" dirty="0">
                <a:solidFill>
                  <a:srgbClr val="FF0000"/>
                </a:solidFill>
              </a:rPr>
              <a:t>, </a:t>
            </a:r>
            <a:r>
              <a:rPr lang="es-ES" dirty="0" err="1">
                <a:solidFill>
                  <a:srgbClr val="FF0000"/>
                </a:solidFill>
              </a:rPr>
              <a:t>reflected</a:t>
            </a:r>
            <a:r>
              <a:rPr lang="es-ES" dirty="0">
                <a:solidFill>
                  <a:srgbClr val="FF0000"/>
                </a:solidFill>
              </a:rPr>
              <a:t> solar </a:t>
            </a:r>
            <a:r>
              <a:rPr lang="es-ES" dirty="0" err="1">
                <a:solidFill>
                  <a:srgbClr val="FF0000"/>
                </a:solidFill>
              </a:rPr>
              <a:t>radiation</a:t>
            </a:r>
            <a:r>
              <a:rPr lang="es-ES" dirty="0">
                <a:solidFill>
                  <a:srgbClr val="FF0000"/>
                </a:solidFill>
              </a:rPr>
              <a:t> and </a:t>
            </a:r>
            <a:r>
              <a:rPr lang="es-ES" dirty="0" err="1">
                <a:solidFill>
                  <a:srgbClr val="FF0000"/>
                </a:solidFill>
              </a:rPr>
              <a:t>emitted</a:t>
            </a:r>
            <a:r>
              <a:rPr lang="es-ES" dirty="0">
                <a:solidFill>
                  <a:srgbClr val="FF0000"/>
                </a:solidFill>
              </a:rPr>
              <a:t> </a:t>
            </a:r>
            <a:r>
              <a:rPr lang="es-ES" dirty="0" err="1">
                <a:solidFill>
                  <a:srgbClr val="FF0000"/>
                </a:solidFill>
              </a:rPr>
              <a:t>terrestial</a:t>
            </a:r>
            <a:r>
              <a:rPr lang="es-ES" dirty="0">
                <a:solidFill>
                  <a:srgbClr val="FF0000"/>
                </a:solidFill>
              </a:rPr>
              <a:t> </a:t>
            </a:r>
            <a:r>
              <a:rPr lang="es-ES" dirty="0" err="1">
                <a:solidFill>
                  <a:srgbClr val="FF0000"/>
                </a:solidFill>
              </a:rPr>
              <a:t>radiation</a:t>
            </a:r>
            <a:endParaRPr lang="es-ES" dirty="0">
              <a:solidFill>
                <a:srgbClr val="FF0000"/>
              </a:solidFill>
            </a:endParaRPr>
          </a:p>
        </p:txBody>
      </p:sp>
      <p:sp>
        <p:nvSpPr>
          <p:cNvPr id="5" name="Rectángulo 4"/>
          <p:cNvSpPr/>
          <p:nvPr/>
        </p:nvSpPr>
        <p:spPr>
          <a:xfrm>
            <a:off x="2771800" y="4581128"/>
            <a:ext cx="2520280" cy="544765"/>
          </a:xfrm>
          <a:prstGeom prst="rect">
            <a:avLst/>
          </a:prstGeom>
        </p:spPr>
        <p:txBody>
          <a:bodyPr wrap="square">
            <a:spAutoFit/>
          </a:bodyPr>
          <a:lstStyle/>
          <a:p>
            <a:pPr algn="just" fontAlgn="auto">
              <a:lnSpc>
                <a:spcPct val="80000"/>
              </a:lnSpc>
              <a:spcBef>
                <a:spcPct val="20000"/>
              </a:spcBef>
              <a:buClr>
                <a:schemeClr val="accent3"/>
              </a:buClr>
              <a:buSzPct val="95000"/>
              <a:buFont typeface="Wingdings" charset="0"/>
              <a:buNone/>
              <a:defRPr/>
            </a:pPr>
            <a:r>
              <a:rPr lang="es-ES" dirty="0" err="1">
                <a:solidFill>
                  <a:srgbClr val="FF0000"/>
                </a:solidFill>
              </a:rPr>
              <a:t>T</a:t>
            </a:r>
            <a:r>
              <a:rPr lang="es-ES" dirty="0" err="1" smtClean="0">
                <a:solidFill>
                  <a:srgbClr val="FF0000"/>
                </a:solidFill>
              </a:rPr>
              <a:t>emperature</a:t>
            </a:r>
            <a:r>
              <a:rPr lang="es-ES" dirty="0" smtClean="0">
                <a:solidFill>
                  <a:srgbClr val="FF0000"/>
                </a:solidFill>
              </a:rPr>
              <a:t> </a:t>
            </a:r>
            <a:r>
              <a:rPr lang="es-ES" dirty="0">
                <a:solidFill>
                  <a:srgbClr val="FF0000"/>
                </a:solidFill>
              </a:rPr>
              <a:t>and </a:t>
            </a:r>
            <a:r>
              <a:rPr lang="es-ES" dirty="0" err="1">
                <a:solidFill>
                  <a:srgbClr val="FF0000"/>
                </a:solidFill>
              </a:rPr>
              <a:t>moisture</a:t>
            </a:r>
            <a:r>
              <a:rPr lang="es-ES" dirty="0">
                <a:solidFill>
                  <a:srgbClr val="FF0000"/>
                </a:solidFill>
              </a:rPr>
              <a:t> </a:t>
            </a:r>
            <a:r>
              <a:rPr lang="es-ES" dirty="0" err="1">
                <a:solidFill>
                  <a:srgbClr val="FF0000"/>
                </a:solidFill>
              </a:rPr>
              <a:t>profiles</a:t>
            </a:r>
            <a:endParaRPr lang="es-ES" dirty="0">
              <a:solidFill>
                <a:srgbClr val="FF0000"/>
              </a:solidFill>
            </a:endParaRPr>
          </a:p>
        </p:txBody>
      </p:sp>
      <p:sp>
        <p:nvSpPr>
          <p:cNvPr id="6" name="Rectángulo 5"/>
          <p:cNvSpPr/>
          <p:nvPr/>
        </p:nvSpPr>
        <p:spPr>
          <a:xfrm>
            <a:off x="611560" y="5949280"/>
            <a:ext cx="2952328" cy="766364"/>
          </a:xfrm>
          <a:prstGeom prst="rect">
            <a:avLst/>
          </a:prstGeom>
        </p:spPr>
        <p:txBody>
          <a:bodyPr wrap="square">
            <a:spAutoFit/>
          </a:bodyPr>
          <a:lstStyle/>
          <a:p>
            <a:pPr algn="just" fontAlgn="auto">
              <a:lnSpc>
                <a:spcPct val="80000"/>
              </a:lnSpc>
              <a:spcBef>
                <a:spcPct val="20000"/>
              </a:spcBef>
              <a:buClr>
                <a:schemeClr val="accent3"/>
              </a:buClr>
              <a:buSzPct val="95000"/>
              <a:buFont typeface="Wingdings" charset="0"/>
              <a:buNone/>
              <a:defRPr/>
            </a:pPr>
            <a:r>
              <a:rPr lang="es-ES" dirty="0" err="1">
                <a:solidFill>
                  <a:srgbClr val="FF0000"/>
                </a:solidFill>
              </a:rPr>
              <a:t>Atmospheric</a:t>
            </a:r>
            <a:r>
              <a:rPr lang="es-ES" dirty="0">
                <a:solidFill>
                  <a:srgbClr val="FF0000"/>
                </a:solidFill>
              </a:rPr>
              <a:t> </a:t>
            </a:r>
            <a:r>
              <a:rPr lang="es-ES" dirty="0" err="1">
                <a:solidFill>
                  <a:srgbClr val="FF0000"/>
                </a:solidFill>
              </a:rPr>
              <a:t>temperature</a:t>
            </a:r>
            <a:r>
              <a:rPr lang="es-ES" dirty="0">
                <a:solidFill>
                  <a:srgbClr val="FF0000"/>
                </a:solidFill>
              </a:rPr>
              <a:t>, </a:t>
            </a:r>
            <a:r>
              <a:rPr lang="es-ES" dirty="0" err="1">
                <a:solidFill>
                  <a:srgbClr val="FF0000"/>
                </a:solidFill>
              </a:rPr>
              <a:t>water</a:t>
            </a:r>
            <a:r>
              <a:rPr lang="es-ES" dirty="0">
                <a:solidFill>
                  <a:srgbClr val="FF0000"/>
                </a:solidFill>
              </a:rPr>
              <a:t> </a:t>
            </a:r>
            <a:r>
              <a:rPr lang="es-ES" dirty="0" err="1">
                <a:solidFill>
                  <a:srgbClr val="FF0000"/>
                </a:solidFill>
              </a:rPr>
              <a:t>vapour</a:t>
            </a:r>
            <a:r>
              <a:rPr lang="es-ES" dirty="0">
                <a:solidFill>
                  <a:srgbClr val="FF0000"/>
                </a:solidFill>
              </a:rPr>
              <a:t> and trace gases</a:t>
            </a:r>
          </a:p>
        </p:txBody>
      </p:sp>
      <p:sp>
        <p:nvSpPr>
          <p:cNvPr id="8" name="Rectángulo 7"/>
          <p:cNvSpPr/>
          <p:nvPr/>
        </p:nvSpPr>
        <p:spPr>
          <a:xfrm>
            <a:off x="6623719" y="5517232"/>
            <a:ext cx="2520281" cy="841256"/>
          </a:xfrm>
          <a:prstGeom prst="rect">
            <a:avLst/>
          </a:prstGeom>
        </p:spPr>
        <p:txBody>
          <a:bodyPr wrap="square">
            <a:spAutoFit/>
          </a:bodyPr>
          <a:lstStyle/>
          <a:p>
            <a:pPr algn="just" fontAlgn="auto">
              <a:lnSpc>
                <a:spcPct val="80000"/>
              </a:lnSpc>
              <a:spcBef>
                <a:spcPct val="20000"/>
              </a:spcBef>
              <a:buClr>
                <a:schemeClr val="accent3"/>
              </a:buClr>
              <a:buSzPct val="95000"/>
              <a:buFont typeface="Wingdings" charset="0"/>
              <a:buNone/>
              <a:defRPr/>
            </a:pPr>
            <a:r>
              <a:rPr lang="es-ES" sz="2000" dirty="0">
                <a:solidFill>
                  <a:srgbClr val="FF0000"/>
                </a:solidFill>
              </a:rPr>
              <a:t>High </a:t>
            </a:r>
            <a:r>
              <a:rPr lang="es-ES" sz="2000" dirty="0" err="1">
                <a:solidFill>
                  <a:srgbClr val="FF0000"/>
                </a:solidFill>
              </a:rPr>
              <a:t>resolution</a:t>
            </a:r>
            <a:r>
              <a:rPr lang="es-ES" sz="2000" dirty="0">
                <a:solidFill>
                  <a:srgbClr val="FF0000"/>
                </a:solidFill>
              </a:rPr>
              <a:t> visible and </a:t>
            </a:r>
            <a:r>
              <a:rPr lang="es-ES" sz="2000" dirty="0" err="1">
                <a:solidFill>
                  <a:srgbClr val="FF0000"/>
                </a:solidFill>
              </a:rPr>
              <a:t>infrared</a:t>
            </a:r>
            <a:r>
              <a:rPr lang="es-ES" sz="2000" dirty="0">
                <a:solidFill>
                  <a:srgbClr val="FF0000"/>
                </a:solidFill>
              </a:rPr>
              <a:t> </a:t>
            </a:r>
            <a:r>
              <a:rPr lang="es-ES" sz="2000" dirty="0" err="1" smtClean="0">
                <a:solidFill>
                  <a:srgbClr val="FF0000"/>
                </a:solidFill>
              </a:rPr>
              <a:t>imagery</a:t>
            </a:r>
            <a:r>
              <a:rPr lang="es-ES" sz="2000" dirty="0" smtClean="0">
                <a:solidFill>
                  <a:srgbClr val="FF0000"/>
                </a:solidFill>
              </a:rPr>
              <a:t>!!</a:t>
            </a:r>
            <a:endParaRPr lang="es-ES" sz="2000" dirty="0">
              <a:solidFill>
                <a:srgbClr val="FF0000"/>
              </a:solidFill>
            </a:endParaRPr>
          </a:p>
        </p:txBody>
      </p:sp>
    </p:spTree>
    <p:extLst>
      <p:ext uri="{BB962C8B-B14F-4D97-AF65-F5344CB8AC3E}">
        <p14:creationId xmlns:p14="http://schemas.microsoft.com/office/powerpoint/2010/main" val="23055698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9"/>
          <p:cNvSpPr>
            <a:spLocks noChangeArrowheads="1"/>
          </p:cNvSpPr>
          <p:nvPr/>
        </p:nvSpPr>
        <p:spPr bwMode="auto">
          <a:xfrm>
            <a:off x="990600" y="3810000"/>
            <a:ext cx="7493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lstStyle/>
          <a:p>
            <a:pPr algn="ctr">
              <a:lnSpc>
                <a:spcPct val="60000"/>
              </a:lnSpc>
              <a:spcBef>
                <a:spcPct val="120000"/>
              </a:spcBef>
              <a:buClr>
                <a:srgbClr val="0000FF"/>
              </a:buClr>
              <a:buSzPct val="70000"/>
              <a:buFont typeface="Wingdings" charset="0"/>
              <a:buNone/>
            </a:pPr>
            <a:endParaRPr lang="gl-ES" sz="2000" b="1" i="0" u="none">
              <a:solidFill>
                <a:srgbClr val="080808"/>
              </a:solidFill>
              <a:latin typeface="Tahoma" charset="0"/>
            </a:endParaRPr>
          </a:p>
        </p:txBody>
      </p:sp>
      <p:sp>
        <p:nvSpPr>
          <p:cNvPr id="7173" name="Rectangle 6"/>
          <p:cNvSpPr>
            <a:spLocks noChangeArrowheads="1"/>
          </p:cNvSpPr>
          <p:nvPr/>
        </p:nvSpPr>
        <p:spPr bwMode="auto">
          <a:xfrm>
            <a:off x="539750" y="1208088"/>
            <a:ext cx="8375650" cy="393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auto">
              <a:lnSpc>
                <a:spcPct val="80000"/>
              </a:lnSpc>
              <a:spcBef>
                <a:spcPct val="20000"/>
              </a:spcBef>
              <a:buClr>
                <a:schemeClr val="accent3"/>
              </a:buClr>
              <a:buSzPct val="95000"/>
              <a:tabLst>
                <a:tab pos="1377950" algn="l"/>
              </a:tabLst>
              <a:defRPr/>
            </a:pPr>
            <a:r>
              <a:rPr lang="es-ES" sz="2400" dirty="0" smtClean="0">
                <a:latin typeface="+mj-lt"/>
              </a:rPr>
              <a:t>AOML </a:t>
            </a:r>
            <a:r>
              <a:rPr lang="es-ES" sz="2400" dirty="0" smtClean="0">
                <a:solidFill>
                  <a:srgbClr val="FF0000"/>
                </a:solidFill>
                <a:latin typeface="+mj-lt"/>
              </a:rPr>
              <a:t>hosts</a:t>
            </a:r>
            <a:r>
              <a:rPr lang="es-ES" sz="2400" dirty="0" smtClean="0">
                <a:latin typeface="+mj-lt"/>
              </a:rPr>
              <a:t> a CW&amp;OW </a:t>
            </a:r>
            <a:r>
              <a:rPr lang="es-ES" sz="2400" dirty="0" err="1" smtClean="0">
                <a:latin typeface="+mj-lt"/>
              </a:rPr>
              <a:t>node</a:t>
            </a:r>
            <a:r>
              <a:rPr lang="es-ES" sz="2400" dirty="0" smtClean="0">
                <a:latin typeface="+mj-lt"/>
              </a:rPr>
              <a:t> (</a:t>
            </a:r>
            <a:r>
              <a:rPr lang="es-ES" sz="2400" dirty="0" err="1" smtClean="0">
                <a:latin typeface="+mj-lt"/>
              </a:rPr>
              <a:t>could</a:t>
            </a:r>
            <a:r>
              <a:rPr lang="es-ES" sz="2400" dirty="0" smtClean="0">
                <a:latin typeface="+mj-lt"/>
              </a:rPr>
              <a:t> </a:t>
            </a:r>
            <a:r>
              <a:rPr lang="es-ES" sz="2400" dirty="0" err="1" smtClean="0">
                <a:latin typeface="+mj-lt"/>
              </a:rPr>
              <a:t>it</a:t>
            </a:r>
            <a:r>
              <a:rPr lang="es-ES" sz="2400" dirty="0" smtClean="0">
                <a:latin typeface="+mj-lt"/>
              </a:rPr>
              <a:t> be </a:t>
            </a:r>
            <a:r>
              <a:rPr lang="es-ES" sz="2400" dirty="0" err="1" smtClean="0">
                <a:latin typeface="+mj-lt"/>
              </a:rPr>
              <a:t>good</a:t>
            </a:r>
            <a:r>
              <a:rPr lang="es-ES" sz="2400" dirty="0" smtClean="0">
                <a:latin typeface="+mj-lt"/>
              </a:rPr>
              <a:t> </a:t>
            </a:r>
            <a:r>
              <a:rPr lang="es-ES" sz="2400" dirty="0" err="1" smtClean="0">
                <a:latin typeface="+mj-lt"/>
              </a:rPr>
              <a:t>for</a:t>
            </a:r>
            <a:r>
              <a:rPr lang="es-ES" sz="2400" dirty="0" smtClean="0">
                <a:latin typeface="+mj-lt"/>
              </a:rPr>
              <a:t> </a:t>
            </a:r>
            <a:r>
              <a:rPr lang="es-ES" sz="2400" dirty="0" err="1" smtClean="0">
                <a:solidFill>
                  <a:srgbClr val="FF0000"/>
                </a:solidFill>
                <a:latin typeface="+mj-lt"/>
              </a:rPr>
              <a:t>all</a:t>
            </a:r>
            <a:r>
              <a:rPr lang="es-ES" sz="2400" dirty="0" smtClean="0">
                <a:solidFill>
                  <a:srgbClr val="FF0000"/>
                </a:solidFill>
                <a:latin typeface="+mj-lt"/>
              </a:rPr>
              <a:t> of </a:t>
            </a:r>
            <a:r>
              <a:rPr lang="es-ES" sz="2400" dirty="0" err="1" smtClean="0">
                <a:solidFill>
                  <a:srgbClr val="FF0000"/>
                </a:solidFill>
                <a:latin typeface="+mj-lt"/>
              </a:rPr>
              <a:t>us</a:t>
            </a:r>
            <a:r>
              <a:rPr lang="es-ES" sz="2400" dirty="0" smtClean="0">
                <a:latin typeface="+mj-lt"/>
              </a:rPr>
              <a:t>?)</a:t>
            </a:r>
            <a:endParaRPr lang="es-ES" sz="2400" dirty="0">
              <a:latin typeface="+mj-lt"/>
            </a:endParaRPr>
          </a:p>
          <a:p>
            <a:pPr algn="just" fontAlgn="auto">
              <a:lnSpc>
                <a:spcPct val="80000"/>
              </a:lnSpc>
              <a:spcBef>
                <a:spcPct val="20000"/>
              </a:spcBef>
              <a:buClr>
                <a:schemeClr val="accent3"/>
              </a:buClr>
              <a:buSzPct val="95000"/>
              <a:defRPr/>
            </a:pPr>
            <a:endParaRPr lang="es-ES" sz="2400" dirty="0">
              <a:latin typeface="+mj-lt"/>
            </a:endParaRPr>
          </a:p>
          <a:p>
            <a:pPr algn="just" fontAlgn="auto">
              <a:lnSpc>
                <a:spcPct val="80000"/>
              </a:lnSpc>
              <a:spcBef>
                <a:spcPct val="20000"/>
              </a:spcBef>
              <a:buClr>
                <a:schemeClr val="accent3"/>
              </a:buClr>
              <a:buSzPct val="95000"/>
              <a:defRPr/>
            </a:pPr>
            <a:r>
              <a:rPr lang="es-ES_tradnl" sz="2400" dirty="0" err="1" smtClean="0">
                <a:latin typeface="+mj-lt"/>
              </a:rPr>
              <a:t>We</a:t>
            </a:r>
            <a:r>
              <a:rPr lang="es-ES_tradnl" sz="2400" dirty="0" smtClean="0">
                <a:latin typeface="+mj-lt"/>
              </a:rPr>
              <a:t> </a:t>
            </a:r>
            <a:r>
              <a:rPr lang="es-ES_tradnl" sz="2400" dirty="0" err="1" smtClean="0">
                <a:solidFill>
                  <a:srgbClr val="FF0000"/>
                </a:solidFill>
                <a:latin typeface="+mj-lt"/>
              </a:rPr>
              <a:t>welcome</a:t>
            </a:r>
            <a:r>
              <a:rPr lang="es-ES_tradnl" sz="2400" dirty="0" smtClean="0">
                <a:solidFill>
                  <a:srgbClr val="FF0000"/>
                </a:solidFill>
                <a:latin typeface="+mj-lt"/>
              </a:rPr>
              <a:t> </a:t>
            </a:r>
            <a:r>
              <a:rPr lang="es-ES_tradnl" sz="2400" dirty="0" err="1" smtClean="0">
                <a:latin typeface="+mj-lt"/>
              </a:rPr>
              <a:t>suggestions</a:t>
            </a:r>
            <a:r>
              <a:rPr lang="es-ES_tradnl" sz="2400" dirty="0" smtClean="0">
                <a:latin typeface="+mj-lt"/>
              </a:rPr>
              <a:t> </a:t>
            </a:r>
            <a:r>
              <a:rPr lang="es-ES_tradnl" sz="2400" dirty="0" err="1" smtClean="0">
                <a:latin typeface="+mj-lt"/>
              </a:rPr>
              <a:t>about</a:t>
            </a:r>
            <a:r>
              <a:rPr lang="es-ES_tradnl" sz="2400" dirty="0" smtClean="0">
                <a:latin typeface="+mj-lt"/>
              </a:rPr>
              <a:t> </a:t>
            </a:r>
            <a:r>
              <a:rPr lang="es-ES_tradnl" sz="2400" dirty="0" err="1" smtClean="0">
                <a:latin typeface="+mj-lt"/>
              </a:rPr>
              <a:t>potential</a:t>
            </a:r>
            <a:r>
              <a:rPr lang="es-ES_tradnl" sz="2400" dirty="0" smtClean="0">
                <a:latin typeface="+mj-lt"/>
              </a:rPr>
              <a:t> </a:t>
            </a:r>
            <a:r>
              <a:rPr lang="es-ES_tradnl" sz="2400" dirty="0" err="1" smtClean="0">
                <a:latin typeface="+mj-lt"/>
              </a:rPr>
              <a:t>enhancements</a:t>
            </a:r>
            <a:r>
              <a:rPr lang="es-ES_tradnl" sz="2400" dirty="0" smtClean="0">
                <a:latin typeface="+mj-lt"/>
              </a:rPr>
              <a:t> and new </a:t>
            </a:r>
            <a:r>
              <a:rPr lang="es-ES_tradnl" sz="2400" dirty="0" err="1" smtClean="0">
                <a:latin typeface="+mj-lt"/>
              </a:rPr>
              <a:t>product</a:t>
            </a:r>
            <a:r>
              <a:rPr lang="es-ES_tradnl" sz="2400" dirty="0" smtClean="0">
                <a:latin typeface="+mj-lt"/>
              </a:rPr>
              <a:t> </a:t>
            </a:r>
            <a:r>
              <a:rPr lang="es-ES_tradnl" sz="2400" dirty="0" err="1" smtClean="0">
                <a:latin typeface="+mj-lt"/>
              </a:rPr>
              <a:t>requests</a:t>
            </a:r>
            <a:endParaRPr lang="es-ES_tradnl" sz="2400" dirty="0">
              <a:latin typeface="+mn-lt"/>
            </a:endParaRPr>
          </a:p>
          <a:p>
            <a:pPr algn="just" fontAlgn="auto">
              <a:lnSpc>
                <a:spcPct val="80000"/>
              </a:lnSpc>
              <a:spcBef>
                <a:spcPct val="20000"/>
              </a:spcBef>
              <a:buClr>
                <a:schemeClr val="accent3"/>
              </a:buClr>
              <a:buSzPct val="95000"/>
              <a:defRPr/>
            </a:pPr>
            <a:r>
              <a:rPr lang="es-ES_tradnl" sz="2400" dirty="0" err="1" smtClean="0">
                <a:latin typeface="+mn-lt"/>
              </a:rPr>
              <a:t>We</a:t>
            </a:r>
            <a:r>
              <a:rPr lang="es-ES_tradnl" sz="2400" dirty="0" smtClean="0">
                <a:latin typeface="+mn-lt"/>
              </a:rPr>
              <a:t> </a:t>
            </a:r>
            <a:r>
              <a:rPr lang="es-ES_tradnl" sz="2400" dirty="0" err="1" smtClean="0">
                <a:latin typeface="+mn-lt"/>
              </a:rPr>
              <a:t>would</a:t>
            </a:r>
            <a:r>
              <a:rPr lang="es-ES_tradnl" sz="2400" dirty="0" smtClean="0">
                <a:latin typeface="+mn-lt"/>
              </a:rPr>
              <a:t> be </a:t>
            </a:r>
            <a:r>
              <a:rPr lang="es-ES_tradnl" sz="2400" dirty="0" err="1" smtClean="0">
                <a:latin typeface="+mn-lt"/>
              </a:rPr>
              <a:t>happy</a:t>
            </a:r>
            <a:r>
              <a:rPr lang="es-ES_tradnl" sz="2400" dirty="0" smtClean="0">
                <a:latin typeface="+mn-lt"/>
              </a:rPr>
              <a:t> </a:t>
            </a:r>
            <a:r>
              <a:rPr lang="es-ES_tradnl" sz="2400" dirty="0" err="1" smtClean="0">
                <a:latin typeface="+mn-lt"/>
              </a:rPr>
              <a:t>to</a:t>
            </a:r>
            <a:r>
              <a:rPr lang="es-ES_tradnl" sz="2400" dirty="0" smtClean="0">
                <a:latin typeface="+mn-lt"/>
              </a:rPr>
              <a:t> </a:t>
            </a:r>
            <a:r>
              <a:rPr lang="es-ES_tradnl" sz="2400" dirty="0" err="1" smtClean="0">
                <a:solidFill>
                  <a:srgbClr val="FF0000"/>
                </a:solidFill>
                <a:latin typeface="+mn-lt"/>
              </a:rPr>
              <a:t>collaborate</a:t>
            </a:r>
            <a:r>
              <a:rPr lang="es-ES_tradnl" sz="2400" dirty="0" smtClean="0">
                <a:solidFill>
                  <a:srgbClr val="FF0000"/>
                </a:solidFill>
                <a:latin typeface="+mn-lt"/>
              </a:rPr>
              <a:t>, </a:t>
            </a:r>
            <a:r>
              <a:rPr lang="es-ES_tradnl" sz="2400" dirty="0" err="1" smtClean="0">
                <a:solidFill>
                  <a:srgbClr val="FF0000"/>
                </a:solidFill>
                <a:latin typeface="+mn-lt"/>
              </a:rPr>
              <a:t>discuss</a:t>
            </a:r>
            <a:r>
              <a:rPr lang="es-ES_tradnl" sz="2400" dirty="0" smtClean="0">
                <a:solidFill>
                  <a:srgbClr val="FF0000"/>
                </a:solidFill>
                <a:latin typeface="+mn-lt"/>
              </a:rPr>
              <a:t>, </a:t>
            </a:r>
            <a:r>
              <a:rPr lang="es-ES_tradnl" sz="2400" dirty="0" err="1" smtClean="0">
                <a:solidFill>
                  <a:srgbClr val="FF0000"/>
                </a:solidFill>
                <a:latin typeface="+mn-lt"/>
              </a:rPr>
              <a:t>research</a:t>
            </a:r>
            <a:r>
              <a:rPr lang="es-ES_tradnl" sz="2400" dirty="0" smtClean="0">
                <a:solidFill>
                  <a:srgbClr val="FF0000"/>
                </a:solidFill>
                <a:latin typeface="+mn-lt"/>
              </a:rPr>
              <a:t>, </a:t>
            </a:r>
            <a:r>
              <a:rPr lang="es-ES_tradnl" sz="2400" dirty="0" err="1" smtClean="0">
                <a:solidFill>
                  <a:srgbClr val="FF0000"/>
                </a:solidFill>
                <a:latin typeface="+mn-lt"/>
              </a:rPr>
              <a:t>publish</a:t>
            </a:r>
            <a:r>
              <a:rPr lang="es-ES_tradnl" sz="2400" dirty="0" smtClean="0">
                <a:solidFill>
                  <a:srgbClr val="FF0000"/>
                </a:solidFill>
                <a:latin typeface="+mn-lt"/>
              </a:rPr>
              <a:t> and </a:t>
            </a:r>
            <a:r>
              <a:rPr lang="es-ES_tradnl" sz="2400" dirty="0" err="1" smtClean="0">
                <a:solidFill>
                  <a:srgbClr val="FF0000"/>
                </a:solidFill>
                <a:latin typeface="+mn-lt"/>
              </a:rPr>
              <a:t>brainstorm</a:t>
            </a:r>
            <a:r>
              <a:rPr lang="es-ES_tradnl" sz="2400" dirty="0" smtClean="0">
                <a:solidFill>
                  <a:srgbClr val="FF0000"/>
                </a:solidFill>
                <a:latin typeface="+mn-lt"/>
              </a:rPr>
              <a:t> </a:t>
            </a:r>
            <a:r>
              <a:rPr lang="es-ES_tradnl" sz="2400" dirty="0" err="1" smtClean="0">
                <a:latin typeface="+mn-lt"/>
              </a:rPr>
              <a:t>with</a:t>
            </a:r>
            <a:r>
              <a:rPr lang="es-ES_tradnl" sz="2400" dirty="0" smtClean="0">
                <a:latin typeface="+mn-lt"/>
              </a:rPr>
              <a:t> </a:t>
            </a:r>
            <a:r>
              <a:rPr lang="es-ES_tradnl" sz="2400" dirty="0" err="1" smtClean="0">
                <a:latin typeface="+mn-lt"/>
              </a:rPr>
              <a:t>y</a:t>
            </a:r>
            <a:r>
              <a:rPr lang="es-ES_tradnl" sz="2400" dirty="0" err="1" smtClean="0">
                <a:latin typeface="+mj-lt"/>
              </a:rPr>
              <a:t>ou</a:t>
            </a:r>
            <a:r>
              <a:rPr lang="es-ES_tradnl" sz="2400" dirty="0" smtClean="0">
                <a:latin typeface="+mj-lt"/>
              </a:rPr>
              <a:t>.	</a:t>
            </a:r>
          </a:p>
          <a:p>
            <a:pPr algn="just" fontAlgn="auto">
              <a:lnSpc>
                <a:spcPct val="80000"/>
              </a:lnSpc>
              <a:spcBef>
                <a:spcPct val="20000"/>
              </a:spcBef>
              <a:buClr>
                <a:schemeClr val="accent3"/>
              </a:buClr>
              <a:buSzPct val="95000"/>
              <a:defRPr/>
            </a:pPr>
            <a:endParaRPr lang="en-US" sz="2400" dirty="0">
              <a:latin typeface="+mj-lt"/>
            </a:endParaRPr>
          </a:p>
          <a:p>
            <a:r>
              <a:rPr lang="en-US" sz="2400" dirty="0">
                <a:latin typeface="+mn-lt"/>
              </a:rPr>
              <a:t>Do you have a </a:t>
            </a:r>
            <a:r>
              <a:rPr lang="en-US" sz="2400" dirty="0" smtClean="0">
                <a:latin typeface="+mn-lt"/>
              </a:rPr>
              <a:t>product </a:t>
            </a:r>
            <a:r>
              <a:rPr lang="en-US" sz="2400" dirty="0">
                <a:latin typeface="+mn-lt"/>
              </a:rPr>
              <a:t>and want to distribute it? </a:t>
            </a:r>
            <a:r>
              <a:rPr lang="en-US" sz="2400" dirty="0" smtClean="0">
                <a:solidFill>
                  <a:srgbClr val="FF0000"/>
                </a:solidFill>
                <a:latin typeface="+mn-lt"/>
              </a:rPr>
              <a:t>Contact us!</a:t>
            </a:r>
          </a:p>
          <a:p>
            <a:endParaRPr lang="en-US" sz="2400" dirty="0">
              <a:solidFill>
                <a:srgbClr val="FF0000"/>
              </a:solidFill>
              <a:latin typeface="+mn-lt"/>
            </a:endParaRPr>
          </a:p>
          <a:p>
            <a:endParaRPr lang="en-US" sz="2400" dirty="0">
              <a:solidFill>
                <a:srgbClr val="FF0000"/>
              </a:solidFill>
              <a:latin typeface="+mn-lt"/>
            </a:endParaRPr>
          </a:p>
          <a:p>
            <a:endParaRPr lang="en-US" sz="2400" dirty="0">
              <a:solidFill>
                <a:srgbClr val="FF0000"/>
              </a:solidFill>
              <a:latin typeface="+mn-lt"/>
            </a:endParaRPr>
          </a:p>
        </p:txBody>
      </p:sp>
      <p:sp>
        <p:nvSpPr>
          <p:cNvPr id="7" name="8 CuadroTexto"/>
          <p:cNvSpPr txBox="1"/>
          <p:nvPr/>
        </p:nvSpPr>
        <p:spPr>
          <a:xfrm>
            <a:off x="0" y="260648"/>
            <a:ext cx="9144000" cy="769441"/>
          </a:xfrm>
          <a:prstGeom prst="rect">
            <a:avLst/>
          </a:prstGeom>
          <a:noFill/>
        </p:spPr>
        <p:txBody>
          <a:bodyPr wrap="square" rtlCol="0">
            <a:spAutoFit/>
          </a:bodyPr>
          <a:lstStyle/>
          <a:p>
            <a:pPr algn="ctr"/>
            <a:r>
              <a:rPr lang="es-ES" sz="4400" b="1" dirty="0" smtClean="0">
                <a:solidFill>
                  <a:schemeClr val="tx2">
                    <a:lumMod val="60000"/>
                    <a:lumOff val="40000"/>
                  </a:schemeClr>
                </a:solidFill>
              </a:rPr>
              <a:t>Final </a:t>
            </a:r>
            <a:r>
              <a:rPr lang="es-ES" sz="4400" b="1" dirty="0" err="1" smtClean="0">
                <a:solidFill>
                  <a:schemeClr val="tx2">
                    <a:lumMod val="60000"/>
                    <a:lumOff val="40000"/>
                  </a:schemeClr>
                </a:solidFill>
              </a:rPr>
              <a:t>Considerations</a:t>
            </a:r>
            <a:endParaRPr lang="en-US" sz="3600" b="1" dirty="0">
              <a:solidFill>
                <a:schemeClr val="tx2">
                  <a:lumMod val="60000"/>
                  <a:lumOff val="40000"/>
                </a:schemeClr>
              </a:solidFill>
            </a:endParaRPr>
          </a:p>
        </p:txBody>
      </p:sp>
      <p:pic>
        <p:nvPicPr>
          <p:cNvPr id="2" name="Imagen 1"/>
          <p:cNvPicPr>
            <a:picLocks noChangeAspect="1"/>
          </p:cNvPicPr>
          <p:nvPr/>
        </p:nvPicPr>
        <p:blipFill>
          <a:blip r:embed="rId3"/>
          <a:stretch>
            <a:fillRect/>
          </a:stretch>
        </p:blipFill>
        <p:spPr>
          <a:xfrm>
            <a:off x="3707904" y="4509120"/>
            <a:ext cx="4765948" cy="2121488"/>
          </a:xfrm>
          <a:prstGeom prst="rect">
            <a:avLst/>
          </a:prstGeom>
        </p:spPr>
      </p:pic>
      <p:sp>
        <p:nvSpPr>
          <p:cNvPr id="3" name="Rectángulo 2"/>
          <p:cNvSpPr/>
          <p:nvPr/>
        </p:nvSpPr>
        <p:spPr>
          <a:xfrm>
            <a:off x="323528" y="5229200"/>
            <a:ext cx="3284786" cy="323165"/>
          </a:xfrm>
          <a:prstGeom prst="rect">
            <a:avLst/>
          </a:prstGeom>
        </p:spPr>
        <p:txBody>
          <a:bodyPr wrap="none">
            <a:spAutoFit/>
          </a:bodyPr>
          <a:lstStyle/>
          <a:p>
            <a:pPr algn="just" fontAlgn="auto">
              <a:lnSpc>
                <a:spcPct val="80000"/>
              </a:lnSpc>
              <a:spcBef>
                <a:spcPct val="20000"/>
              </a:spcBef>
              <a:buClr>
                <a:schemeClr val="accent3"/>
              </a:buClr>
              <a:buSzPct val="95000"/>
              <a:defRPr/>
            </a:pPr>
            <a:r>
              <a:rPr lang="es-ES_tradnl" dirty="0"/>
              <a:t>(</a:t>
            </a:r>
            <a:r>
              <a:rPr lang="es-ES_tradnl" dirty="0">
                <a:solidFill>
                  <a:srgbClr val="FF0000"/>
                </a:solidFill>
                <a:hlinkClick r:id="rId4"/>
              </a:rPr>
              <a:t>Joaquin.Trinanes@noaa.gov</a:t>
            </a:r>
            <a:r>
              <a:rPr lang="es-ES_tradnl" dirty="0"/>
              <a:t>)</a:t>
            </a:r>
          </a:p>
        </p:txBody>
      </p:sp>
    </p:spTree>
    <p:extLst>
      <p:ext uri="{BB962C8B-B14F-4D97-AF65-F5344CB8AC3E}">
        <p14:creationId xmlns:p14="http://schemas.microsoft.com/office/powerpoint/2010/main" val="35055083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0" end="0"/>
                                            </p:txEl>
                                          </p:spTgt>
                                        </p:tgtEl>
                                        <p:attrNameLst>
                                          <p:attrName>ppt_c</p:attrName>
                                        </p:attrNameLst>
                                      </p:cBhvr>
                                      <p:to>
                                        <a:srgbClr val="A3A3A3"/>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2" end="2"/>
                                            </p:txEl>
                                          </p:spTgt>
                                        </p:tgtEl>
                                        <p:attrNameLst>
                                          <p:attrName>ppt_c</p:attrName>
                                        </p:attrNameLst>
                                      </p:cBhvr>
                                      <p:to>
                                        <a:srgbClr val="A3A3A3"/>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173">
                                            <p:txEl>
                                              <p:pRg st="3" end="3"/>
                                            </p:txEl>
                                          </p:spTgt>
                                        </p:tgtEl>
                                        <p:attrNameLst>
                                          <p:attrName>ppt_c</p:attrName>
                                        </p:attrNameLst>
                                      </p:cBhvr>
                                      <p:to>
                                        <a:srgbClr val="A3A3A3"/>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571792" y="0"/>
            <a:ext cx="10328368" cy="6882066"/>
          </a:xfrm>
          <a:prstGeom prst="rect">
            <a:avLst/>
          </a:prstGeom>
        </p:spPr>
      </p:pic>
      <p:sp>
        <p:nvSpPr>
          <p:cNvPr id="7" name="Rectangle 3"/>
          <p:cNvSpPr txBox="1">
            <a:spLocks noChangeArrowheads="1"/>
          </p:cNvSpPr>
          <p:nvPr/>
        </p:nvSpPr>
        <p:spPr>
          <a:xfrm>
            <a:off x="107504" y="165224"/>
            <a:ext cx="8856984" cy="1296144"/>
          </a:xfrm>
          <a:prstGeom prst="rect">
            <a:avLst/>
          </a:prstGeom>
          <a:ln>
            <a:noFill/>
          </a:ln>
        </p:spPr>
        <p:txBody>
          <a:bodyPr/>
          <a:lstStyle/>
          <a:p>
            <a:pPr lvl="0" algn="just" fontAlgn="auto">
              <a:lnSpc>
                <a:spcPct val="80000"/>
              </a:lnSpc>
              <a:spcBef>
                <a:spcPct val="20000"/>
              </a:spcBef>
              <a:spcAft>
                <a:spcPts val="0"/>
              </a:spcAft>
              <a:buClr>
                <a:schemeClr val="accent3"/>
              </a:buClr>
              <a:buSzPct val="95000"/>
              <a:defRPr/>
            </a:pPr>
            <a:r>
              <a:rPr lang="es-ES" sz="3200" dirty="0" err="1">
                <a:solidFill>
                  <a:schemeClr val="bg1"/>
                </a:solidFill>
                <a:latin typeface="+mj-lt"/>
              </a:rPr>
              <a:t>Since</a:t>
            </a:r>
            <a:r>
              <a:rPr lang="es-ES" sz="3200" dirty="0">
                <a:solidFill>
                  <a:schemeClr val="bg1"/>
                </a:solidFill>
                <a:latin typeface="+mj-lt"/>
              </a:rPr>
              <a:t> </a:t>
            </a:r>
            <a:r>
              <a:rPr lang="es-ES" sz="3200" dirty="0" smtClean="0">
                <a:solidFill>
                  <a:schemeClr val="bg1"/>
                </a:solidFill>
                <a:latin typeface="+mj-lt"/>
              </a:rPr>
              <a:t>1999, </a:t>
            </a:r>
            <a:r>
              <a:rPr lang="es-ES" sz="3200" dirty="0" smtClean="0">
                <a:solidFill>
                  <a:srgbClr val="FF0000"/>
                </a:solidFill>
                <a:latin typeface="+mj-lt"/>
              </a:rPr>
              <a:t>AOML</a:t>
            </a:r>
            <a:r>
              <a:rPr lang="es-ES" sz="3200" dirty="0" smtClean="0">
                <a:solidFill>
                  <a:schemeClr val="bg1"/>
                </a:solidFill>
                <a:latin typeface="+mj-lt"/>
              </a:rPr>
              <a:t> hosts </a:t>
            </a:r>
            <a:r>
              <a:rPr lang="es-ES" sz="3200" dirty="0" err="1">
                <a:solidFill>
                  <a:schemeClr val="bg1"/>
                </a:solidFill>
                <a:latin typeface="+mj-lt"/>
              </a:rPr>
              <a:t>the</a:t>
            </a:r>
            <a:r>
              <a:rPr lang="es-ES" sz="3200" dirty="0">
                <a:solidFill>
                  <a:schemeClr val="bg1"/>
                </a:solidFill>
                <a:latin typeface="+mj-lt"/>
              </a:rPr>
              <a:t> </a:t>
            </a:r>
            <a:r>
              <a:rPr lang="es-ES" sz="3200" dirty="0" smtClean="0">
                <a:solidFill>
                  <a:srgbClr val="FF0000"/>
                </a:solidFill>
                <a:latin typeface="+mj-lt"/>
              </a:rPr>
              <a:t>CW </a:t>
            </a:r>
            <a:r>
              <a:rPr lang="es-ES" sz="3200" dirty="0" err="1">
                <a:solidFill>
                  <a:srgbClr val="FF0000"/>
                </a:solidFill>
                <a:latin typeface="+mj-lt"/>
              </a:rPr>
              <a:t>Caribbean</a:t>
            </a:r>
            <a:r>
              <a:rPr lang="es-ES" sz="3200" dirty="0">
                <a:solidFill>
                  <a:srgbClr val="FF0000"/>
                </a:solidFill>
                <a:latin typeface="+mj-lt"/>
              </a:rPr>
              <a:t> and </a:t>
            </a:r>
            <a:r>
              <a:rPr lang="es-ES" sz="3200" dirty="0" err="1">
                <a:solidFill>
                  <a:srgbClr val="FF0000"/>
                </a:solidFill>
                <a:latin typeface="+mj-lt"/>
              </a:rPr>
              <a:t>Gulf</a:t>
            </a:r>
            <a:r>
              <a:rPr lang="es-ES" sz="3200" dirty="0">
                <a:solidFill>
                  <a:srgbClr val="FF0000"/>
                </a:solidFill>
                <a:latin typeface="+mj-lt"/>
              </a:rPr>
              <a:t> of </a:t>
            </a:r>
            <a:r>
              <a:rPr lang="es-ES" sz="3200" dirty="0" err="1">
                <a:solidFill>
                  <a:srgbClr val="FF0000"/>
                </a:solidFill>
                <a:latin typeface="+mj-lt"/>
              </a:rPr>
              <a:t>Mexico</a:t>
            </a:r>
            <a:r>
              <a:rPr lang="es-ES" sz="3200" dirty="0">
                <a:solidFill>
                  <a:srgbClr val="FF0000"/>
                </a:solidFill>
                <a:latin typeface="+mj-lt"/>
              </a:rPr>
              <a:t> regional </a:t>
            </a:r>
            <a:r>
              <a:rPr lang="es-ES" sz="3200" dirty="0" err="1">
                <a:solidFill>
                  <a:srgbClr val="FF0000"/>
                </a:solidFill>
                <a:latin typeface="+mj-lt"/>
              </a:rPr>
              <a:t>node</a:t>
            </a:r>
            <a:r>
              <a:rPr lang="es-ES" sz="3200" dirty="0">
                <a:solidFill>
                  <a:schemeClr val="bg1"/>
                </a:solidFill>
                <a:latin typeface="+mj-lt"/>
              </a:rPr>
              <a:t>.  </a:t>
            </a:r>
            <a:endParaRPr lang="es-ES" sz="3200" dirty="0" smtClean="0">
              <a:solidFill>
                <a:schemeClr val="bg1"/>
              </a:solidFill>
              <a:latin typeface="+mj-lt"/>
            </a:endParaRPr>
          </a:p>
          <a:p>
            <a:pPr lvl="0" algn="just" fontAlgn="auto">
              <a:lnSpc>
                <a:spcPct val="80000"/>
              </a:lnSpc>
              <a:spcBef>
                <a:spcPct val="20000"/>
              </a:spcBef>
              <a:spcAft>
                <a:spcPts val="0"/>
              </a:spcAft>
              <a:buClr>
                <a:schemeClr val="accent3"/>
              </a:buClr>
              <a:buSzPct val="95000"/>
              <a:defRPr/>
            </a:pPr>
            <a:endParaRPr lang="es-ES" sz="3200" dirty="0" smtClean="0">
              <a:solidFill>
                <a:schemeClr val="bg1"/>
              </a:solidFill>
              <a:latin typeface="+mj-lt"/>
            </a:endParaRPr>
          </a:p>
          <a:p>
            <a:pPr lvl="0" algn="just" fontAlgn="auto">
              <a:lnSpc>
                <a:spcPct val="80000"/>
              </a:lnSpc>
              <a:spcBef>
                <a:spcPct val="20000"/>
              </a:spcBef>
              <a:spcAft>
                <a:spcPts val="0"/>
              </a:spcAft>
              <a:buClr>
                <a:schemeClr val="accent3"/>
              </a:buClr>
              <a:buSzPct val="95000"/>
              <a:defRPr/>
            </a:pPr>
            <a:r>
              <a:rPr lang="es-ES" sz="3200" dirty="0" err="1" smtClean="0">
                <a:solidFill>
                  <a:schemeClr val="bg1"/>
                </a:solidFill>
                <a:latin typeface="+mj-lt"/>
              </a:rPr>
              <a:t>Main</a:t>
            </a:r>
            <a:r>
              <a:rPr lang="es-ES" sz="3200" dirty="0" smtClean="0">
                <a:solidFill>
                  <a:schemeClr val="bg1"/>
                </a:solidFill>
                <a:latin typeface="+mj-lt"/>
              </a:rPr>
              <a:t> </a:t>
            </a:r>
            <a:r>
              <a:rPr lang="es-ES" sz="3200" dirty="0" err="1" smtClean="0">
                <a:solidFill>
                  <a:schemeClr val="bg1"/>
                </a:solidFill>
                <a:latin typeface="+mj-lt"/>
              </a:rPr>
              <a:t>purpose</a:t>
            </a:r>
            <a:r>
              <a:rPr lang="es-ES" sz="3200" dirty="0" smtClean="0">
                <a:solidFill>
                  <a:schemeClr val="bg1"/>
                </a:solidFill>
                <a:latin typeface="+mj-lt"/>
              </a:rPr>
              <a:t>: </a:t>
            </a:r>
            <a:r>
              <a:rPr lang="es-ES" sz="3200" dirty="0" err="1" smtClean="0">
                <a:solidFill>
                  <a:schemeClr val="bg1"/>
                </a:solidFill>
                <a:latin typeface="+mj-lt"/>
              </a:rPr>
              <a:t>to</a:t>
            </a:r>
            <a:r>
              <a:rPr lang="es-ES" sz="3200" dirty="0" smtClean="0">
                <a:solidFill>
                  <a:schemeClr val="bg1"/>
                </a:solidFill>
                <a:latin typeface="+mj-lt"/>
              </a:rPr>
              <a:t> </a:t>
            </a:r>
            <a:r>
              <a:rPr lang="es-ES" sz="3200" dirty="0" err="1">
                <a:solidFill>
                  <a:schemeClr val="bg1"/>
                </a:solidFill>
                <a:latin typeface="+mj-lt"/>
              </a:rPr>
              <a:t>serve</a:t>
            </a:r>
            <a:r>
              <a:rPr lang="es-ES" sz="3200" dirty="0">
                <a:solidFill>
                  <a:schemeClr val="bg1"/>
                </a:solidFill>
                <a:latin typeface="+mj-lt"/>
              </a:rPr>
              <a:t> </a:t>
            </a:r>
            <a:r>
              <a:rPr lang="es-ES" sz="3200" dirty="0" smtClean="0">
                <a:solidFill>
                  <a:srgbClr val="FF0000"/>
                </a:solidFill>
                <a:latin typeface="+mj-lt"/>
              </a:rPr>
              <a:t>NRT</a:t>
            </a:r>
            <a:r>
              <a:rPr lang="es-ES" sz="3200" dirty="0" smtClean="0">
                <a:solidFill>
                  <a:schemeClr val="bg1"/>
                </a:solidFill>
                <a:latin typeface="+mj-lt"/>
              </a:rPr>
              <a:t> </a:t>
            </a:r>
            <a:r>
              <a:rPr lang="es-ES" sz="3200" dirty="0" err="1">
                <a:solidFill>
                  <a:schemeClr val="bg1"/>
                </a:solidFill>
                <a:latin typeface="+mj-lt"/>
              </a:rPr>
              <a:t>satellite-</a:t>
            </a:r>
            <a:r>
              <a:rPr lang="es-ES" sz="3200" dirty="0" err="1" smtClean="0">
                <a:solidFill>
                  <a:schemeClr val="bg1"/>
                </a:solidFill>
                <a:latin typeface="+mj-lt"/>
              </a:rPr>
              <a:t>derived</a:t>
            </a:r>
            <a:r>
              <a:rPr lang="es-ES" sz="3200" dirty="0">
                <a:solidFill>
                  <a:schemeClr val="bg1"/>
                </a:solidFill>
                <a:latin typeface="+mj-lt"/>
              </a:rPr>
              <a:t> </a:t>
            </a:r>
            <a:r>
              <a:rPr lang="es-ES" sz="3200" dirty="0" err="1" smtClean="0">
                <a:solidFill>
                  <a:schemeClr val="bg1"/>
                </a:solidFill>
                <a:latin typeface="+mj-lt"/>
              </a:rPr>
              <a:t>products</a:t>
            </a:r>
            <a:r>
              <a:rPr lang="es-ES" sz="3200" dirty="0" smtClean="0">
                <a:solidFill>
                  <a:schemeClr val="bg1"/>
                </a:solidFill>
                <a:latin typeface="+mj-lt"/>
              </a:rPr>
              <a:t> </a:t>
            </a:r>
            <a:r>
              <a:rPr lang="es-ES" sz="3200" dirty="0" err="1">
                <a:solidFill>
                  <a:schemeClr val="bg1"/>
                </a:solidFill>
                <a:latin typeface="+mj-lt"/>
              </a:rPr>
              <a:t>for</a:t>
            </a:r>
            <a:r>
              <a:rPr lang="es-ES" sz="3200" dirty="0">
                <a:solidFill>
                  <a:schemeClr val="bg1"/>
                </a:solidFill>
                <a:latin typeface="+mj-lt"/>
              </a:rPr>
              <a:t> </a:t>
            </a:r>
            <a:r>
              <a:rPr lang="es-ES" sz="3200" dirty="0" err="1">
                <a:solidFill>
                  <a:schemeClr val="bg1"/>
                </a:solidFill>
                <a:latin typeface="+mj-lt"/>
              </a:rPr>
              <a:t>the</a:t>
            </a:r>
            <a:r>
              <a:rPr lang="es-ES" sz="3200" dirty="0">
                <a:solidFill>
                  <a:schemeClr val="bg1"/>
                </a:solidFill>
                <a:latin typeface="+mj-lt"/>
              </a:rPr>
              <a:t> </a:t>
            </a:r>
            <a:r>
              <a:rPr lang="es-ES" sz="3200" dirty="0" err="1">
                <a:solidFill>
                  <a:schemeClr val="bg1"/>
                </a:solidFill>
                <a:latin typeface="+mj-lt"/>
              </a:rPr>
              <a:t>eastern</a:t>
            </a:r>
            <a:r>
              <a:rPr lang="es-ES" sz="3200" dirty="0">
                <a:solidFill>
                  <a:schemeClr val="bg1"/>
                </a:solidFill>
                <a:latin typeface="+mj-lt"/>
              </a:rPr>
              <a:t> US </a:t>
            </a:r>
            <a:r>
              <a:rPr lang="es-ES" sz="3200" dirty="0" err="1">
                <a:solidFill>
                  <a:schemeClr val="bg1"/>
                </a:solidFill>
                <a:latin typeface="+mj-lt"/>
              </a:rPr>
              <a:t>coastal</a:t>
            </a:r>
            <a:r>
              <a:rPr lang="es-ES" sz="3200" dirty="0">
                <a:solidFill>
                  <a:schemeClr val="bg1"/>
                </a:solidFill>
                <a:latin typeface="+mj-lt"/>
              </a:rPr>
              <a:t> </a:t>
            </a:r>
            <a:r>
              <a:rPr lang="es-ES" sz="3200" dirty="0" err="1">
                <a:solidFill>
                  <a:schemeClr val="bg1"/>
                </a:solidFill>
                <a:latin typeface="+mj-lt"/>
              </a:rPr>
              <a:t>region</a:t>
            </a:r>
            <a:r>
              <a:rPr lang="es-ES" sz="3200" dirty="0">
                <a:solidFill>
                  <a:schemeClr val="bg1"/>
                </a:solidFill>
                <a:latin typeface="+mj-lt"/>
              </a:rPr>
              <a:t> and </a:t>
            </a:r>
            <a:r>
              <a:rPr lang="es-ES" sz="3200" dirty="0" err="1">
                <a:solidFill>
                  <a:schemeClr val="bg1"/>
                </a:solidFill>
                <a:latin typeface="+mj-lt"/>
              </a:rPr>
              <a:t>Gulf</a:t>
            </a:r>
            <a:r>
              <a:rPr lang="es-ES" sz="3200" dirty="0">
                <a:solidFill>
                  <a:schemeClr val="bg1"/>
                </a:solidFill>
                <a:latin typeface="+mj-lt"/>
              </a:rPr>
              <a:t> of </a:t>
            </a:r>
            <a:r>
              <a:rPr lang="es-ES" sz="3200" dirty="0" err="1" smtClean="0">
                <a:solidFill>
                  <a:schemeClr val="bg1"/>
                </a:solidFill>
                <a:latin typeface="+mj-lt"/>
              </a:rPr>
              <a:t>Mexico</a:t>
            </a:r>
            <a:endParaRPr kumimoji="0" lang="es-ES" sz="3200" b="1" i="0" u="none" strike="noStrike" kern="1200" cap="none" spc="0" normalizeH="0" baseline="0" noProof="0" dirty="0">
              <a:ln>
                <a:noFill/>
              </a:ln>
              <a:solidFill>
                <a:schemeClr val="bg1"/>
              </a:solidFill>
              <a:effectLst/>
              <a:uLnTx/>
              <a:uFillTx/>
              <a:latin typeface="+mj-lt"/>
            </a:endParaRPr>
          </a:p>
        </p:txBody>
      </p:sp>
      <p:sp>
        <p:nvSpPr>
          <p:cNvPr id="10" name="Rectangle 3"/>
          <p:cNvSpPr txBox="1">
            <a:spLocks noChangeArrowheads="1"/>
          </p:cNvSpPr>
          <p:nvPr/>
        </p:nvSpPr>
        <p:spPr>
          <a:xfrm>
            <a:off x="395536" y="4005064"/>
            <a:ext cx="3528392" cy="1296144"/>
          </a:xfrm>
          <a:prstGeom prst="rect">
            <a:avLst/>
          </a:prstGeom>
          <a:ln>
            <a:noFill/>
          </a:ln>
        </p:spPr>
        <p:txBody>
          <a:bodyPr/>
          <a:lstStyle/>
          <a:p>
            <a:pPr lvl="0" fontAlgn="auto">
              <a:lnSpc>
                <a:spcPct val="80000"/>
              </a:lnSpc>
              <a:spcBef>
                <a:spcPct val="20000"/>
              </a:spcBef>
              <a:spcAft>
                <a:spcPts val="0"/>
              </a:spcAft>
              <a:buClr>
                <a:schemeClr val="accent3"/>
              </a:buClr>
              <a:buSzPct val="95000"/>
              <a:defRPr/>
            </a:pPr>
            <a:r>
              <a:rPr lang="es-ES" sz="3200" dirty="0" err="1" smtClean="0">
                <a:solidFill>
                  <a:schemeClr val="bg1"/>
                </a:solidFill>
                <a:latin typeface="+mj-lt"/>
              </a:rPr>
              <a:t>Intensive</a:t>
            </a:r>
            <a:r>
              <a:rPr lang="es-ES" sz="3200" dirty="0" smtClean="0">
                <a:solidFill>
                  <a:schemeClr val="bg1"/>
                </a:solidFill>
                <a:latin typeface="+mj-lt"/>
              </a:rPr>
              <a:t> </a:t>
            </a:r>
            <a:r>
              <a:rPr lang="es-ES" sz="3200" dirty="0" err="1" smtClean="0">
                <a:solidFill>
                  <a:schemeClr val="bg1"/>
                </a:solidFill>
                <a:latin typeface="+mj-lt"/>
              </a:rPr>
              <a:t>collaboration</a:t>
            </a:r>
            <a:r>
              <a:rPr lang="es-ES" sz="3200" dirty="0" smtClean="0">
                <a:solidFill>
                  <a:schemeClr val="bg1"/>
                </a:solidFill>
                <a:latin typeface="+mj-lt"/>
              </a:rPr>
              <a:t> </a:t>
            </a:r>
            <a:r>
              <a:rPr lang="es-ES" sz="3200" dirty="0" err="1" smtClean="0">
                <a:solidFill>
                  <a:schemeClr val="bg1"/>
                </a:solidFill>
                <a:latin typeface="+mj-lt"/>
              </a:rPr>
              <a:t>with</a:t>
            </a:r>
            <a:r>
              <a:rPr lang="es-ES" sz="3200" dirty="0" smtClean="0">
                <a:solidFill>
                  <a:schemeClr val="bg1"/>
                </a:solidFill>
                <a:latin typeface="+mj-lt"/>
              </a:rPr>
              <a:t> </a:t>
            </a:r>
            <a:r>
              <a:rPr lang="es-ES" sz="3200" dirty="0" err="1" smtClean="0">
                <a:solidFill>
                  <a:srgbClr val="FF0000"/>
                </a:solidFill>
                <a:latin typeface="+mj-lt"/>
              </a:rPr>
              <a:t>PhOD</a:t>
            </a:r>
            <a:r>
              <a:rPr lang="es-ES" sz="3200" dirty="0" smtClean="0">
                <a:solidFill>
                  <a:srgbClr val="FF0000"/>
                </a:solidFill>
                <a:latin typeface="+mj-lt"/>
              </a:rPr>
              <a:t> (G.G.) </a:t>
            </a:r>
            <a:r>
              <a:rPr lang="es-ES" sz="3200" dirty="0" smtClean="0">
                <a:solidFill>
                  <a:schemeClr val="bg1"/>
                </a:solidFill>
                <a:latin typeface="+mj-lt"/>
              </a:rPr>
              <a:t>and </a:t>
            </a:r>
            <a:r>
              <a:rPr lang="es-ES" sz="3200" dirty="0" smtClean="0">
                <a:solidFill>
                  <a:srgbClr val="FF0000"/>
                </a:solidFill>
                <a:latin typeface="+mj-lt"/>
              </a:rPr>
              <a:t>OCD (R.W.)</a:t>
            </a:r>
            <a:r>
              <a:rPr lang="es-ES" sz="3200" dirty="0">
                <a:solidFill>
                  <a:schemeClr val="bg1"/>
                </a:solidFill>
                <a:latin typeface="+mj-lt"/>
              </a:rPr>
              <a:t> </a:t>
            </a:r>
            <a:endParaRPr lang="es-ES" sz="3200" dirty="0" smtClean="0">
              <a:solidFill>
                <a:schemeClr val="bg1"/>
              </a:solidFill>
              <a:latin typeface="+mj-lt"/>
            </a:endParaRPr>
          </a:p>
          <a:p>
            <a:pPr lvl="0" algn="just" fontAlgn="auto">
              <a:lnSpc>
                <a:spcPct val="80000"/>
              </a:lnSpc>
              <a:spcBef>
                <a:spcPct val="20000"/>
              </a:spcBef>
              <a:spcAft>
                <a:spcPts val="0"/>
              </a:spcAft>
              <a:buClr>
                <a:schemeClr val="accent3"/>
              </a:buClr>
              <a:buSzPct val="95000"/>
              <a:defRPr/>
            </a:pPr>
            <a:endParaRPr lang="es-ES" sz="3200" dirty="0" smtClean="0">
              <a:solidFill>
                <a:schemeClr val="bg1"/>
              </a:solidFill>
              <a:latin typeface="+mj-lt"/>
            </a:endParaRPr>
          </a:p>
        </p:txBody>
      </p:sp>
    </p:spTree>
    <p:extLst>
      <p:ext uri="{BB962C8B-B14F-4D97-AF65-F5344CB8AC3E}">
        <p14:creationId xmlns:p14="http://schemas.microsoft.com/office/powerpoint/2010/main" val="295790635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611560" y="1340768"/>
            <a:ext cx="8153400" cy="1296144"/>
          </a:xfrm>
          <a:prstGeom prst="rect">
            <a:avLst/>
          </a:prstGeom>
          <a:ln>
            <a:noFill/>
          </a:ln>
        </p:spPr>
        <p:txBody>
          <a:bodyPr/>
          <a:lstStyle/>
          <a:p>
            <a:pPr lvl="0" algn="just" fontAlgn="auto">
              <a:lnSpc>
                <a:spcPct val="80000"/>
              </a:lnSpc>
              <a:spcBef>
                <a:spcPct val="20000"/>
              </a:spcBef>
              <a:spcAft>
                <a:spcPts val="1200"/>
              </a:spcAft>
              <a:buClr>
                <a:schemeClr val="accent3"/>
              </a:buClr>
              <a:buSzPct val="95000"/>
              <a:defRPr/>
            </a:pPr>
            <a:r>
              <a:rPr lang="es-ES" sz="2400" dirty="0" smtClean="0">
                <a:latin typeface="+mj-lt"/>
              </a:rPr>
              <a:t>In </a:t>
            </a:r>
            <a:r>
              <a:rPr lang="es-ES" sz="2400" dirty="0">
                <a:latin typeface="+mj-lt"/>
              </a:rPr>
              <a:t>a </a:t>
            </a:r>
            <a:r>
              <a:rPr lang="es-ES" sz="2400" dirty="0" err="1">
                <a:latin typeface="+mj-lt"/>
              </a:rPr>
              <a:t>step</a:t>
            </a:r>
            <a:r>
              <a:rPr lang="es-ES" sz="2400" dirty="0">
                <a:latin typeface="+mj-lt"/>
              </a:rPr>
              <a:t> forward in </a:t>
            </a:r>
            <a:r>
              <a:rPr lang="es-ES" sz="2400" dirty="0" err="1">
                <a:latin typeface="+mj-lt"/>
              </a:rPr>
              <a:t>this</a:t>
            </a:r>
            <a:r>
              <a:rPr lang="es-ES" sz="2400" dirty="0">
                <a:latin typeface="+mj-lt"/>
              </a:rPr>
              <a:t> </a:t>
            </a:r>
            <a:r>
              <a:rPr lang="es-ES" sz="2400" dirty="0" err="1">
                <a:latin typeface="+mj-lt"/>
              </a:rPr>
              <a:t>partnership</a:t>
            </a:r>
            <a:r>
              <a:rPr lang="es-ES" sz="2400" dirty="0">
                <a:latin typeface="+mj-lt"/>
              </a:rPr>
              <a:t>, AOML </a:t>
            </a:r>
            <a:r>
              <a:rPr lang="es-ES" sz="2400" dirty="0" err="1">
                <a:latin typeface="+mj-lt"/>
              </a:rPr>
              <a:t>will</a:t>
            </a:r>
            <a:r>
              <a:rPr lang="es-ES" sz="2400" dirty="0">
                <a:latin typeface="+mj-lt"/>
              </a:rPr>
              <a:t> </a:t>
            </a:r>
            <a:r>
              <a:rPr lang="es-ES" sz="2400" dirty="0" err="1">
                <a:latin typeface="+mj-lt"/>
              </a:rPr>
              <a:t>soon</a:t>
            </a:r>
            <a:r>
              <a:rPr lang="es-ES" sz="2400" dirty="0">
                <a:latin typeface="+mj-lt"/>
              </a:rPr>
              <a:t> </a:t>
            </a:r>
            <a:r>
              <a:rPr lang="es-ES" sz="2400" dirty="0" err="1">
                <a:latin typeface="+mj-lt"/>
              </a:rPr>
              <a:t>become</a:t>
            </a:r>
            <a:r>
              <a:rPr lang="es-ES" sz="2400" dirty="0">
                <a:latin typeface="+mj-lt"/>
              </a:rPr>
              <a:t> home </a:t>
            </a:r>
            <a:r>
              <a:rPr lang="es-ES" sz="2400" dirty="0" err="1">
                <a:latin typeface="+mj-lt"/>
              </a:rPr>
              <a:t>to</a:t>
            </a:r>
            <a:r>
              <a:rPr lang="es-ES" sz="2400" dirty="0">
                <a:latin typeface="+mj-lt"/>
              </a:rPr>
              <a:t> </a:t>
            </a:r>
            <a:r>
              <a:rPr lang="es-ES" sz="2400" dirty="0" err="1">
                <a:latin typeface="+mj-lt"/>
              </a:rPr>
              <a:t>one</a:t>
            </a:r>
            <a:r>
              <a:rPr lang="es-ES" sz="2400" dirty="0">
                <a:latin typeface="+mj-lt"/>
              </a:rPr>
              <a:t> of </a:t>
            </a:r>
            <a:r>
              <a:rPr lang="es-ES" sz="2400" dirty="0" err="1">
                <a:latin typeface="+mj-lt"/>
              </a:rPr>
              <a:t>the</a:t>
            </a:r>
            <a:r>
              <a:rPr lang="es-ES" sz="2400" dirty="0">
                <a:latin typeface="+mj-lt"/>
              </a:rPr>
              <a:t> </a:t>
            </a:r>
            <a:r>
              <a:rPr lang="es-ES" sz="2400" dirty="0" err="1">
                <a:latin typeface="+mj-lt"/>
              </a:rPr>
              <a:t>two</a:t>
            </a:r>
            <a:r>
              <a:rPr lang="es-ES" sz="2400" dirty="0">
                <a:latin typeface="+mj-lt"/>
              </a:rPr>
              <a:t> </a:t>
            </a:r>
            <a:r>
              <a:rPr lang="es-ES" sz="2400" dirty="0" err="1">
                <a:latin typeface="+mj-lt"/>
              </a:rPr>
              <a:t>nodes</a:t>
            </a:r>
            <a:r>
              <a:rPr lang="es-ES" sz="2400" dirty="0">
                <a:latin typeface="+mj-lt"/>
              </a:rPr>
              <a:t> of </a:t>
            </a:r>
            <a:r>
              <a:rPr lang="es-ES" sz="2400" dirty="0" err="1">
                <a:latin typeface="+mj-lt"/>
              </a:rPr>
              <a:t>the</a:t>
            </a:r>
            <a:r>
              <a:rPr lang="es-ES" sz="2400" dirty="0">
                <a:latin typeface="+mj-lt"/>
              </a:rPr>
              <a:t> NESDIS </a:t>
            </a:r>
            <a:r>
              <a:rPr lang="es-ES" sz="2400" dirty="0" err="1">
                <a:latin typeface="+mj-lt"/>
              </a:rPr>
              <a:t>OceanWatch</a:t>
            </a:r>
            <a:r>
              <a:rPr lang="es-ES" sz="2400" dirty="0">
                <a:latin typeface="+mj-lt"/>
              </a:rPr>
              <a:t> </a:t>
            </a:r>
            <a:r>
              <a:rPr lang="es-ES" sz="2400" dirty="0" err="1">
                <a:latin typeface="+mj-lt"/>
              </a:rPr>
              <a:t>Program</a:t>
            </a:r>
            <a:r>
              <a:rPr lang="es-ES" sz="2400" dirty="0">
                <a:latin typeface="+mj-lt"/>
              </a:rPr>
              <a:t>, </a:t>
            </a:r>
            <a:r>
              <a:rPr lang="es-ES" sz="2400" dirty="0" err="1">
                <a:latin typeface="+mj-lt"/>
              </a:rPr>
              <a:t>along</a:t>
            </a:r>
            <a:r>
              <a:rPr lang="es-ES" sz="2400" dirty="0">
                <a:latin typeface="+mj-lt"/>
              </a:rPr>
              <a:t> </a:t>
            </a:r>
            <a:r>
              <a:rPr lang="es-ES" sz="2400" dirty="0" err="1">
                <a:latin typeface="+mj-lt"/>
              </a:rPr>
              <a:t>with</a:t>
            </a:r>
            <a:r>
              <a:rPr lang="es-ES" sz="2400" dirty="0">
                <a:latin typeface="+mj-lt"/>
              </a:rPr>
              <a:t> </a:t>
            </a:r>
            <a:r>
              <a:rPr lang="es-ES" sz="2400" dirty="0" err="1" smtClean="0">
                <a:latin typeface="+mj-lt"/>
              </a:rPr>
              <a:t>Hawaii</a:t>
            </a:r>
            <a:r>
              <a:rPr lang="es-ES" sz="2400" dirty="0" smtClean="0">
                <a:latin typeface="+mj-lt"/>
              </a:rPr>
              <a:t>. </a:t>
            </a:r>
          </a:p>
          <a:p>
            <a:pPr lvl="0" algn="just" fontAlgn="auto">
              <a:lnSpc>
                <a:spcPct val="80000"/>
              </a:lnSpc>
              <a:spcBef>
                <a:spcPct val="20000"/>
              </a:spcBef>
              <a:spcAft>
                <a:spcPts val="600"/>
              </a:spcAft>
              <a:buClr>
                <a:schemeClr val="accent3"/>
              </a:buClr>
              <a:buSzPct val="95000"/>
              <a:defRPr/>
            </a:pPr>
            <a:r>
              <a:rPr lang="es-ES" sz="2800" dirty="0" err="1" smtClean="0">
                <a:solidFill>
                  <a:srgbClr val="FF0000"/>
                </a:solidFill>
                <a:latin typeface="+mj-lt"/>
              </a:rPr>
              <a:t>Some</a:t>
            </a:r>
            <a:r>
              <a:rPr lang="es-ES" sz="2800" dirty="0" smtClean="0">
                <a:solidFill>
                  <a:srgbClr val="FF0000"/>
                </a:solidFill>
                <a:latin typeface="+mj-lt"/>
              </a:rPr>
              <a:t> </a:t>
            </a:r>
            <a:r>
              <a:rPr lang="es-ES" sz="2800" dirty="0" err="1" smtClean="0">
                <a:solidFill>
                  <a:srgbClr val="FF0000"/>
                </a:solidFill>
                <a:latin typeface="+mj-lt"/>
              </a:rPr>
              <a:t>details</a:t>
            </a:r>
            <a:r>
              <a:rPr lang="es-ES" sz="2800" dirty="0" smtClean="0">
                <a:latin typeface="+mj-lt"/>
              </a:rPr>
              <a:t> </a:t>
            </a:r>
          </a:p>
          <a:p>
            <a:pPr marL="228600" lvl="1" algn="just" fontAlgn="auto">
              <a:lnSpc>
                <a:spcPct val="80000"/>
              </a:lnSpc>
              <a:spcBef>
                <a:spcPct val="20000"/>
              </a:spcBef>
              <a:spcAft>
                <a:spcPts val="1800"/>
              </a:spcAft>
              <a:buClr>
                <a:schemeClr val="accent3"/>
              </a:buClr>
              <a:buSzPct val="95000"/>
              <a:defRPr/>
            </a:pPr>
            <a:r>
              <a:rPr lang="es-ES" sz="2200" dirty="0" err="1" smtClean="0">
                <a:latin typeface="+mj-lt"/>
              </a:rPr>
              <a:t>Will</a:t>
            </a:r>
            <a:r>
              <a:rPr lang="es-ES" sz="2200" dirty="0" smtClean="0">
                <a:latin typeface="+mj-lt"/>
              </a:rPr>
              <a:t> </a:t>
            </a:r>
            <a:r>
              <a:rPr lang="es-ES" sz="2200" dirty="0" err="1" smtClean="0">
                <a:latin typeface="+mj-lt"/>
              </a:rPr>
              <a:t>provide</a:t>
            </a:r>
            <a:r>
              <a:rPr lang="es-ES" sz="2200" dirty="0" smtClean="0">
                <a:latin typeface="+mj-lt"/>
              </a:rPr>
              <a:t> </a:t>
            </a:r>
            <a:r>
              <a:rPr lang="es-ES" sz="2200" dirty="0" err="1">
                <a:latin typeface="+mj-lt"/>
              </a:rPr>
              <a:t>integrated</a:t>
            </a:r>
            <a:r>
              <a:rPr lang="es-ES" sz="2200" dirty="0">
                <a:latin typeface="+mj-lt"/>
              </a:rPr>
              <a:t> data and </a:t>
            </a:r>
            <a:r>
              <a:rPr lang="es-ES" sz="2200" dirty="0" err="1">
                <a:latin typeface="+mj-lt"/>
              </a:rPr>
              <a:t>tools</a:t>
            </a:r>
            <a:r>
              <a:rPr lang="es-ES" sz="2200" dirty="0">
                <a:latin typeface="+mj-lt"/>
              </a:rPr>
              <a:t> </a:t>
            </a:r>
            <a:r>
              <a:rPr lang="es-ES" sz="2200" dirty="0" err="1">
                <a:latin typeface="+mj-lt"/>
              </a:rPr>
              <a:t>to</a:t>
            </a:r>
            <a:r>
              <a:rPr lang="es-ES" sz="2200" dirty="0">
                <a:latin typeface="+mj-lt"/>
              </a:rPr>
              <a:t> </a:t>
            </a:r>
            <a:r>
              <a:rPr lang="es-ES" sz="2200" dirty="0" err="1">
                <a:latin typeface="+mj-lt"/>
              </a:rPr>
              <a:t>scientists</a:t>
            </a:r>
            <a:r>
              <a:rPr lang="es-ES" sz="2200" dirty="0">
                <a:latin typeface="+mj-lt"/>
              </a:rPr>
              <a:t> </a:t>
            </a:r>
            <a:r>
              <a:rPr lang="es-ES" sz="2200" dirty="0" err="1">
                <a:latin typeface="+mj-lt"/>
              </a:rPr>
              <a:t>to</a:t>
            </a:r>
            <a:r>
              <a:rPr lang="es-ES" sz="2200" dirty="0">
                <a:latin typeface="+mj-lt"/>
              </a:rPr>
              <a:t> </a:t>
            </a:r>
            <a:r>
              <a:rPr lang="es-ES" sz="2200" dirty="0" err="1">
                <a:latin typeface="+mj-lt"/>
              </a:rPr>
              <a:t>better</a:t>
            </a:r>
            <a:r>
              <a:rPr lang="es-ES" sz="2200" dirty="0">
                <a:latin typeface="+mj-lt"/>
              </a:rPr>
              <a:t> </a:t>
            </a:r>
            <a:r>
              <a:rPr lang="es-ES" sz="2200" dirty="0" err="1">
                <a:latin typeface="+mj-lt"/>
              </a:rPr>
              <a:t>understand</a:t>
            </a:r>
            <a:r>
              <a:rPr lang="es-ES" sz="2200" dirty="0">
                <a:latin typeface="+mj-lt"/>
              </a:rPr>
              <a:t> </a:t>
            </a:r>
            <a:r>
              <a:rPr lang="es-ES" sz="2200" dirty="0" err="1">
                <a:latin typeface="+mj-lt"/>
              </a:rPr>
              <a:t>the</a:t>
            </a:r>
            <a:r>
              <a:rPr lang="es-ES" sz="2200" dirty="0">
                <a:latin typeface="+mj-lt"/>
              </a:rPr>
              <a:t> </a:t>
            </a:r>
            <a:r>
              <a:rPr lang="es-ES" sz="2200" dirty="0" err="1">
                <a:latin typeface="+mj-lt"/>
              </a:rPr>
              <a:t>physical</a:t>
            </a:r>
            <a:r>
              <a:rPr lang="es-ES" sz="2200" dirty="0">
                <a:latin typeface="+mj-lt"/>
              </a:rPr>
              <a:t>, </a:t>
            </a:r>
            <a:r>
              <a:rPr lang="es-ES" sz="2200" dirty="0" err="1">
                <a:latin typeface="+mj-lt"/>
              </a:rPr>
              <a:t>biological</a:t>
            </a:r>
            <a:r>
              <a:rPr lang="es-ES" sz="2200" dirty="0">
                <a:latin typeface="+mj-lt"/>
              </a:rPr>
              <a:t>, and </a:t>
            </a:r>
            <a:r>
              <a:rPr lang="es-ES" sz="2200" dirty="0" err="1">
                <a:latin typeface="+mj-lt"/>
              </a:rPr>
              <a:t>chemical</a:t>
            </a:r>
            <a:r>
              <a:rPr lang="es-ES" sz="2200" dirty="0">
                <a:latin typeface="+mj-lt"/>
              </a:rPr>
              <a:t> </a:t>
            </a:r>
            <a:r>
              <a:rPr lang="es-ES" sz="2200" dirty="0" err="1" smtClean="0">
                <a:latin typeface="+mj-lt"/>
              </a:rPr>
              <a:t>ocean</a:t>
            </a:r>
            <a:r>
              <a:rPr lang="es-ES" sz="2200" dirty="0" smtClean="0">
                <a:latin typeface="+mj-lt"/>
              </a:rPr>
              <a:t> </a:t>
            </a:r>
            <a:r>
              <a:rPr lang="es-ES" sz="2200" dirty="0" err="1" smtClean="0">
                <a:latin typeface="+mj-lt"/>
              </a:rPr>
              <a:t>processes</a:t>
            </a:r>
            <a:r>
              <a:rPr lang="es-ES" sz="2200" dirty="0" smtClean="0">
                <a:latin typeface="+mj-lt"/>
              </a:rPr>
              <a:t>.</a:t>
            </a:r>
            <a:r>
              <a:rPr lang="es-ES" sz="2200" dirty="0">
                <a:latin typeface="+mj-lt"/>
              </a:rPr>
              <a:t>  </a:t>
            </a:r>
            <a:endParaRPr lang="es-ES" sz="2200" dirty="0" smtClean="0">
              <a:latin typeface="+mj-lt"/>
            </a:endParaRPr>
          </a:p>
          <a:p>
            <a:pPr marL="228600" lvl="1" algn="just" fontAlgn="auto">
              <a:lnSpc>
                <a:spcPct val="80000"/>
              </a:lnSpc>
              <a:spcBef>
                <a:spcPct val="20000"/>
              </a:spcBef>
              <a:spcAft>
                <a:spcPts val="1800"/>
              </a:spcAft>
              <a:buClr>
                <a:schemeClr val="accent3"/>
              </a:buClr>
              <a:buSzPct val="95000"/>
              <a:defRPr/>
            </a:pPr>
            <a:r>
              <a:rPr lang="es-ES" sz="2200" dirty="0" err="1" smtClean="0">
                <a:latin typeface="+mj-lt"/>
              </a:rPr>
              <a:t>Both</a:t>
            </a:r>
            <a:r>
              <a:rPr lang="es-ES" sz="2200" dirty="0" smtClean="0">
                <a:latin typeface="+mj-lt"/>
              </a:rPr>
              <a:t> </a:t>
            </a:r>
            <a:r>
              <a:rPr lang="es-ES" sz="2200" dirty="0" err="1">
                <a:latin typeface="+mj-lt"/>
              </a:rPr>
              <a:t>CoastWatch</a:t>
            </a:r>
            <a:r>
              <a:rPr lang="es-ES" sz="2200" dirty="0">
                <a:latin typeface="+mj-lt"/>
              </a:rPr>
              <a:t> and </a:t>
            </a:r>
            <a:r>
              <a:rPr lang="es-ES" sz="2200" dirty="0" err="1">
                <a:latin typeface="+mj-lt"/>
              </a:rPr>
              <a:t>OceanWatch</a:t>
            </a:r>
            <a:r>
              <a:rPr lang="es-ES" sz="2200" dirty="0">
                <a:latin typeface="+mj-lt"/>
              </a:rPr>
              <a:t> </a:t>
            </a:r>
            <a:r>
              <a:rPr lang="es-ES" sz="2200" dirty="0" err="1">
                <a:latin typeface="+mj-lt"/>
              </a:rPr>
              <a:t>efforts</a:t>
            </a:r>
            <a:r>
              <a:rPr lang="es-ES" sz="2200" dirty="0">
                <a:latin typeface="+mj-lt"/>
              </a:rPr>
              <a:t> </a:t>
            </a:r>
            <a:r>
              <a:rPr lang="es-ES" sz="2200" dirty="0" err="1">
                <a:latin typeface="+mj-lt"/>
              </a:rPr>
              <a:t>will</a:t>
            </a:r>
            <a:r>
              <a:rPr lang="es-ES" sz="2200" dirty="0">
                <a:latin typeface="+mj-lt"/>
              </a:rPr>
              <a:t> </a:t>
            </a:r>
            <a:r>
              <a:rPr lang="es-ES" sz="2200" dirty="0" err="1">
                <a:latin typeface="+mj-lt"/>
              </a:rPr>
              <a:t>run</a:t>
            </a:r>
            <a:r>
              <a:rPr lang="es-ES" sz="2200" dirty="0">
                <a:latin typeface="+mj-lt"/>
              </a:rPr>
              <a:t> in </a:t>
            </a:r>
            <a:r>
              <a:rPr lang="es-ES" sz="2200" dirty="0" err="1">
                <a:latin typeface="+mj-lt"/>
              </a:rPr>
              <a:t>parallel</a:t>
            </a:r>
            <a:r>
              <a:rPr lang="es-ES" sz="2200" dirty="0">
                <a:latin typeface="+mj-lt"/>
              </a:rPr>
              <a:t>, </a:t>
            </a:r>
            <a:r>
              <a:rPr lang="es-ES" sz="2200" dirty="0" err="1">
                <a:latin typeface="+mj-lt"/>
              </a:rPr>
              <a:t>with</a:t>
            </a:r>
            <a:r>
              <a:rPr lang="es-ES" sz="2200" dirty="0">
                <a:latin typeface="+mj-lt"/>
              </a:rPr>
              <a:t> </a:t>
            </a:r>
            <a:r>
              <a:rPr lang="es-ES" sz="2200" dirty="0" err="1">
                <a:latin typeface="+mj-lt"/>
              </a:rPr>
              <a:t>the</a:t>
            </a:r>
            <a:r>
              <a:rPr lang="es-ES" sz="2200" dirty="0">
                <a:latin typeface="+mj-lt"/>
              </a:rPr>
              <a:t> </a:t>
            </a:r>
            <a:r>
              <a:rPr lang="es-ES" sz="2200" dirty="0" err="1">
                <a:latin typeface="+mj-lt"/>
              </a:rPr>
              <a:t>latter</a:t>
            </a:r>
            <a:r>
              <a:rPr lang="es-ES" sz="2200" dirty="0">
                <a:latin typeface="+mj-lt"/>
              </a:rPr>
              <a:t> </a:t>
            </a:r>
            <a:r>
              <a:rPr lang="es-ES" sz="2200" dirty="0" err="1">
                <a:latin typeface="+mj-lt"/>
              </a:rPr>
              <a:t>focusing</a:t>
            </a:r>
            <a:r>
              <a:rPr lang="es-ES" sz="2200" dirty="0">
                <a:latin typeface="+mj-lt"/>
              </a:rPr>
              <a:t> </a:t>
            </a:r>
            <a:r>
              <a:rPr lang="es-ES" sz="2200" dirty="0" err="1">
                <a:latin typeface="+mj-lt"/>
              </a:rPr>
              <a:t>on</a:t>
            </a:r>
            <a:r>
              <a:rPr lang="es-ES" sz="2200" dirty="0">
                <a:latin typeface="+mj-lt"/>
              </a:rPr>
              <a:t> a </a:t>
            </a:r>
            <a:r>
              <a:rPr lang="es-ES" sz="2200" dirty="0" err="1">
                <a:latin typeface="+mj-lt"/>
              </a:rPr>
              <a:t>larger</a:t>
            </a:r>
            <a:r>
              <a:rPr lang="es-ES" sz="2200" dirty="0">
                <a:latin typeface="+mj-lt"/>
              </a:rPr>
              <a:t> </a:t>
            </a:r>
            <a:r>
              <a:rPr lang="es-ES" sz="2200" dirty="0" err="1">
                <a:latin typeface="+mj-lt"/>
              </a:rPr>
              <a:t>region</a:t>
            </a:r>
            <a:r>
              <a:rPr lang="es-ES" sz="2200" dirty="0">
                <a:latin typeface="+mj-lt"/>
              </a:rPr>
              <a:t> of </a:t>
            </a:r>
            <a:r>
              <a:rPr lang="es-ES" sz="2200" dirty="0" err="1">
                <a:latin typeface="+mj-lt"/>
              </a:rPr>
              <a:t>interest</a:t>
            </a:r>
            <a:r>
              <a:rPr lang="es-ES" sz="2200" dirty="0">
                <a:latin typeface="+mj-lt"/>
              </a:rPr>
              <a:t>, </a:t>
            </a:r>
            <a:r>
              <a:rPr lang="es-ES" sz="2200" dirty="0" err="1">
                <a:latin typeface="+mj-lt"/>
              </a:rPr>
              <a:t>primarily</a:t>
            </a:r>
            <a:r>
              <a:rPr lang="es-ES" sz="2200" dirty="0">
                <a:latin typeface="+mj-lt"/>
              </a:rPr>
              <a:t> </a:t>
            </a:r>
            <a:r>
              <a:rPr lang="es-ES" sz="2200" dirty="0" err="1">
                <a:latin typeface="+mj-lt"/>
              </a:rPr>
              <a:t>the</a:t>
            </a:r>
            <a:r>
              <a:rPr lang="es-ES" sz="2200" dirty="0">
                <a:latin typeface="+mj-lt"/>
              </a:rPr>
              <a:t> </a:t>
            </a:r>
            <a:r>
              <a:rPr lang="es-ES" sz="2200" dirty="0" err="1">
                <a:latin typeface="+mj-lt"/>
              </a:rPr>
              <a:t>Atlantic</a:t>
            </a:r>
            <a:r>
              <a:rPr lang="es-ES" sz="2200" dirty="0">
                <a:latin typeface="+mj-lt"/>
              </a:rPr>
              <a:t> </a:t>
            </a:r>
            <a:r>
              <a:rPr lang="es-ES" sz="2200" dirty="0" err="1">
                <a:latin typeface="+mj-lt"/>
              </a:rPr>
              <a:t>basin</a:t>
            </a:r>
            <a:r>
              <a:rPr lang="es-ES" sz="2200" dirty="0">
                <a:latin typeface="+mj-lt"/>
              </a:rPr>
              <a:t> and global </a:t>
            </a:r>
            <a:r>
              <a:rPr lang="es-ES" sz="2200" dirty="0" err="1">
                <a:latin typeface="+mj-lt"/>
              </a:rPr>
              <a:t>oceans</a:t>
            </a:r>
            <a:r>
              <a:rPr lang="es-ES" sz="2200" dirty="0">
                <a:latin typeface="+mj-lt"/>
              </a:rPr>
              <a:t>. </a:t>
            </a:r>
            <a:endParaRPr lang="es-ES" sz="2200" dirty="0" smtClean="0">
              <a:latin typeface="+mj-lt"/>
            </a:endParaRPr>
          </a:p>
          <a:p>
            <a:pPr marL="228600" lvl="1" algn="just" fontAlgn="auto">
              <a:lnSpc>
                <a:spcPct val="80000"/>
              </a:lnSpc>
              <a:spcBef>
                <a:spcPct val="20000"/>
              </a:spcBef>
              <a:spcAft>
                <a:spcPts val="1800"/>
              </a:spcAft>
              <a:buClr>
                <a:schemeClr val="accent3"/>
              </a:buClr>
              <a:buSzPct val="95000"/>
              <a:defRPr/>
            </a:pPr>
            <a:r>
              <a:rPr lang="es-ES" sz="2200" dirty="0" err="1" smtClean="0">
                <a:latin typeface="+mj-lt"/>
              </a:rPr>
              <a:t>Scientific</a:t>
            </a:r>
            <a:r>
              <a:rPr lang="es-ES" sz="2200" dirty="0" smtClean="0">
                <a:latin typeface="+mj-lt"/>
              </a:rPr>
              <a:t> </a:t>
            </a:r>
            <a:r>
              <a:rPr lang="es-ES" sz="2200" dirty="0" err="1">
                <a:latin typeface="+mj-lt"/>
              </a:rPr>
              <a:t>quality</a:t>
            </a:r>
            <a:r>
              <a:rPr lang="es-ES" sz="2200" dirty="0">
                <a:latin typeface="+mj-lt"/>
              </a:rPr>
              <a:t> </a:t>
            </a:r>
            <a:r>
              <a:rPr lang="es-ES" sz="2200" dirty="0" err="1">
                <a:latin typeface="+mj-lt"/>
              </a:rPr>
              <a:t>products</a:t>
            </a:r>
            <a:r>
              <a:rPr lang="es-ES" sz="2200" dirty="0">
                <a:latin typeface="+mj-lt"/>
              </a:rPr>
              <a:t> and </a:t>
            </a:r>
            <a:r>
              <a:rPr lang="es-ES" sz="2200" dirty="0" err="1">
                <a:latin typeface="+mj-lt"/>
              </a:rPr>
              <a:t>near</a:t>
            </a:r>
            <a:r>
              <a:rPr lang="es-ES" sz="2200" dirty="0">
                <a:latin typeface="+mj-lt"/>
              </a:rPr>
              <a:t>-real time </a:t>
            </a:r>
            <a:r>
              <a:rPr lang="es-ES" sz="2200" dirty="0" err="1">
                <a:latin typeface="+mj-lt"/>
              </a:rPr>
              <a:t>datasets</a:t>
            </a:r>
            <a:r>
              <a:rPr lang="es-ES" sz="2200" dirty="0">
                <a:latin typeface="+mj-lt"/>
              </a:rPr>
              <a:t> </a:t>
            </a:r>
            <a:r>
              <a:rPr lang="es-ES" sz="2200" dirty="0" err="1">
                <a:latin typeface="+mj-lt"/>
              </a:rPr>
              <a:t>will</a:t>
            </a:r>
            <a:r>
              <a:rPr lang="es-ES" sz="2200" dirty="0">
                <a:latin typeface="+mj-lt"/>
              </a:rPr>
              <a:t> be </a:t>
            </a:r>
            <a:r>
              <a:rPr lang="es-ES" sz="2200" dirty="0" err="1">
                <a:latin typeface="+mj-lt"/>
              </a:rPr>
              <a:t>provided</a:t>
            </a:r>
            <a:r>
              <a:rPr lang="es-ES" sz="2200" dirty="0">
                <a:latin typeface="+mj-lt"/>
              </a:rPr>
              <a:t> and </a:t>
            </a:r>
            <a:r>
              <a:rPr lang="es-ES" sz="2200" dirty="0" err="1">
                <a:latin typeface="+mj-lt"/>
              </a:rPr>
              <a:t>geared</a:t>
            </a:r>
            <a:r>
              <a:rPr lang="es-ES" sz="2200" dirty="0">
                <a:latin typeface="+mj-lt"/>
              </a:rPr>
              <a:t> </a:t>
            </a:r>
            <a:r>
              <a:rPr lang="es-ES" sz="2200" dirty="0" err="1">
                <a:latin typeface="+mj-lt"/>
              </a:rPr>
              <a:t>towards</a:t>
            </a:r>
            <a:r>
              <a:rPr lang="es-ES" sz="2200" dirty="0">
                <a:latin typeface="+mj-lt"/>
              </a:rPr>
              <a:t> </a:t>
            </a:r>
            <a:r>
              <a:rPr lang="es-ES" sz="2200" dirty="0" err="1">
                <a:latin typeface="+mj-lt"/>
              </a:rPr>
              <a:t>supporting</a:t>
            </a:r>
            <a:r>
              <a:rPr lang="es-ES" sz="2200" dirty="0">
                <a:latin typeface="+mj-lt"/>
              </a:rPr>
              <a:t> </a:t>
            </a:r>
            <a:r>
              <a:rPr lang="es-ES" sz="2200" dirty="0" err="1">
                <a:latin typeface="+mj-lt"/>
              </a:rPr>
              <a:t>climate</a:t>
            </a:r>
            <a:r>
              <a:rPr lang="es-ES" sz="2200" dirty="0">
                <a:latin typeface="+mj-lt"/>
              </a:rPr>
              <a:t>, </a:t>
            </a:r>
            <a:r>
              <a:rPr lang="es-ES" sz="2200" dirty="0" err="1">
                <a:latin typeface="+mj-lt"/>
              </a:rPr>
              <a:t>ocean</a:t>
            </a:r>
            <a:r>
              <a:rPr lang="es-ES" sz="2200" dirty="0">
                <a:latin typeface="+mj-lt"/>
              </a:rPr>
              <a:t>, </a:t>
            </a:r>
            <a:r>
              <a:rPr lang="es-ES" sz="2200" dirty="0" err="1">
                <a:latin typeface="+mj-lt"/>
              </a:rPr>
              <a:t>ecosystems</a:t>
            </a:r>
            <a:r>
              <a:rPr lang="es-ES" sz="2200" dirty="0">
                <a:latin typeface="+mj-lt"/>
              </a:rPr>
              <a:t>, and </a:t>
            </a:r>
            <a:r>
              <a:rPr lang="es-ES" sz="2200" dirty="0" err="1">
                <a:latin typeface="+mj-lt"/>
              </a:rPr>
              <a:t>weather</a:t>
            </a:r>
            <a:r>
              <a:rPr lang="es-ES" sz="2200" dirty="0">
                <a:latin typeface="+mj-lt"/>
              </a:rPr>
              <a:t> </a:t>
            </a:r>
            <a:r>
              <a:rPr lang="es-ES" sz="2200" dirty="0" err="1">
                <a:latin typeface="+mj-lt"/>
              </a:rPr>
              <a:t>studies</a:t>
            </a:r>
            <a:r>
              <a:rPr lang="es-ES" sz="2200" dirty="0">
                <a:latin typeface="+mj-lt"/>
              </a:rPr>
              <a:t>.  </a:t>
            </a:r>
            <a:endParaRPr lang="es-ES" sz="2200" dirty="0" smtClean="0">
              <a:latin typeface="+mj-lt"/>
            </a:endParaRPr>
          </a:p>
          <a:p>
            <a:pPr marL="228600" lvl="1" algn="just" fontAlgn="auto">
              <a:lnSpc>
                <a:spcPct val="80000"/>
              </a:lnSpc>
              <a:spcBef>
                <a:spcPct val="20000"/>
              </a:spcBef>
              <a:spcAft>
                <a:spcPts val="1800"/>
              </a:spcAft>
              <a:buClr>
                <a:schemeClr val="accent3"/>
              </a:buClr>
              <a:buSzPct val="95000"/>
              <a:defRPr/>
            </a:pPr>
            <a:r>
              <a:rPr lang="es-ES" sz="2200" dirty="0" smtClean="0">
                <a:latin typeface="+mj-lt"/>
              </a:rPr>
              <a:t>Tools </a:t>
            </a:r>
            <a:r>
              <a:rPr lang="es-ES" sz="2200" dirty="0" err="1">
                <a:latin typeface="+mj-lt"/>
              </a:rPr>
              <a:t>will</a:t>
            </a:r>
            <a:r>
              <a:rPr lang="es-ES" sz="2200" dirty="0">
                <a:latin typeface="+mj-lt"/>
              </a:rPr>
              <a:t> be </a:t>
            </a:r>
            <a:r>
              <a:rPr lang="es-ES" sz="2200" dirty="0" err="1">
                <a:latin typeface="+mj-lt"/>
              </a:rPr>
              <a:t>developed</a:t>
            </a:r>
            <a:r>
              <a:rPr lang="es-ES" sz="2200" dirty="0">
                <a:latin typeface="+mj-lt"/>
              </a:rPr>
              <a:t> and </a:t>
            </a:r>
            <a:r>
              <a:rPr lang="es-ES" sz="2200" dirty="0" err="1">
                <a:latin typeface="+mj-lt"/>
              </a:rPr>
              <a:t>implemented</a:t>
            </a:r>
            <a:r>
              <a:rPr lang="es-ES" sz="2200" dirty="0">
                <a:latin typeface="+mj-lt"/>
              </a:rPr>
              <a:t> </a:t>
            </a:r>
            <a:r>
              <a:rPr lang="es-ES" sz="2200" dirty="0" err="1">
                <a:latin typeface="+mj-lt"/>
              </a:rPr>
              <a:t>to</a:t>
            </a:r>
            <a:r>
              <a:rPr lang="es-ES" sz="2200" dirty="0">
                <a:latin typeface="+mj-lt"/>
              </a:rPr>
              <a:t> </a:t>
            </a:r>
            <a:r>
              <a:rPr lang="es-ES" sz="2200" dirty="0" err="1">
                <a:latin typeface="+mj-lt"/>
              </a:rPr>
              <a:t>deliver</a:t>
            </a:r>
            <a:r>
              <a:rPr lang="es-ES" sz="2200" dirty="0">
                <a:latin typeface="+mj-lt"/>
              </a:rPr>
              <a:t> interoperable </a:t>
            </a:r>
            <a:r>
              <a:rPr lang="es-ES" sz="2200" dirty="0" err="1">
                <a:latin typeface="+mj-lt"/>
              </a:rPr>
              <a:t>products</a:t>
            </a:r>
            <a:r>
              <a:rPr lang="es-ES" sz="2200" dirty="0">
                <a:latin typeface="+mj-lt"/>
              </a:rPr>
              <a:t> </a:t>
            </a:r>
            <a:r>
              <a:rPr lang="es-ES" sz="2200" dirty="0" err="1">
                <a:latin typeface="+mj-lt"/>
              </a:rPr>
              <a:t>through</a:t>
            </a:r>
            <a:r>
              <a:rPr lang="es-ES" sz="2200" dirty="0">
                <a:latin typeface="+mj-lt"/>
              </a:rPr>
              <a:t> a </a:t>
            </a:r>
            <a:r>
              <a:rPr lang="es-ES" sz="2200" dirty="0" err="1">
                <a:latin typeface="+mj-lt"/>
              </a:rPr>
              <a:t>service-oriented</a:t>
            </a:r>
            <a:r>
              <a:rPr lang="es-ES" sz="2200" dirty="0">
                <a:latin typeface="+mj-lt"/>
              </a:rPr>
              <a:t> </a:t>
            </a:r>
            <a:r>
              <a:rPr lang="es-ES" sz="2200" dirty="0" err="1">
                <a:latin typeface="+mj-lt"/>
              </a:rPr>
              <a:t>architecture</a:t>
            </a:r>
            <a:r>
              <a:rPr lang="es-ES" sz="2200" dirty="0">
                <a:latin typeface="+mj-lt"/>
              </a:rPr>
              <a:t>, </a:t>
            </a:r>
            <a:r>
              <a:rPr lang="es-ES" sz="2200" dirty="0" err="1">
                <a:latin typeface="+mj-lt"/>
              </a:rPr>
              <a:t>using</a:t>
            </a:r>
            <a:r>
              <a:rPr lang="es-ES" sz="2200" dirty="0">
                <a:latin typeface="+mj-lt"/>
              </a:rPr>
              <a:t> </a:t>
            </a:r>
            <a:r>
              <a:rPr lang="es-ES" sz="2200" dirty="0" err="1">
                <a:latin typeface="+mj-lt"/>
              </a:rPr>
              <a:t>international</a:t>
            </a:r>
            <a:r>
              <a:rPr lang="es-ES" sz="2200" dirty="0">
                <a:latin typeface="+mj-lt"/>
              </a:rPr>
              <a:t> </a:t>
            </a:r>
            <a:r>
              <a:rPr lang="es-ES" sz="2200" dirty="0" err="1">
                <a:latin typeface="+mj-lt"/>
              </a:rPr>
              <a:t>recognized</a:t>
            </a:r>
            <a:r>
              <a:rPr lang="es-ES" sz="2200" dirty="0">
                <a:latin typeface="+mj-lt"/>
              </a:rPr>
              <a:t> </a:t>
            </a:r>
            <a:r>
              <a:rPr lang="es-ES" sz="2200" dirty="0" err="1">
                <a:latin typeface="+mj-lt"/>
              </a:rPr>
              <a:t>standards</a:t>
            </a:r>
            <a:r>
              <a:rPr lang="es-ES" sz="2200" dirty="0">
                <a:latin typeface="+mj-lt"/>
              </a:rPr>
              <a:t> </a:t>
            </a:r>
            <a:r>
              <a:rPr lang="es-ES" sz="2200" dirty="0" err="1">
                <a:latin typeface="+mj-lt"/>
              </a:rPr>
              <a:t>for</a:t>
            </a:r>
            <a:r>
              <a:rPr lang="es-ES" sz="2200" dirty="0">
                <a:latin typeface="+mj-lt"/>
              </a:rPr>
              <a:t> data and </a:t>
            </a:r>
            <a:r>
              <a:rPr lang="es-ES" sz="2200" dirty="0" err="1">
                <a:latin typeface="+mj-lt"/>
              </a:rPr>
              <a:t>metadata</a:t>
            </a:r>
            <a:r>
              <a:rPr lang="es-ES" sz="2200" dirty="0">
                <a:latin typeface="+mj-lt"/>
              </a:rPr>
              <a:t>. </a:t>
            </a:r>
            <a:endParaRPr lang="es-ES" sz="2200" b="1" dirty="0">
              <a:latin typeface="+mj-lt"/>
            </a:endParaRPr>
          </a:p>
        </p:txBody>
      </p:sp>
      <p:sp>
        <p:nvSpPr>
          <p:cNvPr id="5" name="8 CuadroTexto"/>
          <p:cNvSpPr txBox="1"/>
          <p:nvPr/>
        </p:nvSpPr>
        <p:spPr>
          <a:xfrm>
            <a:off x="0" y="260648"/>
            <a:ext cx="9144000" cy="769441"/>
          </a:xfrm>
          <a:prstGeom prst="rect">
            <a:avLst/>
          </a:prstGeom>
          <a:noFill/>
        </p:spPr>
        <p:txBody>
          <a:bodyPr wrap="square" rtlCol="0">
            <a:spAutoFit/>
          </a:bodyPr>
          <a:lstStyle/>
          <a:p>
            <a:pPr algn="ctr"/>
            <a:r>
              <a:rPr lang="es-ES" sz="4400" b="1" dirty="0" err="1" smtClean="0">
                <a:solidFill>
                  <a:schemeClr val="tx2">
                    <a:lumMod val="60000"/>
                    <a:lumOff val="40000"/>
                  </a:schemeClr>
                </a:solidFill>
              </a:rPr>
              <a:t>OceanWatch</a:t>
            </a:r>
            <a:endParaRPr lang="en-US" sz="4400" b="1" dirty="0">
              <a:solidFill>
                <a:schemeClr val="tx2">
                  <a:lumMod val="60000"/>
                  <a:lumOff val="40000"/>
                </a:schemeClr>
              </a:solidFill>
            </a:endParaRPr>
          </a:p>
        </p:txBody>
      </p:sp>
    </p:spTree>
    <p:extLst>
      <p:ext uri="{BB962C8B-B14F-4D97-AF65-F5344CB8AC3E}">
        <p14:creationId xmlns:p14="http://schemas.microsoft.com/office/powerpoint/2010/main" val="963218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rgbClr val="CAC8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611560" y="990600"/>
            <a:ext cx="8136904" cy="2798440"/>
          </a:xfrm>
          <a:prstGeom prst="rect">
            <a:avLst/>
          </a:prstGeom>
        </p:spPr>
        <p:txBody>
          <a:bodyPr/>
          <a:lstStyle/>
          <a:p>
            <a:pPr defTabSz="914813">
              <a:lnSpc>
                <a:spcPct val="150000"/>
              </a:lnSpc>
              <a:spcBef>
                <a:spcPct val="50000"/>
              </a:spcBef>
              <a:buClr>
                <a:srgbClr val="003B76"/>
              </a:buClr>
              <a:buSzTx/>
              <a:defRPr/>
            </a:pPr>
            <a:r>
              <a:rPr lang="en-US" sz="2800" b="1" i="0" u="none" kern="0" dirty="0">
                <a:solidFill>
                  <a:srgbClr val="003B76"/>
                </a:solidFill>
                <a:latin typeface="+mn-lt"/>
                <a:ea typeface="+mn-ea"/>
              </a:rPr>
              <a:t>Fundamental </a:t>
            </a:r>
            <a:r>
              <a:rPr lang="en-US" sz="2800" b="1" i="0" u="none" kern="0" dirty="0" smtClean="0">
                <a:solidFill>
                  <a:srgbClr val="003B76"/>
                </a:solidFill>
                <a:latin typeface="+mn-lt"/>
                <a:ea typeface="+mn-ea"/>
              </a:rPr>
              <a:t>Advantages</a:t>
            </a:r>
            <a:r>
              <a:rPr lang="en-US" sz="2800" b="1" kern="0" dirty="0">
                <a:solidFill>
                  <a:srgbClr val="003B76"/>
                </a:solidFill>
                <a:latin typeface="+mn-lt"/>
              </a:rPr>
              <a:t>	</a:t>
            </a:r>
            <a:r>
              <a:rPr lang="en-US" sz="2400" i="0" u="none" kern="0" dirty="0" smtClean="0">
                <a:solidFill>
                  <a:srgbClr val="C00000"/>
                </a:solidFill>
                <a:latin typeface="+mn-lt"/>
                <a:ea typeface="+mn-ea"/>
              </a:rPr>
              <a:t>Synoptic </a:t>
            </a:r>
            <a:r>
              <a:rPr lang="en-US" sz="2400" i="0" u="none" kern="0" dirty="0">
                <a:solidFill>
                  <a:srgbClr val="C00000"/>
                </a:solidFill>
                <a:latin typeface="+mn-lt"/>
                <a:ea typeface="+mn-ea"/>
              </a:rPr>
              <a:t>view</a:t>
            </a:r>
          </a:p>
          <a:p>
            <a:pPr marL="446088" lvl="1" defTabSz="914813">
              <a:lnSpc>
                <a:spcPct val="100000"/>
              </a:lnSpc>
              <a:spcBef>
                <a:spcPct val="50000"/>
              </a:spcBef>
              <a:buClr>
                <a:srgbClr val="003B76"/>
              </a:buClr>
              <a:buSzTx/>
              <a:defRPr/>
            </a:pPr>
            <a:r>
              <a:rPr lang="en-US" sz="2400" i="0" u="none" kern="0" dirty="0" smtClean="0">
                <a:solidFill>
                  <a:srgbClr val="C00000"/>
                </a:solidFill>
                <a:latin typeface="+mn-lt"/>
                <a:ea typeface="+mn-ea"/>
              </a:rPr>
              <a:t>					Short </a:t>
            </a:r>
            <a:r>
              <a:rPr lang="en-US" sz="2400" i="0" u="none" kern="0" dirty="0">
                <a:solidFill>
                  <a:srgbClr val="C00000"/>
                </a:solidFill>
                <a:latin typeface="+mn-lt"/>
                <a:ea typeface="+mn-ea"/>
              </a:rPr>
              <a:t>revisit times</a:t>
            </a:r>
          </a:p>
          <a:p>
            <a:pPr marL="446088" lvl="1" defTabSz="914813">
              <a:lnSpc>
                <a:spcPct val="100000"/>
              </a:lnSpc>
              <a:spcBef>
                <a:spcPct val="50000"/>
              </a:spcBef>
              <a:buClr>
                <a:srgbClr val="003B76"/>
              </a:buClr>
              <a:buSzTx/>
              <a:defRPr/>
            </a:pPr>
            <a:r>
              <a:rPr lang="en-US" sz="2400" i="0" u="none" kern="0" dirty="0" smtClean="0">
                <a:solidFill>
                  <a:srgbClr val="C00000"/>
                </a:solidFill>
                <a:latin typeface="+mn-lt"/>
                <a:ea typeface="+mn-ea"/>
              </a:rPr>
              <a:t>					Operational </a:t>
            </a:r>
            <a:r>
              <a:rPr lang="en-US" sz="2400" i="0" u="none" kern="0" dirty="0">
                <a:solidFill>
                  <a:srgbClr val="C00000"/>
                </a:solidFill>
                <a:latin typeface="+mn-lt"/>
                <a:ea typeface="+mn-ea"/>
              </a:rPr>
              <a:t>data availability</a:t>
            </a:r>
          </a:p>
          <a:p>
            <a:pPr marL="446088" lvl="1" defTabSz="914813">
              <a:lnSpc>
                <a:spcPct val="100000"/>
              </a:lnSpc>
              <a:spcBef>
                <a:spcPct val="50000"/>
              </a:spcBef>
              <a:buClr>
                <a:srgbClr val="003B76"/>
              </a:buClr>
              <a:buSzTx/>
              <a:defRPr/>
            </a:pPr>
            <a:r>
              <a:rPr lang="en-US" sz="2400" i="0" u="none" kern="0" dirty="0" smtClean="0">
                <a:solidFill>
                  <a:srgbClr val="C00000"/>
                </a:solidFill>
                <a:latin typeface="+mn-lt"/>
                <a:ea typeface="+mn-ea"/>
              </a:rPr>
              <a:t>					Integration </a:t>
            </a:r>
            <a:r>
              <a:rPr lang="en-US" sz="2400" i="0" u="none" kern="0" dirty="0">
                <a:solidFill>
                  <a:srgbClr val="C00000"/>
                </a:solidFill>
                <a:latin typeface="+mn-lt"/>
                <a:ea typeface="+mn-ea"/>
              </a:rPr>
              <a:t>with </a:t>
            </a:r>
            <a:r>
              <a:rPr lang="en-US" sz="2400" i="0" u="none" kern="0" dirty="0" smtClean="0">
                <a:solidFill>
                  <a:srgbClr val="C00000"/>
                </a:solidFill>
                <a:latin typeface="+mn-lt"/>
                <a:ea typeface="+mn-ea"/>
              </a:rPr>
              <a:t>GIS</a:t>
            </a:r>
            <a:endParaRPr lang="en-US" sz="2400" i="0" u="none" kern="0" dirty="0">
              <a:solidFill>
                <a:srgbClr val="C00000"/>
              </a:solidFill>
              <a:latin typeface="+mn-lt"/>
              <a:ea typeface="+mn-ea"/>
            </a:endParaRPr>
          </a:p>
        </p:txBody>
      </p:sp>
      <p:sp>
        <p:nvSpPr>
          <p:cNvPr id="3" name="8 CuadroTexto"/>
          <p:cNvSpPr txBox="1"/>
          <p:nvPr/>
        </p:nvSpPr>
        <p:spPr>
          <a:xfrm>
            <a:off x="2627784" y="260648"/>
            <a:ext cx="2997986" cy="523220"/>
          </a:xfrm>
          <a:prstGeom prst="rect">
            <a:avLst/>
          </a:prstGeom>
          <a:noFill/>
        </p:spPr>
        <p:txBody>
          <a:bodyPr wrap="none" rtlCol="0">
            <a:spAutoFit/>
          </a:bodyPr>
          <a:lstStyle/>
          <a:p>
            <a:r>
              <a:rPr lang="es-ES" sz="2800" b="1" dirty="0" err="1" smtClean="0">
                <a:solidFill>
                  <a:schemeClr val="tx2">
                    <a:lumMod val="60000"/>
                    <a:lumOff val="40000"/>
                  </a:schemeClr>
                </a:solidFill>
              </a:rPr>
              <a:t>Remote</a:t>
            </a:r>
            <a:r>
              <a:rPr lang="es-ES" sz="2800" b="1" dirty="0" smtClean="0">
                <a:solidFill>
                  <a:schemeClr val="tx2">
                    <a:lumMod val="60000"/>
                    <a:lumOff val="40000"/>
                  </a:schemeClr>
                </a:solidFill>
              </a:rPr>
              <a:t> </a:t>
            </a:r>
            <a:r>
              <a:rPr lang="es-ES" sz="2800" b="1" dirty="0" err="1" smtClean="0">
                <a:solidFill>
                  <a:schemeClr val="tx2">
                    <a:lumMod val="60000"/>
                    <a:lumOff val="40000"/>
                  </a:schemeClr>
                </a:solidFill>
              </a:rPr>
              <a:t>Sensing</a:t>
            </a:r>
            <a:endParaRPr lang="en-US" sz="2800" b="1" dirty="0">
              <a:solidFill>
                <a:schemeClr val="tx2">
                  <a:lumMod val="60000"/>
                  <a:lumOff val="40000"/>
                </a:schemeClr>
              </a:solidFill>
            </a:endParaRPr>
          </a:p>
        </p:txBody>
      </p:sp>
      <p:sp>
        <p:nvSpPr>
          <p:cNvPr id="5" name="Rectángulo 4"/>
          <p:cNvSpPr/>
          <p:nvPr/>
        </p:nvSpPr>
        <p:spPr>
          <a:xfrm>
            <a:off x="611560" y="3356992"/>
            <a:ext cx="8208912" cy="2954655"/>
          </a:xfrm>
          <a:prstGeom prst="rect">
            <a:avLst/>
          </a:prstGeom>
        </p:spPr>
        <p:txBody>
          <a:bodyPr wrap="square">
            <a:spAutoFit/>
          </a:bodyPr>
          <a:lstStyle/>
          <a:p>
            <a:pPr defTabSz="914813">
              <a:lnSpc>
                <a:spcPct val="150000"/>
              </a:lnSpc>
              <a:spcBef>
                <a:spcPct val="50000"/>
              </a:spcBef>
              <a:buClr>
                <a:srgbClr val="003B76"/>
              </a:buClr>
              <a:buSzTx/>
              <a:defRPr/>
            </a:pPr>
            <a:r>
              <a:rPr lang="en-US" sz="2800" b="1" kern="0" dirty="0" smtClean="0">
                <a:solidFill>
                  <a:srgbClr val="003B76"/>
                </a:solidFill>
                <a:latin typeface="+mj-lt"/>
              </a:rPr>
              <a:t>In </a:t>
            </a:r>
            <a:r>
              <a:rPr lang="en-US" sz="2800" b="1" kern="0" dirty="0">
                <a:solidFill>
                  <a:srgbClr val="003B76"/>
                </a:solidFill>
                <a:latin typeface="+mj-lt"/>
              </a:rPr>
              <a:t>line with CW </a:t>
            </a:r>
            <a:r>
              <a:rPr lang="en-US" sz="2800" b="1" kern="0" dirty="0" smtClean="0">
                <a:solidFill>
                  <a:srgbClr val="003B76"/>
                </a:solidFill>
                <a:latin typeface="+mj-lt"/>
              </a:rPr>
              <a:t>objectives</a:t>
            </a:r>
            <a:endParaRPr lang="en-US" sz="2800" b="1" kern="0" dirty="0">
              <a:solidFill>
                <a:srgbClr val="003B76"/>
              </a:solidFill>
              <a:latin typeface="+mj-lt"/>
            </a:endParaRPr>
          </a:p>
          <a:p>
            <a:pPr marL="446088" lvl="1" defTabSz="914813">
              <a:lnSpc>
                <a:spcPct val="100000"/>
              </a:lnSpc>
              <a:spcBef>
                <a:spcPct val="50000"/>
              </a:spcBef>
              <a:buClr>
                <a:srgbClr val="003B76"/>
              </a:buClr>
              <a:buSzTx/>
              <a:defRPr/>
            </a:pPr>
            <a:r>
              <a:rPr lang="en-US" sz="2400" b="1" kern="0" dirty="0" smtClean="0">
                <a:solidFill>
                  <a:srgbClr val="C00000"/>
                </a:solidFill>
              </a:rPr>
              <a:t>	</a:t>
            </a:r>
            <a:r>
              <a:rPr lang="en-US" sz="2400" kern="0" dirty="0" smtClean="0">
                <a:solidFill>
                  <a:srgbClr val="C00000"/>
                </a:solidFill>
                <a:latin typeface="+mj-lt"/>
              </a:rPr>
              <a:t>Continuity</a:t>
            </a:r>
            <a:r>
              <a:rPr lang="en-US" sz="2400" kern="0" dirty="0">
                <a:solidFill>
                  <a:srgbClr val="C00000"/>
                </a:solidFill>
                <a:latin typeface="+mj-lt"/>
              </a:rPr>
              <a:t>: Promote follow-on sensors/Archival</a:t>
            </a:r>
          </a:p>
          <a:p>
            <a:pPr marL="446088" lvl="1" defTabSz="914813">
              <a:lnSpc>
                <a:spcPct val="100000"/>
              </a:lnSpc>
              <a:spcBef>
                <a:spcPct val="50000"/>
              </a:spcBef>
              <a:buClr>
                <a:srgbClr val="003B76"/>
              </a:buClr>
              <a:buSzTx/>
              <a:defRPr/>
            </a:pPr>
            <a:r>
              <a:rPr lang="en-US" sz="2400" kern="0" dirty="0" smtClean="0">
                <a:solidFill>
                  <a:srgbClr val="C00000"/>
                </a:solidFill>
                <a:latin typeface="+mj-lt"/>
              </a:rPr>
              <a:t>	</a:t>
            </a:r>
            <a:r>
              <a:rPr lang="en-US" sz="2400" kern="0" dirty="0" err="1" smtClean="0">
                <a:solidFill>
                  <a:srgbClr val="C00000"/>
                </a:solidFill>
                <a:latin typeface="+mj-lt"/>
              </a:rPr>
              <a:t>Accessibility:OPeNDAP</a:t>
            </a:r>
            <a:r>
              <a:rPr lang="en-US" sz="2400" kern="0" dirty="0">
                <a:solidFill>
                  <a:srgbClr val="C00000"/>
                </a:solidFill>
                <a:latin typeface="+mj-lt"/>
              </a:rPr>
              <a:t>/THREDDS/ </a:t>
            </a:r>
            <a:r>
              <a:rPr lang="en-US" sz="2400" kern="0" dirty="0" smtClean="0">
                <a:solidFill>
                  <a:srgbClr val="C00000"/>
                </a:solidFill>
                <a:latin typeface="+mj-lt"/>
              </a:rPr>
              <a:t>LAS (</a:t>
            </a:r>
            <a:r>
              <a:rPr lang="en-US" sz="2400" kern="0" dirty="0" err="1">
                <a:solidFill>
                  <a:srgbClr val="C00000"/>
                </a:solidFill>
                <a:latin typeface="+mj-lt"/>
              </a:rPr>
              <a:t>Open&amp;Free</a:t>
            </a:r>
            <a:r>
              <a:rPr lang="en-US" sz="2400" kern="0" dirty="0">
                <a:solidFill>
                  <a:srgbClr val="C00000"/>
                </a:solidFill>
                <a:latin typeface="+mj-lt"/>
              </a:rPr>
              <a:t>)</a:t>
            </a:r>
          </a:p>
          <a:p>
            <a:pPr marL="446088" lvl="1" defTabSz="914813">
              <a:lnSpc>
                <a:spcPct val="100000"/>
              </a:lnSpc>
              <a:spcBef>
                <a:spcPct val="50000"/>
              </a:spcBef>
              <a:buClr>
                <a:srgbClr val="003B76"/>
              </a:buClr>
              <a:buSzTx/>
              <a:defRPr/>
            </a:pPr>
            <a:r>
              <a:rPr lang="en-US" sz="2400" kern="0" dirty="0" smtClean="0">
                <a:solidFill>
                  <a:srgbClr val="C00000"/>
                </a:solidFill>
                <a:latin typeface="+mj-lt"/>
              </a:rPr>
              <a:t>	Quality</a:t>
            </a:r>
            <a:r>
              <a:rPr lang="en-US" sz="2400" kern="0" dirty="0">
                <a:solidFill>
                  <a:srgbClr val="C00000"/>
                </a:solidFill>
                <a:latin typeface="+mj-lt"/>
              </a:rPr>
              <a:t>: NRT Products</a:t>
            </a:r>
          </a:p>
          <a:p>
            <a:pPr marL="446088" lvl="1" defTabSz="914813">
              <a:lnSpc>
                <a:spcPct val="100000"/>
              </a:lnSpc>
              <a:spcBef>
                <a:spcPct val="50000"/>
              </a:spcBef>
              <a:buClr>
                <a:srgbClr val="003B76"/>
              </a:buClr>
              <a:buSzTx/>
              <a:defRPr/>
            </a:pPr>
            <a:r>
              <a:rPr lang="en-US" sz="2400" kern="0" dirty="0" smtClean="0">
                <a:solidFill>
                  <a:srgbClr val="C00000"/>
                </a:solidFill>
                <a:latin typeface="+mj-lt"/>
              </a:rPr>
              <a:t>	Utilization</a:t>
            </a:r>
            <a:r>
              <a:rPr lang="en-US" sz="2400" kern="0" dirty="0">
                <a:solidFill>
                  <a:srgbClr val="C00000"/>
                </a:solidFill>
                <a:latin typeface="+mj-lt"/>
              </a:rPr>
              <a:t>: Regional and global, multipurpose</a:t>
            </a:r>
          </a:p>
        </p:txBody>
      </p:sp>
    </p:spTree>
    <p:extLst>
      <p:ext uri="{BB962C8B-B14F-4D97-AF65-F5344CB8AC3E}">
        <p14:creationId xmlns:p14="http://schemas.microsoft.com/office/powerpoint/2010/main" val="30074887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animClr clrSpc="rgb" dir="cw">
                                      <p:cBhvr override="childStyle">
                                        <p:cTn dur="1" fill="hold" display="0" masterRel="nextClick" afterEffect="1"/>
                                        <p:tgtEl>
                                          <p:spTgt spid="2"/>
                                        </p:tgtEl>
                                        <p:attrNameLst>
                                          <p:attrName>ppt_c</p:attrName>
                                        </p:attrNameLst>
                                      </p:cBhvr>
                                      <p:to>
                                        <a:srgbClr val="CAC8C0"/>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0" y="38100"/>
            <a:ext cx="9144000" cy="6770077"/>
          </a:xfrm>
          <a:prstGeom prst="rect">
            <a:avLst/>
          </a:prstGeom>
        </p:spPr>
      </p:pic>
      <p:sp>
        <p:nvSpPr>
          <p:cNvPr id="9" name="8 CuadroTexto"/>
          <p:cNvSpPr txBox="1"/>
          <p:nvPr/>
        </p:nvSpPr>
        <p:spPr>
          <a:xfrm>
            <a:off x="2555776" y="-171400"/>
            <a:ext cx="4322918" cy="1200328"/>
          </a:xfrm>
          <a:prstGeom prst="rect">
            <a:avLst/>
          </a:prstGeom>
          <a:noFill/>
        </p:spPr>
        <p:txBody>
          <a:bodyPr wrap="none" rtlCol="0">
            <a:spAutoFit/>
          </a:bodyPr>
          <a:lstStyle/>
          <a:p>
            <a:r>
              <a:rPr lang="es-ES" sz="4400" b="1" dirty="0" smtClean="0">
                <a:solidFill>
                  <a:schemeClr val="tx2">
                    <a:lumMod val="60000"/>
                    <a:lumOff val="40000"/>
                  </a:schemeClr>
                </a:solidFill>
              </a:rPr>
              <a:t>HRPT </a:t>
            </a:r>
            <a:r>
              <a:rPr lang="es-ES" sz="4400" b="1" dirty="0" err="1" smtClean="0">
                <a:solidFill>
                  <a:schemeClr val="tx2">
                    <a:lumMod val="60000"/>
                    <a:lumOff val="40000"/>
                  </a:schemeClr>
                </a:solidFill>
              </a:rPr>
              <a:t>Products</a:t>
            </a:r>
            <a:endParaRPr lang="es-ES" sz="4400" b="1" dirty="0">
              <a:solidFill>
                <a:schemeClr val="tx2">
                  <a:lumMod val="60000"/>
                  <a:lumOff val="40000"/>
                </a:schemeClr>
              </a:solidFill>
            </a:endParaRPr>
          </a:p>
          <a:p>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212450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9144" y="36576"/>
            <a:ext cx="9144000" cy="6645746"/>
          </a:xfrm>
          <a:prstGeom prst="rect">
            <a:avLst/>
          </a:prstGeom>
        </p:spPr>
      </p:pic>
      <p:sp>
        <p:nvSpPr>
          <p:cNvPr id="9" name="8 CuadroTexto"/>
          <p:cNvSpPr txBox="1"/>
          <p:nvPr/>
        </p:nvSpPr>
        <p:spPr>
          <a:xfrm>
            <a:off x="2555776" y="-171400"/>
            <a:ext cx="4322918" cy="1200328"/>
          </a:xfrm>
          <a:prstGeom prst="rect">
            <a:avLst/>
          </a:prstGeom>
          <a:noFill/>
        </p:spPr>
        <p:txBody>
          <a:bodyPr wrap="none" rtlCol="0">
            <a:spAutoFit/>
          </a:bodyPr>
          <a:lstStyle/>
          <a:p>
            <a:r>
              <a:rPr lang="es-ES" sz="4400" b="1" dirty="0" smtClean="0">
                <a:solidFill>
                  <a:schemeClr val="tx2">
                    <a:lumMod val="60000"/>
                    <a:lumOff val="40000"/>
                  </a:schemeClr>
                </a:solidFill>
              </a:rPr>
              <a:t>HRPT </a:t>
            </a:r>
            <a:r>
              <a:rPr lang="es-ES" sz="4400" b="1" dirty="0" err="1" smtClean="0">
                <a:solidFill>
                  <a:schemeClr val="tx2">
                    <a:lumMod val="60000"/>
                    <a:lumOff val="40000"/>
                  </a:schemeClr>
                </a:solidFill>
              </a:rPr>
              <a:t>Products</a:t>
            </a:r>
            <a:endParaRPr lang="es-ES" sz="4400" b="1" dirty="0">
              <a:solidFill>
                <a:schemeClr val="tx2">
                  <a:lumMod val="60000"/>
                  <a:lumOff val="40000"/>
                </a:schemeClr>
              </a:solidFill>
            </a:endParaRPr>
          </a:p>
          <a:p>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355160577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webgis_google_earth"/>
          <p:cNvPicPr>
            <a:picLocks noChangeAspect="1" noChangeArrowheads="1"/>
          </p:cNvPicPr>
          <p:nvPr/>
        </p:nvPicPr>
        <p:blipFill>
          <a:blip r:embed="rId2"/>
          <a:srcRect/>
          <a:stretch>
            <a:fillRect/>
          </a:stretch>
        </p:blipFill>
        <p:spPr>
          <a:xfrm>
            <a:off x="0" y="-159080"/>
            <a:ext cx="9144000" cy="7592766"/>
          </a:xfrm>
          <a:prstGeom prst="rect">
            <a:avLst/>
          </a:prstGeom>
          <a:noFill/>
        </p:spPr>
      </p:pic>
      <p:sp>
        <p:nvSpPr>
          <p:cNvPr id="5" name="8 CuadroTexto"/>
          <p:cNvSpPr txBox="1"/>
          <p:nvPr/>
        </p:nvSpPr>
        <p:spPr>
          <a:xfrm>
            <a:off x="2555776" y="-171400"/>
            <a:ext cx="3544560" cy="1200328"/>
          </a:xfrm>
          <a:prstGeom prst="rect">
            <a:avLst/>
          </a:prstGeom>
          <a:noFill/>
        </p:spPr>
        <p:txBody>
          <a:bodyPr wrap="none" rtlCol="0">
            <a:spAutoFit/>
          </a:bodyPr>
          <a:lstStyle/>
          <a:p>
            <a:r>
              <a:rPr lang="es-ES" sz="4400" b="1" dirty="0" err="1" smtClean="0">
                <a:solidFill>
                  <a:schemeClr val="bg1"/>
                </a:solidFill>
              </a:rPr>
              <a:t>Ocean</a:t>
            </a:r>
            <a:r>
              <a:rPr lang="es-ES" sz="4400" b="1" dirty="0" smtClean="0">
                <a:solidFill>
                  <a:schemeClr val="bg1"/>
                </a:solidFill>
              </a:rPr>
              <a:t> Color</a:t>
            </a:r>
            <a:endParaRPr lang="es-ES" sz="4400" b="1" dirty="0">
              <a:solidFill>
                <a:schemeClr val="bg1"/>
              </a:solidFill>
            </a:endParaRPr>
          </a:p>
          <a:p>
            <a:endParaRPr lang="en-US" sz="2800" b="1" dirty="0">
              <a:solidFill>
                <a:schemeClr val="tx2">
                  <a:lumMod val="60000"/>
                  <a:lumOff val="40000"/>
                </a:schemeClr>
              </a:solidFill>
            </a:endParaRPr>
          </a:p>
        </p:txBody>
      </p:sp>
    </p:spTree>
    <p:extLst>
      <p:ext uri="{BB962C8B-B14F-4D97-AF65-F5344CB8AC3E}">
        <p14:creationId xmlns:p14="http://schemas.microsoft.com/office/powerpoint/2010/main" val="220164501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10261PHOTO" val="iVBORw0KGgoAAAANSUhEUgAAAVUAAAGnCAIAAACINFNrAAAACXBIWXMAAAsTAAALEwEAmpwYAAAKTWlDQ1BQaG90b3Nob3AgSUNDIHByb2ZpbGUAAHjanVN3WJP3Fj7f92UPVkLY8LGXbIEAIiOsCMgQWaIQkgBhhBASQMWFiApWFBURnEhVxILVCkidiOKgKLhnQYqIWotVXDjuH9yntX167+3t+9f7vOec5/zOec8PgBESJpHmomoAOVKFPDrYH49PSMTJvYACFUjgBCAQ5svCZwXFAADwA3l4fnSwP/wBr28AAgBw1S4kEsfh/4O6UCZXACCRAOAiEucLAZBSAMguVMgUAMgYALBTs2QKAJQAAGx5fEIiAKoNAOz0ST4FANipk9wXANiiHKkIAI0BAJkoRyQCQLsAYFWBUiwCwMIAoKxAIi4EwK4BgFm2MkcCgL0FAHaOWJAPQGAAgJlCLMwAIDgCAEMeE80DIEwDoDDSv+CpX3CFuEgBAMDLlc2XS9IzFLiV0Bp38vDg4iHiwmyxQmEXKRBmCeQinJebIxNI5wNMzgwAABr50cH+OD+Q5+bk4eZm52zv9MWi/mvwbyI+IfHf/ryMAgQAEE7P79pf5eXWA3DHAbB1v2upWwDaVgBo3/ldM9sJoFoK0Hr5i3k4/EAenqFQyDwdHAoLC+0lYqG9MOOLPv8z4W/gi372/EAe/tt68ABxmkCZrcCjg/1xYW52rlKO58sEQjFu9+cj/seFf/2OKdHiNLFcLBWK8ViJuFAiTcd5uVKRRCHJleIS6X8y8R+W/QmTdw0ArIZPwE62B7XLbMB+7gECiw5Y0nYAQH7zLYwaC5EAEGc0Mnn3AACTv/mPQCsBAM2XpOMAALzoGFyolBdMxggAAESggSqwQQcMwRSswA6cwR28wBcCYQZEQAwkwDwQQgbkgBwKoRiWQRlUwDrYBLWwAxqgEZrhELTBMTgN5+ASXIHrcBcGYBiewhi8hgkEQcgIE2EhOogRYo7YIs4IF5mOBCJhSDSSgKQg6YgUUSLFyHKkAqlCapFdSCPyLXIUOY1cQPqQ28ggMor8irxHMZSBslED1AJ1QLmoHxqKxqBz0XQ0D12AlqJr0Rq0Hj2AtqKn0UvodXQAfYqOY4DRMQ5mjNlhXIyHRWCJWBomxxZj5Vg1Vo81Yx1YN3YVG8CeYe8IJAKLgBPsCF6EEMJsgpCQR1hMWEOoJewjtBK6CFcJg4Qxwicik6hPtCV6EvnEeGI6sZBYRqwm7iEeIZ4lXicOE1+TSCQOyZLkTgohJZAySQtJa0jbSC2kU6Q+0hBpnEwm65Btyd7kCLKArCCXkbeQD5BPkvvJw+S3FDrFiOJMCaIkUqSUEko1ZT/lBKWfMkKZoKpRzame1AiqiDqfWkltoHZQL1OHqRM0dZolzZsWQ8ukLaPV0JppZ2n3aC/pdLoJ3YMeRZfQl9Jr6Afp5+mD9HcMDYYNg8dIYigZaxl7GacYtxkvmUymBdOXmchUMNcyG5lnmA+Yb1VYKvYqfBWRyhKVOpVWlX6V56pUVXNVP9V5qgtUq1UPq15WfaZGVbNQ46kJ1Bar1akdVbupNq7OUndSj1DPUV+jvl/9gvpjDbKGhUaghkijVGO3xhmNIRbGMmXxWELWclYD6yxrmE1iW7L57Ex2Bfsbdi97TFNDc6pmrGaRZp3mcc0BDsax4PA52ZxKziHODc57LQMtPy2x1mqtZq1+rTfaetq+2mLtcu0W7eva73VwnUCdLJ31Om0693UJuja6UbqFutt1z+o+02PreekJ9cr1Dund0Uf1bfSj9Rfq79bv0R83MDQINpAZbDE4Y/DMkGPoa5hpuNHwhOGoEctoupHEaKPRSaMnuCbuh2fjNXgXPmasbxxirDTeZdxrPGFiaTLbpMSkxeS+Kc2Ua5pmutG003TMzMgs3KzYrMnsjjnVnGueYb7ZvNv8jYWlRZzFSos2i8eW2pZ8ywWWTZb3rJhWPlZ5VvVW16xJ1lzrLOtt1ldsUBtXmwybOpvLtqitm63Edptt3xTiFI8p0in1U27aMez87ArsmuwG7Tn2YfYl9m32zx3MHBId1jt0O3xydHXMdmxwvOuk4TTDqcSpw+lXZxtnoXOd8zUXpkuQyxKXdpcXU22niqdun3rLleUa7rrStdP1o5u7m9yt2W3U3cw9xX2r+00umxvJXcM970H08PdY4nHM452nm6fC85DnL152Xlle+70eT7OcJp7WMG3I28Rb4L3Le2A6Pj1l+s7pAz7GPgKfep+Hvqa+It89viN+1n6Zfgf8nvs7+sv9j/i/4XnyFvFOBWABwQHlAb2BGoGzA2sDHwSZBKUHNQWNBbsGLww+FUIMCQ1ZH3KTb8AX8hv5YzPcZyya0RXKCJ0VWhv6MMwmTB7WEY6GzwjfEH5vpvlM6cy2CIjgR2yIuB9pGZkX+X0UKSoyqi7qUbRTdHF09yzWrORZ+2e9jvGPqYy5O9tqtnJ2Z6xqbFJsY+ybuIC4qriBeIf4RfGXEnQTJAntieTE2MQ9ieNzAudsmjOc5JpUlnRjruXcorkX5unOy553PFk1WZB8OIWYEpeyP+WDIEJQLxhP5aduTR0T8oSbhU9FvqKNolGxt7hKPJLmnVaV9jjdO31D+miGT0Z1xjMJT1IreZEZkrkj801WRNberM/ZcdktOZSclJyjUg1plrQr1zC3KLdPZisrkw3keeZtyhuTh8r35CP5c/PbFWyFTNGjtFKuUA4WTC+oK3hbGFt4uEi9SFrUM99m/ur5IwuCFny9kLBQuLCz2Lh4WfHgIr9FuxYji1MXdy4xXVK6ZHhp8NJ9y2jLspb9UOJYUlXyannc8o5Sg9KlpUMrglc0lamUycturvRauWMVYZVkVe9ql9VbVn8qF5VfrHCsqK74sEa45uJXTl/VfPV5bdra3kq3yu3rSOuk626s91m/r0q9akHV0IbwDa0b8Y3lG19tSt50oXpq9Y7NtM3KzQM1YTXtW8y2rNvyoTaj9nqdf13LVv2tq7e+2Sba1r/dd3vzDoMdFTve75TsvLUreFdrvUV99W7S7oLdjxpiG7q/5n7duEd3T8Wej3ulewf2Re/ranRvbNyvv7+yCW1SNo0eSDpw5ZuAb9qb7Zp3tXBaKg7CQeXBJ9+mfHvjUOihzsPcw83fmX+39QjrSHkr0jq/dawto22gPaG97+iMo50dXh1Hvrf/fu8x42N1xzWPV56gnSg98fnkgpPjp2Snnp1OPz3Umdx590z8mWtdUV29Z0PPnj8XdO5Mt1/3yfPe549d8Lxw9CL3Ytslt0utPa49R35w/eFIr1tv62X3y+1XPK509E3rO9Hv03/6asDVc9f41y5dn3m978bsG7duJt0cuCW69fh29u0XdwruTNxdeo94r/y+2v3qB/oP6n+0/rFlwG3g+GDAYM/DWQ/vDgmHnv6U/9OH4dJHzEfVI0YjjY+dHx8bDRq98mTOk+GnsqcTz8p+Vv9563Or59/94vtLz1j82PAL+YvPv655qfNy76uprzrHI8cfvM55PfGm/K3O233vuO+638e9H5ko/ED+UPPR+mPHp9BP9z7nfP78L/eE8/sl0p8zAAAABGdBTUEAALGOfPtRkwAAACBjSFJNAAB6JQAAgIMAAPn/AACA6QAAdTAAAOpgAAA6mAAAF2+SX8VGAACgj0lEQVR42uz92Xck15m3iz07IjMicp4BFMZCFVAAqjjPIimJLXWrJUqiPlH9HdvHvvFaPr72sv+Gc27Ohe0r3xyv5XUGe52vpdbQ3ZJa3ZK6RZGiJEoiRRIo1FyYp0TOmRGZGbF9EZETpkKRVcUiFb+FVZXIjExkRsbzTvvdewsp2/jy5esvUsLn35cvn39fvnz5/Pvy5esvRop/Cnz58v2/L1++fP/vy5cv3//78uXL59+XL18+/758+fLzf1++fPn8+/Lly+ffly9ffv7vy5cvn39fvnz5/Pvy5cvP/3358uXz78uXL59/X758+fm/L1++fP59+fLlx/++fPny+ffly5cf//vy5cv3/758+fL59+XLlx//+/Lly/f/vnz58vn35cuXz78vX778/N+XL1++//fly5fv/3358uXz78uXLz/+9+XLl8+/L1++fP59+fLzf1++fPn+35cvXz7/vnz58uN/X758+fz78uXLj/99+fLl8+/Lly8//vfly5fPvy9fvvz435cvXz7/vnz58vn35cuXn//78uXL59+XL18+/758+fL59+XL1ycov/7ny5fv/3358uXz78uXL59/X758+fm/L1++fP/vy5cv3//78uXL59+XL19+/O/Lly+ff1++fPn8+/Lly+ffly9fPv++fPny+ffly5fPv69PhZaXloC5hQX3hnvbPy0+/74+y8C7l8Ty0uUf/cP3u/wvLy3NLSy89vq35xbmQfrmwOff12eAcw4A3//Q8tJlYG5h3r3h3u4+2jEHrgmQIH1z4PPv6+F16SDcew5wfgD402vQHMx3ogM/NPD59/UQMN9x6Zc/Jud3aw4OZAq+LfD59/WAyD/A/H1C/SPbAj868Pn3dV8cfpf8T4r506QJByzC+YWFgP/9+fz7+vjYf4Le/qNZhPMLC6++/u1LCwsB5AEb4cvn39dp4/xPC/aHdX5hPtCpHb72+rf9b/YTkR+CfZqM9Y/+4ftuAf/Ti31X1wftl28CfP59neD2L7tu3+3M+SzpR//wA98E+Pz7unPA/xlw+yebALcW4I8R+Pm/LxeM73+2ye9XB36vm8i3Aj7/fsD/GQz4T2MIfCvg8++7/b8It3+iFehONPCHCX3+/2I8/3//3/533ZT4L1z9SYFfILzn8ut/D2nk75+H7tmgbz6inw74/H/mI/8ffBr5z0rnhEf3hPLxDcHy0mWff5//zzD8P/jRP/zg01Lw6wc+J+WCY4+pDmC1ASICQDMU4KrJkqLuCvFxrEB3VZK/ef3bIf9a8fn/THr+hxP+LupdgLPS+YLdzkonrHvHnAsS1wDKTWRNjoWVVEiJJNUazO63Zxu2awWWFPXj2McGYh/xxML8zMJ81L9oPrb8+t/DA//373fN7/QhelY67q9Z6bi+3b2nC/CCY/+N2poLkY0T1tBUJR4IxDVFCYUqVccq1JIhRTMULaQAhYZTaDg399tvmeJDW6y1FWBd+YixwOTC/MzCwpde//Zrr397pG9msS/f//vwHwt5F2Ojc485CL8bortHZqWzJ6TLeVY6OSQwKdohJA7AX0WdL8SUsaFYJuxhrCmKEgoF0ukENDb2VGl1XzxtkE6RSTlPtZ1bZbuwXbta45dSXRPKR7ACK0uXV5YuVwHwTYDv/334e+R3IQfCnUi77tjujQuGMCRJKQ2JKSgKYYp+EyD6XkruCbHf8MhPhkRYIRsAuGwrmqa8MBoZHY7EhrJKqC8Zj2qKEQIcs0G1OfDmohpAtemUa/XVvcr17T/uO+/Zym/Vj2gFgOde//Zrr3/7v379P/mJgO///+LgP+Dnu+TnkGFFDStqNqClE5G6095rlusK6ZB6PhlIG4pe9yy+FdL6X0E2esSKcGjfdK4X25tb1aGkcn40lgopYRVgzkYJhbJzo0oopNgBIkFqLYDhMCMRokFAqbbYqlFtdeAPMhIB2Kop1UQspYcVnrq6PVF1ZhvOuqJ8tFjgd//w/SiMIL/2+reD/sXk8//pUqe99wcfAficlI8qTlb2hb6CnOIAGc3IBrSwoqaTkez5TGhIbYRN4ZgE1LShyN2qk7ekEhCGFgsGhOGBI82WU6jJRguzJTIpJZPODcXjW7WFa1tBjTPnskou4R4ZByJBZToLeIS7rn4k4kGu62RwDQGAbngmoPOvqCbVqDZiiFi+NrlVqdWdOZsrUv5KypuIDecurMAv/uH7OtQRz77+7fN+IuDz/+ni/5Tj/HHpjAedpwIBzwQ0bT0YmNACAVUcODIUDAwloxlNB4JGMDKf0uczkfNhZBvTomaK29ui3mY4hRSiYLFZ8azHUFzk4tJsSdMRkagyNUxUG53OWulIsNVUsglmkh7D/TznK0Q1j383wo8niCe8wywT3SCe8J7i/louEdUEE0ooFNstOVc3EmYjZfNCWz5uyvf3G/9ec25abHBaK/CTf/j+CvwR/vq1b38l4JsAn/9PTeR/qj6fCdl+PK48NRR9NBkJBXVabbXe1hyhtGUwdDDsDRrBdDYeNIIiEiAc0MejStYgmyGhA5gWmYQwLaIhgI0Khk7FQgswmhaxkNAD0mwJJUAngNcDAQIBokGiQTKxI3i2OmVEXfceTSR7ZgIwDt2wTEYQ0SDVrJJLUG1Fqs0IvFhtPLqbf/R2/oOy/eum/PeGOOXJ/PAfvn+9Td6k8fq3v2X4JsDn/7MS+Z9Tnaczsa9Mpi6NJYciXp1LNttUzZbZChrBoDFgAkQkEDCCIhxQsroIB0QkQM1iu0w0R1QnpGPovaPPghnBbLO3RjCAESQZEkCxwXqJamsgsR/NeeT38+zyXy55nv/Ao0AgMfB5EvSeoptkXCvg2RojmwgGlRd09YlKbbwh9JXKv5ROawLMH33/R20A47/69t/6UYDP/2cg8r8YUV45O/KFiaHZ2cnM+Jh7p7O7JVottVZTy3XdLfCHVeo2YbWLvWsIei9UtfoyBJ1AuvPlpzFmAIpLtPdp72MECaQJ1Km2ehn7SISpNJlJ4knapQGqjY4VOAB8u0QgQTBBeJJg5+BWifoKgRJRiJq0Sr0IIhPDMqm21GjQyMeMauvrtZopVOdm5V8rzinPqvjx938WIGUw//p/mvIvMp//hxX+pSN35jigx+LqqwsTX104O/roY5Gz55SZBRIpZ2+7/af/cPa2nWZMbbWclS01oXjAZ2IiHBBK84jXivb5/ECa6HM9ExDMeHe29zGvARgzRCHwPsE05p5nAqIXGHoOXae+QqtE4lGCCY/nxkrP54cmCU96qAcTBBMEk33JSfKgLWis9FKJcolyiWhQGYlwrahn4t92VE2NqTfyPy01TnlurR99/70AVxbmp/zJwj7/D6vEkTtwHYb/tSfmpr78VWV2QR0aIZkG1JihNM5ghjCS5MtEhVCaSlaXji7GhwEKezTq6EmA9j41i+E4w3GSZ7x7+rHvkZkhmPGMgvvQeJrcJbgNJUjAFNELPXRdsLtst0qA5+3DUwCt4gD5/SbgwI1ACcAodYoIJlQYiVBths4OvaboTr11zWxds07bpXJlaelfqvYcTPoXms//wxn8n3zApTCvLky89lefm3rqueDC45yb6X9UzQ7DMIkpziNzI0Kp4m7up7QAEmcwEsSnCNhsvkFpk4jO2ae8OL/6Oy/Ob+UPmoADRsG1CAx3fu/gGp4aYDs81XPpR+J9grrP9fKCBFGT6ja6QXWDapNaSw0F51KhqRV57dSnt1a1//j7D2oLc0T9a9vn/yHTHcv+85rztzPjX//mV6e++vXgyASp9MDDRpKhx7wbIOY77Fkldv6MniAxhZ7ASNLKo54lqpM8gzFDaJZWnkDa+zkM/9E60YefHvXj5D63mxe0SkRX4M9kKlwrAmo4OJMLvZo12huV/7BPNSKorF61fvYj5a8ew58p7PP/sHn+k8v+85rz6vz4N1959txXvx5cePzog4zk0bdd8hNTPQcefY5on2N37zkc/D8M6hoCILqNvkfUayuMpEKvjcYA7sYE+Bebz//DyP8Jnj+rylfnx7/5+OTsi88Fhkfu7qVdQ2Akj43nj7vnoTMECaLDjG5TbcIG23UMPTE3+lqyjKHdurZ/W55qRHAf4V9vPv8PnfM/gf+zmdgLj0zNfv0bgYXHRXr4rv+AkfwsnKZgkvAkPeu34bYYJ6ZyjznC2DMpNE4BP9cQc5D2Lzuf/4fJ+R9b9p9U28+Px2defjmw8Lgy89hf9JlyRxBcExDV2Nhlq8Z23UiG51Lh5cKpxgKX6vbX/WvO5/+hgf+kMf8ztL88O/7at78x+tIX/9Lh7zcBGXdY0Zu8PAevncvIevsft0onP3ur7rz/hw+3FubSYdU/lydL8U/BA9GxY/5hx3n6zOgXnv7c7N98w4d/oBAQTKAb6IY3szAS/OZI4pvxyF9rd3Ba6u0r+Z/+sHTbrwL6/D80wf9xDz02Ofalxx59+pUvRkb9ptVDhYDUBeIJdN2bgBQN/o0e+LyUk/IOHf6l21feXrq8759Gn/+HOfifi8a+PHP+r//um0PPPikyKf9cHcwCwpNEh9ENohozSc4nGdXndO2OT91duvzGP3x/9059lr78/P8BmYDDd0Ycpo3w03MXo48uKLPT/lk6OguIDhPfBtBNEbDDj6RSpfL5PzZXmvadTIAPv8//QyCzdfRYdCQS+tzswtlHn4iemfDP0klZQKaEvu0uNCAumTOl4pfWC1dWWuvCj179+P9hh5/3/nzZbB3xUM4w5p67NPz8o2T9BSxPDAHom2WsG5Fh7Ym0EQ7deck/fxs1n/9PWLevLf3sH79/+9rBCzHkOI9lElPnJ4MjCf8sHatW0Ztc6ModDtCN6JAxqTh3hP9H//D9ZT8L8OP/T9wEHL7zXDL2uacujr/wJOmkf4qOVv22t9yAu+iIYZAbJp5QLPPsevGvrxav3DZXpXKyCVhHzPln0vf/n5iO6lePOM4j8cjCwgXSvvM/3vO7C4S0+/y/4aUAoazxWEKfN+7gvdbhV6ZY90+mz/8nBD/Li5cPL0s9P5z98ne+ee6vX9HPnPFP0l3INCmX3ELgfCjwiupMiZMaAeomf/zTUt30T5zP/yeh5ctLP/r+95cvDyT/58ORl5988tmvfSX21FP+KTpWbuU/NEkg4f0MSsQCs6E7tPc6Ny+Xfvx956ZfAvDz/0/OBPT/mgwEnxoe+vKFmaG5Wf/k3MkEJEg82kkHSpTex4B4AstUstHQdDW2a52vNW7XWyeagCW/BOD7/4dII9FQdiTnn4c7qFv869oCV4kkuWGGRkQuOjMUfiEYGD9x17B1+Leq5ZcAfP4/CTkHi3+GEZiYPpM6MxTs3zbT1wG5xb/y+5TeZ+/XlN6nvtJ7VDdIJJVsVB3VJ5N36AUuVq23f/9userXAHz+HzT8LH94mcFR6tFU5MyZTGxq3D89dzIBJYB2iXaJxgr1voEAdyBwaETkorqmjasnXcOB1ZuNn/04sHrTP6M+/w82819e+tEPvr+83Cv+JY3AxZHM1CMTjGSJRfxTdBdqH5rzrxu6pl2Mx18Jh09OAXz4ff4/MRPQ/2vICF+YO5udPaON+StTfQz1jQKGM4GT/b+rLX85QJ//T1zDkWguFtMShn8qThX8H0m+K8sEAjFpjNqBmLwT/Px73dnyz6rP/4MNWcUB+F8eG3sil4kG/UWpTpRb+T8c8Ltu3zR7Ow5DIC7Ddyqk7tedt/7w4X7d9k+tz/8Dg5/l9y8zuGnVSCQa8+E/DfyNlaMftUxvp0DL29E0bJBJy3DopBBAvX2l8tMfqrev+GfX5/9BZf5Xl370o+8vX/Xnn95V2F88CX7PBFj9/t81AXeUD7/P/ydgAg7co6n+vvQfT5ZJueg5f8sEZL1lNuxJxT+xPv8PFfyHVp7QVCeq254JaJX9U3SEuj3/x0k3PPjNBqWi3K/UVyuJ9epzrdYdlwPwdaT8/v/7Af/RC34qagugWaZVoVlGi/vn6qDCnUWQD2cB7hJAutn1/7LekjXf//v8fxr8vy1ty2k5joUWJxjz4b9rE1AqYplYFmYDy3T26q3tartq+SfM5/8hU/vobhPHsYS0FKftn6FTmYDuyj8u/OUS5RKlAqWiLFRat/dqa/umadu2jd/e4/P/0MB/xMifx78iHMVx7IpSWwcIxgE/ELizuvCbDUpFykXMlqy3bNu26jaw4vj8+/w/JJH/iSN/jiIA6uteCTAYJzJGxJ8ONCh3INB1/m7bT7nk5vz9g39OW21U2tdN8UZbWXH8SrbP/8OR+R8e+TvqEq94/2pxvxZ41Pnp6/9zmXedf4d/VVVkW3HaKji3ff//UeVbzXsL/0n7/Hpeq9y3g3Uw5tcC7wB/vxXowC/rLbNuV4u21fC7en3+HxpVW+KO8DvlhlOu++fqVMF/V33OX9Zazl5d1tvm3cC/avsxgs///YWfLVNUj1+NLti2lXhIiYeUeLiXBdTWqa3RLNP0m4KO9/+Dmb/sW/PvNMW/VZu322LVjxX8/P8TO9G2E7JaelhX4oMT1vprgckFPxc4CL9lYpr9mb8Lv9O2gdvOaYt/q35/oO//76uiQUo3F6PHb0uXGE4HxtM959+74iteOdDXgeC/b6kPD/5ay9mrN/P1VqPptOwVR/jFP9//PxRaXlr6xT8eW/wzopHkmZHQ2FEr/wZj3kDgX7LzbxU953+g8m+ZGCESyW4K0C6ZrUaz1Wie3vkDdb/k4vN/n3VS8W8sEjCOXPMvGCMyTvgvHv7S+701PwecvwV4m//2SQ3cxchfvc7uH5fqj88R869SP/6/X/7/WPhHw4Fnh0JjkaOsrTsXyJ8R6Hb7tg8l/4ddVsLQYyE9HlJPv5jK2uXaz7/Pmr8RkO//71vwf/LI/9Hwe+6p0w7sF/9OkG5gmSISVLLhQL3Vat3lzJ+1pX1/moDv/++rCfgY3s8f/DtRbgkgnkQ3RDgowsG7fYF9uIHY98+k7/8/EakoRP2Vfz+GEikvBNANpd4Se+ZHMAG+fP4/CfiFEs6m1NGkiPkm4HDsUzx2we/DUYARAkS64uPs8/+pUVALpqbOBEeGCYQB2v5gVB/8buW/Xbrff8rfdMXn/xPiPx1LPD4fnLxEIEy7TnVlwAS44/9/yWofM+HnsNyJAKb5EeA/h/RNwAH59b97pumzCycZWhkECIa9EKAf/sj4YPOPBRa0j/r59EvWkLW+j99Z8zOQGOR8YJ3/O9uFU5kAf5lA3//fN/i/9FffXl5aunnriCFAmTedD3fk3JqYOqr5t7bm+f/IGDQxbyPbEAQVTR34sqQBAQKxT5v5bnZORB17BUA9A2FEBCA8RTBBq0Tp/QeQBfjy+X/wTk/xfryzHj5oAuw6QqEt2zu7FD6kkUeqaCphHS0QiHamDAU0AjEiUwRToCCDBHUARYL2ID/PqY9sUK9CDZooCo0S7VVkG3UPJUFyEpHzooD+EqBpYhjEE4C38s8xzn9KkSv+xB6f/09cP/3J93/xyx8c6fyB7JihXBoS46MEwwDRSWTnOm6bNLZxbPbXb/zurebi1ZHS2lql86gWCMRC2pmMGguPxzSMAIZO7BZ6HKGpkSzhMBM5lAAiAoOj4uqdxhpkAZE63edz43AbQgDNnWOuJr3zoQRtBxrUt9jdoV5FUZzNPNUajQKwZjokwpNPPs/4HFqEVsmb9uNu7+du8pNIeq/WNQGDSwBNKnJSYVJx/MW/fP4/MS0vXV5euvyjf/jBT3/y/SMPyOjKXELLTqV7bl9VaNVwLBSVdoPK/u1r2ytLK2/823vW9ZXxqLFWNdcrvdRXjYXGQ4EXMsZ4XAMIBBEBVY9MD40q587yyPm1eAyCqX4KFINgPJ5LkMmgRPsw7iAqbyKLwDEmwAYToFkDC8rQgAAkaVa59Tb1TWClJoAJQwKrbQMjTkA/oxlUoNrGdoJam3oTsFd3bv/xqrO67b7636/tiLD+8is3J5+4OPnkBAndg3932+Pfdf66QbzP7ZuN/re44ogVh9PDv4OY869Xn/97C/9//9/+d64JOOGwiXQGI+s5/577bWJa5Pfe+Mc33/j3pds3t1dW88B61Fo/sKx91VqBlc2BdvfxcODFM2vj7/1h7V/jb+fNmmWfU0kpomsF4rnE2PPnx77xJRY+jxKBpse/oiMLyFvHv98K7DnXl2juU9mtVmtgxZMq2SiEuLzG736zsryzUrJ/vSOweTEhgbdKYqWtn4kYT+USTyWTm+VGUA+GY+GgHnTM5u3N/TffvbbasCZC+nhYX8mX1xrWysb+5DvLL//NpclHJyYfm/Q4d2t+7rRf3SCeIJ6ARP+2X9R2RSQInH7y7w78tiHmYMi/an3+75l2nTvCH9b1bCIRjqYGnLMax25T3r79mz+98bN333j7evfB9WP2tFgbXO5qrWGv1V13uuE+tCJIKZwLiHMBAVSuwe5KLGXHZbWMO/WwGQ3qypkwok1MR1w46PydOuaOs/mhvPae8y+/kdd2NvOVzYqthNWxZ4bGvjoDrLx5beWta79eaa7UWK0JYEWXwKolgFVo5RIrYWOzbm7WzKDupSTSbK01LGCtYY03dPf26n559e3yysr25GOTL3/18ZdfmhnMOayDu31aFokUICxTyZoiHKRw2jGRaoM//HHp9YW5oZB/1fr83xv4bfvdPLt3LkCFDf3gXcKg1aJqrizeun1t8/BTko5UFVRFADvH/IUDFqEgKdhecc41AeV9kytX1q+ur18tlvfNqMKZ8dDYU7nAS7Nc/AqJQV9o75FftH/2c+fXv5Ub2/L6bsVyNvLtrYoDsFdir1QQ4p/e3V3JN13yXbnkd/Wn3dJm2NyqWwB166i3PXDn6kZhdaNAsz3Rak7NJg5VHg69gm64swDu6rtq3bq8/ZPv37gwfu4Lz/hXrs//PZBtVppXV2zzzlN3DH3Q6dgWpVvsX7393vU33llZ2ev1AmUgqMohLTAj5WgQQ1f2EO+U2h+0Tltyv9ExASmFtiPXrxUr+a31a0U3rHduEK0XUhPDysUxiAx4/vpt5/1fO//6C+edmxXLAapNWbW8v7t+yyoXN4pCfFh1isodou6t+p0n56WR/RPybv/+xu2h+IR+VhmKEWz2jtOCAM2+ZRWNkLcX4F3qxu/f+bc3/jA6OnNxJulfvT7/90K6MxMbuVbdOhn+VDx10ASY+6ytsVq9fbPkYg9khHg+qc7Mjqcyek5XAwqqIhqmHdq2jJvrOzaNYo+rXSlOMAEFRwKprUbBIVcepDEkyJ1FP6rj0KzJjULFcq7m2y751WbP7lSKdlmQVBUceUcT0K+4lPFQ3/FSyUCo2b4i6ZqAtUrj128sY8qXn5pSLqW86mM0QjQCUK3RbHpWwGx4wwR3qfre6q/+8cfT4djE//E/x5JB/+L1+f9YUhORiy8881plS31DvnfjT8CaopzK/1tF9tfI75E3MwhDiDkhJmNqNBZYeGkh9dWvBKd6e2Ab8DfrG49ffq9xfSV/q9IoWMDO2upP6yeZgIIEKNik9sxAgJQigOEgY0+nEn/9tPL4FzBGB56ghFGyRKbE9LDYr5A/Oq9OSZ60naIQNyVFwWErkAmpQHePQzUYyJ4Zu2jISynhrXtargsn2GjI3ZXdRkPuW73c5jfr+3BlIhM5eyEmUhGP/1gUQNNoNtkv0Gx5C4HVP0oX4LU///IX2ciZqdBrr3/bv4B9/j+e4kHtKzPfPvd350bF3v9c/OPNK/8lEDxsArK6oiT77nTa1HdoFrHaGXhRETVFTMUC07PhyPlc9LERHpkjOlCWC50ZnZqeAOpFi2BYri3+6v/1vxofrHEiAilBSnF/PPjPjIXGPjce+OIsiZkjnhCZUp75KwIk59+e/+dfOcVWZbe5WbG7KYAbDqQkKSmTUt5SxE0GTEAmpM6ljYWUmhgfV2VbEc3w+fPxF17Knhn1/H+1wua6KNVkvlR9+89i6Xa41FqqtICiBFgtN1Zub52tnCETIxz04Af0TneT2aBUlPtF9kqybn6EC/iXv/inWDIwtzA/t7DgX8I+/x/XBKhPTT8l/3Z35Tpm7b/sHmyMyejKc/PRoQWtZwKsEqWbWCX0AEEzK0RIiEhUjZzPRc9nGU5hlQkqAEIFsGvA7YIFEIwQCq2I8B/brJriZPjPBcS5juePKAwHGQ6iDIUxwsc+LTqrvJgjM5MwbPnn9+K369Gr1S75VUtuVuxqUxYERSEKQhzw//mGnW+0awvzU1/+amRijGZeEa2ZL3/Oa0ySNRjh7DA7JVEqR63Gy0oztbj5tMpSpfUHm6JkrdJYuraR/WXw0hcvMJ7zPH8//9DZBcT8yF/ayeM1Pv++7lKz07mvfjVbyD/17ntrWwPF/Hgo+PiZaOKMPpD5WyX0IJk26XZkwoikE0Mziej5LMNpnBo3f0tAvV2SqAEcE2t3ZWX/jd9Vbq93TACVlcvrJ7+jgqTgyILjtQNEVaJu98Ad03YlydRF5bFzaPuwGi+1ZKm1WbHdQMCF/0+qcmTwDyzvW3tvvvvmeg2gXZ9cmHrZZnJhASzkDlTZKY6vrik7ZcWuk1QvzSTTW7Vqs3Kj4bhmy1wrNP4oK9lQrNViIosCmkY6RbPpX2g+/w9nFBDlmceeqhVea1vL1cpytdr/YCzUV2pq5ClcxdwH0APR89Hp1+ax2tGoSiggK+bKdoHi/spq6Y2b1u2SBGjXgJWNY6/+qCOB6iEab9ikFJrIiaAYDhJVQYHAKSYNhUMszFLfEhsl/lyqWM5mxfZGAQEOZv4RR9b6fs037HzHwa5eXVm5ervP/zOeUF8MmS+fiwX0sDIcFclQIhmakuKVvNmNXBBQKFKOsKuSinrJf7U2MAoA3GX//4jjbCl+p7DP//3Q9DQtc25/a+72dft67ZpzaLhOVnBAVjDznZw2SC4ajRvsVqmVnWvrb/x579ebzZW9MrBSPGm3qmjn9aOSeUeqBpsqVclKq8fhOZV5necyalQh3HQAJaSedgnMcJjIQJoQi4CgUgVISrpDAMO2nAgGa+nk0t7eka+0urQy8CvICQ27fXaofXZMFYlIPBGaS4QPdObGhiI0W1hNEGgamga1w/B/PuDcdsRpWoCfsNsXhLxiO1tCyTn+nCGf/3uu0czcxbH/66PTH5TL/4/dUtcEaEENWaa1BNBq4fRt9aMHsdq06s6NnTf+tPnGh6U3Swexj3ReJw0iBEYo6nAmFI06EtNKKjwWIjek1nWxUpdvFOTtFpjVlMJjunhpMjg2GSMUbb+/AQSmo0r4dGtmV4rYTUAkgnFdmT8XUyJ2tSnXr+3FKsQVCk7gliJasBAIvvzY7HYmlf7z6sq1a24KAcFa0xt03D/E5turzbWSPZWyXi7Zz5yVxplo7PyR26IEaLZpNmk2IUI0QrNJqdA7eYqcVE7VFvGE3f6G4nwB54oURbsduzCbc/y1AHz+76GaNXZvUduZ04TVF2RqgWA0FNECGrICIAcjWKtFsSI39m4tbffDP6F7bjoKwzYRR6b14IUQ2SfnxWiazHB06AyqRqFEw0oaipoNoitTlj1ZsqmWKW9iVVNxNXouolw8ix1Wzt9ia0mZTRLTTwH/OmtX2V9T0gG+fJ5cNjH+uBKNJ6p7seVlKnvYKi29KANAJN7IPDo+mxyZ/LHKBylKFWSoWhY7a3vVZnO/XbuqynyrvtoecLlrZXutbFvl3dJ65eXHs4lLI7IdBET4UHduzwTQvxGgoZKMYtTkaeD/gnS+oTjjmjJuS+XJp+R/9Z30pYv+Nevzf6/VqANXB8NLzRk8yXpwII+12jgtWWoW607ckcCjqcDLGXUiHRUKiiqjURU9SCKSmXlRvPB5zs4DRGIApgXQ3EZX3Lm3Uy5mZhVAJIkpaDpGVBn6d66FUPYA6ib2LoHccfQjNqmsoTqcW1ASo+QmGX3JXZ4o/uiyd5SjxgF7j+YySRM1Mzn0GuYIahbT5lZh8s/XuHmDyt5+Lb9S2Pv1yrWVYhtYtXvEvlNoW+XKsGpfVFtaUKDqSialZNKD8Lepdvojm81u24/QCSUFRUH9Djn/E7b9BcWJqwqQzKWUkTPKM0/5l6rP/z2VFiE6RDxzLaT/pNnu5f9NSdmhO4SuB4mHsVo9E6AHUIKJmPZSUBRbJMPq2Zzy+OND4sIQkZCIqYzoRANkniTyGBPPDtYdYzS3Kf4Zp4iaIKB7s3uTOiKJkkEkAeQ+IyrbDWrQMNm+SuyPZHLHmwAAEmNEJkmMocXR4ugJ7D0im9iDeb5tomYIvUQ0i5r17pxtRS+OsztHYScKk7u3J3/zBr97d6XY/rVlr9iSstcgpIFTbTvFmqMpUBfhkKw3RDiEFnDDJ1JhhOqdrsGeP3GKUGZEOs+ojAdEXBUiZCi5YWXm4p1XRvD593XXimc4d4FH8+o7ixR6QwDNhkWpxZnQQAjQqQ2AEAHS7fbnY5ostYTZTk9ElOfO8NioN2QXDRDMEh0l9SjN1YN/tL1Lc4PWHs0ODUGdUIJQyZve77nrdcIhnE5xwSkc/zFiyDPEFhCS2FjnM5TRE7gO384f/bwu/IAR5PwkIym4CFCvTg7FyDUmN29P2lKW23K5QalNWMqoOjQa1FKCeEKEQyKdEJkExgjREMEqwESK7Sq1JqVCb/GP0zX/uWn/M4oc17yMTAxlGZvyeop9+fzfS+kxZp+f05OvLb63vJFfzteBZrtZ3dlv3ixo4QCTYcp1rBZ6kFzfRLdaSplPZPYrVG3WyyIgOZ9iLI7d6dtv7dHcpfBLmrs0dw/+3dYeQLtzsHsjoA+sBhQ2mBrHNgFUg8Q0yvGFQH2U2ARC9uCvrqLFj71Y7DzNZdTsgAnoJinujecukFlgvTnZaGAG5JyF45BxCEmiKokUU08TT4mwgcgSmEMzqVyh2umnclf+KRdxO3/2StQtrDtE/t9QnG+GlXEtIM2+duaYD7/P//0zAYncXGZg5KxpW6zUGW+xU6dZp1InFsZqEe8cpqdoh8Qw2BZT+7RNkhFUA9vE6kwurC3R3IXiEX80GABonTgTXgkQS2AbANpFtAWUE9fC1uM0+xbea5ZolgmEULNH+397z8sLDpgAL9zYI7LL+TCJaQJB9LD4oorIEpY4eyhZRIb0CyiZzhOqyH3CNmhsV8mXupt/e6qbWNIsSnG8CXgyJp/LhKcyBmDfKHsmQAgS/iaLPv8PWJNhEkEMqLQAKp2aVdcEBAzv3yG9d49V8vy5mgIIBolmPNoHlKfZolan2UJkCeiEEmid+EJ2Qn3VQARQUgRHCJy/u/fvhQCX0OY82l233x8CNN5EzaLNeSbgsCEIBEllCI6gh1GyqHMAcg+RRcmgdI6XRZxbyNsAEY18mZ2tAf7rJtCwKVRZbh898n8+7HxtPvD0E2klrMu8xVYVE2GoPPEE05MkE/4l6fN/3xQZmFt6M8DnJsMMB9kt9cp+rgnQg71agFcRONO7HUqhmShptHMoqU694ID2kMtoe2gtRBYxB1lvUWA3z2/9oWcClABUcAo4+3fw/0eYgBKANu+B7Vb++w2BncfO96IAbQ5tvvN3s6hz6KC20B/x/LwLvNNHflfdykWt6ZX9OvD3gv8my23ljbZyXPPPXFoVYxFCGmZLZDRht5XnHxVf/msefdy/Qn3+753MCoAR68GfDc2Nq8t5gJv11i92a58r1OZI9kF+zORzJYXxtOftB0prJ7CahSwC3JK26GPJOWaHPKeAU7hr/rsBRde9HzYErhVQM9h7NBmoCATmUDIEOUi7kj32L1YttqscWA2tbnrBf0mumOK49f+mcDQhAnqAeEzMh9S6pJ4ULz2FP+fP5/8ew797BSB+hsSoe8/cuPraLMsrznJBAW7eLPLBNhey3sifOwTouv0Dzl9NoaZOpP0oiSNT7n1af8Ap9Jx/z7sWsG+gpO7CBEQniE54QwC9dztoCOiMDqiZg9nBHVE/1gQ0Bzx/3XP+DZsfFdR/tY52/s+J9iuJ4NR4kolxzl2i1BbadZwUL/0nclP+Nevzf09lVbD6JvyUN2k25iYzc5nGcnd1yvVdrBaGPgD/Ac+vpgieu2v4jyS/6+Rl4dgQ4C48f5zoBLGJYw/o8q9msfd6cYF6l8C7Yb/7b9Wi1sTyGv7kbpG9EnXTXVBwqSL+1VLeaKtHwv91g28YMpxJce5Fpl8EiP07IsA5f/lvn//7pPImVgWgdIVIbO6xR14rx5f3P1jed2g1lle35za2aCYBrFZvFDAeJh4meI7guY/i+U9w+/2VP3eRX1n4iK+pJfr2JryT+m3B3b3zW8hbHfh3uLFPtUnV6sG/541H1MrO7raolOXhuUxjOK8Ena8bIqep6Gmyj5KYxcwTNzDG/IvU5/++BgJV2hXMDYDzr8xZa/w8z/76co0frTfmbhXm4hGAct2rAjZb6EFaUcLn0M7fy3fSj7p6DvUcgH0D+8Zdv9SRkf89lywiOzX/buRfawLSjfk78GPLelmmys44yrh01sRA/D8mnLlwIKI6gCy20D176rRHlMSjGMP+Rerz/2DOa4x4Yi4h3Hb55Y2qfXOdqQSJGHTqf27xXw8eUfD7yFLSHu1u8O/C3z/ad1cm4I6R/73kv3iUST3Y51fJy51dudwQa4iD8ON8PWc8HVejVksWW3LPcYotJYdTU5ztgAyoqj/q5/N/37FPXKC2iVOdi+y8NtZYviGWy9K27fZuwS7W1FyaXKKX/+v3YRXawHmUlMe/SPXgd2+49yuph+ikuc6fQzv/mg1KRaEiswk382/vOXZeVvMAa4eWMZmNBh4fiuQiAblXEdGQCEWVzr6pzu28qC2JTE7J5PyLdMBf+KfgXkqPMvQMiQsEYji1uTO9AtXySpX1ApVGz+278Kv3AUUlTeD8Qc8PHvZuUHCa4r/b9mOV7j//xWNSqp7/d+rSzsvq7tETfl9Q238VU+cjAUULqJloIBNVznsJv8wXAJnf9S9Pn/8HosgoeozMGbIqYQFcq/DjdefaRh3AamG1ekDek5r/cVbgiOjg3BF24SQTUKJZxip5Pw/M+Xcf7zb8QK0q99s05EHnPy6cV2LqN3JGTA8qoOhBMZzh7ATJuJMvOFdvyv2if1X68f/9l1XFqhA/Q+4C+zEm/2NObrklgGsV6cG/W/LK/vfP/7uq7QJEcgctwmk8v5bwGv6aZfY/6N15P8oBd3T+fbP9Gg6riLdR+5P/ccUZV0QkpCmyEx0EHJLxfv8v/Mjf5//+xPyxHvyAVUG/gBEjOzF3Jvfa+eDyprncv+xkf/B/v9Rk9xq7iwC5i+Qu3iEoOAh/Ei2JVuqZgG46YDewGyQv3N9T2jfy3x//d2/3+/9x4bwQsC/oSsCR3r2GTSogotE++LPKhQU/+ff5v9cyYuQueNjvXhloBNJiPPXc3Od/z60dNhxAWlZvzP8+wrNOfYPda+xeAxAa4RyRHM0iWvJ01qNIszgw/89Vu8HN/yA6waRJZh60e//m3bYft+33UPIvG0c/6bzhpDNaSJMEHAKS0Yh4coHhEadScYN/kcn6/t/n/76ZgCPDAbJo04yPwI4Lv1MtyqYp3Cyg6//t7vy8j18FMKntcvu31DaolwBEEKuGEqRZpLqCVvLa+O9oCJpHJeQ1k6s3sReplZncIzNL5F7kAiKJBEpULa/tp9a32Hkn+O/3/wPJv+LEo8FEOhSIKMRUYkHx9CM8MktMyttX5M66f4X6/D+oRECPET/TsQh7kIfealnL+eb8xi6RoEikvPxfL2D+wasCBD9mF1CJ+ir1XWpr1Cse/EoQ0fHS1dt9afzUaQ3BAakGm5vUfsnNZaYeY+GL5KYh+rHgV57oVAGv9OB3N/nx2n6tY+EXzpfC9lMxJZ5UyYXF7ATDI1yYZ/ycky84N/Ky1PSTf5//B5gIDIQDe8Cc4izDlZr4xw9LF4Y/nN/fUebOipHxzlyAFoDejQL6yoGnjQiaUOX6O+wuUq9QKxOPI4IEk4jgQP3Py+c7ib2WIP3YXZiARIqJc1htSgVWblAvyPq+eOxRRj8HIx/LBIgkDogd2ILOJn9rW27nXzf4bzgHk39gXJERDUKamJ3g868QTxH3zqEsNv3k3+f/wZkA2SjSKIpQl6jsnCJfm2B5w1l2lHJFypUdR62KSBAQ6WFvINBbDuxGLxc4bUTQhCZb77N1hT+9yfWrAPEYY6NMnEUEyc6SniKUpFm8c3jfS/6PfzQ3QVHK2nUaTZZXuHVb7i+Kl2tM/qePFQUckGXKwmDPf1XW2+y3uSIHiv/jihMJghscDI/0ww+IpOb7f5//ByTZKDob7wHK6OMilISsbAyLmam5p3dnV5vh2+2nbGfEQdZacm1NRIISCEU8/oOOSEbQwaqhR6AzRe+kSUFN2Jdv/5J3f8XWLVHo9LdUKgCpEWamSE+RPn7Gq5Y4Av79P/cChCM/Zr3JjVvs3AJoNCnvS6I8mhWPvOAtN/wR1D/5x13n0+zt8F2tyvUW9SYNOeD/veA/4kQiuoilGJ/uh19J6nIq5oYAvnz+HwT/slEc+LXVlqHE7CNn/89/uLm62hgVEgLUW85OHW4qk30bWiXD8ty4SCQBmnViOa80OBARDBoCp+a88XPnP34u335L6IqaM4SheFPiqibRUc/5H6foJNGpI4L/E+HHXUWvmMdskY0Q1Vit8uN/Y6Uqi9fES99AOXuXZ63oJf+VK71hv3KxC7+151h7slrFOqoCMIETyRgippML98Pv+f+EJpIaqu5fnD7/9x/+wm3MEkbCtQKyUXRKkuDL4uz5Z/7mz7O86VypxJoShNyty0hQ5gsi0inOlZpUdJRWD/5YDqdTHTyQDsgaTs35j584v/o3+cZvAbQAmRF0hfw2iiQaQ2iEEgNU223sNoAa8EqA0amjgwKXf7uNOnh5mC1KDaw2qspTjzM/gnRY3OD2dd56E0oSxEvf8PL5k5kXyR75ssj2GttV8mV3qc9uz1+7Lq09ae1JXcHqrF0+jtMNASLZkIhrXMwxGiV2eDyyqUzqIptREpp/ifr833cTAGCW3CzAvQ0JGU6IF0gUrtk7dZl3CAuR1UQkKCKa7Ax0iVCQRpNQHaDSieRdE+B5+86N4AjtW86vfuX86lfy138ARExTnn9SPP8UwOX3MWtkc0SjA1F96TrVdZw2DYtEBi1xRPBPp/NHzWPmcdo4AZRAzwqYbcy2EEJeelo88yKPLQBy9jpXfsv7S7z1ASBlUbz0MuLsQRPg7UTitvoXkZ3b1R1qTW7vsbLrLfWxX/QW+QLArktDIaEClG0mkC9gr0llTShzMWVoKhr53FmSLWYne4FRsQI4xap9axMIDp/3L06f/wco82D8LAMpZShgA33jWM5Ozdmpy1pLRIJKraWENAkiHT1oArpquVN3284bffCfG1POjSvPP8WlSwC5HFadeg27TqPkVf66If3mJrU6gJE5+p1Xb1PborRGy/T8vxIgYKAEsFoUzdbaPgSCUzMsPOF2Ooi5LONnZW4J9e89E5BCLBQPwi/OAp0kvwQJKLFdYbvK+jYbO+4in7JmsrLdXecHUMPCrkuXf8vBkozjjOOMS+eFoDb3ynM8OklOJ5wmknbhb7171TUBslQVmVH0cQL+1F+f/09WWrxlI220uqTesm+WAOotQNZbDsCOMj90rAmwagCBDec/PnR+/VsP/uefVJ5/Ujk3ztCQd/DQEIU9yhvy6gZVRTxexS5R36a8TbHMfoVigZERnPYRSX6zRGGZjQ+olGk0yHcYVryLpLVVrV/ebzW1xNeeG+hejgyLxxVZXMLcY2mV82ukk0Q0op3EW3Y3Iyp11vPc8fr8rqx2N/bw1Ad/ICwCYWGHpV1HF+gKOExI+Xe0gKemR1m4xDOPU9t34e/6f1nyGjGVzBj+vH+f/wcgEUpK8+jKmVC0lj5RaV+T+/sh3QmHhWBgI2C5W3dARAoCZEgTIU02moK+KauVXblnyUrA+f2W/PWfATE1ojz/pPLC4FaWhT0KW84frzmL6yRvK82iyEF+h40daqYoV0hHqZSJb7P9O4KdbfDcuoDTZucmN1dotNgvsrSxut/XzqwIgqK+1WzpqfBe+eDshVBOPP+KBP75n3jrA1ltiscvMBylW+BgB/BC/W57X9U6Av4+teuyXZe2G7IoDAWwJDstJqQMJwJDU+HIuRGgH35AScbsUhUQmVF17jkl66/85fN//+EXqSnZKB4O/rEbolUQqn7NpmmxUJSazeHZP7LWkrWWaDRpNGWjSaMlQ00aTYoFEdLkat7++YasBLi9CwhdKlMjytmRQ/DnnfevO0s7zvKuGlxZW70JYFtUTZSASCUmzqeJhmGVMQgYBA3sNs0qTptKnZUN3vqAYo289dZS/q1Se9Xue31VABlReX305tyXy8HoYONzaoGZKjPb/PbfAVlrirlJ9MGdNksFL9QHdAPDOHJ534GT15cxGX1VwCPlhv3q2TPdEEDJ+PD7/D8wE3BUCCBCSSEat53w/+TQlHy5zetHPt8bF0TUWiISpNEiFAQIaTIdoWLJnQY77gZ+Unn+SeWFJxkZ7T29UaeQl1vrFEtyrwas1Vt//6uV1VpvM/KJRPXFmvMicGkSVhnrdO83qpgNqhbruxRrXM+/tWm9tWn9pnXE28wkO/uOHz4DM8/Kx/fY2+L6ZUxTlori/BS6gRECMBvs7PS8vWViGYN9vuYJ8AOmQ8n2BgLrpXalEQzd2o9oYSUZA9q3Nt2Cn5KM9oJ/Xz7/DzIEAGSht46lSE2J1JRoNtlM33Z+elXuByVPS2aOegW5W7drLbFTV4bCylCERgug0aJQlutNKnV3vRbxyLx45imeeMrDHgiFAcw6piVwlFxE2m25XVutOWv902brdf6wOREUE64JUDeIxbEsSnnyZXarrOytXsmv7hwL/+PJ6LOT6XOPTgaDDo1D0/HMhsgMS8PAMFjfxjKl1RBjIySS6MbBPfzAW5bjwAqfncjfrktrzwv+u7Ic1h2AR2dGjKl5rRlsvXtVPXsGsG9t2rc3AacYdSt/fvDv8/9ApaTPut7WHQt0LYKSPgswsj957tLV1bXbJ79EvdUpB6IMRQDaLblbc663aKgAmYRyYVJcmu8G/ACpDCBNi2IJ21JGow6wX0/LRh1vDwJ3M6DV3frqe5sTAWg6nK3DOkC+wMa+s1V7e7X01qa1um2tOX2pfefGhWT0iVT06YnhYDLDZoHNAmEFoNaHbn67d3uvBEjTFOMjPZ/fM3Ydnw8H3H67Lusrjl0/CD/wjsOvbULR0Pzffmv4//C/I6y13vq+8+4VoFvz60b+vv/3+f8ETIDs9f/TnQswOX3p8wsvXf1wEWv1ji/SKQcGRUSj3Rbttqx7i92LiC6yCcw6Zp1CnmJemibFAkCxgGkChIRIaSk18FfhYF3QaLT34W3JPqy1eWujTmNl4sb+RHaVlFeit68VfrNp/abcfrsykGFnBBlFhAQTieh4IvJoJqJbjrhdd/K3CCvkAkqkzs5K1wTIhsn6be9tdE0AEB4sBBzl8++oDcnvbd5xmB2fjn3l1cCTLzt760pmzL6yceBI9cKzvvP3+f/EEoEj75+96K3Dc60iZ+LiDibALQfqAtOk3RZhVeKIWEoMJ2g15M1r3YCfYqnHm2kBst6UrVY4GnhsPN5otPL7jbV6K1Nvu1HAb0y5utucKBRePKNP5PSxkCpr7d9sWm9tWr91OAz/dEiLG9rZZORsKqKrBM1i632vK1EZCqpDeiDSF9U3GpiDeUHXyR+MdI7duzsQFuFJxfaigL7gX7LRyWaUiWlAyY6pc88BTn5d5jdEK8dIUMmMqXPPBeae8y9Fn/+HRfpQLPbIGX0odnWRn244MzExM6K5AT/HlwOFLkS7LcJSHbeJJ6UVE3GDrW22tmW9KcJal/me4diryr0q9aZoNyPxQDgSCEeCmUYrvNtYa7R+WW+7UcBaW66umuN7redVgLfL9gH4Q5BRxNPp6Hgikg5puUhQVQgorm3yanj2TRTCzpCmRE68kI5H/QQTcOCeks1S2yv+BZRed2Ng7jklM+bk1+UHt0Q7p1w6y4jme36f/4fPBORiXf9PJKhOJwD7Zuk4EyBrLYBAQII4F5axmCgmqINpyXqTvaoMa4Q1wDMEXfj3qoDQQEVAJBqI2IFwNJiptta3ym8XvYrAWpu1ir0qANYPza4JCx7JRObHUpOhIHjkH4x0IqqIqEokgG03Kk3AkOY9P2+mgyVZavPzJhuSgIguPPJ8vwlQsmNKdszJjCmtHGf8Vn+f/09LphAJikhQdvkPB/sjAhEJEgigB0nqMqkRjlIc8POdZ2lko64h6MIPoKqiu/+AbUfSgfmhQNFuiKDzm92er18/al5dRvBcNvrk+ZHZsXS7WJHmsbNolYiKbRdu5gtrZdlqpuKkNLNhAYT0ewP/ThtLUrK94H96YfIr3/nb6YXJg+/E9/k+/58a1VrOTl2dTihDYQe8WQBDYaA3KWAoLDIhDJWkJlK6rB2Oq5vuv7LeJKx1owBA6JrQNQKqayCk1RSaQjj4YiLAtQLh+m9ut498XxpMhrXZiPbio2cunB9RDK1drAAiHQRwmrIoBuCHRqVZWCsX1isApjR14fKfistU/OOeJ0t6Pxt9dmp6ftK/gnz+P33K5qavstgf3itDEXc5IEBENAxVZEIAekxkDEIWhipCR31NYc3j3zUE9SaTaRHW5FhaNG2ha0LXqTQYSzOeJmEAIpyU17denNph6SrG/o3lljtYF4NK58YLI9oTj5ybGo/nLmUD8YBTk0ojQTipzoaVpHT2NuzFlrNSdeFXh3QlEqDYou3FLMWyMHVpWl0bIVNx0MB9p9HO/VV5Kvg7DT/rDu/YAybAl8//pw/++YUvX/1wEevmYBbQ8dspnZQuQirRUWJnkIjWtretOFDrdeOLsEY2KrvkA9koqagYT4ughq6JQIByg3KDZJhL8yIUIJojOSs+F5X59Ze23hz52b9f/7eVd5bLDYi17ApYMDMc/Ny3Xrj01acZGVY0m2JFUZTgs0mSs8rYMM0VpXFNmVnl2gbliuf/y9WQ0kwNh7CsQlECXfiLZQGEMhgjBk2JpnBGRWtRddi0qTonWwG3+a+77IcPv8//p14jY7PdEuDMgSUzDZWULkYyaDGSs0RHsWtYyY4rrGBvEt6hMx4m3Jy/3pQr+4BIRcX5EQwNXcMdcs9GMAJMnCV+nkROZNMY44DIjjOZOT81MXH+Twvv3Wa3Emu0Ki0HI6BdXBj+xld46vmOxamjGwpgpKmsYUkajjI+SrzT+V+utn/9B8pWKqVghRpm3Rws/5lSMJPguQU0A7uG1iK/TtMialJ1uNo6zgS4K3+06+ji4Mo/3WFUXz7/nyapWiA7HlO1wLU9frrhzIzIuVqr5/xDARJJ0nOER0g9DmBto0YA7Bp6XICsK7DFnlvWq9ktlZYjWw71JsGyWN4gfKj6vbJN+JrIppl/LPCITXgaIHSBs0Paf/78xF/XAFqOZ2aMAGPT4C6pabfzeUQTlECq0b66TOE6jQrtXi3Q3ipa1yps5kMpVTcbupQmA+N2xmySJx/nxdcxYjR3KF0nnqW8h7bOVomoQtU+wf+7K3/08z978eKr//nvZi/5JsDn/9OmeDI4ORuLJ4PbG1yrSLcEKCJBL+F3I38thhZDjRCI9uCv3cCuER8T0+5St1vsmdbqhr1prWwoXvy/Wed6EUgpPQK1YG/ULvDo+/qLN9XHPh+YexRpowpiE8T6hx6DACLYvnEbsK8vWv/6z+3rNwIjCXU4aa+stbeLLvzStLtdvu2tgmrbxk5dse2KJeK6UlYUwDhjGGeM1JemjGenROYsgRRWnKAqjRjFDYCmxRnnjlmALg4G/77/9/n/1JqAxMDEX1lrYQRI6zRsQuqhL+fQitquCbDK7c2mvWm9e6X8p7y90TcukFLEdIDpgAu/mk4YWtB7WfvNK+3rG4G5y/rn5tWzOUJpQudQQsiWiz0iDEH7+mXrX3/cvr4Etn3jOmDfQB1O2NudDl/TXt9u/Myy+xr9UWwHGAvKCxHmhhAX06kXJ0Izo8bCsMie7cQ/kU5WUMaxAKLKySEAnZ4/v/jn8//ZlXE334IeIyxF2Nmohf+UL7y7P9C1twNhjaSipo5q17G3qvbW2+3r17xvXsnAIf8P9o3lg0/cHmjUl6a9ZTnbhzqYN9qMP5mVj4fHnp8yXnqexHkRnwQIpLxApl+aLmJNeUY9MgRwi38lm5KN6fTg16ND/vXi8/8ZNAHeIF+zQngEuzbg/AORfn5EKqpeFPpuXd3NsL/b/zJJhWFdvTAU1DJRQFOwiwe9q73W3ZJs7y6KF2HbrnuhhDBULOfAAQnJ/LPDE/+nb84+NyQTIaGpBFXsFvoQQLtGcwe7JkJxmRzDrNC0ZNMi6hBVwIHeoKBb/KtVKdmU+/6OHh165PlX9JhvAnz+P7WKJKfptAAAmG02aoQCEkQaqhtoMQ94fdjLAsLnelUAPU52TsQqE+GxZ9RbpG7/4dc3+l8/q9upv7oQmksTDtrbpvXBWrvQMwH25mn7c9VEAKBtgx2YHlcjtl1T22vrdlFVEpqw7H4TcFHjUk6df+mxhS+8wPhZ0dzB/XHD/kDk4Ks3vRkBIqbI2SDQPxxg12X/4F/X+U9OZr/81S9MTmb9q8jn/9MK/7lHv3l1cRH7pjsEKN0hANMGZEgVWoVmhfJ13M65rgkYSAHihMdEbuyZBUU8+pZI/8s7P3qv+2BhdFL9+rcCz84BgeqOemsJM4+IAPZGw/pDsb3RNz+vukexgKEAuAFIW9J2Aufm9ElDjQqsBpkYj7wUmJ5or63Zf3jT+re3tt8deDvPJ3l+NnbplRdir32JqUuun+fA3P1ABDWCGpGb77Nzk82bNC3RaromAJBVp9/523UP/t/bA8m/D7/P/6dY4VjoseefeuOfQ9fW3FmAzdlIHXepj0abhk2oyv4yWoxmhewT3kBAF6H+FFqPifjYM38XB9itvPObG0DR4Wab4uhMOD4G7JUEuUB2cgr1LCIcAPULff6/usvSW1z/PZRJ6qTDBANU2+gTnP9S4NwFoLG5jNwNXbwIBEbOBlL2xvKN99+7vtVx/s/ntOe/dOGFLz3K8y9w6TnP7Td3AbQhtCHP+Vs72DXyl8WNP8udGy75vYLCZptNu9/5u5n/r9u8Y/NOJ87wK/8+/59uJeMszBvJOLvuLMDOUh+eCShYXhbQrHrAh891vqgo+jDtmmcC7ArWOmoMbeSZL77IB8vsVd65ugsUneDG5T0tNpJf3Vh+6x1ozb1oZM5OIhwge/5C39u5wLkLlL6F7vr/IECbxtZtMudaksbueuHKVeR+SgmEshm9XpWbtlI3lXo7LQFmR6LPf+HxF/6bb/HEHIkh7FoPfjWCNuQl/9YOzR3qy9hFSqsH4a84bNps2Qcy/6VD8Psj/z7/n34TEDt4T2+1H/dXEGmd6iZqlPoW8ZmjX6hdwa4QiDM88sw3HqGWB965urtx+fpP/5//c3ZmXI+G82sbQH51F/ErIDM5NffSFzOTU2EIT04D9UINtHAsiZEEGrsbjb2NwuJ7jd1/8qoTe+tAYy+f2Csk9vaNWnHk1s5XsxQkihLNzI/NPjPNwgKJTljeH6G4A35u5a++TGmN4jFrH1V7pQS7Lt0JP4fl+3+f/8+Czg2lry5C30JA3mo/EY2C1TMBjU2sbdojBKK0q1jbA3R1QwBgOvPM58+5M383buxx9SayxVg6owmAKyv5cBjIr97Or9wOw/zk2fGXvgzs//rnmPvpZ57IvPxKo5Df+OOvG7sbyM7UwI1lY3QOMCpF/fJVfa8gQSjh8yOKFRNKZizy/ALPXOzt8+Eyf3jVvtYepTUuv0O1SrV2B/g7c37GFEYVRjsz/0bP+BeOz/9nAv6/feXlq4uL13b2vYWA4qK7+LebBXgmYPKMB3y7il2jXTvpdWP6M7O50UaLSJCVfS3UJtJmdpZiLb9dWw4Y+VAIWcTZR5L/9U2xcgtorNwEMEshrSaCDpWtUGYoNf9MKDvKxjIbo4zOMXxW3vhTcK/s7BUEQlXiSigTzOri0nk+/xyX5gjHevBrQ73in5eq1ACcBnAYfi/4r0r6ev67lb+Nzsh/doQvfvniARMg5SYgxEHDIOXm4Tt9+fx/dElnHxBK+uO/lJobmf/il+bf/vmNn+5fq0jLlLghgLspcK3pRQFaVAaGhNsLYG33Mn/vVQwIosa9QKCj0XNZAgrpMIkQj1zg0c8xNJEt1jLTC9h52jdxio31svm7tcZ6BQhNuP05Bi0zlBsZnXiGSDaUHQXITWALhudwLFJD9viUXF9jLy+MkBgd4VyOi+e4NEdmdPDjRXqJQONm73Y0yshw1//LiuOW/ak6h4N/OmV/N/lvSi698PTFl/8ukr44AL/8CSB5Uogn++7/E3JLsuXeeYItcM3HkRbE5/9Tr7bpNbcEjOyRMN+R5+5hyH2ca4CUM0Kd+fjvbf6p86++NHL1w4i5VVvcdSaDaIbQM96mwN5BDRslgRoFqO32nL8RRjUIhGg3sNax1gHaZYCoTrXJZJpSg0SInTXe/w38huGz2XSa3BlswfA456mfrxx4S+F0GAhVW9iwvYkIsLPL0m1++SaAY4lSgUodkDjEdKZznIkROlTMGMhQOredwWX/N9tUpTfg13H+Lvxu2f+GPVD5uzQX+tY3ss89//TgX9pCbsEWIBlxGZZyE/kn5LvwhGQEQL4r2YKRQ1/CFvJPyC3EiORrf7EmIAAFSH0GUO9y3jb32uaeVbzcNvcCRlZPzhvJ+QGq7d8h9xHpE3iW9jWca8g+EwCItHT2D1gN2d4BRGCoe+M073n2Ug5YbfHTDTls2zMxkY3IUP8RVp2NK+5kXvZvY9UB9DCJrFdss03o4yqqcyZG1aLaJNF5pZ0179+dNWSboQke/RxD42G3LpBIA5TKANUW21u8/ye2Pa+ICLC91vuYpV1AIqXZcFRbCRxVoHPr/wfyf6eBXaC8x9Y21Vqv2u+uBdLX81fekfsVyg4b8mC3/6WLg57fpZctALmF2JKy3yj0fz1/wp84cCL/f4BzcO7TC39t69eAnpwPGNku+baZB9x/A0bWtQ7S2Uf2/YAU6cNRgHT2ca65Pr8nZYZDB8v2jmz8hxvWS9sd9L6Imjvwgj3rIG0Ao0Q2QSwMtZUW1yrMxJC1zv5f7nJAtSaXr2DV0TUh7J5RMMKYdYxDJ8IIDtThPKOgUW0CtHcBPlhjp1OBT6R55FkI8OclzwQAO1tHnmS7tOuU96RVV1DF+THl3DC5xNHO3z6qSOGYgNyseNF+daDbt+v8azV59FI/gWlCrxCc7oT3f+p6fo955ycDjp0RONO5Td+RrkYAxAjiSff2X3j8fxNS9zsKkHbBI0FN3Q8TYJv5bsDvMn+SS+/36nIfjsoCusd04VeOCRbsXexdqeawdwHPCgxm/J51aG3SrHsmwN6h1XZDgN87XFBERsfcrolqUxPdrT5KSr6mTCZlIiYSMfSw92OED8GvkQhTsbwUoAv/mTgVi0QYd9j88nZvdVAEVhE9hxCIzmyh4VHA23fM3Ado2o5Zc8p7srijJFNKPKGen+SROZIJMqO9yt9xzr8X89e52mLLOkx+v/N3Z/sdcP7ZHASmB8P7Q8H8AbxdM3Ek/MrXfOz7+Z+G1Cnh72Lc82yHeD58DE5Rtm5iF1GTBKdFcPoefwYja5v5I7HXk3NuXHC0S5f7ONckbs9NXzngAPwifSz8/VbgwI2+hzzr4LSx69KxRSAHudnRwNWrAO+VuFCUuuFEDFJ2M6oITaArwt0ITAQcATKeFEOTR8Pv+fMI4MG/1UnvR2KcTXPmHDNfRU0z1beft1lAByPN2cEdxBst1ktsLVG+RnmX3QYmIiiU0TNiclyZHOKxS0xPEYoNwH84+e8/zVXT2SyIzbqoHR2Ln+D8szmefy6YzR1y4ANsd+4RHc/fzQ6O0IhPfj//T58GfmkXehj3PFuS4DRK8gjUD5kA718lJZXCPYwC3AwfsIrLR8LfS/4PUO29sWu93F7OINJete+wCfjYdX9UpNoW6pDULs4uFF792i617/74HWvf5hebslCXTybFUIpUSKbCIiqJqcLbAuD45bcPmoD5Ye/gqtWrC3TzguGpvqOnMPcxBj+XnWfbQZagBCV0FV1VcinGo0o0yHCKs2eZnjpY8z+NKgfnHbXbMhAQgLXn7G4f6/zjkeBTTyXj0aDrsSVf66ww1CvgdSN55LuwOZgd+LoD/6eCX1p/wi56GPfTfhzqB+TaCDWJmrznKYBLeDfnB1Qjc7jydzTD3XTgQF7Qf/wp4e+m/d0QwL1HzYnBooAIDBHi1f9cpnzr6sbbVzfsqxaUMFqy1pA7ITGU4lwGTdBL6MtFdlYG6n/H6UycoOIVAgGrRWEVfkl6HG0Wte+zBMHuC5rsffKLLN5ip461D6CrnIsBSipFXCOZYHTiWPh71f7GgeRfVhoHyG/bslYjoEphUd6VO9uy7Byc6uOdQj2QPRNTNW+gqs91n5GMuLagU/z/E2welR34Oon/Mpx6lXYX4y7h/Z7/MPndR9Wk6IQJ9yP/Z3CQrxvz998plLTkuSPgP+zqXeBF2i34dZ9+B+y7kNu7srmIvduP/dGDAulHZs9lERo0gHwboGZSMyWgCdK5vhU2zKYsFYTRGQU4KguQm3uU6pTqqJAIiqhOTAco1WEVJ094G5B1j0ZxeHX+5jZ2Ca2Fy1ssyGSOZAJtiHAcOCLm95644yX/ToPWZv+An7NZkOub3ZTEtByzKff3ZCGP3XKDfyw5MOB/8AQHnSP/Zn8Yf3xpwNeJ4FitX+rBp2H8hIOEmkJ/8nAyL/qD/wOR/+Cj9wn7wybgCLffZwIOIyiP9+2n6fYRgSFCX+zdBgJDXVd/4lhgDWeHSJxg0OUfyNsAmQA7BakJCrociYKuk4hhaMLQvSEAdxTgAPyFkvzwqtz0/LkIh8ikqXfIqTcolGGLekPm92WjIVJxzo2LcxOAU+gr2o1oynyi8yVGGJ515+32yvtq5AjP353245g4Jp1dwJyNgtws8KcNsVUXtZYLf6kkC3kqnStl3fFW+DoSfmSzaZY6+wfcUSNHVQR9HU9Nvvo/xoydWOh/c3IU0ANYTR1Ndd/9D4z5fvgjIy8fjgXuDPDHbuk7DPkpWgBqWO9ReQPRKxbu2/ymRibABZ0LOvtluRVy0jmp7ldFJIilSRCJGFad0h5wdBbQ8EyJbDS6fv7IY2ShDEiCUgSdm/uy2AkKkiE5nRbJEKCkAj3CXcjpzOo9Mvh3h/o78MtKQ24W5NVdZasutuvttnTht0wsswf/j9pHpP29wMK0m63xpmlr0RO/hSNKA+8eYRfEyGcAWinzx5yEzF2DUzE/2Nw0Hpm9oAe/eNor/hiwHyTwJ6cAnxLbK4hPzD6Wvnqr3DUB+zYZlbwKsFaWk6WW3mkKEO6kANcEWHXMgShApBKcGwfkjbUDtuA42Tf3ZUlDBLvwA7LYcH8VyZCcbgwMenTH9vojAgbK/rJc7Ob/smJKt+xXbQFtW9Zqcm8Ly6TZVw08AX5Ai17Ukt/Wonee+TdQGvBKgFse/OJJxBOHs4ZPK/zO745MWqWYEcrs3V2D+7uB/d0PsrFbUxMz4O+g+GAUQX+czNTsX22+Wkmh/P9+/AOvLSetkgmQCQDU2wByt2672wHWWsosUg+LoSz6Efm/G8wPmIDjriGCUgSlCMtSGw5uBOjyL4sNkQo5e3tKpmNYlTBOvdfk4w341zpJfMvZ2ZQrm7LUNwBcNYULf1uaTVmrHgH/HaVFDjT/cTLJUm7C5kCDEJvwxDHHd8dEo58eG7AP+0fcKdJS5u8qCgg8tfC3W6nc1MRFH/4HbgIiMPbqt23MzauL3796xbsQM33rgBfqMh0W1FtuLwBsK+7ePrqGERZDYweyANcEyEKZQvkE+B0lIUUQETyp1Hs2LZIhJZMlNN3z9o2b2PW+iT2diKBclzs7cvWK3O3wWW0BotpyM3/AMqkUe/B30/7TL+ztzflxO3zFyKGZP5vHGIUTYv5t2EbegigMIfoRSD3E8A/UsLr+H9J3mwIE9OD/bWqCzyr8Unb6DkXKvd29cSh6/IS+78Dc7GPPE/h5nyMCyLfJV0jlnXhUpMIEHNFZKWhbcUf4DU3qYXF4LCAVF0ZIGp2CmXlw4F2K4Mnwi2RIJEPKdFqdzgxE+4cTAVdWi3KdcgOr1YVfuVbyTECt1XIkCmpQ2C15yrR/UAeu+E7bv2sKPbzdGQG4k3mkPOMd1ukOGLAL8lbH8+/AB7AEuzCGfByR6MD/5ENoAqTMI6/1nZA0ynO9UaqPkP9/ht2+dG7i3EQWECkpksgi4N04YAJESirTiOQnYQuSBB6bvThzdXHDI98G+E0doFmWwy3HbImcjtEWvZWCIhpDo0cOBAojxNioyOTcEoDc35eFwmDkH+6H3y319f+qTKdFMqSkwh78p5HVEkZUJEakVcWquSbAJb8lqduyJXF/+nP+U8N/DS5CWogzkic78G8h3x2c7bMFI4gtKd2AHzftPxgRyFvw/4FbfcH/nheRUYDEpyH47+X8iPRHwL6f/88o/LKAyz8gi3T4790YTHl7FkGkpPrkgzQBs5dmXv3PF68uLl5d3Nu3uWKRUcm32bchD5edswnx3LByIUXA6XQEpnJMTovho223SMUxW5gtQh7bstFwAwEpgqTiQgRlsdH18wdMgEc+EMyhDd3ZBHTcvtCjQo9Kq+bm/C1H7pZlW9KSEmjWe5H/6cP+jDrg/4V4UjIC73Y6fLcOhgbeXKCTx/9udfjv6nGYQjwB05B8qOP/rucXacTMx4Gfv9D1Pzp+/uFR/8p2Vy3yKvt25/Y2mbwsNZ2RoJoOA0gToQZEOnf0a4U0RpKYLYo1zJYYHSYVF42G3C84ZlukM4o7TFBsiExWJENK/BgQXfi1oTvDX65jtQE3BCBfEFt79e1mrSZ3tmStr+e/VffS/tPAn1HJBpjXvWrooJ/fPES4i2uhd794AnFkq/+tQ/echW8jHj+MvZRbgLhXo4ZyF0DkPt7Vm4Y0YuZjev7POP/CDenBjf97br8vzj/huQ/2zQ7BRRjqbsiz37dnjzsomMrLvz6rpnGot5zNEomSsr8roodK1mYTQyOkEdIwvCDfGxRvKqpTk2pSSYZw6k5ZKGcu9kb1Aad+Z/jdWKD/SKvVS/tB6FEJ712zdm84tZpMDhYKuh2+d+Q/o/JShKzKrH4grPvTUX1+KZTnAJzfQcGr+YmB6mBf8P/vx5iAQzPZ5BbyZ4DkK/fABMhd7DcAlAWUhY96VWek8tzJqb5s7wIikPuL5h8QyrTsS+m79b+H8s3ewc1uOoHFmjqZCMZsS+7WZWRD3lzHiIihoQH4y3WsFnrQswK9mD4sUkOAcAFu7iiZvun6bpDfHcxzl/E7Ev7QtDcK4JqAPuffi18q/A8b8r01OSp4RuVZ1Yv5T2ryO0pZlWzgAJAnNPmmj8oBD48I3DoK/hO0fc/cvtxzGjcUdRUNRPYjRwGHyXeB7952zCVAMRYU4+JfNP8HaH9Yye+kADPi6uKxj66W2z9dDwCvjah6SBGZpLBbwoJSzZv5azaxWpRrAHqQeAQ9CGB0rIDLs8u/GvE8f2t3gO0Dfv6OOX/X+bt7kIc1wKo6Vyuy6+RHBXBX1X7gIPl9F/spG3s7hYD+5b3kh/DhKfmXcuvewO8sIa869SvSqsjqbzEKSiI34P8/XjrgmIuOuTRgAmwvihSB3B2jAH/9z4cD/tnSX19SCkviN1ePReTNVVOTwXOafHpME2oTsyZXbonJs97D5VqPxu4NPUguiaH1sD+AtxL2hvcOjvDVjrAF3vh/jeKeF2gAVpt8lXzNMR0ykXK5Ut6wrYr3KVzmR8XdwT+nM6d7JiB8YE0jMXKSCRDpvpEdd5jQzX+qyNuwC7uQg90TsQe2ke953QEM3+WX6e6VnGjsX0buIq9J849OcUUTNewdxQghd7F/5TSrgKJPo34ekbvb0oALvOvtHWvpyAO6RuEEK+Dz/zCo2Lx987HtwpVtWRQsHc/JB/nW6pg6a5OqtURpB5ArkEgKI9KfhPf8sxsCKOEjyvj9Dv/AQ95kvqNyAbtGo+SN9rvKV531irNRtkutcntjKV/68HqvO92N+UeVuzgXGZU5nafc2Ya6yI0pYb2zIJI7/nfM9H4h0pIZ5H6nBNCxF9SQv4Lfw23gRPjf62B/IPLfPrGJaCBQgzWgkV/bfOfH5v4Scg8R0EQtN54Jj5xHTxEYsisf2LUtIJBGCX8eZ8kxfw8oxrN3LA24YHd9ftfbHzzM3rOrv3LhV6NfOM4E+Pw/LCYgsOl8IUqtya550r7cpTbFcjOxUxeRoGAHs0YpIhNDInkoXXezANf5HxnPH3nngbygW+rrLwd0Y/5G01mvtJbyjuVUypXF/dL/sLi9Wm2v1noVgXec3h4ep4z8J8NM5pSwjoiK7JyiDFQ5T+bwQBVgBPGkIAC/h3eOJQoDtpAl5Hvw5yNKAPI9yfApSoAlWIM15L6Z/72Z/6lZNAEtootEWk2MKolRJTJqV7fs2pZd2xLBqJsg2JUP7MovATVWVeOcYAJke9eu/kq2d4/EXqh3PQXG5/8hURIIB5nSyFnsHU+Lu2WQ2G+eHWqJiIZVc/ttJBxtAo50/ifrwDJerd0jXrZQZ61AvUnB7MK/lC8dgL8bBdyV85+MiETM498Y/aiXqGOjuPbC4hiLKqUBIWjCG30+f/jjVf7ijULVLG658MeG4qnpufDQlJHIKEbMhb9VXlXUICCtW3azale9cEBovxfWWcU4qTp4AP4u8yKQU4yFI/28H/8//PCf1WamI9c2L0bl7eNDgN0GH+YlOF+lldysp7r7BZR2MCLSrAkjMkDpKYt5d1R1A6UE4HTqi3qQepNGy7GcqlU70vN/BLnO/0xWOXMmGNREYCqinQ1pegmOXKY11Uv7D6jdwrEJ2ChbElMc7fbnIQ0l6G9/esxrBJA/65kD8fjpxv8ScBEIpdfM9IaRuuE09xNjY4nxMTWSBbrwO01Tqm1htyhcg2uyVQVEMKpoZxV9+uQqQD/MB5g/5Zifz/9DJ232bPSrLzavLYYXCyeHAIt5CSQCzmSqmXS3DAT0CHrkIPxu8H/Asd/RFhxw/m4psVzH2jtcX2iXWqXdUqVcOc7z35W6zj81EtZTQT0VDoyFg4rF2tucG0d3w3uBiCJVRAoxA+785KboNwHtFu2WVwJ0fgKmFJvioA14RPB3UqSQ7wGd5p9tGBbicSm3+qKA4bspASZgFcrgzb+Srapd3bKrW4BVM2WrGghKp9kAhBqQdlvVPOujaFGhRRHZk+FXo184pW/3+f8UaVSbeRr+OaIVTw4BuiYgrjZfjdSTbYx4UFNC6uHjuv6/i3Rzx6vn9TlBGkX0IJ2+AJo7vbF9j/zWgRF+gEazXWqXdkulneK/rOTf3DY/Jvyu859PiXNT0dHPTcSGI7Ip1bZz9ed7JG7x1L8xtANjMOLN+mEDwhCe0GPQCJ03IAs6H+wxLtBsNANFhS0wwZCyv1IYhBHEI4KsJAMB171LueXeEGJE8pVu/f90mb+rMvZSo/RW4fofzMImUN4pAeFEvF4ql3dK0m5Hklow6L4by4i7MXxANVJqZETR7jwH+WMC7/P/cKoAFhRPWQVYzEtwynblqenmaCKYy1lpJawBRl8U4FbpDGjc9LB3+Xd/JEjk+oeiXSIeIjbm8e9m++W6R767NFi4E0e44/yNZvtGsby5Xdopu/C/tW1+zM8/p/NSTjyeVs+NG4nzScIaefPqn3f/7z/NX8m3GNqDNzsVvkp3xbRJPfNSTHz5iWzyb75inH/R+OOG/N0OYyavTxMXKK5VjIpwAOjMespLbCHCsAO6EAKEOxGon3MhRmCkaxHuBP8ilLErOOXG/m/M0qq5/6H7WGWn3Lao5mWzXm6UyoBV85Zm1gxVKbX0SCOZMoSiS7sJIPfgY/cI+/x/ClV0/4to4mJU7gGVk8YC3SggFmoGW62AI+FWzqmrsZhMDGFEMMGsiUSSeAS9SfjAbrwu/B9w/XfSLonZC96UXje9787nzVfJ16TTFrkEmSj1JmsFKjXbsssr+VKx+LOt/Te3rXsC/5NxXs6J0YmAnlDRBU1JU2K1ruRbV/Mt8qWOjx0Y+bvKnhkT5vUrX75+yzD/S7LkJN/6UH7xEg29NDsCNiDCiKwgEkQJI1pIFWqIZYSEFLgDHNHE3AKMQAqU7logp0v7y1CmtdTYXTYLm4WbV8xKwSyYddNrdVQDFtJq1j3sW6btPtSwrEpTaroyNWEk09VAoZ2bloEsiJzXFODz/xeaDKTFF5C1JlgnmYDdulyryPGYYL+haiJRLoWcBmZ3p9CITAyJ4TH0IPEW4ZaX/4siSpNakfUPufE7jKgEjM4V74YPVpt6k3xN7haxTSnbbvpsbuVlsdioN96/UVsqVH+9eg/g7wz4i+GhYDwR1CfcTOS0fcJvur1G725M6BuPNaShY/zHh6W13aWIKHeubuFOaPT8v3t+3Nsxl//43MT4Nx+Lz81BFHKJuUvIKKdaKawEa9hrjd3lzT/+h1mqmKUqUDedtd1mw3JCupKxnCGw2x7/+VI7X243LNcESKBUakElFa88K6PZUEpEHtyV5vP/0CmoE06SU8XFoqwr7NrHFgK6wwEvjCr5SmsCdy2vGkBDQpWG9MYFrRYUpWsa1FtIsGrcviYrDSoN0V2f34jIXA4jAgg06k1k26xWqZkiXzcbdun27tWNwkqt9Yvb9Y9f8OtP+6dH1JEhLT4ZF5MpEgZ2G030Shh3MgErlpzUxW6Q7xjCsKS4tSOiQgxe3eWAVwOMt2XnHu/Ulq9sl5dX4J8gGJ/LjH/jsfiFi4m5L6M8eSrn71RwKl34vQqJ5TQs2bDcuVy1TCLQhX+/bA+YkLINCNqyXn7AF5vP/8OjpJcWJtRwwm4pJOPk9siJOxYCAOcRIS8UHS3sEICWpCAxJcamaiLPghHBrLG75y3OAbKpNm6VaSlAUPdck6ObYr+C5gSiMcXIYJulndL7N/NWw0bZAa5uV9/cNu8V+d3I/7lhpkfUeFgBSBhCU2Q6gCbQDPQAtO74OqtNVpuSmDBUvp4QyZK8OLjLYDnAmkE5QLzNuCnj7d49nVO57RqI8pX18vJqfPat8dcKE9/keBNQgjKs0VqitWHubx733vppPwx/V2FVtWotHMurAvjx/1+SUjCtpce06Vok29ZoJkV7LEu7yW4JnDsUAnbrcqXcDinV8+HAqBvImxJQhaJZt9VSIZQwaCrkmzTVhmkB9Yq5v1JpVMygoUYTwR2hOIpoK6qjy0BQCYVLRrLaLJgf3C7+eLG0Wu3Rfq/Ip9Pn/0oGN/InGxUJA5BNh6Zkr826wzG0HJsLxARI1wT0PxS3e24/bh+8p99AlAOifKVQvlKA7wHHmIBVWMPZaBav0lo3964UVjYPOP8DJqA/4D+gkKqEVSXakq3dUvHmbWOoFTqT+zhzBH3+P23av62Jdvq5abYqQaVk39wL6mJqlLYln7XAPCkLcBOB3UZ7t14ZNXguKUb7+lnUG0o4UclG4yFdp6k0Gs39QqXRaAKZprXWlMDOpvLbmrPexOmMkgeCihBbgNWw7yHwh9P+L2WZntBGZhPiTCfyD+vst2k6VO27gv+ACfiOjmFxwAQcUP89rjnotwJr/3xjwAS4q+6LjJvzNwu/ahVu1tZvtUrbtt2ubPW6JOumky+3D6B+JPku/BktmNEC4YBaWi1YtT8aw1sjrzwReiA7Ffj8PwzwL13+0f84nr8VFdeJtWXZEoYqIWC1EzEiOjnrDlmAqxtl+0aZG0ekkM2w1ts/p9GwgHFNjGlivSnXmhLs9daD/tDZAPMhxoa08WeHlceGSRjuMmSy6dB0eksF3r3erEgjyNNN5u/yiXF7wAqsGZ4JiOsk/lbzpg/JWUS4tvJW8zdv7ms3W5W6oWm2fdBEHvD/J6hhOw3bNiIxQ1UBTMdbIMSP/+9a8lCn+oMaR/1oury4BI3Li39453/56cTuyv/+i+HohBBpQwFp2UHq2WZ7rCLhzllAVxtH1uNN68Ad6y051pQPHvtu5P9SjGentfMvDRuPDYupY5ZmiKsf7fVvWXJZMCM/yvXtWgG3y2jNEOV/u15Ovpk4M8djWbgG1drKGn//c/NXb9VSrf2n9GQkEjOMu/0rWjDYbLU6ZRf9zOhkamIeIDLJ8Muh4Zf9+t/dwr+IXByc3ZmDi4iLD+XbFT/47vd+8N3vXl5cgvry4q2/ziovq8FLC2cBsbTBvikMNaC1R7O0mrwCkQaYpzIBp9QnAr+7qt9LMb42o517JJF4tgO/0Ulamp3xy4Qqx7UL8zE26lc3Gnf1V64r4p+lnJEsSJSP9D7HrY4JQKy98cf4888mpp4ikW6WFpu/eSf492+N/LZqPyrMVqv4PEFFUdVAfxQQ0hVwjgv+Y5FIPBKxms29YhFI5y4ZE18OLXyFxDhAdOqBfR2fFf7lLnIRDiyEsOe1ipJ7yGIBF/7v/fC73+vedbtlt6Rmn59TgwF2mqK+JRJ60LRDzfbUqIzsMdSEnXtsAh48/C9FmA/x7LR2bkJLXIiTMACSaVIZjBBmg+ZKd7fPCwux/0t88upG/Z9/v/fP7+Tv6m9dEzgf7912TQA1hcW3eG4I2aRc5cOV4FoTGHtfArfHmuojAUVVgGbTBMKGMp7T+nOBtd1m1wRowWAulbpwfrZcq0UKTiA+df6p76TPPU9y4sF/I5/5/H+pkxTk4IufiAm4vNi/rJcAcXlx8Qff/d4Pv/vdA0farTahGIkI6SS1hjDzQCgmgKQlqfBsiFrztInAw6ke/M8Oi7lRMZLCCJHKkDpiQcuVDfPCWPjCmLce+ZW7DASuiY/u/7smIN6WLFfjP7kp2z9iLBpcr0b+dTO43qunGFoQ0DQvBeiaAKWzyYKiyEhIaVjeO9c1LTs+mTp7fnzkcxNMimAufeYTC1E/K/yLHFxE7h4103sPsg+c+SV33anLi4s/+O53D5kAlhcXT3r+5BlqdUxb7NTdQmBAJwlDTV4BSp9WEzAfZnqiD/7nH/XC/lBnxwGz0Q//W++UVketl55JfP3Z7Oxo+K4CgeuK+ImUc5L5j2cCvDGC3+2w7iUmwc6N9UdF/fmoOh01NA0Ix2JUAGy7rYUigUBUUYJADNQQRrRUq5R0LTgyeX783Exi+ksifDET+YST08+S/z/Oty8gLkLuATh/F/sO814ycgfUDysSZigDiEhYaZiyWNMMK4bVbjKGBNwRwU+XCcjCXIyvzWjPTWuJZ4fFZEpcGMUIEQrTqNOoe/AX8pR7a4a/9U5pYtQCXnom0R8I9JuAnDNwFnaV3kTfJih8LPgH6yUDM6PLQ9Sfj9ZfiCYjUSCgB4OGljAyZq0eNLRQIqKHu4sshkaDE7VaU5glQMtcjAxfEuGL4gHAL7cBxPBfbPy/gLjvJcDD2N818+4FVuQJ99ZQhkiIaESsbwvZdkADdqyATjJGpMKzfJpMwILgaYOXZ7Vnz3c8/4VRUhkP/s21rtuX5RpV2xv8q9TPqM5b75SAiVF9ctQAvv5stpsLFNbqc5JHHHKdk7Ar+EDKHUEDxiVfcpi8b+fHCGrqtAc/0LZaLvbx4SQQ7F95QQQwYqlYmHZOBHPEnxTB3L2H/zDq8s9IdzmzxxCP/SXwnzv46/2E/15h34X/d7fkE0UmRztRQN0katAw3FKyBjGsUIyAJvfysPfpMAELgosKT8TUR9yw//EZ8fh5z/N3Y36zQbftr+kAcmNvZDv/pFVaVfXVDXN1wwImF+aBrz/L7Gi4sDlU+Ptfpdbrc/0fX7IjaYAbHjwuCd/PjxarBfv3N2mZzfhw0iW/ZTYPWgEgYEhZob5IMAd4//Znhlruo8Mv/9VDvbtySY//Ydg+Mgr4DPEvcvDFo+68L+RfXly6J9h3FQb1zOC7jYa4dI61DbYKCkUHgqYdtOwsgNx56KOALOQEFxUuKiRCGBezHvz9pb6u5286XttfS8qNPbmRlxt7Z1QFWN2w/tcfbU8szL+UeWpi1KBmhVQuKNmCspKSB898UkJnTu99hV8rysgHTaB1QQdaumsCWkFDqxdrjVINCCUiQSMYDIVwGu5XJJQwrT3Z2pOHVlUUwRzhi65R+IiGQP7ZiwI8ddcvGz4uBXhI+L9HJboHUd7vjdt/HOxtKS9enO2H/6mF7N+8PjJ5se8jhEJMjBI14AYgTK+0GYqJLFxE7uWJVLxy4K48qUH4E3H7TxjkBJMBEiHOvpBNvnD+IPyNOoW8ZwJcz9+SslKXG3m54WX4Z1THNQGrG++5UQClmxOO8791zkysLJ5gTO+7aq3wz/PBFZ1b0daTsWKOFq221awXaZQ8/ltmM2hooUQr7PY3KWEZyIhABqB18OvqGgXXENxdgiCG4bFeFtCDn47/f1jy/72Ob+je3oM9mH/wVfqP6vYHxu3vVnMLMzbMLsy8/p1XL1680Kv6UZicX+2uAuIplQaYB26Qr+HWlzsmIKJLNngFzprcslh8aAKBBcFzCV7OkUmr6SDhmWz6awvK83NHDPK5kX/V7qX9ICv1LvyfD1qbivIG+qatri5dDjt2BpCObH34yX/OWiv4bgu3tfIrsVAiEtA1oF2vd4sC7c6+DOFkBLsBSCUklEMGKti5+Ft70jUNwdzdRQHiMRjubPbYF/wfX/xDbgceOPy/pnNFw+W+4brsoRsPIfkfxe33u/r5i7Pf+s6rcwuzNvLSxQsQ7E1ulTeRq0c83zUB4ya390QmKksVgJrj9gVMjcpkhaEKZysPxbigG/M/l+DL40w/osVmErHJHOOj4qkLR47we5F/1aZ2cHZOu06lTalhbzhKWYIg7Nh/3baecOwMTErnYbk4lqrohB+LyskgYO3lnUpVBHWpenC5sQAQNIIopaA2fhh+JfFFgjlau7K+eDA1kOt9kB+947t097kH4e55yzCyu3PRUcG/3HZtxCcS/3etQH8I9EPXO8I8dz1x4z5i31/h+wgBf1PKb33na/2ufv7iLGDmN8z8rhCalE0jk0MWhLwpDjj/QRMgXkIZW6GQl+t7cqcld1qhmAhohGJE9gbGBT+RXMAl/+kQUzHmckw/omWfGdZfWGB0jHS6V+07ndp1ae3RrstNW7kqgzVFBZ6QzhOO/eTDQ36X39tN7c+1JlSnpVOpCCCoB5QA0HbargnwKoLhRLS5ZYw/dzgFEFoOLUcwJwDWRbCJXId15O89EyDG4FnEcwdZtn+J/UvkTcS0VP8KcVaISmfx0k4s0F//d4uFchsetP/PwsuwB5fhct/9efgdAFc693zyJsBt0f04FT5bym9952vf+s6rr//d13sBb37DzG+WrvzBzG8KgnomO/zCy0YmNLBr1XEmIGpw85qIqA7bgNxpBXUBMqAT0YjoXGySE+zKB50LuEX+uThPzajJLLEhNf7osP7CAjPnSR0f0JkN6a7zpQmawk3+6QT/7U5tvSoUYN5uvWi3HkL4gf1yk5/tN24UQ48H2o+oTi6jGdEQGlCyqq4JcBMBWV5zAmek8ogay3iuvrVHa0/WF92AX2g55DryTZyu29/ocOveGOuPAqRzE/uXOL8EkLeQNxFhKTJCafeKgoejAOlZhwfJfzfz714Q/SZgH/aBzjKvechCZtB2PBifvwji4+f5wOt/9+o3Xv9aP/zFK39wybfy3nIxRroiZFjI0LHO/0AiwAxcUy7gsC1rNjUnqItQjKy7XiBELHJuc+pRJiB76Ps45ZndO/Qie4Nu/2mDMxPq+efCkSGVXDLw2IU7wN+oy+09NireUn9u5W95VVbqVAaafKPSiUpnxGkt2K2HEX6V34eU/VY7/YGcajZnJofl408SCQcsmlZTs1baBS+eVy0zoquaMRSIjhI5TzAnjgz4WUeu97A/kAuIdRjMAuTNvtu3kCAykoxQMj3aRf9GptsPvv7Xn/lnOz+is5Y7kO6YgH34RyiCgFlww+YMvHhfTUAf9m67rviYo3qu5//Wd149AH/pyh/dX/XMGSMdSlxIGZnQaV+0awKMdZGvctPslgO7tYBihZ1Kp1DosNtnAtzRODe+dGOEXTlw53HqHtx9EWDRATy3PxcnpDOcQU+qgckMs+fvAL/n/+sHpvp34e86/6h0ztsmMOw8jJ6/YwJEQRUFVdAODz/ynfSj38GYlC1HJx8pvMXqv7RKKLatR5xIelaf+RbR84cC/s6Yn1xH/v5o+N1YQP4eGMgCxHSnRtCtJeVxkCIkvJVPtwcaAeSfuybgAfv/vT5HchWuQBpmIQPpjgn4XScccJ+S75iA/P3jvxPq3wPs3bD/9b979QD8Zn7jAPzDn/uGkTljpEMSoIj8451DANcEGCFCITa3Ra4u3ZXwa86BWgBA5QiqcwJ3x6CzkLMAIgGyhw6rd4JHt4El1xx4qQkdYEICzMZJx0jH0TXiQwF9NMn46Kngd6UptOwjk3+70TMBPNxK27KgCmA/MsXk35J8GRAGcDYSiwcTM5CGjGK3A1rQhX8g7T/s5D2NHkwBwOO/YwKEMi0DX8GpI29h7x+3VqJ03oabPXPwwP3/gbDRTfivdfZv6o//9/uecrVz4wIsdwIBOv1dQGLwT9ztmknNy4s3OrPxvndPPqQt5Te+87VvvP61fvg7JqC3RKSRCRmZM0am8wUfCtQlyWPNQSiEkhBPnFMSglu7crchd9qy5gRx3FrAWCfui1jUOhPVXOwjOkMxIhq1JgkLHIZChAdX2S1VuFmm3iYVJRUDKFQwOq8T0kjFCGlc1NE1EjGRHFIBwqrx2JCYzJBLYJyi2mc2hKbIqHrCaj+Vu1x5rHTMZXGf4ed8U+6rsqAKDYkxOfj4rJZID2ayd5IYQ4IYQzwLY7CO84OjTIBXCBBCQ2gSDaEhXf5DiBAgZR1ANnDysCaVvqTgwfLfX/lzvbrL+bWjsOeQCcjAbzrVwTxchTwkYAK6p3sYHofH73jduSfo8uK7lxf/9IPv/tPlxev3pIHP1cWLs68PFvwOy8iEknMZI3MsJJIkpCQpKBxtBfQowxMCSb0qREtGFFlz5E47WHNi2O0mU7qM7FFrslOhZvWwB6I6AY2szoQmAjqRAELvzZFplhxWZKRBPE46RiqG1SSkoet99kdD14jHhK5hjOoioxFWySbEZIZc8lSnqdv5ox2ReATCQs/KQpn1ApW2561ap4D/Qyh1LouJB2oCJBBEhpFHrVh+l/Dzn7xhfLfOd6RtlOveMZ18QQhNCg3ZhBY0cPI4/RMlG24+2JcUPGj/303+9/oc+Ank948OXIF837O6T9mC7Y4J6EY1J5iAIqxfXty5vLj5g+/+8+XFPy0vXr+3n9Am0t/VM4j9GSu/eaprgKIU05IUTCNvCm4ecVBsGKBuwVURtkTEcq2AFmkHd9pA0pLRpse8i733NmK4yUIwGQBEKiLiAaErGFFpOqzup8z6pRSRUT0ex2pS2jHjddulfeDj6IKMJjKamIwRNsgmPfhP5/xluYbb8H+UAuFeqeoXKDswB1/BSR8Pf7nzb3cBxE9gPQ3YX16MzZ/9WC2IxwzyH9I6slssRMpmB/4+4A9aje58heqDr/9d7iv+75/iKXEAyrAPV455yiokOkYf6BY5DicCTahcXvzN5cU3fvDdty8vlu+hz+8L/sMtmbOP+u6NzGjiwtNu5d/MN4rLeT1dNzLJPsM04P8lKcS0Z/0lRwcCsWGmIayzs8KtXYElIoqbKwesVkCH7kZWXa40QjERigmR0UVGFxM5RidFMoweIzEihKPfvpZcWEqCNh4nrBk1S//zulwt6+1OEt7opOsu/PM5sknCBhEDI4QRJpm5w2h/IS/Xdvor/0ceFQswZnC9zU6bHcQox45nftjZc1f2XRYP2ASkbVlQlbXly8oP/5cWhfTcM+624un5YYjdB9A2cH5wsDogm3eyLGEPfuWGawIecP3vciekf/sQz/G+22WIw6MArMDq8QcnOj8cHtvofujLi+9B4fLiuz/47o8vLy4uL+58IlUiI3OmGwKY+YaZ3/Ty/6Obf5Ld6q4keWyB0I0CmjUinttThrqTBVvtJo2KNCt9/OsENFz4lQtnGJ1g4Tn0qBcYgIiGtJiNVSGsA4QCxqgmtQ7PdVuuNmjYA57fdfvJDMkMRvgO8LvDfqu7hxv+ABELy8HBvx0EYEj5pJRHDpP8Ft6GRYjBKMQ618eDNAFuCQCc65py/Yc/2b+81IH/zMy3vpCeex6y6flpCJ92OYL+nj/WjzUBdxdWZFAyQoShClVE7QHn//Pwa1juVP4O8HypQ/Vax6t3wS71xXR0TMOFwXx++Dj4O7X9d6G5vLhyXz+kKupBsXtt6b1LF8eOCwGA0pU/WvnN0pU/AMnZc65PPFDlH/wQKU5o5tEiRHSmcl46sFtWKLsmIFhzwAbPBLiRfzAZEBldmUiSSZFJo0dd8juVhTghHbXPk4QNEbZ6ZcqwSlgVGU1kNeoWdZOaydgYycxpa/7usN9R8DOa6Q4BVtr8yeSttthBzCG/IuXUYMBfgXV4G37rDXd4g54xmOszAfEHUg6c8RIZZ18VLN50hwMKy0v7lxfh/5uePzvzrb9Jzz2bns9C6OAA/mH45Q8GTcDpUO/V/46Bv1f8i7pX1P3g/4TJfPm+Ov/haN+N5N0i7mTnWzv83SXgAvxnbzCT9/py/p/1NTnYlxevHl5pLyQl0BACyHQ2hc8Lca8+/LWl9374vR/b0cTrf/vS4UeTF57ujgWUrvwRWRTyZvLCOUjJbubPtBTTiNRd/FUt4lmMiNdqrlB2ywEhmq4JAC/yB7z9sEMhAKs6wP8BRQyySepmL34M69Qtke1GBCah0N3A3wDQOsvjHgj+Y97LNp2gY0hodUO1qcGs721Y6piA3njB8SMCPBAT4BYC91VxXRP7ngnYgq3C8pX9y0vp+eTMt4bSc0/CF9PznzuUnH0sJy+EJpUodvNQqTSECB+E3zl3n/L/A3l+f6vfP8KPj+e/P/g/jH1/wD8JFzpJ/kgH+BHYgsdhGJI0b/zgR2//4Ls/vLx4xc3zXezD8JSU7rusw5yUGSmFEMudYYade2EI/uFf3mqOTM4tzF6aHDrSBBiZM2Z+c/s3/1S6ekNQcMcCJU9CEQrdzP+QUt0ygaRXZhc6pM95WUB1u6+IWAZERAmNEExJWXOC+qFPZ1UpbQEkzgyEAB6FFdf/exl+2ABE3aRuer+6t43wqWp+nbK/cCyZDgA0Jfutw/l/0wmY5x4LxZmI7sb+vLrTHrhMVzs+/zgyYoO+4kEqbXu1gMOGgMWV68ur+5c1+F16/v2Zb11Lzz0LkfT8PIhjhgD6mv9PYx2EduiAEOoEgzV/+upC98n/X+6L+d2C/5vwT4fC/hNU6vvuJgeT/AvweF+F78ANjdq/vPVPP/nB//qnH/7oXVvKixCGrJRhKSfgKzAJK1Iudd+ilEUpr8OyEL+C9z+2CVCrpau/e+fa7x+5NPnqMYWAUbcc4DpEIW8iQ4iit3rFkfCLlGQa6aYJKSmmOwWCIvKP6ElA6MVD5R7LTTeVmiN32nKn3SkDt0UGGg3CIcpbQC8L0OPkFgCsMrtLNCtEDEgSMXoRQc30fo0YaBFGx+5ieo/ZAISmAHJwhe5u87/2ua/Enn0tnhgdf+P3gf/+/x1Y2XhEykDnsvjwTvCPdtxFHCYeuAk40hD0bMGiVVCbheV/2b+8BJH0/MLMt16fefV5gODEoSGAMRhDnFD/P2AdmrB16Mo5DH9fPej+5PmXO+P83W6fKye6/fihEGClrwSQ6IzwuQH/cF+Qb0Fr/8Zax4LW0sO3rv/bj278/Jc3frU7K+WslK93TEDXlrj/znXucduv5uBzUqY6VYSPGQhc+/0ffvi9IeBwF1DXBAx/7hvIouCmkd6Cmz22jzMBblOAS343O5BugTAFIG+KWF9GkMxQt0Rkg5olcjjhtqxVqDk0bJm3HIqCoAAyaawqgFk5NhFwa/suvUaot1eHW+1PfYy+zE7/X7f530mMqc+/qj//FUCttohGzsPXpZzpXBnlo+L8fv5jfc4/ziestN0bIEjbshcRLN4G9hcXr7VWKZ1Jz18k9BLBifR8ZmAZu5PGAg9ZB3kTJYy8ibw1WPDnvvK/Nxjqz/fF/Muw32nyOY7/8RPN9AqUYAWe7ST5buTf3L9xGfKFG3++/vM3CjfWgNS4kZ5g/8bt4G8K/43BeZ14Q1465nUPdF267cffknJIynsSCPzwez9xb/zNd74VPqp7xciMwigyJGWob3iviET2Ez5gy5MceEikpKRzT0HKpIiB1ll5tlkjmXZ31BHru6Kmyhv7gMxbst4WeUvUbeUCjEa9KABoliivY5V78T9ghBiZ6OO/76oKffSBbq//D9yxAFmpt6t1cWlWjs94pz7mfdKZjvNfPTGlf0ic/wm2oD8i8IKCH/z2d5fj8AuCP0zP52a+9YX03Bcgl56fuPN4waB1EGJMBsaQtzrTgcOIjBDt+8r/cqczd67T5+SGAHsg4Hd3SvjjHTPdH/B3S7YrnfG/CbjgrXBEZv/Gnws33rv+858UbixBq3BzzX1a4SZkNK7Wn95vpxpO2rzrvvHzkILPSXlPooAffu8ndYJ5EX5y4ezMwmzsyB623vBet8+n4FqBgyZgAPXB0QFAFpBFQVGSdNMBLyNwbUGzJlJpJRBmDLnbkHnkSkM2bK5sOiDqtpi1AUQbq0xlXdYbItw33OZm+O5yvaGPt7iWu8mPu+wHiKgqwVvzU0M8/6p4/lVlzB3cCYqC7aUKHedf+lQ5/5MjAjqNg1wu76uioC51xgu+l56fnPnWV9Jzz0AsPZ+CM6c1qco0TEtxtmMRKocWBezqHsz/3evjf68zRWcOJCx3Yv47VvtWYbUzBFjui/9X+sqBpW7wf/3f/sv1n/+4cGOxcLPXFZdqOO6/566ZH438/kAAmJNyWIiP3yfwr9/70fLStZmFmS//3bc+98oXHk8rR+b2Xtjf7fORf4SUZPqwtz/5z3ljB32lAeG2/elRtIh4ZpjxrLBqzrVdYvvyw32Zt+S7q2K/LppVkQ1TzGPWqFuIpmyYIpOCzsC+i/3HhD8UJpXBbMi9KlUb8Pw/CKeuvvyqmH1FebLTOl0oL7/5B3W/vCCl0rlK1mDjKBMQ63P+8U4LcIJPgdxRg768YLeg7hWWl9wmgvR8ZuZbL6bnvpw+PwuS4LC7FvwprEBXw0dVELwFwj6+/+/O57sCb/fN0nPvP02fX3dsf61vqP/ALtYjUIar1//tf7r+8w9u/PztfvJTDefcfts1AR+H/H4T8DnYkZJ7UQ5cWVxcWVy8sd/84Or2337nlW/OHLMeW18gAAXhVQSOsgJHPz0leXLARsjBcqAeda0AzZqS2Xa0VbSIvLVCwZbLOzLfYUoKEVbJocyNyXpDjI5/3Az/QP0fpGJQLXn9P24jgJJkYpqJ55VHevMmfviLX/7wFz/TN1e/KeVwp8mPo+Af7XT+jHfIj39K4D+cF/QXCAqqKCyzf3kxff4/Zv52JD13ntDz6bOPQpDoKARPFxIMXm/eNgHeYqH3sP6X7wC//5GeXu40cR6pRflhsnDjretvFW/8vLfw47n99rmPGurfMRH4Vqc74P17MSh465c/XdnfLZJvvfTs6y8/exzDkDrGCjx5GhPQ9zUfs6BYxwooXz4nZ1bk1Yj83Yq8Wmev13UnRVDJjBAy7j38m2uyKWk5qLq3SHe1JmdeYeJ59BRDXk/X5cWry0tXf/i9H//s57/4r6V8ohMBcrzbX/h0kn/CkEGfISjsL/7ud8tR+EX67C9mnj+Tnptl5EWiM+n5KYjDqa9Pb5uACrx0r/L/7GB5P/1R+ecY+Iflh7dZNPn7H3NjqGCVCCn9bv98oX2fvo+uCUjBB7D/sa2A894f/un/z965xbZ9pun995ESKVGSRZE6WSdbtmTJ8imxk9jOJJN4E2c2RTvKzGaBYjHbLtCLogV62esCvejFAr1ugQItWqALDJQ0ceydzCazkxknjpPsxE580ME6+iBZJ+osSpQovr3486P+FHWgKFLH74EgUBJFUn/xed7nfb/3e7/Bx64fW51DI+/8RXPuWlvaElRgg8ddmgBwejfxUtz5gDrRpIrzIosFOPrkqd5b5XE6GkpVtV8dr0sn+a233+gMozM43dFDvnKK8B6j9AzVF/Vdsq99eO3ah79pb+3saOt6Ca6K1NiaeROZXwCn9jjz1xeCqBa0TY85VXf3vbH2LviS/H/wNdbUNb/la7jkqyokvz6ZvED7p8+QbshPy/w/P4xBJ3RujfwxhOWhLXVpLaSlkIeTtCI5Q0WVrmien5mwnygBfyPyssiXSl1bsWkxJTlwDo1e+/DTObLHleeFk0dfOFnPxiqwWua/pAN7ZEKF+wDJOkr20fh0oBZh9b2Dywl5iePcvDhCUpPD3DxAbs4WyW+95gTrEZbRGWaXmF1iclSq6ymspPoiOUWU6LDf1tfR1nftw8+tpZN8kQqRU7rsP7Ua8w/prb7V7EOsvnb4xGrxfNTd0TnW3uar+j91b9X5Lvyc/HO+8jIAb/m6ucBZ1D8gtwAUSiTl+DkKX8NtuG0b1LFl8rfM0BLmoS3zb13ucBjLidbPMs38FXgIX8KIjfydSnVsoXH4SFPTCyfrmt9vbjh5FFlsbLIOe0huvt3ShFr4gciErpxNApJ1ZKUEANKrtINYc5rI+CgTARl4Fl3Vmw8u2/5QfK7tLkiC+VaHAiq2nLE4K3Nhpqd4OkbPM7IqoUhOX6G6nsKqFYa/ve1xbF/mYZFfRSL/CvLhaxv/rRv2Ot++JP+qGHOy7Ahcypo7VlQp5Nf7ykvrzh33NTb5Lv4Z3jK8ZWvkBV3w35AvAdTcFvl/Hf53+siPtMzTMkPL0i689CvWAjrgK6WuKRXYggo0NDUhC41NTe+9/35DU71IEFlstJ0LtA7/VfjxyqtnSYBDWwYrI4i2FU2oaEFhYnUJsBb20Sv8HjcLM0w/j7YGWSlDwWEKDq9N/tq43iTpVXJHBR/J6Ah9s8yHGeyn+hWpvUJWJTUrU33L8MceLV/kz0T+vcgr8BQeJOwAK9xfnj81LbCrAFBUVuQrL6p74ye+xpO+i1c4eniVjfAygNwk8ifoxjG2Ff9fAEprTJ7e0jS4dg1vI/I/DNMyvzvJD5QmfOkX8Yt8pdRtmwT4RJLPDqxY19HW1W699WXBOiDkX/xFs2MdO+D0StZRy/zbLYAKP459B4c3ageiiUNRQpeBDUXF0YX90DSOCDluAp2EZliYWb7PwgyuAlzTq7oAvWfJvuzkZXGW4AjBYahkMUj1K1J9kWNX1mf+sskXqUww/4b59uxgZU/hwFj30PjY4Liv/FbdYLvv4im853yNbywbARlg6RNkACbAT+R4yvyfghvwB+iHMngRfgVO+BKur1av2aAeZZl/Hob30D/AsuwjIrc12+tE6kQsj9W1GVMQM70dbV0RspdU4cmmehW1A6ulBtlHJRbnIxOE+yw7YAkBgJUUOLzLdUFrE7HyiiTk56FpHDD9nOnnAIsFK8kPFJTjzk+a/CyLTnGtlL5CdiXhIP4TkN3e2roO8y3nXyESa9CeNMxPQgWWkwKtAvz6hq/xzbrm0bqrZ/A0LEuAtXlCvYTjpdT4H4L7cAP+BMchD8ogD16BQhhM2LG/IfnL4Ah8TRW07qWrX2LrI/aJ1InU61XDsVRrhNc//KS9rcsRtQPLqUHjimKhc9nnS0wI1vNX40ruwrg1XEBCM8paWbD7fIvzrnjyu/LXMv/LCX8i+VWRuF7D+yKAq8oK+Az3dbT1XfvgWntr66rMt5z/yyIvibwClbot1DA/mUphnB0YGBsfUuMd/4/gI0bP+F78ha+hHk8wOkhJVeBInf8W+mL/MrBExfICsb16yUvACXhdVeXJO3eYvB+d57BH+H9SL4FaCFjDzEV8SqW8FtJpswNWatC4SrHQZgrsdiA+U0iMySgvoacq8N1ybr8i1K8gf3E9rnxxV68S3tW6vUmqCFdRe2snLFt9lGv9yWv18NcijTqfLIRT+oZBCklB9+cPxtrbfA0/1L3t9Z1/1XfmAtk/B1AVpLr+74ZD4IPHMAR5cAUqoBIGoRDOwCTcT04CcuAIXKXwdfWX94X/Gxz71NMZ3kMSEA34Sn0HPqXqRHw6ERiz/TS1x4/WCFpb29u6bI6gCRbFniA4SzZYPog1CILiqVAEWWrh2XqOwVWFuwBXNe5qW1txPMNtOQnRY1RsLz5Ge1gr4NuRK3JepD5+Po5h/lZVoE/G+lq/a8d39nHFz6bP/rMCfFete6Yc/31wXu/CfhlehtiBJGV6Dlfhuvx3a/L/c7gK5bAUXFqcO3Y6ePzJ3FiHPzC/90qySln9j5YKvKKPrBlTqmsLGcHqxcK4BGFZDhJ/cXlBQdNV3D+l5Dyhp0x9TWiNYo27Wg69irsaV34C1bHS+OXub5WtlKejtVOfnmSXgOSHPtCoG34M0l8a6FH3Hvc/Hv672bGZqovB6pdeA9nK+t938AUAV2zkB36EH+Ge3sMzacsFrC1l1eAGL7ijkZ9zwd67c71tgS++DvZ2z/U9rnoy4xud98ztARfQDv/R4biVQOy6+HJAwDIISo2lb9aYhYZYOrDa+NfYieP6y6Y4mxBat1LrXnVlPbu9rTOWxtu8gItUD0qNBf+/EvkPhv+ZQZdL3XequwuRYGVW1UuvX/rFmarG0q3wHz18LXFEgSUBQ5r81iJON5yDE/AqVENOLI0M/P5G4Isbwd7uub5+wDc67x+d3yvxfxT+VqmPlRpdQwKsFUG/deaRw9GVbv5vLBAn62LkjxURUnwslR1lfltX2geonxD5z5HIO4apmfOnTh4t8Q18A1WNpWy5/3+t4STnbCN6LDyAp3Ai/sQegr3353pvBb64EfjiJpAbDOcGw3uI/BaKRViN1V1WCVApH1hC4BOpS0dRYHOJg3bg0dxhwynxG0iAKxNHJ0RETohUGY5mOCO4pG+3tg9PZXL+d3nCl0/szAcV+P2NwBfXg7335/oex8J+bjC8J2x/8hUBYpsilfJZy4TgE7GKAttsBzJB3bTgMvxCpMlwNPO4pPdNPNze8z/sYf/RXG9n4IsbgS9u7N2wn5oQWIPGLAmInnm87RnBbsMRkYsilww1twtNUAUXt/38vxjzrwd7H831PdqvYX99IYjZAQz5oVDkokizyGHDy22EtYFqO/kfM/xR5h+EsL++HTCISUC5uQo7gW3ivzxsnevtDHz7W8vwH8Cwb2BwMPmvpOUDWlqk95FMP8n1ZFmR/2CGfQODA8V/i/wf0PKBB6pyl59uP4X9UWPmt4ZJpRAx12Ff8V8ettLaRssHtLTsP87H8AjaVmv+MUie/I9h0tT/9hH/o56fh620tu7jyxeATnhk3kdbw4S5BPuF/0oszlu2/wBgzLyJDAz/Y2F/7pOPpLXVc+eeubgGBgeH/yr4yUfBz64Hbn4K+Avd/smQub4GBgeB/yrw2fXAzd8Gb346580BPKFwcD7sCS2ZS2xgsM/5H/jseuCzG4HPr5OTlTsftj4M+Q0M9j//NflvAL6Jef/k/IEi/4hZ+UvLZYRGcxW2HY4t2/4bK8jvnwztHvIHo6dMZgo98FApIwFbJ3+r7Xglg70R/xMj/y6p+QX1Z2tl/oQ+kzy9mIJ+6DZvojRJgMFe4v82k99Os+Pr3nMUApr8PwJwGS5nRgKmzTsoTQiYFuA9xP9g96NMk7/bdnxhD3wOPQAcg6twDACBwwmR3zqN3Poc68zzAxmQgH7j/NOBMaU6oVekxFyLvcB/Ndf9KNj9CMidD6eX/D0JhLd/37oRu10OL6KH2lthBJ5p/tvP5HikJcADnjS91AH4k1IDRgLSgV54Cg1m2v+u578KfvJR4OZv53qi/M+d32BXT0wbVpw1cdxm7FUC7Xs20gjrxhzMaQkIwO145tv5D5wDD/jTZAQm9fxjg7SgXam3TQqwu/mvpOUDPvlIbn6am5NlBf/1q/0hGIEQfAff2ghj2XjWjvNJ4q6+EZOAwGp3sycCJ9KRC6w4l9Zgi3iu1B14LmLi/67lf3Qzf25LS5XbaX0ryaW+HrgJ38V/pyclwq8jATXa5LOaCjzSh/MF4PKWc4FJaDfOP60YMJupdjH/Y5M8WpKnPfqowEOAPi2gP9VQv6EElMNlyNWGv3/5eKplUYjpQiwXSEEFJuE7+INSz40EpA/j0A2N4DPXYrfxXx7+YJ/ksSkcgpPwNxCCfvgWHuofpVHvn8MgHIMG8MMz6IS7WgKCtqez5wJVqVYEJuG5eftkQAIMdiH/Z2i9y8O7KT/NIXhB3z4BfTABPdAVOxtjyxiE38BhmIS3oQqq4awm/wg8gx+hMz4XOAF+nRRUQZ55R+wohk0XwO7j/0zU+bd2beWZ3PrGBTgOE3DcOv1Cq8DW7cAgDGrC/wT8EDu/sgoatNV/DsM6F4ilA5VwDl7VuYARgh0h/314IPJTcy12Df8XdNr/2zQ+q9d2lHyfzvcsIeja8oNbLmUOTkGxloBCyIO3oAm64Xu97hjWR5QG9GYBH1RDCZhelO3HA7ipVKNIqbkWu4D/EWm5Tssn6SV/DEcB2+w3/2pFgbFUJeA5/AaqoQGOwYtQCIVQB9VQDQMwA0/hBy0BXfp8rjqbEVjLC5jKX0byf6Vuw/uG/7uA/4vS8gEtH9HySeae3hv/ZX187XcrjmBQf+6BYujRKlADbmiCapiGfAhAtv6tUa04eeDRVcNEL9AKd0zxPzMYM+NAdwH/F7Xtv5bpV+CN/3/7bbeP60wh5gLmrNi7mce3kvxRKIYAvK2NQIH+OAITuk+pFe5Clz6lM8f2ODEJGIdeaDPvncxgAnqhAYrMtdgh/m8r+Y/CRLwEeG0/etNWopuDMeiBO3Brk08UK/VN2tIBtBDEziEqgxyYhWob+a2tqR5bImACVEbRodSfm1WAHeL/9pE/xnZvgiJ444UAmwS8DJWQC79L4Y2ljYCVFByDaqixUf1VXS/MgRGYXXt8SBkMmbdPBjCk1I8wJGLi//bzf7vJb9H7hXWLAnbkAnrjANAOJGwrSj4daIC3Aaix3SG2ZOjRjQOW+bdXARvhrAhwz5QAMoDBNTZxGGSU/ztA/g0JvxauQjXMQg/8EW6nmg6g1acm4T55ugpIPPmLoBbeEykCr9agYSME6UMAbinVIFJsrkWGoUTCO0v+rWABFuF38Ed4oN86m4LV+fs2vL2aBKyDcW1AuuG2UveVemAkIH14TeRvIxEzEXR74v+eJD/gAhe8CzXwBHrgnxL2/KwILOsYgU1JgJWdXoZSKNXJqpGAdMGMA9w2/u9V8ttV4EVd1T8GU7qfJ5HqHVodVghBR0oSYOE4FMFxEZ+RAIM9x39p+TUtH+1d8sdQqD+syRyWBNjncxTr5oKYEAQSJMC/Ri1gfVjNAs16yWrYlAMM9gic/+lhG3+8tW/+nhytAjW2SXJu/eEEjxaC4tWMgMu2EThn8ypQCmUipbpPadaoQKoohvdM/W87+D+yD5dacuKFoCZBDpw2ntv7i/ywCIvaOBRuXgKqoNGoQDr4f0WkylyIjPN/X/95ObYPuy+YhFD8zA+PTSlCNv5v1gXkGhVIB7LhMDRs/vobbAoqcvD+5kl4YCsQjMaHnRgOwenN1wLsGINxuA3tSj1Q6qaRgM3gTZH/YpYATfzPUI0glhF4dF1gxRTA2NjylCfSxrzAZb1eOAghowLJwW1KAIb/21AgKNRGIBEpZwErVCAXGsEr4tXKEjQqkEQJwPA/08g64H9/oS28T66mApMwmaZDad6ERpGrIreUugYjMGpUYKMEysDE/21SgVhdML1ZgB35UAPFUCxSAnNGAtZ5a8JpkWq96cvAxP/MSoD1eSrB/z+E6XinsEVYE8oDIla7kTECa8GMAzfxf1uLAnbaT0EH9MGA5n9J+vTSakMyRmAd5ME7IidM/Dfxf9sQW+17CsA0TAPQpjsIj+uzjIwRyDSK9IR4A8P/7ZaAxFpgP0zDlBaCdMFyAc0ixSIdSn0FbUYCNBzmEhj+70gtoHC1sUIj+gjDtGOFETASAEzAOIybQaAm/9+RQsCIbg1cAPQgwHLwpTX+J1YE0E93wHsEquA9kXrzdjT83xHMQwQKYFpLADod9WXMOFlTCa3RV4GDXQ4ohn9p+n8M/3fQAsxDyFYFtMaBjoAbMrc1zdqJFDtu4OlBlYBaeNfw3+T/O1sFmIIKmwTE+A9cyuSzN8C/EWmAYrh28CQgX6RcJN+8C03831kLYGFU899Cv75RCs5MGoHY7reJA7aD2AVnRF5P62qrgeF/KhagBKZ0I/CCTQKsSSFl4Mrka2iEcpFymIChAyMBLmgw/Df83yUuQFarBT6HRSDzElAFZfr244MhAS6ogLcM/03+v0tcQGF8CmDhvuZ/7RrHhKcLtfCvRY6CF24dgHWBGaUKRWbWvoP1vygw704T/zONSWiFL/VGgERYkz+zM1kLQA8RKBEpPQBLg80i78Jra5O/Qw9uNBJg4v92YHoN8g/DfaiEvAxnARZ+AiV60Ph+bRNsFmkWeW/tI4Cnbf+OAiMBJv5nugQQ0u+2nDVOBLaW660UwJnh1+OHElD71AUkQ/4+W/Avzkw7puG/wTJKoQrOQ2l8O7CFWRjSKwJWs7pruyQAeLJfJMAh8nNYn/xAAAZgAQqgNn5kq4Hhf6ZwCIqgBErBC8MJEjAMEb0ikLctEtCoDyzq2PsScFLkpyLNIs0bZWGx4O+GWhP8Tf6/nSiAYwB0rnZG5X0YgjK4CJcgO8Mq4IdYqNzTPYKW528SObHRPe1VGJP2m/i/A3BDkQ47QZiP/6llBBb1xzYYgViP4J50ASLN2vP7kyC/PfM35t/wf8dcUxUUgU9nAStUYBie29qEi4wErAYl8p71kdz9Y5k/UAwVxvwb/u8givXJvz6d9luj/udtRuAZDAOZ3C+4RyVAWdn+Rgm/Cf6G/7sXeeCHKvDBcagBH4zZ7MCszQUccAk4pJRbqVBK5DfBP3NO1mCrEpAHHj0d4NFq9/lW37iU4Rez2XKg3+MuPnI0qhptHZl7YdVOZ7XTCTxdWsoLhxs3Sf5pW/NlAVSY4p/h/y5UAWAcqiBb2/6dkoAAfLWRBPg97p+/8cov/u2/K6mpbW9r//h//c9rv/syE2G/0OGodjprnFnAlaXIeTgssqmDPVeU/Q35Df93I0rAAxXQC9/o3UGJElCV4VzgdZFOCCTRIOzPczeebCw5UttYVRL6w432ypKO/pG0h/1C5Sh0OIDz4cXzkaXzkc0dOm2Cv+H/XjICtVAKQDbcSZCAfqiES9CQsXUBPzRvco9AaHikYmJ0YTj95LfCfpT84fD5cHizj7Ni54Uhv+H/HlCB18AD2dAfP0r8GTyDCRiGM1CbmRdwIjkJyJI4CVjxU1eWE1gIL+0s+QdMz4/h/56DCy5BFTyDDxNOE3gGLrDm2+2UBGQJuZE4CVhB/rMN9cC9js7NSkC6yJ+Y+Rvzb/i/l2Dl+ZWwCEO271tbhr7RX2ZaAtY6WcwZWfOInaqKyl/98i+zXbn/9X/8954nT3aE/AMJwd+QP70wJyxthwQ0QzOcs43xAoa1BPRCb8ae/QS8usYpGoIj2+kWWf094C8pOXa0Hoc72+XZqchv8d9ChQn+Jv7vUdRCOZTDM/h7mxGw1ghjLsCbmYpgPVwWaYfxeAvgznLk57rd2avw31dc/PKFC53Pn/7j7//Y0dW+/eRf4fwr9IeBif97ErlQB3VwNH7xbxhm4T7cgbuZMQKl8FORplVflVrO/hcWlm97PZ7jNUe6nzz+5t6dJJ/lkFKFylGoHGkh/0DCmp8hv4n/exvZUAvvwzP4Bh7ArG4cyocJmMhYOeAk/ESkHQI2C6AiS87FBbW0BIQWZGomEloQlAJEWJqd/afvvx8bHU3yKaZEniyFJyVyOiv7SmRpi5Hf7vxN2m/4v6/KAVWQB2Xa+dsHB/dmJhcogddEbil1K/77TtGF/fDcwkK0LSciUltTIyKBkU20AxzSynI+HD4fWUqZ/DEJMGm/4f++xRnIhzzo1auAdgmwDr2uTasRaEiwAE5F/pEap4LFIHOB/nB011LdkSM/e/31k/WNmyJ/jTOr2uk8Hw5fSR/5jfM3+f++RS2cgTPgTfjRhF4USGM5wLIAp2zfcVUf8b72hrvmKDAwHviTUgNKAcdrjpysb3w6OJztyk3e/E9KJF3kNw0/Jv4fFAnw2thOghFIby5wCs6KdNjOEXMXFwFMB+kf7p+eBY7V1Fx9/XVczr//x886ujaxI9AfDp+Hzfb2bxj/DQz/9zOKbNwet5UAM5QLNEq0wgdEglPMTTE3CcjAcoNiY1PT00Cge7A/+Yf1ibwocmzdub2bQoHp9jP8N0aAtK4LFOknGoIlkcP5BUu5h8gtlOFH8rybmXHAJbS3tv7h7p2O1tYkHzZXD/M4ko5LMW1jviG/4f9BNAKZywWKoBw6oCaLy25q8gut70uU/NJwqDBrfKI9afIDNfCOyE/TRP4BW/w3MPw/cEZgnVzgGRTB6S0YgTJ4Q8Rq6KvJsrUDLi4BFYe8l/OKKqbmI+OTm8gp4Eia/nwr8ze23/Df5AIrc4FZ/eXsFnKBIrgk8mul4o7WnQkEJhZkccnlpqa49PHz51nZ2Uk+YL1I8yaH+ayFAVvwNzD8N7nASiMwC7PwrW4ZSk0CvADkCAUOBTA/Pjba1zUYmAlR5pLO/t4vJye7xpJq+1sQqRepT0fZL7bs12D4b/hvsMIIjOuwHzMCW5IAkUaHOprtLHAqgNDE2AJAsYQ6Rvpbk+v5XRJ5T6Q5vqdg6+bfkN/w3yDOCFgqMLtaLpCCBOTAeyINwmmnzv9nZoGmnKzCHNej6cmBhaQaeJrglyK/NOQ3/DfItApYn/N0CjBsKwSwyUWBo/AzOAqU+ADGRxkcLZkNnnNn5eVkfz09l+Tj5EFTmv7AWOZvKn+G/warS8BpnfwP613Dlhw8g6pNNghFyX/qON4cxp8vPXmal+856gyPOZPtB/eIXBDJS1Pkt/hv1vwM/w3WKwdY+FbzP+YF+mE2hdaAkiJgKRBQo9PFDjWfnzM8GYwsJdXAexLeFqlOE/+nDfkN/w2Sl4Dfa/MfU4EFOAWeFE7Fmp/NCy+dOJQ968i6HUhq2b9c5CWRk+kL/ph9vjsEs/9v70nAaTgd/81ZGIcAjMWPyt8YQ32O4ESW2+E77B/Pyr6HY3Cj+J8vckGkWaQqTfyfTpjwb2Div8GaOK2D/7fx3++3bSVOKpBOjfCsleGn2YcKZqZDU4uhnqnQhr+UD41pIr99yJfhv+G/QbK4aKsFWBiBhwBYq/GuZBIBt5vQJG4XvkPO8Zn2iecbk1/kgshb6Ti/bCB+yJeB4b/BliQgtmXnxWR+P8dNWTE1FQrEW/Dk+ciXs7NPFha3J/hPJ5DfZP6G/wbpkYBKKN/wl7PB7SbHDaipmfbB8cdTs9sT/IdWO9LPFP8M/w1Sl4AuCOhEYAQW1vf/WVCYpaw9PoPD7V/d/fibjo6ZhQ2fbuvBfwg+h2lwQ7GN/4b8hv8GKUqAH7rgNxCAEbgLLri4DqlcWRR5KCjGXYh7gaGR9iTIfwIupiP4D8Ew+MEDHhP8Df8Ntog6/VlgzFYIWE8CPEWUnqW6jkgX7sINnyJPpEykYcvkv6ebl4Mm+Bv+G6RRAt6FevgWOjeUgKUIC4tk55PjTYb8QB40bG2f76wO/naYth/Df4P0oB78AOTCPZsEvL5qLUA5k3/kPJELIlehegvkvw8/6uAPeMypfob/BumFD94EH+TCt9AKLjgCK8//zXLhLiBrE73CDVuo/A3p4B8jvx/OQp0hv+G/QXqRa1sU6NStwWPgS5SApFEFl1MN/lbBfwiCMKNf4Vk4a8hv+G+QIVwEH1yCMVAwB3MQd5pPeGn5tnMDLcjfgvMfh3Fb5LeCv4n8uwRm/89+LgdYJ44XQe5K8ocJhbAO6spyUV1T58xeJ/l/SSQ/pdfQA88gDK54KfGbf4/hv8E2lAMqoTLR/AMzc0wMA5T6jr9w6melvuMixatV+KvgrZSS/x7ogd548p+Bs2k92tjA8N9gvXLAKod4hsI8fiyP7kYloMx3XKQYTq4mAXkp9fzEyG/BZSP/MfNfMfm/wQ4jtBglfzyKwT791yNSuvk5X4nk90EtNBrym/hvsLOYBev8Hxb1qM/s/GxPdBZwSYIF2Gzbz3g8+aMPYshv+G+wG8h/E/5OqY8X55kdYzGIqyC7uKK6/NAvc6RRpDGe7dXw6iaL/1bBPwYv1MIxQ37j/w12CT5W6qlSDYOB6ABvV35xRdnL0qqQzvgUwLV58vfEH1h8LP44IwMT/w12DHlQChegdSw43D4a6X8G4C3lxTe8RaVAia0K6BI5K+LaDPntwT8W9g35DyL/5/VHDEsJHwbbjwvQLFK2xO2+Z2OPHzAfoMjP+Vez/IetO8Ty/5PwrsixpMn/PXyvg7/x/HvD/7dn5nFDMAkhcEMhuCECixCJ155s40B2CCPw9VTo5Hc/NHrrKalgaGLI6Rp3ukeXQqNKATkiOSKOWLEwCf536OBfBAuwkPTvGuwU1EVHpggYGyUb22USMenHrkGHUkBDSSEl0bBPe09gKfpPi0nAkU0m/zEYz78n8P8HABDoK+VqIQnkAAAAAElFTkSuQmCC"/>
  <p:tag name="MMPROD_10261LOGO" val=""/>
  <p:tag name="MMPROD_UIDATA" val="&lt;database version=&quot;7.0&quot;&gt;&lt;object type=&quot;1&quot; unique_id=&quot;10001&quot;&gt;&lt;property id=&quot;20139&quot; value=&quot;%n. %s&quot;/&gt;&lt;property id=&quot;20141&quot; value=&quot;Os Vixías da Terra1&quot;/&gt;&lt;property id=&quot;20144&quot; value=&quot;1&quot;/&gt;&lt;property id=&quot;20146&quot; value=&quot;0&quot;/&gt;&lt;property id=&quot;20147&quot; value=&quot;0&quot;/&gt;&lt;property id=&quot;20148&quot; value=&quot;6&quot;/&gt;&lt;property id=&quot;20180&quot; value=&quot;1&quot;/&gt;&lt;property id=&quot;20181&quot; value=&quot;1&quot;/&gt;&lt;property id=&quot;20182&quot; value=&quot;0&quot;/&gt;&lt;property id=&quot;20183&quot; value=&quot;1&quot;/&gt;&lt;property id=&quot;20184&quot; value=&quot;7&quot;/&gt;&lt;property id=&quot;20193&quot; value=&quot;-1&quot;/&gt;&lt;property id=&quot;20221&quot; value=&quot;C:\Users\trinanes\Pictures\&quot;/&gt;&lt;property id=&quot;20224&quot; value=&quot;C:\Users\trinanes\Documents\PRESENTACIONES\CURSO PRESENTACIONES\PUBLISH1&quot;/&gt;&lt;property id=&quot;20250&quot; value=&quot;0&quot;/&gt;&lt;property id=&quot;20251&quot; value=&quot;0&quot;/&gt;&lt;property id=&quot;20259&quot; value=&quot;0&quot;/&gt;&lt;object type=&quot;8&quot; unique_id=&quot;10002&quot;&gt;&lt;/object&gt;&lt;object type=&quot;2&quot; unique_id=&quot;10003&quot;&gt;&lt;object type=&quot;3&quot; unique_id=&quot;10004&quot;&gt;&lt;property id=&quot;20148&quot; value=&quot;5&quot;/&gt;&lt;property id=&quot;20300&quot; value=&quot;Slide 1 - &amp;quot;Os Vixías da Terra&amp;quot;&quot;/&gt;&lt;property id=&quot;20302&quot; value=&quot;1&quot;/&gt;&lt;property id=&quot;20303&quot; value=&quot;Joaquin Triñanes&quot;/&gt;&lt;property id=&quot;20307&quot; value=&quot;256&quot;/&gt;&lt;property id=&quot;20309&quot; value=&quot;10261&quot;/&gt;&lt;/object&gt;&lt;object type=&quot;3&quot; unique_id=&quot;10005&quot;&gt;&lt;property id=&quot;20148&quot; value=&quot;5&quot;/&gt;&lt;property id=&quot;20300&quot; value=&quot;Slide 3&quot;/&gt;&lt;property id=&quot;20302&quot; value=&quot;1&quot;/&gt;&lt;property id=&quot;20303&quot; value=&quot;Joaquin Triñanes&quot;/&gt;&lt;property id=&quot;20307&quot; value=&quot;257&quot;/&gt;&lt;property id=&quot;20309&quot; value=&quot;10261&quot;/&gt;&lt;/object&gt;&lt;object type=&quot;3&quot; unique_id=&quot;10006&quot;&gt;&lt;property id=&quot;20148&quot; value=&quot;5&quot;/&gt;&lt;property id=&quot;20300&quot; value=&quot;Slide 4&quot;/&gt;&lt;property id=&quot;20302&quot; value=&quot;1&quot;/&gt;&lt;property id=&quot;20303&quot; value=&quot;Joaquin Triñanes&quot;/&gt;&lt;property id=&quot;20307&quot; value=&quot;258&quot;/&gt;&lt;property id=&quot;20309&quot; value=&quot;10261&quot;/&gt;&lt;/object&gt;&lt;object type=&quot;3&quot; unique_id=&quot;10067&quot;&gt;&lt;property id=&quot;20148&quot; value=&quot;5&quot;/&gt;&lt;property id=&quot;20300&quot; value=&quot;Slide 2&quot;/&gt;&lt;property id=&quot;20302&quot; value=&quot;1&quot;/&gt;&lt;property id=&quot;20303&quot; value=&quot;Joaquin Triñanes&quot;/&gt;&lt;property id=&quot;20307&quot; value=&quot;260&quot;/&gt;&lt;property id=&quot;20309&quot; value=&quot;10261&quot;/&gt;&lt;/object&gt;&lt;object type=&quot;3&quot; unique_id=&quot;10068&quot;&gt;&lt;property id=&quot;20148&quot; value=&quot;5&quot;/&gt;&lt;property id=&quot;20300&quot; value=&quot;Slide 5&quot;/&gt;&lt;property id=&quot;20302&quot; value=&quot;1&quot;/&gt;&lt;property id=&quot;20303&quot; value=&quot;Joaquin Triñanes&quot;/&gt;&lt;property id=&quot;20307&quot; value=&quot;259&quot;/&gt;&lt;property id=&quot;20309&quot; value=&quot;10261&quot;/&gt;&lt;/object&gt;&lt;object type=&quot;3&quot; unique_id=&quot;10111&quot;&gt;&lt;property id=&quot;20148&quot; value=&quot;5&quot;/&gt;&lt;property id=&quot;20300&quot; value=&quot;Slide 6&quot;/&gt;&lt;property id=&quot;20302&quot; value=&quot;1&quot;/&gt;&lt;property id=&quot;20303&quot; value=&quot;Joaquin Triñanes&quot;/&gt;&lt;property id=&quot;20307&quot; value=&quot;261&quot;/&gt;&lt;property id=&quot;20309&quot; value=&quot;10261&quot;/&gt;&lt;/object&gt;&lt;object type=&quot;3&quot; unique_id=&quot;10136&quot;&gt;&lt;property id=&quot;20148&quot; value=&quot;5&quot;/&gt;&lt;property id=&quot;20300&quot; value=&quot;Slide 12&quot;/&gt;&lt;property id=&quot;20302&quot; value=&quot;1&quot;/&gt;&lt;property id=&quot;20303&quot; value=&quot;Joaquin Triñanes&quot;/&gt;&lt;property id=&quot;20307&quot; value=&quot;262&quot;/&gt;&lt;property id=&quot;20309&quot; value=&quot;10261&quot;/&gt;&lt;/object&gt;&lt;object type=&quot;3&quot; unique_id=&quot;10164&quot;&gt;&lt;property id=&quot;20148&quot; value=&quot;5&quot;/&gt;&lt;property id=&quot;20300&quot; value=&quot;Slide 11&quot;/&gt;&lt;property id=&quot;20302&quot; value=&quot;1&quot;/&gt;&lt;property id=&quot;20303&quot; value=&quot;Joaquin Triñanes&quot;/&gt;&lt;property id=&quot;20307&quot; value=&quot;263&quot;/&gt;&lt;property id=&quot;20309&quot; value=&quot;10261&quot;/&gt;&lt;/object&gt;&lt;object type=&quot;3&quot; unique_id=&quot;10168&quot;&gt;&lt;property id=&quot;20148&quot; value=&quot;5&quot;/&gt;&lt;property id=&quot;20300&quot; value=&quot;Slide 7&quot;/&gt;&lt;property id=&quot;20302&quot; value=&quot;1&quot;/&gt;&lt;property id=&quot;20303&quot; value=&quot;Joaquin Triñanes&quot;/&gt;&lt;property id=&quot;20307&quot; value=&quot;264&quot;/&gt;&lt;property id=&quot;20309&quot; value=&quot;10261&quot;/&gt;&lt;/object&gt;&lt;object type=&quot;3&quot; unique_id=&quot;10169&quot;&gt;&lt;property id=&quot;20148&quot; value=&quot;5&quot;/&gt;&lt;property id=&quot;20300&quot; value=&quot;Slide 8&quot;/&gt;&lt;property id=&quot;20302&quot; value=&quot;1&quot;/&gt;&lt;property id=&quot;20303&quot; value=&quot;Joaquin Triñanes&quot;/&gt;&lt;property id=&quot;20307&quot; value=&quot;265&quot;/&gt;&lt;property id=&quot;20309&quot; value=&quot;10261&quot;/&gt;&lt;/object&gt;&lt;object type=&quot;3&quot; unique_id=&quot;10170&quot;&gt;&lt;property id=&quot;20148&quot; value=&quot;5&quot;/&gt;&lt;property id=&quot;20300&quot; value=&quot;Slide 9&quot;/&gt;&lt;property id=&quot;20302&quot; value=&quot;1&quot;/&gt;&lt;property id=&quot;20303&quot; value=&quot;Joaquin Triñanes&quot;/&gt;&lt;property id=&quot;20307&quot; value=&quot;267&quot;/&gt;&lt;property id=&quot;20309&quot; value=&quot;10261&quot;/&gt;&lt;/object&gt;&lt;object type=&quot;3&quot; unique_id=&quot;10171&quot;&gt;&lt;property id=&quot;20148&quot; value=&quot;5&quot;/&gt;&lt;property id=&quot;20300&quot; value=&quot;Slide 10&quot;/&gt;&lt;property id=&quot;20302&quot; value=&quot;1&quot;/&gt;&lt;property id=&quot;20303&quot; value=&quot;Joaquin Triñanes&quot;/&gt;&lt;property id=&quot;20307&quot; value=&quot;266&quot;/&gt;&lt;property id=&quot;20309&quot; value=&quot;10261&quot;/&gt;&lt;/object&gt;&lt;/object&gt;&lt;object type=&quot;10&quot; unique_id=&quot;10165&quot;&gt;&lt;object type=&quot;11&quot; unique_id=&quot;10166&quot;&gt;&lt;property id=&quot;20180&quot; value=&quot;1&quot;/&gt;&lt;property id=&quot;20181&quot; value=&quot;1&quot;/&gt;&lt;property id=&quot;20182&quot; value=&quot;0&quot;/&gt;&lt;property id=&quot;20183&quot; value=&quot;1&quot;/&gt;&lt;/object&gt;&lt;object type=&quot;12&quot; unique_id=&quot;10223&quot;&gt;&lt;/object&gt;&lt;/object&gt;&lt;object type=&quot;4&quot; unique_id=&quot;10167&quot;&gt;&lt;object type=&quot;5&quot; unique_id=&quot;10261&quot;&gt;&lt;property id=&quot;20000&quot; value=&quot;0&quot;/&gt;&lt;property id=&quot;20149&quot; value=&quot;Joaquin Triñanes&quot;/&gt;&lt;property id=&quot;20151&quot; value=&quot;joki1.png&quot;/&gt;&lt;property id=&quot;20153&quot; value=&quot;joaquin.trinanes@usc.es&quot;/&gt;&lt;/object&gt;&lt;/object&gt;&lt;/object&gt;&lt;/database&gt;"/>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10264</TotalTime>
  <Words>1008</Words>
  <Application>Microsoft Macintosh PowerPoint</Application>
  <PresentationFormat>Presentación en pantalla (4:3)</PresentationFormat>
  <Paragraphs>191</Paragraphs>
  <Slides>38</Slides>
  <Notes>34</Notes>
  <HiddenSlides>0</HiddenSlides>
  <MMClips>0</MMClips>
  <ScaleCrop>false</ScaleCrop>
  <HeadingPairs>
    <vt:vector size="4" baseType="variant">
      <vt:variant>
        <vt:lpstr>Tema</vt:lpstr>
      </vt:variant>
      <vt:variant>
        <vt:i4>1</vt:i4>
      </vt:variant>
      <vt:variant>
        <vt:lpstr>Títulos de diapositiva</vt:lpstr>
      </vt:variant>
      <vt:variant>
        <vt:i4>38</vt:i4>
      </vt:variant>
    </vt:vector>
  </HeadingPairs>
  <TitlesOfParts>
    <vt:vector size="3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trinanes</dc:creator>
  <cp:lastModifiedBy>Joaquin Trinanes</cp:lastModifiedBy>
  <cp:revision>360</cp:revision>
  <dcterms:created xsi:type="dcterms:W3CDTF">2009-06-29T07:30:43Z</dcterms:created>
  <dcterms:modified xsi:type="dcterms:W3CDTF">2014-09-16T20:53:23Z</dcterms:modified>
</cp:coreProperties>
</file>