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2"/>
  </p:notesMasterIdLst>
  <p:sldIdLst>
    <p:sldId id="333" r:id="rId2"/>
    <p:sldId id="376" r:id="rId3"/>
    <p:sldId id="389" r:id="rId4"/>
    <p:sldId id="390" r:id="rId5"/>
    <p:sldId id="388" r:id="rId6"/>
    <p:sldId id="391" r:id="rId7"/>
    <p:sldId id="392" r:id="rId8"/>
    <p:sldId id="374" r:id="rId9"/>
    <p:sldId id="385" r:id="rId10"/>
    <p:sldId id="38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u="sng" kern="1200">
        <a:solidFill>
          <a:schemeClr val="hlink"/>
        </a:solidFill>
        <a:latin typeface="Times New Roman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sz="2400" i="1" u="sng" kern="1200">
        <a:solidFill>
          <a:schemeClr val="hlink"/>
        </a:solidFill>
        <a:latin typeface="Times New Roman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sz="2400" i="1" u="sng" kern="1200">
        <a:solidFill>
          <a:schemeClr val="hlink"/>
        </a:solidFill>
        <a:latin typeface="Times New Roman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sz="2400" i="1" u="sng" kern="1200">
        <a:solidFill>
          <a:schemeClr val="hlink"/>
        </a:solidFill>
        <a:latin typeface="Times New Roman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sz="2400" i="1" u="sng" kern="1200">
        <a:solidFill>
          <a:schemeClr val="hlink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i="1" u="sng" kern="1200">
        <a:solidFill>
          <a:schemeClr val="hlink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i="1" u="sng" kern="1200">
        <a:solidFill>
          <a:schemeClr val="hlink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i="1" u="sng" kern="1200">
        <a:solidFill>
          <a:schemeClr val="hlink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i="1" u="sng" kern="1200">
        <a:solidFill>
          <a:schemeClr val="hlink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6"/>
    <a:srgbClr val="000000"/>
    <a:srgbClr val="003F80"/>
    <a:srgbClr val="CCECFF"/>
    <a:srgbClr val="CCFF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8" autoAdjust="0"/>
    <p:restoredTop sz="82788" autoAdjust="0"/>
  </p:normalViewPr>
  <p:slideViewPr>
    <p:cSldViewPr>
      <p:cViewPr varScale="1">
        <p:scale>
          <a:sx n="55" d="100"/>
          <a:sy n="55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3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 u="none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 u="none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 u="none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 u="none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7385DD-379D-4354-9847-697E3894E6C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30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6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2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8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9B147204-7B81-4741-A977-6589987E9C6D}" type="slidenum">
              <a:rPr lang="en-GB" smtClean="0"/>
              <a:pPr defTabSz="947738">
                <a:defRPr/>
              </a:pPr>
              <a:t>1</a:t>
            </a:fld>
            <a:endParaRPr lang="en-GB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gl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C9BC8-659F-4239-86DF-0FE91C2249F6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gl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C9BC8-659F-4239-86DF-0FE91C2249F6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gl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C9BC8-659F-4239-86DF-0FE91C2249F6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gl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C9BC8-659F-4239-86DF-0FE91C2249F6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gl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C9BC8-659F-4239-86DF-0FE91C2249F6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gl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C9BC8-659F-4239-86DF-0FE91C2249F6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14"/>
          <p:cNvSpPr>
            <a:spLocks noChangeShapeType="1"/>
          </p:cNvSpPr>
          <p:nvPr/>
        </p:nvSpPr>
        <p:spPr bwMode="auto">
          <a:xfrm>
            <a:off x="1143000" y="1219200"/>
            <a:ext cx="4800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6373" tIns="43186" rIns="86373" bIns="43186"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Jul 15</a:t>
            </a:r>
            <a:r>
              <a:rPr lang="en-GB" baseline="30000"/>
              <a:t>th</a:t>
            </a:r>
            <a:r>
              <a:rPr lang="en-GB"/>
              <a:t> , 2010</a:t>
            </a:r>
          </a:p>
        </p:txBody>
      </p:sp>
      <p:sp>
        <p:nvSpPr>
          <p:cNvPr id="3" name="Rectangle 1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8BA6-D31D-46B4-8E00-7FB7E5589C16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05" name="Rectangle 149"/>
          <p:cNvSpPr>
            <a:spLocks noChangeArrowheads="1"/>
          </p:cNvSpPr>
          <p:nvPr/>
        </p:nvSpPr>
        <p:spPr bwMode="auto">
          <a:xfrm>
            <a:off x="1374775" y="6286500"/>
            <a:ext cx="7769225" cy="571500"/>
          </a:xfrm>
          <a:prstGeom prst="rect">
            <a:avLst/>
          </a:prstGeom>
          <a:solidFill>
            <a:srgbClr val="003B7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6383" tIns="43191" rIns="86383" bIns="43191" anchor="ctr"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>
              <a:latin typeface="Arial" charset="0"/>
              <a:cs typeface="+mn-cs"/>
            </a:endParaRPr>
          </a:p>
        </p:txBody>
      </p:sp>
      <p:sp>
        <p:nvSpPr>
          <p:cNvPr id="96388" name="Rectangle 132"/>
          <p:cNvSpPr>
            <a:spLocks noChangeArrowheads="1"/>
          </p:cNvSpPr>
          <p:nvPr/>
        </p:nvSpPr>
        <p:spPr bwMode="auto">
          <a:xfrm>
            <a:off x="0" y="842963"/>
            <a:ext cx="1374775" cy="5443537"/>
          </a:xfrm>
          <a:prstGeom prst="rect">
            <a:avLst/>
          </a:prstGeom>
          <a:solidFill>
            <a:srgbClr val="003B7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6383" tIns="43191" rIns="86383" bIns="43191" anchor="ctr"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>
              <a:latin typeface="Arial" charset="0"/>
              <a:cs typeface="+mn-cs"/>
            </a:endParaRPr>
          </a:p>
        </p:txBody>
      </p:sp>
      <p:sp>
        <p:nvSpPr>
          <p:cNvPr id="1028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9713" y="911225"/>
            <a:ext cx="7418387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96364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1450" y="6423025"/>
            <a:ext cx="19161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 sz="1400" b="0" i="0" u="none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 </a:t>
            </a:r>
          </a:p>
          <a:p>
            <a:pPr>
              <a:defRPr/>
            </a:pPr>
            <a:r>
              <a:rPr lang="en-GB"/>
              <a:t>Jun 15</a:t>
            </a:r>
            <a:r>
              <a:rPr lang="en-GB" baseline="30000"/>
              <a:t>th</a:t>
            </a:r>
            <a:r>
              <a:rPr lang="en-GB"/>
              <a:t>, 2010</a:t>
            </a:r>
          </a:p>
        </p:txBody>
      </p:sp>
      <p:sp>
        <p:nvSpPr>
          <p:cNvPr id="96366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3738" y="6407150"/>
            <a:ext cx="6127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 sz="1300" b="0" i="0" u="none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727BE3-E414-489E-B6AF-28800F95F4C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96378" name="Text Box 122"/>
          <p:cNvSpPr txBox="1">
            <a:spLocks noChangeArrowheads="1"/>
          </p:cNvSpPr>
          <p:nvPr/>
        </p:nvSpPr>
        <p:spPr bwMode="auto">
          <a:xfrm>
            <a:off x="2667000" y="6478588"/>
            <a:ext cx="523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8" rIns="91418" bIns="45708" anchor="b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i="0" u="none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SAB/STAR Ocean Brief</a:t>
            </a:r>
          </a:p>
        </p:txBody>
      </p:sp>
      <p:sp>
        <p:nvSpPr>
          <p:cNvPr id="96404" name="Rectangle 148"/>
          <p:cNvSpPr>
            <a:spLocks noChangeArrowheads="1"/>
          </p:cNvSpPr>
          <p:nvPr/>
        </p:nvSpPr>
        <p:spPr bwMode="auto">
          <a:xfrm>
            <a:off x="1374775" y="0"/>
            <a:ext cx="7769225" cy="842963"/>
          </a:xfrm>
          <a:prstGeom prst="rect">
            <a:avLst/>
          </a:prstGeom>
          <a:solidFill>
            <a:srgbClr val="003B7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6383" tIns="43191" rIns="86383" bIns="43191" anchor="ctr"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>
              <a:latin typeface="Arial" charset="0"/>
              <a:cs typeface="+mn-cs"/>
            </a:endParaRPr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0"/>
            <a:ext cx="88106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4" descr="titl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6400800"/>
            <a:ext cx="123348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 userDrawn="1"/>
        </p:nvSpPr>
        <p:spPr>
          <a:xfrm>
            <a:off x="1331913" y="107950"/>
            <a:ext cx="7848600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921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200" b="1" i="0" u="none" kern="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CoastWatch</a:t>
            </a:r>
            <a:r>
              <a:rPr lang="en-US" sz="2200" b="1" i="0" u="none" kern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Program. Ocean Observations and Products</a:t>
            </a:r>
            <a:endParaRPr lang="gl-ES" sz="2200" b="1" i="0" u="none" kern="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33CC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33CC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33CC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33CC"/>
          </a:solidFill>
          <a:latin typeface="Arial" charset="0"/>
        </a:defRPr>
      </a:lvl5pPr>
      <a:lvl6pPr marL="431912" algn="ctr" defTabSz="914813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33CC"/>
          </a:solidFill>
          <a:latin typeface="Arial" charset="0"/>
        </a:defRPr>
      </a:lvl6pPr>
      <a:lvl7pPr marL="863823" algn="ctr" defTabSz="914813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33CC"/>
          </a:solidFill>
          <a:latin typeface="Arial" charset="0"/>
        </a:defRPr>
      </a:lvl7pPr>
      <a:lvl8pPr marL="1295735" algn="ctr" defTabSz="914813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33CC"/>
          </a:solidFill>
          <a:latin typeface="Arial" charset="0"/>
        </a:defRPr>
      </a:lvl8pPr>
      <a:lvl9pPr marL="1727646" algn="ctr" defTabSz="914813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50000"/>
        </a:spcBef>
        <a:spcAft>
          <a:spcPct val="0"/>
        </a:spcAft>
        <a:buClr>
          <a:srgbClr val="003B76"/>
        </a:buClr>
        <a:buFont typeface="Wingdings" pitchFamily="2" charset="2"/>
        <a:buChar char="w"/>
        <a:defRPr sz="1900" b="1">
          <a:solidFill>
            <a:srgbClr val="003B7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buClr>
          <a:srgbClr val="003B76"/>
        </a:buClr>
        <a:buFont typeface="Wingdings" pitchFamily="2" charset="2"/>
        <a:buChar char="§"/>
        <a:defRPr>
          <a:solidFill>
            <a:srgbClr val="003B76"/>
          </a:solidFill>
          <a:latin typeface="+mn-lt"/>
        </a:defRPr>
      </a:lvl2pPr>
      <a:lvl3pPr marL="1084263" indent="-228600" algn="l" rtl="0" eaLnBrk="0" fontAlgn="base" hangingPunct="0">
        <a:spcBef>
          <a:spcPct val="20000"/>
        </a:spcBef>
        <a:spcAft>
          <a:spcPct val="0"/>
        </a:spcAft>
        <a:buClr>
          <a:srgbClr val="080808"/>
        </a:buClr>
        <a:buSzPct val="90000"/>
        <a:buChar char="•"/>
        <a:defRPr sz="1500">
          <a:solidFill>
            <a:srgbClr val="080808"/>
          </a:solidFill>
          <a:latin typeface="+mn-lt"/>
        </a:defRPr>
      </a:lvl3pPr>
      <a:lvl4pPr marL="1427163" indent="-227013" algn="l" rtl="0" eaLnBrk="0" fontAlgn="base" hangingPunct="0">
        <a:spcBef>
          <a:spcPct val="20000"/>
        </a:spcBef>
        <a:spcAft>
          <a:spcPct val="0"/>
        </a:spcAft>
        <a:buClr>
          <a:srgbClr val="080808"/>
        </a:buClr>
        <a:buSzPct val="90000"/>
        <a:buFont typeface="Wingdings" pitchFamily="2" charset="2"/>
        <a:buChar char="ü"/>
        <a:defRPr sz="1500">
          <a:solidFill>
            <a:srgbClr val="080808"/>
          </a:solidFill>
          <a:latin typeface="+mn-lt"/>
        </a:defRPr>
      </a:lvl4pPr>
      <a:lvl5pPr marL="1770063" indent="-227013" algn="l" rtl="0" eaLnBrk="0" fontAlgn="base" hangingPunct="0">
        <a:spcBef>
          <a:spcPct val="20000"/>
        </a:spcBef>
        <a:spcAft>
          <a:spcPct val="0"/>
        </a:spcAft>
        <a:buClr>
          <a:srgbClr val="080808"/>
        </a:buClr>
        <a:buSzPct val="90000"/>
        <a:buFont typeface="Wingdings" pitchFamily="2" charset="2"/>
        <a:buChar char="Ø"/>
        <a:defRPr sz="1500">
          <a:solidFill>
            <a:srgbClr val="080808"/>
          </a:solidFill>
          <a:latin typeface="+mn-lt"/>
        </a:defRPr>
      </a:lvl5pPr>
      <a:lvl6pPr marL="2203050" indent="-227953" algn="l" defTabSz="914813" rtl="0" fontAlgn="base">
        <a:spcBef>
          <a:spcPct val="20000"/>
        </a:spcBef>
        <a:spcAft>
          <a:spcPct val="0"/>
        </a:spcAft>
        <a:buClr>
          <a:srgbClr val="080808"/>
        </a:buClr>
        <a:buSzPct val="90000"/>
        <a:buFont typeface="Wingdings" pitchFamily="2" charset="2"/>
        <a:buChar char="Ø"/>
        <a:defRPr sz="1500">
          <a:solidFill>
            <a:srgbClr val="080808"/>
          </a:solidFill>
          <a:latin typeface="+mn-lt"/>
        </a:defRPr>
      </a:lvl6pPr>
      <a:lvl7pPr marL="2634960" indent="-227953" algn="l" defTabSz="914813" rtl="0" fontAlgn="base">
        <a:spcBef>
          <a:spcPct val="20000"/>
        </a:spcBef>
        <a:spcAft>
          <a:spcPct val="0"/>
        </a:spcAft>
        <a:buClr>
          <a:srgbClr val="080808"/>
        </a:buClr>
        <a:buSzPct val="90000"/>
        <a:buFont typeface="Wingdings" pitchFamily="2" charset="2"/>
        <a:buChar char="Ø"/>
        <a:defRPr sz="1500">
          <a:solidFill>
            <a:srgbClr val="080808"/>
          </a:solidFill>
          <a:latin typeface="+mn-lt"/>
        </a:defRPr>
      </a:lvl7pPr>
      <a:lvl8pPr marL="3066873" indent="-227953" algn="l" defTabSz="914813" rtl="0" fontAlgn="base">
        <a:spcBef>
          <a:spcPct val="20000"/>
        </a:spcBef>
        <a:spcAft>
          <a:spcPct val="0"/>
        </a:spcAft>
        <a:buClr>
          <a:srgbClr val="080808"/>
        </a:buClr>
        <a:buSzPct val="90000"/>
        <a:buFont typeface="Wingdings" pitchFamily="2" charset="2"/>
        <a:buChar char="Ø"/>
        <a:defRPr sz="1500">
          <a:solidFill>
            <a:srgbClr val="080808"/>
          </a:solidFill>
          <a:latin typeface="+mn-lt"/>
        </a:defRPr>
      </a:lvl8pPr>
      <a:lvl9pPr marL="3498783" indent="-227953" algn="l" defTabSz="914813" rtl="0" fontAlgn="base">
        <a:spcBef>
          <a:spcPct val="20000"/>
        </a:spcBef>
        <a:spcAft>
          <a:spcPct val="0"/>
        </a:spcAft>
        <a:buClr>
          <a:srgbClr val="080808"/>
        </a:buClr>
        <a:buSzPct val="90000"/>
        <a:buFont typeface="Wingdings" pitchFamily="2" charset="2"/>
        <a:buChar char="Ø"/>
        <a:defRPr sz="1500">
          <a:solidFill>
            <a:srgbClr val="080808"/>
          </a:solidFill>
          <a:latin typeface="+mn-lt"/>
        </a:defRPr>
      </a:lvl9pPr>
    </p:bodyStyle>
    <p:otherStyle>
      <a:defPPr>
        <a:defRPr lang="es-ES"/>
      </a:defPPr>
      <a:lvl1pPr marL="0" algn="l" defTabSz="8638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912" algn="l" defTabSz="8638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823" algn="l" defTabSz="8638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735" algn="l" defTabSz="8638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646" algn="l" defTabSz="8638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9558" algn="l" defTabSz="8638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1468" algn="l" defTabSz="8638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381" algn="l" defTabSz="8638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5291" algn="l" defTabSz="8638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676400"/>
            <a:ext cx="92964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9" name="Line 41"/>
          <p:cNvSpPr>
            <a:spLocks noChangeShapeType="1"/>
          </p:cNvSpPr>
          <p:nvPr/>
        </p:nvSpPr>
        <p:spPr bwMode="auto">
          <a:xfrm>
            <a:off x="0" y="1660525"/>
            <a:ext cx="9144000" cy="0"/>
          </a:xfrm>
          <a:prstGeom prst="line">
            <a:avLst/>
          </a:prstGeom>
          <a:noFill/>
          <a:ln w="28575">
            <a:solidFill>
              <a:srgbClr val="003B76"/>
            </a:solidFill>
            <a:round/>
            <a:headEnd/>
            <a:tailEnd/>
          </a:ln>
        </p:spPr>
        <p:txBody>
          <a:bodyPr lIns="86393" tIns="43196" rIns="86393" bIns="43196"/>
          <a:lstStyle/>
          <a:p>
            <a:endParaRPr lang="gl-ES"/>
          </a:p>
        </p:txBody>
      </p:sp>
      <p:sp>
        <p:nvSpPr>
          <p:cNvPr id="4100" name="Line 49"/>
          <p:cNvSpPr>
            <a:spLocks noChangeShapeType="1"/>
          </p:cNvSpPr>
          <p:nvPr/>
        </p:nvSpPr>
        <p:spPr bwMode="auto">
          <a:xfrm>
            <a:off x="0" y="3292475"/>
            <a:ext cx="9144000" cy="0"/>
          </a:xfrm>
          <a:prstGeom prst="line">
            <a:avLst/>
          </a:prstGeom>
          <a:noFill/>
          <a:ln w="28575">
            <a:solidFill>
              <a:srgbClr val="003B76"/>
            </a:solidFill>
            <a:round/>
            <a:headEnd/>
            <a:tailEnd/>
          </a:ln>
        </p:spPr>
        <p:txBody>
          <a:bodyPr lIns="86393" tIns="43196" rIns="86393" bIns="43196"/>
          <a:lstStyle/>
          <a:p>
            <a:endParaRPr lang="gl-ES"/>
          </a:p>
        </p:txBody>
      </p:sp>
      <p:sp>
        <p:nvSpPr>
          <p:cNvPr id="4101" name="Rectangle 50"/>
          <p:cNvSpPr>
            <a:spLocks noChangeArrowheads="1"/>
          </p:cNvSpPr>
          <p:nvPr/>
        </p:nvSpPr>
        <p:spPr bwMode="auto">
          <a:xfrm>
            <a:off x="0" y="1660525"/>
            <a:ext cx="1646238" cy="1631950"/>
          </a:xfrm>
          <a:prstGeom prst="rect">
            <a:avLst/>
          </a:prstGeom>
          <a:solidFill>
            <a:srgbClr val="003B76"/>
          </a:solidFill>
          <a:ln w="9525">
            <a:solidFill>
              <a:srgbClr val="003B76"/>
            </a:solidFill>
            <a:miter lim="800000"/>
            <a:headEnd/>
            <a:tailEnd/>
          </a:ln>
        </p:spPr>
        <p:txBody>
          <a:bodyPr wrap="none" lIns="86393" tIns="43196" rIns="86393" bIns="43196" anchor="ctr"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s-ES"/>
          </a:p>
        </p:txBody>
      </p:sp>
      <p:sp>
        <p:nvSpPr>
          <p:cNvPr id="4102" name="Rectangle 51"/>
          <p:cNvSpPr>
            <a:spLocks noChangeArrowheads="1"/>
          </p:cNvSpPr>
          <p:nvPr/>
        </p:nvSpPr>
        <p:spPr bwMode="auto">
          <a:xfrm>
            <a:off x="7497763" y="1660525"/>
            <a:ext cx="1646237" cy="1631950"/>
          </a:xfrm>
          <a:prstGeom prst="rect">
            <a:avLst/>
          </a:prstGeom>
          <a:solidFill>
            <a:srgbClr val="003B76"/>
          </a:solidFill>
          <a:ln w="9525">
            <a:solidFill>
              <a:srgbClr val="003B76"/>
            </a:solidFill>
            <a:miter lim="800000"/>
            <a:headEnd/>
            <a:tailEnd/>
          </a:ln>
        </p:spPr>
        <p:txBody>
          <a:bodyPr wrap="none" lIns="86393" tIns="43196" rIns="86393" bIns="43196" anchor="ctr"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s-ES"/>
          </a:p>
        </p:txBody>
      </p:sp>
      <p:sp>
        <p:nvSpPr>
          <p:cNvPr id="12" name="Rectangle 19"/>
          <p:cNvSpPr txBox="1">
            <a:spLocks noChangeArrowheads="1"/>
          </p:cNvSpPr>
          <p:nvPr/>
        </p:nvSpPr>
        <p:spPr bwMode="auto">
          <a:xfrm>
            <a:off x="1646238" y="1863725"/>
            <a:ext cx="5851525" cy="1155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 defTabSz="914921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b="1" i="0" u="none" kern="0" dirty="0">
                <a:solidFill>
                  <a:srgbClr val="003B76"/>
                </a:solidFill>
                <a:latin typeface="+mj-lt"/>
                <a:ea typeface="+mj-ea"/>
                <a:cs typeface="Times New Roman" pitchFamily="18" charset="0"/>
              </a:rPr>
              <a:t>OIL SPILL REPORT </a:t>
            </a:r>
            <a:endParaRPr lang="gl-ES" b="1" i="0" u="none" kern="0" dirty="0">
              <a:solidFill>
                <a:srgbClr val="003B76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104" name="Rectangle 20"/>
          <p:cNvSpPr>
            <a:spLocks noChangeArrowheads="1"/>
          </p:cNvSpPr>
          <p:nvPr/>
        </p:nvSpPr>
        <p:spPr bwMode="auto">
          <a:xfrm>
            <a:off x="1676400" y="4953000"/>
            <a:ext cx="586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algn="ctr">
              <a:lnSpc>
                <a:spcPct val="60000"/>
              </a:lnSpc>
              <a:spcBef>
                <a:spcPct val="120000"/>
              </a:spcBef>
              <a:buClr>
                <a:srgbClr val="0000FF"/>
              </a:buClr>
              <a:buSzPct val="70000"/>
              <a:buFont typeface="Wingdings" pitchFamily="2" charset="2"/>
              <a:buNone/>
            </a:pPr>
            <a:r>
              <a:rPr lang="gl-ES" sz="2000" b="1" i="0" u="none">
                <a:solidFill>
                  <a:srgbClr val="B20000"/>
                </a:solidFill>
                <a:latin typeface="Tahoma" pitchFamily="34" charset="0"/>
              </a:rPr>
              <a:t>Joaquin Angel Triñanes</a:t>
            </a:r>
          </a:p>
          <a:p>
            <a:pPr algn="ctr">
              <a:lnSpc>
                <a:spcPct val="60000"/>
              </a:lnSpc>
              <a:spcBef>
                <a:spcPct val="120000"/>
              </a:spcBef>
              <a:buClr>
                <a:srgbClr val="0000FF"/>
              </a:buClr>
              <a:buSzPct val="70000"/>
              <a:buFont typeface="Wingdings" pitchFamily="2" charset="2"/>
              <a:buNone/>
            </a:pPr>
            <a:r>
              <a:rPr lang="gl-ES" sz="2000" b="1" i="0" u="none">
                <a:solidFill>
                  <a:srgbClr val="B20000"/>
                </a:solidFill>
                <a:latin typeface="Tahoma" pitchFamily="34" charset="0"/>
              </a:rPr>
              <a:t>University of Santiago de Compostela</a:t>
            </a:r>
          </a:p>
        </p:txBody>
      </p:sp>
      <p:sp>
        <p:nvSpPr>
          <p:cNvPr id="4105" name="Text Box 53"/>
          <p:cNvSpPr txBox="1">
            <a:spLocks noChangeArrowheads="1"/>
          </p:cNvSpPr>
          <p:nvPr/>
        </p:nvSpPr>
        <p:spPr bwMode="auto">
          <a:xfrm>
            <a:off x="1179513" y="228600"/>
            <a:ext cx="79644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93" tIns="43196" rIns="86393" bIns="43196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100" b="1" i="0" u="none">
                <a:solidFill>
                  <a:srgbClr val="003B76"/>
                </a:solidFill>
                <a:latin typeface="Arial" charset="0"/>
                <a:cs typeface="Times New Roman" pitchFamily="18" charset="0"/>
              </a:rPr>
              <a:t>SAB/STAR Ocean Brief</a:t>
            </a:r>
          </a:p>
          <a:p>
            <a:pPr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gl-ES" sz="1300">
              <a:latin typeface="Tahoma" pitchFamily="34" charset="0"/>
            </a:endParaRPr>
          </a:p>
        </p:txBody>
      </p:sp>
      <p:sp>
        <p:nvSpPr>
          <p:cNvPr id="4106" name="Rectangle 59"/>
          <p:cNvSpPr>
            <a:spLocks noChangeArrowheads="1"/>
          </p:cNvSpPr>
          <p:nvPr/>
        </p:nvSpPr>
        <p:spPr bwMode="auto">
          <a:xfrm>
            <a:off x="990600" y="3810000"/>
            <a:ext cx="7493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algn="ctr">
              <a:lnSpc>
                <a:spcPct val="60000"/>
              </a:lnSpc>
              <a:spcBef>
                <a:spcPct val="120000"/>
              </a:spcBef>
              <a:buClr>
                <a:srgbClr val="0000FF"/>
              </a:buClr>
              <a:buSzPct val="70000"/>
              <a:buFont typeface="Wingdings" pitchFamily="2" charset="2"/>
              <a:buNone/>
            </a:pPr>
            <a:r>
              <a:rPr lang="en-US" sz="2000" b="1" i="0" u="none" dirty="0">
                <a:solidFill>
                  <a:srgbClr val="080808"/>
                </a:solidFill>
                <a:latin typeface="Tahoma" pitchFamily="34" charset="0"/>
              </a:rPr>
              <a:t>Caribbean and Gulf of Mexico Regional Node</a:t>
            </a:r>
          </a:p>
          <a:p>
            <a:pPr algn="ctr">
              <a:lnSpc>
                <a:spcPct val="60000"/>
              </a:lnSpc>
              <a:spcBef>
                <a:spcPct val="120000"/>
              </a:spcBef>
              <a:buClr>
                <a:srgbClr val="0000FF"/>
              </a:buClr>
              <a:buSzPct val="70000"/>
              <a:buFont typeface="Wingdings" pitchFamily="2" charset="2"/>
              <a:buNone/>
            </a:pPr>
            <a:r>
              <a:rPr lang="en-US" sz="2000" b="1" i="0" u="none" dirty="0">
                <a:solidFill>
                  <a:srgbClr val="080808"/>
                </a:solidFill>
                <a:latin typeface="Tahoma" pitchFamily="34" charset="0"/>
              </a:rPr>
              <a:t>NOAA/AOML</a:t>
            </a:r>
          </a:p>
          <a:p>
            <a:pPr algn="ctr">
              <a:lnSpc>
                <a:spcPct val="60000"/>
              </a:lnSpc>
              <a:spcBef>
                <a:spcPct val="120000"/>
              </a:spcBef>
              <a:buClr>
                <a:srgbClr val="0000FF"/>
              </a:buClr>
              <a:buSzPct val="70000"/>
              <a:buFont typeface="Wingdings" pitchFamily="2" charset="2"/>
              <a:buNone/>
            </a:pPr>
            <a:endParaRPr lang="gl-ES" sz="2000" b="1" i="0" u="none" dirty="0">
              <a:solidFill>
                <a:srgbClr val="080808"/>
              </a:solidFill>
              <a:latin typeface="Tahoma" pitchFamily="34" charset="0"/>
            </a:endParaRPr>
          </a:p>
        </p:txBody>
      </p:sp>
      <p:sp>
        <p:nvSpPr>
          <p:cNvPr id="4107" name="12 Rectángulo"/>
          <p:cNvSpPr>
            <a:spLocks noChangeArrowheads="1"/>
          </p:cNvSpPr>
          <p:nvPr/>
        </p:nvSpPr>
        <p:spPr bwMode="auto">
          <a:xfrm>
            <a:off x="1219200" y="990600"/>
            <a:ext cx="1689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800" b="1" i="0" u="none" dirty="0">
                <a:solidFill>
                  <a:srgbClr val="003B76"/>
                </a:solidFill>
                <a:latin typeface="Arial" charset="0"/>
                <a:cs typeface="Times New Roman" pitchFamily="18" charset="0"/>
              </a:rPr>
              <a:t> Jul </a:t>
            </a:r>
            <a:r>
              <a:rPr lang="en-US" sz="1800" b="1" i="0" u="none" dirty="0" smtClean="0">
                <a:solidFill>
                  <a:srgbClr val="003B76"/>
                </a:solidFill>
                <a:latin typeface="Arial" charset="0"/>
                <a:cs typeface="Times New Roman" pitchFamily="18" charset="0"/>
              </a:rPr>
              <a:t>22</a:t>
            </a:r>
            <a:r>
              <a:rPr lang="en-US" sz="1800" b="1" i="0" u="none" baseline="30000" dirty="0" smtClean="0">
                <a:solidFill>
                  <a:srgbClr val="003B76"/>
                </a:solidFill>
                <a:latin typeface="Arial" charset="0"/>
                <a:cs typeface="Times New Roman" pitchFamily="18" charset="0"/>
              </a:rPr>
              <a:t>th</a:t>
            </a:r>
            <a:r>
              <a:rPr lang="en-US" sz="1800" b="1" i="0" u="none" dirty="0" smtClean="0">
                <a:solidFill>
                  <a:srgbClr val="003B76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en-US" sz="1800" b="1" i="0" u="none" dirty="0">
                <a:solidFill>
                  <a:srgbClr val="003B76"/>
                </a:solidFill>
                <a:latin typeface="Arial" charset="0"/>
                <a:cs typeface="Times New Roman" pitchFamily="18" charset="0"/>
              </a:rPr>
              <a:t>2010</a:t>
            </a:r>
            <a:endParaRPr lang="en-US" sz="1800" dirty="0">
              <a:solidFill>
                <a:srgbClr val="003B76"/>
              </a:solidFill>
              <a:cs typeface="Times New Roman" pitchFamily="18" charset="0"/>
            </a:endParaRPr>
          </a:p>
        </p:txBody>
      </p:sp>
      <p:pic>
        <p:nvPicPr>
          <p:cNvPr id="410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"/>
            <a:ext cx="8826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4" descr="ti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791200"/>
            <a:ext cx="278765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304800"/>
            <a:ext cx="1382713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Jul </a:t>
            </a:r>
            <a:r>
              <a:rPr lang="en-GB" dirty="0" smtClean="0"/>
              <a:t>22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, 2010</a:t>
            </a:r>
          </a:p>
        </p:txBody>
      </p:sp>
      <p:sp>
        <p:nvSpPr>
          <p:cNvPr id="19460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7A9A079-A4AA-4BBE-8D01-DF44D72BD6AE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Font typeface="Wingdings" pitchFamily="2" charset="2"/>
              <a:buChar char="w"/>
              <a:defRPr/>
            </a:pPr>
            <a:r>
              <a:rPr lang="es-ES" sz="2200" b="1" i="0" u="none" kern="0" dirty="0">
                <a:solidFill>
                  <a:srgbClr val="003B76"/>
                </a:solidFill>
                <a:latin typeface="+mn-lt"/>
                <a:cs typeface="+mn-cs"/>
              </a:rPr>
              <a:t>CTD Data</a:t>
            </a:r>
            <a:endParaRPr lang="en-U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62198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derecha"/>
          <p:cNvSpPr/>
          <p:nvPr/>
        </p:nvSpPr>
        <p:spPr bwMode="auto">
          <a:xfrm>
            <a:off x="3581400" y="3505200"/>
            <a:ext cx="6096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62200" y="3276600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u="none" dirty="0" smtClean="0"/>
              <a:t>Glider</a:t>
            </a:r>
            <a:endParaRPr lang="en-US" i="0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2765C1D-B9F3-4494-907B-92866CC497E6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Font typeface="Wingdings" pitchFamily="2" charset="2"/>
              <a:buChar char="w"/>
              <a:defRPr/>
            </a:pP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  <a:cs typeface="+mn-cs"/>
              </a:rPr>
              <a:t>SAR + G. </a:t>
            </a: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  <a:cs typeface="+mn-cs"/>
              </a:rPr>
              <a:t>Currents</a:t>
            </a: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Font typeface="Wingdings" pitchFamily="2" charset="2"/>
              <a:buChar char="w"/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r>
              <a:rPr lang="es-ES" sz="2200" b="1" i="0" u="none" kern="0" dirty="0">
                <a:solidFill>
                  <a:srgbClr val="003B76"/>
                </a:solidFill>
                <a:latin typeface="+mn-lt"/>
                <a:cs typeface="+mn-cs"/>
              </a:rPr>
              <a:t>		</a:t>
            </a: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n-U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</p:txBody>
      </p:sp>
      <p:sp>
        <p:nvSpPr>
          <p:cNvPr id="5124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GB" u="none" dirty="0" smtClean="0"/>
          </a:p>
          <a:p>
            <a:r>
              <a:rPr lang="en-GB" u="none" dirty="0" smtClean="0"/>
              <a:t>Jul 22</a:t>
            </a:r>
            <a:r>
              <a:rPr lang="en-GB" u="none" baseline="30000" dirty="0" smtClean="0"/>
              <a:t>th</a:t>
            </a:r>
            <a:r>
              <a:rPr lang="en-GB" u="none" dirty="0" smtClean="0"/>
              <a:t>, 2010</a:t>
            </a:r>
          </a:p>
        </p:txBody>
      </p:sp>
      <p:sp>
        <p:nvSpPr>
          <p:cNvPr id="13" name="12 CuadroTexto"/>
          <p:cNvSpPr txBox="1"/>
          <p:nvPr/>
        </p:nvSpPr>
        <p:spPr bwMode="auto">
          <a:xfrm>
            <a:off x="1524000" y="5791200"/>
            <a:ext cx="73152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i="0" u="none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828800"/>
            <a:ext cx="387985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2765C1D-B9F3-4494-907B-92866CC497E6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Font typeface="Wingdings" pitchFamily="2" charset="2"/>
              <a:buChar char="w"/>
              <a:defRPr/>
            </a:pP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  <a:cs typeface="+mn-cs"/>
              </a:rPr>
              <a:t>SAR + AQUA 3D </a:t>
            </a: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  <a:cs typeface="+mn-cs"/>
              </a:rPr>
              <a:t>Chlor</a:t>
            </a: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Font typeface="Wingdings" pitchFamily="2" charset="2"/>
              <a:buChar char="w"/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r>
              <a:rPr lang="es-ES" sz="2200" b="1" i="0" u="none" kern="0" dirty="0">
                <a:solidFill>
                  <a:srgbClr val="003B76"/>
                </a:solidFill>
                <a:latin typeface="+mn-lt"/>
                <a:cs typeface="+mn-cs"/>
              </a:rPr>
              <a:t>		</a:t>
            </a: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n-U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</p:txBody>
      </p:sp>
      <p:sp>
        <p:nvSpPr>
          <p:cNvPr id="5124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GB" u="none" dirty="0" smtClean="0"/>
          </a:p>
          <a:p>
            <a:r>
              <a:rPr lang="en-GB" u="none" dirty="0" smtClean="0"/>
              <a:t>Jul 22</a:t>
            </a:r>
            <a:r>
              <a:rPr lang="en-GB" u="none" baseline="30000" dirty="0" smtClean="0"/>
              <a:t>th</a:t>
            </a:r>
            <a:r>
              <a:rPr lang="en-GB" u="none" dirty="0" smtClean="0"/>
              <a:t>, 2010</a:t>
            </a:r>
          </a:p>
        </p:txBody>
      </p:sp>
      <p:sp>
        <p:nvSpPr>
          <p:cNvPr id="13" name="12 CuadroTexto"/>
          <p:cNvSpPr txBox="1"/>
          <p:nvPr/>
        </p:nvSpPr>
        <p:spPr bwMode="auto">
          <a:xfrm>
            <a:off x="1524000" y="5791200"/>
            <a:ext cx="73152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i="0" u="none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3428218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133600"/>
            <a:ext cx="42481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2765C1D-B9F3-4494-907B-92866CC497E6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Font typeface="Wingdings" pitchFamily="2" charset="2"/>
              <a:buChar char="w"/>
              <a:defRPr/>
            </a:pP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  <a:cs typeface="+mn-cs"/>
              </a:rPr>
              <a:t>SAR  + MERIS Algal1 (2010-07-21)</a:t>
            </a: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Font typeface="Wingdings" pitchFamily="2" charset="2"/>
              <a:buChar char="w"/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r>
              <a:rPr lang="es-ES" sz="2200" b="1" i="0" u="none" kern="0" dirty="0">
                <a:solidFill>
                  <a:srgbClr val="003B76"/>
                </a:solidFill>
                <a:latin typeface="+mn-lt"/>
                <a:cs typeface="+mn-cs"/>
              </a:rPr>
              <a:t>		</a:t>
            </a: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n-U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</p:txBody>
      </p:sp>
      <p:sp>
        <p:nvSpPr>
          <p:cNvPr id="5124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GB" u="none" dirty="0" smtClean="0"/>
          </a:p>
          <a:p>
            <a:r>
              <a:rPr lang="en-GB" u="none" dirty="0" smtClean="0"/>
              <a:t>Jul 22</a:t>
            </a:r>
            <a:r>
              <a:rPr lang="en-GB" u="none" baseline="30000" dirty="0" smtClean="0"/>
              <a:t>th</a:t>
            </a:r>
            <a:r>
              <a:rPr lang="en-GB" u="none" dirty="0" smtClean="0"/>
              <a:t>, 2010</a:t>
            </a:r>
          </a:p>
        </p:txBody>
      </p:sp>
      <p:sp>
        <p:nvSpPr>
          <p:cNvPr id="13" name="12 CuadroTexto"/>
          <p:cNvSpPr txBox="1"/>
          <p:nvPr/>
        </p:nvSpPr>
        <p:spPr bwMode="auto">
          <a:xfrm>
            <a:off x="1524000" y="5791200"/>
            <a:ext cx="73152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i="0" u="none" dirty="0"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431705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667000"/>
            <a:ext cx="3723974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2765C1D-B9F3-4494-907B-92866CC497E6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Font typeface="Wingdings" pitchFamily="2" charset="2"/>
              <a:buChar char="w"/>
              <a:defRPr/>
            </a:pP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  <a:cs typeface="+mn-cs"/>
              </a:rPr>
              <a:t>AVHRR 2010-07-21 + </a:t>
            </a: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  <a:cs typeface="+mn-cs"/>
              </a:rPr>
              <a:t>Daily</a:t>
            </a: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  <a:cs typeface="+mn-cs"/>
              </a:rPr>
              <a:t> Comp. </a:t>
            </a:r>
            <a:r>
              <a:rPr lang="es-ES" sz="2200" b="1" i="0" u="none" kern="0" dirty="0" err="1" smtClean="0">
                <a:solidFill>
                  <a:srgbClr val="003B76"/>
                </a:solidFill>
                <a:latin typeface="+mn-lt"/>
                <a:cs typeface="+mn-cs"/>
              </a:rPr>
              <a:t>Product</a:t>
            </a: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Font typeface="Wingdings" pitchFamily="2" charset="2"/>
              <a:buChar char="w"/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r>
              <a:rPr lang="es-ES" sz="2200" b="1" i="0" u="none" kern="0" dirty="0">
                <a:solidFill>
                  <a:srgbClr val="003B76"/>
                </a:solidFill>
                <a:latin typeface="+mn-lt"/>
                <a:cs typeface="+mn-cs"/>
              </a:rPr>
              <a:t>		</a:t>
            </a: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n-U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</p:txBody>
      </p:sp>
      <p:sp>
        <p:nvSpPr>
          <p:cNvPr id="5124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GB" u="none" dirty="0" smtClean="0"/>
          </a:p>
          <a:p>
            <a:r>
              <a:rPr lang="en-GB" u="none" dirty="0" smtClean="0"/>
              <a:t>Jul </a:t>
            </a:r>
            <a:r>
              <a:rPr lang="en-GB" u="none" dirty="0" smtClean="0"/>
              <a:t>22</a:t>
            </a:r>
            <a:r>
              <a:rPr lang="en-GB" u="none" baseline="30000" dirty="0" smtClean="0"/>
              <a:t>th</a:t>
            </a:r>
            <a:r>
              <a:rPr lang="en-GB" u="none" dirty="0" smtClean="0"/>
              <a:t>, 2010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4019917" cy="351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6046" y="1752600"/>
            <a:ext cx="4067972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2765C1D-B9F3-4494-907B-92866CC497E6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Font typeface="Wingdings" pitchFamily="2" charset="2"/>
              <a:buChar char="w"/>
              <a:defRPr/>
            </a:pP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  <a:cs typeface="+mn-cs"/>
              </a:rPr>
              <a:t>MERIS YS 2010-07-21</a:t>
            </a: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Font typeface="Wingdings" pitchFamily="2" charset="2"/>
              <a:buChar char="w"/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r>
              <a:rPr lang="es-ES" sz="2200" b="1" i="0" u="none" kern="0" dirty="0">
                <a:solidFill>
                  <a:srgbClr val="003B76"/>
                </a:solidFill>
                <a:latin typeface="+mn-lt"/>
                <a:cs typeface="+mn-cs"/>
              </a:rPr>
              <a:t>		</a:t>
            </a: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n-U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</p:txBody>
      </p:sp>
      <p:sp>
        <p:nvSpPr>
          <p:cNvPr id="5124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GB" u="none" dirty="0" smtClean="0"/>
          </a:p>
          <a:p>
            <a:r>
              <a:rPr lang="en-GB" u="none" dirty="0" smtClean="0"/>
              <a:t>Jul </a:t>
            </a:r>
            <a:r>
              <a:rPr lang="en-GB" u="none" dirty="0" smtClean="0"/>
              <a:t>22</a:t>
            </a:r>
            <a:r>
              <a:rPr lang="en-GB" u="none" baseline="30000" dirty="0" smtClean="0"/>
              <a:t>th</a:t>
            </a:r>
            <a:r>
              <a:rPr lang="en-GB" u="none" dirty="0" smtClean="0"/>
              <a:t>, 2010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3557588" cy="326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663" y="2362200"/>
            <a:ext cx="4185312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2765C1D-B9F3-4494-907B-92866CC497E6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Font typeface="Wingdings" pitchFamily="2" charset="2"/>
              <a:buChar char="w"/>
              <a:defRPr/>
            </a:pPr>
            <a:r>
              <a:rPr lang="es-ES" sz="2200" b="1" i="0" u="none" kern="0" dirty="0" smtClean="0">
                <a:solidFill>
                  <a:srgbClr val="003B76"/>
                </a:solidFill>
                <a:latin typeface="+mn-lt"/>
                <a:cs typeface="+mn-cs"/>
              </a:rPr>
              <a:t>MERIS Algal2 2010-07-21</a:t>
            </a: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Font typeface="Wingdings" pitchFamily="2" charset="2"/>
              <a:buChar char="w"/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r>
              <a:rPr lang="es-ES" sz="2200" b="1" i="0" u="none" kern="0" dirty="0">
                <a:solidFill>
                  <a:srgbClr val="003B76"/>
                </a:solidFill>
                <a:latin typeface="+mn-lt"/>
                <a:cs typeface="+mn-cs"/>
              </a:rPr>
              <a:t>		</a:t>
            </a: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s-E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defRPr/>
            </a:pPr>
            <a:endParaRPr lang="en-U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</p:txBody>
      </p:sp>
      <p:sp>
        <p:nvSpPr>
          <p:cNvPr id="5124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GB" u="none" dirty="0" smtClean="0"/>
          </a:p>
          <a:p>
            <a:r>
              <a:rPr lang="en-GB" u="none" dirty="0" smtClean="0"/>
              <a:t>Jul </a:t>
            </a:r>
            <a:r>
              <a:rPr lang="en-GB" u="none" dirty="0" smtClean="0"/>
              <a:t>22</a:t>
            </a:r>
            <a:r>
              <a:rPr lang="en-GB" u="none" baseline="30000" dirty="0" smtClean="0"/>
              <a:t>th</a:t>
            </a:r>
            <a:r>
              <a:rPr lang="en-GB" u="none" dirty="0" smtClean="0"/>
              <a:t>, 2010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4510546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438400"/>
            <a:ext cx="3909741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Jul </a:t>
            </a:r>
            <a:r>
              <a:rPr lang="en-GB" dirty="0" smtClean="0"/>
              <a:t>22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, 2010</a:t>
            </a:r>
          </a:p>
        </p:txBody>
      </p:sp>
      <p:sp>
        <p:nvSpPr>
          <p:cNvPr id="15363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B17F317-2303-4AC6-9821-7770571FC29D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Font typeface="Wingdings" pitchFamily="2" charset="2"/>
              <a:buChar char="w"/>
              <a:defRPr/>
            </a:pPr>
            <a:r>
              <a:rPr lang="es-ES" sz="2200" b="1" i="0" u="none" kern="0" dirty="0" err="1">
                <a:solidFill>
                  <a:srgbClr val="003B76"/>
                </a:solidFill>
                <a:latin typeface="+mn-lt"/>
                <a:cs typeface="+mn-cs"/>
              </a:rPr>
              <a:t>Current</a:t>
            </a:r>
            <a:r>
              <a:rPr lang="es-ES" sz="2200" b="1" i="0" u="none" kern="0" dirty="0">
                <a:solidFill>
                  <a:srgbClr val="003B76"/>
                </a:solidFill>
                <a:latin typeface="+mn-lt"/>
                <a:cs typeface="+mn-cs"/>
              </a:rPr>
              <a:t> </a:t>
            </a:r>
            <a:r>
              <a:rPr lang="es-ES" sz="2200" b="1" i="0" u="none" kern="0" dirty="0" err="1">
                <a:solidFill>
                  <a:srgbClr val="003B76"/>
                </a:solidFill>
                <a:latin typeface="+mn-lt"/>
                <a:cs typeface="+mn-cs"/>
              </a:rPr>
              <a:t>Conditions</a:t>
            </a:r>
            <a:r>
              <a:rPr lang="es-ES" sz="2200" b="1" i="0" u="none" kern="0" dirty="0">
                <a:solidFill>
                  <a:srgbClr val="003B76"/>
                </a:solidFill>
                <a:latin typeface="+mn-lt"/>
                <a:cs typeface="+mn-cs"/>
              </a:rPr>
              <a:t> in </a:t>
            </a:r>
            <a:r>
              <a:rPr lang="es-ES" sz="2200" b="1" i="0" u="none" kern="0" dirty="0" err="1">
                <a:solidFill>
                  <a:srgbClr val="003B76"/>
                </a:solidFill>
                <a:latin typeface="+mn-lt"/>
                <a:cs typeface="+mn-cs"/>
              </a:rPr>
              <a:t>the</a:t>
            </a:r>
            <a:r>
              <a:rPr lang="es-ES" sz="2200" b="1" i="0" u="none" kern="0" dirty="0">
                <a:solidFill>
                  <a:srgbClr val="003B76"/>
                </a:solidFill>
                <a:latin typeface="+mn-lt"/>
                <a:cs typeface="+mn-cs"/>
              </a:rPr>
              <a:t> </a:t>
            </a:r>
            <a:r>
              <a:rPr lang="es-ES" sz="2200" b="1" i="0" u="none" kern="0" dirty="0" err="1">
                <a:solidFill>
                  <a:srgbClr val="003B76"/>
                </a:solidFill>
                <a:latin typeface="+mn-lt"/>
                <a:cs typeface="+mn-cs"/>
              </a:rPr>
              <a:t>Gulf</a:t>
            </a:r>
            <a:r>
              <a:rPr lang="es-ES" sz="2200" b="1" i="0" u="none" kern="0" dirty="0">
                <a:solidFill>
                  <a:srgbClr val="003B76"/>
                </a:solidFill>
                <a:latin typeface="+mn-lt"/>
                <a:cs typeface="+mn-cs"/>
              </a:rPr>
              <a:t> (NOAA/AOML)</a:t>
            </a:r>
            <a:endParaRPr lang="en-U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6108421" cy="437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Jul </a:t>
            </a:r>
            <a:r>
              <a:rPr lang="en-GB" dirty="0" smtClean="0"/>
              <a:t>22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, 2010</a:t>
            </a:r>
          </a:p>
        </p:txBody>
      </p:sp>
      <p:sp>
        <p:nvSpPr>
          <p:cNvPr id="18435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F3A56F5-BDB5-49B1-8596-B53005E267CD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00200" y="990600"/>
            <a:ext cx="7239000" cy="3200400"/>
          </a:xfrm>
          <a:prstGeom prst="rect">
            <a:avLst/>
          </a:prstGeom>
        </p:spPr>
        <p:txBody>
          <a:bodyPr/>
          <a:lstStyle/>
          <a:p>
            <a:pPr marL="343430" indent="-343430" defTabSz="914813">
              <a:lnSpc>
                <a:spcPct val="150000"/>
              </a:lnSpc>
              <a:spcBef>
                <a:spcPct val="50000"/>
              </a:spcBef>
              <a:buClr>
                <a:srgbClr val="003B76"/>
              </a:buClr>
              <a:buFont typeface="Wingdings" pitchFamily="2" charset="2"/>
              <a:buChar char="w"/>
              <a:defRPr/>
            </a:pPr>
            <a:r>
              <a:rPr lang="es-ES" sz="2200" b="1" i="0" u="none" kern="0" dirty="0">
                <a:solidFill>
                  <a:srgbClr val="003B76"/>
                </a:solidFill>
                <a:latin typeface="+mn-lt"/>
                <a:cs typeface="+mn-cs"/>
              </a:rPr>
              <a:t>XBT Data</a:t>
            </a:r>
            <a:endParaRPr lang="en-US" sz="2200" b="1" i="0" u="none" kern="0" dirty="0">
              <a:solidFill>
                <a:srgbClr val="003B76"/>
              </a:solidFill>
              <a:latin typeface="+mn-lt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62293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derecha"/>
          <p:cNvSpPr/>
          <p:nvPr/>
        </p:nvSpPr>
        <p:spPr bwMode="auto">
          <a:xfrm>
            <a:off x="3581400" y="3505200"/>
            <a:ext cx="6096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62200" y="3200400"/>
            <a:ext cx="183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u="none" dirty="0" smtClean="0"/>
              <a:t>Nancy Foster</a:t>
            </a:r>
            <a:endParaRPr lang="en-US" i="0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s rectos">
  <a:themeElements>
    <a:clrScheme name="Bordes rectos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Bordes rect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rdes rectos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s rectos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s rectos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s rectos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11301</TotalTime>
  <Words>123</Words>
  <Application>Microsoft Office PowerPoint</Application>
  <PresentationFormat>Presentación en pantalla (4:3)</PresentationFormat>
  <Paragraphs>82</Paragraphs>
  <Slides>10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Bordes rectos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DOC/NOAA/NMFS/Mississippi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Joaquin Trinanes</dc:creator>
  <dc:description>June 1st, Miami AOML/SEFSC</dc:description>
  <cp:lastModifiedBy>trinanes</cp:lastModifiedBy>
  <cp:revision>442</cp:revision>
  <dcterms:created xsi:type="dcterms:W3CDTF">2006-05-02T20:45:16Z</dcterms:created>
  <dcterms:modified xsi:type="dcterms:W3CDTF">2010-07-22T13:35:12Z</dcterms:modified>
</cp:coreProperties>
</file>