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20"/>
  </p:notesMasterIdLst>
  <p:sldIdLst>
    <p:sldId id="256" r:id="rId2"/>
    <p:sldId id="345" r:id="rId3"/>
    <p:sldId id="343" r:id="rId4"/>
    <p:sldId id="344" r:id="rId5"/>
    <p:sldId id="346" r:id="rId6"/>
    <p:sldId id="302" r:id="rId7"/>
    <p:sldId id="349" r:id="rId8"/>
    <p:sldId id="355" r:id="rId9"/>
    <p:sldId id="356" r:id="rId10"/>
    <p:sldId id="357" r:id="rId11"/>
    <p:sldId id="358" r:id="rId12"/>
    <p:sldId id="359" r:id="rId13"/>
    <p:sldId id="348" r:id="rId14"/>
    <p:sldId id="350" r:id="rId15"/>
    <p:sldId id="352" r:id="rId16"/>
    <p:sldId id="351" r:id="rId17"/>
    <p:sldId id="361" r:id="rId18"/>
    <p:sldId id="360" r:id="rId19"/>
  </p:sldIdLst>
  <p:sldSz cx="9144000" cy="6858000" type="screen4x3"/>
  <p:notesSz cx="6858000" cy="9144000"/>
  <p:defaultTextStyle>
    <a:defPPr>
      <a:defRPr lang="en-US"/>
    </a:defPPr>
    <a:lvl1pPr marL="0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6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1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9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07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5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3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 userDrawn="1">
          <p15:clr>
            <a:srgbClr val="A4A3A4"/>
          </p15:clr>
        </p15:guide>
        <p15:guide id="4" pos="2947">
          <p15:clr>
            <a:srgbClr val="A4A3A4"/>
          </p15:clr>
        </p15:guide>
        <p15:guide id="5" orient="horz" pos="4047">
          <p15:clr>
            <a:srgbClr val="A4A3A4"/>
          </p15:clr>
        </p15:guide>
        <p15:guide id="6" pos="285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1" autoAdjust="0"/>
    <p:restoredTop sz="95179" autoAdjust="0"/>
  </p:normalViewPr>
  <p:slideViewPr>
    <p:cSldViewPr snapToGrid="0" snapToObjects="1">
      <p:cViewPr>
        <p:scale>
          <a:sx n="120" d="100"/>
          <a:sy n="120" d="100"/>
        </p:scale>
        <p:origin x="-1624" y="-1864"/>
      </p:cViewPr>
      <p:guideLst>
        <p:guide orient="horz" pos="2160"/>
        <p:guide orient="horz" pos="2880"/>
        <p:guide orient="horz" pos="4047"/>
        <p:guide pos="2880"/>
        <p:guide pos="2947"/>
        <p:guide pos="2856"/>
      </p:guideLst>
    </p:cSldViewPr>
  </p:slideViewPr>
  <p:outlineViewPr>
    <p:cViewPr>
      <p:scale>
        <a:sx n="33" d="100"/>
        <a:sy n="33" d="100"/>
      </p:scale>
      <p:origin x="0" y="1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14" d="100"/>
          <a:sy n="114" d="100"/>
        </p:scale>
        <p:origin x="2096" y="-14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3AE0E-CBE9-B04B-AA2A-4575D0B3A7A4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371AD-3B80-9741-9061-149DB3862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1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6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71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9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07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4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74688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30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56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</a:pPr>
            <a:endParaRPr lang="en-US" b="0" i="0" u="none" strike="noStrike" cap="none" dirty="0">
              <a:solidFill>
                <a:srgbClr val="000000"/>
              </a:solidFill>
              <a:latin typeface="Helvetica" charset="0"/>
              <a:ea typeface="ＭＳ Ｐゴシック" charset="-128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3337" y="46612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300"/>
              </a:spcBef>
              <a:buSzPct val="250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8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1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330" y="6492876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6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11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099" y="6492876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180" y="6311900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9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8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1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8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1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74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8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1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8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1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8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1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1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05099" y="6472487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2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5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8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1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emf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Boundary </a:t>
            </a:r>
            <a:r>
              <a:rPr lang="en-US" sz="4400" dirty="0" smtClean="0"/>
              <a:t>Currents: Progress </a:t>
            </a:r>
            <a:r>
              <a:rPr lang="en-US" sz="4400" dirty="0"/>
              <a:t>and forward looking to OceanObs’</a:t>
            </a:r>
            <a:r>
              <a:rPr lang="en-US" sz="4400" dirty="0" smtClean="0"/>
              <a:t>19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7315200" cy="1600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dirty="0" smtClean="0"/>
              <a:t>Renellys C. Perez, UM/CIMAS and NOAA/AOML</a:t>
            </a:r>
          </a:p>
          <a:p>
            <a:pPr algn="l"/>
            <a:r>
              <a:rPr lang="en-US" sz="1900" dirty="0"/>
              <a:t>w/input from: </a:t>
            </a:r>
            <a:r>
              <a:rPr lang="en-US" sz="1900" dirty="0" err="1"/>
              <a:t>L.Beal</a:t>
            </a:r>
            <a:r>
              <a:rPr lang="en-US" sz="1900" dirty="0"/>
              <a:t>, </a:t>
            </a:r>
            <a:r>
              <a:rPr lang="en-US" sz="1900" dirty="0" err="1"/>
              <a:t>M.Cronin</a:t>
            </a:r>
            <a:r>
              <a:rPr lang="en-US" sz="1900" dirty="0"/>
              <a:t>, </a:t>
            </a:r>
            <a:r>
              <a:rPr lang="en-US" sz="1900" dirty="0" err="1"/>
              <a:t>R.Davis</a:t>
            </a:r>
            <a:r>
              <a:rPr lang="en-US" sz="1900" dirty="0"/>
              <a:t>, </a:t>
            </a:r>
            <a:r>
              <a:rPr lang="en-US" sz="1900" dirty="0" err="1"/>
              <a:t>S.Dong</a:t>
            </a:r>
            <a:r>
              <a:rPr lang="en-US" sz="1900" dirty="0"/>
              <a:t>, </a:t>
            </a:r>
            <a:r>
              <a:rPr lang="en-US" sz="1900" dirty="0" err="1" smtClean="0"/>
              <a:t>G.Goni</a:t>
            </a:r>
            <a:r>
              <a:rPr lang="en-US" sz="1900" dirty="0"/>
              <a:t>, </a:t>
            </a:r>
            <a:r>
              <a:rPr lang="en-US" sz="1900" dirty="0" err="1"/>
              <a:t>W.Kessler</a:t>
            </a:r>
            <a:r>
              <a:rPr lang="en-US" sz="1900" dirty="0"/>
              <a:t>, </a:t>
            </a:r>
            <a:r>
              <a:rPr lang="en-US" sz="1900" dirty="0" err="1"/>
              <a:t>D.Legler</a:t>
            </a:r>
            <a:r>
              <a:rPr lang="en-US" sz="1900" dirty="0"/>
              <a:t>, </a:t>
            </a:r>
            <a:r>
              <a:rPr lang="en-US" sz="1900" dirty="0" err="1"/>
              <a:t>R.Lumpkin</a:t>
            </a:r>
            <a:r>
              <a:rPr lang="en-US" sz="1900" dirty="0"/>
              <a:t>, </a:t>
            </a:r>
            <a:r>
              <a:rPr lang="en-US" sz="1900" dirty="0" err="1"/>
              <a:t>C.Meinen</a:t>
            </a:r>
            <a:r>
              <a:rPr lang="en-US" sz="1900" dirty="0"/>
              <a:t>, </a:t>
            </a:r>
            <a:r>
              <a:rPr lang="en-US" sz="1900" dirty="0" err="1" smtClean="0"/>
              <a:t>D.Roemmich</a:t>
            </a:r>
            <a:r>
              <a:rPr lang="en-US" sz="1900" dirty="0"/>
              <a:t>, </a:t>
            </a:r>
            <a:r>
              <a:rPr lang="en-US" sz="1900" dirty="0" err="1" smtClean="0"/>
              <a:t>T.Rossby</a:t>
            </a:r>
            <a:r>
              <a:rPr lang="en-US" sz="1900" dirty="0"/>
              <a:t>, </a:t>
            </a:r>
            <a:r>
              <a:rPr lang="en-US" sz="1900" dirty="0" err="1"/>
              <a:t>D.Rudnick</a:t>
            </a:r>
            <a:r>
              <a:rPr lang="en-US" sz="1900" dirty="0" smtClean="0"/>
              <a:t>, </a:t>
            </a:r>
            <a:r>
              <a:rPr lang="en-US" sz="1900" dirty="0" err="1" smtClean="0"/>
              <a:t>U.Send</a:t>
            </a:r>
            <a:r>
              <a:rPr lang="en-US" sz="1900" dirty="0"/>
              <a:t>, </a:t>
            </a:r>
            <a:r>
              <a:rPr lang="en-US" sz="1900" dirty="0" err="1"/>
              <a:t>E.Smith</a:t>
            </a:r>
            <a:r>
              <a:rPr lang="en-US" sz="1900" dirty="0"/>
              <a:t>, </a:t>
            </a:r>
            <a:r>
              <a:rPr lang="en-US" sz="1900" dirty="0" err="1"/>
              <a:t>J.Sprintall</a:t>
            </a:r>
            <a:r>
              <a:rPr lang="en-US" sz="1900" dirty="0"/>
              <a:t>, </a:t>
            </a:r>
            <a:r>
              <a:rPr lang="en-US" sz="1900" dirty="0" err="1"/>
              <a:t>R.Todd</a:t>
            </a:r>
            <a:r>
              <a:rPr lang="en-US" sz="1900" dirty="0"/>
              <a:t>, </a:t>
            </a:r>
            <a:r>
              <a:rPr lang="en-US" sz="1900" dirty="0" err="1"/>
              <a:t>J.Wilkin</a:t>
            </a:r>
            <a:r>
              <a:rPr lang="en-US" sz="1900" dirty="0"/>
              <a:t>, </a:t>
            </a:r>
            <a:r>
              <a:rPr lang="en-US" sz="1900" dirty="0" err="1"/>
              <a:t>N.Zilberman</a:t>
            </a:r>
            <a:r>
              <a:rPr lang="en-US" sz="1900" dirty="0"/>
              <a:t>, OceanObs’09 white paper, IMSOO Workshop report, </a:t>
            </a:r>
            <a:r>
              <a:rPr lang="is-IS" sz="1900" dirty="0"/>
              <a:t>…</a:t>
            </a:r>
            <a:endParaRPr lang="en-US" sz="1900" dirty="0"/>
          </a:p>
          <a:p>
            <a:pPr algn="l"/>
            <a:r>
              <a:rPr lang="en-US" sz="1900" dirty="0" smtClean="0"/>
              <a:t>Funding: U.S. (NOAA, NSF, ONR, </a:t>
            </a:r>
            <a:r>
              <a:rPr lang="is-IS" sz="1900" dirty="0" smtClean="0"/>
              <a:t>…</a:t>
            </a:r>
            <a:r>
              <a:rPr lang="en-US" sz="1900" dirty="0" smtClean="0"/>
              <a:t>) and international (Australia, Argentina, Brazil, Canada, China, France, Germany, Japan, Korea, Netherlands, South Africa, U.K., </a:t>
            </a:r>
            <a:r>
              <a:rPr lang="is-IS" sz="1900" dirty="0" smtClean="0"/>
              <a:t>…</a:t>
            </a:r>
            <a:r>
              <a:rPr lang="en-US" sz="1900" dirty="0" smtClean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72200"/>
            <a:ext cx="2743200" cy="461659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r"/>
            <a:r>
              <a:rPr lang="en-US" sz="2400" dirty="0" smtClean="0"/>
              <a:t>OOMD Workshop</a:t>
            </a:r>
            <a:endParaRPr lang="en-US" sz="2400" dirty="0"/>
          </a:p>
        </p:txBody>
      </p:sp>
      <p:pic>
        <p:nvPicPr>
          <p:cNvPr id="10" name="Picture 7" descr="noaa_trans_back_dar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3040"/>
            <a:ext cx="1170432" cy="11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880360"/>
            <a:ext cx="6400800" cy="31048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029200" y="6172200"/>
            <a:ext cx="3657600" cy="461659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r"/>
            <a:r>
              <a:rPr lang="en-US" sz="2400" dirty="0" smtClean="0"/>
              <a:t>Ocean Obs’19, Sep 2019  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 flipV="1">
            <a:off x="3429000" y="6309360"/>
            <a:ext cx="18288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Conceptual global network of boundary current arrays. Send et al. (2010) Boundary Current white paper. </a:t>
            </a:r>
          </a:p>
        </p:txBody>
      </p:sp>
    </p:spTree>
    <p:extLst>
      <p:ext uri="{BB962C8B-B14F-4D97-AF65-F5344CB8AC3E}">
        <p14:creationId xmlns:p14="http://schemas.microsoft.com/office/powerpoint/2010/main" val="196755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5-05 at 9.39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43400"/>
            <a:ext cx="2116667" cy="2286000"/>
          </a:xfrm>
          <a:prstGeom prst="rect">
            <a:avLst/>
          </a:prstGeom>
        </p:spPr>
      </p:pic>
      <p:pic>
        <p:nvPicPr>
          <p:cNvPr id="3" name="Picture 2" descr="2017-01-GO-SHIP_Count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457199" y="1371600"/>
            <a:ext cx="3879842" cy="2606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Research vessels, SOOP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94360" y="109728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GO-SHIP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848536" y="1097280"/>
            <a:ext cx="281591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XBT network 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14400" y="402336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Oleander Project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436519" y="3931920"/>
            <a:ext cx="212169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Drake Passage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72000" y="1463040"/>
            <a:ext cx="4267200" cy="2336800"/>
            <a:chOff x="4800600" y="1131888"/>
            <a:chExt cx="4267200" cy="2336800"/>
          </a:xfrm>
        </p:grpSpPr>
        <p:pic>
          <p:nvPicPr>
            <p:cNvPr id="21" name="Picture 20" descr="Map of High Density and Frequently-repeated XBT Transec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131888"/>
              <a:ext cx="4267200" cy="233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5-Point Star 21"/>
            <p:cNvSpPr/>
            <p:nvPr/>
          </p:nvSpPr>
          <p:spPr>
            <a:xfrm>
              <a:off x="7893050" y="2884488"/>
              <a:ext cx="182563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8786813" y="28194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6237288" y="28194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013325" y="2595563"/>
              <a:ext cx="182563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7292975" y="1900238"/>
              <a:ext cx="184150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7239000" y="1828800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6923088" y="1604963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8012113" y="2617788"/>
              <a:ext cx="182562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5867400" y="2579688"/>
              <a:ext cx="182563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5992813" y="1958975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6221413" y="18557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7745413" y="1938338"/>
              <a:ext cx="182562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7783513" y="17907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8123238" y="24653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5818188" y="2362200"/>
              <a:ext cx="184150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6346825" y="2506663"/>
              <a:ext cx="184150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6313488" y="2606675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6588125" y="2536825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6305550" y="2308225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1" name="TextBox 27"/>
            <p:cNvSpPr txBox="1">
              <a:spLocks noChangeArrowheads="1"/>
            </p:cNvSpPr>
            <p:nvPr/>
          </p:nvSpPr>
          <p:spPr bwMode="auto">
            <a:xfrm>
              <a:off x="5410200" y="1143000"/>
              <a:ext cx="3581400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8288" b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x-none" sz="1200">
                  <a:latin typeface="Cambria" charset="0"/>
                  <a:ea typeface="Cambria" charset="0"/>
                  <a:cs typeface="Cambria" charset="0"/>
                </a:rPr>
                <a:t>: Boundary currents sampled by the HRX Network</a:t>
              </a:r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5287963" y="11699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97680"/>
            <a:ext cx="2239947" cy="2286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479" y="4572000"/>
            <a:ext cx="2855471" cy="1991711"/>
          </a:xfrm>
          <a:prstGeom prst="rect">
            <a:avLst/>
          </a:prstGeom>
        </p:spPr>
      </p:pic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154680" y="4251960"/>
            <a:ext cx="2928145" cy="32004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CalCOFI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(hydrography, biology)</a:t>
            </a:r>
          </a:p>
        </p:txBody>
      </p:sp>
    </p:spTree>
    <p:extLst>
      <p:ext uri="{BB962C8B-B14F-4D97-AF65-F5344CB8AC3E}">
        <p14:creationId xmlns:p14="http://schemas.microsoft.com/office/powerpoint/2010/main" val="338547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Autonomous underwater gliders</a:t>
            </a:r>
            <a:br>
              <a:rPr lang="en-US" sz="3600" dirty="0" smtClean="0"/>
            </a:br>
            <a:r>
              <a:rPr lang="en-US" sz="2700" dirty="0" err="1" smtClean="0"/>
              <a:t>OceanGliders</a:t>
            </a:r>
            <a:r>
              <a:rPr lang="en-US" sz="2700" dirty="0" smtClean="0"/>
              <a:t> boundary ocean observing network</a:t>
            </a:r>
            <a:endParaRPr lang="en-US" sz="27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California Underwater Glider Network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520267" y="1051560"/>
            <a:ext cx="3337983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Glider Surveillance of Gulf Stream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822960" y="3840480"/>
            <a:ext cx="2853268" cy="729827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Australia National Facility for Ocean Gliders 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987810" y="3974253"/>
            <a:ext cx="34449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Gliders in the Solomon Sea</a:t>
            </a:r>
          </a:p>
        </p:txBody>
      </p:sp>
      <p:pic>
        <p:nvPicPr>
          <p:cNvPr id="20" name="fig1.1.pdf" descr="fig1.1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8732" t="28753" r="8732" b="27966"/>
          <a:stretch/>
        </p:blipFill>
        <p:spPr>
          <a:xfrm>
            <a:off x="685800" y="1371600"/>
            <a:ext cx="3705475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8889" r="20000" b="17778"/>
          <a:stretch/>
        </p:blipFill>
        <p:spPr>
          <a:xfrm>
            <a:off x="5640494" y="1508760"/>
            <a:ext cx="2727158" cy="2286000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5"/>
          <a:srcRect l="52" t="12857" r="9948" b="23143"/>
          <a:stretch/>
        </p:blipFill>
        <p:spPr bwMode="auto">
          <a:xfrm>
            <a:off x="4572000" y="4343400"/>
            <a:ext cx="428625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Screen Shot 2017-05-05 at 11.23.35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20000" r="17961" b="13333"/>
          <a:stretch/>
        </p:blipFill>
        <p:spPr>
          <a:xfrm>
            <a:off x="914400" y="4434840"/>
            <a:ext cx="2971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5033"/>
            <a:ext cx="2738319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Blended data, drifting buoys, </a:t>
            </a:r>
            <a:r>
              <a:rPr lang="en-US" sz="3600" dirty="0" err="1" smtClean="0"/>
              <a:t>saildrones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XBT + Argo + altimetry (EAC)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674533" y="1051560"/>
            <a:ext cx="4758267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Global Drifter Program Climatology in Gulf Stream 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337743" y="3974253"/>
            <a:ext cx="47657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SailDrones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in Gulf of Mexico (shelf-slope interaction)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6338" b="50000"/>
          <a:stretch/>
        </p:blipFill>
        <p:spPr bwMode="auto">
          <a:xfrm>
            <a:off x="3429000" y="1508760"/>
            <a:ext cx="5486400" cy="19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aildron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43400"/>
            <a:ext cx="3837410" cy="2286000"/>
          </a:xfrm>
          <a:prstGeom prst="rect">
            <a:avLst/>
          </a:prstGeom>
        </p:spPr>
      </p:pic>
      <p:pic>
        <p:nvPicPr>
          <p:cNvPr id="5" name="Picture 4" descr="saildrone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4343400"/>
            <a:ext cx="4323404" cy="228600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85800" y="3929952"/>
            <a:ext cx="148019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000" dirty="0" err="1" smtClean="0">
                <a:latin typeface="Helvetica" charset="0"/>
                <a:ea typeface="ＭＳ Ｐゴシック" charset="-128"/>
              </a:rPr>
              <a:t>Zilberman</a:t>
            </a:r>
            <a:r>
              <a:rPr lang="en-US" altLang="en-US" sz="1000" dirty="0">
                <a:latin typeface="Helvetica" charset="0"/>
                <a:ea typeface="ＭＳ Ｐゴシック" charset="-128"/>
              </a:rPr>
              <a:t> </a:t>
            </a:r>
            <a:r>
              <a:rPr lang="en-US" altLang="en-US" sz="1000" dirty="0" smtClean="0">
                <a:latin typeface="Helvetica" charset="0"/>
                <a:ea typeface="ＭＳ Ｐゴシック" charset="-128"/>
              </a:rPr>
              <a:t>et al. (sub)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205219" y="3440853"/>
            <a:ext cx="148019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000" dirty="0" err="1" smtClean="0">
                <a:latin typeface="Helvetica" charset="0"/>
                <a:ea typeface="ＭＳ Ｐゴシック" charset="-128"/>
              </a:rPr>
              <a:t>Laurindo</a:t>
            </a:r>
            <a:r>
              <a:rPr lang="en-US" altLang="en-US" sz="1000" dirty="0" smtClean="0">
                <a:latin typeface="Helvetica" charset="0"/>
                <a:ea typeface="ＭＳ Ｐゴシック" charset="-128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92818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63040"/>
            <a:ext cx="7315200" cy="3200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86800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Towards </a:t>
            </a: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integrated BC observing systems...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94360" y="1645920"/>
            <a:ext cx="7086600" cy="2743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Focus topics identified at IMSOO meeting:</a:t>
            </a:r>
            <a:endParaRPr lang="en-US" altLang="en-US" sz="2000" i="1" dirty="0" smtClean="0">
              <a:latin typeface="Helvetica" charset="0"/>
              <a:ea typeface="ＭＳ Ｐゴシック" charset="-128"/>
            </a:endParaRP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 smtClean="0">
                <a:latin typeface="Helvetica"/>
                <a:ea typeface="新細明體"/>
                <a:cs typeface="Helvetica"/>
              </a:rPr>
              <a:t>How ecosystem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structure/dynamics in coastal ocean is affected by </a:t>
            </a:r>
            <a:r>
              <a:rPr lang="en-US" sz="1800" dirty="0" err="1" smtClean="0">
                <a:latin typeface="Helvetica"/>
                <a:ea typeface="新細明體"/>
                <a:cs typeface="Helvetica"/>
              </a:rPr>
              <a:t>interannual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variability of currents and water properties,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including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</a:t>
            </a:r>
            <a:r>
              <a:rPr lang="en-US" sz="1800" baseline="-25000" dirty="0" smtClean="0">
                <a:latin typeface="Helvetica"/>
                <a:ea typeface="新細明體"/>
                <a:cs typeface="Helvetica"/>
              </a:rPr>
              <a:t>2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/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OMZs, pH/acidification (large-scale)</a:t>
            </a:r>
            <a:endParaRPr lang="en-US" sz="1800" dirty="0">
              <a:latin typeface="Helvetica"/>
              <a:ea typeface="新細明體"/>
              <a:cs typeface="Helvetica"/>
            </a:endParaRP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>
                <a:latin typeface="Helvetica"/>
                <a:ea typeface="新細明體"/>
                <a:cs typeface="Helvetica"/>
              </a:rPr>
              <a:t>Cross-shore exchange between land, shelf and deep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ocean (</a:t>
            </a:r>
            <a:r>
              <a:rPr lang="en-US" sz="1800" dirty="0" err="1" smtClean="0">
                <a:latin typeface="Helvetica"/>
                <a:ea typeface="新細明體"/>
                <a:cs typeface="Helvetica"/>
              </a:rPr>
              <a:t>mesoscale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)</a:t>
            </a:r>
            <a:endParaRPr lang="en-US" sz="1800" dirty="0">
              <a:latin typeface="Helvetica"/>
              <a:ea typeface="新細明體"/>
              <a:cs typeface="Helvetica"/>
            </a:endParaRP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>
                <a:latin typeface="Helvetica"/>
                <a:ea typeface="新細明體"/>
                <a:cs typeface="Helvetica"/>
              </a:rPr>
              <a:t>Ecological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hotspots, episodic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(e.g. fronts, eddies, upwelling) and persistent (e.g. canyons, headlands, shelf break)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6172200"/>
            <a:ext cx="8229600" cy="338548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sz="1600" dirty="0" smtClean="0"/>
              <a:t>Implementation of Multi-Disciplinary Sustained Ocean Observations (IMSOO), Feb 2017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28600" y="5029200"/>
            <a:ext cx="16002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5760" y="5166360"/>
            <a:ext cx="13716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Focus Topic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5029200"/>
            <a:ext cx="22860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057400" y="516636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Processes/phenomena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5029200"/>
            <a:ext cx="2057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0" y="5166360"/>
            <a:ext cx="20574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EOVs/Scales/Range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5029200"/>
            <a:ext cx="2057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0" y="5166360"/>
            <a:ext cx="20574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Observing platforms</a:t>
            </a:r>
            <a:endParaRPr lang="en-US" sz="1600" dirty="0"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ight Arrow 15"/>
          <p:cNvSpPr/>
          <p:nvPr/>
        </p:nvSpPr>
        <p:spPr>
          <a:xfrm flipV="1">
            <a:off x="18288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flipV="1">
            <a:off x="43434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V="1">
            <a:off x="66294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607808" y="205740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cross-shelf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589520" y="297180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cross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-</a:t>
            </a: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589520" y="374904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along-shelf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8471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IMSOO phased approach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0"/>
            <a:ext cx="4672906" cy="5308599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Update societal rationale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for BC observation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Organize review of two BC observing systems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short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latin typeface="Helvetica" charset="0"/>
                <a:ea typeface="ＭＳ Ｐゴシック" charset="-128"/>
              </a:rPr>
              <a:t>	California Current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	East Australian Current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white papers for OceanObs’19 (</a:t>
            </a:r>
            <a:r>
              <a:rPr lang="en-US" altLang="en-US" sz="1800" i="1" dirty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short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concept for “backbone” observing system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mid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concept for “pilot flexible/re-locatable” observing systems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long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4059836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6400" y="4572000"/>
            <a:ext cx="3200400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86400" y="4800600"/>
            <a:ext cx="3200400" cy="1371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Do we want to identify additional long-term/mature observing systems to undergo </a:t>
            </a:r>
            <a:r>
              <a:rPr lang="en-US" sz="1600" dirty="0">
                <a:latin typeface="Helvetica" charset="0"/>
                <a:ea typeface="ＭＳ Ｐゴシック" charset="-128"/>
              </a:rPr>
              <a:t>similar process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? </a:t>
            </a:r>
            <a:r>
              <a:rPr lang="en-US" sz="1600" i="1" dirty="0" smtClean="0">
                <a:latin typeface="Helvetica" charset="0"/>
                <a:ea typeface="ＭＳ Ｐゴシック" charset="-128"/>
              </a:rPr>
              <a:t>(</a:t>
            </a:r>
            <a:r>
              <a:rPr lang="en-US" sz="1600" i="1" dirty="0">
                <a:latin typeface="Helvetica" charset="0"/>
                <a:ea typeface="ＭＳ Ｐゴシック" charset="-128"/>
              </a:rPr>
              <a:t>if funds are available)</a:t>
            </a:r>
            <a:endParaRPr lang="en-US" altLang="en-US" sz="1600" i="1" dirty="0" smtClean="0">
              <a:latin typeface="Helvetica" charset="0"/>
              <a:ea typeface="ＭＳ Ｐゴシック" charset="-128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070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Recommendations</a:t>
            </a: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…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0"/>
            <a:ext cx="8533705" cy="5206999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Census of BC observational networks (U.S. and international)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Fund a web designer to do survey and a postdoc </a:t>
            </a:r>
            <a:r>
              <a:rPr lang="en-US" altLang="en-US" sz="1600" dirty="0">
                <a:latin typeface="Helvetica" charset="0"/>
                <a:ea typeface="ＭＳ Ｐゴシック" charset="-128"/>
              </a:rPr>
              <a:t>(</a:t>
            </a: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oceanography, social </a:t>
            </a:r>
            <a:r>
              <a:rPr lang="en-US" altLang="en-US" sz="1600" dirty="0">
                <a:latin typeface="Helvetica" charset="0"/>
                <a:ea typeface="ＭＳ Ｐゴシック" charset="-128"/>
              </a:rPr>
              <a:t>science) </a:t>
            </a: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to analyze results. Results will be complex as not one-size-fits-all. Will need program managers to spread word to get high response rate. </a:t>
            </a:r>
            <a:r>
              <a:rPr lang="en-US" altLang="en-US" sz="1600" i="1" u="sng" dirty="0" smtClean="0">
                <a:latin typeface="Helvetica" charset="0"/>
                <a:ea typeface="ＭＳ Ｐゴシック" charset="-128"/>
              </a:rPr>
              <a:t>Need a companion model census.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16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S</a:t>
            </a: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eries of workshops to bring together diverse communities, foster collaboration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(1) Coastal-open ocean (GOOS-IOOS), (2) Observational-modeling, (3) Multi-disciplinary, or (4) Scientists-Stakeholders-Applications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Identify a few BC regions with long-term/mature observing systems to undergo a self-evaluation process (similar to IMSOO)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Need to have discussion </a:t>
            </a:r>
            <a:r>
              <a:rPr lang="en-US" altLang="en-US" sz="1600" dirty="0">
                <a:latin typeface="Helvetica" charset="0"/>
                <a:ea typeface="ＭＳ Ｐゴシック" charset="-128"/>
              </a:rPr>
              <a:t>about what is limiting </a:t>
            </a: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growth/maturation of observing networks and get guidance from funding agencies on likelihood of future expansion/longevity of BC observational networks in those regions.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20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9358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Informal summary of informal survey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Progress towards OceanObs’19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1"/>
            <a:ext cx="8533705" cy="5053012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Has the global ocean boundary current network grown since OceanObs’09?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Yes.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W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e are observing in some new boundary currents (e.g., Agulhas, East Australian Current, Solomon Sea, AMOC arrays). Many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programs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have now produced decadal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time series. Increased use of glider arrays in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some BCs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We’ve lost some observational programs (e.g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., Line W, Drake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Passage moored array). </a:t>
            </a:r>
            <a:endParaRPr lang="en-US" altLang="en-US" sz="1800" dirty="0" smtClean="0">
              <a:solidFill>
                <a:schemeClr val="accent4"/>
              </a:solidFill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Have </a:t>
            </a:r>
            <a:r>
              <a:rPr lang="en-US" altLang="en-US" sz="1800" dirty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we learned what are essential components of boundary current arrays?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>
                <a:latin typeface="Helvetica" charset="0"/>
                <a:ea typeface="ＭＳ Ｐゴシック" charset="-128"/>
              </a:rPr>
              <a:t>Not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clear yet (even for physical EOVs).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Observational arrays develop in organic fashion depending on regional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processes/scales and available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resources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(e.g., ship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time,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funding).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Moorings can provide high-frequency temporal variability at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key locations. Other platforms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are better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suited to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resolve cross- and along-shelf variability.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Shipboard measurements still needed to measure full suite of physical (and BGC, biological) parameters.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Gliders can be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used in some BCs to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observe in remote regions, connect coastal-open ocean, and make interdisciplinary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measurements.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Need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global (or downscaled) models with fidelity in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BC regions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to be able to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use those models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to design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integrated observing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systems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. </a:t>
            </a:r>
            <a:endParaRPr lang="en-US" altLang="en-US" sz="1600" i="1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en-US" sz="1600" i="1" dirty="0" smtClean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en-US" sz="1800" dirty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52735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Informal summary of informal survey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Progress towards OceanObs’19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1"/>
            <a:ext cx="8533705" cy="5053012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How have we advanced in our ability to make interdisciplinary observations?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altLang="en-US" sz="1600" i="1" dirty="0" smtClean="0">
                <a:latin typeface="Helvetica" charset="0"/>
                <a:ea typeface="ＭＳ Ｐゴシック" charset="-128"/>
              </a:rPr>
              <a:t>More BGC sensors available </a:t>
            </a:r>
            <a:r>
              <a:rPr lang="is-IS" altLang="en-US" sz="1600" i="1" dirty="0">
                <a:latin typeface="Helvetica" charset="0"/>
                <a:ea typeface="ＭＳ Ｐゴシック" charset="-128"/>
              </a:rPr>
              <a:t>on </a:t>
            </a:r>
            <a:r>
              <a:rPr lang="is-IS" altLang="en-US" sz="1600" i="1" dirty="0" smtClean="0">
                <a:latin typeface="Helvetica" charset="0"/>
                <a:ea typeface="ＭＳ Ｐゴシック" charset="-128"/>
              </a:rPr>
              <a:t>moorings, Argo floats, and gliders.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Optical sensors for biological parameters, acoustic sensors for animal detection have been developed.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How have we advanced in our ability to </a:t>
            </a: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use new technology?</a:t>
            </a:r>
            <a:endParaRPr lang="en-US" altLang="en-US" sz="1800" dirty="0">
              <a:solidFill>
                <a:schemeClr val="accent4"/>
              </a:solidFill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>
                <a:latin typeface="Helvetica" charset="0"/>
                <a:ea typeface="ＭＳ Ｐゴシック" charset="-128"/>
              </a:rPr>
              <a:t>Underwater gliders have been proven in a number of BC regimes.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Increased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use of in-situ measurements (e.g., Argo, drifters, XBTs) paired with altimetry in BC regions.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Pilot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deployments of Deep Argo/Deep gliders which can be used to observe deep BCs. Improvements in numerical model’s ability to portray BCs and use real-time data. </a:t>
            </a:r>
            <a:endParaRPr lang="en-US" altLang="en-US" sz="1800" dirty="0" smtClean="0">
              <a:solidFill>
                <a:schemeClr val="accent4"/>
              </a:solidFill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How have we progressed in connecting the open ocean with coastal ocean?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Soon we will have satellites with better coastal resolution (e.g., swath altimetry, winds).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Expansion of coastal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HF radar networks.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Gliders and emerging technology (e.g., Sail drones) can help connect coastal-open ocean.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Caveat: these new technologies are personnel intensive and there is a learning curve. We need to develop more merged data sets (e.g., autonomous systems with ship surveys, in situ with satellite data). </a:t>
            </a:r>
          </a:p>
        </p:txBody>
      </p:sp>
    </p:spTree>
    <p:extLst>
      <p:ext uri="{BB962C8B-B14F-4D97-AF65-F5344CB8AC3E}">
        <p14:creationId xmlns:p14="http://schemas.microsoft.com/office/powerpoint/2010/main" val="5381905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Informal summary of informal survey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Progress towards OceanObs’19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1"/>
            <a:ext cx="8533705" cy="5053012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Pilot activities we can engage in prior to drafting OceanObs’19 white paper?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Census. Clarify our achievements. Review some long-term observing systems and develop multidisciplinary backbone system for EBCs and WBCs (IMSOO approach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). Develop more along-shelf BC systems. More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development of optical sensors for BCs. Pilot system for whole western BC system in tropical Pacific. More ADCPs on ships.</a:t>
            </a:r>
            <a:endParaRPr lang="en-US" altLang="en-US" sz="1800" dirty="0" smtClean="0">
              <a:solidFill>
                <a:schemeClr val="accent4"/>
              </a:solidFill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How can we better leverage existing U.S. resources as well as international investments through partnerships/collaborations?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Continued, increased support for sustained BCs is needed. More </a:t>
            </a:r>
            <a:r>
              <a:rPr lang="en-US" altLang="en-US" sz="1600" i="1" dirty="0">
                <a:latin typeface="Helvetica" charset="0"/>
                <a:ea typeface="ＭＳ Ｐゴシック" charset="-128"/>
              </a:rPr>
              <a:t>cross-line office interaction, cooperation, sharing of resources, and expertise. Cross-agency sharing is important (e.g., OOI Endurance array). Networks become cheaper/more efficient with economies of scale. </a:t>
            </a:r>
            <a:r>
              <a:rPr lang="en-US" altLang="en-US" sz="1600" i="1" dirty="0" smtClean="0">
                <a:latin typeface="Helvetica" charset="0"/>
                <a:ea typeface="ＭＳ Ｐゴシック" charset="-128"/>
              </a:rPr>
              <a:t>Long-term observational networks often require international partnerships for ship time, resources, ability to collect measurements in EEZs. Need to promote partnerships with local people, especially key in less developed/remote areas. Work with international efforts (e.g., GOOS, OOPC). 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en-US" sz="1800" dirty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5816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600200"/>
            <a:ext cx="7772400" cy="2743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boundary currents (BCs)?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22960" y="2011680"/>
            <a:ext cx="7543800" cy="22860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dirty="0" smtClean="0">
                <a:latin typeface="Helvetica" charset="0"/>
                <a:ea typeface="ＭＳ Ｐゴシック" charset="-128"/>
              </a:rPr>
              <a:t>One of the important ways society experiences the changes in the global ocean  is through the ocean’s boundaries.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000" i="1" dirty="0" smtClean="0">
              <a:latin typeface="Helvetica" charset="0"/>
              <a:ea typeface="ＭＳ Ｐゴシック" charset="-128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6768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199" y="1"/>
            <a:ext cx="879686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western BCs (WBCs)?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8" y="1371601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Key drivers of climate variability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Meridional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heat/freshwater transport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Surface and deep conduits for </a:t>
            </a: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thermohaline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circulation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Sea level variations</a:t>
            </a:r>
          </a:p>
          <a:p>
            <a:pPr marL="457168" lvl="1" indent="0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pic>
        <p:nvPicPr>
          <p:cNvPr id="9" name="Picture 8" descr="global_map_drifterspeeds_wbcatlan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65960"/>
            <a:ext cx="2343873" cy="4572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lobal_map_drifterspeeds_wbcpacif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3160"/>
            <a:ext cx="2196296" cy="4114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global_map_drifterspeeds_wbcindia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3886200"/>
            <a:ext cx="2288888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Surface speeds from Global Drifter climatology.  Color indicates orientation of </a:t>
            </a:r>
            <a:r>
              <a:rPr lang="en-US" sz="1400" i="1" dirty="0" err="1" smtClean="0">
                <a:solidFill>
                  <a:schemeClr val="tx2"/>
                </a:solidFill>
              </a:rPr>
              <a:t>meridional</a:t>
            </a:r>
            <a:r>
              <a:rPr lang="en-US" sz="1400" i="1" dirty="0" smtClean="0">
                <a:solidFill>
                  <a:schemeClr val="tx2"/>
                </a:solidFill>
              </a:rPr>
              <a:t> velocity (brown = northward, blue = southward).</a:t>
            </a:r>
          </a:p>
        </p:txBody>
      </p:sp>
    </p:spTree>
    <p:extLst>
      <p:ext uri="{BB962C8B-B14F-4D97-AF65-F5344CB8AC3E}">
        <p14:creationId xmlns:p14="http://schemas.microsoft.com/office/powerpoint/2010/main" val="396004975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4320" y="1371600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Societally relevant effects of climate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Upwelling,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ross-shore exchange (nutrients, carbon)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Ecological hotspots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Equatorial interactions (ENSO-blob)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Oxygen minimum zones (OMZs)</a:t>
            </a:r>
          </a:p>
        </p:txBody>
      </p:sp>
      <p:sp>
        <p:nvSpPr>
          <p:cNvPr id="8" name="Shape 89"/>
          <p:cNvSpPr txBox="1">
            <a:spLocks/>
          </p:cNvSpPr>
          <p:nvPr/>
        </p:nvSpPr>
        <p:spPr>
          <a:xfrm>
            <a:off x="457200" y="1"/>
            <a:ext cx="8686800" cy="1371599"/>
          </a:xfrm>
          <a:prstGeom prst="rect">
            <a:avLst/>
          </a:prstGeom>
          <a:noFill/>
          <a:ln>
            <a:noFill/>
          </a:ln>
        </p:spPr>
        <p:txBody>
          <a:bodyPr vert="horz" lIns="45671" tIns="45671" rIns="45671" bIns="45671" rtlCol="0" anchor="t" anchorCtr="0">
            <a:noAutofit/>
          </a:bodyPr>
          <a:lstStyle>
            <a:lvl1pPr algn="l" defTabSz="9143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eastern BCs (EBCs)?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global_map_ebc_satlan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86200"/>
            <a:ext cx="2254459" cy="28803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lobal_map_ebc_npacif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2137458" cy="1828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lobal_map_ebc_sindia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4114800"/>
            <a:ext cx="2236897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lobal_map_ebc_natlanti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137458" cy="1828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lobal_map_ebc_spacific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2187422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Surface temperatures from RSS Combined Microwave for June-August 2015. Blue = cold SSTs, brown = warm SSTs.</a:t>
            </a:r>
          </a:p>
        </p:txBody>
      </p:sp>
    </p:spTree>
    <p:extLst>
      <p:ext uri="{BB962C8B-B14F-4D97-AF65-F5344CB8AC3E}">
        <p14:creationId xmlns:p14="http://schemas.microsoft.com/office/powerpoint/2010/main" val="21222153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4320" y="1508760"/>
            <a:ext cx="86868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>
                <a:latin typeface="Helvetica" charset="0"/>
                <a:ea typeface="ＭＳ Ｐゴシック" charset="-128"/>
              </a:rPr>
              <a:t>Low-latitude </a:t>
            </a: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BCs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 err="1">
                <a:latin typeface="Helvetica" charset="0"/>
                <a:ea typeface="ＭＳ Ｐゴシック" charset="-128"/>
              </a:rPr>
              <a:t>equatorward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 mass and property flux, ENSO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High-latitude BCs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Water mass 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formation/transport, </a:t>
            </a:r>
            <a:r>
              <a:rPr lang="en-US" altLang="en-US" sz="2000" dirty="0" err="1" smtClean="0">
                <a:latin typeface="Helvetica" charset="0"/>
                <a:ea typeface="ＭＳ Ｐゴシック" charset="-128"/>
              </a:rPr>
              <a:t>interbasin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 exchanges</a:t>
            </a:r>
            <a:endParaRPr lang="en-US" altLang="en-US" sz="20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Marginal Sea BCs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Coastal-open ocean exchange, water mass 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formation</a:t>
            </a:r>
          </a:p>
        </p:txBody>
      </p:sp>
      <p:sp>
        <p:nvSpPr>
          <p:cNvPr id="8" name="Shape 89"/>
          <p:cNvSpPr txBox="1">
            <a:spLocks/>
          </p:cNvSpPr>
          <p:nvPr/>
        </p:nvSpPr>
        <p:spPr>
          <a:xfrm>
            <a:off x="457200" y="91440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vert="horz" lIns="45671" tIns="45671" rIns="45671" bIns="45671" rtlCol="0" anchor="t" anchorCtr="0">
            <a:noAutofit/>
          </a:bodyPr>
          <a:lstStyle>
            <a:lvl1pPr algn="l" defTabSz="9143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low-latitude, high-latitude, marginal sea BCs?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200400"/>
            <a:ext cx="6400800" cy="31048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Pink = low-latitude BCs, yellow = high-latitude BCs, brown =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</a:rPr>
              <a:t>interbasin</a:t>
            </a:r>
            <a:r>
              <a:rPr lang="en-US" sz="1400" i="1" dirty="0" smtClean="0">
                <a:solidFill>
                  <a:schemeClr val="tx2"/>
                </a:solidFill>
              </a:rPr>
              <a:t>-exchange. Send et al. (2010) Boundary Current white paper. </a:t>
            </a:r>
          </a:p>
        </p:txBody>
      </p:sp>
    </p:spTree>
    <p:extLst>
      <p:ext uri="{BB962C8B-B14F-4D97-AF65-F5344CB8AC3E}">
        <p14:creationId xmlns:p14="http://schemas.microsoft.com/office/powerpoint/2010/main" val="4065318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91440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Where are BCs being observed?*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2800" i="1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*List incomplete, a census is needed</a:t>
            </a:r>
            <a:endParaRPr lang="en-US" sz="2800" i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8" y="1371601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Subtropical WBCs</a:t>
            </a:r>
            <a:endParaRPr lang="en-US" altLang="en-US" sz="2000" b="1" dirty="0">
              <a:latin typeface="Helvetica" charset="0"/>
              <a:ea typeface="ＭＳ Ｐゴシック" charset="-128"/>
            </a:endParaRP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Atlantic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Gulf Stream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Florida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Antilles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Guiana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North Brazil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Brazil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Malvinas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DWBC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Pacific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Oyashio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C.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err="1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Kuroshio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C., East Australian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East Auckland C.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Indian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Somali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Agulhas C.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0" y="1371600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Subtropical EBCs</a:t>
            </a:r>
            <a:endParaRPr lang="en-US" altLang="en-US" sz="2000" b="1" dirty="0">
              <a:latin typeface="Helvetica" charset="0"/>
              <a:ea typeface="ＭＳ Ｐゴシック" charset="-128"/>
            </a:endParaRP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Atlantic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Canary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Guinea C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Angola C., </a:t>
            </a:r>
            <a:r>
              <a:rPr lang="en-US" altLang="en-US" sz="1800" dirty="0" err="1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Benguela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Pacific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California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Peru-Humboldt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Chile C.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Indian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err="1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Leewin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4319" y="4343400"/>
            <a:ext cx="8686800" cy="2116667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>
                <a:latin typeface="Helvetica" charset="0"/>
                <a:ea typeface="ＭＳ Ｐゴシック" charset="-128"/>
              </a:rPr>
              <a:t>Low-latitude </a:t>
            </a: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BCs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Indonesian </a:t>
            </a:r>
            <a:r>
              <a:rPr lang="en-US" altLang="en-US" sz="1800" dirty="0" err="1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Throughflow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Mindanao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., New Guinea Coastal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C., Solomon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Sea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High-latitude BCs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Labrador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E/W Greenland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Norwegian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East Iceland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North Atlantic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Alaska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Antarctic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Circumpolar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., Weddell Sea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Marginal Sea BCs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Mediterranean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Gulf of Mexico</a:t>
            </a:r>
          </a:p>
        </p:txBody>
      </p:sp>
    </p:spTree>
    <p:extLst>
      <p:ext uri="{BB962C8B-B14F-4D97-AF65-F5344CB8AC3E}">
        <p14:creationId xmlns:p14="http://schemas.microsoft.com/office/powerpoint/2010/main" val="4068853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Technology (*multidisciplinary)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14400" y="1371601"/>
            <a:ext cx="7315200" cy="54864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Moored buoys (T, S, current meters, ADCPs, PIES, O2*, Carbon*, </a:t>
            </a:r>
            <a:r>
              <a:rPr lang="is-IS" altLang="en-US" sz="1800" dirty="0" smtClean="0">
                <a:latin typeface="Helvetica" charset="0"/>
                <a:ea typeface="ＭＳ Ｐゴシック" charset="-128"/>
              </a:rPr>
              <a:t>…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Cabled observatories, integrated observational networks*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Research vessels*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Ship of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o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pportunity program (XBTs, XCTDs, ADCPs)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latin typeface="Helvetica" charset="0"/>
                <a:ea typeface="ＭＳ Ｐゴシック" charset="-128"/>
              </a:rPr>
              <a:t>Underwater autonomous 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gliders*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Argo profiling floats*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Surface drifting buoys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Sail drones*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Coastal HF-Radar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Satellites*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Blended </a:t>
            </a:r>
            <a:r>
              <a:rPr lang="en-US" altLang="en-US" sz="1800" i="1" dirty="0" smtClean="0">
                <a:latin typeface="Helvetica" charset="0"/>
                <a:ea typeface="ＭＳ Ｐゴシック" charset="-128"/>
              </a:rPr>
              <a:t>in situ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-satellite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4572000"/>
            <a:ext cx="2286000" cy="137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3600" y="4800600"/>
            <a:ext cx="2286000" cy="9144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Some Examples</a:t>
            </a:r>
            <a:r>
              <a:rPr lang="is-IS" sz="1600" dirty="0" smtClean="0">
                <a:latin typeface="Helvetica" charset="0"/>
                <a:ea typeface="ＭＳ Ｐゴシック" charset="-128"/>
              </a:rPr>
              <a:t>…</a:t>
            </a:r>
            <a:endParaRPr lang="en-US" sz="1600" dirty="0" smtClean="0">
              <a:latin typeface="Helvetica" charset="0"/>
              <a:ea typeface="ＭＳ Ｐゴシック" charset="-128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(a subset)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21358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oorings_op_qgis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14800"/>
            <a:ext cx="2958353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Moored buoy arrays</a:t>
            </a:r>
            <a:endParaRPr lang="en-US" sz="3600" dirty="0"/>
          </a:p>
        </p:txBody>
      </p:sp>
      <p:pic>
        <p:nvPicPr>
          <p:cNvPr id="8" name="Picture 7" descr="MooringArray_041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404" r="10000" b="9266"/>
          <a:stretch/>
        </p:blipFill>
        <p:spPr>
          <a:xfrm>
            <a:off x="6035040" y="4114800"/>
            <a:ext cx="2926080" cy="2286000"/>
          </a:xfrm>
          <a:prstGeom prst="rect">
            <a:avLst/>
          </a:prstGeom>
        </p:spPr>
      </p:pic>
      <p:pic>
        <p:nvPicPr>
          <p:cNvPr id="10" name="Picture 9" descr="SAM_SADCP_Map_plot_wSAMOC_Br.jpg"/>
          <p:cNvPicPr>
            <a:picLocks noChangeAspect="1"/>
          </p:cNvPicPr>
          <p:nvPr/>
        </p:nvPicPr>
        <p:blipFill>
          <a:blip r:embed="rId5"/>
          <a:srcRect l="3448" t="5172" r="5172" b="5172"/>
          <a:stretch>
            <a:fillRect/>
          </a:stretch>
        </p:blipFill>
        <p:spPr>
          <a:xfrm>
            <a:off x="457199" y="4187952"/>
            <a:ext cx="2190164" cy="2148840"/>
          </a:xfrm>
          <a:prstGeom prst="rect">
            <a:avLst/>
          </a:prstGeom>
        </p:spPr>
      </p:pic>
      <p:pic>
        <p:nvPicPr>
          <p:cNvPr id="9" name="Picture 8" descr="osnap_array_schematic_201604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389120" cy="2287980"/>
          </a:xfrm>
          <a:prstGeom prst="rect">
            <a:avLst/>
          </a:prstGeom>
        </p:spPr>
      </p:pic>
      <p:pic>
        <p:nvPicPr>
          <p:cNvPr id="15" name="Picture 14" descr="FlowSchematic_v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9200"/>
            <a:ext cx="1736611" cy="1600200"/>
          </a:xfrm>
          <a:prstGeom prst="rect">
            <a:avLst/>
          </a:prstGeom>
        </p:spPr>
      </p:pic>
      <p:pic>
        <p:nvPicPr>
          <p:cNvPr id="11" name="Picture 10" descr="OceanSITES_31Jan2016V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065" r="-5000" b="9136"/>
          <a:stretch/>
        </p:blipFill>
        <p:spPr>
          <a:xfrm>
            <a:off x="228600" y="1280160"/>
            <a:ext cx="4572000" cy="25146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57201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err="1" smtClean="0">
                <a:latin typeface="Helvetica" charset="0"/>
                <a:ea typeface="ＭＳ Ｐゴシック" charset="-128"/>
              </a:rPr>
              <a:t>OceanSITES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800600" y="1051560"/>
            <a:ext cx="38674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Overturning in the </a:t>
            </a:r>
            <a:r>
              <a:rPr lang="en-US" sz="1500" dirty="0" err="1" smtClean="0">
                <a:latin typeface="Helvetica" charset="0"/>
                <a:ea typeface="ＭＳ Ｐゴシック" charset="-128"/>
              </a:rPr>
              <a:t>Subpolar</a:t>
            </a:r>
            <a:r>
              <a:rPr lang="en-US" sz="1500" dirty="0" smtClean="0">
                <a:latin typeface="Helvetica" charset="0"/>
                <a:ea typeface="ＭＳ Ｐゴシック" charset="-128"/>
              </a:rPr>
              <a:t> North Atlantic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7200" y="384048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Southwest Atlantic MOC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039533" y="3840480"/>
            <a:ext cx="289061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Weddell Sea Transport Station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126480" y="3840480"/>
            <a:ext cx="28353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Agulhas System Climate Array</a:t>
            </a:r>
          </a:p>
        </p:txBody>
      </p:sp>
    </p:spTree>
    <p:extLst>
      <p:ext uri="{BB962C8B-B14F-4D97-AF65-F5344CB8AC3E}">
        <p14:creationId xmlns:p14="http://schemas.microsoft.com/office/powerpoint/2010/main" val="173554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bs_map_wLegend_update.jpg"/>
          <p:cNvPicPr>
            <a:picLocks noChangeAspect="1"/>
          </p:cNvPicPr>
          <p:nvPr/>
        </p:nvPicPr>
        <p:blipFill>
          <a:blip r:embed="rId3"/>
          <a:srcRect l="6597" r="7569"/>
          <a:stretch>
            <a:fillRect/>
          </a:stretch>
        </p:blipFill>
        <p:spPr>
          <a:xfrm>
            <a:off x="228600" y="1371600"/>
            <a:ext cx="528130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Cabled observatories, </a:t>
            </a:r>
            <a:br>
              <a:rPr lang="en-US" sz="3600" dirty="0" smtClean="0"/>
            </a:br>
            <a:r>
              <a:rPr lang="en-US" sz="3600" dirty="0" smtClean="0"/>
              <a:t>integrated observational networks</a:t>
            </a:r>
            <a:endParaRPr lang="en-US" sz="3600" dirty="0"/>
          </a:p>
        </p:txBody>
      </p:sp>
      <p:pic>
        <p:nvPicPr>
          <p:cNvPr id="3" name="Picture 2" descr="csm_moorings_3ebeac2c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54480"/>
            <a:ext cx="285534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4343400"/>
            <a:ext cx="2971799" cy="1976246"/>
          </a:xfrm>
          <a:prstGeom prst="rect">
            <a:avLst/>
          </a:prstGeom>
        </p:spPr>
      </p:pic>
      <p:pic>
        <p:nvPicPr>
          <p:cNvPr id="10" name="Picture 9" descr="Japan illustration-KE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/>
          <a:stretch/>
        </p:blipFill>
        <p:spPr>
          <a:xfrm>
            <a:off x="457200" y="3977640"/>
            <a:ext cx="2379009" cy="25146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8640" y="1143000"/>
            <a:ext cx="44517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RAPID/MOCHA/WBTS/ABC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715000" y="1143000"/>
            <a:ext cx="44517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Integrated Marine Observing System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65760" y="3611880"/>
            <a:ext cx="3412068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Kuroshio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Extension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21000" y="3749040"/>
            <a:ext cx="3327400" cy="73152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Moored Climate, Carbon, BGC, and Ecosystem, South California Current</a:t>
            </a:r>
          </a:p>
        </p:txBody>
      </p:sp>
      <p:pic>
        <p:nvPicPr>
          <p:cNvPr id="21" name="sampling.pdf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6172200" y="4480560"/>
            <a:ext cx="2857659" cy="1828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263640" y="3840480"/>
            <a:ext cx="2720499" cy="641773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Processes driving Exchange at Cape Hatteras</a:t>
            </a:r>
          </a:p>
        </p:txBody>
      </p:sp>
    </p:spTree>
    <p:extLst>
      <p:ext uri="{BB962C8B-B14F-4D97-AF65-F5344CB8AC3E}">
        <p14:creationId xmlns:p14="http://schemas.microsoft.com/office/powerpoint/2010/main" val="206698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23784</TotalTime>
  <Words>1740</Words>
  <Application>Microsoft Macintosh PowerPoint</Application>
  <PresentationFormat>On-screen Show (4:3)</PresentationFormat>
  <Paragraphs>137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Boundary Currents: Progress and forward looking to OceanObs’19</vt:lpstr>
      <vt:lpstr> Why observe boundary currents (BCs)?</vt:lpstr>
      <vt:lpstr> Why observe western BCs (WBCs)?</vt:lpstr>
      <vt:lpstr>PowerPoint Presentation</vt:lpstr>
      <vt:lpstr>PowerPoint Presentation</vt:lpstr>
      <vt:lpstr>Where are BCs being observed?* *List incomplete, a census is needed</vt:lpstr>
      <vt:lpstr> Technology (*multidisciplinary)</vt:lpstr>
      <vt:lpstr>Moored buoy arrays</vt:lpstr>
      <vt:lpstr>Cabled observatories,  integrated observational networks</vt:lpstr>
      <vt:lpstr>Research vessels, SOOP</vt:lpstr>
      <vt:lpstr>Autonomous underwater gliders OceanGliders boundary ocean observing network</vt:lpstr>
      <vt:lpstr>Blended data, drifting buoys, saildrones</vt:lpstr>
      <vt:lpstr> Towards integrated BC observing systems...</vt:lpstr>
      <vt:lpstr> IMSOO phased approach</vt:lpstr>
      <vt:lpstr> Recommendations…</vt:lpstr>
      <vt:lpstr>Informal summary of informal survey Progress towards OceanObs’19</vt:lpstr>
      <vt:lpstr>Informal summary of informal survey Progress towards OceanObs’19</vt:lpstr>
      <vt:lpstr>Informal summary of informal survey Progress towards OceanObs’19</vt:lpstr>
    </vt:vector>
  </TitlesOfParts>
  <Company>NOAA AOML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Rule</dc:creator>
  <cp:lastModifiedBy>Renellys Perez</cp:lastModifiedBy>
  <cp:revision>915</cp:revision>
  <cp:lastPrinted>2017-05-11T11:08:01Z</cp:lastPrinted>
  <dcterms:created xsi:type="dcterms:W3CDTF">2015-04-06T19:42:04Z</dcterms:created>
  <dcterms:modified xsi:type="dcterms:W3CDTF">2017-05-16T20:18:33Z</dcterms:modified>
</cp:coreProperties>
</file>