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1" r:id="rId6"/>
    <p:sldId id="262" r:id="rId7"/>
    <p:sldId id="260" r:id="rId8"/>
    <p:sldId id="263" r:id="rId9"/>
  </p:sldIdLst>
  <p:sldSz cx="9144000" cy="6858000" type="screen4x3"/>
  <p:notesSz cx="6934200" cy="9232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2" y="-7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38200" y="1600200"/>
            <a:ext cx="7772400" cy="1143000"/>
          </a:xfrm>
        </p:spPr>
        <p:txBody>
          <a:bodyPr/>
          <a:lstStyle/>
          <a:p>
            <a:r>
              <a:rPr lang="en-US" sz="5400" dirty="0">
                <a:solidFill>
                  <a:schemeClr val="accent2"/>
                </a:solidFill>
                <a:latin typeface="Times New Roman" pitchFamily="18" charset="0"/>
                <a:cs typeface="Times New Roman" pitchFamily="18" charset="0"/>
              </a:rPr>
              <a:t>ISABP REPORT</a:t>
            </a:r>
            <a:r>
              <a:rPr lang="en-US" dirty="0">
                <a:latin typeface="Times New Roman" pitchFamily="18" charset="0"/>
                <a:cs typeface="Times New Roman" pitchFamily="18" charset="0"/>
              </a:rPr>
              <a:t> </a:t>
            </a:r>
          </a:p>
        </p:txBody>
      </p:sp>
      <p:sp>
        <p:nvSpPr>
          <p:cNvPr id="18435" name="Rectangle 3"/>
          <p:cNvSpPr>
            <a:spLocks noGrp="1" noChangeArrowheads="1"/>
          </p:cNvSpPr>
          <p:nvPr>
            <p:ph type="subTitle" idx="1"/>
          </p:nvPr>
        </p:nvSpPr>
        <p:spPr>
          <a:xfrm>
            <a:off x="1524000" y="3200400"/>
            <a:ext cx="6400800" cy="1295400"/>
          </a:xfrm>
        </p:spPr>
        <p:txBody>
          <a:bodyPr/>
          <a:lstStyle/>
          <a:p>
            <a:r>
              <a:rPr lang="en-US" b="1" dirty="0">
                <a:solidFill>
                  <a:schemeClr val="accent2"/>
                </a:solidFill>
                <a:latin typeface="Times New Roman" pitchFamily="18" charset="0"/>
                <a:cs typeface="Times New Roman" pitchFamily="18" charset="0"/>
              </a:rPr>
              <a:t>Presented by:</a:t>
            </a:r>
          </a:p>
          <a:p>
            <a:r>
              <a:rPr lang="en-US" b="1" dirty="0">
                <a:solidFill>
                  <a:schemeClr val="accent2"/>
                </a:solidFill>
                <a:latin typeface="Times New Roman" pitchFamily="18" charset="0"/>
                <a:cs typeface="Times New Roman" pitchFamily="18" charset="0"/>
              </a:rPr>
              <a:t>Mayra Pazos</a:t>
            </a:r>
          </a:p>
        </p:txBody>
      </p:sp>
      <p:pic>
        <p:nvPicPr>
          <p:cNvPr id="18436" name="Picture 4" descr="C:\Documents and Settings\engler.AOML\My Documents\My Documents\DBCP on PHOD Workstation (Gdc)\DBCP21\isabplog.gif"/>
          <p:cNvPicPr>
            <a:picLocks noChangeAspect="1" noChangeArrowheads="1"/>
          </p:cNvPicPr>
          <p:nvPr/>
        </p:nvPicPr>
        <p:blipFill>
          <a:blip r:embed="rId2" cstate="print"/>
          <a:srcRect/>
          <a:stretch>
            <a:fillRect/>
          </a:stretch>
        </p:blipFill>
        <p:spPr bwMode="auto">
          <a:xfrm>
            <a:off x="76200" y="228600"/>
            <a:ext cx="1219200" cy="1400175"/>
          </a:xfrm>
          <a:prstGeom prst="rect">
            <a:avLst/>
          </a:prstGeom>
          <a:noFill/>
        </p:spPr>
      </p:pic>
      <p:pic>
        <p:nvPicPr>
          <p:cNvPr id="18437" name="Picture 5"/>
          <p:cNvPicPr>
            <a:picLocks noChangeAspect="1" noChangeArrowheads="1"/>
          </p:cNvPicPr>
          <p:nvPr/>
        </p:nvPicPr>
        <p:blipFill>
          <a:blip r:embed="rId3" cstate="print"/>
          <a:srcRect/>
          <a:stretch>
            <a:fillRect/>
          </a:stretch>
        </p:blipFill>
        <p:spPr bwMode="auto">
          <a:xfrm>
            <a:off x="7924800" y="228600"/>
            <a:ext cx="1066800" cy="1035050"/>
          </a:xfrm>
          <a:prstGeom prst="rect">
            <a:avLst/>
          </a:prstGeom>
          <a:noFill/>
          <a:ln w="9525">
            <a:noFill/>
            <a:miter lim="800000"/>
            <a:headEnd/>
            <a:tailEnd/>
          </a:ln>
          <a:effectLst/>
        </p:spPr>
      </p:pic>
      <p:sp>
        <p:nvSpPr>
          <p:cNvPr id="18438" name="Text Box 6"/>
          <p:cNvSpPr txBox="1">
            <a:spLocks noChangeArrowheads="1"/>
          </p:cNvSpPr>
          <p:nvPr/>
        </p:nvSpPr>
        <p:spPr bwMode="auto">
          <a:xfrm>
            <a:off x="1889125" y="5908675"/>
            <a:ext cx="5654675" cy="369332"/>
          </a:xfrm>
          <a:prstGeom prst="rect">
            <a:avLst/>
          </a:prstGeom>
          <a:noFill/>
          <a:ln w="9525">
            <a:noFill/>
            <a:miter lim="800000"/>
            <a:headEnd/>
            <a:tailEnd/>
          </a:ln>
          <a:effectLst/>
        </p:spPr>
        <p:txBody>
          <a:bodyPr wrap="square">
            <a:spAutoFit/>
          </a:bodyPr>
          <a:lstStyle/>
          <a:p>
            <a:r>
              <a:rPr lang="en-US" dirty="0" smtClean="0">
                <a:solidFill>
                  <a:schemeClr val="accent2"/>
                </a:solidFill>
                <a:latin typeface="Times New Roman" pitchFamily="18" charset="0"/>
                <a:cs typeface="Times New Roman" pitchFamily="18" charset="0"/>
              </a:rPr>
              <a:t>DBCP-27, </a:t>
            </a:r>
            <a:r>
              <a:rPr lang="en-US" dirty="0">
                <a:solidFill>
                  <a:schemeClr val="accent2"/>
                </a:solidFill>
                <a:latin typeface="Times New Roman" pitchFamily="18" charset="0"/>
                <a:cs typeface="Times New Roman" pitchFamily="18" charset="0"/>
              </a:rPr>
              <a:t>September </a:t>
            </a:r>
            <a:r>
              <a:rPr lang="en-US" dirty="0" smtClean="0">
                <a:solidFill>
                  <a:schemeClr val="accent2"/>
                </a:solidFill>
                <a:latin typeface="Times New Roman" pitchFamily="18" charset="0"/>
                <a:cs typeface="Times New Roman" pitchFamily="18" charset="0"/>
              </a:rPr>
              <a:t>26-30, 2011 – Geneva, Switzerland</a:t>
            </a:r>
            <a:endParaRPr lang="en-US" dirty="0">
              <a:solidFill>
                <a:schemeClr val="accent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200329"/>
          </a:xfrm>
          <a:prstGeom prst="rect">
            <a:avLst/>
          </a:prstGeom>
        </p:spPr>
        <p:txBody>
          <a:bodyPr wrap="square">
            <a:spAutoFit/>
          </a:bodyPr>
          <a:lstStyle/>
          <a:p>
            <a:pPr algn="ctr"/>
            <a:r>
              <a:rPr lang="en-US" sz="3600" b="1" dirty="0" smtClean="0">
                <a:solidFill>
                  <a:schemeClr val="accent2"/>
                </a:solidFill>
                <a:latin typeface="Times New Roman" pitchFamily="18" charset="0"/>
                <a:cs typeface="Times New Roman" pitchFamily="18" charset="0"/>
              </a:rPr>
              <a:t>Drifters Deployed in the South Atlantic </a:t>
            </a:r>
          </a:p>
          <a:p>
            <a:pPr algn="ctr"/>
            <a:r>
              <a:rPr lang="en-US" sz="3600" b="1" dirty="0" smtClean="0">
                <a:solidFill>
                  <a:schemeClr val="accent2"/>
                </a:solidFill>
                <a:latin typeface="Times New Roman" pitchFamily="18" charset="0"/>
                <a:cs typeface="Times New Roman" pitchFamily="18" charset="0"/>
              </a:rPr>
              <a:t>July 2010 – June 2011</a:t>
            </a:r>
            <a:endParaRPr lang="en-US" sz="3600" b="1" dirty="0">
              <a:latin typeface="Times New Roman" pitchFamily="18" charset="0"/>
              <a:cs typeface="Times New Roman" pitchFamily="18" charset="0"/>
            </a:endParaRPr>
          </a:p>
        </p:txBody>
      </p:sp>
      <p:pic>
        <p:nvPicPr>
          <p:cNvPr id="1026" name="Picture 2" descr="deployed_sa_jul10jun11"/>
          <p:cNvPicPr>
            <a:picLocks noChangeAspect="1" noChangeArrowheads="1"/>
          </p:cNvPicPr>
          <p:nvPr/>
        </p:nvPicPr>
        <p:blipFill>
          <a:blip r:embed="rId2" cstate="print"/>
          <a:srcRect l="8723" t="6665" r="7788"/>
          <a:stretch>
            <a:fillRect/>
          </a:stretch>
        </p:blipFill>
        <p:spPr bwMode="auto">
          <a:xfrm>
            <a:off x="152400" y="1682044"/>
            <a:ext cx="5105400" cy="4347281"/>
          </a:xfrm>
          <a:prstGeom prst="rect">
            <a:avLst/>
          </a:prstGeom>
          <a:noFill/>
          <a:ln w="9525">
            <a:noFill/>
            <a:miter lim="800000"/>
            <a:headEnd/>
            <a:tailEnd/>
          </a:ln>
        </p:spPr>
      </p:pic>
      <p:sp>
        <p:nvSpPr>
          <p:cNvPr id="7" name="TextBox 6"/>
          <p:cNvSpPr txBox="1"/>
          <p:nvPr/>
        </p:nvSpPr>
        <p:spPr>
          <a:xfrm>
            <a:off x="5181600" y="1295400"/>
            <a:ext cx="3962400" cy="5016758"/>
          </a:xfrm>
          <a:prstGeom prst="rect">
            <a:avLst/>
          </a:prstGeom>
          <a:noFill/>
        </p:spPr>
        <p:txBody>
          <a:bodyPr wrap="square" rtlCol="0">
            <a:spAutoFit/>
          </a:bodyPr>
          <a:lstStyle/>
          <a:p>
            <a:pPr>
              <a:buClr>
                <a:srgbClr val="C00000"/>
              </a:buClr>
              <a:buFont typeface="Arial" pitchFamily="34" charset="0"/>
              <a:buChar char="•"/>
            </a:pPr>
            <a:r>
              <a:rPr lang="en-US" sz="2000" dirty="0" smtClean="0">
                <a:latin typeface="Times New Roman" pitchFamily="18" charset="0"/>
                <a:cs typeface="Times New Roman" pitchFamily="18" charset="0"/>
              </a:rPr>
              <a:t>A total of 173 drifters were deployed in the area, 25 of which failed on deployment.   </a:t>
            </a:r>
          </a:p>
          <a:p>
            <a:pPr>
              <a:buClr>
                <a:srgbClr val="C00000"/>
              </a:buClr>
              <a:buFont typeface="Arial" pitchFamily="34" charset="0"/>
              <a:buChar char="•"/>
            </a:pPr>
            <a:r>
              <a:rPr lang="en-US" sz="2000" dirty="0" smtClean="0">
                <a:latin typeface="Times New Roman" pitchFamily="18" charset="0"/>
                <a:cs typeface="Times New Roman" pitchFamily="18" charset="0"/>
              </a:rPr>
              <a:t>There were </a:t>
            </a:r>
            <a:r>
              <a:rPr lang="en-US" sz="2000" smtClean="0">
                <a:latin typeface="Times New Roman" pitchFamily="18" charset="0"/>
                <a:cs typeface="Times New Roman" pitchFamily="18" charset="0"/>
              </a:rPr>
              <a:t>12 additional SVPB </a:t>
            </a:r>
            <a:r>
              <a:rPr lang="en-US" sz="2000" dirty="0" smtClean="0">
                <a:latin typeface="Times New Roman" pitchFamily="18" charset="0"/>
                <a:cs typeface="Times New Roman" pitchFamily="18" charset="0"/>
              </a:rPr>
              <a:t>Argos-3 pilot project drifters deployed of which 2 failed on deployment.</a:t>
            </a:r>
          </a:p>
          <a:p>
            <a:pPr>
              <a:buClr>
                <a:srgbClr val="C00000"/>
              </a:buClr>
              <a:buFont typeface="Arial" pitchFamily="34" charset="0"/>
              <a:buChar char="•"/>
            </a:pPr>
            <a:r>
              <a:rPr lang="en-US" sz="2000" dirty="0" smtClean="0">
                <a:latin typeface="Times New Roman" pitchFamily="18" charset="0"/>
                <a:cs typeface="Times New Roman" pitchFamily="18" charset="0"/>
              </a:rPr>
              <a:t>Deployments carried out by:</a:t>
            </a:r>
          </a:p>
          <a:p>
            <a:pPr lvl="1">
              <a:buClr>
                <a:srgbClr val="C00000"/>
              </a:buClr>
              <a:buFont typeface="Wingdings" pitchFamily="2" charset="2"/>
              <a:buChar char="Ø"/>
            </a:pPr>
            <a:r>
              <a:rPr lang="en-US" sz="2000" dirty="0" smtClean="0">
                <a:latin typeface="Times New Roman" pitchFamily="18" charset="0"/>
                <a:cs typeface="Times New Roman" pitchFamily="18" charset="0"/>
              </a:rPr>
              <a:t>US Navy vessels</a:t>
            </a:r>
          </a:p>
          <a:p>
            <a:pPr lvl="1">
              <a:buClr>
                <a:srgbClr val="C00000"/>
              </a:buClr>
              <a:buFont typeface="Wingdings" pitchFamily="2" charset="2"/>
              <a:buChar char="Ø"/>
            </a:pPr>
            <a:r>
              <a:rPr lang="en-US" sz="2000" dirty="0" smtClean="0">
                <a:latin typeface="Times New Roman" pitchFamily="18" charset="0"/>
                <a:cs typeface="Times New Roman" pitchFamily="18" charset="0"/>
              </a:rPr>
              <a:t>Brazilian Navy</a:t>
            </a:r>
          </a:p>
          <a:p>
            <a:pPr lvl="1">
              <a:buClr>
                <a:srgbClr val="C00000"/>
              </a:buClr>
              <a:buFont typeface="Wingdings" pitchFamily="2" charset="2"/>
              <a:buChar char="Ø"/>
            </a:pPr>
            <a:r>
              <a:rPr lang="en-US" sz="2000" dirty="0" smtClean="0">
                <a:latin typeface="Times New Roman" pitchFamily="18" charset="0"/>
                <a:cs typeface="Times New Roman" pitchFamily="18" charset="0"/>
              </a:rPr>
              <a:t>South Africa Weather Service</a:t>
            </a:r>
          </a:p>
          <a:p>
            <a:pPr lvl="1">
              <a:buClr>
                <a:srgbClr val="C00000"/>
              </a:buClr>
              <a:buFont typeface="Wingdings" pitchFamily="2" charset="2"/>
              <a:buChar char="Ø"/>
            </a:pPr>
            <a:r>
              <a:rPr lang="en-US" sz="2000" dirty="0" smtClean="0">
                <a:latin typeface="Times New Roman" pitchFamily="18" charset="0"/>
                <a:cs typeface="Times New Roman" pitchFamily="18" charset="0"/>
              </a:rPr>
              <a:t>Falkland Islands fishing vessels</a:t>
            </a:r>
          </a:p>
          <a:p>
            <a:pPr lvl="1">
              <a:buClr>
                <a:srgbClr val="C00000"/>
              </a:buClr>
              <a:buFont typeface="Wingdings" pitchFamily="2" charset="2"/>
              <a:buChar char="Ø"/>
            </a:pPr>
            <a:r>
              <a:rPr lang="en-US" sz="2000" dirty="0" smtClean="0">
                <a:latin typeface="Times New Roman" pitchFamily="18" charset="0"/>
                <a:cs typeface="Times New Roman" pitchFamily="18" charset="0"/>
              </a:rPr>
              <a:t>Tristan </a:t>
            </a:r>
            <a:r>
              <a:rPr lang="en-US" sz="2000" dirty="0" err="1" smtClean="0">
                <a:latin typeface="Times New Roman" pitchFamily="18" charset="0"/>
                <a:cs typeface="Times New Roman" pitchFamily="18" charset="0"/>
              </a:rPr>
              <a:t>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Cuhna</a:t>
            </a:r>
            <a:endParaRPr lang="en-US" sz="2000" dirty="0" smtClean="0">
              <a:latin typeface="Times New Roman" pitchFamily="18" charset="0"/>
              <a:cs typeface="Times New Roman" pitchFamily="18" charset="0"/>
            </a:endParaRPr>
          </a:p>
          <a:p>
            <a:pPr lvl="1">
              <a:buClr>
                <a:srgbClr val="C00000"/>
              </a:buClr>
              <a:buFont typeface="Wingdings" pitchFamily="2" charset="2"/>
              <a:buChar char="Ø"/>
            </a:pPr>
            <a:r>
              <a:rPr lang="en-US" sz="2000" dirty="0" smtClean="0">
                <a:latin typeface="Times New Roman" pitchFamily="18" charset="0"/>
                <a:cs typeface="Times New Roman" pitchFamily="18" charset="0"/>
              </a:rPr>
              <a:t>University of Cape Town</a:t>
            </a:r>
          </a:p>
          <a:p>
            <a:pPr lvl="1">
              <a:buClr>
                <a:srgbClr val="C00000"/>
              </a:buClr>
              <a:buFont typeface="Wingdings" pitchFamily="2" charset="2"/>
              <a:buChar char="Ø"/>
            </a:pPr>
            <a:r>
              <a:rPr lang="en-US" sz="2000" dirty="0" smtClean="0">
                <a:latin typeface="Times New Roman" pitchFamily="18" charset="0"/>
                <a:cs typeface="Times New Roman" pitchFamily="18" charset="0"/>
              </a:rPr>
              <a:t>University of Ghana</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noAutofit/>
          </a:bodyPr>
          <a:lstStyle/>
          <a:p>
            <a:r>
              <a:rPr lang="en-US" sz="3600" b="1" dirty="0" smtClean="0">
                <a:solidFill>
                  <a:schemeClr val="accent2"/>
                </a:solidFill>
                <a:latin typeface="Times New Roman" pitchFamily="18" charset="0"/>
                <a:cs typeface="Times New Roman" pitchFamily="18" charset="0"/>
              </a:rPr>
              <a:t>Report from South Africa Weather Service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229600" cy="5867400"/>
          </a:xfrm>
        </p:spPr>
        <p:txBody>
          <a:bodyPr>
            <a:normAutofit fontScale="92500"/>
          </a:bodyPr>
          <a:lstStyle/>
          <a:p>
            <a:pPr>
              <a:buClr>
                <a:srgbClr val="C00000"/>
              </a:buClr>
              <a:buFont typeface="Wingdings" pitchFamily="2" charset="2"/>
              <a:buChar char="Ø"/>
            </a:pPr>
            <a:r>
              <a:rPr lang="en-US" dirty="0" smtClean="0">
                <a:latin typeface="Times New Roman" pitchFamily="18" charset="0"/>
                <a:cs typeface="Times New Roman" pitchFamily="18" charset="0"/>
              </a:rPr>
              <a:t>Six drifters were given to the Administrator or Tristan </a:t>
            </a:r>
            <a:r>
              <a:rPr lang="en-US" dirty="0" err="1" smtClean="0">
                <a:latin typeface="Times New Roman" pitchFamily="18" charset="0"/>
                <a:cs typeface="Times New Roman" pitchFamily="18" charset="0"/>
              </a:rPr>
              <a:t>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Cuhna</a:t>
            </a:r>
            <a:r>
              <a:rPr lang="en-US" dirty="0" smtClean="0">
                <a:latin typeface="Times New Roman" pitchFamily="18" charset="0"/>
                <a:cs typeface="Times New Roman" pitchFamily="18" charset="0"/>
              </a:rPr>
              <a:t> in September 2010 to be deployed during this year</a:t>
            </a:r>
          </a:p>
          <a:p>
            <a:pPr>
              <a:buClr>
                <a:srgbClr val="C00000"/>
              </a:buClr>
              <a:buFont typeface="Wingdings" pitchFamily="2" charset="2"/>
              <a:buChar char="Ø"/>
            </a:pPr>
            <a:r>
              <a:rPr lang="en-US" dirty="0" smtClean="0">
                <a:latin typeface="Times New Roman" pitchFamily="18" charset="0"/>
                <a:cs typeface="Times New Roman" pitchFamily="18" charset="0"/>
              </a:rPr>
              <a:t>Four Argo floats and a PIE were deployed on the Gough relief voyage on behalf of the oceanographic department of the University of Cape Town</a:t>
            </a:r>
          </a:p>
          <a:p>
            <a:pPr>
              <a:buClr>
                <a:srgbClr val="C00000"/>
              </a:buClr>
              <a:buFont typeface="Wingdings" pitchFamily="2" charset="2"/>
              <a:buChar char="Ø"/>
            </a:pPr>
            <a:r>
              <a:rPr lang="en-US" dirty="0" smtClean="0">
                <a:latin typeface="Times New Roman" pitchFamily="18" charset="0"/>
                <a:cs typeface="Times New Roman" pitchFamily="18" charset="0"/>
              </a:rPr>
              <a:t>SAWS will deploy about 15 drifters on the annual Gough Island voyage on the S A Agulhas</a:t>
            </a:r>
          </a:p>
          <a:p>
            <a:pPr>
              <a:buClr>
                <a:srgbClr val="C00000"/>
              </a:buClr>
              <a:buFont typeface="Wingdings" pitchFamily="2" charset="2"/>
              <a:buChar char="Ø"/>
            </a:pPr>
            <a:r>
              <a:rPr lang="en-US" dirty="0" smtClean="0">
                <a:latin typeface="Times New Roman" pitchFamily="18" charset="0"/>
                <a:cs typeface="Times New Roman" pitchFamily="18" charset="0"/>
              </a:rPr>
              <a:t>Tristan </a:t>
            </a:r>
            <a:r>
              <a:rPr lang="en-US" dirty="0" err="1" smtClean="0">
                <a:latin typeface="Times New Roman" pitchFamily="18" charset="0"/>
                <a:cs typeface="Times New Roman" pitchFamily="18" charset="0"/>
              </a:rPr>
              <a:t>da</a:t>
            </a:r>
            <a:r>
              <a:rPr lang="en-US" dirty="0" smtClean="0">
                <a:latin typeface="Times New Roman" pitchFamily="18" charset="0"/>
                <a:cs typeface="Times New Roman" pitchFamily="18" charset="0"/>
              </a:rPr>
              <a:t> Cunha received five more drifters to be deployed by their Fisheries Department during the course of the year.</a:t>
            </a:r>
          </a:p>
          <a:p>
            <a:pPr>
              <a:buClr>
                <a:srgbClr val="C00000"/>
              </a:buClr>
              <a:buFont typeface="Wingdings" pitchFamily="2" charset="2"/>
              <a:buChar char="Ø"/>
            </a:pPr>
            <a:endParaRPr lang="en-US" dirty="0" smtClean="0">
              <a:latin typeface="Times New Roman" pitchFamily="18" charset="0"/>
              <a:cs typeface="Times New Roman" pitchFamily="18" charset="0"/>
            </a:endParaRPr>
          </a:p>
          <a:p>
            <a:pPr>
              <a:buClr>
                <a:srgbClr val="C00000"/>
              </a:buClr>
              <a:buFont typeface="Wingdings" pitchFamily="2" charset="2"/>
              <a:buChar char="Ø"/>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b="1" dirty="0" smtClean="0">
                <a:solidFill>
                  <a:schemeClr val="accent2"/>
                </a:solidFill>
                <a:latin typeface="Times New Roman" pitchFamily="18" charset="0"/>
                <a:cs typeface="Times New Roman" pitchFamily="18" charset="0"/>
              </a:rPr>
              <a:t>Report from Brazil</a:t>
            </a:r>
            <a:endParaRPr lang="en-US" sz="3600" b="1" dirty="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036637"/>
            <a:ext cx="8229600" cy="4525963"/>
          </a:xfrm>
        </p:spPr>
        <p:txBody>
          <a:bodyPr>
            <a:normAutofit fontScale="85000" lnSpcReduction="20000"/>
          </a:bodyPr>
          <a:lstStyle/>
          <a:p>
            <a:pPr>
              <a:buClr>
                <a:srgbClr val="C00000"/>
              </a:buClr>
              <a:buFont typeface="Wingdings" pitchFamily="2" charset="2"/>
              <a:buChar char="Ø"/>
            </a:pPr>
            <a:r>
              <a:rPr lang="en-US" dirty="0" smtClean="0">
                <a:latin typeface="Times New Roman" pitchFamily="18" charset="0"/>
                <a:cs typeface="Times New Roman" pitchFamily="18" charset="0"/>
              </a:rPr>
              <a:t>Brazil will deploy a total of 88 drifters in 2011</a:t>
            </a:r>
          </a:p>
          <a:p>
            <a:pPr lvl="1">
              <a:buClr>
                <a:srgbClr val="C00000"/>
              </a:buClr>
              <a:buFont typeface="Arial" pitchFamily="34" charset="0"/>
              <a:buChar char="•"/>
            </a:pPr>
            <a:r>
              <a:rPr lang="en-US" dirty="0" smtClean="0">
                <a:latin typeface="Times New Roman" pitchFamily="18" charset="0"/>
                <a:cs typeface="Times New Roman" pitchFamily="18" charset="0"/>
              </a:rPr>
              <a:t>30 SVP provided by GDP and 35 SVPB upgraded by Brazil.</a:t>
            </a:r>
          </a:p>
          <a:p>
            <a:pPr>
              <a:buClr>
                <a:srgbClr val="C00000"/>
              </a:buClr>
              <a:buFont typeface="Wingdings" pitchFamily="2" charset="2"/>
              <a:buChar char="Ø"/>
            </a:pPr>
            <a:r>
              <a:rPr lang="en-US" dirty="0" smtClean="0">
                <a:latin typeface="Times New Roman" pitchFamily="18" charset="0"/>
                <a:cs typeface="Times New Roman" pitchFamily="18" charset="0"/>
              </a:rPr>
              <a:t>There were 3 moored buoys deployed in February/March 2011 but one of them was damaged.  Only two are now operational.</a:t>
            </a:r>
          </a:p>
          <a:p>
            <a:pPr>
              <a:buClr>
                <a:srgbClr val="C00000"/>
              </a:buClr>
              <a:buFont typeface="Wingdings" pitchFamily="2" charset="2"/>
              <a:buChar char="Ø"/>
            </a:pPr>
            <a:r>
              <a:rPr lang="en-US" dirty="0" smtClean="0">
                <a:latin typeface="Times New Roman" pitchFamily="18" charset="0"/>
                <a:cs typeface="Times New Roman" pitchFamily="18" charset="0"/>
              </a:rPr>
              <a:t>Three more buoys will be deployed in the next months, after implementing improvements on vent safety.</a:t>
            </a:r>
          </a:p>
          <a:p>
            <a:pPr>
              <a:buClr>
                <a:srgbClr val="C00000"/>
              </a:buClr>
              <a:buFont typeface="Wingdings" pitchFamily="2" charset="2"/>
              <a:buChar char="Ø"/>
            </a:pPr>
            <a:r>
              <a:rPr lang="en-US" dirty="0" smtClean="0">
                <a:latin typeface="Times New Roman" pitchFamily="18" charset="0"/>
                <a:cs typeface="Times New Roman" pitchFamily="18" charset="0"/>
              </a:rPr>
              <a:t>Three damaged buoys are being repaired, one coastal and two platform buoys. The aim is to </a:t>
            </a:r>
            <a:r>
              <a:rPr lang="en-US" dirty="0" err="1" smtClean="0">
                <a:latin typeface="Times New Roman" pitchFamily="18" charset="0"/>
                <a:cs typeface="Times New Roman" pitchFamily="18" charset="0"/>
              </a:rPr>
              <a:t>mainted</a:t>
            </a:r>
            <a:r>
              <a:rPr lang="en-US" dirty="0" smtClean="0">
                <a:latin typeface="Times New Roman" pitchFamily="18" charset="0"/>
                <a:cs typeface="Times New Roman" pitchFamily="18" charset="0"/>
              </a:rPr>
              <a:t> 6 moored buoys from S to NE off Brazilian coast this year.</a:t>
            </a:r>
          </a:p>
          <a:p>
            <a:pPr>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0"/>
            <a:ext cx="8229600" cy="1143000"/>
          </a:xfrm>
        </p:spPr>
        <p:txBody>
          <a:bodyPr>
            <a:normAutofit fontScale="90000"/>
          </a:bodyPr>
          <a:lstStyle/>
          <a:p>
            <a:r>
              <a:rPr lang="en-US" b="1" dirty="0" smtClean="0">
                <a:solidFill>
                  <a:schemeClr val="accent2"/>
                </a:solidFill>
                <a:latin typeface="Times New Roman" pitchFamily="18" charset="0"/>
                <a:cs typeface="Times New Roman" pitchFamily="18" charset="0"/>
              </a:rPr>
              <a:t>Status of the ISABP Drifter Array as of July 25, 2011</a:t>
            </a:r>
            <a:endParaRPr lang="en-US" b="1" dirty="0">
              <a:latin typeface="Times New Roman" pitchFamily="18" charset="0"/>
              <a:cs typeface="Times New Roman" pitchFamily="18" charset="0"/>
            </a:endParaRPr>
          </a:p>
        </p:txBody>
      </p:sp>
      <p:pic>
        <p:nvPicPr>
          <p:cNvPr id="2050" name="Picture 2" descr="jul11_globpop_isabp"/>
          <p:cNvPicPr>
            <a:picLocks noChangeAspect="1" noChangeArrowheads="1"/>
          </p:cNvPicPr>
          <p:nvPr/>
        </p:nvPicPr>
        <p:blipFill>
          <a:blip r:embed="rId2" cstate="print"/>
          <a:srcRect l="13666" t="6254" r="12958" b="5586"/>
          <a:stretch>
            <a:fillRect/>
          </a:stretch>
        </p:blipFill>
        <p:spPr bwMode="auto">
          <a:xfrm>
            <a:off x="2057400" y="1143000"/>
            <a:ext cx="5257800" cy="4812814"/>
          </a:xfrm>
          <a:prstGeom prst="rect">
            <a:avLst/>
          </a:prstGeom>
          <a:noFill/>
          <a:ln w="9525">
            <a:noFill/>
            <a:miter lim="800000"/>
            <a:headEnd/>
            <a:tailEnd/>
          </a:ln>
        </p:spPr>
      </p:pic>
      <p:sp>
        <p:nvSpPr>
          <p:cNvPr id="5" name="Rectangle 4"/>
          <p:cNvSpPr/>
          <p:nvPr/>
        </p:nvSpPr>
        <p:spPr>
          <a:xfrm>
            <a:off x="228600" y="5950803"/>
            <a:ext cx="8915400" cy="830997"/>
          </a:xfrm>
          <a:prstGeom prst="rect">
            <a:avLst/>
          </a:prstGeom>
        </p:spPr>
        <p:txBody>
          <a:bodyPr wrap="square">
            <a:spAutoFit/>
          </a:bodyPr>
          <a:lstStyle/>
          <a:p>
            <a:pPr algn="ctr"/>
            <a:r>
              <a:rPr lang="en-US" sz="2400" dirty="0" smtClean="0">
                <a:solidFill>
                  <a:srgbClr val="C00000"/>
                </a:solidFill>
                <a:latin typeface="Times New Roman" pitchFamily="18" charset="0"/>
                <a:cs typeface="Times New Roman" pitchFamily="18" charset="0"/>
              </a:rPr>
              <a:t>The number of barometer drifters include those upgraded by participating countries</a:t>
            </a:r>
            <a:endParaRPr lang="en-US" sz="2400" dirty="0">
              <a:solidFill>
                <a:srgbClr val="C00000"/>
              </a:solidFill>
              <a:latin typeface="Times New Roman" pitchFamily="18" charset="0"/>
              <a:cs typeface="Times New Roman" pitchFamily="18" charset="0"/>
            </a:endParaRPr>
          </a:p>
        </p:txBody>
      </p:sp>
      <p:sp>
        <p:nvSpPr>
          <p:cNvPr id="6" name="TextBox 5"/>
          <p:cNvSpPr txBox="1"/>
          <p:nvPr/>
        </p:nvSpPr>
        <p:spPr>
          <a:xfrm>
            <a:off x="7162800" y="1219200"/>
            <a:ext cx="1828800" cy="1200329"/>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Total: 147</a:t>
            </a:r>
          </a:p>
          <a:p>
            <a:r>
              <a:rPr lang="en-US" sz="2400" b="1" dirty="0" smtClean="0">
                <a:solidFill>
                  <a:srgbClr val="FF0000"/>
                </a:solidFill>
                <a:latin typeface="Times New Roman" pitchFamily="18" charset="0"/>
                <a:cs typeface="Times New Roman" pitchFamily="18" charset="0"/>
              </a:rPr>
              <a:t>SVP:    78</a:t>
            </a:r>
          </a:p>
          <a:p>
            <a:r>
              <a:rPr lang="en-US" sz="2400" b="1" dirty="0" smtClean="0">
                <a:solidFill>
                  <a:srgbClr val="0070C0"/>
                </a:solidFill>
                <a:latin typeface="Times New Roman" pitchFamily="18" charset="0"/>
                <a:cs typeface="Times New Roman" pitchFamily="18" charset="0"/>
              </a:rPr>
              <a:t>SVPB: 69</a:t>
            </a:r>
            <a:endParaRPr lang="en-US" sz="24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7772400" cy="685800"/>
          </a:xfrm>
        </p:spPr>
        <p:txBody>
          <a:bodyPr>
            <a:normAutofit fontScale="90000"/>
          </a:bodyPr>
          <a:lstStyle/>
          <a:p>
            <a:r>
              <a:rPr lang="en-US" b="1" dirty="0">
                <a:solidFill>
                  <a:schemeClr val="accent2"/>
                </a:solidFill>
                <a:latin typeface="Times New Roman" pitchFamily="18" charset="0"/>
                <a:cs typeface="Times New Roman" pitchFamily="18" charset="0"/>
              </a:rPr>
              <a:t>Deployment Plans for </a:t>
            </a:r>
            <a:r>
              <a:rPr lang="en-US" b="1" dirty="0" smtClean="0">
                <a:solidFill>
                  <a:schemeClr val="accent2"/>
                </a:solidFill>
                <a:latin typeface="Times New Roman" pitchFamily="18" charset="0"/>
                <a:cs typeface="Times New Roman" pitchFamily="18" charset="0"/>
              </a:rPr>
              <a:t>2012</a:t>
            </a:r>
            <a:endParaRPr lang="en-US" b="1" dirty="0">
              <a:solidFill>
                <a:schemeClr val="accent2"/>
              </a:solidFill>
              <a:latin typeface="Times New Roman" pitchFamily="18" charset="0"/>
              <a:cs typeface="Times New Roman" pitchFamily="18" charset="0"/>
            </a:endParaRPr>
          </a:p>
        </p:txBody>
      </p:sp>
      <p:sp>
        <p:nvSpPr>
          <p:cNvPr id="15363" name="Rectangle 3"/>
          <p:cNvSpPr>
            <a:spLocks noChangeArrowheads="1"/>
          </p:cNvSpPr>
          <p:nvPr/>
        </p:nvSpPr>
        <p:spPr bwMode="auto">
          <a:xfrm>
            <a:off x="228600" y="762000"/>
            <a:ext cx="8610600" cy="5201424"/>
          </a:xfrm>
          <a:prstGeom prst="rect">
            <a:avLst/>
          </a:prstGeom>
          <a:noFill/>
          <a:ln w="9525">
            <a:noFill/>
            <a:miter lim="800000"/>
            <a:headEnd/>
            <a:tailEnd/>
          </a:ln>
          <a:effectLst/>
        </p:spPr>
        <p:txBody>
          <a:bodyPr wrap="square">
            <a:spAutoFit/>
          </a:bodyPr>
          <a:lstStyle/>
          <a:p>
            <a:pPr eaLnBrk="0" hangingPunct="0">
              <a:buClr>
                <a:schemeClr val="accent2"/>
              </a:buClr>
              <a:buFont typeface="Wingdings" pitchFamily="2" charset="2"/>
              <a:buChar char="Ø"/>
            </a:pPr>
            <a:r>
              <a:rPr lang="en-GB" altLang="ja-JP" sz="2800" dirty="0">
                <a:latin typeface="Times New Roman" pitchFamily="18" charset="0"/>
                <a:ea typeface="ＭＳ Ｐゴシック" charset="-128"/>
                <a:cs typeface="Times New Roman" pitchFamily="18" charset="0"/>
              </a:rPr>
              <a:t>The GDP deployment plans from June 1, </a:t>
            </a:r>
            <a:r>
              <a:rPr lang="en-GB" altLang="ja-JP" sz="2800" dirty="0" smtClean="0">
                <a:latin typeface="Times New Roman" pitchFamily="18" charset="0"/>
                <a:ea typeface="ＭＳ Ｐゴシック" charset="-128"/>
                <a:cs typeface="Times New Roman" pitchFamily="18" charset="0"/>
              </a:rPr>
              <a:t>2011 </a:t>
            </a:r>
            <a:r>
              <a:rPr lang="en-GB" altLang="ja-JP" sz="2800" dirty="0">
                <a:latin typeface="Times New Roman" pitchFamily="18" charset="0"/>
                <a:ea typeface="ＭＳ Ｐゴシック" charset="-128"/>
                <a:cs typeface="Times New Roman" pitchFamily="18" charset="0"/>
              </a:rPr>
              <a:t>– May 31, 2012 are as follows:</a:t>
            </a:r>
          </a:p>
          <a:p>
            <a:pPr eaLnBrk="0" hangingPunct="0"/>
            <a:r>
              <a:rPr lang="en-GB" altLang="ja-JP" sz="2800" dirty="0">
                <a:solidFill>
                  <a:schemeClr val="accent2"/>
                </a:solidFill>
                <a:latin typeface="Times New Roman" pitchFamily="18" charset="0"/>
                <a:ea typeface="ＭＳ Ｐゴシック" charset="-128"/>
                <a:cs typeface="Times New Roman" pitchFamily="18" charset="0"/>
              </a:rPr>
              <a:t> </a:t>
            </a:r>
            <a:r>
              <a:rPr lang="en-GB" altLang="ja-JP" sz="2800" b="1" dirty="0">
                <a:solidFill>
                  <a:schemeClr val="accent2"/>
                </a:solidFill>
                <a:latin typeface="Times New Roman" pitchFamily="18" charset="0"/>
                <a:ea typeface="ＭＳ Ｐゴシック" charset="-128"/>
                <a:cs typeface="Times New Roman" pitchFamily="18" charset="0"/>
              </a:rPr>
              <a:t>Tropical Atlantic  (20</a:t>
            </a:r>
            <a:r>
              <a:rPr lang="en-GB" altLang="ja-JP" sz="2800" b="1" baseline="30000" dirty="0">
                <a:solidFill>
                  <a:schemeClr val="accent2"/>
                </a:solidFill>
                <a:latin typeface="Times New Roman" pitchFamily="18" charset="0"/>
                <a:ea typeface="ＭＳ Ｐゴシック" charset="-128"/>
                <a:cs typeface="Times New Roman" pitchFamily="18" charset="0"/>
              </a:rPr>
              <a:t>0</a:t>
            </a:r>
            <a:r>
              <a:rPr lang="en-GB" altLang="ja-JP" sz="2800" b="1" dirty="0">
                <a:solidFill>
                  <a:schemeClr val="accent2"/>
                </a:solidFill>
                <a:latin typeface="Times New Roman" pitchFamily="18" charset="0"/>
                <a:ea typeface="ＭＳ Ｐゴシック" charset="-128"/>
                <a:cs typeface="Times New Roman" pitchFamily="18" charset="0"/>
              </a:rPr>
              <a:t>S – 30</a:t>
            </a:r>
            <a:r>
              <a:rPr lang="en-GB" altLang="ja-JP" sz="2800" b="1" baseline="30000" dirty="0">
                <a:solidFill>
                  <a:schemeClr val="accent2"/>
                </a:solidFill>
                <a:latin typeface="Times New Roman" pitchFamily="18" charset="0"/>
                <a:ea typeface="ＭＳ Ｐゴシック" charset="-128"/>
                <a:cs typeface="Times New Roman" pitchFamily="18" charset="0"/>
              </a:rPr>
              <a:t>0</a:t>
            </a:r>
            <a:r>
              <a:rPr lang="en-GB" altLang="ja-JP" sz="2800" b="1" dirty="0">
                <a:solidFill>
                  <a:schemeClr val="accent2"/>
                </a:solidFill>
                <a:latin typeface="Times New Roman" pitchFamily="18" charset="0"/>
                <a:ea typeface="ＭＳ Ｐゴシック" charset="-128"/>
                <a:cs typeface="Times New Roman" pitchFamily="18" charset="0"/>
              </a:rPr>
              <a:t>N):</a:t>
            </a:r>
            <a:r>
              <a:rPr lang="en-GB" altLang="ja-JP" sz="2800" b="1" dirty="0">
                <a:latin typeface="Times New Roman" pitchFamily="18" charset="0"/>
                <a:ea typeface="ＭＳ Ｐゴシック" charset="-128"/>
                <a:cs typeface="Times New Roman" pitchFamily="18" charset="0"/>
              </a:rPr>
              <a:t> </a:t>
            </a:r>
          </a:p>
          <a:p>
            <a:pPr eaLnBrk="0" hangingPunct="0"/>
            <a:r>
              <a:rPr lang="en-GB" altLang="ja-JP" sz="2800" dirty="0">
                <a:latin typeface="Times New Roman" pitchFamily="18" charset="0"/>
                <a:ea typeface="ＭＳ Ｐゴシック" charset="-128"/>
                <a:cs typeface="Times New Roman" pitchFamily="18" charset="0"/>
              </a:rPr>
              <a:t>	</a:t>
            </a:r>
            <a:r>
              <a:rPr lang="en-GB" altLang="ja-JP" sz="2800" dirty="0" smtClean="0">
                <a:latin typeface="Times New Roman" pitchFamily="18" charset="0"/>
                <a:ea typeface="ＭＳ Ｐゴシック" charset="-128"/>
                <a:cs typeface="Times New Roman" pitchFamily="18" charset="0"/>
              </a:rPr>
              <a:t>SVP=150 </a:t>
            </a:r>
            <a:r>
              <a:rPr lang="en-GB" altLang="ja-JP" sz="2800" dirty="0">
                <a:latin typeface="Times New Roman" pitchFamily="18" charset="0"/>
                <a:ea typeface="ＭＳ Ｐゴシック" charset="-128"/>
                <a:cs typeface="Times New Roman" pitchFamily="18" charset="0"/>
              </a:rPr>
              <a:t>	SVPB=25 </a:t>
            </a:r>
            <a:endParaRPr lang="en-GB" altLang="ja-JP" sz="2800" dirty="0" smtClean="0">
              <a:latin typeface="Times New Roman" pitchFamily="18" charset="0"/>
              <a:ea typeface="ＭＳ Ｐゴシック" charset="-128"/>
              <a:cs typeface="Times New Roman" pitchFamily="18" charset="0"/>
            </a:endParaRPr>
          </a:p>
          <a:p>
            <a:pPr eaLnBrk="0" hangingPunct="0"/>
            <a:r>
              <a:rPr lang="en-GB" altLang="ja-JP" sz="2800" dirty="0" smtClean="0">
                <a:latin typeface="Times New Roman" pitchFamily="18" charset="0"/>
                <a:ea typeface="ＭＳ Ｐゴシック" charset="-128"/>
                <a:cs typeface="Times New Roman" pitchFamily="18" charset="0"/>
              </a:rPr>
              <a:t>			(</a:t>
            </a:r>
            <a:r>
              <a:rPr lang="en-GB" altLang="ja-JP" sz="2800" dirty="0">
                <a:latin typeface="Times New Roman" pitchFamily="18" charset="0"/>
                <a:ea typeface="ＭＳ Ｐゴシック" charset="-128"/>
                <a:cs typeface="Times New Roman" pitchFamily="18" charset="0"/>
              </a:rPr>
              <a:t>upgraded by </a:t>
            </a:r>
            <a:r>
              <a:rPr lang="en-GB" altLang="ja-JP" sz="2800" dirty="0" smtClean="0">
                <a:latin typeface="Times New Roman" pitchFamily="18" charset="0"/>
                <a:ea typeface="ＭＳ Ｐゴシック" charset="-128"/>
                <a:cs typeface="Times New Roman" pitchFamily="18" charset="0"/>
              </a:rPr>
              <a:t>AOML or </a:t>
            </a:r>
            <a:r>
              <a:rPr lang="en-GB" altLang="ja-JP" sz="2800" dirty="0" err="1" smtClean="0">
                <a:latin typeface="Times New Roman" pitchFamily="18" charset="0"/>
                <a:ea typeface="ＭＳ Ｐゴシック" charset="-128"/>
                <a:cs typeface="Times New Roman" pitchFamily="18" charset="0"/>
              </a:rPr>
              <a:t>Meteo</a:t>
            </a:r>
            <a:r>
              <a:rPr lang="en-GB" altLang="ja-JP" sz="2800" dirty="0" smtClean="0">
                <a:latin typeface="Times New Roman" pitchFamily="18" charset="0"/>
                <a:ea typeface="ＭＳ Ｐゴシック" charset="-128"/>
                <a:cs typeface="Times New Roman" pitchFamily="18" charset="0"/>
              </a:rPr>
              <a:t>-France )</a:t>
            </a:r>
          </a:p>
          <a:p>
            <a:pPr eaLnBrk="0" hangingPunct="0"/>
            <a:r>
              <a:rPr lang="en-GB" altLang="ja-JP" sz="2800" b="1" dirty="0" smtClean="0">
                <a:solidFill>
                  <a:schemeClr val="accent2"/>
                </a:solidFill>
                <a:latin typeface="Times New Roman" pitchFamily="18" charset="0"/>
                <a:ea typeface="ＭＳ Ｐゴシック" charset="-128"/>
                <a:cs typeface="Times New Roman" pitchFamily="18" charset="0"/>
              </a:rPr>
              <a:t>Extra </a:t>
            </a:r>
            <a:r>
              <a:rPr lang="en-GB" altLang="ja-JP" sz="2800" b="1" dirty="0">
                <a:solidFill>
                  <a:schemeClr val="accent2"/>
                </a:solidFill>
                <a:latin typeface="Times New Roman" pitchFamily="18" charset="0"/>
                <a:ea typeface="ＭＳ Ｐゴシック" charset="-128"/>
                <a:cs typeface="Times New Roman" pitchFamily="18" charset="0"/>
              </a:rPr>
              <a:t>Tropical Atlantic (40</a:t>
            </a:r>
            <a:r>
              <a:rPr lang="en-GB" altLang="ja-JP" sz="2800" b="1" baseline="30000" dirty="0">
                <a:solidFill>
                  <a:schemeClr val="accent2"/>
                </a:solidFill>
                <a:latin typeface="Times New Roman" pitchFamily="18" charset="0"/>
                <a:ea typeface="ＭＳ Ｐゴシック" charset="-128"/>
                <a:cs typeface="Times New Roman" pitchFamily="18" charset="0"/>
              </a:rPr>
              <a:t>0</a:t>
            </a:r>
            <a:r>
              <a:rPr lang="en-GB" altLang="ja-JP" sz="2800" b="1" dirty="0">
                <a:solidFill>
                  <a:schemeClr val="accent2"/>
                </a:solidFill>
                <a:latin typeface="Times New Roman" pitchFamily="18" charset="0"/>
                <a:ea typeface="ＭＳ Ｐゴシック" charset="-128"/>
                <a:cs typeface="Times New Roman" pitchFamily="18" charset="0"/>
              </a:rPr>
              <a:t>S – 20</a:t>
            </a:r>
            <a:r>
              <a:rPr lang="en-GB" altLang="ja-JP" sz="2800" b="1" baseline="30000" dirty="0">
                <a:solidFill>
                  <a:schemeClr val="accent2"/>
                </a:solidFill>
                <a:latin typeface="Times New Roman" pitchFamily="18" charset="0"/>
                <a:ea typeface="ＭＳ Ｐゴシック" charset="-128"/>
                <a:cs typeface="Times New Roman" pitchFamily="18" charset="0"/>
              </a:rPr>
              <a:t>0</a:t>
            </a:r>
            <a:r>
              <a:rPr lang="en-GB" altLang="ja-JP" sz="2800" b="1" dirty="0">
                <a:solidFill>
                  <a:schemeClr val="accent2"/>
                </a:solidFill>
                <a:latin typeface="Times New Roman" pitchFamily="18" charset="0"/>
                <a:ea typeface="ＭＳ Ｐゴシック" charset="-128"/>
                <a:cs typeface="Times New Roman" pitchFamily="18" charset="0"/>
              </a:rPr>
              <a:t>S):</a:t>
            </a:r>
            <a:r>
              <a:rPr lang="en-GB" altLang="ja-JP" sz="2800" b="1" dirty="0">
                <a:latin typeface="Times New Roman" pitchFamily="18" charset="0"/>
                <a:ea typeface="ＭＳ Ｐゴシック" charset="-128"/>
                <a:cs typeface="Times New Roman" pitchFamily="18" charset="0"/>
              </a:rPr>
              <a:t> </a:t>
            </a:r>
            <a:r>
              <a:rPr lang="en-GB" altLang="ja-JP" sz="2800" dirty="0">
                <a:latin typeface="Times New Roman" pitchFamily="18" charset="0"/>
                <a:ea typeface="ＭＳ Ｐゴシック" charset="-128"/>
                <a:cs typeface="Times New Roman" pitchFamily="18" charset="0"/>
              </a:rPr>
              <a:t>	</a:t>
            </a:r>
          </a:p>
          <a:p>
            <a:pPr eaLnBrk="0" hangingPunct="0"/>
            <a:r>
              <a:rPr lang="en-GB" altLang="ja-JP" sz="2800" dirty="0">
                <a:latin typeface="Times New Roman" pitchFamily="18" charset="0"/>
                <a:ea typeface="ＭＳ Ｐゴシック" charset="-128"/>
                <a:cs typeface="Times New Roman" pitchFamily="18" charset="0"/>
              </a:rPr>
              <a:t>	SVP=25 	</a:t>
            </a:r>
            <a:r>
              <a:rPr lang="en-GB" altLang="ja-JP" sz="2800" dirty="0" smtClean="0">
                <a:latin typeface="Times New Roman" pitchFamily="18" charset="0"/>
                <a:ea typeface="ＭＳ Ｐゴシック" charset="-128"/>
                <a:cs typeface="Times New Roman" pitchFamily="18" charset="0"/>
              </a:rPr>
              <a:t>SVPB=75</a:t>
            </a:r>
          </a:p>
          <a:p>
            <a:pPr eaLnBrk="0" hangingPunct="0"/>
            <a:r>
              <a:rPr lang="en-GB" altLang="ja-JP" sz="2800" dirty="0" smtClean="0">
                <a:latin typeface="Times New Roman" pitchFamily="18" charset="0"/>
                <a:ea typeface="ＭＳ Ｐゴシック" charset="-128"/>
                <a:cs typeface="Times New Roman" pitchFamily="18" charset="0"/>
              </a:rPr>
              <a:t>			(Upgraded by Brazil, AOML SAWS)</a:t>
            </a:r>
            <a:endParaRPr lang="en-GB" altLang="ja-JP" sz="2800" dirty="0">
              <a:latin typeface="Times New Roman" pitchFamily="18" charset="0"/>
              <a:ea typeface="ＭＳ Ｐゴシック" charset="-128"/>
              <a:cs typeface="Times New Roman" pitchFamily="18" charset="0"/>
            </a:endParaRPr>
          </a:p>
          <a:p>
            <a:pPr eaLnBrk="0" hangingPunct="0"/>
            <a:r>
              <a:rPr lang="en-GB" altLang="ja-JP" sz="2800" b="1" dirty="0">
                <a:solidFill>
                  <a:schemeClr val="accent2"/>
                </a:solidFill>
                <a:latin typeface="Times New Roman" pitchFamily="18" charset="0"/>
                <a:ea typeface="ＭＳ Ｐゴシック" charset="-128"/>
                <a:cs typeface="Times New Roman" pitchFamily="18" charset="0"/>
              </a:rPr>
              <a:t>Southern Atlantic (60</a:t>
            </a:r>
            <a:r>
              <a:rPr lang="en-GB" altLang="ja-JP" sz="2800" b="1" baseline="30000" dirty="0">
                <a:solidFill>
                  <a:schemeClr val="accent2"/>
                </a:solidFill>
                <a:latin typeface="Times New Roman" pitchFamily="18" charset="0"/>
                <a:ea typeface="ＭＳ Ｐゴシック" charset="-128"/>
                <a:cs typeface="Times New Roman" pitchFamily="18" charset="0"/>
              </a:rPr>
              <a:t>0</a:t>
            </a:r>
            <a:r>
              <a:rPr lang="en-GB" altLang="ja-JP" sz="2800" b="1" dirty="0">
                <a:solidFill>
                  <a:schemeClr val="accent2"/>
                </a:solidFill>
                <a:latin typeface="Times New Roman" pitchFamily="18" charset="0"/>
                <a:ea typeface="ＭＳ Ｐゴシック" charset="-128"/>
                <a:cs typeface="Times New Roman" pitchFamily="18" charset="0"/>
              </a:rPr>
              <a:t>S – 40</a:t>
            </a:r>
            <a:r>
              <a:rPr lang="en-GB" altLang="ja-JP" sz="2800" b="1" baseline="30000" dirty="0">
                <a:solidFill>
                  <a:schemeClr val="accent2"/>
                </a:solidFill>
                <a:latin typeface="Times New Roman" pitchFamily="18" charset="0"/>
                <a:ea typeface="ＭＳ Ｐゴシック" charset="-128"/>
                <a:cs typeface="Times New Roman" pitchFamily="18" charset="0"/>
              </a:rPr>
              <a:t>0</a:t>
            </a:r>
            <a:r>
              <a:rPr lang="en-GB" altLang="ja-JP" sz="2800" b="1" dirty="0">
                <a:solidFill>
                  <a:schemeClr val="accent2"/>
                </a:solidFill>
                <a:latin typeface="Times New Roman" pitchFamily="18" charset="0"/>
                <a:ea typeface="ＭＳ Ｐゴシック" charset="-128"/>
                <a:cs typeface="Times New Roman" pitchFamily="18" charset="0"/>
              </a:rPr>
              <a:t>S):</a:t>
            </a:r>
            <a:r>
              <a:rPr lang="en-GB" altLang="ja-JP" sz="2800" dirty="0">
                <a:latin typeface="Times New Roman" pitchFamily="18" charset="0"/>
                <a:ea typeface="ＭＳ Ｐゴシック" charset="-128"/>
                <a:cs typeface="Times New Roman" pitchFamily="18" charset="0"/>
              </a:rPr>
              <a:t>	</a:t>
            </a:r>
          </a:p>
          <a:p>
            <a:pPr eaLnBrk="0" hangingPunct="0"/>
            <a:r>
              <a:rPr lang="en-GB" altLang="ja-JP" sz="2800" dirty="0">
                <a:latin typeface="Times New Roman" pitchFamily="18" charset="0"/>
                <a:ea typeface="ＭＳ Ｐゴシック" charset="-128"/>
                <a:cs typeface="Times New Roman" pitchFamily="18" charset="0"/>
              </a:rPr>
              <a:t>	SVP=0	</a:t>
            </a:r>
            <a:r>
              <a:rPr lang="en-GB" altLang="ja-JP" sz="2800" dirty="0" smtClean="0">
                <a:latin typeface="Times New Roman" pitchFamily="18" charset="0"/>
                <a:ea typeface="ＭＳ Ｐゴシック" charset="-128"/>
                <a:cs typeface="Times New Roman" pitchFamily="18" charset="0"/>
              </a:rPr>
              <a:t>SVPB=174 </a:t>
            </a:r>
          </a:p>
          <a:p>
            <a:pPr eaLnBrk="0" hangingPunct="0"/>
            <a:r>
              <a:rPr lang="en-GB" altLang="ja-JP" sz="2800" dirty="0" smtClean="0">
                <a:latin typeface="Times New Roman" pitchFamily="18" charset="0"/>
                <a:ea typeface="ＭＳ Ｐゴシック" charset="-128"/>
                <a:cs typeface="Times New Roman" pitchFamily="18" charset="0"/>
              </a:rPr>
              <a:t>			(Upgraded by AOML)</a:t>
            </a:r>
            <a:endParaRPr lang="en-GB" altLang="ja-JP" sz="2800" dirty="0">
              <a:latin typeface="Times New Roman" pitchFamily="18" charset="0"/>
              <a:ea typeface="ＭＳ Ｐゴシック" charset="-128"/>
              <a:cs typeface="Times New Roman" pitchFamily="18" charset="0"/>
            </a:endParaRPr>
          </a:p>
          <a:p>
            <a:pPr eaLnBrk="0" hangingPunct="0"/>
            <a:endParaRPr lang="en-GB" altLang="ja-JP" sz="2400" dirty="0">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Clr>
                <a:srgbClr val="C00000"/>
              </a:buClr>
              <a:buFont typeface="Wingdings" pitchFamily="2" charset="2"/>
              <a:buChar char="Ø"/>
            </a:pPr>
            <a:r>
              <a:rPr lang="en-US" dirty="0" smtClean="0">
                <a:latin typeface="Times New Roman" pitchFamily="18" charset="0"/>
                <a:cs typeface="Times New Roman" pitchFamily="18" charset="0"/>
              </a:rPr>
              <a:t>The US Navy will continue its African Partnership Station Program in 2012 and will carry out more deployments in the hard to reach areas, specially Gulf of Guinea and Angola Basin</a:t>
            </a:r>
          </a:p>
          <a:p>
            <a:pPr>
              <a:buClr>
                <a:srgbClr val="C00000"/>
              </a:buClr>
              <a:buFont typeface="Wingdings" pitchFamily="2" charset="2"/>
              <a:buChar char="Ø"/>
            </a:pPr>
            <a:r>
              <a:rPr lang="en-US" dirty="0" smtClean="0">
                <a:latin typeface="Times New Roman" pitchFamily="18" charset="0"/>
                <a:cs typeface="Times New Roman" pitchFamily="18" charset="0"/>
              </a:rPr>
              <a:t>Argentina will continue to deploy drifters in the area</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mayra.pazos\Local Settings\Temporary Internet Files\Content.IE5\F6NRGB4S\MC900104898[1].wmf"/>
          <p:cNvPicPr>
            <a:picLocks noGrp="1" noChangeAspect="1" noChangeArrowheads="1"/>
          </p:cNvPicPr>
          <p:nvPr>
            <p:ph idx="1"/>
          </p:nvPr>
        </p:nvPicPr>
        <p:blipFill>
          <a:blip r:embed="rId2" cstate="print"/>
          <a:srcRect/>
          <a:stretch>
            <a:fillRect/>
          </a:stretch>
        </p:blipFill>
        <p:spPr bwMode="auto">
          <a:xfrm>
            <a:off x="5181600" y="3429000"/>
            <a:ext cx="2809342" cy="792378"/>
          </a:xfrm>
          <a:prstGeom prst="rect">
            <a:avLst/>
          </a:prstGeom>
          <a:noFill/>
        </p:spPr>
      </p:pic>
      <p:pic>
        <p:nvPicPr>
          <p:cNvPr id="3075" name="Picture 3" descr="C:\Documents and Settings\mayra.pazos\Local Settings\Temporary Internet Files\Content.IE5\1Z0EYC5R\MC900104838[1].wmf"/>
          <p:cNvPicPr>
            <a:picLocks noChangeAspect="1" noChangeArrowheads="1"/>
          </p:cNvPicPr>
          <p:nvPr/>
        </p:nvPicPr>
        <p:blipFill>
          <a:blip r:embed="rId3" cstate="print"/>
          <a:srcRect/>
          <a:stretch>
            <a:fillRect/>
          </a:stretch>
        </p:blipFill>
        <p:spPr bwMode="auto">
          <a:xfrm rot="20401098">
            <a:off x="1066800" y="2971800"/>
            <a:ext cx="1821485" cy="1139342"/>
          </a:xfrm>
          <a:prstGeom prst="rect">
            <a:avLst/>
          </a:prstGeom>
          <a:noFill/>
        </p:spPr>
      </p:pic>
      <p:pic>
        <p:nvPicPr>
          <p:cNvPr id="3077" name="Picture 5" descr="C:\Documents and Settings\mayra.pazos\Local Settings\Temporary Internet Files\Content.IE5\EFWSRSQX\MC900434475[1].wmf"/>
          <p:cNvPicPr>
            <a:picLocks noChangeAspect="1" noChangeArrowheads="1"/>
          </p:cNvPicPr>
          <p:nvPr/>
        </p:nvPicPr>
        <p:blipFill>
          <a:blip r:embed="rId4" cstate="print"/>
          <a:srcRect/>
          <a:stretch>
            <a:fillRect/>
          </a:stretch>
        </p:blipFill>
        <p:spPr bwMode="auto">
          <a:xfrm rot="21327699">
            <a:off x="2871208" y="600493"/>
            <a:ext cx="3679536" cy="1455291"/>
          </a:xfrm>
          <a:prstGeom prst="rect">
            <a:avLst/>
          </a:prstGeom>
          <a:noFill/>
        </p:spPr>
      </p:pic>
      <p:pic>
        <p:nvPicPr>
          <p:cNvPr id="3080" name="Picture 8" descr="C:\Documents and Settings\mayra.pazos\Local Settings\Temporary Internet Files\Content.IE5\WDCK5CR1\MC900434479[1].wmf"/>
          <p:cNvPicPr>
            <a:picLocks noChangeAspect="1" noChangeArrowheads="1"/>
          </p:cNvPicPr>
          <p:nvPr/>
        </p:nvPicPr>
        <p:blipFill>
          <a:blip r:embed="rId5" cstate="print"/>
          <a:srcRect/>
          <a:stretch>
            <a:fillRect/>
          </a:stretch>
        </p:blipFill>
        <p:spPr bwMode="auto">
          <a:xfrm rot="19695651">
            <a:off x="1157983" y="4959951"/>
            <a:ext cx="2342203" cy="1012515"/>
          </a:xfrm>
          <a:prstGeom prst="rect">
            <a:avLst/>
          </a:prstGeom>
          <a:noFill/>
        </p:spPr>
      </p:pic>
      <p:sp>
        <p:nvSpPr>
          <p:cNvPr id="18" name="Rectangle 17"/>
          <p:cNvSpPr/>
          <p:nvPr/>
        </p:nvSpPr>
        <p:spPr>
          <a:xfrm rot="1153837">
            <a:off x="5348937" y="5058248"/>
            <a:ext cx="2183611" cy="923330"/>
          </a:xfrm>
          <a:prstGeom prst="rect">
            <a:avLst/>
          </a:prstGeom>
          <a:noFill/>
        </p:spPr>
        <p:txBody>
          <a:bodyPr wrap="square" lIns="91440" tIns="45720" rIns="91440" bIns="45720">
            <a:spAutoFit/>
          </a:bodyPr>
          <a:lstStyle/>
          <a:p>
            <a:pPr algn="ct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B050">
                      <a:alpha val="65000"/>
                    </a:srgbClr>
                  </a:innerShdw>
                </a:effectLst>
              </a:rPr>
              <a:t>Dankie</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B050">
                    <a:alpha val="65000"/>
                  </a:srgbClr>
                </a:innerShdw>
              </a:effectLst>
            </a:endParaRPr>
          </a:p>
        </p:txBody>
      </p:sp>
    </p:spTree>
  </p:cSld>
  <p:clrMapOvr>
    <a:masterClrMapping/>
  </p:clrMapOvr>
  <p:transition advClick="0" advTm="1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077"/>
                                        </p:tgtEl>
                                        <p:attrNameLst>
                                          <p:attrName>style.visibility</p:attrName>
                                        </p:attrNameLst>
                                      </p:cBhvr>
                                      <p:to>
                                        <p:strVal val="visible"/>
                                      </p:to>
                                    </p:set>
                                    <p:anim calcmode="lin" valueType="num">
                                      <p:cBhvr>
                                        <p:cTn id="7" dur="500" fill="hold"/>
                                        <p:tgtEl>
                                          <p:spTgt spid="3077"/>
                                        </p:tgtEl>
                                        <p:attrNameLst>
                                          <p:attrName>ppt_w</p:attrName>
                                        </p:attrNameLst>
                                      </p:cBhvr>
                                      <p:tavLst>
                                        <p:tav tm="0">
                                          <p:val>
                                            <p:fltVal val="0"/>
                                          </p:val>
                                        </p:tav>
                                        <p:tav tm="100000">
                                          <p:val>
                                            <p:strVal val="#ppt_w"/>
                                          </p:val>
                                        </p:tav>
                                      </p:tavLst>
                                    </p:anim>
                                    <p:anim calcmode="lin" valueType="num">
                                      <p:cBhvr>
                                        <p:cTn id="8" dur="500" fill="hold"/>
                                        <p:tgtEl>
                                          <p:spTgt spid="3077"/>
                                        </p:tgtEl>
                                        <p:attrNameLst>
                                          <p:attrName>ppt_h</p:attrName>
                                        </p:attrNameLst>
                                      </p:cBhvr>
                                      <p:tavLst>
                                        <p:tav tm="0">
                                          <p:val>
                                            <p:fltVal val="0"/>
                                          </p:val>
                                        </p:tav>
                                        <p:tav tm="100000">
                                          <p:val>
                                            <p:strVal val="#ppt_h"/>
                                          </p:val>
                                        </p:tav>
                                      </p:tavLst>
                                    </p:anim>
                                    <p:animEffect transition="in" filter="fade">
                                      <p:cBhvr>
                                        <p:cTn id="9" dur="500"/>
                                        <p:tgtEl>
                                          <p:spTgt spid="3077"/>
                                        </p:tgtEl>
                                      </p:cBhvr>
                                    </p:animEffect>
                                  </p:childTnLst>
                                </p:cTn>
                              </p:par>
                            </p:childTnLst>
                          </p:cTn>
                        </p:par>
                        <p:par>
                          <p:cTn id="10" fill="hold">
                            <p:stCondLst>
                              <p:cond delay="500"/>
                            </p:stCondLst>
                            <p:childTnLst>
                              <p:par>
                                <p:cTn id="11" presetID="10" presetClass="entr" presetSubtype="0" fill="hold" nodeType="afterEffect">
                                  <p:stCondLst>
                                    <p:cond delay="1000"/>
                                  </p:stCondLst>
                                  <p:childTnLst>
                                    <p:set>
                                      <p:cBhvr>
                                        <p:cTn id="12" dur="1" fill="hold">
                                          <p:stCondLst>
                                            <p:cond delay="0"/>
                                          </p:stCondLst>
                                        </p:cTn>
                                        <p:tgtEl>
                                          <p:spTgt spid="3075"/>
                                        </p:tgtEl>
                                        <p:attrNameLst>
                                          <p:attrName>style.visibility</p:attrName>
                                        </p:attrNameLst>
                                      </p:cBhvr>
                                      <p:to>
                                        <p:strVal val="visible"/>
                                      </p:to>
                                    </p:set>
                                    <p:animEffect transition="in" filter="fade">
                                      <p:cBhvr>
                                        <p:cTn id="13" dur="1000"/>
                                        <p:tgtEl>
                                          <p:spTgt spid="3075"/>
                                        </p:tgtEl>
                                      </p:cBhvr>
                                    </p:animEffect>
                                  </p:childTnLst>
                                </p:cTn>
                              </p:par>
                            </p:childTnLst>
                          </p:cTn>
                        </p:par>
                        <p:par>
                          <p:cTn id="14" fill="hold">
                            <p:stCondLst>
                              <p:cond delay="2500"/>
                            </p:stCondLst>
                            <p:childTnLst>
                              <p:par>
                                <p:cTn id="15" presetID="10" presetClass="entr" presetSubtype="0" fill="hold" nodeType="afterEffect">
                                  <p:stCondLst>
                                    <p:cond delay="0"/>
                                  </p:stCondLst>
                                  <p:childTnLst>
                                    <p:set>
                                      <p:cBhvr>
                                        <p:cTn id="16" dur="1" fill="hold">
                                          <p:stCondLst>
                                            <p:cond delay="0"/>
                                          </p:stCondLst>
                                        </p:cTn>
                                        <p:tgtEl>
                                          <p:spTgt spid="3074"/>
                                        </p:tgtEl>
                                        <p:attrNameLst>
                                          <p:attrName>style.visibility</p:attrName>
                                        </p:attrNameLst>
                                      </p:cBhvr>
                                      <p:to>
                                        <p:strVal val="visible"/>
                                      </p:to>
                                    </p:set>
                                    <p:animEffect transition="in" filter="fade">
                                      <p:cBhvr>
                                        <p:cTn id="17" dur="2000"/>
                                        <p:tgtEl>
                                          <p:spTgt spid="3074"/>
                                        </p:tgtEl>
                                      </p:cBhvr>
                                    </p:animEffect>
                                  </p:childTnLst>
                                </p:cTn>
                              </p:par>
                            </p:childTnLst>
                          </p:cTn>
                        </p:par>
                        <p:par>
                          <p:cTn id="18" fill="hold">
                            <p:stCondLst>
                              <p:cond delay="4500"/>
                            </p:stCondLst>
                            <p:childTnLst>
                              <p:par>
                                <p:cTn id="19" presetID="10" presetClass="entr" presetSubtype="0" fill="hold" nodeType="afterEffect">
                                  <p:stCondLst>
                                    <p:cond delay="0"/>
                                  </p:stCondLst>
                                  <p:childTnLst>
                                    <p:set>
                                      <p:cBhvr>
                                        <p:cTn id="20" dur="1" fill="hold">
                                          <p:stCondLst>
                                            <p:cond delay="0"/>
                                          </p:stCondLst>
                                        </p:cTn>
                                        <p:tgtEl>
                                          <p:spTgt spid="3080"/>
                                        </p:tgtEl>
                                        <p:attrNameLst>
                                          <p:attrName>style.visibility</p:attrName>
                                        </p:attrNameLst>
                                      </p:cBhvr>
                                      <p:to>
                                        <p:strVal val="visible"/>
                                      </p:to>
                                    </p:set>
                                    <p:animEffect transition="in" filter="fade">
                                      <p:cBhvr>
                                        <p:cTn id="21" dur="2000"/>
                                        <p:tgtEl>
                                          <p:spTgt spid="308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373</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ISABP REPORT </vt:lpstr>
      <vt:lpstr>Slide 2</vt:lpstr>
      <vt:lpstr>Report from South Africa Weather Service</vt:lpstr>
      <vt:lpstr>Report from Brazil</vt:lpstr>
      <vt:lpstr>Status of the ISABP Drifter Array as of July 25, 2011</vt:lpstr>
      <vt:lpstr>Deployment Plans for 2012</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ISABP REPORT </dc:title>
  <dc:creator/>
  <cp:lastModifiedBy>Mayra.Pazos</cp:lastModifiedBy>
  <cp:revision>18</cp:revision>
  <dcterms:created xsi:type="dcterms:W3CDTF">2006-08-16T00:00:00Z</dcterms:created>
  <dcterms:modified xsi:type="dcterms:W3CDTF">2011-09-23T13:21:23Z</dcterms:modified>
</cp:coreProperties>
</file>