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58"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2" y="-7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aoml.noaa.gov/phod/dac/dacdata.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isdm.gc.ca/isdm-gdsi/drib-bder/KML/MonthlyKML-eng.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ftp://ftp.jcommops.org/JCOMMOPS/GTS/wmo/wmo_list.tx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ftp://ftp.aoml.noaa.gov/phod/pub/pazos/deplog/deployed.csv" TargetMode="External"/><Relationship Id="rId2" Type="http://schemas.openxmlformats.org/officeDocument/2006/relationships/hyperlink" Target="http://www.aoml.noaa.gov/phod/dac/dacdata.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066800" y="798935"/>
            <a:ext cx="7010400" cy="5001369"/>
          </a:xfrm>
          <a:prstGeom prst="rect">
            <a:avLst/>
          </a:prstGeom>
          <a:noFill/>
          <a:ln w="9525">
            <a:noFill/>
            <a:miter lim="800000"/>
            <a:headEnd/>
            <a:tailEnd/>
          </a:ln>
          <a:effectLst/>
        </p:spPr>
        <p:txBody>
          <a:bodyPr wrap="square">
            <a:spAutoFit/>
          </a:bodyPr>
          <a:lstStyle/>
          <a:p>
            <a:pPr>
              <a:spcBef>
                <a:spcPct val="50000"/>
              </a:spcBef>
            </a:pPr>
            <a:r>
              <a:rPr lang="en-US" dirty="0"/>
              <a:t>	</a:t>
            </a:r>
            <a:r>
              <a:rPr lang="en-US" sz="2200" b="1" dirty="0">
                <a:solidFill>
                  <a:srgbClr val="0000FF"/>
                </a:solidFill>
                <a:latin typeface="Times New Roman" pitchFamily="18" charset="0"/>
                <a:cs typeface="Times New Roman" pitchFamily="18" charset="0"/>
              </a:rPr>
              <a:t>Chair:</a:t>
            </a:r>
            <a:r>
              <a:rPr lang="en-US" sz="2200" dirty="0">
                <a:solidFill>
                  <a:srgbClr val="0000FF"/>
                </a:solidFill>
                <a:latin typeface="Times New Roman" pitchFamily="18" charset="0"/>
                <a:cs typeface="Times New Roman" pitchFamily="18" charset="0"/>
              </a:rPr>
              <a:t> Mayra Pazos (GDP representative)</a:t>
            </a:r>
          </a:p>
          <a:p>
            <a:pPr>
              <a:spcBef>
                <a:spcPct val="50000"/>
              </a:spcBef>
            </a:pPr>
            <a:r>
              <a:rPr lang="en-US" sz="2200" dirty="0">
                <a:solidFill>
                  <a:srgbClr val="0000FF"/>
                </a:solidFill>
                <a:latin typeface="Times New Roman" pitchFamily="18" charset="0"/>
                <a:cs typeface="Times New Roman" pitchFamily="18" charset="0"/>
              </a:rPr>
              <a:t>	</a:t>
            </a:r>
            <a:r>
              <a:rPr lang="en-US" sz="2200" b="1" dirty="0">
                <a:solidFill>
                  <a:srgbClr val="0000FF"/>
                </a:solidFill>
                <a:latin typeface="Times New Roman" pitchFamily="18" charset="0"/>
                <a:cs typeface="Times New Roman" pitchFamily="18" charset="0"/>
              </a:rPr>
              <a:t>Members:</a:t>
            </a:r>
          </a:p>
          <a:p>
            <a:pPr>
              <a:spcBef>
                <a:spcPct val="50000"/>
              </a:spcBef>
            </a:pPr>
            <a:r>
              <a:rPr lang="en-US" sz="2200" dirty="0">
                <a:solidFill>
                  <a:srgbClr val="0000FF"/>
                </a:solidFill>
                <a:latin typeface="Times New Roman" pitchFamily="18" charset="0"/>
                <a:cs typeface="Times New Roman" pitchFamily="18" charset="0"/>
              </a:rPr>
              <a:t>		Bruce Bradshaw – RNODC representative</a:t>
            </a:r>
          </a:p>
          <a:p>
            <a:pPr>
              <a:spcBef>
                <a:spcPct val="50000"/>
              </a:spcBef>
            </a:pPr>
            <a:r>
              <a:rPr lang="en-US" sz="2200" dirty="0">
                <a:solidFill>
                  <a:srgbClr val="0000FF"/>
                </a:solidFill>
                <a:latin typeface="Times New Roman" pitchFamily="18" charset="0"/>
                <a:cs typeface="Times New Roman" pitchFamily="18" charset="0"/>
              </a:rPr>
              <a:t>		Bill Burnett – NDBC data manager</a:t>
            </a:r>
          </a:p>
          <a:p>
            <a:pPr>
              <a:spcBef>
                <a:spcPct val="50000"/>
              </a:spcBef>
            </a:pPr>
            <a:r>
              <a:rPr lang="en-US" sz="2200" dirty="0">
                <a:solidFill>
                  <a:srgbClr val="0000FF"/>
                </a:solidFill>
                <a:latin typeface="Times New Roman" pitchFamily="18" charset="0"/>
                <a:cs typeface="Times New Roman" pitchFamily="18" charset="0"/>
              </a:rPr>
              <a:t>		Jean Rolland – SOC </a:t>
            </a:r>
            <a:r>
              <a:rPr lang="en-US" sz="2200" dirty="0" err="1">
                <a:solidFill>
                  <a:srgbClr val="0000FF"/>
                </a:solidFill>
                <a:latin typeface="Times New Roman" pitchFamily="18" charset="0"/>
                <a:cs typeface="Times New Roman" pitchFamily="18" charset="0"/>
              </a:rPr>
              <a:t>representatvie</a:t>
            </a:r>
            <a:endParaRPr lang="en-US" sz="2200" dirty="0">
              <a:solidFill>
                <a:srgbClr val="0000FF"/>
              </a:solidFill>
              <a:latin typeface="Times New Roman" pitchFamily="18" charset="0"/>
              <a:cs typeface="Times New Roman" pitchFamily="18" charset="0"/>
            </a:endParaRPr>
          </a:p>
          <a:p>
            <a:pPr>
              <a:spcBef>
                <a:spcPct val="50000"/>
              </a:spcBef>
            </a:pPr>
            <a:r>
              <a:rPr lang="en-US" sz="2200" dirty="0">
                <a:solidFill>
                  <a:srgbClr val="0000FF"/>
                </a:solidFill>
                <a:latin typeface="Times New Roman" pitchFamily="18" charset="0"/>
                <a:cs typeface="Times New Roman" pitchFamily="18" charset="0"/>
              </a:rPr>
              <a:t>		Pierre </a:t>
            </a:r>
            <a:r>
              <a:rPr lang="en-US" sz="2200" dirty="0" err="1">
                <a:solidFill>
                  <a:srgbClr val="0000FF"/>
                </a:solidFill>
                <a:latin typeface="Times New Roman" pitchFamily="18" charset="0"/>
                <a:cs typeface="Times New Roman" pitchFamily="18" charset="0"/>
              </a:rPr>
              <a:t>Blouch</a:t>
            </a:r>
            <a:r>
              <a:rPr lang="en-US" sz="2200" dirty="0">
                <a:solidFill>
                  <a:srgbClr val="0000FF"/>
                </a:solidFill>
                <a:latin typeface="Times New Roman" pitchFamily="18" charset="0"/>
                <a:cs typeface="Times New Roman" pitchFamily="18" charset="0"/>
              </a:rPr>
              <a:t> – </a:t>
            </a:r>
            <a:r>
              <a:rPr lang="en-US" sz="2200" dirty="0" err="1">
                <a:solidFill>
                  <a:srgbClr val="0000FF"/>
                </a:solidFill>
                <a:latin typeface="Times New Roman" pitchFamily="18" charset="0"/>
                <a:cs typeface="Times New Roman" pitchFamily="18" charset="0"/>
              </a:rPr>
              <a:t>Meteo</a:t>
            </a:r>
            <a:r>
              <a:rPr lang="en-US" sz="2200" dirty="0">
                <a:solidFill>
                  <a:srgbClr val="0000FF"/>
                </a:solidFill>
                <a:latin typeface="Times New Roman" pitchFamily="18" charset="0"/>
                <a:cs typeface="Times New Roman" pitchFamily="18" charset="0"/>
              </a:rPr>
              <a:t>-France</a:t>
            </a:r>
          </a:p>
          <a:p>
            <a:pPr>
              <a:spcBef>
                <a:spcPct val="50000"/>
              </a:spcBef>
            </a:pPr>
            <a:r>
              <a:rPr lang="en-US" sz="2200" dirty="0">
                <a:solidFill>
                  <a:srgbClr val="0000FF"/>
                </a:solidFill>
                <a:latin typeface="Times New Roman" pitchFamily="18" charset="0"/>
                <a:cs typeface="Times New Roman" pitchFamily="18" charset="0"/>
              </a:rPr>
              <a:t>		</a:t>
            </a:r>
            <a:r>
              <a:rPr lang="en-US" sz="2200" dirty="0" err="1">
                <a:solidFill>
                  <a:srgbClr val="0000FF"/>
                </a:solidFill>
                <a:latin typeface="Times New Roman" pitchFamily="18" charset="0"/>
                <a:cs typeface="Times New Roman" pitchFamily="18" charset="0"/>
              </a:rPr>
              <a:t>Yann</a:t>
            </a:r>
            <a:r>
              <a:rPr lang="en-US" sz="2200" dirty="0">
                <a:solidFill>
                  <a:srgbClr val="0000FF"/>
                </a:solidFill>
                <a:latin typeface="Times New Roman" pitchFamily="18" charset="0"/>
                <a:cs typeface="Times New Roman" pitchFamily="18" charset="0"/>
              </a:rPr>
              <a:t> Bernard – CLS data manager</a:t>
            </a:r>
          </a:p>
          <a:p>
            <a:pPr>
              <a:spcBef>
                <a:spcPct val="50000"/>
              </a:spcBef>
            </a:pPr>
            <a:r>
              <a:rPr lang="en-US" sz="2200" dirty="0">
                <a:solidFill>
                  <a:srgbClr val="0000FF"/>
                </a:solidFill>
                <a:latin typeface="Times New Roman" pitchFamily="18" charset="0"/>
                <a:cs typeface="Times New Roman" pitchFamily="18" charset="0"/>
              </a:rPr>
              <a:t>		Joan Stander – SAWS</a:t>
            </a:r>
          </a:p>
          <a:p>
            <a:pPr>
              <a:spcBef>
                <a:spcPct val="50000"/>
              </a:spcBef>
            </a:pPr>
            <a:r>
              <a:rPr lang="en-US" sz="2200" dirty="0">
                <a:solidFill>
                  <a:srgbClr val="0000FF"/>
                </a:solidFill>
                <a:latin typeface="Times New Roman" pitchFamily="18" charset="0"/>
                <a:cs typeface="Times New Roman" pitchFamily="18" charset="0"/>
              </a:rPr>
              <a:t>		</a:t>
            </a:r>
            <a:r>
              <a:rPr lang="en-US" sz="2200" dirty="0" smtClean="0">
                <a:solidFill>
                  <a:srgbClr val="0000FF"/>
                </a:solidFill>
                <a:latin typeface="Times New Roman" pitchFamily="18" charset="0"/>
                <a:cs typeface="Times New Roman" pitchFamily="18" charset="0"/>
              </a:rPr>
              <a:t>Kelly </a:t>
            </a:r>
            <a:r>
              <a:rPr lang="en-US" sz="2200" dirty="0" err="1" smtClean="0">
                <a:solidFill>
                  <a:srgbClr val="0000FF"/>
                </a:solidFill>
                <a:latin typeface="Times New Roman" pitchFamily="18" charset="0"/>
                <a:cs typeface="Times New Roman" pitchFamily="18" charset="0"/>
              </a:rPr>
              <a:t>Stroker</a:t>
            </a:r>
            <a:r>
              <a:rPr lang="en-US" sz="2200" dirty="0" smtClean="0">
                <a:solidFill>
                  <a:srgbClr val="0000FF"/>
                </a:solidFill>
                <a:latin typeface="Times New Roman" pitchFamily="18" charset="0"/>
                <a:cs typeface="Times New Roman" pitchFamily="18" charset="0"/>
              </a:rPr>
              <a:t>– DBCP-TC</a:t>
            </a:r>
            <a:endParaRPr lang="en-US" sz="2200" dirty="0">
              <a:solidFill>
                <a:srgbClr val="0000FF"/>
              </a:solidFill>
              <a:latin typeface="Times New Roman" pitchFamily="18" charset="0"/>
              <a:cs typeface="Times New Roman" pitchFamily="18" charset="0"/>
            </a:endParaRPr>
          </a:p>
          <a:p>
            <a:pPr>
              <a:spcBef>
                <a:spcPct val="50000"/>
              </a:spcBef>
            </a:pPr>
            <a:r>
              <a:rPr lang="en-US" sz="2200" dirty="0">
                <a:solidFill>
                  <a:srgbClr val="0000FF"/>
                </a:solidFill>
                <a:latin typeface="Times New Roman" pitchFamily="18" charset="0"/>
                <a:cs typeface="Times New Roman" pitchFamily="18" charset="0"/>
              </a:rPr>
              <a:t>		Emily Daniels – </a:t>
            </a:r>
            <a:r>
              <a:rPr lang="en-US" sz="2200" dirty="0" err="1">
                <a:solidFill>
                  <a:srgbClr val="0000FF"/>
                </a:solidFill>
                <a:latin typeface="Times New Roman" pitchFamily="18" charset="0"/>
                <a:cs typeface="Times New Roman" pitchFamily="18" charset="0"/>
              </a:rPr>
              <a:t>Metocean</a:t>
            </a:r>
            <a:r>
              <a:rPr lang="en-US" sz="2200" dirty="0">
                <a:solidFill>
                  <a:srgbClr val="0000FF"/>
                </a:solidFill>
                <a:latin typeface="Times New Roman" pitchFamily="18" charset="0"/>
                <a:cs typeface="Times New Roman" pitchFamily="18" charset="0"/>
              </a:rPr>
              <a:t> </a:t>
            </a:r>
          </a:p>
        </p:txBody>
      </p:sp>
      <p:sp>
        <p:nvSpPr>
          <p:cNvPr id="6147" name="Text Box 3"/>
          <p:cNvSpPr txBox="1">
            <a:spLocks noChangeArrowheads="1"/>
          </p:cNvSpPr>
          <p:nvPr/>
        </p:nvSpPr>
        <p:spPr bwMode="auto">
          <a:xfrm>
            <a:off x="838200" y="76200"/>
            <a:ext cx="7467600" cy="579438"/>
          </a:xfrm>
          <a:prstGeom prst="rect">
            <a:avLst/>
          </a:prstGeom>
          <a:noFill/>
          <a:ln w="9525">
            <a:noFill/>
            <a:miter lim="800000"/>
            <a:headEnd/>
            <a:tailEnd/>
          </a:ln>
          <a:effectLst/>
        </p:spPr>
        <p:txBody>
          <a:bodyPr wrap="square">
            <a:spAutoFit/>
          </a:bodyPr>
          <a:lstStyle/>
          <a:p>
            <a:pPr algn="ctr">
              <a:spcBef>
                <a:spcPct val="50000"/>
              </a:spcBef>
            </a:pPr>
            <a:r>
              <a:rPr lang="en-US" sz="3200" b="1" dirty="0">
                <a:solidFill>
                  <a:srgbClr val="0000FF"/>
                </a:solidFill>
                <a:latin typeface="Times New Roman" pitchFamily="18" charset="0"/>
                <a:cs typeface="Times New Roman" pitchFamily="18" charset="0"/>
              </a:rPr>
              <a:t>Task Team on Data Management Report</a:t>
            </a:r>
          </a:p>
        </p:txBody>
      </p:sp>
      <p:sp>
        <p:nvSpPr>
          <p:cNvPr id="6148" name="Text Box 4"/>
          <p:cNvSpPr txBox="1">
            <a:spLocks noChangeArrowheads="1"/>
          </p:cNvSpPr>
          <p:nvPr/>
        </p:nvSpPr>
        <p:spPr bwMode="auto">
          <a:xfrm>
            <a:off x="1688307" y="5943600"/>
            <a:ext cx="5767387" cy="369332"/>
          </a:xfrm>
          <a:prstGeom prst="rect">
            <a:avLst/>
          </a:prstGeom>
          <a:noFill/>
          <a:ln w="9525">
            <a:noFill/>
            <a:miter lim="800000"/>
            <a:headEnd/>
            <a:tailEnd/>
          </a:ln>
          <a:effectLst/>
        </p:spPr>
        <p:txBody>
          <a:bodyPr wrap="square">
            <a:spAutoFit/>
          </a:bodyPr>
          <a:lstStyle/>
          <a:p>
            <a:pPr>
              <a:spcBef>
                <a:spcPct val="50000"/>
              </a:spcBef>
            </a:pPr>
            <a:r>
              <a:rPr lang="en-US" sz="1800" dirty="0" smtClean="0">
                <a:solidFill>
                  <a:srgbClr val="0000FF"/>
                </a:solidFill>
                <a:latin typeface="Times New Roman" pitchFamily="18" charset="0"/>
                <a:cs typeface="Times New Roman" pitchFamily="18" charset="0"/>
              </a:rPr>
              <a:t>DBCP-27, Geneva, Switzerland - September 26 </a:t>
            </a:r>
            <a:r>
              <a:rPr lang="en-US" sz="1800" dirty="0">
                <a:solidFill>
                  <a:srgbClr val="0000FF"/>
                </a:solidFill>
                <a:latin typeface="Times New Roman" pitchFamily="18" charset="0"/>
                <a:cs typeface="Times New Roman" pitchFamily="18" charset="0"/>
              </a:rPr>
              <a:t>– </a:t>
            </a:r>
            <a:r>
              <a:rPr lang="en-US" sz="1800" dirty="0" smtClean="0">
                <a:solidFill>
                  <a:srgbClr val="0000FF"/>
                </a:solidFill>
                <a:latin typeface="Times New Roman" pitchFamily="18" charset="0"/>
                <a:cs typeface="Times New Roman" pitchFamily="18" charset="0"/>
              </a:rPr>
              <a:t>30</a:t>
            </a:r>
            <a:r>
              <a:rPr lang="en-US" sz="1800" dirty="0">
                <a:solidFill>
                  <a:srgbClr val="0000FF"/>
                </a:solidFill>
                <a:latin typeface="Times New Roman" pitchFamily="18" charset="0"/>
                <a:cs typeface="Times New Roman" pitchFamily="18" charset="0"/>
              </a:rPr>
              <a:t>, </a:t>
            </a:r>
            <a:r>
              <a:rPr lang="en-US" sz="1800" dirty="0" smtClean="0">
                <a:solidFill>
                  <a:srgbClr val="0000FF"/>
                </a:solidFill>
                <a:latin typeface="Times New Roman" pitchFamily="18" charset="0"/>
                <a:cs typeface="Times New Roman" pitchFamily="18" charset="0"/>
              </a:rPr>
              <a:t>2011</a:t>
            </a:r>
            <a:endParaRPr lang="en-US" sz="1800" dirty="0">
              <a:solidFill>
                <a:srgbClr val="0000FF"/>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88900"/>
            <a:ext cx="9144000" cy="381000"/>
          </a:xfrm>
        </p:spPr>
        <p:txBody>
          <a:bodyPr>
            <a:noAutofit/>
          </a:bodyPr>
          <a:lstStyle/>
          <a:p>
            <a:r>
              <a:rPr lang="en-US" sz="3200" b="1" dirty="0">
                <a:solidFill>
                  <a:srgbClr val="0000FF"/>
                </a:solidFill>
                <a:latin typeface="Times New Roman" pitchFamily="18" charset="0"/>
                <a:cs typeface="Times New Roman" pitchFamily="18" charset="0"/>
              </a:rPr>
              <a:t>Delayed mode Distribution and Archiving of Data</a:t>
            </a:r>
          </a:p>
        </p:txBody>
      </p:sp>
      <p:sp>
        <p:nvSpPr>
          <p:cNvPr id="11267" name="Rectangle 3"/>
          <p:cNvSpPr>
            <a:spLocks noGrp="1" noChangeArrowheads="1"/>
          </p:cNvSpPr>
          <p:nvPr>
            <p:ph type="body" idx="1"/>
          </p:nvPr>
        </p:nvSpPr>
        <p:spPr>
          <a:xfrm>
            <a:off x="533400" y="609600"/>
            <a:ext cx="8458200" cy="5791200"/>
          </a:xfrm>
        </p:spPr>
        <p:txBody>
          <a:bodyPr>
            <a:noAutofit/>
          </a:bodyPr>
          <a:lstStyle/>
          <a:p>
            <a:pPr lvl="1">
              <a:buFont typeface="Wingdings" pitchFamily="2" charset="2"/>
              <a:buChar char="Ø"/>
            </a:pPr>
            <a:r>
              <a:rPr lang="en-US" sz="2400" dirty="0" smtClean="0">
                <a:solidFill>
                  <a:srgbClr val="0000FF"/>
                </a:solidFill>
                <a:latin typeface="Times New Roman" pitchFamily="18" charset="0"/>
                <a:cs typeface="Times New Roman" pitchFamily="18" charset="0"/>
              </a:rPr>
              <a:t>The </a:t>
            </a:r>
            <a:r>
              <a:rPr lang="en-US" sz="2400" b="1" dirty="0" smtClean="0">
                <a:solidFill>
                  <a:srgbClr val="0000FF"/>
                </a:solidFill>
                <a:latin typeface="Times New Roman" pitchFamily="18" charset="0"/>
                <a:cs typeface="Times New Roman" pitchFamily="18" charset="0"/>
              </a:rPr>
              <a:t>DAC</a:t>
            </a:r>
            <a:r>
              <a:rPr lang="en-US" sz="2400" dirty="0" smtClean="0">
                <a:solidFill>
                  <a:srgbClr val="0000FF"/>
                </a:solidFill>
                <a:latin typeface="Times New Roman" pitchFamily="18" charset="0"/>
                <a:cs typeface="Times New Roman" pitchFamily="18" charset="0"/>
              </a:rPr>
              <a:t> continues to monitor drifter’s performance by deploying clusters of drifters from different manufacturers at the same time and at the same location, (ADB study).  During 2010 there were a total of 10 clusters deployed, five clusters were all SVP type drifters and five clusters of  SVPB type drifters</a:t>
            </a:r>
          </a:p>
          <a:p>
            <a:pPr lvl="1">
              <a:buFont typeface="Wingdings" pitchFamily="2" charset="2"/>
              <a:buChar char="Ø"/>
            </a:pPr>
            <a:r>
              <a:rPr lang="en-US" sz="2400" dirty="0" smtClean="0">
                <a:solidFill>
                  <a:srgbClr val="0000FF"/>
                </a:solidFill>
                <a:latin typeface="Times New Roman" pitchFamily="18" charset="0"/>
                <a:cs typeface="Times New Roman" pitchFamily="18" charset="0"/>
              </a:rPr>
              <a:t>The DAC has maintained a table, regularly updated and posted on the web showing ADB comparison study results as a response to an action item from DBCP-26, Oban, 2010 </a:t>
            </a:r>
            <a:r>
              <a:rPr lang="en-US" sz="2400" i="1" u="sng" dirty="0" smtClean="0">
                <a:solidFill>
                  <a:srgbClr val="0000FF"/>
                </a:solidFill>
                <a:latin typeface="Times New Roman" pitchFamily="18" charset="0"/>
                <a:cs typeface="Times New Roman" pitchFamily="18" charset="0"/>
                <a:hlinkClick r:id="rId2"/>
              </a:rPr>
              <a:t>www.aoml.noaa.gov/phod/dac/dacdata.php</a:t>
            </a:r>
            <a:r>
              <a:rPr lang="en-US" sz="2400" i="1"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 under “other presentations, posters and links”</a:t>
            </a:r>
          </a:p>
          <a:p>
            <a:pPr lvl="1">
              <a:buFont typeface="Wingdings" pitchFamily="2" charset="2"/>
              <a:buChar char="Ø"/>
            </a:pPr>
            <a:r>
              <a:rPr lang="en-US" sz="2400" dirty="0" smtClean="0">
                <a:solidFill>
                  <a:srgbClr val="0000FF"/>
                </a:solidFill>
                <a:latin typeface="Times New Roman" pitchFamily="18" charset="0"/>
                <a:cs typeface="Times New Roman" pitchFamily="18" charset="0"/>
              </a:rPr>
              <a:t>	DAC is acquiring, applying quality-control procedures and  </a:t>
            </a:r>
            <a:r>
              <a:rPr lang="en-US" sz="2400" dirty="0" err="1" smtClean="0">
                <a:solidFill>
                  <a:srgbClr val="0000FF"/>
                </a:solidFill>
                <a:latin typeface="Times New Roman" pitchFamily="18" charset="0"/>
                <a:cs typeface="Times New Roman" pitchFamily="18" charset="0"/>
              </a:rPr>
              <a:t>and</a:t>
            </a:r>
            <a:r>
              <a:rPr lang="en-US" sz="2400" dirty="0" smtClean="0">
                <a:solidFill>
                  <a:srgbClr val="0000FF"/>
                </a:solidFill>
                <a:latin typeface="Times New Roman" pitchFamily="18" charset="0"/>
                <a:cs typeface="Times New Roman" pitchFamily="18" charset="0"/>
              </a:rPr>
              <a:t> adding  to its database Iridium data from </a:t>
            </a:r>
            <a:r>
              <a:rPr lang="en-US" sz="2400" dirty="0" err="1" smtClean="0">
                <a:solidFill>
                  <a:srgbClr val="0000FF"/>
                </a:solidFill>
                <a:latin typeface="Times New Roman" pitchFamily="18" charset="0"/>
                <a:cs typeface="Times New Roman" pitchFamily="18" charset="0"/>
              </a:rPr>
              <a:t>Joubeh</a:t>
            </a:r>
            <a:r>
              <a:rPr lang="en-US" sz="2400" dirty="0" smtClean="0">
                <a:solidFill>
                  <a:srgbClr val="0000FF"/>
                </a:solidFill>
                <a:latin typeface="Times New Roman" pitchFamily="18" charset="0"/>
                <a:cs typeface="Times New Roman" pitchFamily="18" charset="0"/>
              </a:rPr>
              <a:t> web site. Weekly updates of iridium data from </a:t>
            </a: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are also being received and will be processed at AOML </a:t>
            </a:r>
            <a:r>
              <a:rPr lang="en-GB" sz="2400" dirty="0" smtClean="0">
                <a:solidFill>
                  <a:srgbClr val="0000FF"/>
                </a:solidFill>
                <a:latin typeface="Times New Roman" pitchFamily="18" charset="0"/>
                <a:cs typeface="Times New Roman" pitchFamily="18" charset="0"/>
              </a:rPr>
              <a:t>soon</a:t>
            </a:r>
            <a:endParaRPr lang="en-US" sz="2400" dirty="0" smtClean="0">
              <a:solidFill>
                <a:srgbClr val="0000FF"/>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500"/>
                                        <p:tgtEl>
                                          <p:spTgt spid="11267">
                                            <p:txEl>
                                              <p:pRg st="0" end="0"/>
                                            </p:txEl>
                                          </p:spTgt>
                                        </p:tgtEl>
                                      </p:cBhvr>
                                    </p:animEffect>
                                  </p:childTnLst>
                                  <p:subTnLst>
                                    <p:animClr>
                                      <p:cBhvr override="childStyle">
                                        <p:cTn dur="1" fill="hold" display="0" masterRel="nextClick" afterEffect="1"/>
                                        <p:tgtEl>
                                          <p:spTgt spid="11267">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500"/>
                                        <p:tgtEl>
                                          <p:spTgt spid="11267">
                                            <p:txEl>
                                              <p:pRg st="1" end="1"/>
                                            </p:txEl>
                                          </p:spTgt>
                                        </p:tgtEl>
                                      </p:cBhvr>
                                    </p:animEffect>
                                  </p:childTnLst>
                                  <p:subTnLst>
                                    <p:animClr>
                                      <p:cBhvr override="childStyle">
                                        <p:cTn dur="1" fill="hold" display="0" masterRel="nextClick" afterEffect="1"/>
                                        <p:tgtEl>
                                          <p:spTgt spid="11267">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88900"/>
            <a:ext cx="9144000" cy="381000"/>
          </a:xfrm>
        </p:spPr>
        <p:txBody>
          <a:bodyPr>
            <a:noAutofit/>
          </a:bodyPr>
          <a:lstStyle/>
          <a:p>
            <a:r>
              <a:rPr lang="en-US" sz="3200" b="1" dirty="0">
                <a:solidFill>
                  <a:srgbClr val="0000FF"/>
                </a:solidFill>
                <a:latin typeface="Times New Roman" pitchFamily="18" charset="0"/>
                <a:cs typeface="Times New Roman" pitchFamily="18" charset="0"/>
              </a:rPr>
              <a:t>Delayed mode Distribution and Archiving of Data</a:t>
            </a:r>
          </a:p>
        </p:txBody>
      </p:sp>
      <p:sp>
        <p:nvSpPr>
          <p:cNvPr id="11267" name="Rectangle 3"/>
          <p:cNvSpPr>
            <a:spLocks noGrp="1" noChangeArrowheads="1"/>
          </p:cNvSpPr>
          <p:nvPr>
            <p:ph type="body" idx="1"/>
          </p:nvPr>
        </p:nvSpPr>
        <p:spPr>
          <a:xfrm>
            <a:off x="533400" y="609600"/>
            <a:ext cx="8458200" cy="5791200"/>
          </a:xfrm>
        </p:spPr>
        <p:txBody>
          <a:bodyPr>
            <a:noAutofit/>
          </a:bodyPr>
          <a:lstStyle/>
          <a:p>
            <a:pPr>
              <a:buFont typeface="Wingdings" pitchFamily="2" charset="2"/>
              <a:buChar char="Ø"/>
            </a:pPr>
            <a:r>
              <a:rPr lang="en-US" sz="2400" dirty="0" smtClean="0">
                <a:solidFill>
                  <a:srgbClr val="0000FF"/>
                </a:solidFill>
                <a:latin typeface="Times New Roman" pitchFamily="18" charset="0"/>
                <a:cs typeface="Times New Roman" pitchFamily="18" charset="0"/>
              </a:rPr>
              <a:t>The </a:t>
            </a:r>
            <a:r>
              <a:rPr lang="en-US" sz="2400" b="1" dirty="0" smtClean="0">
                <a:solidFill>
                  <a:srgbClr val="0000FF"/>
                </a:solidFill>
                <a:latin typeface="Times New Roman" pitchFamily="18" charset="0"/>
                <a:cs typeface="Times New Roman" pitchFamily="18" charset="0"/>
              </a:rPr>
              <a:t>GDP</a:t>
            </a:r>
            <a:r>
              <a:rPr lang="en-US" sz="2400" dirty="0" smtClean="0">
                <a:solidFill>
                  <a:srgbClr val="0000FF"/>
                </a:solidFill>
                <a:latin typeface="Times New Roman" pitchFamily="18" charset="0"/>
                <a:cs typeface="Times New Roman" pitchFamily="18" charset="0"/>
              </a:rPr>
              <a:t> announced on its web site in May 2011 that </a:t>
            </a:r>
            <a:r>
              <a:rPr lang="en-GB" sz="2400" dirty="0" smtClean="0">
                <a:solidFill>
                  <a:srgbClr val="0000FF"/>
                </a:solidFill>
                <a:latin typeface="Times New Roman" pitchFamily="18" charset="0"/>
                <a:cs typeface="Times New Roman" pitchFamily="18" charset="0"/>
              </a:rPr>
              <a:t>a new study demonstrates that a significant fraction of drifters in the time period January 2004 through December 2008 may have undiagnosed drogue loss, resulting in significantly greater </a:t>
            </a:r>
            <a:r>
              <a:rPr lang="en-GB" sz="2400" dirty="0" err="1" smtClean="0">
                <a:solidFill>
                  <a:srgbClr val="0000FF"/>
                </a:solidFill>
                <a:latin typeface="Times New Roman" pitchFamily="18" charset="0"/>
                <a:cs typeface="Times New Roman" pitchFamily="18" charset="0"/>
              </a:rPr>
              <a:t>windage</a:t>
            </a:r>
            <a:r>
              <a:rPr lang="en-GB" sz="2400" dirty="0" smtClean="0">
                <a:solidFill>
                  <a:srgbClr val="0000FF"/>
                </a:solidFill>
                <a:latin typeface="Times New Roman" pitchFamily="18" charset="0"/>
                <a:cs typeface="Times New Roman" pitchFamily="18" charset="0"/>
              </a:rPr>
              <a:t> than experienced by </a:t>
            </a:r>
            <a:r>
              <a:rPr lang="en-GB" sz="2400" dirty="0" err="1" smtClean="0">
                <a:solidFill>
                  <a:srgbClr val="0000FF"/>
                </a:solidFill>
                <a:latin typeface="Times New Roman" pitchFamily="18" charset="0"/>
                <a:cs typeface="Times New Roman" pitchFamily="18" charset="0"/>
              </a:rPr>
              <a:t>drogued</a:t>
            </a:r>
            <a:r>
              <a:rPr lang="en-GB" sz="2400" dirty="0" smtClean="0">
                <a:solidFill>
                  <a:srgbClr val="0000FF"/>
                </a:solidFill>
                <a:latin typeface="Times New Roman" pitchFamily="18" charset="0"/>
                <a:cs typeface="Times New Roman" pitchFamily="18" charset="0"/>
              </a:rPr>
              <a:t> drifters.  While the GDP </a:t>
            </a:r>
            <a:r>
              <a:rPr lang="en-GB" sz="2400" dirty="0" err="1" smtClean="0">
                <a:solidFill>
                  <a:srgbClr val="0000FF"/>
                </a:solidFill>
                <a:latin typeface="Times New Roman" pitchFamily="18" charset="0"/>
                <a:cs typeface="Times New Roman" pitchFamily="18" charset="0"/>
              </a:rPr>
              <a:t>assesss</a:t>
            </a:r>
            <a:r>
              <a:rPr lang="en-GB" sz="2400" dirty="0" smtClean="0">
                <a:solidFill>
                  <a:srgbClr val="0000FF"/>
                </a:solidFill>
                <a:latin typeface="Times New Roman" pitchFamily="18" charset="0"/>
                <a:cs typeface="Times New Roman" pitchFamily="18" charset="0"/>
              </a:rPr>
              <a:t> these data fro drogue presence reanalysis, it is recommended that users interested in exclusively drogue-on data use only the first 90 days of data for drifters deployed during this time period</a:t>
            </a:r>
            <a:endParaRPr lang="en-US" sz="2400" dirty="0" smtClean="0">
              <a:solidFill>
                <a:srgbClr val="0000FF"/>
              </a:solidFill>
              <a:latin typeface="Times New Roman" pitchFamily="18" charset="0"/>
              <a:cs typeface="Times New Roman" pitchFamily="18" charset="0"/>
            </a:endParaRPr>
          </a:p>
          <a:p>
            <a:pPr>
              <a:buFont typeface="Wingdings" pitchFamily="2" charset="2"/>
              <a:buChar char="Ø"/>
            </a:pPr>
            <a:r>
              <a:rPr lang="en-US" sz="2400" b="1" dirty="0" smtClean="0">
                <a:solidFill>
                  <a:srgbClr val="0000FF"/>
                </a:solidFill>
                <a:latin typeface="Times New Roman" pitchFamily="18" charset="0"/>
                <a:cs typeface="Times New Roman" pitchFamily="18" charset="0"/>
              </a:rPr>
              <a:t>ISDM </a:t>
            </a:r>
            <a:r>
              <a:rPr lang="en-US" sz="2400" dirty="0" smtClean="0">
                <a:solidFill>
                  <a:srgbClr val="0000FF"/>
                </a:solidFill>
                <a:latin typeface="Times New Roman" pitchFamily="18" charset="0"/>
                <a:cs typeface="Times New Roman" pitchFamily="18" charset="0"/>
              </a:rPr>
              <a:t>will be presenting a new online archive with historical data from 1978 to present, later this year.  Typical surface parameters will be available for download and visualization.  Online mapping and inventory applications will support data discovery, visualization and data download.  Monthly summary statistics and interactive track maps will be available on demand</a:t>
            </a:r>
          </a:p>
          <a:p>
            <a:pPr>
              <a:buFont typeface="Wingdings" pitchFamily="2" charset="2"/>
              <a:buChar char="Ø"/>
            </a:pPr>
            <a:endParaRPr lang="en-US" sz="2400" dirty="0" smtClean="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7">
                                            <p:txEl>
                                              <p:pRg st="0" end="0"/>
                                            </p:txEl>
                                          </p:spTgt>
                                        </p:tgtEl>
                                        <p:attrNameLst>
                                          <p:attrName>style.visibility</p:attrName>
                                        </p:attrNameLst>
                                      </p:cBhvr>
                                      <p:to>
                                        <p:strVal val="visible"/>
                                      </p:to>
                                    </p:set>
                                  </p:childTnLst>
                                  <p:subTnLst>
                                    <p:animClr>
                                      <p:cBhvr override="childStyle">
                                        <p:cTn dur="1" fill="hold" display="0" masterRel="nextClick" afterEffect="1"/>
                                        <p:tgtEl>
                                          <p:spTgt spid="11267">
                                            <p:txEl>
                                              <p:pRg st="0" end="0"/>
                                            </p:txEl>
                                          </p:spTgt>
                                        </p:tgtEl>
                                        <p:attrNameLst>
                                          <p:attrName>ppt_c</p:attrName>
                                        </p:attrNameLst>
                                      </p:cBhvr>
                                      <p:to>
                                        <a:schemeClr val="accent1"/>
                                      </p:to>
                                    </p:animClr>
                                  </p:sub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Effect transition="in" filter="fade">
                                      <p:cBhvr>
                                        <p:cTn id="11" dur="5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88900"/>
            <a:ext cx="9144000" cy="381000"/>
          </a:xfrm>
        </p:spPr>
        <p:txBody>
          <a:bodyPr>
            <a:normAutofit fontScale="90000"/>
          </a:bodyPr>
          <a:lstStyle/>
          <a:p>
            <a:r>
              <a:rPr lang="en-US" sz="3400" b="1" dirty="0">
                <a:solidFill>
                  <a:srgbClr val="0000FF"/>
                </a:solidFill>
                <a:latin typeface="Times New Roman" pitchFamily="18" charset="0"/>
                <a:cs typeface="Times New Roman" pitchFamily="18" charset="0"/>
              </a:rPr>
              <a:t>Format Issues</a:t>
            </a:r>
          </a:p>
        </p:txBody>
      </p:sp>
      <p:sp>
        <p:nvSpPr>
          <p:cNvPr id="13315" name="Rectangle 3"/>
          <p:cNvSpPr>
            <a:spLocks noGrp="1" noChangeArrowheads="1"/>
          </p:cNvSpPr>
          <p:nvPr>
            <p:ph type="body" idx="1"/>
          </p:nvPr>
        </p:nvSpPr>
        <p:spPr>
          <a:xfrm>
            <a:off x="533400" y="609600"/>
            <a:ext cx="8229600" cy="5791200"/>
          </a:xfrm>
        </p:spPr>
        <p:txBody>
          <a:bodyPr>
            <a:normAutofit lnSpcReduction="10000"/>
          </a:bodyPr>
          <a:lstStyle/>
          <a:p>
            <a:pPr>
              <a:lnSpc>
                <a:spcPct val="90000"/>
              </a:lnSpc>
              <a:buFont typeface="Wingdings" pitchFamily="2" charset="2"/>
              <a:buChar char="Ø"/>
            </a:pPr>
            <a:r>
              <a:rPr lang="en-US" sz="2400" dirty="0" smtClean="0">
                <a:solidFill>
                  <a:srgbClr val="0000FF"/>
                </a:solidFill>
                <a:latin typeface="Times New Roman" pitchFamily="18" charset="0"/>
                <a:cs typeface="Times New Roman" pitchFamily="18" charset="0"/>
              </a:rPr>
              <a:t>There were several problems this year with Argos PMTs used as PTTs but their format was not changed and they remained set up at CLS-America as PMTs, causing decoding errors and confusion.  Also, many of these PMTs  were in the manufacturers testing program, and remained there, even after the drifters were deployed, this caused concern when data from recently deployed drifters could not be found.  With the help of CLS-America, the problem was sorted out, data was found and transferred from the manufacturers testing program to the user’s program, and the format was changed</a:t>
            </a:r>
            <a:r>
              <a:rPr lang="en-US" sz="2400" dirty="0" smtClean="0">
                <a:solidFill>
                  <a:srgbClr val="0000FF"/>
                </a:solidFill>
                <a:latin typeface="Times New Roman" pitchFamily="18" charset="0"/>
                <a:cs typeface="Times New Roman" pitchFamily="18" charset="0"/>
              </a:rPr>
              <a:t>.</a:t>
            </a:r>
          </a:p>
          <a:p>
            <a:pPr>
              <a:lnSpc>
                <a:spcPct val="90000"/>
              </a:lnSpc>
              <a:buFont typeface="Wingdings" pitchFamily="2" charset="2"/>
              <a:buChar char="Ø"/>
            </a:pPr>
            <a:r>
              <a:rPr lang="en-US" sz="2400" dirty="0" smtClean="0">
                <a:solidFill>
                  <a:srgbClr val="0000FF"/>
                </a:solidFill>
                <a:latin typeface="Times New Roman" pitchFamily="18" charset="0"/>
                <a:cs typeface="Times New Roman" pitchFamily="18" charset="0"/>
              </a:rPr>
              <a:t>Iridium buoys should use pilot project (PP-iridium) formats.  New formats maybe created if present ones are unsuitable.  </a:t>
            </a: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would be glad to maintain the list and description of these data </a:t>
            </a:r>
            <a:r>
              <a:rPr lang="en-US" sz="2400" dirty="0" smtClean="0">
                <a:solidFill>
                  <a:srgbClr val="0000FF"/>
                </a:solidFill>
                <a:latin typeface="Times New Roman" pitchFamily="18" charset="0"/>
                <a:cs typeface="Times New Roman" pitchFamily="18" charset="0"/>
              </a:rPr>
              <a:t>formats</a:t>
            </a:r>
          </a:p>
          <a:p>
            <a:pPr>
              <a:lnSpc>
                <a:spcPct val="90000"/>
              </a:lnSpc>
              <a:buFont typeface="Wingdings" pitchFamily="2" charset="2"/>
              <a:buChar char="Ø"/>
            </a:pPr>
            <a:r>
              <a:rPr lang="en-US" sz="2400" b="1" dirty="0" smtClean="0">
                <a:solidFill>
                  <a:srgbClr val="0000FF"/>
                </a:solidFill>
                <a:latin typeface="Times New Roman" pitchFamily="18" charset="0"/>
                <a:cs typeface="Times New Roman" pitchFamily="18" charset="0"/>
              </a:rPr>
              <a:t>REMINDER</a:t>
            </a:r>
            <a:r>
              <a:rPr lang="en-US" sz="2400" dirty="0" smtClean="0">
                <a:solidFill>
                  <a:srgbClr val="0000FF"/>
                </a:solidFill>
                <a:latin typeface="Times New Roman" pitchFamily="18" charset="0"/>
                <a:cs typeface="Times New Roman" pitchFamily="18" charset="0"/>
              </a:rPr>
              <a:t>: BUFR allows to report SST with a resolution of 0.01K (instead of 0.1K) through FM18-BUOY format.  This is essential for the PP-HRSST </a:t>
            </a:r>
            <a:r>
              <a:rPr lang="en-US" sz="2400" dirty="0" smtClean="0">
                <a:solidFill>
                  <a:srgbClr val="0000FF"/>
                </a:solidFill>
                <a:latin typeface="Times New Roman" pitchFamily="18" charset="0"/>
                <a:cs typeface="Times New Roman" pitchFamily="18" charset="0"/>
              </a:rPr>
              <a:t>project</a:t>
            </a:r>
            <a:endParaRPr lang="en-US" sz="2400" dirty="0" smtClean="0">
              <a:solidFill>
                <a:srgbClr val="0000FF"/>
              </a:solidFill>
              <a:latin typeface="Times New Roman" pitchFamily="18" charset="0"/>
              <a:cs typeface="Times New Roman" pitchFamily="18" charset="0"/>
            </a:endParaRPr>
          </a:p>
          <a:p>
            <a:pPr>
              <a:lnSpc>
                <a:spcPct val="90000"/>
              </a:lnSpc>
              <a:buNone/>
            </a:pPr>
            <a:endParaRPr lang="en-GB" sz="2400" dirty="0">
              <a:solidFill>
                <a:srgbClr val="0000FF"/>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childTnLst>
                                  <p:subTnLst>
                                    <p:animClr>
                                      <p:cBhvr override="childStyle">
                                        <p:cTn dur="1" fill="hold" display="0" masterRel="nextClick" afterEffect="1"/>
                                        <p:tgtEl>
                                          <p:spTgt spid="13315">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2000"/>
                                        <p:tgtEl>
                                          <p:spTgt spid="13315">
                                            <p:txEl>
                                              <p:pRg st="1" end="1"/>
                                            </p:txEl>
                                          </p:spTgt>
                                        </p:tgtEl>
                                      </p:cBhvr>
                                    </p:animEffect>
                                  </p:childTnLst>
                                  <p:subTnLst>
                                    <p:animClr>
                                      <p:cBhvr override="childStyle">
                                        <p:cTn dur="1" fill="hold" display="0" masterRel="nextClick" afterEffect="1"/>
                                        <p:tgtEl>
                                          <p:spTgt spid="13315">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1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88900"/>
            <a:ext cx="9144000" cy="381000"/>
          </a:xfrm>
        </p:spPr>
        <p:txBody>
          <a:bodyPr>
            <a:normAutofit fontScale="90000"/>
          </a:bodyPr>
          <a:lstStyle/>
          <a:p>
            <a:r>
              <a:rPr lang="en-US" sz="3400" b="1" dirty="0" smtClean="0">
                <a:solidFill>
                  <a:srgbClr val="0000FF"/>
                </a:solidFill>
                <a:latin typeface="Times New Roman" pitchFamily="18" charset="0"/>
                <a:cs typeface="Times New Roman" pitchFamily="18" charset="0"/>
              </a:rPr>
              <a:t>Non-GTS data Comparison to models</a:t>
            </a:r>
            <a:endParaRPr lang="en-US" sz="3400" b="1" dirty="0">
              <a:solidFill>
                <a:srgbClr val="0000FF"/>
              </a:solidFill>
              <a:latin typeface="Times New Roman" pitchFamily="18" charset="0"/>
              <a:cs typeface="Times New Roman" pitchFamily="18" charset="0"/>
            </a:endParaRPr>
          </a:p>
        </p:txBody>
      </p:sp>
      <p:sp>
        <p:nvSpPr>
          <p:cNvPr id="13315" name="Rectangle 3"/>
          <p:cNvSpPr>
            <a:spLocks noGrp="1" noChangeArrowheads="1"/>
          </p:cNvSpPr>
          <p:nvPr>
            <p:ph type="body" idx="1"/>
          </p:nvPr>
        </p:nvSpPr>
        <p:spPr>
          <a:xfrm>
            <a:off x="533400" y="609600"/>
            <a:ext cx="8229600" cy="5791200"/>
          </a:xfrm>
        </p:spPr>
        <p:txBody>
          <a:bodyPr>
            <a:normAutofit/>
          </a:bodyPr>
          <a:lstStyle/>
          <a:p>
            <a:pPr>
              <a:lnSpc>
                <a:spcPct val="90000"/>
              </a:lnSpc>
              <a:buFont typeface="Wingdings" pitchFamily="2" charset="2"/>
              <a:buChar char="Ø"/>
            </a:pP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reports there has not been any progress with regards to the comparisons of non-GTS buoy data with NWP/ocean models open to anyone via the web.  </a:t>
            </a: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internal tools are correctly working assuming several conditions are met.  For technical reasons, it is not planned yet to make these tools available on the web, however, </a:t>
            </a: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offers to provide results of occasional requests sent by e-mail</a:t>
            </a:r>
            <a:endParaRPr lang="en-GB" sz="2400" dirty="0">
              <a:solidFill>
                <a:srgbClr val="0000FF"/>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88900"/>
            <a:ext cx="9144000" cy="381000"/>
          </a:xfrm>
        </p:spPr>
        <p:txBody>
          <a:bodyPr>
            <a:normAutofit fontScale="90000"/>
          </a:bodyPr>
          <a:lstStyle/>
          <a:p>
            <a:r>
              <a:rPr lang="en-US" sz="3400" b="1" dirty="0" smtClean="0">
                <a:solidFill>
                  <a:srgbClr val="0000FF"/>
                </a:solidFill>
                <a:latin typeface="Times New Roman" pitchFamily="18" charset="0"/>
                <a:cs typeface="Times New Roman" pitchFamily="18" charset="0"/>
              </a:rPr>
              <a:t>Other Issues</a:t>
            </a:r>
            <a:endParaRPr lang="en-US" sz="3400" b="1" dirty="0">
              <a:solidFill>
                <a:srgbClr val="0000FF"/>
              </a:solidFill>
              <a:latin typeface="Times New Roman" pitchFamily="18" charset="0"/>
              <a:cs typeface="Times New Roman" pitchFamily="18" charset="0"/>
            </a:endParaRPr>
          </a:p>
        </p:txBody>
      </p:sp>
      <p:sp>
        <p:nvSpPr>
          <p:cNvPr id="13315" name="Rectangle 3"/>
          <p:cNvSpPr>
            <a:spLocks noGrp="1" noChangeArrowheads="1"/>
          </p:cNvSpPr>
          <p:nvPr>
            <p:ph type="body" idx="1"/>
          </p:nvPr>
        </p:nvSpPr>
        <p:spPr>
          <a:xfrm>
            <a:off x="533400" y="609600"/>
            <a:ext cx="8229600" cy="5791200"/>
          </a:xfrm>
        </p:spPr>
        <p:txBody>
          <a:bodyPr>
            <a:normAutofit fontScale="92500"/>
          </a:bodyPr>
          <a:lstStyle/>
          <a:p>
            <a:pPr>
              <a:buFont typeface="Wingdings" pitchFamily="2" charset="2"/>
              <a:buChar char="Ø"/>
            </a:pPr>
            <a:r>
              <a:rPr lang="en-US" sz="2400" b="1" dirty="0" smtClean="0">
                <a:solidFill>
                  <a:srgbClr val="0000FF"/>
                </a:solidFill>
                <a:latin typeface="Times New Roman" pitchFamily="18" charset="0"/>
                <a:cs typeface="Times New Roman" pitchFamily="18" charset="0"/>
              </a:rPr>
              <a:t>ISDM </a:t>
            </a:r>
            <a:r>
              <a:rPr lang="en-US" sz="2400" dirty="0" smtClean="0">
                <a:solidFill>
                  <a:srgbClr val="0000FF"/>
                </a:solidFill>
                <a:latin typeface="Times New Roman" pitchFamily="18" charset="0"/>
                <a:cs typeface="Times New Roman" pitchFamily="18" charset="0"/>
              </a:rPr>
              <a:t>has a page which summarizes and provides access to the most recent month of GTS DRIBU data. The page provides access to a Google Earth KML file with drift tracks, meta-data, CSV data download and data graphics/plots. The URL is </a:t>
            </a:r>
            <a:r>
              <a:rPr lang="en-US" sz="2400" b="1" i="1" u="sng" dirty="0" smtClean="0">
                <a:latin typeface="Times New Roman" pitchFamily="18" charset="0"/>
                <a:cs typeface="Times New Roman" pitchFamily="18" charset="0"/>
                <a:hlinkClick r:id="rId2"/>
              </a:rPr>
              <a:t>http://isdm.gc.ca/isdm-gdsi/drib-bder/KML/MonthlyKML-eng.htm</a:t>
            </a:r>
            <a:r>
              <a:rPr lang="en-US" sz="2400" b="1" i="1" dirty="0" smtClean="0">
                <a:latin typeface="Times New Roman" pitchFamily="18" charset="0"/>
                <a:cs typeface="Times New Roman" pitchFamily="18" charset="0"/>
              </a:rPr>
              <a:t> </a:t>
            </a:r>
          </a:p>
          <a:p>
            <a:pPr>
              <a:buFont typeface="Wingdings" pitchFamily="2" charset="2"/>
              <a:buChar char="Ø"/>
            </a:pPr>
            <a:r>
              <a:rPr lang="en-US" sz="2400" dirty="0" smtClean="0">
                <a:solidFill>
                  <a:srgbClr val="0000FF"/>
                </a:solidFill>
                <a:latin typeface="Times New Roman" pitchFamily="18" charset="0"/>
                <a:cs typeface="Times New Roman" pitchFamily="18" charset="0"/>
              </a:rPr>
              <a:t>Regarding the coordination between SOC and ISDM, it was reported at IODE (iode21_doc35.pdf) in February that SOC and ISDM would work at assembling a workshop based on the recommendations contained in the </a:t>
            </a:r>
            <a:r>
              <a:rPr lang="en-US" sz="2400" b="1" dirty="0" smtClean="0">
                <a:solidFill>
                  <a:srgbClr val="0000FF"/>
                </a:solidFill>
                <a:latin typeface="Times New Roman" pitchFamily="18" charset="0"/>
                <a:cs typeface="Times New Roman" pitchFamily="18" charset="0"/>
              </a:rPr>
              <a:t>Report by the Ad Hoc Task Team on Responsible National Ocean Data Centers (RNODCs) and Specialized Oceanography Data Centers (SOCs) . </a:t>
            </a:r>
            <a:r>
              <a:rPr lang="en-US" sz="2400" dirty="0" smtClean="0">
                <a:solidFill>
                  <a:srgbClr val="0000FF"/>
                </a:solidFill>
                <a:latin typeface="Times New Roman" pitchFamily="18" charset="0"/>
                <a:cs typeface="Times New Roman" pitchFamily="18" charset="0"/>
              </a:rPr>
              <a:t>No progress to report at this time</a:t>
            </a:r>
          </a:p>
          <a:p>
            <a:pPr>
              <a:buFont typeface="Wingdings" pitchFamily="2" charset="2"/>
              <a:buChar char="Ø"/>
            </a:pPr>
            <a:r>
              <a:rPr lang="en-US" sz="2400" dirty="0" smtClean="0">
                <a:solidFill>
                  <a:srgbClr val="0000FF"/>
                </a:solidFill>
                <a:latin typeface="Times New Roman" pitchFamily="18" charset="0"/>
                <a:cs typeface="Times New Roman" pitchFamily="18" charset="0"/>
              </a:rPr>
              <a:t>The Panel is reminded that BUFR will be the only way to communicate on the GTS after 2012</a:t>
            </a:r>
          </a:p>
          <a:p>
            <a:pPr>
              <a:buFont typeface="Wingdings" pitchFamily="2" charset="2"/>
              <a:buChar char="Ø"/>
            </a:pPr>
            <a:r>
              <a:rPr lang="en-US" sz="2400" b="1" dirty="0" smtClean="0">
                <a:solidFill>
                  <a:srgbClr val="0000FF"/>
                </a:solidFill>
                <a:latin typeface="Times New Roman" pitchFamily="18" charset="0"/>
                <a:cs typeface="Times New Roman" pitchFamily="18" charset="0"/>
              </a:rPr>
              <a:t>CLS/CLS America</a:t>
            </a:r>
            <a:r>
              <a:rPr lang="en-US" sz="2400" dirty="0" smtClean="0">
                <a:solidFill>
                  <a:srgbClr val="0000FF"/>
                </a:solidFill>
                <a:latin typeface="Times New Roman" pitchFamily="18" charset="0"/>
                <a:cs typeface="Times New Roman" pitchFamily="18" charset="0"/>
              </a:rPr>
              <a:t> transmit all drifter data on GTS in both, BUOY and BUFR formats</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500"/>
                                        <p:tgtEl>
                                          <p:spTgt spid="13315">
                                            <p:txEl>
                                              <p:pRg st="0" end="0"/>
                                            </p:txEl>
                                          </p:spTgt>
                                        </p:tgtEl>
                                      </p:cBhvr>
                                    </p:animEffect>
                                  </p:childTnLst>
                                  <p:subTnLst>
                                    <p:animClr>
                                      <p:cBhvr override="childStyle">
                                        <p:cTn dur="1" fill="hold" display="0" masterRel="nextClick" afterEffect="1"/>
                                        <p:tgtEl>
                                          <p:spTgt spid="13315">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500"/>
                                        <p:tgtEl>
                                          <p:spTgt spid="13315">
                                            <p:txEl>
                                              <p:pRg st="1" end="1"/>
                                            </p:txEl>
                                          </p:spTgt>
                                        </p:tgtEl>
                                      </p:cBhvr>
                                    </p:animEffect>
                                  </p:childTnLst>
                                  <p:subTnLst>
                                    <p:animClr>
                                      <p:cBhvr override="childStyle">
                                        <p:cTn dur="1" fill="hold" display="0" masterRel="nextClick" afterEffect="1"/>
                                        <p:tgtEl>
                                          <p:spTgt spid="13315">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500"/>
                                        <p:tgtEl>
                                          <p:spTgt spid="13315">
                                            <p:txEl>
                                              <p:pRg st="2" end="2"/>
                                            </p:txEl>
                                          </p:spTgt>
                                        </p:tgtEl>
                                      </p:cBhvr>
                                    </p:animEffect>
                                  </p:childTnLst>
                                  <p:subTnLst>
                                    <p:animClr>
                                      <p:cBhvr override="childStyle">
                                        <p:cTn dur="1" fill="hold" display="0" masterRel="nextClick" afterEffect="1"/>
                                        <p:tgtEl>
                                          <p:spTgt spid="13315">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fade">
                                      <p:cBhvr>
                                        <p:cTn id="2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88900"/>
            <a:ext cx="9144000" cy="381000"/>
          </a:xfrm>
        </p:spPr>
        <p:txBody>
          <a:bodyPr>
            <a:normAutofit fontScale="90000"/>
          </a:bodyPr>
          <a:lstStyle/>
          <a:p>
            <a:r>
              <a:rPr lang="en-US" sz="3400" b="1" dirty="0">
                <a:solidFill>
                  <a:srgbClr val="0000FF"/>
                </a:solidFill>
                <a:latin typeface="Times New Roman" pitchFamily="18" charset="0"/>
                <a:cs typeface="Times New Roman" pitchFamily="18" charset="0"/>
              </a:rPr>
              <a:t>Action Items</a:t>
            </a:r>
            <a:r>
              <a:rPr lang="en-US" sz="3400" dirty="0">
                <a:solidFill>
                  <a:srgbClr val="0000FF"/>
                </a:solidFill>
                <a:latin typeface="Times New Roman" pitchFamily="18" charset="0"/>
                <a:cs typeface="Times New Roman" pitchFamily="18" charset="0"/>
              </a:rPr>
              <a:t> </a:t>
            </a:r>
          </a:p>
        </p:txBody>
      </p:sp>
      <p:sp>
        <p:nvSpPr>
          <p:cNvPr id="18435" name="Rectangle 3"/>
          <p:cNvSpPr>
            <a:spLocks noGrp="1" noChangeArrowheads="1"/>
          </p:cNvSpPr>
          <p:nvPr>
            <p:ph type="body" idx="1"/>
          </p:nvPr>
        </p:nvSpPr>
        <p:spPr>
          <a:xfrm>
            <a:off x="533400" y="609600"/>
            <a:ext cx="8229600" cy="5791200"/>
          </a:xfrm>
        </p:spPr>
        <p:txBody>
          <a:bodyPr>
            <a:normAutofit fontScale="92500" lnSpcReduction="20000"/>
          </a:bodyPr>
          <a:lstStyle/>
          <a:p>
            <a:pPr>
              <a:lnSpc>
                <a:spcPct val="90000"/>
              </a:lnSpc>
              <a:buFont typeface="Wingdings" pitchFamily="2" charset="2"/>
              <a:buChar char="Ø"/>
            </a:pPr>
            <a:r>
              <a:rPr lang="en-GB" sz="2000" dirty="0" smtClean="0">
                <a:solidFill>
                  <a:srgbClr val="0000FF"/>
                </a:solidFill>
                <a:latin typeface="Times New Roman" pitchFamily="18" charset="0"/>
                <a:cs typeface="Times New Roman" pitchFamily="18" charset="0"/>
              </a:rPr>
              <a:t>Continue to promote </a:t>
            </a:r>
            <a:r>
              <a:rPr lang="en-GB" sz="2000" dirty="0">
                <a:solidFill>
                  <a:srgbClr val="0000FF"/>
                </a:solidFill>
                <a:latin typeface="Times New Roman" pitchFamily="18" charset="0"/>
                <a:cs typeface="Times New Roman" pitchFamily="18" charset="0"/>
              </a:rPr>
              <a:t>standardization of data transmission formats using DBCP-M2 </a:t>
            </a:r>
            <a:r>
              <a:rPr lang="en-GB" sz="2000" dirty="0" smtClean="0">
                <a:solidFill>
                  <a:srgbClr val="0000FF"/>
                </a:solidFill>
                <a:latin typeface="Times New Roman" pitchFamily="18" charset="0"/>
                <a:cs typeface="Times New Roman" pitchFamily="18" charset="0"/>
              </a:rPr>
              <a:t>concept</a:t>
            </a:r>
          </a:p>
          <a:p>
            <a:pPr>
              <a:lnSpc>
                <a:spcPct val="90000"/>
              </a:lnSpc>
              <a:buFont typeface="Wingdings" pitchFamily="2" charset="2"/>
              <a:buChar char="Ø"/>
            </a:pPr>
            <a:r>
              <a:rPr lang="en-GB" sz="2000" dirty="0" smtClean="0">
                <a:solidFill>
                  <a:srgbClr val="0000FF"/>
                </a:solidFill>
                <a:latin typeface="Times New Roman" pitchFamily="18" charset="0"/>
                <a:cs typeface="Times New Roman" pitchFamily="18" charset="0"/>
              </a:rPr>
              <a:t>Convert all 5-digits WMO numbers to use the equivalent 7-digit WMO number to refer to drifters in all metadata files (e.g. GDP deployment log, JCOMMOPS cross-reference lists, etc)</a:t>
            </a:r>
          </a:p>
          <a:p>
            <a:pPr lvl="0">
              <a:lnSpc>
                <a:spcPct val="90000"/>
              </a:lnSpc>
              <a:buFont typeface="Wingdings" pitchFamily="2" charset="2"/>
              <a:buChar char="Ø"/>
            </a:pPr>
            <a:r>
              <a:rPr lang="en-US" sz="2000" dirty="0" smtClean="0">
                <a:solidFill>
                  <a:srgbClr val="0000FF"/>
                </a:solidFill>
                <a:latin typeface="Times New Roman" pitchFamily="18" charset="0"/>
                <a:cs typeface="Times New Roman" pitchFamily="18" charset="0"/>
              </a:rPr>
              <a:t>The Technical Coordinator (TC) should continue </a:t>
            </a:r>
            <a:r>
              <a:rPr lang="en-GB" sz="2000" dirty="0" smtClean="0">
                <a:solidFill>
                  <a:srgbClr val="0000FF"/>
                </a:solidFill>
                <a:latin typeface="Times New Roman" pitchFamily="18" charset="0"/>
                <a:cs typeface="Times New Roman" pitchFamily="18" charset="0"/>
              </a:rPr>
              <a:t>to assist Pierre </a:t>
            </a:r>
            <a:r>
              <a:rPr lang="en-GB" sz="2000" dirty="0" err="1" smtClean="0">
                <a:solidFill>
                  <a:srgbClr val="0000FF"/>
                </a:solidFill>
                <a:latin typeface="Times New Roman" pitchFamily="18" charset="0"/>
                <a:cs typeface="Times New Roman" pitchFamily="18" charset="0"/>
              </a:rPr>
              <a:t>Blouch</a:t>
            </a:r>
            <a:r>
              <a:rPr lang="en-GB" sz="2000" dirty="0" smtClean="0">
                <a:solidFill>
                  <a:srgbClr val="0000FF"/>
                </a:solidFill>
                <a:latin typeface="Times New Roman" pitchFamily="18" charset="0"/>
                <a:cs typeface="Times New Roman" pitchFamily="18" charset="0"/>
              </a:rPr>
              <a:t> and Jon </a:t>
            </a:r>
            <a:r>
              <a:rPr lang="en-GB" sz="2000" dirty="0" err="1" smtClean="0">
                <a:solidFill>
                  <a:srgbClr val="0000FF"/>
                </a:solidFill>
                <a:latin typeface="Times New Roman" pitchFamily="18" charset="0"/>
                <a:cs typeface="Times New Roman" pitchFamily="18" charset="0"/>
              </a:rPr>
              <a:t>Turton</a:t>
            </a:r>
            <a:r>
              <a:rPr lang="en-GB" sz="2000" dirty="0" smtClean="0">
                <a:solidFill>
                  <a:srgbClr val="0000FF"/>
                </a:solidFill>
                <a:latin typeface="Times New Roman" pitchFamily="18" charset="0"/>
                <a:cs typeface="Times New Roman" pitchFamily="18" charset="0"/>
              </a:rPr>
              <a:t> in preparing a methodology to compare non-GTS buoy data with NWP/Ocean models, open to anyone via the web  (Continuation of DBCP-25 Action 8.8.2). The Panel requests the TC to report </a:t>
            </a:r>
            <a:r>
              <a:rPr lang="en-US" sz="2000" dirty="0" smtClean="0">
                <a:solidFill>
                  <a:srgbClr val="0000FF"/>
                </a:solidFill>
                <a:latin typeface="Times New Roman" pitchFamily="18" charset="0"/>
                <a:cs typeface="Times New Roman" pitchFamily="18" charset="0"/>
              </a:rPr>
              <a:t>any progress made with respect to related web tools by the next DBCP Session (</a:t>
            </a:r>
            <a:r>
              <a:rPr lang="en-US" sz="2000" b="1" i="1" dirty="0" smtClean="0">
                <a:solidFill>
                  <a:srgbClr val="0000FF"/>
                </a:solidFill>
                <a:latin typeface="Times New Roman" pitchFamily="18" charset="0"/>
                <a:cs typeface="Times New Roman" pitchFamily="18" charset="0"/>
              </a:rPr>
              <a:t>action; TC DBCP; DBCP-28</a:t>
            </a:r>
            <a:r>
              <a:rPr lang="en-US" sz="2000" dirty="0" smtClean="0">
                <a:solidFill>
                  <a:srgbClr val="0000FF"/>
                </a:solidFill>
                <a:latin typeface="Times New Roman" pitchFamily="18" charset="0"/>
                <a:cs typeface="Times New Roman" pitchFamily="18" charset="0"/>
              </a:rPr>
              <a:t>)</a:t>
            </a:r>
            <a:endParaRPr lang="en-GB" sz="2000" dirty="0" smtClean="0">
              <a:solidFill>
                <a:srgbClr val="0000FF"/>
              </a:solidFill>
              <a:latin typeface="Times New Roman" pitchFamily="18" charset="0"/>
              <a:cs typeface="Times New Roman" pitchFamily="18" charset="0"/>
            </a:endParaRPr>
          </a:p>
          <a:p>
            <a:pPr lvl="0">
              <a:buFont typeface="Wingdings" pitchFamily="2" charset="2"/>
              <a:buChar char="Ø"/>
            </a:pPr>
            <a:r>
              <a:rPr lang="en-US" sz="2000" dirty="0" smtClean="0">
                <a:solidFill>
                  <a:srgbClr val="0000FF"/>
                </a:solidFill>
                <a:latin typeface="Times New Roman" pitchFamily="18" charset="0"/>
                <a:cs typeface="Times New Roman" pitchFamily="18" charset="0"/>
              </a:rPr>
              <a:t>The cross reference list of WMO IDs vs. Transmitter ID provided by JCOMMOPS on the web is very useful. However, due to the Technical Coordinator’s position having been vacant, it was last updated on October 13, 2010. The Panel requests the list to be updated ASAP </a:t>
            </a:r>
            <a:r>
              <a:rPr lang="en-US" sz="2000" b="1" i="1" dirty="0" smtClean="0">
                <a:latin typeface="Times New Roman" pitchFamily="18" charset="0"/>
                <a:cs typeface="Times New Roman" pitchFamily="18" charset="0"/>
                <a:hlinkClick r:id="rId2"/>
              </a:rPr>
              <a:t>ftp://</a:t>
            </a:r>
            <a:r>
              <a:rPr lang="en-US" sz="2000" b="1" i="1" dirty="0" smtClean="0">
                <a:latin typeface="Times New Roman" pitchFamily="18" charset="0"/>
                <a:cs typeface="Times New Roman" pitchFamily="18" charset="0"/>
                <a:hlinkClick r:id="rId2"/>
              </a:rPr>
              <a:t>ftp.JCOMMOPS.org/JCOMMOPS/GTS/wmo/wmo_list.txt</a:t>
            </a:r>
            <a:endParaRPr lang="en-US" sz="2000" b="1" i="1" dirty="0" smtClean="0">
              <a:latin typeface="Times New Roman" pitchFamily="18" charset="0"/>
              <a:cs typeface="Times New Roman" pitchFamily="18" charset="0"/>
            </a:endParaRPr>
          </a:p>
          <a:p>
            <a:pPr lvl="0">
              <a:buFont typeface="Wingdings" pitchFamily="2" charset="2"/>
              <a:buChar char="Ø"/>
            </a:pPr>
            <a:r>
              <a:rPr lang="en-US" sz="2000" b="1" dirty="0" smtClean="0">
                <a:solidFill>
                  <a:srgbClr val="0000FF"/>
                </a:solidFill>
                <a:latin typeface="Times New Roman" pitchFamily="18" charset="0"/>
                <a:cs typeface="Times New Roman" pitchFamily="18" charset="0"/>
              </a:rPr>
              <a:t>TC should publish the results after</a:t>
            </a:r>
            <a:r>
              <a:rPr lang="en-US" sz="2000" b="1" dirty="0" smtClean="0">
                <a:solidFill>
                  <a:srgbClr val="0000FF"/>
                </a:solidFill>
                <a:latin typeface="Times New Roman" pitchFamily="18" charset="0"/>
                <a:cs typeface="Times New Roman" pitchFamily="18" charset="0"/>
              </a:rPr>
              <a:t> </a:t>
            </a:r>
            <a:r>
              <a:rPr lang="en-US" sz="2000" b="1" dirty="0" smtClean="0">
                <a:solidFill>
                  <a:srgbClr val="0000FF"/>
                </a:solidFill>
                <a:latin typeface="Times New Roman" pitchFamily="18" charset="0"/>
                <a:cs typeface="Times New Roman" pitchFamily="18" charset="0"/>
              </a:rPr>
              <a:t>cross-checks of GTS Bulletin Headers received/sent between ISDM and </a:t>
            </a:r>
            <a:r>
              <a:rPr lang="en-US" sz="2000" b="1" dirty="0" err="1" smtClean="0">
                <a:solidFill>
                  <a:srgbClr val="0000FF"/>
                </a:solidFill>
                <a:latin typeface="Times New Roman" pitchFamily="18" charset="0"/>
                <a:cs typeface="Times New Roman" pitchFamily="18" charset="0"/>
              </a:rPr>
              <a:t>Meteo</a:t>
            </a:r>
            <a:r>
              <a:rPr lang="en-US" sz="2000" b="1" dirty="0" smtClean="0">
                <a:solidFill>
                  <a:srgbClr val="0000FF"/>
                </a:solidFill>
                <a:latin typeface="Times New Roman" pitchFamily="18" charset="0"/>
                <a:cs typeface="Times New Roman" pitchFamily="18" charset="0"/>
              </a:rPr>
              <a:t>-France have been performed, on the JCOMMOPS web site</a:t>
            </a:r>
            <a:endParaRPr lang="en-US" sz="2000" b="1" dirty="0" smtClean="0">
              <a:solidFill>
                <a:srgbClr val="0000FF"/>
              </a:solidFill>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lnSpc>
                <a:spcPct val="90000"/>
              </a:lnSpc>
              <a:buNone/>
            </a:pPr>
            <a:endParaRPr lang="en-GB" sz="2000" dirty="0">
              <a:latin typeface="Times New Roman" pitchFamily="18" charset="0"/>
              <a:cs typeface="Times New Roman" pitchFamily="18" charset="0"/>
            </a:endParaRPr>
          </a:p>
          <a:p>
            <a:pPr>
              <a:lnSpc>
                <a:spcPct val="90000"/>
              </a:lnSpc>
              <a:buFont typeface="Wingdings" pitchFamily="2" charset="2"/>
              <a:buChar char="ü"/>
            </a:pPr>
            <a:r>
              <a:rPr lang="en-GB" sz="2000" dirty="0" smtClean="0">
                <a:solidFill>
                  <a:srgbClr val="0000FF"/>
                </a:solidFill>
                <a:latin typeface="Times New Roman" pitchFamily="18" charset="0"/>
                <a:cs typeface="Times New Roman" pitchFamily="18" charset="0"/>
              </a:rPr>
              <a:t>TT-DM Reviewed </a:t>
            </a:r>
            <a:r>
              <a:rPr lang="en-GB" sz="2000" dirty="0">
                <a:solidFill>
                  <a:srgbClr val="0000FF"/>
                </a:solidFill>
                <a:latin typeface="Times New Roman" pitchFamily="18" charset="0"/>
                <a:cs typeface="Times New Roman" pitchFamily="18" charset="0"/>
              </a:rPr>
              <a:t>the SSS QC document </a:t>
            </a:r>
            <a:r>
              <a:rPr lang="en-GB" sz="2000" dirty="0" smtClean="0">
                <a:solidFill>
                  <a:srgbClr val="0000FF"/>
                </a:solidFill>
                <a:latin typeface="Times New Roman" pitchFamily="18" charset="0"/>
                <a:cs typeface="Times New Roman" pitchFamily="18" charset="0"/>
              </a:rPr>
              <a:t> and sent to TT-IBP, it was  finalized and submitted for publication</a:t>
            </a:r>
            <a:endParaRPr lang="en-GB" sz="2000" dirty="0">
              <a:solidFill>
                <a:srgbClr val="0000FF"/>
              </a:solidFill>
              <a:latin typeface="Times New Roman" pitchFamily="18" charset="0"/>
              <a:cs typeface="Times New Roman" pitchFamily="18" charset="0"/>
            </a:endParaRPr>
          </a:p>
          <a:p>
            <a:pPr>
              <a:lnSpc>
                <a:spcPct val="90000"/>
              </a:lnSpc>
              <a:buNone/>
            </a:pPr>
            <a:endParaRPr lang="en-GB" sz="2000"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subTnLst>
                                    <p:animClr>
                                      <p:cBhvr override="childStyle">
                                        <p:cTn dur="1" fill="hold" display="0" masterRel="nextClick" afterEffect="1"/>
                                        <p:tgtEl>
                                          <p:spTgt spid="18435">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500"/>
                                        <p:tgtEl>
                                          <p:spTgt spid="18435">
                                            <p:txEl>
                                              <p:pRg st="1" end="1"/>
                                            </p:txEl>
                                          </p:spTgt>
                                        </p:tgtEl>
                                      </p:cBhvr>
                                    </p:animEffect>
                                  </p:childTnLst>
                                  <p:subTnLst>
                                    <p:animClr>
                                      <p:cBhvr override="childStyle">
                                        <p:cTn dur="1" fill="hold" display="0" masterRel="nextClick" afterEffect="1"/>
                                        <p:tgtEl>
                                          <p:spTgt spid="18435">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500"/>
                                        <p:tgtEl>
                                          <p:spTgt spid="18435">
                                            <p:txEl>
                                              <p:pRg st="2" end="2"/>
                                            </p:txEl>
                                          </p:spTgt>
                                        </p:tgtEl>
                                      </p:cBhvr>
                                    </p:animEffect>
                                  </p:childTnLst>
                                  <p:subTnLst>
                                    <p:animClr>
                                      <p:cBhvr override="childStyle">
                                        <p:cTn dur="1" fill="hold" display="0" masterRel="nextClick" afterEffect="1"/>
                                        <p:tgtEl>
                                          <p:spTgt spid="18435">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fade">
                                      <p:cBhvr>
                                        <p:cTn id="22" dur="500"/>
                                        <p:tgtEl>
                                          <p:spTgt spid="18435">
                                            <p:txEl>
                                              <p:pRg st="3" end="3"/>
                                            </p:txEl>
                                          </p:spTgt>
                                        </p:tgtEl>
                                      </p:cBhvr>
                                    </p:animEffect>
                                  </p:childTnLst>
                                  <p:subTnLst>
                                    <p:animClr>
                                      <p:cBhvr override="childStyle">
                                        <p:cTn dur="1" fill="hold" display="0" masterRel="nextClick" afterEffect="1"/>
                                        <p:tgtEl>
                                          <p:spTgt spid="18435">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fade">
                                      <p:cBhvr>
                                        <p:cTn id="27" dur="500"/>
                                        <p:tgtEl>
                                          <p:spTgt spid="18435">
                                            <p:txEl>
                                              <p:pRg st="4" end="4"/>
                                            </p:txEl>
                                          </p:spTgt>
                                        </p:tgtEl>
                                      </p:cBhvr>
                                    </p:animEffect>
                                  </p:childTnLst>
                                  <p:subTnLst>
                                    <p:animClr>
                                      <p:cBhvr override="childStyle">
                                        <p:cTn dur="1" fill="hold" display="0" masterRel="nextClick" afterEffect="1"/>
                                        <p:tgtEl>
                                          <p:spTgt spid="18435">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435">
                                            <p:txEl>
                                              <p:pRg st="7" end="7"/>
                                            </p:txEl>
                                          </p:spTgt>
                                        </p:tgtEl>
                                        <p:attrNameLst>
                                          <p:attrName>style.visibility</p:attrName>
                                        </p:attrNameLst>
                                      </p:cBhvr>
                                      <p:to>
                                        <p:strVal val="visible"/>
                                      </p:to>
                                    </p:set>
                                    <p:animEffect transition="in" filter="fade">
                                      <p:cBhvr>
                                        <p:cTn id="32" dur="500"/>
                                        <p:tgtEl>
                                          <p:spTgt spid="184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29" name="Picture 25" descr="C:\Documents and Settings\mayra.pazos\Local Settings\Temporary Internet Files\Content.IE5\1Z0EYC5R\MP900432764[1].jpg"/>
          <p:cNvPicPr>
            <a:picLocks noChangeAspect="1" noChangeArrowheads="1"/>
          </p:cNvPicPr>
          <p:nvPr/>
        </p:nvPicPr>
        <p:blipFill>
          <a:blip r:embed="rId2" cstate="print"/>
          <a:srcRect/>
          <a:stretch>
            <a:fillRect/>
          </a:stretch>
        </p:blipFill>
        <p:spPr bwMode="auto">
          <a:xfrm>
            <a:off x="304800" y="533400"/>
            <a:ext cx="8534400" cy="5689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30" name="Rectangle 29"/>
          <p:cNvSpPr/>
          <p:nvPr/>
        </p:nvSpPr>
        <p:spPr>
          <a:xfrm>
            <a:off x="685800" y="1243548"/>
            <a:ext cx="5105400" cy="3785652"/>
          </a:xfrm>
          <a:prstGeom prst="rect">
            <a:avLst/>
          </a:prstGeom>
        </p:spPr>
        <p:txBody>
          <a:bodyPr wrap="square">
            <a:spAutoFit/>
          </a:bodyPr>
          <a:lstStyle/>
          <a:p>
            <a:pPr algn="ctr"/>
            <a:r>
              <a:rPr lang="en-US" sz="4000" dirty="0" smtClean="0">
                <a:solidFill>
                  <a:schemeClr val="tx2"/>
                </a:solidFill>
                <a:latin typeface="Times New Roman" pitchFamily="18" charset="0"/>
                <a:cs typeface="Times New Roman" pitchFamily="18" charset="0"/>
              </a:rPr>
              <a:t>Many thanks to all who provided input to TTDM report</a:t>
            </a:r>
          </a:p>
          <a:p>
            <a:pPr algn="ctr"/>
            <a:r>
              <a:rPr lang="en-US" sz="4000" dirty="0" smtClean="0">
                <a:solidFill>
                  <a:schemeClr val="tx2"/>
                </a:solidFill>
                <a:latin typeface="Times New Roman" pitchFamily="18" charset="0"/>
                <a:cs typeface="Times New Roman" pitchFamily="18" charset="0"/>
              </a:rPr>
              <a:t>And for taking time to prepare and review the documents</a:t>
            </a:r>
            <a:endParaRPr lang="en-US" sz="4000" dirty="0">
              <a:solidFill>
                <a:schemeClr val="tx2"/>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1" y="0"/>
            <a:ext cx="8305800" cy="1077218"/>
          </a:xfrm>
          <a:prstGeom prst="rect">
            <a:avLst/>
          </a:prstGeom>
        </p:spPr>
        <p:txBody>
          <a:bodyPr wrap="square">
            <a:spAutoFit/>
          </a:bodyPr>
          <a:lstStyle/>
          <a:p>
            <a:pPr algn="ctr"/>
            <a:r>
              <a:rPr lang="en-US" sz="3200" b="1" dirty="0" smtClean="0">
                <a:solidFill>
                  <a:srgbClr val="0000FF"/>
                </a:solidFill>
                <a:latin typeface="Times New Roman" pitchFamily="18" charset="0"/>
                <a:cs typeface="Times New Roman" pitchFamily="18" charset="0"/>
              </a:rPr>
              <a:t>Receive and Review Reports from the Data Management Centers</a:t>
            </a:r>
            <a:endParaRPr lang="en-US" sz="3200" dirty="0"/>
          </a:p>
        </p:txBody>
      </p:sp>
      <p:sp>
        <p:nvSpPr>
          <p:cNvPr id="4" name="Rectangle 3"/>
          <p:cNvSpPr/>
          <p:nvPr/>
        </p:nvSpPr>
        <p:spPr>
          <a:xfrm>
            <a:off x="457200" y="1447800"/>
            <a:ext cx="8305800" cy="4154984"/>
          </a:xfrm>
          <a:prstGeom prst="rect">
            <a:avLst/>
          </a:prstGeom>
        </p:spPr>
        <p:txBody>
          <a:bodyPr wrap="square">
            <a:spAutoFit/>
          </a:bodyPr>
          <a:lstStyle/>
          <a:p>
            <a:pPr>
              <a:buFont typeface="Wingdings" pitchFamily="2" charset="2"/>
              <a:buChar char="Ø"/>
            </a:pPr>
            <a:r>
              <a:rPr lang="en-US" sz="2400" dirty="0" smtClean="0">
                <a:solidFill>
                  <a:srgbClr val="0000FF"/>
                </a:solidFill>
                <a:latin typeface="Times New Roman" pitchFamily="18" charset="0"/>
                <a:cs typeface="Times New Roman" pitchFamily="18" charset="0"/>
              </a:rPr>
              <a:t>The two data centers specializing in buoy data, </a:t>
            </a: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(SOC)/DB (Pierre </a:t>
            </a:r>
            <a:r>
              <a:rPr lang="en-US" sz="2400" dirty="0" err="1" smtClean="0">
                <a:solidFill>
                  <a:srgbClr val="0000FF"/>
                </a:solidFill>
                <a:latin typeface="Times New Roman" pitchFamily="18" charset="0"/>
                <a:cs typeface="Times New Roman" pitchFamily="18" charset="0"/>
              </a:rPr>
              <a:t>Blouch</a:t>
            </a:r>
            <a:r>
              <a:rPr lang="en-US" sz="2400" dirty="0" smtClean="0">
                <a:solidFill>
                  <a:srgbClr val="0000FF"/>
                </a:solidFill>
                <a:latin typeface="Times New Roman" pitchFamily="18" charset="0"/>
                <a:cs typeface="Times New Roman" pitchFamily="18" charset="0"/>
              </a:rPr>
              <a:t>) and ISDM, Canada, RNODC/DB (Bruce Bradshaw) compared GTS bulletin headers they actually receive and are working on the differences they found. It was agreed :</a:t>
            </a:r>
          </a:p>
          <a:p>
            <a:pPr lvl="1">
              <a:buFont typeface="Wingdings" pitchFamily="2" charset="2"/>
              <a:buChar char="Ø"/>
            </a:pPr>
            <a:r>
              <a:rPr lang="en-US" sz="2400" dirty="0" smtClean="0">
                <a:solidFill>
                  <a:srgbClr val="0000FF"/>
                </a:solidFill>
                <a:latin typeface="Times New Roman" pitchFamily="18" charset="0"/>
                <a:cs typeface="Times New Roman" pitchFamily="18" charset="0"/>
              </a:rPr>
              <a:t>To have these checks produced by automatic procedures</a:t>
            </a:r>
          </a:p>
          <a:p>
            <a:pPr lvl="1">
              <a:buFont typeface="Wingdings" pitchFamily="2" charset="2"/>
              <a:buChar char="Ø"/>
            </a:pPr>
            <a:r>
              <a:rPr lang="en-US" sz="2400" dirty="0" smtClean="0">
                <a:solidFill>
                  <a:srgbClr val="0000FF"/>
                </a:solidFill>
                <a:latin typeface="Times New Roman" pitchFamily="18" charset="0"/>
                <a:cs typeface="Times New Roman" pitchFamily="18" charset="0"/>
              </a:rPr>
              <a:t>Repeat the cross checks every 6 months</a:t>
            </a:r>
          </a:p>
          <a:p>
            <a:pPr lvl="1">
              <a:buFont typeface="Wingdings" pitchFamily="2" charset="2"/>
              <a:buChar char="Ø"/>
            </a:pPr>
            <a:r>
              <a:rPr lang="en-US" sz="2400" dirty="0" smtClean="0">
                <a:solidFill>
                  <a:srgbClr val="0000FF"/>
                </a:solidFill>
                <a:latin typeface="Times New Roman" pitchFamily="18" charset="0"/>
                <a:cs typeface="Times New Roman" pitchFamily="18" charset="0"/>
              </a:rPr>
              <a:t>Make results available on the web through  </a:t>
            </a:r>
            <a:r>
              <a:rPr lang="en-US" sz="2400" dirty="0" err="1" smtClean="0">
                <a:solidFill>
                  <a:srgbClr val="0000FF"/>
                </a:solidFill>
                <a:latin typeface="Times New Roman" pitchFamily="18" charset="0"/>
                <a:cs typeface="Times New Roman" pitchFamily="18" charset="0"/>
              </a:rPr>
              <a:t>Meteo</a:t>
            </a:r>
            <a:r>
              <a:rPr lang="en-US" sz="2400" dirty="0" smtClean="0">
                <a:solidFill>
                  <a:srgbClr val="0000FF"/>
                </a:solidFill>
                <a:latin typeface="Times New Roman" pitchFamily="18" charset="0"/>
                <a:cs typeface="Times New Roman" pitchFamily="18" charset="0"/>
              </a:rPr>
              <a:t>-France QC-Tools and published by the Technical Coordinator on the JCOMMOPS website</a:t>
            </a:r>
          </a:p>
          <a:p>
            <a:pPr lvl="1">
              <a:buFont typeface="Wingdings" pitchFamily="2" charset="2"/>
              <a:buChar char="Ø"/>
            </a:pPr>
            <a:endParaRPr lang="en-US" sz="2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8900"/>
            <a:ext cx="7772400" cy="381000"/>
          </a:xfrm>
        </p:spPr>
        <p:txBody>
          <a:bodyPr>
            <a:normAutofit fontScale="90000"/>
          </a:bodyPr>
          <a:lstStyle/>
          <a:p>
            <a:r>
              <a:rPr lang="en-US" sz="3600" b="1" dirty="0">
                <a:solidFill>
                  <a:srgbClr val="0000FF"/>
                </a:solidFill>
                <a:latin typeface="Times New Roman" pitchFamily="18" charset="0"/>
                <a:cs typeface="Times New Roman" pitchFamily="18" charset="0"/>
              </a:rPr>
              <a:t>Real Time Distribution of Data</a:t>
            </a:r>
          </a:p>
        </p:txBody>
      </p:sp>
      <p:sp>
        <p:nvSpPr>
          <p:cNvPr id="7171" name="Rectangle 3"/>
          <p:cNvSpPr>
            <a:spLocks noGrp="1" noChangeArrowheads="1"/>
          </p:cNvSpPr>
          <p:nvPr>
            <p:ph type="body" idx="1"/>
          </p:nvPr>
        </p:nvSpPr>
        <p:spPr>
          <a:xfrm>
            <a:off x="304800" y="609600"/>
            <a:ext cx="8534400" cy="5867400"/>
          </a:xfrm>
        </p:spPr>
        <p:txBody>
          <a:bodyPr>
            <a:normAutofit fontScale="92500"/>
          </a:bodyPr>
          <a:lstStyle/>
          <a:p>
            <a:pPr>
              <a:lnSpc>
                <a:spcPct val="90000"/>
              </a:lnSpc>
              <a:buFont typeface="Wingdings" pitchFamily="2" charset="2"/>
              <a:buChar char="Ø"/>
            </a:pPr>
            <a:r>
              <a:rPr lang="en-US" sz="2400" dirty="0">
                <a:solidFill>
                  <a:srgbClr val="0000FF"/>
                </a:solidFill>
                <a:latin typeface="Times New Roman" pitchFamily="18" charset="0"/>
                <a:cs typeface="Times New Roman" pitchFamily="18" charset="0"/>
              </a:rPr>
              <a:t>The </a:t>
            </a:r>
            <a:r>
              <a:rPr lang="en-US" sz="2400" b="1" dirty="0">
                <a:solidFill>
                  <a:srgbClr val="0000FF"/>
                </a:solidFill>
                <a:latin typeface="Times New Roman" pitchFamily="18" charset="0"/>
                <a:cs typeface="Times New Roman" pitchFamily="18" charset="0"/>
              </a:rPr>
              <a:t>DAC</a:t>
            </a:r>
            <a:r>
              <a:rPr lang="en-US" sz="2400" dirty="0">
                <a:solidFill>
                  <a:srgbClr val="0000FF"/>
                </a:solidFill>
                <a:latin typeface="Times New Roman" pitchFamily="18" charset="0"/>
                <a:cs typeface="Times New Roman" pitchFamily="18" charset="0"/>
              </a:rPr>
              <a:t> continues to distribute and monitor all data from AOML and Korean drifters going out on the GTS and makes sure only good data are being </a:t>
            </a:r>
            <a:r>
              <a:rPr lang="en-US" sz="2400" dirty="0" smtClean="0">
                <a:solidFill>
                  <a:srgbClr val="0000FF"/>
                </a:solidFill>
                <a:latin typeface="Times New Roman" pitchFamily="18" charset="0"/>
                <a:cs typeface="Times New Roman" pitchFamily="18" charset="0"/>
              </a:rPr>
              <a:t>disseminated, taking immediate action after recommendations from the QC centers are received.</a:t>
            </a:r>
          </a:p>
          <a:p>
            <a:pPr>
              <a:lnSpc>
                <a:spcPct val="90000"/>
              </a:lnSpc>
              <a:buFont typeface="Wingdings" pitchFamily="2" charset="2"/>
              <a:buChar char="Ø"/>
            </a:pPr>
            <a:r>
              <a:rPr lang="en-US" sz="2400" b="1" dirty="0" err="1" smtClean="0">
                <a:solidFill>
                  <a:srgbClr val="0000FF"/>
                </a:solidFill>
                <a:latin typeface="Times New Roman" pitchFamily="18" charset="0"/>
                <a:cs typeface="Times New Roman" pitchFamily="18" charset="0"/>
              </a:rPr>
              <a:t>Meteo</a:t>
            </a:r>
            <a:r>
              <a:rPr lang="en-US" sz="2400" b="1" dirty="0" smtClean="0">
                <a:solidFill>
                  <a:srgbClr val="0000FF"/>
                </a:solidFill>
                <a:latin typeface="Times New Roman" pitchFamily="18" charset="0"/>
                <a:cs typeface="Times New Roman" pitchFamily="18" charset="0"/>
              </a:rPr>
              <a:t>-France</a:t>
            </a:r>
            <a:r>
              <a:rPr lang="en-US" sz="2400" dirty="0" smtClean="0">
                <a:solidFill>
                  <a:srgbClr val="0000FF"/>
                </a:solidFill>
                <a:latin typeface="Times New Roman" pitchFamily="18" charset="0"/>
                <a:cs typeface="Times New Roman" pitchFamily="18" charset="0"/>
              </a:rPr>
              <a:t> QC-tools allow now to query drifters  using either their 5 or 7 digit WMO number to check GTS data against model outputs.  The 7-digit WMO number are mandatory for buoys having already their 3</a:t>
            </a:r>
            <a:r>
              <a:rPr lang="en-US" sz="2400" baseline="30000" dirty="0" smtClean="0">
                <a:solidFill>
                  <a:srgbClr val="0000FF"/>
                </a:solidFill>
                <a:latin typeface="Times New Roman" pitchFamily="18" charset="0"/>
                <a:cs typeface="Times New Roman" pitchFamily="18" charset="0"/>
              </a:rPr>
              <a:t>rd</a:t>
            </a:r>
            <a:r>
              <a:rPr lang="en-US" sz="2400" dirty="0" smtClean="0">
                <a:solidFill>
                  <a:srgbClr val="0000FF"/>
                </a:solidFill>
                <a:latin typeface="Times New Roman" pitchFamily="18" charset="0"/>
                <a:cs typeface="Times New Roman" pitchFamily="18" charset="0"/>
              </a:rPr>
              <a:t> or 4</a:t>
            </a:r>
            <a:r>
              <a:rPr lang="en-US" sz="2400" baseline="30000" dirty="0" smtClean="0">
                <a:solidFill>
                  <a:srgbClr val="0000FF"/>
                </a:solidFill>
                <a:latin typeface="Times New Roman" pitchFamily="18" charset="0"/>
                <a:cs typeface="Times New Roman" pitchFamily="18" charset="0"/>
              </a:rPr>
              <a:t>th</a:t>
            </a:r>
            <a:r>
              <a:rPr lang="en-US" sz="2400" dirty="0" smtClean="0">
                <a:solidFill>
                  <a:srgbClr val="0000FF"/>
                </a:solidFill>
                <a:latin typeface="Times New Roman" pitchFamily="18" charset="0"/>
                <a:cs typeface="Times New Roman" pitchFamily="18" charset="0"/>
              </a:rPr>
              <a:t> digits different from “0” and reporting through BUFR only</a:t>
            </a:r>
          </a:p>
          <a:p>
            <a:pPr>
              <a:lnSpc>
                <a:spcPct val="90000"/>
              </a:lnSpc>
              <a:buFont typeface="Wingdings" pitchFamily="2" charset="2"/>
              <a:buChar char="Ø"/>
            </a:pPr>
            <a:r>
              <a:rPr lang="en-US" sz="2400" dirty="0" smtClean="0">
                <a:solidFill>
                  <a:srgbClr val="0000FF"/>
                </a:solidFill>
                <a:latin typeface="Times New Roman" pitchFamily="18" charset="0"/>
                <a:cs typeface="Times New Roman" pitchFamily="18" charset="0"/>
              </a:rPr>
              <a:t>QC-tools allows now to monitor transmission delays for individual buoys.  Graphs showing this parameter over the last two weeks period may be displayed the same way as for the other measured parameters.  Monthly statistics for transmission delays are also available.</a:t>
            </a:r>
          </a:p>
          <a:p>
            <a:pPr>
              <a:lnSpc>
                <a:spcPct val="90000"/>
              </a:lnSpc>
              <a:buFont typeface="Wingdings" pitchFamily="2" charset="2"/>
              <a:buChar char="Ø"/>
            </a:pPr>
            <a:r>
              <a:rPr lang="en-US" sz="2400" dirty="0" smtClean="0">
                <a:solidFill>
                  <a:srgbClr val="0000FF"/>
                </a:solidFill>
                <a:latin typeface="Times New Roman" pitchFamily="18" charset="0"/>
                <a:cs typeface="Times New Roman" pitchFamily="18" charset="0"/>
              </a:rPr>
              <a:t>Reports of Sea Surface Salinity (SSS) on the GTS have increased during this past year.  This parameter can also be monitored using QC-tools, as well as graphs of differences with Mercator model outputs for SSS over the past 15 days, and monthly statistics</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subTnLst>
                                    <p:animClr>
                                      <p:cBhvr override="childStyle">
                                        <p:cTn dur="1" fill="hold" display="0" masterRel="nextClick" afterEffect="1"/>
                                        <p:tgtEl>
                                          <p:spTgt spid="7171">
                                            <p:txEl>
                                              <p:pRg st="0" end="0"/>
                                            </p:txEl>
                                          </p:spTgt>
                                        </p:tgtEl>
                                        <p:attrNameLst>
                                          <p:attrName>ppt_c</p:attrName>
                                        </p:attrNameLst>
                                      </p:cBhvr>
                                      <p:to>
                                        <a:schemeClr val="accent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subTnLst>
                                    <p:animClr>
                                      <p:cBhvr override="childStyle">
                                        <p:cTn dur="1" fill="hold" display="0" masterRel="nextClick" afterEffect="1"/>
                                        <p:tgtEl>
                                          <p:spTgt spid="7171">
                                            <p:txEl>
                                              <p:pRg st="1" end="1"/>
                                            </p:txEl>
                                          </p:spTgt>
                                        </p:tgtEl>
                                        <p:attrNameLst>
                                          <p:attrName>ppt_c</p:attrName>
                                        </p:attrNameLst>
                                      </p:cBhvr>
                                      <p:to>
                                        <a:schemeClr val="accent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subTnLst>
                                    <p:animClr>
                                      <p:cBhvr override="childStyle">
                                        <p:cTn dur="1" fill="hold" display="0" masterRel="nextClick" afterEffect="1"/>
                                        <p:tgtEl>
                                          <p:spTgt spid="7171">
                                            <p:txEl>
                                              <p:pRg st="2" end="2"/>
                                            </p:txEl>
                                          </p:spTgt>
                                        </p:tgtEl>
                                        <p:attrNameLst>
                                          <p:attrName>ppt_c</p:attrName>
                                        </p:attrNameLst>
                                      </p:cBhvr>
                                      <p:to>
                                        <a:schemeClr val="accent1"/>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8900"/>
            <a:ext cx="7772400" cy="381000"/>
          </a:xfrm>
        </p:spPr>
        <p:txBody>
          <a:bodyPr>
            <a:normAutofit fontScale="90000"/>
          </a:bodyPr>
          <a:lstStyle/>
          <a:p>
            <a:r>
              <a:rPr lang="en-US" sz="3600" b="1" dirty="0">
                <a:solidFill>
                  <a:srgbClr val="0000FF"/>
                </a:solidFill>
                <a:latin typeface="Times New Roman" pitchFamily="18" charset="0"/>
                <a:cs typeface="Times New Roman" pitchFamily="18" charset="0"/>
              </a:rPr>
              <a:t>Real Time Distribution of </a:t>
            </a:r>
            <a:r>
              <a:rPr lang="en-US" sz="3600" b="1" dirty="0" smtClean="0">
                <a:solidFill>
                  <a:srgbClr val="0000FF"/>
                </a:solidFill>
                <a:latin typeface="Times New Roman" pitchFamily="18" charset="0"/>
                <a:cs typeface="Times New Roman" pitchFamily="18" charset="0"/>
              </a:rPr>
              <a:t>Data (Cont.)</a:t>
            </a:r>
            <a:endParaRPr lang="en-US" sz="3600" b="1" dirty="0">
              <a:solidFill>
                <a:srgbClr val="0000FF"/>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304800" y="609600"/>
            <a:ext cx="8534400" cy="5867400"/>
          </a:xfrm>
        </p:spPr>
        <p:txBody>
          <a:bodyPr>
            <a:normAutofit/>
          </a:bodyPr>
          <a:lstStyle/>
          <a:p>
            <a:pPr>
              <a:lnSpc>
                <a:spcPct val="90000"/>
              </a:lnSpc>
              <a:buFont typeface="Wingdings" pitchFamily="2" charset="2"/>
              <a:buChar char="Ø"/>
            </a:pPr>
            <a:r>
              <a:rPr lang="en-US" sz="2400" b="1" dirty="0" err="1" smtClean="0">
                <a:solidFill>
                  <a:srgbClr val="0000FF"/>
                </a:solidFill>
                <a:latin typeface="Times New Roman" pitchFamily="18" charset="0"/>
                <a:cs typeface="Times New Roman" pitchFamily="18" charset="0"/>
              </a:rPr>
              <a:t>Meteo</a:t>
            </a:r>
            <a:r>
              <a:rPr lang="en-US" sz="2400" b="1" dirty="0" smtClean="0">
                <a:solidFill>
                  <a:srgbClr val="0000FF"/>
                </a:solidFill>
                <a:latin typeface="Times New Roman" pitchFamily="18" charset="0"/>
                <a:cs typeface="Times New Roman" pitchFamily="18" charset="0"/>
              </a:rPr>
              <a:t>-France</a:t>
            </a:r>
            <a:r>
              <a:rPr lang="en-US" sz="2400" dirty="0" smtClean="0">
                <a:solidFill>
                  <a:srgbClr val="0000FF"/>
                </a:solidFill>
                <a:latin typeface="Times New Roman" pitchFamily="18" charset="0"/>
                <a:cs typeface="Times New Roman" pitchFamily="18" charset="0"/>
              </a:rPr>
              <a:t> has been providing the </a:t>
            </a:r>
            <a:r>
              <a:rPr lang="en-US" sz="2400" dirty="0" err="1" smtClean="0">
                <a:solidFill>
                  <a:srgbClr val="0000FF"/>
                </a:solidFill>
                <a:latin typeface="Times New Roman" pitchFamily="18" charset="0"/>
                <a:cs typeface="Times New Roman" pitchFamily="18" charset="0"/>
              </a:rPr>
              <a:t>Coriolis</a:t>
            </a:r>
            <a:r>
              <a:rPr lang="en-US" sz="2400" dirty="0" smtClean="0">
                <a:solidFill>
                  <a:srgbClr val="0000FF"/>
                </a:solidFill>
                <a:latin typeface="Times New Roman" pitchFamily="18" charset="0"/>
                <a:cs typeface="Times New Roman" pitchFamily="18" charset="0"/>
              </a:rPr>
              <a:t> center  on a weekly basis drifter sensor observations, current data deduced  from positions and collocated winds and winds stress for all buoys reporting on the GTS with drogue on only.  Work on adding two additional tests is ongoing to determine drogue presence to then distribute all data, but flag the </a:t>
            </a:r>
            <a:r>
              <a:rPr lang="en-US" sz="2400" dirty="0" err="1" smtClean="0">
                <a:solidFill>
                  <a:srgbClr val="0000FF"/>
                </a:solidFill>
                <a:latin typeface="Times New Roman" pitchFamily="18" charset="0"/>
                <a:cs typeface="Times New Roman" pitchFamily="18" charset="0"/>
              </a:rPr>
              <a:t>undrogued</a:t>
            </a:r>
            <a:r>
              <a:rPr lang="en-US" sz="2400" dirty="0" smtClean="0">
                <a:solidFill>
                  <a:srgbClr val="0000FF"/>
                </a:solidFill>
                <a:latin typeface="Times New Roman" pitchFamily="18" charset="0"/>
                <a:cs typeface="Times New Roman" pitchFamily="18" charset="0"/>
              </a:rPr>
              <a:t> data. For the moment, drifter data are only used for the validation of the models, but in the near future, it could be assimilated into the models</a:t>
            </a:r>
            <a:r>
              <a:rPr lang="en-US" sz="2400" dirty="0" smtClean="0">
                <a:solidFill>
                  <a:srgbClr val="0000FF"/>
                </a:solidFill>
                <a:latin typeface="Times New Roman" pitchFamily="18" charset="0"/>
                <a:cs typeface="Times New Roman" pitchFamily="18" charset="0"/>
              </a:rPr>
              <a:t>.</a:t>
            </a:r>
          </a:p>
          <a:p>
            <a:pPr>
              <a:lnSpc>
                <a:spcPct val="90000"/>
              </a:lnSpc>
              <a:buFont typeface="Wingdings" pitchFamily="2" charset="2"/>
              <a:buChar char="Ø"/>
            </a:pPr>
            <a:r>
              <a:rPr lang="en-US" sz="2400" b="1" dirty="0" err="1" smtClean="0">
                <a:solidFill>
                  <a:srgbClr val="0000FF"/>
                </a:solidFill>
                <a:latin typeface="Times New Roman" pitchFamily="18" charset="0"/>
                <a:cs typeface="Times New Roman" pitchFamily="18" charset="0"/>
              </a:rPr>
              <a:t>Meteo</a:t>
            </a:r>
            <a:r>
              <a:rPr lang="en-US" sz="2400" b="1" dirty="0" smtClean="0">
                <a:solidFill>
                  <a:srgbClr val="0000FF"/>
                </a:solidFill>
                <a:latin typeface="Times New Roman" pitchFamily="18" charset="0"/>
                <a:cs typeface="Times New Roman" pitchFamily="18" charset="0"/>
              </a:rPr>
              <a:t>-France</a:t>
            </a:r>
            <a:r>
              <a:rPr lang="en-US" sz="2400" dirty="0" smtClean="0">
                <a:solidFill>
                  <a:srgbClr val="0000FF"/>
                </a:solidFill>
                <a:latin typeface="Times New Roman" pitchFamily="18" charset="0"/>
                <a:cs typeface="Times New Roman" pitchFamily="18" charset="0"/>
              </a:rPr>
              <a:t>  reported that by the beginning of July 2011, SBD iridium data from 97 drifting buoys were processed at on real time. Hourly observations messages from these buoys are sent on the GTS either in FM18-BUOY or in FM94-BUFR code </a:t>
            </a:r>
          </a:p>
          <a:p>
            <a:pPr>
              <a:lnSpc>
                <a:spcPct val="90000"/>
              </a:lnSpc>
              <a:buNone/>
            </a:pPr>
            <a:endParaRPr lang="en-US" sz="2400" dirty="0" smtClean="0">
              <a:solidFill>
                <a:srgbClr val="0000FF"/>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subTnLst>
                                    <p:animClr>
                                      <p:cBhvr override="childStyle">
                                        <p:cTn dur="1" fill="hold" display="0" masterRel="nextClick" afterEffect="1"/>
                                        <p:tgtEl>
                                          <p:spTgt spid="7171">
                                            <p:txEl>
                                              <p:pRg st="0" end="0"/>
                                            </p:txEl>
                                          </p:spTgt>
                                        </p:tgtEl>
                                        <p:attrNameLst>
                                          <p:attrName>ppt_c</p:attrName>
                                        </p:attrNameLst>
                                      </p:cBhvr>
                                      <p:to>
                                        <a:schemeClr val="accent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subTnLst>
                                    <p:animClr>
                                      <p:cBhvr override="childStyle">
                                        <p:cTn dur="1" fill="hold" display="0" masterRel="nextClick" afterEffect="1"/>
                                        <p:tgtEl>
                                          <p:spTgt spid="7171">
                                            <p:txEl>
                                              <p:pRg st="1" end="1"/>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8900"/>
            <a:ext cx="7772400" cy="381000"/>
          </a:xfrm>
        </p:spPr>
        <p:txBody>
          <a:bodyPr>
            <a:normAutofit fontScale="90000"/>
          </a:bodyPr>
          <a:lstStyle/>
          <a:p>
            <a:r>
              <a:rPr lang="en-US" sz="3600" b="1" dirty="0">
                <a:solidFill>
                  <a:srgbClr val="0000FF"/>
                </a:solidFill>
                <a:latin typeface="Times New Roman" pitchFamily="18" charset="0"/>
                <a:cs typeface="Times New Roman" pitchFamily="18" charset="0"/>
              </a:rPr>
              <a:t>Real Time Distribution of </a:t>
            </a:r>
            <a:r>
              <a:rPr lang="en-US" sz="3600" b="1" dirty="0" smtClean="0">
                <a:solidFill>
                  <a:srgbClr val="0000FF"/>
                </a:solidFill>
                <a:latin typeface="Times New Roman" pitchFamily="18" charset="0"/>
                <a:cs typeface="Times New Roman" pitchFamily="18" charset="0"/>
              </a:rPr>
              <a:t>Data (Cont.)</a:t>
            </a:r>
            <a:endParaRPr lang="en-US" sz="3600" b="1" dirty="0">
              <a:solidFill>
                <a:srgbClr val="0000FF"/>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304800" y="609600"/>
            <a:ext cx="8534400" cy="5867400"/>
          </a:xfrm>
        </p:spPr>
        <p:txBody>
          <a:bodyPr>
            <a:normAutofit/>
          </a:bodyPr>
          <a:lstStyle/>
          <a:p>
            <a:pPr>
              <a:lnSpc>
                <a:spcPct val="90000"/>
              </a:lnSpc>
              <a:buFont typeface="Wingdings" pitchFamily="2" charset="2"/>
              <a:buChar char="Ø"/>
            </a:pPr>
            <a:r>
              <a:rPr lang="en-US" sz="2400" b="1" dirty="0" smtClean="0">
                <a:solidFill>
                  <a:srgbClr val="0000FF"/>
                </a:solidFill>
                <a:latin typeface="Times New Roman" pitchFamily="18" charset="0"/>
                <a:cs typeface="Times New Roman" pitchFamily="18" charset="0"/>
              </a:rPr>
              <a:t>NDBC</a:t>
            </a:r>
            <a:r>
              <a:rPr lang="en-US" sz="2400" dirty="0" smtClean="0">
                <a:solidFill>
                  <a:srgbClr val="0000FF"/>
                </a:solidFill>
                <a:latin typeface="Times New Roman" pitchFamily="18" charset="0"/>
                <a:cs typeface="Times New Roman" pitchFamily="18" charset="0"/>
              </a:rPr>
              <a:t> </a:t>
            </a:r>
            <a:r>
              <a:rPr lang="en-GB" sz="2400" dirty="0" smtClean="0">
                <a:solidFill>
                  <a:srgbClr val="0000FF"/>
                </a:solidFill>
                <a:latin typeface="Times New Roman" pitchFamily="18" charset="0"/>
                <a:cs typeface="Times New Roman" pitchFamily="18" charset="0"/>
              </a:rPr>
              <a:t>reported that during this period, they provided 24x7x365 data analysis and quality control support for 115 NDBC moored buoy platforms, 51 coastal marine stations, 221 water level stations, 39 deep-ocean </a:t>
            </a:r>
            <a:r>
              <a:rPr lang="en-GB" sz="2400" dirty="0" err="1" smtClean="0">
                <a:solidFill>
                  <a:srgbClr val="0000FF"/>
                </a:solidFill>
                <a:latin typeface="Times New Roman" pitchFamily="18" charset="0"/>
                <a:cs typeface="Times New Roman" pitchFamily="18" charset="0"/>
              </a:rPr>
              <a:t>tsunameters</a:t>
            </a:r>
            <a:r>
              <a:rPr lang="en-GB" sz="2400" dirty="0" smtClean="0">
                <a:solidFill>
                  <a:srgbClr val="0000FF"/>
                </a:solidFill>
                <a:latin typeface="Times New Roman" pitchFamily="18" charset="0"/>
                <a:cs typeface="Times New Roman" pitchFamily="18" charset="0"/>
              </a:rPr>
              <a:t>, 55 Tropical Ocean Atmospheric moored buoys in the equatorial Pacific, 40 oil and gas platforms in the Gulf of Mexico and 250 Integrated Ocean Observing Systems (IOOS) partner platforms (moored buoys and coastal stations).  Through this effort, NDBC provided over 12 million quality-controlled observations to the Global Telecommunications System (GTS) in real-time</a:t>
            </a:r>
            <a:endParaRPr lang="en-US" sz="2400" dirty="0" smtClean="0">
              <a:solidFill>
                <a:srgbClr val="0000FF"/>
              </a:solidFill>
              <a:latin typeface="Times New Roman" pitchFamily="18" charset="0"/>
              <a:cs typeface="Times New Roman" pitchFamily="18" charset="0"/>
            </a:endParaRPr>
          </a:p>
          <a:p>
            <a:pPr>
              <a:lnSpc>
                <a:spcPct val="90000"/>
              </a:lnSpc>
              <a:buFont typeface="Wingdings" pitchFamily="2" charset="2"/>
              <a:buChar char="Ø"/>
            </a:pPr>
            <a:r>
              <a:rPr lang="en-US" sz="2400" b="1" dirty="0" smtClean="0">
                <a:solidFill>
                  <a:srgbClr val="0000FF"/>
                </a:solidFill>
                <a:latin typeface="Times New Roman" pitchFamily="18" charset="0"/>
                <a:cs typeface="Times New Roman" pitchFamily="18" charset="0"/>
              </a:rPr>
              <a:t>NDBC</a:t>
            </a:r>
            <a:r>
              <a:rPr lang="en-US" sz="2400" dirty="0" smtClean="0">
                <a:solidFill>
                  <a:srgbClr val="0000FF"/>
                </a:solidFill>
                <a:latin typeface="Times New Roman" pitchFamily="18" charset="0"/>
                <a:cs typeface="Times New Roman" pitchFamily="18" charset="0"/>
              </a:rPr>
              <a:t> began to implement the new techniques to support the archive of climate observations.   Starting in January 2011, NDBC began using Open Geospatial Consortium Inc. standards and Sensor Observation Services to provide all their archived observations in the National Oceanographic Data Centers (NODC) approved </a:t>
            </a:r>
            <a:r>
              <a:rPr lang="en-US" sz="2400" dirty="0" err="1" smtClean="0">
                <a:solidFill>
                  <a:srgbClr val="0000FF"/>
                </a:solidFill>
                <a:latin typeface="Times New Roman" pitchFamily="18" charset="0"/>
                <a:cs typeface="Times New Roman" pitchFamily="18" charset="0"/>
              </a:rPr>
              <a:t>netCDF</a:t>
            </a:r>
            <a:r>
              <a:rPr lang="en-US" sz="2400" dirty="0" smtClean="0">
                <a:solidFill>
                  <a:srgbClr val="0000FF"/>
                </a:solidFill>
                <a:latin typeface="Times New Roman" pitchFamily="18" charset="0"/>
                <a:cs typeface="Times New Roman" pitchFamily="18" charset="0"/>
              </a:rPr>
              <a:t> format.</a:t>
            </a:r>
          </a:p>
          <a:p>
            <a:pPr>
              <a:lnSpc>
                <a:spcPct val="90000"/>
              </a:lnSpc>
              <a:buFont typeface="Wingdings" pitchFamily="2" charset="2"/>
              <a:buChar char="Ø"/>
            </a:pPr>
            <a:endParaRPr lang="en-US" sz="24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subTnLst>
                                    <p:animClr>
                                      <p:cBhvr override="childStyle">
                                        <p:cTn dur="1" fill="hold" display="0" masterRel="nextClick" afterEffect="1"/>
                                        <p:tgtEl>
                                          <p:spTgt spid="7171">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8900"/>
            <a:ext cx="7772400" cy="381000"/>
          </a:xfrm>
        </p:spPr>
        <p:txBody>
          <a:bodyPr>
            <a:normAutofit fontScale="90000"/>
          </a:bodyPr>
          <a:lstStyle/>
          <a:p>
            <a:r>
              <a:rPr lang="en-US" sz="3600" b="1" dirty="0">
                <a:solidFill>
                  <a:srgbClr val="0000FF"/>
                </a:solidFill>
                <a:latin typeface="Times New Roman" pitchFamily="18" charset="0"/>
                <a:cs typeface="Times New Roman" pitchFamily="18" charset="0"/>
              </a:rPr>
              <a:t>Real Time Distribution of </a:t>
            </a:r>
            <a:r>
              <a:rPr lang="en-US" sz="3600" b="1" dirty="0" smtClean="0">
                <a:solidFill>
                  <a:srgbClr val="0000FF"/>
                </a:solidFill>
                <a:latin typeface="Times New Roman" pitchFamily="18" charset="0"/>
                <a:cs typeface="Times New Roman" pitchFamily="18" charset="0"/>
              </a:rPr>
              <a:t>Data (Cont.)</a:t>
            </a:r>
            <a:endParaRPr lang="en-US" sz="3600" b="1" dirty="0">
              <a:solidFill>
                <a:srgbClr val="0000FF"/>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304800" y="609600"/>
            <a:ext cx="8534400" cy="5867400"/>
          </a:xfrm>
        </p:spPr>
        <p:txBody>
          <a:bodyPr>
            <a:normAutofit fontScale="92500"/>
          </a:bodyPr>
          <a:lstStyle/>
          <a:p>
            <a:pPr>
              <a:lnSpc>
                <a:spcPct val="90000"/>
              </a:lnSpc>
              <a:buNone/>
            </a:pPr>
            <a:r>
              <a:rPr lang="en-US" sz="2600" b="1" dirty="0" smtClean="0">
                <a:solidFill>
                  <a:srgbClr val="0000FF"/>
                </a:solidFill>
                <a:latin typeface="Times New Roman" pitchFamily="18" charset="0"/>
                <a:cs typeface="Times New Roman" pitchFamily="18" charset="0"/>
              </a:rPr>
              <a:t>2010-2011 GTS processing enhancements at CLS</a:t>
            </a:r>
          </a:p>
          <a:p>
            <a:pPr>
              <a:lnSpc>
                <a:spcPct val="90000"/>
              </a:lnSpc>
              <a:buFont typeface="Wingdings" pitchFamily="2" charset="2"/>
              <a:buChar char="Ø"/>
            </a:pPr>
            <a:r>
              <a:rPr lang="en-US" sz="2600" dirty="0" smtClean="0">
                <a:solidFill>
                  <a:srgbClr val="0000FF"/>
                </a:solidFill>
                <a:latin typeface="Times New Roman" pitchFamily="18" charset="0"/>
                <a:cs typeface="Times New Roman" pitchFamily="18" charset="0"/>
              </a:rPr>
              <a:t>Upon a request from Expert Team on WIS-GTS Operation and Implementation  (ET-OI), BUFR headers for buoys have been changed from </a:t>
            </a:r>
            <a:r>
              <a:rPr lang="en-US" sz="2600" dirty="0" err="1" smtClean="0">
                <a:solidFill>
                  <a:srgbClr val="0000FF"/>
                </a:solidFill>
                <a:latin typeface="Times New Roman" pitchFamily="18" charset="0"/>
                <a:cs typeface="Times New Roman" pitchFamily="18" charset="0"/>
              </a:rPr>
              <a:t>IOZXiiLFVW</a:t>
            </a:r>
            <a:r>
              <a:rPr lang="en-US" sz="2600" dirty="0" smtClean="0">
                <a:solidFill>
                  <a:srgbClr val="0000FF"/>
                </a:solidFill>
                <a:latin typeface="Times New Roman" pitchFamily="18" charset="0"/>
                <a:cs typeface="Times New Roman" pitchFamily="18" charset="0"/>
              </a:rPr>
              <a:t> to </a:t>
            </a:r>
            <a:r>
              <a:rPr lang="en-US" sz="2600" dirty="0" err="1" smtClean="0">
                <a:solidFill>
                  <a:srgbClr val="0000FF"/>
                </a:solidFill>
                <a:latin typeface="Times New Roman" pitchFamily="18" charset="0"/>
                <a:cs typeface="Times New Roman" pitchFamily="18" charset="0"/>
              </a:rPr>
              <a:t>IOBXiiLFVW</a:t>
            </a:r>
            <a:r>
              <a:rPr lang="en-US" sz="2600" dirty="0" smtClean="0">
                <a:solidFill>
                  <a:srgbClr val="0000FF"/>
                </a:solidFill>
                <a:latin typeface="Times New Roman" pitchFamily="18" charset="0"/>
                <a:cs typeface="Times New Roman" pitchFamily="18" charset="0"/>
              </a:rPr>
              <a:t> on the 20</a:t>
            </a:r>
            <a:r>
              <a:rPr lang="en-US" sz="2600" baseline="30000" dirty="0" smtClean="0">
                <a:solidFill>
                  <a:srgbClr val="0000FF"/>
                </a:solidFill>
                <a:latin typeface="Times New Roman" pitchFamily="18" charset="0"/>
                <a:cs typeface="Times New Roman" pitchFamily="18" charset="0"/>
              </a:rPr>
              <a:t>th</a:t>
            </a:r>
            <a:r>
              <a:rPr lang="en-US" sz="2600" dirty="0" smtClean="0">
                <a:solidFill>
                  <a:srgbClr val="0000FF"/>
                </a:solidFill>
                <a:latin typeface="Times New Roman" pitchFamily="18" charset="0"/>
                <a:cs typeface="Times New Roman" pitchFamily="18" charset="0"/>
              </a:rPr>
              <a:t> of April 2011 at 12H00 UTC.</a:t>
            </a:r>
          </a:p>
          <a:p>
            <a:pPr>
              <a:buFont typeface="Wingdings" pitchFamily="2" charset="2"/>
              <a:buChar char="Ø"/>
            </a:pPr>
            <a:r>
              <a:rPr lang="en-US" sz="2600" dirty="0" smtClean="0">
                <a:solidFill>
                  <a:srgbClr val="0000FF"/>
                </a:solidFill>
                <a:latin typeface="Times New Roman" pitchFamily="18" charset="0"/>
                <a:cs typeface="Times New Roman" pitchFamily="18" charset="0"/>
              </a:rPr>
              <a:t>Improvements on the precision of the software module SAL_78 which computes salinity values with conductivity and sea temperature especially for BUFR. This work was made in collaboration with Dr. </a:t>
            </a:r>
            <a:r>
              <a:rPr lang="en-US" sz="2600" dirty="0" err="1" smtClean="0">
                <a:solidFill>
                  <a:srgbClr val="0000FF"/>
                </a:solidFill>
                <a:latin typeface="Times New Roman" pitchFamily="18" charset="0"/>
                <a:cs typeface="Times New Roman" pitchFamily="18" charset="0"/>
              </a:rPr>
              <a:t>Iwao</a:t>
            </a:r>
            <a:r>
              <a:rPr lang="en-US" sz="2600" dirty="0" smtClean="0">
                <a:solidFill>
                  <a:srgbClr val="0000FF"/>
                </a:solidFill>
                <a:latin typeface="Times New Roman" pitchFamily="18" charset="0"/>
                <a:cs typeface="Times New Roman" pitchFamily="18" charset="0"/>
              </a:rPr>
              <a:t> UEKI from JAMSTEC.</a:t>
            </a:r>
          </a:p>
          <a:p>
            <a:pPr>
              <a:buFont typeface="Wingdings" pitchFamily="2" charset="2"/>
              <a:buChar char="Ø"/>
            </a:pPr>
            <a:r>
              <a:rPr lang="en-US" sz="2600" dirty="0" smtClean="0">
                <a:solidFill>
                  <a:srgbClr val="0000FF"/>
                </a:solidFill>
                <a:latin typeface="Times New Roman" pitchFamily="18" charset="0"/>
                <a:cs typeface="Times New Roman" pitchFamily="18" charset="0"/>
              </a:rPr>
              <a:t> Implementation of the GTS processing template for salinity drifters of ICM (</a:t>
            </a:r>
            <a:r>
              <a:rPr lang="en-US" sz="2600" dirty="0" err="1" smtClean="0">
                <a:solidFill>
                  <a:srgbClr val="0000FF"/>
                </a:solidFill>
                <a:latin typeface="Times New Roman" pitchFamily="18" charset="0"/>
                <a:cs typeface="Times New Roman" pitchFamily="18" charset="0"/>
              </a:rPr>
              <a:t>Instituto</a:t>
            </a:r>
            <a:r>
              <a:rPr lang="en-US" sz="2600" dirty="0" smtClean="0">
                <a:solidFill>
                  <a:srgbClr val="0000FF"/>
                </a:solidFill>
                <a:latin typeface="Times New Roman" pitchFamily="18" charset="0"/>
                <a:cs typeface="Times New Roman" pitchFamily="18" charset="0"/>
              </a:rPr>
              <a:t> de </a:t>
            </a:r>
            <a:r>
              <a:rPr lang="en-US" sz="2600" dirty="0" err="1" smtClean="0">
                <a:solidFill>
                  <a:srgbClr val="0000FF"/>
                </a:solidFill>
                <a:latin typeface="Times New Roman" pitchFamily="18" charset="0"/>
                <a:cs typeface="Times New Roman" pitchFamily="18" charset="0"/>
              </a:rPr>
              <a:t>Ciencias</a:t>
            </a:r>
            <a:r>
              <a:rPr lang="en-US" sz="2600" dirty="0" smtClean="0">
                <a:solidFill>
                  <a:srgbClr val="0000FF"/>
                </a:solidFill>
                <a:latin typeface="Times New Roman" pitchFamily="18" charset="0"/>
                <a:cs typeface="Times New Roman" pitchFamily="18" charset="0"/>
              </a:rPr>
              <a:t> del Mar, Barcelona, Spain).</a:t>
            </a:r>
          </a:p>
          <a:p>
            <a:pPr>
              <a:buFont typeface="Wingdings" pitchFamily="2" charset="2"/>
              <a:buChar char="Ø"/>
            </a:pPr>
            <a:r>
              <a:rPr lang="en-US" sz="2600" dirty="0" smtClean="0">
                <a:solidFill>
                  <a:srgbClr val="0000FF"/>
                </a:solidFill>
                <a:latin typeface="Times New Roman" pitchFamily="18" charset="0"/>
                <a:cs typeface="Times New Roman" pitchFamily="18" charset="0"/>
              </a:rPr>
              <a:t>GTS statistics by WMO areas are available at CLS since August 15, 2011. CLS is waiting the new DBCP TC to find a solution to publish these statistics on the JCOMMOPS website. </a:t>
            </a:r>
          </a:p>
          <a:p>
            <a:pPr lvl="1">
              <a:lnSpc>
                <a:spcPct val="90000"/>
              </a:lnSpc>
              <a:buFont typeface="Wingdings" pitchFamily="2" charset="2"/>
              <a:buChar char="Ø"/>
            </a:pPr>
            <a:endParaRPr lang="en-US" sz="2000" dirty="0" smtClean="0">
              <a:latin typeface="Times New Roman" pitchFamily="18" charset="0"/>
              <a:cs typeface="Times New Roman" pitchFamily="18" charset="0"/>
            </a:endParaRPr>
          </a:p>
          <a:p>
            <a:pPr>
              <a:lnSpc>
                <a:spcPct val="90000"/>
              </a:lnSpc>
              <a:buNone/>
            </a:pPr>
            <a:endParaRPr lang="en-US" sz="24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subTnLst>
                                    <p:animClr>
                                      <p:cBhvr override="childStyle">
                                        <p:cTn dur="1" fill="hold" display="0" masterRel="nextClick" afterEffect="1"/>
                                        <p:tgtEl>
                                          <p:spTgt spid="7171">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subTnLst>
                                    <p:animClr>
                                      <p:cBhvr override="childStyle">
                                        <p:cTn dur="1" fill="hold" display="0" masterRel="nextClick" afterEffect="1"/>
                                        <p:tgtEl>
                                          <p:spTgt spid="7171">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subTnLst>
                                    <p:animClr>
                                      <p:cBhvr override="childStyle">
                                        <p:cTn dur="1" fill="hold" display="0" masterRel="nextClick" afterEffect="1"/>
                                        <p:tgtEl>
                                          <p:spTgt spid="7171">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fade">
                                      <p:cBhvr>
                                        <p:cTn id="27"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dvAuto="20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8900"/>
            <a:ext cx="7772400" cy="381000"/>
          </a:xfrm>
        </p:spPr>
        <p:txBody>
          <a:bodyPr>
            <a:normAutofit fontScale="90000"/>
          </a:bodyPr>
          <a:lstStyle/>
          <a:p>
            <a:r>
              <a:rPr lang="en-US" sz="3600" b="1" dirty="0">
                <a:solidFill>
                  <a:srgbClr val="0000FF"/>
                </a:solidFill>
                <a:latin typeface="Times New Roman" pitchFamily="18" charset="0"/>
                <a:cs typeface="Times New Roman" pitchFamily="18" charset="0"/>
              </a:rPr>
              <a:t>Real Time Distribution of </a:t>
            </a:r>
            <a:r>
              <a:rPr lang="en-US" sz="3600" b="1" dirty="0" smtClean="0">
                <a:solidFill>
                  <a:srgbClr val="0000FF"/>
                </a:solidFill>
                <a:latin typeface="Times New Roman" pitchFamily="18" charset="0"/>
                <a:cs typeface="Times New Roman" pitchFamily="18" charset="0"/>
              </a:rPr>
              <a:t>Data (Cont.)</a:t>
            </a:r>
            <a:endParaRPr lang="en-US" sz="3600" b="1" dirty="0">
              <a:solidFill>
                <a:srgbClr val="0000FF"/>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304800" y="609600"/>
            <a:ext cx="8534400" cy="5867400"/>
          </a:xfrm>
        </p:spPr>
        <p:txBody>
          <a:bodyPr>
            <a:normAutofit/>
          </a:bodyPr>
          <a:lstStyle/>
          <a:p>
            <a:pPr marL="0" indent="0">
              <a:buNone/>
            </a:pPr>
            <a:r>
              <a:rPr lang="en-US" sz="2400" b="1" dirty="0">
                <a:solidFill>
                  <a:srgbClr val="0000FF"/>
                </a:solidFill>
                <a:latin typeface="Times New Roman" pitchFamily="18" charset="0"/>
                <a:cs typeface="Times New Roman" pitchFamily="18" charset="0"/>
              </a:rPr>
              <a:t>2010-2011 GTS processing enhancements at </a:t>
            </a:r>
            <a:r>
              <a:rPr lang="en-US" sz="2400" b="1" dirty="0" smtClean="0">
                <a:solidFill>
                  <a:srgbClr val="0000FF"/>
                </a:solidFill>
                <a:latin typeface="Times New Roman" pitchFamily="18" charset="0"/>
                <a:cs typeface="Times New Roman" pitchFamily="18" charset="0"/>
              </a:rPr>
              <a:t>CLS</a:t>
            </a:r>
            <a:endParaRPr lang="en-US" sz="2400" b="1" dirty="0" smtClean="0">
              <a:solidFill>
                <a:srgbClr val="0000FF"/>
              </a:solidFill>
            </a:endParaRPr>
          </a:p>
          <a:p>
            <a:pPr>
              <a:buFont typeface="Wingdings" pitchFamily="2" charset="2"/>
              <a:buChar char="Ø"/>
            </a:pPr>
            <a:r>
              <a:rPr lang="en-US" dirty="0" smtClean="0">
                <a:solidFill>
                  <a:srgbClr val="0000FF"/>
                </a:solidFill>
              </a:rPr>
              <a:t> </a:t>
            </a:r>
            <a:r>
              <a:rPr lang="en-US" sz="2400" dirty="0" smtClean="0">
                <a:solidFill>
                  <a:srgbClr val="0000FF"/>
                </a:solidFill>
                <a:latin typeface="Times New Roman" pitchFamily="18" charset="0"/>
                <a:cs typeface="Times New Roman" pitchFamily="18" charset="0"/>
              </a:rPr>
              <a:t>BUFR coding for SYNOP observations is in course of validation. Deadline = end of 2011.</a:t>
            </a:r>
          </a:p>
          <a:p>
            <a:pPr>
              <a:buFont typeface="Wingdings" pitchFamily="2" charset="2"/>
              <a:buChar char="Ø"/>
            </a:pPr>
            <a:r>
              <a:rPr lang="en-AU" sz="2400" dirty="0" smtClean="0">
                <a:solidFill>
                  <a:srgbClr val="0000FF"/>
                </a:solidFill>
                <a:latin typeface="Times New Roman" pitchFamily="18" charset="0"/>
                <a:cs typeface="Times New Roman" pitchFamily="18" charset="0"/>
              </a:rPr>
              <a:t>CLS is working on the implementation of the latest BUFR version (V.4) in the Argos-GTS processing </a:t>
            </a:r>
            <a:r>
              <a:rPr lang="en-AU" sz="2400" dirty="0" err="1" smtClean="0">
                <a:solidFill>
                  <a:srgbClr val="0000FF"/>
                </a:solidFill>
                <a:latin typeface="Times New Roman" pitchFamily="18" charset="0"/>
                <a:cs typeface="Times New Roman" pitchFamily="18" charset="0"/>
              </a:rPr>
              <a:t>center</a:t>
            </a:r>
            <a:r>
              <a:rPr lang="en-AU" sz="2400" dirty="0" smtClean="0">
                <a:solidFill>
                  <a:srgbClr val="0000FF"/>
                </a:solidFill>
                <a:latin typeface="Times New Roman" pitchFamily="18" charset="0"/>
                <a:cs typeface="Times New Roman" pitchFamily="18" charset="0"/>
              </a:rPr>
              <a:t>. Deadline is by the end of 2011.</a:t>
            </a:r>
            <a:endParaRPr lang="en-US" sz="2400" dirty="0" smtClean="0">
              <a:solidFill>
                <a:srgbClr val="0000FF"/>
              </a:solidFill>
              <a:latin typeface="Times New Roman" pitchFamily="18" charset="0"/>
              <a:cs typeface="Times New Roman" pitchFamily="18" charset="0"/>
            </a:endParaRPr>
          </a:p>
          <a:p>
            <a:pPr>
              <a:buFont typeface="Wingdings" pitchFamily="2" charset="2"/>
              <a:buChar char="Ø"/>
            </a:pPr>
            <a:r>
              <a:rPr lang="en-AU" sz="2400" dirty="0" smtClean="0">
                <a:solidFill>
                  <a:srgbClr val="0000FF"/>
                </a:solidFill>
                <a:latin typeface="Times New Roman" pitchFamily="18" charset="0"/>
                <a:cs typeface="Times New Roman" pitchFamily="18" charset="0"/>
              </a:rPr>
              <a:t>New options in the CFG tool (allows PI to modify automatically GTS settings by emails and XML files) available before the end of 2011: </a:t>
            </a:r>
            <a:endParaRPr lang="en-US" sz="2400" dirty="0" smtClean="0">
              <a:solidFill>
                <a:srgbClr val="0000FF"/>
              </a:solidFill>
              <a:latin typeface="Times New Roman" pitchFamily="18" charset="0"/>
              <a:cs typeface="Times New Roman" pitchFamily="18" charset="0"/>
            </a:endParaRPr>
          </a:p>
          <a:p>
            <a:pPr lvl="1"/>
            <a:r>
              <a:rPr lang="fr-FR" sz="2400" dirty="0" smtClean="0">
                <a:solidFill>
                  <a:srgbClr val="0000FF"/>
                </a:solidFill>
                <a:latin typeface="Times New Roman" pitchFamily="18" charset="0"/>
                <a:cs typeface="Times New Roman" pitchFamily="18" charset="0"/>
              </a:rPr>
              <a:t>Bulletins headers (T1T2A1A2ii) </a:t>
            </a:r>
            <a:endParaRPr lang="en-US" sz="2400" dirty="0" smtClean="0">
              <a:solidFill>
                <a:srgbClr val="0000FF"/>
              </a:solidFill>
              <a:latin typeface="Times New Roman" pitchFamily="18" charset="0"/>
              <a:cs typeface="Times New Roman" pitchFamily="18" charset="0"/>
            </a:endParaRPr>
          </a:p>
          <a:p>
            <a:pPr lvl="1"/>
            <a:r>
              <a:rPr lang="fr-FR" sz="2400" dirty="0" smtClean="0">
                <a:solidFill>
                  <a:srgbClr val="0000FF"/>
                </a:solidFill>
                <a:latin typeface="Times New Roman" pitchFamily="18" charset="0"/>
                <a:cs typeface="Times New Roman" pitchFamily="18" charset="0"/>
              </a:rPr>
              <a:t>Drogue </a:t>
            </a:r>
            <a:r>
              <a:rPr lang="fr-FR" sz="2400" dirty="0" err="1" smtClean="0">
                <a:solidFill>
                  <a:srgbClr val="0000FF"/>
                </a:solidFill>
                <a:latin typeface="Times New Roman" pitchFamily="18" charset="0"/>
                <a:cs typeface="Times New Roman" pitchFamily="18" charset="0"/>
              </a:rPr>
              <a:t>depth</a:t>
            </a:r>
            <a:r>
              <a:rPr lang="fr-FR" sz="2400" dirty="0" smtClean="0">
                <a:solidFill>
                  <a:srgbClr val="0000FF"/>
                </a:solidFill>
                <a:latin typeface="Times New Roman" pitchFamily="18" charset="0"/>
                <a:cs typeface="Times New Roman" pitchFamily="18" charset="0"/>
              </a:rPr>
              <a:t> (</a:t>
            </a:r>
            <a:r>
              <a:rPr lang="fr-FR" sz="2400" dirty="0" err="1" smtClean="0">
                <a:solidFill>
                  <a:srgbClr val="0000FF"/>
                </a:solidFill>
                <a:latin typeface="Times New Roman" pitchFamily="18" charset="0"/>
                <a:cs typeface="Times New Roman" pitchFamily="18" charset="0"/>
              </a:rPr>
              <a:t>ZdZdZd</a:t>
            </a:r>
            <a:r>
              <a:rPr lang="fr-FR" sz="2400" dirty="0" smtClean="0">
                <a:solidFill>
                  <a:srgbClr val="0000FF"/>
                </a:solidFill>
                <a:latin typeface="Times New Roman" pitchFamily="18" charset="0"/>
                <a:cs typeface="Times New Roman" pitchFamily="18" charset="0"/>
              </a:rPr>
              <a:t>) </a:t>
            </a:r>
            <a:endParaRPr lang="en-US" sz="2400" dirty="0" smtClean="0">
              <a:solidFill>
                <a:srgbClr val="0000FF"/>
              </a:solidFill>
              <a:latin typeface="Times New Roman" pitchFamily="18" charset="0"/>
              <a:cs typeface="Times New Roman" pitchFamily="18" charset="0"/>
            </a:endParaRPr>
          </a:p>
          <a:p>
            <a:pPr lvl="1"/>
            <a:r>
              <a:rPr lang="fr-FR" sz="2400" dirty="0" smtClean="0">
                <a:solidFill>
                  <a:srgbClr val="0000FF"/>
                </a:solidFill>
                <a:latin typeface="Times New Roman" pitchFamily="18" charset="0"/>
                <a:cs typeface="Times New Roman" pitchFamily="18" charset="0"/>
              </a:rPr>
              <a:t>Drogue type (</a:t>
            </a:r>
            <a:r>
              <a:rPr lang="fr-FR" sz="2400" dirty="0" err="1" smtClean="0">
                <a:solidFill>
                  <a:srgbClr val="0000FF"/>
                </a:solidFill>
                <a:latin typeface="Times New Roman" pitchFamily="18" charset="0"/>
                <a:cs typeface="Times New Roman" pitchFamily="18" charset="0"/>
              </a:rPr>
              <a:t>XtXt</a:t>
            </a:r>
            <a:r>
              <a:rPr lang="fr-FR" sz="2400" dirty="0" smtClean="0">
                <a:solidFill>
                  <a:srgbClr val="0000FF"/>
                </a:solidFill>
                <a:latin typeface="Times New Roman" pitchFamily="18" charset="0"/>
                <a:cs typeface="Times New Roman" pitchFamily="18" charset="0"/>
              </a:rPr>
              <a:t>) </a:t>
            </a:r>
            <a:endParaRPr lang="en-US" sz="2000" dirty="0" smtClean="0">
              <a:solidFill>
                <a:srgbClr val="0000FF"/>
              </a:solidFill>
              <a:latin typeface="Times New Roman" pitchFamily="18" charset="0"/>
              <a:cs typeface="Times New Roman" pitchFamily="18" charset="0"/>
            </a:endParaRPr>
          </a:p>
          <a:p>
            <a:pPr lvl="1">
              <a:lnSpc>
                <a:spcPct val="90000"/>
              </a:lnSpc>
              <a:buFont typeface="Wingdings" pitchFamily="2" charset="2"/>
              <a:buChar char="Ø"/>
            </a:pPr>
            <a:endParaRPr lang="en-US" sz="20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a:p>
            <a:pPr>
              <a:lnSpc>
                <a:spcPct val="90000"/>
              </a:lnSpc>
              <a:buFont typeface="Wingdings" pitchFamily="2" charset="2"/>
              <a:buChar char="Ø"/>
            </a:pPr>
            <a:endParaRPr lang="en-US" sz="2400" dirty="0" smtClean="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subTnLst>
                                    <p:animClr>
                                      <p:cBhvr override="childStyle">
                                        <p:cTn dur="1" fill="hold" display="0" masterRel="nextClick" afterEffect="1"/>
                                        <p:tgtEl>
                                          <p:spTgt spid="7171">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subTnLst>
                                    <p:animClr>
                                      <p:cBhvr override="childStyle">
                                        <p:cTn dur="1" fill="hold" display="0" masterRel="nextClick" afterEffect="1"/>
                                        <p:tgtEl>
                                          <p:spTgt spid="7171">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subTnLst>
                                    <p:animClr>
                                      <p:cBhvr override="childStyle">
                                        <p:cTn dur="1" fill="hold" display="0" masterRel="nextClick" afterEffect="1"/>
                                        <p:tgtEl>
                                          <p:spTgt spid="7171">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fade">
                                      <p:cBhvr>
                                        <p:cTn id="27" dur="500"/>
                                        <p:tgtEl>
                                          <p:spTgt spid="7171">
                                            <p:txEl>
                                              <p:pRg st="4" end="4"/>
                                            </p:txEl>
                                          </p:spTgt>
                                        </p:tgtEl>
                                      </p:cBhvr>
                                    </p:animEffect>
                                  </p:childTnLst>
                                  <p:subTnLst>
                                    <p:animClr>
                                      <p:cBhvr override="childStyle">
                                        <p:cTn dur="1" fill="hold" display="0" masterRel="nextClick" afterEffect="1"/>
                                        <p:tgtEl>
                                          <p:spTgt spid="7171">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fade">
                                      <p:cBhvr>
                                        <p:cTn id="32" dur="500"/>
                                        <p:tgtEl>
                                          <p:spTgt spid="7171">
                                            <p:txEl>
                                              <p:pRg st="5" end="5"/>
                                            </p:txEl>
                                          </p:spTgt>
                                        </p:tgtEl>
                                      </p:cBhvr>
                                    </p:animEffect>
                                  </p:childTnLst>
                                  <p:subTnLst>
                                    <p:animClr>
                                      <p:cBhvr override="childStyle">
                                        <p:cTn dur="1" fill="hold" display="0" masterRel="nextClick" afterEffect="1"/>
                                        <p:tgtEl>
                                          <p:spTgt spid="7171">
                                            <p:txEl>
                                              <p:pRg st="5" end="5"/>
                                            </p:txEl>
                                          </p:spTgt>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fade">
                                      <p:cBhvr>
                                        <p:cTn id="3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152400"/>
            <a:ext cx="7772400" cy="609600"/>
          </a:xfrm>
        </p:spPr>
        <p:txBody>
          <a:bodyPr>
            <a:normAutofit fontScale="90000"/>
          </a:bodyPr>
          <a:lstStyle/>
          <a:p>
            <a:r>
              <a:rPr lang="en-US" b="1" dirty="0" smtClean="0">
                <a:solidFill>
                  <a:srgbClr val="0000FF"/>
                </a:solidFill>
                <a:latin typeface="Times New Roman" pitchFamily="18" charset="0"/>
                <a:cs typeface="Times New Roman" pitchFamily="18" charset="0"/>
              </a:rPr>
              <a:t>CLS- Statistics </a:t>
            </a:r>
            <a:r>
              <a:rPr lang="en-US" b="1" dirty="0">
                <a:solidFill>
                  <a:srgbClr val="0000FF"/>
                </a:solidFill>
                <a:latin typeface="Times New Roman" pitchFamily="18" charset="0"/>
                <a:cs typeface="Times New Roman" pitchFamily="18" charset="0"/>
              </a:rPr>
              <a:t>from the GTS</a:t>
            </a:r>
          </a:p>
        </p:txBody>
      </p:sp>
      <p:sp>
        <p:nvSpPr>
          <p:cNvPr id="20487" name="Text Box 7"/>
          <p:cNvSpPr txBox="1">
            <a:spLocks noChangeArrowheads="1"/>
          </p:cNvSpPr>
          <p:nvPr/>
        </p:nvSpPr>
        <p:spPr bwMode="auto">
          <a:xfrm>
            <a:off x="79375" y="914400"/>
            <a:ext cx="4416425" cy="1107996"/>
          </a:xfrm>
          <a:prstGeom prst="rect">
            <a:avLst/>
          </a:prstGeom>
          <a:noFill/>
          <a:ln w="9525">
            <a:noFill/>
            <a:miter lim="800000"/>
            <a:headEnd/>
            <a:tailEnd/>
          </a:ln>
          <a:effectLst/>
        </p:spPr>
        <p:txBody>
          <a:bodyPr>
            <a:spAutoFit/>
          </a:bodyPr>
          <a:lstStyle/>
          <a:p>
            <a:pPr algn="ctr"/>
            <a:r>
              <a:rPr lang="en-US" sz="2200" dirty="0">
                <a:latin typeface="Times New Roman" pitchFamily="18" charset="0"/>
                <a:cs typeface="Times New Roman" pitchFamily="18" charset="0"/>
              </a:rPr>
              <a:t>Number of WMO Platforms processed per day </a:t>
            </a:r>
          </a:p>
          <a:p>
            <a:pPr algn="ctr"/>
            <a:r>
              <a:rPr lang="en-US" sz="2200" dirty="0">
                <a:latin typeface="Times New Roman" pitchFamily="18" charset="0"/>
                <a:cs typeface="Times New Roman" pitchFamily="18" charset="0"/>
              </a:rPr>
              <a:t>June </a:t>
            </a:r>
            <a:r>
              <a:rPr lang="en-US" sz="2200" dirty="0" smtClean="0">
                <a:latin typeface="Times New Roman" pitchFamily="18" charset="0"/>
                <a:cs typeface="Times New Roman" pitchFamily="18" charset="0"/>
              </a:rPr>
              <a:t>2010 </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Jun 2011</a:t>
            </a:r>
            <a:endParaRPr lang="en-US" sz="2200" dirty="0">
              <a:latin typeface="Times New Roman" pitchFamily="18" charset="0"/>
              <a:cs typeface="Times New Roman" pitchFamily="18" charset="0"/>
            </a:endParaRPr>
          </a:p>
        </p:txBody>
      </p:sp>
      <p:sp>
        <p:nvSpPr>
          <p:cNvPr id="20488" name="Text Box 8"/>
          <p:cNvSpPr txBox="1">
            <a:spLocks noChangeArrowheads="1"/>
          </p:cNvSpPr>
          <p:nvPr/>
        </p:nvSpPr>
        <p:spPr bwMode="auto">
          <a:xfrm>
            <a:off x="2667000" y="6297613"/>
            <a:ext cx="3505200" cy="396875"/>
          </a:xfrm>
          <a:prstGeom prst="rect">
            <a:avLst/>
          </a:prstGeom>
          <a:noFill/>
          <a:ln w="9525">
            <a:noFill/>
            <a:miter lim="800000"/>
            <a:headEnd/>
            <a:tailEnd/>
          </a:ln>
          <a:effectLst/>
        </p:spPr>
        <p:txBody>
          <a:bodyPr wrap="none">
            <a:spAutoFit/>
          </a:bodyPr>
          <a:lstStyle/>
          <a:p>
            <a:r>
              <a:rPr lang="en-US" sz="2000" dirty="0">
                <a:latin typeface="Times New Roman" pitchFamily="18" charset="0"/>
                <a:cs typeface="Times New Roman" pitchFamily="18" charset="0"/>
              </a:rPr>
              <a:t>Graphs provided by CLS-France</a:t>
            </a:r>
          </a:p>
        </p:txBody>
      </p:sp>
      <p:sp>
        <p:nvSpPr>
          <p:cNvPr id="20489" name="Text Box 9"/>
          <p:cNvSpPr txBox="1">
            <a:spLocks noChangeArrowheads="1"/>
          </p:cNvSpPr>
          <p:nvPr/>
        </p:nvSpPr>
        <p:spPr bwMode="auto">
          <a:xfrm>
            <a:off x="4610100" y="2057400"/>
            <a:ext cx="4187825" cy="1107996"/>
          </a:xfrm>
          <a:prstGeom prst="rect">
            <a:avLst/>
          </a:prstGeom>
          <a:noFill/>
          <a:ln w="9525">
            <a:noFill/>
            <a:miter lim="800000"/>
            <a:headEnd/>
            <a:tailEnd/>
          </a:ln>
          <a:effectLst/>
        </p:spPr>
        <p:txBody>
          <a:bodyPr>
            <a:spAutoFit/>
          </a:bodyPr>
          <a:lstStyle/>
          <a:p>
            <a:pPr algn="ctr"/>
            <a:r>
              <a:rPr lang="en-US" sz="2200" dirty="0">
                <a:latin typeface="Times New Roman" pitchFamily="18" charset="0"/>
                <a:cs typeface="Times New Roman" pitchFamily="18" charset="0"/>
              </a:rPr>
              <a:t>Number of drifters on GTS processed per day </a:t>
            </a:r>
          </a:p>
          <a:p>
            <a:pPr algn="ctr"/>
            <a:r>
              <a:rPr lang="en-US" sz="2200" dirty="0">
                <a:latin typeface="Times New Roman" pitchFamily="18" charset="0"/>
                <a:cs typeface="Times New Roman" pitchFamily="18" charset="0"/>
              </a:rPr>
              <a:t>June </a:t>
            </a:r>
            <a:r>
              <a:rPr lang="en-US" sz="2200" dirty="0" smtClean="0">
                <a:latin typeface="Times New Roman" pitchFamily="18" charset="0"/>
                <a:cs typeface="Times New Roman" pitchFamily="18" charset="0"/>
              </a:rPr>
              <a:t>2010 </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Jun 2011</a:t>
            </a:r>
            <a:endParaRPr lang="en-US" sz="2200" dirty="0">
              <a:latin typeface="Times New Roman" pitchFamily="18" charset="0"/>
              <a:cs typeface="Times New Roman" pitchFamily="18" charset="0"/>
            </a:endParaRPr>
          </a:p>
        </p:txBody>
      </p:sp>
      <p:pic>
        <p:nvPicPr>
          <p:cNvPr id="4" name="Graphique 1"/>
          <p:cNvPicPr>
            <a:picLocks noChangeArrowheads="1"/>
          </p:cNvPicPr>
          <p:nvPr/>
        </p:nvPicPr>
        <p:blipFill>
          <a:blip r:embed="rId2" cstate="print"/>
          <a:srcRect t="8333"/>
          <a:stretch>
            <a:fillRect/>
          </a:stretch>
        </p:blipFill>
        <p:spPr bwMode="auto">
          <a:xfrm>
            <a:off x="192087" y="2087562"/>
            <a:ext cx="4191000" cy="2514599"/>
          </a:xfrm>
          <a:prstGeom prst="rect">
            <a:avLst/>
          </a:prstGeom>
          <a:noFill/>
          <a:ln w="9525">
            <a:solidFill>
              <a:schemeClr val="tx1"/>
            </a:solidFill>
            <a:miter lim="800000"/>
            <a:headEnd/>
            <a:tailEnd/>
          </a:ln>
        </p:spPr>
      </p:pic>
      <p:pic>
        <p:nvPicPr>
          <p:cNvPr id="5" name="Graphique 2"/>
          <p:cNvPicPr>
            <a:picLocks noChangeArrowheads="1"/>
          </p:cNvPicPr>
          <p:nvPr/>
        </p:nvPicPr>
        <p:blipFill>
          <a:blip r:embed="rId3" cstate="print"/>
          <a:srcRect t="11364"/>
          <a:stretch>
            <a:fillRect/>
          </a:stretch>
        </p:blipFill>
        <p:spPr bwMode="auto">
          <a:xfrm>
            <a:off x="4608512" y="3276600"/>
            <a:ext cx="4191000" cy="2590800"/>
          </a:xfrm>
          <a:prstGeom prst="rect">
            <a:avLst/>
          </a:prstGeom>
          <a:noFill/>
          <a:ln w="9525">
            <a:solidFill>
              <a:schemeClr val="tx1"/>
            </a:solidFill>
            <a:miter lim="800000"/>
            <a:headEnd/>
            <a:tailEnd/>
          </a:ln>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88900"/>
            <a:ext cx="9144000" cy="381000"/>
          </a:xfrm>
        </p:spPr>
        <p:txBody>
          <a:bodyPr>
            <a:noAutofit/>
          </a:bodyPr>
          <a:lstStyle/>
          <a:p>
            <a:r>
              <a:rPr lang="en-US" sz="3200" b="1" dirty="0">
                <a:solidFill>
                  <a:srgbClr val="0000FF"/>
                </a:solidFill>
                <a:latin typeface="Times New Roman" pitchFamily="18" charset="0"/>
                <a:cs typeface="Times New Roman" pitchFamily="18" charset="0"/>
              </a:rPr>
              <a:t>Delayed mode Distribution and Archiving of Data</a:t>
            </a:r>
          </a:p>
        </p:txBody>
      </p:sp>
      <p:sp>
        <p:nvSpPr>
          <p:cNvPr id="11267" name="Rectangle 3"/>
          <p:cNvSpPr>
            <a:spLocks noGrp="1" noChangeArrowheads="1"/>
          </p:cNvSpPr>
          <p:nvPr>
            <p:ph type="body" idx="1"/>
          </p:nvPr>
        </p:nvSpPr>
        <p:spPr>
          <a:xfrm>
            <a:off x="533400" y="609600"/>
            <a:ext cx="8229600" cy="5791200"/>
          </a:xfrm>
        </p:spPr>
        <p:txBody>
          <a:bodyPr>
            <a:noAutofit/>
          </a:bodyPr>
          <a:lstStyle/>
          <a:p>
            <a:pPr>
              <a:buFont typeface="Wingdings" pitchFamily="2" charset="2"/>
              <a:buChar char="Ø"/>
            </a:pPr>
            <a:r>
              <a:rPr lang="en-US" sz="2400" dirty="0" smtClean="0">
                <a:solidFill>
                  <a:srgbClr val="0000FF"/>
                </a:solidFill>
                <a:latin typeface="Times New Roman" pitchFamily="18" charset="0"/>
                <a:cs typeface="Times New Roman" pitchFamily="18" charset="0"/>
              </a:rPr>
              <a:t>The </a:t>
            </a:r>
            <a:r>
              <a:rPr lang="en-US" sz="2400" b="1" dirty="0" smtClean="0">
                <a:solidFill>
                  <a:srgbClr val="0000FF"/>
                </a:solidFill>
                <a:latin typeface="Times New Roman" pitchFamily="18" charset="0"/>
                <a:cs typeface="Times New Roman" pitchFamily="18" charset="0"/>
              </a:rPr>
              <a:t>Drifter Data Assembly Center</a:t>
            </a:r>
            <a:r>
              <a:rPr lang="en-US" sz="2400" dirty="0" smtClean="0">
                <a:solidFill>
                  <a:srgbClr val="0000FF"/>
                </a:solidFill>
                <a:latin typeface="Times New Roman" pitchFamily="18" charset="0"/>
                <a:cs typeface="Times New Roman" pitchFamily="18" charset="0"/>
              </a:rPr>
              <a:t> (DAC) at AOML, submitted  to ISDM, an updated version of the SVP data set for the period July 2007 through December 2010, for archival and distribution.  ISDM expects to have it available through the web by the end of September 2011.  Quality-controlled  interpolated drifter data through June 2011 can be downloaded from the DAC web page: </a:t>
            </a:r>
            <a:r>
              <a:rPr lang="en-US" sz="2400" b="1" i="1" u="sng" dirty="0" smtClean="0">
                <a:solidFill>
                  <a:srgbClr val="C00000"/>
                </a:solidFill>
                <a:latin typeface="Times New Roman" pitchFamily="18" charset="0"/>
                <a:cs typeface="Times New Roman" pitchFamily="18" charset="0"/>
                <a:hlinkClick r:id="rId2"/>
              </a:rPr>
              <a:t>www.aoml.noaa.gov/phod/dac/dacdata.php</a:t>
            </a:r>
            <a:endParaRPr lang="en-US" sz="2400" b="1" i="1" dirty="0" smtClean="0">
              <a:solidFill>
                <a:srgbClr val="C00000"/>
              </a:solidFill>
              <a:latin typeface="Times New Roman" pitchFamily="18" charset="0"/>
              <a:cs typeface="Times New Roman" pitchFamily="18" charset="0"/>
            </a:endParaRPr>
          </a:p>
          <a:p>
            <a:pPr>
              <a:buFont typeface="Wingdings" pitchFamily="2" charset="2"/>
              <a:buChar char="Ø"/>
            </a:pPr>
            <a:r>
              <a:rPr lang="en-GB" sz="2400" dirty="0" smtClean="0">
                <a:solidFill>
                  <a:srgbClr val="0000FF"/>
                </a:solidFill>
                <a:latin typeface="Times New Roman" pitchFamily="18" charset="0"/>
                <a:cs typeface="Times New Roman" pitchFamily="18" charset="0"/>
              </a:rPr>
              <a:t>DAC has been providing a version of the deployment log file on the web as a .</a:t>
            </a:r>
            <a:r>
              <a:rPr lang="en-GB" sz="2400" dirty="0" err="1" smtClean="0">
                <a:solidFill>
                  <a:srgbClr val="0000FF"/>
                </a:solidFill>
                <a:latin typeface="Times New Roman" pitchFamily="18" charset="0"/>
                <a:cs typeface="Times New Roman" pitchFamily="18" charset="0"/>
              </a:rPr>
              <a:t>csv</a:t>
            </a:r>
            <a:r>
              <a:rPr lang="en-GB" sz="2400" dirty="0" smtClean="0">
                <a:solidFill>
                  <a:srgbClr val="0000FF"/>
                </a:solidFill>
                <a:latin typeface="Times New Roman" pitchFamily="18" charset="0"/>
                <a:cs typeface="Times New Roman" pitchFamily="18" charset="0"/>
              </a:rPr>
              <a:t> file on the ftp server, as requested at DBCP-26 in Oban.  It is available at: </a:t>
            </a:r>
            <a:r>
              <a:rPr lang="en-GB" sz="2400" b="1" i="1" dirty="0" smtClean="0">
                <a:solidFill>
                  <a:srgbClr val="0000FF"/>
                </a:solidFill>
                <a:latin typeface="Times New Roman" pitchFamily="18" charset="0"/>
                <a:cs typeface="Times New Roman" pitchFamily="18" charset="0"/>
                <a:hlinkClick r:id="rId3"/>
              </a:rPr>
              <a:t>ftp://ftp.aoml.noaa.gov/phod/pub/pazos/deplog/deployed.csv</a:t>
            </a:r>
            <a:endParaRPr lang="en-GB" sz="2400" b="1" i="1" dirty="0" smtClean="0">
              <a:solidFill>
                <a:srgbClr val="0000FF"/>
              </a:solidFill>
              <a:latin typeface="Times New Roman" pitchFamily="18" charset="0"/>
              <a:cs typeface="Times New Roman" pitchFamily="18" charset="0"/>
            </a:endParaRPr>
          </a:p>
          <a:p>
            <a:pPr>
              <a:buNone/>
            </a:pPr>
            <a:endParaRPr lang="en-GB" sz="2400" i="1"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500"/>
                                        <p:tgtEl>
                                          <p:spTgt spid="11267">
                                            <p:txEl>
                                              <p:pRg st="0" end="0"/>
                                            </p:txEl>
                                          </p:spTgt>
                                        </p:tgtEl>
                                      </p:cBhvr>
                                    </p:animEffect>
                                  </p:childTnLst>
                                  <p:subTnLst>
                                    <p:animClr>
                                      <p:cBhvr override="childStyle">
                                        <p:cTn dur="1" fill="hold" display="0" masterRel="nextClick" afterEffect="1"/>
                                        <p:tgtEl>
                                          <p:spTgt spid="11267">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5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TotalTime>
  <Words>1724</Words>
  <Application>Microsoft Office PowerPoint</Application>
  <PresentationFormat>On-screen Show (4:3)</PresentationFormat>
  <Paragraphs>85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Real Time Distribution of Data</vt:lpstr>
      <vt:lpstr>Real Time Distribution of Data (Cont.)</vt:lpstr>
      <vt:lpstr>Real Time Distribution of Data (Cont.)</vt:lpstr>
      <vt:lpstr>Real Time Distribution of Data (Cont.)</vt:lpstr>
      <vt:lpstr>Real Time Distribution of Data (Cont.)</vt:lpstr>
      <vt:lpstr>CLS- Statistics from the GTS</vt:lpstr>
      <vt:lpstr>Delayed mode Distribution and Archiving of Data</vt:lpstr>
      <vt:lpstr>Delayed mode Distribution and Archiving of Data</vt:lpstr>
      <vt:lpstr>Delayed mode Distribution and Archiving of Data</vt:lpstr>
      <vt:lpstr>Format Issues</vt:lpstr>
      <vt:lpstr>Non-GTS data Comparison to models</vt:lpstr>
      <vt:lpstr>Other Issues</vt:lpstr>
      <vt:lpstr>Action Items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dc:creator>
  <cp:lastModifiedBy>Mayra.Pazos</cp:lastModifiedBy>
  <cp:revision>77</cp:revision>
  <dcterms:created xsi:type="dcterms:W3CDTF">2006-08-16T00:00:00Z</dcterms:created>
  <dcterms:modified xsi:type="dcterms:W3CDTF">2011-09-23T13:22:44Z</dcterms:modified>
</cp:coreProperties>
</file>