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9" r:id="rId4"/>
    <p:sldId id="260" r:id="rId5"/>
    <p:sldId id="265" r:id="rId6"/>
    <p:sldId id="262" r:id="rId7"/>
    <p:sldId id="264" r:id="rId8"/>
    <p:sldId id="266" r:id="rId9"/>
    <p:sldId id="267" r:id="rId10"/>
    <p:sldId id="268" r:id="rId11"/>
    <p:sldId id="275" r:id="rId12"/>
    <p:sldId id="278" r:id="rId13"/>
    <p:sldId id="269" r:id="rId14"/>
    <p:sldId id="279" r:id="rId15"/>
    <p:sldId id="280" r:id="rId16"/>
    <p:sldId id="281" r:id="rId17"/>
    <p:sldId id="282" r:id="rId18"/>
    <p:sldId id="276" r:id="rId19"/>
    <p:sldId id="270" r:id="rId20"/>
    <p:sldId id="283" r:id="rId21"/>
    <p:sldId id="271" r:id="rId22"/>
    <p:sldId id="284" r:id="rId23"/>
    <p:sldId id="285" r:id="rId24"/>
    <p:sldId id="286" r:id="rId25"/>
    <p:sldId id="289" r:id="rId26"/>
    <p:sldId id="290" r:id="rId27"/>
    <p:sldId id="292" r:id="rId28"/>
    <p:sldId id="291" r:id="rId29"/>
    <p:sldId id="293" r:id="rId30"/>
    <p:sldId id="294" r:id="rId31"/>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FFFCC"/>
    <a:srgbClr val="F0F082"/>
    <a:srgbClr val="FFFF63"/>
    <a:srgbClr val="FF0000"/>
    <a:srgbClr val="CCECFF"/>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73" d="100"/>
          <a:sy n="73" d="100"/>
        </p:scale>
        <p:origin x="-102" y="-6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56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175107"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175108"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175109"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fld id="{4B38BE46-D83D-4FB2-A0B7-A9B7A1CDCA5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921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92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9223"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fld id="{820D6716-EA5D-4B2F-AB91-E80C087C186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9A178-880A-49E5-A547-4728EAF9B249}" type="slidenum">
              <a:rPr lang="en-US"/>
              <a:pPr/>
              <a:t>1</a:t>
            </a:fld>
            <a:endParaRPr lang="en-US"/>
          </a:p>
        </p:txBody>
      </p:sp>
      <p:sp>
        <p:nvSpPr>
          <p:cNvPr id="162818" name="Rectangle 2050"/>
          <p:cNvSpPr>
            <a:spLocks noGrp="1" noRot="1" noChangeAspect="1" noChangeArrowheads="1" noTextEdit="1"/>
          </p:cNvSpPr>
          <p:nvPr>
            <p:ph type="sldImg"/>
          </p:nvPr>
        </p:nvSpPr>
        <p:spPr>
          <a:ln/>
        </p:spPr>
      </p:sp>
      <p:sp>
        <p:nvSpPr>
          <p:cNvPr id="162819" name="Rectangle 2051"/>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EEB59-A8AE-4094-B898-55B016805766}" type="slidenum">
              <a:rPr lang="en-US"/>
              <a:pPr/>
              <a:t>10</a:t>
            </a:fld>
            <a:endParaRPr lang="en-US"/>
          </a:p>
        </p:txBody>
      </p:sp>
      <p:sp>
        <p:nvSpPr>
          <p:cNvPr id="29698" name="Rectangle 2"/>
          <p:cNvSpPr>
            <a:spLocks noGrp="1" noRot="1" noChangeAspect="1" noChangeArrowheads="1" noTextEdit="1"/>
          </p:cNvSpPr>
          <p:nvPr>
            <p:ph type="sldImg"/>
          </p:nvPr>
        </p:nvSpPr>
        <p:spPr>
          <a:xfrm>
            <a:off x="1177925" y="695325"/>
            <a:ext cx="4641850" cy="3481388"/>
          </a:xfrm>
          <a:ln/>
        </p:spPr>
      </p:sp>
      <p:sp>
        <p:nvSpPr>
          <p:cNvPr id="29699" name="Rectangle 3"/>
          <p:cNvSpPr>
            <a:spLocks noGrp="1" noChangeArrowheads="1"/>
          </p:cNvSpPr>
          <p:nvPr>
            <p:ph type="body" idx="1"/>
          </p:nvPr>
        </p:nvSpPr>
        <p:spPr>
          <a:xfrm>
            <a:off x="933450" y="4410075"/>
            <a:ext cx="5130800" cy="4178300"/>
          </a:xfrm>
        </p:spPr>
        <p:txBody>
          <a:bodyPr/>
          <a:lstStyle/>
          <a:p>
            <a:r>
              <a:rPr lang="en-US"/>
              <a:t>Some manufacturers cover the hull with soluble cardboard boxes some don’t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3ABBB-0D4D-4B15-B0E9-4A5A66139393}" type="slidenum">
              <a:rPr lang="en-US"/>
              <a:pPr/>
              <a:t>11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157EB-B2D9-489A-948A-4D4D9DAD90DD}" type="slidenum">
              <a:rPr lang="en-US"/>
              <a:pPr/>
              <a:t>12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00A4D-C50D-4B11-95D9-1FFFFC3AD7F7}" type="slidenum">
              <a:rPr lang="en-US"/>
              <a:pPr/>
              <a:t>13</a:t>
            </a:fld>
            <a:endParaRPr lang="en-US"/>
          </a:p>
        </p:txBody>
      </p:sp>
      <p:sp>
        <p:nvSpPr>
          <p:cNvPr id="31746" name="Rectangle 2"/>
          <p:cNvSpPr>
            <a:spLocks noGrp="1" noRot="1" noChangeAspect="1" noChangeArrowheads="1" noTextEdit="1"/>
          </p:cNvSpPr>
          <p:nvPr>
            <p:ph type="sldImg"/>
          </p:nvPr>
        </p:nvSpPr>
        <p:spPr>
          <a:xfrm>
            <a:off x="1177925" y="695325"/>
            <a:ext cx="4641850" cy="3481388"/>
          </a:xfrm>
          <a:ln/>
        </p:spPr>
      </p:sp>
      <p:sp>
        <p:nvSpPr>
          <p:cNvPr id="31747" name="Rectangle 3"/>
          <p:cNvSpPr>
            <a:spLocks noGrp="1" noChangeArrowheads="1"/>
          </p:cNvSpPr>
          <p:nvPr>
            <p:ph type="body" idx="1"/>
          </p:nvPr>
        </p:nvSpPr>
        <p:spPr>
          <a:xfrm>
            <a:off x="933450" y="4410075"/>
            <a:ext cx="5130800" cy="4178300"/>
          </a:xfrm>
        </p:spPr>
        <p:txBody>
          <a:bodyPr/>
          <a:lstStyle/>
          <a:p>
            <a:r>
              <a:rPr lang="en-US"/>
              <a:t>Each drifter weghts 45 kg (100 lbs) and can be deployed by a single person although</a:t>
            </a:r>
          </a:p>
          <a:p>
            <a:r>
              <a:rPr lang="en-US"/>
              <a:t>It is recommended that in heavy seas, 2 people deploy an original SVP</a:t>
            </a:r>
          </a:p>
          <a:p>
            <a:r>
              <a:rPr lang="en-US"/>
              <a:t>Mini drifters weighs 20 kg (44 lbs), can be easily deployed by one person.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D0479-3AB8-440D-B78A-A6D6BC8875A8}" type="slidenum">
              <a:rPr lang="en-US"/>
              <a:pPr/>
              <a:t>14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3289A-B7DD-4BC9-B20F-10D0D6DF6849}" type="slidenum">
              <a:rPr lang="en-US"/>
              <a:pPr/>
              <a:t>15</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B0416-97FC-4E59-AF8A-0D2F696252DA}" type="slidenum">
              <a:rPr lang="en-US"/>
              <a:pPr/>
              <a:t>16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6BC5C-8A5E-4716-8BA9-DA349764D5F4}" type="slidenum">
              <a:rPr lang="en-US"/>
              <a:pPr/>
              <a:t>17</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AE74C-9DED-4E4A-8F96-F55146491AE1}" type="slidenum">
              <a:rPr lang="en-US"/>
              <a:pPr/>
              <a:t>18</a:t>
            </a:fld>
            <a:endParaRPr lang="en-US"/>
          </a:p>
        </p:txBody>
      </p:sp>
      <p:sp>
        <p:nvSpPr>
          <p:cNvPr id="45058" name="Rectangle 2"/>
          <p:cNvSpPr>
            <a:spLocks noGrp="1" noRot="1" noChangeAspect="1" noChangeArrowheads="1" noTextEdit="1"/>
          </p:cNvSpPr>
          <p:nvPr>
            <p:ph type="sldImg"/>
          </p:nvPr>
        </p:nvSpPr>
        <p:spPr>
          <a:xfrm>
            <a:off x="1177925" y="695325"/>
            <a:ext cx="4641850" cy="3481388"/>
          </a:xfrm>
          <a:ln/>
        </p:spPr>
      </p:sp>
      <p:sp>
        <p:nvSpPr>
          <p:cNvPr id="45059" name="Rectangle 3"/>
          <p:cNvSpPr>
            <a:spLocks noGrp="1" noChangeArrowheads="1"/>
          </p:cNvSpPr>
          <p:nvPr>
            <p:ph type="body" idx="1"/>
          </p:nvPr>
        </p:nvSpPr>
        <p:spPr>
          <a:xfrm>
            <a:off x="933450" y="4410075"/>
            <a:ext cx="5130800" cy="4178300"/>
          </a:xfrm>
        </p:spPr>
        <p:txBody>
          <a:bodyPr/>
          <a:lstStyle/>
          <a:p>
            <a:r>
              <a:rPr lang="en-US"/>
              <a:t>Each drifter weghts 45 kg (100 lbs) and can be deployed by a single person although</a:t>
            </a:r>
          </a:p>
          <a:p>
            <a:r>
              <a:rPr lang="en-US"/>
              <a:t>It is recommended that in heavy seas, 2 people deploy an original SVP</a:t>
            </a:r>
          </a:p>
          <a:p>
            <a:r>
              <a:rPr lang="en-US"/>
              <a:t>Mini drifters weighs 20 kg (44 lbs), can be easily deployed by one person.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45AB8-FD19-4436-9A8D-83B010796C75}" type="slidenum">
              <a:rPr lang="en-US"/>
              <a:pPr/>
              <a:t>19</a:t>
            </a:fld>
            <a:endParaRPr lang="en-US"/>
          </a:p>
        </p:txBody>
      </p:sp>
      <p:sp>
        <p:nvSpPr>
          <p:cNvPr id="33794" name="Rectangle 2"/>
          <p:cNvSpPr>
            <a:spLocks noGrp="1" noRot="1" noChangeAspect="1" noChangeArrowheads="1" noTextEdit="1"/>
          </p:cNvSpPr>
          <p:nvPr>
            <p:ph type="sldImg"/>
          </p:nvPr>
        </p:nvSpPr>
        <p:spPr>
          <a:xfrm>
            <a:off x="1177925" y="695325"/>
            <a:ext cx="4641850" cy="3481388"/>
          </a:xfrm>
          <a:ln/>
        </p:spPr>
      </p:sp>
      <p:sp>
        <p:nvSpPr>
          <p:cNvPr id="33795" name="Rectangle 3"/>
          <p:cNvSpPr>
            <a:spLocks noGrp="1" noChangeArrowheads="1"/>
          </p:cNvSpPr>
          <p:nvPr>
            <p:ph type="body" idx="1"/>
          </p:nvPr>
        </p:nvSpPr>
        <p:spPr>
          <a:xfrm>
            <a:off x="933450" y="4410075"/>
            <a:ext cx="5130800" cy="4178300"/>
          </a:xfrm>
        </p:spPr>
        <p:txBody>
          <a:bodyPr/>
          <a:lstStyle/>
          <a:p>
            <a:r>
              <a:rPr lang="en-US"/>
              <a:t>Tether is sometimes wrapped around a water-soluble cardboard tube to protect it from kinking.</a:t>
            </a:r>
          </a:p>
          <a:p>
            <a:r>
              <a:rPr lang="en-US"/>
              <a:t>Drogue starts sinking, and will extend to vertical position when all the Tape is dissolved.</a:t>
            </a:r>
          </a:p>
          <a:p>
            <a:r>
              <a:rPr lang="en-US"/>
              <a:t>It takes approximately 1 ahour for the drogue to become fully soaked, allowing the tape to</a:t>
            </a:r>
          </a:p>
          <a:p>
            <a:r>
              <a:rPr lang="en-US"/>
              <a:t>Dissolve and trapped air bublles to be released before the drogue sinks.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3C690-ACE6-40E4-BC33-8177AAA8F964}" type="slidenum">
              <a:rPr lang="en-US"/>
              <a:pPr/>
              <a:t>2</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FC8B1-DA1C-4FC5-BECF-D5A809827C3B}" type="slidenum">
              <a:rPr lang="en-US"/>
              <a:pPr/>
              <a:t>20</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B5B4B-9D23-4C12-A7A0-B8EA5D2DBA3A}" type="slidenum">
              <a:rPr lang="en-US"/>
              <a:pPr/>
              <a:t>21</a:t>
            </a:fld>
            <a:endParaRPr lang="en-US"/>
          </a:p>
        </p:txBody>
      </p:sp>
      <p:sp>
        <p:nvSpPr>
          <p:cNvPr id="35842" name="Rectangle 2"/>
          <p:cNvSpPr>
            <a:spLocks noGrp="1" noRot="1" noChangeAspect="1" noChangeArrowheads="1" noTextEdit="1"/>
          </p:cNvSpPr>
          <p:nvPr>
            <p:ph type="sldImg"/>
          </p:nvPr>
        </p:nvSpPr>
        <p:spPr>
          <a:xfrm>
            <a:off x="1177925" y="695325"/>
            <a:ext cx="4641850" cy="3481388"/>
          </a:xfrm>
          <a:ln/>
        </p:spPr>
      </p:sp>
      <p:sp>
        <p:nvSpPr>
          <p:cNvPr id="35843"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CC578-82D8-4319-BE76-5F534C3E178E}" type="slidenum">
              <a:rPr lang="en-US"/>
              <a:pPr/>
              <a:t>22</a:t>
            </a:fld>
            <a:endParaRPr lang="en-US"/>
          </a:p>
        </p:txBody>
      </p:sp>
      <p:sp>
        <p:nvSpPr>
          <p:cNvPr id="55298" name="Rectangle 2"/>
          <p:cNvSpPr>
            <a:spLocks noGrp="1" noRot="1" noChangeAspect="1" noChangeArrowheads="1" noTextEdit="1"/>
          </p:cNvSpPr>
          <p:nvPr>
            <p:ph type="sldImg"/>
          </p:nvPr>
        </p:nvSpPr>
        <p:spPr>
          <a:xfrm>
            <a:off x="1177925" y="695325"/>
            <a:ext cx="4641850" cy="3481388"/>
          </a:xfrm>
          <a:ln/>
        </p:spPr>
      </p:sp>
      <p:sp>
        <p:nvSpPr>
          <p:cNvPr id="55299"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28D4C-AC78-47E1-A204-365D1D550EB8}" type="slidenum">
              <a:rPr lang="en-US"/>
              <a:pPr/>
              <a:t>23</a:t>
            </a:fld>
            <a:endParaRPr lang="en-US"/>
          </a:p>
        </p:txBody>
      </p:sp>
      <p:sp>
        <p:nvSpPr>
          <p:cNvPr id="57346" name="Rectangle 2"/>
          <p:cNvSpPr>
            <a:spLocks noGrp="1" noRot="1" noChangeAspect="1" noChangeArrowheads="1" noTextEdit="1"/>
          </p:cNvSpPr>
          <p:nvPr>
            <p:ph type="sldImg"/>
          </p:nvPr>
        </p:nvSpPr>
        <p:spPr>
          <a:xfrm>
            <a:off x="1177925" y="695325"/>
            <a:ext cx="4641850" cy="3481388"/>
          </a:xfrm>
          <a:ln/>
        </p:spPr>
      </p:sp>
      <p:sp>
        <p:nvSpPr>
          <p:cNvPr id="57347" name="Rectangle 3"/>
          <p:cNvSpPr>
            <a:spLocks noGrp="1" noChangeArrowheads="1"/>
          </p:cNvSpPr>
          <p:nvPr>
            <p:ph type="body" idx="1"/>
          </p:nvPr>
        </p:nvSpPr>
        <p:spPr>
          <a:xfrm>
            <a:off x="933450" y="4410075"/>
            <a:ext cx="5130800" cy="4178300"/>
          </a:xfrm>
        </p:spPr>
        <p:txBody>
          <a:bodyPr/>
          <a:lstStyle/>
          <a:p>
            <a:r>
              <a:rPr lang="en-US"/>
              <a:t>Volunteer observing ships are usually container vessels traveling from port to port, transporting goods of any kind. These vessels have taken on the responsibility of deploying drifters throughout the world while on their</a:t>
            </a:r>
          </a:p>
          <a:p>
            <a:r>
              <a:rPr lang="en-US"/>
              <a:t>Journeys.</a:t>
            </a:r>
          </a:p>
          <a:p>
            <a:r>
              <a:rPr lang="en-US"/>
              <a:t>Research vessels are scientific ships that are out doing various sea and weather studies, they visit particular areas of interest on a regular scheduled, while other areas are  visited less frequently</a:t>
            </a:r>
          </a:p>
          <a:p>
            <a:r>
              <a:rPr lang="en-US"/>
              <a:t>Air deployments are done by C-130 Hercules “Hurricane Hunters”,Us Air force, also US Navy had been involved in previous years. Air deployments are usually done in front of hurricanes passing through the Tropical Atlantic</a:t>
            </a:r>
          </a:p>
          <a:p>
            <a:r>
              <a:rPr lang="en-US"/>
              <a:t>Region, the data is transmitted in real time through the GTS system to operational centers such as the Environmental Modeling Center (EMC) and is used to improve weather forecasting. These data is also used along with many other data collected from Satellite imagery and P-3 aircraft data, by the National Hurricane Center In Miami, to issue public bulletins during the hurricane season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11AAD-A868-47B5-AB50-AEAADFCA4B91}" type="slidenum">
              <a:rPr lang="en-US"/>
              <a:pPr/>
              <a:t>24</a:t>
            </a:fld>
            <a:endParaRPr lang="en-US"/>
          </a:p>
        </p:txBody>
      </p:sp>
      <p:sp>
        <p:nvSpPr>
          <p:cNvPr id="59394" name="Rectangle 2"/>
          <p:cNvSpPr>
            <a:spLocks noGrp="1" noRot="1" noChangeAspect="1" noChangeArrowheads="1" noTextEdit="1"/>
          </p:cNvSpPr>
          <p:nvPr>
            <p:ph type="sldImg"/>
          </p:nvPr>
        </p:nvSpPr>
        <p:spPr>
          <a:xfrm>
            <a:off x="1177925" y="695325"/>
            <a:ext cx="4641850" cy="3481388"/>
          </a:xfrm>
          <a:ln/>
        </p:spPr>
      </p:sp>
      <p:sp>
        <p:nvSpPr>
          <p:cNvPr id="59395" name="Rectangle 3"/>
          <p:cNvSpPr>
            <a:spLocks noGrp="1" noChangeArrowheads="1"/>
          </p:cNvSpPr>
          <p:nvPr>
            <p:ph type="body" idx="1"/>
          </p:nvPr>
        </p:nvSpPr>
        <p:spPr>
          <a:xfrm>
            <a:off x="933450" y="4410075"/>
            <a:ext cx="5130800" cy="4178300"/>
          </a:xfrm>
        </p:spPr>
        <p:txBody>
          <a:bodyPr/>
          <a:lstStyle/>
          <a:p>
            <a:r>
              <a:rPr lang="en-US"/>
              <a:t>Usually weather data over the oceans is observed and sent by merchant ships, but obviously these</a:t>
            </a:r>
          </a:p>
          <a:p>
            <a:r>
              <a:rPr lang="en-US"/>
              <a:t>Ships will divert from their normal tracks to avoid ares of rough weather so there is missing</a:t>
            </a:r>
          </a:p>
          <a:p>
            <a:r>
              <a:rPr lang="en-US"/>
              <a:t>Data where and when it is needed the most. So buoy data and data collected by satellite and special</a:t>
            </a:r>
          </a:p>
          <a:p>
            <a:r>
              <a:rPr lang="en-US"/>
              <a:t>Research aircraft are very important.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77841-BFA7-4DC4-AFFA-C9798A49BE9E}" type="slidenum">
              <a:rPr lang="en-US"/>
              <a:pPr/>
              <a:t>25</a:t>
            </a:fld>
            <a:endParaRPr lang="en-US"/>
          </a:p>
        </p:txBody>
      </p:sp>
      <p:sp>
        <p:nvSpPr>
          <p:cNvPr id="65538" name="Rectangle 2"/>
          <p:cNvSpPr>
            <a:spLocks noGrp="1" noRot="1" noChangeAspect="1" noChangeArrowheads="1" noTextEdit="1"/>
          </p:cNvSpPr>
          <p:nvPr>
            <p:ph type="sldImg"/>
          </p:nvPr>
        </p:nvSpPr>
        <p:spPr>
          <a:xfrm>
            <a:off x="1177925" y="695325"/>
            <a:ext cx="4641850" cy="3481388"/>
          </a:xfrm>
          <a:ln/>
        </p:spPr>
      </p:sp>
      <p:sp>
        <p:nvSpPr>
          <p:cNvPr id="65539"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D7207-E486-47E0-A807-8424FD5CDA57}" type="slidenum">
              <a:rPr lang="en-US"/>
              <a:pPr/>
              <a:t>26</a:t>
            </a:fld>
            <a:endParaRPr lang="en-US"/>
          </a:p>
        </p:txBody>
      </p:sp>
      <p:sp>
        <p:nvSpPr>
          <p:cNvPr id="67586" name="Rectangle 2"/>
          <p:cNvSpPr>
            <a:spLocks noGrp="1" noRot="1" noChangeAspect="1" noChangeArrowheads="1" noTextEdit="1"/>
          </p:cNvSpPr>
          <p:nvPr>
            <p:ph type="sldImg"/>
          </p:nvPr>
        </p:nvSpPr>
        <p:spPr>
          <a:xfrm>
            <a:off x="1177925" y="695325"/>
            <a:ext cx="4641850" cy="3481388"/>
          </a:xfrm>
          <a:ln/>
        </p:spPr>
      </p:sp>
      <p:sp>
        <p:nvSpPr>
          <p:cNvPr id="67587"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C4CB8-5AB8-4DEF-8152-AB5CF153ECE1}" type="slidenum">
              <a:rPr lang="en-US"/>
              <a:pPr/>
              <a:t>27</a:t>
            </a:fld>
            <a:endParaRPr lang="en-US"/>
          </a:p>
        </p:txBody>
      </p:sp>
      <p:sp>
        <p:nvSpPr>
          <p:cNvPr id="71682" name="Rectangle 2"/>
          <p:cNvSpPr>
            <a:spLocks noGrp="1" noRot="1" noChangeAspect="1" noChangeArrowheads="1" noTextEdit="1"/>
          </p:cNvSpPr>
          <p:nvPr>
            <p:ph type="sldImg"/>
          </p:nvPr>
        </p:nvSpPr>
        <p:spPr>
          <a:xfrm>
            <a:off x="1177925" y="695325"/>
            <a:ext cx="4641850" cy="3481388"/>
          </a:xfrm>
          <a:ln/>
        </p:spPr>
      </p:sp>
      <p:sp>
        <p:nvSpPr>
          <p:cNvPr id="71683"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C80B6-828A-4AC3-98A8-E70AF89537E1}" type="slidenum">
              <a:rPr lang="en-US"/>
              <a:pPr/>
              <a:t>28</a:t>
            </a:fld>
            <a:endParaRPr lang="en-US"/>
          </a:p>
        </p:txBody>
      </p:sp>
      <p:sp>
        <p:nvSpPr>
          <p:cNvPr id="69634" name="Rectangle 2"/>
          <p:cNvSpPr>
            <a:spLocks noGrp="1" noRot="1" noChangeAspect="1" noChangeArrowheads="1" noTextEdit="1"/>
          </p:cNvSpPr>
          <p:nvPr>
            <p:ph type="sldImg"/>
          </p:nvPr>
        </p:nvSpPr>
        <p:spPr>
          <a:xfrm>
            <a:off x="1177925" y="695325"/>
            <a:ext cx="4641850" cy="3481388"/>
          </a:xfrm>
          <a:ln/>
        </p:spPr>
      </p:sp>
      <p:sp>
        <p:nvSpPr>
          <p:cNvPr id="69635" name="Rectangle 3"/>
          <p:cNvSpPr>
            <a:spLocks noGrp="1" noChangeArrowheads="1"/>
          </p:cNvSpPr>
          <p:nvPr>
            <p:ph type="body" idx="1"/>
          </p:nvPr>
        </p:nvSpPr>
        <p:spPr>
          <a:xfrm>
            <a:off x="933450" y="4410075"/>
            <a:ext cx="5130800" cy="4178300"/>
          </a:xfrm>
        </p:spPr>
        <p:txBody>
          <a:bodyPr/>
          <a:lstStyle/>
          <a:p>
            <a:r>
              <a:rPr lang="en-US"/>
              <a:t>The 1250 figure was derived by dividing the ocean into a 500x500 nautical mile grid. By doing so,</a:t>
            </a:r>
          </a:p>
          <a:p>
            <a:r>
              <a:rPr lang="en-US"/>
              <a:t>1,250 buoys were needed or one buoy every 500 nautical miles to ensure</a:t>
            </a:r>
          </a:p>
          <a:p>
            <a:r>
              <a:rPr lang="en-US"/>
              <a:t>I was deployed near Halifax, Nova Scotia on Sep 18, 2005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19883-336A-44A3-8B92-3109D984C73A}" type="slidenum">
              <a:rPr lang="en-US"/>
              <a:pPr/>
              <a:t>29</a:t>
            </a:fld>
            <a:endParaRPr lang="en-US"/>
          </a:p>
        </p:txBody>
      </p:sp>
      <p:sp>
        <p:nvSpPr>
          <p:cNvPr id="73730" name="Rectangle 2"/>
          <p:cNvSpPr>
            <a:spLocks noGrp="1" noRot="1" noChangeAspect="1" noChangeArrowheads="1" noTextEdit="1"/>
          </p:cNvSpPr>
          <p:nvPr>
            <p:ph type="sldImg"/>
          </p:nvPr>
        </p:nvSpPr>
        <p:spPr>
          <a:xfrm>
            <a:off x="1177925" y="695325"/>
            <a:ext cx="4641850" cy="3481388"/>
          </a:xfrm>
          <a:ln/>
        </p:spPr>
      </p:sp>
      <p:sp>
        <p:nvSpPr>
          <p:cNvPr id="73731"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C8BB6-D7B8-4015-BEBE-B68414534EE0}" type="slidenum">
              <a:rPr lang="en-US"/>
              <a:pPr/>
              <a:t>3</a:t>
            </a:fld>
            <a:endParaRPr lang="en-US"/>
          </a:p>
        </p:txBody>
      </p:sp>
      <p:sp>
        <p:nvSpPr>
          <p:cNvPr id="10242" name="Rectangle 2"/>
          <p:cNvSpPr>
            <a:spLocks noGrp="1" noRot="1" noChangeAspect="1" noChangeArrowheads="1" noTextEdit="1"/>
          </p:cNvSpPr>
          <p:nvPr>
            <p:ph type="sldImg"/>
          </p:nvPr>
        </p:nvSpPr>
        <p:spPr>
          <a:xfrm>
            <a:off x="1177925" y="695325"/>
            <a:ext cx="4641850" cy="3481388"/>
          </a:xfrm>
          <a:ln/>
        </p:spPr>
      </p:sp>
      <p:sp>
        <p:nvSpPr>
          <p:cNvPr id="10243"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FF0F8-A373-4E92-8BCE-2C2F17771F75}" type="slidenum">
              <a:rPr lang="en-US"/>
              <a:pPr/>
              <a:t>30</a:t>
            </a:fld>
            <a:endParaRPr lang="en-US"/>
          </a:p>
        </p:txBody>
      </p:sp>
      <p:sp>
        <p:nvSpPr>
          <p:cNvPr id="75778" name="Rectangle 2"/>
          <p:cNvSpPr>
            <a:spLocks noGrp="1" noRot="1" noChangeAspect="1" noChangeArrowheads="1" noTextEdit="1"/>
          </p:cNvSpPr>
          <p:nvPr>
            <p:ph type="sldImg"/>
          </p:nvPr>
        </p:nvSpPr>
        <p:spPr>
          <a:xfrm>
            <a:off x="1150938" y="687388"/>
            <a:ext cx="4697412" cy="3522662"/>
          </a:xfrm>
          <a:ln/>
        </p:spPr>
      </p:sp>
      <p:sp>
        <p:nvSpPr>
          <p:cNvPr id="75779" name="Rectangle 3"/>
          <p:cNvSpPr>
            <a:spLocks noGrp="1" noChangeArrowheads="1"/>
          </p:cNvSpPr>
          <p:nvPr>
            <p:ph type="body" idx="1"/>
          </p:nvPr>
        </p:nvSpPr>
        <p:spPr>
          <a:xfrm>
            <a:off x="911225" y="4441825"/>
            <a:ext cx="5175250" cy="4138613"/>
          </a:xfrm>
        </p:spPr>
        <p:txBody>
          <a:bodyPr lIns="91606" tIns="45803" rIns="91606" bIns="4580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88BE1-811E-49ED-96F0-9479BFDFE370}" type="slidenum">
              <a:rPr lang="en-US"/>
              <a:pPr/>
              <a:t>4</a:t>
            </a:fld>
            <a:endParaRPr lang="en-US"/>
          </a:p>
        </p:txBody>
      </p:sp>
      <p:sp>
        <p:nvSpPr>
          <p:cNvPr id="12290" name="Rectangle 2"/>
          <p:cNvSpPr>
            <a:spLocks noGrp="1" noRot="1" noChangeAspect="1" noChangeArrowheads="1" noTextEdit="1"/>
          </p:cNvSpPr>
          <p:nvPr>
            <p:ph type="sldImg"/>
          </p:nvPr>
        </p:nvSpPr>
        <p:spPr>
          <a:xfrm>
            <a:off x="1177925" y="695325"/>
            <a:ext cx="4641850" cy="3481388"/>
          </a:xfrm>
          <a:ln/>
        </p:spPr>
      </p:sp>
      <p:sp>
        <p:nvSpPr>
          <p:cNvPr id="12291"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0698F-F53A-4E95-A004-14C84331454F}" type="slidenum">
              <a:rPr lang="en-US"/>
              <a:pPr/>
              <a:t>5</a:t>
            </a:fld>
            <a:endParaRPr lang="en-US"/>
          </a:p>
        </p:txBody>
      </p:sp>
      <p:sp>
        <p:nvSpPr>
          <p:cNvPr id="21506" name="Rectangle 2"/>
          <p:cNvSpPr>
            <a:spLocks noGrp="1" noRot="1" noChangeAspect="1" noChangeArrowheads="1" noTextEdit="1"/>
          </p:cNvSpPr>
          <p:nvPr>
            <p:ph type="sldImg"/>
          </p:nvPr>
        </p:nvSpPr>
        <p:spPr>
          <a:xfrm>
            <a:off x="1177925" y="695325"/>
            <a:ext cx="4641850" cy="3481388"/>
          </a:xfrm>
          <a:ln/>
        </p:spPr>
      </p:sp>
      <p:sp>
        <p:nvSpPr>
          <p:cNvPr id="21507"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EEDE0-F53D-4508-8766-E5C23DCF8A57}" type="slidenum">
              <a:rPr lang="en-US"/>
              <a:pPr/>
              <a:t>6</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8A4EB-6003-41F1-978E-2CD0F44E4C3A}" type="slidenum">
              <a:rPr lang="en-US"/>
              <a:pPr/>
              <a:t>7</a:t>
            </a:fld>
            <a:endParaRPr lang="en-US"/>
          </a:p>
        </p:txBody>
      </p:sp>
      <p:sp>
        <p:nvSpPr>
          <p:cNvPr id="164866" name="Rectangle 2050"/>
          <p:cNvSpPr>
            <a:spLocks noGrp="1" noRot="1" noChangeAspect="1" noChangeArrowheads="1" noTextEdit="1"/>
          </p:cNvSpPr>
          <p:nvPr>
            <p:ph type="sldImg"/>
          </p:nvPr>
        </p:nvSpPr>
        <p:spPr>
          <a:ln/>
        </p:spPr>
      </p:sp>
      <p:sp>
        <p:nvSpPr>
          <p:cNvPr id="164867" name="Rectangle 2051"/>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19DE4-D4CB-4180-AA09-3DF4D215AC6E}" type="slidenum">
              <a:rPr lang="en-US"/>
              <a:pPr/>
              <a:t>8</a:t>
            </a:fld>
            <a:endParaRPr lang="en-US"/>
          </a:p>
        </p:txBody>
      </p:sp>
      <p:sp>
        <p:nvSpPr>
          <p:cNvPr id="25602" name="Rectangle 2"/>
          <p:cNvSpPr>
            <a:spLocks noGrp="1" noRot="1" noChangeAspect="1" noChangeArrowheads="1" noTextEdit="1"/>
          </p:cNvSpPr>
          <p:nvPr>
            <p:ph type="sldImg"/>
          </p:nvPr>
        </p:nvSpPr>
        <p:spPr>
          <a:xfrm>
            <a:off x="1177925" y="695325"/>
            <a:ext cx="4641850" cy="3481388"/>
          </a:xfrm>
          <a:ln/>
        </p:spPr>
      </p:sp>
      <p:sp>
        <p:nvSpPr>
          <p:cNvPr id="25603" name="Rectangle 3"/>
          <p:cNvSpPr>
            <a:spLocks noGrp="1" noChangeArrowheads="1"/>
          </p:cNvSpPr>
          <p:nvPr>
            <p:ph type="body" idx="1"/>
          </p:nvPr>
        </p:nvSpPr>
        <p:spPr>
          <a:xfrm>
            <a:off x="933450" y="4410075"/>
            <a:ext cx="5130800" cy="4178300"/>
          </a:xfrm>
        </p:spPr>
        <p:txBody>
          <a:bodyPr/>
          <a:lstStyle/>
          <a:p>
            <a:r>
              <a:rPr lang="en-US"/>
              <a:t>Batteries provide power, nominal operation of 2 years. Average life ~ 400 days</a:t>
            </a:r>
          </a:p>
          <a:p>
            <a:r>
              <a:rPr lang="en-US"/>
              <a:t>Cost of basic drifter ~ $1800, ~ $3000 Barometer, ~ $1200 for baro upgrade</a:t>
            </a:r>
          </a:p>
          <a:p>
            <a:r>
              <a:rPr lang="en-US"/>
              <a:t>Drogued at 15-m depth to measure mixed layer currents.</a:t>
            </a:r>
          </a:p>
          <a:p>
            <a:r>
              <a:rPr lang="en-US"/>
              <a:t>Original SVP made out of ordura nylon, original designed: 7 sections each 92 cm long and 92 cm in diameter.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E72FF-167E-4592-8AD1-4DA7D7F2219D}" type="slidenum">
              <a:rPr lang="en-US"/>
              <a:pPr/>
              <a:t>9</a:t>
            </a:fld>
            <a:endParaRPr lang="en-US"/>
          </a:p>
        </p:txBody>
      </p:sp>
      <p:sp>
        <p:nvSpPr>
          <p:cNvPr id="27650" name="Rectangle 2"/>
          <p:cNvSpPr>
            <a:spLocks noGrp="1" noRot="1" noChangeAspect="1" noChangeArrowheads="1" noTextEdit="1"/>
          </p:cNvSpPr>
          <p:nvPr>
            <p:ph type="sldImg"/>
          </p:nvPr>
        </p:nvSpPr>
        <p:spPr>
          <a:xfrm>
            <a:off x="1177925" y="695325"/>
            <a:ext cx="4641850" cy="3481388"/>
          </a:xfrm>
          <a:ln/>
        </p:spPr>
      </p:sp>
      <p:sp>
        <p:nvSpPr>
          <p:cNvPr id="27651" name="Rectangle 3"/>
          <p:cNvSpPr>
            <a:spLocks noGrp="1" noChangeArrowheads="1"/>
          </p:cNvSpPr>
          <p:nvPr>
            <p:ph type="body" idx="1"/>
          </p:nvPr>
        </p:nvSpPr>
        <p:spPr>
          <a:xfrm>
            <a:off x="933450" y="4410075"/>
            <a:ext cx="5130800" cy="41783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A33A72-B4A0-490B-BF6A-E7C2A9F2B4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59C836-4E83-4535-B22C-DA226ACEA39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43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43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C07871-E256-4F58-B4C8-632E5142E1C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522413" y="1981200"/>
            <a:ext cx="3390900" cy="3671888"/>
          </a:xfrm>
        </p:spPr>
        <p:txBody>
          <a:bodyPr/>
          <a:lstStyle/>
          <a:p>
            <a:endParaRPr lang="en-US"/>
          </a:p>
        </p:txBody>
      </p:sp>
      <p:sp>
        <p:nvSpPr>
          <p:cNvPr id="4" name="Text Placeholder 3"/>
          <p:cNvSpPr>
            <a:spLocks noGrp="1"/>
          </p:cNvSpPr>
          <p:nvPr>
            <p:ph type="body" sz="half" idx="2"/>
          </p:nvPr>
        </p:nvSpPr>
        <p:spPr>
          <a:xfrm>
            <a:off x="5065713" y="1981200"/>
            <a:ext cx="3392487"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CB93ECD-E6E1-49CC-BF1E-C26BB6E2FA9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7CC4D9-6665-4E3D-A1B2-264A95A1F2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5D9676-3EB3-4B01-A326-8C753D24C0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2413" y="1981200"/>
            <a:ext cx="33909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5713" y="1981200"/>
            <a:ext cx="3392487"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9831E0-0F71-4C45-AFA2-C5E33E1CD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03CBA4-69AE-48D2-AB3C-23998FCA334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07FD99-7F8F-48C0-8B90-E112866E9A2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84838D-CC3A-4438-8687-08F501302CB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CF33FD-7F0D-43F3-9F11-DFD68267159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1D7680-9457-4BE2-A2A2-84A71D9E4E7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2413" y="1981200"/>
            <a:ext cx="6935787" cy="3671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3724ADE-89F1-487A-902D-0841C89D3414}" type="slidenum">
              <a:rPr lang="en-US"/>
              <a:pPr/>
              <a:t>‹#›</a:t>
            </a:fld>
            <a:endParaRPr lang="en-US"/>
          </a:p>
        </p:txBody>
      </p:sp>
      <p:sp>
        <p:nvSpPr>
          <p:cNvPr id="1033" name="AutoShape 9">
            <a:hlinkClick r:id="" action="ppaction://hlinkshowjump?jump=nextslide" highlightClick="1"/>
          </p:cNvPr>
          <p:cNvSpPr>
            <a:spLocks noChangeArrowheads="1"/>
          </p:cNvSpPr>
          <p:nvPr userDrawn="1"/>
        </p:nvSpPr>
        <p:spPr bwMode="auto">
          <a:xfrm>
            <a:off x="8683625" y="6321425"/>
            <a:ext cx="384175" cy="384175"/>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034" name="AutoShape 10">
            <a:hlinkClick r:id="" action="ppaction://hlinkshowjump?jump=previousslide" highlightClick="1"/>
          </p:cNvPr>
          <p:cNvSpPr>
            <a:spLocks noChangeArrowheads="1"/>
          </p:cNvSpPr>
          <p:nvPr userDrawn="1"/>
        </p:nvSpPr>
        <p:spPr bwMode="auto">
          <a:xfrm>
            <a:off x="8278813" y="6324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Training CD Pictures\gdp_logo.jpg"/>
          <p:cNvPicPr>
            <a:picLocks noChangeAspect="1" noChangeArrowheads="1"/>
          </p:cNvPicPr>
          <p:nvPr/>
        </p:nvPicPr>
        <p:blipFill>
          <a:blip r:embed="rId3" cstate="print"/>
          <a:srcRect b="11705"/>
          <a:stretch>
            <a:fillRect/>
          </a:stretch>
        </p:blipFill>
        <p:spPr bwMode="auto">
          <a:xfrm>
            <a:off x="2667000" y="1752600"/>
            <a:ext cx="4114800" cy="3914775"/>
          </a:xfrm>
          <a:prstGeom prst="rect">
            <a:avLst/>
          </a:prstGeom>
          <a:noFill/>
        </p:spPr>
      </p:pic>
      <p:sp>
        <p:nvSpPr>
          <p:cNvPr id="5123" name="Text Box 3"/>
          <p:cNvSpPr txBox="1">
            <a:spLocks noChangeArrowheads="1"/>
          </p:cNvSpPr>
          <p:nvPr/>
        </p:nvSpPr>
        <p:spPr bwMode="auto">
          <a:xfrm>
            <a:off x="1752600" y="228600"/>
            <a:ext cx="60960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0000FF"/>
                </a:solidFill>
              </a:rPr>
              <a:t>All You Wanted To Know About </a:t>
            </a:r>
            <a:r>
              <a:rPr lang="en-US" sz="4000" b="1" dirty="0" smtClean="0">
                <a:solidFill>
                  <a:srgbClr val="0000FF"/>
                </a:solidFill>
              </a:rPr>
              <a:t>Drifters’ Operations</a:t>
            </a:r>
            <a:endParaRPr lang="en-US" sz="4000" b="1" dirty="0" smtClean="0">
              <a:solidFill>
                <a:srgbClr val="0000FF"/>
              </a:solidFill>
            </a:endParaRPr>
          </a:p>
        </p:txBody>
      </p:sp>
      <p:sp>
        <p:nvSpPr>
          <p:cNvPr id="6" name="TextBox 5"/>
          <p:cNvSpPr txBox="1"/>
          <p:nvPr/>
        </p:nvSpPr>
        <p:spPr>
          <a:xfrm>
            <a:off x="8229600" y="6320135"/>
            <a:ext cx="914400" cy="461665"/>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09600" y="5867400"/>
            <a:ext cx="8077200" cy="830997"/>
          </a:xfrm>
          <a:prstGeom prst="rect">
            <a:avLst/>
          </a:prstGeom>
          <a:noFill/>
        </p:spPr>
        <p:txBody>
          <a:bodyPr wrap="square" rtlCol="0">
            <a:spAutoFit/>
          </a:bodyPr>
          <a:lstStyle/>
          <a:p>
            <a:pPr algn="ctr"/>
            <a:r>
              <a:rPr lang="en-US" dirty="0" smtClean="0"/>
              <a:t>Prepared by:  Mayra Pazos</a:t>
            </a:r>
          </a:p>
          <a:p>
            <a:pPr algn="ctr"/>
            <a:r>
              <a:rPr lang="en-US" dirty="0" smtClean="0"/>
              <a:t>Drifter Data Assembly Center, NOAA, AOML, Miami, Florida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1000"/>
                                  </p:stCondLst>
                                  <p:childTnLst>
                                    <p:set>
                                      <p:cBhvr>
                                        <p:cTn id="13" dur="1" fill="hold">
                                          <p:stCondLst>
                                            <p:cond delay="0"/>
                                          </p:stCondLst>
                                        </p:cTn>
                                        <p:tgtEl>
                                          <p:spTgt spid="5122"/>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1"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pazos\My Documents\Presentations\DBCP_training\Buoys_wraped.jpg"/>
          <p:cNvPicPr>
            <a:picLocks noChangeAspect="1" noChangeArrowheads="1"/>
          </p:cNvPicPr>
          <p:nvPr/>
        </p:nvPicPr>
        <p:blipFill>
          <a:blip r:embed="rId3" cstate="print"/>
          <a:srcRect l="5319" t="17487" r="8511"/>
          <a:stretch>
            <a:fillRect/>
          </a:stretch>
        </p:blipFill>
        <p:spPr bwMode="auto">
          <a:xfrm>
            <a:off x="2171700" y="2362200"/>
            <a:ext cx="5524500" cy="3967163"/>
          </a:xfrm>
          <a:prstGeom prst="rect">
            <a:avLst/>
          </a:prstGeom>
          <a:noFill/>
          <a:ln w="19050">
            <a:solidFill>
              <a:srgbClr val="FFCC00"/>
            </a:solidFill>
            <a:miter lim="800000"/>
            <a:headEnd/>
            <a:tailEnd/>
          </a:ln>
        </p:spPr>
      </p:pic>
      <p:grpSp>
        <p:nvGrpSpPr>
          <p:cNvPr id="28675" name="Group 3"/>
          <p:cNvGrpSpPr>
            <a:grpSpLocks/>
          </p:cNvGrpSpPr>
          <p:nvPr/>
        </p:nvGrpSpPr>
        <p:grpSpPr bwMode="auto">
          <a:xfrm>
            <a:off x="2647950" y="1143000"/>
            <a:ext cx="2286000" cy="2743200"/>
            <a:chOff x="1440" y="432"/>
            <a:chExt cx="1440" cy="1728"/>
          </a:xfrm>
        </p:grpSpPr>
        <p:sp>
          <p:nvSpPr>
            <p:cNvPr id="28676" name="Text Box 4"/>
            <p:cNvSpPr txBox="1">
              <a:spLocks noChangeArrowheads="1"/>
            </p:cNvSpPr>
            <p:nvPr/>
          </p:nvSpPr>
          <p:spPr bwMode="auto">
            <a:xfrm>
              <a:off x="1440" y="432"/>
              <a:ext cx="1440" cy="480"/>
            </a:xfrm>
            <a:prstGeom prst="rect">
              <a:avLst/>
            </a:prstGeom>
            <a:noFill/>
            <a:ln>
              <a:noFill/>
            </a:ln>
            <a:effectLst/>
          </p:spPr>
          <p:txBody>
            <a:bodyPr anchor="ctr"/>
            <a:lstStyle/>
            <a:p>
              <a:pPr>
                <a:spcBef>
                  <a:spcPct val="50000"/>
                </a:spcBef>
              </a:pPr>
              <a:r>
                <a:rPr lang="en-US" b="1"/>
                <a:t>Hulls covered with cardboard</a:t>
              </a:r>
            </a:p>
          </p:txBody>
        </p:sp>
        <p:grpSp>
          <p:nvGrpSpPr>
            <p:cNvPr id="28677" name="Group 5"/>
            <p:cNvGrpSpPr>
              <a:grpSpLocks/>
            </p:cNvGrpSpPr>
            <p:nvPr/>
          </p:nvGrpSpPr>
          <p:grpSpPr bwMode="auto">
            <a:xfrm>
              <a:off x="1730" y="872"/>
              <a:ext cx="941" cy="1288"/>
              <a:chOff x="1730" y="720"/>
              <a:chExt cx="941" cy="1288"/>
            </a:xfrm>
          </p:grpSpPr>
          <p:sp>
            <p:nvSpPr>
              <p:cNvPr id="28678" name="Line 6"/>
              <p:cNvSpPr>
                <a:spLocks noChangeShapeType="1"/>
              </p:cNvSpPr>
              <p:nvPr/>
            </p:nvSpPr>
            <p:spPr bwMode="auto">
              <a:xfrm flipH="1">
                <a:off x="1730" y="720"/>
                <a:ext cx="430" cy="679"/>
              </a:xfrm>
              <a:prstGeom prst="line">
                <a:avLst/>
              </a:prstGeom>
              <a:noFill/>
              <a:ln w="76200">
                <a:solidFill>
                  <a:srgbClr val="FFCC00"/>
                </a:solidFill>
                <a:round/>
                <a:headEnd/>
                <a:tailEnd type="triangle" w="med" len="med"/>
              </a:ln>
              <a:effectLst/>
            </p:spPr>
            <p:txBody>
              <a:bodyPr/>
              <a:lstStyle/>
              <a:p>
                <a:endParaRPr lang="en-US"/>
              </a:p>
            </p:txBody>
          </p:sp>
          <p:sp>
            <p:nvSpPr>
              <p:cNvPr id="28679" name="Line 7"/>
              <p:cNvSpPr>
                <a:spLocks noChangeShapeType="1"/>
              </p:cNvSpPr>
              <p:nvPr/>
            </p:nvSpPr>
            <p:spPr bwMode="auto">
              <a:xfrm rot="530703">
                <a:off x="2064" y="778"/>
                <a:ext cx="607" cy="1230"/>
              </a:xfrm>
              <a:prstGeom prst="line">
                <a:avLst/>
              </a:prstGeom>
              <a:noFill/>
              <a:ln w="76200">
                <a:solidFill>
                  <a:srgbClr val="FFCC00"/>
                </a:solidFill>
                <a:round/>
                <a:headEnd/>
                <a:tailEnd type="triangle" w="med" len="med"/>
              </a:ln>
              <a:effectLst/>
            </p:spPr>
            <p:txBody>
              <a:bodyPr/>
              <a:lstStyle/>
              <a:p>
                <a:endParaRPr lang="en-US"/>
              </a:p>
            </p:txBody>
          </p:sp>
        </p:grpSp>
      </p:grpSp>
      <p:grpSp>
        <p:nvGrpSpPr>
          <p:cNvPr id="28680" name="Group 8"/>
          <p:cNvGrpSpPr>
            <a:grpSpLocks/>
          </p:cNvGrpSpPr>
          <p:nvPr/>
        </p:nvGrpSpPr>
        <p:grpSpPr bwMode="auto">
          <a:xfrm>
            <a:off x="304800" y="1920875"/>
            <a:ext cx="2343150" cy="1279525"/>
            <a:chOff x="96" y="922"/>
            <a:chExt cx="1344" cy="806"/>
          </a:xfrm>
        </p:grpSpPr>
        <p:sp>
          <p:nvSpPr>
            <p:cNvPr id="28681" name="Text Box 9"/>
            <p:cNvSpPr txBox="1">
              <a:spLocks noChangeArrowheads="1"/>
            </p:cNvSpPr>
            <p:nvPr/>
          </p:nvSpPr>
          <p:spPr bwMode="auto">
            <a:xfrm>
              <a:off x="96" y="922"/>
              <a:ext cx="1104" cy="518"/>
            </a:xfrm>
            <a:prstGeom prst="rect">
              <a:avLst/>
            </a:prstGeom>
            <a:noFill/>
            <a:ln w="9525">
              <a:noFill/>
              <a:miter lim="800000"/>
              <a:headEnd/>
              <a:tailEnd/>
            </a:ln>
            <a:effectLst/>
          </p:spPr>
          <p:txBody>
            <a:bodyPr>
              <a:spAutoFit/>
            </a:bodyPr>
            <a:lstStyle/>
            <a:p>
              <a:pPr>
                <a:spcBef>
                  <a:spcPct val="50000"/>
                </a:spcBef>
              </a:pPr>
              <a:r>
                <a:rPr lang="en-US" b="1"/>
                <a:t>Deployment Instructions</a:t>
              </a:r>
            </a:p>
          </p:txBody>
        </p:sp>
        <p:grpSp>
          <p:nvGrpSpPr>
            <p:cNvPr id="28682" name="Group 10"/>
            <p:cNvGrpSpPr>
              <a:grpSpLocks/>
            </p:cNvGrpSpPr>
            <p:nvPr/>
          </p:nvGrpSpPr>
          <p:grpSpPr bwMode="auto">
            <a:xfrm>
              <a:off x="528" y="1440"/>
              <a:ext cx="912" cy="288"/>
              <a:chOff x="528" y="1440"/>
              <a:chExt cx="912" cy="288"/>
            </a:xfrm>
          </p:grpSpPr>
          <p:sp>
            <p:nvSpPr>
              <p:cNvPr id="28683" name="Line 11"/>
              <p:cNvSpPr>
                <a:spLocks noChangeShapeType="1"/>
              </p:cNvSpPr>
              <p:nvPr/>
            </p:nvSpPr>
            <p:spPr bwMode="auto">
              <a:xfrm>
                <a:off x="528" y="1440"/>
                <a:ext cx="0" cy="288"/>
              </a:xfrm>
              <a:prstGeom prst="line">
                <a:avLst/>
              </a:prstGeom>
              <a:noFill/>
              <a:ln w="76200">
                <a:solidFill>
                  <a:srgbClr val="FFCC00"/>
                </a:solidFill>
                <a:round/>
                <a:headEnd/>
                <a:tailEnd/>
              </a:ln>
              <a:effectLst/>
            </p:spPr>
            <p:txBody>
              <a:bodyPr/>
              <a:lstStyle/>
              <a:p>
                <a:endParaRPr lang="en-US"/>
              </a:p>
            </p:txBody>
          </p:sp>
          <p:sp>
            <p:nvSpPr>
              <p:cNvPr id="28684" name="Line 12"/>
              <p:cNvSpPr>
                <a:spLocks noChangeShapeType="1"/>
              </p:cNvSpPr>
              <p:nvPr/>
            </p:nvSpPr>
            <p:spPr bwMode="auto">
              <a:xfrm>
                <a:off x="528" y="1728"/>
                <a:ext cx="912" cy="0"/>
              </a:xfrm>
              <a:prstGeom prst="line">
                <a:avLst/>
              </a:prstGeom>
              <a:noFill/>
              <a:ln w="76200">
                <a:solidFill>
                  <a:srgbClr val="FFCC00"/>
                </a:solidFill>
                <a:round/>
                <a:headEnd/>
                <a:tailEnd type="triangle" w="med" len="med"/>
              </a:ln>
              <a:effectLst/>
            </p:spPr>
            <p:txBody>
              <a:bodyPr/>
              <a:lstStyle/>
              <a:p>
                <a:endParaRPr lang="en-US"/>
              </a:p>
            </p:txBody>
          </p:sp>
        </p:grpSp>
      </p:grpSp>
      <p:grpSp>
        <p:nvGrpSpPr>
          <p:cNvPr id="28685" name="Group 13"/>
          <p:cNvGrpSpPr>
            <a:grpSpLocks/>
          </p:cNvGrpSpPr>
          <p:nvPr/>
        </p:nvGrpSpPr>
        <p:grpSpPr bwMode="auto">
          <a:xfrm>
            <a:off x="895350" y="5029200"/>
            <a:ext cx="1828800" cy="822325"/>
            <a:chOff x="336" y="2880"/>
            <a:chExt cx="1152" cy="518"/>
          </a:xfrm>
        </p:grpSpPr>
        <p:sp>
          <p:nvSpPr>
            <p:cNvPr id="28686" name="Text Box 14"/>
            <p:cNvSpPr txBox="1">
              <a:spLocks noChangeArrowheads="1"/>
            </p:cNvSpPr>
            <p:nvPr/>
          </p:nvSpPr>
          <p:spPr bwMode="auto">
            <a:xfrm>
              <a:off x="336" y="2880"/>
              <a:ext cx="672" cy="518"/>
            </a:xfrm>
            <a:prstGeom prst="rect">
              <a:avLst/>
            </a:prstGeom>
            <a:noFill/>
            <a:ln w="9525">
              <a:noFill/>
              <a:miter lim="800000"/>
              <a:headEnd/>
              <a:tailEnd/>
            </a:ln>
            <a:effectLst/>
          </p:spPr>
          <p:txBody>
            <a:bodyPr>
              <a:spAutoFit/>
            </a:bodyPr>
            <a:lstStyle/>
            <a:p>
              <a:pPr>
                <a:spcBef>
                  <a:spcPct val="50000"/>
                </a:spcBef>
              </a:pPr>
              <a:r>
                <a:rPr lang="en-US" b="1"/>
                <a:t>Plastic wrap</a:t>
              </a:r>
            </a:p>
          </p:txBody>
        </p:sp>
        <p:sp>
          <p:nvSpPr>
            <p:cNvPr id="28687" name="Line 15"/>
            <p:cNvSpPr>
              <a:spLocks noChangeShapeType="1"/>
            </p:cNvSpPr>
            <p:nvPr/>
          </p:nvSpPr>
          <p:spPr bwMode="auto">
            <a:xfrm flipV="1">
              <a:off x="912" y="2928"/>
              <a:ext cx="576" cy="288"/>
            </a:xfrm>
            <a:prstGeom prst="line">
              <a:avLst/>
            </a:prstGeom>
            <a:noFill/>
            <a:ln w="76200">
              <a:solidFill>
                <a:srgbClr val="FFCC00"/>
              </a:solidFill>
              <a:round/>
              <a:headEnd/>
              <a:tailEnd type="triangle" w="med" len="med"/>
            </a:ln>
            <a:effectLst/>
          </p:spPr>
          <p:txBody>
            <a:bodyPr/>
            <a:lstStyle/>
            <a:p>
              <a:endParaRPr lang="en-US"/>
            </a:p>
          </p:txBody>
        </p:sp>
      </p:grpSp>
      <p:sp>
        <p:nvSpPr>
          <p:cNvPr id="28688" name="Text Box 16"/>
          <p:cNvSpPr txBox="1">
            <a:spLocks noChangeArrowheads="1"/>
          </p:cNvSpPr>
          <p:nvPr/>
        </p:nvSpPr>
        <p:spPr bwMode="auto">
          <a:xfrm>
            <a:off x="1828800" y="212725"/>
            <a:ext cx="5410200" cy="762000"/>
          </a:xfrm>
          <a:prstGeom prst="rect">
            <a:avLst/>
          </a:prstGeom>
          <a:noFill/>
          <a:ln w="9525">
            <a:noFill/>
            <a:miter lim="800000"/>
            <a:headEnd/>
            <a:tailEnd/>
          </a:ln>
          <a:effectLst/>
        </p:spPr>
        <p:txBody>
          <a:bodyPr>
            <a:spAutoFit/>
          </a:bodyPr>
          <a:lstStyle/>
          <a:p>
            <a:pPr>
              <a:spcBef>
                <a:spcPct val="50000"/>
              </a:spcBef>
            </a:pPr>
            <a:r>
              <a:rPr lang="en-US" sz="4400" b="1">
                <a:solidFill>
                  <a:schemeClr val="accent2"/>
                </a:solidFill>
                <a:latin typeface="Comic Sans MS" pitchFamily="66" charset="0"/>
              </a:rPr>
              <a:t>Drifter Packaging</a:t>
            </a:r>
          </a:p>
        </p:txBody>
      </p:sp>
      <p:grpSp>
        <p:nvGrpSpPr>
          <p:cNvPr id="28689" name="Group 17"/>
          <p:cNvGrpSpPr>
            <a:grpSpLocks/>
          </p:cNvGrpSpPr>
          <p:nvPr/>
        </p:nvGrpSpPr>
        <p:grpSpPr bwMode="auto">
          <a:xfrm>
            <a:off x="5029200" y="1447800"/>
            <a:ext cx="2286000" cy="2743200"/>
            <a:chOff x="1440" y="432"/>
            <a:chExt cx="1440" cy="1728"/>
          </a:xfrm>
        </p:grpSpPr>
        <p:sp>
          <p:nvSpPr>
            <p:cNvPr id="28690" name="Text Box 18"/>
            <p:cNvSpPr txBox="1">
              <a:spLocks noChangeArrowheads="1"/>
            </p:cNvSpPr>
            <p:nvPr/>
          </p:nvSpPr>
          <p:spPr bwMode="auto">
            <a:xfrm>
              <a:off x="1440" y="432"/>
              <a:ext cx="1440" cy="480"/>
            </a:xfrm>
            <a:prstGeom prst="rect">
              <a:avLst/>
            </a:prstGeom>
            <a:noFill/>
            <a:ln w="9525">
              <a:noFill/>
              <a:miter lim="800000"/>
              <a:headEnd/>
              <a:tailEnd/>
            </a:ln>
            <a:effectLst/>
          </p:spPr>
          <p:txBody>
            <a:bodyPr anchor="ctr"/>
            <a:lstStyle/>
            <a:p>
              <a:pPr algn="ctr">
                <a:spcBef>
                  <a:spcPct val="50000"/>
                </a:spcBef>
              </a:pPr>
              <a:r>
                <a:rPr lang="en-US" b="1"/>
                <a:t>Uncovered Hulls</a:t>
              </a:r>
            </a:p>
          </p:txBody>
        </p:sp>
        <p:grpSp>
          <p:nvGrpSpPr>
            <p:cNvPr id="28691" name="Group 19"/>
            <p:cNvGrpSpPr>
              <a:grpSpLocks/>
            </p:cNvGrpSpPr>
            <p:nvPr/>
          </p:nvGrpSpPr>
          <p:grpSpPr bwMode="auto">
            <a:xfrm>
              <a:off x="1730" y="872"/>
              <a:ext cx="941" cy="1288"/>
              <a:chOff x="1730" y="720"/>
              <a:chExt cx="941" cy="1288"/>
            </a:xfrm>
          </p:grpSpPr>
          <p:sp>
            <p:nvSpPr>
              <p:cNvPr id="28692" name="Line 20"/>
              <p:cNvSpPr>
                <a:spLocks noChangeShapeType="1"/>
              </p:cNvSpPr>
              <p:nvPr/>
            </p:nvSpPr>
            <p:spPr bwMode="auto">
              <a:xfrm flipH="1">
                <a:off x="1730" y="720"/>
                <a:ext cx="430" cy="679"/>
              </a:xfrm>
              <a:prstGeom prst="line">
                <a:avLst/>
              </a:prstGeom>
              <a:noFill/>
              <a:ln w="76200">
                <a:solidFill>
                  <a:srgbClr val="FFCC00"/>
                </a:solidFill>
                <a:round/>
                <a:headEnd/>
                <a:tailEnd type="triangle" w="med" len="med"/>
              </a:ln>
              <a:effectLst/>
            </p:spPr>
            <p:txBody>
              <a:bodyPr/>
              <a:lstStyle/>
              <a:p>
                <a:endParaRPr lang="en-US"/>
              </a:p>
            </p:txBody>
          </p:sp>
          <p:sp>
            <p:nvSpPr>
              <p:cNvPr id="28693" name="Line 21"/>
              <p:cNvSpPr>
                <a:spLocks noChangeShapeType="1"/>
              </p:cNvSpPr>
              <p:nvPr/>
            </p:nvSpPr>
            <p:spPr bwMode="auto">
              <a:xfrm rot="530703">
                <a:off x="2064" y="778"/>
                <a:ext cx="607" cy="1230"/>
              </a:xfrm>
              <a:prstGeom prst="line">
                <a:avLst/>
              </a:prstGeom>
              <a:noFill/>
              <a:ln w="76200">
                <a:solidFill>
                  <a:srgbClr val="FFCC00"/>
                </a:solidFill>
                <a:round/>
                <a:headEnd/>
                <a:tailEnd type="triangle" w="med" len="med"/>
              </a:ln>
              <a:effectLst/>
            </p:spPr>
            <p:txBody>
              <a:bodyPr/>
              <a:lstStyle/>
              <a:p>
                <a:endParaRPr lang="en-US"/>
              </a:p>
            </p:txBody>
          </p:sp>
        </p:grpSp>
      </p:grpSp>
      <p:sp>
        <p:nvSpPr>
          <p:cNvPr id="28694" name="AutoShape 22">
            <a:hlinkClick r:id="" action="ppaction://noaction" highlightClick="1"/>
          </p:cNvPr>
          <p:cNvSpPr>
            <a:spLocks noChangeArrowheads="1"/>
          </p:cNvSpPr>
          <p:nvPr/>
        </p:nvSpPr>
        <p:spPr bwMode="auto">
          <a:xfrm>
            <a:off x="7718425" y="6215063"/>
            <a:ext cx="511175" cy="511175"/>
          </a:xfrm>
          <a:prstGeom prst="actionButtonHome">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772400" cy="1143000"/>
          </a:xfrm>
        </p:spPr>
        <p:txBody>
          <a:bodyPr/>
          <a:lstStyle/>
          <a:p>
            <a:r>
              <a:rPr lang="en-US" b="1">
                <a:solidFill>
                  <a:srgbClr val="0000FF"/>
                </a:solidFill>
                <a:latin typeface="Comic Sans MS" pitchFamily="66" charset="0"/>
              </a:rPr>
              <a:t>Pull-Pin Activation Magnet</a:t>
            </a:r>
            <a:r>
              <a:rPr lang="en-US" b="1">
                <a:solidFill>
                  <a:srgbClr val="FF0000"/>
                </a:solidFill>
              </a:rPr>
              <a:t> </a:t>
            </a:r>
            <a:endParaRPr lang="en-US"/>
          </a:p>
        </p:txBody>
      </p:sp>
      <p:sp>
        <p:nvSpPr>
          <p:cNvPr id="41987" name="Rectangle 3"/>
          <p:cNvSpPr>
            <a:spLocks noGrp="1" noChangeArrowheads="1"/>
          </p:cNvSpPr>
          <p:nvPr>
            <p:ph type="body" sz="half" idx="2"/>
          </p:nvPr>
        </p:nvSpPr>
        <p:spPr>
          <a:xfrm>
            <a:off x="4648200" y="1981200"/>
            <a:ext cx="4114800" cy="4343400"/>
          </a:xfrm>
        </p:spPr>
        <p:txBody>
          <a:bodyPr/>
          <a:lstStyle/>
          <a:p>
            <a:r>
              <a:rPr lang="en-US" sz="2400"/>
              <a:t>Some drifters have a pull-pin magnet to activate the buoy.</a:t>
            </a:r>
          </a:p>
          <a:p>
            <a:r>
              <a:rPr lang="en-US" sz="2400"/>
              <a:t>Without removal of the magnet, the buoy remains  “off”.</a:t>
            </a:r>
          </a:p>
          <a:p>
            <a:r>
              <a:rPr lang="en-US" sz="2400"/>
              <a:t>Some drifters have the magnet attached with water-soluble tape, that don’t require removal prior to deployment.</a:t>
            </a:r>
          </a:p>
        </p:txBody>
      </p:sp>
      <p:pic>
        <p:nvPicPr>
          <p:cNvPr id="41988" name="Picture 4" descr="DSC00021"/>
          <p:cNvPicPr>
            <a:picLocks noGrp="1" noChangeAspect="1" noChangeArrowheads="1"/>
          </p:cNvPicPr>
          <p:nvPr>
            <p:ph type="chart" sz="half" idx="1"/>
          </p:nvPr>
        </p:nvPicPr>
        <p:blipFill>
          <a:blip r:embed="rId3" cstate="print"/>
          <a:srcRect/>
          <a:stretch>
            <a:fillRect/>
          </a:stretch>
        </p:blipFill>
        <p:spPr>
          <a:xfrm>
            <a:off x="1844675" y="1981200"/>
            <a:ext cx="2754313" cy="3671888"/>
          </a:xfrm>
          <a:noFill/>
          <a:ln w="38100">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98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1000"/>
                                  </p:stCondLst>
                                  <p:childTnLst>
                                    <p:set>
                                      <p:cBhvr>
                                        <p:cTn id="9" dur="1" fill="hold">
                                          <p:stCondLst>
                                            <p:cond delay="0"/>
                                          </p:stCondLst>
                                        </p:cTn>
                                        <p:tgtEl>
                                          <p:spTgt spid="41988"/>
                                        </p:tgtEl>
                                        <p:attrNameLst>
                                          <p:attrName>style.visibility</p:attrName>
                                        </p:attrNameLst>
                                      </p:cBhvr>
                                      <p:to>
                                        <p:strVal val="visible"/>
                                      </p:to>
                                    </p:set>
                                    <p:anim calcmode="lin" valueType="num">
                                      <p:cBhvr>
                                        <p:cTn id="10" dur="500" fill="hold"/>
                                        <p:tgtEl>
                                          <p:spTgt spid="41988"/>
                                        </p:tgtEl>
                                        <p:attrNameLst>
                                          <p:attrName>ppt_w</p:attrName>
                                        </p:attrNameLst>
                                      </p:cBhvr>
                                      <p:tavLst>
                                        <p:tav tm="0">
                                          <p:val>
                                            <p:fltVal val="0"/>
                                          </p:val>
                                        </p:tav>
                                        <p:tav tm="100000">
                                          <p:val>
                                            <p:strVal val="#ppt_w"/>
                                          </p:val>
                                        </p:tav>
                                      </p:tavLst>
                                    </p:anim>
                                    <p:anim calcmode="lin" valueType="num">
                                      <p:cBhvr>
                                        <p:cTn id="11" dur="500" fill="hold"/>
                                        <p:tgtEl>
                                          <p:spTgt spid="41988"/>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499"/>
                                          </p:stCondLst>
                                        </p:cTn>
                                        <p:tgtEl>
                                          <p:spTgt spid="41987">
                                            <p:txEl>
                                              <p:pRg st="0" end="0"/>
                                            </p:txEl>
                                          </p:spTgt>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grpId="0" nodeType="afterEffect">
                                  <p:stCondLst>
                                    <p:cond delay="1000"/>
                                  </p:stCondLst>
                                  <p:childTnLst>
                                    <p:set>
                                      <p:cBhvr>
                                        <p:cTn id="17" dur="1" fill="hold">
                                          <p:stCondLst>
                                            <p:cond delay="499"/>
                                          </p:stCondLst>
                                        </p:cTn>
                                        <p:tgtEl>
                                          <p:spTgt spid="41987">
                                            <p:txEl>
                                              <p:pRg st="1" end="1"/>
                                            </p:txEl>
                                          </p:spTgt>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grpId="0" nodeType="afterEffect">
                                  <p:stCondLst>
                                    <p:cond delay="1000"/>
                                  </p:stCondLst>
                                  <p:childTnLst>
                                    <p:set>
                                      <p:cBhvr>
                                        <p:cTn id="20"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pazos\My Documents\Presentations\DBCP_training\Deploying_drifter.jpg"/>
          <p:cNvPicPr>
            <a:picLocks noChangeAspect="1" noChangeArrowheads="1"/>
          </p:cNvPicPr>
          <p:nvPr/>
        </p:nvPicPr>
        <p:blipFill>
          <a:blip r:embed="rId3" cstate="print"/>
          <a:srcRect/>
          <a:stretch>
            <a:fillRect/>
          </a:stretch>
        </p:blipFill>
        <p:spPr bwMode="auto">
          <a:xfrm>
            <a:off x="1562100" y="1238250"/>
            <a:ext cx="6057900" cy="5048250"/>
          </a:xfrm>
          <a:prstGeom prst="rect">
            <a:avLst/>
          </a:prstGeom>
          <a:noFill/>
          <a:ln w="38100">
            <a:solidFill>
              <a:srgbClr val="0000FF"/>
            </a:solidFill>
            <a:miter lim="800000"/>
            <a:headEnd/>
            <a:tailEnd/>
          </a:ln>
        </p:spPr>
      </p:pic>
      <p:sp>
        <p:nvSpPr>
          <p:cNvPr id="48131" name="Text Box 3"/>
          <p:cNvSpPr txBox="1">
            <a:spLocks noChangeArrowheads="1"/>
          </p:cNvSpPr>
          <p:nvPr/>
        </p:nvSpPr>
        <p:spPr bwMode="auto">
          <a:xfrm>
            <a:off x="381000" y="152400"/>
            <a:ext cx="87630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0000FF"/>
                </a:solidFill>
                <a:latin typeface="Comic Sans MS" pitchFamily="66" charset="0"/>
              </a:rPr>
              <a:t>Drifter Ready To Be Deployed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Documents and Settings\pazos\My Documents\Presentations\DBCP_training\TakingOutWrap.jpg"/>
          <p:cNvPicPr>
            <a:picLocks noChangeAspect="1" noChangeArrowheads="1"/>
          </p:cNvPicPr>
          <p:nvPr/>
        </p:nvPicPr>
        <p:blipFill>
          <a:blip r:embed="rId3" cstate="print"/>
          <a:srcRect/>
          <a:stretch>
            <a:fillRect/>
          </a:stretch>
        </p:blipFill>
        <p:spPr bwMode="auto">
          <a:xfrm>
            <a:off x="381000" y="1447800"/>
            <a:ext cx="3657600" cy="2743200"/>
          </a:xfrm>
          <a:prstGeom prst="rect">
            <a:avLst/>
          </a:prstGeom>
          <a:noFill/>
          <a:ln w="38100">
            <a:solidFill>
              <a:srgbClr val="0000FF"/>
            </a:solidFill>
            <a:miter lim="800000"/>
            <a:headEnd/>
            <a:tailEnd/>
          </a:ln>
        </p:spPr>
      </p:pic>
      <p:sp>
        <p:nvSpPr>
          <p:cNvPr id="30724" name="Text Box 4"/>
          <p:cNvSpPr txBox="1">
            <a:spLocks noChangeArrowheads="1"/>
          </p:cNvSpPr>
          <p:nvPr/>
        </p:nvSpPr>
        <p:spPr bwMode="auto">
          <a:xfrm>
            <a:off x="1981200" y="914400"/>
            <a:ext cx="5105400" cy="457200"/>
          </a:xfrm>
          <a:prstGeom prst="rect">
            <a:avLst/>
          </a:prstGeom>
          <a:noFill/>
          <a:ln w="9525">
            <a:noFill/>
            <a:miter lim="800000"/>
            <a:headEnd/>
            <a:tailEnd/>
          </a:ln>
          <a:effectLst/>
        </p:spPr>
        <p:txBody>
          <a:bodyPr>
            <a:spAutoFit/>
          </a:bodyPr>
          <a:lstStyle/>
          <a:p>
            <a:pPr>
              <a:spcBef>
                <a:spcPct val="50000"/>
              </a:spcBef>
            </a:pPr>
            <a:r>
              <a:rPr lang="en-US" b="1"/>
              <a:t>1- Remove </a:t>
            </a:r>
            <a:r>
              <a:rPr lang="en-US" b="1" i="1">
                <a:solidFill>
                  <a:srgbClr val="FF0000"/>
                </a:solidFill>
              </a:rPr>
              <a:t>ONLY</a:t>
            </a:r>
            <a:r>
              <a:rPr lang="en-US" b="1"/>
              <a:t> plastic shrink wrap</a:t>
            </a:r>
          </a:p>
        </p:txBody>
      </p:sp>
      <p:sp>
        <p:nvSpPr>
          <p:cNvPr id="30734" name="Text Box 14"/>
          <p:cNvSpPr txBox="1">
            <a:spLocks noChangeArrowheads="1"/>
          </p:cNvSpPr>
          <p:nvPr/>
        </p:nvSpPr>
        <p:spPr bwMode="auto">
          <a:xfrm>
            <a:off x="1066800" y="152400"/>
            <a:ext cx="7010400" cy="701675"/>
          </a:xfrm>
          <a:prstGeom prst="rect">
            <a:avLst/>
          </a:prstGeom>
          <a:noFill/>
          <a:ln w="9525">
            <a:noFill/>
            <a:miter lim="800000"/>
            <a:headEnd/>
            <a:tailEnd/>
          </a:ln>
          <a:effectLst/>
        </p:spPr>
        <p:txBody>
          <a:bodyPr>
            <a:spAutoFit/>
          </a:bodyPr>
          <a:lstStyle/>
          <a:p>
            <a:pPr algn="ctr">
              <a:spcBef>
                <a:spcPct val="50000"/>
              </a:spcBef>
            </a:pPr>
            <a:r>
              <a:rPr lang="en-US" sz="4000" b="1">
                <a:solidFill>
                  <a:schemeClr val="accent2"/>
                </a:solidFill>
                <a:latin typeface="Comic Sans MS" pitchFamily="66" charset="0"/>
                <a:cs typeface="Times New Roman" pitchFamily="18" charset="0"/>
              </a:rPr>
              <a:t>How To Deploy A Drifter</a:t>
            </a:r>
          </a:p>
        </p:txBody>
      </p:sp>
      <p:sp>
        <p:nvSpPr>
          <p:cNvPr id="30735" name="Text Box 15"/>
          <p:cNvSpPr txBox="1">
            <a:spLocks noChangeArrowheads="1"/>
          </p:cNvSpPr>
          <p:nvPr/>
        </p:nvSpPr>
        <p:spPr bwMode="auto">
          <a:xfrm>
            <a:off x="304800" y="4419600"/>
            <a:ext cx="3733800" cy="1917700"/>
          </a:xfrm>
          <a:prstGeom prst="rect">
            <a:avLst/>
          </a:prstGeom>
          <a:noFill/>
          <a:ln w="9525">
            <a:noFill/>
            <a:miter lim="800000"/>
            <a:headEnd/>
            <a:tailEnd/>
          </a:ln>
          <a:effectLst/>
        </p:spPr>
        <p:txBody>
          <a:bodyPr>
            <a:spAutoFit/>
          </a:bodyPr>
          <a:lstStyle/>
          <a:p>
            <a:pPr>
              <a:spcBef>
                <a:spcPct val="50000"/>
              </a:spcBef>
            </a:pPr>
            <a:r>
              <a:rPr lang="en-US" b="1"/>
              <a:t>Some drifters have cardboard around the float. </a:t>
            </a:r>
            <a:r>
              <a:rPr lang="en-US" b="1" i="1">
                <a:solidFill>
                  <a:srgbClr val="FF0000"/>
                </a:solidFill>
              </a:rPr>
              <a:t>DO NOT</a:t>
            </a:r>
            <a:r>
              <a:rPr lang="en-US" b="1"/>
              <a:t> remove the cardboard surrounding the surface float.</a:t>
            </a:r>
          </a:p>
        </p:txBody>
      </p:sp>
      <p:pic>
        <p:nvPicPr>
          <p:cNvPr id="30738" name="Picture 18" descr="E:\Training CD Pictures\buoy_wrapped_magnet\DSC00019.JPG"/>
          <p:cNvPicPr>
            <a:picLocks noChangeAspect="1" noChangeArrowheads="1"/>
          </p:cNvPicPr>
          <p:nvPr/>
        </p:nvPicPr>
        <p:blipFill>
          <a:blip r:embed="rId4" cstate="print"/>
          <a:srcRect/>
          <a:stretch>
            <a:fillRect/>
          </a:stretch>
        </p:blipFill>
        <p:spPr bwMode="auto">
          <a:xfrm>
            <a:off x="5105400" y="1447800"/>
            <a:ext cx="3733800" cy="2800350"/>
          </a:xfrm>
          <a:prstGeom prst="rect">
            <a:avLst/>
          </a:prstGeom>
          <a:noFill/>
          <a:ln w="38100">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09600" y="0"/>
            <a:ext cx="8042275" cy="671513"/>
          </a:xfrm>
          <a:prstGeom prst="rect">
            <a:avLst/>
          </a:prstGeom>
          <a:noFill/>
          <a:ln w="9525">
            <a:noFill/>
            <a:miter lim="800000"/>
            <a:headEnd/>
            <a:tailEnd/>
          </a:ln>
          <a:effectLst/>
        </p:spPr>
        <p:txBody>
          <a:bodyPr>
            <a:spAutoFit/>
          </a:bodyPr>
          <a:lstStyle/>
          <a:p>
            <a:pPr algn="ctr"/>
            <a:r>
              <a:rPr lang="en-US" sz="3800" b="1">
                <a:solidFill>
                  <a:schemeClr val="accent2"/>
                </a:solidFill>
                <a:latin typeface="Comic Sans MS" pitchFamily="66" charset="0"/>
                <a:cs typeface="Times New Roman" pitchFamily="18" charset="0"/>
              </a:rPr>
              <a:t>How To Deploy A Drifter (Cont.)</a:t>
            </a:r>
          </a:p>
        </p:txBody>
      </p:sp>
      <p:sp>
        <p:nvSpPr>
          <p:cNvPr id="49155" name="Text Box 3"/>
          <p:cNvSpPr txBox="1">
            <a:spLocks noChangeArrowheads="1"/>
          </p:cNvSpPr>
          <p:nvPr/>
        </p:nvSpPr>
        <p:spPr bwMode="auto">
          <a:xfrm>
            <a:off x="2019300" y="701675"/>
            <a:ext cx="5105400" cy="822325"/>
          </a:xfrm>
          <a:prstGeom prst="rect">
            <a:avLst/>
          </a:prstGeom>
          <a:noFill/>
          <a:ln w="9525">
            <a:noFill/>
            <a:miter lim="800000"/>
            <a:headEnd/>
            <a:tailEnd/>
          </a:ln>
          <a:effectLst/>
        </p:spPr>
        <p:txBody>
          <a:bodyPr>
            <a:spAutoFit/>
          </a:bodyPr>
          <a:lstStyle/>
          <a:p>
            <a:pPr>
              <a:spcBef>
                <a:spcPct val="50000"/>
              </a:spcBef>
            </a:pPr>
            <a:r>
              <a:rPr lang="en-US" b="1"/>
              <a:t>2- </a:t>
            </a:r>
            <a:r>
              <a:rPr lang="en-US" b="1">
                <a:solidFill>
                  <a:srgbClr val="FF0000"/>
                </a:solidFill>
              </a:rPr>
              <a:t>DO NOT</a:t>
            </a:r>
            <a:r>
              <a:rPr lang="en-US" b="1"/>
              <a:t> remove the paper tape securing the tether and drogue</a:t>
            </a:r>
          </a:p>
        </p:txBody>
      </p:sp>
      <p:pic>
        <p:nvPicPr>
          <p:cNvPr id="49157" name="Picture 5" descr="E:\Training CD Pictures\buoy_wrapped_magnet\DSC00018.JPG"/>
          <p:cNvPicPr>
            <a:picLocks noChangeAspect="1" noChangeArrowheads="1"/>
          </p:cNvPicPr>
          <p:nvPr/>
        </p:nvPicPr>
        <p:blipFill>
          <a:blip r:embed="rId3" cstate="print"/>
          <a:srcRect/>
          <a:stretch>
            <a:fillRect/>
          </a:stretch>
        </p:blipFill>
        <p:spPr bwMode="auto">
          <a:xfrm>
            <a:off x="3086100" y="1692275"/>
            <a:ext cx="2971800" cy="3962400"/>
          </a:xfrm>
          <a:prstGeom prst="rect">
            <a:avLst/>
          </a:prstGeom>
          <a:noFill/>
          <a:ln w="38100">
            <a:solidFill>
              <a:srgbClr val="0000FF"/>
            </a:solidFill>
            <a:miter lim="800000"/>
            <a:headEnd/>
            <a:tailEnd/>
          </a:ln>
        </p:spPr>
      </p:pic>
      <p:sp>
        <p:nvSpPr>
          <p:cNvPr id="49162" name="Text Box 10"/>
          <p:cNvSpPr txBox="1">
            <a:spLocks noChangeArrowheads="1"/>
          </p:cNvSpPr>
          <p:nvPr/>
        </p:nvSpPr>
        <p:spPr bwMode="auto">
          <a:xfrm>
            <a:off x="7239000" y="3749675"/>
            <a:ext cx="1524000" cy="457200"/>
          </a:xfrm>
          <a:prstGeom prst="rect">
            <a:avLst/>
          </a:prstGeom>
          <a:noFill/>
          <a:ln w="9525">
            <a:noFill/>
            <a:miter lim="800000"/>
            <a:headEnd/>
            <a:tailEnd/>
          </a:ln>
          <a:effectLst/>
        </p:spPr>
        <p:txBody>
          <a:bodyPr>
            <a:spAutoFit/>
          </a:bodyPr>
          <a:lstStyle/>
          <a:p>
            <a:pPr>
              <a:spcBef>
                <a:spcPct val="50000"/>
              </a:spcBef>
            </a:pPr>
            <a:r>
              <a:rPr lang="en-US"/>
              <a:t>Paper tape</a:t>
            </a:r>
          </a:p>
        </p:txBody>
      </p:sp>
      <p:sp>
        <p:nvSpPr>
          <p:cNvPr id="49163" name="Text Box 11"/>
          <p:cNvSpPr txBox="1">
            <a:spLocks noChangeArrowheads="1"/>
          </p:cNvSpPr>
          <p:nvPr/>
        </p:nvSpPr>
        <p:spPr bwMode="auto">
          <a:xfrm>
            <a:off x="6553200" y="4892675"/>
            <a:ext cx="1524000" cy="457200"/>
          </a:xfrm>
          <a:prstGeom prst="rect">
            <a:avLst/>
          </a:prstGeom>
          <a:noFill/>
          <a:ln w="9525">
            <a:noFill/>
            <a:miter lim="800000"/>
            <a:headEnd/>
            <a:tailEnd/>
          </a:ln>
          <a:effectLst/>
        </p:spPr>
        <p:txBody>
          <a:bodyPr>
            <a:spAutoFit/>
          </a:bodyPr>
          <a:lstStyle/>
          <a:p>
            <a:pPr>
              <a:spcBef>
                <a:spcPct val="50000"/>
              </a:spcBef>
            </a:pPr>
            <a:r>
              <a:rPr lang="en-US"/>
              <a:t>Paper tape</a:t>
            </a:r>
          </a:p>
        </p:txBody>
      </p:sp>
      <p:sp>
        <p:nvSpPr>
          <p:cNvPr id="49165" name="Line 13"/>
          <p:cNvSpPr>
            <a:spLocks noChangeShapeType="1"/>
          </p:cNvSpPr>
          <p:nvPr/>
        </p:nvSpPr>
        <p:spPr bwMode="auto">
          <a:xfrm flipH="1">
            <a:off x="4800600" y="5121275"/>
            <a:ext cx="1752600" cy="0"/>
          </a:xfrm>
          <a:prstGeom prst="line">
            <a:avLst/>
          </a:prstGeom>
          <a:noFill/>
          <a:ln w="38100">
            <a:solidFill>
              <a:schemeClr val="tx1"/>
            </a:solidFill>
            <a:round/>
            <a:headEnd/>
            <a:tailEnd type="triangle" w="med" len="med"/>
          </a:ln>
          <a:effectLst/>
        </p:spPr>
        <p:txBody>
          <a:bodyPr/>
          <a:lstStyle/>
          <a:p>
            <a:endParaRPr lang="en-US"/>
          </a:p>
        </p:txBody>
      </p:sp>
      <p:sp>
        <p:nvSpPr>
          <p:cNvPr id="49166" name="Line 14"/>
          <p:cNvSpPr>
            <a:spLocks noChangeShapeType="1"/>
          </p:cNvSpPr>
          <p:nvPr/>
        </p:nvSpPr>
        <p:spPr bwMode="auto">
          <a:xfrm flipH="1">
            <a:off x="5410200" y="4054475"/>
            <a:ext cx="1752600" cy="0"/>
          </a:xfrm>
          <a:prstGeom prst="line">
            <a:avLst/>
          </a:prstGeom>
          <a:noFill/>
          <a:ln w="38100">
            <a:solidFill>
              <a:schemeClr val="tx1"/>
            </a:solidFill>
            <a:round/>
            <a:headEnd/>
            <a:tailEnd type="triangle" w="med" len="med"/>
          </a:ln>
          <a:effectLst/>
        </p:spPr>
        <p:txBody>
          <a:bodyPr/>
          <a:lstStyle/>
          <a:p>
            <a:endParaRPr lang="en-US"/>
          </a:p>
        </p:txBody>
      </p:sp>
      <p:sp>
        <p:nvSpPr>
          <p:cNvPr id="49167" name="Text Box 15"/>
          <p:cNvSpPr txBox="1">
            <a:spLocks noChangeArrowheads="1"/>
          </p:cNvSpPr>
          <p:nvPr/>
        </p:nvSpPr>
        <p:spPr bwMode="auto">
          <a:xfrm>
            <a:off x="1485900" y="5807075"/>
            <a:ext cx="6172200" cy="822325"/>
          </a:xfrm>
          <a:prstGeom prst="rect">
            <a:avLst/>
          </a:prstGeom>
          <a:noFill/>
          <a:ln w="9525">
            <a:noFill/>
            <a:miter lim="800000"/>
            <a:headEnd/>
            <a:tailEnd/>
          </a:ln>
          <a:effectLst/>
        </p:spPr>
        <p:txBody>
          <a:bodyPr>
            <a:spAutoFit/>
          </a:bodyPr>
          <a:lstStyle/>
          <a:p>
            <a:pPr>
              <a:spcBef>
                <a:spcPct val="50000"/>
              </a:spcBef>
            </a:pPr>
            <a:r>
              <a:rPr lang="en-US" b="1"/>
              <a:t>If you do, the drogue and/or tether can unfurl during deployment and cause injury!!!</a:t>
            </a:r>
          </a:p>
        </p:txBody>
      </p:sp>
      <p:sp>
        <p:nvSpPr>
          <p:cNvPr id="49168" name="Text Box 16"/>
          <p:cNvSpPr txBox="1">
            <a:spLocks noChangeArrowheads="1"/>
          </p:cNvSpPr>
          <p:nvPr/>
        </p:nvSpPr>
        <p:spPr bwMode="auto">
          <a:xfrm>
            <a:off x="152400" y="990600"/>
            <a:ext cx="1752600" cy="457200"/>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DANGER!</a:t>
            </a:r>
          </a:p>
        </p:txBody>
      </p:sp>
      <p:sp>
        <p:nvSpPr>
          <p:cNvPr id="49169" name="Text Box 17"/>
          <p:cNvSpPr txBox="1">
            <a:spLocks noChangeArrowheads="1"/>
          </p:cNvSpPr>
          <p:nvPr/>
        </p:nvSpPr>
        <p:spPr bwMode="auto">
          <a:xfrm>
            <a:off x="7010400" y="990600"/>
            <a:ext cx="1752600" cy="457200"/>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DANGER!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49168"/>
                                        </p:tgtEl>
                                        <p:attrNameLst>
                                          <p:attrName>style.visibility</p:attrName>
                                        </p:attrNameLst>
                                      </p:cBhvr>
                                      <p:to>
                                        <p:strVal val="visible"/>
                                      </p:to>
                                    </p:set>
                                    <p:anim calcmode="lin" valueType="num">
                                      <p:cBhvr>
                                        <p:cTn id="7" dur="5000" fill="hold"/>
                                        <p:tgtEl>
                                          <p:spTgt spid="49168"/>
                                        </p:tgtEl>
                                        <p:attrNameLst>
                                          <p:attrName>ppt_w</p:attrName>
                                        </p:attrNameLst>
                                      </p:cBhvr>
                                      <p:tavLst>
                                        <p:tav tm="0" fmla="#ppt_w*sin(2.5*pi*$)">
                                          <p:val>
                                            <p:fltVal val="0"/>
                                          </p:val>
                                        </p:tav>
                                        <p:tav tm="100000">
                                          <p:val>
                                            <p:fltVal val="1"/>
                                          </p:val>
                                        </p:tav>
                                      </p:tavLst>
                                    </p:anim>
                                    <p:anim calcmode="lin" valueType="num">
                                      <p:cBhvr>
                                        <p:cTn id="8" dur="5000" fill="hold"/>
                                        <p:tgtEl>
                                          <p:spTgt spid="49168"/>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9" presetClass="entr" presetSubtype="10" fill="hold" grpId="0" nodeType="afterEffect">
                                  <p:stCondLst>
                                    <p:cond delay="0"/>
                                  </p:stCondLst>
                                  <p:childTnLst>
                                    <p:set>
                                      <p:cBhvr>
                                        <p:cTn id="11" dur="1" fill="hold">
                                          <p:stCondLst>
                                            <p:cond delay="0"/>
                                          </p:stCondLst>
                                        </p:cTn>
                                        <p:tgtEl>
                                          <p:spTgt spid="49169"/>
                                        </p:tgtEl>
                                        <p:attrNameLst>
                                          <p:attrName>style.visibility</p:attrName>
                                        </p:attrNameLst>
                                      </p:cBhvr>
                                      <p:to>
                                        <p:strVal val="visible"/>
                                      </p:to>
                                    </p:set>
                                    <p:anim calcmode="lin" valueType="num">
                                      <p:cBhvr>
                                        <p:cTn id="12" dur="5000" fill="hold"/>
                                        <p:tgtEl>
                                          <p:spTgt spid="49169"/>
                                        </p:tgtEl>
                                        <p:attrNameLst>
                                          <p:attrName>ppt_w</p:attrName>
                                        </p:attrNameLst>
                                      </p:cBhvr>
                                      <p:tavLst>
                                        <p:tav tm="0" fmla="#ppt_w*sin(2.5*pi*$)">
                                          <p:val>
                                            <p:fltVal val="0"/>
                                          </p:val>
                                        </p:tav>
                                        <p:tav tm="100000">
                                          <p:val>
                                            <p:fltVal val="1"/>
                                          </p:val>
                                        </p:tav>
                                      </p:tavLst>
                                    </p:anim>
                                    <p:anim calcmode="lin" valueType="num">
                                      <p:cBhvr>
                                        <p:cTn id="13" dur="5000" fill="hold"/>
                                        <p:tgtEl>
                                          <p:spTgt spid="491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8" grpId="0" autoUpdateAnimBg="0"/>
      <p:bldP spid="4916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1066800" y="825500"/>
            <a:ext cx="7086600" cy="1917700"/>
          </a:xfrm>
          <a:prstGeom prst="rect">
            <a:avLst/>
          </a:prstGeom>
          <a:noFill/>
          <a:ln w="9525">
            <a:noFill/>
            <a:miter lim="800000"/>
            <a:headEnd/>
            <a:tailEnd/>
          </a:ln>
          <a:effectLst/>
        </p:spPr>
        <p:txBody>
          <a:bodyPr>
            <a:spAutoFit/>
          </a:bodyPr>
          <a:lstStyle/>
          <a:p>
            <a:pPr>
              <a:spcBef>
                <a:spcPct val="50000"/>
              </a:spcBef>
            </a:pPr>
            <a:r>
              <a:rPr lang="en-US" b="1"/>
              <a:t>3- Record the five digit ID number of the drifter.  This number can be found on the shipping container, the plastic shrink wrap or the protective cardboard box.  It is also inscribed on the surface float.</a:t>
            </a:r>
          </a:p>
        </p:txBody>
      </p:sp>
      <p:pic>
        <p:nvPicPr>
          <p:cNvPr id="50180" name="Picture 4" descr="E:\Training CD Pictures\buoy_wrapped_magnet\DSC00019.JPG"/>
          <p:cNvPicPr>
            <a:picLocks noChangeAspect="1" noChangeArrowheads="1"/>
          </p:cNvPicPr>
          <p:nvPr/>
        </p:nvPicPr>
        <p:blipFill>
          <a:blip r:embed="rId3" cstate="print"/>
          <a:srcRect/>
          <a:stretch>
            <a:fillRect/>
          </a:stretch>
        </p:blipFill>
        <p:spPr bwMode="auto">
          <a:xfrm>
            <a:off x="1828800" y="2971800"/>
            <a:ext cx="3810000" cy="2857500"/>
          </a:xfrm>
          <a:prstGeom prst="rect">
            <a:avLst/>
          </a:prstGeom>
          <a:noFill/>
          <a:ln w="38100">
            <a:solidFill>
              <a:srgbClr val="0000FF"/>
            </a:solidFill>
            <a:miter lim="800000"/>
            <a:headEnd/>
            <a:tailEnd/>
          </a:ln>
        </p:spPr>
      </p:pic>
      <p:sp>
        <p:nvSpPr>
          <p:cNvPr id="50181" name="Line 5"/>
          <p:cNvSpPr>
            <a:spLocks noChangeShapeType="1"/>
          </p:cNvSpPr>
          <p:nvPr/>
        </p:nvSpPr>
        <p:spPr bwMode="auto">
          <a:xfrm>
            <a:off x="1143000" y="3505200"/>
            <a:ext cx="838200" cy="0"/>
          </a:xfrm>
          <a:prstGeom prst="line">
            <a:avLst/>
          </a:prstGeom>
          <a:noFill/>
          <a:ln w="38100">
            <a:solidFill>
              <a:schemeClr val="tx1"/>
            </a:solidFill>
            <a:round/>
            <a:headEnd/>
            <a:tailEnd type="triangle" w="med" len="med"/>
          </a:ln>
          <a:effectLst/>
        </p:spPr>
        <p:txBody>
          <a:bodyPr/>
          <a:lstStyle/>
          <a:p>
            <a:endParaRPr lang="en-US"/>
          </a:p>
        </p:txBody>
      </p:sp>
      <p:sp>
        <p:nvSpPr>
          <p:cNvPr id="50182" name="Text Box 6"/>
          <p:cNvSpPr txBox="1">
            <a:spLocks noChangeArrowheads="1"/>
          </p:cNvSpPr>
          <p:nvPr/>
        </p:nvSpPr>
        <p:spPr bwMode="auto">
          <a:xfrm>
            <a:off x="76200" y="3200400"/>
            <a:ext cx="1371600" cy="1917700"/>
          </a:xfrm>
          <a:prstGeom prst="rect">
            <a:avLst/>
          </a:prstGeom>
          <a:noFill/>
          <a:ln w="9525">
            <a:noFill/>
            <a:miter lim="800000"/>
            <a:headEnd/>
            <a:tailEnd/>
          </a:ln>
          <a:effectLst/>
        </p:spPr>
        <p:txBody>
          <a:bodyPr>
            <a:spAutoFit/>
          </a:bodyPr>
          <a:lstStyle/>
          <a:p>
            <a:pPr algn="ctr">
              <a:spcBef>
                <a:spcPct val="50000"/>
              </a:spcBef>
            </a:pPr>
            <a:r>
              <a:rPr lang="en-US"/>
              <a:t>ID number on the surface float</a:t>
            </a:r>
          </a:p>
        </p:txBody>
      </p:sp>
      <p:pic>
        <p:nvPicPr>
          <p:cNvPr id="50183" name="Picture 7" descr="E:\Training CD Pictures\Shrink Wrap Example 4.JPG"/>
          <p:cNvPicPr>
            <a:picLocks noChangeAspect="1" noChangeArrowheads="1"/>
          </p:cNvPicPr>
          <p:nvPr/>
        </p:nvPicPr>
        <p:blipFill>
          <a:blip r:embed="rId4" cstate="print"/>
          <a:srcRect/>
          <a:stretch>
            <a:fillRect/>
          </a:stretch>
        </p:blipFill>
        <p:spPr bwMode="auto">
          <a:xfrm>
            <a:off x="5943600" y="3962400"/>
            <a:ext cx="2971800" cy="2228850"/>
          </a:xfrm>
          <a:prstGeom prst="rect">
            <a:avLst/>
          </a:prstGeom>
          <a:noFill/>
          <a:ln w="38100">
            <a:solidFill>
              <a:srgbClr val="0000FF"/>
            </a:solidFill>
            <a:miter lim="800000"/>
            <a:headEnd/>
            <a:tailEnd/>
          </a:ln>
        </p:spPr>
      </p:pic>
      <p:sp>
        <p:nvSpPr>
          <p:cNvPr id="50184" name="Rectangle 8"/>
          <p:cNvSpPr>
            <a:spLocks noChangeArrowheads="1"/>
          </p:cNvSpPr>
          <p:nvPr/>
        </p:nvSpPr>
        <p:spPr bwMode="auto">
          <a:xfrm>
            <a:off x="609600" y="152400"/>
            <a:ext cx="7940675" cy="671513"/>
          </a:xfrm>
          <a:prstGeom prst="rect">
            <a:avLst/>
          </a:prstGeom>
          <a:noFill/>
          <a:ln w="9525">
            <a:noFill/>
            <a:miter lim="800000"/>
            <a:headEnd/>
            <a:tailEnd/>
          </a:ln>
          <a:effectLst/>
        </p:spPr>
        <p:txBody>
          <a:bodyPr wrap="none">
            <a:spAutoFit/>
          </a:bodyPr>
          <a:lstStyle/>
          <a:p>
            <a:pPr algn="ctr"/>
            <a:r>
              <a:rPr lang="en-US" sz="3800" b="1">
                <a:solidFill>
                  <a:schemeClr val="accent2"/>
                </a:solidFill>
                <a:latin typeface="Comic Sans MS" pitchFamily="66" charset="0"/>
                <a:cs typeface="Times New Roman" pitchFamily="18" charset="0"/>
              </a:rPr>
              <a:t>How To Deploy A Drifter (Cont.)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304800" y="838200"/>
            <a:ext cx="8534400" cy="1917700"/>
          </a:xfrm>
          <a:prstGeom prst="rect">
            <a:avLst/>
          </a:prstGeom>
          <a:noFill/>
          <a:ln w="9525">
            <a:noFill/>
            <a:miter lim="800000"/>
            <a:headEnd/>
            <a:tailEnd/>
          </a:ln>
          <a:effectLst/>
        </p:spPr>
        <p:txBody>
          <a:bodyPr>
            <a:spAutoFit/>
          </a:bodyPr>
          <a:lstStyle/>
          <a:p>
            <a:pPr>
              <a:spcBef>
                <a:spcPct val="50000"/>
              </a:spcBef>
            </a:pPr>
            <a:r>
              <a:rPr lang="en-US" b="1"/>
              <a:t>4- If testing the buoy is desired prior to deployment, the magnet can be removed from the drifter by separating it from the surface float.  This action will start the Argos transmitter for testing, reattaching the magnet in the same position, will turn off the transmitter.</a:t>
            </a:r>
          </a:p>
        </p:txBody>
      </p:sp>
      <p:grpSp>
        <p:nvGrpSpPr>
          <p:cNvPr id="51220" name="Group 20"/>
          <p:cNvGrpSpPr>
            <a:grpSpLocks/>
          </p:cNvGrpSpPr>
          <p:nvPr/>
        </p:nvGrpSpPr>
        <p:grpSpPr bwMode="auto">
          <a:xfrm>
            <a:off x="3581400" y="2895600"/>
            <a:ext cx="5410200" cy="3505200"/>
            <a:chOff x="2256" y="1536"/>
            <a:chExt cx="3408" cy="2208"/>
          </a:xfrm>
        </p:grpSpPr>
        <p:pic>
          <p:nvPicPr>
            <p:cNvPr id="51208" name="Picture 8" descr="C:\Documents and Settings\pazos\My Documents\Presentations\DBCP_training\Testing_bef_dep.jpg"/>
            <p:cNvPicPr>
              <a:picLocks noChangeAspect="1" noChangeArrowheads="1"/>
            </p:cNvPicPr>
            <p:nvPr/>
          </p:nvPicPr>
          <p:blipFill>
            <a:blip r:embed="rId3" cstate="print"/>
            <a:srcRect l="27499" r="13333"/>
            <a:stretch>
              <a:fillRect/>
            </a:stretch>
          </p:blipFill>
          <p:spPr bwMode="auto">
            <a:xfrm>
              <a:off x="2256" y="1536"/>
              <a:ext cx="1742" cy="2208"/>
            </a:xfrm>
            <a:prstGeom prst="rect">
              <a:avLst/>
            </a:prstGeom>
            <a:noFill/>
            <a:ln w="38100">
              <a:solidFill>
                <a:srgbClr val="0000FF"/>
              </a:solidFill>
              <a:miter lim="800000"/>
              <a:headEnd/>
              <a:tailEnd/>
            </a:ln>
          </p:spPr>
        </p:pic>
        <p:sp>
          <p:nvSpPr>
            <p:cNvPr id="51209" name="Text Box 9"/>
            <p:cNvSpPr txBox="1">
              <a:spLocks noChangeArrowheads="1"/>
            </p:cNvSpPr>
            <p:nvPr/>
          </p:nvSpPr>
          <p:spPr bwMode="auto">
            <a:xfrm>
              <a:off x="4080" y="2400"/>
              <a:ext cx="1584" cy="664"/>
            </a:xfrm>
            <a:prstGeom prst="rect">
              <a:avLst/>
            </a:prstGeom>
            <a:noFill/>
            <a:ln w="9525">
              <a:noFill/>
              <a:miter lim="800000"/>
              <a:headEnd/>
              <a:tailEnd/>
            </a:ln>
            <a:effectLst/>
          </p:spPr>
          <p:txBody>
            <a:bodyPr>
              <a:spAutoFit/>
            </a:bodyPr>
            <a:lstStyle/>
            <a:p>
              <a:pPr>
                <a:spcBef>
                  <a:spcPct val="50000"/>
                </a:spcBef>
              </a:pPr>
              <a:r>
                <a:rPr lang="en-US" sz="1800" b="1"/>
                <a:t>Remove magnet through hole in the box.</a:t>
              </a:r>
            </a:p>
            <a:p>
              <a:pPr>
                <a:spcBef>
                  <a:spcPct val="50000"/>
                </a:spcBef>
              </a:pPr>
              <a:r>
                <a:rPr lang="en-US" sz="1800" b="1"/>
                <a:t>Test if transmitting.</a:t>
              </a:r>
            </a:p>
          </p:txBody>
        </p:sp>
        <p:sp>
          <p:nvSpPr>
            <p:cNvPr id="51211" name="Text Box 11"/>
            <p:cNvSpPr txBox="1">
              <a:spLocks noChangeArrowheads="1"/>
            </p:cNvSpPr>
            <p:nvPr/>
          </p:nvSpPr>
          <p:spPr bwMode="auto">
            <a:xfrm>
              <a:off x="4080" y="3264"/>
              <a:ext cx="1392" cy="404"/>
            </a:xfrm>
            <a:prstGeom prst="rect">
              <a:avLst/>
            </a:prstGeom>
            <a:noFill/>
            <a:ln w="9525">
              <a:noFill/>
              <a:miter lim="800000"/>
              <a:headEnd/>
              <a:tailEnd/>
            </a:ln>
            <a:effectLst/>
          </p:spPr>
          <p:txBody>
            <a:bodyPr>
              <a:spAutoFit/>
            </a:bodyPr>
            <a:lstStyle/>
            <a:p>
              <a:pPr algn="ctr">
                <a:spcBef>
                  <a:spcPct val="50000"/>
                </a:spcBef>
              </a:pPr>
              <a:r>
                <a:rPr lang="en-US" sz="1800" b="1"/>
                <a:t>Hole in box to remove magnet</a:t>
              </a:r>
            </a:p>
          </p:txBody>
        </p:sp>
        <p:sp>
          <p:nvSpPr>
            <p:cNvPr id="51214" name="Line 14"/>
            <p:cNvSpPr>
              <a:spLocks noChangeShapeType="1"/>
            </p:cNvSpPr>
            <p:nvPr/>
          </p:nvSpPr>
          <p:spPr bwMode="auto">
            <a:xfrm flipH="1">
              <a:off x="3456" y="3408"/>
              <a:ext cx="816" cy="0"/>
            </a:xfrm>
            <a:prstGeom prst="line">
              <a:avLst/>
            </a:prstGeom>
            <a:noFill/>
            <a:ln w="38100">
              <a:solidFill>
                <a:srgbClr val="FF0000"/>
              </a:solidFill>
              <a:round/>
              <a:headEnd/>
              <a:tailEnd type="triangle" w="med" len="med"/>
            </a:ln>
            <a:effectLst/>
          </p:spPr>
          <p:txBody>
            <a:bodyPr/>
            <a:lstStyle/>
            <a:p>
              <a:endParaRPr lang="en-US"/>
            </a:p>
          </p:txBody>
        </p:sp>
      </p:grpSp>
      <p:grpSp>
        <p:nvGrpSpPr>
          <p:cNvPr id="51221" name="Group 21"/>
          <p:cNvGrpSpPr>
            <a:grpSpLocks/>
          </p:cNvGrpSpPr>
          <p:nvPr/>
        </p:nvGrpSpPr>
        <p:grpSpPr bwMode="auto">
          <a:xfrm>
            <a:off x="228600" y="3200400"/>
            <a:ext cx="2971800" cy="2743200"/>
            <a:chOff x="144" y="2016"/>
            <a:chExt cx="1872" cy="1728"/>
          </a:xfrm>
        </p:grpSpPr>
        <p:pic>
          <p:nvPicPr>
            <p:cNvPr id="51204" name="Picture 4" descr="E:\Training CD Pictures\buoy_wrapped_magnet\DSC00019.JPG"/>
            <p:cNvPicPr>
              <a:picLocks noChangeAspect="1" noChangeArrowheads="1"/>
            </p:cNvPicPr>
            <p:nvPr/>
          </p:nvPicPr>
          <p:blipFill>
            <a:blip r:embed="rId4" cstate="print"/>
            <a:srcRect/>
            <a:stretch>
              <a:fillRect/>
            </a:stretch>
          </p:blipFill>
          <p:spPr bwMode="auto">
            <a:xfrm>
              <a:off x="144" y="2016"/>
              <a:ext cx="1872" cy="1404"/>
            </a:xfrm>
            <a:prstGeom prst="rect">
              <a:avLst/>
            </a:prstGeom>
            <a:noFill/>
            <a:ln w="38100">
              <a:solidFill>
                <a:srgbClr val="0000FF"/>
              </a:solidFill>
              <a:miter lim="800000"/>
              <a:headEnd/>
              <a:tailEnd/>
            </a:ln>
          </p:spPr>
        </p:pic>
        <p:sp>
          <p:nvSpPr>
            <p:cNvPr id="51217" name="Line 17"/>
            <p:cNvSpPr>
              <a:spLocks noChangeShapeType="1"/>
            </p:cNvSpPr>
            <p:nvPr/>
          </p:nvSpPr>
          <p:spPr bwMode="auto">
            <a:xfrm flipV="1">
              <a:off x="1056" y="2784"/>
              <a:ext cx="0" cy="768"/>
            </a:xfrm>
            <a:prstGeom prst="line">
              <a:avLst/>
            </a:prstGeom>
            <a:noFill/>
            <a:ln w="38100">
              <a:solidFill>
                <a:srgbClr val="FF0000"/>
              </a:solidFill>
              <a:round/>
              <a:headEnd/>
              <a:tailEnd type="triangle" w="med" len="med"/>
            </a:ln>
            <a:effectLst/>
          </p:spPr>
          <p:txBody>
            <a:bodyPr/>
            <a:lstStyle/>
            <a:p>
              <a:endParaRPr lang="en-US"/>
            </a:p>
          </p:txBody>
        </p:sp>
        <p:sp>
          <p:nvSpPr>
            <p:cNvPr id="51218" name="Text Box 18"/>
            <p:cNvSpPr txBox="1">
              <a:spLocks noChangeArrowheads="1"/>
            </p:cNvSpPr>
            <p:nvPr/>
          </p:nvSpPr>
          <p:spPr bwMode="auto">
            <a:xfrm>
              <a:off x="720" y="3456"/>
              <a:ext cx="720" cy="288"/>
            </a:xfrm>
            <a:prstGeom prst="rect">
              <a:avLst/>
            </a:prstGeom>
            <a:noFill/>
            <a:ln w="9525">
              <a:noFill/>
              <a:miter lim="800000"/>
              <a:headEnd/>
              <a:tailEnd/>
            </a:ln>
            <a:effectLst/>
          </p:spPr>
          <p:txBody>
            <a:bodyPr>
              <a:spAutoFit/>
            </a:bodyPr>
            <a:lstStyle/>
            <a:p>
              <a:pPr>
                <a:spcBef>
                  <a:spcPct val="50000"/>
                </a:spcBef>
              </a:pPr>
              <a:r>
                <a:rPr lang="en-US"/>
                <a:t>magnet</a:t>
              </a:r>
            </a:p>
          </p:txBody>
        </p:sp>
      </p:grpSp>
      <p:sp>
        <p:nvSpPr>
          <p:cNvPr id="51219" name="Rectangle 19"/>
          <p:cNvSpPr>
            <a:spLocks noChangeArrowheads="1"/>
          </p:cNvSpPr>
          <p:nvPr/>
        </p:nvSpPr>
        <p:spPr bwMode="auto">
          <a:xfrm>
            <a:off x="609600" y="152400"/>
            <a:ext cx="7940675" cy="671513"/>
          </a:xfrm>
          <a:prstGeom prst="rect">
            <a:avLst/>
          </a:prstGeom>
          <a:noFill/>
          <a:ln w="9525">
            <a:noFill/>
            <a:miter lim="800000"/>
            <a:headEnd/>
            <a:tailEnd/>
          </a:ln>
          <a:effectLst/>
        </p:spPr>
        <p:txBody>
          <a:bodyPr wrap="none">
            <a:spAutoFit/>
          </a:bodyPr>
          <a:lstStyle/>
          <a:p>
            <a:r>
              <a:rPr lang="en-US" sz="3800" b="1">
                <a:solidFill>
                  <a:schemeClr val="accent2"/>
                </a:solidFill>
                <a:latin typeface="Comic Sans MS" pitchFamily="66" charset="0"/>
                <a:cs typeface="Times New Roman" pitchFamily="18" charset="0"/>
              </a:rPr>
              <a:t>How To Deploy A Drifter (Cont.)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304800"/>
            <a:ext cx="8677275" cy="2320925"/>
          </a:xfrm>
          <a:prstGeom prst="rect">
            <a:avLst/>
          </a:prstGeom>
          <a:noFill/>
          <a:ln w="38100">
            <a:solidFill>
              <a:srgbClr val="FF0000"/>
            </a:solidFill>
            <a:miter lim="800000"/>
            <a:headEnd/>
            <a:tailEnd/>
          </a:ln>
          <a:effectLst/>
        </p:spPr>
        <p:txBody>
          <a:bodyPr wrap="none">
            <a:spAutoFit/>
          </a:bodyPr>
          <a:lstStyle/>
          <a:p>
            <a:r>
              <a:rPr lang="en-US"/>
              <a:t>Some drifters don’t have a safety pin magnet to be removed,</a:t>
            </a:r>
          </a:p>
          <a:p>
            <a:r>
              <a:rPr lang="en-US"/>
              <a:t>instead they have the magnet attached with soluble tape that will</a:t>
            </a:r>
          </a:p>
          <a:p>
            <a:r>
              <a:rPr lang="en-US"/>
              <a:t>dissolve once the drifter is in the water.</a:t>
            </a:r>
          </a:p>
          <a:p>
            <a:endParaRPr lang="en-US"/>
          </a:p>
          <a:p>
            <a:r>
              <a:rPr lang="en-US">
                <a:solidFill>
                  <a:srgbClr val="FF0000"/>
                </a:solidFill>
              </a:rPr>
              <a:t>**</a:t>
            </a:r>
            <a:r>
              <a:rPr lang="en-US"/>
              <a:t>Read instructions carefully to know if you need to pull the magnet </a:t>
            </a:r>
          </a:p>
          <a:p>
            <a:r>
              <a:rPr lang="en-US"/>
              <a:t>manually or not.</a:t>
            </a:r>
            <a:r>
              <a:rPr lang="en-US">
                <a:solidFill>
                  <a:srgbClr val="FF0000"/>
                </a:solidFill>
              </a:rPr>
              <a:t>**</a:t>
            </a:r>
            <a:r>
              <a:rPr lang="en-US"/>
              <a:t> </a:t>
            </a:r>
          </a:p>
        </p:txBody>
      </p:sp>
      <p:pic>
        <p:nvPicPr>
          <p:cNvPr id="52227" name="Picture 3" descr="E:\Training CD Pictures\buoy_wrapped_magnet\DSC00021.JPG"/>
          <p:cNvPicPr>
            <a:picLocks noChangeAspect="1" noChangeArrowheads="1"/>
          </p:cNvPicPr>
          <p:nvPr/>
        </p:nvPicPr>
        <p:blipFill>
          <a:blip r:embed="rId3" cstate="print"/>
          <a:srcRect/>
          <a:stretch>
            <a:fillRect/>
          </a:stretch>
        </p:blipFill>
        <p:spPr bwMode="auto">
          <a:xfrm>
            <a:off x="3286125" y="2971800"/>
            <a:ext cx="2571750" cy="3429000"/>
          </a:xfrm>
          <a:prstGeom prst="rect">
            <a:avLst/>
          </a:prstGeom>
          <a:noFill/>
          <a:ln w="38100">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up)">
                                      <p:cBhvr>
                                        <p:cTn id="7" dur="500"/>
                                        <p:tgtEl>
                                          <p:spTgt spid="52226"/>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52227"/>
                                        </p:tgtEl>
                                        <p:attrNameLst>
                                          <p:attrName>style.visibility</p:attrName>
                                        </p:attrNameLst>
                                      </p:cBhvr>
                                      <p:to>
                                        <p:strVal val="visible"/>
                                      </p:to>
                                    </p:set>
                                    <p:animEffect transition="in" filter="dissolve">
                                      <p:cBhvr>
                                        <p:cTn id="11"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4" name="Picture 12" descr="C:\Documents and Settings\pazos\My Documents\Presentations\DBCP_training\Dep_buoy.png"/>
          <p:cNvPicPr>
            <a:picLocks noChangeAspect="1" noChangeArrowheads="1"/>
          </p:cNvPicPr>
          <p:nvPr/>
        </p:nvPicPr>
        <p:blipFill>
          <a:blip r:embed="rId3" cstate="print"/>
          <a:srcRect l="24138" t="13123"/>
          <a:stretch>
            <a:fillRect/>
          </a:stretch>
        </p:blipFill>
        <p:spPr bwMode="auto">
          <a:xfrm>
            <a:off x="152400" y="3810000"/>
            <a:ext cx="3359150" cy="2465388"/>
          </a:xfrm>
          <a:prstGeom prst="rect">
            <a:avLst/>
          </a:prstGeom>
          <a:noFill/>
          <a:ln w="38100">
            <a:solidFill>
              <a:srgbClr val="0000FF"/>
            </a:solidFill>
            <a:miter lim="800000"/>
            <a:headEnd/>
            <a:tailEnd/>
          </a:ln>
        </p:spPr>
      </p:pic>
      <p:sp>
        <p:nvSpPr>
          <p:cNvPr id="44045" name="Text Box 13"/>
          <p:cNvSpPr txBox="1">
            <a:spLocks noChangeArrowheads="1"/>
          </p:cNvSpPr>
          <p:nvPr/>
        </p:nvSpPr>
        <p:spPr bwMode="auto">
          <a:xfrm>
            <a:off x="381000" y="2955925"/>
            <a:ext cx="2894013" cy="701675"/>
          </a:xfrm>
          <a:prstGeom prst="rect">
            <a:avLst/>
          </a:prstGeom>
          <a:noFill/>
          <a:ln w="9525">
            <a:noFill/>
            <a:miter lim="800000"/>
            <a:headEnd/>
            <a:tailEnd/>
          </a:ln>
          <a:effectLst/>
        </p:spPr>
        <p:txBody>
          <a:bodyPr>
            <a:spAutoFit/>
          </a:bodyPr>
          <a:lstStyle/>
          <a:p>
            <a:pPr algn="ctr">
              <a:spcBef>
                <a:spcPct val="50000"/>
              </a:spcBef>
            </a:pPr>
            <a:r>
              <a:rPr lang="en-US" sz="2000"/>
              <a:t>Throw buoy from stern, lowest possible deck.</a:t>
            </a:r>
          </a:p>
        </p:txBody>
      </p:sp>
      <p:sp>
        <p:nvSpPr>
          <p:cNvPr id="44048" name="Text Box 16"/>
          <p:cNvSpPr txBox="1">
            <a:spLocks noChangeArrowheads="1"/>
          </p:cNvSpPr>
          <p:nvPr/>
        </p:nvSpPr>
        <p:spPr bwMode="auto">
          <a:xfrm>
            <a:off x="304800" y="838200"/>
            <a:ext cx="8534400" cy="1917700"/>
          </a:xfrm>
          <a:prstGeom prst="rect">
            <a:avLst/>
          </a:prstGeom>
          <a:noFill/>
          <a:ln w="9525">
            <a:noFill/>
            <a:miter lim="800000"/>
            <a:headEnd/>
            <a:tailEnd/>
          </a:ln>
          <a:effectLst/>
        </p:spPr>
        <p:txBody>
          <a:bodyPr>
            <a:spAutoFit/>
          </a:bodyPr>
          <a:lstStyle/>
          <a:p>
            <a:pPr>
              <a:spcBef>
                <a:spcPct val="50000"/>
              </a:spcBef>
            </a:pPr>
            <a:r>
              <a:rPr lang="en-US" b="1"/>
              <a:t>5- Throw the drifter from the stern, lowest possible deck (preferably less than 10 meters including heave) into the sea.  The ship may be traveling between 2-25 knots.  The tether and drogue are secured with paper tape that will dissolve in the water.</a:t>
            </a:r>
          </a:p>
        </p:txBody>
      </p:sp>
      <p:pic>
        <p:nvPicPr>
          <p:cNvPr id="44049" name="Picture 17" descr="E:\Training CD Pictures\Rick_deploying_adopt_a_drifter2.jpg"/>
          <p:cNvPicPr>
            <a:picLocks noChangeAspect="1" noChangeArrowheads="1"/>
          </p:cNvPicPr>
          <p:nvPr/>
        </p:nvPicPr>
        <p:blipFill>
          <a:blip r:embed="rId4" cstate="print"/>
          <a:srcRect/>
          <a:stretch>
            <a:fillRect/>
          </a:stretch>
        </p:blipFill>
        <p:spPr bwMode="auto">
          <a:xfrm>
            <a:off x="3733800" y="2670175"/>
            <a:ext cx="2743200" cy="2054225"/>
          </a:xfrm>
          <a:prstGeom prst="rect">
            <a:avLst/>
          </a:prstGeom>
          <a:noFill/>
          <a:ln w="38100">
            <a:solidFill>
              <a:srgbClr val="0000FF"/>
            </a:solidFill>
            <a:miter lim="800000"/>
            <a:headEnd/>
            <a:tailEnd/>
          </a:ln>
        </p:spPr>
      </p:pic>
      <p:pic>
        <p:nvPicPr>
          <p:cNvPr id="44050" name="Picture 18" descr="E:\Training CD Pictures\Rick_deploying_Adopt_A_Drifter2B.jpg"/>
          <p:cNvPicPr>
            <a:picLocks noChangeAspect="1" noChangeArrowheads="1"/>
          </p:cNvPicPr>
          <p:nvPr/>
        </p:nvPicPr>
        <p:blipFill>
          <a:blip r:embed="rId5" cstate="print"/>
          <a:srcRect/>
          <a:stretch>
            <a:fillRect/>
          </a:stretch>
        </p:blipFill>
        <p:spPr bwMode="auto">
          <a:xfrm>
            <a:off x="6629400" y="3886200"/>
            <a:ext cx="2262188" cy="2319338"/>
          </a:xfrm>
          <a:prstGeom prst="rect">
            <a:avLst/>
          </a:prstGeom>
          <a:noFill/>
          <a:ln w="38100">
            <a:solidFill>
              <a:srgbClr val="0000FF"/>
            </a:solidFill>
            <a:miter lim="800000"/>
            <a:headEnd/>
            <a:tailEnd/>
          </a:ln>
        </p:spPr>
      </p:pic>
      <p:sp>
        <p:nvSpPr>
          <p:cNvPr id="44051" name="Rectangle 19"/>
          <p:cNvSpPr>
            <a:spLocks noChangeArrowheads="1"/>
          </p:cNvSpPr>
          <p:nvPr/>
        </p:nvSpPr>
        <p:spPr bwMode="auto">
          <a:xfrm>
            <a:off x="838200" y="228600"/>
            <a:ext cx="7940675" cy="671513"/>
          </a:xfrm>
          <a:prstGeom prst="rect">
            <a:avLst/>
          </a:prstGeom>
          <a:noFill/>
          <a:ln w="9525">
            <a:noFill/>
            <a:miter lim="800000"/>
            <a:headEnd/>
            <a:tailEnd/>
          </a:ln>
          <a:effectLst/>
        </p:spPr>
        <p:txBody>
          <a:bodyPr wrap="none">
            <a:spAutoFit/>
          </a:bodyPr>
          <a:lstStyle/>
          <a:p>
            <a:r>
              <a:rPr lang="en-US" sz="3800" b="1">
                <a:solidFill>
                  <a:schemeClr val="accent2"/>
                </a:solidFill>
                <a:latin typeface="Comic Sans MS" pitchFamily="66" charset="0"/>
                <a:cs typeface="Times New Roman" pitchFamily="18" charset="0"/>
              </a:rPr>
              <a:t>How To Deploy A Drifter (Cont.)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8" name="Group 10"/>
          <p:cNvGrpSpPr>
            <a:grpSpLocks/>
          </p:cNvGrpSpPr>
          <p:nvPr/>
        </p:nvGrpSpPr>
        <p:grpSpPr bwMode="auto">
          <a:xfrm>
            <a:off x="228600" y="76200"/>
            <a:ext cx="4191000" cy="3795713"/>
            <a:chOff x="144" y="48"/>
            <a:chExt cx="2640" cy="2391"/>
          </a:xfrm>
        </p:grpSpPr>
        <p:pic>
          <p:nvPicPr>
            <p:cNvPr id="32773" name="Picture 5" descr="C:\Documents and Settings\pazos\My Documents\Presentations\DBCP_training\drifter_1_inWater.jpg"/>
            <p:cNvPicPr>
              <a:picLocks noChangeAspect="1" noChangeArrowheads="1"/>
            </p:cNvPicPr>
            <p:nvPr/>
          </p:nvPicPr>
          <p:blipFill>
            <a:blip r:embed="rId3" cstate="print"/>
            <a:srcRect l="18518" b="30864"/>
            <a:stretch>
              <a:fillRect/>
            </a:stretch>
          </p:blipFill>
          <p:spPr bwMode="auto">
            <a:xfrm>
              <a:off x="384" y="912"/>
              <a:ext cx="2400" cy="1527"/>
            </a:xfrm>
            <a:prstGeom prst="rect">
              <a:avLst/>
            </a:prstGeom>
            <a:noFill/>
            <a:ln w="38100">
              <a:solidFill>
                <a:srgbClr val="0000FF"/>
              </a:solidFill>
              <a:miter lim="800000"/>
              <a:headEnd/>
              <a:tailEnd/>
            </a:ln>
          </p:spPr>
        </p:pic>
        <p:sp>
          <p:nvSpPr>
            <p:cNvPr id="32774" name="Text Box 6"/>
            <p:cNvSpPr txBox="1">
              <a:spLocks noChangeArrowheads="1"/>
            </p:cNvSpPr>
            <p:nvPr/>
          </p:nvSpPr>
          <p:spPr bwMode="auto">
            <a:xfrm>
              <a:off x="144" y="48"/>
              <a:ext cx="2592" cy="865"/>
            </a:xfrm>
            <a:prstGeom prst="rect">
              <a:avLst/>
            </a:prstGeom>
            <a:noFill/>
            <a:ln w="9525">
              <a:noFill/>
              <a:miter lim="800000"/>
              <a:headEnd/>
              <a:tailEnd/>
            </a:ln>
            <a:effectLst/>
          </p:spPr>
          <p:txBody>
            <a:bodyPr>
              <a:spAutoFit/>
            </a:bodyPr>
            <a:lstStyle/>
            <a:p>
              <a:pPr>
                <a:spcBef>
                  <a:spcPct val="50000"/>
                </a:spcBef>
              </a:pPr>
              <a:r>
                <a:rPr lang="en-US" sz="2800" b="1"/>
                <a:t>Tether and drogue secured with paper tape that will dissolve in water</a:t>
              </a:r>
            </a:p>
          </p:txBody>
        </p:sp>
      </p:grpSp>
      <p:grpSp>
        <p:nvGrpSpPr>
          <p:cNvPr id="32779" name="Group 11"/>
          <p:cNvGrpSpPr>
            <a:grpSpLocks/>
          </p:cNvGrpSpPr>
          <p:nvPr/>
        </p:nvGrpSpPr>
        <p:grpSpPr bwMode="auto">
          <a:xfrm>
            <a:off x="4876800" y="76200"/>
            <a:ext cx="3886200" cy="3800475"/>
            <a:chOff x="3072" y="48"/>
            <a:chExt cx="2448" cy="2394"/>
          </a:xfrm>
        </p:grpSpPr>
        <p:pic>
          <p:nvPicPr>
            <p:cNvPr id="32771" name="Picture 3" descr="C:\Documents and Settings\pazos\My Documents\Presentations\DBCP_training\Drifter_away.JPG"/>
            <p:cNvPicPr>
              <a:picLocks noChangeAspect="1" noChangeArrowheads="1"/>
            </p:cNvPicPr>
            <p:nvPr/>
          </p:nvPicPr>
          <p:blipFill>
            <a:blip r:embed="rId4" cstate="print"/>
            <a:srcRect/>
            <a:stretch>
              <a:fillRect/>
            </a:stretch>
          </p:blipFill>
          <p:spPr bwMode="auto">
            <a:xfrm>
              <a:off x="3168" y="624"/>
              <a:ext cx="2208" cy="1818"/>
            </a:xfrm>
            <a:prstGeom prst="rect">
              <a:avLst/>
            </a:prstGeom>
            <a:noFill/>
            <a:ln w="38100">
              <a:solidFill>
                <a:srgbClr val="0000FF"/>
              </a:solidFill>
              <a:miter lim="800000"/>
              <a:headEnd/>
              <a:tailEnd/>
            </a:ln>
          </p:spPr>
        </p:pic>
        <p:sp>
          <p:nvSpPr>
            <p:cNvPr id="32776" name="Text Box 8"/>
            <p:cNvSpPr txBox="1">
              <a:spLocks noChangeArrowheads="1"/>
            </p:cNvSpPr>
            <p:nvPr/>
          </p:nvSpPr>
          <p:spPr bwMode="auto">
            <a:xfrm>
              <a:off x="3072" y="48"/>
              <a:ext cx="2448" cy="518"/>
            </a:xfrm>
            <a:prstGeom prst="rect">
              <a:avLst/>
            </a:prstGeom>
            <a:noFill/>
            <a:ln w="9525">
              <a:noFill/>
              <a:miter lim="800000"/>
              <a:headEnd/>
              <a:tailEnd/>
            </a:ln>
            <a:effectLst/>
          </p:spPr>
          <p:txBody>
            <a:bodyPr>
              <a:spAutoFit/>
            </a:bodyPr>
            <a:lstStyle/>
            <a:p>
              <a:pPr>
                <a:spcBef>
                  <a:spcPct val="50000"/>
                </a:spcBef>
              </a:pPr>
              <a:r>
                <a:rPr lang="en-US" b="1"/>
                <a:t>Drogue starts sinking minutes after deployment</a:t>
              </a:r>
            </a:p>
          </p:txBody>
        </p:sp>
      </p:grpSp>
      <p:grpSp>
        <p:nvGrpSpPr>
          <p:cNvPr id="32780" name="Group 12"/>
          <p:cNvGrpSpPr>
            <a:grpSpLocks/>
          </p:cNvGrpSpPr>
          <p:nvPr/>
        </p:nvGrpSpPr>
        <p:grpSpPr bwMode="auto">
          <a:xfrm>
            <a:off x="914400" y="4114800"/>
            <a:ext cx="6096000" cy="2501900"/>
            <a:chOff x="576" y="2592"/>
            <a:chExt cx="3840" cy="1576"/>
          </a:xfrm>
        </p:grpSpPr>
        <p:pic>
          <p:nvPicPr>
            <p:cNvPr id="32775" name="Picture 7" descr="C:\Documents and Settings\pazos\My Documents\pictures\Mayra_ADB06_Cluster_Deployment\ADB06 086.jpg"/>
            <p:cNvPicPr>
              <a:picLocks noChangeAspect="1" noChangeArrowheads="1"/>
            </p:cNvPicPr>
            <p:nvPr/>
          </p:nvPicPr>
          <p:blipFill>
            <a:blip r:embed="rId5" cstate="print"/>
            <a:srcRect l="25626" t="28421" r="12263" b="9770"/>
            <a:stretch>
              <a:fillRect/>
            </a:stretch>
          </p:blipFill>
          <p:spPr bwMode="auto">
            <a:xfrm>
              <a:off x="2304" y="2592"/>
              <a:ext cx="2112" cy="1576"/>
            </a:xfrm>
            <a:prstGeom prst="rect">
              <a:avLst/>
            </a:prstGeom>
            <a:noFill/>
            <a:ln w="38100">
              <a:solidFill>
                <a:srgbClr val="0000FF"/>
              </a:solidFill>
              <a:miter lim="800000"/>
              <a:headEnd/>
              <a:tailEnd/>
            </a:ln>
          </p:spPr>
        </p:pic>
        <p:sp>
          <p:nvSpPr>
            <p:cNvPr id="32777" name="Text Box 9"/>
            <p:cNvSpPr txBox="1">
              <a:spLocks noChangeArrowheads="1"/>
            </p:cNvSpPr>
            <p:nvPr/>
          </p:nvSpPr>
          <p:spPr bwMode="auto">
            <a:xfrm>
              <a:off x="576" y="2976"/>
              <a:ext cx="1680" cy="748"/>
            </a:xfrm>
            <a:prstGeom prst="rect">
              <a:avLst/>
            </a:prstGeom>
            <a:noFill/>
            <a:ln w="9525">
              <a:noFill/>
              <a:miter lim="800000"/>
              <a:headEnd/>
              <a:tailEnd/>
            </a:ln>
            <a:effectLst/>
          </p:spPr>
          <p:txBody>
            <a:bodyPr>
              <a:spAutoFit/>
            </a:bodyPr>
            <a:lstStyle/>
            <a:p>
              <a:pPr>
                <a:spcBef>
                  <a:spcPct val="50000"/>
                </a:spcBef>
              </a:pPr>
              <a:r>
                <a:rPr lang="en-US" b="1"/>
                <a:t>Drogue stretches vertically, when tape dissolves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14400" y="304800"/>
            <a:ext cx="75438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0000FF"/>
                </a:solidFill>
                <a:latin typeface="Comic Sans MS" pitchFamily="66" charset="0"/>
              </a:rPr>
              <a:t>Global Drifter Program</a:t>
            </a:r>
          </a:p>
        </p:txBody>
      </p:sp>
      <p:sp>
        <p:nvSpPr>
          <p:cNvPr id="6147" name="Rectangle 3"/>
          <p:cNvSpPr>
            <a:spLocks noChangeArrowheads="1"/>
          </p:cNvSpPr>
          <p:nvPr/>
        </p:nvSpPr>
        <p:spPr bwMode="auto">
          <a:xfrm>
            <a:off x="533400" y="1905000"/>
            <a:ext cx="8153400" cy="3990975"/>
          </a:xfrm>
          <a:prstGeom prst="rect">
            <a:avLst/>
          </a:prstGeom>
          <a:noFill/>
          <a:ln w="9525">
            <a:noFill/>
            <a:miter lim="800000"/>
            <a:headEnd/>
            <a:tailEnd/>
          </a:ln>
          <a:effectLst/>
        </p:spPr>
        <p:txBody>
          <a:bodyPr>
            <a:spAutoFit/>
          </a:bodyPr>
          <a:lstStyle/>
          <a:p>
            <a:pPr eaLnBrk="0" hangingPunct="0"/>
            <a:r>
              <a:rPr lang="en-US" sz="3200" b="1"/>
              <a:t>The Global Drifter Program (GDP) is the principle component of the Global Surface Drifting Buoy Array, a branch of the National Oceanographic and Atmospheric Administration (NOAA) Global Ocean Observing System (GOOS) and a scientific project of the Data Buoy Cooperation Panel (DBCP)</a:t>
            </a:r>
            <a:r>
              <a:rPr lang="en-US" sz="3200"/>
              <a:t> </a:t>
            </a:r>
          </a:p>
        </p:txBody>
      </p:sp>
      <p:sp>
        <p:nvSpPr>
          <p:cNvPr id="6" name="TextBox 5"/>
          <p:cNvSpPr txBox="1"/>
          <p:nvPr/>
        </p:nvSpPr>
        <p:spPr>
          <a:xfrm>
            <a:off x="8153400" y="6294751"/>
            <a:ext cx="990600" cy="461665"/>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ChangeArrowheads="1"/>
          </p:cNvSpPr>
          <p:nvPr/>
        </p:nvSpPr>
        <p:spPr bwMode="auto">
          <a:xfrm>
            <a:off x="685800" y="304800"/>
            <a:ext cx="7940675" cy="671513"/>
          </a:xfrm>
          <a:prstGeom prst="rect">
            <a:avLst/>
          </a:prstGeom>
          <a:noFill/>
          <a:ln w="9525">
            <a:noFill/>
            <a:miter lim="800000"/>
            <a:headEnd/>
            <a:tailEnd/>
          </a:ln>
          <a:effectLst/>
        </p:spPr>
        <p:txBody>
          <a:bodyPr wrap="none">
            <a:spAutoFit/>
          </a:bodyPr>
          <a:lstStyle/>
          <a:p>
            <a:r>
              <a:rPr lang="en-US" sz="3800" b="1">
                <a:solidFill>
                  <a:schemeClr val="accent2"/>
                </a:solidFill>
                <a:latin typeface="Comic Sans MS" pitchFamily="66" charset="0"/>
                <a:cs typeface="Times New Roman" pitchFamily="18" charset="0"/>
              </a:rPr>
              <a:t>How To Deploy A Drifter (Cont.)</a:t>
            </a:r>
          </a:p>
        </p:txBody>
      </p:sp>
      <p:sp>
        <p:nvSpPr>
          <p:cNvPr id="53251" name="Text Box 1027"/>
          <p:cNvSpPr txBox="1">
            <a:spLocks noChangeArrowheads="1"/>
          </p:cNvSpPr>
          <p:nvPr/>
        </p:nvSpPr>
        <p:spPr bwMode="auto">
          <a:xfrm>
            <a:off x="304800" y="1600200"/>
            <a:ext cx="8534400" cy="4206875"/>
          </a:xfrm>
          <a:prstGeom prst="rect">
            <a:avLst/>
          </a:prstGeom>
          <a:noFill/>
          <a:ln w="9525">
            <a:noFill/>
            <a:miter lim="800000"/>
            <a:headEnd/>
            <a:tailEnd/>
          </a:ln>
          <a:effectLst/>
        </p:spPr>
        <p:txBody>
          <a:bodyPr>
            <a:spAutoFit/>
          </a:bodyPr>
          <a:lstStyle/>
          <a:p>
            <a:pPr>
              <a:spcBef>
                <a:spcPct val="50000"/>
              </a:spcBef>
            </a:pPr>
            <a:r>
              <a:rPr lang="en-US" b="1"/>
              <a:t>6- Record the five(5) digit Buoy ID, Date of Deployment, Time (GMT) of Deployment, Longitude and Latitude of deployment and send this information to the Global Drifter Program.</a:t>
            </a:r>
          </a:p>
          <a:p>
            <a:pPr>
              <a:spcBef>
                <a:spcPct val="50000"/>
              </a:spcBef>
            </a:pPr>
            <a:r>
              <a:rPr lang="en-US" b="1"/>
              <a:t>Contact Persons:</a:t>
            </a:r>
          </a:p>
          <a:p>
            <a:pPr>
              <a:spcBef>
                <a:spcPct val="50000"/>
              </a:spcBef>
            </a:pPr>
            <a:r>
              <a:rPr lang="en-US" b="1"/>
              <a:t>		</a:t>
            </a:r>
            <a:r>
              <a:rPr lang="en-US" sz="3600" b="1">
                <a:solidFill>
                  <a:srgbClr val="0000FF"/>
                </a:solidFill>
              </a:rPr>
              <a:t>Shaun.Dolk@noaa.gov   </a:t>
            </a:r>
          </a:p>
          <a:p>
            <a:pPr>
              <a:spcBef>
                <a:spcPct val="50000"/>
              </a:spcBef>
            </a:pPr>
            <a:r>
              <a:rPr lang="en-US" sz="3600" b="1">
                <a:solidFill>
                  <a:srgbClr val="0000FF"/>
                </a:solidFill>
              </a:rPr>
              <a:t>				and</a:t>
            </a:r>
          </a:p>
          <a:p>
            <a:pPr algn="ctr">
              <a:spcBef>
                <a:spcPct val="50000"/>
              </a:spcBef>
            </a:pPr>
            <a:r>
              <a:rPr lang="en-US" sz="3600" b="1">
                <a:solidFill>
                  <a:srgbClr val="0000FF"/>
                </a:solidFill>
              </a:rPr>
              <a:t>Mayra.Pazos@noaa.gov</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4" name="Object 0"/>
          <p:cNvGraphicFramePr>
            <a:graphicFrameLocks noChangeAspect="1"/>
          </p:cNvGraphicFramePr>
          <p:nvPr/>
        </p:nvGraphicFramePr>
        <p:xfrm>
          <a:off x="2286000" y="838200"/>
          <a:ext cx="4721225" cy="5867400"/>
        </p:xfrm>
        <a:graphic>
          <a:graphicData uri="http://schemas.openxmlformats.org/presentationml/2006/ole">
            <p:oleObj spid="_x0000_s180224" name="Document" r:id="rId4" imgW="7104960" imgH="8831520" progId="Word.Document.8">
              <p:embed/>
            </p:oleObj>
          </a:graphicData>
        </a:graphic>
      </p:graphicFrame>
      <p:sp>
        <p:nvSpPr>
          <p:cNvPr id="34819" name="Text Box 3"/>
          <p:cNvSpPr txBox="1">
            <a:spLocks noChangeArrowheads="1"/>
          </p:cNvSpPr>
          <p:nvPr/>
        </p:nvSpPr>
        <p:spPr bwMode="auto">
          <a:xfrm>
            <a:off x="1066800" y="0"/>
            <a:ext cx="6934200" cy="1311275"/>
          </a:xfrm>
          <a:prstGeom prst="rect">
            <a:avLst/>
          </a:prstGeom>
          <a:noFill/>
          <a:ln w="9525">
            <a:noFill/>
            <a:miter lim="800000"/>
            <a:headEnd/>
            <a:tailEnd/>
          </a:ln>
          <a:effectLst/>
        </p:spPr>
        <p:txBody>
          <a:bodyPr>
            <a:spAutoFit/>
          </a:bodyPr>
          <a:lstStyle/>
          <a:p>
            <a:pPr algn="ctr">
              <a:spcBef>
                <a:spcPct val="50000"/>
              </a:spcBef>
            </a:pPr>
            <a:r>
              <a:rPr lang="en-US" sz="4000" b="1">
                <a:solidFill>
                  <a:srgbClr val="0000CC"/>
                </a:solidFill>
                <a:latin typeface="Comic Sans MS" pitchFamily="66" charset="0"/>
                <a:cs typeface="Times New Roman" pitchFamily="18" charset="0"/>
              </a:rPr>
              <a:t>Instructions Included With Each Drifter</a:t>
            </a:r>
          </a:p>
        </p:txBody>
      </p:sp>
      <p:sp>
        <p:nvSpPr>
          <p:cNvPr id="34820" name="Text Box 4"/>
          <p:cNvSpPr txBox="1">
            <a:spLocks noChangeArrowheads="1"/>
          </p:cNvSpPr>
          <p:nvPr/>
        </p:nvSpPr>
        <p:spPr bwMode="auto">
          <a:xfrm>
            <a:off x="4267200" y="2667000"/>
            <a:ext cx="1066800" cy="396875"/>
          </a:xfrm>
          <a:prstGeom prst="rect">
            <a:avLst/>
          </a:prstGeom>
          <a:noFill/>
          <a:ln w="9525">
            <a:noFill/>
            <a:miter lim="800000"/>
            <a:headEnd/>
            <a:tailEnd/>
          </a:ln>
          <a:effectLst/>
        </p:spPr>
        <p:txBody>
          <a:bodyPr>
            <a:spAutoFit/>
          </a:bodyPr>
          <a:lstStyle/>
          <a:p>
            <a:pPr>
              <a:spcBef>
                <a:spcPct val="50000"/>
              </a:spcBef>
            </a:pPr>
            <a:r>
              <a:rPr lang="en-US" sz="2000" b="1">
                <a:cs typeface="Times New Roman" pitchFamily="18" charset="0"/>
              </a:rPr>
              <a:t>(Page 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304800" y="838200"/>
            <a:ext cx="8763000" cy="5257800"/>
          </a:xfrm>
          <a:noFill/>
          <a:ln/>
        </p:spPr>
        <p:txBody>
          <a:bodyPr/>
          <a:lstStyle/>
          <a:p>
            <a:pPr indent="-571500" algn="ctr" eaLnBrk="0" hangingPunct="0">
              <a:spcBef>
                <a:spcPct val="0"/>
              </a:spcBef>
              <a:buFontTx/>
              <a:buNone/>
              <a:tabLst>
                <a:tab pos="-1485900" algn="l"/>
                <a:tab pos="285750" algn="l"/>
                <a:tab pos="342900" algn="l"/>
              </a:tabLst>
            </a:pP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200"/>
              <a:t>1)</a:t>
            </a:r>
            <a:r>
              <a:rPr lang="en-US" sz="700"/>
              <a:t>   </a:t>
            </a:r>
            <a:r>
              <a:rPr lang="en-US" sz="1400"/>
              <a:t>Remove the buoys from the shipping container. </a:t>
            </a:r>
            <a:r>
              <a:rPr lang="en-US" sz="1400" b="1"/>
              <a:t>REMOVE </a:t>
            </a:r>
            <a:r>
              <a:rPr lang="en-US" sz="1400" b="1" u="sng"/>
              <a:t>ONLY</a:t>
            </a:r>
            <a:r>
              <a:rPr lang="en-US" sz="1400"/>
              <a:t> the plastic shrink-wrap.</a:t>
            </a:r>
            <a:r>
              <a:rPr lang="en-US" sz="1400" b="1"/>
              <a:t>              </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2)      </a:t>
            </a:r>
            <a:r>
              <a:rPr lang="en-US" sz="1400" b="1"/>
              <a:t>DO NOT REMOVE</a:t>
            </a:r>
            <a:r>
              <a:rPr lang="en-US" sz="1400"/>
              <a:t> paper tape securing the drogue and tether. </a:t>
            </a:r>
            <a:r>
              <a:rPr lang="en-US" sz="1400" b="1"/>
              <a:t>DO NOT REMOVE</a:t>
            </a:r>
            <a:r>
              <a:rPr lang="en-US" sz="1400"/>
              <a:t> cardboard surrounding the float. </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 </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b="1" i="1" u="sng">
                <a:solidFill>
                  <a:srgbClr val="FF0000"/>
                </a:solidFill>
              </a:rPr>
              <a:t>DANGER</a:t>
            </a:r>
            <a:r>
              <a:rPr lang="en-US" sz="1400" b="1"/>
              <a:t>: DO NOT REMOVE</a:t>
            </a:r>
            <a:r>
              <a:rPr lang="en-US" sz="1400"/>
              <a:t> the paper tape securing the tether and drogue.  If you do, the drogue and/or tether can unfurl during deployment and cause injury!!!</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 </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3) Record the five digit ID number of the drifter.  This number can be found on the shipping container, the plastic shrink-wrap or the protective cardboard box.  It is also inscribed on the surface float.</a:t>
            </a:r>
          </a:p>
          <a:p>
            <a:pPr indent="-571500" algn="just" eaLnBrk="0" hangingPunct="0">
              <a:spcBef>
                <a:spcPct val="0"/>
              </a:spcBef>
              <a:buFontTx/>
              <a:buNone/>
              <a:tabLst>
                <a:tab pos="-1485900" algn="l"/>
                <a:tab pos="285750" algn="l"/>
                <a:tab pos="342900" algn="l"/>
              </a:tabLst>
            </a:pPr>
            <a:r>
              <a:rPr lang="en-US" sz="1400"/>
              <a:t> </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4) If testing the buoy is desired prior to deployment, the magnet can be removed from the buoy by separating it from the float through a hole in the box surrounding the float.  This action will start the ARGOS transmitter for testing. Re-attaching the magnet in the same position will turn off the transmitter and reset the program starting point. The transmitter will restart on its original program when the magnet is again removed.</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 </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5) Throw the buoy from the stern, lowest possible deck (preferably less than 10 meters including heave), into the sea.  The ship may be traveling between 2 - 25 knots.  The tether and drogue are secured with paper tape that will dissolve in the water.</a:t>
            </a:r>
          </a:p>
          <a:p>
            <a:pPr indent="-571500" algn="just" eaLnBrk="0" hangingPunct="0">
              <a:spcBef>
                <a:spcPct val="0"/>
              </a:spcBef>
              <a:buFontTx/>
              <a:buNone/>
              <a:tabLst>
                <a:tab pos="-1485900" algn="l"/>
                <a:tab pos="285750" algn="l"/>
                <a:tab pos="342900" algn="l"/>
              </a:tabLst>
            </a:pPr>
            <a:r>
              <a:rPr lang="en-US" sz="1400"/>
              <a:t> </a:t>
            </a:r>
          </a:p>
          <a:p>
            <a:pPr indent="-571500" algn="just" eaLnBrk="0" hangingPunct="0">
              <a:spcBef>
                <a:spcPct val="0"/>
              </a:spcBef>
              <a:buFontTx/>
              <a:buNone/>
              <a:tabLst>
                <a:tab pos="-1485900" algn="l"/>
                <a:tab pos="285750" algn="l"/>
                <a:tab pos="342900" algn="l"/>
              </a:tabLst>
            </a:pPr>
            <a:r>
              <a:rPr lang="en-US" sz="1400"/>
              <a:t>6) Record the date, time (GMT) and location of deployment as well as the five digit ID, and send this information to the Global Drifter Program.   </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Thank you very much for your help!</a:t>
            </a:r>
            <a:endParaRPr lang="en-US" sz="1400">
              <a:latin typeface="Times" charset="0"/>
            </a:endParaRPr>
          </a:p>
          <a:p>
            <a:pPr indent="-571500" algn="just" eaLnBrk="0" hangingPunct="0">
              <a:spcBef>
                <a:spcPct val="0"/>
              </a:spcBef>
              <a:buFontTx/>
              <a:buNone/>
              <a:tabLst>
                <a:tab pos="-1485900" algn="l"/>
                <a:tab pos="285750" algn="l"/>
                <a:tab pos="342900" algn="l"/>
              </a:tabLst>
            </a:pPr>
            <a:r>
              <a:rPr lang="en-US" sz="1400"/>
              <a:t>CONTACT PERSON</a:t>
            </a:r>
          </a:p>
        </p:txBody>
      </p:sp>
      <p:sp>
        <p:nvSpPr>
          <p:cNvPr id="54275" name="Text Box 3"/>
          <p:cNvSpPr txBox="1">
            <a:spLocks noChangeArrowheads="1"/>
          </p:cNvSpPr>
          <p:nvPr/>
        </p:nvSpPr>
        <p:spPr bwMode="auto">
          <a:xfrm>
            <a:off x="2362200" y="228600"/>
            <a:ext cx="5410200" cy="519113"/>
          </a:xfrm>
          <a:prstGeom prst="rect">
            <a:avLst/>
          </a:prstGeom>
          <a:noFill/>
          <a:ln w="9525">
            <a:noFill/>
            <a:miter lim="800000"/>
            <a:headEnd/>
            <a:tailEnd/>
          </a:ln>
          <a:effectLst/>
        </p:spPr>
        <p:txBody>
          <a:bodyPr>
            <a:spAutoFit/>
          </a:bodyPr>
          <a:lstStyle/>
          <a:p>
            <a:pPr>
              <a:spcBef>
                <a:spcPct val="50000"/>
              </a:spcBef>
            </a:pPr>
            <a:r>
              <a:rPr lang="en-US" sz="2800" b="1">
                <a:cs typeface="Times New Roman" pitchFamily="18" charset="0"/>
              </a:rPr>
              <a:t>Deployment Instructions (Page 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295400" y="120650"/>
            <a:ext cx="4267200" cy="1311275"/>
          </a:xfrm>
          <a:prstGeom prst="rect">
            <a:avLst/>
          </a:prstGeom>
          <a:noFill/>
          <a:ln w="9525">
            <a:noFill/>
            <a:miter lim="800000"/>
            <a:headEnd/>
            <a:tailEnd/>
          </a:ln>
          <a:effectLst/>
        </p:spPr>
        <p:txBody>
          <a:bodyPr>
            <a:spAutoFit/>
          </a:bodyPr>
          <a:lstStyle/>
          <a:p>
            <a:r>
              <a:rPr lang="en-US" sz="4000" b="1">
                <a:latin typeface="Comic Sans MS" pitchFamily="66" charset="0"/>
              </a:rPr>
              <a:t>Drifters Are Deployed From:</a:t>
            </a:r>
          </a:p>
        </p:txBody>
      </p:sp>
      <p:pic>
        <p:nvPicPr>
          <p:cNvPr id="56323" name="Picture 3" descr="C:\Documents and Settings\pazos\My Documents\Presentations\DBCP_training\polynesia_vos.jpg"/>
          <p:cNvPicPr>
            <a:picLocks noChangeAspect="1" noChangeArrowheads="1"/>
          </p:cNvPicPr>
          <p:nvPr/>
        </p:nvPicPr>
        <p:blipFill>
          <a:blip r:embed="rId3" cstate="print"/>
          <a:srcRect/>
          <a:stretch>
            <a:fillRect/>
          </a:stretch>
        </p:blipFill>
        <p:spPr bwMode="auto">
          <a:xfrm>
            <a:off x="5638800" y="152400"/>
            <a:ext cx="3365500" cy="2070100"/>
          </a:xfrm>
          <a:prstGeom prst="rect">
            <a:avLst/>
          </a:prstGeom>
          <a:noFill/>
          <a:ln w="57150">
            <a:solidFill>
              <a:srgbClr val="FFCC00"/>
            </a:solidFill>
            <a:miter lim="800000"/>
            <a:headEnd/>
            <a:tailEnd/>
          </a:ln>
        </p:spPr>
      </p:pic>
      <p:pic>
        <p:nvPicPr>
          <p:cNvPr id="56324" name="Picture 4" descr="C:\Documents and Settings\pazos\My Documents\Presentations\DBCP_training\Ronald_Brown_Ship.jpg"/>
          <p:cNvPicPr>
            <a:picLocks noChangeAspect="1" noChangeArrowheads="1"/>
          </p:cNvPicPr>
          <p:nvPr/>
        </p:nvPicPr>
        <p:blipFill>
          <a:blip r:embed="rId4" cstate="print"/>
          <a:srcRect/>
          <a:stretch>
            <a:fillRect/>
          </a:stretch>
        </p:blipFill>
        <p:spPr bwMode="auto">
          <a:xfrm>
            <a:off x="4419600" y="2497138"/>
            <a:ext cx="2971800" cy="2227262"/>
          </a:xfrm>
          <a:prstGeom prst="rect">
            <a:avLst/>
          </a:prstGeom>
          <a:noFill/>
          <a:ln w="57150">
            <a:solidFill>
              <a:schemeClr val="accent2"/>
            </a:solidFill>
            <a:miter lim="800000"/>
            <a:headEnd/>
            <a:tailEnd/>
          </a:ln>
        </p:spPr>
      </p:pic>
      <p:pic>
        <p:nvPicPr>
          <p:cNvPr id="56325" name="Picture 5" descr="C:\Documents and Settings\lumpkin.AOML\My Documents\posters\EGU Apr 06\airdeploy1.jpg"/>
          <p:cNvPicPr>
            <a:picLocks noChangeAspect="1" noChangeArrowheads="1"/>
          </p:cNvPicPr>
          <p:nvPr/>
        </p:nvPicPr>
        <p:blipFill>
          <a:blip r:embed="rId5" cstate="print"/>
          <a:srcRect/>
          <a:stretch>
            <a:fillRect/>
          </a:stretch>
        </p:blipFill>
        <p:spPr bwMode="auto">
          <a:xfrm>
            <a:off x="685800" y="4916488"/>
            <a:ext cx="4191000" cy="1614487"/>
          </a:xfrm>
          <a:prstGeom prst="rect">
            <a:avLst/>
          </a:prstGeom>
          <a:noFill/>
          <a:ln w="57150">
            <a:solidFill>
              <a:schemeClr val="accent1"/>
            </a:solidFill>
            <a:miter lim="800000"/>
            <a:headEnd/>
            <a:tailEnd/>
          </a:ln>
        </p:spPr>
      </p:pic>
      <p:sp>
        <p:nvSpPr>
          <p:cNvPr id="56326" name="Text Box 6"/>
          <p:cNvSpPr txBox="1">
            <a:spLocks noChangeArrowheads="1"/>
          </p:cNvSpPr>
          <p:nvPr/>
        </p:nvSpPr>
        <p:spPr bwMode="auto">
          <a:xfrm>
            <a:off x="228600" y="2514600"/>
            <a:ext cx="3276600" cy="579438"/>
          </a:xfrm>
          <a:prstGeom prst="rect">
            <a:avLst/>
          </a:prstGeom>
          <a:noFill/>
          <a:ln w="9525">
            <a:noFill/>
            <a:miter lim="800000"/>
            <a:headEnd/>
            <a:tailEnd/>
          </a:ln>
          <a:effectLst/>
        </p:spPr>
        <p:txBody>
          <a:bodyPr>
            <a:spAutoFit/>
          </a:bodyPr>
          <a:lstStyle/>
          <a:p>
            <a:pPr lvl="1">
              <a:buFontTx/>
              <a:buChar char="•"/>
            </a:pPr>
            <a:r>
              <a:rPr lang="en-US" sz="3200" b="1"/>
              <a:t>Cargo ships</a:t>
            </a:r>
            <a:endParaRPr lang="en-US" sz="3200" b="1">
              <a:solidFill>
                <a:schemeClr val="accent1"/>
              </a:solidFill>
            </a:endParaRPr>
          </a:p>
        </p:txBody>
      </p:sp>
      <p:sp>
        <p:nvSpPr>
          <p:cNvPr id="56327" name="Rectangle 7"/>
          <p:cNvSpPr>
            <a:spLocks noChangeArrowheads="1"/>
          </p:cNvSpPr>
          <p:nvPr/>
        </p:nvSpPr>
        <p:spPr bwMode="auto">
          <a:xfrm>
            <a:off x="228600" y="3352800"/>
            <a:ext cx="3810000" cy="579438"/>
          </a:xfrm>
          <a:prstGeom prst="rect">
            <a:avLst/>
          </a:prstGeom>
          <a:noFill/>
          <a:ln w="9525">
            <a:noFill/>
            <a:miter lim="800000"/>
            <a:headEnd/>
            <a:tailEnd/>
          </a:ln>
          <a:effectLst/>
        </p:spPr>
        <p:txBody>
          <a:bodyPr>
            <a:spAutoFit/>
          </a:bodyPr>
          <a:lstStyle/>
          <a:p>
            <a:pPr lvl="1">
              <a:spcBef>
                <a:spcPct val="50000"/>
              </a:spcBef>
              <a:buFontTx/>
              <a:buChar char="•"/>
            </a:pPr>
            <a:r>
              <a:rPr lang="en-US" sz="3200" b="1">
                <a:solidFill>
                  <a:schemeClr val="accent2"/>
                </a:solidFill>
              </a:rPr>
              <a:t>Research Vessels</a:t>
            </a:r>
          </a:p>
        </p:txBody>
      </p:sp>
      <p:sp>
        <p:nvSpPr>
          <p:cNvPr id="56328" name="Rectangle 8"/>
          <p:cNvSpPr>
            <a:spLocks noChangeArrowheads="1"/>
          </p:cNvSpPr>
          <p:nvPr/>
        </p:nvSpPr>
        <p:spPr bwMode="auto">
          <a:xfrm>
            <a:off x="228600" y="4114800"/>
            <a:ext cx="2365375" cy="579438"/>
          </a:xfrm>
          <a:prstGeom prst="rect">
            <a:avLst/>
          </a:prstGeom>
          <a:noFill/>
          <a:ln w="9525">
            <a:noFill/>
            <a:miter lim="800000"/>
            <a:headEnd/>
            <a:tailEnd/>
          </a:ln>
          <a:effectLst/>
        </p:spPr>
        <p:txBody>
          <a:bodyPr wrap="none">
            <a:spAutoFit/>
          </a:bodyPr>
          <a:lstStyle/>
          <a:p>
            <a:pPr lvl="1">
              <a:spcBef>
                <a:spcPct val="50000"/>
              </a:spcBef>
              <a:buFontTx/>
              <a:buChar char="•"/>
            </a:pPr>
            <a:r>
              <a:rPr lang="en-US" sz="3200" b="1">
                <a:solidFill>
                  <a:schemeClr val="accent1"/>
                </a:solidFill>
              </a:rPr>
              <a:t>Aircrafts</a:t>
            </a:r>
          </a:p>
        </p:txBody>
      </p:sp>
      <p:sp>
        <p:nvSpPr>
          <p:cNvPr id="56329" name="Rectangle 9"/>
          <p:cNvSpPr>
            <a:spLocks noChangeArrowheads="1"/>
          </p:cNvSpPr>
          <p:nvPr/>
        </p:nvSpPr>
        <p:spPr bwMode="auto">
          <a:xfrm>
            <a:off x="228600" y="1554163"/>
            <a:ext cx="2919413" cy="579437"/>
          </a:xfrm>
          <a:prstGeom prst="rect">
            <a:avLst/>
          </a:prstGeom>
          <a:noFill/>
          <a:ln w="9525">
            <a:noFill/>
            <a:miter lim="800000"/>
            <a:headEnd/>
            <a:tailEnd/>
          </a:ln>
          <a:effectLst/>
        </p:spPr>
        <p:txBody>
          <a:bodyPr wrap="none">
            <a:spAutoFit/>
          </a:bodyPr>
          <a:lstStyle/>
          <a:p>
            <a:pPr lvl="1">
              <a:buFontTx/>
              <a:buChar char="•"/>
            </a:pPr>
            <a:r>
              <a:rPr lang="en-US" sz="3200" b="1">
                <a:solidFill>
                  <a:srgbClr val="FFCC00"/>
                </a:solidFill>
              </a:rPr>
              <a:t>Cruise ships</a:t>
            </a:r>
          </a:p>
        </p:txBody>
      </p:sp>
      <p:sp>
        <p:nvSpPr>
          <p:cNvPr id="56330" name="Text Box 10"/>
          <p:cNvSpPr txBox="1">
            <a:spLocks noChangeArrowheads="1"/>
          </p:cNvSpPr>
          <p:nvPr/>
        </p:nvSpPr>
        <p:spPr bwMode="auto">
          <a:xfrm>
            <a:off x="5105400" y="4724400"/>
            <a:ext cx="4038600" cy="1373188"/>
          </a:xfrm>
          <a:prstGeom prst="rect">
            <a:avLst/>
          </a:prstGeom>
          <a:noFill/>
          <a:ln w="9525">
            <a:noFill/>
            <a:miter lim="800000"/>
            <a:headEnd/>
            <a:tailEnd/>
          </a:ln>
          <a:effectLst/>
        </p:spPr>
        <p:txBody>
          <a:bodyPr>
            <a:spAutoFit/>
          </a:bodyPr>
          <a:lstStyle/>
          <a:p>
            <a:r>
              <a:rPr lang="en-US" sz="2800"/>
              <a:t>Assistance from national and  international</a:t>
            </a:r>
          </a:p>
          <a:p>
            <a:r>
              <a:rPr lang="en-US" sz="2800"/>
              <a:t>Governmental Agencies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1000"/>
                                  </p:stCondLst>
                                  <p:childTnLst>
                                    <p:set>
                                      <p:cBhvr>
                                        <p:cTn id="9" dur="1" fill="hold">
                                          <p:stCondLst>
                                            <p:cond delay="0"/>
                                          </p:stCondLst>
                                        </p:cTn>
                                        <p:tgtEl>
                                          <p:spTgt spid="56329"/>
                                        </p:tgtEl>
                                        <p:attrNameLst>
                                          <p:attrName>style.visibility</p:attrName>
                                        </p:attrNameLst>
                                      </p:cBhvr>
                                      <p:to>
                                        <p:strVal val="visible"/>
                                      </p:to>
                                    </p:set>
                                    <p:animEffect transition="in" filter="wipe(up)">
                                      <p:cBhvr>
                                        <p:cTn id="10" dur="500"/>
                                        <p:tgtEl>
                                          <p:spTgt spid="56329"/>
                                        </p:tgtEl>
                                      </p:cBhvr>
                                    </p:animEffect>
                                  </p:childTnLst>
                                </p:cTn>
                              </p:par>
                            </p:childTnLst>
                          </p:cTn>
                        </p:par>
                        <p:par>
                          <p:cTn id="11" fill="hold">
                            <p:stCondLst>
                              <p:cond delay="2000"/>
                            </p:stCondLst>
                            <p:childTnLst>
                              <p:par>
                                <p:cTn id="12" presetID="9" presetClass="entr" presetSubtype="0" fill="hold" nodeType="afterEffect">
                                  <p:stCondLst>
                                    <p:cond delay="1000"/>
                                  </p:stCondLst>
                                  <p:childTnLst>
                                    <p:set>
                                      <p:cBhvr>
                                        <p:cTn id="13" dur="1" fill="hold">
                                          <p:stCondLst>
                                            <p:cond delay="0"/>
                                          </p:stCondLst>
                                        </p:cTn>
                                        <p:tgtEl>
                                          <p:spTgt spid="56323"/>
                                        </p:tgtEl>
                                        <p:attrNameLst>
                                          <p:attrName>style.visibility</p:attrName>
                                        </p:attrNameLst>
                                      </p:cBhvr>
                                      <p:to>
                                        <p:strVal val="visible"/>
                                      </p:to>
                                    </p:set>
                                    <p:animEffect transition="in" filter="dissolve">
                                      <p:cBhvr>
                                        <p:cTn id="14" dur="500"/>
                                        <p:tgtEl>
                                          <p:spTgt spid="56323"/>
                                        </p:tgtEl>
                                      </p:cBhvr>
                                    </p:animEffect>
                                  </p:childTnLst>
                                </p:cTn>
                              </p:par>
                            </p:childTnLst>
                          </p:cTn>
                        </p:par>
                        <p:par>
                          <p:cTn id="15" fill="hold">
                            <p:stCondLst>
                              <p:cond delay="3500"/>
                            </p:stCondLst>
                            <p:childTnLst>
                              <p:par>
                                <p:cTn id="16" presetID="22" presetClass="entr" presetSubtype="1" fill="hold" grpId="0" nodeType="afterEffect">
                                  <p:stCondLst>
                                    <p:cond delay="1000"/>
                                  </p:stCondLst>
                                  <p:childTnLst>
                                    <p:set>
                                      <p:cBhvr>
                                        <p:cTn id="17" dur="1" fill="hold">
                                          <p:stCondLst>
                                            <p:cond delay="0"/>
                                          </p:stCondLst>
                                        </p:cTn>
                                        <p:tgtEl>
                                          <p:spTgt spid="56326"/>
                                        </p:tgtEl>
                                        <p:attrNameLst>
                                          <p:attrName>style.visibility</p:attrName>
                                        </p:attrNameLst>
                                      </p:cBhvr>
                                      <p:to>
                                        <p:strVal val="visible"/>
                                      </p:to>
                                    </p:set>
                                    <p:animEffect transition="in" filter="wipe(up)">
                                      <p:cBhvr>
                                        <p:cTn id="18" dur="500"/>
                                        <p:tgtEl>
                                          <p:spTgt spid="56326"/>
                                        </p:tgtEl>
                                      </p:cBhvr>
                                    </p:animEffect>
                                  </p:childTnLst>
                                </p:cTn>
                              </p:par>
                            </p:childTnLst>
                          </p:cTn>
                        </p:par>
                        <p:par>
                          <p:cTn id="19" fill="hold">
                            <p:stCondLst>
                              <p:cond delay="5000"/>
                            </p:stCondLst>
                            <p:childTnLst>
                              <p:par>
                                <p:cTn id="20" presetID="9" presetClass="entr" presetSubtype="0" fill="hold" grpId="0" nodeType="afterEffect">
                                  <p:stCondLst>
                                    <p:cond delay="1000"/>
                                  </p:stCondLst>
                                  <p:childTnLst>
                                    <p:set>
                                      <p:cBhvr>
                                        <p:cTn id="21" dur="1" fill="hold">
                                          <p:stCondLst>
                                            <p:cond delay="0"/>
                                          </p:stCondLst>
                                        </p:cTn>
                                        <p:tgtEl>
                                          <p:spTgt spid="56327"/>
                                        </p:tgtEl>
                                        <p:attrNameLst>
                                          <p:attrName>style.visibility</p:attrName>
                                        </p:attrNameLst>
                                      </p:cBhvr>
                                      <p:to>
                                        <p:strVal val="visible"/>
                                      </p:to>
                                    </p:set>
                                    <p:animEffect transition="in" filter="dissolve">
                                      <p:cBhvr>
                                        <p:cTn id="22" dur="500"/>
                                        <p:tgtEl>
                                          <p:spTgt spid="56327"/>
                                        </p:tgtEl>
                                      </p:cBhvr>
                                    </p:animEffect>
                                  </p:childTnLst>
                                </p:cTn>
                              </p:par>
                            </p:childTnLst>
                          </p:cTn>
                        </p:par>
                        <p:par>
                          <p:cTn id="23" fill="hold">
                            <p:stCondLst>
                              <p:cond delay="6500"/>
                            </p:stCondLst>
                            <p:childTnLst>
                              <p:par>
                                <p:cTn id="24" presetID="5" presetClass="entr" presetSubtype="10" fill="hold" nodeType="afterEffect">
                                  <p:stCondLst>
                                    <p:cond delay="1000"/>
                                  </p:stCondLst>
                                  <p:childTnLst>
                                    <p:set>
                                      <p:cBhvr>
                                        <p:cTn id="25" dur="1" fill="hold">
                                          <p:stCondLst>
                                            <p:cond delay="0"/>
                                          </p:stCondLst>
                                        </p:cTn>
                                        <p:tgtEl>
                                          <p:spTgt spid="56324"/>
                                        </p:tgtEl>
                                        <p:attrNameLst>
                                          <p:attrName>style.visibility</p:attrName>
                                        </p:attrNameLst>
                                      </p:cBhvr>
                                      <p:to>
                                        <p:strVal val="visible"/>
                                      </p:to>
                                    </p:set>
                                    <p:animEffect transition="in" filter="checkerboard(across)">
                                      <p:cBhvr>
                                        <p:cTn id="26" dur="500"/>
                                        <p:tgtEl>
                                          <p:spTgt spid="56324"/>
                                        </p:tgtEl>
                                      </p:cBhvr>
                                    </p:animEffect>
                                  </p:childTnLst>
                                </p:cTn>
                              </p:par>
                            </p:childTnLst>
                          </p:cTn>
                        </p:par>
                        <p:par>
                          <p:cTn id="27" fill="hold">
                            <p:stCondLst>
                              <p:cond delay="8000"/>
                            </p:stCondLst>
                            <p:childTnLst>
                              <p:par>
                                <p:cTn id="28" presetID="2" presetClass="entr" presetSubtype="8" fill="hold" grpId="0" nodeType="afterEffect">
                                  <p:stCondLst>
                                    <p:cond delay="1000"/>
                                  </p:stCondLst>
                                  <p:childTnLst>
                                    <p:set>
                                      <p:cBhvr>
                                        <p:cTn id="29" dur="1" fill="hold">
                                          <p:stCondLst>
                                            <p:cond delay="0"/>
                                          </p:stCondLst>
                                        </p:cTn>
                                        <p:tgtEl>
                                          <p:spTgt spid="56328"/>
                                        </p:tgtEl>
                                        <p:attrNameLst>
                                          <p:attrName>style.visibility</p:attrName>
                                        </p:attrNameLst>
                                      </p:cBhvr>
                                      <p:to>
                                        <p:strVal val="visible"/>
                                      </p:to>
                                    </p:set>
                                    <p:anim calcmode="lin" valueType="num">
                                      <p:cBhvr additive="base">
                                        <p:cTn id="30" dur="500" fill="hold"/>
                                        <p:tgtEl>
                                          <p:spTgt spid="56328"/>
                                        </p:tgtEl>
                                        <p:attrNameLst>
                                          <p:attrName>ppt_x</p:attrName>
                                        </p:attrNameLst>
                                      </p:cBhvr>
                                      <p:tavLst>
                                        <p:tav tm="0">
                                          <p:val>
                                            <p:strVal val="0-#ppt_w/2"/>
                                          </p:val>
                                        </p:tav>
                                        <p:tav tm="100000">
                                          <p:val>
                                            <p:strVal val="#ppt_x"/>
                                          </p:val>
                                        </p:tav>
                                      </p:tavLst>
                                    </p:anim>
                                    <p:anim calcmode="lin" valueType="num">
                                      <p:cBhvr additive="base">
                                        <p:cTn id="31" dur="500" fill="hold"/>
                                        <p:tgtEl>
                                          <p:spTgt spid="56328"/>
                                        </p:tgtEl>
                                        <p:attrNameLst>
                                          <p:attrName>ppt_y</p:attrName>
                                        </p:attrNameLst>
                                      </p:cBhvr>
                                      <p:tavLst>
                                        <p:tav tm="0">
                                          <p:val>
                                            <p:strVal val="#ppt_y"/>
                                          </p:val>
                                        </p:tav>
                                        <p:tav tm="100000">
                                          <p:val>
                                            <p:strVal val="#ppt_y"/>
                                          </p:val>
                                        </p:tav>
                                      </p:tavLst>
                                    </p:anim>
                                  </p:childTnLst>
                                </p:cTn>
                              </p:par>
                            </p:childTnLst>
                          </p:cTn>
                        </p:par>
                        <p:par>
                          <p:cTn id="32" fill="hold">
                            <p:stCondLst>
                              <p:cond delay="9500"/>
                            </p:stCondLst>
                            <p:childTnLst>
                              <p:par>
                                <p:cTn id="33" presetID="2" presetClass="entr" presetSubtype="8" fill="hold" nodeType="afterEffect">
                                  <p:stCondLst>
                                    <p:cond delay="1000"/>
                                  </p:stCondLst>
                                  <p:childTnLst>
                                    <p:set>
                                      <p:cBhvr>
                                        <p:cTn id="34" dur="1" fill="hold">
                                          <p:stCondLst>
                                            <p:cond delay="0"/>
                                          </p:stCondLst>
                                        </p:cTn>
                                        <p:tgtEl>
                                          <p:spTgt spid="56325"/>
                                        </p:tgtEl>
                                        <p:attrNameLst>
                                          <p:attrName>style.visibility</p:attrName>
                                        </p:attrNameLst>
                                      </p:cBhvr>
                                      <p:to>
                                        <p:strVal val="visible"/>
                                      </p:to>
                                    </p:set>
                                    <p:anim calcmode="lin" valueType="num">
                                      <p:cBhvr additive="base">
                                        <p:cTn id="35" dur="500" fill="hold"/>
                                        <p:tgtEl>
                                          <p:spTgt spid="56325"/>
                                        </p:tgtEl>
                                        <p:attrNameLst>
                                          <p:attrName>ppt_x</p:attrName>
                                        </p:attrNameLst>
                                      </p:cBhvr>
                                      <p:tavLst>
                                        <p:tav tm="0">
                                          <p:val>
                                            <p:strVal val="0-#ppt_w/2"/>
                                          </p:val>
                                        </p:tav>
                                        <p:tav tm="100000">
                                          <p:val>
                                            <p:strVal val="#ppt_x"/>
                                          </p:val>
                                        </p:tav>
                                      </p:tavLst>
                                    </p:anim>
                                    <p:anim calcmode="lin" valueType="num">
                                      <p:cBhvr additive="base">
                                        <p:cTn id="36" dur="500" fill="hold"/>
                                        <p:tgtEl>
                                          <p:spTgt spid="56325"/>
                                        </p:tgtEl>
                                        <p:attrNameLst>
                                          <p:attrName>ppt_y</p:attrName>
                                        </p:attrNameLst>
                                      </p:cBhvr>
                                      <p:tavLst>
                                        <p:tav tm="0">
                                          <p:val>
                                            <p:strVal val="#ppt_y"/>
                                          </p:val>
                                        </p:tav>
                                        <p:tav tm="100000">
                                          <p:val>
                                            <p:strVal val="#ppt_y"/>
                                          </p:val>
                                        </p:tav>
                                      </p:tavLst>
                                    </p:anim>
                                  </p:childTnLst>
                                </p:cTn>
                              </p:par>
                            </p:childTnLst>
                          </p:cTn>
                        </p:par>
                        <p:par>
                          <p:cTn id="37" fill="hold">
                            <p:stCondLst>
                              <p:cond delay="11000"/>
                            </p:stCondLst>
                            <p:childTnLst>
                              <p:par>
                                <p:cTn id="38" presetID="23" presetClass="entr" presetSubtype="16" fill="hold" grpId="0" nodeType="afterEffect">
                                  <p:stCondLst>
                                    <p:cond delay="1000"/>
                                  </p:stCondLst>
                                  <p:childTnLst>
                                    <p:set>
                                      <p:cBhvr>
                                        <p:cTn id="39" dur="1" fill="hold">
                                          <p:stCondLst>
                                            <p:cond delay="0"/>
                                          </p:stCondLst>
                                        </p:cTn>
                                        <p:tgtEl>
                                          <p:spTgt spid="56330"/>
                                        </p:tgtEl>
                                        <p:attrNameLst>
                                          <p:attrName>style.visibility</p:attrName>
                                        </p:attrNameLst>
                                      </p:cBhvr>
                                      <p:to>
                                        <p:strVal val="visible"/>
                                      </p:to>
                                    </p:set>
                                    <p:anim calcmode="lin" valueType="num">
                                      <p:cBhvr>
                                        <p:cTn id="40" dur="500" fill="hold"/>
                                        <p:tgtEl>
                                          <p:spTgt spid="56330"/>
                                        </p:tgtEl>
                                        <p:attrNameLst>
                                          <p:attrName>ppt_w</p:attrName>
                                        </p:attrNameLst>
                                      </p:cBhvr>
                                      <p:tavLst>
                                        <p:tav tm="0">
                                          <p:val>
                                            <p:fltVal val="0"/>
                                          </p:val>
                                        </p:tav>
                                        <p:tav tm="100000">
                                          <p:val>
                                            <p:strVal val="#ppt_w"/>
                                          </p:val>
                                        </p:tav>
                                      </p:tavLst>
                                    </p:anim>
                                    <p:anim calcmode="lin" valueType="num">
                                      <p:cBhvr>
                                        <p:cTn id="41" dur="500" fill="hold"/>
                                        <p:tgtEl>
                                          <p:spTgt spid="563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6" grpId="0" autoUpdateAnimBg="0"/>
      <p:bldP spid="56327" grpId="0" autoUpdateAnimBg="0"/>
      <p:bldP spid="56328" grpId="0" autoUpdateAnimBg="0"/>
      <p:bldP spid="56329" grpId="0" autoUpdateAnimBg="0"/>
      <p:bldP spid="5633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Documents and Settings\lumpkin.AOML\My Documents\posters\EGU Apr 06\airdeploy1.jpg"/>
          <p:cNvPicPr>
            <a:picLocks noChangeAspect="1" noChangeArrowheads="1"/>
          </p:cNvPicPr>
          <p:nvPr/>
        </p:nvPicPr>
        <p:blipFill>
          <a:blip r:embed="rId3" cstate="print"/>
          <a:srcRect/>
          <a:stretch>
            <a:fillRect/>
          </a:stretch>
        </p:blipFill>
        <p:spPr bwMode="auto">
          <a:xfrm>
            <a:off x="6781800" y="838200"/>
            <a:ext cx="1789113" cy="690563"/>
          </a:xfrm>
          <a:prstGeom prst="rect">
            <a:avLst/>
          </a:prstGeom>
          <a:noFill/>
          <a:ln w="28575">
            <a:solidFill>
              <a:schemeClr val="accent1"/>
            </a:solidFill>
            <a:miter lim="800000"/>
            <a:headEnd/>
            <a:tailEnd/>
          </a:ln>
        </p:spPr>
      </p:pic>
      <p:sp>
        <p:nvSpPr>
          <p:cNvPr id="58371" name="Text Box 3"/>
          <p:cNvSpPr txBox="1">
            <a:spLocks noChangeArrowheads="1"/>
          </p:cNvSpPr>
          <p:nvPr/>
        </p:nvSpPr>
        <p:spPr bwMode="auto">
          <a:xfrm>
            <a:off x="457200" y="30163"/>
            <a:ext cx="8153400" cy="701675"/>
          </a:xfrm>
          <a:prstGeom prst="rect">
            <a:avLst/>
          </a:prstGeom>
          <a:noFill/>
          <a:ln w="9525">
            <a:noFill/>
            <a:miter lim="800000"/>
            <a:headEnd/>
            <a:tailEnd/>
          </a:ln>
          <a:effectLst/>
        </p:spPr>
        <p:txBody>
          <a:bodyPr>
            <a:spAutoFit/>
          </a:bodyPr>
          <a:lstStyle/>
          <a:p>
            <a:pPr algn="ctr">
              <a:spcBef>
                <a:spcPct val="50000"/>
              </a:spcBef>
            </a:pPr>
            <a:r>
              <a:rPr lang="en-US" sz="4000" b="1">
                <a:solidFill>
                  <a:schemeClr val="accent2"/>
                </a:solidFill>
                <a:latin typeface="Comic Sans MS" pitchFamily="66" charset="0"/>
              </a:rPr>
              <a:t>Drifters Deployed By Aircrafts</a:t>
            </a:r>
          </a:p>
        </p:txBody>
      </p:sp>
      <p:sp>
        <p:nvSpPr>
          <p:cNvPr id="58372" name="Text Box 4"/>
          <p:cNvSpPr txBox="1">
            <a:spLocks noChangeArrowheads="1"/>
          </p:cNvSpPr>
          <p:nvPr/>
        </p:nvSpPr>
        <p:spPr bwMode="auto">
          <a:xfrm>
            <a:off x="304800" y="990600"/>
            <a:ext cx="6043613" cy="1187450"/>
          </a:xfrm>
          <a:prstGeom prst="rect">
            <a:avLst/>
          </a:prstGeom>
          <a:noFill/>
          <a:ln w="9525">
            <a:noFill/>
            <a:miter lim="800000"/>
            <a:headEnd/>
            <a:tailEnd/>
          </a:ln>
          <a:effectLst/>
        </p:spPr>
        <p:txBody>
          <a:bodyPr>
            <a:spAutoFit/>
          </a:bodyPr>
          <a:lstStyle/>
          <a:p>
            <a:pPr>
              <a:buFontTx/>
              <a:buChar char="•"/>
            </a:pPr>
            <a:r>
              <a:rPr lang="en-US" b="1">
                <a:cs typeface="Times New Roman" pitchFamily="18" charset="0"/>
              </a:rPr>
              <a:t> Drifters are also deployed by aircraft to help seed those regions that otherwise it would be hard to reach.</a:t>
            </a:r>
            <a:r>
              <a:rPr lang="en-US">
                <a:cs typeface="Times New Roman" pitchFamily="18" charset="0"/>
              </a:rPr>
              <a:t> </a:t>
            </a:r>
          </a:p>
        </p:txBody>
      </p:sp>
      <p:sp>
        <p:nvSpPr>
          <p:cNvPr id="58373" name="Text Box 5"/>
          <p:cNvSpPr txBox="1">
            <a:spLocks noChangeArrowheads="1"/>
          </p:cNvSpPr>
          <p:nvPr/>
        </p:nvSpPr>
        <p:spPr bwMode="auto">
          <a:xfrm>
            <a:off x="304800" y="2133600"/>
            <a:ext cx="8667750" cy="3013075"/>
          </a:xfrm>
          <a:prstGeom prst="rect">
            <a:avLst/>
          </a:prstGeom>
          <a:noFill/>
          <a:ln w="9525">
            <a:noFill/>
            <a:miter lim="800000"/>
            <a:headEnd/>
            <a:tailEnd/>
          </a:ln>
          <a:effectLst/>
        </p:spPr>
        <p:txBody>
          <a:bodyPr wrap="none">
            <a:spAutoFit/>
          </a:bodyPr>
          <a:lstStyle/>
          <a:p>
            <a:pPr>
              <a:buFontTx/>
              <a:buChar char="•"/>
            </a:pPr>
            <a:r>
              <a:rPr lang="en-US" b="1">
                <a:cs typeface="Times New Roman" pitchFamily="18" charset="0"/>
              </a:rPr>
              <a:t> Every year during the hurricane season in the Atlantic Ocean</a:t>
            </a:r>
          </a:p>
          <a:p>
            <a:r>
              <a:rPr lang="en-US" b="1">
                <a:cs typeface="Times New Roman" pitchFamily="18" charset="0"/>
              </a:rPr>
              <a:t>(June 1 – November 30) NOAA/AOML has coordinated </a:t>
            </a:r>
          </a:p>
          <a:p>
            <a:r>
              <a:rPr lang="en-US" b="1">
                <a:cs typeface="Times New Roman" pitchFamily="18" charset="0"/>
              </a:rPr>
              <a:t>Deployments with NAVOCEANO in the past, and also with the</a:t>
            </a:r>
          </a:p>
          <a:p>
            <a:r>
              <a:rPr lang="en-US" b="1">
                <a:cs typeface="Times New Roman" pitchFamily="18" charset="0"/>
              </a:rPr>
              <a:t>National Hurricane Center in Miami, Florida, to deploy drifters</a:t>
            </a:r>
          </a:p>
          <a:p>
            <a:r>
              <a:rPr lang="en-US" b="1">
                <a:cs typeface="Times New Roman" pitchFamily="18" charset="0"/>
              </a:rPr>
              <a:t>in front of hurricanes using the hurricane hunter planes from the</a:t>
            </a:r>
          </a:p>
          <a:p>
            <a:r>
              <a:rPr lang="en-US" b="1">
                <a:cs typeface="Times New Roman" pitchFamily="18" charset="0"/>
              </a:rPr>
              <a:t>air force to provide forecasters and researchers with surface </a:t>
            </a:r>
          </a:p>
          <a:p>
            <a:r>
              <a:rPr lang="en-US" b="1">
                <a:cs typeface="Times New Roman" pitchFamily="18" charset="0"/>
              </a:rPr>
              <a:t>meteorological data to help in the prediction and forecast of </a:t>
            </a:r>
          </a:p>
          <a:p>
            <a:r>
              <a:rPr lang="en-US" b="1">
                <a:cs typeface="Times New Roman" pitchFamily="18" charset="0"/>
              </a:rPr>
              <a:t>hurricanes.</a:t>
            </a:r>
          </a:p>
        </p:txBody>
      </p:sp>
      <p:sp>
        <p:nvSpPr>
          <p:cNvPr id="58374" name="Text Box 6"/>
          <p:cNvSpPr txBox="1">
            <a:spLocks noChangeArrowheads="1"/>
          </p:cNvSpPr>
          <p:nvPr/>
        </p:nvSpPr>
        <p:spPr bwMode="auto">
          <a:xfrm>
            <a:off x="288925" y="5181600"/>
            <a:ext cx="7199313" cy="1187450"/>
          </a:xfrm>
          <a:prstGeom prst="rect">
            <a:avLst/>
          </a:prstGeom>
          <a:noFill/>
          <a:ln w="9525">
            <a:noFill/>
            <a:miter lim="800000"/>
            <a:headEnd/>
            <a:tailEnd/>
          </a:ln>
          <a:effectLst/>
        </p:spPr>
        <p:txBody>
          <a:bodyPr wrap="none">
            <a:spAutoFit/>
          </a:bodyPr>
          <a:lstStyle/>
          <a:p>
            <a:pPr>
              <a:buFontTx/>
              <a:buChar char="•"/>
            </a:pPr>
            <a:r>
              <a:rPr lang="en-US" b="1">
                <a:cs typeface="Times New Roman" pitchFamily="18" charset="0"/>
              </a:rPr>
              <a:t> These drifters besides measuring SST, also measure:</a:t>
            </a:r>
          </a:p>
          <a:p>
            <a:pPr lvl="1"/>
            <a:r>
              <a:rPr lang="en-US" b="1">
                <a:solidFill>
                  <a:srgbClr val="0000FF"/>
                </a:solidFill>
                <a:cs typeface="Times New Roman" pitchFamily="18" charset="0"/>
              </a:rPr>
              <a:t>Barometric pressure</a:t>
            </a:r>
          </a:p>
          <a:p>
            <a:pPr lvl="1"/>
            <a:r>
              <a:rPr lang="en-US" b="1">
                <a:solidFill>
                  <a:srgbClr val="0000FF"/>
                </a:solidFill>
                <a:cs typeface="Times New Roman" pitchFamily="18" charset="0"/>
              </a:rPr>
              <a:t>Wind speed and wind direction</a:t>
            </a:r>
            <a:r>
              <a:rPr lang="en-US" b="1">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1"/>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grpId="0" nodeType="afterEffect">
                                  <p:stCondLst>
                                    <p:cond delay="1000"/>
                                  </p:stCondLst>
                                  <p:childTnLst>
                                    <p:set>
                                      <p:cBhvr>
                                        <p:cTn id="9" dur="1" fill="hold">
                                          <p:stCondLst>
                                            <p:cond delay="0"/>
                                          </p:stCondLst>
                                        </p:cTn>
                                        <p:tgtEl>
                                          <p:spTgt spid="58372"/>
                                        </p:tgtEl>
                                        <p:attrNameLst>
                                          <p:attrName>style.visibility</p:attrName>
                                        </p:attrNameLst>
                                      </p:cBhvr>
                                      <p:to>
                                        <p:strVal val="visible"/>
                                      </p:to>
                                    </p:set>
                                    <p:anim calcmode="lin" valueType="num">
                                      <p:cBhvr additive="base">
                                        <p:cTn id="10" dur="500" fill="hold"/>
                                        <p:tgtEl>
                                          <p:spTgt spid="58372"/>
                                        </p:tgtEl>
                                        <p:attrNameLst>
                                          <p:attrName>ppt_x</p:attrName>
                                        </p:attrNameLst>
                                      </p:cBhvr>
                                      <p:tavLst>
                                        <p:tav tm="0">
                                          <p:val>
                                            <p:strVal val="0-#ppt_w/2"/>
                                          </p:val>
                                        </p:tav>
                                        <p:tav tm="100000">
                                          <p:val>
                                            <p:strVal val="#ppt_x"/>
                                          </p:val>
                                        </p:tav>
                                      </p:tavLst>
                                    </p:anim>
                                    <p:anim calcmode="lin" valueType="num">
                                      <p:cBhvr additive="base">
                                        <p:cTn id="11" dur="500" fill="hold"/>
                                        <p:tgtEl>
                                          <p:spTgt spid="5837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2000"/>
                                  </p:stCondLst>
                                  <p:childTnLst>
                                    <p:set>
                                      <p:cBhvr>
                                        <p:cTn id="14" dur="1" fill="hold">
                                          <p:stCondLst>
                                            <p:cond delay="0"/>
                                          </p:stCondLst>
                                        </p:cTn>
                                        <p:tgtEl>
                                          <p:spTgt spid="58373"/>
                                        </p:tgtEl>
                                        <p:attrNameLst>
                                          <p:attrName>style.visibility</p:attrName>
                                        </p:attrNameLst>
                                      </p:cBhvr>
                                      <p:to>
                                        <p:strVal val="visible"/>
                                      </p:to>
                                    </p:set>
                                    <p:anim calcmode="lin" valueType="num">
                                      <p:cBhvr additive="base">
                                        <p:cTn id="15" dur="500" fill="hold"/>
                                        <p:tgtEl>
                                          <p:spTgt spid="58373"/>
                                        </p:tgtEl>
                                        <p:attrNameLst>
                                          <p:attrName>ppt_x</p:attrName>
                                        </p:attrNameLst>
                                      </p:cBhvr>
                                      <p:tavLst>
                                        <p:tav tm="0">
                                          <p:val>
                                            <p:strVal val="0-#ppt_w/2"/>
                                          </p:val>
                                        </p:tav>
                                        <p:tav tm="100000">
                                          <p:val>
                                            <p:strVal val="#ppt_x"/>
                                          </p:val>
                                        </p:tav>
                                      </p:tavLst>
                                    </p:anim>
                                    <p:anim calcmode="lin" valueType="num">
                                      <p:cBhvr additive="base">
                                        <p:cTn id="16" dur="500" fill="hold"/>
                                        <p:tgtEl>
                                          <p:spTgt spid="58373"/>
                                        </p:tgtEl>
                                        <p:attrNameLst>
                                          <p:attrName>ppt_y</p:attrName>
                                        </p:attrNameLst>
                                      </p:cBhvr>
                                      <p:tavLst>
                                        <p:tav tm="0">
                                          <p:val>
                                            <p:strVal val="#ppt_y"/>
                                          </p:val>
                                        </p:tav>
                                        <p:tav tm="100000">
                                          <p:val>
                                            <p:strVal val="#ppt_y"/>
                                          </p:val>
                                        </p:tav>
                                      </p:tavLst>
                                    </p:anim>
                                  </p:childTnLst>
                                </p:cTn>
                              </p:par>
                            </p:childTnLst>
                          </p:cTn>
                        </p:par>
                        <p:par>
                          <p:cTn id="17" fill="hold">
                            <p:stCondLst>
                              <p:cond delay="4500"/>
                            </p:stCondLst>
                            <p:childTnLst>
                              <p:par>
                                <p:cTn id="18" presetID="2" presetClass="entr" presetSubtype="8" fill="hold" grpId="0" nodeType="afterEffect">
                                  <p:stCondLst>
                                    <p:cond delay="2000"/>
                                  </p:stCondLst>
                                  <p:childTnLst>
                                    <p:set>
                                      <p:cBhvr>
                                        <p:cTn id="19" dur="1" fill="hold">
                                          <p:stCondLst>
                                            <p:cond delay="0"/>
                                          </p:stCondLst>
                                        </p:cTn>
                                        <p:tgtEl>
                                          <p:spTgt spid="58374"/>
                                        </p:tgtEl>
                                        <p:attrNameLst>
                                          <p:attrName>style.visibility</p:attrName>
                                        </p:attrNameLst>
                                      </p:cBhvr>
                                      <p:to>
                                        <p:strVal val="visible"/>
                                      </p:to>
                                    </p:set>
                                    <p:anim calcmode="lin" valueType="num">
                                      <p:cBhvr additive="base">
                                        <p:cTn id="20" dur="500" fill="hold"/>
                                        <p:tgtEl>
                                          <p:spTgt spid="58374"/>
                                        </p:tgtEl>
                                        <p:attrNameLst>
                                          <p:attrName>ppt_x</p:attrName>
                                        </p:attrNameLst>
                                      </p:cBhvr>
                                      <p:tavLst>
                                        <p:tav tm="0">
                                          <p:val>
                                            <p:strVal val="0-#ppt_w/2"/>
                                          </p:val>
                                        </p:tav>
                                        <p:tav tm="100000">
                                          <p:val>
                                            <p:strVal val="#ppt_x"/>
                                          </p:val>
                                        </p:tav>
                                      </p:tavLst>
                                    </p:anim>
                                    <p:anim calcmode="lin" valueType="num">
                                      <p:cBhvr additive="base">
                                        <p:cTn id="21" dur="500" fill="hold"/>
                                        <p:tgtEl>
                                          <p:spTgt spid="583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P spid="58373" grpId="0" autoUpdateAnimBg="0"/>
      <p:bldP spid="5837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381000" y="1143000"/>
            <a:ext cx="8229600" cy="5638800"/>
            <a:chOff x="240" y="96"/>
            <a:chExt cx="5184" cy="3552"/>
          </a:xfrm>
        </p:grpSpPr>
        <p:grpSp>
          <p:nvGrpSpPr>
            <p:cNvPr id="64515" name="Group 3"/>
            <p:cNvGrpSpPr>
              <a:grpSpLocks/>
            </p:cNvGrpSpPr>
            <p:nvPr/>
          </p:nvGrpSpPr>
          <p:grpSpPr bwMode="auto">
            <a:xfrm>
              <a:off x="240" y="96"/>
              <a:ext cx="5184" cy="2208"/>
              <a:chOff x="240" y="96"/>
              <a:chExt cx="5184" cy="2208"/>
            </a:xfrm>
          </p:grpSpPr>
          <p:pic>
            <p:nvPicPr>
              <p:cNvPr id="64516" name="Picture 4"/>
              <p:cNvPicPr>
                <a:picLocks noChangeAspect="1" noChangeArrowheads="1"/>
              </p:cNvPicPr>
              <p:nvPr/>
            </p:nvPicPr>
            <p:blipFill>
              <a:blip r:embed="rId3" cstate="print"/>
              <a:srcRect t="25775" r="1923" b="7813"/>
              <a:stretch>
                <a:fillRect/>
              </a:stretch>
            </p:blipFill>
            <p:spPr bwMode="auto">
              <a:xfrm>
                <a:off x="240" y="96"/>
                <a:ext cx="5136" cy="2140"/>
              </a:xfrm>
              <a:prstGeom prst="rect">
                <a:avLst/>
              </a:prstGeom>
              <a:noFill/>
              <a:ln>
                <a:noFill/>
              </a:ln>
              <a:effectLst/>
            </p:spPr>
          </p:pic>
          <p:sp>
            <p:nvSpPr>
              <p:cNvPr id="64517" name="Rectangle 5"/>
              <p:cNvSpPr>
                <a:spLocks noChangeArrowheads="1"/>
              </p:cNvSpPr>
              <p:nvPr/>
            </p:nvSpPr>
            <p:spPr bwMode="auto">
              <a:xfrm>
                <a:off x="2160" y="1056"/>
                <a:ext cx="3264" cy="1248"/>
              </a:xfrm>
              <a:prstGeom prst="rect">
                <a:avLst/>
              </a:prstGeom>
              <a:solidFill>
                <a:schemeClr val="bg1"/>
              </a:solidFill>
              <a:ln w="9525">
                <a:noFill/>
                <a:miter lim="800000"/>
                <a:headEnd/>
                <a:tailEnd/>
              </a:ln>
              <a:effectLst/>
            </p:spPr>
            <p:txBody>
              <a:bodyPr wrap="none" anchor="ctr"/>
              <a:lstStyle/>
              <a:p>
                <a:endParaRPr lang="en-US"/>
              </a:p>
            </p:txBody>
          </p:sp>
        </p:grpSp>
        <p:pic>
          <p:nvPicPr>
            <p:cNvPr id="64518" name="Picture 6"/>
            <p:cNvPicPr>
              <a:picLocks noChangeAspect="1" noChangeArrowheads="1"/>
            </p:cNvPicPr>
            <p:nvPr/>
          </p:nvPicPr>
          <p:blipFill>
            <a:blip r:embed="rId4" cstate="print"/>
            <a:srcRect l="15508" t="35739" r="6607" b="8646"/>
            <a:stretch>
              <a:fillRect/>
            </a:stretch>
          </p:blipFill>
          <p:spPr bwMode="auto">
            <a:xfrm>
              <a:off x="2160" y="928"/>
              <a:ext cx="2112" cy="1176"/>
            </a:xfrm>
            <a:prstGeom prst="rect">
              <a:avLst/>
            </a:prstGeom>
            <a:noFill/>
            <a:ln w="9525">
              <a:noFill/>
              <a:miter lim="800000"/>
              <a:headEnd/>
              <a:tailEnd/>
            </a:ln>
            <a:effectLst/>
          </p:spPr>
        </p:pic>
        <p:pic>
          <p:nvPicPr>
            <p:cNvPr id="64519" name="Picture 7"/>
            <p:cNvPicPr>
              <a:picLocks noChangeAspect="1" noChangeArrowheads="1"/>
            </p:cNvPicPr>
            <p:nvPr/>
          </p:nvPicPr>
          <p:blipFill>
            <a:blip r:embed="rId5" cstate="print"/>
            <a:srcRect l="18846" t="27184" r="11057" b="12923"/>
            <a:stretch>
              <a:fillRect/>
            </a:stretch>
          </p:blipFill>
          <p:spPr bwMode="auto">
            <a:xfrm>
              <a:off x="2208" y="2208"/>
              <a:ext cx="2160" cy="1440"/>
            </a:xfrm>
            <a:prstGeom prst="rect">
              <a:avLst/>
            </a:prstGeom>
            <a:noFill/>
            <a:ln w="9525">
              <a:noFill/>
              <a:miter lim="800000"/>
              <a:headEnd/>
              <a:tailEnd/>
            </a:ln>
            <a:effectLst/>
          </p:spPr>
        </p:pic>
      </p:grpSp>
      <p:sp>
        <p:nvSpPr>
          <p:cNvPr id="64520" name="Text Box 8"/>
          <p:cNvSpPr txBox="1">
            <a:spLocks noChangeArrowheads="1"/>
          </p:cNvSpPr>
          <p:nvPr/>
        </p:nvSpPr>
        <p:spPr bwMode="auto">
          <a:xfrm>
            <a:off x="2362200" y="563563"/>
            <a:ext cx="4800600" cy="519112"/>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cs typeface="Times New Roman" pitchFamily="18" charset="0"/>
              </a:rPr>
              <a:t>www.aoml.noaa.gov/phod/dac</a:t>
            </a:r>
          </a:p>
        </p:txBody>
      </p:sp>
      <p:sp>
        <p:nvSpPr>
          <p:cNvPr id="64521" name="Text Box 9"/>
          <p:cNvSpPr txBox="1">
            <a:spLocks noChangeArrowheads="1"/>
          </p:cNvSpPr>
          <p:nvPr/>
        </p:nvSpPr>
        <p:spPr bwMode="auto">
          <a:xfrm>
            <a:off x="1219200" y="76200"/>
            <a:ext cx="6934200" cy="579438"/>
          </a:xfrm>
          <a:prstGeom prst="rect">
            <a:avLst/>
          </a:prstGeom>
          <a:noFill/>
          <a:ln w="9525">
            <a:noFill/>
            <a:miter lim="800000"/>
            <a:headEnd/>
            <a:tailEnd/>
          </a:ln>
          <a:effectLst/>
        </p:spPr>
        <p:txBody>
          <a:bodyPr>
            <a:spAutoFit/>
          </a:bodyPr>
          <a:lstStyle/>
          <a:p>
            <a:pPr algn="ctr">
              <a:spcBef>
                <a:spcPct val="50000"/>
              </a:spcBef>
            </a:pPr>
            <a:r>
              <a:rPr lang="en-US" sz="3200" b="1">
                <a:cs typeface="Times New Roman" pitchFamily="18" charset="0"/>
              </a:rPr>
              <a:t>Deployment Information On The Web</a:t>
            </a:r>
          </a:p>
        </p:txBody>
      </p:sp>
      <p:sp>
        <p:nvSpPr>
          <p:cNvPr id="64522" name="Line 10"/>
          <p:cNvSpPr>
            <a:spLocks noChangeShapeType="1"/>
          </p:cNvSpPr>
          <p:nvPr/>
        </p:nvSpPr>
        <p:spPr bwMode="auto">
          <a:xfrm flipH="1">
            <a:off x="2438400" y="3886200"/>
            <a:ext cx="685800" cy="0"/>
          </a:xfrm>
          <a:prstGeom prst="line">
            <a:avLst/>
          </a:prstGeom>
          <a:noFill/>
          <a:ln w="38100">
            <a:solidFill>
              <a:srgbClr val="FF0000"/>
            </a:solidFill>
            <a:round/>
            <a:headEnd/>
            <a:tailEnd type="triangle" w="med" len="med"/>
          </a:ln>
          <a:effectLst/>
        </p:spPr>
        <p:txBody>
          <a:bodyPr/>
          <a:lstStyle/>
          <a:p>
            <a:endParaRPr lang="en-US"/>
          </a:p>
        </p:txBody>
      </p:sp>
      <p:grpSp>
        <p:nvGrpSpPr>
          <p:cNvPr id="64527" name="Group 15"/>
          <p:cNvGrpSpPr>
            <a:grpSpLocks/>
          </p:cNvGrpSpPr>
          <p:nvPr/>
        </p:nvGrpSpPr>
        <p:grpSpPr bwMode="auto">
          <a:xfrm>
            <a:off x="6629400" y="2970213"/>
            <a:ext cx="2362200" cy="915987"/>
            <a:chOff x="4176" y="1871"/>
            <a:chExt cx="1488" cy="577"/>
          </a:xfrm>
        </p:grpSpPr>
        <p:sp>
          <p:nvSpPr>
            <p:cNvPr id="64524" name="Line 12"/>
            <p:cNvSpPr>
              <a:spLocks noChangeShapeType="1"/>
            </p:cNvSpPr>
            <p:nvPr/>
          </p:nvSpPr>
          <p:spPr bwMode="auto">
            <a:xfrm flipH="1">
              <a:off x="4176" y="2160"/>
              <a:ext cx="432" cy="0"/>
            </a:xfrm>
            <a:prstGeom prst="line">
              <a:avLst/>
            </a:prstGeom>
            <a:noFill/>
            <a:ln w="38100">
              <a:solidFill>
                <a:srgbClr val="FF0000"/>
              </a:solidFill>
              <a:round/>
              <a:headEnd/>
              <a:tailEnd type="triangle" w="med" len="med"/>
            </a:ln>
            <a:effectLst/>
          </p:spPr>
          <p:txBody>
            <a:bodyPr/>
            <a:lstStyle/>
            <a:p>
              <a:endParaRPr lang="en-US"/>
            </a:p>
          </p:txBody>
        </p:sp>
        <p:sp>
          <p:nvSpPr>
            <p:cNvPr id="64525" name="Text Box 13"/>
            <p:cNvSpPr txBox="1">
              <a:spLocks noChangeArrowheads="1"/>
            </p:cNvSpPr>
            <p:nvPr/>
          </p:nvSpPr>
          <p:spPr bwMode="auto">
            <a:xfrm>
              <a:off x="4656" y="1871"/>
              <a:ext cx="1008" cy="577"/>
            </a:xfrm>
            <a:prstGeom prst="rect">
              <a:avLst/>
            </a:prstGeom>
            <a:noFill/>
            <a:ln w="9525">
              <a:noFill/>
              <a:miter lim="800000"/>
              <a:headEnd/>
              <a:tailEnd/>
            </a:ln>
            <a:effectLst/>
          </p:spPr>
          <p:txBody>
            <a:bodyPr>
              <a:spAutoFit/>
            </a:bodyPr>
            <a:lstStyle/>
            <a:p>
              <a:pPr>
                <a:spcBef>
                  <a:spcPct val="50000"/>
                </a:spcBef>
              </a:pPr>
              <a:r>
                <a:rPr lang="en-US" sz="1800"/>
                <a:t>Click to see the current status of the array</a:t>
              </a:r>
            </a:p>
          </p:txBody>
        </p:sp>
      </p:grpSp>
      <p:grpSp>
        <p:nvGrpSpPr>
          <p:cNvPr id="64528" name="Group 16"/>
          <p:cNvGrpSpPr>
            <a:grpSpLocks/>
          </p:cNvGrpSpPr>
          <p:nvPr/>
        </p:nvGrpSpPr>
        <p:grpSpPr bwMode="auto">
          <a:xfrm>
            <a:off x="6934200" y="5672138"/>
            <a:ext cx="1981200" cy="641350"/>
            <a:chOff x="4368" y="3573"/>
            <a:chExt cx="1248" cy="404"/>
          </a:xfrm>
        </p:grpSpPr>
        <p:sp>
          <p:nvSpPr>
            <p:cNvPr id="64523" name="Line 11"/>
            <p:cNvSpPr>
              <a:spLocks noChangeShapeType="1"/>
            </p:cNvSpPr>
            <p:nvPr/>
          </p:nvSpPr>
          <p:spPr bwMode="auto">
            <a:xfrm flipH="1">
              <a:off x="4368" y="3792"/>
              <a:ext cx="432" cy="0"/>
            </a:xfrm>
            <a:prstGeom prst="line">
              <a:avLst/>
            </a:prstGeom>
            <a:noFill/>
            <a:ln w="38100">
              <a:solidFill>
                <a:srgbClr val="FF0000"/>
              </a:solidFill>
              <a:round/>
              <a:headEnd/>
              <a:tailEnd type="triangle" w="med" len="med"/>
            </a:ln>
            <a:effectLst/>
          </p:spPr>
          <p:txBody>
            <a:bodyPr/>
            <a:lstStyle/>
            <a:p>
              <a:endParaRPr lang="en-US"/>
            </a:p>
          </p:txBody>
        </p:sp>
        <p:sp>
          <p:nvSpPr>
            <p:cNvPr id="64526" name="Text Box 14"/>
            <p:cNvSpPr txBox="1">
              <a:spLocks noChangeArrowheads="1"/>
            </p:cNvSpPr>
            <p:nvPr/>
          </p:nvSpPr>
          <p:spPr bwMode="auto">
            <a:xfrm>
              <a:off x="4848" y="3573"/>
              <a:ext cx="768" cy="404"/>
            </a:xfrm>
            <a:prstGeom prst="rect">
              <a:avLst/>
            </a:prstGeom>
            <a:noFill/>
            <a:ln w="9525">
              <a:noFill/>
              <a:miter lim="800000"/>
              <a:headEnd/>
              <a:tailEnd/>
            </a:ln>
            <a:effectLst/>
          </p:spPr>
          <p:txBody>
            <a:bodyPr>
              <a:spAutoFit/>
            </a:bodyPr>
            <a:lstStyle/>
            <a:p>
              <a:pPr>
                <a:spcBef>
                  <a:spcPct val="50000"/>
                </a:spcBef>
              </a:pPr>
              <a:r>
                <a:rPr lang="en-US" sz="1800"/>
                <a:t>Enter DOC page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452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645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64514"/>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2000"/>
                                  </p:stCondLst>
                                  <p:childTnLst>
                                    <p:set>
                                      <p:cBhvr>
                                        <p:cTn id="15" dur="1" fill="hold">
                                          <p:stCondLst>
                                            <p:cond delay="499"/>
                                          </p:stCondLst>
                                        </p:cTn>
                                        <p:tgtEl>
                                          <p:spTgt spid="64527"/>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499"/>
                                          </p:stCondLst>
                                        </p:cTn>
                                        <p:tgtEl>
                                          <p:spTgt spid="64522"/>
                                        </p:tgtEl>
                                        <p:attrNameLst>
                                          <p:attrName>style.visibility</p:attrName>
                                        </p:attrNameLst>
                                      </p:cBhvr>
                                      <p:to>
                                        <p:strVal val="visible"/>
                                      </p:to>
                                    </p:set>
                                  </p:childTnLst>
                                </p:cTn>
                              </p:par>
                            </p:childTnLst>
                          </p:cTn>
                        </p:par>
                        <p:par>
                          <p:cTn id="19" fill="hold">
                            <p:stCondLst>
                              <p:cond delay="8500"/>
                            </p:stCondLst>
                            <p:childTnLst>
                              <p:par>
                                <p:cTn id="20" presetID="1" presetClass="entr" presetSubtype="0" fill="hold" nodeType="afterEffect">
                                  <p:stCondLst>
                                    <p:cond delay="2000"/>
                                  </p:stCondLst>
                                  <p:childTnLst>
                                    <p:set>
                                      <p:cBhvr>
                                        <p:cTn id="21" dur="1" fill="hold">
                                          <p:stCondLst>
                                            <p:cond delay="499"/>
                                          </p:stCondLst>
                                        </p:cTn>
                                        <p:tgtEl>
                                          <p:spTgt spid="64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utoUpdateAnimBg="0"/>
      <p:bldP spid="64521" grpId="0" autoUpdateAnimBg="0"/>
      <p:bldP spid="645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t="34106" r="70892" b="8571"/>
          <a:stretch>
            <a:fillRect/>
          </a:stretch>
        </p:blipFill>
        <p:spPr bwMode="auto">
          <a:xfrm>
            <a:off x="0" y="219075"/>
            <a:ext cx="2143125" cy="3057525"/>
          </a:xfrm>
          <a:prstGeom prst="rect">
            <a:avLst/>
          </a:prstGeom>
          <a:noFill/>
          <a:ln w="9525">
            <a:noFill/>
            <a:miter lim="800000"/>
            <a:headEnd/>
            <a:tailEnd/>
          </a:ln>
          <a:effectLst/>
        </p:spPr>
      </p:pic>
      <p:sp>
        <p:nvSpPr>
          <p:cNvPr id="66563" name="Line 3"/>
          <p:cNvSpPr>
            <a:spLocks noChangeShapeType="1"/>
          </p:cNvSpPr>
          <p:nvPr/>
        </p:nvSpPr>
        <p:spPr bwMode="auto">
          <a:xfrm flipH="1">
            <a:off x="1524000" y="2076450"/>
            <a:ext cx="685800" cy="0"/>
          </a:xfrm>
          <a:prstGeom prst="line">
            <a:avLst/>
          </a:prstGeom>
          <a:noFill/>
          <a:ln w="38100">
            <a:solidFill>
              <a:srgbClr val="FF0000"/>
            </a:solidFill>
            <a:round/>
            <a:headEnd/>
            <a:tailEnd type="triangle" w="med" len="med"/>
          </a:ln>
          <a:effectLst/>
        </p:spPr>
        <p:txBody>
          <a:bodyPr/>
          <a:lstStyle/>
          <a:p>
            <a:endParaRPr lang="en-US"/>
          </a:p>
        </p:txBody>
      </p:sp>
      <p:grpSp>
        <p:nvGrpSpPr>
          <p:cNvPr id="66564" name="Group 4"/>
          <p:cNvGrpSpPr>
            <a:grpSpLocks/>
          </p:cNvGrpSpPr>
          <p:nvPr/>
        </p:nvGrpSpPr>
        <p:grpSpPr bwMode="auto">
          <a:xfrm>
            <a:off x="304800" y="2624138"/>
            <a:ext cx="7924800" cy="4081462"/>
            <a:chOff x="960" y="1605"/>
            <a:chExt cx="4752" cy="2427"/>
          </a:xfrm>
        </p:grpSpPr>
        <p:pic>
          <p:nvPicPr>
            <p:cNvPr id="66565" name="Picture 5"/>
            <p:cNvPicPr>
              <a:picLocks noChangeAspect="1" noChangeArrowheads="1"/>
            </p:cNvPicPr>
            <p:nvPr/>
          </p:nvPicPr>
          <p:blipFill>
            <a:blip r:embed="rId4" cstate="print"/>
            <a:srcRect t="30997" r="2664" b="4039"/>
            <a:stretch>
              <a:fillRect/>
            </a:stretch>
          </p:blipFill>
          <p:spPr bwMode="auto">
            <a:xfrm>
              <a:off x="960" y="1728"/>
              <a:ext cx="4752" cy="2304"/>
            </a:xfrm>
            <a:prstGeom prst="rect">
              <a:avLst/>
            </a:prstGeom>
            <a:noFill/>
            <a:ln w="9525">
              <a:noFill/>
              <a:miter lim="800000"/>
              <a:headEnd/>
              <a:tailEnd/>
            </a:ln>
            <a:effectLst/>
          </p:spPr>
        </p:pic>
        <p:pic>
          <p:nvPicPr>
            <p:cNvPr id="66566" name="Picture 6"/>
            <p:cNvPicPr>
              <a:picLocks noChangeAspect="1" noChangeArrowheads="1"/>
            </p:cNvPicPr>
            <p:nvPr/>
          </p:nvPicPr>
          <p:blipFill>
            <a:blip r:embed="rId4" cstate="print"/>
            <a:srcRect t="25583" r="2664" b="70949"/>
            <a:stretch>
              <a:fillRect/>
            </a:stretch>
          </p:blipFill>
          <p:spPr bwMode="auto">
            <a:xfrm>
              <a:off x="960" y="1605"/>
              <a:ext cx="4752" cy="123"/>
            </a:xfrm>
            <a:prstGeom prst="rect">
              <a:avLst/>
            </a:prstGeom>
            <a:noFill/>
            <a:ln w="9525">
              <a:noFill/>
              <a:miter lim="800000"/>
              <a:headEnd/>
              <a:tailEnd/>
            </a:ln>
            <a:effectLst/>
          </p:spPr>
        </p:pic>
      </p:grpSp>
      <p:sp>
        <p:nvSpPr>
          <p:cNvPr id="66567" name="Text Box 7"/>
          <p:cNvSpPr txBox="1">
            <a:spLocks noChangeArrowheads="1"/>
          </p:cNvSpPr>
          <p:nvPr/>
        </p:nvSpPr>
        <p:spPr bwMode="auto">
          <a:xfrm>
            <a:off x="2971800" y="533400"/>
            <a:ext cx="4191000" cy="1311275"/>
          </a:xfrm>
          <a:prstGeom prst="rect">
            <a:avLst/>
          </a:prstGeom>
          <a:noFill/>
          <a:ln w="9525">
            <a:noFill/>
            <a:miter lim="800000"/>
            <a:headEnd/>
            <a:tailEnd/>
          </a:ln>
          <a:effectLst/>
        </p:spPr>
        <p:txBody>
          <a:bodyPr>
            <a:spAutoFit/>
          </a:bodyPr>
          <a:lstStyle/>
          <a:p>
            <a:pPr algn="ctr">
              <a:spcBef>
                <a:spcPct val="50000"/>
              </a:spcBef>
            </a:pPr>
            <a:r>
              <a:rPr lang="en-US" sz="4000" b="1">
                <a:solidFill>
                  <a:srgbClr val="0000FF"/>
                </a:solidFill>
                <a:latin typeface="Comic Sans MS" pitchFamily="66" charset="0"/>
                <a:cs typeface="Times New Roman" pitchFamily="18" charset="0"/>
              </a:rPr>
              <a:t>Sample Drifter Deployment Log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6562"/>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grpId="0" nodeType="afterEffect">
                                  <p:stCondLst>
                                    <p:cond delay="1000"/>
                                  </p:stCondLst>
                                  <p:childTnLst>
                                    <p:set>
                                      <p:cBhvr>
                                        <p:cTn id="9" dur="1" fill="hold">
                                          <p:stCondLst>
                                            <p:cond delay="0"/>
                                          </p:stCondLst>
                                        </p:cTn>
                                        <p:tgtEl>
                                          <p:spTgt spid="66567"/>
                                        </p:tgtEl>
                                        <p:attrNameLst>
                                          <p:attrName>style.visibility</p:attrName>
                                        </p:attrNameLst>
                                      </p:cBhvr>
                                      <p:to>
                                        <p:strVal val="visible"/>
                                      </p:to>
                                    </p:set>
                                    <p:animEffect transition="in" filter="dissolve">
                                      <p:cBhvr>
                                        <p:cTn id="10" dur="500"/>
                                        <p:tgtEl>
                                          <p:spTgt spid="66567"/>
                                        </p:tgtEl>
                                      </p:cBhvr>
                                    </p:animEffect>
                                  </p:childTnLst>
                                </p:cTn>
                              </p:par>
                            </p:childTnLst>
                          </p:cTn>
                        </p:par>
                        <p:par>
                          <p:cTn id="11" fill="hold">
                            <p:stCondLst>
                              <p:cond delay="2000"/>
                            </p:stCondLst>
                            <p:childTnLst>
                              <p:par>
                                <p:cTn id="12" presetID="9" presetClass="entr" presetSubtype="0" fill="hold" grpId="0" nodeType="afterEffect">
                                  <p:stCondLst>
                                    <p:cond delay="1000"/>
                                  </p:stCondLst>
                                  <p:childTnLst>
                                    <p:set>
                                      <p:cBhvr>
                                        <p:cTn id="13" dur="1" fill="hold">
                                          <p:stCondLst>
                                            <p:cond delay="0"/>
                                          </p:stCondLst>
                                        </p:cTn>
                                        <p:tgtEl>
                                          <p:spTgt spid="66563"/>
                                        </p:tgtEl>
                                        <p:attrNameLst>
                                          <p:attrName>style.visibility</p:attrName>
                                        </p:attrNameLst>
                                      </p:cBhvr>
                                      <p:to>
                                        <p:strVal val="visible"/>
                                      </p:to>
                                    </p:set>
                                    <p:animEffect transition="in" filter="dissolve">
                                      <p:cBhvr>
                                        <p:cTn id="14" dur="500"/>
                                        <p:tgtEl>
                                          <p:spTgt spid="66563"/>
                                        </p:tgtEl>
                                      </p:cBhvr>
                                    </p:animEffect>
                                  </p:childTnLst>
                                </p:cTn>
                              </p:par>
                            </p:childTnLst>
                          </p:cTn>
                        </p:par>
                        <p:par>
                          <p:cTn id="15" fill="hold">
                            <p:stCondLst>
                              <p:cond delay="3500"/>
                            </p:stCondLst>
                            <p:childTnLst>
                              <p:par>
                                <p:cTn id="16" presetID="23" presetClass="entr" presetSubtype="16" fill="hold" nodeType="afterEffect">
                                  <p:stCondLst>
                                    <p:cond delay="1000"/>
                                  </p:stCondLst>
                                  <p:childTnLst>
                                    <p:set>
                                      <p:cBhvr>
                                        <p:cTn id="17" dur="1" fill="hold">
                                          <p:stCondLst>
                                            <p:cond delay="0"/>
                                          </p:stCondLst>
                                        </p:cTn>
                                        <p:tgtEl>
                                          <p:spTgt spid="66564"/>
                                        </p:tgtEl>
                                        <p:attrNameLst>
                                          <p:attrName>style.visibility</p:attrName>
                                        </p:attrNameLst>
                                      </p:cBhvr>
                                      <p:to>
                                        <p:strVal val="visible"/>
                                      </p:to>
                                    </p:set>
                                    <p:anim calcmode="lin" valueType="num">
                                      <p:cBhvr>
                                        <p:cTn id="18" dur="500" fill="hold"/>
                                        <p:tgtEl>
                                          <p:spTgt spid="66564"/>
                                        </p:tgtEl>
                                        <p:attrNameLst>
                                          <p:attrName>ppt_w</p:attrName>
                                        </p:attrNameLst>
                                      </p:cBhvr>
                                      <p:tavLst>
                                        <p:tav tm="0">
                                          <p:val>
                                            <p:fltVal val="0"/>
                                          </p:val>
                                        </p:tav>
                                        <p:tav tm="100000">
                                          <p:val>
                                            <p:strVal val="#ppt_w"/>
                                          </p:val>
                                        </p:tav>
                                      </p:tavLst>
                                    </p:anim>
                                    <p:anim calcmode="lin" valueType="num">
                                      <p:cBhvr>
                                        <p:cTn id="19" dur="500" fill="hold"/>
                                        <p:tgtEl>
                                          <p:spTgt spid="665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6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219200" y="152400"/>
            <a:ext cx="6705600" cy="762000"/>
          </a:xfrm>
          <a:prstGeom prst="rect">
            <a:avLst/>
          </a:prstGeom>
          <a:noFill/>
          <a:ln w="9525">
            <a:noFill/>
            <a:miter lim="800000"/>
            <a:headEnd/>
            <a:tailEnd/>
          </a:ln>
          <a:effectLst/>
        </p:spPr>
        <p:txBody>
          <a:bodyPr>
            <a:spAutoFit/>
          </a:bodyPr>
          <a:lstStyle/>
          <a:p>
            <a:pPr algn="ctr">
              <a:spcBef>
                <a:spcPct val="50000"/>
              </a:spcBef>
            </a:pPr>
            <a:r>
              <a:rPr lang="en-US" sz="4400" b="1">
                <a:solidFill>
                  <a:schemeClr val="accent2"/>
                </a:solidFill>
                <a:latin typeface="Comic Sans MS" pitchFamily="66" charset="0"/>
                <a:cs typeface="Times New Roman" pitchFamily="18" charset="0"/>
              </a:rPr>
              <a:t>Some Drifter’s Facts</a:t>
            </a:r>
          </a:p>
        </p:txBody>
      </p:sp>
      <p:sp>
        <p:nvSpPr>
          <p:cNvPr id="70659" name="Text Box 3"/>
          <p:cNvSpPr txBox="1">
            <a:spLocks noChangeArrowheads="1"/>
          </p:cNvSpPr>
          <p:nvPr/>
        </p:nvSpPr>
        <p:spPr bwMode="auto">
          <a:xfrm>
            <a:off x="762000" y="1330325"/>
            <a:ext cx="8382000" cy="4579938"/>
          </a:xfrm>
          <a:prstGeom prst="rect">
            <a:avLst/>
          </a:prstGeom>
          <a:noFill/>
          <a:ln w="9525">
            <a:noFill/>
            <a:miter lim="800000"/>
            <a:headEnd/>
            <a:tailEnd/>
          </a:ln>
          <a:effectLst/>
        </p:spPr>
        <p:txBody>
          <a:bodyPr>
            <a:spAutoFit/>
          </a:bodyPr>
          <a:lstStyle/>
          <a:p>
            <a:pPr>
              <a:spcBef>
                <a:spcPct val="50000"/>
              </a:spcBef>
            </a:pPr>
            <a:r>
              <a:rPr lang="en-US" sz="2800">
                <a:cs typeface="Times New Roman" pitchFamily="18" charset="0"/>
              </a:rPr>
              <a:t>Drifters average life: </a:t>
            </a:r>
            <a:r>
              <a:rPr lang="en-US" sz="2800" b="1">
                <a:solidFill>
                  <a:schemeClr val="accent2"/>
                </a:solidFill>
                <a:cs typeface="Times New Roman" pitchFamily="18" charset="0"/>
              </a:rPr>
              <a:t>~450 days</a:t>
            </a:r>
          </a:p>
          <a:p>
            <a:pPr>
              <a:spcBef>
                <a:spcPct val="50000"/>
              </a:spcBef>
            </a:pPr>
            <a:r>
              <a:rPr lang="en-US" sz="2800">
                <a:cs typeface="Times New Roman" pitchFamily="18" charset="0"/>
              </a:rPr>
              <a:t>	Longest Lived: </a:t>
            </a:r>
            <a:r>
              <a:rPr lang="en-US" sz="2800" b="1">
                <a:solidFill>
                  <a:schemeClr val="accent2"/>
                </a:solidFill>
                <a:cs typeface="Times New Roman" pitchFamily="18" charset="0"/>
              </a:rPr>
              <a:t>10 years, 4 months, 21 days</a:t>
            </a:r>
          </a:p>
          <a:p>
            <a:pPr>
              <a:spcBef>
                <a:spcPct val="50000"/>
              </a:spcBef>
            </a:pPr>
            <a:r>
              <a:rPr lang="en-US" sz="2800">
                <a:cs typeface="Times New Roman" pitchFamily="18" charset="0"/>
              </a:rPr>
              <a:t>Drogue average life: </a:t>
            </a:r>
            <a:r>
              <a:rPr lang="en-US" sz="2800" b="1">
                <a:solidFill>
                  <a:schemeClr val="accent2"/>
                </a:solidFill>
                <a:cs typeface="Times New Roman" pitchFamily="18" charset="0"/>
              </a:rPr>
              <a:t>~300 days</a:t>
            </a:r>
          </a:p>
          <a:p>
            <a:pPr>
              <a:spcBef>
                <a:spcPct val="50000"/>
              </a:spcBef>
            </a:pPr>
            <a:r>
              <a:rPr lang="en-US" sz="2800">
                <a:cs typeface="Times New Roman" pitchFamily="18" charset="0"/>
              </a:rPr>
              <a:t>	Longest Drogue on : </a:t>
            </a:r>
            <a:r>
              <a:rPr lang="en-US" sz="2800" b="1">
                <a:solidFill>
                  <a:schemeClr val="accent2"/>
                </a:solidFill>
                <a:cs typeface="Times New Roman" pitchFamily="18" charset="0"/>
              </a:rPr>
              <a:t>5 years, 6 months, 21 days</a:t>
            </a:r>
            <a:r>
              <a:rPr lang="en-US" sz="2800">
                <a:solidFill>
                  <a:schemeClr val="accent2"/>
                </a:solidFill>
                <a:cs typeface="Times New Roman" pitchFamily="18" charset="0"/>
              </a:rPr>
              <a:t> 					</a:t>
            </a:r>
            <a:r>
              <a:rPr lang="en-US" sz="2800" b="1">
                <a:solidFill>
                  <a:schemeClr val="accent2"/>
                </a:solidFill>
                <a:cs typeface="Times New Roman" pitchFamily="18" charset="0"/>
              </a:rPr>
              <a:t>(and still on)</a:t>
            </a:r>
          </a:p>
          <a:p>
            <a:pPr>
              <a:spcBef>
                <a:spcPct val="50000"/>
              </a:spcBef>
            </a:pPr>
            <a:r>
              <a:rPr lang="en-US" sz="2800">
                <a:cs typeface="Times New Roman" pitchFamily="18" charset="0"/>
              </a:rPr>
              <a:t>Average failure on deployment: </a:t>
            </a:r>
            <a:r>
              <a:rPr lang="en-US" sz="2800" b="1">
                <a:solidFill>
                  <a:schemeClr val="accent2"/>
                </a:solidFill>
                <a:cs typeface="Times New Roman" pitchFamily="18" charset="0"/>
              </a:rPr>
              <a:t>~3%</a:t>
            </a:r>
          </a:p>
          <a:p>
            <a:pPr>
              <a:spcBef>
                <a:spcPct val="50000"/>
              </a:spcBef>
            </a:pPr>
            <a:r>
              <a:rPr lang="en-US" sz="2800">
                <a:cs typeface="Times New Roman" pitchFamily="18" charset="0"/>
              </a:rPr>
              <a:t>Death Reasons: </a:t>
            </a:r>
            <a:r>
              <a:rPr lang="en-US" sz="2800" b="1">
                <a:solidFill>
                  <a:schemeClr val="accent2"/>
                </a:solidFill>
                <a:cs typeface="Times New Roman" pitchFamily="18" charset="0"/>
              </a:rPr>
              <a:t>Run aground, picked up by fishermen, 		  	  stop transmitting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Documents and Settings\pazos\My Documents\Presentations\DBCP_training\DBCP_training_Pics\1250_recup_biofouling_small.jpg"/>
          <p:cNvPicPr>
            <a:picLocks noChangeAspect="1" noChangeArrowheads="1"/>
          </p:cNvPicPr>
          <p:nvPr/>
        </p:nvPicPr>
        <p:blipFill>
          <a:blip r:embed="rId3" cstate="print"/>
          <a:srcRect/>
          <a:stretch>
            <a:fillRect/>
          </a:stretch>
        </p:blipFill>
        <p:spPr bwMode="auto">
          <a:xfrm>
            <a:off x="609600" y="3276600"/>
            <a:ext cx="2185988" cy="3214688"/>
          </a:xfrm>
          <a:prstGeom prst="rect">
            <a:avLst/>
          </a:prstGeom>
          <a:noFill/>
          <a:ln w="57150">
            <a:solidFill>
              <a:srgbClr val="FF6600"/>
            </a:solidFill>
            <a:miter lim="800000"/>
            <a:headEnd/>
            <a:tailEnd/>
          </a:ln>
        </p:spPr>
      </p:pic>
      <p:pic>
        <p:nvPicPr>
          <p:cNvPr id="68611" name="Picture 3" descr="C:\Documents and Settings\pazos\My Documents\Presentations\DBCP_training\DBCP_training_Pics\buoy1250_36256trk.jpg"/>
          <p:cNvPicPr>
            <a:picLocks noChangeAspect="1" noChangeArrowheads="1"/>
          </p:cNvPicPr>
          <p:nvPr/>
        </p:nvPicPr>
        <p:blipFill>
          <a:blip r:embed="rId4" cstate="print"/>
          <a:srcRect l="5371" t="18314" r="8295" b="23085"/>
          <a:stretch>
            <a:fillRect/>
          </a:stretch>
        </p:blipFill>
        <p:spPr bwMode="auto">
          <a:xfrm>
            <a:off x="3276600" y="3276600"/>
            <a:ext cx="5643563" cy="2873375"/>
          </a:xfrm>
          <a:prstGeom prst="rect">
            <a:avLst/>
          </a:prstGeom>
          <a:noFill/>
          <a:ln w="9525">
            <a:solidFill>
              <a:srgbClr val="FF6600"/>
            </a:solidFill>
            <a:miter lim="800000"/>
            <a:headEnd/>
            <a:tailEnd/>
          </a:ln>
        </p:spPr>
      </p:pic>
      <p:sp>
        <p:nvSpPr>
          <p:cNvPr id="68612" name="Text Box 4"/>
          <p:cNvSpPr txBox="1">
            <a:spLocks noChangeArrowheads="1"/>
          </p:cNvSpPr>
          <p:nvPr/>
        </p:nvSpPr>
        <p:spPr bwMode="auto">
          <a:xfrm>
            <a:off x="1219200" y="76200"/>
            <a:ext cx="6705600" cy="762000"/>
          </a:xfrm>
          <a:prstGeom prst="rect">
            <a:avLst/>
          </a:prstGeom>
          <a:noFill/>
          <a:ln w="9525">
            <a:noFill/>
            <a:miter lim="800000"/>
            <a:headEnd/>
            <a:tailEnd/>
          </a:ln>
          <a:effectLst/>
        </p:spPr>
        <p:txBody>
          <a:bodyPr>
            <a:spAutoFit/>
          </a:bodyPr>
          <a:lstStyle/>
          <a:p>
            <a:pPr algn="ctr">
              <a:spcBef>
                <a:spcPct val="50000"/>
              </a:spcBef>
            </a:pPr>
            <a:r>
              <a:rPr lang="en-US" sz="4400" b="1">
                <a:solidFill>
                  <a:schemeClr val="accent2"/>
                </a:solidFill>
                <a:latin typeface="Comic Sans MS" pitchFamily="66" charset="0"/>
                <a:cs typeface="Times New Roman" pitchFamily="18" charset="0"/>
              </a:rPr>
              <a:t>Global Drifter # 1250</a:t>
            </a:r>
          </a:p>
        </p:txBody>
      </p:sp>
      <p:sp>
        <p:nvSpPr>
          <p:cNvPr id="68613" name="Text Box 5"/>
          <p:cNvSpPr txBox="1">
            <a:spLocks noChangeArrowheads="1"/>
          </p:cNvSpPr>
          <p:nvPr/>
        </p:nvSpPr>
        <p:spPr bwMode="auto">
          <a:xfrm>
            <a:off x="268288" y="838200"/>
            <a:ext cx="8570912" cy="2225675"/>
          </a:xfrm>
          <a:prstGeom prst="rect">
            <a:avLst/>
          </a:prstGeom>
          <a:noFill/>
          <a:ln w="9525">
            <a:noFill/>
            <a:miter lim="800000"/>
            <a:headEnd/>
            <a:tailEnd/>
          </a:ln>
          <a:effectLst/>
        </p:spPr>
        <p:txBody>
          <a:bodyPr>
            <a:spAutoFit/>
          </a:bodyPr>
          <a:lstStyle/>
          <a:p>
            <a:pPr>
              <a:spcBef>
                <a:spcPct val="50000"/>
              </a:spcBef>
            </a:pPr>
            <a:r>
              <a:rPr lang="en-US" sz="2000" b="1">
                <a:solidFill>
                  <a:srgbClr val="FF6600"/>
                </a:solidFill>
                <a:cs typeface="Times New Roman" pitchFamily="18" charset="0"/>
              </a:rPr>
              <a:t>Scientific design of the global drifting network called for 1250 buoys to be deployed and maintained worldwide to ensure total coverage of the global ocean and to calibrate the satellites.</a:t>
            </a:r>
          </a:p>
          <a:p>
            <a:pPr>
              <a:spcBef>
                <a:spcPct val="50000"/>
              </a:spcBef>
            </a:pPr>
            <a:r>
              <a:rPr lang="en-US" sz="2000" b="1">
                <a:solidFill>
                  <a:srgbClr val="FF6600"/>
                </a:solidFill>
                <a:cs typeface="Times New Roman" pitchFamily="18" charset="0"/>
              </a:rPr>
              <a:t>Retrieved after crossing North Atlantic, off the cost of Brest, France</a:t>
            </a:r>
          </a:p>
          <a:p>
            <a:pPr>
              <a:spcBef>
                <a:spcPct val="50000"/>
              </a:spcBef>
            </a:pPr>
            <a:r>
              <a:rPr lang="en-US" sz="2000" b="1">
                <a:solidFill>
                  <a:srgbClr val="FF6600"/>
                </a:solidFill>
                <a:cs typeface="Times New Roman" pitchFamily="18" charset="0"/>
              </a:rPr>
              <a:t>Traveled for 521 days, with drogue on to the end, and transmitting good SST, and barometric pressure. All data went out on the GTS.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Phodnet\share\pazos\Drifters2006r.jpg"/>
          <p:cNvPicPr>
            <a:picLocks noChangeAspect="1" noChangeArrowheads="1"/>
          </p:cNvPicPr>
          <p:nvPr/>
        </p:nvPicPr>
        <p:blipFill>
          <a:blip r:embed="rId3" cstate="print"/>
          <a:srcRect l="6825" t="17319" r="6317" b="21399"/>
          <a:stretch>
            <a:fillRect/>
          </a:stretch>
        </p:blipFill>
        <p:spPr bwMode="auto">
          <a:xfrm>
            <a:off x="304800" y="1524000"/>
            <a:ext cx="8686800" cy="4673600"/>
          </a:xfrm>
          <a:prstGeom prst="rect">
            <a:avLst/>
          </a:prstGeom>
          <a:noFill/>
          <a:ln w="9525">
            <a:solidFill>
              <a:schemeClr val="accent2"/>
            </a:solidFill>
            <a:miter lim="800000"/>
            <a:headEnd/>
            <a:tailEnd/>
          </a:ln>
        </p:spPr>
      </p:pic>
      <p:sp>
        <p:nvSpPr>
          <p:cNvPr id="72707" name="Text Box 3"/>
          <p:cNvSpPr txBox="1">
            <a:spLocks noChangeArrowheads="1"/>
          </p:cNvSpPr>
          <p:nvPr/>
        </p:nvSpPr>
        <p:spPr bwMode="auto">
          <a:xfrm>
            <a:off x="1066800" y="228600"/>
            <a:ext cx="7239000" cy="701675"/>
          </a:xfrm>
          <a:prstGeom prst="rect">
            <a:avLst/>
          </a:prstGeom>
          <a:solidFill>
            <a:srgbClr val="CCFFFF"/>
          </a:solidFill>
          <a:ln w="9525">
            <a:noFill/>
            <a:miter lim="800000"/>
            <a:headEnd/>
            <a:tailEnd/>
          </a:ln>
          <a:effectLst/>
        </p:spPr>
        <p:txBody>
          <a:bodyPr>
            <a:spAutoFit/>
          </a:bodyPr>
          <a:lstStyle/>
          <a:p>
            <a:pPr algn="ctr">
              <a:spcBef>
                <a:spcPct val="50000"/>
              </a:spcBef>
            </a:pPr>
            <a:r>
              <a:rPr lang="en-US" sz="4000" b="1">
                <a:solidFill>
                  <a:srgbClr val="0000CC"/>
                </a:solidFill>
                <a:cs typeface="Times New Roman" pitchFamily="18" charset="0"/>
              </a:rPr>
              <a:t>Tracks of Drifters During 2006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b="11038"/>
          <a:stretch>
            <a:fillRect/>
          </a:stretch>
        </p:blipFill>
        <p:spPr bwMode="auto">
          <a:xfrm>
            <a:off x="3124200" y="0"/>
            <a:ext cx="2667000" cy="2212975"/>
          </a:xfrm>
          <a:prstGeom prst="rect">
            <a:avLst/>
          </a:prstGeom>
          <a:noFill/>
          <a:ln w="9525">
            <a:noFill/>
            <a:miter lim="800000"/>
            <a:headEnd/>
            <a:tailEnd/>
          </a:ln>
          <a:effectLst/>
        </p:spPr>
      </p:pic>
      <p:pic>
        <p:nvPicPr>
          <p:cNvPr id="8195" name="Picture 3" descr="C:\Documents and Settings\pazos\My Documents\pictures\NOAA LOGOS\noaa-meatball-good.tif"/>
          <p:cNvPicPr>
            <a:picLocks noChangeAspect="1" noChangeArrowheads="1"/>
          </p:cNvPicPr>
          <p:nvPr/>
        </p:nvPicPr>
        <p:blipFill>
          <a:blip r:embed="rId4" cstate="print"/>
          <a:srcRect/>
          <a:stretch>
            <a:fillRect/>
          </a:stretch>
        </p:blipFill>
        <p:spPr bwMode="auto">
          <a:xfrm>
            <a:off x="1219200" y="3048000"/>
            <a:ext cx="1676400" cy="1638300"/>
          </a:xfrm>
          <a:prstGeom prst="rect">
            <a:avLst/>
          </a:prstGeom>
          <a:noFill/>
        </p:spPr>
      </p:pic>
      <p:pic>
        <p:nvPicPr>
          <p:cNvPr id="8196" name="Picture 4" descr="C:\Documents and Settings\pazos\My Documents\pictures\NOAA LOGOS\sio-color.jpg"/>
          <p:cNvPicPr>
            <a:picLocks noChangeAspect="1" noChangeArrowheads="1"/>
          </p:cNvPicPr>
          <p:nvPr/>
        </p:nvPicPr>
        <p:blipFill>
          <a:blip r:embed="rId5" cstate="print"/>
          <a:srcRect l="23529" t="31314" r="24184" b="30807"/>
          <a:stretch>
            <a:fillRect/>
          </a:stretch>
        </p:blipFill>
        <p:spPr bwMode="auto">
          <a:xfrm>
            <a:off x="3484563" y="2895600"/>
            <a:ext cx="2078037" cy="1828800"/>
          </a:xfrm>
          <a:prstGeom prst="rect">
            <a:avLst/>
          </a:prstGeom>
          <a:noFill/>
        </p:spPr>
      </p:pic>
      <p:grpSp>
        <p:nvGrpSpPr>
          <p:cNvPr id="8197" name="Group 5"/>
          <p:cNvGrpSpPr>
            <a:grpSpLocks/>
          </p:cNvGrpSpPr>
          <p:nvPr/>
        </p:nvGrpSpPr>
        <p:grpSpPr bwMode="auto">
          <a:xfrm>
            <a:off x="5791200" y="3124200"/>
            <a:ext cx="2057400" cy="1524000"/>
            <a:chOff x="4032" y="2160"/>
            <a:chExt cx="1446" cy="1488"/>
          </a:xfrm>
        </p:grpSpPr>
        <p:sp>
          <p:nvSpPr>
            <p:cNvPr id="8198" name="Oval 6"/>
            <p:cNvSpPr>
              <a:spLocks noChangeArrowheads="1"/>
            </p:cNvSpPr>
            <p:nvPr/>
          </p:nvSpPr>
          <p:spPr bwMode="auto">
            <a:xfrm>
              <a:off x="4032" y="2160"/>
              <a:ext cx="1446" cy="1488"/>
            </a:xfrm>
            <a:prstGeom prst="ellipse">
              <a:avLst/>
            </a:prstGeom>
            <a:solidFill>
              <a:srgbClr val="CCFFCC"/>
            </a:solidFill>
            <a:ln w="57150">
              <a:solidFill>
                <a:schemeClr val="accent1"/>
              </a:solidFill>
              <a:round/>
              <a:headEnd/>
              <a:tailEnd/>
            </a:ln>
            <a:effectLst/>
          </p:spPr>
          <p:txBody>
            <a:bodyPr wrap="none" anchor="ctr"/>
            <a:lstStyle/>
            <a:p>
              <a:endParaRPr lang="en-US"/>
            </a:p>
          </p:txBody>
        </p:sp>
        <p:sp>
          <p:nvSpPr>
            <p:cNvPr id="8199" name="Text Box 7"/>
            <p:cNvSpPr txBox="1">
              <a:spLocks noChangeArrowheads="1"/>
            </p:cNvSpPr>
            <p:nvPr/>
          </p:nvSpPr>
          <p:spPr bwMode="auto">
            <a:xfrm>
              <a:off x="4080" y="2472"/>
              <a:ext cx="1307" cy="1131"/>
            </a:xfrm>
            <a:prstGeom prst="rect">
              <a:avLst/>
            </a:prstGeom>
            <a:noFill/>
            <a:ln w="9525">
              <a:noFill/>
              <a:miter lim="800000"/>
              <a:headEnd/>
              <a:tailEnd/>
            </a:ln>
            <a:effectLst/>
          </p:spPr>
          <p:txBody>
            <a:bodyPr>
              <a:spAutoFit/>
            </a:bodyPr>
            <a:lstStyle/>
            <a:p>
              <a:pPr algn="ctr">
                <a:spcBef>
                  <a:spcPct val="50000"/>
                </a:spcBef>
              </a:pPr>
              <a:r>
                <a:rPr lang="en-US" sz="2000" b="1"/>
                <a:t>Manufacturers</a:t>
              </a:r>
            </a:p>
            <a:p>
              <a:pPr algn="ctr">
                <a:spcBef>
                  <a:spcPct val="50000"/>
                </a:spcBef>
              </a:pPr>
              <a:r>
                <a:rPr lang="en-US" sz="2000" b="1"/>
                <a:t>Operational Partners</a:t>
              </a:r>
            </a:p>
          </p:txBody>
        </p:sp>
      </p:grpSp>
      <p:sp>
        <p:nvSpPr>
          <p:cNvPr id="8200" name="Line 8"/>
          <p:cNvSpPr>
            <a:spLocks noChangeShapeType="1"/>
          </p:cNvSpPr>
          <p:nvPr/>
        </p:nvSpPr>
        <p:spPr bwMode="auto">
          <a:xfrm flipH="1">
            <a:off x="2438400" y="2235200"/>
            <a:ext cx="787400" cy="787400"/>
          </a:xfrm>
          <a:prstGeom prst="line">
            <a:avLst/>
          </a:prstGeom>
          <a:noFill/>
          <a:ln w="76200">
            <a:solidFill>
              <a:schemeClr val="tx1"/>
            </a:solidFill>
            <a:round/>
            <a:headEnd/>
            <a:tailEnd type="triangle" w="med" len="med"/>
          </a:ln>
          <a:effectLst/>
        </p:spPr>
        <p:txBody>
          <a:bodyPr/>
          <a:lstStyle/>
          <a:p>
            <a:endParaRPr lang="en-US"/>
          </a:p>
        </p:txBody>
      </p:sp>
      <p:sp>
        <p:nvSpPr>
          <p:cNvPr id="8201" name="Line 9"/>
          <p:cNvSpPr>
            <a:spLocks noChangeShapeType="1"/>
          </p:cNvSpPr>
          <p:nvPr/>
        </p:nvSpPr>
        <p:spPr bwMode="auto">
          <a:xfrm>
            <a:off x="4495800" y="2235200"/>
            <a:ext cx="0" cy="685800"/>
          </a:xfrm>
          <a:prstGeom prst="line">
            <a:avLst/>
          </a:prstGeom>
          <a:noFill/>
          <a:ln w="76200">
            <a:solidFill>
              <a:schemeClr val="tx1"/>
            </a:solidFill>
            <a:round/>
            <a:headEnd/>
            <a:tailEnd type="triangle" w="med" len="med"/>
          </a:ln>
          <a:effectLst/>
        </p:spPr>
        <p:txBody>
          <a:bodyPr/>
          <a:lstStyle/>
          <a:p>
            <a:endParaRPr lang="en-US"/>
          </a:p>
        </p:txBody>
      </p:sp>
      <p:sp>
        <p:nvSpPr>
          <p:cNvPr id="8202" name="Line 10"/>
          <p:cNvSpPr>
            <a:spLocks noChangeShapeType="1"/>
          </p:cNvSpPr>
          <p:nvPr/>
        </p:nvSpPr>
        <p:spPr bwMode="auto">
          <a:xfrm>
            <a:off x="3200400" y="2235200"/>
            <a:ext cx="2819400" cy="0"/>
          </a:xfrm>
          <a:prstGeom prst="line">
            <a:avLst/>
          </a:prstGeom>
          <a:noFill/>
          <a:ln w="76200">
            <a:solidFill>
              <a:schemeClr val="tx1"/>
            </a:solidFill>
            <a:round/>
            <a:headEnd/>
            <a:tailEnd/>
          </a:ln>
          <a:effectLst/>
        </p:spPr>
        <p:txBody>
          <a:bodyPr/>
          <a:lstStyle/>
          <a:p>
            <a:endParaRPr lang="en-US"/>
          </a:p>
        </p:txBody>
      </p:sp>
      <p:sp>
        <p:nvSpPr>
          <p:cNvPr id="8203" name="Line 11"/>
          <p:cNvSpPr>
            <a:spLocks noChangeShapeType="1"/>
          </p:cNvSpPr>
          <p:nvPr/>
        </p:nvSpPr>
        <p:spPr bwMode="auto">
          <a:xfrm>
            <a:off x="6019800" y="2209800"/>
            <a:ext cx="812800" cy="838200"/>
          </a:xfrm>
          <a:prstGeom prst="line">
            <a:avLst/>
          </a:prstGeom>
          <a:noFill/>
          <a:ln w="76200">
            <a:solidFill>
              <a:schemeClr val="tx1"/>
            </a:solidFill>
            <a:round/>
            <a:headEnd/>
            <a:tailEnd type="triangle" w="med" len="med"/>
          </a:ln>
          <a:effectLst/>
        </p:spPr>
        <p:txBody>
          <a:bodyPr/>
          <a:lstStyle/>
          <a:p>
            <a:endParaRPr lang="en-US"/>
          </a:p>
        </p:txBody>
      </p:sp>
      <p:sp>
        <p:nvSpPr>
          <p:cNvPr id="8204" name="Line 12"/>
          <p:cNvSpPr>
            <a:spLocks noChangeShapeType="1"/>
          </p:cNvSpPr>
          <p:nvPr/>
        </p:nvSpPr>
        <p:spPr bwMode="auto">
          <a:xfrm flipH="1">
            <a:off x="762000" y="4648200"/>
            <a:ext cx="787400" cy="787400"/>
          </a:xfrm>
          <a:prstGeom prst="line">
            <a:avLst/>
          </a:prstGeom>
          <a:noFill/>
          <a:ln w="76200">
            <a:solidFill>
              <a:schemeClr val="tx1"/>
            </a:solidFill>
            <a:round/>
            <a:headEnd/>
            <a:tailEnd type="triangle" w="med" len="med"/>
          </a:ln>
          <a:effectLst/>
        </p:spPr>
        <p:txBody>
          <a:bodyPr/>
          <a:lstStyle/>
          <a:p>
            <a:endParaRPr lang="en-US"/>
          </a:p>
        </p:txBody>
      </p:sp>
      <p:sp>
        <p:nvSpPr>
          <p:cNvPr id="8205" name="Line 13"/>
          <p:cNvSpPr>
            <a:spLocks noChangeShapeType="1"/>
          </p:cNvSpPr>
          <p:nvPr/>
        </p:nvSpPr>
        <p:spPr bwMode="auto">
          <a:xfrm>
            <a:off x="2514600" y="4648200"/>
            <a:ext cx="812800" cy="838200"/>
          </a:xfrm>
          <a:prstGeom prst="line">
            <a:avLst/>
          </a:prstGeom>
          <a:noFill/>
          <a:ln w="76200">
            <a:solidFill>
              <a:schemeClr val="tx1"/>
            </a:solidFill>
            <a:round/>
            <a:headEnd/>
            <a:tailEnd type="triangle" w="med" len="med"/>
          </a:ln>
          <a:effectLst/>
        </p:spPr>
        <p:txBody>
          <a:bodyPr/>
          <a:lstStyle/>
          <a:p>
            <a:endParaRPr lang="en-US"/>
          </a:p>
        </p:txBody>
      </p:sp>
      <p:sp>
        <p:nvSpPr>
          <p:cNvPr id="8206" name="Text Box 14"/>
          <p:cNvSpPr txBox="1">
            <a:spLocks noChangeArrowheads="1"/>
          </p:cNvSpPr>
          <p:nvPr/>
        </p:nvSpPr>
        <p:spPr bwMode="auto">
          <a:xfrm>
            <a:off x="-76200" y="5546725"/>
            <a:ext cx="2286000" cy="701675"/>
          </a:xfrm>
          <a:prstGeom prst="rect">
            <a:avLst/>
          </a:prstGeom>
          <a:noFill/>
          <a:ln w="9525">
            <a:noFill/>
            <a:miter lim="800000"/>
            <a:headEnd/>
            <a:tailEnd/>
          </a:ln>
          <a:effectLst/>
        </p:spPr>
        <p:txBody>
          <a:bodyPr>
            <a:spAutoFit/>
          </a:bodyPr>
          <a:lstStyle/>
          <a:p>
            <a:pPr algn="ctr">
              <a:spcBef>
                <a:spcPct val="50000"/>
              </a:spcBef>
            </a:pPr>
            <a:r>
              <a:rPr lang="en-US" sz="2000" b="1"/>
              <a:t>Drifter Operations Center (DOC)</a:t>
            </a:r>
          </a:p>
        </p:txBody>
      </p:sp>
      <p:sp>
        <p:nvSpPr>
          <p:cNvPr id="8207" name="Text Box 15"/>
          <p:cNvSpPr txBox="1">
            <a:spLocks noChangeArrowheads="1"/>
          </p:cNvSpPr>
          <p:nvPr/>
        </p:nvSpPr>
        <p:spPr bwMode="auto">
          <a:xfrm>
            <a:off x="2286000" y="5546725"/>
            <a:ext cx="2286000" cy="1006475"/>
          </a:xfrm>
          <a:prstGeom prst="rect">
            <a:avLst/>
          </a:prstGeom>
          <a:noFill/>
          <a:ln w="9525">
            <a:noFill/>
            <a:miter lim="800000"/>
            <a:headEnd/>
            <a:tailEnd/>
          </a:ln>
          <a:effectLst/>
        </p:spPr>
        <p:txBody>
          <a:bodyPr>
            <a:spAutoFit/>
          </a:bodyPr>
          <a:lstStyle/>
          <a:p>
            <a:pPr algn="ctr">
              <a:spcBef>
                <a:spcPct val="50000"/>
              </a:spcBef>
            </a:pPr>
            <a:r>
              <a:rPr lang="en-US" sz="2000" b="1"/>
              <a:t>Drifter Data Assembly Center (DAC)</a:t>
            </a:r>
          </a:p>
        </p:txBody>
      </p:sp>
      <p:sp>
        <p:nvSpPr>
          <p:cNvPr id="8208" name="Text Box 16"/>
          <p:cNvSpPr txBox="1">
            <a:spLocks noChangeArrowheads="1"/>
          </p:cNvSpPr>
          <p:nvPr/>
        </p:nvSpPr>
        <p:spPr bwMode="auto">
          <a:xfrm>
            <a:off x="152400" y="608013"/>
            <a:ext cx="2819400" cy="1373187"/>
          </a:xfrm>
          <a:prstGeom prst="rect">
            <a:avLst/>
          </a:prstGeom>
          <a:noFill/>
          <a:ln w="9525">
            <a:noFill/>
            <a:miter lim="800000"/>
            <a:headEnd/>
            <a:tailEnd/>
          </a:ln>
          <a:effectLst/>
        </p:spPr>
        <p:txBody>
          <a:bodyPr>
            <a:spAutoFit/>
          </a:bodyPr>
          <a:lstStyle/>
          <a:p>
            <a:pPr algn="ctr">
              <a:spcBef>
                <a:spcPct val="50000"/>
              </a:spcBef>
            </a:pPr>
            <a:r>
              <a:rPr lang="en-US" sz="2800" b="1"/>
              <a:t>Components of the Global Drifter Program</a:t>
            </a:r>
          </a:p>
        </p:txBody>
      </p:sp>
      <p:sp>
        <p:nvSpPr>
          <p:cNvPr id="19" name="TextBox 18"/>
          <p:cNvSpPr txBox="1"/>
          <p:nvPr/>
        </p:nvSpPr>
        <p:spPr>
          <a:xfrm>
            <a:off x="8001000" y="6302610"/>
            <a:ext cx="1143000" cy="461665"/>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19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820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499"/>
                                          </p:stCondLst>
                                        </p:cTn>
                                        <p:tgtEl>
                                          <p:spTgt spid="8200"/>
                                        </p:tgtEl>
                                        <p:attrNameLst>
                                          <p:attrName>style.visibility</p:attrName>
                                        </p:attrNameLst>
                                      </p:cBhvr>
                                      <p:to>
                                        <p:strVal val="visible"/>
                                      </p:to>
                                    </p:set>
                                  </p:childTnLst>
                                </p:cTn>
                              </p:par>
                            </p:childTnLst>
                          </p:cTn>
                        </p:par>
                        <p:par>
                          <p:cTn id="13" fill="hold">
                            <p:stCondLst>
                              <p:cond delay="2500"/>
                            </p:stCondLst>
                            <p:childTnLst>
                              <p:par>
                                <p:cTn id="14" presetID="9" presetClass="entr" presetSubtype="0" fill="hold" nodeType="afterEffect">
                                  <p:stCondLst>
                                    <p:cond delay="1000"/>
                                  </p:stCondLst>
                                  <p:childTnLst>
                                    <p:set>
                                      <p:cBhvr>
                                        <p:cTn id="15" dur="1" fill="hold">
                                          <p:stCondLst>
                                            <p:cond delay="0"/>
                                          </p:stCondLst>
                                        </p:cTn>
                                        <p:tgtEl>
                                          <p:spTgt spid="8195"/>
                                        </p:tgtEl>
                                        <p:attrNameLst>
                                          <p:attrName>style.visibility</p:attrName>
                                        </p:attrNameLst>
                                      </p:cBhvr>
                                      <p:to>
                                        <p:strVal val="visible"/>
                                      </p:to>
                                    </p:set>
                                    <p:animEffect transition="in" filter="dissolve">
                                      <p:cBhvr>
                                        <p:cTn id="16" dur="500"/>
                                        <p:tgtEl>
                                          <p:spTgt spid="8195"/>
                                        </p:tgtEl>
                                      </p:cBhvr>
                                    </p:animEffect>
                                  </p:childTnLst>
                                </p:cTn>
                              </p:par>
                            </p:childTnLst>
                          </p:cTn>
                        </p:par>
                        <p:par>
                          <p:cTn id="17" fill="hold">
                            <p:stCondLst>
                              <p:cond delay="4000"/>
                            </p:stCondLst>
                            <p:childTnLst>
                              <p:par>
                                <p:cTn id="18" presetID="1" presetClass="entr" presetSubtype="0" fill="hold" grpId="0" nodeType="afterEffect">
                                  <p:stCondLst>
                                    <p:cond delay="1000"/>
                                  </p:stCondLst>
                                  <p:childTnLst>
                                    <p:set>
                                      <p:cBhvr>
                                        <p:cTn id="19" dur="1" fill="hold">
                                          <p:stCondLst>
                                            <p:cond delay="499"/>
                                          </p:stCondLst>
                                        </p:cTn>
                                        <p:tgtEl>
                                          <p:spTgt spid="8201"/>
                                        </p:tgtEl>
                                        <p:attrNameLst>
                                          <p:attrName>style.visibility</p:attrName>
                                        </p:attrNameLst>
                                      </p:cBhvr>
                                      <p:to>
                                        <p:strVal val="visible"/>
                                      </p:to>
                                    </p:set>
                                  </p:childTnLst>
                                </p:cTn>
                              </p:par>
                            </p:childTnLst>
                          </p:cTn>
                        </p:par>
                        <p:par>
                          <p:cTn id="20" fill="hold">
                            <p:stCondLst>
                              <p:cond delay="5500"/>
                            </p:stCondLst>
                            <p:childTnLst>
                              <p:par>
                                <p:cTn id="21" presetID="9" presetClass="entr" presetSubtype="0" fill="hold" nodeType="afterEffect">
                                  <p:stCondLst>
                                    <p:cond delay="1000"/>
                                  </p:stCondLst>
                                  <p:childTnLst>
                                    <p:set>
                                      <p:cBhvr>
                                        <p:cTn id="22" dur="1" fill="hold">
                                          <p:stCondLst>
                                            <p:cond delay="0"/>
                                          </p:stCondLst>
                                        </p:cTn>
                                        <p:tgtEl>
                                          <p:spTgt spid="8196"/>
                                        </p:tgtEl>
                                        <p:attrNameLst>
                                          <p:attrName>style.visibility</p:attrName>
                                        </p:attrNameLst>
                                      </p:cBhvr>
                                      <p:to>
                                        <p:strVal val="visible"/>
                                      </p:to>
                                    </p:set>
                                    <p:animEffect transition="in" filter="dissolve">
                                      <p:cBhvr>
                                        <p:cTn id="23" dur="500"/>
                                        <p:tgtEl>
                                          <p:spTgt spid="8196"/>
                                        </p:tgtEl>
                                      </p:cBhvr>
                                    </p:animEffect>
                                  </p:childTnLst>
                                </p:cTn>
                              </p:par>
                            </p:childTnLst>
                          </p:cTn>
                        </p:par>
                        <p:par>
                          <p:cTn id="24" fill="hold">
                            <p:stCondLst>
                              <p:cond delay="7000"/>
                            </p:stCondLst>
                            <p:childTnLst>
                              <p:par>
                                <p:cTn id="25" presetID="1" presetClass="entr" presetSubtype="0" fill="hold" grpId="0" nodeType="afterEffect">
                                  <p:stCondLst>
                                    <p:cond delay="1000"/>
                                  </p:stCondLst>
                                  <p:childTnLst>
                                    <p:set>
                                      <p:cBhvr>
                                        <p:cTn id="26" dur="1" fill="hold">
                                          <p:stCondLst>
                                            <p:cond delay="499"/>
                                          </p:stCondLst>
                                        </p:cTn>
                                        <p:tgtEl>
                                          <p:spTgt spid="8203"/>
                                        </p:tgtEl>
                                        <p:attrNameLst>
                                          <p:attrName>style.visibility</p:attrName>
                                        </p:attrNameLst>
                                      </p:cBhvr>
                                      <p:to>
                                        <p:strVal val="visible"/>
                                      </p:to>
                                    </p:set>
                                  </p:childTnLst>
                                </p:cTn>
                              </p:par>
                            </p:childTnLst>
                          </p:cTn>
                        </p:par>
                        <p:par>
                          <p:cTn id="27" fill="hold">
                            <p:stCondLst>
                              <p:cond delay="8500"/>
                            </p:stCondLst>
                            <p:childTnLst>
                              <p:par>
                                <p:cTn id="28" presetID="9" presetClass="entr" presetSubtype="0" fill="hold" nodeType="afterEffect">
                                  <p:stCondLst>
                                    <p:cond delay="1000"/>
                                  </p:stCondLst>
                                  <p:childTnLst>
                                    <p:set>
                                      <p:cBhvr>
                                        <p:cTn id="29" dur="1" fill="hold">
                                          <p:stCondLst>
                                            <p:cond delay="0"/>
                                          </p:stCondLst>
                                        </p:cTn>
                                        <p:tgtEl>
                                          <p:spTgt spid="8197"/>
                                        </p:tgtEl>
                                        <p:attrNameLst>
                                          <p:attrName>style.visibility</p:attrName>
                                        </p:attrNameLst>
                                      </p:cBhvr>
                                      <p:to>
                                        <p:strVal val="visible"/>
                                      </p:to>
                                    </p:set>
                                    <p:animEffect transition="in" filter="dissolve">
                                      <p:cBhvr>
                                        <p:cTn id="30" dur="500"/>
                                        <p:tgtEl>
                                          <p:spTgt spid="8197"/>
                                        </p:tgtEl>
                                      </p:cBhvr>
                                    </p:animEffect>
                                  </p:childTnLst>
                                </p:cTn>
                              </p:par>
                            </p:childTnLst>
                          </p:cTn>
                        </p:par>
                        <p:par>
                          <p:cTn id="31" fill="hold">
                            <p:stCondLst>
                              <p:cond delay="10000"/>
                            </p:stCondLst>
                            <p:childTnLst>
                              <p:par>
                                <p:cTn id="32" presetID="1" presetClass="entr" presetSubtype="0" fill="hold" grpId="0" nodeType="afterEffect">
                                  <p:stCondLst>
                                    <p:cond delay="1000"/>
                                  </p:stCondLst>
                                  <p:childTnLst>
                                    <p:set>
                                      <p:cBhvr>
                                        <p:cTn id="33" dur="1" fill="hold">
                                          <p:stCondLst>
                                            <p:cond delay="499"/>
                                          </p:stCondLst>
                                        </p:cTn>
                                        <p:tgtEl>
                                          <p:spTgt spid="8204"/>
                                        </p:tgtEl>
                                        <p:attrNameLst>
                                          <p:attrName>style.visibility</p:attrName>
                                        </p:attrNameLst>
                                      </p:cBhvr>
                                      <p:to>
                                        <p:strVal val="visible"/>
                                      </p:to>
                                    </p:set>
                                  </p:childTnLst>
                                </p:cTn>
                              </p:par>
                            </p:childTnLst>
                          </p:cTn>
                        </p:par>
                        <p:par>
                          <p:cTn id="34" fill="hold">
                            <p:stCondLst>
                              <p:cond delay="11500"/>
                            </p:stCondLst>
                            <p:childTnLst>
                              <p:par>
                                <p:cTn id="35" presetID="1" presetClass="entr" presetSubtype="0" fill="hold" grpId="0" nodeType="afterEffect">
                                  <p:stCondLst>
                                    <p:cond delay="1000"/>
                                  </p:stCondLst>
                                  <p:childTnLst>
                                    <p:set>
                                      <p:cBhvr>
                                        <p:cTn id="36" dur="1" fill="hold">
                                          <p:stCondLst>
                                            <p:cond delay="499"/>
                                          </p:stCondLst>
                                        </p:cTn>
                                        <p:tgtEl>
                                          <p:spTgt spid="8206"/>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1000"/>
                                  </p:stCondLst>
                                  <p:childTnLst>
                                    <p:set>
                                      <p:cBhvr>
                                        <p:cTn id="39" dur="1" fill="hold">
                                          <p:stCondLst>
                                            <p:cond delay="499"/>
                                          </p:stCondLst>
                                        </p:cTn>
                                        <p:tgtEl>
                                          <p:spTgt spid="8205"/>
                                        </p:tgtEl>
                                        <p:attrNameLst>
                                          <p:attrName>style.visibility</p:attrName>
                                        </p:attrNameLst>
                                      </p:cBhvr>
                                      <p:to>
                                        <p:strVal val="visible"/>
                                      </p:to>
                                    </p:set>
                                  </p:childTnLst>
                                </p:cTn>
                              </p:par>
                            </p:childTnLst>
                          </p:cTn>
                        </p:par>
                        <p:par>
                          <p:cTn id="40" fill="hold">
                            <p:stCondLst>
                              <p:cond delay="14500"/>
                            </p:stCondLst>
                            <p:childTnLst>
                              <p:par>
                                <p:cTn id="41" presetID="1" presetClass="entr" presetSubtype="0" fill="hold" grpId="0" nodeType="afterEffect">
                                  <p:stCondLst>
                                    <p:cond delay="1000"/>
                                  </p:stCondLst>
                                  <p:childTnLst>
                                    <p:set>
                                      <p:cBhvr>
                                        <p:cTn id="42" dur="1" fill="hold">
                                          <p:stCondLst>
                                            <p:cond delay="499"/>
                                          </p:stCondLst>
                                        </p:cTn>
                                        <p:tgtEl>
                                          <p:spTgt spid="8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8202" grpId="0" animBg="1"/>
      <p:bldP spid="8203" grpId="0" animBg="1"/>
      <p:bldP spid="8204" grpId="0" animBg="1"/>
      <p:bldP spid="8205" grpId="0" animBg="1"/>
      <p:bldP spid="8206" grpId="0" autoUpdateAnimBg="0"/>
      <p:bldP spid="820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228600"/>
            <a:ext cx="7772400" cy="457200"/>
          </a:xfrm>
        </p:spPr>
        <p:txBody>
          <a:bodyPr/>
          <a:lstStyle/>
          <a:p>
            <a:r>
              <a:rPr lang="en-US" sz="2400">
                <a:solidFill>
                  <a:srgbClr val="FF9933"/>
                </a:solidFill>
              </a:rPr>
              <a:t>Thanks</a:t>
            </a:r>
          </a:p>
        </p:txBody>
      </p:sp>
      <p:sp>
        <p:nvSpPr>
          <p:cNvPr id="74755" name="Text Box 3" descr="Parchment"/>
          <p:cNvSpPr txBox="1">
            <a:spLocks noChangeArrowheads="1"/>
          </p:cNvSpPr>
          <p:nvPr/>
        </p:nvSpPr>
        <p:spPr bwMode="auto">
          <a:xfrm>
            <a:off x="228600" y="914400"/>
            <a:ext cx="4648200" cy="5816600"/>
          </a:xfrm>
          <a:prstGeom prst="rect">
            <a:avLst/>
          </a:prstGeom>
          <a:blipFill dpi="0" rotWithShape="0">
            <a:blip r:embed="rId3" cstate="print"/>
            <a:srcRect/>
            <a:tile tx="0" ty="0" sx="100000" sy="100000" flip="none" algn="tl"/>
          </a:blipFill>
          <a:ln w="9525">
            <a:solidFill>
              <a:schemeClr val="tx1"/>
            </a:solidFill>
            <a:miter lim="800000"/>
            <a:headEnd/>
            <a:tailEnd/>
          </a:ln>
          <a:effectLst>
            <a:outerShdw dist="17961" dir="2700000" algn="ctr" rotWithShape="0">
              <a:schemeClr val="bg1"/>
            </a:outerShdw>
          </a:effectLst>
        </p:spPr>
        <p:txBody>
          <a:bodyPr>
            <a:spAutoFit/>
          </a:bodyPr>
          <a:lstStyle/>
          <a:p>
            <a:pPr marL="460375" indent="-460375">
              <a:lnSpc>
                <a:spcPct val="125000"/>
              </a:lnSpc>
            </a:pPr>
            <a:r>
              <a:rPr lang="en-US" sz="1500"/>
              <a:t>Ships of Opportunity  program</a:t>
            </a:r>
          </a:p>
          <a:p>
            <a:pPr marL="460375" indent="-460375">
              <a:lnSpc>
                <a:spcPct val="125000"/>
              </a:lnSpc>
            </a:pPr>
            <a:r>
              <a:rPr lang="en-US" sz="1500"/>
              <a:t>International Ice Patrol</a:t>
            </a:r>
          </a:p>
          <a:p>
            <a:pPr marL="460375" indent="-460375">
              <a:lnSpc>
                <a:spcPct val="125000"/>
              </a:lnSpc>
            </a:pPr>
            <a:r>
              <a:rPr lang="en-US" sz="1500"/>
              <a:t>Institut de Recherche pour le D</a:t>
            </a:r>
            <a:r>
              <a:rPr lang="en-US" sz="1500">
                <a:cs typeface="Times New Roman" pitchFamily="18" charset="0"/>
              </a:rPr>
              <a:t>éveloppement;</a:t>
            </a:r>
            <a:endParaRPr lang="en-US" sz="1500"/>
          </a:p>
          <a:p>
            <a:pPr marL="460375" indent="-460375">
              <a:lnSpc>
                <a:spcPct val="125000"/>
              </a:lnSpc>
            </a:pPr>
            <a:r>
              <a:rPr lang="en-US" sz="1500"/>
              <a:t>	M</a:t>
            </a:r>
            <a:r>
              <a:rPr lang="en-US" sz="1500">
                <a:cs typeface="Times New Roman" pitchFamily="18" charset="0"/>
              </a:rPr>
              <a:t>é</a:t>
            </a:r>
            <a:r>
              <a:rPr lang="en-US" sz="1500"/>
              <a:t>t</a:t>
            </a:r>
            <a:r>
              <a:rPr lang="en-US" sz="1500">
                <a:cs typeface="Times New Roman" pitchFamily="18" charset="0"/>
              </a:rPr>
              <a:t>é</a:t>
            </a:r>
            <a:r>
              <a:rPr lang="en-US" sz="1500"/>
              <a:t>o-France (France)</a:t>
            </a:r>
          </a:p>
          <a:p>
            <a:pPr marL="460375" indent="-460375">
              <a:lnSpc>
                <a:spcPct val="125000"/>
              </a:lnSpc>
            </a:pPr>
            <a:r>
              <a:rPr lang="en-US" sz="1500"/>
              <a:t>New Zealand Met. Service</a:t>
            </a:r>
          </a:p>
          <a:p>
            <a:pPr marL="460375" indent="-460375">
              <a:lnSpc>
                <a:spcPct val="125000"/>
              </a:lnSpc>
            </a:pPr>
            <a:r>
              <a:rPr lang="en-US" sz="1500">
                <a:cs typeface="Times New Roman" pitchFamily="18" charset="0"/>
              </a:rPr>
              <a:t>Australian Bureau of Meteorology</a:t>
            </a:r>
          </a:p>
          <a:p>
            <a:pPr marL="460375" indent="-460375">
              <a:lnSpc>
                <a:spcPct val="125000"/>
              </a:lnSpc>
            </a:pPr>
            <a:r>
              <a:rPr lang="en-US" sz="1500"/>
              <a:t>Fundação Universidade Federal do Rio Grande; Instituto Nacional de Metereologia; Centro de Hydrografia de Marinha; INPE (Nacional Space Institute); Brazilian Navy (Brazil)</a:t>
            </a:r>
          </a:p>
          <a:p>
            <a:pPr marL="460375" indent="-460375">
              <a:lnSpc>
                <a:spcPct val="125000"/>
              </a:lnSpc>
            </a:pPr>
            <a:r>
              <a:rPr lang="en-US" sz="1500"/>
              <a:t>Fisheries Research Institute; Servicio de Hidrograf</a:t>
            </a:r>
            <a:r>
              <a:rPr lang="en-US" sz="1500">
                <a:cs typeface="Times New Roman" pitchFamily="18" charset="0"/>
              </a:rPr>
              <a:t>í</a:t>
            </a:r>
            <a:r>
              <a:rPr lang="en-US" sz="1500"/>
              <a:t>a Naval (Argentina)</a:t>
            </a:r>
          </a:p>
          <a:p>
            <a:pPr marL="460375" indent="-460375">
              <a:lnSpc>
                <a:spcPct val="125000"/>
              </a:lnSpc>
            </a:pPr>
            <a:r>
              <a:rPr lang="en-US" sz="1500"/>
              <a:t>Instituto Canario de Ciencias Marinas; Universidad de Las Palmas de Gran Canaria (Spain)</a:t>
            </a:r>
          </a:p>
          <a:p>
            <a:pPr marL="460375" indent="-460375">
              <a:lnSpc>
                <a:spcPct val="125000"/>
              </a:lnSpc>
            </a:pPr>
            <a:r>
              <a:rPr lang="en-US" sz="1500"/>
              <a:t> Instituto Nazionale di Oceanografia e di Geofisica Sperimentale (Italy)</a:t>
            </a:r>
          </a:p>
          <a:p>
            <a:pPr marL="460375" indent="-460375">
              <a:lnSpc>
                <a:spcPct val="125000"/>
              </a:lnSpc>
            </a:pPr>
            <a:r>
              <a:rPr lang="en-US" sz="1500"/>
              <a:t>Marine Fisheries Research Division – Ghana</a:t>
            </a:r>
          </a:p>
          <a:p>
            <a:pPr marL="460375" indent="-460375">
              <a:lnSpc>
                <a:spcPct val="125000"/>
              </a:lnSpc>
            </a:pPr>
            <a:r>
              <a:rPr lang="en-US" sz="1500"/>
              <a:t>Fisheries Department – Tristan Da Cunha</a:t>
            </a:r>
          </a:p>
          <a:p>
            <a:pPr marL="460375" indent="-460375">
              <a:lnSpc>
                <a:spcPct val="125000"/>
              </a:lnSpc>
            </a:pPr>
            <a:r>
              <a:rPr lang="en-US" sz="1500"/>
              <a:t>National Institute of Oceanography; National Institute of Ocean Technology (India)</a:t>
            </a:r>
          </a:p>
        </p:txBody>
      </p:sp>
      <p:sp>
        <p:nvSpPr>
          <p:cNvPr id="74756" name="Rectangle 4" descr="Parchment"/>
          <p:cNvSpPr>
            <a:spLocks noChangeArrowheads="1"/>
          </p:cNvSpPr>
          <p:nvPr/>
        </p:nvSpPr>
        <p:spPr bwMode="auto">
          <a:xfrm>
            <a:off x="4953000" y="914400"/>
            <a:ext cx="4191000" cy="5310188"/>
          </a:xfrm>
          <a:prstGeom prst="rect">
            <a:avLst/>
          </a:prstGeom>
          <a:blipFill dpi="0" rotWithShape="0">
            <a:blip r:embed="rId3" cstate="print"/>
            <a:srcRect/>
            <a:tile tx="0" ty="0" sx="100000" sy="100000" flip="none" algn="tl"/>
          </a:blipFill>
          <a:ln w="9525">
            <a:solidFill>
              <a:schemeClr val="tx1"/>
            </a:solidFill>
            <a:miter lim="800000"/>
            <a:headEnd/>
            <a:tailEnd/>
          </a:ln>
          <a:effectLst>
            <a:outerShdw dist="17961" dir="2700000" algn="ctr" rotWithShape="0">
              <a:schemeClr val="bg1"/>
            </a:outerShdw>
          </a:effectLst>
        </p:spPr>
        <p:txBody>
          <a:bodyPr>
            <a:spAutoFit/>
          </a:bodyPr>
          <a:lstStyle/>
          <a:p>
            <a:pPr marL="460375" indent="-460375">
              <a:lnSpc>
                <a:spcPct val="125000"/>
              </a:lnSpc>
            </a:pPr>
            <a:r>
              <a:rPr lang="en-US" sz="1600"/>
              <a:t>Centro de Investigacion Cientifica y de Educacion Superior de Ensenada  (Mexico)</a:t>
            </a:r>
          </a:p>
          <a:p>
            <a:pPr marL="460375" indent="-460375">
              <a:lnSpc>
                <a:spcPct val="125000"/>
              </a:lnSpc>
            </a:pPr>
            <a:r>
              <a:rPr lang="en-US" sz="1600"/>
              <a:t> Ministry of Maritime Affairs and Fisheries NORI, NFRDI (Korea) </a:t>
            </a:r>
          </a:p>
          <a:p>
            <a:pPr marL="460375" indent="-460375">
              <a:lnSpc>
                <a:spcPct val="125000"/>
              </a:lnSpc>
            </a:pPr>
            <a:r>
              <a:rPr lang="en-US" sz="1600"/>
              <a:t>United Kingdom Met Office</a:t>
            </a:r>
          </a:p>
          <a:p>
            <a:pPr marL="460375" indent="-460375">
              <a:lnSpc>
                <a:spcPct val="125000"/>
              </a:lnSpc>
            </a:pPr>
            <a:r>
              <a:rPr lang="en-US" sz="1600"/>
              <a:t>Environment Canada</a:t>
            </a:r>
          </a:p>
          <a:p>
            <a:pPr marL="460375" indent="-460375">
              <a:lnSpc>
                <a:spcPct val="125000"/>
              </a:lnSpc>
            </a:pPr>
            <a:r>
              <a:rPr lang="en-US" sz="1600"/>
              <a:t>University of Cape Town; South African Weather Service (South Africa)</a:t>
            </a:r>
          </a:p>
          <a:p>
            <a:pPr marL="460375" indent="-460375">
              <a:lnSpc>
                <a:spcPct val="125000"/>
              </a:lnSpc>
            </a:pPr>
            <a:r>
              <a:rPr lang="en-US" sz="1600"/>
              <a:t>Scripps Institution of Oceanography</a:t>
            </a:r>
          </a:p>
          <a:p>
            <a:pPr marL="460375" indent="-460375">
              <a:lnSpc>
                <a:spcPct val="125000"/>
              </a:lnSpc>
            </a:pPr>
            <a:r>
              <a:rPr lang="en-US" sz="1600"/>
              <a:t>Woods Hole Oceanographic Institution</a:t>
            </a:r>
          </a:p>
          <a:p>
            <a:pPr marL="460375" indent="-460375">
              <a:lnSpc>
                <a:spcPct val="125000"/>
              </a:lnSpc>
            </a:pPr>
            <a:r>
              <a:rPr lang="en-US" sz="1600"/>
              <a:t>United States Air Force</a:t>
            </a:r>
          </a:p>
          <a:p>
            <a:pPr marL="460375" indent="-460375">
              <a:lnSpc>
                <a:spcPct val="125000"/>
              </a:lnSpc>
            </a:pPr>
            <a:r>
              <a:rPr lang="en-US" sz="1600"/>
              <a:t>Oregon State University</a:t>
            </a:r>
          </a:p>
          <a:p>
            <a:pPr marL="460375" indent="-460375">
              <a:lnSpc>
                <a:spcPct val="125000"/>
              </a:lnSpc>
            </a:pPr>
            <a:r>
              <a:rPr lang="en-US" sz="1600"/>
              <a:t>Marine Resources Research Institute</a:t>
            </a:r>
          </a:p>
          <a:p>
            <a:pPr marL="460375" indent="-460375">
              <a:lnSpc>
                <a:spcPct val="125000"/>
              </a:lnSpc>
            </a:pPr>
            <a:r>
              <a:rPr lang="en-US" sz="1600"/>
              <a:t>US Naval Oceanographic Office</a:t>
            </a:r>
          </a:p>
          <a:p>
            <a:pPr marL="460375" indent="-460375">
              <a:lnSpc>
                <a:spcPct val="125000"/>
              </a:lnSpc>
            </a:pPr>
            <a:r>
              <a:rPr lang="en-US" sz="1600"/>
              <a:t>United States Coast Guard</a:t>
            </a:r>
          </a:p>
          <a:p>
            <a:pPr marL="460375" indent="-460375">
              <a:lnSpc>
                <a:spcPct val="125000"/>
              </a:lnSpc>
            </a:pPr>
            <a:r>
              <a:rPr lang="en-US" sz="1600"/>
              <a:t>Raytheon Polar Services … and many others</a:t>
            </a:r>
          </a:p>
        </p:txBody>
      </p:sp>
      <p:sp>
        <p:nvSpPr>
          <p:cNvPr id="74757" name="Text Box 5" descr="Parchment"/>
          <p:cNvSpPr txBox="1">
            <a:spLocks noChangeArrowheads="1"/>
          </p:cNvSpPr>
          <p:nvPr/>
        </p:nvSpPr>
        <p:spPr bwMode="auto">
          <a:xfrm>
            <a:off x="1828800" y="0"/>
            <a:ext cx="6324600" cy="83185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a:spAutoFit/>
          </a:bodyPr>
          <a:lstStyle/>
          <a:p>
            <a:pPr algn="ctr"/>
            <a:r>
              <a:rPr lang="en-US"/>
              <a:t>Our appreciation to the following Operational Partners for their contributions to GDP activities</a:t>
            </a:r>
          </a:p>
        </p:txBody>
      </p:sp>
      <p:sp>
        <p:nvSpPr>
          <p:cNvPr id="74759" name="AutoShape 7">
            <a:hlinkClick r:id="rId4" action="ppaction://hlinksldjump" highlightClick="1"/>
          </p:cNvPr>
          <p:cNvSpPr>
            <a:spLocks noChangeArrowheads="1"/>
          </p:cNvSpPr>
          <p:nvPr/>
        </p:nvSpPr>
        <p:spPr bwMode="auto">
          <a:xfrm>
            <a:off x="7794625" y="6324600"/>
            <a:ext cx="434975" cy="434975"/>
          </a:xfrm>
          <a:prstGeom prst="actionButtonHome">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7543800" cy="762000"/>
          </a:xfrm>
        </p:spPr>
        <p:txBody>
          <a:bodyPr/>
          <a:lstStyle/>
          <a:p>
            <a:r>
              <a:rPr lang="en-US" b="1">
                <a:solidFill>
                  <a:schemeClr val="accent2"/>
                </a:solidFill>
                <a:latin typeface="Comic Sans MS" pitchFamily="66" charset="0"/>
              </a:rPr>
              <a:t>Drifter Operations Center</a:t>
            </a:r>
          </a:p>
        </p:txBody>
      </p:sp>
      <p:sp>
        <p:nvSpPr>
          <p:cNvPr id="11267" name="Rectangle 3"/>
          <p:cNvSpPr>
            <a:spLocks noGrp="1" noChangeArrowheads="1"/>
          </p:cNvSpPr>
          <p:nvPr>
            <p:ph type="body" idx="1"/>
          </p:nvPr>
        </p:nvSpPr>
        <p:spPr>
          <a:xfrm>
            <a:off x="685800" y="1219200"/>
            <a:ext cx="7772400" cy="4648200"/>
          </a:xfrm>
        </p:spPr>
        <p:txBody>
          <a:bodyPr/>
          <a:lstStyle/>
          <a:p>
            <a:pPr>
              <a:buFontTx/>
              <a:buNone/>
            </a:pPr>
            <a:r>
              <a:rPr lang="en-US" b="1" dirty="0"/>
              <a:t>Objectives:</a:t>
            </a:r>
          </a:p>
          <a:p>
            <a:pPr>
              <a:buFontTx/>
              <a:buNone/>
            </a:pPr>
            <a:r>
              <a:rPr lang="en-US" sz="2800" dirty="0"/>
              <a:t>	</a:t>
            </a:r>
            <a:r>
              <a:rPr lang="en-US" dirty="0"/>
              <a:t>To maintain a global 5x5 array of Argos tracked </a:t>
            </a:r>
            <a:r>
              <a:rPr lang="en-US" dirty="0" err="1"/>
              <a:t>Lagrangian</a:t>
            </a:r>
            <a:r>
              <a:rPr lang="en-US" dirty="0"/>
              <a:t> Drifters to meet the need for accurate and global in-situ observation of SST and surface circulation. </a:t>
            </a:r>
            <a:endParaRPr lang="en-US" sz="2800" dirty="0"/>
          </a:p>
          <a:p>
            <a:pPr>
              <a:buFontTx/>
              <a:buNone/>
            </a:pPr>
            <a:r>
              <a:rPr lang="en-US" sz="2800" dirty="0"/>
              <a:t>	These data support:</a:t>
            </a:r>
          </a:p>
          <a:p>
            <a:pPr lvl="1">
              <a:buClr>
                <a:srgbClr val="0000FF"/>
              </a:buClr>
              <a:buFont typeface="Wingdings" pitchFamily="2" charset="2"/>
              <a:buChar char="Ø"/>
            </a:pPr>
            <a:r>
              <a:rPr lang="en-US" sz="2400" b="1" dirty="0"/>
              <a:t>Short term climate prediction</a:t>
            </a:r>
          </a:p>
          <a:p>
            <a:pPr lvl="1">
              <a:buClr>
                <a:srgbClr val="0000FF"/>
              </a:buClr>
              <a:buFont typeface="Wingdings" pitchFamily="2" charset="2"/>
              <a:buChar char="Ø"/>
            </a:pPr>
            <a:r>
              <a:rPr lang="en-US" sz="2400" b="1" dirty="0"/>
              <a:t>Satellite observation calibration</a:t>
            </a:r>
          </a:p>
          <a:p>
            <a:pPr lvl="1">
              <a:buClr>
                <a:srgbClr val="0000FF"/>
              </a:buClr>
              <a:buFont typeface="Wingdings" pitchFamily="2" charset="2"/>
              <a:buChar char="Ø"/>
            </a:pPr>
            <a:r>
              <a:rPr lang="en-US" sz="2400" b="1" dirty="0"/>
              <a:t>Climate research and monitoring</a:t>
            </a:r>
          </a:p>
        </p:txBody>
      </p:sp>
      <p:sp>
        <p:nvSpPr>
          <p:cNvPr id="6" name="TextBox 5"/>
          <p:cNvSpPr txBox="1"/>
          <p:nvPr/>
        </p:nvSpPr>
        <p:spPr>
          <a:xfrm>
            <a:off x="8001000" y="6294751"/>
            <a:ext cx="1143000" cy="461665"/>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266"/>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grpId="0" nodeType="afterEffect">
                                  <p:stCondLst>
                                    <p:cond delay="1000"/>
                                  </p:stCondLst>
                                  <p:childTnLst>
                                    <p:set>
                                      <p:cBhvr>
                                        <p:cTn id="9" dur="1" fill="hold">
                                          <p:stCondLst>
                                            <p:cond delay="0"/>
                                          </p:stCondLst>
                                        </p:cTn>
                                        <p:tgtEl>
                                          <p:spTgt spid="11267">
                                            <p:txEl>
                                              <p:pRg st="0" end="0"/>
                                            </p:txEl>
                                          </p:spTgt>
                                        </p:tgtEl>
                                        <p:attrNameLst>
                                          <p:attrName>style.visibility</p:attrName>
                                        </p:attrNameLst>
                                      </p:cBhvr>
                                      <p:to>
                                        <p:strVal val="visible"/>
                                      </p:to>
                                    </p:set>
                                    <p:anim calcmode="lin" valueType="num">
                                      <p:cBhvr additive="base">
                                        <p:cTn id="10"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1267">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267">
                                            <p:txEl>
                                              <p:pRg st="0" end="0"/>
                                            </p:txEl>
                                          </p:spTgt>
                                        </p:tgtEl>
                                        <p:attrNameLst>
                                          <p:attrName>ppt_c</p:attrName>
                                        </p:attrNameLst>
                                      </p:cBhvr>
                                      <p:to>
                                        <a:srgbClr val="0000CC"/>
                                      </p:to>
                                    </p:animClr>
                                  </p:subTnLst>
                                </p:cTn>
                              </p:par>
                            </p:childTnLst>
                          </p:cTn>
                        </p:par>
                        <p:par>
                          <p:cTn id="12" fill="hold">
                            <p:stCondLst>
                              <p:cond delay="2000"/>
                            </p:stCondLst>
                            <p:childTnLst>
                              <p:par>
                                <p:cTn id="13" presetID="2" presetClass="entr" presetSubtype="8" fill="hold" grpId="0" nodeType="afterEffect">
                                  <p:stCondLst>
                                    <p:cond delay="100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additive="base">
                                        <p:cTn id="15"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267">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267">
                                            <p:txEl>
                                              <p:pRg st="1" end="1"/>
                                            </p:txEl>
                                          </p:spTgt>
                                        </p:tgtEl>
                                        <p:attrNameLst>
                                          <p:attrName>ppt_c</p:attrName>
                                        </p:attrNameLst>
                                      </p:cBhvr>
                                      <p:to>
                                        <a:srgbClr val="0000CC"/>
                                      </p:to>
                                    </p:animClr>
                                  </p:subTnLst>
                                </p:cTn>
                              </p:par>
                            </p:childTnLst>
                          </p:cTn>
                        </p:par>
                        <p:par>
                          <p:cTn id="17" fill="hold">
                            <p:stCondLst>
                              <p:cond delay="3500"/>
                            </p:stCondLst>
                            <p:childTnLst>
                              <p:par>
                                <p:cTn id="18" presetID="2" presetClass="entr" presetSubtype="8" fill="hold" grpId="0" nodeType="afterEffect">
                                  <p:stCondLst>
                                    <p:cond delay="1000"/>
                                  </p:stCondLst>
                                  <p:childTnLst>
                                    <p:set>
                                      <p:cBhvr>
                                        <p:cTn id="19" dur="1" fill="hold">
                                          <p:stCondLst>
                                            <p:cond delay="0"/>
                                          </p:stCondLst>
                                        </p:cTn>
                                        <p:tgtEl>
                                          <p:spTgt spid="11267">
                                            <p:txEl>
                                              <p:pRg st="2" end="2"/>
                                            </p:txEl>
                                          </p:spTgt>
                                        </p:tgtEl>
                                        <p:attrNameLst>
                                          <p:attrName>style.visibility</p:attrName>
                                        </p:attrNameLst>
                                      </p:cBhvr>
                                      <p:to>
                                        <p:strVal val="visible"/>
                                      </p:to>
                                    </p:set>
                                    <p:anim calcmode="lin" valueType="num">
                                      <p:cBhvr additive="base">
                                        <p:cTn id="20"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1267">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267">
                                            <p:txEl>
                                              <p:pRg st="2" end="2"/>
                                            </p:txEl>
                                          </p:spTgt>
                                        </p:tgtEl>
                                        <p:attrNameLst>
                                          <p:attrName>ppt_c</p:attrName>
                                        </p:attrNameLst>
                                      </p:cBhvr>
                                      <p:to>
                                        <a:srgbClr val="0000CC"/>
                                      </p:to>
                                    </p:animClr>
                                  </p:subTnLst>
                                </p:cTn>
                              </p:par>
                              <p:par>
                                <p:cTn id="22" presetID="2" presetClass="entr" presetSubtype="8" fill="hold" grpId="0" nodeType="withEffect">
                                  <p:stCondLst>
                                    <p:cond delay="1000"/>
                                  </p:stCondLst>
                                  <p:childTnLst>
                                    <p:set>
                                      <p:cBhvr>
                                        <p:cTn id="23" dur="1" fill="hold">
                                          <p:stCondLst>
                                            <p:cond delay="0"/>
                                          </p:stCondLst>
                                        </p:cTn>
                                        <p:tgtEl>
                                          <p:spTgt spid="11267">
                                            <p:txEl>
                                              <p:pRg st="3" end="3"/>
                                            </p:txEl>
                                          </p:spTgt>
                                        </p:tgtEl>
                                        <p:attrNameLst>
                                          <p:attrName>style.visibility</p:attrName>
                                        </p:attrNameLst>
                                      </p:cBhvr>
                                      <p:to>
                                        <p:strVal val="visible"/>
                                      </p:to>
                                    </p:set>
                                    <p:anim calcmode="lin" valueType="num">
                                      <p:cBhvr additive="base">
                                        <p:cTn id="24"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7">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267">
                                            <p:txEl>
                                              <p:pRg st="3" end="3"/>
                                            </p:txEl>
                                          </p:spTgt>
                                        </p:tgtEl>
                                        <p:attrNameLst>
                                          <p:attrName>ppt_c</p:attrName>
                                        </p:attrNameLst>
                                      </p:cBhvr>
                                      <p:to>
                                        <a:srgbClr val="0000CC"/>
                                      </p:to>
                                    </p:animClr>
                                  </p:subTnLst>
                                </p:cTn>
                              </p:par>
                              <p:par>
                                <p:cTn id="26" presetID="2" presetClass="entr" presetSubtype="8" fill="hold" grpId="0" nodeType="withEffect">
                                  <p:stCondLst>
                                    <p:cond delay="1000"/>
                                  </p:stCondLst>
                                  <p:childTnLst>
                                    <p:set>
                                      <p:cBhvr>
                                        <p:cTn id="27" dur="1" fill="hold">
                                          <p:stCondLst>
                                            <p:cond delay="0"/>
                                          </p:stCondLst>
                                        </p:cTn>
                                        <p:tgtEl>
                                          <p:spTgt spid="11267">
                                            <p:txEl>
                                              <p:pRg st="4" end="4"/>
                                            </p:txEl>
                                          </p:spTgt>
                                        </p:tgtEl>
                                        <p:attrNameLst>
                                          <p:attrName>style.visibility</p:attrName>
                                        </p:attrNameLst>
                                      </p:cBhvr>
                                      <p:to>
                                        <p:strVal val="visible"/>
                                      </p:to>
                                    </p:set>
                                    <p:anim calcmode="lin" valueType="num">
                                      <p:cBhvr additive="base">
                                        <p:cTn id="28"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267">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267">
                                            <p:txEl>
                                              <p:pRg st="4" end="4"/>
                                            </p:txEl>
                                          </p:spTgt>
                                        </p:tgtEl>
                                        <p:attrNameLst>
                                          <p:attrName>ppt_c</p:attrName>
                                        </p:attrNameLst>
                                      </p:cBhvr>
                                      <p:to>
                                        <a:srgbClr val="0000CC"/>
                                      </p:to>
                                    </p:animClr>
                                  </p:subTnLst>
                                </p:cTn>
                              </p:par>
                              <p:par>
                                <p:cTn id="30" presetID="2" presetClass="entr" presetSubtype="8" fill="hold" grpId="0" nodeType="withEffect">
                                  <p:stCondLst>
                                    <p:cond delay="1000"/>
                                  </p:stCondLst>
                                  <p:childTnLst>
                                    <p:set>
                                      <p:cBhvr>
                                        <p:cTn id="31" dur="1" fill="hold">
                                          <p:stCondLst>
                                            <p:cond delay="0"/>
                                          </p:stCondLst>
                                        </p:cTn>
                                        <p:tgtEl>
                                          <p:spTgt spid="11267">
                                            <p:txEl>
                                              <p:pRg st="5" end="5"/>
                                            </p:txEl>
                                          </p:spTgt>
                                        </p:tgtEl>
                                        <p:attrNameLst>
                                          <p:attrName>style.visibility</p:attrName>
                                        </p:attrNameLst>
                                      </p:cBhvr>
                                      <p:to>
                                        <p:strVal val="visible"/>
                                      </p:to>
                                    </p:set>
                                    <p:anim calcmode="lin" valueType="num">
                                      <p:cBhvr additive="base">
                                        <p:cTn id="32"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267">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267">
                                            <p:txEl>
                                              <p:pRg st="5" end="5"/>
                                            </p:txEl>
                                          </p:spTgt>
                                        </p:tgtEl>
                                        <p:attrNameLst>
                                          <p:attrName>ppt_c</p:attrName>
                                        </p:attrNameLst>
                                      </p:cBhvr>
                                      <p:to>
                                        <a:srgbClr val="0000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762000"/>
          </a:xfrm>
        </p:spPr>
        <p:txBody>
          <a:bodyPr/>
          <a:lstStyle/>
          <a:p>
            <a:r>
              <a:rPr lang="en-US" b="1">
                <a:solidFill>
                  <a:schemeClr val="accent2"/>
                </a:solidFill>
                <a:latin typeface="Comic Sans MS" pitchFamily="66" charset="0"/>
              </a:rPr>
              <a:t>Drifter Data Assembly Center</a:t>
            </a:r>
          </a:p>
        </p:txBody>
      </p:sp>
      <p:sp>
        <p:nvSpPr>
          <p:cNvPr id="20483" name="Rectangle 3"/>
          <p:cNvSpPr>
            <a:spLocks noGrp="1" noChangeArrowheads="1"/>
          </p:cNvSpPr>
          <p:nvPr>
            <p:ph type="body" idx="1"/>
          </p:nvPr>
        </p:nvSpPr>
        <p:spPr>
          <a:xfrm>
            <a:off x="685800" y="1905000"/>
            <a:ext cx="7772400" cy="3352800"/>
          </a:xfrm>
        </p:spPr>
        <p:txBody>
          <a:bodyPr/>
          <a:lstStyle/>
          <a:p>
            <a:pPr>
              <a:buFontTx/>
              <a:buNone/>
            </a:pPr>
            <a:r>
              <a:rPr lang="en-US" b="1"/>
              <a:t>Objectives:</a:t>
            </a:r>
          </a:p>
          <a:p>
            <a:pPr>
              <a:buFontTx/>
              <a:buNone/>
            </a:pPr>
            <a:r>
              <a:rPr lang="en-US"/>
              <a:t>	The goal of the Drifter Data Assembly Center is to assemble and provide uniform </a:t>
            </a:r>
            <a:r>
              <a:rPr lang="en-US" b="1" i="1" u="sng">
                <a:solidFill>
                  <a:srgbClr val="0000FF"/>
                </a:solidFill>
              </a:rPr>
              <a:t>quality controlled</a:t>
            </a:r>
            <a:r>
              <a:rPr lang="en-US"/>
              <a:t> data of </a:t>
            </a:r>
            <a:r>
              <a:rPr lang="en-US" b="1" i="1" u="sng">
                <a:solidFill>
                  <a:srgbClr val="0000FF"/>
                </a:solidFill>
              </a:rPr>
              <a:t>research quality</a:t>
            </a:r>
            <a:r>
              <a:rPr lang="en-US"/>
              <a:t> for sea surface temperature and surface velocity measurements.</a:t>
            </a:r>
          </a:p>
        </p:txBody>
      </p:sp>
      <p:sp>
        <p:nvSpPr>
          <p:cNvPr id="6" name="TextBox 5"/>
          <p:cNvSpPr txBox="1"/>
          <p:nvPr/>
        </p:nvSpPr>
        <p:spPr>
          <a:xfrm>
            <a:off x="8001000" y="6294751"/>
            <a:ext cx="1143000" cy="461665"/>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grpId="0" nodeType="afterEffect">
                                  <p:stCondLst>
                                    <p:cond delay="1000"/>
                                  </p:stCondLst>
                                  <p:childTnLst>
                                    <p:set>
                                      <p:cBhvr>
                                        <p:cTn id="9" dur="1" fill="hold">
                                          <p:stCondLst>
                                            <p:cond delay="0"/>
                                          </p:stCondLst>
                                        </p:cTn>
                                        <p:tgtEl>
                                          <p:spTgt spid="20483">
                                            <p:txEl>
                                              <p:pRg st="0" end="0"/>
                                            </p:txEl>
                                          </p:spTgt>
                                        </p:tgtEl>
                                        <p:attrNameLst>
                                          <p:attrName>style.visibility</p:attrName>
                                        </p:attrNameLst>
                                      </p:cBhvr>
                                      <p:to>
                                        <p:strVal val="visible"/>
                                      </p:to>
                                    </p:set>
                                    <p:anim calcmode="lin" valueType="num">
                                      <p:cBhvr additive="base">
                                        <p:cTn id="10"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20483">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0483">
                                            <p:txEl>
                                              <p:pRg st="0" end="0"/>
                                            </p:txEl>
                                          </p:spTgt>
                                        </p:tgtEl>
                                        <p:attrNameLst>
                                          <p:attrName>ppt_c</p:attrName>
                                        </p:attrNameLst>
                                      </p:cBhvr>
                                      <p:to>
                                        <a:srgbClr val="0000CC"/>
                                      </p:to>
                                    </p:animClr>
                                  </p:subTnLst>
                                </p:cTn>
                              </p:par>
                            </p:childTnLst>
                          </p:cTn>
                        </p:par>
                        <p:par>
                          <p:cTn id="12" fill="hold">
                            <p:stCondLst>
                              <p:cond delay="2000"/>
                            </p:stCondLst>
                            <p:childTnLst>
                              <p:par>
                                <p:cTn id="13" presetID="2" presetClass="entr" presetSubtype="8" fill="hold" grpId="0" nodeType="afterEffect">
                                  <p:stCondLst>
                                    <p:cond delay="1000"/>
                                  </p:stCondLst>
                                  <p:childTnLst>
                                    <p:set>
                                      <p:cBhvr>
                                        <p:cTn id="14" dur="1" fill="hold">
                                          <p:stCondLst>
                                            <p:cond delay="0"/>
                                          </p:stCondLst>
                                        </p:cTn>
                                        <p:tgtEl>
                                          <p:spTgt spid="20483">
                                            <p:txEl>
                                              <p:pRg st="1" end="1"/>
                                            </p:txEl>
                                          </p:spTgt>
                                        </p:tgtEl>
                                        <p:attrNameLst>
                                          <p:attrName>style.visibility</p:attrName>
                                        </p:attrNameLst>
                                      </p:cBhvr>
                                      <p:to>
                                        <p:strVal val="visible"/>
                                      </p:to>
                                    </p:set>
                                    <p:anim calcmode="lin" valueType="num">
                                      <p:cBhvr additive="base">
                                        <p:cTn id="15"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0483">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0483">
                                            <p:txEl>
                                              <p:pRg st="1" end="1"/>
                                            </p:txEl>
                                          </p:spTgt>
                                        </p:tgtEl>
                                        <p:attrNameLst>
                                          <p:attrName>ppt_c</p:attrName>
                                        </p:attrNameLst>
                                      </p:cBhvr>
                                      <p:to>
                                        <a:srgbClr val="0000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83" name="Group 23"/>
          <p:cNvGrpSpPr>
            <a:grpSpLocks/>
          </p:cNvGrpSpPr>
          <p:nvPr/>
        </p:nvGrpSpPr>
        <p:grpSpPr bwMode="auto">
          <a:xfrm>
            <a:off x="4648200" y="1371600"/>
            <a:ext cx="4114800" cy="5397501"/>
            <a:chOff x="3120" y="864"/>
            <a:chExt cx="2592" cy="3400"/>
          </a:xfrm>
        </p:grpSpPr>
        <p:pic>
          <p:nvPicPr>
            <p:cNvPr id="15375" name="Picture 15" descr="C:\My Documents\MAYRA\PICTURES\jessica2.jpg"/>
            <p:cNvPicPr>
              <a:picLocks noChangeAspect="1" noChangeArrowheads="1"/>
            </p:cNvPicPr>
            <p:nvPr/>
          </p:nvPicPr>
          <p:blipFill>
            <a:blip r:embed="rId3" cstate="print"/>
            <a:srcRect/>
            <a:stretch>
              <a:fillRect/>
            </a:stretch>
          </p:blipFill>
          <p:spPr bwMode="auto">
            <a:xfrm>
              <a:off x="3893" y="1238"/>
              <a:ext cx="1047" cy="900"/>
            </a:xfrm>
            <a:prstGeom prst="rect">
              <a:avLst/>
            </a:prstGeom>
            <a:solidFill>
              <a:srgbClr val="FFFF00"/>
            </a:solidFill>
          </p:spPr>
        </p:pic>
        <p:sp>
          <p:nvSpPr>
            <p:cNvPr id="15376" name="Rectangle 16"/>
            <p:cNvSpPr>
              <a:spLocks noChangeArrowheads="1"/>
            </p:cNvSpPr>
            <p:nvPr/>
          </p:nvSpPr>
          <p:spPr bwMode="auto">
            <a:xfrm>
              <a:off x="4024" y="864"/>
              <a:ext cx="785" cy="365"/>
            </a:xfrm>
            <a:prstGeom prst="rect">
              <a:avLst/>
            </a:prstGeom>
            <a:solidFill>
              <a:srgbClr val="FFFF00"/>
            </a:solidFill>
            <a:ln w="9525">
              <a:noFill/>
              <a:miter lim="800000"/>
              <a:headEnd/>
              <a:tailEnd/>
            </a:ln>
            <a:effectLst/>
          </p:spPr>
          <p:txBody>
            <a:bodyPr>
              <a:spAutoFit/>
            </a:bodyPr>
            <a:lstStyle/>
            <a:p>
              <a:r>
                <a:rPr lang="en-US" sz="3200" b="1"/>
                <a:t>DAC</a:t>
              </a:r>
            </a:p>
          </p:txBody>
        </p:sp>
        <p:sp>
          <p:nvSpPr>
            <p:cNvPr id="15380" name="Text Box 20"/>
            <p:cNvSpPr txBox="1">
              <a:spLocks noChangeArrowheads="1"/>
            </p:cNvSpPr>
            <p:nvPr/>
          </p:nvSpPr>
          <p:spPr bwMode="auto">
            <a:xfrm>
              <a:off x="3120" y="2160"/>
              <a:ext cx="2592" cy="2104"/>
            </a:xfrm>
            <a:prstGeom prst="rect">
              <a:avLst/>
            </a:prstGeom>
            <a:solidFill>
              <a:srgbClr val="FFFF00"/>
            </a:solidFill>
            <a:ln w="9525">
              <a:noFill/>
              <a:miter lim="800000"/>
              <a:headEnd/>
              <a:tailEnd/>
            </a:ln>
            <a:effectLst/>
          </p:spPr>
          <p:txBody>
            <a:bodyPr>
              <a:spAutoFit/>
            </a:bodyPr>
            <a:lstStyle/>
            <a:p>
              <a:pPr>
                <a:lnSpc>
                  <a:spcPct val="85000"/>
                </a:lnSpc>
              </a:pPr>
              <a:r>
                <a:rPr lang="en-US" sz="2000" b="1" dirty="0"/>
                <a:t>Maintains a database with drifter data from deployment until buoy stops transmitting, and QC data</a:t>
              </a:r>
            </a:p>
            <a:p>
              <a:pPr>
                <a:buFont typeface="Wingdings" pitchFamily="2" charset="2"/>
                <a:buChar char="§"/>
              </a:pPr>
              <a:r>
                <a:rPr lang="en-US" sz="2000" dirty="0"/>
                <a:t>Decodes raw data &amp; applies calibrations </a:t>
              </a:r>
            </a:p>
            <a:p>
              <a:pPr>
                <a:buFont typeface="Wingdings" pitchFamily="2" charset="2"/>
                <a:buChar char="§"/>
              </a:pPr>
              <a:r>
                <a:rPr lang="en-US" sz="2000" dirty="0"/>
                <a:t>Quality controls and interpolates data</a:t>
              </a:r>
            </a:p>
            <a:p>
              <a:pPr>
                <a:buFont typeface="Wingdings" pitchFamily="2" charset="2"/>
                <a:buChar char="§"/>
              </a:pPr>
              <a:r>
                <a:rPr lang="en-US" sz="2000" dirty="0"/>
                <a:t>Makes data available through web and distributes for archiving</a:t>
              </a:r>
            </a:p>
            <a:p>
              <a:pPr>
                <a:buFont typeface="Wingdings" pitchFamily="2" charset="2"/>
                <a:buChar char="§"/>
              </a:pPr>
              <a:r>
                <a:rPr lang="en-US" sz="2000" dirty="0"/>
                <a:t>Disseminate buoys going on/off GTS</a:t>
              </a:r>
            </a:p>
            <a:p>
              <a:pPr algn="ctr">
                <a:buFont typeface="Wingdings" pitchFamily="2" charset="2"/>
                <a:buNone/>
              </a:pPr>
              <a:r>
                <a:rPr lang="en-US" sz="2000" b="1" dirty="0"/>
                <a:t>Mayra Pazos,</a:t>
              </a:r>
            </a:p>
            <a:p>
              <a:pPr algn="ctr">
                <a:buFont typeface="Wingdings" pitchFamily="2" charset="2"/>
                <a:buNone/>
              </a:pPr>
              <a:r>
                <a:rPr lang="en-US" sz="2000" b="1" dirty="0" smtClean="0"/>
                <a:t>and </a:t>
              </a:r>
              <a:r>
                <a:rPr lang="en-US" sz="2000" b="1" dirty="0"/>
                <a:t>Erik Valdes</a:t>
              </a:r>
            </a:p>
          </p:txBody>
        </p:sp>
      </p:grpSp>
      <p:sp>
        <p:nvSpPr>
          <p:cNvPr id="15363" name="Rectangle 3"/>
          <p:cNvSpPr>
            <a:spLocks noChangeArrowheads="1"/>
          </p:cNvSpPr>
          <p:nvPr/>
        </p:nvSpPr>
        <p:spPr bwMode="auto">
          <a:xfrm>
            <a:off x="304800" y="152400"/>
            <a:ext cx="8534400" cy="1066800"/>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solidFill>
                  <a:schemeClr val="accent2"/>
                </a:solidFill>
                <a:latin typeface="Comic Sans MS" pitchFamily="66" charset="0"/>
              </a:rPr>
              <a:t>The </a:t>
            </a:r>
            <a:r>
              <a:rPr lang="en-US" sz="3200" b="1" u="sng">
                <a:solidFill>
                  <a:schemeClr val="accent2"/>
                </a:solidFill>
                <a:latin typeface="Comic Sans MS" pitchFamily="66" charset="0"/>
              </a:rPr>
              <a:t>DOC</a:t>
            </a:r>
            <a:r>
              <a:rPr lang="en-US" sz="3200" b="1">
                <a:solidFill>
                  <a:schemeClr val="accent2"/>
                </a:solidFill>
                <a:latin typeface="Comic Sans MS" pitchFamily="66" charset="0"/>
              </a:rPr>
              <a:t> and The </a:t>
            </a:r>
            <a:r>
              <a:rPr lang="en-US" sz="3200" b="1" u="sng">
                <a:solidFill>
                  <a:schemeClr val="accent2"/>
                </a:solidFill>
                <a:latin typeface="Comic Sans MS" pitchFamily="66" charset="0"/>
              </a:rPr>
              <a:t>DAC</a:t>
            </a:r>
            <a:r>
              <a:rPr lang="en-US" sz="3200" b="1">
                <a:solidFill>
                  <a:schemeClr val="accent2"/>
                </a:solidFill>
                <a:latin typeface="Comic Sans MS" pitchFamily="66" charset="0"/>
              </a:rPr>
              <a:t> Work Together But …They Have Different Tasks</a:t>
            </a:r>
          </a:p>
        </p:txBody>
      </p:sp>
      <p:grpSp>
        <p:nvGrpSpPr>
          <p:cNvPr id="15382" name="Group 22"/>
          <p:cNvGrpSpPr>
            <a:grpSpLocks/>
          </p:cNvGrpSpPr>
          <p:nvPr/>
        </p:nvGrpSpPr>
        <p:grpSpPr bwMode="auto">
          <a:xfrm>
            <a:off x="227013" y="1371600"/>
            <a:ext cx="4725987" cy="5413375"/>
            <a:chOff x="143" y="864"/>
            <a:chExt cx="2977" cy="3410"/>
          </a:xfrm>
        </p:grpSpPr>
        <p:pic>
          <p:nvPicPr>
            <p:cNvPr id="15364" name="Picture 4" descr="C:\My Documents\Jessica\people2.gif"/>
            <p:cNvPicPr>
              <a:picLocks noChangeAspect="1" noChangeArrowheads="1"/>
            </p:cNvPicPr>
            <p:nvPr/>
          </p:nvPicPr>
          <p:blipFill>
            <a:blip r:embed="rId4" cstate="print"/>
            <a:srcRect/>
            <a:stretch>
              <a:fillRect/>
            </a:stretch>
          </p:blipFill>
          <p:spPr bwMode="auto">
            <a:xfrm>
              <a:off x="1872" y="1174"/>
              <a:ext cx="1248" cy="1034"/>
            </a:xfrm>
            <a:prstGeom prst="rect">
              <a:avLst/>
            </a:prstGeom>
            <a:solidFill>
              <a:schemeClr val="bg1"/>
            </a:solidFill>
          </p:spPr>
        </p:pic>
        <p:sp>
          <p:nvSpPr>
            <p:cNvPr id="15366" name="Rectangle 6"/>
            <p:cNvSpPr>
              <a:spLocks noChangeArrowheads="1"/>
            </p:cNvSpPr>
            <p:nvPr/>
          </p:nvSpPr>
          <p:spPr bwMode="auto">
            <a:xfrm>
              <a:off x="935" y="864"/>
              <a:ext cx="793" cy="365"/>
            </a:xfrm>
            <a:prstGeom prst="rect">
              <a:avLst/>
            </a:prstGeom>
            <a:solidFill>
              <a:schemeClr val="tx1"/>
            </a:solidFill>
            <a:ln w="9525">
              <a:noFill/>
              <a:miter lim="800000"/>
              <a:headEnd/>
              <a:tailEnd/>
            </a:ln>
            <a:effectLst/>
          </p:spPr>
          <p:txBody>
            <a:bodyPr>
              <a:spAutoFit/>
            </a:bodyPr>
            <a:lstStyle/>
            <a:p>
              <a:r>
                <a:rPr lang="en-US" sz="3200" b="1">
                  <a:solidFill>
                    <a:srgbClr val="FFFF00"/>
                  </a:solidFill>
                </a:rPr>
                <a:t>DOC</a:t>
              </a:r>
            </a:p>
          </p:txBody>
        </p:sp>
        <p:pic>
          <p:nvPicPr>
            <p:cNvPr id="15367" name="Picture 7" descr="D:\PFiles\MSOffice\Clipart\corpmm\motion\ag00468_.gif"/>
            <p:cNvPicPr>
              <a:picLocks noChangeAspect="1" noChangeArrowheads="1" noCrop="1"/>
            </p:cNvPicPr>
            <p:nvPr/>
          </p:nvPicPr>
          <p:blipFill>
            <a:blip r:embed="rId5" cstate="print"/>
            <a:srcRect/>
            <a:stretch>
              <a:fillRect/>
            </a:stretch>
          </p:blipFill>
          <p:spPr bwMode="auto">
            <a:xfrm>
              <a:off x="1017" y="1391"/>
              <a:ext cx="690" cy="600"/>
            </a:xfrm>
            <a:prstGeom prst="rect">
              <a:avLst/>
            </a:prstGeom>
            <a:noFill/>
          </p:spPr>
        </p:pic>
        <p:pic>
          <p:nvPicPr>
            <p:cNvPr id="15368" name="Picture 8" descr="D:\PFiles\MSOffice\Clipart\homeanim\ag00005_.gif"/>
            <p:cNvPicPr>
              <a:picLocks noChangeAspect="1" noChangeArrowheads="1" noCrop="1"/>
            </p:cNvPicPr>
            <p:nvPr/>
          </p:nvPicPr>
          <p:blipFill>
            <a:blip r:embed="rId6" cstate="print"/>
            <a:srcRect/>
            <a:stretch>
              <a:fillRect/>
            </a:stretch>
          </p:blipFill>
          <p:spPr bwMode="auto">
            <a:xfrm>
              <a:off x="188" y="1488"/>
              <a:ext cx="414" cy="407"/>
            </a:xfrm>
            <a:prstGeom prst="rect">
              <a:avLst/>
            </a:prstGeom>
            <a:noFill/>
          </p:spPr>
        </p:pic>
        <p:sp>
          <p:nvSpPr>
            <p:cNvPr id="15372" name="Text Box 12"/>
            <p:cNvSpPr txBox="1">
              <a:spLocks noChangeArrowheads="1"/>
            </p:cNvSpPr>
            <p:nvPr/>
          </p:nvSpPr>
          <p:spPr bwMode="auto">
            <a:xfrm>
              <a:off x="143" y="2160"/>
              <a:ext cx="2401" cy="2114"/>
            </a:xfrm>
            <a:prstGeom prst="rect">
              <a:avLst/>
            </a:prstGeom>
            <a:solidFill>
              <a:schemeClr val="tx1"/>
            </a:solidFill>
            <a:ln w="9525">
              <a:noFill/>
              <a:miter lim="800000"/>
              <a:headEnd/>
              <a:tailEnd/>
            </a:ln>
            <a:effectLst/>
          </p:spPr>
          <p:txBody>
            <a:bodyPr>
              <a:spAutoFit/>
            </a:bodyPr>
            <a:lstStyle/>
            <a:p>
              <a:pPr>
                <a:spcBef>
                  <a:spcPct val="50000"/>
                </a:spcBef>
              </a:pPr>
              <a:r>
                <a:rPr lang="en-US" sz="2000" b="1">
                  <a:solidFill>
                    <a:srgbClr val="FFFF00"/>
                  </a:solidFill>
                </a:rPr>
                <a:t>Takes care of logistics, from the request of the Argos IDS, to the deployment of the buoy</a:t>
              </a:r>
            </a:p>
            <a:p>
              <a:pPr>
                <a:spcBef>
                  <a:spcPct val="50000"/>
                </a:spcBef>
                <a:buFont typeface="Wingdings" pitchFamily="2" charset="2"/>
                <a:buChar char="§"/>
              </a:pPr>
              <a:r>
                <a:rPr lang="en-US" sz="2000">
                  <a:solidFill>
                    <a:srgbClr val="FFFF00"/>
                  </a:solidFill>
                </a:rPr>
                <a:t>Develops &amp; coordinates drifter deployment plans</a:t>
              </a:r>
            </a:p>
            <a:p>
              <a:pPr>
                <a:lnSpc>
                  <a:spcPct val="80000"/>
                </a:lnSpc>
                <a:spcBef>
                  <a:spcPct val="50000"/>
                </a:spcBef>
                <a:buFont typeface="Wingdings" pitchFamily="2" charset="2"/>
                <a:buChar char="§"/>
              </a:pPr>
              <a:r>
                <a:rPr lang="en-US" sz="2000">
                  <a:solidFill>
                    <a:srgbClr val="FFFF00"/>
                  </a:solidFill>
                </a:rPr>
                <a:t>Finds ships for deployments</a:t>
              </a:r>
            </a:p>
            <a:p>
              <a:pPr>
                <a:lnSpc>
                  <a:spcPct val="80000"/>
                </a:lnSpc>
                <a:spcBef>
                  <a:spcPct val="50000"/>
                </a:spcBef>
                <a:buFont typeface="Wingdings" pitchFamily="2" charset="2"/>
                <a:buChar char="§"/>
              </a:pPr>
              <a:r>
                <a:rPr lang="en-US" sz="2000">
                  <a:solidFill>
                    <a:srgbClr val="FFFF00"/>
                  </a:solidFill>
                </a:rPr>
                <a:t>Distributes IDS to manufacturers</a:t>
              </a:r>
            </a:p>
            <a:p>
              <a:pPr>
                <a:lnSpc>
                  <a:spcPct val="80000"/>
                </a:lnSpc>
                <a:spcBef>
                  <a:spcPct val="50000"/>
                </a:spcBef>
                <a:buFont typeface="Wingdings" pitchFamily="2" charset="2"/>
                <a:buChar char="§"/>
              </a:pPr>
              <a:r>
                <a:rPr lang="en-US" sz="2000">
                  <a:solidFill>
                    <a:srgbClr val="FFFF00"/>
                  </a:solidFill>
                </a:rPr>
                <a:t>Maintains Metadata</a:t>
              </a:r>
            </a:p>
            <a:p>
              <a:pPr algn="ctr">
                <a:lnSpc>
                  <a:spcPct val="80000"/>
                </a:lnSpc>
                <a:spcBef>
                  <a:spcPct val="50000"/>
                </a:spcBef>
                <a:buFont typeface="Wingdings" pitchFamily="2" charset="2"/>
                <a:buNone/>
              </a:pPr>
              <a:r>
                <a:rPr lang="en-US" sz="2000" b="1">
                  <a:solidFill>
                    <a:srgbClr val="FFFF00"/>
                  </a:solidFill>
                </a:rPr>
                <a:t>Shaun Dolk</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nodeType="afterEffect">
                                  <p:stCondLst>
                                    <p:cond delay="1000"/>
                                  </p:stCondLst>
                                  <p:childTnLst>
                                    <p:set>
                                      <p:cBhvr>
                                        <p:cTn id="9" dur="1" fill="hold">
                                          <p:stCondLst>
                                            <p:cond delay="0"/>
                                          </p:stCondLst>
                                        </p:cTn>
                                        <p:tgtEl>
                                          <p:spTgt spid="15382"/>
                                        </p:tgtEl>
                                        <p:attrNameLst>
                                          <p:attrName>style.visibility</p:attrName>
                                        </p:attrNameLst>
                                      </p:cBhvr>
                                      <p:to>
                                        <p:strVal val="visible"/>
                                      </p:to>
                                    </p:set>
                                    <p:anim calcmode="lin" valueType="num">
                                      <p:cBhvr additive="base">
                                        <p:cTn id="10" dur="500" fill="hold"/>
                                        <p:tgtEl>
                                          <p:spTgt spid="15382"/>
                                        </p:tgtEl>
                                        <p:attrNameLst>
                                          <p:attrName>ppt_x</p:attrName>
                                        </p:attrNameLst>
                                      </p:cBhvr>
                                      <p:tavLst>
                                        <p:tav tm="0">
                                          <p:val>
                                            <p:strVal val="0-#ppt_w/2"/>
                                          </p:val>
                                        </p:tav>
                                        <p:tav tm="100000">
                                          <p:val>
                                            <p:strVal val="#ppt_x"/>
                                          </p:val>
                                        </p:tav>
                                      </p:tavLst>
                                    </p:anim>
                                    <p:anim calcmode="lin" valueType="num">
                                      <p:cBhvr additive="base">
                                        <p:cTn id="11" dur="500" fill="hold"/>
                                        <p:tgtEl>
                                          <p:spTgt spid="1538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2000"/>
                                  </p:stCondLst>
                                  <p:childTnLst>
                                    <p:set>
                                      <p:cBhvr>
                                        <p:cTn id="14" dur="1" fill="hold">
                                          <p:stCondLst>
                                            <p:cond delay="0"/>
                                          </p:stCondLst>
                                        </p:cTn>
                                        <p:tgtEl>
                                          <p:spTgt spid="15383"/>
                                        </p:tgtEl>
                                        <p:attrNameLst>
                                          <p:attrName>style.visibility</p:attrName>
                                        </p:attrNameLst>
                                      </p:cBhvr>
                                      <p:to>
                                        <p:strVal val="visible"/>
                                      </p:to>
                                    </p:set>
                                    <p:anim calcmode="lin" valueType="num">
                                      <p:cBhvr additive="base">
                                        <p:cTn id="15" dur="500" fill="hold"/>
                                        <p:tgtEl>
                                          <p:spTgt spid="15383"/>
                                        </p:tgtEl>
                                        <p:attrNameLst>
                                          <p:attrName>ppt_x</p:attrName>
                                        </p:attrNameLst>
                                      </p:cBhvr>
                                      <p:tavLst>
                                        <p:tav tm="0">
                                          <p:val>
                                            <p:strVal val="1+#ppt_w/2"/>
                                          </p:val>
                                        </p:tav>
                                        <p:tav tm="100000">
                                          <p:val>
                                            <p:strVal val="#ppt_x"/>
                                          </p:val>
                                        </p:tav>
                                      </p:tavLst>
                                    </p:anim>
                                    <p:anim calcmode="lin" valueType="num">
                                      <p:cBhvr additive="base">
                                        <p:cTn id="16" dur="500" fill="hold"/>
                                        <p:tgtEl>
                                          <p:spTgt spid="15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600200" y="152400"/>
            <a:ext cx="5943600" cy="762000"/>
          </a:xfrm>
          <a:prstGeom prst="rect">
            <a:avLst/>
          </a:prstGeom>
          <a:noFill/>
          <a:ln w="9525">
            <a:noFill/>
            <a:miter lim="800000"/>
            <a:headEnd/>
            <a:tailEnd/>
          </a:ln>
          <a:effectLst/>
        </p:spPr>
        <p:txBody>
          <a:bodyPr>
            <a:spAutoFit/>
          </a:bodyPr>
          <a:lstStyle/>
          <a:p>
            <a:pPr>
              <a:spcBef>
                <a:spcPct val="50000"/>
              </a:spcBef>
            </a:pPr>
            <a:r>
              <a:rPr lang="en-US" sz="4400" b="1">
                <a:solidFill>
                  <a:srgbClr val="0000FF"/>
                </a:solidFill>
                <a:latin typeface="Comic Sans MS" pitchFamily="66" charset="0"/>
              </a:rPr>
              <a:t>What Is A Drifter?</a:t>
            </a:r>
          </a:p>
        </p:txBody>
      </p:sp>
      <p:sp>
        <p:nvSpPr>
          <p:cNvPr id="19461" name="Rectangle 5"/>
          <p:cNvSpPr>
            <a:spLocks noChangeArrowheads="1"/>
          </p:cNvSpPr>
          <p:nvPr/>
        </p:nvSpPr>
        <p:spPr bwMode="auto">
          <a:xfrm>
            <a:off x="80963" y="3200400"/>
            <a:ext cx="8920162" cy="3081338"/>
          </a:xfrm>
          <a:prstGeom prst="rect">
            <a:avLst/>
          </a:prstGeom>
          <a:noFill/>
          <a:ln w="9525">
            <a:noFill/>
            <a:miter lim="800000"/>
            <a:headEnd/>
            <a:tailEnd/>
          </a:ln>
          <a:effectLst/>
        </p:spPr>
        <p:txBody>
          <a:bodyPr>
            <a:spAutoFit/>
          </a:bodyPr>
          <a:lstStyle/>
          <a:p>
            <a:pPr eaLnBrk="0" hangingPunct="0"/>
            <a:r>
              <a:rPr lang="en-US" sz="2800"/>
              <a:t>The modern drifter is a high-tech version of the "message in a bottle". It consists of a surface buoy and a subsurface drogue (sea anchor), attached by a long, thin tether. The buoy measures temperature and other properties, and has a transmitter to send the data to passing satellites. The drogue dominates the total area of the instrument and is centered at a depth of 15 meters beneath the sea surface. </a:t>
            </a:r>
          </a:p>
        </p:txBody>
      </p:sp>
      <p:pic>
        <p:nvPicPr>
          <p:cNvPr id="19462" name="Picture 6"/>
          <p:cNvPicPr>
            <a:picLocks noChangeAspect="1" noChangeArrowheads="1"/>
          </p:cNvPicPr>
          <p:nvPr/>
        </p:nvPicPr>
        <p:blipFill>
          <a:blip r:embed="rId3" cstate="print"/>
          <a:srcRect/>
          <a:stretch>
            <a:fillRect/>
          </a:stretch>
        </p:blipFill>
        <p:spPr bwMode="auto">
          <a:xfrm>
            <a:off x="3152775" y="990600"/>
            <a:ext cx="2562225" cy="2068513"/>
          </a:xfrm>
          <a:prstGeom prst="rect">
            <a:avLst/>
          </a:prstGeom>
          <a:noFill/>
          <a:ln w="38100">
            <a:solidFill>
              <a:srgbClr val="0000FF"/>
            </a:solidFill>
            <a:miter lim="800000"/>
            <a:headEnd/>
            <a:tailEnd/>
          </a:ln>
          <a:effectLst/>
        </p:spPr>
      </p:pic>
      <p:sp>
        <p:nvSpPr>
          <p:cNvPr id="19463" name="AutoShape 7">
            <a:hlinkClick r:id="rId4" action="ppaction://hlinksldjump" highlightClick="1"/>
          </p:cNvPr>
          <p:cNvSpPr>
            <a:spLocks noChangeArrowheads="1"/>
          </p:cNvSpPr>
          <p:nvPr/>
        </p:nvSpPr>
        <p:spPr bwMode="auto">
          <a:xfrm>
            <a:off x="7718425" y="6194425"/>
            <a:ext cx="511175" cy="511175"/>
          </a:xfrm>
          <a:prstGeom prst="actionButtonHome">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28800" y="0"/>
            <a:ext cx="5486400" cy="762000"/>
          </a:xfrm>
          <a:prstGeom prst="rect">
            <a:avLst/>
          </a:prstGeom>
          <a:noFill/>
          <a:ln w="9525">
            <a:noFill/>
            <a:miter lim="800000"/>
            <a:headEnd/>
            <a:tailEnd/>
          </a:ln>
          <a:effectLst/>
        </p:spPr>
        <p:txBody>
          <a:bodyPr>
            <a:spAutoFit/>
          </a:bodyPr>
          <a:lstStyle/>
          <a:p>
            <a:pPr>
              <a:spcBef>
                <a:spcPct val="50000"/>
              </a:spcBef>
            </a:pPr>
            <a:r>
              <a:rPr lang="en-US" sz="4400" b="1">
                <a:solidFill>
                  <a:schemeClr val="accent2"/>
                </a:solidFill>
                <a:latin typeface="Comic Sans MS" pitchFamily="66" charset="0"/>
              </a:rPr>
              <a:t>Basic SVP Drifter</a:t>
            </a:r>
          </a:p>
        </p:txBody>
      </p:sp>
      <p:sp>
        <p:nvSpPr>
          <p:cNvPr id="24579" name="Text Box 3"/>
          <p:cNvSpPr txBox="1">
            <a:spLocks noChangeArrowheads="1"/>
          </p:cNvSpPr>
          <p:nvPr/>
        </p:nvSpPr>
        <p:spPr bwMode="auto">
          <a:xfrm>
            <a:off x="3581400" y="746125"/>
            <a:ext cx="5478463" cy="5273675"/>
          </a:xfrm>
          <a:prstGeom prst="rect">
            <a:avLst/>
          </a:prstGeom>
          <a:noFill/>
          <a:ln w="9525">
            <a:noFill/>
            <a:miter lim="800000"/>
            <a:headEnd/>
            <a:tailEnd/>
          </a:ln>
          <a:effectLst/>
        </p:spPr>
        <p:txBody>
          <a:bodyPr>
            <a:spAutoFit/>
          </a:bodyPr>
          <a:lstStyle/>
          <a:p>
            <a:pPr>
              <a:spcBef>
                <a:spcPct val="50000"/>
              </a:spcBef>
            </a:pPr>
            <a:r>
              <a:rPr lang="en-US" sz="2000" b="1"/>
              <a:t>Spherical plastic float</a:t>
            </a:r>
          </a:p>
          <a:p>
            <a:pPr>
              <a:spcBef>
                <a:spcPct val="50000"/>
              </a:spcBef>
            </a:pPr>
            <a:r>
              <a:rPr lang="en-US" sz="2000" b="1"/>
              <a:t>Poly Urethane impregnated wire</a:t>
            </a:r>
          </a:p>
          <a:p>
            <a:pPr>
              <a:spcBef>
                <a:spcPct val="50000"/>
              </a:spcBef>
            </a:pPr>
            <a:r>
              <a:rPr lang="en-US" sz="2000" b="1"/>
              <a:t>Holey Sock drogue centered at 15-m depth</a:t>
            </a:r>
          </a:p>
          <a:p>
            <a:pPr>
              <a:spcBef>
                <a:spcPct val="50000"/>
              </a:spcBef>
            </a:pPr>
            <a:r>
              <a:rPr lang="en-US" sz="2000" b="1"/>
              <a:t>D-cells batteries inside the float</a:t>
            </a:r>
          </a:p>
          <a:p>
            <a:pPr>
              <a:spcBef>
                <a:spcPct val="50000"/>
              </a:spcBef>
            </a:pPr>
            <a:r>
              <a:rPr lang="en-US" sz="2000">
                <a:solidFill>
                  <a:schemeClr val="accent2"/>
                </a:solidFill>
              </a:rPr>
              <a:t>	</a:t>
            </a:r>
            <a:r>
              <a:rPr lang="en-US" sz="2000" b="1">
                <a:solidFill>
                  <a:schemeClr val="accent2"/>
                </a:solidFill>
              </a:rPr>
              <a:t>Sensors:</a:t>
            </a:r>
            <a:r>
              <a:rPr lang="en-US" sz="2000"/>
              <a:t> </a:t>
            </a:r>
          </a:p>
          <a:p>
            <a:pPr>
              <a:spcBef>
                <a:spcPct val="50000"/>
              </a:spcBef>
            </a:pPr>
            <a:r>
              <a:rPr lang="en-US" sz="2000" b="1">
                <a:solidFill>
                  <a:schemeClr val="accent2"/>
                </a:solidFill>
              </a:rPr>
              <a:t>Drogue:</a:t>
            </a:r>
            <a:r>
              <a:rPr lang="en-US" sz="2000" b="1"/>
              <a:t> Observes the submersion rate of the float.  Float stays on the surface if drogue is lost.</a:t>
            </a:r>
          </a:p>
          <a:p>
            <a:pPr>
              <a:spcBef>
                <a:spcPct val="50000"/>
              </a:spcBef>
            </a:pPr>
            <a:r>
              <a:rPr lang="en-US" sz="2000" b="1">
                <a:solidFill>
                  <a:schemeClr val="accent2"/>
                </a:solidFill>
              </a:rPr>
              <a:t>SST:</a:t>
            </a:r>
            <a:r>
              <a:rPr lang="en-US" sz="2000" b="1"/>
              <a:t> 	To measure Sea Surface Temperature</a:t>
            </a:r>
          </a:p>
          <a:p>
            <a:pPr>
              <a:spcBef>
                <a:spcPct val="50000"/>
              </a:spcBef>
            </a:pPr>
            <a:r>
              <a:rPr lang="en-US" sz="2000" b="1">
                <a:solidFill>
                  <a:schemeClr val="accent2"/>
                </a:solidFill>
              </a:rPr>
              <a:t>Voltage:</a:t>
            </a:r>
            <a:r>
              <a:rPr lang="en-US" sz="2000" b="1"/>
              <a:t> Indicates batteries’ life</a:t>
            </a:r>
          </a:p>
          <a:p>
            <a:pPr>
              <a:spcBef>
                <a:spcPct val="50000"/>
              </a:spcBef>
            </a:pPr>
            <a:r>
              <a:rPr lang="en-US" sz="2000" b="1"/>
              <a:t>	</a:t>
            </a:r>
            <a:r>
              <a:rPr lang="en-US" sz="2000" b="1">
                <a:solidFill>
                  <a:srgbClr val="0000CC"/>
                </a:solidFill>
              </a:rPr>
              <a:t>Cost:</a:t>
            </a:r>
            <a:r>
              <a:rPr lang="en-US" sz="2000" b="1"/>
              <a:t> ~$1800</a:t>
            </a:r>
          </a:p>
          <a:p>
            <a:pPr>
              <a:spcBef>
                <a:spcPct val="50000"/>
              </a:spcBef>
            </a:pPr>
            <a:r>
              <a:rPr lang="en-US" sz="2000" b="1"/>
              <a:t>	</a:t>
            </a:r>
            <a:r>
              <a:rPr lang="en-US" sz="2000" b="1">
                <a:solidFill>
                  <a:schemeClr val="accent2"/>
                </a:solidFill>
              </a:rPr>
              <a:t>Other Sensors that can be added:</a:t>
            </a:r>
          </a:p>
          <a:p>
            <a:pPr algn="ctr">
              <a:spcBef>
                <a:spcPct val="50000"/>
              </a:spcBef>
            </a:pPr>
            <a:r>
              <a:rPr lang="en-US" sz="2000" b="1"/>
              <a:t>Barometric pressure, wind, salinity,etc</a:t>
            </a:r>
            <a:endParaRPr lang="en-US" b="1"/>
          </a:p>
        </p:txBody>
      </p:sp>
      <p:grpSp>
        <p:nvGrpSpPr>
          <p:cNvPr id="24580" name="Group 4"/>
          <p:cNvGrpSpPr>
            <a:grpSpLocks/>
          </p:cNvGrpSpPr>
          <p:nvPr/>
        </p:nvGrpSpPr>
        <p:grpSpPr bwMode="auto">
          <a:xfrm>
            <a:off x="117475" y="990600"/>
            <a:ext cx="3463925" cy="5638800"/>
            <a:chOff x="74" y="624"/>
            <a:chExt cx="2182" cy="3552"/>
          </a:xfrm>
        </p:grpSpPr>
        <p:pic>
          <p:nvPicPr>
            <p:cNvPr id="24581" name="Picture 5" descr="colorfuldrifter"/>
            <p:cNvPicPr>
              <a:picLocks noChangeAspect="1" noChangeArrowheads="1"/>
            </p:cNvPicPr>
            <p:nvPr/>
          </p:nvPicPr>
          <p:blipFill>
            <a:blip r:embed="rId3" cstate="print"/>
            <a:srcRect/>
            <a:stretch>
              <a:fillRect/>
            </a:stretch>
          </p:blipFill>
          <p:spPr bwMode="auto">
            <a:xfrm>
              <a:off x="74" y="624"/>
              <a:ext cx="2182" cy="3552"/>
            </a:xfrm>
            <a:prstGeom prst="rect">
              <a:avLst/>
            </a:prstGeom>
            <a:noFill/>
          </p:spPr>
        </p:pic>
        <p:sp>
          <p:nvSpPr>
            <p:cNvPr id="24582" name="Text Box 6"/>
            <p:cNvSpPr txBox="1">
              <a:spLocks noChangeArrowheads="1"/>
            </p:cNvSpPr>
            <p:nvPr/>
          </p:nvSpPr>
          <p:spPr bwMode="auto">
            <a:xfrm>
              <a:off x="1056" y="2160"/>
              <a:ext cx="1008" cy="462"/>
            </a:xfrm>
            <a:prstGeom prst="rect">
              <a:avLst/>
            </a:prstGeom>
            <a:solidFill>
              <a:srgbClr val="99CCFF"/>
            </a:solidFill>
            <a:ln w="9525">
              <a:noFill/>
              <a:miter lim="800000"/>
              <a:headEnd/>
              <a:tailEnd/>
            </a:ln>
            <a:effectLst/>
          </p:spPr>
          <p:txBody>
            <a:bodyPr lIns="0" tIns="0" rIns="0" bIns="0">
              <a:spAutoFit/>
            </a:bodyPr>
            <a:lstStyle/>
            <a:p>
              <a:pPr algn="ctr"/>
              <a:r>
                <a:rPr lang="en-US" sz="1600" b="1">
                  <a:latin typeface="Arial" pitchFamily="34" charset="0"/>
                </a:rPr>
                <a:t>Holey-sock drogue</a:t>
              </a:r>
            </a:p>
            <a:p>
              <a:pPr algn="ctr"/>
              <a:r>
                <a:rPr lang="en-US" sz="1600" b="1">
                  <a:latin typeface="Arial" pitchFamily="34" charset="0"/>
                </a:rPr>
                <a:t>(sea anchor)</a:t>
              </a:r>
            </a:p>
          </p:txBody>
        </p:sp>
        <p:sp>
          <p:nvSpPr>
            <p:cNvPr id="24583" name="Line 7"/>
            <p:cNvSpPr>
              <a:spLocks noChangeShapeType="1"/>
            </p:cNvSpPr>
            <p:nvPr/>
          </p:nvSpPr>
          <p:spPr bwMode="auto">
            <a:xfrm flipV="1">
              <a:off x="912" y="2400"/>
              <a:ext cx="288" cy="288"/>
            </a:xfrm>
            <a:prstGeom prst="line">
              <a:avLst/>
            </a:prstGeom>
            <a:noFill/>
            <a:ln w="2857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lumpkin.AOML\My Documents\My Pictures\drifters\minimet.jpg"/>
          <p:cNvPicPr>
            <a:picLocks noChangeAspect="1" noChangeArrowheads="1"/>
          </p:cNvPicPr>
          <p:nvPr/>
        </p:nvPicPr>
        <p:blipFill>
          <a:blip r:embed="rId3" cstate="print"/>
          <a:srcRect/>
          <a:stretch>
            <a:fillRect/>
          </a:stretch>
        </p:blipFill>
        <p:spPr bwMode="auto">
          <a:xfrm>
            <a:off x="174625" y="838200"/>
            <a:ext cx="4625975" cy="5872163"/>
          </a:xfrm>
          <a:prstGeom prst="rect">
            <a:avLst/>
          </a:prstGeom>
          <a:noFill/>
          <a:ln w="76200">
            <a:solidFill>
              <a:schemeClr val="accent2"/>
            </a:solidFill>
            <a:miter lim="800000"/>
            <a:headEnd/>
            <a:tailEnd/>
          </a:ln>
        </p:spPr>
      </p:pic>
      <p:grpSp>
        <p:nvGrpSpPr>
          <p:cNvPr id="26627" name="Group 3"/>
          <p:cNvGrpSpPr>
            <a:grpSpLocks/>
          </p:cNvGrpSpPr>
          <p:nvPr/>
        </p:nvGrpSpPr>
        <p:grpSpPr bwMode="auto">
          <a:xfrm>
            <a:off x="5105400" y="3657600"/>
            <a:ext cx="2362200" cy="3095625"/>
            <a:chOff x="3744" y="1872"/>
            <a:chExt cx="1584" cy="2608"/>
          </a:xfrm>
        </p:grpSpPr>
        <p:pic>
          <p:nvPicPr>
            <p:cNvPr id="26628" name="Picture 4" descr="C:\Documents and Settings\pazos\My Documents\pictures\barodrifter.jpg"/>
            <p:cNvPicPr>
              <a:picLocks noChangeAspect="1" noChangeArrowheads="1"/>
            </p:cNvPicPr>
            <p:nvPr/>
          </p:nvPicPr>
          <p:blipFill>
            <a:blip r:embed="rId4" cstate="print"/>
            <a:srcRect l="20758" t="10345" r="16212" b="31035"/>
            <a:stretch>
              <a:fillRect/>
            </a:stretch>
          </p:blipFill>
          <p:spPr bwMode="auto">
            <a:xfrm>
              <a:off x="3795" y="1872"/>
              <a:ext cx="1505" cy="1968"/>
            </a:xfrm>
            <a:prstGeom prst="rect">
              <a:avLst/>
            </a:prstGeom>
            <a:noFill/>
            <a:ln w="57150">
              <a:solidFill>
                <a:schemeClr val="accent2"/>
              </a:solidFill>
              <a:miter lim="800000"/>
              <a:headEnd/>
              <a:tailEnd/>
            </a:ln>
          </p:spPr>
        </p:pic>
        <p:sp>
          <p:nvSpPr>
            <p:cNvPr id="26629" name="Text Box 5"/>
            <p:cNvSpPr txBox="1">
              <a:spLocks noChangeArrowheads="1"/>
            </p:cNvSpPr>
            <p:nvPr/>
          </p:nvSpPr>
          <p:spPr bwMode="auto">
            <a:xfrm>
              <a:off x="3744" y="3889"/>
              <a:ext cx="1584" cy="591"/>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SVP with Barometer</a:t>
              </a:r>
            </a:p>
          </p:txBody>
        </p:sp>
      </p:grpSp>
      <p:sp>
        <p:nvSpPr>
          <p:cNvPr id="26630" name="Text Box 6"/>
          <p:cNvSpPr txBox="1">
            <a:spLocks noChangeArrowheads="1"/>
          </p:cNvSpPr>
          <p:nvPr/>
        </p:nvSpPr>
        <p:spPr bwMode="auto">
          <a:xfrm>
            <a:off x="4876800" y="612775"/>
            <a:ext cx="4267200" cy="3013075"/>
          </a:xfrm>
          <a:prstGeom prst="rect">
            <a:avLst/>
          </a:prstGeom>
          <a:noFill/>
          <a:ln w="9525">
            <a:noFill/>
            <a:miter lim="800000"/>
            <a:headEnd/>
            <a:tailEnd/>
          </a:ln>
          <a:effectLst/>
        </p:spPr>
        <p:txBody>
          <a:bodyPr>
            <a:spAutoFit/>
          </a:bodyPr>
          <a:lstStyle/>
          <a:p>
            <a:r>
              <a:rPr lang="en-US" b="1"/>
              <a:t>Barometer</a:t>
            </a:r>
            <a:r>
              <a:rPr lang="en-US"/>
              <a:t> to measure air pressure.</a:t>
            </a:r>
          </a:p>
          <a:p>
            <a:r>
              <a:rPr lang="en-US" b="1"/>
              <a:t>Wind Direction</a:t>
            </a:r>
            <a:r>
              <a:rPr lang="en-US"/>
              <a:t> is measured by a vane on the surface float</a:t>
            </a:r>
          </a:p>
          <a:p>
            <a:r>
              <a:rPr lang="en-US" b="1"/>
              <a:t>Wind speed</a:t>
            </a:r>
            <a:r>
              <a:rPr lang="en-US"/>
              <a:t> by a subsurface hydrophone.</a:t>
            </a:r>
          </a:p>
          <a:p>
            <a:r>
              <a:rPr lang="en-US"/>
              <a:t>	</a:t>
            </a:r>
            <a:r>
              <a:rPr lang="en-US" b="1"/>
              <a:t>Cost:</a:t>
            </a:r>
            <a:r>
              <a:rPr lang="en-US"/>
              <a:t> ~$3000.00</a:t>
            </a:r>
          </a:p>
          <a:p>
            <a:r>
              <a:rPr lang="en-US" b="1"/>
              <a:t>  We offer option to upgrade!</a:t>
            </a:r>
          </a:p>
        </p:txBody>
      </p:sp>
      <p:sp>
        <p:nvSpPr>
          <p:cNvPr id="26631" name="Text Box 7"/>
          <p:cNvSpPr txBox="1">
            <a:spLocks noChangeArrowheads="1"/>
          </p:cNvSpPr>
          <p:nvPr/>
        </p:nvSpPr>
        <p:spPr bwMode="auto">
          <a:xfrm>
            <a:off x="1295400" y="0"/>
            <a:ext cx="6572250" cy="701675"/>
          </a:xfrm>
          <a:prstGeom prst="rect">
            <a:avLst/>
          </a:prstGeom>
          <a:noFill/>
          <a:ln w="9525">
            <a:noFill/>
            <a:miter lim="800000"/>
            <a:headEnd/>
            <a:tailEnd/>
          </a:ln>
          <a:effectLst/>
        </p:spPr>
        <p:txBody>
          <a:bodyPr>
            <a:spAutoFit/>
          </a:bodyPr>
          <a:lstStyle/>
          <a:p>
            <a:pPr>
              <a:spcBef>
                <a:spcPct val="50000"/>
              </a:spcBef>
            </a:pPr>
            <a:r>
              <a:rPr lang="en-US" sz="4000" b="1">
                <a:solidFill>
                  <a:schemeClr val="accent2"/>
                </a:solidFill>
                <a:latin typeface="Comic Sans MS" pitchFamily="66" charset="0"/>
              </a:rPr>
              <a:t>SVP + Barometer + Wind</a:t>
            </a:r>
          </a:p>
        </p:txBody>
      </p:sp>
      <p:sp>
        <p:nvSpPr>
          <p:cNvPr id="26632" name="AutoShape 8">
            <a:hlinkClick r:id="" action="ppaction://noaction" highlightClick="1"/>
          </p:cNvPr>
          <p:cNvSpPr>
            <a:spLocks noChangeArrowheads="1"/>
          </p:cNvSpPr>
          <p:nvPr/>
        </p:nvSpPr>
        <p:spPr bwMode="auto">
          <a:xfrm>
            <a:off x="7696200" y="6194425"/>
            <a:ext cx="511175" cy="511175"/>
          </a:xfrm>
          <a:prstGeom prst="actionButtonHome">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31"/>
                                        </p:tgtEl>
                                        <p:attrNameLst>
                                          <p:attrName>style.visibility</p:attrName>
                                        </p:attrNameLst>
                                      </p:cBhvr>
                                      <p:to>
                                        <p:strVal val="visible"/>
                                      </p:to>
                                    </p:set>
                                  </p:childTnLst>
                                </p:cTn>
                              </p:par>
                            </p:childTnLst>
                          </p:cTn>
                        </p:par>
                        <p:par>
                          <p:cTn id="7" fill="hold">
                            <p:stCondLst>
                              <p:cond delay="500"/>
                            </p:stCondLst>
                            <p:childTnLst>
                              <p:par>
                                <p:cTn id="8" presetID="3" presetClass="entr" presetSubtype="10" fill="hold" nodeType="afterEffect">
                                  <p:stCondLst>
                                    <p:cond delay="1000"/>
                                  </p:stCondLst>
                                  <p:childTnLst>
                                    <p:set>
                                      <p:cBhvr>
                                        <p:cTn id="9" dur="1" fill="hold">
                                          <p:stCondLst>
                                            <p:cond delay="0"/>
                                          </p:stCondLst>
                                        </p:cTn>
                                        <p:tgtEl>
                                          <p:spTgt spid="26626"/>
                                        </p:tgtEl>
                                        <p:attrNameLst>
                                          <p:attrName>style.visibility</p:attrName>
                                        </p:attrNameLst>
                                      </p:cBhvr>
                                      <p:to>
                                        <p:strVal val="visible"/>
                                      </p:to>
                                    </p:set>
                                    <p:animEffect transition="in" filter="blinds(horizontal)">
                                      <p:cBhvr>
                                        <p:cTn id="10" dur="500"/>
                                        <p:tgtEl>
                                          <p:spTgt spid="26626"/>
                                        </p:tgtEl>
                                      </p:cBhvr>
                                    </p:animEffect>
                                  </p:childTnLst>
                                </p:cTn>
                              </p:par>
                            </p:childTnLst>
                          </p:cTn>
                        </p:par>
                        <p:par>
                          <p:cTn id="11" fill="hold">
                            <p:stCondLst>
                              <p:cond delay="2000"/>
                            </p:stCondLst>
                            <p:childTnLst>
                              <p:par>
                                <p:cTn id="12" presetID="5" presetClass="entr" presetSubtype="10" fill="hold" grpId="0" nodeType="afterEffect">
                                  <p:stCondLst>
                                    <p:cond delay="2000"/>
                                  </p:stCondLst>
                                  <p:childTnLst>
                                    <p:set>
                                      <p:cBhvr>
                                        <p:cTn id="13" dur="1" fill="hold">
                                          <p:stCondLst>
                                            <p:cond delay="0"/>
                                          </p:stCondLst>
                                        </p:cTn>
                                        <p:tgtEl>
                                          <p:spTgt spid="26630">
                                            <p:txEl>
                                              <p:pRg st="0" end="0"/>
                                            </p:txEl>
                                          </p:spTgt>
                                        </p:tgtEl>
                                        <p:attrNameLst>
                                          <p:attrName>style.visibility</p:attrName>
                                        </p:attrNameLst>
                                      </p:cBhvr>
                                      <p:to>
                                        <p:strVal val="visible"/>
                                      </p:to>
                                    </p:set>
                                    <p:animEffect transition="in" filter="checkerboard(across)">
                                      <p:cBhvr>
                                        <p:cTn id="14" dur="500"/>
                                        <p:tgtEl>
                                          <p:spTgt spid="26630">
                                            <p:txEl>
                                              <p:pRg st="0" end="0"/>
                                            </p:txEl>
                                          </p:spTgt>
                                        </p:tgtEl>
                                      </p:cBhvr>
                                    </p:animEffect>
                                  </p:childTnLst>
                                </p:cTn>
                              </p:par>
                            </p:childTnLst>
                          </p:cTn>
                        </p:par>
                        <p:par>
                          <p:cTn id="15" fill="hold">
                            <p:stCondLst>
                              <p:cond delay="4500"/>
                            </p:stCondLst>
                            <p:childTnLst>
                              <p:par>
                                <p:cTn id="16" presetID="5" presetClass="entr" presetSubtype="10" fill="hold" grpId="0" nodeType="afterEffect">
                                  <p:stCondLst>
                                    <p:cond delay="2000"/>
                                  </p:stCondLst>
                                  <p:childTnLst>
                                    <p:set>
                                      <p:cBhvr>
                                        <p:cTn id="17" dur="1" fill="hold">
                                          <p:stCondLst>
                                            <p:cond delay="0"/>
                                          </p:stCondLst>
                                        </p:cTn>
                                        <p:tgtEl>
                                          <p:spTgt spid="26630">
                                            <p:txEl>
                                              <p:pRg st="1" end="1"/>
                                            </p:txEl>
                                          </p:spTgt>
                                        </p:tgtEl>
                                        <p:attrNameLst>
                                          <p:attrName>style.visibility</p:attrName>
                                        </p:attrNameLst>
                                      </p:cBhvr>
                                      <p:to>
                                        <p:strVal val="visible"/>
                                      </p:to>
                                    </p:set>
                                    <p:animEffect transition="in" filter="checkerboard(across)">
                                      <p:cBhvr>
                                        <p:cTn id="18" dur="500"/>
                                        <p:tgtEl>
                                          <p:spTgt spid="26630">
                                            <p:txEl>
                                              <p:pRg st="1" end="1"/>
                                            </p:txEl>
                                          </p:spTgt>
                                        </p:tgtEl>
                                      </p:cBhvr>
                                    </p:animEffect>
                                  </p:childTnLst>
                                </p:cTn>
                              </p:par>
                            </p:childTnLst>
                          </p:cTn>
                        </p:par>
                        <p:par>
                          <p:cTn id="19" fill="hold">
                            <p:stCondLst>
                              <p:cond delay="7000"/>
                            </p:stCondLst>
                            <p:childTnLst>
                              <p:par>
                                <p:cTn id="20" presetID="5" presetClass="entr" presetSubtype="10" fill="hold" grpId="0" nodeType="afterEffect">
                                  <p:stCondLst>
                                    <p:cond delay="2000"/>
                                  </p:stCondLst>
                                  <p:childTnLst>
                                    <p:set>
                                      <p:cBhvr>
                                        <p:cTn id="21" dur="1" fill="hold">
                                          <p:stCondLst>
                                            <p:cond delay="0"/>
                                          </p:stCondLst>
                                        </p:cTn>
                                        <p:tgtEl>
                                          <p:spTgt spid="26630">
                                            <p:txEl>
                                              <p:pRg st="2" end="2"/>
                                            </p:txEl>
                                          </p:spTgt>
                                        </p:tgtEl>
                                        <p:attrNameLst>
                                          <p:attrName>style.visibility</p:attrName>
                                        </p:attrNameLst>
                                      </p:cBhvr>
                                      <p:to>
                                        <p:strVal val="visible"/>
                                      </p:to>
                                    </p:set>
                                    <p:animEffect transition="in" filter="checkerboard(across)">
                                      <p:cBhvr>
                                        <p:cTn id="22" dur="500"/>
                                        <p:tgtEl>
                                          <p:spTgt spid="26630">
                                            <p:txEl>
                                              <p:pRg st="2" end="2"/>
                                            </p:txEl>
                                          </p:spTgt>
                                        </p:tgtEl>
                                      </p:cBhvr>
                                    </p:animEffect>
                                  </p:childTnLst>
                                </p:cTn>
                              </p:par>
                            </p:childTnLst>
                          </p:cTn>
                        </p:par>
                        <p:par>
                          <p:cTn id="23" fill="hold">
                            <p:stCondLst>
                              <p:cond delay="9500"/>
                            </p:stCondLst>
                            <p:childTnLst>
                              <p:par>
                                <p:cTn id="24" presetID="5" presetClass="entr" presetSubtype="10" fill="hold" grpId="0" nodeType="afterEffect">
                                  <p:stCondLst>
                                    <p:cond delay="2000"/>
                                  </p:stCondLst>
                                  <p:childTnLst>
                                    <p:set>
                                      <p:cBhvr>
                                        <p:cTn id="25" dur="1" fill="hold">
                                          <p:stCondLst>
                                            <p:cond delay="0"/>
                                          </p:stCondLst>
                                        </p:cTn>
                                        <p:tgtEl>
                                          <p:spTgt spid="26630">
                                            <p:txEl>
                                              <p:pRg st="3" end="3"/>
                                            </p:txEl>
                                          </p:spTgt>
                                        </p:tgtEl>
                                        <p:attrNameLst>
                                          <p:attrName>style.visibility</p:attrName>
                                        </p:attrNameLst>
                                      </p:cBhvr>
                                      <p:to>
                                        <p:strVal val="visible"/>
                                      </p:to>
                                    </p:set>
                                    <p:animEffect transition="in" filter="checkerboard(across)">
                                      <p:cBhvr>
                                        <p:cTn id="26" dur="500"/>
                                        <p:tgtEl>
                                          <p:spTgt spid="26630">
                                            <p:txEl>
                                              <p:pRg st="3" end="3"/>
                                            </p:txEl>
                                          </p:spTgt>
                                        </p:tgtEl>
                                      </p:cBhvr>
                                    </p:animEffect>
                                  </p:childTnLst>
                                </p:cTn>
                              </p:par>
                            </p:childTnLst>
                          </p:cTn>
                        </p:par>
                        <p:par>
                          <p:cTn id="27" fill="hold">
                            <p:stCondLst>
                              <p:cond delay="12000"/>
                            </p:stCondLst>
                            <p:childTnLst>
                              <p:par>
                                <p:cTn id="28" presetID="5" presetClass="entr" presetSubtype="10" fill="hold" grpId="0" nodeType="afterEffect">
                                  <p:stCondLst>
                                    <p:cond delay="2000"/>
                                  </p:stCondLst>
                                  <p:childTnLst>
                                    <p:set>
                                      <p:cBhvr>
                                        <p:cTn id="29" dur="1" fill="hold">
                                          <p:stCondLst>
                                            <p:cond delay="0"/>
                                          </p:stCondLst>
                                        </p:cTn>
                                        <p:tgtEl>
                                          <p:spTgt spid="26630">
                                            <p:txEl>
                                              <p:pRg st="4" end="4"/>
                                            </p:txEl>
                                          </p:spTgt>
                                        </p:tgtEl>
                                        <p:attrNameLst>
                                          <p:attrName>style.visibility</p:attrName>
                                        </p:attrNameLst>
                                      </p:cBhvr>
                                      <p:to>
                                        <p:strVal val="visible"/>
                                      </p:to>
                                    </p:set>
                                    <p:animEffect transition="in" filter="checkerboard(across)">
                                      <p:cBhvr>
                                        <p:cTn id="30" dur="500"/>
                                        <p:tgtEl>
                                          <p:spTgt spid="26630">
                                            <p:txEl>
                                              <p:pRg st="4" end="4"/>
                                            </p:txEl>
                                          </p:spTgt>
                                        </p:tgtEl>
                                      </p:cBhvr>
                                    </p:animEffect>
                                  </p:childTnLst>
                                </p:cTn>
                              </p:par>
                            </p:childTnLst>
                          </p:cTn>
                        </p:par>
                        <p:par>
                          <p:cTn id="31" fill="hold">
                            <p:stCondLst>
                              <p:cond delay="14500"/>
                            </p:stCondLst>
                            <p:childTnLst>
                              <p:par>
                                <p:cTn id="32" presetID="23" presetClass="entr" presetSubtype="16" fill="hold" nodeType="afterEffect">
                                  <p:stCondLst>
                                    <p:cond delay="1000"/>
                                  </p:stCondLst>
                                  <p:childTnLst>
                                    <p:set>
                                      <p:cBhvr>
                                        <p:cTn id="33" dur="1" fill="hold">
                                          <p:stCondLst>
                                            <p:cond delay="0"/>
                                          </p:stCondLst>
                                        </p:cTn>
                                        <p:tgtEl>
                                          <p:spTgt spid="26627"/>
                                        </p:tgtEl>
                                        <p:attrNameLst>
                                          <p:attrName>style.visibility</p:attrName>
                                        </p:attrNameLst>
                                      </p:cBhvr>
                                      <p:to>
                                        <p:strVal val="visible"/>
                                      </p:to>
                                    </p:set>
                                    <p:anim calcmode="lin" valueType="num">
                                      <p:cBhvr>
                                        <p:cTn id="34" dur="500" fill="hold"/>
                                        <p:tgtEl>
                                          <p:spTgt spid="26627"/>
                                        </p:tgtEl>
                                        <p:attrNameLst>
                                          <p:attrName>ppt_w</p:attrName>
                                        </p:attrNameLst>
                                      </p:cBhvr>
                                      <p:tavLst>
                                        <p:tav tm="0">
                                          <p:val>
                                            <p:fltVal val="0"/>
                                          </p:val>
                                        </p:tav>
                                        <p:tav tm="100000">
                                          <p:val>
                                            <p:strVal val="#ppt_w"/>
                                          </p:val>
                                        </p:tav>
                                      </p:tavLst>
                                    </p:anim>
                                    <p:anim calcmode="lin" valueType="num">
                                      <p:cBhvr>
                                        <p:cTn id="35" dur="500" fill="hold"/>
                                        <p:tgtEl>
                                          <p:spTgt spid="266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autoUpdateAnimBg="0" advAuto="2000"/>
      <p:bldP spid="26631"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TotalTime>
  <Words>1734</Words>
  <Application>Microsoft Office PowerPoint</Application>
  <PresentationFormat>On-screen Show (4:3)</PresentationFormat>
  <Paragraphs>246</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Document</vt:lpstr>
      <vt:lpstr>Slide 1</vt:lpstr>
      <vt:lpstr>Slide 2</vt:lpstr>
      <vt:lpstr>Slide 3</vt:lpstr>
      <vt:lpstr>Drifter Operations Center</vt:lpstr>
      <vt:lpstr>Drifter Data Assembly Center</vt:lpstr>
      <vt:lpstr>Slide 6</vt:lpstr>
      <vt:lpstr>Slide 7</vt:lpstr>
      <vt:lpstr>Slide 8</vt:lpstr>
      <vt:lpstr>Slide 9</vt:lpstr>
      <vt:lpstr>Slide 10</vt:lpstr>
      <vt:lpstr>Pull-Pin Activation Magnet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Mayra.Pazos</cp:lastModifiedBy>
  <cp:revision>54</cp:revision>
  <dcterms:created xsi:type="dcterms:W3CDTF">1601-01-01T00:00:00Z</dcterms:created>
  <dcterms:modified xsi:type="dcterms:W3CDTF">2011-09-13T16:58:12Z</dcterms:modified>
</cp:coreProperties>
</file>