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98"/>
  </p:notesMasterIdLst>
  <p:sldIdLst>
    <p:sldId id="256" r:id="rId2"/>
    <p:sldId id="257" r:id="rId3"/>
    <p:sldId id="258" r:id="rId4"/>
    <p:sldId id="335" r:id="rId5"/>
    <p:sldId id="260" r:id="rId6"/>
    <p:sldId id="261" r:id="rId7"/>
    <p:sldId id="262" r:id="rId8"/>
    <p:sldId id="263" r:id="rId9"/>
    <p:sldId id="264" r:id="rId10"/>
    <p:sldId id="265" r:id="rId11"/>
    <p:sldId id="266" r:id="rId12"/>
    <p:sldId id="267" r:id="rId13"/>
    <p:sldId id="268" r:id="rId14"/>
    <p:sldId id="270" r:id="rId15"/>
    <p:sldId id="271" r:id="rId16"/>
    <p:sldId id="272" r:id="rId17"/>
    <p:sldId id="273" r:id="rId18"/>
    <p:sldId id="276" r:id="rId19"/>
    <p:sldId id="277" r:id="rId20"/>
    <p:sldId id="278" r:id="rId21"/>
    <p:sldId id="339" r:id="rId22"/>
    <p:sldId id="384" r:id="rId23"/>
    <p:sldId id="281" r:id="rId24"/>
    <p:sldId id="282" r:id="rId25"/>
    <p:sldId id="283" r:id="rId26"/>
    <p:sldId id="287" r:id="rId27"/>
    <p:sldId id="341" r:id="rId28"/>
    <p:sldId id="342" r:id="rId29"/>
    <p:sldId id="288" r:id="rId30"/>
    <p:sldId id="289" r:id="rId31"/>
    <p:sldId id="290" r:id="rId32"/>
    <p:sldId id="344" r:id="rId33"/>
    <p:sldId id="292" r:id="rId34"/>
    <p:sldId id="293" r:id="rId35"/>
    <p:sldId id="294" r:id="rId36"/>
    <p:sldId id="345" r:id="rId37"/>
    <p:sldId id="295" r:id="rId38"/>
    <p:sldId id="346" r:id="rId39"/>
    <p:sldId id="381" r:id="rId40"/>
    <p:sldId id="382" r:id="rId41"/>
    <p:sldId id="347" r:id="rId42"/>
    <p:sldId id="348" r:id="rId43"/>
    <p:sldId id="296" r:id="rId44"/>
    <p:sldId id="355" r:id="rId45"/>
    <p:sldId id="297" r:id="rId46"/>
    <p:sldId id="385" r:id="rId47"/>
    <p:sldId id="386" r:id="rId48"/>
    <p:sldId id="352" r:id="rId49"/>
    <p:sldId id="354" r:id="rId50"/>
    <p:sldId id="353" r:id="rId51"/>
    <p:sldId id="298" r:id="rId52"/>
    <p:sldId id="299" r:id="rId53"/>
    <p:sldId id="300" r:id="rId54"/>
    <p:sldId id="301" r:id="rId55"/>
    <p:sldId id="302" r:id="rId56"/>
    <p:sldId id="304" r:id="rId57"/>
    <p:sldId id="305" r:id="rId58"/>
    <p:sldId id="306" r:id="rId59"/>
    <p:sldId id="387" r:id="rId60"/>
    <p:sldId id="307" r:id="rId61"/>
    <p:sldId id="308" r:id="rId62"/>
    <p:sldId id="356" r:id="rId63"/>
    <p:sldId id="361" r:id="rId64"/>
    <p:sldId id="362" r:id="rId65"/>
    <p:sldId id="374" r:id="rId66"/>
    <p:sldId id="375" r:id="rId67"/>
    <p:sldId id="377" r:id="rId68"/>
    <p:sldId id="379" r:id="rId69"/>
    <p:sldId id="369" r:id="rId70"/>
    <p:sldId id="368" r:id="rId71"/>
    <p:sldId id="370" r:id="rId72"/>
    <p:sldId id="371" r:id="rId73"/>
    <p:sldId id="372" r:id="rId74"/>
    <p:sldId id="373" r:id="rId75"/>
    <p:sldId id="380" r:id="rId76"/>
    <p:sldId id="388" r:id="rId77"/>
    <p:sldId id="389" r:id="rId78"/>
    <p:sldId id="390" r:id="rId79"/>
    <p:sldId id="378" r:id="rId80"/>
    <p:sldId id="315" r:id="rId81"/>
    <p:sldId id="394" r:id="rId82"/>
    <p:sldId id="393" r:id="rId83"/>
    <p:sldId id="316" r:id="rId84"/>
    <p:sldId id="317" r:id="rId85"/>
    <p:sldId id="365" r:id="rId86"/>
    <p:sldId id="366" r:id="rId87"/>
    <p:sldId id="392" r:id="rId88"/>
    <p:sldId id="391" r:id="rId89"/>
    <p:sldId id="324" r:id="rId90"/>
    <p:sldId id="325" r:id="rId91"/>
    <p:sldId id="331" r:id="rId92"/>
    <p:sldId id="383" r:id="rId93"/>
    <p:sldId id="326" r:id="rId94"/>
    <p:sldId id="327" r:id="rId95"/>
    <p:sldId id="357" r:id="rId96"/>
    <p:sldId id="358" r:id="rId97"/>
  </p:sldIdLst>
  <p:sldSz cx="9144000" cy="6858000" type="screen4x3"/>
  <p:notesSz cx="6934200" cy="9234488"/>
  <p:defaultTextStyle>
    <a:defPPr>
      <a:defRPr lang="en-GB"/>
    </a:defPPr>
    <a:lvl1pPr algn="l" defTabSz="457200" rtl="0" fontAlgn="base">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n-ea"/>
        <a:cs typeface="+mn-cs"/>
      </a:defRPr>
    </a:lvl1pPr>
    <a:lvl2pPr marL="742950" indent="-285750" algn="l" defTabSz="457200" rtl="0" fontAlgn="base">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n-ea"/>
        <a:cs typeface="+mn-cs"/>
      </a:defRPr>
    </a:lvl2pPr>
    <a:lvl3pPr marL="1143000" indent="-228600" algn="l" defTabSz="457200" rtl="0" fontAlgn="base">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n-ea"/>
        <a:cs typeface="+mn-cs"/>
      </a:defRPr>
    </a:lvl3pPr>
    <a:lvl4pPr marL="1600200" indent="-228600" algn="l" defTabSz="457200" rtl="0" fontAlgn="base">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n-ea"/>
        <a:cs typeface="+mn-cs"/>
      </a:defRPr>
    </a:lvl4pPr>
    <a:lvl5pPr marL="2057400" indent="-228600" algn="l" defTabSz="457200" rtl="0" fontAlgn="base">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n-ea"/>
        <a:cs typeface="+mn-cs"/>
      </a:defRPr>
    </a:lvl5pPr>
    <a:lvl6pPr marL="2286000" algn="l" defTabSz="914400" rtl="0" eaLnBrk="1" latinLnBrk="0" hangingPunct="1">
      <a:defRPr sz="2400" kern="1200">
        <a:solidFill>
          <a:schemeClr val="bg1"/>
        </a:solidFill>
        <a:latin typeface="Times New Roman" pitchFamily="16" charset="0"/>
        <a:ea typeface="+mn-ea"/>
        <a:cs typeface="+mn-cs"/>
      </a:defRPr>
    </a:lvl6pPr>
    <a:lvl7pPr marL="2743200" algn="l" defTabSz="914400" rtl="0" eaLnBrk="1" latinLnBrk="0" hangingPunct="1">
      <a:defRPr sz="2400" kern="1200">
        <a:solidFill>
          <a:schemeClr val="bg1"/>
        </a:solidFill>
        <a:latin typeface="Times New Roman" pitchFamily="16" charset="0"/>
        <a:ea typeface="+mn-ea"/>
        <a:cs typeface="+mn-cs"/>
      </a:defRPr>
    </a:lvl7pPr>
    <a:lvl8pPr marL="3200400" algn="l" defTabSz="914400" rtl="0" eaLnBrk="1" latinLnBrk="0" hangingPunct="1">
      <a:defRPr sz="2400" kern="1200">
        <a:solidFill>
          <a:schemeClr val="bg1"/>
        </a:solidFill>
        <a:latin typeface="Times New Roman" pitchFamily="16" charset="0"/>
        <a:ea typeface="+mn-ea"/>
        <a:cs typeface="+mn-cs"/>
      </a:defRPr>
    </a:lvl8pPr>
    <a:lvl9pPr marL="3657600" algn="l" defTabSz="914400" rtl="0" eaLnBrk="1" latinLnBrk="0" hangingPunct="1">
      <a:defRPr sz="2400" kern="1200">
        <a:solidFill>
          <a:schemeClr val="bg1"/>
        </a:solidFill>
        <a:latin typeface="Times New Roman" pitchFamily="1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3333CC"/>
    <a:srgbClr val="005A9E"/>
    <a:srgbClr val="FF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8" autoAdjust="0"/>
    <p:restoredTop sz="98929" autoAdjust="0"/>
  </p:normalViewPr>
  <p:slideViewPr>
    <p:cSldViewPr>
      <p:cViewPr varScale="1">
        <p:scale>
          <a:sx n="77" d="100"/>
          <a:sy n="77" d="100"/>
        </p:scale>
        <p:origin x="-696" y="-96"/>
      </p:cViewPr>
      <p:guideLst>
        <p:guide orient="horz" pos="2160"/>
        <p:guide pos="2880"/>
      </p:guideLst>
    </p:cSldViewPr>
  </p:slideViewPr>
  <p:outlineViewPr>
    <p:cViewPr varScale="1">
      <p:scale>
        <a:sx n="170" d="200"/>
        <a:sy n="170" d="200"/>
      </p:scale>
      <p:origin x="0" y="13050"/>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934200" cy="9234488"/>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74" name="Text Box 2"/>
          <p:cNvSpPr txBox="1">
            <a:spLocks noChangeArrowheads="1"/>
          </p:cNvSpPr>
          <p:nvPr/>
        </p:nvSpPr>
        <p:spPr bwMode="auto">
          <a:xfrm>
            <a:off x="0" y="0"/>
            <a:ext cx="3005138"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75" name="Text Box 3"/>
          <p:cNvSpPr txBox="1">
            <a:spLocks noChangeArrowheads="1"/>
          </p:cNvSpPr>
          <p:nvPr/>
        </p:nvSpPr>
        <p:spPr bwMode="auto">
          <a:xfrm>
            <a:off x="3929063" y="0"/>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76" name="Rectangle 4"/>
          <p:cNvSpPr>
            <a:spLocks noGrp="1" noRot="1" noChangeAspect="1" noChangeArrowheads="1"/>
          </p:cNvSpPr>
          <p:nvPr>
            <p:ph type="sldImg"/>
          </p:nvPr>
        </p:nvSpPr>
        <p:spPr bwMode="auto">
          <a:xfrm>
            <a:off x="1158875" y="693738"/>
            <a:ext cx="4614863" cy="3460750"/>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7" name="Rectangle 5"/>
          <p:cNvSpPr>
            <a:spLocks noGrp="1" noChangeArrowheads="1"/>
          </p:cNvSpPr>
          <p:nvPr>
            <p:ph type="body"/>
          </p:nvPr>
        </p:nvSpPr>
        <p:spPr bwMode="auto">
          <a:xfrm>
            <a:off x="925513" y="4386263"/>
            <a:ext cx="5081587" cy="4151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20" tIns="46080" rIns="92520" bIns="46080" numCol="1" anchor="t" anchorCtr="0" compatLnSpc="1">
            <a:prstTxWarp prst="textNoShape">
              <a:avLst/>
            </a:prstTxWarp>
          </a:bodyPr>
          <a:lstStyle/>
          <a:p>
            <a:pPr lvl="0"/>
            <a:endParaRPr lang="en-US" altLang="en-US" smtClean="0"/>
          </a:p>
        </p:txBody>
      </p:sp>
      <p:sp>
        <p:nvSpPr>
          <p:cNvPr id="3078" name="Text Box 6"/>
          <p:cNvSpPr txBox="1">
            <a:spLocks noChangeArrowheads="1"/>
          </p:cNvSpPr>
          <p:nvPr/>
        </p:nvSpPr>
        <p:spPr bwMode="auto">
          <a:xfrm>
            <a:off x="0" y="8772525"/>
            <a:ext cx="3005138"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79" name="Rectangle 7"/>
          <p:cNvSpPr>
            <a:spLocks noGrp="1" noChangeArrowheads="1"/>
          </p:cNvSpPr>
          <p:nvPr>
            <p:ph type="sldNum"/>
          </p:nvPr>
        </p:nvSpPr>
        <p:spPr bwMode="auto">
          <a:xfrm>
            <a:off x="3929063" y="8772525"/>
            <a:ext cx="3003550"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20" tIns="46080" rIns="92520" bIns="46080" numCol="1" anchor="b" anchorCtr="0" compatLnSpc="1">
            <a:prstTxWarp prst="textNoShape">
              <a:avLst/>
            </a:prstTxWarp>
          </a:bodyPr>
          <a:lstStyle>
            <a:lvl1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ea typeface="DejaVu Sans" charset="0"/>
                <a:cs typeface="DejaVu Sans" charset="0"/>
              </a:defRPr>
            </a:lvl1pPr>
          </a:lstStyle>
          <a:p>
            <a:fld id="{142BCC5A-D2EB-4619-845C-32CCD29C2EA1}" type="slidenum">
              <a:rPr lang="en-US" altLang="en-US"/>
              <a:pPr/>
              <a:t>‹#›</a:t>
            </a:fld>
            <a:endParaRPr lang="en-US" altLang="en-US"/>
          </a:p>
        </p:txBody>
      </p:sp>
    </p:spTree>
    <p:extLst>
      <p:ext uri="{BB962C8B-B14F-4D97-AF65-F5344CB8AC3E}">
        <p14:creationId xmlns:p14="http://schemas.microsoft.com/office/powerpoint/2010/main" val="2193150229"/>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A6C0548C-404E-4D56-9D82-FCE271BCF117}" type="slidenum">
              <a:rPr lang="en-US" altLang="en-US"/>
              <a:pPr/>
              <a:t>1</a:t>
            </a:fld>
            <a:endParaRPr lang="en-US" altLang="en-US"/>
          </a:p>
        </p:txBody>
      </p:sp>
      <p:sp>
        <p:nvSpPr>
          <p:cNvPr id="78849"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A9A48C17-334B-4A2B-820F-8EF3D105B4BE}" type="slidenum">
              <a:rPr lang="en-US" altLang="en-US" sz="1200"/>
              <a:pPr algn="r">
                <a:buClrTx/>
                <a:buFontTx/>
                <a:buNone/>
              </a:pPr>
              <a:t>1</a:t>
            </a:fld>
            <a:endParaRPr lang="en-US" altLang="en-US" sz="1200"/>
          </a:p>
        </p:txBody>
      </p:sp>
      <p:sp>
        <p:nvSpPr>
          <p:cNvPr id="78850" name="Rectangle 2"/>
          <p:cNvSpPr txBox="1">
            <a:spLocks noGrp="1" noRot="1" noChangeAspect="1" noChangeArrowheads="1"/>
          </p:cNvSpPr>
          <p:nvPr>
            <p:ph type="sldImg"/>
          </p:nvPr>
        </p:nvSpPr>
        <p:spPr bwMode="auto">
          <a:xfrm>
            <a:off x="1158875" y="693738"/>
            <a:ext cx="4616450" cy="346233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1" name="Text Box 3"/>
          <p:cNvSpPr txBox="1">
            <a:spLocks noChangeArrowheads="1"/>
          </p:cNvSpPr>
          <p:nvPr/>
        </p:nvSpPr>
        <p:spPr bwMode="auto">
          <a:xfrm>
            <a:off x="925513" y="4386263"/>
            <a:ext cx="5083175" cy="415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316F2922-B2C6-4B23-AC3E-77073048C132}" type="slidenum">
              <a:rPr lang="en-US" altLang="en-US"/>
              <a:pPr/>
              <a:t>10</a:t>
            </a:fld>
            <a:endParaRPr lang="en-US" altLang="en-US"/>
          </a:p>
        </p:txBody>
      </p:sp>
      <p:sp>
        <p:nvSpPr>
          <p:cNvPr id="88065"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96247B04-06BD-4534-8E1D-1E5756F5C8B0}" type="slidenum">
              <a:rPr lang="en-US" altLang="en-US" sz="1200"/>
              <a:pPr algn="r">
                <a:buClrTx/>
                <a:buFontTx/>
                <a:buNone/>
              </a:pPr>
              <a:t>10</a:t>
            </a:fld>
            <a:endParaRPr lang="en-US" altLang="en-US" sz="1200"/>
          </a:p>
        </p:txBody>
      </p:sp>
      <p:sp>
        <p:nvSpPr>
          <p:cNvPr id="88066" name="Rectangle 2"/>
          <p:cNvSpPr txBox="1">
            <a:spLocks noGrp="1" noRot="1" noChangeAspect="1" noChangeArrowheads="1"/>
          </p:cNvSpPr>
          <p:nvPr>
            <p:ph type="sldImg"/>
          </p:nvPr>
        </p:nvSpPr>
        <p:spPr bwMode="auto">
          <a:xfrm>
            <a:off x="1158875" y="692150"/>
            <a:ext cx="4616450" cy="34623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7" name="Text Box 3"/>
          <p:cNvSpPr txBox="1">
            <a:spLocks noChangeArrowheads="1"/>
          </p:cNvSpPr>
          <p:nvPr/>
        </p:nvSpPr>
        <p:spPr bwMode="auto">
          <a:xfrm>
            <a:off x="925513" y="4386263"/>
            <a:ext cx="5083175" cy="4154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450"/>
              </a:spcBef>
              <a:buClrTx/>
              <a:buFontTx/>
              <a:buNone/>
            </a:pPr>
            <a:r>
              <a:rPr lang="en-US" altLang="en-US" sz="1200"/>
              <a:t>Batteries provide power, nominal operation of 2 years. Average life ~ 400 days</a:t>
            </a:r>
          </a:p>
          <a:p>
            <a:pPr>
              <a:spcBef>
                <a:spcPts val="450"/>
              </a:spcBef>
              <a:buClrTx/>
              <a:buFontTx/>
              <a:buNone/>
            </a:pPr>
            <a:r>
              <a:rPr lang="en-US" altLang="en-US" sz="1200"/>
              <a:t>Cost of basic drifter ~ $1800, ~ $3000 Barometer, ~ $1200 for baro upgrade</a:t>
            </a:r>
          </a:p>
          <a:p>
            <a:pPr>
              <a:spcBef>
                <a:spcPts val="450"/>
              </a:spcBef>
              <a:buClrTx/>
              <a:buFontTx/>
              <a:buNone/>
            </a:pPr>
            <a:r>
              <a:rPr lang="en-US" altLang="en-US" sz="1200"/>
              <a:t>Drogued at 15-m depth to measure mixed layer currents.</a:t>
            </a:r>
          </a:p>
          <a:p>
            <a:pPr>
              <a:spcBef>
                <a:spcPts val="450"/>
              </a:spcBef>
              <a:buClrTx/>
              <a:buFontTx/>
              <a:buNone/>
            </a:pPr>
            <a:r>
              <a:rPr lang="en-US" altLang="en-US" sz="1200"/>
              <a:t>Original SVP made out of ordura nylon, original designed: 7 sections each 92 cm long and 92 cm in diameter.</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CC6EAE55-7602-45FB-A020-B33BA473A69B}" type="slidenum">
              <a:rPr lang="en-US" altLang="en-US"/>
              <a:pPr/>
              <a:t>11</a:t>
            </a:fld>
            <a:endParaRPr lang="en-US" altLang="en-US"/>
          </a:p>
        </p:txBody>
      </p:sp>
      <p:sp>
        <p:nvSpPr>
          <p:cNvPr id="89089"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67B9C744-1840-40F7-89F2-9F82BD0019B0}" type="slidenum">
              <a:rPr lang="en-US" altLang="en-US" sz="1200"/>
              <a:pPr algn="r">
                <a:buClrTx/>
                <a:buFontTx/>
                <a:buNone/>
              </a:pPr>
              <a:t>11</a:t>
            </a:fld>
            <a:endParaRPr lang="en-US" altLang="en-US" sz="1200"/>
          </a:p>
        </p:txBody>
      </p:sp>
      <p:sp>
        <p:nvSpPr>
          <p:cNvPr id="89090" name="Rectangle 2"/>
          <p:cNvSpPr txBox="1">
            <a:spLocks noGrp="1" noRot="1" noChangeAspect="1" noChangeArrowheads="1"/>
          </p:cNvSpPr>
          <p:nvPr>
            <p:ph type="sldImg"/>
          </p:nvPr>
        </p:nvSpPr>
        <p:spPr bwMode="auto">
          <a:xfrm>
            <a:off x="1158875" y="692150"/>
            <a:ext cx="4616450" cy="34623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1" name="Text Box 3"/>
          <p:cNvSpPr txBox="1">
            <a:spLocks noChangeArrowheads="1"/>
          </p:cNvSpPr>
          <p:nvPr/>
        </p:nvSpPr>
        <p:spPr bwMode="auto">
          <a:xfrm>
            <a:off x="925513" y="4386263"/>
            <a:ext cx="5083175" cy="4154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4223B1F6-A9A1-4691-BDF6-538043D0C4AF}" type="slidenum">
              <a:rPr lang="en-US" altLang="en-US"/>
              <a:pPr/>
              <a:t>12</a:t>
            </a:fld>
            <a:endParaRPr lang="en-US" altLang="en-US"/>
          </a:p>
        </p:txBody>
      </p:sp>
      <p:sp>
        <p:nvSpPr>
          <p:cNvPr id="90113" name="Rectangle 1"/>
          <p:cNvSpPr txBox="1">
            <a:spLocks noGrp="1" noRot="1" noChangeAspect="1" noChangeArrowheads="1"/>
          </p:cNvSpPr>
          <p:nvPr>
            <p:ph type="sldImg"/>
          </p:nvPr>
        </p:nvSpPr>
        <p:spPr bwMode="auto">
          <a:xfrm>
            <a:off x="1158875" y="693738"/>
            <a:ext cx="4616450" cy="346233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Rectangle 2"/>
          <p:cNvSpPr txBox="1">
            <a:spLocks noGrp="1" noChangeArrowheads="1"/>
          </p:cNvSpPr>
          <p:nvPr>
            <p:ph type="body" idx="1"/>
          </p:nvPr>
        </p:nvSpPr>
        <p:spPr bwMode="auto">
          <a:xfrm>
            <a:off x="925513" y="4386263"/>
            <a:ext cx="5083175" cy="41529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151C86E4-F7F0-47E5-8EFF-FDD00E7DF8CB}" type="slidenum">
              <a:rPr lang="en-US" altLang="en-US"/>
              <a:pPr/>
              <a:t>13</a:t>
            </a:fld>
            <a:endParaRPr lang="en-US" altLang="en-US"/>
          </a:p>
        </p:txBody>
      </p:sp>
      <p:sp>
        <p:nvSpPr>
          <p:cNvPr id="91137"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BE7FD852-E245-4741-B496-DAADB6EDD78A}" type="slidenum">
              <a:rPr lang="en-US" altLang="en-US" sz="1200"/>
              <a:pPr algn="r">
                <a:buClrTx/>
                <a:buFontTx/>
                <a:buNone/>
              </a:pPr>
              <a:t>13</a:t>
            </a:fld>
            <a:endParaRPr lang="en-US" altLang="en-US" sz="1200"/>
          </a:p>
        </p:txBody>
      </p:sp>
      <p:sp>
        <p:nvSpPr>
          <p:cNvPr id="91138" name="Rectangle 2"/>
          <p:cNvSpPr txBox="1">
            <a:spLocks noGrp="1" noRot="1" noChangeAspect="1" noChangeArrowheads="1"/>
          </p:cNvSpPr>
          <p:nvPr>
            <p:ph type="sldImg"/>
          </p:nvPr>
        </p:nvSpPr>
        <p:spPr bwMode="auto">
          <a:xfrm>
            <a:off x="1158875" y="692150"/>
            <a:ext cx="4616450" cy="34623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9" name="Text Box 3"/>
          <p:cNvSpPr txBox="1">
            <a:spLocks noChangeArrowheads="1"/>
          </p:cNvSpPr>
          <p:nvPr/>
        </p:nvSpPr>
        <p:spPr bwMode="auto">
          <a:xfrm>
            <a:off x="925513" y="4386263"/>
            <a:ext cx="5083175" cy="4154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450"/>
              </a:spcBef>
              <a:buClrTx/>
              <a:buFontTx/>
              <a:buNone/>
            </a:pPr>
            <a:r>
              <a:rPr lang="en-US" altLang="en-US" sz="1200"/>
              <a:t>Some manufacturers cover the hull with soluble cardboard boxes some don’t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E4F60D61-723D-4FA2-A9D3-1A88418658BF}" type="slidenum">
              <a:rPr lang="en-US" altLang="en-US"/>
              <a:pPr/>
              <a:t>14</a:t>
            </a:fld>
            <a:endParaRPr lang="en-US" altLang="en-US"/>
          </a:p>
        </p:txBody>
      </p:sp>
      <p:sp>
        <p:nvSpPr>
          <p:cNvPr id="93185"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7DA85272-CD14-4B52-80D7-BFC075319AAA}" type="slidenum">
              <a:rPr lang="en-US" altLang="en-US" sz="1200"/>
              <a:pPr algn="r">
                <a:buClrTx/>
                <a:buFontTx/>
                <a:buNone/>
              </a:pPr>
              <a:t>14</a:t>
            </a:fld>
            <a:endParaRPr lang="en-US" altLang="en-US" sz="1200"/>
          </a:p>
        </p:txBody>
      </p:sp>
      <p:sp>
        <p:nvSpPr>
          <p:cNvPr id="93186" name="Rectangle 2"/>
          <p:cNvSpPr txBox="1">
            <a:spLocks noGrp="1" noRot="1" noChangeAspect="1" noChangeArrowheads="1"/>
          </p:cNvSpPr>
          <p:nvPr>
            <p:ph type="sldImg"/>
          </p:nvPr>
        </p:nvSpPr>
        <p:spPr bwMode="auto">
          <a:xfrm>
            <a:off x="1158875" y="693738"/>
            <a:ext cx="4616450" cy="346233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7" name="Text Box 3"/>
          <p:cNvSpPr txBox="1">
            <a:spLocks noChangeArrowheads="1"/>
          </p:cNvSpPr>
          <p:nvPr/>
        </p:nvSpPr>
        <p:spPr bwMode="auto">
          <a:xfrm>
            <a:off x="925513" y="4386263"/>
            <a:ext cx="5083175" cy="415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860683DE-DA12-408F-A342-81A05A1AD04F}" type="slidenum">
              <a:rPr lang="en-US" altLang="en-US"/>
              <a:pPr/>
              <a:t>15</a:t>
            </a:fld>
            <a:endParaRPr lang="en-US" altLang="en-US"/>
          </a:p>
        </p:txBody>
      </p:sp>
      <p:sp>
        <p:nvSpPr>
          <p:cNvPr id="94209"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FBE5F199-60E8-439F-85A5-32A6DCA86971}" type="slidenum">
              <a:rPr lang="en-US" altLang="en-US" sz="1200"/>
              <a:pPr algn="r">
                <a:buClrTx/>
                <a:buFontTx/>
                <a:buNone/>
              </a:pPr>
              <a:t>15</a:t>
            </a:fld>
            <a:endParaRPr lang="en-US" altLang="en-US" sz="1200"/>
          </a:p>
        </p:txBody>
      </p:sp>
      <p:sp>
        <p:nvSpPr>
          <p:cNvPr id="94210" name="Rectangle 2"/>
          <p:cNvSpPr txBox="1">
            <a:spLocks noGrp="1" noRot="1" noChangeAspect="1" noChangeArrowheads="1"/>
          </p:cNvSpPr>
          <p:nvPr>
            <p:ph type="sldImg"/>
          </p:nvPr>
        </p:nvSpPr>
        <p:spPr bwMode="auto">
          <a:xfrm>
            <a:off x="1158875" y="692150"/>
            <a:ext cx="4616450" cy="34623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1" name="Text Box 3"/>
          <p:cNvSpPr txBox="1">
            <a:spLocks noChangeArrowheads="1"/>
          </p:cNvSpPr>
          <p:nvPr/>
        </p:nvSpPr>
        <p:spPr bwMode="auto">
          <a:xfrm>
            <a:off x="925513" y="4386263"/>
            <a:ext cx="5083175" cy="4154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450"/>
              </a:spcBef>
              <a:buClrTx/>
              <a:buFontTx/>
              <a:buNone/>
            </a:pPr>
            <a:r>
              <a:rPr lang="en-US" altLang="en-US" sz="1200"/>
              <a:t>Each drifter weghts 45 kg (100 lbs) and can be deployed by a single person although</a:t>
            </a:r>
          </a:p>
          <a:p>
            <a:pPr>
              <a:spcBef>
                <a:spcPts val="450"/>
              </a:spcBef>
              <a:buClrTx/>
              <a:buFontTx/>
              <a:buNone/>
            </a:pPr>
            <a:r>
              <a:rPr lang="en-US" altLang="en-US" sz="1200"/>
              <a:t>It is recommended that in heavy seas, 2 people deploy an original SVP</a:t>
            </a:r>
          </a:p>
          <a:p>
            <a:pPr>
              <a:spcBef>
                <a:spcPts val="450"/>
              </a:spcBef>
              <a:buClrTx/>
              <a:buFontTx/>
              <a:buNone/>
            </a:pPr>
            <a:r>
              <a:rPr lang="en-US" altLang="en-US" sz="1200"/>
              <a:t>Mini drifters weighs 20 kg (44 lbs), can be easily deployed by one person.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D175B0E6-C1E7-4C3E-873D-FFCE70B56446}" type="slidenum">
              <a:rPr lang="en-US" altLang="en-US"/>
              <a:pPr/>
              <a:t>16</a:t>
            </a:fld>
            <a:endParaRPr lang="en-US" altLang="en-US"/>
          </a:p>
        </p:txBody>
      </p:sp>
      <p:sp>
        <p:nvSpPr>
          <p:cNvPr id="95233"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9BA6587F-0C44-48A3-8F17-28657F5EFA76}" type="slidenum">
              <a:rPr lang="en-US" altLang="en-US" sz="1200"/>
              <a:pPr algn="r">
                <a:buClrTx/>
                <a:buFontTx/>
                <a:buNone/>
              </a:pPr>
              <a:t>16</a:t>
            </a:fld>
            <a:endParaRPr lang="en-US" altLang="en-US" sz="1200"/>
          </a:p>
        </p:txBody>
      </p:sp>
      <p:sp>
        <p:nvSpPr>
          <p:cNvPr id="95234" name="Rectangle 2"/>
          <p:cNvSpPr txBox="1">
            <a:spLocks noGrp="1" noRot="1" noChangeAspect="1" noChangeArrowheads="1"/>
          </p:cNvSpPr>
          <p:nvPr>
            <p:ph type="sldImg"/>
          </p:nvPr>
        </p:nvSpPr>
        <p:spPr bwMode="auto">
          <a:xfrm>
            <a:off x="1158875" y="693738"/>
            <a:ext cx="4616450" cy="346233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5" name="Text Box 3"/>
          <p:cNvSpPr txBox="1">
            <a:spLocks noChangeArrowheads="1"/>
          </p:cNvSpPr>
          <p:nvPr/>
        </p:nvSpPr>
        <p:spPr bwMode="auto">
          <a:xfrm>
            <a:off x="925513" y="4386263"/>
            <a:ext cx="5083175" cy="415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0E80BBD7-2C80-472F-9D42-32C103C558BC}" type="slidenum">
              <a:rPr lang="en-US" altLang="en-US"/>
              <a:pPr/>
              <a:t>17</a:t>
            </a:fld>
            <a:endParaRPr lang="en-US" altLang="en-US"/>
          </a:p>
        </p:txBody>
      </p:sp>
      <p:sp>
        <p:nvSpPr>
          <p:cNvPr id="96257"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B3807199-D89B-4640-BA02-7B5B8293B56C}" type="slidenum">
              <a:rPr lang="en-US" altLang="en-US" sz="1200"/>
              <a:pPr algn="r">
                <a:buClrTx/>
                <a:buFontTx/>
                <a:buNone/>
              </a:pPr>
              <a:t>17</a:t>
            </a:fld>
            <a:endParaRPr lang="en-US" altLang="en-US" sz="1200"/>
          </a:p>
        </p:txBody>
      </p:sp>
      <p:sp>
        <p:nvSpPr>
          <p:cNvPr id="96258" name="Rectangle 2"/>
          <p:cNvSpPr txBox="1">
            <a:spLocks noGrp="1" noRot="1" noChangeAspect="1" noChangeArrowheads="1"/>
          </p:cNvSpPr>
          <p:nvPr>
            <p:ph type="sldImg"/>
          </p:nvPr>
        </p:nvSpPr>
        <p:spPr bwMode="auto">
          <a:xfrm>
            <a:off x="1158875" y="693738"/>
            <a:ext cx="4616450" cy="346233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59" name="Text Box 3"/>
          <p:cNvSpPr txBox="1">
            <a:spLocks noChangeArrowheads="1"/>
          </p:cNvSpPr>
          <p:nvPr/>
        </p:nvSpPr>
        <p:spPr bwMode="auto">
          <a:xfrm>
            <a:off x="925513" y="4386263"/>
            <a:ext cx="5083175" cy="415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842588A2-45CA-4DC9-B9A5-B4C937B1818F}" type="slidenum">
              <a:rPr lang="en-US" altLang="en-US"/>
              <a:pPr/>
              <a:t>18</a:t>
            </a:fld>
            <a:endParaRPr lang="en-US" altLang="en-US"/>
          </a:p>
        </p:txBody>
      </p:sp>
      <p:sp>
        <p:nvSpPr>
          <p:cNvPr id="99329"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41C96CD8-3F80-483D-AB8F-80B44EC8A89D}" type="slidenum">
              <a:rPr lang="en-US" altLang="en-US" sz="1200"/>
              <a:pPr algn="r">
                <a:buClrTx/>
                <a:buFontTx/>
                <a:buNone/>
              </a:pPr>
              <a:t>18</a:t>
            </a:fld>
            <a:endParaRPr lang="en-US" altLang="en-US" sz="1200"/>
          </a:p>
        </p:txBody>
      </p:sp>
      <p:sp>
        <p:nvSpPr>
          <p:cNvPr id="99330" name="Rectangle 2"/>
          <p:cNvSpPr txBox="1">
            <a:spLocks noGrp="1" noRot="1" noChangeAspect="1" noChangeArrowheads="1"/>
          </p:cNvSpPr>
          <p:nvPr>
            <p:ph type="sldImg"/>
          </p:nvPr>
        </p:nvSpPr>
        <p:spPr bwMode="auto">
          <a:xfrm>
            <a:off x="1158875" y="692150"/>
            <a:ext cx="4616450" cy="34623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1" name="Text Box 3"/>
          <p:cNvSpPr txBox="1">
            <a:spLocks noChangeArrowheads="1"/>
          </p:cNvSpPr>
          <p:nvPr/>
        </p:nvSpPr>
        <p:spPr bwMode="auto">
          <a:xfrm>
            <a:off x="925513" y="4386263"/>
            <a:ext cx="5083175" cy="4154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450"/>
              </a:spcBef>
              <a:buClrTx/>
              <a:buFontTx/>
              <a:buNone/>
            </a:pPr>
            <a:r>
              <a:rPr lang="en-US" altLang="en-US" sz="1200"/>
              <a:t>Each drifter weghts 45 kg (100 lbs) and can be deployed by a single person although</a:t>
            </a:r>
          </a:p>
          <a:p>
            <a:pPr>
              <a:spcBef>
                <a:spcPts val="450"/>
              </a:spcBef>
              <a:buClrTx/>
              <a:buFontTx/>
              <a:buNone/>
            </a:pPr>
            <a:r>
              <a:rPr lang="en-US" altLang="en-US" sz="1200"/>
              <a:t>It is recommended that in heavy seas, 2 people deploy an original SVP</a:t>
            </a:r>
          </a:p>
          <a:p>
            <a:pPr>
              <a:spcBef>
                <a:spcPts val="450"/>
              </a:spcBef>
              <a:buClrTx/>
              <a:buFontTx/>
              <a:buNone/>
            </a:pPr>
            <a:r>
              <a:rPr lang="en-US" altLang="en-US" sz="1200"/>
              <a:t>Mini drifters weighs 20 kg (44 lbs), can be easily deployed by one person.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C7466698-AF27-458D-AE06-2AF50CC639A2}" type="slidenum">
              <a:rPr lang="en-US" altLang="en-US"/>
              <a:pPr/>
              <a:t>19</a:t>
            </a:fld>
            <a:endParaRPr lang="en-US" altLang="en-US"/>
          </a:p>
        </p:txBody>
      </p:sp>
      <p:sp>
        <p:nvSpPr>
          <p:cNvPr id="100353"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69739BE9-73B5-443E-B430-2077BB655DD2}" type="slidenum">
              <a:rPr lang="en-US" altLang="en-US" sz="1200"/>
              <a:pPr algn="r">
                <a:buClrTx/>
                <a:buFontTx/>
                <a:buNone/>
              </a:pPr>
              <a:t>19</a:t>
            </a:fld>
            <a:endParaRPr lang="en-US" altLang="en-US" sz="1200"/>
          </a:p>
        </p:txBody>
      </p:sp>
      <p:sp>
        <p:nvSpPr>
          <p:cNvPr id="100354" name="Rectangle 2"/>
          <p:cNvSpPr txBox="1">
            <a:spLocks noGrp="1" noRot="1" noChangeAspect="1" noChangeArrowheads="1"/>
          </p:cNvSpPr>
          <p:nvPr>
            <p:ph type="sldImg"/>
          </p:nvPr>
        </p:nvSpPr>
        <p:spPr bwMode="auto">
          <a:xfrm>
            <a:off x="1158875" y="692150"/>
            <a:ext cx="4616450" cy="34623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5" name="Text Box 3"/>
          <p:cNvSpPr txBox="1">
            <a:spLocks noChangeArrowheads="1"/>
          </p:cNvSpPr>
          <p:nvPr/>
        </p:nvSpPr>
        <p:spPr bwMode="auto">
          <a:xfrm>
            <a:off x="925513" y="4386263"/>
            <a:ext cx="5083175" cy="4154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450"/>
              </a:spcBef>
              <a:buClrTx/>
              <a:buFontTx/>
              <a:buNone/>
            </a:pPr>
            <a:r>
              <a:rPr lang="en-US" altLang="en-US" sz="1200"/>
              <a:t>Tether is sometimes wrapped around a water-soluble cardboard tube to protect it from kinking.</a:t>
            </a:r>
          </a:p>
          <a:p>
            <a:pPr>
              <a:spcBef>
                <a:spcPts val="450"/>
              </a:spcBef>
              <a:buClrTx/>
              <a:buFontTx/>
              <a:buNone/>
            </a:pPr>
            <a:r>
              <a:rPr lang="en-US" altLang="en-US" sz="1200"/>
              <a:t>Drogue starts sinking, and will extend to vertical position when all the Tape is dissolved.</a:t>
            </a:r>
          </a:p>
          <a:p>
            <a:pPr>
              <a:spcBef>
                <a:spcPts val="450"/>
              </a:spcBef>
              <a:buClrTx/>
              <a:buFontTx/>
              <a:buNone/>
            </a:pPr>
            <a:r>
              <a:rPr lang="en-US" altLang="en-US" sz="1200"/>
              <a:t>It takes approximately 1 ahour for the drogue to become fully soaked, allowing the tape to</a:t>
            </a:r>
          </a:p>
          <a:p>
            <a:pPr>
              <a:spcBef>
                <a:spcPts val="450"/>
              </a:spcBef>
              <a:buClrTx/>
              <a:buFontTx/>
              <a:buNone/>
            </a:pPr>
            <a:r>
              <a:rPr lang="en-US" altLang="en-US" sz="1200"/>
              <a:t>Dissolve and trapped air bublles to be released before the drogue sinks.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61E87923-F0DF-407C-B2FB-8695F62730FA}" type="slidenum">
              <a:rPr lang="en-US" altLang="en-US"/>
              <a:pPr/>
              <a:t>2</a:t>
            </a:fld>
            <a:endParaRPr lang="en-US" altLang="en-US"/>
          </a:p>
        </p:txBody>
      </p:sp>
      <p:sp>
        <p:nvSpPr>
          <p:cNvPr id="79873"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BBF121D1-03A2-4C91-8BDD-D5FDC408B473}" type="slidenum">
              <a:rPr lang="en-US" altLang="en-US" sz="1200"/>
              <a:pPr algn="r">
                <a:buClrTx/>
                <a:buFontTx/>
                <a:buNone/>
              </a:pPr>
              <a:t>2</a:t>
            </a:fld>
            <a:endParaRPr lang="en-US" altLang="en-US" sz="1200"/>
          </a:p>
        </p:txBody>
      </p:sp>
      <p:sp>
        <p:nvSpPr>
          <p:cNvPr id="79874" name="Rectangle 2"/>
          <p:cNvSpPr txBox="1">
            <a:spLocks noGrp="1" noRot="1" noChangeAspect="1" noChangeArrowheads="1"/>
          </p:cNvSpPr>
          <p:nvPr>
            <p:ph type="sldImg"/>
          </p:nvPr>
        </p:nvSpPr>
        <p:spPr bwMode="auto">
          <a:xfrm>
            <a:off x="1158875" y="693738"/>
            <a:ext cx="4616450" cy="346233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5" name="Text Box 3"/>
          <p:cNvSpPr txBox="1">
            <a:spLocks noChangeArrowheads="1"/>
          </p:cNvSpPr>
          <p:nvPr/>
        </p:nvSpPr>
        <p:spPr bwMode="auto">
          <a:xfrm>
            <a:off x="925513" y="4386263"/>
            <a:ext cx="5083175" cy="415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DE1F6B7D-4F91-4B31-B20D-1BEF79973C13}" type="slidenum">
              <a:rPr lang="en-US" altLang="en-US"/>
              <a:pPr/>
              <a:t>20</a:t>
            </a:fld>
            <a:endParaRPr lang="en-US" altLang="en-US"/>
          </a:p>
        </p:txBody>
      </p:sp>
      <p:sp>
        <p:nvSpPr>
          <p:cNvPr id="101377"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79412C25-04C4-4031-928C-C55BCC8043E4}" type="slidenum">
              <a:rPr lang="en-US" altLang="en-US" sz="1200"/>
              <a:pPr algn="r">
                <a:buClrTx/>
                <a:buFontTx/>
                <a:buNone/>
              </a:pPr>
              <a:t>20</a:t>
            </a:fld>
            <a:endParaRPr lang="en-US" altLang="en-US" sz="1200"/>
          </a:p>
        </p:txBody>
      </p:sp>
      <p:sp>
        <p:nvSpPr>
          <p:cNvPr id="101378" name="Rectangle 2"/>
          <p:cNvSpPr txBox="1">
            <a:spLocks noGrp="1" noRot="1" noChangeAspect="1" noChangeArrowheads="1"/>
          </p:cNvSpPr>
          <p:nvPr>
            <p:ph type="sldImg"/>
          </p:nvPr>
        </p:nvSpPr>
        <p:spPr bwMode="auto">
          <a:xfrm>
            <a:off x="1158875" y="693738"/>
            <a:ext cx="4616450" cy="346233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1379" name="Text Box 3"/>
          <p:cNvSpPr txBox="1">
            <a:spLocks noChangeArrowheads="1"/>
          </p:cNvSpPr>
          <p:nvPr/>
        </p:nvSpPr>
        <p:spPr bwMode="auto">
          <a:xfrm>
            <a:off x="925513" y="4386263"/>
            <a:ext cx="5083175" cy="415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7019082A-43FB-4613-8EAF-CB8D5E40E2F0}" type="slidenum">
              <a:rPr lang="en-US" altLang="en-US"/>
              <a:pPr/>
              <a:t>21</a:t>
            </a:fld>
            <a:endParaRPr lang="en-US" altLang="en-US"/>
          </a:p>
        </p:txBody>
      </p:sp>
      <p:sp>
        <p:nvSpPr>
          <p:cNvPr id="102401"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51C5D268-C3EB-4042-A9B7-1A3E104F1D0B}" type="slidenum">
              <a:rPr lang="en-US" altLang="en-US" sz="1200"/>
              <a:pPr algn="r">
                <a:buClrTx/>
                <a:buFontTx/>
                <a:buNone/>
              </a:pPr>
              <a:t>21</a:t>
            </a:fld>
            <a:endParaRPr lang="en-US" altLang="en-US" sz="1200"/>
          </a:p>
        </p:txBody>
      </p:sp>
      <p:sp>
        <p:nvSpPr>
          <p:cNvPr id="102402" name="Rectangle 2"/>
          <p:cNvSpPr txBox="1">
            <a:spLocks noGrp="1" noRot="1" noChangeAspect="1" noChangeArrowheads="1"/>
          </p:cNvSpPr>
          <p:nvPr>
            <p:ph type="sldImg"/>
          </p:nvPr>
        </p:nvSpPr>
        <p:spPr bwMode="auto">
          <a:xfrm>
            <a:off x="1158875" y="692150"/>
            <a:ext cx="4616450" cy="34623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3" name="Text Box 3"/>
          <p:cNvSpPr txBox="1">
            <a:spLocks noChangeArrowheads="1"/>
          </p:cNvSpPr>
          <p:nvPr/>
        </p:nvSpPr>
        <p:spPr bwMode="auto">
          <a:xfrm>
            <a:off x="925513" y="4386263"/>
            <a:ext cx="5083175" cy="4154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7019082A-43FB-4613-8EAF-CB8D5E40E2F0}" type="slidenum">
              <a:rPr lang="en-US" altLang="en-US"/>
              <a:pPr/>
              <a:t>22</a:t>
            </a:fld>
            <a:endParaRPr lang="en-US" altLang="en-US"/>
          </a:p>
        </p:txBody>
      </p:sp>
      <p:sp>
        <p:nvSpPr>
          <p:cNvPr id="102401"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51C5D268-C3EB-4042-A9B7-1A3E104F1D0B}" type="slidenum">
              <a:rPr lang="en-US" altLang="en-US" sz="1200"/>
              <a:pPr algn="r">
                <a:buClrTx/>
                <a:buFontTx/>
                <a:buNone/>
              </a:pPr>
              <a:t>22</a:t>
            </a:fld>
            <a:endParaRPr lang="en-US" altLang="en-US" sz="1200"/>
          </a:p>
        </p:txBody>
      </p:sp>
      <p:sp>
        <p:nvSpPr>
          <p:cNvPr id="102402" name="Rectangle 2"/>
          <p:cNvSpPr txBox="1">
            <a:spLocks noGrp="1" noRot="1" noChangeAspect="1" noChangeArrowheads="1"/>
          </p:cNvSpPr>
          <p:nvPr>
            <p:ph type="sldImg"/>
          </p:nvPr>
        </p:nvSpPr>
        <p:spPr bwMode="auto">
          <a:xfrm>
            <a:off x="1158875" y="692150"/>
            <a:ext cx="4616450" cy="34623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3" name="Text Box 3"/>
          <p:cNvSpPr txBox="1">
            <a:spLocks noChangeArrowheads="1"/>
          </p:cNvSpPr>
          <p:nvPr/>
        </p:nvSpPr>
        <p:spPr bwMode="auto">
          <a:xfrm>
            <a:off x="925513" y="4386263"/>
            <a:ext cx="5083175" cy="4154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F6D65365-9706-4E23-B050-AE83F641BA68}" type="slidenum">
              <a:rPr lang="en-US" altLang="en-US"/>
              <a:pPr/>
              <a:t>23</a:t>
            </a:fld>
            <a:endParaRPr lang="en-US" altLang="en-US"/>
          </a:p>
        </p:txBody>
      </p:sp>
      <p:sp>
        <p:nvSpPr>
          <p:cNvPr id="104449"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DCE64ACA-D53D-40FD-A92D-4C67BF1CF840}" type="slidenum">
              <a:rPr lang="en-US" altLang="en-US" sz="1200"/>
              <a:pPr algn="r">
                <a:buClrTx/>
                <a:buFontTx/>
                <a:buNone/>
              </a:pPr>
              <a:t>23</a:t>
            </a:fld>
            <a:endParaRPr lang="en-US" altLang="en-US" sz="1200"/>
          </a:p>
        </p:txBody>
      </p:sp>
      <p:sp>
        <p:nvSpPr>
          <p:cNvPr id="104450" name="Rectangle 2"/>
          <p:cNvSpPr txBox="1">
            <a:spLocks noGrp="1" noRot="1" noChangeAspect="1" noChangeArrowheads="1"/>
          </p:cNvSpPr>
          <p:nvPr>
            <p:ph type="sldImg"/>
          </p:nvPr>
        </p:nvSpPr>
        <p:spPr bwMode="auto">
          <a:xfrm>
            <a:off x="1158875" y="692150"/>
            <a:ext cx="4616450" cy="34623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1" name="Text Box 3"/>
          <p:cNvSpPr txBox="1">
            <a:spLocks noChangeArrowheads="1"/>
          </p:cNvSpPr>
          <p:nvPr/>
        </p:nvSpPr>
        <p:spPr bwMode="auto">
          <a:xfrm>
            <a:off x="925513" y="4386263"/>
            <a:ext cx="5083175" cy="4154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450"/>
              </a:spcBef>
              <a:buClrTx/>
              <a:buFontTx/>
              <a:buNone/>
            </a:pPr>
            <a:r>
              <a:rPr lang="en-US" altLang="en-US" sz="1200"/>
              <a:t>Volunteer observing ships are usually container vessels traveling from port to port, transporting goods of any kind. These vessels have taken on the responsibility of deploying drifters throughout the world while on their</a:t>
            </a:r>
          </a:p>
          <a:p>
            <a:pPr>
              <a:spcBef>
                <a:spcPts val="450"/>
              </a:spcBef>
              <a:buClrTx/>
              <a:buFontTx/>
              <a:buNone/>
            </a:pPr>
            <a:r>
              <a:rPr lang="en-US" altLang="en-US" sz="1200"/>
              <a:t>Journeys.</a:t>
            </a:r>
          </a:p>
          <a:p>
            <a:pPr>
              <a:spcBef>
                <a:spcPts val="450"/>
              </a:spcBef>
              <a:buClrTx/>
              <a:buFontTx/>
              <a:buNone/>
            </a:pPr>
            <a:r>
              <a:rPr lang="en-US" altLang="en-US" sz="1200"/>
              <a:t>Research vessels are scientific ships that are out doing various sea and weather studies, they visit particular areas of interest on a regular scheduled, while other areas are  visited less frequently</a:t>
            </a:r>
          </a:p>
          <a:p>
            <a:pPr>
              <a:spcBef>
                <a:spcPts val="450"/>
              </a:spcBef>
              <a:buClrTx/>
              <a:buFontTx/>
              <a:buNone/>
            </a:pPr>
            <a:r>
              <a:rPr lang="en-US" altLang="en-US" sz="1200"/>
              <a:t>Air deployments are done by C-130 Hercules “Hurricane Hunters”,Us Air force, also US Navy had been involved in previous years. Air deployments are usually done in front of hurricanes passing through the Tropical Atlantic</a:t>
            </a:r>
          </a:p>
          <a:p>
            <a:pPr>
              <a:spcBef>
                <a:spcPts val="450"/>
              </a:spcBef>
              <a:buClrTx/>
              <a:buFontTx/>
              <a:buNone/>
            </a:pPr>
            <a:r>
              <a:rPr lang="en-US" altLang="en-US" sz="1200"/>
              <a:t>Region, the data is transmitted in real time through the GTS system to operational centers such as the Environmental Modeling Center (EMC) and is used to improve weather forecasting. These data is also used along with many other data collected from Satellite imagery and P-3 aircraft data, by the National Hurricane Center In Miami, to issue public bulletins during the hurricane season</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1E996DCC-FE5E-40EA-AF10-AA519FA0DCEF}" type="slidenum">
              <a:rPr lang="en-US" altLang="en-US"/>
              <a:pPr/>
              <a:t>24</a:t>
            </a:fld>
            <a:endParaRPr lang="en-US" altLang="en-US"/>
          </a:p>
        </p:txBody>
      </p:sp>
      <p:sp>
        <p:nvSpPr>
          <p:cNvPr id="105473"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2873D9D3-888A-4E6C-9AB2-086F1A223346}" type="slidenum">
              <a:rPr lang="en-US" altLang="en-US" sz="1200"/>
              <a:pPr algn="r">
                <a:buClrTx/>
                <a:buFontTx/>
                <a:buNone/>
              </a:pPr>
              <a:t>24</a:t>
            </a:fld>
            <a:endParaRPr lang="en-US" altLang="en-US" sz="1200"/>
          </a:p>
        </p:txBody>
      </p:sp>
      <p:sp>
        <p:nvSpPr>
          <p:cNvPr id="105474" name="Rectangle 2"/>
          <p:cNvSpPr txBox="1">
            <a:spLocks noGrp="1" noRot="1" noChangeAspect="1" noChangeArrowheads="1"/>
          </p:cNvSpPr>
          <p:nvPr>
            <p:ph type="sldImg"/>
          </p:nvPr>
        </p:nvSpPr>
        <p:spPr bwMode="auto">
          <a:xfrm>
            <a:off x="1158875" y="692150"/>
            <a:ext cx="4616450" cy="34623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5475" name="Text Box 3"/>
          <p:cNvSpPr txBox="1">
            <a:spLocks noChangeArrowheads="1"/>
          </p:cNvSpPr>
          <p:nvPr/>
        </p:nvSpPr>
        <p:spPr bwMode="auto">
          <a:xfrm>
            <a:off x="925513" y="4386263"/>
            <a:ext cx="5083175" cy="4154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450"/>
              </a:spcBef>
              <a:buClrTx/>
              <a:buFontTx/>
              <a:buNone/>
            </a:pPr>
            <a:r>
              <a:rPr lang="en-US" altLang="en-US" sz="1200"/>
              <a:t>Usually weather data over the oceans is observed and sent by merchant ships, but obviously these</a:t>
            </a:r>
          </a:p>
          <a:p>
            <a:pPr>
              <a:spcBef>
                <a:spcPts val="450"/>
              </a:spcBef>
              <a:buClrTx/>
              <a:buFontTx/>
              <a:buNone/>
            </a:pPr>
            <a:r>
              <a:rPr lang="en-US" altLang="en-US" sz="1200"/>
              <a:t>Ships will divert from their normal tracks to avoid ares of rough weather so there is missing</a:t>
            </a:r>
          </a:p>
          <a:p>
            <a:pPr>
              <a:spcBef>
                <a:spcPts val="450"/>
              </a:spcBef>
              <a:buClrTx/>
              <a:buFontTx/>
              <a:buNone/>
            </a:pPr>
            <a:r>
              <a:rPr lang="en-US" altLang="en-US" sz="1200"/>
              <a:t>Data where and when it is needed the most. So buoy data and data collected by satellite and special</a:t>
            </a:r>
          </a:p>
          <a:p>
            <a:pPr>
              <a:spcBef>
                <a:spcPts val="450"/>
              </a:spcBef>
              <a:buClrTx/>
              <a:buFontTx/>
              <a:buNone/>
            </a:pPr>
            <a:r>
              <a:rPr lang="en-US" altLang="en-US" sz="1200"/>
              <a:t>Research aircraft are very important.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CF72746D-5D5B-41BD-89F8-CC6347AC7A5F}" type="slidenum">
              <a:rPr lang="en-US" altLang="en-US"/>
              <a:pPr/>
              <a:t>25</a:t>
            </a:fld>
            <a:endParaRPr lang="en-US" altLang="en-US"/>
          </a:p>
        </p:txBody>
      </p:sp>
      <p:sp>
        <p:nvSpPr>
          <p:cNvPr id="106497"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D5E65461-7671-495F-B986-EE21736A5E43}" type="slidenum">
              <a:rPr lang="en-US" altLang="en-US" sz="1200"/>
              <a:pPr algn="r">
                <a:buClrTx/>
                <a:buFontTx/>
                <a:buNone/>
              </a:pPr>
              <a:t>25</a:t>
            </a:fld>
            <a:endParaRPr lang="en-US" altLang="en-US" sz="1200"/>
          </a:p>
        </p:txBody>
      </p:sp>
      <p:sp>
        <p:nvSpPr>
          <p:cNvPr id="106498" name="Rectangle 2"/>
          <p:cNvSpPr txBox="1">
            <a:spLocks noGrp="1" noRot="1" noChangeAspect="1" noChangeArrowheads="1"/>
          </p:cNvSpPr>
          <p:nvPr>
            <p:ph type="sldImg"/>
          </p:nvPr>
        </p:nvSpPr>
        <p:spPr bwMode="auto">
          <a:xfrm>
            <a:off x="1158875" y="692150"/>
            <a:ext cx="4616450" cy="34623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6499" name="Text Box 3"/>
          <p:cNvSpPr txBox="1">
            <a:spLocks noChangeArrowheads="1"/>
          </p:cNvSpPr>
          <p:nvPr/>
        </p:nvSpPr>
        <p:spPr bwMode="auto">
          <a:xfrm>
            <a:off x="925513" y="4386263"/>
            <a:ext cx="5083175" cy="4154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450"/>
              </a:spcBef>
              <a:buClrTx/>
              <a:buFontTx/>
              <a:buNone/>
            </a:pPr>
            <a:r>
              <a:rPr lang="en-US" altLang="en-US" sz="1200"/>
              <a:t>ADOS= Autonomous Drifting Ocean Station.</a:t>
            </a:r>
          </a:p>
          <a:p>
            <a:pPr>
              <a:spcBef>
                <a:spcPts val="450"/>
              </a:spcBef>
              <a:buClrTx/>
              <a:buFontTx/>
              <a:buNone/>
            </a:pPr>
            <a:r>
              <a:rPr lang="en-US" altLang="en-US" sz="1200"/>
              <a:t>On Sep 18, Tropical Storm Rita formed from a depression in the SE Bahamas. Rita intensified to hurricane strength and passed between Florida and Cuba on Sep 20. By the 21 Rita was a Category Five hurricane predited to make landfall on the Texas or Louisiana coast. The hurricane hunters sprung into action and were able to deploy the arrya in the projected path of Rita on Sep 21.  The projected path of Rita at the time of deployment was to the left of the array, which would have placed the drifters on the stronger right-hand side of the storm.  However the actual path was north of the prediction and as a consequence the drifters mostly sampled the left hand side of the storm.</a:t>
            </a:r>
          </a:p>
          <a:p>
            <a:pPr>
              <a:spcBef>
                <a:spcPts val="450"/>
              </a:spcBef>
              <a:buClrTx/>
              <a:buFontTx/>
              <a:buNone/>
            </a:pPr>
            <a:r>
              <a:rPr lang="en-US" altLang="en-US" sz="1200"/>
              <a:t>Data from these drifters, transmitted via the GTS to operational centers such as the</a:t>
            </a:r>
          </a:p>
          <a:p>
            <a:pPr>
              <a:spcBef>
                <a:spcPts val="450"/>
              </a:spcBef>
              <a:buClrTx/>
              <a:buFontTx/>
              <a:buNone/>
            </a:pPr>
            <a:r>
              <a:rPr lang="en-US" altLang="en-US" sz="1200"/>
              <a:t>Environmental Modeling Center, to improve forecasting.</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D68B3468-8A31-48EC-9516-CBCF295A9AD6}" type="slidenum">
              <a:rPr lang="en-US" altLang="en-US"/>
              <a:pPr/>
              <a:t>26</a:t>
            </a:fld>
            <a:endParaRPr lang="en-US" altLang="en-US"/>
          </a:p>
        </p:txBody>
      </p:sp>
      <p:sp>
        <p:nvSpPr>
          <p:cNvPr id="110593" name="Rectangle 1"/>
          <p:cNvSpPr txBox="1">
            <a:spLocks noGrp="1" noRot="1" noChangeAspect="1" noChangeArrowheads="1"/>
          </p:cNvSpPr>
          <p:nvPr>
            <p:ph type="sldImg"/>
          </p:nvPr>
        </p:nvSpPr>
        <p:spPr bwMode="auto">
          <a:xfrm>
            <a:off x="1158875" y="693738"/>
            <a:ext cx="4616450" cy="346233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Rectangle 2"/>
          <p:cNvSpPr txBox="1">
            <a:spLocks noGrp="1" noChangeArrowheads="1"/>
          </p:cNvSpPr>
          <p:nvPr>
            <p:ph type="body" idx="1"/>
          </p:nvPr>
        </p:nvSpPr>
        <p:spPr bwMode="auto">
          <a:xfrm>
            <a:off x="925513" y="4386263"/>
            <a:ext cx="5083175" cy="41529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D68B3468-8A31-48EC-9516-CBCF295A9AD6}" type="slidenum">
              <a:rPr lang="en-US" altLang="en-US"/>
              <a:pPr/>
              <a:t>27</a:t>
            </a:fld>
            <a:endParaRPr lang="en-US" altLang="en-US"/>
          </a:p>
        </p:txBody>
      </p:sp>
      <p:sp>
        <p:nvSpPr>
          <p:cNvPr id="110593" name="Rectangle 1"/>
          <p:cNvSpPr txBox="1">
            <a:spLocks noGrp="1" noRot="1" noChangeAspect="1" noChangeArrowheads="1"/>
          </p:cNvSpPr>
          <p:nvPr>
            <p:ph type="sldImg"/>
          </p:nvPr>
        </p:nvSpPr>
        <p:spPr bwMode="auto">
          <a:xfrm>
            <a:off x="1158875" y="693738"/>
            <a:ext cx="4616450" cy="346233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Rectangle 2"/>
          <p:cNvSpPr txBox="1">
            <a:spLocks noGrp="1" noChangeArrowheads="1"/>
          </p:cNvSpPr>
          <p:nvPr>
            <p:ph type="body" idx="1"/>
          </p:nvPr>
        </p:nvSpPr>
        <p:spPr bwMode="auto">
          <a:xfrm>
            <a:off x="925513" y="4386263"/>
            <a:ext cx="5083175" cy="41529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D68B3468-8A31-48EC-9516-CBCF295A9AD6}" type="slidenum">
              <a:rPr lang="en-US" altLang="en-US"/>
              <a:pPr/>
              <a:t>28</a:t>
            </a:fld>
            <a:endParaRPr lang="en-US" altLang="en-US"/>
          </a:p>
        </p:txBody>
      </p:sp>
      <p:sp>
        <p:nvSpPr>
          <p:cNvPr id="110593" name="Rectangle 1"/>
          <p:cNvSpPr txBox="1">
            <a:spLocks noGrp="1" noRot="1" noChangeAspect="1" noChangeArrowheads="1"/>
          </p:cNvSpPr>
          <p:nvPr>
            <p:ph type="sldImg"/>
          </p:nvPr>
        </p:nvSpPr>
        <p:spPr bwMode="auto">
          <a:xfrm>
            <a:off x="1158875" y="693738"/>
            <a:ext cx="4616450" cy="346233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Rectangle 2"/>
          <p:cNvSpPr txBox="1">
            <a:spLocks noGrp="1" noChangeArrowheads="1"/>
          </p:cNvSpPr>
          <p:nvPr>
            <p:ph type="body" idx="1"/>
          </p:nvPr>
        </p:nvSpPr>
        <p:spPr bwMode="auto">
          <a:xfrm>
            <a:off x="925513" y="4386263"/>
            <a:ext cx="5083175" cy="41529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AF19B774-8249-4273-B6AE-5BE94EF3B47C}" type="slidenum">
              <a:rPr lang="en-US" altLang="en-US"/>
              <a:pPr/>
              <a:t>29</a:t>
            </a:fld>
            <a:endParaRPr lang="en-US" altLang="en-US"/>
          </a:p>
        </p:txBody>
      </p:sp>
      <p:sp>
        <p:nvSpPr>
          <p:cNvPr id="111617"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6F859E20-FF09-4FFD-B5E8-7164182CC160}" type="slidenum">
              <a:rPr lang="en-US" altLang="en-US" sz="1200"/>
              <a:pPr algn="r">
                <a:buClrTx/>
                <a:buFontTx/>
                <a:buNone/>
              </a:pPr>
              <a:t>29</a:t>
            </a:fld>
            <a:endParaRPr lang="en-US" altLang="en-US" sz="1200"/>
          </a:p>
        </p:txBody>
      </p:sp>
      <p:sp>
        <p:nvSpPr>
          <p:cNvPr id="111618" name="Rectangle 2"/>
          <p:cNvSpPr txBox="1">
            <a:spLocks noGrp="1" noRot="1" noChangeAspect="1" noChangeArrowheads="1"/>
          </p:cNvSpPr>
          <p:nvPr>
            <p:ph type="sldImg"/>
          </p:nvPr>
        </p:nvSpPr>
        <p:spPr bwMode="auto">
          <a:xfrm>
            <a:off x="1158875" y="692150"/>
            <a:ext cx="4616450" cy="34623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1619" name="Text Box 3"/>
          <p:cNvSpPr txBox="1">
            <a:spLocks noChangeArrowheads="1"/>
          </p:cNvSpPr>
          <p:nvPr/>
        </p:nvSpPr>
        <p:spPr bwMode="auto">
          <a:xfrm>
            <a:off x="925513" y="4386263"/>
            <a:ext cx="5083175" cy="4154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330DE22F-2A45-4229-A42E-FA48029E815B}" type="slidenum">
              <a:rPr lang="en-US" altLang="en-US"/>
              <a:pPr/>
              <a:t>3</a:t>
            </a:fld>
            <a:endParaRPr lang="en-US" altLang="en-US"/>
          </a:p>
        </p:txBody>
      </p:sp>
      <p:sp>
        <p:nvSpPr>
          <p:cNvPr id="80897"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758B229A-CE4D-4680-935B-FC1BC84E9441}" type="slidenum">
              <a:rPr lang="en-US" altLang="en-US" sz="1200"/>
              <a:pPr algn="r">
                <a:buClrTx/>
                <a:buFontTx/>
                <a:buNone/>
              </a:pPr>
              <a:t>3</a:t>
            </a:fld>
            <a:endParaRPr lang="en-US" altLang="en-US" sz="1200"/>
          </a:p>
        </p:txBody>
      </p:sp>
      <p:sp>
        <p:nvSpPr>
          <p:cNvPr id="80898" name="Rectangle 2"/>
          <p:cNvSpPr txBox="1">
            <a:spLocks noGrp="1" noRot="1" noChangeAspect="1" noChangeArrowheads="1"/>
          </p:cNvSpPr>
          <p:nvPr>
            <p:ph type="sldImg"/>
          </p:nvPr>
        </p:nvSpPr>
        <p:spPr bwMode="auto">
          <a:xfrm>
            <a:off x="1158875" y="693738"/>
            <a:ext cx="4616450" cy="346233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9" name="Text Box 3"/>
          <p:cNvSpPr txBox="1">
            <a:spLocks noChangeArrowheads="1"/>
          </p:cNvSpPr>
          <p:nvPr/>
        </p:nvSpPr>
        <p:spPr bwMode="auto">
          <a:xfrm>
            <a:off x="925513" y="4386263"/>
            <a:ext cx="5083175" cy="415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31E34168-AA46-4EC5-88C7-A89F6915D907}" type="slidenum">
              <a:rPr lang="en-US" altLang="en-US"/>
              <a:pPr/>
              <a:t>30</a:t>
            </a:fld>
            <a:endParaRPr lang="en-US" altLang="en-US"/>
          </a:p>
        </p:txBody>
      </p:sp>
      <p:sp>
        <p:nvSpPr>
          <p:cNvPr id="112641"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23CA16E4-362C-4C03-A90B-F5D1F2EF228E}" type="slidenum">
              <a:rPr lang="en-US" altLang="en-US" sz="1200"/>
              <a:pPr algn="r">
                <a:buClrTx/>
                <a:buFontTx/>
                <a:buNone/>
              </a:pPr>
              <a:t>30</a:t>
            </a:fld>
            <a:endParaRPr lang="en-US" altLang="en-US" sz="1200"/>
          </a:p>
        </p:txBody>
      </p:sp>
      <p:sp>
        <p:nvSpPr>
          <p:cNvPr id="112642" name="Rectangle 2"/>
          <p:cNvSpPr txBox="1">
            <a:spLocks noGrp="1" noRot="1" noChangeAspect="1" noChangeArrowheads="1"/>
          </p:cNvSpPr>
          <p:nvPr>
            <p:ph type="sldImg"/>
          </p:nvPr>
        </p:nvSpPr>
        <p:spPr bwMode="auto">
          <a:xfrm>
            <a:off x="1158875" y="692150"/>
            <a:ext cx="4616450" cy="34623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43" name="Text Box 3"/>
          <p:cNvSpPr txBox="1">
            <a:spLocks noChangeArrowheads="1"/>
          </p:cNvSpPr>
          <p:nvPr/>
        </p:nvSpPr>
        <p:spPr bwMode="auto">
          <a:xfrm>
            <a:off x="925513" y="4386263"/>
            <a:ext cx="5083175" cy="4154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450"/>
              </a:spcBef>
              <a:buClrTx/>
              <a:buFontTx/>
              <a:buNone/>
            </a:pPr>
            <a:r>
              <a:rPr lang="en-US" altLang="en-US" sz="1200"/>
              <a:t>The 1250 figure was derived by dividing the ocean into a 500x500 nautical mile grid. By doing so,</a:t>
            </a:r>
          </a:p>
          <a:p>
            <a:pPr>
              <a:spcBef>
                <a:spcPts val="450"/>
              </a:spcBef>
              <a:buClrTx/>
              <a:buFontTx/>
              <a:buNone/>
            </a:pPr>
            <a:r>
              <a:rPr lang="en-US" altLang="en-US" sz="1200"/>
              <a:t>1,250 buoys were needed or one buoy every 500 nautical miles to ensure</a:t>
            </a:r>
          </a:p>
          <a:p>
            <a:pPr>
              <a:spcBef>
                <a:spcPts val="450"/>
              </a:spcBef>
              <a:buClrTx/>
              <a:buFontTx/>
              <a:buNone/>
            </a:pPr>
            <a:r>
              <a:rPr lang="en-US" altLang="en-US" sz="1200"/>
              <a:t>I was deployed near Halifax, Nova Scotia on Sep 18, 2005</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F97DD062-EF31-4711-AE55-B5615041AC81}" type="slidenum">
              <a:rPr lang="en-US" altLang="en-US"/>
              <a:pPr/>
              <a:t>31</a:t>
            </a:fld>
            <a:endParaRPr lang="en-US" altLang="en-US"/>
          </a:p>
        </p:txBody>
      </p:sp>
      <p:sp>
        <p:nvSpPr>
          <p:cNvPr id="113665"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5A6FB420-6F57-4CD6-86E5-8F0C57471B15}" type="slidenum">
              <a:rPr lang="en-US" altLang="en-US" sz="1200"/>
              <a:pPr algn="r">
                <a:buClrTx/>
                <a:buFontTx/>
                <a:buNone/>
              </a:pPr>
              <a:t>31</a:t>
            </a:fld>
            <a:endParaRPr lang="en-US" altLang="en-US" sz="1200"/>
          </a:p>
        </p:txBody>
      </p:sp>
      <p:sp>
        <p:nvSpPr>
          <p:cNvPr id="113666" name="Rectangle 2"/>
          <p:cNvSpPr txBox="1">
            <a:spLocks noGrp="1" noRot="1" noChangeAspect="1" noChangeArrowheads="1"/>
          </p:cNvSpPr>
          <p:nvPr>
            <p:ph type="sldImg"/>
          </p:nvPr>
        </p:nvSpPr>
        <p:spPr bwMode="auto">
          <a:xfrm>
            <a:off x="1158875" y="692150"/>
            <a:ext cx="4616450" cy="34623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3667" name="Text Box 3"/>
          <p:cNvSpPr txBox="1">
            <a:spLocks noChangeArrowheads="1"/>
          </p:cNvSpPr>
          <p:nvPr/>
        </p:nvSpPr>
        <p:spPr bwMode="auto">
          <a:xfrm>
            <a:off x="925513" y="4386263"/>
            <a:ext cx="5083175" cy="4154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lgn="l" defTabSz="908778" eaLnBrk="0" hangingPunct="0">
              <a:spcBef>
                <a:spcPct val="30000"/>
              </a:spcBef>
              <a:defRPr sz="1200">
                <a:solidFill>
                  <a:schemeClr val="tx1"/>
                </a:solidFill>
                <a:latin typeface="Times New Roman" pitchFamily="18" charset="0"/>
              </a:defRPr>
            </a:lvl1pPr>
            <a:lvl2pPr marL="743545" indent="-285979" algn="l" defTabSz="908778" eaLnBrk="0" hangingPunct="0">
              <a:spcBef>
                <a:spcPct val="30000"/>
              </a:spcBef>
              <a:defRPr sz="1200">
                <a:solidFill>
                  <a:schemeClr val="tx1"/>
                </a:solidFill>
                <a:latin typeface="Times New Roman" pitchFamily="18" charset="0"/>
              </a:defRPr>
            </a:lvl2pPr>
            <a:lvl3pPr marL="1143916" indent="-228783" algn="l" defTabSz="908778" eaLnBrk="0" hangingPunct="0">
              <a:spcBef>
                <a:spcPct val="30000"/>
              </a:spcBef>
              <a:defRPr sz="1200">
                <a:solidFill>
                  <a:schemeClr val="tx1"/>
                </a:solidFill>
                <a:latin typeface="Times New Roman" pitchFamily="18" charset="0"/>
              </a:defRPr>
            </a:lvl3pPr>
            <a:lvl4pPr marL="1601482" indent="-228783" algn="l" defTabSz="908778" eaLnBrk="0" hangingPunct="0">
              <a:spcBef>
                <a:spcPct val="30000"/>
              </a:spcBef>
              <a:defRPr sz="1200">
                <a:solidFill>
                  <a:schemeClr val="tx1"/>
                </a:solidFill>
                <a:latin typeface="Times New Roman" pitchFamily="18" charset="0"/>
              </a:defRPr>
            </a:lvl4pPr>
            <a:lvl5pPr marL="2059049" indent="-228783" algn="l" defTabSz="908778" eaLnBrk="0" hangingPunct="0">
              <a:spcBef>
                <a:spcPct val="30000"/>
              </a:spcBef>
              <a:defRPr sz="1200">
                <a:solidFill>
                  <a:schemeClr val="tx1"/>
                </a:solidFill>
                <a:latin typeface="Times New Roman" pitchFamily="18" charset="0"/>
              </a:defRPr>
            </a:lvl5pPr>
            <a:lvl6pPr marL="2516614" indent="-228783" defTabSz="908778" eaLnBrk="0" fontAlgn="base" hangingPunct="0">
              <a:spcBef>
                <a:spcPct val="30000"/>
              </a:spcBef>
              <a:spcAft>
                <a:spcPct val="0"/>
              </a:spcAft>
              <a:defRPr sz="1200">
                <a:solidFill>
                  <a:schemeClr val="tx1"/>
                </a:solidFill>
                <a:latin typeface="Times New Roman" pitchFamily="18" charset="0"/>
              </a:defRPr>
            </a:lvl6pPr>
            <a:lvl7pPr marL="2974181" indent="-228783" defTabSz="908778" eaLnBrk="0" fontAlgn="base" hangingPunct="0">
              <a:spcBef>
                <a:spcPct val="30000"/>
              </a:spcBef>
              <a:spcAft>
                <a:spcPct val="0"/>
              </a:spcAft>
              <a:defRPr sz="1200">
                <a:solidFill>
                  <a:schemeClr val="tx1"/>
                </a:solidFill>
                <a:latin typeface="Times New Roman" pitchFamily="18" charset="0"/>
              </a:defRPr>
            </a:lvl7pPr>
            <a:lvl8pPr marL="3431748" indent="-228783" defTabSz="908778" eaLnBrk="0" fontAlgn="base" hangingPunct="0">
              <a:spcBef>
                <a:spcPct val="30000"/>
              </a:spcBef>
              <a:spcAft>
                <a:spcPct val="0"/>
              </a:spcAft>
              <a:defRPr sz="1200">
                <a:solidFill>
                  <a:schemeClr val="tx1"/>
                </a:solidFill>
                <a:latin typeface="Times New Roman" pitchFamily="18" charset="0"/>
              </a:defRPr>
            </a:lvl8pPr>
            <a:lvl9pPr marL="3889314" indent="-228783" defTabSz="90877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22DC1CB0-11F9-4014-BEB7-E5510B8F2AF1}" type="slidenum">
              <a:rPr lang="en-US" altLang="en-US" smtClean="0">
                <a:solidFill>
                  <a:prstClr val="black"/>
                </a:solidFill>
              </a:rPr>
              <a:pPr algn="r" eaLnBrk="1" hangingPunct="1">
                <a:spcBef>
                  <a:spcPct val="0"/>
                </a:spcBef>
              </a:pPr>
              <a:t>32</a:t>
            </a:fld>
            <a:endParaRPr lang="en-US" altLang="en-US" smtClean="0">
              <a:solidFill>
                <a:prstClr val="black"/>
              </a:solidFill>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CDFD06BE-39C9-45E9-AF53-732C96D18794}" type="slidenum">
              <a:rPr lang="en-US" altLang="en-US"/>
              <a:pPr/>
              <a:t>33</a:t>
            </a:fld>
            <a:endParaRPr lang="en-US" altLang="en-US"/>
          </a:p>
        </p:txBody>
      </p:sp>
      <p:sp>
        <p:nvSpPr>
          <p:cNvPr id="115713"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C2A2D81A-3B90-4E16-AE08-FEE343B7B194}" type="slidenum">
              <a:rPr lang="en-US" altLang="en-US" sz="1200"/>
              <a:pPr algn="r">
                <a:buClrTx/>
                <a:buFontTx/>
                <a:buNone/>
              </a:pPr>
              <a:t>33</a:t>
            </a:fld>
            <a:endParaRPr lang="en-US" altLang="en-US" sz="1200"/>
          </a:p>
        </p:txBody>
      </p:sp>
      <p:sp>
        <p:nvSpPr>
          <p:cNvPr id="115714" name="Rectangle 2"/>
          <p:cNvSpPr txBox="1">
            <a:spLocks noGrp="1" noRot="1" noChangeAspect="1" noChangeArrowheads="1"/>
          </p:cNvSpPr>
          <p:nvPr>
            <p:ph type="sldImg"/>
          </p:nvPr>
        </p:nvSpPr>
        <p:spPr bwMode="auto">
          <a:xfrm>
            <a:off x="1158875" y="693738"/>
            <a:ext cx="4616450" cy="346233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5715" name="Text Box 3"/>
          <p:cNvSpPr txBox="1">
            <a:spLocks noChangeArrowheads="1"/>
          </p:cNvSpPr>
          <p:nvPr/>
        </p:nvSpPr>
        <p:spPr bwMode="auto">
          <a:xfrm>
            <a:off x="925513" y="4386263"/>
            <a:ext cx="5083175" cy="415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B40BD8F7-77D1-46D8-8678-1AA553FBC5D2}" type="slidenum">
              <a:rPr lang="en-US" altLang="en-US"/>
              <a:pPr/>
              <a:t>34</a:t>
            </a:fld>
            <a:endParaRPr lang="en-US" altLang="en-US"/>
          </a:p>
        </p:txBody>
      </p:sp>
      <p:sp>
        <p:nvSpPr>
          <p:cNvPr id="116737"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E02F875B-0057-46E1-B72D-20F66223582C}" type="slidenum">
              <a:rPr lang="en-US" altLang="en-US" sz="1200"/>
              <a:pPr algn="r">
                <a:buClrTx/>
                <a:buFontTx/>
                <a:buNone/>
              </a:pPr>
              <a:t>34</a:t>
            </a:fld>
            <a:endParaRPr lang="en-US" altLang="en-US" sz="1200"/>
          </a:p>
        </p:txBody>
      </p:sp>
      <p:sp>
        <p:nvSpPr>
          <p:cNvPr id="116738" name="Rectangle 2"/>
          <p:cNvSpPr txBox="1">
            <a:spLocks noGrp="1" noRot="1" noChangeAspect="1" noChangeArrowheads="1"/>
          </p:cNvSpPr>
          <p:nvPr>
            <p:ph type="sldImg"/>
          </p:nvPr>
        </p:nvSpPr>
        <p:spPr bwMode="auto">
          <a:xfrm>
            <a:off x="1158875" y="693738"/>
            <a:ext cx="4616450" cy="346233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6739" name="Text Box 3"/>
          <p:cNvSpPr txBox="1">
            <a:spLocks noChangeArrowheads="1"/>
          </p:cNvSpPr>
          <p:nvPr/>
        </p:nvSpPr>
        <p:spPr bwMode="auto">
          <a:xfrm>
            <a:off x="925513" y="4386263"/>
            <a:ext cx="5083175" cy="415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4E35863F-F12A-40EE-A1D0-B98B9AA3424C}" type="slidenum">
              <a:rPr lang="en-US" altLang="en-US"/>
              <a:pPr/>
              <a:t>35</a:t>
            </a:fld>
            <a:endParaRPr lang="en-US" altLang="en-US"/>
          </a:p>
        </p:txBody>
      </p:sp>
      <p:sp>
        <p:nvSpPr>
          <p:cNvPr id="117761"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BC2E4347-79E6-4511-A6E7-FE32DA1D9237}" type="slidenum">
              <a:rPr lang="en-US" altLang="en-US" sz="1200"/>
              <a:pPr algn="r">
                <a:buClrTx/>
                <a:buFontTx/>
                <a:buNone/>
              </a:pPr>
              <a:t>35</a:t>
            </a:fld>
            <a:endParaRPr lang="en-US" altLang="en-US" sz="1200"/>
          </a:p>
        </p:txBody>
      </p:sp>
      <p:sp>
        <p:nvSpPr>
          <p:cNvPr id="117762" name="Rectangle 2"/>
          <p:cNvSpPr txBox="1">
            <a:spLocks noGrp="1" noRot="1" noChangeAspect="1" noChangeArrowheads="1"/>
          </p:cNvSpPr>
          <p:nvPr>
            <p:ph type="sldImg"/>
          </p:nvPr>
        </p:nvSpPr>
        <p:spPr bwMode="auto">
          <a:xfrm>
            <a:off x="1158875" y="693738"/>
            <a:ext cx="4616450" cy="346233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7763" name="Text Box 3"/>
          <p:cNvSpPr txBox="1">
            <a:spLocks noChangeArrowheads="1"/>
          </p:cNvSpPr>
          <p:nvPr/>
        </p:nvSpPr>
        <p:spPr bwMode="auto">
          <a:xfrm>
            <a:off x="925513" y="4386263"/>
            <a:ext cx="5083175" cy="415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7189122C-F3DD-4B9E-945A-D757C9B4B907}" type="slidenum">
              <a:rPr lang="en-US" altLang="en-US"/>
              <a:pPr/>
              <a:t>37</a:t>
            </a:fld>
            <a:endParaRPr lang="en-US" altLang="en-US"/>
          </a:p>
        </p:txBody>
      </p:sp>
      <p:sp>
        <p:nvSpPr>
          <p:cNvPr id="118785"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9C3FFDAA-0ADF-400B-AB10-23C9804F911A}" type="slidenum">
              <a:rPr lang="en-US" altLang="en-US" sz="1200"/>
              <a:pPr algn="r">
                <a:buClrTx/>
                <a:buFontTx/>
                <a:buNone/>
              </a:pPr>
              <a:t>37</a:t>
            </a:fld>
            <a:endParaRPr lang="en-US" altLang="en-US" sz="1200"/>
          </a:p>
        </p:txBody>
      </p:sp>
      <p:sp>
        <p:nvSpPr>
          <p:cNvPr id="118786" name="Rectangle 2"/>
          <p:cNvSpPr txBox="1">
            <a:spLocks noGrp="1" noRot="1" noChangeAspect="1" noChangeArrowheads="1"/>
          </p:cNvSpPr>
          <p:nvPr>
            <p:ph type="sldImg"/>
          </p:nvPr>
        </p:nvSpPr>
        <p:spPr bwMode="auto">
          <a:xfrm>
            <a:off x="1158875" y="693738"/>
            <a:ext cx="4616450" cy="346233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7" name="Text Box 3"/>
          <p:cNvSpPr txBox="1">
            <a:spLocks noChangeArrowheads="1"/>
          </p:cNvSpPr>
          <p:nvPr/>
        </p:nvSpPr>
        <p:spPr bwMode="auto">
          <a:xfrm>
            <a:off x="925513" y="4386263"/>
            <a:ext cx="5083175" cy="415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AE1C7962-315B-4F4F-A69A-838F7CE64DB8}" type="slidenum">
              <a:rPr lang="en-US" altLang="en-US"/>
              <a:pPr/>
              <a:t>39</a:t>
            </a:fld>
            <a:endParaRPr lang="en-US" altLang="en-US"/>
          </a:p>
        </p:txBody>
      </p:sp>
      <p:sp>
        <p:nvSpPr>
          <p:cNvPr id="108545" name="Rectangle 1"/>
          <p:cNvSpPr txBox="1">
            <a:spLocks noGrp="1" noRot="1" noChangeAspect="1" noChangeArrowheads="1"/>
          </p:cNvSpPr>
          <p:nvPr>
            <p:ph type="sldImg"/>
          </p:nvPr>
        </p:nvSpPr>
        <p:spPr bwMode="auto">
          <a:xfrm>
            <a:off x="1158875" y="693738"/>
            <a:ext cx="4616450" cy="346233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6" name="Rectangle 2"/>
          <p:cNvSpPr txBox="1">
            <a:spLocks noGrp="1" noChangeArrowheads="1"/>
          </p:cNvSpPr>
          <p:nvPr>
            <p:ph type="body" idx="1"/>
          </p:nvPr>
        </p:nvSpPr>
        <p:spPr bwMode="auto">
          <a:xfrm>
            <a:off x="925513" y="4386263"/>
            <a:ext cx="5083175" cy="41529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AE1C7962-315B-4F4F-A69A-838F7CE64DB8}" type="slidenum">
              <a:rPr lang="en-US" altLang="en-US"/>
              <a:pPr/>
              <a:t>40</a:t>
            </a:fld>
            <a:endParaRPr lang="en-US" altLang="en-US"/>
          </a:p>
        </p:txBody>
      </p:sp>
      <p:sp>
        <p:nvSpPr>
          <p:cNvPr id="108545" name="Rectangle 1"/>
          <p:cNvSpPr txBox="1">
            <a:spLocks noGrp="1" noRot="1" noChangeAspect="1" noChangeArrowheads="1"/>
          </p:cNvSpPr>
          <p:nvPr>
            <p:ph type="sldImg"/>
          </p:nvPr>
        </p:nvSpPr>
        <p:spPr bwMode="auto">
          <a:xfrm>
            <a:off x="1158875" y="693738"/>
            <a:ext cx="4616450" cy="346233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6" name="Rectangle 2"/>
          <p:cNvSpPr txBox="1">
            <a:spLocks noGrp="1" noChangeArrowheads="1"/>
          </p:cNvSpPr>
          <p:nvPr>
            <p:ph type="body" idx="1"/>
          </p:nvPr>
        </p:nvSpPr>
        <p:spPr bwMode="auto">
          <a:xfrm>
            <a:off x="925513" y="4386263"/>
            <a:ext cx="5083175" cy="41529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A9BEFF9E-F146-4F02-B428-064C9AFFCE8E}" type="slidenum">
              <a:rPr lang="en-US" altLang="en-US"/>
              <a:pPr/>
              <a:t>43</a:t>
            </a:fld>
            <a:endParaRPr lang="en-US" altLang="en-US"/>
          </a:p>
        </p:txBody>
      </p:sp>
      <p:sp>
        <p:nvSpPr>
          <p:cNvPr id="119809"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D9D7E53E-929F-45A5-91BE-32E3D537BC53}" type="slidenum">
              <a:rPr lang="en-US" altLang="en-US" sz="1200"/>
              <a:pPr algn="r">
                <a:buClrTx/>
                <a:buFontTx/>
                <a:buNone/>
              </a:pPr>
              <a:t>43</a:t>
            </a:fld>
            <a:endParaRPr lang="en-US" altLang="en-US" sz="1200"/>
          </a:p>
        </p:txBody>
      </p:sp>
      <p:sp>
        <p:nvSpPr>
          <p:cNvPr id="119810" name="Rectangle 2"/>
          <p:cNvSpPr txBox="1">
            <a:spLocks noGrp="1" noRot="1" noChangeAspect="1" noChangeArrowheads="1"/>
          </p:cNvSpPr>
          <p:nvPr>
            <p:ph type="sldImg"/>
          </p:nvPr>
        </p:nvSpPr>
        <p:spPr bwMode="auto">
          <a:xfrm>
            <a:off x="1158875" y="693738"/>
            <a:ext cx="4616450" cy="346233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9811" name="Text Box 3"/>
          <p:cNvSpPr txBox="1">
            <a:spLocks noChangeArrowheads="1"/>
          </p:cNvSpPr>
          <p:nvPr/>
        </p:nvSpPr>
        <p:spPr bwMode="auto">
          <a:xfrm>
            <a:off x="925513" y="4386263"/>
            <a:ext cx="5083175" cy="415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08A82699-853D-4941-914C-15C03EF7126A}" type="slidenum">
              <a:rPr lang="en-US" altLang="en-US">
                <a:solidFill>
                  <a:prstClr val="white"/>
                </a:solidFill>
              </a:rPr>
              <a:pPr/>
              <a:t>4</a:t>
            </a:fld>
            <a:endParaRPr lang="en-US" altLang="en-US">
              <a:solidFill>
                <a:prstClr val="white"/>
              </a:solidFill>
            </a:endParaRPr>
          </a:p>
        </p:txBody>
      </p:sp>
      <p:sp>
        <p:nvSpPr>
          <p:cNvPr id="152577"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A2F17ADB-3F1B-48BA-8706-E46A76C6E375}" type="slidenum">
              <a:rPr lang="en-US" altLang="en-US" sz="1200"/>
              <a:pPr algn="r">
                <a:buClrTx/>
                <a:buFontTx/>
                <a:buNone/>
              </a:pPr>
              <a:t>4</a:t>
            </a:fld>
            <a:endParaRPr lang="en-US" altLang="en-US" sz="1200"/>
          </a:p>
        </p:txBody>
      </p:sp>
      <p:sp>
        <p:nvSpPr>
          <p:cNvPr id="152578" name="Rectangle 2"/>
          <p:cNvSpPr txBox="1">
            <a:spLocks noGrp="1" noRot="1" noChangeAspect="1" noChangeArrowheads="1"/>
          </p:cNvSpPr>
          <p:nvPr>
            <p:ph type="sldImg"/>
          </p:nvPr>
        </p:nvSpPr>
        <p:spPr bwMode="auto">
          <a:xfrm>
            <a:off x="1158875" y="692150"/>
            <a:ext cx="4616450" cy="34623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2579" name="Text Box 3"/>
          <p:cNvSpPr txBox="1">
            <a:spLocks noChangeArrowheads="1"/>
          </p:cNvSpPr>
          <p:nvPr/>
        </p:nvSpPr>
        <p:spPr bwMode="auto">
          <a:xfrm>
            <a:off x="925513" y="4386263"/>
            <a:ext cx="5083175" cy="4154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solidFill>
                <a:prstClr val="white"/>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D8494CC9-CFA1-427B-8983-ECDB0411C5B1}" type="slidenum">
              <a:rPr lang="en-US" altLang="en-US"/>
              <a:pPr/>
              <a:t>45</a:t>
            </a:fld>
            <a:endParaRPr lang="en-US" altLang="en-US"/>
          </a:p>
        </p:txBody>
      </p:sp>
      <p:sp>
        <p:nvSpPr>
          <p:cNvPr id="120833"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E0E1DFBF-F78F-47EF-8034-E67CC685CD45}" type="slidenum">
              <a:rPr lang="en-US" altLang="en-US" sz="1200"/>
              <a:pPr algn="r">
                <a:buClrTx/>
                <a:buFontTx/>
                <a:buNone/>
              </a:pPr>
              <a:t>45</a:t>
            </a:fld>
            <a:endParaRPr lang="en-US" altLang="en-US" sz="1200"/>
          </a:p>
        </p:txBody>
      </p:sp>
      <p:sp>
        <p:nvSpPr>
          <p:cNvPr id="120834" name="Rectangle 2"/>
          <p:cNvSpPr txBox="1">
            <a:spLocks noGrp="1" noRot="1" noChangeAspect="1" noChangeArrowheads="1"/>
          </p:cNvSpPr>
          <p:nvPr>
            <p:ph type="sldImg"/>
          </p:nvPr>
        </p:nvSpPr>
        <p:spPr bwMode="auto">
          <a:xfrm>
            <a:off x="1158875" y="693738"/>
            <a:ext cx="4616450" cy="346233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5" name="Text Box 3"/>
          <p:cNvSpPr txBox="1">
            <a:spLocks noChangeArrowheads="1"/>
          </p:cNvSpPr>
          <p:nvPr/>
        </p:nvSpPr>
        <p:spPr bwMode="auto">
          <a:xfrm>
            <a:off x="925513" y="4386263"/>
            <a:ext cx="5083175" cy="415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A9BEFF9E-F146-4F02-B428-064C9AFFCE8E}" type="slidenum">
              <a:rPr lang="en-US" altLang="en-US"/>
              <a:pPr/>
              <a:t>50</a:t>
            </a:fld>
            <a:endParaRPr lang="en-US" altLang="en-US"/>
          </a:p>
        </p:txBody>
      </p:sp>
      <p:sp>
        <p:nvSpPr>
          <p:cNvPr id="119809"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D9D7E53E-929F-45A5-91BE-32E3D537BC53}" type="slidenum">
              <a:rPr lang="en-US" altLang="en-US" sz="1200"/>
              <a:pPr algn="r">
                <a:buClrTx/>
                <a:buFontTx/>
                <a:buNone/>
              </a:pPr>
              <a:t>50</a:t>
            </a:fld>
            <a:endParaRPr lang="en-US" altLang="en-US" sz="1200"/>
          </a:p>
        </p:txBody>
      </p:sp>
      <p:sp>
        <p:nvSpPr>
          <p:cNvPr id="119810" name="Rectangle 2"/>
          <p:cNvSpPr txBox="1">
            <a:spLocks noGrp="1" noRot="1" noChangeAspect="1" noChangeArrowheads="1"/>
          </p:cNvSpPr>
          <p:nvPr>
            <p:ph type="sldImg"/>
          </p:nvPr>
        </p:nvSpPr>
        <p:spPr bwMode="auto">
          <a:xfrm>
            <a:off x="1158875" y="693738"/>
            <a:ext cx="4616450" cy="346233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9811" name="Text Box 3"/>
          <p:cNvSpPr txBox="1">
            <a:spLocks noChangeArrowheads="1"/>
          </p:cNvSpPr>
          <p:nvPr/>
        </p:nvSpPr>
        <p:spPr bwMode="auto">
          <a:xfrm>
            <a:off x="925513" y="4386263"/>
            <a:ext cx="5083175" cy="415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392CA0E2-13BD-4A2A-828D-669F118ACDB7}" type="slidenum">
              <a:rPr lang="en-US" altLang="en-US"/>
              <a:pPr/>
              <a:t>51</a:t>
            </a:fld>
            <a:endParaRPr lang="en-US" altLang="en-US"/>
          </a:p>
        </p:txBody>
      </p:sp>
      <p:sp>
        <p:nvSpPr>
          <p:cNvPr id="121857"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536582CA-CCDB-40AB-BEC7-215A83BC0E2A}" type="slidenum">
              <a:rPr lang="en-US" altLang="en-US" sz="1200"/>
              <a:pPr algn="r">
                <a:buClrTx/>
                <a:buFontTx/>
                <a:buNone/>
              </a:pPr>
              <a:t>51</a:t>
            </a:fld>
            <a:endParaRPr lang="en-US" altLang="en-US" sz="1200"/>
          </a:p>
        </p:txBody>
      </p:sp>
      <p:sp>
        <p:nvSpPr>
          <p:cNvPr id="121858" name="Rectangle 2"/>
          <p:cNvSpPr txBox="1">
            <a:spLocks noGrp="1" noRot="1" noChangeAspect="1" noChangeArrowheads="1"/>
          </p:cNvSpPr>
          <p:nvPr>
            <p:ph type="sldImg"/>
          </p:nvPr>
        </p:nvSpPr>
        <p:spPr bwMode="auto">
          <a:xfrm>
            <a:off x="1158875" y="693738"/>
            <a:ext cx="4616450" cy="346233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59" name="Text Box 3"/>
          <p:cNvSpPr txBox="1">
            <a:spLocks noChangeArrowheads="1"/>
          </p:cNvSpPr>
          <p:nvPr/>
        </p:nvSpPr>
        <p:spPr bwMode="auto">
          <a:xfrm>
            <a:off x="925513" y="4386263"/>
            <a:ext cx="5083175" cy="415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114DE9E6-5546-4965-999B-4B50F2449007}" type="slidenum">
              <a:rPr lang="en-US" altLang="en-US"/>
              <a:pPr/>
              <a:t>52</a:t>
            </a:fld>
            <a:endParaRPr lang="en-US" altLang="en-US"/>
          </a:p>
        </p:txBody>
      </p:sp>
      <p:sp>
        <p:nvSpPr>
          <p:cNvPr id="122881"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52483CA7-A172-4D66-B41E-5552983108F0}" type="slidenum">
              <a:rPr lang="en-US" altLang="en-US" sz="1200"/>
              <a:pPr algn="r">
                <a:buClrTx/>
                <a:buFontTx/>
                <a:buNone/>
              </a:pPr>
              <a:t>52</a:t>
            </a:fld>
            <a:endParaRPr lang="en-US" altLang="en-US" sz="1200"/>
          </a:p>
        </p:txBody>
      </p:sp>
      <p:sp>
        <p:nvSpPr>
          <p:cNvPr id="122882" name="Rectangle 2"/>
          <p:cNvSpPr txBox="1">
            <a:spLocks noGrp="1" noRot="1" noChangeAspect="1" noChangeArrowheads="1"/>
          </p:cNvSpPr>
          <p:nvPr>
            <p:ph type="sldImg"/>
          </p:nvPr>
        </p:nvSpPr>
        <p:spPr bwMode="auto">
          <a:xfrm>
            <a:off x="1158875" y="693738"/>
            <a:ext cx="4616450" cy="346233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3" name="Text Box 3"/>
          <p:cNvSpPr txBox="1">
            <a:spLocks noChangeArrowheads="1"/>
          </p:cNvSpPr>
          <p:nvPr/>
        </p:nvSpPr>
        <p:spPr bwMode="auto">
          <a:xfrm>
            <a:off x="925513" y="4386263"/>
            <a:ext cx="5083175" cy="415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1AC589E7-7E38-4A0C-88A0-62BD0CA2D0DB}" type="slidenum">
              <a:rPr lang="en-US" altLang="en-US"/>
              <a:pPr/>
              <a:t>53</a:t>
            </a:fld>
            <a:endParaRPr lang="en-US" altLang="en-US"/>
          </a:p>
        </p:txBody>
      </p:sp>
      <p:sp>
        <p:nvSpPr>
          <p:cNvPr id="123905"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703228F6-B9BC-4307-BEAB-9F3E05A52C16}" type="slidenum">
              <a:rPr lang="en-US" altLang="en-US" sz="1200"/>
              <a:pPr algn="r">
                <a:buClrTx/>
                <a:buFontTx/>
                <a:buNone/>
              </a:pPr>
              <a:t>53</a:t>
            </a:fld>
            <a:endParaRPr lang="en-US" altLang="en-US" sz="1200"/>
          </a:p>
        </p:txBody>
      </p:sp>
      <p:sp>
        <p:nvSpPr>
          <p:cNvPr id="123906" name="Rectangle 2"/>
          <p:cNvSpPr txBox="1">
            <a:spLocks noGrp="1" noRot="1" noChangeAspect="1" noChangeArrowheads="1"/>
          </p:cNvSpPr>
          <p:nvPr>
            <p:ph type="sldImg"/>
          </p:nvPr>
        </p:nvSpPr>
        <p:spPr bwMode="auto">
          <a:xfrm>
            <a:off x="1158875" y="693738"/>
            <a:ext cx="4616450" cy="346233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3907" name="Text Box 3"/>
          <p:cNvSpPr txBox="1">
            <a:spLocks noChangeArrowheads="1"/>
          </p:cNvSpPr>
          <p:nvPr/>
        </p:nvSpPr>
        <p:spPr bwMode="auto">
          <a:xfrm>
            <a:off x="925513" y="4386263"/>
            <a:ext cx="5083175" cy="415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AA91719F-26D7-42F8-B446-7E4B9D1FD8D5}" type="slidenum">
              <a:rPr lang="en-US" altLang="en-US"/>
              <a:pPr/>
              <a:t>54</a:t>
            </a:fld>
            <a:endParaRPr lang="en-US" altLang="en-US"/>
          </a:p>
        </p:txBody>
      </p:sp>
      <p:sp>
        <p:nvSpPr>
          <p:cNvPr id="124929"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F4334ECA-4749-4279-B222-40A458CFAEBB}" type="slidenum">
              <a:rPr lang="en-US" altLang="en-US" sz="1200"/>
              <a:pPr algn="r">
                <a:buClrTx/>
                <a:buFontTx/>
                <a:buNone/>
              </a:pPr>
              <a:t>54</a:t>
            </a:fld>
            <a:endParaRPr lang="en-US" altLang="en-US" sz="1200"/>
          </a:p>
        </p:txBody>
      </p:sp>
      <p:sp>
        <p:nvSpPr>
          <p:cNvPr id="124930" name="Rectangle 2"/>
          <p:cNvSpPr txBox="1">
            <a:spLocks noGrp="1" noRot="1" noChangeAspect="1" noChangeArrowheads="1"/>
          </p:cNvSpPr>
          <p:nvPr>
            <p:ph type="sldImg"/>
          </p:nvPr>
        </p:nvSpPr>
        <p:spPr bwMode="auto">
          <a:xfrm>
            <a:off x="1158875" y="693738"/>
            <a:ext cx="4616450" cy="346233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4931" name="Text Box 3"/>
          <p:cNvSpPr txBox="1">
            <a:spLocks noChangeArrowheads="1"/>
          </p:cNvSpPr>
          <p:nvPr/>
        </p:nvSpPr>
        <p:spPr bwMode="auto">
          <a:xfrm>
            <a:off x="925513" y="4386263"/>
            <a:ext cx="5083175" cy="415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2130E4D0-B0C6-40F5-88CC-43D089A0170A}" type="slidenum">
              <a:rPr lang="en-US" altLang="en-US"/>
              <a:pPr/>
              <a:t>55</a:t>
            </a:fld>
            <a:endParaRPr lang="en-US" altLang="en-US"/>
          </a:p>
        </p:txBody>
      </p:sp>
      <p:sp>
        <p:nvSpPr>
          <p:cNvPr id="125953"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7CF0411C-5F75-4639-ADF5-BFA278CDA01F}" type="slidenum">
              <a:rPr lang="en-US" altLang="en-US" sz="1200"/>
              <a:pPr algn="r">
                <a:buClrTx/>
                <a:buFontTx/>
                <a:buNone/>
              </a:pPr>
              <a:t>55</a:t>
            </a:fld>
            <a:endParaRPr lang="en-US" altLang="en-US" sz="1200"/>
          </a:p>
        </p:txBody>
      </p:sp>
      <p:sp>
        <p:nvSpPr>
          <p:cNvPr id="125954" name="Rectangle 2"/>
          <p:cNvSpPr txBox="1">
            <a:spLocks noGrp="1" noRot="1" noChangeAspect="1" noChangeArrowheads="1"/>
          </p:cNvSpPr>
          <p:nvPr>
            <p:ph type="sldImg"/>
          </p:nvPr>
        </p:nvSpPr>
        <p:spPr bwMode="auto">
          <a:xfrm>
            <a:off x="1158875" y="693738"/>
            <a:ext cx="4616450" cy="346233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5955" name="Text Box 3"/>
          <p:cNvSpPr txBox="1">
            <a:spLocks noChangeArrowheads="1"/>
          </p:cNvSpPr>
          <p:nvPr/>
        </p:nvSpPr>
        <p:spPr bwMode="auto">
          <a:xfrm>
            <a:off x="925513" y="4386263"/>
            <a:ext cx="5083175" cy="415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B42BAEDC-8B35-4A8C-8C2D-E82BEA2BE14B}" type="slidenum">
              <a:rPr lang="en-US" altLang="en-US"/>
              <a:pPr/>
              <a:t>56</a:t>
            </a:fld>
            <a:endParaRPr lang="en-US" altLang="en-US"/>
          </a:p>
        </p:txBody>
      </p:sp>
      <p:sp>
        <p:nvSpPr>
          <p:cNvPr id="128001"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EC779F3A-F6C9-4FD3-8403-EE4E7A80CD8F}" type="slidenum">
              <a:rPr lang="en-US" altLang="en-US" sz="1200"/>
              <a:pPr algn="r">
                <a:buClrTx/>
                <a:buFontTx/>
                <a:buNone/>
              </a:pPr>
              <a:t>56</a:t>
            </a:fld>
            <a:endParaRPr lang="en-US" altLang="en-US" sz="1200"/>
          </a:p>
        </p:txBody>
      </p:sp>
      <p:sp>
        <p:nvSpPr>
          <p:cNvPr id="128002" name="Rectangle 2"/>
          <p:cNvSpPr txBox="1">
            <a:spLocks noGrp="1" noRot="1" noChangeAspect="1" noChangeArrowheads="1"/>
          </p:cNvSpPr>
          <p:nvPr>
            <p:ph type="sldImg"/>
          </p:nvPr>
        </p:nvSpPr>
        <p:spPr bwMode="auto">
          <a:xfrm>
            <a:off x="1158875" y="693738"/>
            <a:ext cx="4616450" cy="346233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8003" name="Text Box 3"/>
          <p:cNvSpPr txBox="1">
            <a:spLocks noChangeArrowheads="1"/>
          </p:cNvSpPr>
          <p:nvPr/>
        </p:nvSpPr>
        <p:spPr bwMode="auto">
          <a:xfrm>
            <a:off x="925513" y="4386263"/>
            <a:ext cx="5083175" cy="415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C6B8EBB1-1592-4123-9341-8E0D178829F9}" type="slidenum">
              <a:rPr lang="en-US" altLang="en-US"/>
              <a:pPr/>
              <a:t>57</a:t>
            </a:fld>
            <a:endParaRPr lang="en-US" altLang="en-US"/>
          </a:p>
        </p:txBody>
      </p:sp>
      <p:sp>
        <p:nvSpPr>
          <p:cNvPr id="129025"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55D30B9C-3884-4F05-8388-F36F5C6A11DE}" type="slidenum">
              <a:rPr lang="en-US" altLang="en-US" sz="1200"/>
              <a:pPr algn="r">
                <a:buClrTx/>
                <a:buFontTx/>
                <a:buNone/>
              </a:pPr>
              <a:t>57</a:t>
            </a:fld>
            <a:endParaRPr lang="en-US" altLang="en-US" sz="1200"/>
          </a:p>
        </p:txBody>
      </p:sp>
      <p:sp>
        <p:nvSpPr>
          <p:cNvPr id="129026" name="Rectangle 2"/>
          <p:cNvSpPr txBox="1">
            <a:spLocks noGrp="1" noRot="1" noChangeAspect="1" noChangeArrowheads="1"/>
          </p:cNvSpPr>
          <p:nvPr>
            <p:ph type="sldImg"/>
          </p:nvPr>
        </p:nvSpPr>
        <p:spPr bwMode="auto">
          <a:xfrm>
            <a:off x="1158875" y="693738"/>
            <a:ext cx="4616450" cy="346233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9027" name="Text Box 3"/>
          <p:cNvSpPr txBox="1">
            <a:spLocks noChangeArrowheads="1"/>
          </p:cNvSpPr>
          <p:nvPr/>
        </p:nvSpPr>
        <p:spPr bwMode="auto">
          <a:xfrm>
            <a:off x="925513" y="4386263"/>
            <a:ext cx="5083175" cy="415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3A21BE06-362F-4844-94FD-17C8BD031B28}" type="slidenum">
              <a:rPr lang="en-US" altLang="en-US"/>
              <a:pPr/>
              <a:t>58</a:t>
            </a:fld>
            <a:endParaRPr lang="en-US" altLang="en-US"/>
          </a:p>
        </p:txBody>
      </p:sp>
      <p:sp>
        <p:nvSpPr>
          <p:cNvPr id="130049"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58803A43-E661-41D1-A16F-EAEEDE5838AA}" type="slidenum">
              <a:rPr lang="en-US" altLang="en-US" sz="1200"/>
              <a:pPr algn="r">
                <a:buClrTx/>
                <a:buFontTx/>
                <a:buNone/>
              </a:pPr>
              <a:t>58</a:t>
            </a:fld>
            <a:endParaRPr lang="en-US" altLang="en-US" sz="1200"/>
          </a:p>
        </p:txBody>
      </p:sp>
      <p:sp>
        <p:nvSpPr>
          <p:cNvPr id="130050" name="Rectangle 2"/>
          <p:cNvSpPr txBox="1">
            <a:spLocks noGrp="1" noRot="1" noChangeAspect="1" noChangeArrowheads="1"/>
          </p:cNvSpPr>
          <p:nvPr>
            <p:ph type="sldImg"/>
          </p:nvPr>
        </p:nvSpPr>
        <p:spPr bwMode="auto">
          <a:xfrm>
            <a:off x="1158875" y="693738"/>
            <a:ext cx="4616450" cy="346233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0051" name="Text Box 3"/>
          <p:cNvSpPr txBox="1">
            <a:spLocks noChangeArrowheads="1"/>
          </p:cNvSpPr>
          <p:nvPr/>
        </p:nvSpPr>
        <p:spPr bwMode="auto">
          <a:xfrm>
            <a:off x="925513" y="4386263"/>
            <a:ext cx="5083175" cy="415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6CD50AA9-79E3-4E5A-8FC5-F555BEC0F3CA}" type="slidenum">
              <a:rPr lang="en-US" altLang="en-US"/>
              <a:pPr/>
              <a:t>5</a:t>
            </a:fld>
            <a:endParaRPr lang="en-US" altLang="en-US"/>
          </a:p>
        </p:txBody>
      </p:sp>
      <p:sp>
        <p:nvSpPr>
          <p:cNvPr id="82945"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66C58E05-DF89-4CDB-8CC6-726844F64B04}" type="slidenum">
              <a:rPr lang="en-US" altLang="en-US" sz="1200"/>
              <a:pPr algn="r">
                <a:buClrTx/>
                <a:buFontTx/>
                <a:buNone/>
              </a:pPr>
              <a:t>5</a:t>
            </a:fld>
            <a:endParaRPr lang="en-US" altLang="en-US" sz="1200"/>
          </a:p>
        </p:txBody>
      </p:sp>
      <p:sp>
        <p:nvSpPr>
          <p:cNvPr id="82946" name="Rectangle 2"/>
          <p:cNvSpPr txBox="1">
            <a:spLocks noGrp="1" noRot="1" noChangeAspect="1" noChangeArrowheads="1"/>
          </p:cNvSpPr>
          <p:nvPr>
            <p:ph type="sldImg"/>
          </p:nvPr>
        </p:nvSpPr>
        <p:spPr bwMode="auto">
          <a:xfrm>
            <a:off x="1158875" y="692150"/>
            <a:ext cx="4616450" cy="34623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7" name="Text Box 3"/>
          <p:cNvSpPr txBox="1">
            <a:spLocks noChangeArrowheads="1"/>
          </p:cNvSpPr>
          <p:nvPr/>
        </p:nvSpPr>
        <p:spPr bwMode="auto">
          <a:xfrm>
            <a:off x="925513" y="4386263"/>
            <a:ext cx="5083175" cy="4154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3A21BE06-362F-4844-94FD-17C8BD031B28}" type="slidenum">
              <a:rPr lang="en-US" altLang="en-US"/>
              <a:pPr/>
              <a:t>59</a:t>
            </a:fld>
            <a:endParaRPr lang="en-US" altLang="en-US"/>
          </a:p>
        </p:txBody>
      </p:sp>
      <p:sp>
        <p:nvSpPr>
          <p:cNvPr id="130049"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58803A43-E661-41D1-A16F-EAEEDE5838AA}" type="slidenum">
              <a:rPr lang="en-US" altLang="en-US" sz="1200"/>
              <a:pPr algn="r">
                <a:buClrTx/>
                <a:buFontTx/>
                <a:buNone/>
              </a:pPr>
              <a:t>59</a:t>
            </a:fld>
            <a:endParaRPr lang="en-US" altLang="en-US" sz="1200"/>
          </a:p>
        </p:txBody>
      </p:sp>
      <p:sp>
        <p:nvSpPr>
          <p:cNvPr id="130050" name="Rectangle 2"/>
          <p:cNvSpPr txBox="1">
            <a:spLocks noGrp="1" noRot="1" noChangeAspect="1" noChangeArrowheads="1"/>
          </p:cNvSpPr>
          <p:nvPr>
            <p:ph type="sldImg"/>
          </p:nvPr>
        </p:nvSpPr>
        <p:spPr bwMode="auto">
          <a:xfrm>
            <a:off x="1158875" y="693738"/>
            <a:ext cx="4616450" cy="346233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0051" name="Text Box 3"/>
          <p:cNvSpPr txBox="1">
            <a:spLocks noChangeArrowheads="1"/>
          </p:cNvSpPr>
          <p:nvPr/>
        </p:nvSpPr>
        <p:spPr bwMode="auto">
          <a:xfrm>
            <a:off x="925513" y="4386263"/>
            <a:ext cx="5083175" cy="415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F64EB09A-29A7-4540-8286-ADD757BAD1E1}" type="slidenum">
              <a:rPr lang="en-US" altLang="en-US"/>
              <a:pPr/>
              <a:t>60</a:t>
            </a:fld>
            <a:endParaRPr lang="en-US" altLang="en-US"/>
          </a:p>
        </p:txBody>
      </p:sp>
      <p:sp>
        <p:nvSpPr>
          <p:cNvPr id="131073"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BBE61F03-337A-41CB-8327-C514B8141DE3}" type="slidenum">
              <a:rPr lang="en-US" altLang="en-US" sz="1200"/>
              <a:pPr algn="r">
                <a:buClrTx/>
                <a:buFontTx/>
                <a:buNone/>
              </a:pPr>
              <a:t>60</a:t>
            </a:fld>
            <a:endParaRPr lang="en-US" altLang="en-US" sz="1200"/>
          </a:p>
        </p:txBody>
      </p:sp>
      <p:sp>
        <p:nvSpPr>
          <p:cNvPr id="131074" name="Rectangle 2"/>
          <p:cNvSpPr txBox="1">
            <a:spLocks noGrp="1" noRot="1" noChangeAspect="1" noChangeArrowheads="1"/>
          </p:cNvSpPr>
          <p:nvPr>
            <p:ph type="sldImg"/>
          </p:nvPr>
        </p:nvSpPr>
        <p:spPr bwMode="auto">
          <a:xfrm>
            <a:off x="1158875" y="693738"/>
            <a:ext cx="4616450" cy="346233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5" name="Text Box 3"/>
          <p:cNvSpPr txBox="1">
            <a:spLocks noChangeArrowheads="1"/>
          </p:cNvSpPr>
          <p:nvPr/>
        </p:nvSpPr>
        <p:spPr bwMode="auto">
          <a:xfrm>
            <a:off x="925513" y="4386263"/>
            <a:ext cx="5083175" cy="415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40E67AB4-2844-48E2-8FFA-3C7594582464}" type="slidenum">
              <a:rPr lang="en-US" altLang="en-US"/>
              <a:pPr/>
              <a:t>61</a:t>
            </a:fld>
            <a:endParaRPr lang="en-US" altLang="en-US"/>
          </a:p>
        </p:txBody>
      </p:sp>
      <p:sp>
        <p:nvSpPr>
          <p:cNvPr id="132097"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A1010660-5D7C-4560-B998-575E8BF8932D}" type="slidenum">
              <a:rPr lang="en-US" altLang="en-US" sz="1200"/>
              <a:pPr algn="r">
                <a:buClrTx/>
                <a:buFontTx/>
                <a:buNone/>
              </a:pPr>
              <a:t>61</a:t>
            </a:fld>
            <a:endParaRPr lang="en-US" altLang="en-US" sz="1200"/>
          </a:p>
        </p:txBody>
      </p:sp>
      <p:sp>
        <p:nvSpPr>
          <p:cNvPr id="132098" name="Rectangle 2"/>
          <p:cNvSpPr txBox="1">
            <a:spLocks noGrp="1" noRot="1" noChangeAspect="1" noChangeArrowheads="1"/>
          </p:cNvSpPr>
          <p:nvPr>
            <p:ph type="sldImg"/>
          </p:nvPr>
        </p:nvSpPr>
        <p:spPr bwMode="auto">
          <a:xfrm>
            <a:off x="1158875" y="693738"/>
            <a:ext cx="4616450" cy="346233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9" name="Text Box 3"/>
          <p:cNvSpPr txBox="1">
            <a:spLocks noChangeArrowheads="1"/>
          </p:cNvSpPr>
          <p:nvPr/>
        </p:nvSpPr>
        <p:spPr bwMode="auto">
          <a:xfrm>
            <a:off x="925513" y="4386263"/>
            <a:ext cx="5083175" cy="415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AA1FDAD6-30AC-404D-8BF2-61C6989B2A10}" type="slidenum">
              <a:rPr lang="en-US" altLang="en-US"/>
              <a:pPr/>
              <a:t>80</a:t>
            </a:fld>
            <a:endParaRPr lang="en-US" altLang="en-US"/>
          </a:p>
        </p:txBody>
      </p:sp>
      <p:sp>
        <p:nvSpPr>
          <p:cNvPr id="139265"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EA9104AF-7F2C-4BAF-853D-D677B2EFA2C7}" type="slidenum">
              <a:rPr lang="en-US" altLang="en-US" sz="1200"/>
              <a:pPr algn="r">
                <a:buClrTx/>
                <a:buFontTx/>
                <a:buNone/>
              </a:pPr>
              <a:t>80</a:t>
            </a:fld>
            <a:endParaRPr lang="en-US" altLang="en-US" sz="1200"/>
          </a:p>
        </p:txBody>
      </p:sp>
      <p:sp>
        <p:nvSpPr>
          <p:cNvPr id="139266" name="Rectangle 2"/>
          <p:cNvSpPr txBox="1">
            <a:spLocks noGrp="1" noRot="1" noChangeAspect="1" noChangeArrowheads="1"/>
          </p:cNvSpPr>
          <p:nvPr>
            <p:ph type="sldImg"/>
          </p:nvPr>
        </p:nvSpPr>
        <p:spPr bwMode="auto">
          <a:xfrm>
            <a:off x="1158875" y="693738"/>
            <a:ext cx="4616450" cy="346233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7" name="Text Box 3"/>
          <p:cNvSpPr txBox="1">
            <a:spLocks noChangeArrowheads="1"/>
          </p:cNvSpPr>
          <p:nvPr/>
        </p:nvSpPr>
        <p:spPr bwMode="auto">
          <a:xfrm>
            <a:off x="925513" y="4386263"/>
            <a:ext cx="5083175" cy="415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AA1FDAD6-30AC-404D-8BF2-61C6989B2A10}" type="slidenum">
              <a:rPr lang="en-US" altLang="en-US"/>
              <a:pPr/>
              <a:t>81</a:t>
            </a:fld>
            <a:endParaRPr lang="en-US" altLang="en-US"/>
          </a:p>
        </p:txBody>
      </p:sp>
      <p:sp>
        <p:nvSpPr>
          <p:cNvPr id="139265"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EA9104AF-7F2C-4BAF-853D-D677B2EFA2C7}" type="slidenum">
              <a:rPr lang="en-US" altLang="en-US" sz="1200"/>
              <a:pPr algn="r">
                <a:buClrTx/>
                <a:buFontTx/>
                <a:buNone/>
              </a:pPr>
              <a:t>81</a:t>
            </a:fld>
            <a:endParaRPr lang="en-US" altLang="en-US" sz="1200"/>
          </a:p>
        </p:txBody>
      </p:sp>
      <p:sp>
        <p:nvSpPr>
          <p:cNvPr id="139266" name="Rectangle 2"/>
          <p:cNvSpPr txBox="1">
            <a:spLocks noGrp="1" noRot="1" noChangeAspect="1" noChangeArrowheads="1"/>
          </p:cNvSpPr>
          <p:nvPr>
            <p:ph type="sldImg"/>
          </p:nvPr>
        </p:nvSpPr>
        <p:spPr bwMode="auto">
          <a:xfrm>
            <a:off x="1158875" y="693738"/>
            <a:ext cx="4616450" cy="346233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7" name="Text Box 3"/>
          <p:cNvSpPr txBox="1">
            <a:spLocks noChangeArrowheads="1"/>
          </p:cNvSpPr>
          <p:nvPr/>
        </p:nvSpPr>
        <p:spPr bwMode="auto">
          <a:xfrm>
            <a:off x="925513" y="4386263"/>
            <a:ext cx="5083175" cy="415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AA1FDAD6-30AC-404D-8BF2-61C6989B2A10}" type="slidenum">
              <a:rPr lang="en-US" altLang="en-US"/>
              <a:pPr/>
              <a:t>82</a:t>
            </a:fld>
            <a:endParaRPr lang="en-US" altLang="en-US"/>
          </a:p>
        </p:txBody>
      </p:sp>
      <p:sp>
        <p:nvSpPr>
          <p:cNvPr id="139265"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EA9104AF-7F2C-4BAF-853D-D677B2EFA2C7}" type="slidenum">
              <a:rPr lang="en-US" altLang="en-US" sz="1200"/>
              <a:pPr algn="r">
                <a:buClrTx/>
                <a:buFontTx/>
                <a:buNone/>
              </a:pPr>
              <a:t>82</a:t>
            </a:fld>
            <a:endParaRPr lang="en-US" altLang="en-US" sz="1200"/>
          </a:p>
        </p:txBody>
      </p:sp>
      <p:sp>
        <p:nvSpPr>
          <p:cNvPr id="139266" name="Rectangle 2"/>
          <p:cNvSpPr txBox="1">
            <a:spLocks noGrp="1" noRot="1" noChangeAspect="1" noChangeArrowheads="1"/>
          </p:cNvSpPr>
          <p:nvPr>
            <p:ph type="sldImg"/>
          </p:nvPr>
        </p:nvSpPr>
        <p:spPr bwMode="auto">
          <a:xfrm>
            <a:off x="1158875" y="693738"/>
            <a:ext cx="4616450" cy="346233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7" name="Text Box 3"/>
          <p:cNvSpPr txBox="1">
            <a:spLocks noChangeArrowheads="1"/>
          </p:cNvSpPr>
          <p:nvPr/>
        </p:nvSpPr>
        <p:spPr bwMode="auto">
          <a:xfrm>
            <a:off x="925513" y="4386263"/>
            <a:ext cx="5083175" cy="415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C703D389-A01A-4A8E-8526-D589F3FC232E}" type="slidenum">
              <a:rPr lang="en-US" altLang="en-US"/>
              <a:pPr/>
              <a:t>83</a:t>
            </a:fld>
            <a:endParaRPr lang="en-US" altLang="en-US"/>
          </a:p>
        </p:txBody>
      </p:sp>
      <p:sp>
        <p:nvSpPr>
          <p:cNvPr id="140289"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271D0DFC-B41F-452A-8C2E-8C3BB44F0F82}" type="slidenum">
              <a:rPr lang="en-US" altLang="en-US" sz="1200"/>
              <a:pPr algn="r">
                <a:buClrTx/>
                <a:buFontTx/>
                <a:buNone/>
              </a:pPr>
              <a:t>83</a:t>
            </a:fld>
            <a:endParaRPr lang="en-US" altLang="en-US" sz="1200"/>
          </a:p>
        </p:txBody>
      </p:sp>
      <p:sp>
        <p:nvSpPr>
          <p:cNvPr id="140290" name="Rectangle 2"/>
          <p:cNvSpPr txBox="1">
            <a:spLocks noGrp="1" noRot="1" noChangeAspect="1" noChangeArrowheads="1"/>
          </p:cNvSpPr>
          <p:nvPr>
            <p:ph type="sldImg"/>
          </p:nvPr>
        </p:nvSpPr>
        <p:spPr bwMode="auto">
          <a:xfrm>
            <a:off x="1158875" y="693738"/>
            <a:ext cx="4616450" cy="346233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1" name="Text Box 3"/>
          <p:cNvSpPr txBox="1">
            <a:spLocks noChangeArrowheads="1"/>
          </p:cNvSpPr>
          <p:nvPr/>
        </p:nvSpPr>
        <p:spPr bwMode="auto">
          <a:xfrm>
            <a:off x="925513" y="4386263"/>
            <a:ext cx="5083175" cy="415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583C5F9C-14D4-45C6-8498-0432E09D6BAE}" type="slidenum">
              <a:rPr lang="en-US" altLang="en-US"/>
              <a:pPr/>
              <a:t>84</a:t>
            </a:fld>
            <a:endParaRPr lang="en-US" altLang="en-US"/>
          </a:p>
        </p:txBody>
      </p:sp>
      <p:sp>
        <p:nvSpPr>
          <p:cNvPr id="141313"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51CC8E1F-3B57-4C11-9DA1-07FF6493A95E}" type="slidenum">
              <a:rPr lang="en-US" altLang="en-US" sz="1200"/>
              <a:pPr algn="r">
                <a:buClrTx/>
                <a:buFontTx/>
                <a:buNone/>
              </a:pPr>
              <a:t>84</a:t>
            </a:fld>
            <a:endParaRPr lang="en-US" altLang="en-US" sz="1200"/>
          </a:p>
        </p:txBody>
      </p:sp>
      <p:sp>
        <p:nvSpPr>
          <p:cNvPr id="141314" name="Rectangle 2"/>
          <p:cNvSpPr txBox="1">
            <a:spLocks noGrp="1" noRot="1" noChangeAspect="1" noChangeArrowheads="1"/>
          </p:cNvSpPr>
          <p:nvPr>
            <p:ph type="sldImg"/>
          </p:nvPr>
        </p:nvSpPr>
        <p:spPr bwMode="auto">
          <a:xfrm>
            <a:off x="1158875" y="693738"/>
            <a:ext cx="4616450" cy="346233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5" name="Text Box 3"/>
          <p:cNvSpPr txBox="1">
            <a:spLocks noChangeArrowheads="1"/>
          </p:cNvSpPr>
          <p:nvPr/>
        </p:nvSpPr>
        <p:spPr bwMode="auto">
          <a:xfrm>
            <a:off x="925513" y="4386263"/>
            <a:ext cx="5083175" cy="415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9347D8E7-A3DB-4541-AB72-42039312FC75}" type="slidenum">
              <a:rPr lang="en-US" altLang="en-US"/>
              <a:pPr/>
              <a:t>89</a:t>
            </a:fld>
            <a:endParaRPr lang="en-US" altLang="en-US"/>
          </a:p>
        </p:txBody>
      </p:sp>
      <p:sp>
        <p:nvSpPr>
          <p:cNvPr id="148481"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8DF0ADAC-7F65-4FE4-B6BB-DAA799FFF462}" type="slidenum">
              <a:rPr lang="en-US" altLang="en-US" sz="1200"/>
              <a:pPr algn="r">
                <a:buClrTx/>
                <a:buFontTx/>
                <a:buNone/>
              </a:pPr>
              <a:t>89</a:t>
            </a:fld>
            <a:endParaRPr lang="en-US" altLang="en-US" sz="1200"/>
          </a:p>
        </p:txBody>
      </p:sp>
      <p:sp>
        <p:nvSpPr>
          <p:cNvPr id="148482" name="Rectangle 2"/>
          <p:cNvSpPr txBox="1">
            <a:spLocks noGrp="1" noRot="1" noChangeAspect="1" noChangeArrowheads="1"/>
          </p:cNvSpPr>
          <p:nvPr>
            <p:ph type="sldImg"/>
          </p:nvPr>
        </p:nvSpPr>
        <p:spPr bwMode="auto">
          <a:xfrm>
            <a:off x="1158875" y="693738"/>
            <a:ext cx="4616450" cy="346233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8483" name="Text Box 3"/>
          <p:cNvSpPr txBox="1">
            <a:spLocks noChangeArrowheads="1"/>
          </p:cNvSpPr>
          <p:nvPr/>
        </p:nvSpPr>
        <p:spPr bwMode="auto">
          <a:xfrm>
            <a:off x="925513" y="4386263"/>
            <a:ext cx="5083175" cy="415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30AF8BE8-271C-4820-A5E3-BC43EB46E15D}" type="slidenum">
              <a:rPr lang="en-US" altLang="en-US"/>
              <a:pPr/>
              <a:t>90</a:t>
            </a:fld>
            <a:endParaRPr lang="en-US" altLang="en-US"/>
          </a:p>
        </p:txBody>
      </p:sp>
      <p:sp>
        <p:nvSpPr>
          <p:cNvPr id="149505"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7E1A22D4-9969-47D0-8A17-FED0E191D388}" type="slidenum">
              <a:rPr lang="en-US" altLang="en-US" sz="1200"/>
              <a:pPr algn="r">
                <a:buClrTx/>
                <a:buFontTx/>
                <a:buNone/>
              </a:pPr>
              <a:t>90</a:t>
            </a:fld>
            <a:endParaRPr lang="en-US" altLang="en-US" sz="1200"/>
          </a:p>
        </p:txBody>
      </p:sp>
      <p:sp>
        <p:nvSpPr>
          <p:cNvPr id="149506" name="Rectangle 2"/>
          <p:cNvSpPr txBox="1">
            <a:spLocks noGrp="1" noRot="1" noChangeAspect="1" noChangeArrowheads="1"/>
          </p:cNvSpPr>
          <p:nvPr>
            <p:ph type="sldImg"/>
          </p:nvPr>
        </p:nvSpPr>
        <p:spPr bwMode="auto">
          <a:xfrm>
            <a:off x="1158875" y="693738"/>
            <a:ext cx="4616450" cy="346233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9507" name="Text Box 3"/>
          <p:cNvSpPr txBox="1">
            <a:spLocks noChangeArrowheads="1"/>
          </p:cNvSpPr>
          <p:nvPr/>
        </p:nvSpPr>
        <p:spPr bwMode="auto">
          <a:xfrm>
            <a:off x="925513" y="4386263"/>
            <a:ext cx="5083175" cy="415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6F9AEDB8-254E-46DF-8D48-0825DAD1C430}" type="slidenum">
              <a:rPr lang="en-US" altLang="en-US"/>
              <a:pPr/>
              <a:t>6</a:t>
            </a:fld>
            <a:endParaRPr lang="en-US" altLang="en-US"/>
          </a:p>
        </p:txBody>
      </p:sp>
      <p:sp>
        <p:nvSpPr>
          <p:cNvPr id="83969"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E00F0733-AE7F-42DB-BDC5-27872DF6287D}" type="slidenum">
              <a:rPr lang="en-US" altLang="en-US" sz="1200"/>
              <a:pPr algn="r">
                <a:buClrTx/>
                <a:buFontTx/>
                <a:buNone/>
              </a:pPr>
              <a:t>6</a:t>
            </a:fld>
            <a:endParaRPr lang="en-US" altLang="en-US" sz="1200"/>
          </a:p>
        </p:txBody>
      </p:sp>
      <p:sp>
        <p:nvSpPr>
          <p:cNvPr id="83970" name="Rectangle 2"/>
          <p:cNvSpPr txBox="1">
            <a:spLocks noGrp="1" noRot="1" noChangeAspect="1" noChangeArrowheads="1"/>
          </p:cNvSpPr>
          <p:nvPr>
            <p:ph type="sldImg"/>
          </p:nvPr>
        </p:nvSpPr>
        <p:spPr bwMode="auto">
          <a:xfrm>
            <a:off x="1158875" y="692150"/>
            <a:ext cx="4616450" cy="34623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1" name="Text Box 3"/>
          <p:cNvSpPr txBox="1">
            <a:spLocks noChangeArrowheads="1"/>
          </p:cNvSpPr>
          <p:nvPr/>
        </p:nvSpPr>
        <p:spPr bwMode="auto">
          <a:xfrm>
            <a:off x="925513" y="4386263"/>
            <a:ext cx="5083175" cy="4154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95A50B43-F2CC-4FDD-80CF-C678ACA983B3}" type="slidenum">
              <a:rPr lang="en-US" altLang="en-US"/>
              <a:pPr/>
              <a:t>93</a:t>
            </a:fld>
            <a:endParaRPr lang="en-US" altLang="en-US"/>
          </a:p>
        </p:txBody>
      </p:sp>
      <p:sp>
        <p:nvSpPr>
          <p:cNvPr id="150529"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59FDCA95-95DA-435C-8DEF-8299AF5A2C29}" type="slidenum">
              <a:rPr lang="en-US" altLang="en-US" sz="1200"/>
              <a:pPr algn="r">
                <a:buClrTx/>
                <a:buFontTx/>
                <a:buNone/>
              </a:pPr>
              <a:t>93</a:t>
            </a:fld>
            <a:endParaRPr lang="en-US" altLang="en-US" sz="1200"/>
          </a:p>
        </p:txBody>
      </p:sp>
      <p:sp>
        <p:nvSpPr>
          <p:cNvPr id="150530" name="Rectangle 2"/>
          <p:cNvSpPr txBox="1">
            <a:spLocks noGrp="1" noRot="1" noChangeAspect="1" noChangeArrowheads="1"/>
          </p:cNvSpPr>
          <p:nvPr>
            <p:ph type="sldImg"/>
          </p:nvPr>
        </p:nvSpPr>
        <p:spPr bwMode="auto">
          <a:xfrm>
            <a:off x="1158875" y="693738"/>
            <a:ext cx="4616450" cy="346233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0531" name="Text Box 3"/>
          <p:cNvSpPr txBox="1">
            <a:spLocks noChangeArrowheads="1"/>
          </p:cNvSpPr>
          <p:nvPr/>
        </p:nvSpPr>
        <p:spPr bwMode="auto">
          <a:xfrm>
            <a:off x="925513" y="4386263"/>
            <a:ext cx="5083175" cy="415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620730F3-0E34-4DF3-926B-30BC296F6B8E}" type="slidenum">
              <a:rPr lang="en-US" altLang="en-US"/>
              <a:pPr/>
              <a:t>94</a:t>
            </a:fld>
            <a:endParaRPr lang="en-US" altLang="en-US"/>
          </a:p>
        </p:txBody>
      </p:sp>
      <p:sp>
        <p:nvSpPr>
          <p:cNvPr id="151553"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3B12A8D4-7CCA-472B-9F91-738360B03E73}" type="slidenum">
              <a:rPr lang="en-US" altLang="en-US" sz="1200"/>
              <a:pPr algn="r">
                <a:buClrTx/>
                <a:buFontTx/>
                <a:buNone/>
              </a:pPr>
              <a:t>94</a:t>
            </a:fld>
            <a:endParaRPr lang="en-US" altLang="en-US" sz="1200"/>
          </a:p>
        </p:txBody>
      </p:sp>
      <p:sp>
        <p:nvSpPr>
          <p:cNvPr id="151554" name="Rectangle 2"/>
          <p:cNvSpPr txBox="1">
            <a:spLocks noGrp="1" noRot="1" noChangeAspect="1" noChangeArrowheads="1"/>
          </p:cNvSpPr>
          <p:nvPr>
            <p:ph type="sldImg"/>
          </p:nvPr>
        </p:nvSpPr>
        <p:spPr bwMode="auto">
          <a:xfrm>
            <a:off x="1158875" y="693738"/>
            <a:ext cx="4616450" cy="346233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1555" name="Text Box 3"/>
          <p:cNvSpPr txBox="1">
            <a:spLocks noChangeArrowheads="1"/>
          </p:cNvSpPr>
          <p:nvPr/>
        </p:nvSpPr>
        <p:spPr bwMode="auto">
          <a:xfrm>
            <a:off x="925513" y="4386263"/>
            <a:ext cx="5083175" cy="415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D8494CC9-CFA1-427B-8983-ECDB0411C5B1}" type="slidenum">
              <a:rPr lang="en-US" altLang="en-US"/>
              <a:pPr/>
              <a:t>96</a:t>
            </a:fld>
            <a:endParaRPr lang="en-US" altLang="en-US"/>
          </a:p>
        </p:txBody>
      </p:sp>
      <p:sp>
        <p:nvSpPr>
          <p:cNvPr id="120833"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E0E1DFBF-F78F-47EF-8034-E67CC685CD45}" type="slidenum">
              <a:rPr lang="en-US" altLang="en-US" sz="1200"/>
              <a:pPr algn="r">
                <a:buClrTx/>
                <a:buFontTx/>
                <a:buNone/>
              </a:pPr>
              <a:t>96</a:t>
            </a:fld>
            <a:endParaRPr lang="en-US" altLang="en-US" sz="1200"/>
          </a:p>
        </p:txBody>
      </p:sp>
      <p:sp>
        <p:nvSpPr>
          <p:cNvPr id="120834" name="Rectangle 2"/>
          <p:cNvSpPr txBox="1">
            <a:spLocks noGrp="1" noRot="1" noChangeAspect="1" noChangeArrowheads="1"/>
          </p:cNvSpPr>
          <p:nvPr>
            <p:ph type="sldImg"/>
          </p:nvPr>
        </p:nvSpPr>
        <p:spPr bwMode="auto">
          <a:xfrm>
            <a:off x="1158875" y="693738"/>
            <a:ext cx="4616450" cy="346233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5" name="Text Box 3"/>
          <p:cNvSpPr txBox="1">
            <a:spLocks noChangeArrowheads="1"/>
          </p:cNvSpPr>
          <p:nvPr/>
        </p:nvSpPr>
        <p:spPr bwMode="auto">
          <a:xfrm>
            <a:off x="925513" y="4386263"/>
            <a:ext cx="5083175" cy="415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B8FCDD2E-E7CD-419E-A0C3-4B340B41259E}" type="slidenum">
              <a:rPr lang="en-US" altLang="en-US"/>
              <a:pPr/>
              <a:t>7</a:t>
            </a:fld>
            <a:endParaRPr lang="en-US" altLang="en-US"/>
          </a:p>
        </p:txBody>
      </p:sp>
      <p:sp>
        <p:nvSpPr>
          <p:cNvPr id="84993"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2E5C2986-D720-4F96-8E8F-B260843838F4}" type="slidenum">
              <a:rPr lang="en-US" altLang="en-US" sz="1200"/>
              <a:pPr algn="r">
                <a:buClrTx/>
                <a:buFontTx/>
                <a:buNone/>
              </a:pPr>
              <a:t>7</a:t>
            </a:fld>
            <a:endParaRPr lang="en-US" altLang="en-US" sz="1200"/>
          </a:p>
        </p:txBody>
      </p:sp>
      <p:sp>
        <p:nvSpPr>
          <p:cNvPr id="84994" name="Rectangle 2"/>
          <p:cNvSpPr txBox="1">
            <a:spLocks noGrp="1" noRot="1" noChangeAspect="1" noChangeArrowheads="1"/>
          </p:cNvSpPr>
          <p:nvPr>
            <p:ph type="sldImg"/>
          </p:nvPr>
        </p:nvSpPr>
        <p:spPr bwMode="auto">
          <a:xfrm>
            <a:off x="1158875" y="693738"/>
            <a:ext cx="4616450" cy="346233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5" name="Text Box 3"/>
          <p:cNvSpPr txBox="1">
            <a:spLocks noChangeArrowheads="1"/>
          </p:cNvSpPr>
          <p:nvPr/>
        </p:nvSpPr>
        <p:spPr bwMode="auto">
          <a:xfrm>
            <a:off x="925513" y="4386263"/>
            <a:ext cx="5083175" cy="415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228E3808-9F4D-499E-A2AA-E1E243D52F90}" type="slidenum">
              <a:rPr lang="en-US" altLang="en-US"/>
              <a:pPr/>
              <a:t>8</a:t>
            </a:fld>
            <a:endParaRPr lang="en-US" altLang="en-US"/>
          </a:p>
        </p:txBody>
      </p:sp>
      <p:sp>
        <p:nvSpPr>
          <p:cNvPr id="86017" name="Text Box 1"/>
          <p:cNvSpPr txBox="1">
            <a:spLocks noChangeArrowheads="1"/>
          </p:cNvSpPr>
          <p:nvPr/>
        </p:nvSpPr>
        <p:spPr bwMode="auto">
          <a:xfrm>
            <a:off x="3929063" y="8772525"/>
            <a:ext cx="30051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520" tIns="46080" rIns="92520" bIns="4608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r">
              <a:buClrTx/>
              <a:buFontTx/>
              <a:buNone/>
            </a:pPr>
            <a:fld id="{16BDA883-DA7E-4C98-A0AF-362278A410E3}" type="slidenum">
              <a:rPr lang="en-US" altLang="en-US" sz="1200"/>
              <a:pPr algn="r">
                <a:buClrTx/>
                <a:buFontTx/>
                <a:buNone/>
              </a:pPr>
              <a:t>8</a:t>
            </a:fld>
            <a:endParaRPr lang="en-US" altLang="en-US" sz="1200"/>
          </a:p>
        </p:txBody>
      </p:sp>
      <p:sp>
        <p:nvSpPr>
          <p:cNvPr id="86018" name="Rectangle 2"/>
          <p:cNvSpPr txBox="1">
            <a:spLocks noGrp="1" noRot="1" noChangeAspect="1" noChangeArrowheads="1"/>
          </p:cNvSpPr>
          <p:nvPr>
            <p:ph type="sldImg"/>
          </p:nvPr>
        </p:nvSpPr>
        <p:spPr bwMode="auto">
          <a:xfrm>
            <a:off x="1158875" y="693738"/>
            <a:ext cx="4616450" cy="346233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9" name="Text Box 3"/>
          <p:cNvSpPr txBox="1">
            <a:spLocks noChangeArrowheads="1"/>
          </p:cNvSpPr>
          <p:nvPr/>
        </p:nvSpPr>
        <p:spPr bwMode="auto">
          <a:xfrm>
            <a:off x="925513" y="4386263"/>
            <a:ext cx="5083175" cy="415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98AE7BD0-DDA2-4E93-9EF7-3AD2479C4529}" type="slidenum">
              <a:rPr lang="en-US" altLang="en-US"/>
              <a:pPr/>
              <a:t>9</a:t>
            </a:fld>
            <a:endParaRPr lang="en-US" altLang="en-US"/>
          </a:p>
        </p:txBody>
      </p:sp>
      <p:sp>
        <p:nvSpPr>
          <p:cNvPr id="87041" name="Rectangle 1"/>
          <p:cNvSpPr txBox="1">
            <a:spLocks noGrp="1" noRot="1" noChangeAspect="1" noChangeArrowheads="1"/>
          </p:cNvSpPr>
          <p:nvPr>
            <p:ph type="sldImg"/>
          </p:nvPr>
        </p:nvSpPr>
        <p:spPr bwMode="auto">
          <a:xfrm>
            <a:off x="1158875" y="693738"/>
            <a:ext cx="4616450" cy="346233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Rectangle 2"/>
          <p:cNvSpPr txBox="1">
            <a:spLocks noGrp="1" noChangeArrowheads="1"/>
          </p:cNvSpPr>
          <p:nvPr>
            <p:ph type="body" idx="1"/>
          </p:nvPr>
        </p:nvSpPr>
        <p:spPr bwMode="auto">
          <a:xfrm>
            <a:off x="925513" y="4386263"/>
            <a:ext cx="5083175" cy="41529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idx="10"/>
          </p:nvPr>
        </p:nvSpPr>
        <p:spPr/>
        <p:txBody>
          <a:bodyPr/>
          <a:lstStyle>
            <a:lvl1pPr>
              <a:defRPr/>
            </a:lvl1pPr>
          </a:lstStyle>
          <a:p>
            <a:fld id="{ED61C7BB-EAFA-4EC5-8284-D81C760FDF49}" type="slidenum">
              <a:rPr lang="en-US" altLang="en-US"/>
              <a:pPr/>
              <a:t>‹#›</a:t>
            </a:fld>
            <a:endParaRPr lang="en-US" altLang="en-US"/>
          </a:p>
        </p:txBody>
      </p:sp>
    </p:spTree>
    <p:extLst>
      <p:ext uri="{BB962C8B-B14F-4D97-AF65-F5344CB8AC3E}">
        <p14:creationId xmlns:p14="http://schemas.microsoft.com/office/powerpoint/2010/main" val="4018608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32253C36-EB0F-41C0-ADCE-382445A98476}" type="slidenum">
              <a:rPr lang="en-US" altLang="en-US"/>
              <a:pPr/>
              <a:t>‹#›</a:t>
            </a:fld>
            <a:endParaRPr lang="en-US" altLang="en-US"/>
          </a:p>
        </p:txBody>
      </p:sp>
    </p:spTree>
    <p:extLst>
      <p:ext uri="{BB962C8B-B14F-4D97-AF65-F5344CB8AC3E}">
        <p14:creationId xmlns:p14="http://schemas.microsoft.com/office/powerpoint/2010/main" val="423107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041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041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7EE0195D-0D7D-482F-A5C9-6AF96FAE54ED}" type="slidenum">
              <a:rPr lang="en-US" altLang="en-US"/>
              <a:pPr/>
              <a:t>‹#›</a:t>
            </a:fld>
            <a:endParaRPr lang="en-US" altLang="en-US"/>
          </a:p>
        </p:txBody>
      </p:sp>
    </p:spTree>
    <p:extLst>
      <p:ext uri="{BB962C8B-B14F-4D97-AF65-F5344CB8AC3E}">
        <p14:creationId xmlns:p14="http://schemas.microsoft.com/office/powerpoint/2010/main" val="978529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769996AC-E9DE-46A7-9902-ABBEE14FDECD}" type="slidenum">
              <a:rPr lang="en-US" altLang="en-US"/>
              <a:pPr/>
              <a:t>‹#›</a:t>
            </a:fld>
            <a:endParaRPr lang="en-US" altLang="en-US"/>
          </a:p>
        </p:txBody>
      </p:sp>
    </p:spTree>
    <p:extLst>
      <p:ext uri="{BB962C8B-B14F-4D97-AF65-F5344CB8AC3E}">
        <p14:creationId xmlns:p14="http://schemas.microsoft.com/office/powerpoint/2010/main" val="2422728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idx="10"/>
          </p:nvPr>
        </p:nvSpPr>
        <p:spPr/>
        <p:txBody>
          <a:bodyPr/>
          <a:lstStyle>
            <a:lvl1pPr>
              <a:defRPr/>
            </a:lvl1pPr>
          </a:lstStyle>
          <a:p>
            <a:fld id="{08811BE3-C678-4DD4-B40D-E1D656345994}" type="slidenum">
              <a:rPr lang="en-US" altLang="en-US"/>
              <a:pPr/>
              <a:t>‹#›</a:t>
            </a:fld>
            <a:endParaRPr lang="en-US" altLang="en-US"/>
          </a:p>
        </p:txBody>
      </p:sp>
    </p:spTree>
    <p:extLst>
      <p:ext uri="{BB962C8B-B14F-4D97-AF65-F5344CB8AC3E}">
        <p14:creationId xmlns:p14="http://schemas.microsoft.com/office/powerpoint/2010/main" val="1203386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2413" y="1981200"/>
            <a:ext cx="3390900" cy="367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65713" y="1981200"/>
            <a:ext cx="3390900" cy="367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idx="10"/>
          </p:nvPr>
        </p:nvSpPr>
        <p:spPr/>
        <p:txBody>
          <a:bodyPr/>
          <a:lstStyle>
            <a:lvl1pPr>
              <a:defRPr/>
            </a:lvl1pPr>
          </a:lstStyle>
          <a:p>
            <a:fld id="{83A0E4EE-2399-4783-9FB7-FEAAEAD78A25}" type="slidenum">
              <a:rPr lang="en-US" altLang="en-US"/>
              <a:pPr/>
              <a:t>‹#›</a:t>
            </a:fld>
            <a:endParaRPr lang="en-US" altLang="en-US"/>
          </a:p>
        </p:txBody>
      </p:sp>
    </p:spTree>
    <p:extLst>
      <p:ext uri="{BB962C8B-B14F-4D97-AF65-F5344CB8AC3E}">
        <p14:creationId xmlns:p14="http://schemas.microsoft.com/office/powerpoint/2010/main" val="3152721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idx="10"/>
          </p:nvPr>
        </p:nvSpPr>
        <p:spPr/>
        <p:txBody>
          <a:bodyPr/>
          <a:lstStyle>
            <a:lvl1pPr>
              <a:defRPr/>
            </a:lvl1pPr>
          </a:lstStyle>
          <a:p>
            <a:fld id="{5DBECC73-CBE0-47ED-8A2E-7D7D40BC7D64}" type="slidenum">
              <a:rPr lang="en-US" altLang="en-US"/>
              <a:pPr/>
              <a:t>‹#›</a:t>
            </a:fld>
            <a:endParaRPr lang="en-US" altLang="en-US"/>
          </a:p>
        </p:txBody>
      </p:sp>
    </p:spTree>
    <p:extLst>
      <p:ext uri="{BB962C8B-B14F-4D97-AF65-F5344CB8AC3E}">
        <p14:creationId xmlns:p14="http://schemas.microsoft.com/office/powerpoint/2010/main" val="2649885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idx="10"/>
          </p:nvPr>
        </p:nvSpPr>
        <p:spPr/>
        <p:txBody>
          <a:bodyPr/>
          <a:lstStyle>
            <a:lvl1pPr>
              <a:defRPr/>
            </a:lvl1pPr>
          </a:lstStyle>
          <a:p>
            <a:fld id="{7498C8E5-AB92-442A-9C02-382BDBF581D6}" type="slidenum">
              <a:rPr lang="en-US" altLang="en-US"/>
              <a:pPr/>
              <a:t>‹#›</a:t>
            </a:fld>
            <a:endParaRPr lang="en-US" altLang="en-US"/>
          </a:p>
        </p:txBody>
      </p:sp>
    </p:spTree>
    <p:extLst>
      <p:ext uri="{BB962C8B-B14F-4D97-AF65-F5344CB8AC3E}">
        <p14:creationId xmlns:p14="http://schemas.microsoft.com/office/powerpoint/2010/main" val="2891586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B957BFE1-AC2A-4502-9962-64B48C880927}" type="slidenum">
              <a:rPr lang="en-US" altLang="en-US"/>
              <a:pPr/>
              <a:t>‹#›</a:t>
            </a:fld>
            <a:endParaRPr lang="en-US" altLang="en-US"/>
          </a:p>
        </p:txBody>
      </p:sp>
    </p:spTree>
    <p:extLst>
      <p:ext uri="{BB962C8B-B14F-4D97-AF65-F5344CB8AC3E}">
        <p14:creationId xmlns:p14="http://schemas.microsoft.com/office/powerpoint/2010/main" val="86520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487B46C6-B678-438D-B315-63B40DC8EBE7}" type="slidenum">
              <a:rPr lang="en-US" altLang="en-US"/>
              <a:pPr/>
              <a:t>‹#›</a:t>
            </a:fld>
            <a:endParaRPr lang="en-US" altLang="en-US"/>
          </a:p>
        </p:txBody>
      </p:sp>
    </p:spTree>
    <p:extLst>
      <p:ext uri="{BB962C8B-B14F-4D97-AF65-F5344CB8AC3E}">
        <p14:creationId xmlns:p14="http://schemas.microsoft.com/office/powerpoint/2010/main" val="4064426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884DAC15-E3FA-47B1-AA25-405B06771084}" type="slidenum">
              <a:rPr lang="en-US" altLang="en-US"/>
              <a:pPr/>
              <a:t>‹#›</a:t>
            </a:fld>
            <a:endParaRPr lang="en-US" altLang="en-US"/>
          </a:p>
        </p:txBody>
      </p:sp>
    </p:spTree>
    <p:extLst>
      <p:ext uri="{BB962C8B-B14F-4D97-AF65-F5344CB8AC3E}">
        <p14:creationId xmlns:p14="http://schemas.microsoft.com/office/powerpoint/2010/main" val="1899669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609600"/>
            <a:ext cx="7770813"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smtClean="0"/>
              <a:t>Click to edit the title text format</a:t>
            </a:r>
          </a:p>
        </p:txBody>
      </p:sp>
      <p:sp>
        <p:nvSpPr>
          <p:cNvPr id="1026" name="Rectangle 2"/>
          <p:cNvSpPr>
            <a:spLocks noGrp="1" noChangeArrowheads="1"/>
          </p:cNvSpPr>
          <p:nvPr>
            <p:ph type="body" idx="1"/>
          </p:nvPr>
        </p:nvSpPr>
        <p:spPr bwMode="auto">
          <a:xfrm>
            <a:off x="1522413" y="1981200"/>
            <a:ext cx="6934200" cy="367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p:txBody>
      </p:sp>
      <p:sp>
        <p:nvSpPr>
          <p:cNvPr id="1027" name="Text Box 3"/>
          <p:cNvSpPr txBox="1">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28" name="Text Box 4"/>
          <p:cNvSpPr txBox="1">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29" name="Rectangle 5"/>
          <p:cNvSpPr>
            <a:spLocks noGrp="1" noChangeArrowheads="1"/>
          </p:cNvSpPr>
          <p:nvPr>
            <p:ph type="sldNum"/>
          </p:nvPr>
        </p:nvSpPr>
        <p:spPr bwMode="auto">
          <a:xfrm>
            <a:off x="6553200" y="62484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ea typeface="DejaVu Sans" charset="0"/>
                <a:cs typeface="DejaVu Sans" charset="0"/>
              </a:defRPr>
            </a:lvl1pPr>
          </a:lstStyle>
          <a:p>
            <a:fld id="{42F80B05-2FEA-4C61-A7EB-47D3E06112E9}" type="slidenum">
              <a:rPr lang="en-US" altLang="en-US"/>
              <a:pPr/>
              <a:t>‹#›</a:t>
            </a:fld>
            <a:endParaRPr lang="en-US" altLang="en-US"/>
          </a:p>
        </p:txBody>
      </p:sp>
      <p:sp>
        <p:nvSpPr>
          <p:cNvPr id="1030" name="AutoShape 6">
            <a:hlinkClick r:id="" action="ppaction://hlinkshowjump?jump=nextslide"/>
          </p:cNvPr>
          <p:cNvSpPr>
            <a:spLocks noChangeArrowheads="1"/>
          </p:cNvSpPr>
          <p:nvPr/>
        </p:nvSpPr>
        <p:spPr bwMode="auto">
          <a:xfrm>
            <a:off x="8683625" y="6321425"/>
            <a:ext cx="384175" cy="384175"/>
          </a:xfrm>
          <a:prstGeom prst="actionButtonForwardNext">
            <a:avLst/>
          </a:prstGeom>
          <a:solidFill>
            <a:srgbClr val="00CC99"/>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31" name="AutoShape 7">
            <a:hlinkClick r:id="" action="ppaction://hlinkshowjump?jump=previousslide"/>
          </p:cNvPr>
          <p:cNvSpPr>
            <a:spLocks noChangeArrowheads="1"/>
          </p:cNvSpPr>
          <p:nvPr/>
        </p:nvSpPr>
        <p:spPr bwMode="auto">
          <a:xfrm>
            <a:off x="8278813" y="6324600"/>
            <a:ext cx="381000" cy="381000"/>
          </a:xfrm>
          <a:prstGeom prst="actionButtonBackPrevious">
            <a:avLst/>
          </a:prstGeom>
          <a:solidFill>
            <a:srgbClr val="00CC99"/>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WenQuanYi Zen Hei Sharp" charset="0"/>
          <a:cs typeface="WenQuanYi Zen Hei Sharp" charset="0"/>
        </a:defRPr>
      </a:lvl2pPr>
      <a:lvl3pPr marL="1143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WenQuanYi Zen Hei Sharp" charset="0"/>
          <a:cs typeface="WenQuanYi Zen Hei Sharp" charset="0"/>
        </a:defRPr>
      </a:lvl3pPr>
      <a:lvl4pPr marL="1600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WenQuanYi Zen Hei Sharp" charset="0"/>
          <a:cs typeface="WenQuanYi Zen Hei Sharp" charset="0"/>
        </a:defRPr>
      </a:lvl4pPr>
      <a:lvl5pPr marL="20574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WenQuanYi Zen Hei Sharp" charset="0"/>
          <a:cs typeface="WenQuanYi Zen Hei Sharp"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WenQuanYi Zen Hei Sharp" charset="0"/>
          <a:cs typeface="WenQuanYi Zen Hei Sharp"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WenQuanYi Zen Hei Sharp" charset="0"/>
          <a:cs typeface="WenQuanYi Zen Hei Sharp"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WenQuanYi Zen Hei Sharp" charset="0"/>
          <a:cs typeface="WenQuanYi Zen Hei Sharp"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WenQuanYi Zen Hei Sharp" charset="0"/>
          <a:cs typeface="WenQuanYi Zen Hei Sharp"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hyperlink" Target="http://www.aoml.noaa.gov/phod/dac/Hansen-Poulain_QC.pdf"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5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55.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gif"/></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7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82.xml.rels><?xml version="1.0" encoding="UTF-8" standalone="yes"?>
<Relationships xmlns="http://schemas.openxmlformats.org/package/2006/relationships"><Relationship Id="rId3" Type="http://schemas.openxmlformats.org/officeDocument/2006/relationships/hyperlink" Target="http://www.aoml.noaa.gov/phod/gdp/interpolated" TargetMode="Externa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png"/></Relationships>
</file>

<file path=ppt/slides/_rels/slide83.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99.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8.png"/><Relationship Id="rId4" Type="http://schemas.openxmlformats.org/officeDocument/2006/relationships/image" Target="../media/image97.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8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107.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b="11702"/>
          <a:stretch>
            <a:fillRect/>
          </a:stretch>
        </p:blipFill>
        <p:spPr bwMode="auto">
          <a:xfrm>
            <a:off x="3505200" y="2801938"/>
            <a:ext cx="2590800" cy="2465387"/>
          </a:xfrm>
          <a:prstGeom prst="rect">
            <a:avLst/>
          </a:prstGeom>
          <a:noFill/>
          <a:ln>
            <a:noFill/>
          </a:ln>
          <a:effectLst/>
          <a:extLst>
            <a:ext uri="{909E8E84-426E-40DD-AFC4-6F175D3DCCD1}">
              <a14:hiddenFill xmlns:a14="http://schemas.microsoft.com/office/drawing/2010/main">
                <a:blipFill dpi="0" rotWithShape="0">
                  <a:blip/>
                  <a:srcRect b="11702"/>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8" name="Text Box 2"/>
          <p:cNvSpPr txBox="1">
            <a:spLocks noChangeArrowheads="1"/>
          </p:cNvSpPr>
          <p:nvPr/>
        </p:nvSpPr>
        <p:spPr bwMode="auto">
          <a:xfrm>
            <a:off x="1905000" y="228600"/>
            <a:ext cx="5638800" cy="2239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spcBef>
                <a:spcPts val="2500"/>
              </a:spcBef>
              <a:buClrTx/>
              <a:buFontTx/>
              <a:buNone/>
            </a:pPr>
            <a:r>
              <a:rPr lang="en-US" altLang="en-US" sz="4000" b="1">
                <a:solidFill>
                  <a:srgbClr val="0000FF"/>
                </a:solidFill>
              </a:rPr>
              <a:t>All You Wanted To Know About Drifters</a:t>
            </a:r>
          </a:p>
          <a:p>
            <a:pPr algn="ctr">
              <a:spcBef>
                <a:spcPts val="2500"/>
              </a:spcBef>
              <a:buClrTx/>
              <a:buFontTx/>
              <a:buNone/>
            </a:pPr>
            <a:r>
              <a:rPr lang="en-US" altLang="en-US" sz="4000" b="1" u="sng">
                <a:solidFill>
                  <a:srgbClr val="0000FF"/>
                </a:solidFill>
              </a:rPr>
              <a:t>Training CD</a:t>
            </a:r>
          </a:p>
        </p:txBody>
      </p:sp>
      <p:sp>
        <p:nvSpPr>
          <p:cNvPr id="4099" name="Rectangle 3"/>
          <p:cNvSpPr>
            <a:spLocks noChangeArrowheads="1"/>
          </p:cNvSpPr>
          <p:nvPr/>
        </p:nvSpPr>
        <p:spPr bwMode="auto">
          <a:xfrm>
            <a:off x="2590800" y="5392738"/>
            <a:ext cx="4495800" cy="1190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a:t>Prepared by:  Mayra Pazos</a:t>
            </a:r>
          </a:p>
          <a:p>
            <a:pPr algn="ctr">
              <a:buClrTx/>
              <a:buFontTx/>
              <a:buNone/>
            </a:pPr>
            <a:r>
              <a:rPr lang="en-US" altLang="en-US"/>
              <a:t>Drifter Data Assembly Center NOAA/ AOML, Miami, Florida</a:t>
            </a:r>
          </a:p>
        </p:txBody>
      </p:sp>
      <p:sp>
        <p:nvSpPr>
          <p:cNvPr id="4100" name="Text Box 4"/>
          <p:cNvSpPr txBox="1">
            <a:spLocks noChangeArrowheads="1"/>
          </p:cNvSpPr>
          <p:nvPr/>
        </p:nvSpPr>
        <p:spPr bwMode="auto">
          <a:xfrm>
            <a:off x="3998913" y="6535738"/>
            <a:ext cx="162242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sz="1200"/>
              <a:t>Updated  June 27, 2018</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15" presetClass="entr" fill="hold" nodeType="afterEffect">
                                  <p:stCondLst>
                                    <p:cond delay="0"/>
                                  </p:stCondLst>
                                  <p:childTnLst>
                                    <p:set>
                                      <p:cBhvr additive="repl">
                                        <p:cTn id="6" dur="1" fill="hold">
                                          <p:stCondLst>
                                            <p:cond delay="0"/>
                                          </p:stCondLst>
                                        </p:cTn>
                                        <p:tgtEl>
                                          <p:spTgt spid="4098"/>
                                        </p:tgtEl>
                                        <p:attrNameLst>
                                          <p:attrName>style.visibility</p:attrName>
                                        </p:attrNameLst>
                                      </p:cBhvr>
                                      <p:to>
                                        <p:strVal val="visible"/>
                                      </p:to>
                                    </p:set>
                                    <p:anim calcmode="lin" valueType="num">
                                      <p:cBhvr additive="repl">
                                        <p:cTn id="7" dur="1000" fill="hold"/>
                                        <p:tgtEl>
                                          <p:spTgt spid="4098"/>
                                        </p:tgtEl>
                                        <p:attrNameLst>
                                          <p:attrName>ppt_w</p:attrName>
                                        </p:attrNameLst>
                                      </p:cBhvr>
                                      <p:tavLst>
                                        <p:tav tm="100000">
                                          <p:val>
                                            <p:fltVal val="0"/>
                                          </p:val>
                                        </p:tav>
                                        <p:tav>
                                          <p:val>
                                            <p:strVal val="#ppt_w"/>
                                          </p:val>
                                        </p:tav>
                                      </p:tavLst>
                                    </p:anim>
                                    <p:anim calcmode="lin" valueType="num">
                                      <p:cBhvr additive="repl">
                                        <p:cTn id="8" dur="1000" fill="hold"/>
                                        <p:tgtEl>
                                          <p:spTgt spid="4098"/>
                                        </p:tgtEl>
                                        <p:attrNameLst>
                                          <p:attrName>ppt_h</p:attrName>
                                        </p:attrNameLst>
                                      </p:cBhvr>
                                      <p:tavLst>
                                        <p:tav tm="100000">
                                          <p:val>
                                            <p:fltVal val="0"/>
                                          </p:val>
                                        </p:tav>
                                        <p:tav>
                                          <p:val>
                                            <p:strVal val="#ppt_h"/>
                                          </p:val>
                                        </p:tav>
                                      </p:tavLst>
                                    </p:anim>
                                    <p:anim calcmode="lin" valueType="num">
                                      <p:cBhvr additive="repl">
                                        <p:cTn id="9" dur="1000" fill="hold"/>
                                        <p:tgtEl>
                                          <p:spTgt spid="4098"/>
                                        </p:tgtEl>
                                        <p:attrNameLst>
                                          <p:attrName>ppt_x</p:attrName>
                                        </p:attrNameLst>
                                      </p:cBhvr>
                                      <p:tavLst>
                                        <p:tav tm="0" fmla="#ppt_x+(cos(-2*pi*(1-$))*-#ppt_x-sin(-2*pi*(1-$))*(1-#ppt_y))*(1-$)">
                                          <p:val>
                                            <p:fltVal val="0"/>
                                          </p:val>
                                        </p:tav>
                                        <p:tav tm="100000">
                                          <p:val>
                                            <p:fltVal val="1"/>
                                          </p:val>
                                        </p:tav>
                                      </p:tavLst>
                                    </p:anim>
                                    <p:anim calcmode="lin" valueType="num">
                                      <p:cBhvr additive="repl">
                                        <p:cTn id="10" dur="1000" fill="hold"/>
                                        <p:tgtEl>
                                          <p:spTgt spid="4098"/>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9" presetClass="entr" presetSubtype="10" fill="hold" nodeType="afterEffect">
                                  <p:stCondLst>
                                    <p:cond delay="1000"/>
                                  </p:stCondLst>
                                  <p:childTnLst>
                                    <p:set>
                                      <p:cBhvr additive="repl">
                                        <p:cTn id="13" dur="1" fill="hold">
                                          <p:stCondLst>
                                            <p:cond delay="0"/>
                                          </p:stCondLst>
                                        </p:cTn>
                                        <p:tgtEl>
                                          <p:spTgt spid="4097"/>
                                        </p:tgtEl>
                                        <p:attrNameLst>
                                          <p:attrName>style.visibility</p:attrName>
                                        </p:attrNameLst>
                                      </p:cBhvr>
                                      <p:to>
                                        <p:strVal val="visible"/>
                                      </p:to>
                                    </p:set>
                                    <p:anim calcmode="lin" valueType="num">
                                      <p:cBhvr additive="repl">
                                        <p:cTn id="14" dur="5000" fill="hold"/>
                                        <p:tgtEl>
                                          <p:spTgt spid="4097"/>
                                        </p:tgtEl>
                                        <p:attrNameLst>
                                          <p:attrName>ppt_w</p:attrName>
                                        </p:attrNameLst>
                                      </p:cBhvr>
                                      <p:tavLst>
                                        <p:tav tm="0" fmla="#ppt_w*sin(2.5*pi*$)">
                                          <p:val>
                                            <p:fltVal val="0"/>
                                          </p:val>
                                        </p:tav>
                                        <p:tav tm="100000">
                                          <p:val>
                                            <p:fltVal val="1"/>
                                          </p:val>
                                        </p:tav>
                                      </p:tavLst>
                                    </p:anim>
                                    <p:anim calcmode="lin" valueType="num">
                                      <p:cBhvr additive="repl">
                                        <p:cTn id="15" dur="5000" fill="hold"/>
                                        <p:tgtEl>
                                          <p:spTgt spid="4097"/>
                                        </p:tgtEl>
                                        <p:attrNameLst>
                                          <p:attrName>ppt_h</p:attrName>
                                        </p:attrNameLst>
                                      </p:cBhvr>
                                      <p:tavLst>
                                        <p:tav tm="100000">
                                          <p:val>
                                            <p:strVal val="#ppt_h"/>
                                          </p:val>
                                        </p:tav>
                                        <p:tav>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additive="repl">
                                        <p:cTn id="19" dur="1" fill="hold">
                                          <p:stCondLst>
                                            <p:cond delay="0"/>
                                          </p:stCondLst>
                                        </p:cTn>
                                        <p:tgtEl>
                                          <p:spTgt spid="4099"/>
                                        </p:tgtEl>
                                        <p:attrNameLst>
                                          <p:attrName>style.visibility</p:attrName>
                                        </p:attrNameLst>
                                      </p:cBhvr>
                                      <p:to>
                                        <p:strVal val="visible"/>
                                      </p:to>
                                    </p:set>
                                    <p:animEffect transition="in" filter="blinds(horizontal)">
                                      <p:cBhvr additive="repl">
                                        <p:cTn id="20"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1"/>
          <p:cNvSpPr txBox="1">
            <a:spLocks noChangeArrowheads="1"/>
          </p:cNvSpPr>
          <p:nvPr/>
        </p:nvSpPr>
        <p:spPr bwMode="auto">
          <a:xfrm>
            <a:off x="1828800" y="0"/>
            <a:ext cx="5486400" cy="143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2750"/>
              </a:spcBef>
              <a:buClrTx/>
              <a:buFontTx/>
              <a:buNone/>
            </a:pPr>
            <a:r>
              <a:rPr lang="en-US" altLang="en-US" sz="4400" b="1">
                <a:solidFill>
                  <a:srgbClr val="3333CC"/>
                </a:solidFill>
                <a:latin typeface="Comic Sans MS" pitchFamily="64" charset="0"/>
              </a:rPr>
              <a:t>Basic SVP Drifter</a:t>
            </a:r>
          </a:p>
        </p:txBody>
      </p:sp>
      <p:sp>
        <p:nvSpPr>
          <p:cNvPr id="13314" name="Text Box 2"/>
          <p:cNvSpPr txBox="1">
            <a:spLocks noChangeArrowheads="1"/>
          </p:cNvSpPr>
          <p:nvPr/>
        </p:nvSpPr>
        <p:spPr bwMode="auto">
          <a:xfrm>
            <a:off x="3581400" y="746125"/>
            <a:ext cx="5478463" cy="533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1250"/>
              </a:spcBef>
              <a:buClrTx/>
              <a:buFontTx/>
              <a:buNone/>
            </a:pPr>
            <a:r>
              <a:rPr lang="en-US" altLang="en-US" sz="2000" b="1"/>
              <a:t>Spherical plastic float</a:t>
            </a:r>
          </a:p>
          <a:p>
            <a:pPr>
              <a:spcBef>
                <a:spcPts val="1250"/>
              </a:spcBef>
              <a:buClrTx/>
              <a:buFontTx/>
              <a:buNone/>
            </a:pPr>
            <a:r>
              <a:rPr lang="en-US" altLang="en-US" sz="2000" b="1"/>
              <a:t>Poly Urethane impregnated wire</a:t>
            </a:r>
          </a:p>
          <a:p>
            <a:pPr>
              <a:spcBef>
                <a:spcPts val="1250"/>
              </a:spcBef>
              <a:buClrTx/>
              <a:buFontTx/>
              <a:buNone/>
            </a:pPr>
            <a:r>
              <a:rPr lang="en-US" altLang="en-US" sz="2000" b="1"/>
              <a:t>Holey Sock drogue centered at 15-m depth</a:t>
            </a:r>
          </a:p>
          <a:p>
            <a:pPr>
              <a:spcBef>
                <a:spcPts val="1250"/>
              </a:spcBef>
              <a:buClrTx/>
              <a:buFontTx/>
              <a:buNone/>
            </a:pPr>
            <a:r>
              <a:rPr lang="en-US" altLang="en-US" sz="2000" b="1"/>
              <a:t>D-cells batteries inside the float</a:t>
            </a:r>
          </a:p>
          <a:p>
            <a:pPr>
              <a:spcBef>
                <a:spcPts val="1250"/>
              </a:spcBef>
              <a:buClrTx/>
              <a:buFontTx/>
              <a:buNone/>
            </a:pPr>
            <a:r>
              <a:rPr lang="en-US" altLang="en-US" sz="2000">
                <a:solidFill>
                  <a:srgbClr val="3333CC"/>
                </a:solidFill>
              </a:rPr>
              <a:t>	</a:t>
            </a:r>
            <a:r>
              <a:rPr lang="en-US" altLang="en-US" sz="2000" b="1">
                <a:solidFill>
                  <a:srgbClr val="3333CC"/>
                </a:solidFill>
              </a:rPr>
              <a:t>Sensors:</a:t>
            </a:r>
            <a:r>
              <a:rPr lang="en-US" altLang="en-US" sz="2000"/>
              <a:t> </a:t>
            </a:r>
          </a:p>
          <a:p>
            <a:pPr>
              <a:spcBef>
                <a:spcPts val="1250"/>
              </a:spcBef>
              <a:buClrTx/>
              <a:buFontTx/>
              <a:buNone/>
            </a:pPr>
            <a:r>
              <a:rPr lang="en-US" altLang="en-US" sz="2000" b="1">
                <a:solidFill>
                  <a:srgbClr val="3333CC"/>
                </a:solidFill>
              </a:rPr>
              <a:t>Drogue:</a:t>
            </a:r>
            <a:r>
              <a:rPr lang="en-US" altLang="en-US" sz="2000" b="1"/>
              <a:t> Observes the submersion rate of the float.  Float stays on the surface if drogue is lost.</a:t>
            </a:r>
          </a:p>
          <a:p>
            <a:pPr>
              <a:spcBef>
                <a:spcPts val="1250"/>
              </a:spcBef>
              <a:buClrTx/>
              <a:buFontTx/>
              <a:buNone/>
            </a:pPr>
            <a:r>
              <a:rPr lang="en-US" altLang="en-US" sz="2000" b="1">
                <a:solidFill>
                  <a:srgbClr val="3333CC"/>
                </a:solidFill>
              </a:rPr>
              <a:t>SST:</a:t>
            </a:r>
            <a:r>
              <a:rPr lang="en-US" altLang="en-US" sz="2000" b="1"/>
              <a:t> 	To measure Sea Surface Temperature</a:t>
            </a:r>
          </a:p>
          <a:p>
            <a:pPr>
              <a:spcBef>
                <a:spcPts val="1250"/>
              </a:spcBef>
              <a:buClrTx/>
              <a:buFontTx/>
              <a:buNone/>
            </a:pPr>
            <a:r>
              <a:rPr lang="en-US" altLang="en-US" sz="2000" b="1">
                <a:solidFill>
                  <a:srgbClr val="3333CC"/>
                </a:solidFill>
              </a:rPr>
              <a:t>Voltage:</a:t>
            </a:r>
            <a:r>
              <a:rPr lang="en-US" altLang="en-US" sz="2000" b="1"/>
              <a:t> Indicates batteries’ life</a:t>
            </a:r>
          </a:p>
          <a:p>
            <a:pPr>
              <a:spcBef>
                <a:spcPts val="1250"/>
              </a:spcBef>
              <a:buClrTx/>
              <a:buFontTx/>
              <a:buNone/>
            </a:pPr>
            <a:r>
              <a:rPr lang="en-US" altLang="en-US" sz="2000" b="1"/>
              <a:t>	</a:t>
            </a:r>
            <a:r>
              <a:rPr lang="en-US" altLang="en-US" sz="2000" b="1">
                <a:solidFill>
                  <a:srgbClr val="0000CC"/>
                </a:solidFill>
              </a:rPr>
              <a:t>Cost:</a:t>
            </a:r>
            <a:r>
              <a:rPr lang="en-US" altLang="en-US" sz="2000" b="1"/>
              <a:t> ~$1800</a:t>
            </a:r>
          </a:p>
          <a:p>
            <a:pPr>
              <a:spcBef>
                <a:spcPts val="1250"/>
              </a:spcBef>
              <a:buClrTx/>
              <a:buFontTx/>
              <a:buNone/>
            </a:pPr>
            <a:r>
              <a:rPr lang="en-US" altLang="en-US" sz="2000" b="1"/>
              <a:t>	</a:t>
            </a:r>
            <a:r>
              <a:rPr lang="en-US" altLang="en-US" sz="2000" b="1">
                <a:solidFill>
                  <a:srgbClr val="3333CC"/>
                </a:solidFill>
              </a:rPr>
              <a:t>Other Sensors that can be added:</a:t>
            </a:r>
          </a:p>
          <a:p>
            <a:pPr algn="ctr">
              <a:spcBef>
                <a:spcPts val="1250"/>
              </a:spcBef>
              <a:buClrTx/>
              <a:buFontTx/>
              <a:buNone/>
            </a:pPr>
            <a:r>
              <a:rPr lang="en-US" altLang="en-US" sz="2000" b="1"/>
              <a:t>Barometric pressure, wind, salinity,etc</a:t>
            </a:r>
          </a:p>
        </p:txBody>
      </p:sp>
      <p:grpSp>
        <p:nvGrpSpPr>
          <p:cNvPr id="13315" name="Group 3"/>
          <p:cNvGrpSpPr>
            <a:grpSpLocks/>
          </p:cNvGrpSpPr>
          <p:nvPr/>
        </p:nvGrpSpPr>
        <p:grpSpPr bwMode="auto">
          <a:xfrm>
            <a:off x="117475" y="990600"/>
            <a:ext cx="3462338" cy="5637213"/>
            <a:chOff x="74" y="624"/>
            <a:chExt cx="2181" cy="3551"/>
          </a:xfrm>
        </p:grpSpPr>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 y="624"/>
              <a:ext cx="2181" cy="35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7" name="Text Box 5"/>
            <p:cNvSpPr txBox="1">
              <a:spLocks noChangeArrowheads="1"/>
            </p:cNvSpPr>
            <p:nvPr/>
          </p:nvSpPr>
          <p:spPr bwMode="auto">
            <a:xfrm>
              <a:off x="1056" y="2160"/>
              <a:ext cx="1007" cy="459"/>
            </a:xfrm>
            <a:prstGeom prst="rect">
              <a:avLst/>
            </a:prstGeom>
            <a:solidFill>
              <a:srgbClr val="99CC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sz="1600" b="1">
                  <a:latin typeface="Arial" charset="0"/>
                </a:rPr>
                <a:t>Holey-sock drogue</a:t>
              </a:r>
            </a:p>
            <a:p>
              <a:pPr algn="ctr">
                <a:buClrTx/>
                <a:buFontTx/>
                <a:buNone/>
              </a:pPr>
              <a:r>
                <a:rPr lang="en-US" altLang="en-US" sz="1600" b="1">
                  <a:latin typeface="Arial" charset="0"/>
                </a:rPr>
                <a:t>(sea anchor)</a:t>
              </a:r>
            </a:p>
          </p:txBody>
        </p:sp>
        <p:sp>
          <p:nvSpPr>
            <p:cNvPr id="13318" name="Line 6"/>
            <p:cNvSpPr>
              <a:spLocks noChangeShapeType="1"/>
            </p:cNvSpPr>
            <p:nvPr/>
          </p:nvSpPr>
          <p:spPr bwMode="auto">
            <a:xfrm flipV="1">
              <a:off x="912" y="2399"/>
              <a:ext cx="287" cy="289"/>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25" y="838200"/>
            <a:ext cx="4625975" cy="5872163"/>
          </a:xfrm>
          <a:prstGeom prst="rect">
            <a:avLst/>
          </a:prstGeom>
          <a:noFill/>
          <a:ln w="76320" cap="sq">
            <a:solidFill>
              <a:srgbClr val="3333CC"/>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4338" name="Group 2"/>
          <p:cNvGrpSpPr>
            <a:grpSpLocks/>
          </p:cNvGrpSpPr>
          <p:nvPr/>
        </p:nvGrpSpPr>
        <p:grpSpPr bwMode="auto">
          <a:xfrm>
            <a:off x="5105400" y="3657600"/>
            <a:ext cx="2360613" cy="3095625"/>
            <a:chOff x="3216" y="2304"/>
            <a:chExt cx="1487" cy="1950"/>
          </a:xfrm>
        </p:grpSpPr>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l="20763" t="10342" r="16217" b="31036"/>
            <a:stretch>
              <a:fillRect/>
            </a:stretch>
          </p:blipFill>
          <p:spPr bwMode="auto">
            <a:xfrm>
              <a:off x="3264" y="2304"/>
              <a:ext cx="1413" cy="1470"/>
            </a:xfrm>
            <a:prstGeom prst="rect">
              <a:avLst/>
            </a:prstGeom>
            <a:noFill/>
            <a:ln w="57240" cap="sq">
              <a:solidFill>
                <a:srgbClr val="3333CC"/>
              </a:solidFill>
              <a:miter lim="800000"/>
              <a:headEnd/>
              <a:tailEnd/>
            </a:ln>
            <a:effectLst/>
            <a:extLst>
              <a:ext uri="{909E8E84-426E-40DD-AFC4-6F175D3DCCD1}">
                <a14:hiddenFill xmlns:a14="http://schemas.microsoft.com/office/drawing/2010/main">
                  <a:blipFill dpi="0" rotWithShape="0">
                    <a:blip/>
                    <a:srcRect l="20763" t="10342" r="16217" b="31036"/>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0" name="Text Box 4"/>
            <p:cNvSpPr txBox="1">
              <a:spLocks noChangeArrowheads="1"/>
            </p:cNvSpPr>
            <p:nvPr/>
          </p:nvSpPr>
          <p:spPr bwMode="auto">
            <a:xfrm>
              <a:off x="3216" y="3812"/>
              <a:ext cx="1487" cy="442"/>
            </a:xfrm>
            <a:prstGeom prst="rect">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spcBef>
                  <a:spcPts val="1250"/>
                </a:spcBef>
                <a:buClrTx/>
                <a:buFontTx/>
                <a:buNone/>
              </a:pPr>
              <a:r>
                <a:rPr lang="en-US" altLang="en-US" sz="2000" b="1"/>
                <a:t>SVP with Barometer</a:t>
              </a:r>
            </a:p>
          </p:txBody>
        </p:sp>
      </p:grpSp>
      <p:sp>
        <p:nvSpPr>
          <p:cNvPr id="14341" name="Text Box 5"/>
          <p:cNvSpPr txBox="1">
            <a:spLocks noChangeArrowheads="1"/>
          </p:cNvSpPr>
          <p:nvPr/>
        </p:nvSpPr>
        <p:spPr bwMode="auto">
          <a:xfrm>
            <a:off x="4876800" y="612775"/>
            <a:ext cx="4267200" cy="25259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ClrTx/>
              <a:buFontTx/>
              <a:buNone/>
            </a:pPr>
            <a:r>
              <a:rPr lang="en-US" altLang="en-US" sz="2200" b="1" dirty="0"/>
              <a:t>Barometer</a:t>
            </a:r>
            <a:r>
              <a:rPr lang="en-US" altLang="en-US" sz="2200" dirty="0"/>
              <a:t> to measure air pressure</a:t>
            </a:r>
            <a:r>
              <a:rPr lang="en-US" altLang="en-US" sz="2200" dirty="0" smtClean="0"/>
              <a:t>. </a:t>
            </a:r>
            <a:r>
              <a:rPr lang="en-US" altLang="en-US" sz="2200" b="1" dirty="0"/>
              <a:t>Cost:</a:t>
            </a:r>
            <a:r>
              <a:rPr lang="en-US" altLang="en-US" sz="2200" dirty="0"/>
              <a:t> </a:t>
            </a:r>
            <a:r>
              <a:rPr lang="en-US" altLang="en-US" sz="2200" dirty="0" smtClean="0"/>
              <a:t>SVP+$1500</a:t>
            </a:r>
            <a:endParaRPr lang="en-US" altLang="en-US" sz="2200" dirty="0"/>
          </a:p>
          <a:p>
            <a:pPr>
              <a:buClrTx/>
              <a:buFontTx/>
              <a:buNone/>
            </a:pPr>
            <a:r>
              <a:rPr lang="en-US" altLang="en-US" sz="2200" b="1" dirty="0"/>
              <a:t>Wind Direction</a:t>
            </a:r>
            <a:r>
              <a:rPr lang="en-US" altLang="en-US" sz="2200" dirty="0"/>
              <a:t> is measured by a vane on the surface float</a:t>
            </a:r>
          </a:p>
          <a:p>
            <a:pPr>
              <a:buClrTx/>
              <a:buFontTx/>
              <a:buNone/>
            </a:pPr>
            <a:r>
              <a:rPr lang="en-US" altLang="en-US" sz="2200" b="1" dirty="0"/>
              <a:t>Wind speed</a:t>
            </a:r>
            <a:r>
              <a:rPr lang="en-US" altLang="en-US" sz="2200" dirty="0"/>
              <a:t> by a subsurface </a:t>
            </a:r>
            <a:r>
              <a:rPr lang="en-US" altLang="en-US" sz="2200" dirty="0" err="1" smtClean="0"/>
              <a:t>hydrophone.</a:t>
            </a:r>
            <a:r>
              <a:rPr lang="en-US" altLang="en-US" sz="2200" b="1" dirty="0" err="1" smtClean="0"/>
              <a:t>Cost</a:t>
            </a:r>
            <a:r>
              <a:rPr lang="en-US" altLang="en-US" sz="2200" b="1" dirty="0" smtClean="0"/>
              <a:t>: </a:t>
            </a:r>
            <a:r>
              <a:rPr lang="en-US" altLang="en-US" sz="2200" dirty="0" smtClean="0"/>
              <a:t>SVP+$5000</a:t>
            </a:r>
            <a:r>
              <a:rPr lang="en-US" altLang="en-US" dirty="0"/>
              <a:t>	</a:t>
            </a:r>
          </a:p>
          <a:p>
            <a:pPr>
              <a:buClrTx/>
              <a:buFontTx/>
              <a:buNone/>
            </a:pPr>
            <a:r>
              <a:rPr lang="en-US" altLang="en-US" b="1" dirty="0"/>
              <a:t>  We offer option to upgrade!</a:t>
            </a:r>
          </a:p>
        </p:txBody>
      </p:sp>
      <p:sp>
        <p:nvSpPr>
          <p:cNvPr id="14342" name="Text Box 6"/>
          <p:cNvSpPr txBox="1">
            <a:spLocks noChangeArrowheads="1"/>
          </p:cNvSpPr>
          <p:nvPr/>
        </p:nvSpPr>
        <p:spPr bwMode="auto">
          <a:xfrm>
            <a:off x="1295400" y="0"/>
            <a:ext cx="6572250" cy="1312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2500"/>
              </a:spcBef>
              <a:buClrTx/>
              <a:buFontTx/>
              <a:buNone/>
            </a:pPr>
            <a:r>
              <a:rPr lang="en-US" altLang="en-US" sz="4000" b="1" dirty="0" smtClean="0">
                <a:solidFill>
                  <a:srgbClr val="3333CC"/>
                </a:solidFill>
                <a:latin typeface="Comic Sans MS" pitchFamily="64" charset="0"/>
              </a:rPr>
              <a:t>SVP + Barometer + Wind</a:t>
            </a:r>
            <a:endParaRPr lang="en-US" altLang="en-US" sz="4000" b="1" dirty="0">
              <a:solidFill>
                <a:srgbClr val="3333CC"/>
              </a:solidFill>
              <a:latin typeface="Comic Sans MS" pitchFamily="64" charset="0"/>
            </a:endParaRPr>
          </a:p>
        </p:txBody>
      </p:sp>
      <p:sp>
        <p:nvSpPr>
          <p:cNvPr id="14343" name="AutoShape 7"/>
          <p:cNvSpPr>
            <a:spLocks noChangeArrowheads="1"/>
          </p:cNvSpPr>
          <p:nvPr/>
        </p:nvSpPr>
        <p:spPr bwMode="auto">
          <a:xfrm>
            <a:off x="7696200" y="6194425"/>
            <a:ext cx="511175" cy="511175"/>
          </a:xfrm>
          <a:prstGeom prst="actionButtonHome">
            <a:avLst/>
          </a:prstGeom>
          <a:solidFill>
            <a:srgbClr val="00CC99"/>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1" presetClass="entr" fill="hold" nodeType="afterEffect">
                                  <p:stCondLst>
                                    <p:cond delay="0"/>
                                  </p:stCondLst>
                                  <p:childTnLst>
                                    <p:set>
                                      <p:cBhvr additive="repl">
                                        <p:cTn id="6" dur="1" fill="hold">
                                          <p:stCondLst>
                                            <p:cond delay="499"/>
                                          </p:stCondLst>
                                        </p:cTn>
                                        <p:tgtEl>
                                          <p:spTgt spid="14342"/>
                                        </p:tgtEl>
                                        <p:attrNameLst>
                                          <p:attrName>style.visibility</p:attrName>
                                        </p:attrNameLst>
                                      </p:cBhvr>
                                      <p:to>
                                        <p:strVal val="visible"/>
                                      </p:to>
                                    </p:set>
                                  </p:childTnLst>
                                </p:cTn>
                              </p:par>
                            </p:childTnLst>
                          </p:cTn>
                        </p:par>
                        <p:par>
                          <p:cTn id="7" fill="hold" nodeType="afterGroup">
                            <p:stCondLst>
                              <p:cond delay="500"/>
                            </p:stCondLst>
                            <p:childTnLst>
                              <p:par>
                                <p:cTn id="8" presetID="3" presetClass="entr" presetSubtype="10" fill="hold" nodeType="afterEffect">
                                  <p:stCondLst>
                                    <p:cond delay="1000"/>
                                  </p:stCondLst>
                                  <p:childTnLst>
                                    <p:set>
                                      <p:cBhvr additive="repl">
                                        <p:cTn id="9" dur="1" fill="hold">
                                          <p:stCondLst>
                                            <p:cond delay="0"/>
                                          </p:stCondLst>
                                        </p:cTn>
                                        <p:tgtEl>
                                          <p:spTgt spid="14337"/>
                                        </p:tgtEl>
                                        <p:attrNameLst>
                                          <p:attrName>style.visibility</p:attrName>
                                        </p:attrNameLst>
                                      </p:cBhvr>
                                      <p:to>
                                        <p:strVal val="visible"/>
                                      </p:to>
                                    </p:set>
                                    <p:animEffect transition="in" filter="blinds(horizontal)">
                                      <p:cBhvr additive="repl">
                                        <p:cTn id="10" dur="500"/>
                                        <p:tgtEl>
                                          <p:spTgt spid="14337"/>
                                        </p:tgtEl>
                                      </p:cBhvr>
                                    </p:animEffect>
                                  </p:childTnLst>
                                </p:cTn>
                              </p:par>
                            </p:childTnLst>
                          </p:cTn>
                        </p:par>
                        <p:par>
                          <p:cTn id="11" fill="hold" nodeType="afterGroup">
                            <p:stCondLst>
                              <p:cond delay="2000"/>
                            </p:stCondLst>
                            <p:childTnLst>
                              <p:par>
                                <p:cTn id="12" presetID="5" presetClass="entr" presetSubtype="10" fill="hold" nodeType="afterEffect">
                                  <p:stCondLst>
                                    <p:cond delay="2000"/>
                                  </p:stCondLst>
                                  <p:childTnLst>
                                    <p:set>
                                      <p:cBhvr additive="repl">
                                        <p:cTn id="13" dur="1" fill="hold">
                                          <p:stCondLst>
                                            <p:cond delay="0"/>
                                          </p:stCondLst>
                                        </p:cTn>
                                        <p:tgtEl>
                                          <p:spTgt spid="14341">
                                            <p:txEl>
                                              <p:pRg st="0" end="0"/>
                                            </p:txEl>
                                          </p:spTgt>
                                        </p:tgtEl>
                                        <p:attrNameLst>
                                          <p:attrName>style.visibility</p:attrName>
                                        </p:attrNameLst>
                                      </p:cBhvr>
                                      <p:to>
                                        <p:strVal val="visible"/>
                                      </p:to>
                                    </p:set>
                                    <p:animEffect transition="in" filter="checkerboard(across)">
                                      <p:cBhvr additive="repl">
                                        <p:cTn id="14" dur="500"/>
                                        <p:tgtEl>
                                          <p:spTgt spid="14341">
                                            <p:txEl>
                                              <p:pRg st="0" end="0"/>
                                            </p:txEl>
                                          </p:spTgt>
                                        </p:tgtEl>
                                      </p:cBhvr>
                                    </p:animEffect>
                                  </p:childTnLst>
                                </p:cTn>
                              </p:par>
                            </p:childTnLst>
                          </p:cTn>
                        </p:par>
                        <p:par>
                          <p:cTn id="15" fill="hold" nodeType="afterGroup">
                            <p:stCondLst>
                              <p:cond delay="4500"/>
                            </p:stCondLst>
                            <p:childTnLst>
                              <p:par>
                                <p:cTn id="16" presetID="5" presetClass="entr" presetSubtype="10" fill="hold" nodeType="afterEffect">
                                  <p:stCondLst>
                                    <p:cond delay="2000"/>
                                  </p:stCondLst>
                                  <p:childTnLst>
                                    <p:set>
                                      <p:cBhvr additive="repl">
                                        <p:cTn id="17" dur="1" fill="hold">
                                          <p:stCondLst>
                                            <p:cond delay="0"/>
                                          </p:stCondLst>
                                        </p:cTn>
                                        <p:tgtEl>
                                          <p:spTgt spid="14341">
                                            <p:txEl>
                                              <p:pRg st="1" end="1"/>
                                            </p:txEl>
                                          </p:spTgt>
                                        </p:tgtEl>
                                        <p:attrNameLst>
                                          <p:attrName>style.visibility</p:attrName>
                                        </p:attrNameLst>
                                      </p:cBhvr>
                                      <p:to>
                                        <p:strVal val="visible"/>
                                      </p:to>
                                    </p:set>
                                    <p:animEffect transition="in" filter="checkerboard(across)">
                                      <p:cBhvr additive="repl">
                                        <p:cTn id="18" dur="500"/>
                                        <p:tgtEl>
                                          <p:spTgt spid="14341">
                                            <p:txEl>
                                              <p:pRg st="1" end="1"/>
                                            </p:txEl>
                                          </p:spTgt>
                                        </p:tgtEl>
                                      </p:cBhvr>
                                    </p:animEffect>
                                  </p:childTnLst>
                                </p:cTn>
                              </p:par>
                            </p:childTnLst>
                          </p:cTn>
                        </p:par>
                        <p:par>
                          <p:cTn id="19" fill="hold" nodeType="afterGroup">
                            <p:stCondLst>
                              <p:cond delay="7000"/>
                            </p:stCondLst>
                            <p:childTnLst>
                              <p:par>
                                <p:cTn id="20" presetID="5" presetClass="entr" presetSubtype="10" fill="hold" nodeType="afterEffect">
                                  <p:stCondLst>
                                    <p:cond delay="2000"/>
                                  </p:stCondLst>
                                  <p:childTnLst>
                                    <p:set>
                                      <p:cBhvr additive="repl">
                                        <p:cTn id="21" dur="1" fill="hold">
                                          <p:stCondLst>
                                            <p:cond delay="0"/>
                                          </p:stCondLst>
                                        </p:cTn>
                                        <p:tgtEl>
                                          <p:spTgt spid="14341">
                                            <p:txEl>
                                              <p:pRg st="2" end="2"/>
                                            </p:txEl>
                                          </p:spTgt>
                                        </p:tgtEl>
                                        <p:attrNameLst>
                                          <p:attrName>style.visibility</p:attrName>
                                        </p:attrNameLst>
                                      </p:cBhvr>
                                      <p:to>
                                        <p:strVal val="visible"/>
                                      </p:to>
                                    </p:set>
                                    <p:animEffect transition="in" filter="checkerboard(across)">
                                      <p:cBhvr additive="repl">
                                        <p:cTn id="22" dur="500"/>
                                        <p:tgtEl>
                                          <p:spTgt spid="14341">
                                            <p:txEl>
                                              <p:pRg st="2" end="2"/>
                                            </p:txEl>
                                          </p:spTgt>
                                        </p:tgtEl>
                                      </p:cBhvr>
                                    </p:animEffect>
                                  </p:childTnLst>
                                </p:cTn>
                              </p:par>
                            </p:childTnLst>
                          </p:cTn>
                        </p:par>
                        <p:par>
                          <p:cTn id="23" fill="hold" nodeType="afterGroup">
                            <p:stCondLst>
                              <p:cond delay="9500"/>
                            </p:stCondLst>
                            <p:childTnLst>
                              <p:par>
                                <p:cTn id="24" presetID="5" presetClass="entr" presetSubtype="10" fill="hold" nodeType="afterEffect">
                                  <p:stCondLst>
                                    <p:cond delay="2000"/>
                                  </p:stCondLst>
                                  <p:childTnLst>
                                    <p:set>
                                      <p:cBhvr additive="repl">
                                        <p:cTn id="25" dur="1" fill="hold">
                                          <p:stCondLst>
                                            <p:cond delay="0"/>
                                          </p:stCondLst>
                                        </p:cTn>
                                        <p:tgtEl>
                                          <p:spTgt spid="14341">
                                            <p:txEl>
                                              <p:pRg st="3" end="3"/>
                                            </p:txEl>
                                          </p:spTgt>
                                        </p:tgtEl>
                                        <p:attrNameLst>
                                          <p:attrName>style.visibility</p:attrName>
                                        </p:attrNameLst>
                                      </p:cBhvr>
                                      <p:to>
                                        <p:strVal val="visible"/>
                                      </p:to>
                                    </p:set>
                                    <p:animEffect transition="in" filter="checkerboard(across)">
                                      <p:cBhvr additive="repl">
                                        <p:cTn id="26" dur="500"/>
                                        <p:tgtEl>
                                          <p:spTgt spid="14341">
                                            <p:txEl>
                                              <p:pRg st="3" end="3"/>
                                            </p:txEl>
                                          </p:spTgt>
                                        </p:tgtEl>
                                      </p:cBhvr>
                                    </p:animEffect>
                                  </p:childTnLst>
                                </p:cTn>
                              </p:par>
                            </p:childTnLst>
                          </p:cTn>
                        </p:par>
                        <p:par>
                          <p:cTn id="27" fill="hold" nodeType="afterGroup">
                            <p:stCondLst>
                              <p:cond delay="12000"/>
                            </p:stCondLst>
                            <p:childTnLst>
                              <p:par>
                                <p:cTn id="28" presetID="23" presetClass="entr" presetSubtype="16" fill="hold" nodeType="afterEffect">
                                  <p:stCondLst>
                                    <p:cond delay="1000"/>
                                  </p:stCondLst>
                                  <p:childTnLst>
                                    <p:set>
                                      <p:cBhvr additive="repl">
                                        <p:cTn id="29" dur="1" fill="hold">
                                          <p:stCondLst>
                                            <p:cond delay="0"/>
                                          </p:stCondLst>
                                        </p:cTn>
                                        <p:tgtEl>
                                          <p:spTgt spid="14338"/>
                                        </p:tgtEl>
                                        <p:attrNameLst>
                                          <p:attrName>style.visibility</p:attrName>
                                        </p:attrNameLst>
                                      </p:cBhvr>
                                      <p:to>
                                        <p:strVal val="visible"/>
                                      </p:to>
                                    </p:set>
                                    <p:anim calcmode="lin" valueType="num">
                                      <p:cBhvr additive="repl">
                                        <p:cTn id="30" dur="500" fill="hold"/>
                                        <p:tgtEl>
                                          <p:spTgt spid="14338"/>
                                        </p:tgtEl>
                                        <p:attrNameLst>
                                          <p:attrName>ppt_w</p:attrName>
                                        </p:attrNameLst>
                                      </p:cBhvr>
                                      <p:tavLst>
                                        <p:tav tm="100000">
                                          <p:val>
                                            <p:fltVal val="0"/>
                                          </p:val>
                                        </p:tav>
                                        <p:tav>
                                          <p:val>
                                            <p:strVal val="#ppt_w"/>
                                          </p:val>
                                        </p:tav>
                                      </p:tavLst>
                                    </p:anim>
                                    <p:anim calcmode="lin" valueType="num">
                                      <p:cBhvr additive="repl">
                                        <p:cTn id="31" dur="500" fill="hold"/>
                                        <p:tgtEl>
                                          <p:spTgt spid="14338"/>
                                        </p:tgtEl>
                                        <p:attrNameLst>
                                          <p:attrName>ppt_h</p:attrName>
                                        </p:attrNameLst>
                                      </p:cBhvr>
                                      <p:tavLst>
                                        <p:tav tm="100000">
                                          <p:val>
                                            <p:fltVal val="0"/>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304800" y="76200"/>
            <a:ext cx="8915400" cy="143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2750"/>
              </a:spcBef>
              <a:buClrTx/>
              <a:buFontTx/>
              <a:buNone/>
            </a:pPr>
            <a:r>
              <a:rPr lang="en-US" altLang="en-US" sz="4400" b="1">
                <a:solidFill>
                  <a:srgbClr val="3333CC"/>
                </a:solidFill>
                <a:latin typeface="Comic Sans MS" pitchFamily="64" charset="0"/>
              </a:rPr>
              <a:t>What is the option to upgrade?</a:t>
            </a:r>
          </a:p>
        </p:txBody>
      </p:sp>
      <p:sp>
        <p:nvSpPr>
          <p:cNvPr id="15362" name="Text Box 2"/>
          <p:cNvSpPr txBox="1">
            <a:spLocks noChangeArrowheads="1"/>
          </p:cNvSpPr>
          <p:nvPr/>
        </p:nvSpPr>
        <p:spPr bwMode="auto">
          <a:xfrm>
            <a:off x="381000" y="1295400"/>
            <a:ext cx="8610600" cy="48958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ClrTx/>
              <a:buFontTx/>
              <a:buNone/>
            </a:pPr>
            <a:r>
              <a:rPr lang="en-US" altLang="en-US" dirty="0"/>
              <a:t>GDP offers its partners the option to add a barometric pressure sensor to a basic SVP drifter.</a:t>
            </a:r>
          </a:p>
          <a:p>
            <a:pPr>
              <a:buClrTx/>
              <a:buFontTx/>
              <a:buNone/>
            </a:pPr>
            <a:r>
              <a:rPr lang="en-US" altLang="en-US" dirty="0"/>
              <a:t>For each upgraded drifter, the GDP pays for:</a:t>
            </a:r>
          </a:p>
          <a:p>
            <a:pPr>
              <a:buFont typeface="Arial" charset="0"/>
              <a:buChar char="•"/>
            </a:pPr>
            <a:r>
              <a:rPr lang="en-US" altLang="en-US" dirty="0"/>
              <a:t>The cost to buy the basic drifter</a:t>
            </a:r>
          </a:p>
          <a:p>
            <a:pPr>
              <a:buFont typeface="Arial" charset="0"/>
              <a:buChar char="•"/>
            </a:pPr>
            <a:r>
              <a:rPr lang="en-US" altLang="en-US" dirty="0"/>
              <a:t>All telecommunication costs associated with its transmissions</a:t>
            </a:r>
          </a:p>
          <a:p>
            <a:pPr>
              <a:buFont typeface="Arial" charset="0"/>
              <a:buChar char="•"/>
            </a:pPr>
            <a:r>
              <a:rPr lang="en-US" altLang="en-US" dirty="0"/>
              <a:t>GDP will arrange for their shipment</a:t>
            </a:r>
          </a:p>
          <a:p>
            <a:pPr>
              <a:buClrTx/>
              <a:buFontTx/>
              <a:buNone/>
            </a:pPr>
            <a:r>
              <a:rPr lang="en-US" altLang="en-US" dirty="0"/>
              <a:t>The upgrading agency will pay for the cost of the barometer</a:t>
            </a:r>
          </a:p>
          <a:p>
            <a:pPr>
              <a:buClrTx/>
              <a:buFontTx/>
              <a:buNone/>
            </a:pPr>
            <a:endParaRPr lang="en-US" altLang="en-US" dirty="0"/>
          </a:p>
          <a:p>
            <a:pPr>
              <a:buClrTx/>
              <a:buFontTx/>
              <a:buNone/>
            </a:pPr>
            <a:r>
              <a:rPr lang="en-US" altLang="en-US" dirty="0"/>
              <a:t>Upgrade opportunities are available with commercial manufacturers from which GDP purchases standard drifters.</a:t>
            </a:r>
          </a:p>
          <a:p>
            <a:pPr>
              <a:buClrTx/>
              <a:buFontTx/>
              <a:buNone/>
            </a:pPr>
            <a:endParaRPr lang="en-US" altLang="en-US" dirty="0"/>
          </a:p>
          <a:p>
            <a:pPr>
              <a:buClrTx/>
              <a:buFontTx/>
              <a:buNone/>
            </a:pPr>
            <a:r>
              <a:rPr lang="en-US" altLang="en-US" dirty="0"/>
              <a:t>Visit GDP web page for more information on this opportunity:</a:t>
            </a:r>
          </a:p>
          <a:p>
            <a:pPr>
              <a:buClrTx/>
              <a:buFontTx/>
              <a:buNone/>
            </a:pPr>
            <a:r>
              <a:rPr lang="en-US" altLang="en-US" i="1" dirty="0">
                <a:solidFill>
                  <a:schemeClr val="tx1"/>
                </a:solidFill>
              </a:rPr>
              <a:t>www.aoml.noaa.gov/phod/gdp/images/Baro_Upgrade_Brochure.pdf</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l="5319" t="17487" r="8508"/>
          <a:stretch>
            <a:fillRect/>
          </a:stretch>
        </p:blipFill>
        <p:spPr bwMode="auto">
          <a:xfrm>
            <a:off x="2171700" y="2362200"/>
            <a:ext cx="5524500" cy="3967163"/>
          </a:xfrm>
          <a:prstGeom prst="rect">
            <a:avLst/>
          </a:prstGeom>
          <a:noFill/>
          <a:ln w="19080" cap="sq">
            <a:solidFill>
              <a:srgbClr val="FFCC00"/>
            </a:solidFill>
            <a:miter lim="800000"/>
            <a:headEnd/>
            <a:tailEnd/>
          </a:ln>
          <a:effectLst/>
          <a:extLst>
            <a:ext uri="{909E8E84-426E-40DD-AFC4-6F175D3DCCD1}">
              <a14:hiddenFill xmlns:a14="http://schemas.microsoft.com/office/drawing/2010/main">
                <a:blipFill dpi="0" rotWithShape="0">
                  <a:blip/>
                  <a:srcRect l="5319" t="17487" r="8508"/>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6386" name="Group 2"/>
          <p:cNvGrpSpPr>
            <a:grpSpLocks/>
          </p:cNvGrpSpPr>
          <p:nvPr/>
        </p:nvGrpSpPr>
        <p:grpSpPr bwMode="auto">
          <a:xfrm>
            <a:off x="2647950" y="1143000"/>
            <a:ext cx="2284413" cy="2803525"/>
            <a:chOff x="1668" y="720"/>
            <a:chExt cx="1439" cy="1766"/>
          </a:xfrm>
        </p:grpSpPr>
        <p:sp>
          <p:nvSpPr>
            <p:cNvPr id="16387" name="Text Box 3"/>
            <p:cNvSpPr txBox="1">
              <a:spLocks noChangeArrowheads="1"/>
            </p:cNvSpPr>
            <p:nvPr/>
          </p:nvSpPr>
          <p:spPr bwMode="auto">
            <a:xfrm>
              <a:off x="1668" y="720"/>
              <a:ext cx="1439" cy="4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1500"/>
                </a:spcBef>
                <a:buClrTx/>
                <a:buFontTx/>
                <a:buNone/>
              </a:pPr>
              <a:r>
                <a:rPr lang="en-US" altLang="en-US" b="1"/>
                <a:t>Hulls covered with cardboard</a:t>
              </a:r>
            </a:p>
          </p:txBody>
        </p:sp>
        <p:grpSp>
          <p:nvGrpSpPr>
            <p:cNvPr id="16388" name="Group 4"/>
            <p:cNvGrpSpPr>
              <a:grpSpLocks/>
            </p:cNvGrpSpPr>
            <p:nvPr/>
          </p:nvGrpSpPr>
          <p:grpSpPr bwMode="auto">
            <a:xfrm>
              <a:off x="1958" y="1160"/>
              <a:ext cx="842" cy="1326"/>
              <a:chOff x="1958" y="1160"/>
              <a:chExt cx="842" cy="1326"/>
            </a:xfrm>
          </p:grpSpPr>
          <p:sp>
            <p:nvSpPr>
              <p:cNvPr id="16389" name="Line 5"/>
              <p:cNvSpPr>
                <a:spLocks noChangeShapeType="1"/>
              </p:cNvSpPr>
              <p:nvPr/>
            </p:nvSpPr>
            <p:spPr bwMode="auto">
              <a:xfrm flipH="1">
                <a:off x="1957" y="1160"/>
                <a:ext cx="431" cy="678"/>
              </a:xfrm>
              <a:prstGeom prst="line">
                <a:avLst/>
              </a:prstGeom>
              <a:noFill/>
              <a:ln w="76320" cap="sq">
                <a:solidFill>
                  <a:srgbClr val="FFCC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390" name="Line 6"/>
              <p:cNvSpPr>
                <a:spLocks noChangeShapeType="1"/>
              </p:cNvSpPr>
              <p:nvPr/>
            </p:nvSpPr>
            <p:spPr bwMode="auto">
              <a:xfrm>
                <a:off x="2390" y="1179"/>
                <a:ext cx="409" cy="1307"/>
              </a:xfrm>
              <a:prstGeom prst="line">
                <a:avLst/>
              </a:prstGeom>
              <a:noFill/>
              <a:ln w="76320" cap="sq">
                <a:solidFill>
                  <a:srgbClr val="FFCC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nvGrpSpPr>
          <p:cNvPr id="16391" name="Group 7"/>
          <p:cNvGrpSpPr>
            <a:grpSpLocks/>
          </p:cNvGrpSpPr>
          <p:nvPr/>
        </p:nvGrpSpPr>
        <p:grpSpPr bwMode="auto">
          <a:xfrm>
            <a:off x="304800" y="1920875"/>
            <a:ext cx="2339975" cy="1277938"/>
            <a:chOff x="192" y="1210"/>
            <a:chExt cx="1474" cy="805"/>
          </a:xfrm>
        </p:grpSpPr>
        <p:sp>
          <p:nvSpPr>
            <p:cNvPr id="16392" name="Text Box 8"/>
            <p:cNvSpPr txBox="1">
              <a:spLocks noChangeArrowheads="1"/>
            </p:cNvSpPr>
            <p:nvPr/>
          </p:nvSpPr>
          <p:spPr bwMode="auto">
            <a:xfrm>
              <a:off x="192" y="1210"/>
              <a:ext cx="1211" cy="5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1500"/>
                </a:spcBef>
                <a:buClrTx/>
                <a:buFontTx/>
                <a:buNone/>
              </a:pPr>
              <a:r>
                <a:rPr lang="en-US" altLang="en-US" b="1"/>
                <a:t>Deployment Instructions</a:t>
              </a:r>
            </a:p>
          </p:txBody>
        </p:sp>
        <p:grpSp>
          <p:nvGrpSpPr>
            <p:cNvPr id="16393" name="Group 9"/>
            <p:cNvGrpSpPr>
              <a:grpSpLocks/>
            </p:cNvGrpSpPr>
            <p:nvPr/>
          </p:nvGrpSpPr>
          <p:grpSpPr bwMode="auto">
            <a:xfrm>
              <a:off x="666" y="1728"/>
              <a:ext cx="1000" cy="287"/>
              <a:chOff x="666" y="1728"/>
              <a:chExt cx="1000" cy="287"/>
            </a:xfrm>
          </p:grpSpPr>
          <p:sp>
            <p:nvSpPr>
              <p:cNvPr id="16394" name="Line 10"/>
              <p:cNvSpPr>
                <a:spLocks noChangeShapeType="1"/>
              </p:cNvSpPr>
              <p:nvPr/>
            </p:nvSpPr>
            <p:spPr bwMode="auto">
              <a:xfrm>
                <a:off x="666" y="1728"/>
                <a:ext cx="0" cy="287"/>
              </a:xfrm>
              <a:prstGeom prst="line">
                <a:avLst/>
              </a:prstGeom>
              <a:noFill/>
              <a:ln w="76320" cap="sq">
                <a:solidFill>
                  <a:srgbClr val="FFCC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395" name="Line 11"/>
              <p:cNvSpPr>
                <a:spLocks noChangeShapeType="1"/>
              </p:cNvSpPr>
              <p:nvPr/>
            </p:nvSpPr>
            <p:spPr bwMode="auto">
              <a:xfrm>
                <a:off x="666" y="2016"/>
                <a:ext cx="1000" cy="0"/>
              </a:xfrm>
              <a:prstGeom prst="line">
                <a:avLst/>
              </a:prstGeom>
              <a:noFill/>
              <a:ln w="76320" cap="sq">
                <a:solidFill>
                  <a:srgbClr val="FFCC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nvGrpSpPr>
          <p:cNvPr id="16396" name="Group 12"/>
          <p:cNvGrpSpPr>
            <a:grpSpLocks/>
          </p:cNvGrpSpPr>
          <p:nvPr/>
        </p:nvGrpSpPr>
        <p:grpSpPr bwMode="auto">
          <a:xfrm>
            <a:off x="895350" y="5029200"/>
            <a:ext cx="1827213" cy="823913"/>
            <a:chOff x="564" y="3168"/>
            <a:chExt cx="1151" cy="519"/>
          </a:xfrm>
        </p:grpSpPr>
        <p:sp>
          <p:nvSpPr>
            <p:cNvPr id="16397" name="Text Box 13"/>
            <p:cNvSpPr txBox="1">
              <a:spLocks noChangeArrowheads="1"/>
            </p:cNvSpPr>
            <p:nvPr/>
          </p:nvSpPr>
          <p:spPr bwMode="auto">
            <a:xfrm>
              <a:off x="564" y="3168"/>
              <a:ext cx="671" cy="5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1500"/>
                </a:spcBef>
                <a:buClrTx/>
                <a:buFontTx/>
                <a:buNone/>
              </a:pPr>
              <a:r>
                <a:rPr lang="en-US" altLang="en-US" b="1"/>
                <a:t>Plastic wrap</a:t>
              </a:r>
            </a:p>
          </p:txBody>
        </p:sp>
        <p:sp>
          <p:nvSpPr>
            <p:cNvPr id="16398" name="Line 14"/>
            <p:cNvSpPr>
              <a:spLocks noChangeShapeType="1"/>
            </p:cNvSpPr>
            <p:nvPr/>
          </p:nvSpPr>
          <p:spPr bwMode="auto">
            <a:xfrm flipV="1">
              <a:off x="1140" y="3215"/>
              <a:ext cx="575" cy="289"/>
            </a:xfrm>
            <a:prstGeom prst="line">
              <a:avLst/>
            </a:prstGeom>
            <a:noFill/>
            <a:ln w="76320" cap="sq">
              <a:solidFill>
                <a:srgbClr val="FFCC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16399" name="Text Box 15"/>
          <p:cNvSpPr txBox="1">
            <a:spLocks noChangeArrowheads="1"/>
          </p:cNvSpPr>
          <p:nvPr/>
        </p:nvSpPr>
        <p:spPr bwMode="auto">
          <a:xfrm>
            <a:off x="1828800" y="212725"/>
            <a:ext cx="5410200" cy="143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2750"/>
              </a:spcBef>
              <a:buClrTx/>
              <a:buFontTx/>
              <a:buNone/>
            </a:pPr>
            <a:r>
              <a:rPr lang="en-US" altLang="en-US" sz="4400" b="1">
                <a:solidFill>
                  <a:srgbClr val="3333CC"/>
                </a:solidFill>
                <a:latin typeface="Comic Sans MS" pitchFamily="64" charset="0"/>
              </a:rPr>
              <a:t>Drifter Packaging</a:t>
            </a:r>
          </a:p>
        </p:txBody>
      </p:sp>
      <p:grpSp>
        <p:nvGrpSpPr>
          <p:cNvPr id="16400" name="Group 16"/>
          <p:cNvGrpSpPr>
            <a:grpSpLocks/>
          </p:cNvGrpSpPr>
          <p:nvPr/>
        </p:nvGrpSpPr>
        <p:grpSpPr bwMode="auto">
          <a:xfrm>
            <a:off x="5029200" y="1447800"/>
            <a:ext cx="2284413" cy="2803525"/>
            <a:chOff x="3168" y="912"/>
            <a:chExt cx="1439" cy="1766"/>
          </a:xfrm>
        </p:grpSpPr>
        <p:sp>
          <p:nvSpPr>
            <p:cNvPr id="16401" name="Text Box 17"/>
            <p:cNvSpPr txBox="1">
              <a:spLocks noChangeArrowheads="1"/>
            </p:cNvSpPr>
            <p:nvPr/>
          </p:nvSpPr>
          <p:spPr bwMode="auto">
            <a:xfrm>
              <a:off x="3168" y="912"/>
              <a:ext cx="1439" cy="4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spcBef>
                  <a:spcPts val="1500"/>
                </a:spcBef>
                <a:buClrTx/>
                <a:buFontTx/>
                <a:buNone/>
              </a:pPr>
              <a:r>
                <a:rPr lang="en-US" altLang="en-US" b="1"/>
                <a:t>Uncovered Hulls</a:t>
              </a:r>
            </a:p>
          </p:txBody>
        </p:sp>
        <p:grpSp>
          <p:nvGrpSpPr>
            <p:cNvPr id="16402" name="Group 18"/>
            <p:cNvGrpSpPr>
              <a:grpSpLocks/>
            </p:cNvGrpSpPr>
            <p:nvPr/>
          </p:nvGrpSpPr>
          <p:grpSpPr bwMode="auto">
            <a:xfrm>
              <a:off x="3458" y="1352"/>
              <a:ext cx="842" cy="1326"/>
              <a:chOff x="3458" y="1352"/>
              <a:chExt cx="842" cy="1326"/>
            </a:xfrm>
          </p:grpSpPr>
          <p:sp>
            <p:nvSpPr>
              <p:cNvPr id="16403" name="Line 19"/>
              <p:cNvSpPr>
                <a:spLocks noChangeShapeType="1"/>
              </p:cNvSpPr>
              <p:nvPr/>
            </p:nvSpPr>
            <p:spPr bwMode="auto">
              <a:xfrm flipH="1">
                <a:off x="3457" y="1352"/>
                <a:ext cx="431" cy="678"/>
              </a:xfrm>
              <a:prstGeom prst="line">
                <a:avLst/>
              </a:prstGeom>
              <a:noFill/>
              <a:ln w="76320" cap="sq">
                <a:solidFill>
                  <a:srgbClr val="FFCC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404" name="Line 20"/>
              <p:cNvSpPr>
                <a:spLocks noChangeShapeType="1"/>
              </p:cNvSpPr>
              <p:nvPr/>
            </p:nvSpPr>
            <p:spPr bwMode="auto">
              <a:xfrm>
                <a:off x="3890" y="1371"/>
                <a:ext cx="409" cy="1307"/>
              </a:xfrm>
              <a:prstGeom prst="line">
                <a:avLst/>
              </a:prstGeom>
              <a:noFill/>
              <a:ln w="76320" cap="sq">
                <a:solidFill>
                  <a:srgbClr val="FFCC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sp>
        <p:nvSpPr>
          <p:cNvPr id="16405" name="AutoShape 21"/>
          <p:cNvSpPr>
            <a:spLocks noChangeArrowheads="1"/>
          </p:cNvSpPr>
          <p:nvPr/>
        </p:nvSpPr>
        <p:spPr bwMode="auto">
          <a:xfrm>
            <a:off x="7718425" y="6215063"/>
            <a:ext cx="511175" cy="511175"/>
          </a:xfrm>
          <a:prstGeom prst="actionButtonHome">
            <a:avLst/>
          </a:prstGeom>
          <a:solidFill>
            <a:srgbClr val="00CC99"/>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406" name="Text Box 22"/>
          <p:cNvSpPr txBox="1">
            <a:spLocks noChangeArrowheads="1"/>
          </p:cNvSpPr>
          <p:nvPr/>
        </p:nvSpPr>
        <p:spPr bwMode="auto">
          <a:xfrm>
            <a:off x="6858000" y="593725"/>
            <a:ext cx="2286000" cy="1756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ClrTx/>
              <a:buFontTx/>
              <a:buNone/>
            </a:pPr>
            <a:r>
              <a:rPr lang="en-US" altLang="en-US" sz="3600" b="1" dirty="0">
                <a:solidFill>
                  <a:srgbClr val="FF0000"/>
                </a:solidFill>
              </a:rPr>
              <a:t>Ask Shaun for better pic</a:t>
            </a:r>
          </a:p>
        </p:txBody>
      </p:sp>
      <p:cxnSp>
        <p:nvCxnSpPr>
          <p:cNvPr id="3" name="Straight Connector 2"/>
          <p:cNvCxnSpPr>
            <a:endCxn id="16405" idx="3"/>
          </p:cNvCxnSpPr>
          <p:nvPr/>
        </p:nvCxnSpPr>
        <p:spPr bwMode="auto">
          <a:xfrm>
            <a:off x="457200" y="304800"/>
            <a:ext cx="7516813" cy="5910263"/>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100" y="1238250"/>
            <a:ext cx="6057900" cy="5048250"/>
          </a:xfrm>
          <a:prstGeom prst="rect">
            <a:avLst/>
          </a:prstGeom>
          <a:noFill/>
          <a:ln w="38160" cap="sq">
            <a:solidFill>
              <a:srgbClr val="0000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4" name="Text Box 2"/>
          <p:cNvSpPr txBox="1">
            <a:spLocks noChangeArrowheads="1"/>
          </p:cNvSpPr>
          <p:nvPr/>
        </p:nvSpPr>
        <p:spPr bwMode="auto">
          <a:xfrm>
            <a:off x="381000" y="152400"/>
            <a:ext cx="8763000" cy="143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spcBef>
                <a:spcPts val="2750"/>
              </a:spcBef>
              <a:buClrTx/>
              <a:buFontTx/>
              <a:buNone/>
            </a:pPr>
            <a:r>
              <a:rPr lang="en-US" altLang="en-US" sz="4400" b="1">
                <a:solidFill>
                  <a:srgbClr val="0000FF"/>
                </a:solidFill>
                <a:latin typeface="Comic Sans MS" pitchFamily="64" charset="0"/>
              </a:rPr>
              <a:t>Drifter Ready To Be Deployed</a:t>
            </a:r>
          </a:p>
        </p:txBody>
      </p:sp>
      <p:sp>
        <p:nvSpPr>
          <p:cNvPr id="18435" name="AutoShape 3"/>
          <p:cNvSpPr>
            <a:spLocks noChangeArrowheads="1"/>
          </p:cNvSpPr>
          <p:nvPr/>
        </p:nvSpPr>
        <p:spPr bwMode="auto">
          <a:xfrm>
            <a:off x="7718425" y="6194425"/>
            <a:ext cx="511175" cy="511175"/>
          </a:xfrm>
          <a:prstGeom prst="actionButtonHome">
            <a:avLst/>
          </a:prstGeom>
          <a:solidFill>
            <a:srgbClr val="00CC99"/>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 name="TextBox 1"/>
          <p:cNvSpPr txBox="1"/>
          <p:nvPr/>
        </p:nvSpPr>
        <p:spPr>
          <a:xfrm>
            <a:off x="381000" y="1676400"/>
            <a:ext cx="1181100" cy="461665"/>
          </a:xfrm>
          <a:prstGeom prst="rect">
            <a:avLst/>
          </a:prstGeom>
          <a:noFill/>
        </p:spPr>
        <p:txBody>
          <a:bodyPr wrap="square" rtlCol="0">
            <a:spAutoFit/>
          </a:bodyPr>
          <a:lstStyle/>
          <a:p>
            <a:r>
              <a:rPr lang="en-US" dirty="0" smtClean="0">
                <a:solidFill>
                  <a:schemeClr val="tx1"/>
                </a:solidFill>
              </a:rPr>
              <a:t>Replace </a:t>
            </a:r>
            <a:endParaRPr lang="en-US" dirty="0">
              <a:solidFill>
                <a:schemeClr val="tx1"/>
              </a:solidFill>
            </a:endParaRPr>
          </a:p>
        </p:txBody>
      </p:sp>
      <p:sp>
        <p:nvSpPr>
          <p:cNvPr id="3" name="Rectangle 2"/>
          <p:cNvSpPr/>
          <p:nvPr/>
        </p:nvSpPr>
        <p:spPr>
          <a:xfrm rot="18614697">
            <a:off x="-414009" y="2285272"/>
            <a:ext cx="3406766" cy="461665"/>
          </a:xfrm>
          <a:prstGeom prst="rect">
            <a:avLst/>
          </a:prstGeom>
        </p:spPr>
        <p:txBody>
          <a:bodyPr wrap="none">
            <a:spAutoFit/>
          </a:bodyPr>
          <a:lstStyle/>
          <a:p>
            <a:pPr>
              <a:buClrTx/>
              <a:buFontTx/>
              <a:buNone/>
            </a:pPr>
            <a:r>
              <a:rPr lang="en-US" altLang="en-US" b="1" dirty="0">
                <a:solidFill>
                  <a:srgbClr val="FF0000"/>
                </a:solidFill>
              </a:rPr>
              <a:t>Ask Shaun for better pic</a:t>
            </a:r>
            <a:endParaRPr lang="en-US" altLang="en-US" b="1" dirty="0">
              <a:solidFill>
                <a:srgbClr val="FF00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1" presetClass="entr" fill="hold" nodeType="afterEffect">
                                  <p:stCondLst>
                                    <p:cond delay="0"/>
                                  </p:stCondLst>
                                  <p:childTnLst>
                                    <p:set>
                                      <p:cBhvr additive="repl">
                                        <p:cTn id="6" dur="1" fill="hold">
                                          <p:stCondLst>
                                            <p:cond delay="499"/>
                                          </p:stCondLst>
                                        </p:cTn>
                                        <p:tgtEl>
                                          <p:spTgt spid="184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47800"/>
            <a:ext cx="3657600" cy="2743200"/>
          </a:xfrm>
          <a:prstGeom prst="rect">
            <a:avLst/>
          </a:prstGeom>
          <a:noFill/>
          <a:ln w="38160" cap="sq">
            <a:solidFill>
              <a:srgbClr val="0000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58" name="Text Box 2"/>
          <p:cNvSpPr txBox="1">
            <a:spLocks noChangeArrowheads="1"/>
          </p:cNvSpPr>
          <p:nvPr/>
        </p:nvSpPr>
        <p:spPr bwMode="auto">
          <a:xfrm>
            <a:off x="1981200" y="914400"/>
            <a:ext cx="51054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1500"/>
              </a:spcBef>
              <a:buClrTx/>
              <a:buFontTx/>
              <a:buNone/>
            </a:pPr>
            <a:r>
              <a:rPr lang="en-US" altLang="en-US" b="1"/>
              <a:t>1- Remove </a:t>
            </a:r>
            <a:r>
              <a:rPr lang="en-US" altLang="en-US" b="1" i="1">
                <a:solidFill>
                  <a:srgbClr val="FF0000"/>
                </a:solidFill>
              </a:rPr>
              <a:t>ONLY</a:t>
            </a:r>
            <a:r>
              <a:rPr lang="en-US" altLang="en-US" b="1"/>
              <a:t> plastic shrink wrap</a:t>
            </a:r>
          </a:p>
        </p:txBody>
      </p:sp>
      <p:sp>
        <p:nvSpPr>
          <p:cNvPr id="19459" name="Text Box 3"/>
          <p:cNvSpPr txBox="1">
            <a:spLocks noChangeArrowheads="1"/>
          </p:cNvSpPr>
          <p:nvPr/>
        </p:nvSpPr>
        <p:spPr bwMode="auto">
          <a:xfrm>
            <a:off x="1066800" y="152400"/>
            <a:ext cx="7010400" cy="1312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spcBef>
                <a:spcPts val="2500"/>
              </a:spcBef>
              <a:buClrTx/>
              <a:buFontTx/>
              <a:buNone/>
            </a:pPr>
            <a:r>
              <a:rPr lang="en-US" altLang="en-US" sz="4000" b="1">
                <a:solidFill>
                  <a:srgbClr val="3333CC"/>
                </a:solidFill>
                <a:latin typeface="Comic Sans MS" pitchFamily="64" charset="0"/>
                <a:cs typeface="Times New Roman" pitchFamily="16" charset="0"/>
              </a:rPr>
              <a:t>How To Deploy A Drifter</a:t>
            </a:r>
          </a:p>
        </p:txBody>
      </p:sp>
      <p:sp>
        <p:nvSpPr>
          <p:cNvPr id="19460" name="Text Box 4"/>
          <p:cNvSpPr txBox="1">
            <a:spLocks noChangeArrowheads="1"/>
          </p:cNvSpPr>
          <p:nvPr/>
        </p:nvSpPr>
        <p:spPr bwMode="auto">
          <a:xfrm>
            <a:off x="304800" y="4419600"/>
            <a:ext cx="3733800" cy="1922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1500"/>
              </a:spcBef>
              <a:buClrTx/>
              <a:buFontTx/>
              <a:buNone/>
            </a:pPr>
            <a:r>
              <a:rPr lang="en-US" altLang="en-US" b="1"/>
              <a:t>Some drifters have cardboard around the float. </a:t>
            </a:r>
            <a:r>
              <a:rPr lang="en-US" altLang="en-US" b="1" i="1">
                <a:solidFill>
                  <a:srgbClr val="FF0000"/>
                </a:solidFill>
              </a:rPr>
              <a:t>DO NOT</a:t>
            </a:r>
            <a:r>
              <a:rPr lang="en-US" altLang="en-US" b="1"/>
              <a:t> remove the cardboard surrounding the surface float.</a:t>
            </a:r>
          </a:p>
        </p:txBody>
      </p:sp>
      <p:pic>
        <p:nvPicPr>
          <p:cNvPr id="194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447800"/>
            <a:ext cx="3733800" cy="2800350"/>
          </a:xfrm>
          <a:prstGeom prst="rect">
            <a:avLst/>
          </a:prstGeom>
          <a:noFill/>
          <a:ln w="38160" cap="sq">
            <a:solidFill>
              <a:srgbClr val="0000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1" presetClass="entr" fill="hold" nodeType="afterEffect">
                                  <p:stCondLst>
                                    <p:cond delay="0"/>
                                  </p:stCondLst>
                                  <p:childTnLst>
                                    <p:set>
                                      <p:cBhvr additive="repl">
                                        <p:cTn id="6" dur="1" fill="hold">
                                          <p:stCondLst>
                                            <p:cond delay="499"/>
                                          </p:stCondLst>
                                        </p:cTn>
                                        <p:tgtEl>
                                          <p:spTgt spid="194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ChangeArrowheads="1"/>
          </p:cNvSpPr>
          <p:nvPr/>
        </p:nvSpPr>
        <p:spPr bwMode="auto">
          <a:xfrm>
            <a:off x="609600" y="0"/>
            <a:ext cx="8042275" cy="1252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sz="3800" b="1">
                <a:solidFill>
                  <a:srgbClr val="3333CC"/>
                </a:solidFill>
                <a:latin typeface="Comic Sans MS" pitchFamily="64" charset="0"/>
                <a:cs typeface="Times New Roman" pitchFamily="16" charset="0"/>
              </a:rPr>
              <a:t>How To Deploy A Drifter (Cont.)</a:t>
            </a:r>
          </a:p>
        </p:txBody>
      </p:sp>
      <p:sp>
        <p:nvSpPr>
          <p:cNvPr id="20482" name="Text Box 2"/>
          <p:cNvSpPr txBox="1">
            <a:spLocks noChangeArrowheads="1"/>
          </p:cNvSpPr>
          <p:nvPr/>
        </p:nvSpPr>
        <p:spPr bwMode="auto">
          <a:xfrm>
            <a:off x="2019300" y="701675"/>
            <a:ext cx="510540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1500"/>
              </a:spcBef>
              <a:buClrTx/>
              <a:buFontTx/>
              <a:buNone/>
            </a:pPr>
            <a:r>
              <a:rPr lang="en-US" altLang="en-US" b="1"/>
              <a:t>2- </a:t>
            </a:r>
            <a:r>
              <a:rPr lang="en-US" altLang="en-US" b="1">
                <a:solidFill>
                  <a:srgbClr val="FF0000"/>
                </a:solidFill>
              </a:rPr>
              <a:t>DO NOT</a:t>
            </a:r>
            <a:r>
              <a:rPr lang="en-US" altLang="en-US" b="1"/>
              <a:t> remove the paper tape securing the tether and drogue</a:t>
            </a:r>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6100" y="1692275"/>
            <a:ext cx="2971800" cy="3962400"/>
          </a:xfrm>
          <a:prstGeom prst="rect">
            <a:avLst/>
          </a:prstGeom>
          <a:noFill/>
          <a:ln w="38160" cap="sq">
            <a:solidFill>
              <a:srgbClr val="0000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4" name="Text Box 4"/>
          <p:cNvSpPr txBox="1">
            <a:spLocks noChangeArrowheads="1"/>
          </p:cNvSpPr>
          <p:nvPr/>
        </p:nvSpPr>
        <p:spPr bwMode="auto">
          <a:xfrm>
            <a:off x="7239000" y="3749675"/>
            <a:ext cx="15240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1500"/>
              </a:spcBef>
              <a:buClrTx/>
              <a:buFontTx/>
              <a:buNone/>
            </a:pPr>
            <a:r>
              <a:rPr lang="en-US" altLang="en-US"/>
              <a:t>Paper tape</a:t>
            </a:r>
          </a:p>
        </p:txBody>
      </p:sp>
      <p:sp>
        <p:nvSpPr>
          <p:cNvPr id="20485" name="Text Box 5"/>
          <p:cNvSpPr txBox="1">
            <a:spLocks noChangeArrowheads="1"/>
          </p:cNvSpPr>
          <p:nvPr/>
        </p:nvSpPr>
        <p:spPr bwMode="auto">
          <a:xfrm>
            <a:off x="6553200" y="4892675"/>
            <a:ext cx="15240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1500"/>
              </a:spcBef>
              <a:buClrTx/>
              <a:buFontTx/>
              <a:buNone/>
            </a:pPr>
            <a:r>
              <a:rPr lang="en-US" altLang="en-US"/>
              <a:t>Paper tape</a:t>
            </a:r>
          </a:p>
        </p:txBody>
      </p:sp>
      <p:sp>
        <p:nvSpPr>
          <p:cNvPr id="20486" name="Line 6"/>
          <p:cNvSpPr>
            <a:spLocks noChangeShapeType="1"/>
          </p:cNvSpPr>
          <p:nvPr/>
        </p:nvSpPr>
        <p:spPr bwMode="auto">
          <a:xfrm flipH="1">
            <a:off x="4799013" y="5121275"/>
            <a:ext cx="1755775" cy="1588"/>
          </a:xfrm>
          <a:prstGeom prst="line">
            <a:avLst/>
          </a:prstGeom>
          <a:noFill/>
          <a:ln w="381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487" name="Line 7"/>
          <p:cNvSpPr>
            <a:spLocks noChangeShapeType="1"/>
          </p:cNvSpPr>
          <p:nvPr/>
        </p:nvSpPr>
        <p:spPr bwMode="auto">
          <a:xfrm flipH="1">
            <a:off x="5408613" y="4054475"/>
            <a:ext cx="1755775" cy="1588"/>
          </a:xfrm>
          <a:prstGeom prst="line">
            <a:avLst/>
          </a:prstGeom>
          <a:noFill/>
          <a:ln w="381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488" name="Text Box 8"/>
          <p:cNvSpPr txBox="1">
            <a:spLocks noChangeArrowheads="1"/>
          </p:cNvSpPr>
          <p:nvPr/>
        </p:nvSpPr>
        <p:spPr bwMode="auto">
          <a:xfrm>
            <a:off x="1485900" y="5807075"/>
            <a:ext cx="617220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1500"/>
              </a:spcBef>
              <a:buClrTx/>
              <a:buFontTx/>
              <a:buNone/>
            </a:pPr>
            <a:r>
              <a:rPr lang="en-US" altLang="en-US" b="1"/>
              <a:t>If you do, the drogue and/or tether can unfurl during deployment and cause injury!!!</a:t>
            </a:r>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1"/>
          <p:cNvSpPr txBox="1">
            <a:spLocks noChangeArrowheads="1"/>
          </p:cNvSpPr>
          <p:nvPr/>
        </p:nvSpPr>
        <p:spPr bwMode="auto">
          <a:xfrm>
            <a:off x="1066800" y="825500"/>
            <a:ext cx="7086600" cy="155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1500"/>
              </a:spcBef>
              <a:buClrTx/>
              <a:buFontTx/>
              <a:buNone/>
            </a:pPr>
            <a:r>
              <a:rPr lang="en-US" altLang="en-US" b="1"/>
              <a:t>3- Record the ID number of the drifter.  This number can be found on the shipping container, the plastic shrink wrap or the protective cardboard box.  It is also inscribed on the surface float.</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971800"/>
            <a:ext cx="3810000" cy="2857500"/>
          </a:xfrm>
          <a:prstGeom prst="rect">
            <a:avLst/>
          </a:prstGeom>
          <a:noFill/>
          <a:ln w="38160" cap="sq">
            <a:solidFill>
              <a:srgbClr val="0000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7" name="Line 3"/>
          <p:cNvSpPr>
            <a:spLocks noChangeShapeType="1"/>
          </p:cNvSpPr>
          <p:nvPr/>
        </p:nvSpPr>
        <p:spPr bwMode="auto">
          <a:xfrm>
            <a:off x="1143000" y="3505200"/>
            <a:ext cx="838200" cy="1588"/>
          </a:xfrm>
          <a:prstGeom prst="line">
            <a:avLst/>
          </a:prstGeom>
          <a:noFill/>
          <a:ln w="381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508" name="Text Box 4"/>
          <p:cNvSpPr txBox="1">
            <a:spLocks noChangeArrowheads="1"/>
          </p:cNvSpPr>
          <p:nvPr/>
        </p:nvSpPr>
        <p:spPr bwMode="auto">
          <a:xfrm>
            <a:off x="76200" y="3200400"/>
            <a:ext cx="1371600" cy="1922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spcBef>
                <a:spcPts val="1500"/>
              </a:spcBef>
              <a:buClrTx/>
              <a:buFontTx/>
              <a:buNone/>
            </a:pPr>
            <a:r>
              <a:rPr lang="en-US" altLang="en-US"/>
              <a:t>ID number on the surface float</a:t>
            </a:r>
          </a:p>
        </p:txBody>
      </p:sp>
      <p:pic>
        <p:nvPicPr>
          <p:cNvPr id="2150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3962400"/>
            <a:ext cx="2971800" cy="2228850"/>
          </a:xfrm>
          <a:prstGeom prst="rect">
            <a:avLst/>
          </a:prstGeom>
          <a:noFill/>
          <a:ln w="38160" cap="sq">
            <a:solidFill>
              <a:srgbClr val="0000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10" name="Rectangle 6"/>
          <p:cNvSpPr>
            <a:spLocks noChangeArrowheads="1"/>
          </p:cNvSpPr>
          <p:nvPr/>
        </p:nvSpPr>
        <p:spPr bwMode="auto">
          <a:xfrm>
            <a:off x="200025" y="152400"/>
            <a:ext cx="8761413" cy="673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sz="3800" b="1">
                <a:solidFill>
                  <a:srgbClr val="3333CC"/>
                </a:solidFill>
                <a:latin typeface="Comic Sans MS" pitchFamily="64" charset="0"/>
                <a:cs typeface="Times New Roman" pitchFamily="16" charset="0"/>
              </a:rPr>
              <a:t>How To Deploy A Drifter (Cont.)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extLst>
              <a:ext uri="{28A0092B-C50C-407E-A947-70E740481C1C}">
                <a14:useLocalDpi xmlns:a14="http://schemas.microsoft.com/office/drawing/2010/main" val="0"/>
              </a:ext>
            </a:extLst>
          </a:blip>
          <a:srcRect l="24139" t="13127"/>
          <a:stretch>
            <a:fillRect/>
          </a:stretch>
        </p:blipFill>
        <p:spPr bwMode="auto">
          <a:xfrm>
            <a:off x="152400" y="3810000"/>
            <a:ext cx="3359150" cy="2465388"/>
          </a:xfrm>
          <a:prstGeom prst="rect">
            <a:avLst/>
          </a:prstGeom>
          <a:noFill/>
          <a:ln w="38160" cap="sq">
            <a:solidFill>
              <a:srgbClr val="0000FF"/>
            </a:solidFill>
            <a:miter lim="800000"/>
            <a:headEnd/>
            <a:tailEnd/>
          </a:ln>
          <a:effectLst/>
          <a:extLst>
            <a:ext uri="{909E8E84-426E-40DD-AFC4-6F175D3DCCD1}">
              <a14:hiddenFill xmlns:a14="http://schemas.microsoft.com/office/drawing/2010/main">
                <a:blipFill dpi="0" rotWithShape="0">
                  <a:blip/>
                  <a:srcRect l="24139" t="13127"/>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78" name="Text Box 2"/>
          <p:cNvSpPr txBox="1">
            <a:spLocks noChangeArrowheads="1"/>
          </p:cNvSpPr>
          <p:nvPr/>
        </p:nvSpPr>
        <p:spPr bwMode="auto">
          <a:xfrm>
            <a:off x="381000" y="2955925"/>
            <a:ext cx="2894013"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spcBef>
                <a:spcPts val="1250"/>
              </a:spcBef>
              <a:buClrTx/>
              <a:buFontTx/>
              <a:buNone/>
            </a:pPr>
            <a:r>
              <a:rPr lang="en-US" altLang="en-US" sz="2000"/>
              <a:t>Throw buoy from stern, lowest possible deck.</a:t>
            </a:r>
          </a:p>
        </p:txBody>
      </p:sp>
      <p:sp>
        <p:nvSpPr>
          <p:cNvPr id="24579" name="Text Box 3"/>
          <p:cNvSpPr txBox="1">
            <a:spLocks noChangeArrowheads="1"/>
          </p:cNvSpPr>
          <p:nvPr/>
        </p:nvSpPr>
        <p:spPr bwMode="auto">
          <a:xfrm>
            <a:off x="304800" y="838200"/>
            <a:ext cx="8534400" cy="1922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1500"/>
              </a:spcBef>
              <a:buClrTx/>
              <a:buFontTx/>
              <a:buNone/>
            </a:pPr>
            <a:r>
              <a:rPr lang="en-US" altLang="en-US" b="1" dirty="0"/>
              <a:t>5- Throw the drifter from the stern, lowest possible deck (preferably less than 10 meters including heave) into the sea.  The ship may be traveling between </a:t>
            </a:r>
            <a:r>
              <a:rPr lang="en-US" altLang="en-US" b="1" dirty="0" smtClean="0"/>
              <a:t>1-20 </a:t>
            </a:r>
            <a:r>
              <a:rPr lang="en-US" altLang="en-US" b="1" dirty="0"/>
              <a:t>knots.  The tether and drogue are secured with paper tape that will dissolve in the water.</a:t>
            </a:r>
          </a:p>
        </p:txBody>
      </p:sp>
      <p:pic>
        <p:nvPicPr>
          <p:cNvPr id="2458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3800" y="2670175"/>
            <a:ext cx="2743200" cy="2054225"/>
          </a:xfrm>
          <a:prstGeom prst="rect">
            <a:avLst/>
          </a:prstGeom>
          <a:noFill/>
          <a:ln w="38160" cap="sq">
            <a:solidFill>
              <a:srgbClr val="0000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3886200"/>
            <a:ext cx="2262188" cy="2319338"/>
          </a:xfrm>
          <a:prstGeom prst="rect">
            <a:avLst/>
          </a:prstGeom>
          <a:noFill/>
          <a:ln w="38160" cap="sq">
            <a:solidFill>
              <a:srgbClr val="0000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2" name="Rectangle 6"/>
          <p:cNvSpPr>
            <a:spLocks noChangeArrowheads="1"/>
          </p:cNvSpPr>
          <p:nvPr/>
        </p:nvSpPr>
        <p:spPr bwMode="auto">
          <a:xfrm>
            <a:off x="428625" y="228600"/>
            <a:ext cx="8761413" cy="673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ClrTx/>
              <a:buFontTx/>
              <a:buNone/>
            </a:pPr>
            <a:r>
              <a:rPr lang="en-US" altLang="en-US" sz="3800" b="1">
                <a:solidFill>
                  <a:srgbClr val="3333CC"/>
                </a:solidFill>
                <a:latin typeface="Comic Sans MS" pitchFamily="64" charset="0"/>
                <a:cs typeface="Times New Roman" pitchFamily="16" charset="0"/>
              </a:rPr>
              <a:t>How To Deploy A Drifter (Cont.)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1" name="Group 1"/>
          <p:cNvGrpSpPr>
            <a:grpSpLocks/>
          </p:cNvGrpSpPr>
          <p:nvPr/>
        </p:nvGrpSpPr>
        <p:grpSpPr bwMode="auto">
          <a:xfrm>
            <a:off x="228600" y="76200"/>
            <a:ext cx="4189413" cy="3794125"/>
            <a:chOff x="144" y="48"/>
            <a:chExt cx="2639" cy="2390"/>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l="18517" b="30865"/>
            <a:stretch>
              <a:fillRect/>
            </a:stretch>
          </p:blipFill>
          <p:spPr bwMode="auto">
            <a:xfrm>
              <a:off x="384" y="912"/>
              <a:ext cx="2399" cy="1526"/>
            </a:xfrm>
            <a:prstGeom prst="rect">
              <a:avLst/>
            </a:prstGeom>
            <a:noFill/>
            <a:ln w="38160" cap="sq">
              <a:solidFill>
                <a:srgbClr val="0000FF"/>
              </a:solidFill>
              <a:miter lim="800000"/>
              <a:headEnd/>
              <a:tailEnd/>
            </a:ln>
            <a:effectLst/>
            <a:extLst>
              <a:ext uri="{909E8E84-426E-40DD-AFC4-6F175D3DCCD1}">
                <a14:hiddenFill xmlns:a14="http://schemas.microsoft.com/office/drawing/2010/main">
                  <a:blipFill dpi="0" rotWithShape="0">
                    <a:blip/>
                    <a:srcRect l="18517" b="30865"/>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3" name="Text Box 3"/>
            <p:cNvSpPr txBox="1">
              <a:spLocks noChangeArrowheads="1"/>
            </p:cNvSpPr>
            <p:nvPr/>
          </p:nvSpPr>
          <p:spPr bwMode="auto">
            <a:xfrm>
              <a:off x="144" y="48"/>
              <a:ext cx="2591" cy="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1750"/>
                </a:spcBef>
                <a:buClrTx/>
                <a:buFontTx/>
                <a:buNone/>
              </a:pPr>
              <a:r>
                <a:rPr lang="en-US" altLang="en-US" sz="2800" b="1"/>
                <a:t>Tether and drogue secured with paper tape that will dissolve in water</a:t>
              </a:r>
            </a:p>
          </p:txBody>
        </p:sp>
      </p:grpSp>
      <p:grpSp>
        <p:nvGrpSpPr>
          <p:cNvPr id="25604" name="Group 4"/>
          <p:cNvGrpSpPr>
            <a:grpSpLocks/>
          </p:cNvGrpSpPr>
          <p:nvPr/>
        </p:nvGrpSpPr>
        <p:grpSpPr bwMode="auto">
          <a:xfrm>
            <a:off x="4876800" y="76200"/>
            <a:ext cx="3884613" cy="3798888"/>
            <a:chOff x="3072" y="48"/>
            <a:chExt cx="2447" cy="2393"/>
          </a:xfrm>
        </p:grpSpPr>
        <p:pic>
          <p:nvPicPr>
            <p:cNvPr id="2560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8" y="624"/>
              <a:ext cx="2207" cy="1817"/>
            </a:xfrm>
            <a:prstGeom prst="rect">
              <a:avLst/>
            </a:prstGeom>
            <a:noFill/>
            <a:ln w="38160" cap="sq">
              <a:solidFill>
                <a:srgbClr val="0000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6" name="Text Box 6"/>
            <p:cNvSpPr txBox="1">
              <a:spLocks noChangeArrowheads="1"/>
            </p:cNvSpPr>
            <p:nvPr/>
          </p:nvSpPr>
          <p:spPr bwMode="auto">
            <a:xfrm>
              <a:off x="3072" y="48"/>
              <a:ext cx="2447" cy="5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1500"/>
                </a:spcBef>
                <a:buClrTx/>
                <a:buFontTx/>
                <a:buNone/>
              </a:pPr>
              <a:r>
                <a:rPr lang="en-US" altLang="en-US" b="1"/>
                <a:t>Drogue starts sinking minutes after deployment</a:t>
              </a:r>
            </a:p>
          </p:txBody>
        </p:sp>
      </p:grpSp>
      <p:grpSp>
        <p:nvGrpSpPr>
          <p:cNvPr id="25607" name="Group 7"/>
          <p:cNvGrpSpPr>
            <a:grpSpLocks/>
          </p:cNvGrpSpPr>
          <p:nvPr/>
        </p:nvGrpSpPr>
        <p:grpSpPr bwMode="auto">
          <a:xfrm>
            <a:off x="914400" y="4114800"/>
            <a:ext cx="6094413" cy="2500313"/>
            <a:chOff x="576" y="2592"/>
            <a:chExt cx="3839" cy="1575"/>
          </a:xfrm>
        </p:grpSpPr>
        <p:pic>
          <p:nvPicPr>
            <p:cNvPr id="25608" name="Picture 8"/>
            <p:cNvPicPr>
              <a:picLocks noChangeAspect="1" noChangeArrowheads="1"/>
            </p:cNvPicPr>
            <p:nvPr/>
          </p:nvPicPr>
          <p:blipFill>
            <a:blip r:embed="rId5">
              <a:extLst>
                <a:ext uri="{28A0092B-C50C-407E-A947-70E740481C1C}">
                  <a14:useLocalDpi xmlns:a14="http://schemas.microsoft.com/office/drawing/2010/main" val="0"/>
                </a:ext>
              </a:extLst>
            </a:blip>
            <a:srcRect l="25629" t="28421" r="12260" b="9772"/>
            <a:stretch>
              <a:fillRect/>
            </a:stretch>
          </p:blipFill>
          <p:spPr bwMode="auto">
            <a:xfrm>
              <a:off x="2304" y="2592"/>
              <a:ext cx="2111" cy="1575"/>
            </a:xfrm>
            <a:prstGeom prst="rect">
              <a:avLst/>
            </a:prstGeom>
            <a:noFill/>
            <a:ln w="38160" cap="sq">
              <a:solidFill>
                <a:srgbClr val="0000FF"/>
              </a:solidFill>
              <a:miter lim="800000"/>
              <a:headEnd/>
              <a:tailEnd/>
            </a:ln>
            <a:effectLst/>
            <a:extLst>
              <a:ext uri="{909E8E84-426E-40DD-AFC4-6F175D3DCCD1}">
                <a14:hiddenFill xmlns:a14="http://schemas.microsoft.com/office/drawing/2010/main">
                  <a:blipFill dpi="0" rotWithShape="0">
                    <a:blip/>
                    <a:srcRect l="25629" t="28421" r="12260" b="9772"/>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9" name="Text Box 9"/>
            <p:cNvSpPr txBox="1">
              <a:spLocks noChangeArrowheads="1"/>
            </p:cNvSpPr>
            <p:nvPr/>
          </p:nvSpPr>
          <p:spPr bwMode="auto">
            <a:xfrm>
              <a:off x="576" y="2976"/>
              <a:ext cx="1679" cy="7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1500"/>
                </a:spcBef>
                <a:buClrTx/>
                <a:buFontTx/>
                <a:buNone/>
              </a:pPr>
              <a:r>
                <a:rPr lang="en-US" altLang="en-US" b="1"/>
                <a:t>Drogue stretches vertically, when tape dissolves</a:t>
              </a:r>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ChangeArrowheads="1"/>
          </p:cNvSpPr>
          <p:nvPr/>
        </p:nvSpPr>
        <p:spPr bwMode="auto">
          <a:xfrm>
            <a:off x="3684588" y="44450"/>
            <a:ext cx="1774825" cy="947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ClrTx/>
              <a:buFontTx/>
              <a:buNone/>
            </a:pPr>
            <a:r>
              <a:rPr lang="en-US" altLang="en-US" sz="2800" b="1">
                <a:solidFill>
                  <a:srgbClr val="3333CC"/>
                </a:solidFill>
                <a:latin typeface="Comic Sans MS" pitchFamily="64" charset="0"/>
                <a:cs typeface="Times New Roman" pitchFamily="16" charset="0"/>
              </a:rPr>
              <a:t>Contents</a:t>
            </a:r>
          </a:p>
        </p:txBody>
      </p:sp>
      <p:sp>
        <p:nvSpPr>
          <p:cNvPr id="5122" name="Text Box 2"/>
          <p:cNvSpPr txBox="1">
            <a:spLocks noChangeArrowheads="1"/>
          </p:cNvSpPr>
          <p:nvPr/>
        </p:nvSpPr>
        <p:spPr bwMode="auto">
          <a:xfrm>
            <a:off x="1352550" y="533400"/>
            <a:ext cx="7105650" cy="6203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1125"/>
              </a:spcBef>
              <a:buClr>
                <a:srgbClr val="0000FF"/>
              </a:buClr>
              <a:buFont typeface="Wingdings" charset="2"/>
              <a:buChar char=""/>
            </a:pPr>
            <a:r>
              <a:rPr lang="en-US" altLang="en-US" sz="1800"/>
              <a:t>Global Drifter Program Overview</a:t>
            </a:r>
          </a:p>
          <a:p>
            <a:pPr>
              <a:spcBef>
                <a:spcPts val="1125"/>
              </a:spcBef>
              <a:buClr>
                <a:srgbClr val="0000FF"/>
              </a:buClr>
              <a:buFont typeface="Wingdings" charset="2"/>
              <a:buChar char=""/>
            </a:pPr>
            <a:r>
              <a:rPr lang="en-US" altLang="en-US" sz="1800"/>
              <a:t>What Is A Drifter?</a:t>
            </a:r>
          </a:p>
          <a:p>
            <a:pPr>
              <a:spcBef>
                <a:spcPts val="1125"/>
              </a:spcBef>
              <a:buClr>
                <a:srgbClr val="0000FF"/>
              </a:buClr>
              <a:buFont typeface="Wingdings" charset="2"/>
              <a:buChar char=""/>
            </a:pPr>
            <a:r>
              <a:rPr lang="en-US" altLang="en-US" sz="1800"/>
              <a:t>Things You Need To Know Before Deploying A Drifter</a:t>
            </a:r>
          </a:p>
          <a:p>
            <a:pPr>
              <a:spcBef>
                <a:spcPts val="1125"/>
              </a:spcBef>
              <a:buClr>
                <a:srgbClr val="0000FF"/>
              </a:buClr>
              <a:buFont typeface="Wingdings" charset="2"/>
              <a:buChar char=""/>
            </a:pPr>
            <a:r>
              <a:rPr lang="en-US" altLang="en-US" sz="1800"/>
              <a:t>How To Deploy A Drifter?</a:t>
            </a:r>
          </a:p>
          <a:p>
            <a:pPr>
              <a:spcBef>
                <a:spcPts val="1125"/>
              </a:spcBef>
              <a:buClr>
                <a:srgbClr val="0000FF"/>
              </a:buClr>
              <a:buFont typeface="Wingdings" charset="2"/>
              <a:buChar char=""/>
            </a:pPr>
            <a:r>
              <a:rPr lang="en-US" altLang="en-US" sz="1800"/>
              <a:t>Deployment Instructions (English, French, Korean and Portuguese)</a:t>
            </a:r>
          </a:p>
          <a:p>
            <a:pPr>
              <a:spcBef>
                <a:spcPts val="1125"/>
              </a:spcBef>
              <a:buClr>
                <a:srgbClr val="0000FF"/>
              </a:buClr>
              <a:buFont typeface="Wingdings" charset="2"/>
              <a:buChar char=""/>
            </a:pPr>
            <a:r>
              <a:rPr lang="en-US" altLang="en-US" sz="1800"/>
              <a:t>Other Types of Deployments</a:t>
            </a:r>
          </a:p>
          <a:p>
            <a:pPr>
              <a:spcBef>
                <a:spcPts val="1125"/>
              </a:spcBef>
              <a:buClr>
                <a:srgbClr val="0000FF"/>
              </a:buClr>
              <a:buFont typeface="Wingdings" charset="2"/>
              <a:buChar char=""/>
            </a:pPr>
            <a:r>
              <a:rPr lang="en-US" altLang="en-US" sz="1800"/>
              <a:t>How To Obtain Deployment Information On The Web</a:t>
            </a:r>
          </a:p>
          <a:p>
            <a:pPr>
              <a:spcBef>
                <a:spcPts val="1125"/>
              </a:spcBef>
              <a:buClr>
                <a:srgbClr val="0000FF"/>
              </a:buClr>
              <a:buFont typeface="Wingdings" charset="2"/>
              <a:buChar char=""/>
            </a:pPr>
            <a:r>
              <a:rPr lang="en-US" altLang="en-US" sz="1800"/>
              <a:t>Some Drifter Facts</a:t>
            </a:r>
          </a:p>
          <a:p>
            <a:pPr>
              <a:spcBef>
                <a:spcPts val="1125"/>
              </a:spcBef>
              <a:buClr>
                <a:srgbClr val="0000FF"/>
              </a:buClr>
              <a:buFont typeface="Wingdings" charset="2"/>
              <a:buChar char=""/>
            </a:pPr>
            <a:r>
              <a:rPr lang="en-US" altLang="en-US" sz="1800"/>
              <a:t>Partners</a:t>
            </a:r>
          </a:p>
          <a:p>
            <a:pPr>
              <a:spcBef>
                <a:spcPts val="1125"/>
              </a:spcBef>
              <a:buClr>
                <a:srgbClr val="0000FF"/>
              </a:buClr>
              <a:buFont typeface="Wingdings" charset="2"/>
              <a:buChar char=""/>
            </a:pPr>
            <a:r>
              <a:rPr lang="en-US" altLang="en-US" sz="1800"/>
              <a:t>Quality Control Procedures, Practical Implementation At The DAC</a:t>
            </a:r>
          </a:p>
          <a:p>
            <a:pPr>
              <a:spcBef>
                <a:spcPts val="1125"/>
              </a:spcBef>
              <a:buClr>
                <a:srgbClr val="0000FF"/>
              </a:buClr>
              <a:buFont typeface="Wingdings" charset="2"/>
              <a:buChar char=""/>
            </a:pPr>
            <a:r>
              <a:rPr lang="en-US" altLang="en-US" sz="1800"/>
              <a:t>Importance Of Metadata</a:t>
            </a:r>
          </a:p>
          <a:p>
            <a:pPr>
              <a:spcBef>
                <a:spcPts val="1125"/>
              </a:spcBef>
              <a:buClr>
                <a:srgbClr val="0000FF"/>
              </a:buClr>
              <a:buFont typeface="Wingdings" charset="2"/>
              <a:buChar char=""/>
            </a:pPr>
            <a:r>
              <a:rPr lang="en-US" altLang="en-US" sz="1800"/>
              <a:t>Delayed Mode Quality Control Procedures</a:t>
            </a:r>
          </a:p>
          <a:p>
            <a:pPr>
              <a:spcBef>
                <a:spcPts val="1125"/>
              </a:spcBef>
              <a:buClr>
                <a:srgbClr val="0000FF"/>
              </a:buClr>
              <a:buFont typeface="Wingdings" charset="2"/>
              <a:buChar char=""/>
            </a:pPr>
            <a:r>
              <a:rPr lang="en-US" altLang="en-US" sz="1800"/>
              <a:t>Web Access To Data and Products</a:t>
            </a:r>
          </a:p>
          <a:p>
            <a:pPr>
              <a:spcBef>
                <a:spcPts val="1125"/>
              </a:spcBef>
              <a:buClr>
                <a:srgbClr val="0000FF"/>
              </a:buClr>
              <a:buFont typeface="Wingdings" charset="2"/>
              <a:buChar char=""/>
            </a:pPr>
            <a:r>
              <a:rPr lang="en-US" altLang="en-US" sz="1800"/>
              <a:t>GTS Distribution</a:t>
            </a:r>
          </a:p>
          <a:p>
            <a:pPr>
              <a:spcBef>
                <a:spcPts val="1125"/>
              </a:spcBef>
              <a:buClr>
                <a:srgbClr val="0000FF"/>
              </a:buClr>
              <a:buFont typeface="Wingdings" charset="2"/>
              <a:buChar char=""/>
            </a:pPr>
            <a:r>
              <a:rPr lang="en-US" altLang="en-US" sz="1800"/>
              <a:t>Contacts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ChangeArrowheads="1"/>
          </p:cNvSpPr>
          <p:nvPr/>
        </p:nvSpPr>
        <p:spPr bwMode="auto">
          <a:xfrm>
            <a:off x="276225" y="304800"/>
            <a:ext cx="8761413" cy="673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ClrTx/>
              <a:buFontTx/>
              <a:buNone/>
            </a:pPr>
            <a:r>
              <a:rPr lang="en-US" altLang="en-US" sz="3800" b="1" dirty="0">
                <a:solidFill>
                  <a:srgbClr val="3333CC"/>
                </a:solidFill>
                <a:latin typeface="Comic Sans MS" pitchFamily="64" charset="0"/>
                <a:cs typeface="Times New Roman" pitchFamily="16" charset="0"/>
              </a:rPr>
              <a:t>How To Deploy A Drifter (Cont.)</a:t>
            </a:r>
          </a:p>
        </p:txBody>
      </p:sp>
      <p:sp>
        <p:nvSpPr>
          <p:cNvPr id="26626" name="Text Box 2"/>
          <p:cNvSpPr txBox="1">
            <a:spLocks noChangeArrowheads="1"/>
          </p:cNvSpPr>
          <p:nvPr/>
        </p:nvSpPr>
        <p:spPr bwMode="auto">
          <a:xfrm>
            <a:off x="152400" y="1600200"/>
            <a:ext cx="8763000" cy="45880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1500"/>
              </a:spcBef>
              <a:buClrTx/>
              <a:buFontTx/>
              <a:buNone/>
            </a:pPr>
            <a:r>
              <a:rPr lang="en-US" altLang="en-US" b="1" dirty="0"/>
              <a:t>6- Record the drifter ID number, Date of Deployment, Time (GMT) of Deployment, Longitude and Latitude of deployment and send this information via web at:</a:t>
            </a:r>
          </a:p>
          <a:p>
            <a:pPr>
              <a:spcBef>
                <a:spcPts val="1500"/>
              </a:spcBef>
              <a:buClrTx/>
              <a:buFontTx/>
              <a:buNone/>
            </a:pPr>
            <a:r>
              <a:rPr lang="en-US" altLang="en-US" b="1" i="1" dirty="0">
                <a:solidFill>
                  <a:schemeClr val="accent2"/>
                </a:solidFill>
              </a:rPr>
              <a:t>www.aoml.noaa.gov/phod/gdp/deployment_submission_form.php</a:t>
            </a:r>
            <a:r>
              <a:rPr lang="en-US" altLang="en-US" b="1" dirty="0">
                <a:solidFill>
                  <a:schemeClr val="accent2"/>
                </a:solidFill>
              </a:rPr>
              <a:t> </a:t>
            </a:r>
          </a:p>
          <a:p>
            <a:pPr>
              <a:spcBef>
                <a:spcPts val="1500"/>
              </a:spcBef>
              <a:buClrTx/>
              <a:buFontTx/>
              <a:buNone/>
            </a:pPr>
            <a:r>
              <a:rPr lang="en-US" altLang="en-US" b="1" dirty="0"/>
              <a:t>or via e-mail to:</a:t>
            </a:r>
          </a:p>
          <a:p>
            <a:pPr>
              <a:spcBef>
                <a:spcPts val="1500"/>
              </a:spcBef>
              <a:buClrTx/>
              <a:buFontTx/>
              <a:buNone/>
            </a:pPr>
            <a:r>
              <a:rPr lang="en-US" altLang="en-US" b="1" dirty="0"/>
              <a:t>		      </a:t>
            </a:r>
            <a:r>
              <a:rPr lang="en-US" altLang="en-US" b="1" dirty="0" smtClean="0">
                <a:solidFill>
                  <a:srgbClr val="3333CC"/>
                </a:solidFill>
              </a:rPr>
              <a:t>Drifter.deployment@noaa.gov</a:t>
            </a:r>
          </a:p>
          <a:p>
            <a:pPr lvl="0">
              <a:tabLst/>
            </a:pPr>
            <a:endParaRPr lang="en-US" dirty="0" smtClean="0"/>
          </a:p>
          <a:p>
            <a:pPr lvl="0" algn="ctr">
              <a:tabLst/>
            </a:pPr>
            <a:r>
              <a:rPr lang="en-US" dirty="0" smtClean="0"/>
              <a:t>Complete </a:t>
            </a:r>
            <a:r>
              <a:rPr lang="en-US" dirty="0"/>
              <a:t>instructions, in multiple languages, can be found at: </a:t>
            </a:r>
            <a:r>
              <a:rPr lang="en-US" sz="2600" b="1" i="1" dirty="0"/>
              <a:t>www.aoml.noaa.gov/phod/gdp/deployment_instructions.php</a:t>
            </a:r>
          </a:p>
          <a:p>
            <a:pPr>
              <a:spcBef>
                <a:spcPts val="1500"/>
              </a:spcBef>
              <a:buClrTx/>
              <a:buFontTx/>
              <a:buNone/>
            </a:pPr>
            <a:endParaRPr lang="en-US" altLang="en-US" b="1" dirty="0">
              <a:solidFill>
                <a:srgbClr val="3333CC"/>
              </a:solidFill>
            </a:endParaRPr>
          </a:p>
        </p:txBody>
      </p:sp>
      <p:sp>
        <p:nvSpPr>
          <p:cNvPr id="26627" name="AutoShape 3"/>
          <p:cNvSpPr>
            <a:spLocks noChangeArrowheads="1"/>
          </p:cNvSpPr>
          <p:nvPr/>
        </p:nvSpPr>
        <p:spPr bwMode="auto">
          <a:xfrm>
            <a:off x="7697788" y="6215063"/>
            <a:ext cx="511175" cy="511175"/>
          </a:xfrm>
          <a:prstGeom prst="actionButtonHome">
            <a:avLst/>
          </a:prstGeom>
          <a:solidFill>
            <a:srgbClr val="00CC99"/>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0" y="16690"/>
            <a:ext cx="9144000"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spcBef>
                <a:spcPts val="2500"/>
              </a:spcBef>
              <a:buClrTx/>
              <a:buFontTx/>
              <a:buNone/>
            </a:pPr>
            <a:r>
              <a:rPr lang="en-US" altLang="en-US" sz="3600" b="1" dirty="0">
                <a:solidFill>
                  <a:srgbClr val="0000CC"/>
                </a:solidFill>
                <a:latin typeface="Comic Sans MS" pitchFamily="64" charset="0"/>
                <a:cs typeface="Times New Roman" pitchFamily="16" charset="0"/>
              </a:rPr>
              <a:t>Instructions Included With Each Drifter</a:t>
            </a:r>
          </a:p>
        </p:txBody>
      </p:sp>
      <p:sp>
        <p:nvSpPr>
          <p:cNvPr id="4" name="TextBox 3"/>
          <p:cNvSpPr txBox="1"/>
          <p:nvPr/>
        </p:nvSpPr>
        <p:spPr>
          <a:xfrm>
            <a:off x="304800" y="1637606"/>
            <a:ext cx="8763000" cy="1200329"/>
          </a:xfrm>
          <a:prstGeom prst="rect">
            <a:avLst/>
          </a:prstGeom>
          <a:noFill/>
        </p:spPr>
        <p:txBody>
          <a:bodyPr wrap="square" rtlCol="0">
            <a:spAutoFit/>
          </a:bodyPr>
          <a:lstStyle/>
          <a:p>
            <a:endParaRPr lang="en-US" dirty="0">
              <a:solidFill>
                <a:schemeClr val="tx1"/>
              </a:solidFill>
            </a:endParaRPr>
          </a:p>
          <a:p>
            <a:endParaRPr lang="en-US" dirty="0" smtClean="0">
              <a:solidFill>
                <a:schemeClr val="tx1"/>
              </a:solidFill>
            </a:endParaRPr>
          </a:p>
          <a:p>
            <a:r>
              <a:rPr lang="en-US" dirty="0" smtClean="0">
                <a:solidFill>
                  <a:schemeClr val="tx1"/>
                </a:solidFill>
              </a:rPr>
              <a:t> </a:t>
            </a:r>
            <a:endParaRPr lang="en-US" dirty="0">
              <a:solidFill>
                <a:schemeClr val="tx1"/>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4215" b="11114"/>
          <a:stretch/>
        </p:blipFill>
        <p:spPr>
          <a:xfrm>
            <a:off x="2209800" y="1264919"/>
            <a:ext cx="5029200" cy="5510728"/>
          </a:xfrm>
          <a:prstGeom prst="rect">
            <a:avLst/>
          </a:prstGeom>
        </p:spPr>
      </p:pic>
    </p:spTree>
    <p:extLst>
      <p:ext uri="{BB962C8B-B14F-4D97-AF65-F5344CB8AC3E}">
        <p14:creationId xmlns:p14="http://schemas.microsoft.com/office/powerpoint/2010/main" val="14007472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0" y="16690"/>
            <a:ext cx="9144000"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spcBef>
                <a:spcPts val="2500"/>
              </a:spcBef>
              <a:buClrTx/>
              <a:buFontTx/>
              <a:buNone/>
            </a:pPr>
            <a:r>
              <a:rPr lang="en-US" altLang="en-US" sz="3600" b="1" dirty="0">
                <a:solidFill>
                  <a:srgbClr val="0000CC"/>
                </a:solidFill>
                <a:latin typeface="Comic Sans MS" pitchFamily="64" charset="0"/>
                <a:cs typeface="Times New Roman" pitchFamily="16" charset="0"/>
              </a:rPr>
              <a:t>Instructions Included With Each Drifter</a:t>
            </a:r>
          </a:p>
        </p:txBody>
      </p:sp>
      <p:sp>
        <p:nvSpPr>
          <p:cNvPr id="4" name="TextBox 3"/>
          <p:cNvSpPr txBox="1"/>
          <p:nvPr/>
        </p:nvSpPr>
        <p:spPr>
          <a:xfrm>
            <a:off x="304800" y="1637606"/>
            <a:ext cx="8763000" cy="1200329"/>
          </a:xfrm>
          <a:prstGeom prst="rect">
            <a:avLst/>
          </a:prstGeom>
          <a:noFill/>
        </p:spPr>
        <p:txBody>
          <a:bodyPr wrap="square" rtlCol="0">
            <a:spAutoFit/>
          </a:bodyPr>
          <a:lstStyle/>
          <a:p>
            <a:endParaRPr lang="en-US" dirty="0">
              <a:solidFill>
                <a:schemeClr val="tx1"/>
              </a:solidFill>
            </a:endParaRPr>
          </a:p>
          <a:p>
            <a:endParaRPr lang="en-US" dirty="0" smtClean="0">
              <a:solidFill>
                <a:schemeClr val="tx1"/>
              </a:solidFill>
            </a:endParaRPr>
          </a:p>
          <a:p>
            <a:r>
              <a:rPr lang="en-US" dirty="0" smtClean="0">
                <a:solidFill>
                  <a:schemeClr val="tx1"/>
                </a:solidFill>
              </a:rPr>
              <a:t> </a:t>
            </a:r>
            <a:endParaRPr lang="en-US" dirty="0">
              <a:solidFill>
                <a:schemeClr val="tx1"/>
              </a:solidFil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3835" b="7701"/>
          <a:stretch/>
        </p:blipFill>
        <p:spPr>
          <a:xfrm>
            <a:off x="2151018" y="1059340"/>
            <a:ext cx="5181600" cy="5406774"/>
          </a:xfrm>
          <a:prstGeom prst="rect">
            <a:avLst/>
          </a:prstGeom>
        </p:spPr>
      </p:pic>
    </p:spTree>
    <p:extLst>
      <p:ext uri="{BB962C8B-B14F-4D97-AF65-F5344CB8AC3E}">
        <p14:creationId xmlns:p14="http://schemas.microsoft.com/office/powerpoint/2010/main" val="22615739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1"/>
          <p:cNvSpPr txBox="1">
            <a:spLocks noChangeArrowheads="1"/>
          </p:cNvSpPr>
          <p:nvPr/>
        </p:nvSpPr>
        <p:spPr bwMode="auto">
          <a:xfrm>
            <a:off x="1295400" y="120650"/>
            <a:ext cx="4267200" cy="1922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ClrTx/>
              <a:buFontTx/>
              <a:buNone/>
            </a:pPr>
            <a:r>
              <a:rPr lang="en-US" altLang="en-US" sz="4000" b="1">
                <a:latin typeface="Comic Sans MS" pitchFamily="64" charset="0"/>
              </a:rPr>
              <a:t>Drifters Are Deployed From:</a:t>
            </a:r>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52400"/>
            <a:ext cx="3365500" cy="2070100"/>
          </a:xfrm>
          <a:prstGeom prst="rect">
            <a:avLst/>
          </a:prstGeom>
          <a:noFill/>
          <a:ln w="57240" cap="sq">
            <a:solidFill>
              <a:srgbClr val="FFCC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6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497138"/>
            <a:ext cx="2971800" cy="2227262"/>
          </a:xfrm>
          <a:prstGeom prst="rect">
            <a:avLst/>
          </a:prstGeom>
          <a:noFill/>
          <a:ln w="57240" cap="sq">
            <a:solidFill>
              <a:srgbClr val="3333CC"/>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7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4916488"/>
            <a:ext cx="4191000" cy="1614487"/>
          </a:xfrm>
          <a:prstGeom prst="rect">
            <a:avLst/>
          </a:prstGeom>
          <a:noFill/>
          <a:ln w="57240" cap="sq">
            <a:solidFill>
              <a:srgbClr val="00CC99"/>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701" name="Text Box 5"/>
          <p:cNvSpPr txBox="1">
            <a:spLocks noChangeArrowheads="1"/>
          </p:cNvSpPr>
          <p:nvPr/>
        </p:nvSpPr>
        <p:spPr bwMode="auto">
          <a:xfrm>
            <a:off x="228600" y="2514600"/>
            <a:ext cx="32766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1pPr>
            <a:lvl2pPr marL="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2pPr>
            <a:lvl3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3pPr>
            <a:lvl4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4pPr>
            <a:lvl5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9pPr>
          </a:lstStyle>
          <a:p>
            <a:pPr lvl="1" indent="0">
              <a:buFont typeface="Times New Roman" pitchFamily="16" charset="0"/>
              <a:buChar char="•"/>
            </a:pPr>
            <a:r>
              <a:rPr lang="en-US" altLang="en-US" sz="3200" b="1"/>
              <a:t>Cargo ships</a:t>
            </a:r>
          </a:p>
        </p:txBody>
      </p:sp>
      <p:sp>
        <p:nvSpPr>
          <p:cNvPr id="29702" name="Rectangle 6"/>
          <p:cNvSpPr>
            <a:spLocks noChangeArrowheads="1"/>
          </p:cNvSpPr>
          <p:nvPr/>
        </p:nvSpPr>
        <p:spPr bwMode="auto">
          <a:xfrm>
            <a:off x="228600" y="3352800"/>
            <a:ext cx="38100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1pPr>
            <a:lvl2pPr marL="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2pPr>
            <a:lvl3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3pPr>
            <a:lvl4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4pPr>
            <a:lvl5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9pPr>
          </a:lstStyle>
          <a:p>
            <a:pPr lvl="1" indent="0">
              <a:spcBef>
                <a:spcPts val="2000"/>
              </a:spcBef>
              <a:buClr>
                <a:srgbClr val="3333CC"/>
              </a:buClr>
              <a:buFont typeface="Times New Roman" pitchFamily="16" charset="0"/>
              <a:buChar char="•"/>
            </a:pPr>
            <a:r>
              <a:rPr lang="en-US" altLang="en-US" sz="3200" b="1">
                <a:solidFill>
                  <a:srgbClr val="3333CC"/>
                </a:solidFill>
              </a:rPr>
              <a:t>Research Vessels</a:t>
            </a:r>
          </a:p>
        </p:txBody>
      </p:sp>
      <p:sp>
        <p:nvSpPr>
          <p:cNvPr id="29703" name="Rectangle 7"/>
          <p:cNvSpPr>
            <a:spLocks noChangeArrowheads="1"/>
          </p:cNvSpPr>
          <p:nvPr/>
        </p:nvSpPr>
        <p:spPr bwMode="auto">
          <a:xfrm>
            <a:off x="231775" y="4114800"/>
            <a:ext cx="2357438"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1pPr>
            <a:lvl2pPr marL="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2pPr>
            <a:lvl3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3pPr>
            <a:lvl4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4pPr>
            <a:lvl5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9pPr>
          </a:lstStyle>
          <a:p>
            <a:pPr lvl="1" indent="0">
              <a:spcBef>
                <a:spcPts val="2000"/>
              </a:spcBef>
              <a:buClr>
                <a:srgbClr val="00CC99"/>
              </a:buClr>
              <a:buFont typeface="Times New Roman" pitchFamily="16" charset="0"/>
              <a:buChar char="•"/>
            </a:pPr>
            <a:r>
              <a:rPr lang="en-US" altLang="en-US" sz="3200" b="1">
                <a:solidFill>
                  <a:srgbClr val="00CC99"/>
                </a:solidFill>
              </a:rPr>
              <a:t>Aircrafts</a:t>
            </a:r>
          </a:p>
        </p:txBody>
      </p:sp>
      <p:sp>
        <p:nvSpPr>
          <p:cNvPr id="29704" name="Rectangle 8"/>
          <p:cNvSpPr>
            <a:spLocks noChangeArrowheads="1"/>
          </p:cNvSpPr>
          <p:nvPr/>
        </p:nvSpPr>
        <p:spPr bwMode="auto">
          <a:xfrm>
            <a:off x="230188" y="1554163"/>
            <a:ext cx="2916237"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1pPr>
            <a:lvl2pPr marL="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2pPr>
            <a:lvl3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3pPr>
            <a:lvl4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4pPr>
            <a:lvl5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9pPr>
          </a:lstStyle>
          <a:p>
            <a:pPr lvl="1" indent="0">
              <a:buClr>
                <a:srgbClr val="FFCC00"/>
              </a:buClr>
              <a:buFont typeface="Times New Roman" pitchFamily="16" charset="0"/>
              <a:buChar char="•"/>
            </a:pPr>
            <a:r>
              <a:rPr lang="en-US" altLang="en-US" sz="3200" b="1">
                <a:solidFill>
                  <a:srgbClr val="FFCC00"/>
                </a:solidFill>
              </a:rPr>
              <a:t>Cruise ships</a:t>
            </a:r>
          </a:p>
        </p:txBody>
      </p:sp>
      <p:sp>
        <p:nvSpPr>
          <p:cNvPr id="29705" name="Text Box 9"/>
          <p:cNvSpPr txBox="1">
            <a:spLocks noChangeArrowheads="1"/>
          </p:cNvSpPr>
          <p:nvPr/>
        </p:nvSpPr>
        <p:spPr bwMode="auto">
          <a:xfrm>
            <a:off x="5105400" y="4724400"/>
            <a:ext cx="4038600" cy="1387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ClrTx/>
              <a:buFontTx/>
              <a:buNone/>
            </a:pPr>
            <a:r>
              <a:rPr lang="en-US" altLang="en-US" sz="2800" dirty="0" smtClean="0"/>
              <a:t>With assistance </a:t>
            </a:r>
            <a:r>
              <a:rPr lang="en-US" altLang="en-US" sz="2800" dirty="0"/>
              <a:t>from national and  international</a:t>
            </a:r>
          </a:p>
          <a:p>
            <a:pPr>
              <a:buClrTx/>
              <a:buFontTx/>
              <a:buNone/>
            </a:pPr>
            <a:r>
              <a:rPr lang="en-US" altLang="en-US" sz="2800" dirty="0"/>
              <a:t>Governmental Agencies</a:t>
            </a:r>
          </a:p>
        </p:txBody>
      </p:sp>
      <p:sp>
        <p:nvSpPr>
          <p:cNvPr id="29706" name="AutoShape 10"/>
          <p:cNvSpPr>
            <a:spLocks noChangeArrowheads="1"/>
          </p:cNvSpPr>
          <p:nvPr/>
        </p:nvSpPr>
        <p:spPr bwMode="auto">
          <a:xfrm>
            <a:off x="7718425" y="6207125"/>
            <a:ext cx="511175" cy="511175"/>
          </a:xfrm>
          <a:prstGeom prst="actionButtonHome">
            <a:avLst/>
          </a:prstGeom>
          <a:solidFill>
            <a:srgbClr val="00CC99"/>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1" presetClass="entr" fill="hold" nodeType="afterEffect">
                                  <p:stCondLst>
                                    <p:cond delay="0"/>
                                  </p:stCondLst>
                                  <p:childTnLst>
                                    <p:set>
                                      <p:cBhvr additive="repl">
                                        <p:cTn id="6" dur="1" fill="hold">
                                          <p:stCondLst>
                                            <p:cond delay="499"/>
                                          </p:stCondLst>
                                        </p:cTn>
                                        <p:tgtEl>
                                          <p:spTgt spid="29697"/>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1" fill="hold" nodeType="afterEffect">
                                  <p:stCondLst>
                                    <p:cond delay="1000"/>
                                  </p:stCondLst>
                                  <p:childTnLst>
                                    <p:set>
                                      <p:cBhvr additive="repl">
                                        <p:cTn id="9" dur="1" fill="hold">
                                          <p:stCondLst>
                                            <p:cond delay="0"/>
                                          </p:stCondLst>
                                        </p:cTn>
                                        <p:tgtEl>
                                          <p:spTgt spid="29704"/>
                                        </p:tgtEl>
                                        <p:attrNameLst>
                                          <p:attrName>style.visibility</p:attrName>
                                        </p:attrNameLst>
                                      </p:cBhvr>
                                      <p:to>
                                        <p:strVal val="visible"/>
                                      </p:to>
                                    </p:set>
                                    <p:animEffect transition="in" filter="wipe(up)">
                                      <p:cBhvr additive="repl">
                                        <p:cTn id="10" dur="500"/>
                                        <p:tgtEl>
                                          <p:spTgt spid="29704"/>
                                        </p:tgtEl>
                                      </p:cBhvr>
                                    </p:animEffect>
                                  </p:childTnLst>
                                </p:cTn>
                              </p:par>
                            </p:childTnLst>
                          </p:cTn>
                        </p:par>
                        <p:par>
                          <p:cTn id="11" fill="hold" nodeType="afterGroup">
                            <p:stCondLst>
                              <p:cond delay="2000"/>
                            </p:stCondLst>
                            <p:childTnLst>
                              <p:par>
                                <p:cTn id="12" presetID="9" presetClass="entr" fill="hold" nodeType="afterEffect">
                                  <p:stCondLst>
                                    <p:cond delay="1000"/>
                                  </p:stCondLst>
                                  <p:childTnLst>
                                    <p:set>
                                      <p:cBhvr additive="repl">
                                        <p:cTn id="13" dur="1" fill="hold">
                                          <p:stCondLst>
                                            <p:cond delay="0"/>
                                          </p:stCondLst>
                                        </p:cTn>
                                        <p:tgtEl>
                                          <p:spTgt spid="29698"/>
                                        </p:tgtEl>
                                        <p:attrNameLst>
                                          <p:attrName>style.visibility</p:attrName>
                                        </p:attrNameLst>
                                      </p:cBhvr>
                                      <p:to>
                                        <p:strVal val="visible"/>
                                      </p:to>
                                    </p:set>
                                    <p:animEffect transition="in" filter="dissolve">
                                      <p:cBhvr additive="repl">
                                        <p:cTn id="14" dur="500"/>
                                        <p:tgtEl>
                                          <p:spTgt spid="29698"/>
                                        </p:tgtEl>
                                      </p:cBhvr>
                                    </p:animEffect>
                                  </p:childTnLst>
                                </p:cTn>
                              </p:par>
                            </p:childTnLst>
                          </p:cTn>
                        </p:par>
                        <p:par>
                          <p:cTn id="15" fill="hold" nodeType="afterGroup">
                            <p:stCondLst>
                              <p:cond delay="3500"/>
                            </p:stCondLst>
                            <p:childTnLst>
                              <p:par>
                                <p:cTn id="16" presetID="22" presetClass="entr" presetSubtype="1" fill="hold" nodeType="afterEffect">
                                  <p:stCondLst>
                                    <p:cond delay="1000"/>
                                  </p:stCondLst>
                                  <p:childTnLst>
                                    <p:set>
                                      <p:cBhvr additive="repl">
                                        <p:cTn id="17" dur="1" fill="hold">
                                          <p:stCondLst>
                                            <p:cond delay="0"/>
                                          </p:stCondLst>
                                        </p:cTn>
                                        <p:tgtEl>
                                          <p:spTgt spid="29701"/>
                                        </p:tgtEl>
                                        <p:attrNameLst>
                                          <p:attrName>style.visibility</p:attrName>
                                        </p:attrNameLst>
                                      </p:cBhvr>
                                      <p:to>
                                        <p:strVal val="visible"/>
                                      </p:to>
                                    </p:set>
                                    <p:animEffect transition="in" filter="wipe(up)">
                                      <p:cBhvr additive="repl">
                                        <p:cTn id="18" dur="500"/>
                                        <p:tgtEl>
                                          <p:spTgt spid="29701"/>
                                        </p:tgtEl>
                                      </p:cBhvr>
                                    </p:animEffect>
                                  </p:childTnLst>
                                </p:cTn>
                              </p:par>
                            </p:childTnLst>
                          </p:cTn>
                        </p:par>
                        <p:par>
                          <p:cTn id="19" fill="hold" nodeType="afterGroup">
                            <p:stCondLst>
                              <p:cond delay="5000"/>
                            </p:stCondLst>
                            <p:childTnLst>
                              <p:par>
                                <p:cTn id="20" presetID="9" presetClass="entr" fill="hold" nodeType="afterEffect">
                                  <p:stCondLst>
                                    <p:cond delay="1000"/>
                                  </p:stCondLst>
                                  <p:childTnLst>
                                    <p:set>
                                      <p:cBhvr additive="repl">
                                        <p:cTn id="21" dur="1" fill="hold">
                                          <p:stCondLst>
                                            <p:cond delay="0"/>
                                          </p:stCondLst>
                                        </p:cTn>
                                        <p:tgtEl>
                                          <p:spTgt spid="29702"/>
                                        </p:tgtEl>
                                        <p:attrNameLst>
                                          <p:attrName>style.visibility</p:attrName>
                                        </p:attrNameLst>
                                      </p:cBhvr>
                                      <p:to>
                                        <p:strVal val="visible"/>
                                      </p:to>
                                    </p:set>
                                    <p:animEffect transition="in" filter="dissolve">
                                      <p:cBhvr additive="repl">
                                        <p:cTn id="22" dur="500"/>
                                        <p:tgtEl>
                                          <p:spTgt spid="29702"/>
                                        </p:tgtEl>
                                      </p:cBhvr>
                                    </p:animEffect>
                                  </p:childTnLst>
                                </p:cTn>
                              </p:par>
                            </p:childTnLst>
                          </p:cTn>
                        </p:par>
                        <p:par>
                          <p:cTn id="23" fill="hold" nodeType="afterGroup">
                            <p:stCondLst>
                              <p:cond delay="6500"/>
                            </p:stCondLst>
                            <p:childTnLst>
                              <p:par>
                                <p:cTn id="24" presetID="5" presetClass="entr" presetSubtype="10" fill="hold" nodeType="afterEffect">
                                  <p:stCondLst>
                                    <p:cond delay="1000"/>
                                  </p:stCondLst>
                                  <p:childTnLst>
                                    <p:set>
                                      <p:cBhvr additive="repl">
                                        <p:cTn id="25" dur="1" fill="hold">
                                          <p:stCondLst>
                                            <p:cond delay="0"/>
                                          </p:stCondLst>
                                        </p:cTn>
                                        <p:tgtEl>
                                          <p:spTgt spid="29699"/>
                                        </p:tgtEl>
                                        <p:attrNameLst>
                                          <p:attrName>style.visibility</p:attrName>
                                        </p:attrNameLst>
                                      </p:cBhvr>
                                      <p:to>
                                        <p:strVal val="visible"/>
                                      </p:to>
                                    </p:set>
                                    <p:animEffect transition="in" filter="checkerboard(across)">
                                      <p:cBhvr additive="repl">
                                        <p:cTn id="26" dur="500"/>
                                        <p:tgtEl>
                                          <p:spTgt spid="29699"/>
                                        </p:tgtEl>
                                      </p:cBhvr>
                                    </p:animEffect>
                                  </p:childTnLst>
                                </p:cTn>
                              </p:par>
                            </p:childTnLst>
                          </p:cTn>
                        </p:par>
                        <p:par>
                          <p:cTn id="27" fill="hold" nodeType="afterGroup">
                            <p:stCondLst>
                              <p:cond delay="8000"/>
                            </p:stCondLst>
                            <p:childTnLst>
                              <p:par>
                                <p:cTn id="28" presetID="2" presetClass="entr" presetSubtype="8" fill="hold" nodeType="afterEffect">
                                  <p:stCondLst>
                                    <p:cond delay="1000"/>
                                  </p:stCondLst>
                                  <p:childTnLst>
                                    <p:set>
                                      <p:cBhvr additive="repl">
                                        <p:cTn id="29" dur="1" fill="hold">
                                          <p:stCondLst>
                                            <p:cond delay="0"/>
                                          </p:stCondLst>
                                        </p:cTn>
                                        <p:tgtEl>
                                          <p:spTgt spid="29703"/>
                                        </p:tgtEl>
                                        <p:attrNameLst>
                                          <p:attrName>style.visibility</p:attrName>
                                        </p:attrNameLst>
                                      </p:cBhvr>
                                      <p:to>
                                        <p:strVal val="visible"/>
                                      </p:to>
                                    </p:set>
                                    <p:anim calcmode="lin" valueType="num">
                                      <p:cBhvr>
                                        <p:cTn id="30" dur="500" fill="hold"/>
                                        <p:tgtEl>
                                          <p:spTgt spid="29703"/>
                                        </p:tgtEl>
                                        <p:attrNameLst>
                                          <p:attrName>ppt_x</p:attrName>
                                        </p:attrNameLst>
                                      </p:cBhvr>
                                      <p:tavLst>
                                        <p:tav tm="100000">
                                          <p:val>
                                            <p:strVal val="0-#ppt_w/2"/>
                                          </p:val>
                                        </p:tav>
                                        <p:tav>
                                          <p:val>
                                            <p:strVal val="#ppt_x"/>
                                          </p:val>
                                        </p:tav>
                                      </p:tavLst>
                                    </p:anim>
                                    <p:anim calcmode="lin" valueType="num">
                                      <p:cBhvr>
                                        <p:cTn id="31" dur="500" fill="hold"/>
                                        <p:tgtEl>
                                          <p:spTgt spid="29703"/>
                                        </p:tgtEl>
                                        <p:attrNameLst>
                                          <p:attrName>ppt_y</p:attrName>
                                        </p:attrNameLst>
                                      </p:cBhvr>
                                      <p:tavLst>
                                        <p:tav tm="100000">
                                          <p:val>
                                            <p:strVal val="#ppt_y"/>
                                          </p:val>
                                        </p:tav>
                                        <p:tav>
                                          <p:val>
                                            <p:strVal val="#ppt_y"/>
                                          </p:val>
                                        </p:tav>
                                      </p:tavLst>
                                    </p:anim>
                                  </p:childTnLst>
                                </p:cTn>
                              </p:par>
                            </p:childTnLst>
                          </p:cTn>
                        </p:par>
                        <p:par>
                          <p:cTn id="32" fill="hold" nodeType="afterGroup">
                            <p:stCondLst>
                              <p:cond delay="9500"/>
                            </p:stCondLst>
                            <p:childTnLst>
                              <p:par>
                                <p:cTn id="33" presetID="2" presetClass="entr" presetSubtype="8" fill="hold" nodeType="afterEffect">
                                  <p:stCondLst>
                                    <p:cond delay="1000"/>
                                  </p:stCondLst>
                                  <p:childTnLst>
                                    <p:set>
                                      <p:cBhvr additive="repl">
                                        <p:cTn id="34" dur="1" fill="hold">
                                          <p:stCondLst>
                                            <p:cond delay="0"/>
                                          </p:stCondLst>
                                        </p:cTn>
                                        <p:tgtEl>
                                          <p:spTgt spid="29700"/>
                                        </p:tgtEl>
                                        <p:attrNameLst>
                                          <p:attrName>style.visibility</p:attrName>
                                        </p:attrNameLst>
                                      </p:cBhvr>
                                      <p:to>
                                        <p:strVal val="visible"/>
                                      </p:to>
                                    </p:set>
                                    <p:anim calcmode="lin" valueType="num">
                                      <p:cBhvr>
                                        <p:cTn id="35" dur="500" fill="hold"/>
                                        <p:tgtEl>
                                          <p:spTgt spid="29700"/>
                                        </p:tgtEl>
                                        <p:attrNameLst>
                                          <p:attrName>ppt_x</p:attrName>
                                        </p:attrNameLst>
                                      </p:cBhvr>
                                      <p:tavLst>
                                        <p:tav tm="100000">
                                          <p:val>
                                            <p:strVal val="0-#ppt_w/2"/>
                                          </p:val>
                                        </p:tav>
                                        <p:tav>
                                          <p:val>
                                            <p:strVal val="#ppt_x"/>
                                          </p:val>
                                        </p:tav>
                                      </p:tavLst>
                                    </p:anim>
                                    <p:anim calcmode="lin" valueType="num">
                                      <p:cBhvr>
                                        <p:cTn id="36" dur="500" fill="hold"/>
                                        <p:tgtEl>
                                          <p:spTgt spid="29700"/>
                                        </p:tgtEl>
                                        <p:attrNameLst>
                                          <p:attrName>ppt_y</p:attrName>
                                        </p:attrNameLst>
                                      </p:cBhvr>
                                      <p:tavLst>
                                        <p:tav tm="100000">
                                          <p:val>
                                            <p:strVal val="#ppt_y"/>
                                          </p:val>
                                        </p:tav>
                                        <p:tav>
                                          <p:val>
                                            <p:strVal val="#ppt_y"/>
                                          </p:val>
                                        </p:tav>
                                      </p:tavLst>
                                    </p:anim>
                                  </p:childTnLst>
                                </p:cTn>
                              </p:par>
                            </p:childTnLst>
                          </p:cTn>
                        </p:par>
                        <p:par>
                          <p:cTn id="37" fill="hold" nodeType="afterGroup">
                            <p:stCondLst>
                              <p:cond delay="11000"/>
                            </p:stCondLst>
                            <p:childTnLst>
                              <p:par>
                                <p:cTn id="38" presetID="23" presetClass="entr" presetSubtype="16" fill="hold" nodeType="afterEffect">
                                  <p:stCondLst>
                                    <p:cond delay="1000"/>
                                  </p:stCondLst>
                                  <p:childTnLst>
                                    <p:set>
                                      <p:cBhvr additive="repl">
                                        <p:cTn id="39" dur="1" fill="hold">
                                          <p:stCondLst>
                                            <p:cond delay="0"/>
                                          </p:stCondLst>
                                        </p:cTn>
                                        <p:tgtEl>
                                          <p:spTgt spid="29705"/>
                                        </p:tgtEl>
                                        <p:attrNameLst>
                                          <p:attrName>style.visibility</p:attrName>
                                        </p:attrNameLst>
                                      </p:cBhvr>
                                      <p:to>
                                        <p:strVal val="visible"/>
                                      </p:to>
                                    </p:set>
                                    <p:anim calcmode="lin" valueType="num">
                                      <p:cBhvr additive="repl">
                                        <p:cTn id="40" dur="500" fill="hold"/>
                                        <p:tgtEl>
                                          <p:spTgt spid="29705"/>
                                        </p:tgtEl>
                                        <p:attrNameLst>
                                          <p:attrName>ppt_w</p:attrName>
                                        </p:attrNameLst>
                                      </p:cBhvr>
                                      <p:tavLst>
                                        <p:tav tm="100000">
                                          <p:val>
                                            <p:fltVal val="0"/>
                                          </p:val>
                                        </p:tav>
                                        <p:tav>
                                          <p:val>
                                            <p:strVal val="#ppt_w"/>
                                          </p:val>
                                        </p:tav>
                                      </p:tavLst>
                                    </p:anim>
                                    <p:anim calcmode="lin" valueType="num">
                                      <p:cBhvr additive="repl">
                                        <p:cTn id="41" dur="500" fill="hold"/>
                                        <p:tgtEl>
                                          <p:spTgt spid="29705"/>
                                        </p:tgtEl>
                                        <p:attrNameLst>
                                          <p:attrName>ppt_h</p:attrName>
                                        </p:attrNameLst>
                                      </p:cBhvr>
                                      <p:tavLst>
                                        <p:tav tm="100000">
                                          <p:val>
                                            <p:fltVal val="0"/>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838200"/>
            <a:ext cx="1789113" cy="690563"/>
          </a:xfrm>
          <a:prstGeom prst="rect">
            <a:avLst/>
          </a:prstGeom>
          <a:noFill/>
          <a:ln w="28440" cap="sq">
            <a:solidFill>
              <a:srgbClr val="00CC99"/>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2" name="Text Box 2"/>
          <p:cNvSpPr txBox="1">
            <a:spLocks noChangeArrowheads="1"/>
          </p:cNvSpPr>
          <p:nvPr/>
        </p:nvSpPr>
        <p:spPr bwMode="auto">
          <a:xfrm>
            <a:off x="457200" y="30163"/>
            <a:ext cx="8153400" cy="1312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spcBef>
                <a:spcPts val="2500"/>
              </a:spcBef>
              <a:buClrTx/>
              <a:buFontTx/>
              <a:buNone/>
            </a:pPr>
            <a:r>
              <a:rPr lang="en-US" altLang="en-US" sz="4000" b="1">
                <a:solidFill>
                  <a:srgbClr val="3333CC"/>
                </a:solidFill>
                <a:latin typeface="Comic Sans MS" pitchFamily="64" charset="0"/>
              </a:rPr>
              <a:t>Drifters Deployed By Aircrafts</a:t>
            </a:r>
          </a:p>
        </p:txBody>
      </p:sp>
      <p:sp>
        <p:nvSpPr>
          <p:cNvPr id="30723" name="Text Box 3"/>
          <p:cNvSpPr txBox="1">
            <a:spLocks noChangeArrowheads="1"/>
          </p:cNvSpPr>
          <p:nvPr/>
        </p:nvSpPr>
        <p:spPr bwMode="auto">
          <a:xfrm>
            <a:off x="304800" y="990600"/>
            <a:ext cx="6043613"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Font typeface="Times New Roman" pitchFamily="16" charset="0"/>
              <a:buChar char="•"/>
            </a:pPr>
            <a:r>
              <a:rPr lang="en-US" altLang="en-US" b="1" dirty="0">
                <a:cs typeface="Times New Roman" pitchFamily="16" charset="0"/>
              </a:rPr>
              <a:t> Drifters are </a:t>
            </a:r>
            <a:r>
              <a:rPr lang="en-US" altLang="en-US" b="1" dirty="0" smtClean="0">
                <a:cs typeface="Times New Roman" pitchFamily="16" charset="0"/>
              </a:rPr>
              <a:t>deployed </a:t>
            </a:r>
            <a:r>
              <a:rPr lang="en-US" altLang="en-US" b="1" dirty="0">
                <a:cs typeface="Times New Roman" pitchFamily="16" charset="0"/>
              </a:rPr>
              <a:t>by aircraft to help seed those regions that otherwise </a:t>
            </a:r>
            <a:r>
              <a:rPr lang="en-US" altLang="en-US" b="1" dirty="0" smtClean="0">
                <a:cs typeface="Times New Roman" pitchFamily="16" charset="0"/>
              </a:rPr>
              <a:t>would </a:t>
            </a:r>
            <a:r>
              <a:rPr lang="en-US" altLang="en-US" b="1" dirty="0">
                <a:cs typeface="Times New Roman" pitchFamily="16" charset="0"/>
              </a:rPr>
              <a:t>be hard to reach.</a:t>
            </a:r>
            <a:r>
              <a:rPr lang="en-US" altLang="en-US" dirty="0">
                <a:cs typeface="Times New Roman" pitchFamily="16" charset="0"/>
              </a:rPr>
              <a:t> </a:t>
            </a:r>
          </a:p>
        </p:txBody>
      </p:sp>
      <p:sp>
        <p:nvSpPr>
          <p:cNvPr id="30724" name="Text Box 4"/>
          <p:cNvSpPr txBox="1">
            <a:spLocks noChangeArrowheads="1"/>
          </p:cNvSpPr>
          <p:nvPr/>
        </p:nvSpPr>
        <p:spPr bwMode="auto">
          <a:xfrm>
            <a:off x="304800" y="2274888"/>
            <a:ext cx="8802688" cy="2654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Font typeface="Times New Roman" pitchFamily="16" charset="0"/>
              <a:buChar char="•"/>
            </a:pPr>
            <a:r>
              <a:rPr lang="en-US" altLang="en-US" b="1">
                <a:cs typeface="Times New Roman" pitchFamily="16" charset="0"/>
              </a:rPr>
              <a:t> Every year during the hurricane season in the Atlantic Ocean</a:t>
            </a:r>
          </a:p>
          <a:p>
            <a:pPr>
              <a:buClrTx/>
              <a:buFontTx/>
              <a:buNone/>
            </a:pPr>
            <a:r>
              <a:rPr lang="en-US" altLang="en-US" b="1">
                <a:cs typeface="Times New Roman" pitchFamily="16" charset="0"/>
              </a:rPr>
              <a:t>(June 1 – November 30) NOAA/AOML has coordinated </a:t>
            </a:r>
          </a:p>
          <a:p>
            <a:pPr>
              <a:buClrTx/>
              <a:buFontTx/>
              <a:buNone/>
            </a:pPr>
            <a:r>
              <a:rPr lang="en-US" altLang="en-US" b="1">
                <a:cs typeface="Times New Roman" pitchFamily="16" charset="0"/>
              </a:rPr>
              <a:t>Deployments with NAVOCEANO in the past, and also with the</a:t>
            </a:r>
          </a:p>
          <a:p>
            <a:pPr>
              <a:buClrTx/>
              <a:buFontTx/>
              <a:buNone/>
            </a:pPr>
            <a:r>
              <a:rPr lang="en-US" altLang="en-US" b="1">
                <a:cs typeface="Times New Roman" pitchFamily="16" charset="0"/>
              </a:rPr>
              <a:t>National Hurricane Center in Miami, Florida, to deploy drifters</a:t>
            </a:r>
          </a:p>
          <a:p>
            <a:pPr>
              <a:buClrTx/>
              <a:buFontTx/>
              <a:buNone/>
            </a:pPr>
            <a:r>
              <a:rPr lang="en-US" altLang="en-US" b="1">
                <a:cs typeface="Times New Roman" pitchFamily="16" charset="0"/>
              </a:rPr>
              <a:t>in front of hurricanes using the hurricane hunter planes from the</a:t>
            </a:r>
          </a:p>
          <a:p>
            <a:pPr>
              <a:buClrTx/>
              <a:buFontTx/>
              <a:buNone/>
            </a:pPr>
            <a:r>
              <a:rPr lang="en-US" altLang="en-US" b="1">
                <a:cs typeface="Times New Roman" pitchFamily="16" charset="0"/>
              </a:rPr>
              <a:t>air force to provide forecasters and researchers with surface </a:t>
            </a:r>
          </a:p>
          <a:p>
            <a:pPr>
              <a:buClrTx/>
              <a:buFontTx/>
              <a:buNone/>
            </a:pPr>
            <a:r>
              <a:rPr lang="en-US" altLang="en-US" b="1">
                <a:cs typeface="Times New Roman" pitchFamily="16" charset="0"/>
              </a:rPr>
              <a:t>meteorological data to help in the weather prediction and forecast.</a:t>
            </a:r>
          </a:p>
        </p:txBody>
      </p:sp>
      <p:sp>
        <p:nvSpPr>
          <p:cNvPr id="30725" name="Text Box 5"/>
          <p:cNvSpPr txBox="1">
            <a:spLocks noChangeArrowheads="1"/>
          </p:cNvSpPr>
          <p:nvPr/>
        </p:nvSpPr>
        <p:spPr bwMode="auto">
          <a:xfrm>
            <a:off x="301625" y="5105400"/>
            <a:ext cx="7175500" cy="1190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marL="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Font typeface="Times New Roman" pitchFamily="16" charset="0"/>
              <a:buChar char="•"/>
            </a:pPr>
            <a:r>
              <a:rPr lang="en-US" altLang="en-US" b="1">
                <a:cs typeface="Times New Roman" pitchFamily="16" charset="0"/>
              </a:rPr>
              <a:t> These drifters besides measuring SST, also measure:</a:t>
            </a:r>
          </a:p>
          <a:p>
            <a:pPr lvl="1" indent="0">
              <a:buClrTx/>
              <a:buFontTx/>
              <a:buNone/>
            </a:pPr>
            <a:r>
              <a:rPr lang="en-US" altLang="en-US" b="1">
                <a:solidFill>
                  <a:srgbClr val="0000FF"/>
                </a:solidFill>
                <a:cs typeface="Times New Roman" pitchFamily="16" charset="0"/>
              </a:rPr>
              <a:t>Barometric pressure</a:t>
            </a:r>
          </a:p>
          <a:p>
            <a:pPr lvl="1" indent="0">
              <a:buClrTx/>
              <a:buFontTx/>
              <a:buNone/>
            </a:pPr>
            <a:r>
              <a:rPr lang="en-US" altLang="en-US" b="1">
                <a:solidFill>
                  <a:srgbClr val="0000FF"/>
                </a:solidFill>
                <a:cs typeface="Times New Roman" pitchFamily="16" charset="0"/>
              </a:rPr>
              <a:t>Wind speed and wind direction</a:t>
            </a:r>
            <a:r>
              <a:rPr lang="en-US" altLang="en-US" b="1">
                <a:cs typeface="Times New Roman" pitchFamily="16" charset="0"/>
              </a:rPr>
              <a:t>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1" presetClass="entr" fill="hold" nodeType="afterEffect">
                                  <p:stCondLst>
                                    <p:cond delay="0"/>
                                  </p:stCondLst>
                                  <p:childTnLst>
                                    <p:set>
                                      <p:cBhvr additive="repl">
                                        <p:cTn id="6" dur="1" fill="hold">
                                          <p:stCondLst>
                                            <p:cond delay="499"/>
                                          </p:stCondLst>
                                        </p:cTn>
                                        <p:tgtEl>
                                          <p:spTgt spid="30722"/>
                                        </p:tgtEl>
                                        <p:attrNameLst>
                                          <p:attrName>style.visibility</p:attrName>
                                        </p:attrNameLst>
                                      </p:cBhvr>
                                      <p:to>
                                        <p:strVal val="visible"/>
                                      </p:to>
                                    </p:set>
                                  </p:childTnLst>
                                </p:cTn>
                              </p:par>
                            </p:childTnLst>
                          </p:cTn>
                        </p:par>
                        <p:par>
                          <p:cTn id="7" fill="hold" nodeType="afterGroup">
                            <p:stCondLst>
                              <p:cond delay="500"/>
                            </p:stCondLst>
                            <p:childTnLst>
                              <p:par>
                                <p:cTn id="8" presetID="2" presetClass="entr" presetSubtype="8" fill="hold" nodeType="afterEffect">
                                  <p:stCondLst>
                                    <p:cond delay="1000"/>
                                  </p:stCondLst>
                                  <p:childTnLst>
                                    <p:set>
                                      <p:cBhvr additive="repl">
                                        <p:cTn id="9" dur="1" fill="hold">
                                          <p:stCondLst>
                                            <p:cond delay="0"/>
                                          </p:stCondLst>
                                        </p:cTn>
                                        <p:tgtEl>
                                          <p:spTgt spid="30723"/>
                                        </p:tgtEl>
                                        <p:attrNameLst>
                                          <p:attrName>style.visibility</p:attrName>
                                        </p:attrNameLst>
                                      </p:cBhvr>
                                      <p:to>
                                        <p:strVal val="visible"/>
                                      </p:to>
                                    </p:set>
                                    <p:anim calcmode="lin" valueType="num">
                                      <p:cBhvr>
                                        <p:cTn id="10" dur="500" fill="hold"/>
                                        <p:tgtEl>
                                          <p:spTgt spid="30723"/>
                                        </p:tgtEl>
                                        <p:attrNameLst>
                                          <p:attrName>ppt_x</p:attrName>
                                        </p:attrNameLst>
                                      </p:cBhvr>
                                      <p:tavLst>
                                        <p:tav tm="100000">
                                          <p:val>
                                            <p:strVal val="0-#ppt_w/2"/>
                                          </p:val>
                                        </p:tav>
                                        <p:tav>
                                          <p:val>
                                            <p:strVal val="#ppt_x"/>
                                          </p:val>
                                        </p:tav>
                                      </p:tavLst>
                                    </p:anim>
                                    <p:anim calcmode="lin" valueType="num">
                                      <p:cBhvr>
                                        <p:cTn id="11" dur="500" fill="hold"/>
                                        <p:tgtEl>
                                          <p:spTgt spid="30723"/>
                                        </p:tgtEl>
                                        <p:attrNameLst>
                                          <p:attrName>ppt_y</p:attrName>
                                        </p:attrNameLst>
                                      </p:cBhvr>
                                      <p:tavLst>
                                        <p:tav tm="100000">
                                          <p:val>
                                            <p:strVal val="#ppt_y"/>
                                          </p:val>
                                        </p:tav>
                                        <p:tav>
                                          <p:val>
                                            <p:strVal val="#ppt_y"/>
                                          </p:val>
                                        </p:tav>
                                      </p:tavLst>
                                    </p:anim>
                                  </p:childTnLst>
                                </p:cTn>
                              </p:par>
                            </p:childTnLst>
                          </p:cTn>
                        </p:par>
                        <p:par>
                          <p:cTn id="12" fill="hold" nodeType="afterGroup">
                            <p:stCondLst>
                              <p:cond delay="2000"/>
                            </p:stCondLst>
                            <p:childTnLst>
                              <p:par>
                                <p:cTn id="13" presetID="2" presetClass="entr" presetSubtype="8" fill="hold" nodeType="afterEffect">
                                  <p:stCondLst>
                                    <p:cond delay="2000"/>
                                  </p:stCondLst>
                                  <p:childTnLst>
                                    <p:set>
                                      <p:cBhvr additive="repl">
                                        <p:cTn id="14" dur="1" fill="hold">
                                          <p:stCondLst>
                                            <p:cond delay="0"/>
                                          </p:stCondLst>
                                        </p:cTn>
                                        <p:tgtEl>
                                          <p:spTgt spid="30724"/>
                                        </p:tgtEl>
                                        <p:attrNameLst>
                                          <p:attrName>style.visibility</p:attrName>
                                        </p:attrNameLst>
                                      </p:cBhvr>
                                      <p:to>
                                        <p:strVal val="visible"/>
                                      </p:to>
                                    </p:set>
                                    <p:anim calcmode="lin" valueType="num">
                                      <p:cBhvr>
                                        <p:cTn id="15" dur="500" fill="hold"/>
                                        <p:tgtEl>
                                          <p:spTgt spid="30724"/>
                                        </p:tgtEl>
                                        <p:attrNameLst>
                                          <p:attrName>ppt_x</p:attrName>
                                        </p:attrNameLst>
                                      </p:cBhvr>
                                      <p:tavLst>
                                        <p:tav tm="100000">
                                          <p:val>
                                            <p:strVal val="0-#ppt_w/2"/>
                                          </p:val>
                                        </p:tav>
                                        <p:tav>
                                          <p:val>
                                            <p:strVal val="#ppt_x"/>
                                          </p:val>
                                        </p:tav>
                                      </p:tavLst>
                                    </p:anim>
                                    <p:anim calcmode="lin" valueType="num">
                                      <p:cBhvr>
                                        <p:cTn id="16" dur="500" fill="hold"/>
                                        <p:tgtEl>
                                          <p:spTgt spid="30724"/>
                                        </p:tgtEl>
                                        <p:attrNameLst>
                                          <p:attrName>ppt_y</p:attrName>
                                        </p:attrNameLst>
                                      </p:cBhvr>
                                      <p:tavLst>
                                        <p:tav tm="100000">
                                          <p:val>
                                            <p:strVal val="#ppt_y"/>
                                          </p:val>
                                        </p:tav>
                                        <p:tav>
                                          <p:val>
                                            <p:strVal val="#ppt_y"/>
                                          </p:val>
                                        </p:tav>
                                      </p:tavLst>
                                    </p:anim>
                                  </p:childTnLst>
                                </p:cTn>
                              </p:par>
                            </p:childTnLst>
                          </p:cTn>
                        </p:par>
                        <p:par>
                          <p:cTn id="17" fill="hold" nodeType="afterGroup">
                            <p:stCondLst>
                              <p:cond delay="4500"/>
                            </p:stCondLst>
                            <p:childTnLst>
                              <p:par>
                                <p:cTn id="18" presetID="2" presetClass="entr" presetSubtype="8" fill="hold" nodeType="afterEffect">
                                  <p:stCondLst>
                                    <p:cond delay="2000"/>
                                  </p:stCondLst>
                                  <p:childTnLst>
                                    <p:set>
                                      <p:cBhvr additive="repl">
                                        <p:cTn id="19" dur="1" fill="hold">
                                          <p:stCondLst>
                                            <p:cond delay="0"/>
                                          </p:stCondLst>
                                        </p:cTn>
                                        <p:tgtEl>
                                          <p:spTgt spid="30725"/>
                                        </p:tgtEl>
                                        <p:attrNameLst>
                                          <p:attrName>style.visibility</p:attrName>
                                        </p:attrNameLst>
                                      </p:cBhvr>
                                      <p:to>
                                        <p:strVal val="visible"/>
                                      </p:to>
                                    </p:set>
                                    <p:anim calcmode="lin" valueType="num">
                                      <p:cBhvr>
                                        <p:cTn id="20" dur="500" fill="hold"/>
                                        <p:tgtEl>
                                          <p:spTgt spid="30725"/>
                                        </p:tgtEl>
                                        <p:attrNameLst>
                                          <p:attrName>ppt_x</p:attrName>
                                        </p:attrNameLst>
                                      </p:cBhvr>
                                      <p:tavLst>
                                        <p:tav tm="100000">
                                          <p:val>
                                            <p:strVal val="0-#ppt_w/2"/>
                                          </p:val>
                                        </p:tav>
                                        <p:tav>
                                          <p:val>
                                            <p:strVal val="#ppt_x"/>
                                          </p:val>
                                        </p:tav>
                                      </p:tavLst>
                                    </p:anim>
                                    <p:anim calcmode="lin" valueType="num">
                                      <p:cBhvr>
                                        <p:cTn id="21" dur="500" fill="hold"/>
                                        <p:tgtEl>
                                          <p:spTgt spid="30725"/>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54050"/>
            <a:ext cx="3962400" cy="2927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46" name="Rectangle 2"/>
          <p:cNvSpPr>
            <a:spLocks noChangeArrowheads="1"/>
          </p:cNvSpPr>
          <p:nvPr/>
        </p:nvSpPr>
        <p:spPr bwMode="auto">
          <a:xfrm>
            <a:off x="304800" y="6369050"/>
            <a:ext cx="4114800" cy="336550"/>
          </a:xfrm>
          <a:prstGeom prst="rect">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ClrTx/>
              <a:buFontTx/>
              <a:buNone/>
            </a:pPr>
            <a:r>
              <a:rPr lang="en-US" altLang="en-US" sz="1600"/>
              <a:t>www.cora.nwra.com/~morzel/drifters.rita.html</a:t>
            </a:r>
          </a:p>
        </p:txBody>
      </p:sp>
      <p:grpSp>
        <p:nvGrpSpPr>
          <p:cNvPr id="31747" name="Group 3"/>
          <p:cNvGrpSpPr>
            <a:grpSpLocks/>
          </p:cNvGrpSpPr>
          <p:nvPr/>
        </p:nvGrpSpPr>
        <p:grpSpPr bwMode="auto">
          <a:xfrm>
            <a:off x="277813" y="3657600"/>
            <a:ext cx="4168775" cy="2589213"/>
            <a:chOff x="175" y="2304"/>
            <a:chExt cx="2626" cy="1631"/>
          </a:xfrm>
        </p:grpSpPr>
        <p:grpSp>
          <p:nvGrpSpPr>
            <p:cNvPr id="31748" name="Group 4"/>
            <p:cNvGrpSpPr>
              <a:grpSpLocks/>
            </p:cNvGrpSpPr>
            <p:nvPr/>
          </p:nvGrpSpPr>
          <p:grpSpPr bwMode="auto">
            <a:xfrm>
              <a:off x="175" y="2304"/>
              <a:ext cx="2626" cy="1631"/>
              <a:chOff x="175" y="2304"/>
              <a:chExt cx="2626" cy="1631"/>
            </a:xfrm>
          </p:grpSpPr>
          <p:grpSp>
            <p:nvGrpSpPr>
              <p:cNvPr id="31749" name="Group 5"/>
              <p:cNvGrpSpPr>
                <a:grpSpLocks/>
              </p:cNvGrpSpPr>
              <p:nvPr/>
            </p:nvGrpSpPr>
            <p:grpSpPr bwMode="auto">
              <a:xfrm>
                <a:off x="175" y="2304"/>
                <a:ext cx="2626" cy="1622"/>
                <a:chOff x="175" y="2304"/>
                <a:chExt cx="2626" cy="1622"/>
              </a:xfrm>
            </p:grpSpPr>
            <p:grpSp>
              <p:nvGrpSpPr>
                <p:cNvPr id="31750" name="Group 6"/>
                <p:cNvGrpSpPr>
                  <a:grpSpLocks/>
                </p:cNvGrpSpPr>
                <p:nvPr/>
              </p:nvGrpSpPr>
              <p:grpSpPr bwMode="auto">
                <a:xfrm>
                  <a:off x="210" y="2304"/>
                  <a:ext cx="2591" cy="1622"/>
                  <a:chOff x="210" y="2304"/>
                  <a:chExt cx="2591" cy="1622"/>
                </a:xfrm>
              </p:grpSpPr>
              <p:grpSp>
                <p:nvGrpSpPr>
                  <p:cNvPr id="31751" name="Group 7"/>
                  <p:cNvGrpSpPr>
                    <a:grpSpLocks/>
                  </p:cNvGrpSpPr>
                  <p:nvPr/>
                </p:nvGrpSpPr>
                <p:grpSpPr bwMode="auto">
                  <a:xfrm>
                    <a:off x="210" y="2304"/>
                    <a:ext cx="2591" cy="1622"/>
                    <a:chOff x="210" y="2304"/>
                    <a:chExt cx="2591" cy="1622"/>
                  </a:xfrm>
                </p:grpSpPr>
                <p:pic>
                  <p:nvPicPr>
                    <p:cNvPr id="31752" name="Picture 8"/>
                    <p:cNvPicPr>
                      <a:picLocks noChangeAspect="1" noChangeArrowheads="1"/>
                    </p:cNvPicPr>
                    <p:nvPr/>
                  </p:nvPicPr>
                  <p:blipFill>
                    <a:blip r:embed="rId4">
                      <a:extLst>
                        <a:ext uri="{28A0092B-C50C-407E-A947-70E740481C1C}">
                          <a14:useLocalDpi xmlns:a14="http://schemas.microsoft.com/office/drawing/2010/main" val="0"/>
                        </a:ext>
                      </a:extLst>
                    </a:blip>
                    <a:srcRect l="1103" t="5617" r="2753" b="24059"/>
                    <a:stretch>
                      <a:fillRect/>
                    </a:stretch>
                  </p:blipFill>
                  <p:spPr bwMode="auto">
                    <a:xfrm>
                      <a:off x="210" y="2439"/>
                      <a:ext cx="2591" cy="1487"/>
                    </a:xfrm>
                    <a:prstGeom prst="rect">
                      <a:avLst/>
                    </a:prstGeom>
                    <a:noFill/>
                    <a:ln>
                      <a:noFill/>
                    </a:ln>
                    <a:effectLst/>
                    <a:extLst>
                      <a:ext uri="{909E8E84-426E-40DD-AFC4-6F175D3DCCD1}">
                        <a14:hiddenFill xmlns:a14="http://schemas.microsoft.com/office/drawing/2010/main">
                          <a:blipFill dpi="0" rotWithShape="0">
                            <a:blip/>
                            <a:srcRect l="1103" t="5617" r="2753" b="24059"/>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53" name="Text Box 9"/>
                    <p:cNvSpPr txBox="1">
                      <a:spLocks noChangeArrowheads="1"/>
                    </p:cNvSpPr>
                    <p:nvPr/>
                  </p:nvSpPr>
                  <p:spPr bwMode="auto">
                    <a:xfrm>
                      <a:off x="776" y="2304"/>
                      <a:ext cx="1641" cy="231"/>
                    </a:xfrm>
                    <a:prstGeom prst="rect">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ClrTx/>
                        <a:buFontTx/>
                        <a:buNone/>
                      </a:pPr>
                      <a:r>
                        <a:rPr lang="en-US" altLang="en-US" sz="1800"/>
                        <a:t>September 21-28, 2005</a:t>
                      </a:r>
                    </a:p>
                  </p:txBody>
                </p:sp>
              </p:grpSp>
              <p:sp>
                <p:nvSpPr>
                  <p:cNvPr id="31754" name="Rectangle 10"/>
                  <p:cNvSpPr>
                    <a:spLocks noChangeArrowheads="1"/>
                  </p:cNvSpPr>
                  <p:nvPr/>
                </p:nvSpPr>
                <p:spPr bwMode="auto">
                  <a:xfrm>
                    <a:off x="346" y="2536"/>
                    <a:ext cx="2311" cy="1255"/>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31755" name="Text Box 11"/>
                <p:cNvSpPr txBox="1">
                  <a:spLocks noChangeArrowheads="1"/>
                </p:cNvSpPr>
                <p:nvPr/>
              </p:nvSpPr>
              <p:spPr bwMode="auto">
                <a:xfrm>
                  <a:off x="175" y="3671"/>
                  <a:ext cx="209"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ClrTx/>
                    <a:buFontTx/>
                    <a:buNone/>
                  </a:pPr>
                  <a:r>
                    <a:rPr lang="en-US" altLang="en-US" sz="1200" b="1"/>
                    <a:t>22</a:t>
                  </a:r>
                </a:p>
              </p:txBody>
            </p:sp>
            <p:sp>
              <p:nvSpPr>
                <p:cNvPr id="31756" name="Text Box 12"/>
                <p:cNvSpPr txBox="1">
                  <a:spLocks noChangeArrowheads="1"/>
                </p:cNvSpPr>
                <p:nvPr/>
              </p:nvSpPr>
              <p:spPr bwMode="auto">
                <a:xfrm>
                  <a:off x="175" y="3408"/>
                  <a:ext cx="209"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ClrTx/>
                    <a:buFontTx/>
                    <a:buNone/>
                  </a:pPr>
                  <a:r>
                    <a:rPr lang="en-US" altLang="en-US" sz="1200" b="1"/>
                    <a:t>24</a:t>
                  </a:r>
                </a:p>
              </p:txBody>
            </p:sp>
            <p:sp>
              <p:nvSpPr>
                <p:cNvPr id="31757" name="Text Box 13"/>
                <p:cNvSpPr txBox="1">
                  <a:spLocks noChangeArrowheads="1"/>
                </p:cNvSpPr>
                <p:nvPr/>
              </p:nvSpPr>
              <p:spPr bwMode="auto">
                <a:xfrm>
                  <a:off x="175" y="3072"/>
                  <a:ext cx="209"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ClrTx/>
                    <a:buFontTx/>
                    <a:buNone/>
                  </a:pPr>
                  <a:r>
                    <a:rPr lang="en-US" altLang="en-US" sz="1200" b="1"/>
                    <a:t>26</a:t>
                  </a:r>
                </a:p>
              </p:txBody>
            </p:sp>
            <p:sp>
              <p:nvSpPr>
                <p:cNvPr id="31758" name="Text Box 14"/>
                <p:cNvSpPr txBox="1">
                  <a:spLocks noChangeArrowheads="1"/>
                </p:cNvSpPr>
                <p:nvPr/>
              </p:nvSpPr>
              <p:spPr bwMode="auto">
                <a:xfrm>
                  <a:off x="175" y="2755"/>
                  <a:ext cx="209"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ClrTx/>
                    <a:buFontTx/>
                    <a:buNone/>
                  </a:pPr>
                  <a:r>
                    <a:rPr lang="en-US" altLang="en-US" sz="1200" b="1"/>
                    <a:t>28</a:t>
                  </a:r>
                </a:p>
              </p:txBody>
            </p:sp>
            <p:sp>
              <p:nvSpPr>
                <p:cNvPr id="31759" name="Text Box 15"/>
                <p:cNvSpPr txBox="1">
                  <a:spLocks noChangeArrowheads="1"/>
                </p:cNvSpPr>
                <p:nvPr/>
              </p:nvSpPr>
              <p:spPr bwMode="auto">
                <a:xfrm>
                  <a:off x="175" y="2448"/>
                  <a:ext cx="209"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ClrTx/>
                    <a:buFontTx/>
                    <a:buNone/>
                  </a:pPr>
                  <a:r>
                    <a:rPr lang="en-US" altLang="en-US" sz="1200" b="1"/>
                    <a:t>30</a:t>
                  </a:r>
                </a:p>
              </p:txBody>
            </p:sp>
          </p:grpSp>
          <p:sp>
            <p:nvSpPr>
              <p:cNvPr id="31760" name="Text Box 16"/>
              <p:cNvSpPr txBox="1">
                <a:spLocks noChangeArrowheads="1"/>
              </p:cNvSpPr>
              <p:nvPr/>
            </p:nvSpPr>
            <p:spPr bwMode="auto">
              <a:xfrm>
                <a:off x="265" y="3762"/>
                <a:ext cx="209" cy="173"/>
              </a:xfrm>
              <a:prstGeom prst="rect">
                <a:avLst/>
              </a:prstGeom>
              <a:solidFill>
                <a:srgbClr val="FFFFFF">
                  <a:alpha val="50000"/>
                </a:srgbClr>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ClrTx/>
                  <a:buFontTx/>
                  <a:buNone/>
                </a:pPr>
                <a:r>
                  <a:rPr lang="en-US" altLang="en-US" sz="1200" b="1"/>
                  <a:t>98</a:t>
                </a:r>
              </a:p>
            </p:txBody>
          </p:sp>
          <p:sp>
            <p:nvSpPr>
              <p:cNvPr id="31761" name="Text Box 17"/>
              <p:cNvSpPr txBox="1">
                <a:spLocks noChangeArrowheads="1"/>
              </p:cNvSpPr>
              <p:nvPr/>
            </p:nvSpPr>
            <p:spPr bwMode="auto">
              <a:xfrm>
                <a:off x="569" y="3762"/>
                <a:ext cx="209" cy="173"/>
              </a:xfrm>
              <a:prstGeom prst="rect">
                <a:avLst/>
              </a:prstGeom>
              <a:solidFill>
                <a:srgbClr val="FFFFFF">
                  <a:alpha val="50000"/>
                </a:srgbClr>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ClrTx/>
                  <a:buFontTx/>
                  <a:buNone/>
                </a:pPr>
                <a:r>
                  <a:rPr lang="en-US" altLang="en-US" sz="1200" b="1"/>
                  <a:t>96</a:t>
                </a:r>
              </a:p>
            </p:txBody>
          </p:sp>
          <p:sp>
            <p:nvSpPr>
              <p:cNvPr id="31762" name="Text Box 18"/>
              <p:cNvSpPr txBox="1">
                <a:spLocks noChangeArrowheads="1"/>
              </p:cNvSpPr>
              <p:nvPr/>
            </p:nvSpPr>
            <p:spPr bwMode="auto">
              <a:xfrm>
                <a:off x="917" y="3762"/>
                <a:ext cx="209" cy="173"/>
              </a:xfrm>
              <a:prstGeom prst="rect">
                <a:avLst/>
              </a:prstGeom>
              <a:solidFill>
                <a:srgbClr val="FFFFFF">
                  <a:alpha val="50000"/>
                </a:srgbClr>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ClrTx/>
                  <a:buFontTx/>
                  <a:buNone/>
                </a:pPr>
                <a:r>
                  <a:rPr lang="en-US" altLang="en-US" sz="1200" b="1"/>
                  <a:t>94</a:t>
                </a:r>
              </a:p>
            </p:txBody>
          </p:sp>
          <p:sp>
            <p:nvSpPr>
              <p:cNvPr id="31763" name="Text Box 19"/>
              <p:cNvSpPr txBox="1">
                <a:spLocks noChangeArrowheads="1"/>
              </p:cNvSpPr>
              <p:nvPr/>
            </p:nvSpPr>
            <p:spPr bwMode="auto">
              <a:xfrm>
                <a:off x="1253" y="3762"/>
                <a:ext cx="209" cy="173"/>
              </a:xfrm>
              <a:prstGeom prst="rect">
                <a:avLst/>
              </a:prstGeom>
              <a:solidFill>
                <a:srgbClr val="FFFFFF">
                  <a:alpha val="50000"/>
                </a:srgbClr>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ClrTx/>
                  <a:buFontTx/>
                  <a:buNone/>
                </a:pPr>
                <a:r>
                  <a:rPr lang="en-US" altLang="en-US" sz="1200" b="1"/>
                  <a:t>92</a:t>
                </a:r>
              </a:p>
            </p:txBody>
          </p:sp>
          <p:sp>
            <p:nvSpPr>
              <p:cNvPr id="31764" name="Text Box 20"/>
              <p:cNvSpPr txBox="1">
                <a:spLocks noChangeArrowheads="1"/>
              </p:cNvSpPr>
              <p:nvPr/>
            </p:nvSpPr>
            <p:spPr bwMode="auto">
              <a:xfrm>
                <a:off x="1561" y="3762"/>
                <a:ext cx="209" cy="173"/>
              </a:xfrm>
              <a:prstGeom prst="rect">
                <a:avLst/>
              </a:prstGeom>
              <a:solidFill>
                <a:srgbClr val="FFFFFF">
                  <a:alpha val="50000"/>
                </a:srgbClr>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ClrTx/>
                  <a:buFontTx/>
                  <a:buNone/>
                </a:pPr>
                <a:r>
                  <a:rPr lang="en-US" altLang="en-US" sz="1200" b="1"/>
                  <a:t>90</a:t>
                </a:r>
              </a:p>
            </p:txBody>
          </p:sp>
          <p:sp>
            <p:nvSpPr>
              <p:cNvPr id="31765" name="Text Box 21"/>
              <p:cNvSpPr txBox="1">
                <a:spLocks noChangeArrowheads="1"/>
              </p:cNvSpPr>
              <p:nvPr/>
            </p:nvSpPr>
            <p:spPr bwMode="auto">
              <a:xfrm>
                <a:off x="1897" y="3762"/>
                <a:ext cx="209" cy="173"/>
              </a:xfrm>
              <a:prstGeom prst="rect">
                <a:avLst/>
              </a:prstGeom>
              <a:solidFill>
                <a:srgbClr val="FFFFFF">
                  <a:alpha val="50000"/>
                </a:srgbClr>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ClrTx/>
                  <a:buFontTx/>
                  <a:buNone/>
                </a:pPr>
                <a:r>
                  <a:rPr lang="en-US" altLang="en-US" sz="1200" b="1"/>
                  <a:t>88</a:t>
                </a:r>
              </a:p>
            </p:txBody>
          </p:sp>
          <p:sp>
            <p:nvSpPr>
              <p:cNvPr id="31766" name="Text Box 22"/>
              <p:cNvSpPr txBox="1">
                <a:spLocks noChangeArrowheads="1"/>
              </p:cNvSpPr>
              <p:nvPr/>
            </p:nvSpPr>
            <p:spPr bwMode="auto">
              <a:xfrm>
                <a:off x="2233" y="3762"/>
                <a:ext cx="209" cy="173"/>
              </a:xfrm>
              <a:prstGeom prst="rect">
                <a:avLst/>
              </a:prstGeom>
              <a:solidFill>
                <a:srgbClr val="FFFFFF">
                  <a:alpha val="50000"/>
                </a:srgbClr>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ClrTx/>
                  <a:buFontTx/>
                  <a:buNone/>
                </a:pPr>
                <a:r>
                  <a:rPr lang="en-US" altLang="en-US" sz="1200" b="1"/>
                  <a:t>86</a:t>
                </a:r>
              </a:p>
            </p:txBody>
          </p:sp>
          <p:sp>
            <p:nvSpPr>
              <p:cNvPr id="31767" name="Text Box 23"/>
              <p:cNvSpPr txBox="1">
                <a:spLocks noChangeArrowheads="1"/>
              </p:cNvSpPr>
              <p:nvPr/>
            </p:nvSpPr>
            <p:spPr bwMode="auto">
              <a:xfrm>
                <a:off x="2573" y="3762"/>
                <a:ext cx="209" cy="173"/>
              </a:xfrm>
              <a:prstGeom prst="rect">
                <a:avLst/>
              </a:prstGeom>
              <a:solidFill>
                <a:srgbClr val="FFFFFF">
                  <a:alpha val="50000"/>
                </a:srgbClr>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ClrTx/>
                  <a:buFontTx/>
                  <a:buNone/>
                </a:pPr>
                <a:r>
                  <a:rPr lang="en-US" altLang="en-US" sz="1200" b="1"/>
                  <a:t>84</a:t>
                </a:r>
              </a:p>
            </p:txBody>
          </p:sp>
        </p:grpSp>
        <p:sp>
          <p:nvSpPr>
            <p:cNvPr id="31768" name="Text Box 24"/>
            <p:cNvSpPr txBox="1">
              <a:spLocks noChangeArrowheads="1"/>
            </p:cNvSpPr>
            <p:nvPr/>
          </p:nvSpPr>
          <p:spPr bwMode="auto">
            <a:xfrm>
              <a:off x="1892" y="2689"/>
              <a:ext cx="739" cy="403"/>
            </a:xfrm>
            <a:prstGeom prst="rect">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ClrTx/>
                <a:buFontTx/>
                <a:buNone/>
              </a:pPr>
              <a:r>
                <a:rPr lang="en-US" altLang="en-US" sz="1200" b="1">
                  <a:solidFill>
                    <a:srgbClr val="FF3300"/>
                  </a:solidFill>
                </a:rPr>
                <a:t>Minimet, N=12</a:t>
              </a:r>
            </a:p>
            <a:p>
              <a:pPr>
                <a:buClrTx/>
                <a:buFontTx/>
                <a:buNone/>
              </a:pPr>
              <a:r>
                <a:rPr lang="en-US" altLang="en-US" sz="1200" b="1">
                  <a:solidFill>
                    <a:srgbClr val="3333CC"/>
                  </a:solidFill>
                </a:rPr>
                <a:t>ADOS, N=8</a:t>
              </a:r>
            </a:p>
            <a:p>
              <a:pPr>
                <a:buClrTx/>
                <a:buFontTx/>
                <a:buNone/>
              </a:pPr>
              <a:r>
                <a:rPr lang="en-US" altLang="en-US" sz="1200" b="1">
                  <a:solidFill>
                    <a:srgbClr val="66FF66"/>
                  </a:solidFill>
                </a:rPr>
                <a:t>Hurricane Rita</a:t>
              </a:r>
            </a:p>
          </p:txBody>
        </p:sp>
      </p:grpSp>
      <p:sp>
        <p:nvSpPr>
          <p:cNvPr id="31769" name="Text Box 25"/>
          <p:cNvSpPr txBox="1">
            <a:spLocks noChangeArrowheads="1"/>
          </p:cNvSpPr>
          <p:nvPr/>
        </p:nvSpPr>
        <p:spPr bwMode="auto">
          <a:xfrm>
            <a:off x="2362200" y="-76200"/>
            <a:ext cx="4800600" cy="1190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spcBef>
                <a:spcPts val="1500"/>
              </a:spcBef>
              <a:buClrTx/>
              <a:buFontTx/>
              <a:buNone/>
            </a:pPr>
            <a:r>
              <a:rPr lang="en-US" altLang="en-US" b="1">
                <a:solidFill>
                  <a:srgbClr val="3333CC"/>
                </a:solidFill>
                <a:latin typeface="Comic Sans MS" pitchFamily="64" charset="0"/>
              </a:rPr>
              <a:t>Drifters in front of Hurricane Rita Sep 21, 2005</a:t>
            </a:r>
          </a:p>
        </p:txBody>
      </p:sp>
      <p:sp>
        <p:nvSpPr>
          <p:cNvPr id="31770" name="Text Box 26"/>
          <p:cNvSpPr txBox="1">
            <a:spLocks noChangeArrowheads="1"/>
          </p:cNvSpPr>
          <p:nvPr/>
        </p:nvSpPr>
        <p:spPr bwMode="auto">
          <a:xfrm>
            <a:off x="4572000" y="822325"/>
            <a:ext cx="4387850" cy="5289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1250"/>
              </a:spcBef>
              <a:buClrTx/>
              <a:buFontTx/>
              <a:buNone/>
            </a:pPr>
            <a:r>
              <a:rPr lang="en-US" altLang="en-US" sz="2000" b="1"/>
              <a:t>A total of 20 drifters were deployed in front of the cat 5 hurricane Rita. All drifters survived and sent good data.</a:t>
            </a:r>
          </a:p>
          <a:p>
            <a:pPr>
              <a:spcBef>
                <a:spcPts val="1250"/>
              </a:spcBef>
              <a:buClrTx/>
              <a:buFontTx/>
              <a:buNone/>
            </a:pPr>
            <a:r>
              <a:rPr lang="en-US" altLang="en-US" sz="2000" b="1"/>
              <a:t>Air pressure, SST, wind direction and wind speed were reported and transmitted onto the GTS. The 8 ADOS drifters were also equipped with 100m thermister chains and measured temperature to 100m depth.</a:t>
            </a:r>
          </a:p>
          <a:p>
            <a:pPr>
              <a:spcBef>
                <a:spcPts val="1250"/>
              </a:spcBef>
              <a:buClrTx/>
              <a:buFontTx/>
              <a:buNone/>
            </a:pPr>
            <a:r>
              <a:rPr lang="en-US" altLang="en-US" sz="2000" b="1"/>
              <a:t>These data provided an excellent data set for improvements of wind speed algorithms from hydrophone observations. SST was measured at much higher resolution than many satellite products and helped calibrate these products.</a:t>
            </a:r>
          </a:p>
        </p:txBody>
      </p:sp>
      <p:sp>
        <p:nvSpPr>
          <p:cNvPr id="31771" name="AutoShape 27"/>
          <p:cNvSpPr>
            <a:spLocks noChangeArrowheads="1"/>
          </p:cNvSpPr>
          <p:nvPr/>
        </p:nvSpPr>
        <p:spPr bwMode="auto">
          <a:xfrm>
            <a:off x="7718425" y="6229350"/>
            <a:ext cx="511175" cy="511175"/>
          </a:xfrm>
          <a:prstGeom prst="actionButtonHome">
            <a:avLst/>
          </a:prstGeom>
          <a:solidFill>
            <a:srgbClr val="00CC99"/>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1" presetClass="entr" fill="hold" nodeType="afterEffect">
                                  <p:stCondLst>
                                    <p:cond delay="0"/>
                                  </p:stCondLst>
                                  <p:childTnLst>
                                    <p:set>
                                      <p:cBhvr additive="repl">
                                        <p:cTn id="6" dur="1" fill="hold">
                                          <p:stCondLst>
                                            <p:cond delay="499"/>
                                          </p:stCondLst>
                                        </p:cTn>
                                        <p:tgtEl>
                                          <p:spTgt spid="31769"/>
                                        </p:tgtEl>
                                        <p:attrNameLst>
                                          <p:attrName>style.visibility</p:attrName>
                                        </p:attrNameLst>
                                      </p:cBhvr>
                                      <p:to>
                                        <p:strVal val="visible"/>
                                      </p:to>
                                    </p:set>
                                  </p:childTnLst>
                                </p:cTn>
                              </p:par>
                            </p:childTnLst>
                          </p:cTn>
                        </p:par>
                        <p:par>
                          <p:cTn id="7" fill="hold" nodeType="afterGroup">
                            <p:stCondLst>
                              <p:cond delay="500"/>
                            </p:stCondLst>
                            <p:childTnLst>
                              <p:par>
                                <p:cTn id="8" presetID="9" presetClass="entr" fill="hold" nodeType="afterEffect">
                                  <p:stCondLst>
                                    <p:cond delay="1000"/>
                                  </p:stCondLst>
                                  <p:childTnLst>
                                    <p:set>
                                      <p:cBhvr additive="repl">
                                        <p:cTn id="9" dur="1" fill="hold">
                                          <p:stCondLst>
                                            <p:cond delay="0"/>
                                          </p:stCondLst>
                                        </p:cTn>
                                        <p:tgtEl>
                                          <p:spTgt spid="31745"/>
                                        </p:tgtEl>
                                        <p:attrNameLst>
                                          <p:attrName>style.visibility</p:attrName>
                                        </p:attrNameLst>
                                      </p:cBhvr>
                                      <p:to>
                                        <p:strVal val="visible"/>
                                      </p:to>
                                    </p:set>
                                    <p:animEffect transition="in" filter="dissolve">
                                      <p:cBhvr additive="repl">
                                        <p:cTn id="10" dur="500"/>
                                        <p:tgtEl>
                                          <p:spTgt spid="31745"/>
                                        </p:tgtEl>
                                      </p:cBhvr>
                                    </p:animEffect>
                                  </p:childTnLst>
                                </p:cTn>
                              </p:par>
                            </p:childTnLst>
                          </p:cTn>
                        </p:par>
                        <p:par>
                          <p:cTn id="11" fill="hold" nodeType="afterGroup">
                            <p:stCondLst>
                              <p:cond delay="2000"/>
                            </p:stCondLst>
                            <p:childTnLst>
                              <p:par>
                                <p:cTn id="12" presetID="9" presetClass="entr" fill="hold" nodeType="afterEffect">
                                  <p:stCondLst>
                                    <p:cond delay="1000"/>
                                  </p:stCondLst>
                                  <p:childTnLst>
                                    <p:set>
                                      <p:cBhvr additive="repl">
                                        <p:cTn id="13" dur="1" fill="hold">
                                          <p:stCondLst>
                                            <p:cond delay="0"/>
                                          </p:stCondLst>
                                        </p:cTn>
                                        <p:tgtEl>
                                          <p:spTgt spid="31747"/>
                                        </p:tgtEl>
                                        <p:attrNameLst>
                                          <p:attrName>style.visibility</p:attrName>
                                        </p:attrNameLst>
                                      </p:cBhvr>
                                      <p:to>
                                        <p:strVal val="visible"/>
                                      </p:to>
                                    </p:set>
                                    <p:animEffect transition="in" filter="dissolve">
                                      <p:cBhvr additive="repl">
                                        <p:cTn id="14" dur="500"/>
                                        <p:tgtEl>
                                          <p:spTgt spid="31747"/>
                                        </p:tgtEl>
                                      </p:cBhvr>
                                    </p:animEffect>
                                  </p:childTnLst>
                                </p:cTn>
                              </p:par>
                            </p:childTnLst>
                          </p:cTn>
                        </p:par>
                        <p:par>
                          <p:cTn id="15" fill="hold" nodeType="afterGroup">
                            <p:stCondLst>
                              <p:cond delay="3500"/>
                            </p:stCondLst>
                            <p:childTnLst>
                              <p:par>
                                <p:cTn id="16" presetID="1" presetClass="entr" fill="hold" nodeType="afterEffect">
                                  <p:stCondLst>
                                    <p:cond delay="0"/>
                                  </p:stCondLst>
                                  <p:childTnLst>
                                    <p:set>
                                      <p:cBhvr additive="repl">
                                        <p:cTn id="17" dur="1" fill="hold">
                                          <p:stCondLst>
                                            <p:cond delay="499"/>
                                          </p:stCondLst>
                                        </p:cTn>
                                        <p:tgtEl>
                                          <p:spTgt spid="31746"/>
                                        </p:tgtEl>
                                        <p:attrNameLst>
                                          <p:attrName>style.visibility</p:attrName>
                                        </p:attrNameLst>
                                      </p:cBhvr>
                                      <p:to>
                                        <p:strVal val="visible"/>
                                      </p:to>
                                    </p:set>
                                  </p:childTnLst>
                                </p:cTn>
                              </p:par>
                            </p:childTnLst>
                          </p:cTn>
                        </p:par>
                        <p:par>
                          <p:cTn id="18" fill="hold" nodeType="afterGroup">
                            <p:stCondLst>
                              <p:cond delay="4000"/>
                            </p:stCondLst>
                            <p:childTnLst>
                              <p:par>
                                <p:cTn id="19" presetID="9" presetClass="entr" fill="hold" nodeType="afterEffect">
                                  <p:stCondLst>
                                    <p:cond delay="2000"/>
                                  </p:stCondLst>
                                  <p:childTnLst>
                                    <p:set>
                                      <p:cBhvr additive="repl">
                                        <p:cTn id="20" dur="1" fill="hold">
                                          <p:stCondLst>
                                            <p:cond delay="0"/>
                                          </p:stCondLst>
                                        </p:cTn>
                                        <p:tgtEl>
                                          <p:spTgt spid="31770">
                                            <p:txEl>
                                              <p:pRg st="0" end="0"/>
                                            </p:txEl>
                                          </p:spTgt>
                                        </p:tgtEl>
                                        <p:attrNameLst>
                                          <p:attrName>style.visibility</p:attrName>
                                        </p:attrNameLst>
                                      </p:cBhvr>
                                      <p:to>
                                        <p:strVal val="visible"/>
                                      </p:to>
                                    </p:set>
                                    <p:animEffect transition="in" filter="dissolve">
                                      <p:cBhvr additive="repl">
                                        <p:cTn id="21" dur="500"/>
                                        <p:tgtEl>
                                          <p:spTgt spid="31770">
                                            <p:txEl>
                                              <p:pRg st="0" end="0"/>
                                            </p:txEl>
                                          </p:spTgt>
                                        </p:tgtEl>
                                      </p:cBhvr>
                                    </p:animEffect>
                                  </p:childTnLst>
                                </p:cTn>
                              </p:par>
                            </p:childTnLst>
                          </p:cTn>
                        </p:par>
                        <p:par>
                          <p:cTn id="22" fill="hold" nodeType="afterGroup">
                            <p:stCondLst>
                              <p:cond delay="6500"/>
                            </p:stCondLst>
                            <p:childTnLst>
                              <p:par>
                                <p:cTn id="23" presetID="9" presetClass="entr" fill="hold" nodeType="afterEffect">
                                  <p:stCondLst>
                                    <p:cond delay="2000"/>
                                  </p:stCondLst>
                                  <p:childTnLst>
                                    <p:set>
                                      <p:cBhvr additive="repl">
                                        <p:cTn id="24" dur="1" fill="hold">
                                          <p:stCondLst>
                                            <p:cond delay="0"/>
                                          </p:stCondLst>
                                        </p:cTn>
                                        <p:tgtEl>
                                          <p:spTgt spid="31770">
                                            <p:txEl>
                                              <p:pRg st="1" end="1"/>
                                            </p:txEl>
                                          </p:spTgt>
                                        </p:tgtEl>
                                        <p:attrNameLst>
                                          <p:attrName>style.visibility</p:attrName>
                                        </p:attrNameLst>
                                      </p:cBhvr>
                                      <p:to>
                                        <p:strVal val="visible"/>
                                      </p:to>
                                    </p:set>
                                    <p:animEffect transition="in" filter="dissolve">
                                      <p:cBhvr additive="repl">
                                        <p:cTn id="25" dur="500"/>
                                        <p:tgtEl>
                                          <p:spTgt spid="31770">
                                            <p:txEl>
                                              <p:pRg st="1" end="1"/>
                                            </p:txEl>
                                          </p:spTgt>
                                        </p:tgtEl>
                                      </p:cBhvr>
                                    </p:animEffect>
                                  </p:childTnLst>
                                </p:cTn>
                              </p:par>
                            </p:childTnLst>
                          </p:cTn>
                        </p:par>
                        <p:par>
                          <p:cTn id="26" fill="hold" nodeType="afterGroup">
                            <p:stCondLst>
                              <p:cond delay="9000"/>
                            </p:stCondLst>
                            <p:childTnLst>
                              <p:par>
                                <p:cTn id="27" presetID="9" presetClass="entr" fill="hold" nodeType="afterEffect">
                                  <p:stCondLst>
                                    <p:cond delay="2000"/>
                                  </p:stCondLst>
                                  <p:childTnLst>
                                    <p:set>
                                      <p:cBhvr additive="repl">
                                        <p:cTn id="28" dur="1" fill="hold">
                                          <p:stCondLst>
                                            <p:cond delay="0"/>
                                          </p:stCondLst>
                                        </p:cTn>
                                        <p:tgtEl>
                                          <p:spTgt spid="31770">
                                            <p:txEl>
                                              <p:pRg st="2" end="2"/>
                                            </p:txEl>
                                          </p:spTgt>
                                        </p:tgtEl>
                                        <p:attrNameLst>
                                          <p:attrName>style.visibility</p:attrName>
                                        </p:attrNameLst>
                                      </p:cBhvr>
                                      <p:to>
                                        <p:strVal val="visible"/>
                                      </p:to>
                                    </p:set>
                                    <p:animEffect transition="in" filter="dissolve">
                                      <p:cBhvr additive="repl">
                                        <p:cTn id="29" dur="500"/>
                                        <p:tgtEl>
                                          <p:spTgt spid="3177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381000" y="152400"/>
            <a:ext cx="8382000" cy="13256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spcBef>
                <a:spcPts val="2500"/>
              </a:spcBef>
              <a:buClrTx/>
              <a:buFontTx/>
              <a:buNone/>
            </a:pPr>
            <a:r>
              <a:rPr lang="en-US" altLang="en-US" sz="4000" b="1" dirty="0" smtClean="0">
                <a:solidFill>
                  <a:srgbClr val="0000FF"/>
                </a:solidFill>
                <a:latin typeface="Comic Sans MS" pitchFamily="64" charset="0"/>
                <a:cs typeface="Times New Roman" pitchFamily="16" charset="0"/>
              </a:rPr>
              <a:t>How to determine where to deploy drifters</a:t>
            </a:r>
            <a:endParaRPr lang="en-US" altLang="en-US" sz="4000" b="1" dirty="0">
              <a:solidFill>
                <a:srgbClr val="0000FF"/>
              </a:solidFill>
              <a:latin typeface="Comic Sans MS" pitchFamily="64" charset="0"/>
              <a:cs typeface="Times New Roman" pitchFamily="16" charset="0"/>
            </a:endParaRPr>
          </a:p>
        </p:txBody>
      </p:sp>
      <p:sp>
        <p:nvSpPr>
          <p:cNvPr id="13" name="Rectangle 12"/>
          <p:cNvSpPr/>
          <p:nvPr/>
        </p:nvSpPr>
        <p:spPr>
          <a:xfrm>
            <a:off x="381000" y="1841480"/>
            <a:ext cx="8458200" cy="3908762"/>
          </a:xfrm>
          <a:prstGeom prst="rect">
            <a:avLst/>
          </a:prstGeom>
        </p:spPr>
        <p:txBody>
          <a:bodyPr wrap="square">
            <a:spAutoFit/>
          </a:bodyPr>
          <a:lstStyle/>
          <a:p>
            <a:r>
              <a:rPr lang="en-US" dirty="0">
                <a:solidFill>
                  <a:schemeClr val="tx1"/>
                </a:solidFill>
              </a:rPr>
              <a:t>The goal of the drifter program is to implement one drifter in each 5 x 5 degree grid across the globe</a:t>
            </a:r>
            <a:r>
              <a:rPr lang="en-US" dirty="0" smtClean="0">
                <a:solidFill>
                  <a:schemeClr val="tx1"/>
                </a:solidFill>
              </a:rPr>
              <a:t>. The </a:t>
            </a:r>
            <a:r>
              <a:rPr lang="en-US" dirty="0">
                <a:solidFill>
                  <a:schemeClr val="tx1"/>
                </a:solidFill>
              </a:rPr>
              <a:t>GDP works closely with more than fifty domestic and international agencies to coordinate deployment efforts. To </a:t>
            </a:r>
            <a:r>
              <a:rPr lang="en-US" dirty="0" smtClean="0">
                <a:solidFill>
                  <a:schemeClr val="tx1"/>
                </a:solidFill>
              </a:rPr>
              <a:t>maximize spatial </a:t>
            </a:r>
            <a:r>
              <a:rPr lang="en-US" dirty="0">
                <a:solidFill>
                  <a:schemeClr val="tx1"/>
                </a:solidFill>
              </a:rPr>
              <a:t>drifter coverage and ensure its goals are met, the GDP created a set of </a:t>
            </a:r>
            <a:r>
              <a:rPr lang="en-US" b="1" dirty="0">
                <a:solidFill>
                  <a:schemeClr val="tx1"/>
                </a:solidFill>
              </a:rPr>
              <a:t>Drifter Deployment Value maps </a:t>
            </a:r>
            <a:r>
              <a:rPr lang="en-US" dirty="0" smtClean="0">
                <a:solidFill>
                  <a:schemeClr val="tx1"/>
                </a:solidFill>
              </a:rPr>
              <a:t>based of where are drifters located at the moment as well as the chance of  longer survivability, which </a:t>
            </a:r>
            <a:r>
              <a:rPr lang="en-US" dirty="0">
                <a:solidFill>
                  <a:schemeClr val="tx1"/>
                </a:solidFill>
              </a:rPr>
              <a:t>are used throughout the community to identify the </a:t>
            </a:r>
            <a:r>
              <a:rPr lang="en-US" dirty="0" smtClean="0">
                <a:solidFill>
                  <a:schemeClr val="tx1"/>
                </a:solidFill>
              </a:rPr>
              <a:t>best deployment </a:t>
            </a:r>
            <a:r>
              <a:rPr lang="en-US" dirty="0">
                <a:solidFill>
                  <a:schemeClr val="tx1"/>
                </a:solidFill>
              </a:rPr>
              <a:t>locations. </a:t>
            </a:r>
            <a:endParaRPr lang="en-US" dirty="0" smtClean="0">
              <a:solidFill>
                <a:schemeClr val="tx1"/>
              </a:solidFill>
            </a:endParaRPr>
          </a:p>
          <a:p>
            <a:pPr algn="ctr"/>
            <a:r>
              <a:rPr lang="en-US" sz="3200" b="1" i="1" dirty="0" smtClean="0">
                <a:solidFill>
                  <a:schemeClr val="tx1"/>
                </a:solidFill>
              </a:rPr>
              <a:t>www.aoml.noaa.gov/phod/gdp/valule_maps.php</a:t>
            </a:r>
            <a:endParaRPr lang="en-US" sz="3200" b="1" i="1" dirty="0">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9" presetClass="entr" fill="hold" nodeType="afterEffect">
                                  <p:stCondLst>
                                    <p:cond delay="1000"/>
                                  </p:stCondLst>
                                  <p:childTnLst>
                                    <p:set>
                                      <p:cBhvr additive="repl">
                                        <p:cTn id="6" dur="1" fill="hold">
                                          <p:stCondLst>
                                            <p:cond delay="0"/>
                                          </p:stCondLst>
                                        </p:cTn>
                                        <p:tgtEl>
                                          <p:spTgt spid="35842"/>
                                        </p:tgtEl>
                                        <p:attrNameLst>
                                          <p:attrName>style.visibility</p:attrName>
                                        </p:attrNameLst>
                                      </p:cBhvr>
                                      <p:to>
                                        <p:strVal val="visible"/>
                                      </p:to>
                                    </p:set>
                                    <p:animEffect transition="in" filter="dissolve">
                                      <p:cBhvr additive="repl">
                                        <p:cTn id="7" dur="500"/>
                                        <p:tgtEl>
                                          <p:spTgt spid="35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0" y="124675"/>
            <a:ext cx="9144000" cy="710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spcBef>
                <a:spcPts val="2500"/>
              </a:spcBef>
              <a:buClrTx/>
              <a:buFontTx/>
              <a:buNone/>
            </a:pPr>
            <a:r>
              <a:rPr lang="en-US" altLang="en-US" sz="4000" b="1" dirty="0">
                <a:solidFill>
                  <a:srgbClr val="0000FF"/>
                </a:solidFill>
                <a:latin typeface="Comic Sans MS" pitchFamily="64" charset="0"/>
                <a:cs typeface="Times New Roman" pitchFamily="16" charset="0"/>
              </a:rPr>
              <a:t>Deployment Value </a:t>
            </a:r>
            <a:r>
              <a:rPr lang="en-US" altLang="en-US" sz="4000" b="1" dirty="0" smtClean="0">
                <a:solidFill>
                  <a:srgbClr val="0000FF"/>
                </a:solidFill>
                <a:latin typeface="Comic Sans MS" pitchFamily="64" charset="0"/>
                <a:cs typeface="Times New Roman" pitchFamily="16" charset="0"/>
              </a:rPr>
              <a:t>Maps on the web</a:t>
            </a:r>
            <a:endParaRPr lang="en-US" altLang="en-US" sz="4000" b="1" dirty="0">
              <a:solidFill>
                <a:srgbClr val="0000FF"/>
              </a:solidFill>
              <a:latin typeface="Comic Sans MS" pitchFamily="64" charset="0"/>
              <a:cs typeface="Times New Roman" pitchFamily="16" charset="0"/>
            </a:endParaRPr>
          </a:p>
        </p:txBody>
      </p:sp>
      <p:sp>
        <p:nvSpPr>
          <p:cNvPr id="35851" name="Text Box 11"/>
          <p:cNvSpPr txBox="1">
            <a:spLocks noChangeArrowheads="1"/>
          </p:cNvSpPr>
          <p:nvPr/>
        </p:nvSpPr>
        <p:spPr bwMode="auto">
          <a:xfrm>
            <a:off x="7772400" y="4495800"/>
            <a:ext cx="1295400" cy="7408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sz="1400" b="1" dirty="0" smtClean="0"/>
              <a:t>Or</a:t>
            </a:r>
          </a:p>
          <a:p>
            <a:pPr algn="ctr">
              <a:buClrTx/>
              <a:buFontTx/>
              <a:buNone/>
            </a:pPr>
            <a:r>
              <a:rPr lang="en-US" altLang="en-US" sz="1400" b="1" dirty="0" smtClean="0"/>
              <a:t>Choose </a:t>
            </a:r>
            <a:r>
              <a:rPr lang="en-US" altLang="en-US" sz="1400" b="1" dirty="0"/>
              <a:t>a region</a:t>
            </a:r>
          </a:p>
        </p:txBody>
      </p:sp>
      <p:sp>
        <p:nvSpPr>
          <p:cNvPr id="14" name="Text Box 5"/>
          <p:cNvSpPr txBox="1">
            <a:spLocks noChangeArrowheads="1"/>
          </p:cNvSpPr>
          <p:nvPr/>
        </p:nvSpPr>
        <p:spPr bwMode="auto">
          <a:xfrm>
            <a:off x="877888" y="815424"/>
            <a:ext cx="6742112"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ClrTx/>
              <a:buFontTx/>
              <a:buNone/>
            </a:pPr>
            <a:r>
              <a:rPr lang="en-US" altLang="en-US" sz="1600" dirty="0"/>
              <a:t>Value maps are useful to determine where </a:t>
            </a:r>
            <a:r>
              <a:rPr lang="en-US" altLang="en-US" sz="1600" dirty="0" smtClean="0"/>
              <a:t>valuable deployment </a:t>
            </a:r>
            <a:r>
              <a:rPr lang="en-US" altLang="en-US" sz="1600" dirty="0"/>
              <a:t>locations </a:t>
            </a:r>
            <a:r>
              <a:rPr lang="en-US" altLang="en-US" sz="1600" dirty="0" smtClean="0"/>
              <a:t>exists</a:t>
            </a:r>
            <a:r>
              <a:rPr lang="en-US" altLang="en-US" sz="1600" dirty="0"/>
              <a:t>.</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888" y="1192213"/>
            <a:ext cx="7046912"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7848600" y="3957242"/>
            <a:ext cx="1295400" cy="386158"/>
            <a:chOff x="7848600" y="4185842"/>
            <a:chExt cx="1562100" cy="386158"/>
          </a:xfrm>
        </p:grpSpPr>
        <p:sp>
          <p:nvSpPr>
            <p:cNvPr id="35843" name="Line 3"/>
            <p:cNvSpPr>
              <a:spLocks noChangeShapeType="1"/>
            </p:cNvSpPr>
            <p:nvPr/>
          </p:nvSpPr>
          <p:spPr bwMode="auto">
            <a:xfrm flipH="1">
              <a:off x="7997825" y="4570412"/>
              <a:ext cx="688975" cy="1588"/>
            </a:xfrm>
            <a:prstGeom prst="line">
              <a:avLst/>
            </a:prstGeom>
            <a:noFill/>
            <a:ln w="3816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 name="Text Box 11"/>
            <p:cNvSpPr txBox="1">
              <a:spLocks noChangeArrowheads="1"/>
            </p:cNvSpPr>
            <p:nvPr/>
          </p:nvSpPr>
          <p:spPr bwMode="auto">
            <a:xfrm>
              <a:off x="7848600" y="4185842"/>
              <a:ext cx="1562100" cy="309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ClrTx/>
                <a:buFontTx/>
                <a:buNone/>
              </a:pPr>
              <a:r>
                <a:rPr lang="en-US" altLang="en-US" sz="1400" b="1" dirty="0"/>
                <a:t>Choose </a:t>
              </a:r>
              <a:r>
                <a:rPr lang="en-US" altLang="en-US" sz="1400" b="1" dirty="0" smtClean="0"/>
                <a:t>Globe</a:t>
              </a:r>
              <a:endParaRPr lang="en-US" altLang="en-US" sz="1400" b="1" dirty="0"/>
            </a:p>
          </p:txBody>
        </p:sp>
      </p:gr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1370" t="31322" r="11096"/>
          <a:stretch/>
        </p:blipFill>
        <p:spPr>
          <a:xfrm>
            <a:off x="835068" y="2057400"/>
            <a:ext cx="7089732" cy="3627019"/>
          </a:xfrm>
          <a:prstGeom prst="rect">
            <a:avLst/>
          </a:prstGeom>
        </p:spPr>
      </p:pic>
      <p:sp>
        <p:nvSpPr>
          <p:cNvPr id="9" name="Rectangle 8"/>
          <p:cNvSpPr/>
          <p:nvPr/>
        </p:nvSpPr>
        <p:spPr>
          <a:xfrm>
            <a:off x="1905000" y="5953780"/>
            <a:ext cx="5410200" cy="523220"/>
          </a:xfrm>
          <a:prstGeom prst="rect">
            <a:avLst/>
          </a:prstGeom>
        </p:spPr>
        <p:txBody>
          <a:bodyPr wrap="square">
            <a:spAutoFit/>
          </a:bodyPr>
          <a:lstStyle/>
          <a:p>
            <a:pPr lvl="0">
              <a:spcBef>
                <a:spcPts val="1750"/>
              </a:spcBef>
              <a:buClrTx/>
            </a:pPr>
            <a:r>
              <a:rPr lang="en-US" altLang="en-US" sz="2800" b="1" dirty="0">
                <a:solidFill>
                  <a:srgbClr val="0000FF"/>
                </a:solidFill>
                <a:cs typeface="Times New Roman" pitchFamily="16" charset="0"/>
              </a:rPr>
              <a:t>www.aoml.noaa.gov/phod/gdp</a:t>
            </a:r>
          </a:p>
        </p:txBody>
      </p:sp>
    </p:spTree>
    <p:extLst>
      <p:ext uri="{BB962C8B-B14F-4D97-AF65-F5344CB8AC3E}">
        <p14:creationId xmlns:p14="http://schemas.microsoft.com/office/powerpoint/2010/main" val="339495900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9" presetClass="entr" fill="hold" nodeType="afterEffect">
                                  <p:stCondLst>
                                    <p:cond delay="1000"/>
                                  </p:stCondLst>
                                  <p:childTnLst>
                                    <p:set>
                                      <p:cBhvr additive="repl">
                                        <p:cTn id="6" dur="1" fill="hold">
                                          <p:stCondLst>
                                            <p:cond delay="0"/>
                                          </p:stCondLst>
                                        </p:cTn>
                                        <p:tgtEl>
                                          <p:spTgt spid="35842"/>
                                        </p:tgtEl>
                                        <p:attrNameLst>
                                          <p:attrName>style.visibility</p:attrName>
                                        </p:attrNameLst>
                                      </p:cBhvr>
                                      <p:to>
                                        <p:strVal val="visible"/>
                                      </p:to>
                                    </p:set>
                                    <p:animEffect transition="in" filter="dissolve">
                                      <p:cBhvr additive="repl">
                                        <p:cTn id="7" dur="500"/>
                                        <p:tgtEl>
                                          <p:spTgt spid="35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1462088" y="76200"/>
            <a:ext cx="6234112" cy="710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spcBef>
                <a:spcPts val="2500"/>
              </a:spcBef>
              <a:buClrTx/>
              <a:buFontTx/>
              <a:buNone/>
            </a:pPr>
            <a:r>
              <a:rPr lang="en-US" altLang="en-US" sz="4000" b="1" dirty="0">
                <a:solidFill>
                  <a:srgbClr val="0000FF"/>
                </a:solidFill>
                <a:latin typeface="Comic Sans MS" pitchFamily="64" charset="0"/>
                <a:cs typeface="Times New Roman" pitchFamily="16" charset="0"/>
              </a:rPr>
              <a:t>Deployment Value Maps</a:t>
            </a:r>
          </a:p>
        </p:txBody>
      </p:sp>
      <p:pic>
        <p:nvPicPr>
          <p:cNvPr id="35844" name="Picture 4"/>
          <p:cNvPicPr>
            <a:picLocks noChangeAspect="1" noChangeArrowheads="1"/>
          </p:cNvPicPr>
          <p:nvPr/>
        </p:nvPicPr>
        <p:blipFill>
          <a:blip r:embed="rId3">
            <a:extLst>
              <a:ext uri="{28A0092B-C50C-407E-A947-70E740481C1C}">
                <a14:useLocalDpi xmlns:a14="http://schemas.microsoft.com/office/drawing/2010/main" val="0"/>
              </a:ext>
            </a:extLst>
          </a:blip>
          <a:srcRect l="38849" t="31175" r="28667" b="43449"/>
          <a:stretch>
            <a:fillRect/>
          </a:stretch>
        </p:blipFill>
        <p:spPr bwMode="auto">
          <a:xfrm>
            <a:off x="2971800" y="1219200"/>
            <a:ext cx="3581400" cy="1747837"/>
          </a:xfrm>
          <a:prstGeom prst="rect">
            <a:avLst/>
          </a:prstGeom>
          <a:noFill/>
          <a:ln>
            <a:noFill/>
          </a:ln>
          <a:effectLst/>
          <a:extLst>
            <a:ext uri="{909E8E84-426E-40DD-AFC4-6F175D3DCCD1}">
              <a14:hiddenFill xmlns:a14="http://schemas.microsoft.com/office/drawing/2010/main">
                <a:blipFill dpi="0" rotWithShape="0">
                  <a:blip/>
                  <a:srcRect l="38849" t="31175" r="28667" b="43449"/>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7" name="Text Box 7"/>
          <p:cNvSpPr txBox="1">
            <a:spLocks noChangeArrowheads="1"/>
          </p:cNvSpPr>
          <p:nvPr/>
        </p:nvSpPr>
        <p:spPr bwMode="auto">
          <a:xfrm>
            <a:off x="3737981" y="840602"/>
            <a:ext cx="2174996"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ClrTx/>
              <a:buFontTx/>
              <a:buNone/>
            </a:pPr>
            <a:r>
              <a:rPr lang="en-US" altLang="en-US" sz="2000" b="1" dirty="0"/>
              <a:t>Global Value Map</a:t>
            </a:r>
          </a:p>
        </p:txBody>
      </p:sp>
      <p:pic>
        <p:nvPicPr>
          <p:cNvPr id="35849" name="Picture 9"/>
          <p:cNvPicPr>
            <a:picLocks noChangeAspect="1" noChangeArrowheads="1"/>
          </p:cNvPicPr>
          <p:nvPr/>
        </p:nvPicPr>
        <p:blipFill>
          <a:blip r:embed="rId4">
            <a:extLst>
              <a:ext uri="{28A0092B-C50C-407E-A947-70E740481C1C}">
                <a14:useLocalDpi xmlns:a14="http://schemas.microsoft.com/office/drawing/2010/main" val="0"/>
              </a:ext>
            </a:extLst>
          </a:blip>
          <a:srcRect l="2795" t="4877" r="11603" b="7404"/>
          <a:stretch>
            <a:fillRect/>
          </a:stretch>
        </p:blipFill>
        <p:spPr bwMode="auto">
          <a:xfrm>
            <a:off x="152400" y="3341102"/>
            <a:ext cx="3705029" cy="2695575"/>
          </a:xfrm>
          <a:prstGeom prst="rect">
            <a:avLst/>
          </a:prstGeom>
          <a:noFill/>
          <a:ln>
            <a:noFill/>
          </a:ln>
          <a:effectLst/>
          <a:extLst>
            <a:ext uri="{909E8E84-426E-40DD-AFC4-6F175D3DCCD1}">
              <a14:hiddenFill xmlns:a14="http://schemas.microsoft.com/office/drawing/2010/main">
                <a:blipFill dpi="0" rotWithShape="0">
                  <a:blip/>
                  <a:srcRect l="2795" t="4877" r="11603" b="7404"/>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2876" t="18040" r="3014" b="10331"/>
          <a:stretch/>
        </p:blipFill>
        <p:spPr>
          <a:xfrm>
            <a:off x="3858244" y="3493502"/>
            <a:ext cx="5285756" cy="2323578"/>
          </a:xfrm>
          <a:prstGeom prst="rect">
            <a:avLst/>
          </a:prstGeom>
        </p:spPr>
      </p:pic>
      <p:sp>
        <p:nvSpPr>
          <p:cNvPr id="3" name="Rectangle 2"/>
          <p:cNvSpPr/>
          <p:nvPr/>
        </p:nvSpPr>
        <p:spPr>
          <a:xfrm>
            <a:off x="3572219" y="3048000"/>
            <a:ext cx="2506520" cy="400110"/>
          </a:xfrm>
          <a:prstGeom prst="rect">
            <a:avLst/>
          </a:prstGeom>
        </p:spPr>
        <p:txBody>
          <a:bodyPr wrap="none">
            <a:spAutoFit/>
          </a:bodyPr>
          <a:lstStyle/>
          <a:p>
            <a:pPr lvl="0">
              <a:buClrTx/>
            </a:pPr>
            <a:r>
              <a:rPr lang="en-US" altLang="en-US" sz="2000" b="1" dirty="0" smtClean="0">
                <a:solidFill>
                  <a:schemeClr val="tx1"/>
                </a:solidFill>
              </a:rPr>
              <a:t>Regional </a:t>
            </a:r>
            <a:r>
              <a:rPr lang="en-US" altLang="en-US" sz="2000" b="1" dirty="0">
                <a:solidFill>
                  <a:schemeClr val="tx1"/>
                </a:solidFill>
              </a:rPr>
              <a:t>Value </a:t>
            </a:r>
            <a:r>
              <a:rPr lang="en-US" altLang="en-US" sz="2000" b="1" dirty="0" smtClean="0">
                <a:solidFill>
                  <a:schemeClr val="tx1"/>
                </a:solidFill>
              </a:rPr>
              <a:t>Maps</a:t>
            </a:r>
            <a:endParaRPr lang="en-US" altLang="en-US" sz="2000" b="1" dirty="0">
              <a:solidFill>
                <a:schemeClr val="tx1"/>
              </a:solidFill>
            </a:endParaRPr>
          </a:p>
        </p:txBody>
      </p:sp>
      <p:sp>
        <p:nvSpPr>
          <p:cNvPr id="4" name="TextBox 3"/>
          <p:cNvSpPr txBox="1"/>
          <p:nvPr/>
        </p:nvSpPr>
        <p:spPr>
          <a:xfrm>
            <a:off x="1004287" y="6096000"/>
            <a:ext cx="7149714" cy="461665"/>
          </a:xfrm>
          <a:prstGeom prst="rect">
            <a:avLst/>
          </a:prstGeom>
          <a:noFill/>
        </p:spPr>
        <p:txBody>
          <a:bodyPr wrap="none" rtlCol="0">
            <a:spAutoFit/>
          </a:bodyPr>
          <a:lstStyle/>
          <a:p>
            <a:r>
              <a:rPr lang="en-US" dirty="0" smtClean="0">
                <a:solidFill>
                  <a:schemeClr val="tx1"/>
                </a:solidFill>
              </a:rPr>
              <a:t>Blue areas have the highest value deployment locations </a:t>
            </a:r>
            <a:endParaRPr lang="en-US" dirty="0">
              <a:solidFill>
                <a:schemeClr val="tx1"/>
              </a:solidFill>
            </a:endParaRPr>
          </a:p>
        </p:txBody>
      </p:sp>
    </p:spTree>
    <p:extLst>
      <p:ext uri="{BB962C8B-B14F-4D97-AF65-F5344CB8AC3E}">
        <p14:creationId xmlns:p14="http://schemas.microsoft.com/office/powerpoint/2010/main" val="377712645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9" presetClass="entr" fill="hold" nodeType="afterEffect">
                                  <p:stCondLst>
                                    <p:cond delay="1000"/>
                                  </p:stCondLst>
                                  <p:childTnLst>
                                    <p:set>
                                      <p:cBhvr additive="repl">
                                        <p:cTn id="6" dur="1" fill="hold">
                                          <p:stCondLst>
                                            <p:cond delay="0"/>
                                          </p:stCondLst>
                                        </p:cTn>
                                        <p:tgtEl>
                                          <p:spTgt spid="35842"/>
                                        </p:tgtEl>
                                        <p:attrNameLst>
                                          <p:attrName>style.visibility</p:attrName>
                                        </p:attrNameLst>
                                      </p:cBhvr>
                                      <p:to>
                                        <p:strVal val="visible"/>
                                      </p:to>
                                    </p:set>
                                    <p:animEffect transition="in" filter="dissolve">
                                      <p:cBhvr additive="repl">
                                        <p:cTn id="7" dur="500"/>
                                        <p:tgtEl>
                                          <p:spTgt spid="35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1"/>
          <p:cNvSpPr txBox="1">
            <a:spLocks noChangeArrowheads="1"/>
          </p:cNvSpPr>
          <p:nvPr/>
        </p:nvSpPr>
        <p:spPr bwMode="auto">
          <a:xfrm>
            <a:off x="1219200" y="152400"/>
            <a:ext cx="6705600" cy="763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spcBef>
                <a:spcPts val="2750"/>
              </a:spcBef>
              <a:buClrTx/>
              <a:buFontTx/>
              <a:buNone/>
            </a:pPr>
            <a:r>
              <a:rPr lang="en-US" altLang="en-US" sz="4400" b="1">
                <a:solidFill>
                  <a:srgbClr val="3333CC"/>
                </a:solidFill>
                <a:latin typeface="Comic Sans MS" pitchFamily="64" charset="0"/>
                <a:cs typeface="Times New Roman" pitchFamily="16" charset="0"/>
              </a:rPr>
              <a:t>Some Drifter’s Facts</a:t>
            </a:r>
          </a:p>
        </p:txBody>
      </p:sp>
      <p:sp>
        <p:nvSpPr>
          <p:cNvPr id="36866" name="Text Box 2"/>
          <p:cNvSpPr txBox="1">
            <a:spLocks noChangeArrowheads="1"/>
          </p:cNvSpPr>
          <p:nvPr/>
        </p:nvSpPr>
        <p:spPr bwMode="auto">
          <a:xfrm>
            <a:off x="762000" y="1330325"/>
            <a:ext cx="8382000" cy="4618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1750"/>
              </a:spcBef>
              <a:buClrTx/>
              <a:buFontTx/>
              <a:buNone/>
            </a:pPr>
            <a:r>
              <a:rPr lang="en-US" altLang="en-US" sz="2800">
                <a:cs typeface="Times New Roman" pitchFamily="16" charset="0"/>
              </a:rPr>
              <a:t>Drifters average life: </a:t>
            </a:r>
            <a:r>
              <a:rPr lang="en-US" altLang="en-US" sz="2800" b="1">
                <a:solidFill>
                  <a:srgbClr val="3333CC"/>
                </a:solidFill>
                <a:cs typeface="Times New Roman" pitchFamily="16" charset="0"/>
              </a:rPr>
              <a:t>~450 days</a:t>
            </a:r>
          </a:p>
          <a:p>
            <a:pPr>
              <a:spcBef>
                <a:spcPts val="1750"/>
              </a:spcBef>
              <a:buClrTx/>
              <a:buFontTx/>
              <a:buNone/>
            </a:pPr>
            <a:r>
              <a:rPr lang="en-US" altLang="en-US" sz="2800">
                <a:cs typeface="Times New Roman" pitchFamily="16" charset="0"/>
              </a:rPr>
              <a:t>	Longest Lived: </a:t>
            </a:r>
            <a:r>
              <a:rPr lang="en-US" altLang="en-US" sz="2800" b="1">
                <a:solidFill>
                  <a:srgbClr val="3333CC"/>
                </a:solidFill>
                <a:cs typeface="Times New Roman" pitchFamily="16" charset="0"/>
              </a:rPr>
              <a:t>10 years, 4 months, 21 days</a:t>
            </a:r>
          </a:p>
          <a:p>
            <a:pPr>
              <a:spcBef>
                <a:spcPts val="1750"/>
              </a:spcBef>
              <a:buClrTx/>
              <a:buFontTx/>
              <a:buNone/>
            </a:pPr>
            <a:r>
              <a:rPr lang="en-US" altLang="en-US" sz="2800">
                <a:cs typeface="Times New Roman" pitchFamily="16" charset="0"/>
              </a:rPr>
              <a:t>Drogue average life: </a:t>
            </a:r>
            <a:r>
              <a:rPr lang="en-US" altLang="en-US" sz="2800" b="1">
                <a:solidFill>
                  <a:srgbClr val="3333CC"/>
                </a:solidFill>
                <a:cs typeface="Times New Roman" pitchFamily="16" charset="0"/>
              </a:rPr>
              <a:t>~300 days</a:t>
            </a:r>
          </a:p>
          <a:p>
            <a:pPr>
              <a:spcBef>
                <a:spcPts val="1750"/>
              </a:spcBef>
              <a:buClrTx/>
              <a:buFontTx/>
              <a:buNone/>
            </a:pPr>
            <a:r>
              <a:rPr lang="en-US" altLang="en-US" sz="2800">
                <a:cs typeface="Times New Roman" pitchFamily="16" charset="0"/>
              </a:rPr>
              <a:t>	Longest Drogue on : </a:t>
            </a:r>
            <a:r>
              <a:rPr lang="en-US" altLang="en-US" sz="2800" b="1">
                <a:solidFill>
                  <a:srgbClr val="3333CC"/>
                </a:solidFill>
                <a:cs typeface="Times New Roman" pitchFamily="16" charset="0"/>
              </a:rPr>
              <a:t>5 years, 6 months, 21 days</a:t>
            </a:r>
            <a:r>
              <a:rPr lang="en-US" altLang="en-US" sz="2800">
                <a:solidFill>
                  <a:srgbClr val="3333CC"/>
                </a:solidFill>
                <a:cs typeface="Times New Roman" pitchFamily="16" charset="0"/>
              </a:rPr>
              <a:t> 					</a:t>
            </a:r>
            <a:r>
              <a:rPr lang="en-US" altLang="en-US" sz="2800" b="1">
                <a:solidFill>
                  <a:srgbClr val="3333CC"/>
                </a:solidFill>
                <a:cs typeface="Times New Roman" pitchFamily="16" charset="0"/>
              </a:rPr>
              <a:t>(and still on)</a:t>
            </a:r>
          </a:p>
          <a:p>
            <a:pPr>
              <a:spcBef>
                <a:spcPts val="1750"/>
              </a:spcBef>
              <a:buClrTx/>
              <a:buFontTx/>
              <a:buNone/>
            </a:pPr>
            <a:r>
              <a:rPr lang="en-US" altLang="en-US" sz="2800">
                <a:cs typeface="Times New Roman" pitchFamily="16" charset="0"/>
              </a:rPr>
              <a:t>Average failure on deployment: </a:t>
            </a:r>
            <a:r>
              <a:rPr lang="en-US" altLang="en-US" sz="2800" b="1">
                <a:solidFill>
                  <a:srgbClr val="3333CC"/>
                </a:solidFill>
                <a:cs typeface="Times New Roman" pitchFamily="16" charset="0"/>
              </a:rPr>
              <a:t>~3%</a:t>
            </a:r>
          </a:p>
          <a:p>
            <a:pPr>
              <a:spcBef>
                <a:spcPts val="1750"/>
              </a:spcBef>
              <a:buClrTx/>
              <a:buFontTx/>
              <a:buNone/>
            </a:pPr>
            <a:r>
              <a:rPr lang="en-US" altLang="en-US" sz="2800">
                <a:cs typeface="Times New Roman" pitchFamily="16" charset="0"/>
              </a:rPr>
              <a:t>Death Reasons: </a:t>
            </a:r>
            <a:r>
              <a:rPr lang="en-US" altLang="en-US" sz="2800" b="1">
                <a:solidFill>
                  <a:srgbClr val="3333CC"/>
                </a:solidFill>
                <a:cs typeface="Times New Roman" pitchFamily="16" charset="0"/>
              </a:rPr>
              <a:t>Run aground, picked up by fishermen, 		  	  stop transmitting</a:t>
            </a:r>
          </a:p>
        </p:txBody>
      </p:sp>
      <p:sp>
        <p:nvSpPr>
          <p:cNvPr id="36867" name="Text Box 3"/>
          <p:cNvSpPr txBox="1">
            <a:spLocks noChangeArrowheads="1"/>
          </p:cNvSpPr>
          <p:nvPr/>
        </p:nvSpPr>
        <p:spPr bwMode="auto">
          <a:xfrm>
            <a:off x="275573" y="152400"/>
            <a:ext cx="114300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ClrTx/>
              <a:buFontTx/>
              <a:buNone/>
            </a:pPr>
            <a:r>
              <a:rPr lang="en-US" altLang="en-US" b="1" dirty="0">
                <a:solidFill>
                  <a:srgbClr val="C00000"/>
                </a:solidFill>
              </a:rPr>
              <a:t>Update facts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p:cNvSpPr txBox="1">
            <a:spLocks noChangeArrowheads="1"/>
          </p:cNvSpPr>
          <p:nvPr/>
        </p:nvSpPr>
        <p:spPr bwMode="auto">
          <a:xfrm>
            <a:off x="914400" y="304800"/>
            <a:ext cx="7543800" cy="763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spcBef>
                <a:spcPts val="2750"/>
              </a:spcBef>
              <a:buClrTx/>
              <a:buFontTx/>
              <a:buNone/>
            </a:pPr>
            <a:r>
              <a:rPr lang="en-US" altLang="en-US" sz="4400" b="1">
                <a:solidFill>
                  <a:srgbClr val="0000FF"/>
                </a:solidFill>
                <a:latin typeface="Comic Sans MS" pitchFamily="64" charset="0"/>
              </a:rPr>
              <a:t>Global Drifter Program</a:t>
            </a:r>
          </a:p>
        </p:txBody>
      </p:sp>
      <p:sp>
        <p:nvSpPr>
          <p:cNvPr id="6146" name="Rectangle 2"/>
          <p:cNvSpPr>
            <a:spLocks noChangeArrowheads="1"/>
          </p:cNvSpPr>
          <p:nvPr/>
        </p:nvSpPr>
        <p:spPr bwMode="auto">
          <a:xfrm>
            <a:off x="533400" y="1905000"/>
            <a:ext cx="8153400" cy="3994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eaLnBrk="0" hangingPunct="0">
              <a:buClrTx/>
              <a:buFontTx/>
              <a:buNone/>
            </a:pPr>
            <a:r>
              <a:rPr lang="en-US" altLang="en-US" sz="3200" b="1"/>
              <a:t>The Global Drifter Program (GDP) is the principle component of the Global Surface Drifting Buoy Array, a branch of the National Oceanographic and Atmospheric Administration (NOAA) Global Ocean Observing System (GOOS) and a scientific project of the Data Buoy Cooperation Panel (DBCP)</a:t>
            </a:r>
            <a:r>
              <a:rPr lang="en-US" altLang="en-US" sz="3200"/>
              <a:t>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490912"/>
            <a:ext cx="2185988" cy="3214688"/>
          </a:xfrm>
          <a:prstGeom prst="rect">
            <a:avLst/>
          </a:prstGeom>
          <a:noFill/>
          <a:ln w="57240" cap="sq">
            <a:solidFill>
              <a:srgbClr val="FF66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890" name="Picture 2"/>
          <p:cNvPicPr>
            <a:picLocks noChangeAspect="1" noChangeArrowheads="1"/>
          </p:cNvPicPr>
          <p:nvPr/>
        </p:nvPicPr>
        <p:blipFill>
          <a:blip r:embed="rId4">
            <a:extLst>
              <a:ext uri="{28A0092B-C50C-407E-A947-70E740481C1C}">
                <a14:useLocalDpi xmlns:a14="http://schemas.microsoft.com/office/drawing/2010/main" val="0"/>
              </a:ext>
            </a:extLst>
          </a:blip>
          <a:srcRect l="5371" t="18314" r="8295" b="23083"/>
          <a:stretch>
            <a:fillRect/>
          </a:stretch>
        </p:blipFill>
        <p:spPr bwMode="auto">
          <a:xfrm>
            <a:off x="3276600" y="3490912"/>
            <a:ext cx="5643563" cy="2873375"/>
          </a:xfrm>
          <a:prstGeom prst="rect">
            <a:avLst/>
          </a:prstGeom>
          <a:noFill/>
          <a:ln w="9360" cap="sq">
            <a:solidFill>
              <a:srgbClr val="FF6600"/>
            </a:solidFill>
            <a:miter lim="800000"/>
            <a:headEnd/>
            <a:tailEnd/>
          </a:ln>
          <a:effectLst/>
          <a:extLst>
            <a:ext uri="{909E8E84-426E-40DD-AFC4-6F175D3DCCD1}">
              <a14:hiddenFill xmlns:a14="http://schemas.microsoft.com/office/drawing/2010/main">
                <a:blipFill dpi="0" rotWithShape="0">
                  <a:blip/>
                  <a:srcRect l="5371" t="18314" r="8295" b="23083"/>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891" name="Text Box 3"/>
          <p:cNvSpPr txBox="1">
            <a:spLocks noChangeArrowheads="1"/>
          </p:cNvSpPr>
          <p:nvPr/>
        </p:nvSpPr>
        <p:spPr bwMode="auto">
          <a:xfrm>
            <a:off x="1219200" y="0"/>
            <a:ext cx="6781800" cy="7716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spcBef>
                <a:spcPts val="2750"/>
              </a:spcBef>
              <a:buClrTx/>
              <a:buFontTx/>
              <a:buNone/>
            </a:pPr>
            <a:r>
              <a:rPr lang="en-US" altLang="en-US" sz="4400" b="1" dirty="0">
                <a:solidFill>
                  <a:srgbClr val="3333CC"/>
                </a:solidFill>
                <a:latin typeface="Comic Sans MS" pitchFamily="64" charset="0"/>
                <a:cs typeface="Times New Roman" pitchFamily="16" charset="0"/>
              </a:rPr>
              <a:t>Global Drifter # 1250</a:t>
            </a:r>
          </a:p>
        </p:txBody>
      </p:sp>
      <p:sp>
        <p:nvSpPr>
          <p:cNvPr id="37892" name="Text Box 4"/>
          <p:cNvSpPr txBox="1">
            <a:spLocks noChangeArrowheads="1"/>
          </p:cNvSpPr>
          <p:nvPr/>
        </p:nvSpPr>
        <p:spPr bwMode="auto">
          <a:xfrm>
            <a:off x="0" y="609600"/>
            <a:ext cx="9144000" cy="28901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marL="342900" indent="-342900">
              <a:spcBef>
                <a:spcPts val="1250"/>
              </a:spcBef>
              <a:buClrTx/>
              <a:buFont typeface="Arial" panose="020B0604020202020204" pitchFamily="34" charset="0"/>
              <a:buChar char="•"/>
            </a:pPr>
            <a:r>
              <a:rPr lang="en-US" altLang="en-US" sz="2000" dirty="0">
                <a:solidFill>
                  <a:srgbClr val="FF6600"/>
                </a:solidFill>
                <a:cs typeface="Times New Roman" pitchFamily="16" charset="0"/>
              </a:rPr>
              <a:t>Scientific design of the global drifting network called for 1250 buoys to be deployed and maintained worldwide to ensure total coverage of the global ocean and to calibrate the satellites</a:t>
            </a:r>
            <a:r>
              <a:rPr lang="en-US" altLang="en-US" sz="2000" dirty="0" smtClean="0">
                <a:solidFill>
                  <a:srgbClr val="FF6600"/>
                </a:solidFill>
                <a:cs typeface="Times New Roman" pitchFamily="16" charset="0"/>
              </a:rPr>
              <a:t>. On September 18, 2005 this goal was  achieved.</a:t>
            </a:r>
            <a:endParaRPr lang="en-US" altLang="en-US" sz="2000" dirty="0">
              <a:solidFill>
                <a:srgbClr val="FF6600"/>
              </a:solidFill>
              <a:cs typeface="Times New Roman" pitchFamily="16" charset="0"/>
            </a:endParaRPr>
          </a:p>
          <a:p>
            <a:pPr marL="342900" indent="-342900">
              <a:spcBef>
                <a:spcPts val="1250"/>
              </a:spcBef>
              <a:buClrTx/>
              <a:buFont typeface="Arial" panose="020B0604020202020204" pitchFamily="34" charset="0"/>
              <a:buChar char="•"/>
            </a:pPr>
            <a:r>
              <a:rPr lang="en-US" altLang="en-US" sz="2000" dirty="0" smtClean="0">
                <a:solidFill>
                  <a:srgbClr val="FF6600"/>
                </a:solidFill>
                <a:cs typeface="Times New Roman" pitchFamily="16" charset="0"/>
              </a:rPr>
              <a:t>This drifter was retrieved </a:t>
            </a:r>
            <a:r>
              <a:rPr lang="en-US" altLang="en-US" sz="2000" dirty="0">
                <a:solidFill>
                  <a:srgbClr val="FF6600"/>
                </a:solidFill>
                <a:cs typeface="Times New Roman" pitchFamily="16" charset="0"/>
              </a:rPr>
              <a:t>after crossing </a:t>
            </a:r>
            <a:r>
              <a:rPr lang="en-US" altLang="en-US" sz="2000" dirty="0" smtClean="0">
                <a:solidFill>
                  <a:srgbClr val="FF6600"/>
                </a:solidFill>
                <a:cs typeface="Times New Roman" pitchFamily="16" charset="0"/>
              </a:rPr>
              <a:t>the North Atlantic ocean, </a:t>
            </a:r>
            <a:r>
              <a:rPr lang="en-US" altLang="en-US" sz="2000" dirty="0">
                <a:solidFill>
                  <a:srgbClr val="FF6600"/>
                </a:solidFill>
                <a:cs typeface="Times New Roman" pitchFamily="16" charset="0"/>
              </a:rPr>
              <a:t>off the cost of Brest, France</a:t>
            </a:r>
          </a:p>
          <a:p>
            <a:pPr marL="342900" indent="-342900">
              <a:spcBef>
                <a:spcPts val="1250"/>
              </a:spcBef>
              <a:buClrTx/>
              <a:buFont typeface="Arial" panose="020B0604020202020204" pitchFamily="34" charset="0"/>
              <a:buChar char="•"/>
            </a:pPr>
            <a:r>
              <a:rPr lang="en-US" altLang="en-US" sz="2000" dirty="0">
                <a:solidFill>
                  <a:srgbClr val="FF6600"/>
                </a:solidFill>
                <a:cs typeface="Times New Roman" pitchFamily="16" charset="0"/>
              </a:rPr>
              <a:t>Traveled for 521 days, with drogue on to the end, and transmitting good SST, and barometric pressure. All data </a:t>
            </a:r>
            <a:r>
              <a:rPr lang="en-US" altLang="en-US" sz="2000" dirty="0" smtClean="0">
                <a:solidFill>
                  <a:srgbClr val="FF6600"/>
                </a:solidFill>
                <a:cs typeface="Times New Roman" pitchFamily="16" charset="0"/>
              </a:rPr>
              <a:t>were disseminated on real time on </a:t>
            </a:r>
            <a:r>
              <a:rPr lang="en-US" altLang="en-US" sz="2000" dirty="0">
                <a:solidFill>
                  <a:srgbClr val="FF6600"/>
                </a:solidFill>
                <a:cs typeface="Times New Roman" pitchFamily="16" charset="0"/>
              </a:rPr>
              <a:t>the </a:t>
            </a:r>
            <a:r>
              <a:rPr lang="en-US" altLang="en-US" sz="2000" dirty="0" smtClean="0">
                <a:solidFill>
                  <a:srgbClr val="FF6600"/>
                </a:solidFill>
                <a:cs typeface="Times New Roman" pitchFamily="16" charset="0"/>
              </a:rPr>
              <a:t>Global Telecommunication System (GTS)</a:t>
            </a:r>
            <a:endParaRPr lang="en-US" altLang="en-US" sz="2000" dirty="0">
              <a:solidFill>
                <a:srgbClr val="FF6600"/>
              </a:solidFill>
              <a:cs typeface="Times New Roman" pitchFamily="16"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3">
            <a:extLst>
              <a:ext uri="{28A0092B-C50C-407E-A947-70E740481C1C}">
                <a14:useLocalDpi xmlns:a14="http://schemas.microsoft.com/office/drawing/2010/main" val="0"/>
              </a:ext>
            </a:extLst>
          </a:blip>
          <a:srcRect l="6824" t="17319" r="6317" b="21399"/>
          <a:stretch>
            <a:fillRect/>
          </a:stretch>
        </p:blipFill>
        <p:spPr bwMode="auto">
          <a:xfrm>
            <a:off x="304800" y="1524000"/>
            <a:ext cx="8686800" cy="4673600"/>
          </a:xfrm>
          <a:prstGeom prst="rect">
            <a:avLst/>
          </a:prstGeom>
          <a:noFill/>
          <a:ln w="9360" cap="sq">
            <a:solidFill>
              <a:srgbClr val="3333CC"/>
            </a:solidFill>
            <a:miter lim="800000"/>
            <a:headEnd/>
            <a:tailEnd/>
          </a:ln>
          <a:effectLst/>
          <a:extLst>
            <a:ext uri="{909E8E84-426E-40DD-AFC4-6F175D3DCCD1}">
              <a14:hiddenFill xmlns:a14="http://schemas.microsoft.com/office/drawing/2010/main">
                <a:blipFill dpi="0" rotWithShape="0">
                  <a:blip/>
                  <a:srcRect l="6824" t="17319" r="6317" b="21399"/>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14" name="Text Box 2"/>
          <p:cNvSpPr txBox="1">
            <a:spLocks noChangeArrowheads="1"/>
          </p:cNvSpPr>
          <p:nvPr/>
        </p:nvSpPr>
        <p:spPr bwMode="auto">
          <a:xfrm>
            <a:off x="1066800" y="228600"/>
            <a:ext cx="7239000" cy="703263"/>
          </a:xfrm>
          <a:prstGeom prst="rect">
            <a:avLst/>
          </a:prstGeom>
          <a:solidFill>
            <a:srgbClr val="CC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spcBef>
                <a:spcPts val="2500"/>
              </a:spcBef>
              <a:buClrTx/>
              <a:buFontTx/>
              <a:buNone/>
            </a:pPr>
            <a:r>
              <a:rPr lang="en-US" altLang="en-US" sz="4000" b="1">
                <a:solidFill>
                  <a:srgbClr val="0000CC"/>
                </a:solidFill>
                <a:cs typeface="Times New Roman" pitchFamily="16" charset="0"/>
              </a:rPr>
              <a:t>Tracks of Drifters During 2006</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228600"/>
            <a:ext cx="7772400" cy="457200"/>
          </a:xfrm>
        </p:spPr>
        <p:txBody>
          <a:bodyPr/>
          <a:lstStyle/>
          <a:p>
            <a:pPr eaLnBrk="1" hangingPunct="1"/>
            <a:r>
              <a:rPr lang="en-US" altLang="en-US" sz="2400" smtClean="0">
                <a:solidFill>
                  <a:srgbClr val="FF9933"/>
                </a:solidFill>
              </a:rPr>
              <a:t>Thanks</a:t>
            </a:r>
          </a:p>
        </p:txBody>
      </p:sp>
      <p:sp>
        <p:nvSpPr>
          <p:cNvPr id="28675" name="Text Box 3" descr="Parchment"/>
          <p:cNvSpPr txBox="1">
            <a:spLocks noChangeArrowheads="1"/>
          </p:cNvSpPr>
          <p:nvPr/>
        </p:nvSpPr>
        <p:spPr bwMode="auto">
          <a:xfrm>
            <a:off x="152400" y="838200"/>
            <a:ext cx="4724400" cy="5401479"/>
          </a:xfrm>
          <a:prstGeom prst="rect">
            <a:avLst/>
          </a:prstGeom>
          <a:blipFill dpi="0" rotWithShape="0">
            <a:blip r:embed="rId3"/>
            <a:srcRect/>
            <a:tile tx="0" ty="0" sx="100000" sy="100000" flip="none" algn="tl"/>
          </a:blipFill>
          <a:ln>
            <a:noFill/>
          </a:ln>
          <a:effectLst>
            <a:outerShdw dist="17961" dir="2700000" algn="ctr" rotWithShape="0">
              <a:schemeClr val="bg1"/>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60375" indent="-460375"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fontAlgn="base" hangingPunct="1">
              <a:lnSpc>
                <a:spcPct val="125000"/>
              </a:lnSpc>
              <a:spcBef>
                <a:spcPct val="0"/>
              </a:spcBef>
              <a:spcAft>
                <a:spcPct val="0"/>
              </a:spcAft>
              <a:buFontTx/>
              <a:buNone/>
            </a:pPr>
            <a:r>
              <a:rPr lang="en-US" altLang="en-US" sz="1200" dirty="0">
                <a:solidFill>
                  <a:srgbClr val="000000"/>
                </a:solidFill>
              </a:rPr>
              <a:t>NOAA’s Voluntary Observation Ships, Ships of Opportunity, and National Marine Fisheries Service programs; NOAA/Pacific Marine Environmental Laboratory, NOAA/National Data Buoy Center</a:t>
            </a:r>
          </a:p>
          <a:p>
            <a:pPr eaLnBrk="1" fontAlgn="base" hangingPunct="1">
              <a:lnSpc>
                <a:spcPct val="125000"/>
              </a:lnSpc>
              <a:spcBef>
                <a:spcPct val="0"/>
              </a:spcBef>
              <a:spcAft>
                <a:spcPct val="0"/>
              </a:spcAft>
              <a:buFontTx/>
              <a:buNone/>
            </a:pPr>
            <a:r>
              <a:rPr lang="en-US" altLang="en-US" sz="1200" dirty="0">
                <a:solidFill>
                  <a:srgbClr val="000000"/>
                </a:solidFill>
              </a:rPr>
              <a:t>Argo program</a:t>
            </a:r>
          </a:p>
          <a:p>
            <a:pPr eaLnBrk="1" fontAlgn="base" hangingPunct="1">
              <a:lnSpc>
                <a:spcPct val="125000"/>
              </a:lnSpc>
              <a:spcBef>
                <a:spcPct val="0"/>
              </a:spcBef>
              <a:spcAft>
                <a:spcPct val="0"/>
              </a:spcAft>
              <a:buFontTx/>
              <a:buNone/>
            </a:pPr>
            <a:r>
              <a:rPr lang="en-US" altLang="en-US" sz="1200" dirty="0">
                <a:solidFill>
                  <a:srgbClr val="000000"/>
                </a:solidFill>
              </a:rPr>
              <a:t>International Ice Patrol</a:t>
            </a:r>
          </a:p>
          <a:p>
            <a:pPr eaLnBrk="1" fontAlgn="base" hangingPunct="1">
              <a:lnSpc>
                <a:spcPct val="125000"/>
              </a:lnSpc>
              <a:spcBef>
                <a:spcPct val="0"/>
              </a:spcBef>
              <a:spcAft>
                <a:spcPct val="0"/>
              </a:spcAft>
              <a:buFontTx/>
              <a:buNone/>
            </a:pPr>
            <a:r>
              <a:rPr lang="en-US" altLang="en-US" sz="1200" dirty="0" err="1">
                <a:solidFill>
                  <a:srgbClr val="000000"/>
                </a:solidFill>
              </a:rPr>
              <a:t>Institut</a:t>
            </a:r>
            <a:r>
              <a:rPr lang="en-US" altLang="en-US" sz="1200" dirty="0">
                <a:solidFill>
                  <a:srgbClr val="000000"/>
                </a:solidFill>
              </a:rPr>
              <a:t> de </a:t>
            </a:r>
            <a:r>
              <a:rPr lang="en-US" altLang="en-US" sz="1200" dirty="0" err="1">
                <a:solidFill>
                  <a:srgbClr val="000000"/>
                </a:solidFill>
              </a:rPr>
              <a:t>Recherche</a:t>
            </a:r>
            <a:r>
              <a:rPr lang="en-US" altLang="en-US" sz="1200" dirty="0">
                <a:solidFill>
                  <a:srgbClr val="000000"/>
                </a:solidFill>
              </a:rPr>
              <a:t> pour le </a:t>
            </a:r>
            <a:r>
              <a:rPr lang="en-US" altLang="en-US" sz="1200" dirty="0" err="1">
                <a:solidFill>
                  <a:srgbClr val="000000"/>
                </a:solidFill>
              </a:rPr>
              <a:t>D</a:t>
            </a:r>
            <a:r>
              <a:rPr lang="en-US" altLang="en-US" sz="1200" dirty="0" err="1">
                <a:solidFill>
                  <a:srgbClr val="000000"/>
                </a:solidFill>
                <a:cs typeface="Times New Roman" pitchFamily="18" charset="0"/>
              </a:rPr>
              <a:t>éveloppement</a:t>
            </a:r>
            <a:r>
              <a:rPr lang="en-US" altLang="en-US" sz="1200" dirty="0">
                <a:solidFill>
                  <a:srgbClr val="000000"/>
                </a:solidFill>
                <a:cs typeface="Times New Roman" pitchFamily="18" charset="0"/>
              </a:rPr>
              <a:t>;</a:t>
            </a:r>
            <a:endParaRPr lang="en-US" altLang="en-US" sz="1200" dirty="0">
              <a:solidFill>
                <a:srgbClr val="000000"/>
              </a:solidFill>
            </a:endParaRPr>
          </a:p>
          <a:p>
            <a:pPr eaLnBrk="1" fontAlgn="base" hangingPunct="1">
              <a:lnSpc>
                <a:spcPct val="125000"/>
              </a:lnSpc>
              <a:spcBef>
                <a:spcPct val="0"/>
              </a:spcBef>
              <a:spcAft>
                <a:spcPct val="0"/>
              </a:spcAft>
              <a:buFontTx/>
              <a:buNone/>
            </a:pPr>
            <a:r>
              <a:rPr lang="en-US" altLang="en-US" sz="1200" dirty="0">
                <a:solidFill>
                  <a:srgbClr val="000000"/>
                </a:solidFill>
              </a:rPr>
              <a:t>	</a:t>
            </a:r>
            <a:r>
              <a:rPr lang="en-US" altLang="en-US" sz="1200" dirty="0" err="1">
                <a:solidFill>
                  <a:srgbClr val="000000"/>
                </a:solidFill>
              </a:rPr>
              <a:t>M</a:t>
            </a:r>
            <a:r>
              <a:rPr lang="en-US" altLang="en-US" sz="1200" dirty="0" err="1">
                <a:solidFill>
                  <a:srgbClr val="000000"/>
                </a:solidFill>
                <a:cs typeface="Times New Roman" pitchFamily="18" charset="0"/>
              </a:rPr>
              <a:t>é</a:t>
            </a:r>
            <a:r>
              <a:rPr lang="en-US" altLang="en-US" sz="1200" dirty="0" err="1">
                <a:solidFill>
                  <a:srgbClr val="000000"/>
                </a:solidFill>
              </a:rPr>
              <a:t>t</a:t>
            </a:r>
            <a:r>
              <a:rPr lang="en-US" altLang="en-US" sz="1200" dirty="0" err="1">
                <a:solidFill>
                  <a:srgbClr val="000000"/>
                </a:solidFill>
                <a:cs typeface="Times New Roman" pitchFamily="18" charset="0"/>
              </a:rPr>
              <a:t>é</a:t>
            </a:r>
            <a:r>
              <a:rPr lang="en-US" altLang="en-US" sz="1200" dirty="0" err="1">
                <a:solidFill>
                  <a:srgbClr val="000000"/>
                </a:solidFill>
              </a:rPr>
              <a:t>o</a:t>
            </a:r>
            <a:r>
              <a:rPr lang="en-US" altLang="en-US" sz="1200" dirty="0">
                <a:solidFill>
                  <a:srgbClr val="000000"/>
                </a:solidFill>
              </a:rPr>
              <a:t>-France (France)</a:t>
            </a:r>
          </a:p>
          <a:p>
            <a:pPr eaLnBrk="1" fontAlgn="base" hangingPunct="1">
              <a:lnSpc>
                <a:spcPct val="125000"/>
              </a:lnSpc>
              <a:spcBef>
                <a:spcPct val="0"/>
              </a:spcBef>
              <a:spcAft>
                <a:spcPct val="0"/>
              </a:spcAft>
              <a:buFontTx/>
              <a:buNone/>
            </a:pPr>
            <a:r>
              <a:rPr lang="en-US" altLang="en-US" sz="1200" dirty="0">
                <a:solidFill>
                  <a:srgbClr val="000000"/>
                </a:solidFill>
              </a:rPr>
              <a:t>Leibniz-</a:t>
            </a:r>
            <a:r>
              <a:rPr lang="en-US" altLang="en-US" sz="1200" dirty="0" err="1">
                <a:solidFill>
                  <a:srgbClr val="000000"/>
                </a:solidFill>
              </a:rPr>
              <a:t>Institut</a:t>
            </a:r>
            <a:r>
              <a:rPr lang="en-US" altLang="en-US" sz="1200" dirty="0">
                <a:solidFill>
                  <a:srgbClr val="000000"/>
                </a:solidFill>
              </a:rPr>
              <a:t> </a:t>
            </a:r>
            <a:r>
              <a:rPr lang="en-US" altLang="en-US" sz="1200" dirty="0" err="1">
                <a:solidFill>
                  <a:srgbClr val="000000"/>
                </a:solidFill>
              </a:rPr>
              <a:t>für</a:t>
            </a:r>
            <a:r>
              <a:rPr lang="en-US" altLang="en-US" sz="1200" dirty="0">
                <a:solidFill>
                  <a:srgbClr val="000000"/>
                </a:solidFill>
              </a:rPr>
              <a:t> </a:t>
            </a:r>
            <a:r>
              <a:rPr lang="en-US" altLang="en-US" sz="1200" dirty="0" err="1">
                <a:solidFill>
                  <a:srgbClr val="000000"/>
                </a:solidFill>
              </a:rPr>
              <a:t>Meereswissenschaften</a:t>
            </a:r>
            <a:r>
              <a:rPr lang="en-US" altLang="en-US" sz="1200" dirty="0">
                <a:solidFill>
                  <a:srgbClr val="000000"/>
                </a:solidFill>
              </a:rPr>
              <a:t> an der </a:t>
            </a:r>
            <a:r>
              <a:rPr lang="en-US" altLang="en-US" sz="1200" dirty="0" err="1">
                <a:solidFill>
                  <a:srgbClr val="000000"/>
                </a:solidFill>
              </a:rPr>
              <a:t>Universität</a:t>
            </a:r>
            <a:r>
              <a:rPr lang="en-US" altLang="en-US" sz="1200" dirty="0">
                <a:solidFill>
                  <a:srgbClr val="000000"/>
                </a:solidFill>
              </a:rPr>
              <a:t> Kiel (Germany) </a:t>
            </a:r>
          </a:p>
          <a:p>
            <a:pPr eaLnBrk="1" fontAlgn="base" hangingPunct="1">
              <a:lnSpc>
                <a:spcPct val="125000"/>
              </a:lnSpc>
              <a:spcBef>
                <a:spcPct val="0"/>
              </a:spcBef>
              <a:spcAft>
                <a:spcPct val="0"/>
              </a:spcAft>
              <a:buFontTx/>
              <a:buNone/>
            </a:pPr>
            <a:r>
              <a:rPr lang="en-US" altLang="en-US" sz="1200" dirty="0">
                <a:solidFill>
                  <a:srgbClr val="000000"/>
                </a:solidFill>
              </a:rPr>
              <a:t>New Zealand Met. Service</a:t>
            </a:r>
          </a:p>
          <a:p>
            <a:pPr eaLnBrk="1" fontAlgn="base" hangingPunct="1">
              <a:lnSpc>
                <a:spcPct val="125000"/>
              </a:lnSpc>
              <a:spcBef>
                <a:spcPct val="0"/>
              </a:spcBef>
              <a:spcAft>
                <a:spcPct val="0"/>
              </a:spcAft>
              <a:buFontTx/>
              <a:buNone/>
            </a:pPr>
            <a:r>
              <a:rPr lang="en-US" altLang="en-US" sz="1200" dirty="0">
                <a:solidFill>
                  <a:srgbClr val="000000"/>
                </a:solidFill>
                <a:cs typeface="Times New Roman" pitchFamily="18" charset="0"/>
              </a:rPr>
              <a:t>Australian Bureau of Meteorology</a:t>
            </a:r>
          </a:p>
          <a:p>
            <a:pPr eaLnBrk="1" fontAlgn="base" hangingPunct="1">
              <a:lnSpc>
                <a:spcPct val="125000"/>
              </a:lnSpc>
              <a:spcBef>
                <a:spcPct val="0"/>
              </a:spcBef>
              <a:spcAft>
                <a:spcPct val="0"/>
              </a:spcAft>
              <a:buFontTx/>
              <a:buNone/>
            </a:pPr>
            <a:r>
              <a:rPr lang="en-US" altLang="en-US" sz="1200" dirty="0" err="1">
                <a:solidFill>
                  <a:srgbClr val="000000"/>
                </a:solidFill>
              </a:rPr>
              <a:t>Fundação</a:t>
            </a:r>
            <a:r>
              <a:rPr lang="en-US" altLang="en-US" sz="1200" dirty="0">
                <a:solidFill>
                  <a:srgbClr val="000000"/>
                </a:solidFill>
              </a:rPr>
              <a:t> </a:t>
            </a:r>
            <a:r>
              <a:rPr lang="en-US" altLang="en-US" sz="1200" dirty="0" err="1">
                <a:solidFill>
                  <a:srgbClr val="000000"/>
                </a:solidFill>
              </a:rPr>
              <a:t>Universidade</a:t>
            </a:r>
            <a:r>
              <a:rPr lang="en-US" altLang="en-US" sz="1200" dirty="0">
                <a:solidFill>
                  <a:srgbClr val="000000"/>
                </a:solidFill>
              </a:rPr>
              <a:t> Federal do Rio Grande; </a:t>
            </a:r>
            <a:r>
              <a:rPr lang="en-US" altLang="en-US" sz="1200" dirty="0" err="1">
                <a:solidFill>
                  <a:srgbClr val="000000"/>
                </a:solidFill>
              </a:rPr>
              <a:t>Instituto</a:t>
            </a:r>
            <a:r>
              <a:rPr lang="en-US" altLang="en-US" sz="1200" dirty="0">
                <a:solidFill>
                  <a:srgbClr val="000000"/>
                </a:solidFill>
              </a:rPr>
              <a:t> Nacional de </a:t>
            </a:r>
            <a:r>
              <a:rPr lang="en-US" altLang="en-US" sz="1200" dirty="0" err="1">
                <a:solidFill>
                  <a:srgbClr val="000000"/>
                </a:solidFill>
              </a:rPr>
              <a:t>Metereologia</a:t>
            </a:r>
            <a:r>
              <a:rPr lang="en-US" altLang="en-US" sz="1200" dirty="0">
                <a:solidFill>
                  <a:srgbClr val="000000"/>
                </a:solidFill>
              </a:rPr>
              <a:t>; Centro de </a:t>
            </a:r>
            <a:r>
              <a:rPr lang="en-US" altLang="en-US" sz="1200" dirty="0" err="1">
                <a:solidFill>
                  <a:srgbClr val="000000"/>
                </a:solidFill>
              </a:rPr>
              <a:t>Hydrografia</a:t>
            </a:r>
            <a:r>
              <a:rPr lang="en-US" altLang="en-US" sz="1200" dirty="0">
                <a:solidFill>
                  <a:srgbClr val="000000"/>
                </a:solidFill>
              </a:rPr>
              <a:t> de </a:t>
            </a:r>
            <a:r>
              <a:rPr lang="en-US" altLang="en-US" sz="1200" dirty="0" err="1">
                <a:solidFill>
                  <a:srgbClr val="000000"/>
                </a:solidFill>
              </a:rPr>
              <a:t>Marinha</a:t>
            </a:r>
            <a:r>
              <a:rPr lang="en-US" altLang="en-US" sz="1200" dirty="0">
                <a:solidFill>
                  <a:srgbClr val="000000"/>
                </a:solidFill>
              </a:rPr>
              <a:t>; INPE (Nacional Space Institute); Brazilian Navy;  Brazilian Naval Directorate of Hydrography and Navigation (Brazil)</a:t>
            </a:r>
          </a:p>
          <a:p>
            <a:pPr eaLnBrk="1" fontAlgn="base" hangingPunct="1">
              <a:lnSpc>
                <a:spcPct val="125000"/>
              </a:lnSpc>
              <a:spcBef>
                <a:spcPct val="0"/>
              </a:spcBef>
              <a:spcAft>
                <a:spcPct val="0"/>
              </a:spcAft>
              <a:buFontTx/>
              <a:buNone/>
            </a:pPr>
            <a:r>
              <a:rPr lang="en-US" altLang="en-US" sz="1200" dirty="0">
                <a:solidFill>
                  <a:srgbClr val="000000"/>
                </a:solidFill>
              </a:rPr>
              <a:t>Fisheries Research Institute; </a:t>
            </a:r>
            <a:r>
              <a:rPr lang="en-US" altLang="en-US" sz="1200" dirty="0" err="1">
                <a:solidFill>
                  <a:srgbClr val="000000"/>
                </a:solidFill>
              </a:rPr>
              <a:t>Servicio</a:t>
            </a:r>
            <a:r>
              <a:rPr lang="en-US" altLang="en-US" sz="1200" dirty="0">
                <a:solidFill>
                  <a:srgbClr val="000000"/>
                </a:solidFill>
              </a:rPr>
              <a:t> de </a:t>
            </a:r>
            <a:r>
              <a:rPr lang="en-US" altLang="en-US" sz="1200" dirty="0" err="1">
                <a:solidFill>
                  <a:srgbClr val="000000"/>
                </a:solidFill>
              </a:rPr>
              <a:t>Hidrograf</a:t>
            </a:r>
            <a:r>
              <a:rPr lang="en-US" altLang="en-US" sz="1200" dirty="0" err="1">
                <a:solidFill>
                  <a:srgbClr val="000000"/>
                </a:solidFill>
                <a:cs typeface="Times New Roman" pitchFamily="18" charset="0"/>
              </a:rPr>
              <a:t>í</a:t>
            </a:r>
            <a:r>
              <a:rPr lang="en-US" altLang="en-US" sz="1200" dirty="0" err="1">
                <a:solidFill>
                  <a:srgbClr val="000000"/>
                </a:solidFill>
              </a:rPr>
              <a:t>a</a:t>
            </a:r>
            <a:r>
              <a:rPr lang="en-US" altLang="en-US" sz="1200" dirty="0">
                <a:solidFill>
                  <a:srgbClr val="000000"/>
                </a:solidFill>
              </a:rPr>
              <a:t> Naval (Argentina)</a:t>
            </a:r>
          </a:p>
          <a:p>
            <a:pPr eaLnBrk="1" fontAlgn="base" hangingPunct="1">
              <a:lnSpc>
                <a:spcPct val="125000"/>
              </a:lnSpc>
              <a:spcBef>
                <a:spcPct val="0"/>
              </a:spcBef>
              <a:spcAft>
                <a:spcPct val="0"/>
              </a:spcAft>
              <a:buFontTx/>
              <a:buNone/>
            </a:pPr>
            <a:r>
              <a:rPr lang="en-US" altLang="en-US" sz="1200" dirty="0" err="1">
                <a:solidFill>
                  <a:srgbClr val="000000"/>
                </a:solidFill>
              </a:rPr>
              <a:t>Instituto</a:t>
            </a:r>
            <a:r>
              <a:rPr lang="en-US" altLang="en-US" sz="1200" dirty="0">
                <a:solidFill>
                  <a:srgbClr val="000000"/>
                </a:solidFill>
              </a:rPr>
              <a:t> </a:t>
            </a:r>
            <a:r>
              <a:rPr lang="en-US" altLang="en-US" sz="1200" dirty="0" err="1">
                <a:solidFill>
                  <a:srgbClr val="000000"/>
                </a:solidFill>
              </a:rPr>
              <a:t>Canario</a:t>
            </a:r>
            <a:r>
              <a:rPr lang="en-US" altLang="en-US" sz="1200" dirty="0">
                <a:solidFill>
                  <a:srgbClr val="000000"/>
                </a:solidFill>
              </a:rPr>
              <a:t> de </a:t>
            </a:r>
            <a:r>
              <a:rPr lang="en-US" altLang="en-US" sz="1200" dirty="0" err="1">
                <a:solidFill>
                  <a:srgbClr val="000000"/>
                </a:solidFill>
              </a:rPr>
              <a:t>Ciencias</a:t>
            </a:r>
            <a:r>
              <a:rPr lang="en-US" altLang="en-US" sz="1200" dirty="0">
                <a:solidFill>
                  <a:srgbClr val="000000"/>
                </a:solidFill>
              </a:rPr>
              <a:t> Marinas; Universidad de Las Palmas de Gran </a:t>
            </a:r>
            <a:r>
              <a:rPr lang="en-US" altLang="en-US" sz="1200" dirty="0" err="1">
                <a:solidFill>
                  <a:srgbClr val="000000"/>
                </a:solidFill>
              </a:rPr>
              <a:t>Canaria</a:t>
            </a:r>
            <a:r>
              <a:rPr lang="en-US" altLang="en-US" sz="1200" dirty="0">
                <a:solidFill>
                  <a:srgbClr val="000000"/>
                </a:solidFill>
              </a:rPr>
              <a:t> (Spain)</a:t>
            </a:r>
          </a:p>
          <a:p>
            <a:pPr eaLnBrk="1" fontAlgn="base" hangingPunct="1">
              <a:lnSpc>
                <a:spcPct val="125000"/>
              </a:lnSpc>
              <a:spcBef>
                <a:spcPct val="0"/>
              </a:spcBef>
              <a:spcAft>
                <a:spcPct val="0"/>
              </a:spcAft>
              <a:buFontTx/>
              <a:buNone/>
            </a:pPr>
            <a:r>
              <a:rPr lang="en-US" altLang="en-US" sz="1200" dirty="0">
                <a:solidFill>
                  <a:srgbClr val="000000"/>
                </a:solidFill>
              </a:rPr>
              <a:t> </a:t>
            </a:r>
            <a:r>
              <a:rPr lang="en-US" altLang="en-US" sz="1200" dirty="0" err="1">
                <a:solidFill>
                  <a:srgbClr val="000000"/>
                </a:solidFill>
              </a:rPr>
              <a:t>Instituto</a:t>
            </a:r>
            <a:r>
              <a:rPr lang="en-US" altLang="en-US" sz="1200" dirty="0">
                <a:solidFill>
                  <a:srgbClr val="000000"/>
                </a:solidFill>
              </a:rPr>
              <a:t> </a:t>
            </a:r>
            <a:r>
              <a:rPr lang="en-US" altLang="en-US" sz="1200" dirty="0" err="1">
                <a:solidFill>
                  <a:srgbClr val="000000"/>
                </a:solidFill>
              </a:rPr>
              <a:t>Nazionale</a:t>
            </a:r>
            <a:r>
              <a:rPr lang="en-US" altLang="en-US" sz="1200" dirty="0">
                <a:solidFill>
                  <a:srgbClr val="000000"/>
                </a:solidFill>
              </a:rPr>
              <a:t> di </a:t>
            </a:r>
            <a:r>
              <a:rPr lang="en-US" altLang="en-US" sz="1200" dirty="0" err="1">
                <a:solidFill>
                  <a:srgbClr val="000000"/>
                </a:solidFill>
              </a:rPr>
              <a:t>Oceanografia</a:t>
            </a:r>
            <a:r>
              <a:rPr lang="en-US" altLang="en-US" sz="1200" dirty="0">
                <a:solidFill>
                  <a:srgbClr val="000000"/>
                </a:solidFill>
              </a:rPr>
              <a:t> e di </a:t>
            </a:r>
            <a:r>
              <a:rPr lang="en-US" altLang="en-US" sz="1200" dirty="0" err="1">
                <a:solidFill>
                  <a:srgbClr val="000000"/>
                </a:solidFill>
              </a:rPr>
              <a:t>Geofisica</a:t>
            </a:r>
            <a:r>
              <a:rPr lang="en-US" altLang="en-US" sz="1200" dirty="0">
                <a:solidFill>
                  <a:srgbClr val="000000"/>
                </a:solidFill>
              </a:rPr>
              <a:t> </a:t>
            </a:r>
            <a:r>
              <a:rPr lang="en-US" altLang="en-US" sz="1200" dirty="0" err="1">
                <a:solidFill>
                  <a:srgbClr val="000000"/>
                </a:solidFill>
              </a:rPr>
              <a:t>Sperimentale</a:t>
            </a:r>
            <a:r>
              <a:rPr lang="en-US" altLang="en-US" sz="1200" dirty="0">
                <a:solidFill>
                  <a:srgbClr val="000000"/>
                </a:solidFill>
              </a:rPr>
              <a:t> (Italy)</a:t>
            </a:r>
          </a:p>
          <a:p>
            <a:pPr eaLnBrk="1" fontAlgn="base" hangingPunct="1">
              <a:lnSpc>
                <a:spcPct val="125000"/>
              </a:lnSpc>
              <a:spcBef>
                <a:spcPct val="0"/>
              </a:spcBef>
              <a:spcAft>
                <a:spcPct val="0"/>
              </a:spcAft>
              <a:buFontTx/>
              <a:buNone/>
            </a:pPr>
            <a:r>
              <a:rPr lang="en-US" altLang="en-US" sz="1200" dirty="0">
                <a:solidFill>
                  <a:srgbClr val="000000"/>
                </a:solidFill>
              </a:rPr>
              <a:t>National Institute of Oceanography; National Institute of Ocean Technology (India)</a:t>
            </a:r>
          </a:p>
          <a:p>
            <a:pPr eaLnBrk="1" fontAlgn="base" hangingPunct="1">
              <a:lnSpc>
                <a:spcPct val="125000"/>
              </a:lnSpc>
              <a:spcBef>
                <a:spcPct val="0"/>
              </a:spcBef>
              <a:spcAft>
                <a:spcPct val="0"/>
              </a:spcAft>
              <a:buFontTx/>
              <a:buNone/>
            </a:pPr>
            <a:r>
              <a:rPr lang="en-US" altLang="en-US" sz="1200" dirty="0">
                <a:solidFill>
                  <a:srgbClr val="000000"/>
                </a:solidFill>
              </a:rPr>
              <a:t>Institute of Hydrological and Oceanic Services (Taiwan</a:t>
            </a:r>
            <a:r>
              <a:rPr lang="en-US" altLang="en-US" sz="1200" dirty="0" smtClean="0">
                <a:solidFill>
                  <a:srgbClr val="000000"/>
                </a:solidFill>
              </a:rPr>
              <a:t>)</a:t>
            </a:r>
          </a:p>
          <a:p>
            <a:pPr eaLnBrk="1" fontAlgn="base" hangingPunct="1">
              <a:lnSpc>
                <a:spcPct val="125000"/>
              </a:lnSpc>
              <a:spcBef>
                <a:spcPct val="0"/>
              </a:spcBef>
              <a:spcAft>
                <a:spcPct val="0"/>
              </a:spcAft>
              <a:buFontTx/>
              <a:buNone/>
            </a:pPr>
            <a:endParaRPr lang="en-US" altLang="en-US" sz="1200" dirty="0">
              <a:solidFill>
                <a:srgbClr val="000000"/>
              </a:solidFill>
            </a:endParaRPr>
          </a:p>
        </p:txBody>
      </p:sp>
      <p:sp>
        <p:nvSpPr>
          <p:cNvPr id="28676" name="Rectangle 4" descr="Parchment"/>
          <p:cNvSpPr>
            <a:spLocks noChangeArrowheads="1"/>
          </p:cNvSpPr>
          <p:nvPr/>
        </p:nvSpPr>
        <p:spPr bwMode="auto">
          <a:xfrm>
            <a:off x="4876800" y="838200"/>
            <a:ext cx="4191000" cy="5401479"/>
          </a:xfrm>
          <a:prstGeom prst="rect">
            <a:avLst/>
          </a:prstGeom>
          <a:blipFill dpi="0" rotWithShape="0">
            <a:blip r:embed="rId3"/>
            <a:srcRect/>
            <a:tile tx="0" ty="0" sx="100000" sy="100000" flip="none" algn="tl"/>
          </a:blipFill>
          <a:ln>
            <a:noFill/>
          </a:ln>
          <a:effectLst>
            <a:outerShdw dist="17961" dir="2700000" algn="ctr" rotWithShape="0">
              <a:schemeClr val="bg1"/>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60375" indent="-460375"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fontAlgn="base" hangingPunct="1">
              <a:lnSpc>
                <a:spcPct val="125000"/>
              </a:lnSpc>
              <a:spcBef>
                <a:spcPct val="0"/>
              </a:spcBef>
              <a:spcAft>
                <a:spcPct val="0"/>
              </a:spcAft>
              <a:buFontTx/>
              <a:buNone/>
            </a:pPr>
            <a:r>
              <a:rPr lang="en-US" altLang="en-US" sz="1200" dirty="0">
                <a:solidFill>
                  <a:srgbClr val="000000"/>
                </a:solidFill>
              </a:rPr>
              <a:t>Centro de </a:t>
            </a:r>
            <a:r>
              <a:rPr lang="en-US" altLang="en-US" sz="1200" dirty="0" err="1">
                <a:solidFill>
                  <a:srgbClr val="000000"/>
                </a:solidFill>
              </a:rPr>
              <a:t>Investigacion</a:t>
            </a:r>
            <a:r>
              <a:rPr lang="en-US" altLang="en-US" sz="1200" dirty="0">
                <a:solidFill>
                  <a:srgbClr val="000000"/>
                </a:solidFill>
              </a:rPr>
              <a:t> </a:t>
            </a:r>
            <a:r>
              <a:rPr lang="en-US" altLang="en-US" sz="1200" dirty="0" err="1">
                <a:solidFill>
                  <a:srgbClr val="000000"/>
                </a:solidFill>
              </a:rPr>
              <a:t>Cientifica</a:t>
            </a:r>
            <a:r>
              <a:rPr lang="en-US" altLang="en-US" sz="1200" dirty="0">
                <a:solidFill>
                  <a:srgbClr val="000000"/>
                </a:solidFill>
              </a:rPr>
              <a:t> y de </a:t>
            </a:r>
            <a:r>
              <a:rPr lang="en-US" altLang="en-US" sz="1200" dirty="0" err="1">
                <a:solidFill>
                  <a:srgbClr val="000000"/>
                </a:solidFill>
              </a:rPr>
              <a:t>Educacion</a:t>
            </a:r>
            <a:r>
              <a:rPr lang="en-US" altLang="en-US" sz="1200" dirty="0">
                <a:solidFill>
                  <a:srgbClr val="000000"/>
                </a:solidFill>
              </a:rPr>
              <a:t> Superior de Ensenada  (Mexico)</a:t>
            </a:r>
          </a:p>
          <a:p>
            <a:pPr eaLnBrk="1" fontAlgn="base" hangingPunct="1">
              <a:lnSpc>
                <a:spcPct val="125000"/>
              </a:lnSpc>
              <a:spcBef>
                <a:spcPct val="0"/>
              </a:spcBef>
              <a:spcAft>
                <a:spcPct val="0"/>
              </a:spcAft>
              <a:buFontTx/>
              <a:buNone/>
            </a:pPr>
            <a:r>
              <a:rPr lang="en-US" altLang="en-US" sz="1200" dirty="0">
                <a:solidFill>
                  <a:srgbClr val="000000"/>
                </a:solidFill>
              </a:rPr>
              <a:t> Korean Oceanographic Research and </a:t>
            </a:r>
            <a:r>
              <a:rPr lang="en-US" altLang="en-US" sz="1200" dirty="0" smtClean="0">
                <a:solidFill>
                  <a:srgbClr val="000000"/>
                </a:solidFill>
              </a:rPr>
              <a:t>Development </a:t>
            </a:r>
            <a:r>
              <a:rPr lang="en-US" altLang="en-US" sz="1200" dirty="0">
                <a:solidFill>
                  <a:srgbClr val="000000"/>
                </a:solidFill>
              </a:rPr>
              <a:t>Institute, National Oceanographic Research Institute; Ministry of Maritime Affairs and Fisheries (Korea) </a:t>
            </a:r>
          </a:p>
          <a:p>
            <a:pPr eaLnBrk="1" fontAlgn="base" hangingPunct="1">
              <a:lnSpc>
                <a:spcPct val="125000"/>
              </a:lnSpc>
              <a:spcBef>
                <a:spcPct val="0"/>
              </a:spcBef>
              <a:spcAft>
                <a:spcPct val="0"/>
              </a:spcAft>
              <a:buFontTx/>
              <a:buNone/>
            </a:pPr>
            <a:r>
              <a:rPr lang="en-US" altLang="en-US" sz="1200" dirty="0" err="1">
                <a:solidFill>
                  <a:srgbClr val="000000"/>
                </a:solidFill>
              </a:rPr>
              <a:t>Instituto</a:t>
            </a:r>
            <a:r>
              <a:rPr lang="en-US" altLang="en-US" sz="1200" dirty="0">
                <a:solidFill>
                  <a:srgbClr val="000000"/>
                </a:solidFill>
              </a:rPr>
              <a:t> del Mar del Peru</a:t>
            </a:r>
          </a:p>
          <a:p>
            <a:pPr eaLnBrk="1" fontAlgn="base" hangingPunct="1">
              <a:lnSpc>
                <a:spcPct val="125000"/>
              </a:lnSpc>
              <a:spcBef>
                <a:spcPct val="0"/>
              </a:spcBef>
              <a:spcAft>
                <a:spcPct val="0"/>
              </a:spcAft>
              <a:buFontTx/>
              <a:buNone/>
            </a:pPr>
            <a:r>
              <a:rPr lang="en-US" altLang="en-US" sz="1200" dirty="0">
                <a:solidFill>
                  <a:srgbClr val="000000"/>
                </a:solidFill>
              </a:rPr>
              <a:t>Tristan da Cunha Administration, Tristan Island</a:t>
            </a:r>
          </a:p>
          <a:p>
            <a:pPr eaLnBrk="1" fontAlgn="base" hangingPunct="1">
              <a:lnSpc>
                <a:spcPct val="125000"/>
              </a:lnSpc>
              <a:spcBef>
                <a:spcPct val="0"/>
              </a:spcBef>
              <a:spcAft>
                <a:spcPct val="0"/>
              </a:spcAft>
              <a:buFontTx/>
              <a:buNone/>
            </a:pPr>
            <a:r>
              <a:rPr lang="en-US" altLang="en-US" sz="1200" dirty="0">
                <a:solidFill>
                  <a:srgbClr val="000000"/>
                </a:solidFill>
              </a:rPr>
              <a:t>United Kingdom Met Office</a:t>
            </a:r>
          </a:p>
          <a:p>
            <a:pPr eaLnBrk="1" fontAlgn="base" hangingPunct="1">
              <a:lnSpc>
                <a:spcPct val="125000"/>
              </a:lnSpc>
              <a:spcBef>
                <a:spcPct val="0"/>
              </a:spcBef>
              <a:spcAft>
                <a:spcPct val="0"/>
              </a:spcAft>
              <a:buFontTx/>
              <a:buNone/>
            </a:pPr>
            <a:r>
              <a:rPr lang="en-US" altLang="en-US" sz="1200" dirty="0">
                <a:solidFill>
                  <a:srgbClr val="000000"/>
                </a:solidFill>
              </a:rPr>
              <a:t>Fisheries Department of Falkland Islands</a:t>
            </a:r>
          </a:p>
          <a:p>
            <a:pPr eaLnBrk="1" fontAlgn="base" hangingPunct="1">
              <a:lnSpc>
                <a:spcPct val="125000"/>
              </a:lnSpc>
              <a:spcBef>
                <a:spcPct val="0"/>
              </a:spcBef>
              <a:spcAft>
                <a:spcPct val="0"/>
              </a:spcAft>
              <a:buFontTx/>
              <a:buNone/>
            </a:pPr>
            <a:r>
              <a:rPr lang="en-US" altLang="en-US" sz="1200" dirty="0">
                <a:solidFill>
                  <a:srgbClr val="000000"/>
                </a:solidFill>
              </a:rPr>
              <a:t>Environment Canada</a:t>
            </a:r>
          </a:p>
          <a:p>
            <a:pPr eaLnBrk="1" fontAlgn="base" hangingPunct="1">
              <a:lnSpc>
                <a:spcPct val="125000"/>
              </a:lnSpc>
              <a:spcBef>
                <a:spcPct val="0"/>
              </a:spcBef>
              <a:spcAft>
                <a:spcPct val="0"/>
              </a:spcAft>
              <a:buFontTx/>
              <a:buNone/>
            </a:pPr>
            <a:r>
              <a:rPr lang="en-US" altLang="en-US" sz="1200" dirty="0">
                <a:solidFill>
                  <a:srgbClr val="000000"/>
                </a:solidFill>
              </a:rPr>
              <a:t>University of Cape Town; South African Weather Service (South Africa)</a:t>
            </a:r>
          </a:p>
          <a:p>
            <a:pPr eaLnBrk="1" fontAlgn="base" hangingPunct="1">
              <a:lnSpc>
                <a:spcPct val="125000"/>
              </a:lnSpc>
              <a:spcBef>
                <a:spcPct val="0"/>
              </a:spcBef>
              <a:spcAft>
                <a:spcPct val="0"/>
              </a:spcAft>
              <a:buFontTx/>
              <a:buNone/>
            </a:pPr>
            <a:r>
              <a:rPr lang="en-US" altLang="en-US" sz="1200" dirty="0">
                <a:solidFill>
                  <a:srgbClr val="000000"/>
                </a:solidFill>
              </a:rPr>
              <a:t>Scripps Institution of Oceanography, Woods Hole Oceanographic Institution, Oregon State University, Marine Resources Research Institute, (United States)</a:t>
            </a:r>
          </a:p>
          <a:p>
            <a:pPr eaLnBrk="1" fontAlgn="base" hangingPunct="1">
              <a:lnSpc>
                <a:spcPct val="125000"/>
              </a:lnSpc>
              <a:spcBef>
                <a:spcPct val="0"/>
              </a:spcBef>
              <a:spcAft>
                <a:spcPct val="0"/>
              </a:spcAft>
              <a:buFontTx/>
              <a:buNone/>
            </a:pPr>
            <a:r>
              <a:rPr lang="en-US" altLang="en-US" sz="1200" dirty="0">
                <a:solidFill>
                  <a:srgbClr val="000000"/>
                </a:solidFill>
              </a:rPr>
              <a:t>United States Air Force</a:t>
            </a:r>
          </a:p>
          <a:p>
            <a:pPr eaLnBrk="1" fontAlgn="base" hangingPunct="1">
              <a:lnSpc>
                <a:spcPct val="125000"/>
              </a:lnSpc>
              <a:spcBef>
                <a:spcPct val="0"/>
              </a:spcBef>
              <a:spcAft>
                <a:spcPct val="0"/>
              </a:spcAft>
              <a:buFontTx/>
              <a:buNone/>
            </a:pPr>
            <a:r>
              <a:rPr lang="en-US" altLang="en-US" sz="1200" dirty="0">
                <a:solidFill>
                  <a:srgbClr val="000000"/>
                </a:solidFill>
              </a:rPr>
              <a:t>US Naval Oceanographic Office</a:t>
            </a:r>
          </a:p>
          <a:p>
            <a:pPr eaLnBrk="1" fontAlgn="base" hangingPunct="1">
              <a:lnSpc>
                <a:spcPct val="125000"/>
              </a:lnSpc>
              <a:spcBef>
                <a:spcPct val="0"/>
              </a:spcBef>
              <a:spcAft>
                <a:spcPct val="0"/>
              </a:spcAft>
              <a:buFontTx/>
              <a:buNone/>
            </a:pPr>
            <a:r>
              <a:rPr lang="en-US" altLang="en-US" sz="1200" dirty="0">
                <a:solidFill>
                  <a:srgbClr val="000000"/>
                </a:solidFill>
              </a:rPr>
              <a:t>United States Coast Guard</a:t>
            </a:r>
          </a:p>
          <a:p>
            <a:pPr eaLnBrk="1" fontAlgn="base" hangingPunct="1">
              <a:lnSpc>
                <a:spcPct val="125000"/>
              </a:lnSpc>
              <a:spcBef>
                <a:spcPct val="0"/>
              </a:spcBef>
              <a:spcAft>
                <a:spcPct val="0"/>
              </a:spcAft>
              <a:buFontTx/>
              <a:buNone/>
            </a:pPr>
            <a:r>
              <a:rPr lang="en-US" altLang="en-US" sz="1200" dirty="0">
                <a:solidFill>
                  <a:srgbClr val="000000"/>
                </a:solidFill>
              </a:rPr>
              <a:t>Raytheon Polar </a:t>
            </a:r>
            <a:r>
              <a:rPr lang="en-US" altLang="en-US" sz="1200" dirty="0" smtClean="0">
                <a:solidFill>
                  <a:srgbClr val="000000"/>
                </a:solidFill>
              </a:rPr>
              <a:t>Services</a:t>
            </a:r>
          </a:p>
          <a:p>
            <a:pPr eaLnBrk="1" fontAlgn="base" hangingPunct="1">
              <a:lnSpc>
                <a:spcPct val="125000"/>
              </a:lnSpc>
              <a:spcBef>
                <a:spcPct val="0"/>
              </a:spcBef>
              <a:spcAft>
                <a:spcPct val="0"/>
              </a:spcAft>
              <a:buFontTx/>
              <a:buNone/>
            </a:pPr>
            <a:r>
              <a:rPr lang="en-US" altLang="en-US" sz="1200" dirty="0" smtClean="0">
                <a:solidFill>
                  <a:srgbClr val="000000"/>
                </a:solidFill>
              </a:rPr>
              <a:t>Universidad de Valparaiso (Chile)</a:t>
            </a:r>
          </a:p>
          <a:p>
            <a:pPr eaLnBrk="1" fontAlgn="base" hangingPunct="1">
              <a:lnSpc>
                <a:spcPct val="125000"/>
              </a:lnSpc>
              <a:spcBef>
                <a:spcPct val="0"/>
              </a:spcBef>
              <a:spcAft>
                <a:spcPct val="0"/>
              </a:spcAft>
              <a:buFontTx/>
              <a:buNone/>
            </a:pPr>
            <a:r>
              <a:rPr lang="en-US" altLang="en-US" sz="1200" dirty="0" smtClean="0">
                <a:solidFill>
                  <a:srgbClr val="000000"/>
                </a:solidFill>
              </a:rPr>
              <a:t>Chilean Navy</a:t>
            </a:r>
          </a:p>
          <a:p>
            <a:pPr eaLnBrk="1" fontAlgn="base" hangingPunct="1">
              <a:lnSpc>
                <a:spcPct val="125000"/>
              </a:lnSpc>
              <a:spcBef>
                <a:spcPct val="0"/>
              </a:spcBef>
              <a:spcAft>
                <a:spcPct val="0"/>
              </a:spcAft>
              <a:buFontTx/>
              <a:buNone/>
            </a:pPr>
            <a:r>
              <a:rPr lang="en-US" altLang="en-US" sz="1200" dirty="0" smtClean="0">
                <a:solidFill>
                  <a:srgbClr val="000000"/>
                </a:solidFill>
              </a:rPr>
              <a:t>Hong Kong Observatory</a:t>
            </a:r>
          </a:p>
          <a:p>
            <a:pPr eaLnBrk="1" fontAlgn="base" hangingPunct="1">
              <a:lnSpc>
                <a:spcPct val="125000"/>
              </a:lnSpc>
              <a:spcBef>
                <a:spcPct val="0"/>
              </a:spcBef>
              <a:spcAft>
                <a:spcPct val="0"/>
              </a:spcAft>
              <a:buFontTx/>
              <a:buNone/>
            </a:pPr>
            <a:r>
              <a:rPr lang="en-US" altLang="en-US" sz="1200" dirty="0" smtClean="0">
                <a:solidFill>
                  <a:srgbClr val="000000"/>
                </a:solidFill>
              </a:rPr>
              <a:t>Kenya Meteorological Services</a:t>
            </a:r>
            <a:endParaRPr lang="en-US" altLang="en-US" sz="1200" dirty="0">
              <a:solidFill>
                <a:srgbClr val="000000"/>
              </a:solidFill>
            </a:endParaRPr>
          </a:p>
        </p:txBody>
      </p:sp>
      <p:sp>
        <p:nvSpPr>
          <p:cNvPr id="28677" name="Text Box 5" descr="Parchment"/>
          <p:cNvSpPr txBox="1">
            <a:spLocks noChangeArrowheads="1"/>
          </p:cNvSpPr>
          <p:nvPr/>
        </p:nvSpPr>
        <p:spPr bwMode="auto">
          <a:xfrm>
            <a:off x="990600" y="0"/>
            <a:ext cx="7162800" cy="83185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fontAlgn="base" hangingPunct="1">
              <a:spcBef>
                <a:spcPct val="0"/>
              </a:spcBef>
              <a:spcAft>
                <a:spcPct val="0"/>
              </a:spcAft>
              <a:buFontTx/>
              <a:buNone/>
            </a:pPr>
            <a:r>
              <a:rPr lang="en-US" altLang="en-US" sz="2400">
                <a:solidFill>
                  <a:srgbClr val="000000"/>
                </a:solidFill>
              </a:rPr>
              <a:t>Our appreciation to the following partners for their contributions to GDP activities</a:t>
            </a:r>
          </a:p>
        </p:txBody>
      </p:sp>
    </p:spTree>
    <p:extLst>
      <p:ext uri="{BB962C8B-B14F-4D97-AF65-F5344CB8AC3E}">
        <p14:creationId xmlns:p14="http://schemas.microsoft.com/office/powerpoint/2010/main" val="2613830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914400" y="4572000"/>
            <a:ext cx="3429000" cy="1555750"/>
          </a:xfrm>
          <a:prstGeom prst="rect">
            <a:avLst/>
          </a:prstGeom>
          <a:noFill/>
          <a:ln w="38160" cap="sq">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sz="3200" b="1">
                <a:cs typeface="Times New Roman" pitchFamily="16" charset="0"/>
              </a:rPr>
              <a:t>Web Access to Data and Products</a:t>
            </a:r>
          </a:p>
        </p:txBody>
      </p:sp>
      <p:sp>
        <p:nvSpPr>
          <p:cNvPr id="40962" name="Rectangle 2"/>
          <p:cNvSpPr>
            <a:spLocks noChangeArrowheads="1"/>
          </p:cNvSpPr>
          <p:nvPr/>
        </p:nvSpPr>
        <p:spPr bwMode="auto">
          <a:xfrm>
            <a:off x="4953000" y="4579938"/>
            <a:ext cx="3429000" cy="1555750"/>
          </a:xfrm>
          <a:prstGeom prst="rect">
            <a:avLst/>
          </a:prstGeom>
          <a:noFill/>
          <a:ln w="38160" cap="sq">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sz="3200" b="1">
                <a:cs typeface="Times New Roman" pitchFamily="16" charset="0"/>
              </a:rPr>
              <a:t>GTS</a:t>
            </a:r>
          </a:p>
          <a:p>
            <a:pPr algn="ctr">
              <a:buClrTx/>
              <a:buFontTx/>
              <a:buNone/>
            </a:pPr>
            <a:r>
              <a:rPr lang="en-US" altLang="en-US" sz="3200" b="1">
                <a:cs typeface="Times New Roman" pitchFamily="16" charset="0"/>
              </a:rPr>
              <a:t>Distribution</a:t>
            </a:r>
          </a:p>
          <a:p>
            <a:pPr algn="ctr">
              <a:buClrTx/>
              <a:buFontTx/>
              <a:buNone/>
            </a:pPr>
            <a:endParaRPr lang="en-US" altLang="en-US" sz="3200" b="1">
              <a:cs typeface="Times New Roman" pitchFamily="16" charset="0"/>
            </a:endParaRPr>
          </a:p>
        </p:txBody>
      </p:sp>
      <p:sp>
        <p:nvSpPr>
          <p:cNvPr id="40963" name="Text Box 3"/>
          <p:cNvSpPr txBox="1">
            <a:spLocks noChangeArrowheads="1"/>
          </p:cNvSpPr>
          <p:nvPr/>
        </p:nvSpPr>
        <p:spPr bwMode="auto">
          <a:xfrm>
            <a:off x="838200" y="26920"/>
            <a:ext cx="7543800" cy="7716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spcBef>
                <a:spcPts val="2750"/>
              </a:spcBef>
              <a:buClrTx/>
              <a:buFontTx/>
              <a:buNone/>
            </a:pPr>
            <a:r>
              <a:rPr lang="en-US" altLang="en-US" sz="4400" b="1" dirty="0" smtClean="0">
                <a:solidFill>
                  <a:srgbClr val="3333CC"/>
                </a:solidFill>
                <a:latin typeface="Comic Sans MS" pitchFamily="64" charset="0"/>
                <a:cs typeface="Times New Roman" pitchFamily="16" charset="0"/>
              </a:rPr>
              <a:t>DATA AND METADATA</a:t>
            </a:r>
            <a:endParaRPr lang="en-US" altLang="en-US" sz="4400" b="1" dirty="0">
              <a:solidFill>
                <a:srgbClr val="3333CC"/>
              </a:solidFill>
              <a:latin typeface="Comic Sans MS" pitchFamily="64" charset="0"/>
              <a:cs typeface="Times New Roman" pitchFamily="16" charset="0"/>
            </a:endParaRPr>
          </a:p>
        </p:txBody>
      </p:sp>
      <p:sp>
        <p:nvSpPr>
          <p:cNvPr id="40964" name="Text Box 4"/>
          <p:cNvSpPr txBox="1">
            <a:spLocks noChangeArrowheads="1"/>
          </p:cNvSpPr>
          <p:nvPr/>
        </p:nvSpPr>
        <p:spPr bwMode="auto">
          <a:xfrm>
            <a:off x="914400" y="838200"/>
            <a:ext cx="7315200" cy="1312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spcBef>
                <a:spcPts val="2500"/>
              </a:spcBef>
              <a:buClrTx/>
              <a:buFontTx/>
              <a:buNone/>
            </a:pPr>
            <a:r>
              <a:rPr lang="en-US" altLang="en-US" sz="4000" dirty="0">
                <a:solidFill>
                  <a:srgbClr val="0000FF"/>
                </a:solidFill>
              </a:rPr>
              <a:t>Practical implementation at the Drifter Data Assembly Center</a:t>
            </a:r>
          </a:p>
        </p:txBody>
      </p:sp>
      <p:sp>
        <p:nvSpPr>
          <p:cNvPr id="40965" name="Rectangle 5"/>
          <p:cNvSpPr>
            <a:spLocks noChangeArrowheads="1"/>
          </p:cNvSpPr>
          <p:nvPr/>
        </p:nvSpPr>
        <p:spPr bwMode="auto">
          <a:xfrm>
            <a:off x="4876800" y="2286000"/>
            <a:ext cx="3657600" cy="2064284"/>
          </a:xfrm>
          <a:prstGeom prst="rect">
            <a:avLst/>
          </a:prstGeom>
          <a:noFill/>
          <a:ln w="38160" cap="sq">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spcBef>
                <a:spcPts val="2000"/>
              </a:spcBef>
              <a:buClrTx/>
              <a:buFontTx/>
              <a:buNone/>
            </a:pPr>
            <a:r>
              <a:rPr lang="en-US" altLang="en-US" sz="3200" b="1" dirty="0" smtClean="0">
                <a:cs typeface="Times New Roman" pitchFamily="16" charset="0"/>
              </a:rPr>
              <a:t>Real Time and </a:t>
            </a:r>
            <a:r>
              <a:rPr lang="en-US" altLang="en-US" sz="3200" b="1" dirty="0" smtClean="0">
                <a:cs typeface="Times New Roman" pitchFamily="16" charset="0"/>
              </a:rPr>
              <a:t>Delayed Mode Data </a:t>
            </a:r>
            <a:r>
              <a:rPr lang="en-US" altLang="en-US" sz="3200" b="1" dirty="0">
                <a:cs typeface="Times New Roman" pitchFamily="16" charset="0"/>
              </a:rPr>
              <a:t>Quality Control Procedures </a:t>
            </a:r>
          </a:p>
        </p:txBody>
      </p:sp>
      <p:sp>
        <p:nvSpPr>
          <p:cNvPr id="40966" name="Rectangle 6"/>
          <p:cNvSpPr>
            <a:spLocks noChangeArrowheads="1"/>
          </p:cNvSpPr>
          <p:nvPr/>
        </p:nvSpPr>
        <p:spPr bwMode="auto">
          <a:xfrm>
            <a:off x="914400" y="2522538"/>
            <a:ext cx="3429000" cy="1555750"/>
          </a:xfrm>
          <a:prstGeom prst="rect">
            <a:avLst/>
          </a:prstGeom>
          <a:noFill/>
          <a:ln w="38160" cap="sq">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sz="3200" b="1" dirty="0">
                <a:cs typeface="Times New Roman" pitchFamily="16" charset="0"/>
              </a:rPr>
              <a:t>Importance of Metadata</a:t>
            </a:r>
          </a:p>
          <a:p>
            <a:pPr algn="ctr">
              <a:buClrTx/>
              <a:buFontTx/>
              <a:buNone/>
            </a:pPr>
            <a:endParaRPr lang="en-US" altLang="en-US" sz="3200" b="1" dirty="0">
              <a:cs typeface="Times New Roman" pitchFamily="16" charset="0"/>
            </a:endParaRPr>
          </a:p>
        </p:txBody>
      </p:sp>
      <p:sp>
        <p:nvSpPr>
          <p:cNvPr id="40967" name="AutoShape 7"/>
          <p:cNvSpPr>
            <a:spLocks noChangeArrowheads="1"/>
          </p:cNvSpPr>
          <p:nvPr/>
        </p:nvSpPr>
        <p:spPr bwMode="auto">
          <a:xfrm>
            <a:off x="7718425" y="6227763"/>
            <a:ext cx="511175" cy="511175"/>
          </a:xfrm>
          <a:prstGeom prst="actionButtonHome">
            <a:avLst/>
          </a:prstGeom>
          <a:solidFill>
            <a:srgbClr val="00CC99"/>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1" presetClass="entr" fill="hold" nodeType="afterEffect">
                                  <p:stCondLst>
                                    <p:cond delay="0"/>
                                  </p:stCondLst>
                                  <p:childTnLst>
                                    <p:set>
                                      <p:cBhvr additive="repl">
                                        <p:cTn id="6" dur="1" fill="hold">
                                          <p:stCondLst>
                                            <p:cond delay="499"/>
                                          </p:stCondLst>
                                        </p:cTn>
                                        <p:tgtEl>
                                          <p:spTgt spid="4096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fill="hold" nodeType="afterEffect">
                                  <p:stCondLst>
                                    <p:cond delay="1000"/>
                                  </p:stCondLst>
                                  <p:childTnLst>
                                    <p:set>
                                      <p:cBhvr additive="repl">
                                        <p:cTn id="9" dur="1" fill="hold">
                                          <p:stCondLst>
                                            <p:cond delay="499"/>
                                          </p:stCondLst>
                                        </p:cTn>
                                        <p:tgtEl>
                                          <p:spTgt spid="40964"/>
                                        </p:tgtEl>
                                        <p:attrNameLst>
                                          <p:attrName>style.visibility</p:attrName>
                                        </p:attrNameLst>
                                      </p:cBhvr>
                                      <p:to>
                                        <p:strVal val="visible"/>
                                      </p:to>
                                    </p:set>
                                  </p:childTnLst>
                                </p:cTn>
                              </p:par>
                            </p:childTnLst>
                          </p:cTn>
                        </p:par>
                        <p:par>
                          <p:cTn id="10" fill="hold" nodeType="afterGroup">
                            <p:stCondLst>
                              <p:cond delay="2000"/>
                            </p:stCondLst>
                            <p:childTnLst>
                              <p:par>
                                <p:cTn id="11" presetID="9" presetClass="entr" fill="hold" nodeType="afterEffect">
                                  <p:stCondLst>
                                    <p:cond delay="1000"/>
                                  </p:stCondLst>
                                  <p:childTnLst>
                                    <p:set>
                                      <p:cBhvr additive="repl">
                                        <p:cTn id="12" dur="1" fill="hold">
                                          <p:stCondLst>
                                            <p:cond delay="0"/>
                                          </p:stCondLst>
                                        </p:cTn>
                                        <p:tgtEl>
                                          <p:spTgt spid="40966"/>
                                        </p:tgtEl>
                                        <p:attrNameLst>
                                          <p:attrName>style.visibility</p:attrName>
                                        </p:attrNameLst>
                                      </p:cBhvr>
                                      <p:to>
                                        <p:strVal val="visible"/>
                                      </p:to>
                                    </p:set>
                                    <p:animEffect transition="in" filter="dissolve">
                                      <p:cBhvr additive="repl">
                                        <p:cTn id="13" dur="500"/>
                                        <p:tgtEl>
                                          <p:spTgt spid="40966"/>
                                        </p:tgtEl>
                                      </p:cBhvr>
                                    </p:animEffect>
                                  </p:childTnLst>
                                </p:cTn>
                              </p:par>
                            </p:childTnLst>
                          </p:cTn>
                        </p:par>
                        <p:par>
                          <p:cTn id="14" fill="hold" nodeType="afterGroup">
                            <p:stCondLst>
                              <p:cond delay="3500"/>
                            </p:stCondLst>
                            <p:childTnLst>
                              <p:par>
                                <p:cTn id="15" presetID="9" presetClass="entr" fill="hold" nodeType="afterEffect">
                                  <p:stCondLst>
                                    <p:cond delay="1000"/>
                                  </p:stCondLst>
                                  <p:childTnLst>
                                    <p:set>
                                      <p:cBhvr additive="repl">
                                        <p:cTn id="16" dur="1" fill="hold">
                                          <p:stCondLst>
                                            <p:cond delay="0"/>
                                          </p:stCondLst>
                                        </p:cTn>
                                        <p:tgtEl>
                                          <p:spTgt spid="40965"/>
                                        </p:tgtEl>
                                        <p:attrNameLst>
                                          <p:attrName>style.visibility</p:attrName>
                                        </p:attrNameLst>
                                      </p:cBhvr>
                                      <p:to>
                                        <p:strVal val="visible"/>
                                      </p:to>
                                    </p:set>
                                    <p:animEffect transition="in" filter="dissolve">
                                      <p:cBhvr additive="repl">
                                        <p:cTn id="17" dur="500"/>
                                        <p:tgtEl>
                                          <p:spTgt spid="40965"/>
                                        </p:tgtEl>
                                      </p:cBhvr>
                                    </p:animEffect>
                                  </p:childTnLst>
                                </p:cTn>
                              </p:par>
                            </p:childTnLst>
                          </p:cTn>
                        </p:par>
                        <p:par>
                          <p:cTn id="18" fill="hold" nodeType="afterGroup">
                            <p:stCondLst>
                              <p:cond delay="5000"/>
                            </p:stCondLst>
                            <p:childTnLst>
                              <p:par>
                                <p:cTn id="19" presetID="9" presetClass="entr" fill="hold" nodeType="afterEffect">
                                  <p:stCondLst>
                                    <p:cond delay="1000"/>
                                  </p:stCondLst>
                                  <p:childTnLst>
                                    <p:set>
                                      <p:cBhvr additive="repl">
                                        <p:cTn id="20" dur="1" fill="hold">
                                          <p:stCondLst>
                                            <p:cond delay="0"/>
                                          </p:stCondLst>
                                        </p:cTn>
                                        <p:tgtEl>
                                          <p:spTgt spid="40961"/>
                                        </p:tgtEl>
                                        <p:attrNameLst>
                                          <p:attrName>style.visibility</p:attrName>
                                        </p:attrNameLst>
                                      </p:cBhvr>
                                      <p:to>
                                        <p:strVal val="visible"/>
                                      </p:to>
                                    </p:set>
                                    <p:animEffect transition="in" filter="dissolve">
                                      <p:cBhvr additive="repl">
                                        <p:cTn id="21" dur="500"/>
                                        <p:tgtEl>
                                          <p:spTgt spid="40961"/>
                                        </p:tgtEl>
                                      </p:cBhvr>
                                    </p:animEffect>
                                  </p:childTnLst>
                                </p:cTn>
                              </p:par>
                            </p:childTnLst>
                          </p:cTn>
                        </p:par>
                        <p:par>
                          <p:cTn id="22" fill="hold" nodeType="afterGroup">
                            <p:stCondLst>
                              <p:cond delay="6500"/>
                            </p:stCondLst>
                            <p:childTnLst>
                              <p:par>
                                <p:cTn id="23" presetID="9" presetClass="entr" fill="hold" nodeType="afterEffect">
                                  <p:stCondLst>
                                    <p:cond delay="1000"/>
                                  </p:stCondLst>
                                  <p:childTnLst>
                                    <p:set>
                                      <p:cBhvr additive="repl">
                                        <p:cTn id="24" dur="1" fill="hold">
                                          <p:stCondLst>
                                            <p:cond delay="0"/>
                                          </p:stCondLst>
                                        </p:cTn>
                                        <p:tgtEl>
                                          <p:spTgt spid="40962"/>
                                        </p:tgtEl>
                                        <p:attrNameLst>
                                          <p:attrName>style.visibility</p:attrName>
                                        </p:attrNameLst>
                                      </p:cBhvr>
                                      <p:to>
                                        <p:strVal val="visible"/>
                                      </p:to>
                                    </p:set>
                                    <p:animEffect transition="in" filter="dissolve">
                                      <p:cBhvr additive="repl">
                                        <p:cTn id="25" dur="500"/>
                                        <p:tgtEl>
                                          <p:spTgt spid="40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ChangeArrowheads="1"/>
          </p:cNvSpPr>
          <p:nvPr/>
        </p:nvSpPr>
        <p:spPr bwMode="auto">
          <a:xfrm>
            <a:off x="762000" y="1524000"/>
            <a:ext cx="7772400" cy="3733800"/>
          </a:xfrm>
          <a:prstGeom prst="rect">
            <a:avLst/>
          </a:prstGeom>
          <a:noFill/>
          <a:ln w="38160" cap="sq">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sz="6600" b="1"/>
              <a:t>Importance of Metadata</a:t>
            </a:r>
          </a:p>
        </p:txBody>
      </p:sp>
      <p:sp>
        <p:nvSpPr>
          <p:cNvPr id="41986" name="AutoShape 2"/>
          <p:cNvSpPr>
            <a:spLocks noChangeArrowheads="1"/>
          </p:cNvSpPr>
          <p:nvPr/>
        </p:nvSpPr>
        <p:spPr bwMode="auto">
          <a:xfrm>
            <a:off x="7718425" y="6194425"/>
            <a:ext cx="511175" cy="511175"/>
          </a:xfrm>
          <a:prstGeom prst="actionButtonHome">
            <a:avLst/>
          </a:prstGeom>
          <a:solidFill>
            <a:srgbClr val="00CC99"/>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Box 1"/>
          <p:cNvSpPr txBox="1">
            <a:spLocks noChangeArrowheads="1"/>
          </p:cNvSpPr>
          <p:nvPr/>
        </p:nvSpPr>
        <p:spPr bwMode="auto">
          <a:xfrm>
            <a:off x="1219200" y="0"/>
            <a:ext cx="6629400" cy="838200"/>
          </a:xfrm>
          <a:prstGeom prst="rect">
            <a:avLst/>
          </a:prstGeom>
          <a:solidFill>
            <a:srgbClr val="3333CC"/>
          </a:solidFill>
          <a:ln w="28440" cap="sq">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sz="4400" b="1">
                <a:solidFill>
                  <a:srgbClr val="FFFF00"/>
                </a:solidFill>
              </a:rPr>
              <a:t>Importance of Metadata</a:t>
            </a:r>
          </a:p>
        </p:txBody>
      </p:sp>
      <p:sp>
        <p:nvSpPr>
          <p:cNvPr id="43010" name="Text Box 2"/>
          <p:cNvSpPr txBox="1">
            <a:spLocks noChangeArrowheads="1"/>
          </p:cNvSpPr>
          <p:nvPr/>
        </p:nvSpPr>
        <p:spPr bwMode="auto">
          <a:xfrm>
            <a:off x="1524000" y="914400"/>
            <a:ext cx="60960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1750"/>
              </a:spcBef>
              <a:buClrTx/>
              <a:buFontTx/>
              <a:buNone/>
            </a:pPr>
            <a:r>
              <a:rPr lang="en-US" altLang="en-US" sz="2800" b="1">
                <a:solidFill>
                  <a:srgbClr val="800000"/>
                </a:solidFill>
                <a:cs typeface="Times New Roman" pitchFamily="16" charset="0"/>
              </a:rPr>
              <a:t>METADATA= DOCUMENTATION</a:t>
            </a:r>
          </a:p>
        </p:txBody>
      </p:sp>
      <p:sp>
        <p:nvSpPr>
          <p:cNvPr id="43011" name="Text Box 3"/>
          <p:cNvSpPr txBox="1">
            <a:spLocks noChangeArrowheads="1"/>
          </p:cNvSpPr>
          <p:nvPr/>
        </p:nvSpPr>
        <p:spPr bwMode="auto">
          <a:xfrm>
            <a:off x="152400" y="1447800"/>
            <a:ext cx="8991600" cy="436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ClrTx/>
              <a:buFontTx/>
              <a:buNone/>
            </a:pPr>
            <a:r>
              <a:rPr lang="en-US" altLang="en-US" sz="2000">
                <a:cs typeface="Times New Roman" pitchFamily="16" charset="0"/>
              </a:rPr>
              <a:t>Metadata </a:t>
            </a:r>
            <a:r>
              <a:rPr lang="en-US" altLang="en-US" sz="2000" b="1" i="1" u="sng">
                <a:solidFill>
                  <a:srgbClr val="800000"/>
                </a:solidFill>
                <a:cs typeface="Times New Roman" pitchFamily="16" charset="0"/>
              </a:rPr>
              <a:t>describes</a:t>
            </a:r>
            <a:r>
              <a:rPr lang="en-US" altLang="en-US" sz="2000">
                <a:cs typeface="Times New Roman" pitchFamily="16" charset="0"/>
              </a:rPr>
              <a:t> the characteristics of the data.  The drifter metadata describes:</a:t>
            </a:r>
          </a:p>
          <a:p>
            <a:pPr>
              <a:buClrTx/>
              <a:buFontTx/>
              <a:buNone/>
            </a:pPr>
            <a:r>
              <a:rPr lang="en-US" altLang="en-US" sz="2000">
                <a:cs typeface="Times New Roman" pitchFamily="16" charset="0"/>
              </a:rPr>
              <a:t>	ID number</a:t>
            </a:r>
          </a:p>
          <a:p>
            <a:pPr>
              <a:buClrTx/>
              <a:buFontTx/>
              <a:buNone/>
            </a:pPr>
            <a:r>
              <a:rPr lang="en-US" altLang="en-US" sz="2000">
                <a:cs typeface="Times New Roman" pitchFamily="16" charset="0"/>
              </a:rPr>
              <a:t>	GDC unique ID</a:t>
            </a:r>
          </a:p>
          <a:p>
            <a:pPr>
              <a:buClrTx/>
              <a:buFontTx/>
              <a:buNone/>
            </a:pPr>
            <a:r>
              <a:rPr lang="en-US" altLang="en-US" sz="2000">
                <a:cs typeface="Times New Roman" pitchFamily="16" charset="0"/>
              </a:rPr>
              <a:t>	WMO number</a:t>
            </a:r>
          </a:p>
          <a:p>
            <a:pPr>
              <a:buClrTx/>
              <a:buFontTx/>
              <a:buNone/>
            </a:pPr>
            <a:r>
              <a:rPr lang="en-US" altLang="en-US" sz="2000">
                <a:cs typeface="Times New Roman" pitchFamily="16" charset="0"/>
              </a:rPr>
              <a:t>	Program number</a:t>
            </a:r>
          </a:p>
          <a:p>
            <a:pPr>
              <a:buClrTx/>
              <a:buFontTx/>
              <a:buNone/>
            </a:pPr>
            <a:r>
              <a:rPr lang="en-US" altLang="en-US" sz="2000">
                <a:cs typeface="Times New Roman" pitchFamily="16" charset="0"/>
              </a:rPr>
              <a:t>	Contact Information</a:t>
            </a:r>
          </a:p>
          <a:p>
            <a:pPr>
              <a:buClrTx/>
              <a:buFontTx/>
              <a:buNone/>
            </a:pPr>
            <a:r>
              <a:rPr lang="en-US" altLang="en-US" sz="2000">
                <a:cs typeface="Times New Roman" pitchFamily="16" charset="0"/>
              </a:rPr>
              <a:t>	Deployment time, latitude and longitude</a:t>
            </a:r>
          </a:p>
          <a:p>
            <a:pPr>
              <a:buClrTx/>
              <a:buFontTx/>
              <a:buNone/>
            </a:pPr>
            <a:r>
              <a:rPr lang="en-US" altLang="en-US" sz="2000">
                <a:cs typeface="Times New Roman" pitchFamily="16" charset="0"/>
              </a:rPr>
              <a:t>	Manufacturer</a:t>
            </a:r>
          </a:p>
          <a:p>
            <a:pPr>
              <a:buClrTx/>
              <a:buFontTx/>
              <a:buNone/>
            </a:pPr>
            <a:r>
              <a:rPr lang="en-US" altLang="en-US" sz="2000">
                <a:cs typeface="Times New Roman" pitchFamily="16" charset="0"/>
              </a:rPr>
              <a:t>	Buoy type</a:t>
            </a:r>
          </a:p>
          <a:p>
            <a:pPr>
              <a:buClrTx/>
              <a:buFontTx/>
              <a:buNone/>
            </a:pPr>
            <a:r>
              <a:rPr lang="en-US" altLang="en-US" sz="2000">
                <a:cs typeface="Times New Roman" pitchFamily="16" charset="0"/>
              </a:rPr>
              <a:t>	Drogue type, length, and brief description of its characteristics</a:t>
            </a:r>
          </a:p>
          <a:p>
            <a:pPr>
              <a:buClrTx/>
              <a:buFontTx/>
              <a:buNone/>
            </a:pPr>
            <a:r>
              <a:rPr lang="en-US" altLang="en-US" sz="2000">
                <a:cs typeface="Times New Roman" pitchFamily="16" charset="0"/>
              </a:rPr>
              <a:t>	Sensors transfer functions</a:t>
            </a:r>
          </a:p>
          <a:p>
            <a:pPr>
              <a:buClrTx/>
              <a:buFontTx/>
              <a:buNone/>
            </a:pPr>
            <a:r>
              <a:rPr lang="en-US" altLang="en-US" sz="2000">
                <a:cs typeface="Times New Roman" pitchFamily="16" charset="0"/>
              </a:rPr>
              <a:t>	Track inventory of drifters, both in storage and in transit</a:t>
            </a:r>
          </a:p>
          <a:p>
            <a:pPr>
              <a:buClrTx/>
              <a:buFontTx/>
              <a:buNone/>
            </a:pPr>
            <a:r>
              <a:rPr lang="en-US" altLang="en-US" sz="2000">
                <a:cs typeface="Times New Roman" pitchFamily="16" charset="0"/>
              </a:rPr>
              <a:t>	</a:t>
            </a:r>
          </a:p>
          <a:p>
            <a:pPr>
              <a:buClrTx/>
              <a:buFontTx/>
              <a:buNone/>
            </a:pPr>
            <a:r>
              <a:rPr lang="en-US" altLang="en-US" sz="2000">
                <a:cs typeface="Times New Roman" pitchFamily="16" charset="0"/>
              </a:rPr>
              <a:t>Metadata helps </a:t>
            </a:r>
            <a:r>
              <a:rPr lang="en-US" altLang="en-US" sz="2000" b="1" i="1" u="sng">
                <a:solidFill>
                  <a:srgbClr val="800000"/>
                </a:solidFill>
                <a:cs typeface="Times New Roman" pitchFamily="16" charset="0"/>
              </a:rPr>
              <a:t>share</a:t>
            </a:r>
            <a:r>
              <a:rPr lang="en-US" altLang="en-US" sz="2000">
                <a:cs typeface="Times New Roman" pitchFamily="16" charset="0"/>
              </a:rPr>
              <a:t> reliable information, and </a:t>
            </a:r>
            <a:r>
              <a:rPr lang="en-US" altLang="en-US" sz="2000" b="1" i="1" u="sng">
                <a:solidFill>
                  <a:srgbClr val="800000"/>
                </a:solidFill>
                <a:cs typeface="Times New Roman" pitchFamily="16" charset="0"/>
              </a:rPr>
              <a:t>maintain </a:t>
            </a:r>
            <a:r>
              <a:rPr lang="en-US" altLang="en-US" sz="2000">
                <a:cs typeface="Times New Roman" pitchFamily="16" charset="0"/>
              </a:rPr>
              <a:t>homogeneity of the database</a:t>
            </a:r>
          </a:p>
        </p:txBody>
      </p:sp>
      <p:sp>
        <p:nvSpPr>
          <p:cNvPr id="43012" name="Rectangle 4"/>
          <p:cNvSpPr>
            <a:spLocks noChangeArrowheads="1"/>
          </p:cNvSpPr>
          <p:nvPr/>
        </p:nvSpPr>
        <p:spPr bwMode="auto">
          <a:xfrm>
            <a:off x="514350" y="5868988"/>
            <a:ext cx="8115300" cy="581025"/>
          </a:xfrm>
          <a:prstGeom prst="rect">
            <a:avLst/>
          </a:prstGeom>
          <a:solidFill>
            <a:srgbClr val="0000FF"/>
          </a:solidFill>
          <a:ln w="28440" cap="sq">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spcBef>
                <a:spcPts val="2000"/>
              </a:spcBef>
              <a:buClrTx/>
              <a:buFontTx/>
              <a:buNone/>
            </a:pPr>
            <a:r>
              <a:rPr lang="en-US" altLang="en-US" sz="3200" b="1" i="1">
                <a:solidFill>
                  <a:srgbClr val="FFFF00"/>
                </a:solidFill>
                <a:cs typeface="Times New Roman" pitchFamily="16" charset="0"/>
              </a:rPr>
              <a:t>Without </a:t>
            </a:r>
            <a:r>
              <a:rPr lang="en-US" altLang="en-US" sz="3200" b="1" i="1" u="sng">
                <a:solidFill>
                  <a:srgbClr val="FFFF00"/>
                </a:solidFill>
                <a:cs typeface="Times New Roman" pitchFamily="16" charset="0"/>
              </a:rPr>
              <a:t>METADATA</a:t>
            </a:r>
            <a:r>
              <a:rPr lang="en-US" altLang="en-US" sz="3200" b="1" i="1">
                <a:solidFill>
                  <a:srgbClr val="FFFF00"/>
                </a:solidFill>
                <a:cs typeface="Times New Roman" pitchFamily="16" charset="0"/>
              </a:rPr>
              <a:t> no data set is complete</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1" presetClass="entr" fill="hold" nodeType="afterEffect">
                                  <p:stCondLst>
                                    <p:cond delay="0"/>
                                  </p:stCondLst>
                                  <p:childTnLst>
                                    <p:set>
                                      <p:cBhvr additive="repl">
                                        <p:cTn id="6" dur="1" fill="hold">
                                          <p:stCondLst>
                                            <p:cond delay="499"/>
                                          </p:stCondLst>
                                        </p:cTn>
                                        <p:tgtEl>
                                          <p:spTgt spid="43009"/>
                                        </p:tgtEl>
                                        <p:attrNameLst>
                                          <p:attrName>style.visibility</p:attrName>
                                        </p:attrNameLst>
                                      </p:cBhvr>
                                      <p:to>
                                        <p:strVal val="visible"/>
                                      </p:to>
                                    </p:set>
                                  </p:childTnLst>
                                </p:cTn>
                              </p:par>
                            </p:childTnLst>
                          </p:cTn>
                        </p:par>
                        <p:par>
                          <p:cTn id="7" fill="hold" nodeType="afterGroup">
                            <p:stCondLst>
                              <p:cond delay="500"/>
                            </p:stCondLst>
                            <p:childTnLst>
                              <p:par>
                                <p:cTn id="8" presetID="23" presetClass="entr" presetSubtype="16" fill="hold" nodeType="afterEffect">
                                  <p:stCondLst>
                                    <p:cond delay="1000"/>
                                  </p:stCondLst>
                                  <p:childTnLst>
                                    <p:set>
                                      <p:cBhvr additive="repl">
                                        <p:cTn id="9" dur="1" fill="hold">
                                          <p:stCondLst>
                                            <p:cond delay="0"/>
                                          </p:stCondLst>
                                        </p:cTn>
                                        <p:tgtEl>
                                          <p:spTgt spid="43010"/>
                                        </p:tgtEl>
                                        <p:attrNameLst>
                                          <p:attrName>style.visibility</p:attrName>
                                        </p:attrNameLst>
                                      </p:cBhvr>
                                      <p:to>
                                        <p:strVal val="visible"/>
                                      </p:to>
                                    </p:set>
                                    <p:anim calcmode="lin" valueType="num">
                                      <p:cBhvr additive="repl">
                                        <p:cTn id="10" dur="500" fill="hold"/>
                                        <p:tgtEl>
                                          <p:spTgt spid="43010"/>
                                        </p:tgtEl>
                                        <p:attrNameLst>
                                          <p:attrName>ppt_w</p:attrName>
                                        </p:attrNameLst>
                                      </p:cBhvr>
                                      <p:tavLst>
                                        <p:tav tm="100000">
                                          <p:val>
                                            <p:fltVal val="0"/>
                                          </p:val>
                                        </p:tav>
                                        <p:tav>
                                          <p:val>
                                            <p:strVal val="#ppt_w"/>
                                          </p:val>
                                        </p:tav>
                                      </p:tavLst>
                                    </p:anim>
                                    <p:anim calcmode="lin" valueType="num">
                                      <p:cBhvr additive="repl">
                                        <p:cTn id="11" dur="500" fill="hold"/>
                                        <p:tgtEl>
                                          <p:spTgt spid="43010"/>
                                        </p:tgtEl>
                                        <p:attrNameLst>
                                          <p:attrName>ppt_h</p:attrName>
                                        </p:attrNameLst>
                                      </p:cBhvr>
                                      <p:tavLst>
                                        <p:tav tm="100000">
                                          <p:val>
                                            <p:fltVal val="0"/>
                                          </p:val>
                                        </p:tav>
                                        <p:tav>
                                          <p:val>
                                            <p:strVal val="#ppt_h"/>
                                          </p:val>
                                        </p:tav>
                                      </p:tavLst>
                                    </p:anim>
                                  </p:childTnLst>
                                </p:cTn>
                              </p:par>
                            </p:childTnLst>
                          </p:cTn>
                        </p:par>
                        <p:par>
                          <p:cTn id="12" fill="hold" nodeType="afterGroup">
                            <p:stCondLst>
                              <p:cond delay="2000"/>
                            </p:stCondLst>
                            <p:childTnLst>
                              <p:par>
                                <p:cTn id="13" presetID="3" presetClass="entr" presetSubtype="10" fill="hold" nodeType="afterEffect">
                                  <p:stCondLst>
                                    <p:cond delay="1000"/>
                                  </p:stCondLst>
                                  <p:childTnLst>
                                    <p:set>
                                      <p:cBhvr additive="repl">
                                        <p:cTn id="14" dur="1" fill="hold">
                                          <p:stCondLst>
                                            <p:cond delay="0"/>
                                          </p:stCondLst>
                                        </p:cTn>
                                        <p:tgtEl>
                                          <p:spTgt spid="43011">
                                            <p:txEl>
                                              <p:pRg st="0" end="0"/>
                                            </p:txEl>
                                          </p:spTgt>
                                        </p:tgtEl>
                                        <p:attrNameLst>
                                          <p:attrName>style.visibility</p:attrName>
                                        </p:attrNameLst>
                                      </p:cBhvr>
                                      <p:to>
                                        <p:strVal val="visible"/>
                                      </p:to>
                                    </p:set>
                                    <p:animEffect transition="in" filter="blinds(horizontal)">
                                      <p:cBhvr additive="repl">
                                        <p:cTn id="15" dur="500"/>
                                        <p:tgtEl>
                                          <p:spTgt spid="43011">
                                            <p:txEl>
                                              <p:pRg st="0" end="0"/>
                                            </p:txEl>
                                          </p:spTgt>
                                        </p:tgtEl>
                                      </p:cBhvr>
                                    </p:animEffect>
                                  </p:childTnLst>
                                </p:cTn>
                              </p:par>
                            </p:childTnLst>
                          </p:cTn>
                        </p:par>
                        <p:par>
                          <p:cTn id="16" fill="hold" nodeType="afterGroup">
                            <p:stCondLst>
                              <p:cond delay="3500"/>
                            </p:stCondLst>
                            <p:childTnLst>
                              <p:par>
                                <p:cTn id="17" presetID="3" presetClass="entr" presetSubtype="10" fill="hold" nodeType="afterEffect">
                                  <p:stCondLst>
                                    <p:cond delay="1000"/>
                                  </p:stCondLst>
                                  <p:childTnLst>
                                    <p:set>
                                      <p:cBhvr additive="repl">
                                        <p:cTn id="18" dur="1" fill="hold">
                                          <p:stCondLst>
                                            <p:cond delay="0"/>
                                          </p:stCondLst>
                                        </p:cTn>
                                        <p:tgtEl>
                                          <p:spTgt spid="43011">
                                            <p:txEl>
                                              <p:pRg st="1" end="1"/>
                                            </p:txEl>
                                          </p:spTgt>
                                        </p:tgtEl>
                                        <p:attrNameLst>
                                          <p:attrName>style.visibility</p:attrName>
                                        </p:attrNameLst>
                                      </p:cBhvr>
                                      <p:to>
                                        <p:strVal val="visible"/>
                                      </p:to>
                                    </p:set>
                                    <p:animEffect transition="in" filter="blinds(horizontal)">
                                      <p:cBhvr additive="repl">
                                        <p:cTn id="19" dur="500"/>
                                        <p:tgtEl>
                                          <p:spTgt spid="43011">
                                            <p:txEl>
                                              <p:pRg st="1" end="1"/>
                                            </p:txEl>
                                          </p:spTgt>
                                        </p:tgtEl>
                                      </p:cBhvr>
                                    </p:animEffect>
                                  </p:childTnLst>
                                </p:cTn>
                              </p:par>
                            </p:childTnLst>
                          </p:cTn>
                        </p:par>
                        <p:par>
                          <p:cTn id="20" fill="hold" nodeType="afterGroup">
                            <p:stCondLst>
                              <p:cond delay="5000"/>
                            </p:stCondLst>
                            <p:childTnLst>
                              <p:par>
                                <p:cTn id="21" presetID="3" presetClass="entr" presetSubtype="10" fill="hold" nodeType="afterEffect">
                                  <p:stCondLst>
                                    <p:cond delay="1000"/>
                                  </p:stCondLst>
                                  <p:childTnLst>
                                    <p:set>
                                      <p:cBhvr additive="repl">
                                        <p:cTn id="22" dur="1" fill="hold">
                                          <p:stCondLst>
                                            <p:cond delay="0"/>
                                          </p:stCondLst>
                                        </p:cTn>
                                        <p:tgtEl>
                                          <p:spTgt spid="43011">
                                            <p:txEl>
                                              <p:pRg st="2" end="2"/>
                                            </p:txEl>
                                          </p:spTgt>
                                        </p:tgtEl>
                                        <p:attrNameLst>
                                          <p:attrName>style.visibility</p:attrName>
                                        </p:attrNameLst>
                                      </p:cBhvr>
                                      <p:to>
                                        <p:strVal val="visible"/>
                                      </p:to>
                                    </p:set>
                                    <p:animEffect transition="in" filter="blinds(horizontal)">
                                      <p:cBhvr additive="repl">
                                        <p:cTn id="23" dur="500"/>
                                        <p:tgtEl>
                                          <p:spTgt spid="43011">
                                            <p:txEl>
                                              <p:pRg st="2" end="2"/>
                                            </p:txEl>
                                          </p:spTgt>
                                        </p:tgtEl>
                                      </p:cBhvr>
                                    </p:animEffect>
                                  </p:childTnLst>
                                </p:cTn>
                              </p:par>
                            </p:childTnLst>
                          </p:cTn>
                        </p:par>
                        <p:par>
                          <p:cTn id="24" fill="hold" nodeType="afterGroup">
                            <p:stCondLst>
                              <p:cond delay="6500"/>
                            </p:stCondLst>
                            <p:childTnLst>
                              <p:par>
                                <p:cTn id="25" presetID="3" presetClass="entr" presetSubtype="10" fill="hold" nodeType="afterEffect">
                                  <p:stCondLst>
                                    <p:cond delay="1000"/>
                                  </p:stCondLst>
                                  <p:childTnLst>
                                    <p:set>
                                      <p:cBhvr additive="repl">
                                        <p:cTn id="26" dur="1" fill="hold">
                                          <p:stCondLst>
                                            <p:cond delay="0"/>
                                          </p:stCondLst>
                                        </p:cTn>
                                        <p:tgtEl>
                                          <p:spTgt spid="43011">
                                            <p:txEl>
                                              <p:pRg st="3" end="3"/>
                                            </p:txEl>
                                          </p:spTgt>
                                        </p:tgtEl>
                                        <p:attrNameLst>
                                          <p:attrName>style.visibility</p:attrName>
                                        </p:attrNameLst>
                                      </p:cBhvr>
                                      <p:to>
                                        <p:strVal val="visible"/>
                                      </p:to>
                                    </p:set>
                                    <p:animEffect transition="in" filter="blinds(horizontal)">
                                      <p:cBhvr additive="repl">
                                        <p:cTn id="27" dur="500"/>
                                        <p:tgtEl>
                                          <p:spTgt spid="43011">
                                            <p:txEl>
                                              <p:pRg st="3" end="3"/>
                                            </p:txEl>
                                          </p:spTgt>
                                        </p:tgtEl>
                                      </p:cBhvr>
                                    </p:animEffect>
                                  </p:childTnLst>
                                </p:cTn>
                              </p:par>
                            </p:childTnLst>
                          </p:cTn>
                        </p:par>
                        <p:par>
                          <p:cTn id="28" fill="hold" nodeType="afterGroup">
                            <p:stCondLst>
                              <p:cond delay="8000"/>
                            </p:stCondLst>
                            <p:childTnLst>
                              <p:par>
                                <p:cTn id="29" presetID="3" presetClass="entr" presetSubtype="10" fill="hold" nodeType="afterEffect">
                                  <p:stCondLst>
                                    <p:cond delay="1000"/>
                                  </p:stCondLst>
                                  <p:childTnLst>
                                    <p:set>
                                      <p:cBhvr additive="repl">
                                        <p:cTn id="30" dur="1" fill="hold">
                                          <p:stCondLst>
                                            <p:cond delay="0"/>
                                          </p:stCondLst>
                                        </p:cTn>
                                        <p:tgtEl>
                                          <p:spTgt spid="43011">
                                            <p:txEl>
                                              <p:pRg st="4" end="4"/>
                                            </p:txEl>
                                          </p:spTgt>
                                        </p:tgtEl>
                                        <p:attrNameLst>
                                          <p:attrName>style.visibility</p:attrName>
                                        </p:attrNameLst>
                                      </p:cBhvr>
                                      <p:to>
                                        <p:strVal val="visible"/>
                                      </p:to>
                                    </p:set>
                                    <p:animEffect transition="in" filter="blinds(horizontal)">
                                      <p:cBhvr additive="repl">
                                        <p:cTn id="31" dur="500"/>
                                        <p:tgtEl>
                                          <p:spTgt spid="43011">
                                            <p:txEl>
                                              <p:pRg st="4" end="4"/>
                                            </p:txEl>
                                          </p:spTgt>
                                        </p:tgtEl>
                                      </p:cBhvr>
                                    </p:animEffect>
                                  </p:childTnLst>
                                </p:cTn>
                              </p:par>
                            </p:childTnLst>
                          </p:cTn>
                        </p:par>
                        <p:par>
                          <p:cTn id="32" fill="hold" nodeType="afterGroup">
                            <p:stCondLst>
                              <p:cond delay="9500"/>
                            </p:stCondLst>
                            <p:childTnLst>
                              <p:par>
                                <p:cTn id="33" presetID="3" presetClass="entr" presetSubtype="10" fill="hold" nodeType="afterEffect">
                                  <p:stCondLst>
                                    <p:cond delay="1000"/>
                                  </p:stCondLst>
                                  <p:childTnLst>
                                    <p:set>
                                      <p:cBhvr additive="repl">
                                        <p:cTn id="34" dur="1" fill="hold">
                                          <p:stCondLst>
                                            <p:cond delay="0"/>
                                          </p:stCondLst>
                                        </p:cTn>
                                        <p:tgtEl>
                                          <p:spTgt spid="43011">
                                            <p:txEl>
                                              <p:pRg st="5" end="5"/>
                                            </p:txEl>
                                          </p:spTgt>
                                        </p:tgtEl>
                                        <p:attrNameLst>
                                          <p:attrName>style.visibility</p:attrName>
                                        </p:attrNameLst>
                                      </p:cBhvr>
                                      <p:to>
                                        <p:strVal val="visible"/>
                                      </p:to>
                                    </p:set>
                                    <p:animEffect transition="in" filter="blinds(horizontal)">
                                      <p:cBhvr additive="repl">
                                        <p:cTn id="35" dur="500"/>
                                        <p:tgtEl>
                                          <p:spTgt spid="43011">
                                            <p:txEl>
                                              <p:pRg st="5" end="5"/>
                                            </p:txEl>
                                          </p:spTgt>
                                        </p:tgtEl>
                                      </p:cBhvr>
                                    </p:animEffect>
                                  </p:childTnLst>
                                </p:cTn>
                              </p:par>
                            </p:childTnLst>
                          </p:cTn>
                        </p:par>
                        <p:par>
                          <p:cTn id="36" fill="hold" nodeType="afterGroup">
                            <p:stCondLst>
                              <p:cond delay="11000"/>
                            </p:stCondLst>
                            <p:childTnLst>
                              <p:par>
                                <p:cTn id="37" presetID="3" presetClass="entr" presetSubtype="10" fill="hold" nodeType="afterEffect">
                                  <p:stCondLst>
                                    <p:cond delay="1000"/>
                                  </p:stCondLst>
                                  <p:childTnLst>
                                    <p:set>
                                      <p:cBhvr additive="repl">
                                        <p:cTn id="38" dur="1" fill="hold">
                                          <p:stCondLst>
                                            <p:cond delay="0"/>
                                          </p:stCondLst>
                                        </p:cTn>
                                        <p:tgtEl>
                                          <p:spTgt spid="43011">
                                            <p:txEl>
                                              <p:pRg st="6" end="6"/>
                                            </p:txEl>
                                          </p:spTgt>
                                        </p:tgtEl>
                                        <p:attrNameLst>
                                          <p:attrName>style.visibility</p:attrName>
                                        </p:attrNameLst>
                                      </p:cBhvr>
                                      <p:to>
                                        <p:strVal val="visible"/>
                                      </p:to>
                                    </p:set>
                                    <p:animEffect transition="in" filter="blinds(horizontal)">
                                      <p:cBhvr additive="repl">
                                        <p:cTn id="39" dur="500"/>
                                        <p:tgtEl>
                                          <p:spTgt spid="43011">
                                            <p:txEl>
                                              <p:pRg st="6" end="6"/>
                                            </p:txEl>
                                          </p:spTgt>
                                        </p:tgtEl>
                                      </p:cBhvr>
                                    </p:animEffect>
                                  </p:childTnLst>
                                </p:cTn>
                              </p:par>
                            </p:childTnLst>
                          </p:cTn>
                        </p:par>
                        <p:par>
                          <p:cTn id="40" fill="hold" nodeType="afterGroup">
                            <p:stCondLst>
                              <p:cond delay="12500"/>
                            </p:stCondLst>
                            <p:childTnLst>
                              <p:par>
                                <p:cTn id="41" presetID="3" presetClass="entr" presetSubtype="10" fill="hold" nodeType="afterEffect">
                                  <p:stCondLst>
                                    <p:cond delay="1000"/>
                                  </p:stCondLst>
                                  <p:childTnLst>
                                    <p:set>
                                      <p:cBhvr additive="repl">
                                        <p:cTn id="42" dur="1" fill="hold">
                                          <p:stCondLst>
                                            <p:cond delay="0"/>
                                          </p:stCondLst>
                                        </p:cTn>
                                        <p:tgtEl>
                                          <p:spTgt spid="43011">
                                            <p:txEl>
                                              <p:pRg st="7" end="7"/>
                                            </p:txEl>
                                          </p:spTgt>
                                        </p:tgtEl>
                                        <p:attrNameLst>
                                          <p:attrName>style.visibility</p:attrName>
                                        </p:attrNameLst>
                                      </p:cBhvr>
                                      <p:to>
                                        <p:strVal val="visible"/>
                                      </p:to>
                                    </p:set>
                                    <p:animEffect transition="in" filter="blinds(horizontal)">
                                      <p:cBhvr additive="repl">
                                        <p:cTn id="43" dur="500"/>
                                        <p:tgtEl>
                                          <p:spTgt spid="43011">
                                            <p:txEl>
                                              <p:pRg st="7" end="7"/>
                                            </p:txEl>
                                          </p:spTgt>
                                        </p:tgtEl>
                                      </p:cBhvr>
                                    </p:animEffect>
                                  </p:childTnLst>
                                </p:cTn>
                              </p:par>
                            </p:childTnLst>
                          </p:cTn>
                        </p:par>
                        <p:par>
                          <p:cTn id="44" fill="hold" nodeType="afterGroup">
                            <p:stCondLst>
                              <p:cond delay="14000"/>
                            </p:stCondLst>
                            <p:childTnLst>
                              <p:par>
                                <p:cTn id="45" presetID="3" presetClass="entr" presetSubtype="10" fill="hold" nodeType="afterEffect">
                                  <p:stCondLst>
                                    <p:cond delay="1000"/>
                                  </p:stCondLst>
                                  <p:childTnLst>
                                    <p:set>
                                      <p:cBhvr additive="repl">
                                        <p:cTn id="46" dur="1" fill="hold">
                                          <p:stCondLst>
                                            <p:cond delay="0"/>
                                          </p:stCondLst>
                                        </p:cTn>
                                        <p:tgtEl>
                                          <p:spTgt spid="43011">
                                            <p:txEl>
                                              <p:pRg st="8" end="8"/>
                                            </p:txEl>
                                          </p:spTgt>
                                        </p:tgtEl>
                                        <p:attrNameLst>
                                          <p:attrName>style.visibility</p:attrName>
                                        </p:attrNameLst>
                                      </p:cBhvr>
                                      <p:to>
                                        <p:strVal val="visible"/>
                                      </p:to>
                                    </p:set>
                                    <p:animEffect transition="in" filter="blinds(horizontal)">
                                      <p:cBhvr additive="repl">
                                        <p:cTn id="47" dur="500"/>
                                        <p:tgtEl>
                                          <p:spTgt spid="43011">
                                            <p:txEl>
                                              <p:pRg st="8" end="8"/>
                                            </p:txEl>
                                          </p:spTgt>
                                        </p:tgtEl>
                                      </p:cBhvr>
                                    </p:animEffect>
                                  </p:childTnLst>
                                </p:cTn>
                              </p:par>
                            </p:childTnLst>
                          </p:cTn>
                        </p:par>
                        <p:par>
                          <p:cTn id="48" fill="hold" nodeType="afterGroup">
                            <p:stCondLst>
                              <p:cond delay="15500"/>
                            </p:stCondLst>
                            <p:childTnLst>
                              <p:par>
                                <p:cTn id="49" presetID="3" presetClass="entr" presetSubtype="10" fill="hold" nodeType="afterEffect">
                                  <p:stCondLst>
                                    <p:cond delay="1000"/>
                                  </p:stCondLst>
                                  <p:childTnLst>
                                    <p:set>
                                      <p:cBhvr additive="repl">
                                        <p:cTn id="50" dur="1" fill="hold">
                                          <p:stCondLst>
                                            <p:cond delay="0"/>
                                          </p:stCondLst>
                                        </p:cTn>
                                        <p:tgtEl>
                                          <p:spTgt spid="43011">
                                            <p:txEl>
                                              <p:pRg st="9" end="9"/>
                                            </p:txEl>
                                          </p:spTgt>
                                        </p:tgtEl>
                                        <p:attrNameLst>
                                          <p:attrName>style.visibility</p:attrName>
                                        </p:attrNameLst>
                                      </p:cBhvr>
                                      <p:to>
                                        <p:strVal val="visible"/>
                                      </p:to>
                                    </p:set>
                                    <p:animEffect transition="in" filter="blinds(horizontal)">
                                      <p:cBhvr additive="repl">
                                        <p:cTn id="51" dur="500"/>
                                        <p:tgtEl>
                                          <p:spTgt spid="43011">
                                            <p:txEl>
                                              <p:pRg st="9" end="9"/>
                                            </p:txEl>
                                          </p:spTgt>
                                        </p:tgtEl>
                                      </p:cBhvr>
                                    </p:animEffect>
                                  </p:childTnLst>
                                </p:cTn>
                              </p:par>
                            </p:childTnLst>
                          </p:cTn>
                        </p:par>
                        <p:par>
                          <p:cTn id="52" fill="hold" nodeType="afterGroup">
                            <p:stCondLst>
                              <p:cond delay="17000"/>
                            </p:stCondLst>
                            <p:childTnLst>
                              <p:par>
                                <p:cTn id="53" presetID="3" presetClass="entr" presetSubtype="10" fill="hold" nodeType="afterEffect">
                                  <p:stCondLst>
                                    <p:cond delay="1000"/>
                                  </p:stCondLst>
                                  <p:childTnLst>
                                    <p:set>
                                      <p:cBhvr additive="repl">
                                        <p:cTn id="54" dur="1" fill="hold">
                                          <p:stCondLst>
                                            <p:cond delay="0"/>
                                          </p:stCondLst>
                                        </p:cTn>
                                        <p:tgtEl>
                                          <p:spTgt spid="43011">
                                            <p:txEl>
                                              <p:pRg st="10" end="10"/>
                                            </p:txEl>
                                          </p:spTgt>
                                        </p:tgtEl>
                                        <p:attrNameLst>
                                          <p:attrName>style.visibility</p:attrName>
                                        </p:attrNameLst>
                                      </p:cBhvr>
                                      <p:to>
                                        <p:strVal val="visible"/>
                                      </p:to>
                                    </p:set>
                                    <p:animEffect transition="in" filter="blinds(horizontal)">
                                      <p:cBhvr additive="repl">
                                        <p:cTn id="55" dur="500"/>
                                        <p:tgtEl>
                                          <p:spTgt spid="43011">
                                            <p:txEl>
                                              <p:pRg st="10" end="10"/>
                                            </p:txEl>
                                          </p:spTgt>
                                        </p:tgtEl>
                                      </p:cBhvr>
                                    </p:animEffect>
                                  </p:childTnLst>
                                </p:cTn>
                              </p:par>
                            </p:childTnLst>
                          </p:cTn>
                        </p:par>
                        <p:par>
                          <p:cTn id="56" fill="hold" nodeType="afterGroup">
                            <p:stCondLst>
                              <p:cond delay="18500"/>
                            </p:stCondLst>
                            <p:childTnLst>
                              <p:par>
                                <p:cTn id="57" presetID="3" presetClass="entr" presetSubtype="10" fill="hold" nodeType="afterEffect">
                                  <p:stCondLst>
                                    <p:cond delay="1000"/>
                                  </p:stCondLst>
                                  <p:childTnLst>
                                    <p:set>
                                      <p:cBhvr additive="repl">
                                        <p:cTn id="58" dur="1" fill="hold">
                                          <p:stCondLst>
                                            <p:cond delay="0"/>
                                          </p:stCondLst>
                                        </p:cTn>
                                        <p:tgtEl>
                                          <p:spTgt spid="43011">
                                            <p:txEl>
                                              <p:pRg st="11" end="11"/>
                                            </p:txEl>
                                          </p:spTgt>
                                        </p:tgtEl>
                                        <p:attrNameLst>
                                          <p:attrName>style.visibility</p:attrName>
                                        </p:attrNameLst>
                                      </p:cBhvr>
                                      <p:to>
                                        <p:strVal val="visible"/>
                                      </p:to>
                                    </p:set>
                                    <p:animEffect transition="in" filter="blinds(horizontal)">
                                      <p:cBhvr additive="repl">
                                        <p:cTn id="59" dur="500"/>
                                        <p:tgtEl>
                                          <p:spTgt spid="43011">
                                            <p:txEl>
                                              <p:pRg st="11" end="11"/>
                                            </p:txEl>
                                          </p:spTgt>
                                        </p:tgtEl>
                                      </p:cBhvr>
                                    </p:animEffect>
                                  </p:childTnLst>
                                </p:cTn>
                              </p:par>
                            </p:childTnLst>
                          </p:cTn>
                        </p:par>
                        <p:par>
                          <p:cTn id="60" fill="hold" nodeType="afterGroup">
                            <p:stCondLst>
                              <p:cond delay="20000"/>
                            </p:stCondLst>
                            <p:childTnLst>
                              <p:par>
                                <p:cTn id="61" presetID="3" presetClass="entr" presetSubtype="10" fill="hold" nodeType="afterEffect">
                                  <p:stCondLst>
                                    <p:cond delay="1000"/>
                                  </p:stCondLst>
                                  <p:childTnLst>
                                    <p:set>
                                      <p:cBhvr additive="repl">
                                        <p:cTn id="62" dur="1" fill="hold">
                                          <p:stCondLst>
                                            <p:cond delay="0"/>
                                          </p:stCondLst>
                                        </p:cTn>
                                        <p:tgtEl>
                                          <p:spTgt spid="43011">
                                            <p:txEl>
                                              <p:pRg st="12" end="12"/>
                                            </p:txEl>
                                          </p:spTgt>
                                        </p:tgtEl>
                                        <p:attrNameLst>
                                          <p:attrName>style.visibility</p:attrName>
                                        </p:attrNameLst>
                                      </p:cBhvr>
                                      <p:to>
                                        <p:strVal val="visible"/>
                                      </p:to>
                                    </p:set>
                                    <p:animEffect transition="in" filter="blinds(horizontal)">
                                      <p:cBhvr additive="repl">
                                        <p:cTn id="63" dur="500"/>
                                        <p:tgtEl>
                                          <p:spTgt spid="43011">
                                            <p:txEl>
                                              <p:pRg st="12" end="12"/>
                                            </p:txEl>
                                          </p:spTgt>
                                        </p:tgtEl>
                                      </p:cBhvr>
                                    </p:animEffect>
                                  </p:childTnLst>
                                </p:cTn>
                              </p:par>
                            </p:childTnLst>
                          </p:cTn>
                        </p:par>
                        <p:par>
                          <p:cTn id="64" fill="hold" nodeType="afterGroup">
                            <p:stCondLst>
                              <p:cond delay="21500"/>
                            </p:stCondLst>
                            <p:childTnLst>
                              <p:par>
                                <p:cTn id="65" presetID="3" presetClass="entr" presetSubtype="10" fill="hold" nodeType="afterEffect">
                                  <p:stCondLst>
                                    <p:cond delay="1000"/>
                                  </p:stCondLst>
                                  <p:childTnLst>
                                    <p:set>
                                      <p:cBhvr additive="repl">
                                        <p:cTn id="66" dur="1" fill="hold">
                                          <p:stCondLst>
                                            <p:cond delay="0"/>
                                          </p:stCondLst>
                                        </p:cTn>
                                        <p:tgtEl>
                                          <p:spTgt spid="43011">
                                            <p:txEl>
                                              <p:pRg st="13" end="13"/>
                                            </p:txEl>
                                          </p:spTgt>
                                        </p:tgtEl>
                                        <p:attrNameLst>
                                          <p:attrName>style.visibility</p:attrName>
                                        </p:attrNameLst>
                                      </p:cBhvr>
                                      <p:to>
                                        <p:strVal val="visible"/>
                                      </p:to>
                                    </p:set>
                                    <p:animEffect transition="in" filter="blinds(horizontal)">
                                      <p:cBhvr additive="repl">
                                        <p:cTn id="67" dur="500"/>
                                        <p:tgtEl>
                                          <p:spTgt spid="43011">
                                            <p:txEl>
                                              <p:pRg st="13" end="13"/>
                                            </p:txEl>
                                          </p:spTgt>
                                        </p:tgtEl>
                                      </p:cBhvr>
                                    </p:animEffect>
                                  </p:childTnLst>
                                </p:cTn>
                              </p:par>
                            </p:childTnLst>
                          </p:cTn>
                        </p:par>
                        <p:par>
                          <p:cTn id="68" fill="hold" nodeType="afterGroup">
                            <p:stCondLst>
                              <p:cond delay="23000"/>
                            </p:stCondLst>
                            <p:childTnLst>
                              <p:par>
                                <p:cTn id="69" presetID="23" presetClass="entr" presetSubtype="16" fill="hold" nodeType="afterEffect">
                                  <p:stCondLst>
                                    <p:cond delay="1000"/>
                                  </p:stCondLst>
                                  <p:childTnLst>
                                    <p:set>
                                      <p:cBhvr additive="repl">
                                        <p:cTn id="70" dur="1" fill="hold">
                                          <p:stCondLst>
                                            <p:cond delay="0"/>
                                          </p:stCondLst>
                                        </p:cTn>
                                        <p:tgtEl>
                                          <p:spTgt spid="43012"/>
                                        </p:tgtEl>
                                        <p:attrNameLst>
                                          <p:attrName>style.visibility</p:attrName>
                                        </p:attrNameLst>
                                      </p:cBhvr>
                                      <p:to>
                                        <p:strVal val="visible"/>
                                      </p:to>
                                    </p:set>
                                    <p:anim calcmode="lin" valueType="num">
                                      <p:cBhvr additive="repl">
                                        <p:cTn id="71" dur="500" fill="hold"/>
                                        <p:tgtEl>
                                          <p:spTgt spid="43012"/>
                                        </p:tgtEl>
                                        <p:attrNameLst>
                                          <p:attrName>ppt_w</p:attrName>
                                        </p:attrNameLst>
                                      </p:cBhvr>
                                      <p:tavLst>
                                        <p:tav tm="100000">
                                          <p:val>
                                            <p:fltVal val="0"/>
                                          </p:val>
                                        </p:tav>
                                        <p:tav>
                                          <p:val>
                                            <p:strVal val="#ppt_w"/>
                                          </p:val>
                                        </p:tav>
                                      </p:tavLst>
                                    </p:anim>
                                    <p:anim calcmode="lin" valueType="num">
                                      <p:cBhvr additive="repl">
                                        <p:cTn id="72" dur="500" fill="hold"/>
                                        <p:tgtEl>
                                          <p:spTgt spid="43012"/>
                                        </p:tgtEl>
                                        <p:attrNameLst>
                                          <p:attrName>ppt_h</p:attrName>
                                        </p:attrNameLst>
                                      </p:cBhvr>
                                      <p:tavLst>
                                        <p:tav tm="100000">
                                          <p:val>
                                            <p:fltVal val="0"/>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905000" y="76200"/>
            <a:ext cx="5257800" cy="533400"/>
          </a:xfrm>
          <a:prstGeom prst="rect">
            <a:avLst/>
          </a:prstGeom>
          <a:solidFill>
            <a:srgbClr val="3333CC"/>
          </a:solidFill>
          <a:ln w="28440" cap="sq">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sz="3200" b="1" dirty="0" smtClean="0">
                <a:solidFill>
                  <a:srgbClr val="FFFF00"/>
                </a:solidFill>
              </a:rPr>
              <a:t>Specification Sheets</a:t>
            </a:r>
            <a:endParaRPr lang="en-US" altLang="en-US" sz="3200" b="1" dirty="0">
              <a:solidFill>
                <a:srgbClr val="FFFF00"/>
              </a:solidFill>
            </a:endParaRPr>
          </a:p>
        </p:txBody>
      </p:sp>
      <p:sp>
        <p:nvSpPr>
          <p:cNvPr id="3" name="TextBox 2"/>
          <p:cNvSpPr txBox="1"/>
          <p:nvPr/>
        </p:nvSpPr>
        <p:spPr>
          <a:xfrm>
            <a:off x="573315" y="1255216"/>
            <a:ext cx="8342085" cy="4154984"/>
          </a:xfrm>
          <a:prstGeom prst="rect">
            <a:avLst/>
          </a:prstGeom>
          <a:noFill/>
        </p:spPr>
        <p:txBody>
          <a:bodyPr wrap="square" rtlCol="0">
            <a:spAutoFit/>
          </a:bodyPr>
          <a:lstStyle/>
          <a:p>
            <a:r>
              <a:rPr lang="en-US" dirty="0" smtClean="0">
                <a:solidFill>
                  <a:schemeClr val="tx1"/>
                </a:solidFill>
              </a:rPr>
              <a:t>Specification sheets contain metadata about each drifter.  All manufacturers are required to send them to the DAC prior to shipping the drifters.</a:t>
            </a:r>
            <a:r>
              <a:rPr lang="en-US" dirty="0">
                <a:solidFill>
                  <a:schemeClr val="tx1"/>
                </a:solidFill>
              </a:rPr>
              <a:t> </a:t>
            </a:r>
            <a:r>
              <a:rPr lang="en-US" dirty="0" smtClean="0">
                <a:solidFill>
                  <a:schemeClr val="tx1"/>
                </a:solidFill>
              </a:rPr>
              <a:t>They are stored in a database and all the information they contain are made available on the web in two different kind of files, html and csv.  </a:t>
            </a:r>
          </a:p>
          <a:p>
            <a:endParaRPr lang="en-US" dirty="0">
              <a:solidFill>
                <a:schemeClr val="tx1"/>
              </a:solidFill>
            </a:endParaRPr>
          </a:p>
          <a:p>
            <a:r>
              <a:rPr lang="en-US" b="1" i="1" dirty="0" smtClean="0">
                <a:solidFill>
                  <a:schemeClr val="tx1"/>
                </a:solidFill>
              </a:rPr>
              <a:t>www.aoml.noaa.gov/phod/dac/Drifter_Specifications.htm</a:t>
            </a:r>
            <a:r>
              <a:rPr lang="en-US" b="1" i="1" dirty="0">
                <a:solidFill>
                  <a:schemeClr val="tx1"/>
                </a:solidFill>
              </a:rPr>
              <a:t>l</a:t>
            </a:r>
            <a:r>
              <a:rPr lang="en-US" b="1" dirty="0" smtClean="0">
                <a:solidFill>
                  <a:schemeClr val="tx1"/>
                </a:solidFill>
              </a:rPr>
              <a:t> (.csv)</a:t>
            </a:r>
          </a:p>
          <a:p>
            <a:r>
              <a:rPr lang="en-US" b="1" i="1" dirty="0" smtClean="0">
                <a:solidFill>
                  <a:schemeClr val="tx1"/>
                </a:solidFill>
              </a:rPr>
              <a:t>www.aoml.noaa.gov/phod/dac/Barometer_Metadata.html</a:t>
            </a:r>
            <a:r>
              <a:rPr lang="en-US" b="1" dirty="0" smtClean="0">
                <a:solidFill>
                  <a:schemeClr val="tx1"/>
                </a:solidFill>
              </a:rPr>
              <a:t> </a:t>
            </a:r>
            <a:r>
              <a:rPr lang="en-US" b="1" dirty="0">
                <a:solidFill>
                  <a:schemeClr val="tx1"/>
                </a:solidFill>
              </a:rPr>
              <a:t>(.csv)</a:t>
            </a:r>
          </a:p>
          <a:p>
            <a:r>
              <a:rPr lang="en-US" b="1" i="1" dirty="0" smtClean="0">
                <a:solidFill>
                  <a:schemeClr val="tx1"/>
                </a:solidFill>
              </a:rPr>
              <a:t>www.aoml.noaa.gov/phod/dac/Drogue_Specifications.html</a:t>
            </a:r>
            <a:r>
              <a:rPr lang="en-US" b="1" dirty="0" smtClean="0">
                <a:solidFill>
                  <a:schemeClr val="tx1"/>
                </a:solidFill>
              </a:rPr>
              <a:t> </a:t>
            </a:r>
            <a:r>
              <a:rPr lang="en-US" b="1" dirty="0">
                <a:solidFill>
                  <a:schemeClr val="tx1"/>
                </a:solidFill>
              </a:rPr>
              <a:t>(.csv)</a:t>
            </a:r>
          </a:p>
          <a:p>
            <a:endParaRPr lang="en-US" dirty="0" smtClean="0">
              <a:solidFill>
                <a:schemeClr val="tx1"/>
              </a:solidFill>
            </a:endParaRPr>
          </a:p>
          <a:p>
            <a:endParaRPr lang="en-US" dirty="0" smtClean="0">
              <a:solidFill>
                <a:schemeClr val="tx1"/>
              </a:solidFill>
            </a:endParaRPr>
          </a:p>
        </p:txBody>
      </p:sp>
    </p:spTree>
    <p:extLst>
      <p:ext uri="{BB962C8B-B14F-4D97-AF65-F5344CB8AC3E}">
        <p14:creationId xmlns:p14="http://schemas.microsoft.com/office/powerpoint/2010/main" val="41087751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76200" y="0"/>
            <a:ext cx="4343400" cy="457200"/>
          </a:xfrm>
          <a:prstGeom prst="rect">
            <a:avLst/>
          </a:prstGeom>
          <a:solidFill>
            <a:srgbClr val="3333CC"/>
          </a:solidFill>
          <a:ln w="28440" cap="sq">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b="1" dirty="0">
                <a:solidFill>
                  <a:srgbClr val="FFFF00"/>
                </a:solidFill>
              </a:rPr>
              <a:t>Sample Specification Sheet</a:t>
            </a:r>
          </a:p>
        </p:txBody>
      </p:sp>
      <p:sp>
        <p:nvSpPr>
          <p:cNvPr id="44035" name="Rectangle 3"/>
          <p:cNvSpPr>
            <a:spLocks noChangeArrowheads="1"/>
          </p:cNvSpPr>
          <p:nvPr/>
        </p:nvSpPr>
        <p:spPr bwMode="auto">
          <a:xfrm>
            <a:off x="0" y="517110"/>
            <a:ext cx="4419600" cy="61884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lvl="0">
              <a:tabLst/>
            </a:pPr>
            <a:r>
              <a:rPr lang="en-US" sz="1200" b="1" dirty="0" smtClean="0"/>
              <a:t>Iridium </a:t>
            </a:r>
            <a:r>
              <a:rPr lang="en-US" sz="1200" b="1" dirty="0"/>
              <a:t>IMEI / Date of  Manufacture (DOM) / Buoy Version</a:t>
            </a:r>
          </a:p>
          <a:p>
            <a:pPr lvl="0">
              <a:tabLst/>
            </a:pPr>
            <a:r>
              <a:rPr lang="en-US" sz="1200" dirty="0"/>
              <a:t>300234066306380  </a:t>
            </a:r>
            <a:r>
              <a:rPr lang="en-US" sz="1200" dirty="0" smtClean="0"/>
              <a:t>FEB</a:t>
            </a:r>
            <a:r>
              <a:rPr lang="en-US" sz="1200" dirty="0"/>
              <a:t>  </a:t>
            </a:r>
            <a:r>
              <a:rPr lang="en-US" sz="1200" dirty="0" smtClean="0"/>
              <a:t> </a:t>
            </a:r>
            <a:r>
              <a:rPr lang="en-US" sz="1200" dirty="0"/>
              <a:t> </a:t>
            </a:r>
            <a:r>
              <a:rPr lang="en-US" sz="1200" dirty="0" smtClean="0"/>
              <a:t> </a:t>
            </a:r>
            <a:r>
              <a:rPr lang="en-US" sz="1200" dirty="0"/>
              <a:t>-   28     </a:t>
            </a:r>
            <a:r>
              <a:rPr lang="en-US" sz="1200" dirty="0" smtClean="0"/>
              <a:t>2018 </a:t>
            </a:r>
            <a:r>
              <a:rPr lang="en-US" sz="1200" dirty="0"/>
              <a:t>    (</a:t>
            </a:r>
            <a:r>
              <a:rPr lang="en-US" sz="1200" dirty="0" err="1"/>
              <a:t>DBi</a:t>
            </a:r>
            <a:r>
              <a:rPr lang="en-US" sz="1200" dirty="0"/>
              <a:t> Version  IRID  1.0)</a:t>
            </a:r>
            <a:br>
              <a:rPr lang="en-US" sz="1200" dirty="0"/>
            </a:br>
            <a:r>
              <a:rPr lang="en-US" sz="1200" dirty="0"/>
              <a:t>300234066306430  </a:t>
            </a:r>
            <a:r>
              <a:rPr lang="en-US" sz="1200" dirty="0" smtClean="0"/>
              <a:t>FEB</a:t>
            </a:r>
            <a:r>
              <a:rPr lang="en-US" sz="1200" dirty="0"/>
              <a:t>     -   28     </a:t>
            </a:r>
            <a:r>
              <a:rPr lang="en-US" sz="1200" dirty="0" smtClean="0"/>
              <a:t>2018 </a:t>
            </a:r>
            <a:r>
              <a:rPr lang="en-US" sz="1200" dirty="0"/>
              <a:t>    (</a:t>
            </a:r>
            <a:r>
              <a:rPr lang="en-US" sz="1200" dirty="0" err="1"/>
              <a:t>DBi</a:t>
            </a:r>
            <a:r>
              <a:rPr lang="en-US" sz="1200" dirty="0"/>
              <a:t> Version  IRID  1.0)</a:t>
            </a:r>
            <a:br>
              <a:rPr lang="en-US" sz="1200" dirty="0"/>
            </a:br>
            <a:r>
              <a:rPr lang="en-US" sz="1200" dirty="0"/>
              <a:t>300234066307460  </a:t>
            </a:r>
            <a:r>
              <a:rPr lang="en-US" sz="1200" dirty="0" smtClean="0"/>
              <a:t>FEB</a:t>
            </a:r>
            <a:r>
              <a:rPr lang="en-US" sz="1200" dirty="0"/>
              <a:t>     -   28     </a:t>
            </a:r>
            <a:r>
              <a:rPr lang="en-US" sz="1200" dirty="0" smtClean="0"/>
              <a:t>2018 </a:t>
            </a:r>
            <a:r>
              <a:rPr lang="en-US" sz="1200" dirty="0"/>
              <a:t>    (</a:t>
            </a:r>
            <a:r>
              <a:rPr lang="en-US" sz="1200" dirty="0" err="1"/>
              <a:t>DBi</a:t>
            </a:r>
            <a:r>
              <a:rPr lang="en-US" sz="1200" dirty="0"/>
              <a:t> Version  IRID  1.0</a:t>
            </a:r>
            <a:r>
              <a:rPr lang="en-US" sz="1200" dirty="0" smtClean="0"/>
              <a:t>)</a:t>
            </a:r>
          </a:p>
          <a:p>
            <a:pPr lvl="0">
              <a:tabLst/>
            </a:pPr>
            <a:endParaRPr lang="en-US" altLang="en-US" sz="1200" dirty="0">
              <a:latin typeface="Verdana" pitchFamily="32" charset="0"/>
              <a:cs typeface="Times New Roman" pitchFamily="16" charset="0"/>
            </a:endParaRPr>
          </a:p>
          <a:p>
            <a:pPr lvl="0">
              <a:tabLst/>
            </a:pPr>
            <a:r>
              <a:rPr lang="en-US" sz="1400" b="1" dirty="0" smtClean="0">
                <a:solidFill>
                  <a:schemeClr val="tx1"/>
                </a:solidFill>
              </a:rPr>
              <a:t>Manufacturer:</a:t>
            </a:r>
            <a:r>
              <a:rPr lang="en-US" sz="1400" dirty="0">
                <a:solidFill>
                  <a:schemeClr val="tx1"/>
                </a:solidFill>
              </a:rPr>
              <a:t/>
            </a:r>
            <a:br>
              <a:rPr lang="en-US" sz="1400" dirty="0">
                <a:solidFill>
                  <a:schemeClr val="tx1"/>
                </a:solidFill>
              </a:rPr>
            </a:br>
            <a:r>
              <a:rPr lang="en-US" sz="1400" dirty="0">
                <a:solidFill>
                  <a:schemeClr val="tx1"/>
                </a:solidFill>
              </a:rPr>
              <a:t>Data Buoy Instrumentation, LLC (</a:t>
            </a:r>
            <a:r>
              <a:rPr lang="en-US" sz="1400" dirty="0" err="1">
                <a:solidFill>
                  <a:schemeClr val="tx1"/>
                </a:solidFill>
              </a:rPr>
              <a:t>DBi</a:t>
            </a:r>
            <a:r>
              <a:rPr lang="en-US" sz="1400" dirty="0">
                <a:solidFill>
                  <a:schemeClr val="tx1"/>
                </a:solidFill>
              </a:rPr>
              <a:t>)</a:t>
            </a:r>
            <a:br>
              <a:rPr lang="en-US" sz="1400" dirty="0">
                <a:solidFill>
                  <a:schemeClr val="tx1"/>
                </a:solidFill>
              </a:rPr>
            </a:br>
            <a:r>
              <a:rPr lang="en-US" sz="1400" dirty="0">
                <a:solidFill>
                  <a:schemeClr val="tx1"/>
                </a:solidFill>
              </a:rPr>
              <a:t>Sensor </a:t>
            </a:r>
            <a:r>
              <a:rPr lang="en-US" sz="1400" dirty="0" smtClean="0">
                <a:solidFill>
                  <a:schemeClr val="tx1"/>
                </a:solidFill>
              </a:rPr>
              <a:t>array:</a:t>
            </a:r>
            <a:r>
              <a:rPr lang="en-US" sz="1400" dirty="0">
                <a:solidFill>
                  <a:schemeClr val="tx1"/>
                </a:solidFill>
              </a:rPr>
              <a:t/>
            </a:r>
            <a:br>
              <a:rPr lang="en-US" sz="1400" dirty="0">
                <a:solidFill>
                  <a:schemeClr val="tx1"/>
                </a:solidFill>
              </a:rPr>
            </a:br>
            <a:r>
              <a:rPr lang="en-US" sz="1400" dirty="0">
                <a:solidFill>
                  <a:schemeClr val="tx1"/>
                </a:solidFill>
              </a:rPr>
              <a:t>SVP-B     Battery voltage, drogue sensor, SST, air pressure</a:t>
            </a:r>
            <a:r>
              <a:rPr lang="en-US" altLang="en-US" sz="1400" dirty="0">
                <a:latin typeface="Verdana" pitchFamily="32" charset="0"/>
                <a:cs typeface="Times New Roman" pitchFamily="16" charset="0"/>
              </a:rPr>
              <a:t/>
            </a:r>
            <a:br>
              <a:rPr lang="en-US" altLang="en-US" sz="1400" dirty="0">
                <a:latin typeface="Verdana" pitchFamily="32" charset="0"/>
                <a:cs typeface="Times New Roman" pitchFamily="16" charset="0"/>
              </a:rPr>
            </a:br>
            <a:endParaRPr lang="en-US" altLang="en-US" sz="1400" dirty="0" smtClean="0">
              <a:latin typeface="Verdana" pitchFamily="32" charset="0"/>
              <a:cs typeface="Times New Roman" pitchFamily="16" charset="0"/>
            </a:endParaRPr>
          </a:p>
          <a:p>
            <a:r>
              <a:rPr lang="en-US" sz="1400" b="1" dirty="0"/>
              <a:t>Surface float description</a:t>
            </a:r>
            <a:br>
              <a:rPr lang="en-US" sz="1400" b="1" dirty="0"/>
            </a:br>
            <a:r>
              <a:rPr lang="en-US" sz="1400" dirty="0"/>
              <a:t>39 cm diameter surface float from .635 cm. thick ABS plastic</a:t>
            </a:r>
          </a:p>
          <a:p>
            <a:endParaRPr lang="en-US" sz="1400" dirty="0" smtClean="0"/>
          </a:p>
          <a:p>
            <a:r>
              <a:rPr lang="en-US" sz="1400" b="1" dirty="0" smtClean="0"/>
              <a:t>Tether </a:t>
            </a:r>
            <a:r>
              <a:rPr lang="en-US" sz="1400" b="1" dirty="0"/>
              <a:t>description</a:t>
            </a:r>
            <a:r>
              <a:rPr lang="en-US" sz="1400" dirty="0"/>
              <a:t/>
            </a:r>
            <a:br>
              <a:rPr lang="en-US" sz="1400" dirty="0"/>
            </a:br>
            <a:r>
              <a:rPr lang="en-US" sz="1400" dirty="0"/>
              <a:t>a) 0.40 cm OD polypropylene-impregnated wire rope between surface float and drogue. </a:t>
            </a:r>
            <a:br>
              <a:rPr lang="en-US" sz="1400" dirty="0"/>
            </a:br>
            <a:r>
              <a:rPr lang="en-US" sz="1400" dirty="0"/>
              <a:t>b) The drogue cable is wrapped around a bio-degradable cardboard reel .  Each turn of cable is taped to the reel using water-soluble glued tape.</a:t>
            </a:r>
            <a:br>
              <a:rPr lang="en-US" sz="1400" dirty="0"/>
            </a:br>
            <a:r>
              <a:rPr lang="en-US" sz="1400" dirty="0"/>
              <a:t>c) Tether attachment to 2.0 cm stainless steel eyebolt at bottom of surface float; marine epoxy filled ABS neck surrounding eyebolt/tether attachment for restraint.</a:t>
            </a:r>
            <a:br>
              <a:rPr lang="en-US" sz="1400" dirty="0"/>
            </a:br>
            <a:r>
              <a:rPr lang="en-US" sz="1400" dirty="0"/>
              <a:t>d) 6.2 cm dia. by 28.5 cm long polyurethane strain relief molded below surface float. Attachment point of tether to drogue hub covered by  6.2 cm dia. by 28.5 cm long polyurethane strain relief.</a:t>
            </a:r>
            <a:br>
              <a:rPr lang="en-US" sz="1400" dirty="0"/>
            </a:br>
            <a:r>
              <a:rPr lang="en-US" sz="1400" dirty="0"/>
              <a:t>e) Drogue hub consisting of ABS plastic housing with drogue bridle (see below</a:t>
            </a:r>
            <a:r>
              <a:rPr lang="en-US" sz="1400" dirty="0" smtClean="0"/>
              <a:t>).</a:t>
            </a:r>
            <a:endParaRPr lang="en-US" sz="1400" dirty="0"/>
          </a:p>
        </p:txBody>
      </p:sp>
      <p:sp>
        <p:nvSpPr>
          <p:cNvPr id="44036" name="Rectangle 4"/>
          <p:cNvSpPr>
            <a:spLocks noChangeArrowheads="1"/>
          </p:cNvSpPr>
          <p:nvPr/>
        </p:nvSpPr>
        <p:spPr bwMode="auto">
          <a:xfrm>
            <a:off x="4419600" y="8535"/>
            <a:ext cx="4724400" cy="69887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ClrTx/>
              <a:buFontTx/>
              <a:buNone/>
            </a:pPr>
            <a:r>
              <a:rPr lang="en-US" altLang="en-US" sz="1400" b="1" dirty="0">
                <a:latin typeface="+mn-lt"/>
                <a:cs typeface="Times New Roman" pitchFamily="16" charset="0"/>
              </a:rPr>
              <a:t>Drogue description</a:t>
            </a:r>
            <a:br>
              <a:rPr lang="en-US" altLang="en-US" sz="1400" b="1" dirty="0">
                <a:latin typeface="+mn-lt"/>
                <a:cs typeface="Times New Roman" pitchFamily="16" charset="0"/>
              </a:rPr>
            </a:br>
            <a:r>
              <a:rPr lang="en-US" sz="1400" dirty="0">
                <a:latin typeface="+mn-lt"/>
              </a:rPr>
              <a:t>a) Holey sock made from </a:t>
            </a:r>
            <a:r>
              <a:rPr lang="en-US" sz="1400" dirty="0" err="1">
                <a:latin typeface="+mn-lt"/>
              </a:rPr>
              <a:t>Cordura</a:t>
            </a:r>
            <a:r>
              <a:rPr lang="en-US" sz="1400" dirty="0">
                <a:latin typeface="+mn-lt"/>
              </a:rPr>
              <a:t> nylon cloth; diameter 61 </a:t>
            </a:r>
            <a:r>
              <a:rPr lang="en-US" sz="1400" dirty="0" err="1">
                <a:latin typeface="+mn-lt"/>
              </a:rPr>
              <a:t>cms</a:t>
            </a:r>
            <a:r>
              <a:rPr lang="en-US" sz="1400" dirty="0">
                <a:latin typeface="+mn-lt"/>
              </a:rPr>
              <a:t>, length 660 </a:t>
            </a:r>
            <a:r>
              <a:rPr lang="en-US" sz="1400" dirty="0" err="1">
                <a:latin typeface="+mn-lt"/>
              </a:rPr>
              <a:t>cms</a:t>
            </a:r>
            <a:r>
              <a:rPr lang="en-US" sz="1400" dirty="0">
                <a:latin typeface="+mn-lt"/>
              </a:rPr>
              <a:t>. construction consists of 5 cylindrical sections, each 132 </a:t>
            </a:r>
            <a:r>
              <a:rPr lang="en-US" sz="1400" dirty="0" err="1">
                <a:latin typeface="+mn-lt"/>
              </a:rPr>
              <a:t>cms</a:t>
            </a:r>
            <a:r>
              <a:rPr lang="en-US" sz="1400" dirty="0">
                <a:latin typeface="+mn-lt"/>
              </a:rPr>
              <a:t> long. Two 30 cm dia. holes cut opposite each other in each section. Axis joining holes is rotated by 90° between successive sections.  Seams are double </a:t>
            </a:r>
            <a:r>
              <a:rPr lang="en-US" sz="1400" dirty="0" smtClean="0">
                <a:latin typeface="+mn-lt"/>
              </a:rPr>
              <a:t>cross</a:t>
            </a:r>
            <a:endParaRPr lang="en-US" altLang="en-US" sz="1400" b="1" dirty="0">
              <a:latin typeface="+mn-lt"/>
              <a:cs typeface="Times New Roman" pitchFamily="16" charset="0"/>
            </a:endParaRPr>
          </a:p>
          <a:p>
            <a:pPr>
              <a:buClrTx/>
              <a:buFontTx/>
              <a:buNone/>
            </a:pPr>
            <a:r>
              <a:rPr lang="en-US" altLang="en-US" sz="1400" b="1" dirty="0" smtClean="0">
                <a:latin typeface="+mn-lt"/>
                <a:cs typeface="Times New Roman" pitchFamily="16" charset="0"/>
              </a:rPr>
              <a:t>Drogue </a:t>
            </a:r>
            <a:r>
              <a:rPr lang="en-US" altLang="en-US" sz="1400" b="1" dirty="0">
                <a:latin typeface="+mn-lt"/>
                <a:cs typeface="Times New Roman" pitchFamily="16" charset="0"/>
              </a:rPr>
              <a:t>depth</a:t>
            </a:r>
            <a:br>
              <a:rPr lang="en-US" altLang="en-US" sz="1400" b="1" dirty="0">
                <a:latin typeface="+mn-lt"/>
                <a:cs typeface="Times New Roman" pitchFamily="16" charset="0"/>
              </a:rPr>
            </a:br>
            <a:r>
              <a:rPr lang="en-US" altLang="en-US" sz="1400" dirty="0">
                <a:latin typeface="+mn-lt"/>
                <a:cs typeface="Times New Roman" pitchFamily="16" charset="0"/>
              </a:rPr>
              <a:t>15 m at center</a:t>
            </a:r>
            <a:br>
              <a:rPr lang="en-US" altLang="en-US" sz="1400" dirty="0">
                <a:latin typeface="+mn-lt"/>
                <a:cs typeface="Times New Roman" pitchFamily="16" charset="0"/>
              </a:rPr>
            </a:br>
            <a:r>
              <a:rPr lang="en-US" altLang="en-US" sz="1400" b="1" dirty="0">
                <a:latin typeface="+mn-lt"/>
                <a:cs typeface="Times New Roman" pitchFamily="16" charset="0"/>
              </a:rPr>
              <a:t>Drogue length</a:t>
            </a:r>
            <a:br>
              <a:rPr lang="en-US" altLang="en-US" sz="1400" b="1" dirty="0">
                <a:latin typeface="+mn-lt"/>
                <a:cs typeface="Times New Roman" pitchFamily="16" charset="0"/>
              </a:rPr>
            </a:br>
            <a:r>
              <a:rPr lang="en-US" altLang="en-US" sz="1400" dirty="0" smtClean="0">
                <a:latin typeface="+mn-lt"/>
                <a:cs typeface="Times New Roman" pitchFamily="16" charset="0"/>
              </a:rPr>
              <a:t>6.6 meters</a:t>
            </a:r>
            <a:r>
              <a:rPr lang="en-US" altLang="en-US" sz="1400" dirty="0">
                <a:latin typeface="+mn-lt"/>
                <a:cs typeface="Times New Roman" pitchFamily="16" charset="0"/>
              </a:rPr>
              <a:t/>
            </a:r>
            <a:br>
              <a:rPr lang="en-US" altLang="en-US" sz="1400" dirty="0">
                <a:latin typeface="+mn-lt"/>
                <a:cs typeface="Times New Roman" pitchFamily="16" charset="0"/>
              </a:rPr>
            </a:br>
            <a:r>
              <a:rPr lang="en-US" altLang="en-US" sz="1400" b="1" dirty="0">
                <a:latin typeface="+mn-lt"/>
                <a:cs typeface="Times New Roman" pitchFamily="16" charset="0"/>
              </a:rPr>
              <a:t>Message Length</a:t>
            </a:r>
            <a:br>
              <a:rPr lang="en-US" altLang="en-US" sz="1400" b="1" dirty="0">
                <a:latin typeface="+mn-lt"/>
                <a:cs typeface="Times New Roman" pitchFamily="16" charset="0"/>
              </a:rPr>
            </a:br>
            <a:r>
              <a:rPr lang="en-US" altLang="en-US" sz="1400" dirty="0" smtClean="0">
                <a:latin typeface="+mn-lt"/>
                <a:cs typeface="Times New Roman" pitchFamily="16" charset="0"/>
              </a:rPr>
              <a:t>160 bits</a:t>
            </a:r>
            <a:r>
              <a:rPr lang="en-US" altLang="en-US" sz="1400" dirty="0">
                <a:latin typeface="+mn-lt"/>
                <a:cs typeface="Times New Roman" pitchFamily="16" charset="0"/>
              </a:rPr>
              <a:t/>
            </a:r>
            <a:br>
              <a:rPr lang="en-US" altLang="en-US" sz="1400" dirty="0">
                <a:latin typeface="+mn-lt"/>
                <a:cs typeface="Times New Roman" pitchFamily="16" charset="0"/>
              </a:rPr>
            </a:br>
            <a:r>
              <a:rPr lang="en-US" altLang="en-US" sz="1400" b="1" dirty="0">
                <a:latin typeface="+mn-lt"/>
                <a:cs typeface="Times New Roman" pitchFamily="16" charset="0"/>
              </a:rPr>
              <a:t>Message format</a:t>
            </a:r>
            <a:br>
              <a:rPr lang="en-US" altLang="en-US" sz="1400" b="1" dirty="0">
                <a:latin typeface="+mn-lt"/>
                <a:cs typeface="Times New Roman" pitchFamily="16" charset="0"/>
              </a:rPr>
            </a:br>
            <a:r>
              <a:rPr lang="en-US" sz="1400" dirty="0">
                <a:latin typeface="+mn-lt"/>
              </a:rPr>
              <a:t>8    bits    Format identifier</a:t>
            </a:r>
            <a:br>
              <a:rPr lang="en-US" sz="1400" dirty="0">
                <a:latin typeface="+mn-lt"/>
              </a:rPr>
            </a:br>
            <a:r>
              <a:rPr lang="en-US" sz="1400" dirty="0">
                <a:latin typeface="+mn-lt"/>
              </a:rPr>
              <a:t>7    bits    Year</a:t>
            </a:r>
            <a:br>
              <a:rPr lang="en-US" sz="1400" dirty="0">
                <a:latin typeface="+mn-lt"/>
              </a:rPr>
            </a:br>
            <a:r>
              <a:rPr lang="en-US" sz="1400" dirty="0">
                <a:latin typeface="+mn-lt"/>
              </a:rPr>
              <a:t>4    bits    Month</a:t>
            </a:r>
            <a:br>
              <a:rPr lang="en-US" sz="1400" dirty="0">
                <a:latin typeface="+mn-lt"/>
              </a:rPr>
            </a:br>
            <a:r>
              <a:rPr lang="en-US" sz="1400" dirty="0">
                <a:latin typeface="+mn-lt"/>
              </a:rPr>
              <a:t>6    bits    Day</a:t>
            </a:r>
            <a:br>
              <a:rPr lang="en-US" sz="1400" dirty="0">
                <a:latin typeface="+mn-lt"/>
              </a:rPr>
            </a:br>
            <a:r>
              <a:rPr lang="en-US" sz="1400" dirty="0">
                <a:latin typeface="+mn-lt"/>
              </a:rPr>
              <a:t>5    bits    Hour</a:t>
            </a:r>
            <a:br>
              <a:rPr lang="en-US" sz="1400" dirty="0">
                <a:latin typeface="+mn-lt"/>
              </a:rPr>
            </a:br>
            <a:r>
              <a:rPr lang="en-US" sz="1400" dirty="0">
                <a:latin typeface="+mn-lt"/>
              </a:rPr>
              <a:t>6    bits    Minute</a:t>
            </a:r>
            <a:br>
              <a:rPr lang="en-US" sz="1400" dirty="0">
                <a:latin typeface="+mn-lt"/>
              </a:rPr>
            </a:br>
            <a:r>
              <a:rPr lang="en-US" sz="1400" dirty="0">
                <a:latin typeface="+mn-lt"/>
              </a:rPr>
              <a:t>11  bits    Air pressure</a:t>
            </a:r>
            <a:br>
              <a:rPr lang="en-US" sz="1400" dirty="0">
                <a:latin typeface="+mn-lt"/>
              </a:rPr>
            </a:br>
            <a:r>
              <a:rPr lang="en-US" sz="1400" dirty="0">
                <a:latin typeface="+mn-lt"/>
              </a:rPr>
              <a:t>12  bits    SST</a:t>
            </a:r>
            <a:br>
              <a:rPr lang="en-US" sz="1400" dirty="0">
                <a:latin typeface="+mn-lt"/>
              </a:rPr>
            </a:br>
            <a:r>
              <a:rPr lang="en-US" sz="1400" dirty="0">
                <a:latin typeface="+mn-lt"/>
              </a:rPr>
              <a:t>9    bits    Pressure tendency</a:t>
            </a:r>
            <a:br>
              <a:rPr lang="en-US" sz="1400" dirty="0">
                <a:latin typeface="+mn-lt"/>
              </a:rPr>
            </a:br>
            <a:r>
              <a:rPr lang="en-US" sz="1400" dirty="0">
                <a:latin typeface="+mn-lt"/>
              </a:rPr>
              <a:t>6    bits    Strain gauge reading</a:t>
            </a:r>
            <a:br>
              <a:rPr lang="en-US" sz="1400" dirty="0">
                <a:latin typeface="+mn-lt"/>
              </a:rPr>
            </a:br>
            <a:r>
              <a:rPr lang="en-US" sz="1400" dirty="0">
                <a:latin typeface="+mn-lt"/>
              </a:rPr>
              <a:t>6    bits    Battery </a:t>
            </a:r>
            <a:r>
              <a:rPr lang="en-US" sz="1400" dirty="0" smtClean="0">
                <a:latin typeface="+mn-lt"/>
              </a:rPr>
              <a:t> voltage </a:t>
            </a:r>
          </a:p>
          <a:p>
            <a:pPr>
              <a:buClrTx/>
              <a:buFontTx/>
              <a:buNone/>
            </a:pPr>
            <a:r>
              <a:rPr lang="en-US" sz="1400" dirty="0">
                <a:latin typeface="+mn-lt"/>
              </a:rPr>
              <a:t>8    bits    Iridium transmission duration</a:t>
            </a:r>
            <a:br>
              <a:rPr lang="en-US" sz="1400" dirty="0">
                <a:latin typeface="+mn-lt"/>
              </a:rPr>
            </a:br>
            <a:r>
              <a:rPr lang="en-US" sz="1400" dirty="0">
                <a:latin typeface="+mn-lt"/>
              </a:rPr>
              <a:t>8    bits    2nd Iridium Tech. parameter (Iridium RSSI)</a:t>
            </a:r>
            <a:br>
              <a:rPr lang="en-US" sz="1400" dirty="0">
                <a:latin typeface="+mn-lt"/>
              </a:rPr>
            </a:br>
            <a:r>
              <a:rPr lang="en-US" sz="1400" dirty="0">
                <a:latin typeface="+mn-lt"/>
              </a:rPr>
              <a:t>12  bits    GPS fix time delay</a:t>
            </a:r>
            <a:br>
              <a:rPr lang="en-US" sz="1400" dirty="0">
                <a:latin typeface="+mn-lt"/>
              </a:rPr>
            </a:br>
            <a:r>
              <a:rPr lang="en-US" sz="1400" dirty="0">
                <a:latin typeface="+mn-lt"/>
              </a:rPr>
              <a:t>20  bits    GPS Latitude</a:t>
            </a:r>
            <a:br>
              <a:rPr lang="en-US" sz="1400" dirty="0">
                <a:latin typeface="+mn-lt"/>
              </a:rPr>
            </a:br>
            <a:r>
              <a:rPr lang="en-US" sz="1400" dirty="0">
                <a:latin typeface="+mn-lt"/>
              </a:rPr>
              <a:t>21  bits    GPS Longitude</a:t>
            </a:r>
            <a:br>
              <a:rPr lang="en-US" sz="1400" dirty="0">
                <a:latin typeface="+mn-lt"/>
              </a:rPr>
            </a:br>
            <a:r>
              <a:rPr lang="en-US" sz="1400" dirty="0">
                <a:latin typeface="+mn-lt"/>
              </a:rPr>
              <a:t>7    bits    GPS acquisition time</a:t>
            </a:r>
            <a:br>
              <a:rPr lang="en-US" sz="1400" dirty="0">
                <a:latin typeface="+mn-lt"/>
              </a:rPr>
            </a:br>
            <a:r>
              <a:rPr lang="en-US" sz="1400" dirty="0">
                <a:latin typeface="+mn-lt"/>
              </a:rPr>
              <a:t>4    bits    GPS satellites in </a:t>
            </a:r>
            <a:r>
              <a:rPr lang="en-US" sz="1400" dirty="0" smtClean="0">
                <a:latin typeface="+mn-lt"/>
              </a:rPr>
              <a:t>solution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1714500" y="76200"/>
            <a:ext cx="5715000" cy="533400"/>
          </a:xfrm>
          <a:prstGeom prst="rect">
            <a:avLst/>
          </a:prstGeom>
          <a:solidFill>
            <a:srgbClr val="3333CC"/>
          </a:solidFill>
          <a:ln w="28440" cap="sq">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sz="3200" b="1" dirty="0" smtClean="0">
                <a:solidFill>
                  <a:srgbClr val="FFFF00"/>
                </a:solidFill>
              </a:rPr>
              <a:t>Specification Sheets on the web</a:t>
            </a:r>
            <a:endParaRPr lang="en-US" altLang="en-US" sz="3200" b="1" dirty="0">
              <a:solidFill>
                <a:srgbClr val="FFFF00"/>
              </a:solidFill>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8571" t="13516" r="11857" b="3092"/>
          <a:stretch/>
        </p:blipFill>
        <p:spPr>
          <a:xfrm>
            <a:off x="417610" y="914400"/>
            <a:ext cx="8308780" cy="5029200"/>
          </a:xfrm>
          <a:prstGeom prst="rect">
            <a:avLst/>
          </a:prstGeom>
        </p:spPr>
      </p:pic>
      <p:sp>
        <p:nvSpPr>
          <p:cNvPr id="7" name="Rectangle 6"/>
          <p:cNvSpPr/>
          <p:nvPr/>
        </p:nvSpPr>
        <p:spPr>
          <a:xfrm>
            <a:off x="2209800" y="5980093"/>
            <a:ext cx="4800600" cy="523220"/>
          </a:xfrm>
          <a:prstGeom prst="rect">
            <a:avLst/>
          </a:prstGeom>
        </p:spPr>
        <p:txBody>
          <a:bodyPr wrap="square">
            <a:spAutoFit/>
          </a:bodyPr>
          <a:lstStyle/>
          <a:p>
            <a:pPr lvl="0">
              <a:spcBef>
                <a:spcPts val="1750"/>
              </a:spcBef>
              <a:buClrTx/>
            </a:pPr>
            <a:r>
              <a:rPr lang="en-US" altLang="en-US" sz="2800" b="1" dirty="0">
                <a:solidFill>
                  <a:srgbClr val="0000FF"/>
                </a:solidFill>
                <a:cs typeface="Times New Roman" pitchFamily="16" charset="0"/>
              </a:rPr>
              <a:t>www.aoml.noaa.gov/phod/gdp</a:t>
            </a:r>
          </a:p>
        </p:txBody>
      </p:sp>
    </p:spTree>
    <p:extLst>
      <p:ext uri="{BB962C8B-B14F-4D97-AF65-F5344CB8AC3E}">
        <p14:creationId xmlns:p14="http://schemas.microsoft.com/office/powerpoint/2010/main" val="22854864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3402" y="1195946"/>
            <a:ext cx="7434198" cy="5259464"/>
            <a:chOff x="33402" y="1195946"/>
            <a:chExt cx="7434198" cy="5259464"/>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3561" t="16959" r="17895" b="5452"/>
            <a:stretch/>
          </p:blipFill>
          <p:spPr>
            <a:xfrm>
              <a:off x="33402" y="1195946"/>
              <a:ext cx="7434198" cy="5259464"/>
            </a:xfrm>
            <a:prstGeom prst="rect">
              <a:avLst/>
            </a:prstGeom>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6225" y="1828800"/>
              <a:ext cx="1755775"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Text Box 1"/>
          <p:cNvSpPr txBox="1">
            <a:spLocks noChangeArrowheads="1"/>
          </p:cNvSpPr>
          <p:nvPr/>
        </p:nvSpPr>
        <p:spPr bwMode="auto">
          <a:xfrm>
            <a:off x="2133600" y="563563"/>
            <a:ext cx="48006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1750"/>
              </a:spcBef>
              <a:buClrTx/>
              <a:buFontTx/>
              <a:buNone/>
            </a:pPr>
            <a:r>
              <a:rPr lang="en-US" altLang="en-US" sz="2800" b="1" dirty="0" smtClean="0">
                <a:solidFill>
                  <a:srgbClr val="0000FF"/>
                </a:solidFill>
                <a:cs typeface="Times New Roman" pitchFamily="16" charset="0"/>
              </a:rPr>
              <a:t>www.aoml.noaa.gov/phod/gdp</a:t>
            </a:r>
            <a:endParaRPr lang="en-US" altLang="en-US" sz="2800" b="1" dirty="0">
              <a:solidFill>
                <a:srgbClr val="0000FF"/>
              </a:solidFill>
              <a:cs typeface="Times New Roman" pitchFamily="16" charset="0"/>
            </a:endParaRPr>
          </a:p>
        </p:txBody>
      </p:sp>
      <p:sp>
        <p:nvSpPr>
          <p:cNvPr id="10" name="TextBox 9"/>
          <p:cNvSpPr txBox="1"/>
          <p:nvPr/>
        </p:nvSpPr>
        <p:spPr>
          <a:xfrm>
            <a:off x="6608504" y="3039415"/>
            <a:ext cx="2438400" cy="307777"/>
          </a:xfrm>
          <a:prstGeom prst="rect">
            <a:avLst/>
          </a:prstGeom>
          <a:solidFill>
            <a:srgbClr val="005A9E"/>
          </a:solidFill>
        </p:spPr>
        <p:txBody>
          <a:bodyPr wrap="square" rtlCol="0">
            <a:spAutoFit/>
          </a:bodyPr>
          <a:lstStyle/>
          <a:p>
            <a:r>
              <a:rPr lang="en-US" sz="1400" b="1" dirty="0" smtClean="0"/>
              <a:t> </a:t>
            </a:r>
            <a:r>
              <a:rPr lang="en-US" sz="1400" dirty="0" smtClean="0"/>
              <a:t>(click) to see deployment log</a:t>
            </a:r>
            <a:endParaRPr lang="en-US" sz="1400" dirty="0"/>
          </a:p>
        </p:txBody>
      </p:sp>
      <p:sp>
        <p:nvSpPr>
          <p:cNvPr id="7" name="Line 9"/>
          <p:cNvSpPr>
            <a:spLocks noChangeShapeType="1"/>
          </p:cNvSpPr>
          <p:nvPr/>
        </p:nvSpPr>
        <p:spPr bwMode="auto">
          <a:xfrm flipH="1">
            <a:off x="3962400" y="3191815"/>
            <a:ext cx="344488" cy="1588"/>
          </a:xfrm>
          <a:prstGeom prst="line">
            <a:avLst/>
          </a:prstGeom>
          <a:noFill/>
          <a:ln w="3816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 name="AutoShape 8"/>
          <p:cNvSpPr>
            <a:spLocks noChangeArrowheads="1"/>
          </p:cNvSpPr>
          <p:nvPr/>
        </p:nvSpPr>
        <p:spPr bwMode="auto">
          <a:xfrm>
            <a:off x="7791189" y="6324599"/>
            <a:ext cx="463463" cy="376825"/>
          </a:xfrm>
          <a:prstGeom prst="actionButtonHome">
            <a:avLst/>
          </a:prstGeom>
          <a:solidFill>
            <a:srgbClr val="00CC99"/>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1423" t="47874" r="31078" b="32970"/>
          <a:stretch/>
        </p:blipFill>
        <p:spPr bwMode="auto">
          <a:xfrm>
            <a:off x="4341293" y="3039415"/>
            <a:ext cx="2240043" cy="1532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Box 2"/>
          <p:cNvSpPr txBox="1">
            <a:spLocks noChangeArrowheads="1"/>
          </p:cNvSpPr>
          <p:nvPr/>
        </p:nvSpPr>
        <p:spPr bwMode="auto">
          <a:xfrm>
            <a:off x="1105422" y="76200"/>
            <a:ext cx="6895578" cy="487363"/>
          </a:xfrm>
          <a:prstGeom prst="rect">
            <a:avLst/>
          </a:prstGeom>
          <a:solidFill>
            <a:srgbClr val="3333CC"/>
          </a:solidFill>
          <a:ln w="28440" cap="sq">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sz="3200" b="1" dirty="0" smtClean="0">
                <a:solidFill>
                  <a:srgbClr val="FFFF00"/>
                </a:solidFill>
              </a:rPr>
              <a:t>Deployment Information</a:t>
            </a:r>
            <a:r>
              <a:rPr lang="en-US" altLang="en-US" sz="3200" b="1" dirty="0" smtClean="0">
                <a:solidFill>
                  <a:srgbClr val="FFFF00"/>
                </a:solidFill>
              </a:rPr>
              <a:t>  </a:t>
            </a:r>
            <a:r>
              <a:rPr lang="en-US" altLang="en-US" sz="3200" b="1" dirty="0" smtClean="0">
                <a:solidFill>
                  <a:srgbClr val="FFFF00"/>
                </a:solidFill>
              </a:rPr>
              <a:t>on the web</a:t>
            </a:r>
            <a:endParaRPr lang="en-US" altLang="en-US" sz="3200" b="1" dirty="0">
              <a:solidFill>
                <a:srgbClr val="FFFF00"/>
              </a:solidFill>
            </a:endParaRPr>
          </a:p>
        </p:txBody>
      </p:sp>
    </p:spTree>
    <p:extLst>
      <p:ext uri="{BB962C8B-B14F-4D97-AF65-F5344CB8AC3E}">
        <p14:creationId xmlns:p14="http://schemas.microsoft.com/office/powerpoint/2010/main" val="337520257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fill="hold" nodeType="afterEffect">
                                  <p:stCondLst>
                                    <p:cond delay="1000"/>
                                  </p:stCondLst>
                                  <p:childTnLst>
                                    <p:set>
                                      <p:cBhvr additive="repl">
                                        <p:cTn id="6" dur="1" fill="hold">
                                          <p:stCondLst>
                                            <p:cond delay="499"/>
                                          </p:stCondLst>
                                        </p:cTn>
                                        <p:tgtEl>
                                          <p:spTgt spid="4"/>
                                        </p:tgtEl>
                                        <p:attrNameLst>
                                          <p:attrName>style.visibility</p:attrName>
                                        </p:attrNameLst>
                                      </p:cBhvr>
                                      <p:to>
                                        <p:strVal val="visible"/>
                                      </p:to>
                                    </p:set>
                                  </p:childTnLst>
                                </p:cTn>
                              </p:par>
                            </p:childTnLst>
                          </p:cTn>
                        </p:par>
                        <p:par>
                          <p:cTn id="7" fill="hold">
                            <p:stCondLst>
                              <p:cond delay="1500"/>
                            </p:stCondLst>
                            <p:childTnLst>
                              <p:par>
                                <p:cTn id="8" presetID="1" presetClass="entr" fill="hold" grpId="0" nodeType="afterEffect">
                                  <p:stCondLst>
                                    <p:cond delay="2000"/>
                                  </p:stCondLst>
                                  <p:childTnLst>
                                    <p:set>
                                      <p:cBhvr additive="repl">
                                        <p:cTn id="9"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Oval 1"/>
          <p:cNvSpPr>
            <a:spLocks noChangeArrowheads="1"/>
          </p:cNvSpPr>
          <p:nvPr/>
        </p:nvSpPr>
        <p:spPr bwMode="auto">
          <a:xfrm>
            <a:off x="6019800" y="2057400"/>
            <a:ext cx="2667000" cy="1905000"/>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solidFill>
                <a:srgbClr val="FFFFFF"/>
              </a:solidFill>
            </a:endParaRPr>
          </a:p>
        </p:txBody>
      </p:sp>
      <p:pic>
        <p:nvPicPr>
          <p:cNvPr id="778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b="11049"/>
          <a:stretch>
            <a:fillRect/>
          </a:stretch>
        </p:blipFill>
        <p:spPr bwMode="auto">
          <a:xfrm>
            <a:off x="3836988" y="179748"/>
            <a:ext cx="1801812" cy="1634938"/>
          </a:xfrm>
          <a:prstGeom prst="rect">
            <a:avLst/>
          </a:prstGeom>
          <a:noFill/>
          <a:ln>
            <a:noFill/>
          </a:ln>
          <a:effectLst/>
          <a:extLst>
            <a:ext uri="{909E8E84-426E-40DD-AFC4-6F175D3DCCD1}">
              <a14:hiddenFill xmlns:a14="http://schemas.microsoft.com/office/drawing/2010/main">
                <a:blipFill dpi="0" rotWithShape="0">
                  <a:blip/>
                  <a:srcRect b="11049"/>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7827" name="Line 3"/>
          <p:cNvSpPr>
            <a:spLocks noChangeShapeType="1"/>
          </p:cNvSpPr>
          <p:nvPr/>
        </p:nvSpPr>
        <p:spPr bwMode="auto">
          <a:xfrm flipH="1">
            <a:off x="2895600" y="2073275"/>
            <a:ext cx="436563" cy="419100"/>
          </a:xfrm>
          <a:prstGeom prst="line">
            <a:avLst/>
          </a:prstGeom>
          <a:noFill/>
          <a:ln w="7632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solidFill>
                <a:srgbClr val="FFFFFF"/>
              </a:solidFill>
            </a:endParaRPr>
          </a:p>
        </p:txBody>
      </p:sp>
      <p:sp>
        <p:nvSpPr>
          <p:cNvPr id="77828" name="Line 4"/>
          <p:cNvSpPr>
            <a:spLocks noChangeShapeType="1"/>
          </p:cNvSpPr>
          <p:nvPr/>
        </p:nvSpPr>
        <p:spPr bwMode="auto">
          <a:xfrm>
            <a:off x="4752975" y="2073275"/>
            <a:ext cx="1588" cy="517525"/>
          </a:xfrm>
          <a:prstGeom prst="line">
            <a:avLst/>
          </a:prstGeom>
          <a:noFill/>
          <a:ln w="7632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solidFill>
                <a:srgbClr val="FFFFFF"/>
              </a:solidFill>
            </a:endParaRPr>
          </a:p>
        </p:txBody>
      </p:sp>
      <p:sp>
        <p:nvSpPr>
          <p:cNvPr id="77829" name="Line 5"/>
          <p:cNvSpPr>
            <a:spLocks noChangeShapeType="1"/>
          </p:cNvSpPr>
          <p:nvPr/>
        </p:nvSpPr>
        <p:spPr bwMode="auto">
          <a:xfrm>
            <a:off x="3330575" y="2073275"/>
            <a:ext cx="2819400" cy="1588"/>
          </a:xfrm>
          <a:prstGeom prst="line">
            <a:avLst/>
          </a:prstGeom>
          <a:noFill/>
          <a:ln w="7632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solidFill>
                <a:srgbClr val="FFFFFF"/>
              </a:solidFill>
            </a:endParaRPr>
          </a:p>
        </p:txBody>
      </p:sp>
      <p:sp>
        <p:nvSpPr>
          <p:cNvPr id="77830" name="Line 6"/>
          <p:cNvSpPr>
            <a:spLocks noChangeShapeType="1"/>
          </p:cNvSpPr>
          <p:nvPr/>
        </p:nvSpPr>
        <p:spPr bwMode="auto">
          <a:xfrm>
            <a:off x="6124575" y="2073275"/>
            <a:ext cx="406400" cy="419100"/>
          </a:xfrm>
          <a:prstGeom prst="line">
            <a:avLst/>
          </a:prstGeom>
          <a:noFill/>
          <a:ln w="7632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solidFill>
                <a:srgbClr val="FFFFFF"/>
              </a:solidFill>
            </a:endParaRPr>
          </a:p>
        </p:txBody>
      </p:sp>
      <p:sp>
        <p:nvSpPr>
          <p:cNvPr id="77831" name="Line 7"/>
          <p:cNvSpPr>
            <a:spLocks noChangeShapeType="1"/>
          </p:cNvSpPr>
          <p:nvPr/>
        </p:nvSpPr>
        <p:spPr bwMode="auto">
          <a:xfrm flipH="1">
            <a:off x="1246188" y="3595630"/>
            <a:ext cx="206375" cy="412750"/>
          </a:xfrm>
          <a:prstGeom prst="line">
            <a:avLst/>
          </a:prstGeom>
          <a:noFill/>
          <a:ln w="7632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solidFill>
                <a:srgbClr val="FFFFFF"/>
              </a:solidFill>
            </a:endParaRPr>
          </a:p>
        </p:txBody>
      </p:sp>
      <p:sp>
        <p:nvSpPr>
          <p:cNvPr id="77832" name="Line 8"/>
          <p:cNvSpPr>
            <a:spLocks noChangeShapeType="1"/>
          </p:cNvSpPr>
          <p:nvPr/>
        </p:nvSpPr>
        <p:spPr bwMode="auto">
          <a:xfrm>
            <a:off x="2492375" y="3595630"/>
            <a:ext cx="133350" cy="412750"/>
          </a:xfrm>
          <a:prstGeom prst="line">
            <a:avLst/>
          </a:prstGeom>
          <a:noFill/>
          <a:ln w="7632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solidFill>
                <a:srgbClr val="FFFFFF"/>
              </a:solidFill>
            </a:endParaRPr>
          </a:p>
        </p:txBody>
      </p:sp>
      <p:sp>
        <p:nvSpPr>
          <p:cNvPr id="77833" name="Text Box 9"/>
          <p:cNvSpPr txBox="1">
            <a:spLocks noChangeArrowheads="1"/>
          </p:cNvSpPr>
          <p:nvPr/>
        </p:nvSpPr>
        <p:spPr bwMode="auto">
          <a:xfrm>
            <a:off x="228600" y="4008380"/>
            <a:ext cx="1676400" cy="13256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spcBef>
                <a:spcPts val="1250"/>
              </a:spcBef>
              <a:buClrTx/>
              <a:buFontTx/>
              <a:buNone/>
            </a:pPr>
            <a:r>
              <a:rPr lang="en-US" altLang="en-US" sz="2000" b="1" dirty="0"/>
              <a:t>Drifter Operations Center (DOC) </a:t>
            </a:r>
            <a:endParaRPr lang="en-US" altLang="en-US" sz="2000" dirty="0"/>
          </a:p>
        </p:txBody>
      </p:sp>
      <p:sp>
        <p:nvSpPr>
          <p:cNvPr id="77834" name="Text Box 10"/>
          <p:cNvSpPr txBox="1">
            <a:spLocks noChangeArrowheads="1"/>
          </p:cNvSpPr>
          <p:nvPr/>
        </p:nvSpPr>
        <p:spPr bwMode="auto">
          <a:xfrm>
            <a:off x="1767214" y="4008380"/>
            <a:ext cx="1804988" cy="1008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spcBef>
                <a:spcPts val="1250"/>
              </a:spcBef>
              <a:buClrTx/>
              <a:buFontTx/>
              <a:buNone/>
            </a:pPr>
            <a:r>
              <a:rPr lang="en-US" altLang="en-US" sz="2000" b="1" dirty="0">
                <a:solidFill>
                  <a:schemeClr val="tx1"/>
                </a:solidFill>
              </a:rPr>
              <a:t>Drifter Data Assembly Center  (DAC)</a:t>
            </a:r>
          </a:p>
        </p:txBody>
      </p:sp>
      <p:sp>
        <p:nvSpPr>
          <p:cNvPr id="77835" name="Text Box 11"/>
          <p:cNvSpPr txBox="1">
            <a:spLocks noChangeArrowheads="1"/>
          </p:cNvSpPr>
          <p:nvPr/>
        </p:nvSpPr>
        <p:spPr bwMode="auto">
          <a:xfrm>
            <a:off x="152400" y="228600"/>
            <a:ext cx="2819400" cy="1373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spcBef>
                <a:spcPts val="1750"/>
              </a:spcBef>
              <a:buClrTx/>
              <a:buFontTx/>
              <a:buNone/>
            </a:pPr>
            <a:r>
              <a:rPr lang="en-US" altLang="en-US" sz="2800" b="1" dirty="0"/>
              <a:t>Organization of the Global Drifter Program</a:t>
            </a:r>
          </a:p>
        </p:txBody>
      </p:sp>
      <p:sp>
        <p:nvSpPr>
          <p:cNvPr id="77836" name="Rectangle 12"/>
          <p:cNvSpPr>
            <a:spLocks noChangeArrowheads="1"/>
          </p:cNvSpPr>
          <p:nvPr/>
        </p:nvSpPr>
        <p:spPr bwMode="auto">
          <a:xfrm>
            <a:off x="3570288" y="2893955"/>
            <a:ext cx="2667000"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eaLnBrk="0" hangingPunct="0">
              <a:buClrTx/>
              <a:buFontTx/>
              <a:buNone/>
            </a:pPr>
            <a:r>
              <a:rPr lang="en-US" altLang="en-US" sz="1800" b="1"/>
              <a:t>Scripps</a:t>
            </a:r>
            <a:r>
              <a:rPr lang="en-US" altLang="en-US" sz="1600"/>
              <a:t> (La Jolla, CA)</a:t>
            </a:r>
          </a:p>
          <a:p>
            <a:pPr algn="ctr" eaLnBrk="0" hangingPunct="0">
              <a:buClrTx/>
              <a:buFontTx/>
              <a:buNone/>
            </a:pPr>
            <a:r>
              <a:rPr lang="en-US" altLang="en-US" sz="1600" b="1"/>
              <a:t>Luca Centurioni</a:t>
            </a:r>
          </a:p>
          <a:p>
            <a:pPr eaLnBrk="0" hangingPunct="0">
              <a:buClrTx/>
              <a:buFontTx/>
              <a:buNone/>
            </a:pPr>
            <a:r>
              <a:rPr lang="en-US" altLang="en-US" sz="1600"/>
              <a:t>Supervises the industry, upgrades the technology, purchases most drifters, and develops enhanced data sets. </a:t>
            </a:r>
          </a:p>
        </p:txBody>
      </p:sp>
      <p:sp>
        <p:nvSpPr>
          <p:cNvPr id="77837" name="Rectangle 13"/>
          <p:cNvSpPr>
            <a:spLocks noChangeArrowheads="1"/>
          </p:cNvSpPr>
          <p:nvPr/>
        </p:nvSpPr>
        <p:spPr bwMode="auto">
          <a:xfrm>
            <a:off x="6172200" y="2909830"/>
            <a:ext cx="2362200" cy="21258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eaLnBrk="0" hangingPunct="0">
              <a:buClrTx/>
              <a:buFontTx/>
              <a:buNone/>
            </a:pPr>
            <a:r>
              <a:rPr lang="en-US" altLang="en-US" sz="1800" b="1" dirty="0"/>
              <a:t>Manufacturers</a:t>
            </a:r>
            <a:r>
              <a:rPr lang="en-US" altLang="en-US" sz="1600" dirty="0"/>
              <a:t> </a:t>
            </a:r>
          </a:p>
          <a:p>
            <a:pPr algn="ctr" eaLnBrk="0" hangingPunct="0">
              <a:buClrTx/>
              <a:buFontTx/>
              <a:buNone/>
            </a:pPr>
            <a:r>
              <a:rPr lang="en-US" altLang="en-US" sz="1600" dirty="0"/>
              <a:t>(who build the drifters according to closely monitored specifications</a:t>
            </a:r>
            <a:r>
              <a:rPr lang="en-US" altLang="en-US" sz="1600" dirty="0" smtClean="0"/>
              <a:t>)</a:t>
            </a:r>
          </a:p>
          <a:p>
            <a:pPr algn="ctr" eaLnBrk="0" hangingPunct="0">
              <a:buClrTx/>
              <a:buFontTx/>
              <a:buNone/>
            </a:pPr>
            <a:endParaRPr lang="en-US" altLang="en-US" sz="1600" dirty="0"/>
          </a:p>
          <a:p>
            <a:pPr algn="ctr" eaLnBrk="0" hangingPunct="0">
              <a:buClrTx/>
              <a:buFontTx/>
              <a:buNone/>
            </a:pPr>
            <a:r>
              <a:rPr lang="en-US" altLang="en-US" sz="1800" b="1" dirty="0"/>
              <a:t>Operational Partners</a:t>
            </a:r>
          </a:p>
          <a:p>
            <a:pPr algn="ctr" eaLnBrk="0" hangingPunct="0">
              <a:buClrTx/>
              <a:buFontTx/>
              <a:buNone/>
            </a:pPr>
            <a:r>
              <a:rPr lang="en-US" altLang="en-US" sz="1600" dirty="0"/>
              <a:t>(help with deployments and/or  share their data) </a:t>
            </a:r>
          </a:p>
        </p:txBody>
      </p:sp>
      <p:sp>
        <p:nvSpPr>
          <p:cNvPr id="77838" name="Rectangle 14"/>
          <p:cNvSpPr>
            <a:spLocks noChangeArrowheads="1"/>
          </p:cNvSpPr>
          <p:nvPr/>
        </p:nvSpPr>
        <p:spPr bwMode="auto">
          <a:xfrm>
            <a:off x="685800" y="2909830"/>
            <a:ext cx="2743200" cy="6177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eaLnBrk="0" hangingPunct="0">
              <a:buClrTx/>
              <a:buFontTx/>
              <a:buNone/>
            </a:pPr>
            <a:r>
              <a:rPr lang="en-US" altLang="en-US" sz="1800" b="1" dirty="0" smtClean="0"/>
              <a:t>NOAA/AOML</a:t>
            </a:r>
            <a:r>
              <a:rPr lang="en-US" altLang="en-US" sz="1600" dirty="0" smtClean="0"/>
              <a:t> </a:t>
            </a:r>
            <a:r>
              <a:rPr lang="en-US" altLang="en-US" sz="1600" dirty="0"/>
              <a:t>(Miami, FL)</a:t>
            </a:r>
          </a:p>
          <a:p>
            <a:pPr algn="ctr" eaLnBrk="0" hangingPunct="0">
              <a:buClrTx/>
              <a:buFontTx/>
              <a:buNone/>
            </a:pPr>
            <a:r>
              <a:rPr lang="en-US" altLang="en-US" sz="1600" b="1" dirty="0"/>
              <a:t>Rick Lumpkin (Manager</a:t>
            </a:r>
            <a:r>
              <a:rPr lang="en-US" altLang="en-US" sz="1600" b="1" dirty="0" smtClean="0"/>
              <a:t>)</a:t>
            </a:r>
            <a:endParaRPr lang="en-US" altLang="en-US" sz="1600" b="1" dirty="0"/>
          </a:p>
        </p:txBody>
      </p:sp>
    </p:spTree>
    <p:extLst>
      <p:ext uri="{BB962C8B-B14F-4D97-AF65-F5344CB8AC3E}">
        <p14:creationId xmlns:p14="http://schemas.microsoft.com/office/powerpoint/2010/main" val="41724891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702" t="15599" r="40987" b="12402"/>
          <a:stretch/>
        </p:blipFill>
        <p:spPr>
          <a:xfrm>
            <a:off x="192066" y="990600"/>
            <a:ext cx="4651332" cy="3505199"/>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t="15823" r="42466" b="3480"/>
          <a:stretch/>
        </p:blipFill>
        <p:spPr>
          <a:xfrm>
            <a:off x="4973877" y="990601"/>
            <a:ext cx="4017723" cy="3521996"/>
          </a:xfrm>
          <a:prstGeom prst="rect">
            <a:avLst/>
          </a:prstGeom>
        </p:spPr>
      </p:pic>
      <p:sp>
        <p:nvSpPr>
          <p:cNvPr id="14" name="AutoShape 8"/>
          <p:cNvSpPr>
            <a:spLocks noChangeArrowheads="1"/>
          </p:cNvSpPr>
          <p:nvPr/>
        </p:nvSpPr>
        <p:spPr bwMode="auto">
          <a:xfrm>
            <a:off x="7772400" y="6328775"/>
            <a:ext cx="463463" cy="376825"/>
          </a:xfrm>
          <a:prstGeom prst="actionButtonHome">
            <a:avLst/>
          </a:prstGeom>
          <a:solidFill>
            <a:srgbClr val="00CC99"/>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TextBox 14"/>
          <p:cNvSpPr txBox="1"/>
          <p:nvPr/>
        </p:nvSpPr>
        <p:spPr>
          <a:xfrm>
            <a:off x="577269" y="4602540"/>
            <a:ext cx="8109531" cy="1569660"/>
          </a:xfrm>
          <a:prstGeom prst="rect">
            <a:avLst/>
          </a:prstGeom>
          <a:noFill/>
        </p:spPr>
        <p:txBody>
          <a:bodyPr wrap="square" rtlCol="0">
            <a:spAutoFit/>
          </a:bodyPr>
          <a:lstStyle/>
          <a:p>
            <a:r>
              <a:rPr lang="en-US" dirty="0" smtClean="0">
                <a:solidFill>
                  <a:schemeClr val="tx1"/>
                </a:solidFill>
              </a:rPr>
              <a:t>The Deployment log has information on when and where drifters were deployed, ship name, status after deployment, </a:t>
            </a:r>
            <a:r>
              <a:rPr lang="en-US" dirty="0" smtClean="0">
                <a:solidFill>
                  <a:schemeClr val="tx1"/>
                </a:solidFill>
              </a:rPr>
              <a:t>manufacturer, buoy type and </a:t>
            </a:r>
            <a:r>
              <a:rPr lang="en-US" dirty="0" smtClean="0">
                <a:solidFill>
                  <a:schemeClr val="tx1"/>
                </a:solidFill>
              </a:rPr>
              <a:t>program associated with each drifter</a:t>
            </a:r>
            <a:r>
              <a:rPr lang="en-US" dirty="0" smtClean="0">
                <a:solidFill>
                  <a:schemeClr val="tx1"/>
                </a:solidFill>
              </a:rPr>
              <a:t>.</a:t>
            </a:r>
            <a:endParaRPr lang="en-US" dirty="0">
              <a:solidFill>
                <a:schemeClr val="tx1"/>
              </a:solidFill>
            </a:endParaRPr>
          </a:p>
        </p:txBody>
      </p:sp>
      <p:sp>
        <p:nvSpPr>
          <p:cNvPr id="7" name="Text Box 2"/>
          <p:cNvSpPr txBox="1">
            <a:spLocks noChangeArrowheads="1"/>
          </p:cNvSpPr>
          <p:nvPr/>
        </p:nvSpPr>
        <p:spPr bwMode="auto">
          <a:xfrm>
            <a:off x="1562100" y="76200"/>
            <a:ext cx="6019800" cy="533400"/>
          </a:xfrm>
          <a:prstGeom prst="rect">
            <a:avLst/>
          </a:prstGeom>
          <a:solidFill>
            <a:srgbClr val="3333CC"/>
          </a:solidFill>
          <a:ln w="28440" cap="sq">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sz="3200" b="1" dirty="0" smtClean="0">
                <a:solidFill>
                  <a:srgbClr val="FFFF00"/>
                </a:solidFill>
              </a:rPr>
              <a:t>Sample Drifter Deployment log</a:t>
            </a:r>
            <a:endParaRPr lang="en-US" altLang="en-US" sz="3200" b="1" dirty="0">
              <a:solidFill>
                <a:srgbClr val="FFFF00"/>
              </a:solidFill>
            </a:endParaRPr>
          </a:p>
        </p:txBody>
      </p:sp>
    </p:spTree>
    <p:extLst>
      <p:ext uri="{BB962C8B-B14F-4D97-AF65-F5344CB8AC3E}">
        <p14:creationId xmlns:p14="http://schemas.microsoft.com/office/powerpoint/2010/main" val="530952284"/>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1790700" y="0"/>
            <a:ext cx="5562600" cy="533400"/>
          </a:xfrm>
          <a:prstGeom prst="rect">
            <a:avLst/>
          </a:prstGeom>
          <a:solidFill>
            <a:srgbClr val="3333CC"/>
          </a:solidFill>
          <a:ln w="28440" cap="sq">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sz="3200" b="1" dirty="0" smtClean="0">
                <a:solidFill>
                  <a:srgbClr val="FFFF00"/>
                </a:solidFill>
              </a:rPr>
              <a:t>Quality Controlled Metadata</a:t>
            </a:r>
            <a:endParaRPr lang="en-US" altLang="en-US" sz="3200" b="1" dirty="0">
              <a:solidFill>
                <a:srgbClr val="FFFF00"/>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0572" t="12256" r="7714" b="4354"/>
          <a:stretch/>
        </p:blipFill>
        <p:spPr>
          <a:xfrm>
            <a:off x="1500051" y="1905000"/>
            <a:ext cx="6424749" cy="4504063"/>
          </a:xfrm>
          <a:prstGeom prst="rect">
            <a:avLst/>
          </a:prstGeom>
        </p:spPr>
      </p:pic>
      <p:sp>
        <p:nvSpPr>
          <p:cNvPr id="6" name="Rectangle 5"/>
          <p:cNvSpPr/>
          <p:nvPr/>
        </p:nvSpPr>
        <p:spPr>
          <a:xfrm>
            <a:off x="228600" y="533400"/>
            <a:ext cx="8763000" cy="1323439"/>
          </a:xfrm>
          <a:prstGeom prst="rect">
            <a:avLst/>
          </a:prstGeom>
        </p:spPr>
        <p:txBody>
          <a:bodyPr wrap="square">
            <a:spAutoFit/>
          </a:bodyPr>
          <a:lstStyle/>
          <a:p>
            <a:pPr lvl="0"/>
            <a:r>
              <a:rPr lang="en-US" sz="2000" dirty="0" smtClean="0">
                <a:solidFill>
                  <a:srgbClr val="000000"/>
                </a:solidFill>
              </a:rPr>
              <a:t>The quality controlled (QC) metadata has more information about each drifter after QC procedures have been applied.</a:t>
            </a:r>
          </a:p>
          <a:p>
            <a:pPr lvl="0"/>
            <a:r>
              <a:rPr lang="en-US" sz="2000" dirty="0" smtClean="0">
                <a:solidFill>
                  <a:srgbClr val="000000"/>
                </a:solidFill>
              </a:rPr>
              <a:t>It has the drifter ID, the time and position of the first and last good transmission, the date and position drogue was lost, a code for reason of death, manufacturer and type</a:t>
            </a:r>
          </a:p>
        </p:txBody>
      </p:sp>
      <p:sp>
        <p:nvSpPr>
          <p:cNvPr id="7" name="Rectangle 6"/>
          <p:cNvSpPr/>
          <p:nvPr/>
        </p:nvSpPr>
        <p:spPr>
          <a:xfrm>
            <a:off x="2438400" y="6324600"/>
            <a:ext cx="4953000" cy="523220"/>
          </a:xfrm>
          <a:prstGeom prst="rect">
            <a:avLst/>
          </a:prstGeom>
        </p:spPr>
        <p:txBody>
          <a:bodyPr wrap="square">
            <a:spAutoFit/>
          </a:bodyPr>
          <a:lstStyle/>
          <a:p>
            <a:r>
              <a:rPr lang="en-US" altLang="en-US" sz="2800" b="1" dirty="0">
                <a:solidFill>
                  <a:srgbClr val="0000FF"/>
                </a:solidFill>
                <a:cs typeface="Times New Roman" pitchFamily="16" charset="0"/>
              </a:rPr>
              <a:t>www.aoml.noaa.gov/phod/gdp</a:t>
            </a:r>
            <a:endParaRPr lang="en-US" dirty="0"/>
          </a:p>
        </p:txBody>
      </p:sp>
    </p:spTree>
    <p:extLst>
      <p:ext uri="{BB962C8B-B14F-4D97-AF65-F5344CB8AC3E}">
        <p14:creationId xmlns:p14="http://schemas.microsoft.com/office/powerpoint/2010/main" val="25000835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2901" r="12857" b="48516"/>
          <a:stretch/>
        </p:blipFill>
        <p:spPr>
          <a:xfrm>
            <a:off x="47897" y="40943"/>
            <a:ext cx="7419703" cy="2055624"/>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7369" r="12857"/>
          <a:stretch/>
        </p:blipFill>
        <p:spPr>
          <a:xfrm>
            <a:off x="47897" y="2209800"/>
            <a:ext cx="7419703" cy="4419962"/>
          </a:xfrm>
          <a:prstGeom prst="rect">
            <a:avLst/>
          </a:prstGeom>
        </p:spPr>
      </p:pic>
      <p:sp>
        <p:nvSpPr>
          <p:cNvPr id="6" name="Rectangle 5"/>
          <p:cNvSpPr/>
          <p:nvPr/>
        </p:nvSpPr>
        <p:spPr>
          <a:xfrm>
            <a:off x="7543800" y="38557"/>
            <a:ext cx="549189" cy="6590843"/>
          </a:xfrm>
          <a:prstGeom prst="rect">
            <a:avLst/>
          </a:prstGeom>
          <a:solidFill>
            <a:srgbClr val="FFFF00"/>
          </a:solidFill>
        </p:spPr>
        <p:txBody>
          <a:bodyPr vert="wordArtVert" wrap="none" lIns="91440" tIns="45720" rIns="91440" bIns="45720">
            <a:spAutoFit/>
          </a:bodyPr>
          <a:lstStyle/>
          <a:p>
            <a:pPr algn="ctr"/>
            <a:r>
              <a:rPr lang="en-US" sz="2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SAMPLE QC METADATA</a:t>
            </a:r>
            <a:endParaRPr lang="en-US" sz="2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6527045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ChangeArrowheads="1"/>
          </p:cNvSpPr>
          <p:nvPr/>
        </p:nvSpPr>
        <p:spPr bwMode="auto">
          <a:xfrm>
            <a:off x="762000" y="1524000"/>
            <a:ext cx="7772400" cy="3962400"/>
          </a:xfrm>
          <a:prstGeom prst="rect">
            <a:avLst/>
          </a:prstGeom>
          <a:noFill/>
          <a:ln w="38160" cap="sq">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endParaRPr lang="en-US" altLang="en-US" sz="6600" b="1" dirty="0" smtClean="0"/>
          </a:p>
          <a:p>
            <a:pPr algn="ctr">
              <a:buClrTx/>
              <a:buFontTx/>
              <a:buNone/>
            </a:pPr>
            <a:r>
              <a:rPr lang="en-US" altLang="en-US" sz="6600" b="1" dirty="0" smtClean="0"/>
              <a:t>Data:</a:t>
            </a:r>
            <a:endParaRPr lang="en-US" altLang="en-US" sz="6600" b="1" dirty="0" smtClean="0"/>
          </a:p>
          <a:p>
            <a:pPr algn="ctr">
              <a:buClrTx/>
              <a:buFontTx/>
              <a:buNone/>
            </a:pPr>
            <a:r>
              <a:rPr lang="en-US" altLang="en-US" sz="6600" b="1" dirty="0" smtClean="0"/>
              <a:t>Real Time</a:t>
            </a:r>
          </a:p>
          <a:p>
            <a:pPr algn="ctr">
              <a:buClrTx/>
              <a:buFontTx/>
              <a:buNone/>
            </a:pPr>
            <a:r>
              <a:rPr lang="en-US" altLang="en-US" sz="6600" b="1" dirty="0" smtClean="0"/>
              <a:t>&amp;</a:t>
            </a:r>
          </a:p>
          <a:p>
            <a:pPr algn="ctr">
              <a:buClrTx/>
            </a:pPr>
            <a:r>
              <a:rPr lang="en-US" altLang="en-US" sz="6600" b="1" dirty="0"/>
              <a:t>Delayed Mode</a:t>
            </a:r>
          </a:p>
          <a:p>
            <a:pPr algn="ctr">
              <a:buClrTx/>
              <a:buFontTx/>
              <a:buNone/>
            </a:pPr>
            <a:r>
              <a:rPr lang="en-US" altLang="en-US" sz="6600" b="1" dirty="0" smtClean="0"/>
              <a:t>  </a:t>
            </a:r>
            <a:endParaRPr lang="en-US" altLang="en-US" sz="6600" b="1" dirty="0"/>
          </a:p>
        </p:txBody>
      </p:sp>
      <p:sp>
        <p:nvSpPr>
          <p:cNvPr id="45058" name="AutoShape 2"/>
          <p:cNvSpPr>
            <a:spLocks noChangeArrowheads="1"/>
          </p:cNvSpPr>
          <p:nvPr/>
        </p:nvSpPr>
        <p:spPr bwMode="auto">
          <a:xfrm>
            <a:off x="7718425" y="6194425"/>
            <a:ext cx="511175" cy="511175"/>
          </a:xfrm>
          <a:prstGeom prst="actionButtonHome">
            <a:avLst/>
          </a:prstGeom>
          <a:solidFill>
            <a:srgbClr val="00CC99"/>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685800"/>
            <a:ext cx="7772400" cy="5262979"/>
          </a:xfrm>
          <a:prstGeom prst="rect">
            <a:avLst/>
          </a:prstGeom>
          <a:noFill/>
          <a:ln>
            <a:solidFill>
              <a:srgbClr val="00B0F0"/>
            </a:solidFill>
          </a:ln>
        </p:spPr>
        <p:txBody>
          <a:bodyPr wrap="square" rtlCol="0">
            <a:spAutoFit/>
          </a:bodyPr>
          <a:lstStyle/>
          <a:p>
            <a:pPr marL="457200" indent="-457200">
              <a:buFont typeface="Arial" panose="020B0604020202020204" pitchFamily="34" charset="0"/>
              <a:buChar char="•"/>
            </a:pPr>
            <a:r>
              <a:rPr lang="en-US" sz="2800" b="1" dirty="0" smtClean="0">
                <a:solidFill>
                  <a:srgbClr val="0070C0"/>
                </a:solidFill>
              </a:rPr>
              <a:t>Drifters transmit ocean data to an orbiting satellite. </a:t>
            </a:r>
          </a:p>
          <a:p>
            <a:pPr marL="457200" indent="-457200">
              <a:buFont typeface="Arial" panose="020B0604020202020204" pitchFamily="34" charset="0"/>
              <a:buChar char="•"/>
            </a:pPr>
            <a:r>
              <a:rPr lang="en-US" sz="2800" b="1" dirty="0" smtClean="0">
                <a:solidFill>
                  <a:srgbClr val="0070C0"/>
                </a:solidFill>
              </a:rPr>
              <a:t>These</a:t>
            </a:r>
            <a:r>
              <a:rPr lang="en-US" sz="2800" b="1" dirty="0">
                <a:solidFill>
                  <a:srgbClr val="0070C0"/>
                </a:solidFill>
              </a:rPr>
              <a:t> </a:t>
            </a:r>
            <a:r>
              <a:rPr lang="en-US" sz="2800" b="1" dirty="0" smtClean="0">
                <a:solidFill>
                  <a:srgbClr val="0070C0"/>
                </a:solidFill>
              </a:rPr>
              <a:t>data are sent in real time to data centers which are responsible for:</a:t>
            </a:r>
          </a:p>
          <a:p>
            <a:pPr marL="971550" lvl="1" indent="-457200">
              <a:buFont typeface="Wingdings" panose="05000000000000000000" pitchFamily="2" charset="2"/>
              <a:buChar char="Ø"/>
            </a:pPr>
            <a:r>
              <a:rPr lang="en-US" sz="2800" b="1" dirty="0" smtClean="0">
                <a:solidFill>
                  <a:srgbClr val="0070C0"/>
                </a:solidFill>
              </a:rPr>
              <a:t>decoding </a:t>
            </a:r>
          </a:p>
          <a:p>
            <a:pPr marL="971550" lvl="1" indent="-457200">
              <a:buFont typeface="Wingdings" panose="05000000000000000000" pitchFamily="2" charset="2"/>
              <a:buChar char="Ø"/>
            </a:pPr>
            <a:r>
              <a:rPr lang="en-US" sz="2800" b="1" dirty="0" smtClean="0">
                <a:solidFill>
                  <a:srgbClr val="0070C0"/>
                </a:solidFill>
              </a:rPr>
              <a:t>assemble </a:t>
            </a:r>
          </a:p>
          <a:p>
            <a:pPr marL="914400" lvl="1" indent="-457200">
              <a:buFont typeface="Wingdings" panose="05000000000000000000" pitchFamily="2" charset="2"/>
              <a:buChar char="Ø"/>
            </a:pPr>
            <a:r>
              <a:rPr lang="en-US" sz="2800" b="1" dirty="0" smtClean="0">
                <a:solidFill>
                  <a:srgbClr val="0070C0"/>
                </a:solidFill>
              </a:rPr>
              <a:t>quality control  </a:t>
            </a:r>
          </a:p>
          <a:p>
            <a:pPr marL="914400" lvl="1" indent="-457200">
              <a:buFont typeface="Wingdings" panose="05000000000000000000" pitchFamily="2" charset="2"/>
              <a:buChar char="Ø"/>
            </a:pPr>
            <a:r>
              <a:rPr lang="en-US" sz="2800" b="1" dirty="0" smtClean="0">
                <a:solidFill>
                  <a:srgbClr val="0070C0"/>
                </a:solidFill>
              </a:rPr>
              <a:t>disseminate these data</a:t>
            </a:r>
          </a:p>
          <a:p>
            <a:pPr marL="171450" indent="-457200">
              <a:buFont typeface="Arial" panose="020B0604020202020204" pitchFamily="34" charset="0"/>
              <a:buChar char="•"/>
            </a:pPr>
            <a:r>
              <a:rPr lang="en-US" sz="2800" b="1" dirty="0">
                <a:solidFill>
                  <a:srgbClr val="0070C0"/>
                </a:solidFill>
              </a:rPr>
              <a:t>D</a:t>
            </a:r>
            <a:r>
              <a:rPr lang="en-US" sz="2800" b="1" dirty="0" smtClean="0">
                <a:solidFill>
                  <a:srgbClr val="0070C0"/>
                </a:solidFill>
              </a:rPr>
              <a:t>ata are also distributed through the Global</a:t>
            </a:r>
          </a:p>
          <a:p>
            <a:r>
              <a:rPr lang="en-US" sz="2800" b="1" dirty="0">
                <a:solidFill>
                  <a:srgbClr val="0070C0"/>
                </a:solidFill>
              </a:rPr>
              <a:t>	</a:t>
            </a:r>
            <a:r>
              <a:rPr lang="en-US" sz="2800" b="1" dirty="0" smtClean="0">
                <a:solidFill>
                  <a:srgbClr val="0070C0"/>
                </a:solidFill>
              </a:rPr>
              <a:t>Telecommunication System (GTS) in real time, </a:t>
            </a:r>
          </a:p>
          <a:p>
            <a:r>
              <a:rPr lang="en-US" sz="2800" b="1" dirty="0">
                <a:solidFill>
                  <a:srgbClr val="0070C0"/>
                </a:solidFill>
              </a:rPr>
              <a:t>	</a:t>
            </a:r>
            <a:r>
              <a:rPr lang="en-US" sz="2800" b="1" dirty="0" smtClean="0">
                <a:solidFill>
                  <a:srgbClr val="0070C0"/>
                </a:solidFill>
              </a:rPr>
              <a:t>using a World Meteorological Organization 	(WMO) number associated with its ID</a:t>
            </a:r>
            <a:endParaRPr lang="en-US" sz="2800" b="1" dirty="0">
              <a:solidFill>
                <a:srgbClr val="0070C0"/>
              </a:solidFill>
            </a:endParaRPr>
          </a:p>
        </p:txBody>
      </p:sp>
    </p:spTree>
    <p:extLst>
      <p:ext uri="{BB962C8B-B14F-4D97-AF65-F5344CB8AC3E}">
        <p14:creationId xmlns:p14="http://schemas.microsoft.com/office/powerpoint/2010/main" val="41242997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71524"/>
          <a:stretch/>
        </p:blipFill>
        <p:spPr bwMode="auto">
          <a:xfrm>
            <a:off x="1870075" y="76200"/>
            <a:ext cx="5824538" cy="1857103"/>
          </a:xfrm>
          <a:prstGeom prst="rect">
            <a:avLst/>
          </a:prstGeom>
          <a:noFill/>
          <a:ln w="9360" cap="sq">
            <a:solidFill>
              <a:srgbClr val="3333CC"/>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3" name="Text Box 3"/>
          <p:cNvSpPr txBox="1">
            <a:spLocks noChangeArrowheads="1"/>
          </p:cNvSpPr>
          <p:nvPr/>
        </p:nvSpPr>
        <p:spPr bwMode="auto">
          <a:xfrm>
            <a:off x="4568825" y="212725"/>
            <a:ext cx="2906713" cy="161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38840" tIns="219240" rIns="438840" bIns="21924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sz="3800" b="1" dirty="0" smtClean="0"/>
              <a:t>Data</a:t>
            </a:r>
            <a:endParaRPr lang="en-US" altLang="en-US" sz="3800" b="1" dirty="0"/>
          </a:p>
          <a:p>
            <a:pPr algn="ctr">
              <a:buClrTx/>
              <a:buFontTx/>
              <a:buNone/>
            </a:pPr>
            <a:r>
              <a:rPr lang="en-US" altLang="en-US" sz="3800" b="1" dirty="0"/>
              <a:t>Flow</a:t>
            </a:r>
          </a:p>
        </p:txBody>
      </p:sp>
      <p:sp>
        <p:nvSpPr>
          <p:cNvPr id="3" name="TextBox 2"/>
          <p:cNvSpPr txBox="1"/>
          <p:nvPr/>
        </p:nvSpPr>
        <p:spPr>
          <a:xfrm>
            <a:off x="3581400" y="2057400"/>
            <a:ext cx="1298576" cy="307777"/>
          </a:xfrm>
          <a:prstGeom prst="rect">
            <a:avLst/>
          </a:prstGeom>
          <a:solidFill>
            <a:srgbClr val="FFFFCC"/>
          </a:solidFill>
          <a:ln w="38100">
            <a:solidFill>
              <a:srgbClr val="00B0F0"/>
            </a:solidFill>
          </a:ln>
        </p:spPr>
        <p:txBody>
          <a:bodyPr wrap="square" rtlCol="0">
            <a:spAutoFit/>
          </a:bodyPr>
          <a:lstStyle/>
          <a:p>
            <a:pPr algn="ctr"/>
            <a:r>
              <a:rPr lang="en-US" sz="1400" b="1" dirty="0" smtClean="0">
                <a:solidFill>
                  <a:schemeClr val="tx1"/>
                </a:solidFill>
              </a:rPr>
              <a:t>Data Centers</a:t>
            </a:r>
            <a:endParaRPr lang="en-US" sz="1400" b="1" dirty="0">
              <a:solidFill>
                <a:schemeClr val="tx1"/>
              </a:solidFill>
            </a:endParaRPr>
          </a:p>
        </p:txBody>
      </p:sp>
      <p:cxnSp>
        <p:nvCxnSpPr>
          <p:cNvPr id="5" name="Straight Arrow Connector 4"/>
          <p:cNvCxnSpPr>
            <a:stCxn id="3" idx="2"/>
          </p:cNvCxnSpPr>
          <p:nvPr/>
        </p:nvCxnSpPr>
        <p:spPr bwMode="auto">
          <a:xfrm>
            <a:off x="4230688" y="2365177"/>
            <a:ext cx="0" cy="454223"/>
          </a:xfrm>
          <a:prstGeom prst="straightConnector1">
            <a:avLst/>
          </a:prstGeom>
          <a:ln w="38100">
            <a:solidFill>
              <a:schemeClr val="accent1">
                <a:lumMod val="50000"/>
              </a:schemeClr>
            </a:solidFill>
            <a:headEnd type="none" w="med" len="med"/>
            <a:tailEnd type="arrow"/>
          </a:ln>
          <a:ex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3" idx="3"/>
          </p:cNvCxnSpPr>
          <p:nvPr/>
        </p:nvCxnSpPr>
        <p:spPr bwMode="auto">
          <a:xfrm flipV="1">
            <a:off x="4879976" y="2211288"/>
            <a:ext cx="530224" cy="1"/>
          </a:xfrm>
          <a:prstGeom prst="straightConnector1">
            <a:avLst/>
          </a:prstGeom>
          <a:solidFill>
            <a:srgbClr val="00B8FF"/>
          </a:solidFill>
          <a:ln w="38100" cap="flat" cmpd="sng" algn="ctr">
            <a:solidFill>
              <a:schemeClr val="accent1">
                <a:lumMod val="50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Oval 12"/>
          <p:cNvSpPr/>
          <p:nvPr/>
        </p:nvSpPr>
        <p:spPr bwMode="auto">
          <a:xfrm>
            <a:off x="5410200" y="1981200"/>
            <a:ext cx="611981" cy="534888"/>
          </a:xfrm>
          <a:prstGeom prst="ellipse">
            <a:avLst/>
          </a:prstGeom>
          <a:solidFill>
            <a:srgbClr val="FFFFCC"/>
          </a:solidFill>
          <a:ln w="38100" cap="flat" cmpd="sng" algn="ctr">
            <a:solidFill>
              <a:srgbClr val="00B0F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Times New Roman" pitchFamily="16" charset="0"/>
            </a:endParaRPr>
          </a:p>
        </p:txBody>
      </p:sp>
      <p:sp>
        <p:nvSpPr>
          <p:cNvPr id="14" name="TextBox 13"/>
          <p:cNvSpPr txBox="1"/>
          <p:nvPr/>
        </p:nvSpPr>
        <p:spPr>
          <a:xfrm>
            <a:off x="5486400" y="2117839"/>
            <a:ext cx="507274" cy="261610"/>
          </a:xfrm>
          <a:prstGeom prst="rect">
            <a:avLst/>
          </a:prstGeom>
          <a:solidFill>
            <a:srgbClr val="FFFFCC"/>
          </a:solidFill>
        </p:spPr>
        <p:txBody>
          <a:bodyPr wrap="square" rtlCol="0">
            <a:spAutoFit/>
          </a:bodyPr>
          <a:lstStyle/>
          <a:p>
            <a:r>
              <a:rPr lang="en-US" sz="1100" b="1" dirty="0" smtClean="0">
                <a:solidFill>
                  <a:schemeClr val="tx1"/>
                </a:solidFill>
              </a:rPr>
              <a:t>GTS</a:t>
            </a:r>
            <a:endParaRPr lang="en-US" sz="1100" b="1" dirty="0">
              <a:solidFill>
                <a:schemeClr val="tx1"/>
              </a:solidFill>
            </a:endParaRPr>
          </a:p>
        </p:txBody>
      </p:sp>
      <p:sp>
        <p:nvSpPr>
          <p:cNvPr id="25" name="TextBox 24"/>
          <p:cNvSpPr txBox="1"/>
          <p:nvPr/>
        </p:nvSpPr>
        <p:spPr>
          <a:xfrm>
            <a:off x="6553200" y="2017693"/>
            <a:ext cx="1905000" cy="954107"/>
          </a:xfrm>
          <a:prstGeom prst="rect">
            <a:avLst/>
          </a:prstGeom>
          <a:solidFill>
            <a:srgbClr val="FFFFCC"/>
          </a:solidFill>
          <a:ln w="38100">
            <a:solidFill>
              <a:srgbClr val="00B0F0"/>
            </a:solidFill>
          </a:ln>
        </p:spPr>
        <p:txBody>
          <a:bodyPr wrap="square" rtlCol="0">
            <a:spAutoFit/>
          </a:bodyPr>
          <a:lstStyle/>
          <a:p>
            <a:pPr algn="ctr"/>
            <a:r>
              <a:rPr lang="en-US" sz="1400" b="1" dirty="0" smtClean="0">
                <a:solidFill>
                  <a:schemeClr val="tx1"/>
                </a:solidFill>
              </a:rPr>
              <a:t>U.S. &amp; International forecasters, climate research ocean modelers, </a:t>
            </a:r>
            <a:r>
              <a:rPr lang="en-US" sz="1400" b="1" dirty="0" err="1" smtClean="0">
                <a:solidFill>
                  <a:schemeClr val="tx1"/>
                </a:solidFill>
              </a:rPr>
              <a:t>etc</a:t>
            </a:r>
            <a:endParaRPr lang="en-US" sz="1400" b="1" dirty="0" smtClean="0">
              <a:solidFill>
                <a:schemeClr val="tx1"/>
              </a:solidFill>
            </a:endParaRPr>
          </a:p>
        </p:txBody>
      </p:sp>
      <p:sp>
        <p:nvSpPr>
          <p:cNvPr id="27" name="TextBox 26"/>
          <p:cNvSpPr txBox="1"/>
          <p:nvPr/>
        </p:nvSpPr>
        <p:spPr>
          <a:xfrm>
            <a:off x="3276600" y="4379893"/>
            <a:ext cx="1905000" cy="954107"/>
          </a:xfrm>
          <a:prstGeom prst="rect">
            <a:avLst/>
          </a:prstGeom>
          <a:solidFill>
            <a:srgbClr val="FFFFCC"/>
          </a:solidFill>
          <a:ln w="38100">
            <a:solidFill>
              <a:srgbClr val="00B0F0"/>
            </a:solidFill>
          </a:ln>
        </p:spPr>
        <p:txBody>
          <a:bodyPr wrap="square" rtlCol="0">
            <a:spAutoFit/>
          </a:bodyPr>
          <a:lstStyle/>
          <a:p>
            <a:pPr algn="ctr"/>
            <a:r>
              <a:rPr lang="en-US" sz="1400" b="1" dirty="0" smtClean="0">
                <a:solidFill>
                  <a:schemeClr val="tx1"/>
                </a:solidFill>
              </a:rPr>
              <a:t>Regional Data Centers for  archival  and distribution</a:t>
            </a:r>
          </a:p>
          <a:p>
            <a:pPr algn="ctr"/>
            <a:r>
              <a:rPr lang="en-US" sz="1400" b="1" dirty="0" smtClean="0">
                <a:solidFill>
                  <a:schemeClr val="tx1"/>
                </a:solidFill>
              </a:rPr>
              <a:t>(MEDS, NCSI)</a:t>
            </a:r>
            <a:endParaRPr lang="en-US" sz="1400" b="1" dirty="0">
              <a:solidFill>
                <a:schemeClr val="tx1"/>
              </a:solidFill>
            </a:endParaRPr>
          </a:p>
        </p:txBody>
      </p:sp>
      <p:sp>
        <p:nvSpPr>
          <p:cNvPr id="28" name="TextBox 27"/>
          <p:cNvSpPr txBox="1"/>
          <p:nvPr/>
        </p:nvSpPr>
        <p:spPr>
          <a:xfrm>
            <a:off x="3311433" y="5788223"/>
            <a:ext cx="1905000" cy="307777"/>
          </a:xfrm>
          <a:prstGeom prst="rect">
            <a:avLst/>
          </a:prstGeom>
          <a:solidFill>
            <a:srgbClr val="FFFFCC"/>
          </a:solidFill>
          <a:ln w="38100">
            <a:solidFill>
              <a:srgbClr val="00B0F0"/>
            </a:solidFill>
          </a:ln>
        </p:spPr>
        <p:txBody>
          <a:bodyPr wrap="square" rtlCol="0">
            <a:spAutoFit/>
          </a:bodyPr>
          <a:lstStyle/>
          <a:p>
            <a:pPr algn="ctr"/>
            <a:r>
              <a:rPr lang="en-US" sz="1400" b="1" dirty="0" smtClean="0">
                <a:solidFill>
                  <a:schemeClr val="tx1"/>
                </a:solidFill>
              </a:rPr>
              <a:t>Users</a:t>
            </a:r>
          </a:p>
        </p:txBody>
      </p:sp>
      <p:sp>
        <p:nvSpPr>
          <p:cNvPr id="29" name="TextBox 28"/>
          <p:cNvSpPr txBox="1"/>
          <p:nvPr/>
        </p:nvSpPr>
        <p:spPr>
          <a:xfrm>
            <a:off x="1186543" y="4520781"/>
            <a:ext cx="1108075" cy="307777"/>
          </a:xfrm>
          <a:prstGeom prst="rect">
            <a:avLst/>
          </a:prstGeom>
          <a:solidFill>
            <a:srgbClr val="FFFFCC"/>
          </a:solidFill>
          <a:ln w="38100">
            <a:solidFill>
              <a:srgbClr val="00B0F0"/>
            </a:solidFill>
          </a:ln>
        </p:spPr>
        <p:txBody>
          <a:bodyPr wrap="square" rtlCol="0">
            <a:spAutoFit/>
          </a:bodyPr>
          <a:lstStyle/>
          <a:p>
            <a:pPr algn="ctr"/>
            <a:r>
              <a:rPr lang="en-US" sz="1400" b="1" dirty="0" smtClean="0">
                <a:solidFill>
                  <a:schemeClr val="tx1"/>
                </a:solidFill>
              </a:rPr>
              <a:t>web</a:t>
            </a:r>
            <a:endParaRPr lang="en-US" sz="1400" b="1" dirty="0">
              <a:solidFill>
                <a:schemeClr val="tx1"/>
              </a:solidFill>
            </a:endParaRPr>
          </a:p>
        </p:txBody>
      </p:sp>
      <p:sp>
        <p:nvSpPr>
          <p:cNvPr id="18" name="Oval 17"/>
          <p:cNvSpPr/>
          <p:nvPr/>
        </p:nvSpPr>
        <p:spPr bwMode="auto">
          <a:xfrm>
            <a:off x="3006725" y="2819400"/>
            <a:ext cx="2709465" cy="1054100"/>
          </a:xfrm>
          <a:prstGeom prst="ellipse">
            <a:avLst/>
          </a:prstGeom>
          <a:solidFill>
            <a:srgbClr val="FFFFCC"/>
          </a:solidFill>
          <a:ln w="38100" cap="flat" cmpd="sng" algn="ctr">
            <a:solidFill>
              <a:srgbClr val="00B0F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rgbClr val="00B0F0"/>
              </a:solidFill>
              <a:effectLst/>
              <a:latin typeface="Times New Roman" pitchFamily="16" charset="0"/>
            </a:endParaRPr>
          </a:p>
        </p:txBody>
      </p:sp>
      <p:sp>
        <p:nvSpPr>
          <p:cNvPr id="22" name="TextBox 21"/>
          <p:cNvSpPr txBox="1"/>
          <p:nvPr/>
        </p:nvSpPr>
        <p:spPr>
          <a:xfrm>
            <a:off x="3429000" y="2995136"/>
            <a:ext cx="1905000" cy="738664"/>
          </a:xfrm>
          <a:prstGeom prst="rect">
            <a:avLst/>
          </a:prstGeom>
          <a:solidFill>
            <a:srgbClr val="FFFFCC"/>
          </a:solidFill>
          <a:ln>
            <a:noFill/>
          </a:ln>
        </p:spPr>
        <p:txBody>
          <a:bodyPr wrap="square" rtlCol="0">
            <a:spAutoFit/>
          </a:bodyPr>
          <a:lstStyle/>
          <a:p>
            <a:pPr algn="ctr"/>
            <a:r>
              <a:rPr lang="en-US" sz="1400" b="1" dirty="0" smtClean="0">
                <a:solidFill>
                  <a:schemeClr val="tx1"/>
                </a:solidFill>
              </a:rPr>
              <a:t>AOML</a:t>
            </a:r>
            <a:r>
              <a:rPr lang="en-US" sz="1400" b="1" dirty="0"/>
              <a:t> </a:t>
            </a:r>
            <a:r>
              <a:rPr lang="en-US" sz="1400" b="1" dirty="0" smtClean="0">
                <a:solidFill>
                  <a:schemeClr val="tx1"/>
                </a:solidFill>
              </a:rPr>
              <a:t>applies quality control procedures &amp; </a:t>
            </a:r>
          </a:p>
          <a:p>
            <a:pPr algn="ctr"/>
            <a:r>
              <a:rPr lang="en-US" sz="1400" b="1" dirty="0">
                <a:solidFill>
                  <a:schemeClr val="tx1"/>
                </a:solidFill>
              </a:rPr>
              <a:t>i</a:t>
            </a:r>
            <a:r>
              <a:rPr lang="en-US" sz="1400" b="1" dirty="0" smtClean="0">
                <a:solidFill>
                  <a:schemeClr val="tx1"/>
                </a:solidFill>
              </a:rPr>
              <a:t>nterpolates data </a:t>
            </a:r>
            <a:endParaRPr lang="en-US" sz="1400" b="1" dirty="0"/>
          </a:p>
        </p:txBody>
      </p:sp>
      <p:cxnSp>
        <p:nvCxnSpPr>
          <p:cNvPr id="24" name="Straight Arrow Connector 23"/>
          <p:cNvCxnSpPr/>
          <p:nvPr/>
        </p:nvCxnSpPr>
        <p:spPr bwMode="auto">
          <a:xfrm flipH="1">
            <a:off x="1828800" y="3492319"/>
            <a:ext cx="1177925" cy="1003481"/>
          </a:xfrm>
          <a:prstGeom prst="straightConnector1">
            <a:avLst/>
          </a:prstGeom>
          <a:solidFill>
            <a:srgbClr val="00B8FF"/>
          </a:solidFill>
          <a:ln w="38100" cap="flat" cmpd="sng" algn="ctr">
            <a:solidFill>
              <a:schemeClr val="accent1">
                <a:lumMod val="50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Arrow Connector 36"/>
          <p:cNvCxnSpPr/>
          <p:nvPr/>
        </p:nvCxnSpPr>
        <p:spPr bwMode="auto">
          <a:xfrm>
            <a:off x="1933084" y="4882012"/>
            <a:ext cx="1274158" cy="1060099"/>
          </a:xfrm>
          <a:prstGeom prst="straightConnector1">
            <a:avLst/>
          </a:prstGeom>
          <a:solidFill>
            <a:srgbClr val="00B8FF"/>
          </a:solidFill>
          <a:ln w="38100" cap="flat" cmpd="sng" algn="ctr">
            <a:solidFill>
              <a:schemeClr val="accent1">
                <a:lumMod val="50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TextBox 30"/>
          <p:cNvSpPr txBox="1"/>
          <p:nvPr/>
        </p:nvSpPr>
        <p:spPr>
          <a:xfrm>
            <a:off x="4381500" y="1356360"/>
            <a:ext cx="839198" cy="523220"/>
          </a:xfrm>
          <a:prstGeom prst="rect">
            <a:avLst/>
          </a:prstGeom>
          <a:noFill/>
        </p:spPr>
        <p:txBody>
          <a:bodyPr wrap="square" rtlCol="0">
            <a:spAutoFit/>
          </a:bodyPr>
          <a:lstStyle/>
          <a:p>
            <a:r>
              <a:rPr lang="en-US" sz="1400" b="1" dirty="0" smtClean="0">
                <a:solidFill>
                  <a:schemeClr val="tx1"/>
                </a:solidFill>
              </a:rPr>
              <a:t>Data Centers</a:t>
            </a:r>
            <a:endParaRPr lang="en-US" sz="1400" b="1" dirty="0">
              <a:solidFill>
                <a:schemeClr val="tx1"/>
              </a:solidFill>
            </a:endParaRPr>
          </a:p>
        </p:txBody>
      </p:sp>
      <p:cxnSp>
        <p:nvCxnSpPr>
          <p:cNvPr id="43" name="Straight Arrow Connector 42"/>
          <p:cNvCxnSpPr/>
          <p:nvPr/>
        </p:nvCxnSpPr>
        <p:spPr bwMode="auto">
          <a:xfrm>
            <a:off x="4267200" y="3889177"/>
            <a:ext cx="0" cy="454223"/>
          </a:xfrm>
          <a:prstGeom prst="straightConnector1">
            <a:avLst/>
          </a:prstGeom>
          <a:ln w="38100">
            <a:solidFill>
              <a:schemeClr val="accent1">
                <a:lumMod val="50000"/>
              </a:schemeClr>
            </a:solidFill>
            <a:headEnd type="none" w="med" len="med"/>
            <a:tailEnd type="arrow"/>
          </a:ln>
          <a:extLst/>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bwMode="auto">
          <a:xfrm>
            <a:off x="4267200" y="5334000"/>
            <a:ext cx="0" cy="454223"/>
          </a:xfrm>
          <a:prstGeom prst="straightConnector1">
            <a:avLst/>
          </a:prstGeom>
          <a:ln w="38100">
            <a:solidFill>
              <a:schemeClr val="accent1">
                <a:lumMod val="50000"/>
              </a:schemeClr>
            </a:solidFill>
            <a:headEnd type="none" w="med" len="med"/>
            <a:tailEnd type="arrow"/>
          </a:ln>
          <a:extLst/>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bwMode="auto">
          <a:xfrm flipV="1">
            <a:off x="6022976" y="2209800"/>
            <a:ext cx="530224" cy="1"/>
          </a:xfrm>
          <a:prstGeom prst="straightConnector1">
            <a:avLst/>
          </a:prstGeom>
          <a:solidFill>
            <a:srgbClr val="00B8FF"/>
          </a:solidFill>
          <a:ln w="38100" cap="flat" cmpd="sng" algn="ctr">
            <a:solidFill>
              <a:schemeClr val="accent1">
                <a:lumMod val="50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random/>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00" y="381000"/>
            <a:ext cx="8458200" cy="5632311"/>
          </a:xfrm>
          <a:prstGeom prst="rect">
            <a:avLst/>
          </a:prstGeom>
          <a:noFill/>
          <a:ln>
            <a:solidFill>
              <a:srgbClr val="00B0F0"/>
            </a:solidFill>
          </a:ln>
        </p:spPr>
        <p:txBody>
          <a:bodyPr wrap="square" rtlCol="0">
            <a:spAutoFit/>
          </a:bodyPr>
          <a:lstStyle/>
          <a:p>
            <a:pPr marL="342900" indent="-342900">
              <a:buFont typeface="Arial" panose="020B0604020202020204" pitchFamily="34" charset="0"/>
              <a:buChar char="•"/>
            </a:pPr>
            <a:r>
              <a:rPr lang="en-US" dirty="0" smtClean="0">
                <a:solidFill>
                  <a:schemeClr val="tx1"/>
                </a:solidFill>
              </a:rPr>
              <a:t>At AOML, Drifter data are collected, assembled, quality controlled and Interpolated to 6 hour intervals, then sent to Marine Environmental Data Services (MEDS) in Canada and to NCSI for further archival and distribution.</a:t>
            </a:r>
            <a:endParaRPr lang="en-US" dirty="0">
              <a:solidFill>
                <a:schemeClr val="tx1"/>
              </a:solidFill>
            </a:endParaRPr>
          </a:p>
          <a:p>
            <a:pPr marL="342900" indent="-342900">
              <a:buFont typeface="Arial" panose="020B0604020202020204" pitchFamily="34" charset="0"/>
              <a:buChar char="•"/>
            </a:pPr>
            <a:r>
              <a:rPr lang="en-US" dirty="0" smtClean="0">
                <a:solidFill>
                  <a:schemeClr val="tx1"/>
                </a:solidFill>
              </a:rPr>
              <a:t>AOML </a:t>
            </a:r>
            <a:r>
              <a:rPr lang="en-US" dirty="0">
                <a:solidFill>
                  <a:schemeClr val="tx1"/>
                </a:solidFill>
              </a:rPr>
              <a:t>receives position data computed from Doppler measurements from ARGOS tracked drifters or from GPS installed in Iridium drifters. These data are irregularly distributed in time and may contain erroneous positions and/or bad Sea Surface Temperature values, therefore not suited for many kinds of analysis or displays. </a:t>
            </a:r>
            <a:endParaRPr lang="en-US" dirty="0" smtClean="0">
              <a:solidFill>
                <a:schemeClr val="tx1"/>
              </a:solidFill>
            </a:endParaRPr>
          </a:p>
          <a:p>
            <a:pPr marL="342900" indent="-342900">
              <a:buFont typeface="Arial" panose="020B0604020202020204" pitchFamily="34" charset="0"/>
              <a:buChar char="•"/>
            </a:pPr>
            <a:r>
              <a:rPr lang="en-US" dirty="0" smtClean="0">
                <a:solidFill>
                  <a:schemeClr val="tx1"/>
                </a:solidFill>
              </a:rPr>
              <a:t>The </a:t>
            </a:r>
            <a:r>
              <a:rPr lang="en-US" dirty="0">
                <a:solidFill>
                  <a:schemeClr val="tx1"/>
                </a:solidFill>
              </a:rPr>
              <a:t>Drifter Data Assembly Center (DAC) at AOML applies quality control procedures to edit these data (position and temperature) and interpolates them to 6-hour intervals using an optimum interpolation procedure called kriging, which is commonly used for two and three-dimensional analyses. </a:t>
            </a:r>
          </a:p>
        </p:txBody>
      </p:sp>
    </p:spTree>
    <p:extLst>
      <p:ext uri="{BB962C8B-B14F-4D97-AF65-F5344CB8AC3E}">
        <p14:creationId xmlns:p14="http://schemas.microsoft.com/office/powerpoint/2010/main" val="41672520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00" y="381000"/>
            <a:ext cx="8458200" cy="3785652"/>
          </a:xfrm>
          <a:prstGeom prst="rect">
            <a:avLst/>
          </a:prstGeom>
          <a:noFill/>
          <a:ln>
            <a:solidFill>
              <a:srgbClr val="00B0F0"/>
            </a:solidFill>
          </a:ln>
        </p:spPr>
        <p:txBody>
          <a:bodyPr wrap="square" rtlCol="0">
            <a:spAutoFit/>
          </a:bodyPr>
          <a:lstStyle/>
          <a:p>
            <a:pPr marL="342900" indent="-342900">
              <a:buFont typeface="Arial" panose="020B0604020202020204" pitchFamily="34" charset="0"/>
              <a:buChar char="•"/>
            </a:pPr>
            <a:r>
              <a:rPr lang="en-US" dirty="0" smtClean="0">
                <a:solidFill>
                  <a:schemeClr val="tx1"/>
                </a:solidFill>
              </a:rPr>
              <a:t>Some </a:t>
            </a:r>
            <a:r>
              <a:rPr lang="en-US" dirty="0">
                <a:solidFill>
                  <a:schemeClr val="tx1"/>
                </a:solidFill>
              </a:rPr>
              <a:t>drifters have other sensors attached such as barometric pressure, salinity, wind speed and direction, etc. but these data are stored in its raw form and kept in the archives, no further editing is done at the present time. See the paper by Hansen, D.V. and P.-Marie </a:t>
            </a:r>
            <a:r>
              <a:rPr lang="en-US" dirty="0" err="1">
                <a:solidFill>
                  <a:schemeClr val="tx1"/>
                </a:solidFill>
              </a:rPr>
              <a:t>Poulain</a:t>
            </a:r>
            <a:r>
              <a:rPr lang="en-US" dirty="0">
                <a:solidFill>
                  <a:schemeClr val="tx1"/>
                </a:solidFill>
              </a:rPr>
              <a:t>, </a:t>
            </a:r>
            <a:r>
              <a:rPr lang="en-US" dirty="0" smtClean="0">
                <a:solidFill>
                  <a:schemeClr val="tx1"/>
                </a:solidFill>
              </a:rPr>
              <a:t>1996, </a:t>
            </a:r>
            <a:r>
              <a:rPr lang="en-US" dirty="0" smtClean="0">
                <a:solidFill>
                  <a:schemeClr val="tx1"/>
                </a:solidFill>
                <a:hlinkClick r:id="rId2"/>
              </a:rPr>
              <a:t>http</a:t>
            </a:r>
            <a:r>
              <a:rPr lang="en-US" dirty="0">
                <a:solidFill>
                  <a:schemeClr val="tx1"/>
                </a:solidFill>
                <a:hlinkClick r:id="rId2"/>
              </a:rPr>
              <a:t>://</a:t>
            </a:r>
            <a:r>
              <a:rPr lang="en-US" dirty="0" smtClean="0">
                <a:solidFill>
                  <a:schemeClr val="tx1"/>
                </a:solidFill>
                <a:hlinkClick r:id="rId2"/>
              </a:rPr>
              <a:t>www.aoml.noaa.gov/phod/dac/Hansen-Poulain_QC.pdf</a:t>
            </a:r>
            <a:r>
              <a:rPr lang="en-US" dirty="0" smtClean="0">
                <a:solidFill>
                  <a:schemeClr val="tx1"/>
                </a:solidFill>
              </a:rPr>
              <a:t>, for </a:t>
            </a:r>
            <a:r>
              <a:rPr lang="en-US" dirty="0">
                <a:solidFill>
                  <a:schemeClr val="tx1"/>
                </a:solidFill>
              </a:rPr>
              <a:t>a complete description of the quality controlled and interpolation procedures applied to the drifter data in this database.</a:t>
            </a:r>
          </a:p>
          <a:p>
            <a:endParaRPr lang="en-US" dirty="0">
              <a:solidFill>
                <a:schemeClr val="tx1"/>
              </a:solidFill>
            </a:endParaRPr>
          </a:p>
        </p:txBody>
      </p:sp>
    </p:spTree>
    <p:extLst>
      <p:ext uri="{BB962C8B-B14F-4D97-AF65-F5344CB8AC3E}">
        <p14:creationId xmlns:p14="http://schemas.microsoft.com/office/powerpoint/2010/main" val="34111382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5874" y="1295400"/>
            <a:ext cx="7950926" cy="5262979"/>
          </a:xfrm>
          <a:prstGeom prst="rect">
            <a:avLst/>
          </a:prstGeom>
        </p:spPr>
        <p:txBody>
          <a:bodyPr wrap="square">
            <a:spAutoFit/>
          </a:bodyPr>
          <a:lstStyle/>
          <a:p>
            <a:pPr lvl="0">
              <a:buClr>
                <a:srgbClr val="800000"/>
              </a:buClr>
              <a:buFont typeface="Times New Roman" pitchFamily="16" charset="0"/>
              <a:buChar char="•"/>
            </a:pPr>
            <a:r>
              <a:rPr lang="en-US" altLang="en-US" b="1" dirty="0" smtClean="0">
                <a:solidFill>
                  <a:srgbClr val="800000"/>
                </a:solidFill>
              </a:rPr>
              <a:t>Drifter data are distributed in near real time on the Global Telecommunication System (GTS). These data are used for weather  forecast and prediction, satellite calibrations and climate research and monitoring </a:t>
            </a:r>
          </a:p>
          <a:p>
            <a:pPr lvl="0">
              <a:buClr>
                <a:srgbClr val="800000"/>
              </a:buClr>
              <a:buFont typeface="Times New Roman" pitchFamily="16" charset="0"/>
              <a:buChar char="•"/>
            </a:pPr>
            <a:endParaRPr lang="en-US" altLang="en-US" b="1" dirty="0">
              <a:solidFill>
                <a:srgbClr val="800000"/>
              </a:solidFill>
            </a:endParaRPr>
          </a:p>
          <a:p>
            <a:pPr lvl="0">
              <a:buClr>
                <a:srgbClr val="800000"/>
              </a:buClr>
              <a:buFont typeface="Times New Roman" pitchFamily="16" charset="0"/>
              <a:buChar char="•"/>
            </a:pPr>
            <a:r>
              <a:rPr lang="en-US" altLang="en-US" b="1" dirty="0" smtClean="0">
                <a:solidFill>
                  <a:srgbClr val="800000"/>
                </a:solidFill>
              </a:rPr>
              <a:t>Each drifter is identified by a unique number (ID).  They are also assigned a World Meteorological Organization (WMO) number</a:t>
            </a:r>
            <a:r>
              <a:rPr lang="en-US" altLang="en-US" b="1" dirty="0">
                <a:solidFill>
                  <a:srgbClr val="800000"/>
                </a:solidFill>
              </a:rPr>
              <a:t> </a:t>
            </a:r>
            <a:r>
              <a:rPr lang="en-US" altLang="en-US" b="1" dirty="0" smtClean="0">
                <a:solidFill>
                  <a:srgbClr val="800000"/>
                </a:solidFill>
              </a:rPr>
              <a:t>which is used for GTS transmission</a:t>
            </a:r>
          </a:p>
          <a:p>
            <a:pPr lvl="0">
              <a:buClr>
                <a:srgbClr val="800000"/>
              </a:buClr>
              <a:buFont typeface="Times New Roman" pitchFamily="16" charset="0"/>
              <a:buChar char="•"/>
            </a:pPr>
            <a:endParaRPr lang="en-US" altLang="en-US" b="1" dirty="0">
              <a:solidFill>
                <a:srgbClr val="800000"/>
              </a:solidFill>
            </a:endParaRPr>
          </a:p>
          <a:p>
            <a:pPr lvl="0">
              <a:buClr>
                <a:srgbClr val="800000"/>
              </a:buClr>
              <a:buFont typeface="Times New Roman" pitchFamily="16" charset="0"/>
              <a:buChar char="•"/>
            </a:pPr>
            <a:r>
              <a:rPr lang="en-US" altLang="en-US" b="1" dirty="0" smtClean="0">
                <a:solidFill>
                  <a:srgbClr val="800000"/>
                </a:solidFill>
              </a:rPr>
              <a:t> Data on the GTS is monitored and transmissions are stopped as soon as any sensors start giving dubious values or if the drifter is transmitting from a fixed position (not moving), it is considered grounded and not measuring ocean currents</a:t>
            </a:r>
            <a:endParaRPr lang="en-US" altLang="en-US" b="1" dirty="0">
              <a:solidFill>
                <a:srgbClr val="800000"/>
              </a:solidFill>
            </a:endParaRPr>
          </a:p>
        </p:txBody>
      </p:sp>
      <p:sp>
        <p:nvSpPr>
          <p:cNvPr id="3" name="Rectangle 2"/>
          <p:cNvSpPr>
            <a:spLocks noChangeArrowheads="1"/>
          </p:cNvSpPr>
          <p:nvPr/>
        </p:nvSpPr>
        <p:spPr bwMode="auto">
          <a:xfrm>
            <a:off x="1828800" y="-10885"/>
            <a:ext cx="5562600" cy="990600"/>
          </a:xfrm>
          <a:prstGeom prst="rect">
            <a:avLst/>
          </a:prstGeom>
          <a:solidFill>
            <a:srgbClr val="3333CC"/>
          </a:solidFill>
          <a:ln w="28440" cap="sq">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sz="3200" b="1" dirty="0" smtClean="0">
                <a:solidFill>
                  <a:srgbClr val="FFFF00"/>
                </a:solidFill>
              </a:rPr>
              <a:t>Real Time Data</a:t>
            </a:r>
            <a:endParaRPr lang="en-US" altLang="en-US" sz="3200" b="1" dirty="0">
              <a:solidFill>
                <a:srgbClr val="FFFF00"/>
              </a:solidFill>
            </a:endParaRPr>
          </a:p>
        </p:txBody>
      </p:sp>
    </p:spTree>
    <p:extLst>
      <p:ext uri="{BB962C8B-B14F-4D97-AF65-F5344CB8AC3E}">
        <p14:creationId xmlns:p14="http://schemas.microsoft.com/office/powerpoint/2010/main" val="374375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fill="hold" nodeType="afterEffect">
                                  <p:stCondLst>
                                    <p:cond delay="0"/>
                                  </p:stCondLst>
                                  <p:childTnLst>
                                    <p:set>
                                      <p:cBhvr additive="repl">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828800" y="-10885"/>
            <a:ext cx="5562600" cy="990600"/>
          </a:xfrm>
          <a:prstGeom prst="rect">
            <a:avLst/>
          </a:prstGeom>
          <a:solidFill>
            <a:srgbClr val="3333CC"/>
          </a:solidFill>
          <a:ln w="28440" cap="sq">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sz="3200" b="1" dirty="0" smtClean="0">
                <a:solidFill>
                  <a:srgbClr val="FFFF00"/>
                </a:solidFill>
              </a:rPr>
              <a:t>Delayed Mode Data</a:t>
            </a:r>
            <a:endParaRPr lang="en-US" altLang="en-US" sz="3200" b="1" dirty="0">
              <a:solidFill>
                <a:srgbClr val="FFFF00"/>
              </a:solidFill>
            </a:endParaRPr>
          </a:p>
        </p:txBody>
      </p:sp>
      <p:sp>
        <p:nvSpPr>
          <p:cNvPr id="4" name="Rectangle 3"/>
          <p:cNvSpPr/>
          <p:nvPr/>
        </p:nvSpPr>
        <p:spPr>
          <a:xfrm>
            <a:off x="381000" y="1600200"/>
            <a:ext cx="7848600" cy="4524315"/>
          </a:xfrm>
          <a:prstGeom prst="rect">
            <a:avLst/>
          </a:prstGeom>
        </p:spPr>
        <p:txBody>
          <a:bodyPr wrap="square">
            <a:spAutoFit/>
          </a:bodyPr>
          <a:lstStyle/>
          <a:p>
            <a:pPr marL="342900" lvl="0" indent="-342900">
              <a:buClr>
                <a:srgbClr val="800000"/>
              </a:buClr>
              <a:buFont typeface="Arial" panose="020B0604020202020204" pitchFamily="34" charset="0"/>
              <a:buChar char="•"/>
            </a:pPr>
            <a:r>
              <a:rPr lang="en-US" altLang="en-US" b="1" dirty="0">
                <a:solidFill>
                  <a:srgbClr val="800000"/>
                </a:solidFill>
              </a:rPr>
              <a:t>D</a:t>
            </a:r>
            <a:r>
              <a:rPr lang="en-US" altLang="en-US" b="1" dirty="0" smtClean="0">
                <a:solidFill>
                  <a:srgbClr val="800000"/>
                </a:solidFill>
              </a:rPr>
              <a:t>ata are received at AOML from different sources, daily, weekly:</a:t>
            </a:r>
          </a:p>
          <a:p>
            <a:pPr lvl="0">
              <a:buClr>
                <a:srgbClr val="800000"/>
              </a:buClr>
            </a:pPr>
            <a:r>
              <a:rPr lang="en-US" altLang="en-US" b="1" dirty="0">
                <a:solidFill>
                  <a:srgbClr val="800000"/>
                </a:solidFill>
              </a:rPr>
              <a:t>	</a:t>
            </a:r>
            <a:r>
              <a:rPr lang="en-US" altLang="en-US" b="1" dirty="0" smtClean="0">
                <a:solidFill>
                  <a:srgbClr val="800000"/>
                </a:solidFill>
              </a:rPr>
              <a:t>- Short Burst Data (SBD) e-mails</a:t>
            </a:r>
          </a:p>
          <a:p>
            <a:pPr lvl="0">
              <a:buClr>
                <a:srgbClr val="800000"/>
              </a:buClr>
            </a:pPr>
            <a:r>
              <a:rPr lang="en-US" altLang="en-US" b="1" dirty="0">
                <a:solidFill>
                  <a:srgbClr val="800000"/>
                </a:solidFill>
              </a:rPr>
              <a:t>	</a:t>
            </a:r>
            <a:r>
              <a:rPr lang="en-US" altLang="en-US" b="1" dirty="0" smtClean="0">
                <a:solidFill>
                  <a:srgbClr val="800000"/>
                </a:solidFill>
              </a:rPr>
              <a:t>- FTP transfer from other centers</a:t>
            </a:r>
          </a:p>
          <a:p>
            <a:pPr lvl="0">
              <a:buClr>
                <a:srgbClr val="800000"/>
              </a:buClr>
            </a:pPr>
            <a:endParaRPr lang="en-US" altLang="en-US" b="1" dirty="0" smtClean="0">
              <a:solidFill>
                <a:srgbClr val="800000"/>
              </a:solidFill>
            </a:endParaRPr>
          </a:p>
          <a:p>
            <a:pPr marL="342900" indent="-342900">
              <a:buClr>
                <a:srgbClr val="800000"/>
              </a:buClr>
              <a:buFont typeface="Arial" panose="020B0604020202020204" pitchFamily="34" charset="0"/>
              <a:buChar char="•"/>
            </a:pPr>
            <a:r>
              <a:rPr lang="en-US" altLang="en-US" b="1" dirty="0" smtClean="0">
                <a:solidFill>
                  <a:srgbClr val="800000"/>
                </a:solidFill>
              </a:rPr>
              <a:t>These data are assembled and kept in AOML’s database to be used to create products for daily, weekly analysis and to ultimately apply quality control and interpolation procedures to create  a dataset of research quality and make </a:t>
            </a:r>
            <a:r>
              <a:rPr lang="en-US" altLang="en-US" b="1" dirty="0">
                <a:solidFill>
                  <a:srgbClr val="800000"/>
                </a:solidFill>
              </a:rPr>
              <a:t>it available to the research community through the </a:t>
            </a:r>
            <a:r>
              <a:rPr lang="en-US" altLang="en-US" b="1" dirty="0" smtClean="0">
                <a:solidFill>
                  <a:srgbClr val="800000"/>
                </a:solidFill>
              </a:rPr>
              <a:t>web.</a:t>
            </a:r>
          </a:p>
          <a:p>
            <a:pPr lvl="0">
              <a:buClr>
                <a:srgbClr val="800000"/>
              </a:buClr>
            </a:pPr>
            <a:r>
              <a:rPr lang="en-US" altLang="en-US" b="1" dirty="0">
                <a:solidFill>
                  <a:srgbClr val="800000"/>
                </a:solidFill>
              </a:rPr>
              <a:t>	</a:t>
            </a:r>
          </a:p>
        </p:txBody>
      </p:sp>
    </p:spTree>
    <p:extLst>
      <p:ext uri="{BB962C8B-B14F-4D97-AF65-F5344CB8AC3E}">
        <p14:creationId xmlns:p14="http://schemas.microsoft.com/office/powerpoint/2010/main" val="158349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fill="hold" nodeType="afterEffect">
                                  <p:stCondLst>
                                    <p:cond delay="0"/>
                                  </p:stCondLst>
                                  <p:childTnLst>
                                    <p:set>
                                      <p:cBhvr additive="repl">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 Box 1"/>
          <p:cNvSpPr txBox="1">
            <a:spLocks noChangeArrowheads="1"/>
          </p:cNvSpPr>
          <p:nvPr/>
        </p:nvSpPr>
        <p:spPr bwMode="auto">
          <a:xfrm>
            <a:off x="1143000" y="76200"/>
            <a:ext cx="7543800"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sz="4400" b="1" dirty="0">
                <a:solidFill>
                  <a:srgbClr val="3333CC"/>
                </a:solidFill>
                <a:latin typeface="Comic Sans MS" pitchFamily="64" charset="0"/>
              </a:rPr>
              <a:t>Drifter Operations </a:t>
            </a:r>
            <a:r>
              <a:rPr lang="en-US" altLang="en-US" sz="4400" b="1" dirty="0" smtClean="0">
                <a:solidFill>
                  <a:srgbClr val="3333CC"/>
                </a:solidFill>
                <a:latin typeface="Comic Sans MS" pitchFamily="64" charset="0"/>
              </a:rPr>
              <a:t>Center</a:t>
            </a:r>
          </a:p>
          <a:p>
            <a:pPr algn="ctr">
              <a:buClrTx/>
              <a:buFontTx/>
              <a:buNone/>
            </a:pPr>
            <a:r>
              <a:rPr lang="en-US" altLang="en-US" sz="4400" b="1" dirty="0" smtClean="0">
                <a:solidFill>
                  <a:srgbClr val="3333CC"/>
                </a:solidFill>
                <a:latin typeface="Comic Sans MS" pitchFamily="64" charset="0"/>
              </a:rPr>
              <a:t>(DOC)</a:t>
            </a:r>
            <a:endParaRPr lang="en-US" altLang="en-US" sz="4400" b="1" dirty="0">
              <a:solidFill>
                <a:srgbClr val="3333CC"/>
              </a:solidFill>
              <a:latin typeface="Comic Sans MS" pitchFamily="64" charset="0"/>
            </a:endParaRPr>
          </a:p>
        </p:txBody>
      </p:sp>
      <p:sp>
        <p:nvSpPr>
          <p:cNvPr id="8194" name="Text Box 2"/>
          <p:cNvSpPr txBox="1">
            <a:spLocks noChangeArrowheads="1"/>
          </p:cNvSpPr>
          <p:nvPr/>
        </p:nvSpPr>
        <p:spPr bwMode="auto">
          <a:xfrm>
            <a:off x="685800" y="1524000"/>
            <a:ext cx="7772400" cy="3581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rgbClr val="000000"/>
                </a:solidFill>
                <a:latin typeface="Times New Roman" pitchFamily="16" charset="0"/>
                <a:ea typeface="WenQuanYi Zen Hei Sharp" charset="0"/>
                <a:cs typeface="WenQuanYi Zen Hei Sharp" charset="0"/>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rgbClr val="000000"/>
                </a:solidFill>
                <a:latin typeface="Times New Roman" pitchFamily="16" charset="0"/>
                <a:ea typeface="WenQuanYi Zen Hei Sharp" charset="0"/>
                <a:cs typeface="WenQuanYi Zen Hei Sharp" charset="0"/>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rgbClr val="000000"/>
                </a:solidFill>
                <a:latin typeface="Times New Roman" pitchFamily="16" charset="0"/>
                <a:ea typeface="WenQuanYi Zen Hei Sharp" charset="0"/>
                <a:cs typeface="WenQuanYi Zen Hei Sharp" charset="0"/>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rgbClr val="000000"/>
                </a:solidFill>
                <a:latin typeface="Times New Roman" pitchFamily="16" charset="0"/>
                <a:ea typeface="WenQuanYi Zen Hei Sharp" charset="0"/>
                <a:cs typeface="WenQuanYi Zen Hei Sharp" charset="0"/>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rgbClr val="000000"/>
                </a:solidFill>
                <a:latin typeface="Times New Roman" pitchFamily="16" charset="0"/>
                <a:ea typeface="WenQuanYi Zen Hei Sharp" charset="0"/>
                <a:cs typeface="WenQuanYi Zen Hei Sharp" charset="0"/>
              </a:defRPr>
            </a:lvl9pPr>
          </a:lstStyle>
          <a:p>
            <a:pPr>
              <a:spcBef>
                <a:spcPts val="800"/>
              </a:spcBef>
              <a:buClrTx/>
              <a:buFontTx/>
              <a:buNone/>
            </a:pPr>
            <a:r>
              <a:rPr lang="en-US" altLang="en-US" sz="3200" b="1"/>
              <a:t>Objectives:</a:t>
            </a:r>
          </a:p>
          <a:p>
            <a:pPr>
              <a:spcBef>
                <a:spcPts val="800"/>
              </a:spcBef>
              <a:buClrTx/>
              <a:buFontTx/>
              <a:buNone/>
            </a:pPr>
            <a:r>
              <a:rPr lang="en-US" altLang="en-US" sz="2800"/>
              <a:t>	</a:t>
            </a:r>
            <a:r>
              <a:rPr lang="en-US" altLang="en-US" sz="3200"/>
              <a:t>To maintain a global 5</a:t>
            </a:r>
            <a:r>
              <a:rPr lang="en-US" altLang="en-US" sz="3200" baseline="30000"/>
              <a:t>0</a:t>
            </a:r>
            <a:r>
              <a:rPr lang="en-US" altLang="en-US" sz="3200"/>
              <a:t>x5</a:t>
            </a:r>
            <a:r>
              <a:rPr lang="en-US" altLang="en-US" sz="3200" baseline="30000"/>
              <a:t>0</a:t>
            </a:r>
            <a:r>
              <a:rPr lang="en-US" altLang="en-US" sz="3200"/>
              <a:t> array of approximately 1300 satellite tracked surface Lagrangian drifters to meet the need for accurate and global in-situ observation of mixed layer currents, sea surface temperature (SST) and surface circulation.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1" presetClass="entr" fill="hold" nodeType="afterEffect">
                                  <p:stCondLst>
                                    <p:cond delay="0"/>
                                  </p:stCondLst>
                                  <p:childTnLst>
                                    <p:set>
                                      <p:cBhvr additive="repl">
                                        <p:cTn id="6" dur="1" fill="hold">
                                          <p:stCondLst>
                                            <p:cond delay="499"/>
                                          </p:stCondLst>
                                        </p:cTn>
                                        <p:tgtEl>
                                          <p:spTgt spid="8193"/>
                                        </p:tgtEl>
                                        <p:attrNameLst>
                                          <p:attrName>style.visibility</p:attrName>
                                        </p:attrNameLst>
                                      </p:cBhvr>
                                      <p:to>
                                        <p:strVal val="visible"/>
                                      </p:to>
                                    </p:set>
                                  </p:childTnLst>
                                </p:cTn>
                              </p:par>
                            </p:childTnLst>
                          </p:cTn>
                        </p:par>
                        <p:par>
                          <p:cTn id="7" fill="hold" nodeType="afterGroup">
                            <p:stCondLst>
                              <p:cond delay="500"/>
                            </p:stCondLst>
                            <p:childTnLst>
                              <p:par>
                                <p:cTn id="8" presetID="2" presetClass="entr" presetSubtype="8" fill="hold" nodeType="afterEffect">
                                  <p:stCondLst>
                                    <p:cond delay="1000"/>
                                  </p:stCondLst>
                                  <p:childTnLst>
                                    <p:set>
                                      <p:cBhvr additive="repl">
                                        <p:cTn id="9" dur="1" fill="hold">
                                          <p:stCondLst>
                                            <p:cond delay="0"/>
                                          </p:stCondLst>
                                        </p:cTn>
                                        <p:tgtEl>
                                          <p:spTgt spid="8194">
                                            <p:txEl>
                                              <p:pRg st="0" end="0"/>
                                            </p:txEl>
                                          </p:spTgt>
                                        </p:tgtEl>
                                        <p:attrNameLst>
                                          <p:attrName>style.visibility</p:attrName>
                                        </p:attrNameLst>
                                      </p:cBhvr>
                                      <p:to>
                                        <p:strVal val="visible"/>
                                      </p:to>
                                    </p:set>
                                    <p:anim calcmode="lin" valueType="num">
                                      <p:cBhvr>
                                        <p:cTn id="10" dur="500" fill="hold"/>
                                        <p:tgtEl>
                                          <p:spTgt spid="8194">
                                            <p:txEl>
                                              <p:pRg st="0" end="0"/>
                                            </p:txEl>
                                          </p:spTgt>
                                        </p:tgtEl>
                                        <p:attrNameLst>
                                          <p:attrName>ppt_x</p:attrName>
                                        </p:attrNameLst>
                                      </p:cBhvr>
                                      <p:tavLst>
                                        <p:tav tm="100000">
                                          <p:val>
                                            <p:strVal val="0-#ppt_w/2"/>
                                          </p:val>
                                        </p:tav>
                                        <p:tav>
                                          <p:val>
                                            <p:strVal val="#ppt_x"/>
                                          </p:val>
                                        </p:tav>
                                      </p:tavLst>
                                    </p:anim>
                                    <p:anim calcmode="lin" valueType="num">
                                      <p:cBhvr>
                                        <p:cTn id="11" dur="500" fill="hold"/>
                                        <p:tgtEl>
                                          <p:spTgt spid="8194">
                                            <p:txEl>
                                              <p:pRg st="0" end="0"/>
                                            </p:txEl>
                                          </p:spTgt>
                                        </p:tgtEl>
                                        <p:attrNameLst>
                                          <p:attrName>ppt_y</p:attrName>
                                        </p:attrNameLst>
                                      </p:cBhvr>
                                      <p:tavLst>
                                        <p:tav tm="100000">
                                          <p:val>
                                            <p:strVal val="#ppt_y"/>
                                          </p:val>
                                        </p:tav>
                                        <p:tav>
                                          <p:val>
                                            <p:strVal val="#ppt_y"/>
                                          </p:val>
                                        </p:tav>
                                      </p:tavLst>
                                    </p:anim>
                                  </p:childTnLst>
                                  <p:subTnLst>
                                    <p:animClr clrSpc="rgb" dir="cw">
                                      <p:cBhvr additive="repl" override="childStyle">
                                        <p:cTn dur="1" fill="hold" display="0" masterRel="nextClick"/>
                                        <p:tgtEl>
                                          <p:spTgt spid="8194">
                                            <p:txEl>
                                              <p:pRg st="0" end="0"/>
                                            </p:txEl>
                                          </p:spTgt>
                                        </p:tgtEl>
                                        <p:attrNameLst>
                                          <p:attrName>ppt_c</p:attrName>
                                        </p:attrNameLst>
                                      </p:cBhvr>
                                      <p:to>
                                        <a:srgbClr val="0000CC"/>
                                      </p:to>
                                    </p:animClr>
                                  </p:subTnLst>
                                </p:cTn>
                              </p:par>
                            </p:childTnLst>
                          </p:cTn>
                        </p:par>
                        <p:par>
                          <p:cTn id="12" fill="hold" nodeType="afterGroup">
                            <p:stCondLst>
                              <p:cond delay="2000"/>
                            </p:stCondLst>
                            <p:childTnLst>
                              <p:par>
                                <p:cTn id="13" presetID="2" presetClass="entr" presetSubtype="8" fill="hold" nodeType="afterEffect">
                                  <p:stCondLst>
                                    <p:cond delay="1000"/>
                                  </p:stCondLst>
                                  <p:childTnLst>
                                    <p:set>
                                      <p:cBhvr additive="repl">
                                        <p:cTn id="14" dur="1" fill="hold">
                                          <p:stCondLst>
                                            <p:cond delay="0"/>
                                          </p:stCondLst>
                                        </p:cTn>
                                        <p:tgtEl>
                                          <p:spTgt spid="8194">
                                            <p:txEl>
                                              <p:pRg st="1" end="1"/>
                                            </p:txEl>
                                          </p:spTgt>
                                        </p:tgtEl>
                                        <p:attrNameLst>
                                          <p:attrName>style.visibility</p:attrName>
                                        </p:attrNameLst>
                                      </p:cBhvr>
                                      <p:to>
                                        <p:strVal val="visible"/>
                                      </p:to>
                                    </p:set>
                                    <p:anim calcmode="lin" valueType="num">
                                      <p:cBhvr>
                                        <p:cTn id="15" dur="500" fill="hold"/>
                                        <p:tgtEl>
                                          <p:spTgt spid="8194">
                                            <p:txEl>
                                              <p:pRg st="1" end="1"/>
                                            </p:txEl>
                                          </p:spTgt>
                                        </p:tgtEl>
                                        <p:attrNameLst>
                                          <p:attrName>ppt_x</p:attrName>
                                        </p:attrNameLst>
                                      </p:cBhvr>
                                      <p:tavLst>
                                        <p:tav tm="100000">
                                          <p:val>
                                            <p:strVal val="0-#ppt_w/2"/>
                                          </p:val>
                                        </p:tav>
                                        <p:tav>
                                          <p:val>
                                            <p:strVal val="#ppt_x"/>
                                          </p:val>
                                        </p:tav>
                                      </p:tavLst>
                                    </p:anim>
                                    <p:anim calcmode="lin" valueType="num">
                                      <p:cBhvr>
                                        <p:cTn id="16" dur="500" fill="hold"/>
                                        <p:tgtEl>
                                          <p:spTgt spid="8194">
                                            <p:txEl>
                                              <p:pRg st="1" end="1"/>
                                            </p:txEl>
                                          </p:spTgt>
                                        </p:tgtEl>
                                        <p:attrNameLst>
                                          <p:attrName>ppt_y</p:attrName>
                                        </p:attrNameLst>
                                      </p:cBhvr>
                                      <p:tavLst>
                                        <p:tav tm="100000">
                                          <p:val>
                                            <p:strVal val="#ppt_y"/>
                                          </p:val>
                                        </p:tav>
                                        <p:tav>
                                          <p:val>
                                            <p:strVal val="#ppt_y"/>
                                          </p:val>
                                        </p:tav>
                                      </p:tavLst>
                                    </p:anim>
                                  </p:childTnLst>
                                  <p:subTnLst>
                                    <p:animClr clrSpc="rgb" dir="cw">
                                      <p:cBhvr additive="repl" override="childStyle">
                                        <p:cTn dur="1" fill="hold" display="0" masterRel="nextClick"/>
                                        <p:tgtEl>
                                          <p:spTgt spid="8194">
                                            <p:txEl>
                                              <p:pRg st="1" end="1"/>
                                            </p:txEl>
                                          </p:spTgt>
                                        </p:tgtEl>
                                        <p:attrNameLst>
                                          <p:attrName>ppt_c</p:attrName>
                                        </p:attrNameLst>
                                      </p:cBhvr>
                                      <p:to>
                                        <a:srgbClr val="0000CC"/>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ChangeArrowheads="1"/>
          </p:cNvSpPr>
          <p:nvPr/>
        </p:nvSpPr>
        <p:spPr bwMode="auto">
          <a:xfrm>
            <a:off x="762000" y="1524000"/>
            <a:ext cx="7772400" cy="3733800"/>
          </a:xfrm>
          <a:prstGeom prst="rect">
            <a:avLst/>
          </a:prstGeom>
          <a:noFill/>
          <a:ln w="38160" cap="sq">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sz="6600" b="1"/>
              <a:t>Delayed Mode Quality Control Procedures</a:t>
            </a:r>
          </a:p>
        </p:txBody>
      </p:sp>
      <p:sp>
        <p:nvSpPr>
          <p:cNvPr id="45058" name="AutoShape 2"/>
          <p:cNvSpPr>
            <a:spLocks noChangeArrowheads="1"/>
          </p:cNvSpPr>
          <p:nvPr/>
        </p:nvSpPr>
        <p:spPr bwMode="auto">
          <a:xfrm>
            <a:off x="7718425" y="6194425"/>
            <a:ext cx="511175" cy="511175"/>
          </a:xfrm>
          <a:prstGeom prst="actionButtonHome">
            <a:avLst/>
          </a:prstGeom>
          <a:solidFill>
            <a:srgbClr val="00CC99"/>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7357547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1"/>
          <p:cNvSpPr txBox="1">
            <a:spLocks noChangeArrowheads="1"/>
          </p:cNvSpPr>
          <p:nvPr/>
        </p:nvSpPr>
        <p:spPr bwMode="auto">
          <a:xfrm>
            <a:off x="2552700" y="0"/>
            <a:ext cx="4038600" cy="1143000"/>
          </a:xfrm>
          <a:prstGeom prst="rect">
            <a:avLst/>
          </a:prstGeom>
          <a:solidFill>
            <a:srgbClr val="3333CC"/>
          </a:solidFill>
          <a:ln w="28440" cap="sq">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sz="4000" b="1">
                <a:solidFill>
                  <a:srgbClr val="FFFF00"/>
                </a:solidFill>
              </a:rPr>
              <a:t>Drifter Database</a:t>
            </a:r>
            <a:br>
              <a:rPr lang="en-US" altLang="en-US" sz="4000" b="1">
                <a:solidFill>
                  <a:srgbClr val="FFFF00"/>
                </a:solidFill>
              </a:rPr>
            </a:br>
            <a:r>
              <a:rPr lang="en-US" altLang="en-US" sz="4000" b="1">
                <a:solidFill>
                  <a:srgbClr val="FFFF00"/>
                </a:solidFill>
              </a:rPr>
              <a:t>Information Files</a:t>
            </a:r>
          </a:p>
        </p:txBody>
      </p:sp>
      <p:sp>
        <p:nvSpPr>
          <p:cNvPr id="47106" name="Text Box 2"/>
          <p:cNvSpPr txBox="1">
            <a:spLocks noChangeArrowheads="1"/>
          </p:cNvSpPr>
          <p:nvPr/>
        </p:nvSpPr>
        <p:spPr bwMode="auto">
          <a:xfrm>
            <a:off x="0" y="1219200"/>
            <a:ext cx="8991600"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1pPr>
            <a:lvl2pPr marL="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2pPr>
            <a:lvl3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3pPr>
            <a:lvl4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4pPr>
            <a:lvl5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9pPr>
          </a:lstStyle>
          <a:p>
            <a:pPr lvl="1" indent="0">
              <a:buClr>
                <a:srgbClr val="800000"/>
              </a:buClr>
              <a:buFont typeface="Times New Roman" pitchFamily="16" charset="0"/>
              <a:buChar char="•"/>
            </a:pPr>
            <a:r>
              <a:rPr lang="en-US" altLang="en-US" b="1" dirty="0">
                <a:solidFill>
                  <a:srgbClr val="800000"/>
                </a:solidFill>
              </a:rPr>
              <a:t>Relational database using flat files linked  by </a:t>
            </a:r>
            <a:r>
              <a:rPr lang="en-US" altLang="en-US" b="1" dirty="0" smtClean="0">
                <a:solidFill>
                  <a:srgbClr val="800000"/>
                </a:solidFill>
              </a:rPr>
              <a:t> ID/IME number</a:t>
            </a:r>
            <a:endParaRPr lang="en-US" altLang="en-US" b="1" dirty="0">
              <a:solidFill>
                <a:srgbClr val="800000"/>
              </a:solidFill>
            </a:endParaRPr>
          </a:p>
          <a:p>
            <a:pPr lvl="1" indent="0">
              <a:buClr>
                <a:srgbClr val="800000"/>
              </a:buClr>
              <a:buFont typeface="Times New Roman" pitchFamily="16" charset="0"/>
              <a:buChar char="•"/>
            </a:pPr>
            <a:r>
              <a:rPr lang="en-US" altLang="en-US" b="1" dirty="0">
                <a:solidFill>
                  <a:srgbClr val="800000"/>
                </a:solidFill>
              </a:rPr>
              <a:t>Data starts in February 1979 and continues to present</a:t>
            </a:r>
          </a:p>
          <a:p>
            <a:pPr lvl="1" indent="0">
              <a:buClr>
                <a:srgbClr val="800000"/>
              </a:buClr>
              <a:buFont typeface="Times New Roman" pitchFamily="16" charset="0"/>
              <a:buChar char="•"/>
            </a:pPr>
            <a:r>
              <a:rPr lang="en-US" altLang="en-US" b="1" dirty="0">
                <a:solidFill>
                  <a:srgbClr val="800000"/>
                </a:solidFill>
              </a:rPr>
              <a:t>All buoys are standard WOCE/SVP </a:t>
            </a:r>
            <a:r>
              <a:rPr lang="en-US" altLang="en-US" b="1" dirty="0" err="1">
                <a:solidFill>
                  <a:srgbClr val="800000"/>
                </a:solidFill>
              </a:rPr>
              <a:t>drogued</a:t>
            </a:r>
            <a:r>
              <a:rPr lang="en-US" altLang="en-US" b="1" dirty="0">
                <a:solidFill>
                  <a:srgbClr val="800000"/>
                </a:solidFill>
              </a:rPr>
              <a:t> at 15 meters</a:t>
            </a:r>
          </a:p>
        </p:txBody>
      </p:sp>
      <p:sp>
        <p:nvSpPr>
          <p:cNvPr id="47107" name="Rectangle 3"/>
          <p:cNvSpPr>
            <a:spLocks noChangeArrowheads="1"/>
          </p:cNvSpPr>
          <p:nvPr/>
        </p:nvSpPr>
        <p:spPr bwMode="auto">
          <a:xfrm>
            <a:off x="2971800" y="2590800"/>
            <a:ext cx="3124200" cy="1447800"/>
          </a:xfrm>
          <a:prstGeom prst="rect">
            <a:avLst/>
          </a:prstGeom>
          <a:solidFill>
            <a:srgbClr val="3333CC"/>
          </a:solidFill>
          <a:ln w="9360" cap="sq">
            <a:solidFill>
              <a:srgbClr val="3333C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b="1">
                <a:solidFill>
                  <a:srgbClr val="FFFF00"/>
                </a:solidFill>
              </a:rPr>
              <a:t>DIRECTORY FILE</a:t>
            </a:r>
          </a:p>
          <a:p>
            <a:pPr algn="ctr">
              <a:buClrTx/>
              <a:buFontTx/>
              <a:buNone/>
            </a:pPr>
            <a:r>
              <a:rPr lang="en-US" altLang="en-US" b="1">
                <a:solidFill>
                  <a:srgbClr val="FFFF00"/>
                </a:solidFill>
              </a:rPr>
              <a:t>(information </a:t>
            </a:r>
          </a:p>
          <a:p>
            <a:pPr algn="ctr">
              <a:buClrTx/>
              <a:buFontTx/>
              <a:buNone/>
            </a:pPr>
            <a:r>
              <a:rPr lang="en-US" altLang="en-US" b="1">
                <a:solidFill>
                  <a:srgbClr val="FFFF00"/>
                </a:solidFill>
              </a:rPr>
              <a:t>about ea. Drifter)</a:t>
            </a:r>
          </a:p>
        </p:txBody>
      </p:sp>
      <p:sp>
        <p:nvSpPr>
          <p:cNvPr id="47108" name="Rectangle 4"/>
          <p:cNvSpPr>
            <a:spLocks noChangeArrowheads="1"/>
          </p:cNvSpPr>
          <p:nvPr/>
        </p:nvSpPr>
        <p:spPr bwMode="auto">
          <a:xfrm>
            <a:off x="228600" y="4267200"/>
            <a:ext cx="3370263" cy="1066800"/>
          </a:xfrm>
          <a:prstGeom prst="rect">
            <a:avLst/>
          </a:prstGeom>
          <a:solidFill>
            <a:srgbClr val="3333CC"/>
          </a:solidFill>
          <a:ln w="9360" cap="sq">
            <a:solidFill>
              <a:srgbClr val="3333C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b="1">
                <a:solidFill>
                  <a:srgbClr val="FFFF00"/>
                </a:solidFill>
              </a:rPr>
              <a:t>CALIBRATION FILE</a:t>
            </a:r>
          </a:p>
          <a:p>
            <a:pPr algn="ctr">
              <a:buClrTx/>
              <a:buFontTx/>
              <a:buNone/>
            </a:pPr>
            <a:r>
              <a:rPr lang="en-US" altLang="en-US" b="1">
                <a:solidFill>
                  <a:srgbClr val="FFFF00"/>
                </a:solidFill>
              </a:rPr>
              <a:t>(coefficients to calibrate</a:t>
            </a:r>
          </a:p>
          <a:p>
            <a:pPr algn="ctr">
              <a:buClrTx/>
              <a:buFontTx/>
              <a:buNone/>
            </a:pPr>
            <a:r>
              <a:rPr lang="en-US" altLang="en-US" b="1">
                <a:solidFill>
                  <a:srgbClr val="FFFF00"/>
                </a:solidFill>
              </a:rPr>
              <a:t>each sensor)</a:t>
            </a:r>
          </a:p>
        </p:txBody>
      </p:sp>
      <p:sp>
        <p:nvSpPr>
          <p:cNvPr id="47109" name="Rectangle 5"/>
          <p:cNvSpPr>
            <a:spLocks noChangeArrowheads="1"/>
          </p:cNvSpPr>
          <p:nvPr/>
        </p:nvSpPr>
        <p:spPr bwMode="auto">
          <a:xfrm>
            <a:off x="2743200" y="5638800"/>
            <a:ext cx="3733800" cy="1219200"/>
          </a:xfrm>
          <a:prstGeom prst="rect">
            <a:avLst/>
          </a:prstGeom>
          <a:solidFill>
            <a:srgbClr val="3333CC"/>
          </a:solidFill>
          <a:ln w="9360" cap="sq">
            <a:solidFill>
              <a:srgbClr val="3333C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b="1">
                <a:solidFill>
                  <a:srgbClr val="FFFF00"/>
                </a:solidFill>
              </a:rPr>
              <a:t>TEMPERATURE </a:t>
            </a:r>
          </a:p>
          <a:p>
            <a:pPr algn="ctr">
              <a:buClrTx/>
              <a:buFontTx/>
              <a:buNone/>
            </a:pPr>
            <a:r>
              <a:rPr lang="en-US" altLang="en-US" b="1">
                <a:solidFill>
                  <a:srgbClr val="FFFF00"/>
                </a:solidFill>
              </a:rPr>
              <a:t>FILE</a:t>
            </a:r>
          </a:p>
          <a:p>
            <a:pPr algn="ctr">
              <a:buClrTx/>
              <a:buFontTx/>
              <a:buNone/>
            </a:pPr>
            <a:r>
              <a:rPr lang="en-US" altLang="en-US" b="1">
                <a:solidFill>
                  <a:srgbClr val="FFFF00"/>
                </a:solidFill>
              </a:rPr>
              <a:t>(holds last day SST is good) </a:t>
            </a:r>
          </a:p>
        </p:txBody>
      </p:sp>
      <p:sp>
        <p:nvSpPr>
          <p:cNvPr id="47110" name="Rectangle 6"/>
          <p:cNvSpPr>
            <a:spLocks noChangeArrowheads="1"/>
          </p:cNvSpPr>
          <p:nvPr/>
        </p:nvSpPr>
        <p:spPr bwMode="auto">
          <a:xfrm>
            <a:off x="5562600" y="4267200"/>
            <a:ext cx="3352800" cy="1066800"/>
          </a:xfrm>
          <a:prstGeom prst="rect">
            <a:avLst/>
          </a:prstGeom>
          <a:solidFill>
            <a:srgbClr val="3333CC"/>
          </a:solidFill>
          <a:ln w="9360" cap="sq">
            <a:solidFill>
              <a:srgbClr val="3333C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b="1">
                <a:solidFill>
                  <a:srgbClr val="FFFF00"/>
                </a:solidFill>
              </a:rPr>
              <a:t>GROUND FILE </a:t>
            </a:r>
          </a:p>
          <a:p>
            <a:pPr algn="ctr">
              <a:buClrTx/>
              <a:buFontTx/>
              <a:buNone/>
            </a:pPr>
            <a:r>
              <a:rPr lang="en-US" altLang="en-US" b="1">
                <a:solidFill>
                  <a:srgbClr val="FFFF00"/>
                </a:solidFill>
              </a:rPr>
              <a:t>(holds time interval </a:t>
            </a:r>
          </a:p>
          <a:p>
            <a:pPr algn="ctr">
              <a:buClrTx/>
              <a:buFontTx/>
              <a:buNone/>
            </a:pPr>
            <a:r>
              <a:rPr lang="en-US" altLang="en-US" b="1">
                <a:solidFill>
                  <a:srgbClr val="FFFF00"/>
                </a:solidFill>
              </a:rPr>
              <a:t>not to be interpolated) </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1" presetClass="entr" fill="hold" nodeType="afterEffect">
                                  <p:stCondLst>
                                    <p:cond delay="0"/>
                                  </p:stCondLst>
                                  <p:childTnLst>
                                    <p:set>
                                      <p:cBhvr additive="repl">
                                        <p:cTn id="6" dur="1" fill="hold">
                                          <p:stCondLst>
                                            <p:cond delay="499"/>
                                          </p:stCondLst>
                                        </p:cTn>
                                        <p:tgtEl>
                                          <p:spTgt spid="47105"/>
                                        </p:tgtEl>
                                        <p:attrNameLst>
                                          <p:attrName>style.visibility</p:attrName>
                                        </p:attrNameLst>
                                      </p:cBhvr>
                                      <p:to>
                                        <p:strVal val="visible"/>
                                      </p:to>
                                    </p:set>
                                  </p:childTnLst>
                                </p:cTn>
                              </p:par>
                            </p:childTnLst>
                          </p:cTn>
                        </p:par>
                        <p:par>
                          <p:cTn id="7" fill="hold" nodeType="afterGroup">
                            <p:stCondLst>
                              <p:cond delay="500"/>
                            </p:stCondLst>
                            <p:childTnLst>
                              <p:par>
                                <p:cTn id="8" presetID="23" presetClass="entr" presetSubtype="16" fill="hold" nodeType="afterEffect">
                                  <p:stCondLst>
                                    <p:cond delay="1000"/>
                                  </p:stCondLst>
                                  <p:childTnLst>
                                    <p:set>
                                      <p:cBhvr additive="repl">
                                        <p:cTn id="9" dur="1" fill="hold">
                                          <p:stCondLst>
                                            <p:cond delay="0"/>
                                          </p:stCondLst>
                                        </p:cTn>
                                        <p:tgtEl>
                                          <p:spTgt spid="47106">
                                            <p:txEl>
                                              <p:pRg st="0" end="0"/>
                                            </p:txEl>
                                          </p:spTgt>
                                        </p:tgtEl>
                                        <p:attrNameLst>
                                          <p:attrName>style.visibility</p:attrName>
                                        </p:attrNameLst>
                                      </p:cBhvr>
                                      <p:to>
                                        <p:strVal val="visible"/>
                                      </p:to>
                                    </p:set>
                                    <p:anim calcmode="lin" valueType="num">
                                      <p:cBhvr additive="repl">
                                        <p:cTn id="10" dur="500" fill="hold"/>
                                        <p:tgtEl>
                                          <p:spTgt spid="47106">
                                            <p:txEl>
                                              <p:pRg st="0" end="0"/>
                                            </p:txEl>
                                          </p:spTgt>
                                        </p:tgtEl>
                                        <p:attrNameLst>
                                          <p:attrName>ppt_w</p:attrName>
                                        </p:attrNameLst>
                                      </p:cBhvr>
                                      <p:tavLst>
                                        <p:tav tm="100000">
                                          <p:val>
                                            <p:fltVal val="0"/>
                                          </p:val>
                                        </p:tav>
                                        <p:tav>
                                          <p:val>
                                            <p:strVal val="#ppt_w"/>
                                          </p:val>
                                        </p:tav>
                                      </p:tavLst>
                                    </p:anim>
                                    <p:anim calcmode="lin" valueType="num">
                                      <p:cBhvr additive="repl">
                                        <p:cTn id="11" dur="500" fill="hold"/>
                                        <p:tgtEl>
                                          <p:spTgt spid="47106">
                                            <p:txEl>
                                              <p:pRg st="0" end="0"/>
                                            </p:txEl>
                                          </p:spTgt>
                                        </p:tgtEl>
                                        <p:attrNameLst>
                                          <p:attrName>ppt_h</p:attrName>
                                        </p:attrNameLst>
                                      </p:cBhvr>
                                      <p:tavLst>
                                        <p:tav tm="100000">
                                          <p:val>
                                            <p:fltVal val="0"/>
                                          </p:val>
                                        </p:tav>
                                        <p:tav>
                                          <p:val>
                                            <p:strVal val="#ppt_h"/>
                                          </p:val>
                                        </p:tav>
                                      </p:tavLst>
                                    </p:anim>
                                  </p:childTnLst>
                                </p:cTn>
                              </p:par>
                              <p:par>
                                <p:cTn id="12" presetID="23" presetClass="entr" presetSubtype="16" fill="hold" nodeType="withEffect">
                                  <p:stCondLst>
                                    <p:cond delay="1000"/>
                                  </p:stCondLst>
                                  <p:childTnLst>
                                    <p:set>
                                      <p:cBhvr additive="repl">
                                        <p:cTn id="13" dur="1" fill="hold">
                                          <p:stCondLst>
                                            <p:cond delay="0"/>
                                          </p:stCondLst>
                                        </p:cTn>
                                        <p:tgtEl>
                                          <p:spTgt spid="47106">
                                            <p:txEl>
                                              <p:pRg st="1" end="1"/>
                                            </p:txEl>
                                          </p:spTgt>
                                        </p:tgtEl>
                                        <p:attrNameLst>
                                          <p:attrName>style.visibility</p:attrName>
                                        </p:attrNameLst>
                                      </p:cBhvr>
                                      <p:to>
                                        <p:strVal val="visible"/>
                                      </p:to>
                                    </p:set>
                                    <p:anim calcmode="lin" valueType="num">
                                      <p:cBhvr additive="repl">
                                        <p:cTn id="14" dur="500" fill="hold"/>
                                        <p:tgtEl>
                                          <p:spTgt spid="47106">
                                            <p:txEl>
                                              <p:pRg st="1" end="1"/>
                                            </p:txEl>
                                          </p:spTgt>
                                        </p:tgtEl>
                                        <p:attrNameLst>
                                          <p:attrName>ppt_w</p:attrName>
                                        </p:attrNameLst>
                                      </p:cBhvr>
                                      <p:tavLst>
                                        <p:tav tm="100000">
                                          <p:val>
                                            <p:fltVal val="0"/>
                                          </p:val>
                                        </p:tav>
                                        <p:tav>
                                          <p:val>
                                            <p:strVal val="#ppt_w"/>
                                          </p:val>
                                        </p:tav>
                                      </p:tavLst>
                                    </p:anim>
                                    <p:anim calcmode="lin" valueType="num">
                                      <p:cBhvr additive="repl">
                                        <p:cTn id="15" dur="500" fill="hold"/>
                                        <p:tgtEl>
                                          <p:spTgt spid="47106">
                                            <p:txEl>
                                              <p:pRg st="1" end="1"/>
                                            </p:txEl>
                                          </p:spTgt>
                                        </p:tgtEl>
                                        <p:attrNameLst>
                                          <p:attrName>ppt_h</p:attrName>
                                        </p:attrNameLst>
                                      </p:cBhvr>
                                      <p:tavLst>
                                        <p:tav tm="100000">
                                          <p:val>
                                            <p:fltVal val="0"/>
                                          </p:val>
                                        </p:tav>
                                        <p:tav>
                                          <p:val>
                                            <p:strVal val="#ppt_h"/>
                                          </p:val>
                                        </p:tav>
                                      </p:tavLst>
                                    </p:anim>
                                  </p:childTnLst>
                                </p:cTn>
                              </p:par>
                              <p:par>
                                <p:cTn id="16" presetID="23" presetClass="entr" presetSubtype="16" fill="hold" nodeType="withEffect">
                                  <p:stCondLst>
                                    <p:cond delay="1000"/>
                                  </p:stCondLst>
                                  <p:childTnLst>
                                    <p:set>
                                      <p:cBhvr additive="repl">
                                        <p:cTn id="17" dur="1" fill="hold">
                                          <p:stCondLst>
                                            <p:cond delay="0"/>
                                          </p:stCondLst>
                                        </p:cTn>
                                        <p:tgtEl>
                                          <p:spTgt spid="47106">
                                            <p:txEl>
                                              <p:pRg st="2" end="2"/>
                                            </p:txEl>
                                          </p:spTgt>
                                        </p:tgtEl>
                                        <p:attrNameLst>
                                          <p:attrName>style.visibility</p:attrName>
                                        </p:attrNameLst>
                                      </p:cBhvr>
                                      <p:to>
                                        <p:strVal val="visible"/>
                                      </p:to>
                                    </p:set>
                                    <p:anim calcmode="lin" valueType="num">
                                      <p:cBhvr additive="repl">
                                        <p:cTn id="18" dur="500" fill="hold"/>
                                        <p:tgtEl>
                                          <p:spTgt spid="47106">
                                            <p:txEl>
                                              <p:pRg st="2" end="2"/>
                                            </p:txEl>
                                          </p:spTgt>
                                        </p:tgtEl>
                                        <p:attrNameLst>
                                          <p:attrName>ppt_w</p:attrName>
                                        </p:attrNameLst>
                                      </p:cBhvr>
                                      <p:tavLst>
                                        <p:tav tm="100000">
                                          <p:val>
                                            <p:fltVal val="0"/>
                                          </p:val>
                                        </p:tav>
                                        <p:tav>
                                          <p:val>
                                            <p:strVal val="#ppt_w"/>
                                          </p:val>
                                        </p:tav>
                                      </p:tavLst>
                                    </p:anim>
                                    <p:anim calcmode="lin" valueType="num">
                                      <p:cBhvr additive="repl">
                                        <p:cTn id="19" dur="500" fill="hold"/>
                                        <p:tgtEl>
                                          <p:spTgt spid="47106">
                                            <p:txEl>
                                              <p:pRg st="2" end="2"/>
                                            </p:txEl>
                                          </p:spTgt>
                                        </p:tgtEl>
                                        <p:attrNameLst>
                                          <p:attrName>ppt_h</p:attrName>
                                        </p:attrNameLst>
                                      </p:cBhvr>
                                      <p:tavLst>
                                        <p:tav tm="100000">
                                          <p:val>
                                            <p:fltVal val="0"/>
                                          </p:val>
                                        </p:tav>
                                        <p:tav>
                                          <p:val>
                                            <p:strVal val="#ppt_h"/>
                                          </p:val>
                                        </p:tav>
                                      </p:tavLst>
                                    </p:anim>
                                  </p:childTnLst>
                                </p:cTn>
                              </p:par>
                            </p:childTnLst>
                          </p:cTn>
                        </p:par>
                        <p:par>
                          <p:cTn id="20" fill="hold" nodeType="afterGroup">
                            <p:stCondLst>
                              <p:cond delay="2000"/>
                            </p:stCondLst>
                            <p:childTnLst>
                              <p:par>
                                <p:cTn id="21" presetID="1" presetClass="entr" fill="hold" nodeType="afterEffect">
                                  <p:stCondLst>
                                    <p:cond delay="1000"/>
                                  </p:stCondLst>
                                  <p:childTnLst>
                                    <p:set>
                                      <p:cBhvr additive="repl">
                                        <p:cTn id="22" dur="1" fill="hold">
                                          <p:stCondLst>
                                            <p:cond delay="499"/>
                                          </p:stCondLst>
                                        </p:cTn>
                                        <p:tgtEl>
                                          <p:spTgt spid="47107"/>
                                        </p:tgtEl>
                                        <p:attrNameLst>
                                          <p:attrName>style.visibility</p:attrName>
                                        </p:attrNameLst>
                                      </p:cBhvr>
                                      <p:to>
                                        <p:strVal val="visible"/>
                                      </p:to>
                                    </p:set>
                                  </p:childTnLst>
                                </p:cTn>
                              </p:par>
                            </p:childTnLst>
                          </p:cTn>
                        </p:par>
                        <p:par>
                          <p:cTn id="23" fill="hold" nodeType="afterGroup">
                            <p:stCondLst>
                              <p:cond delay="3500"/>
                            </p:stCondLst>
                            <p:childTnLst>
                              <p:par>
                                <p:cTn id="24" presetID="1" presetClass="entr" fill="hold" nodeType="afterEffect">
                                  <p:stCondLst>
                                    <p:cond delay="2000"/>
                                  </p:stCondLst>
                                  <p:childTnLst>
                                    <p:set>
                                      <p:cBhvr additive="repl">
                                        <p:cTn id="25" dur="1" fill="hold">
                                          <p:stCondLst>
                                            <p:cond delay="499"/>
                                          </p:stCondLst>
                                        </p:cTn>
                                        <p:tgtEl>
                                          <p:spTgt spid="47108"/>
                                        </p:tgtEl>
                                        <p:attrNameLst>
                                          <p:attrName>style.visibility</p:attrName>
                                        </p:attrNameLst>
                                      </p:cBhvr>
                                      <p:to>
                                        <p:strVal val="visible"/>
                                      </p:to>
                                    </p:set>
                                  </p:childTnLst>
                                </p:cTn>
                              </p:par>
                            </p:childTnLst>
                          </p:cTn>
                        </p:par>
                        <p:par>
                          <p:cTn id="26" fill="hold" nodeType="afterGroup">
                            <p:stCondLst>
                              <p:cond delay="6000"/>
                            </p:stCondLst>
                            <p:childTnLst>
                              <p:par>
                                <p:cTn id="27" presetID="1" presetClass="entr" fill="hold" nodeType="afterEffect">
                                  <p:stCondLst>
                                    <p:cond delay="1000"/>
                                  </p:stCondLst>
                                  <p:childTnLst>
                                    <p:set>
                                      <p:cBhvr additive="repl">
                                        <p:cTn id="28" dur="1" fill="hold">
                                          <p:stCondLst>
                                            <p:cond delay="499"/>
                                          </p:stCondLst>
                                        </p:cTn>
                                        <p:tgtEl>
                                          <p:spTgt spid="47110"/>
                                        </p:tgtEl>
                                        <p:attrNameLst>
                                          <p:attrName>style.visibility</p:attrName>
                                        </p:attrNameLst>
                                      </p:cBhvr>
                                      <p:to>
                                        <p:strVal val="visible"/>
                                      </p:to>
                                    </p:set>
                                  </p:childTnLst>
                                </p:cTn>
                              </p:par>
                            </p:childTnLst>
                          </p:cTn>
                        </p:par>
                        <p:par>
                          <p:cTn id="29" fill="hold" nodeType="afterGroup">
                            <p:stCondLst>
                              <p:cond delay="7500"/>
                            </p:stCondLst>
                            <p:childTnLst>
                              <p:par>
                                <p:cTn id="30" presetID="1" presetClass="entr" fill="hold" nodeType="afterEffect">
                                  <p:stCondLst>
                                    <p:cond delay="1000"/>
                                  </p:stCondLst>
                                  <p:childTnLst>
                                    <p:set>
                                      <p:cBhvr additive="repl">
                                        <p:cTn id="31" dur="1" fill="hold">
                                          <p:stCondLst>
                                            <p:cond delay="499"/>
                                          </p:stCondLst>
                                        </p:cTn>
                                        <p:tgtEl>
                                          <p:spTgt spid="47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29" name="Group 1"/>
          <p:cNvGrpSpPr>
            <a:grpSpLocks/>
          </p:cNvGrpSpPr>
          <p:nvPr/>
        </p:nvGrpSpPr>
        <p:grpSpPr bwMode="auto">
          <a:xfrm>
            <a:off x="6327775" y="3124200"/>
            <a:ext cx="2813050" cy="762000"/>
            <a:chOff x="3986" y="1968"/>
            <a:chExt cx="1772" cy="480"/>
          </a:xfrm>
        </p:grpSpPr>
        <p:sp>
          <p:nvSpPr>
            <p:cNvPr id="48130" name="Rectangle 2"/>
            <p:cNvSpPr>
              <a:spLocks noChangeArrowheads="1"/>
            </p:cNvSpPr>
            <p:nvPr/>
          </p:nvSpPr>
          <p:spPr bwMode="auto">
            <a:xfrm>
              <a:off x="5232" y="2256"/>
              <a:ext cx="143" cy="143"/>
            </a:xfrm>
            <a:prstGeom prst="rect">
              <a:avLst/>
            </a:prstGeom>
            <a:solidFill>
              <a:srgbClr val="3333CC"/>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8131" name="Rectangle 3"/>
            <p:cNvSpPr>
              <a:spLocks noChangeArrowheads="1"/>
            </p:cNvSpPr>
            <p:nvPr/>
          </p:nvSpPr>
          <p:spPr bwMode="auto">
            <a:xfrm>
              <a:off x="4752" y="2256"/>
              <a:ext cx="143" cy="143"/>
            </a:xfrm>
            <a:prstGeom prst="rect">
              <a:avLst/>
            </a:prstGeom>
            <a:solidFill>
              <a:srgbClr val="3333CC"/>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8132" name="Rectangle 4"/>
            <p:cNvSpPr>
              <a:spLocks noChangeArrowheads="1"/>
            </p:cNvSpPr>
            <p:nvPr/>
          </p:nvSpPr>
          <p:spPr bwMode="auto">
            <a:xfrm>
              <a:off x="5328" y="2016"/>
              <a:ext cx="143" cy="143"/>
            </a:xfrm>
            <a:prstGeom prst="rect">
              <a:avLst/>
            </a:prstGeom>
            <a:solidFill>
              <a:srgbClr val="3333CC"/>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8133" name="Rectangle 5"/>
            <p:cNvSpPr>
              <a:spLocks noChangeArrowheads="1"/>
            </p:cNvSpPr>
            <p:nvPr/>
          </p:nvSpPr>
          <p:spPr bwMode="auto">
            <a:xfrm>
              <a:off x="4368" y="2016"/>
              <a:ext cx="143" cy="143"/>
            </a:xfrm>
            <a:prstGeom prst="rect">
              <a:avLst/>
            </a:prstGeom>
            <a:solidFill>
              <a:srgbClr val="3333CC"/>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8134" name="Text Box 6"/>
            <p:cNvSpPr txBox="1">
              <a:spLocks noChangeArrowheads="1"/>
            </p:cNvSpPr>
            <p:nvPr/>
          </p:nvSpPr>
          <p:spPr bwMode="auto">
            <a:xfrm>
              <a:off x="3986" y="1968"/>
              <a:ext cx="1772" cy="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ClrTx/>
                <a:buFontTx/>
                <a:buNone/>
              </a:pPr>
              <a:r>
                <a:rPr lang="en-US" altLang="en-US" sz="2200" b="1">
                  <a:solidFill>
                    <a:srgbClr val="800000"/>
                  </a:solidFill>
                </a:rPr>
                <a:t>Edit </a:t>
              </a:r>
              <a:r>
                <a:rPr lang="en-US" altLang="en-US" sz="2200" b="1">
                  <a:solidFill>
                    <a:srgbClr val="FFFF00"/>
                  </a:solidFill>
                </a:rPr>
                <a:t>P</a:t>
              </a:r>
              <a:r>
                <a:rPr lang="en-US" altLang="en-US" sz="2200" b="1">
                  <a:solidFill>
                    <a:srgbClr val="800000"/>
                  </a:solidFill>
                </a:rPr>
                <a:t>osition and </a:t>
              </a:r>
              <a:r>
                <a:rPr lang="en-US" altLang="en-US" sz="2200" b="1">
                  <a:solidFill>
                    <a:srgbClr val="FFFF00"/>
                  </a:solidFill>
                </a:rPr>
                <a:t>S</a:t>
              </a:r>
              <a:r>
                <a:rPr lang="en-US" altLang="en-US" sz="2200" b="1">
                  <a:solidFill>
                    <a:srgbClr val="800000"/>
                  </a:solidFill>
                </a:rPr>
                <a:t>ST</a:t>
              </a:r>
            </a:p>
            <a:p>
              <a:pPr>
                <a:buClrTx/>
                <a:buFontTx/>
                <a:buNone/>
              </a:pPr>
              <a:r>
                <a:rPr lang="en-US" altLang="en-US" sz="2200" b="1">
                  <a:solidFill>
                    <a:srgbClr val="800000"/>
                  </a:solidFill>
                </a:rPr>
                <a:t>Split into </a:t>
              </a:r>
              <a:r>
                <a:rPr lang="en-US" altLang="en-US" sz="2200" b="1">
                  <a:solidFill>
                    <a:srgbClr val="FFFF00"/>
                  </a:solidFill>
                </a:rPr>
                <a:t>P</a:t>
              </a:r>
              <a:r>
                <a:rPr lang="en-US" altLang="en-US" sz="2200" b="1">
                  <a:solidFill>
                    <a:srgbClr val="800000"/>
                  </a:solidFill>
                </a:rPr>
                <a:t> and </a:t>
              </a:r>
              <a:r>
                <a:rPr lang="en-US" altLang="en-US" sz="2200" b="1">
                  <a:solidFill>
                    <a:srgbClr val="FFFF00"/>
                  </a:solidFill>
                </a:rPr>
                <a:t>S</a:t>
              </a:r>
              <a:r>
                <a:rPr lang="en-US" altLang="en-US" sz="2200" b="1">
                  <a:solidFill>
                    <a:srgbClr val="800000"/>
                  </a:solidFill>
                </a:rPr>
                <a:t> files</a:t>
              </a:r>
            </a:p>
          </p:txBody>
        </p:sp>
      </p:grpSp>
      <p:sp>
        <p:nvSpPr>
          <p:cNvPr id="48135" name="Text Box 7"/>
          <p:cNvSpPr txBox="1">
            <a:spLocks noChangeArrowheads="1"/>
          </p:cNvSpPr>
          <p:nvPr/>
        </p:nvSpPr>
        <p:spPr bwMode="auto">
          <a:xfrm>
            <a:off x="2362200" y="0"/>
            <a:ext cx="4419600" cy="1143000"/>
          </a:xfrm>
          <a:prstGeom prst="rect">
            <a:avLst/>
          </a:prstGeom>
          <a:solidFill>
            <a:srgbClr val="3333CC"/>
          </a:solidFill>
          <a:ln w="28440" cap="sq">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sz="4000" b="1">
                <a:solidFill>
                  <a:srgbClr val="FFFF00"/>
                </a:solidFill>
              </a:rPr>
              <a:t>Drifter Database</a:t>
            </a:r>
            <a:br>
              <a:rPr lang="en-US" altLang="en-US" sz="4000" b="1">
                <a:solidFill>
                  <a:srgbClr val="FFFF00"/>
                </a:solidFill>
              </a:rPr>
            </a:br>
            <a:r>
              <a:rPr lang="en-US" altLang="en-US" sz="4000" b="1">
                <a:solidFill>
                  <a:srgbClr val="FFFF00"/>
                </a:solidFill>
              </a:rPr>
              <a:t>Data Files</a:t>
            </a:r>
          </a:p>
        </p:txBody>
      </p:sp>
      <p:grpSp>
        <p:nvGrpSpPr>
          <p:cNvPr id="48136" name="Group 8"/>
          <p:cNvGrpSpPr>
            <a:grpSpLocks/>
          </p:cNvGrpSpPr>
          <p:nvPr/>
        </p:nvGrpSpPr>
        <p:grpSpPr bwMode="auto">
          <a:xfrm>
            <a:off x="2895600" y="1295400"/>
            <a:ext cx="3503613" cy="836613"/>
            <a:chOff x="1824" y="816"/>
            <a:chExt cx="2207" cy="527"/>
          </a:xfrm>
        </p:grpSpPr>
        <p:sp>
          <p:nvSpPr>
            <p:cNvPr id="48137" name="Oval 9"/>
            <p:cNvSpPr>
              <a:spLocks noChangeArrowheads="1"/>
            </p:cNvSpPr>
            <p:nvPr/>
          </p:nvSpPr>
          <p:spPr bwMode="auto">
            <a:xfrm>
              <a:off x="1824" y="816"/>
              <a:ext cx="2207" cy="527"/>
            </a:xfrm>
            <a:prstGeom prst="ellipse">
              <a:avLst/>
            </a:prstGeom>
            <a:solidFill>
              <a:srgbClr val="3333CC"/>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8138" name="Text Box 10"/>
            <p:cNvSpPr txBox="1">
              <a:spLocks noChangeArrowheads="1"/>
            </p:cNvSpPr>
            <p:nvPr/>
          </p:nvSpPr>
          <p:spPr bwMode="auto">
            <a:xfrm>
              <a:off x="2021" y="816"/>
              <a:ext cx="1867" cy="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dirty="0">
                  <a:solidFill>
                    <a:srgbClr val="FFFF00"/>
                  </a:solidFill>
                </a:rPr>
                <a:t> </a:t>
              </a:r>
              <a:r>
                <a:rPr lang="en-US" altLang="en-US" b="1" dirty="0" smtClean="0">
                  <a:solidFill>
                    <a:srgbClr val="FFFF00"/>
                  </a:solidFill>
                </a:rPr>
                <a:t>Assemble data from </a:t>
              </a:r>
            </a:p>
            <a:p>
              <a:pPr algn="ctr">
                <a:buClrTx/>
                <a:buFontTx/>
                <a:buNone/>
              </a:pPr>
              <a:r>
                <a:rPr lang="en-US" altLang="en-US" b="1" dirty="0">
                  <a:solidFill>
                    <a:srgbClr val="FFFF00"/>
                  </a:solidFill>
                </a:rPr>
                <a:t>d</a:t>
              </a:r>
              <a:r>
                <a:rPr lang="en-US" altLang="en-US" b="1" dirty="0" smtClean="0">
                  <a:solidFill>
                    <a:srgbClr val="FFFF00"/>
                  </a:solidFill>
                </a:rPr>
                <a:t>ifferent sources</a:t>
              </a:r>
              <a:endParaRPr lang="en-US" altLang="en-US" b="1" dirty="0">
                <a:solidFill>
                  <a:srgbClr val="FFFF00"/>
                </a:solidFill>
              </a:endParaRPr>
            </a:p>
          </p:txBody>
        </p:sp>
      </p:grpSp>
      <p:grpSp>
        <p:nvGrpSpPr>
          <p:cNvPr id="48139" name="Group 11"/>
          <p:cNvGrpSpPr>
            <a:grpSpLocks/>
          </p:cNvGrpSpPr>
          <p:nvPr/>
        </p:nvGrpSpPr>
        <p:grpSpPr bwMode="auto">
          <a:xfrm>
            <a:off x="3086100" y="2057401"/>
            <a:ext cx="3122613" cy="1674814"/>
            <a:chOff x="1944" y="1296"/>
            <a:chExt cx="1967" cy="1055"/>
          </a:xfrm>
        </p:grpSpPr>
        <p:sp>
          <p:nvSpPr>
            <p:cNvPr id="48140" name="Rectangle 12"/>
            <p:cNvSpPr>
              <a:spLocks noChangeArrowheads="1"/>
            </p:cNvSpPr>
            <p:nvPr/>
          </p:nvSpPr>
          <p:spPr bwMode="auto">
            <a:xfrm>
              <a:off x="1944" y="1584"/>
              <a:ext cx="1967" cy="767"/>
            </a:xfrm>
            <a:prstGeom prst="rect">
              <a:avLst/>
            </a:prstGeom>
            <a:solidFill>
              <a:srgbClr val="3333CC"/>
            </a:solidFill>
            <a:ln w="9360" cap="sq">
              <a:solidFill>
                <a:srgbClr val="3333C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b="1" dirty="0">
                  <a:solidFill>
                    <a:srgbClr val="FFFF00"/>
                  </a:solidFill>
                </a:rPr>
                <a:t>B-files</a:t>
              </a:r>
            </a:p>
            <a:p>
              <a:pPr algn="ctr">
                <a:buClrTx/>
                <a:buFontTx/>
                <a:buNone/>
              </a:pPr>
              <a:r>
                <a:rPr lang="en-US" altLang="en-US" b="1" dirty="0">
                  <a:solidFill>
                    <a:srgbClr val="FFFF00"/>
                  </a:solidFill>
                </a:rPr>
                <a:t>B00000.DAT</a:t>
              </a:r>
            </a:p>
            <a:p>
              <a:pPr algn="ctr">
                <a:buClrTx/>
                <a:buFontTx/>
                <a:buNone/>
              </a:pPr>
              <a:r>
                <a:rPr lang="en-US" altLang="en-US" b="1" dirty="0">
                  <a:solidFill>
                    <a:srgbClr val="FFFF00"/>
                  </a:solidFill>
                </a:rPr>
                <a:t>(raw data for ea. buoy)</a:t>
              </a:r>
            </a:p>
          </p:txBody>
        </p:sp>
        <p:sp>
          <p:nvSpPr>
            <p:cNvPr id="48141" name="Line 13"/>
            <p:cNvSpPr>
              <a:spLocks noChangeShapeType="1"/>
            </p:cNvSpPr>
            <p:nvPr/>
          </p:nvSpPr>
          <p:spPr bwMode="auto">
            <a:xfrm>
              <a:off x="2928" y="1344"/>
              <a:ext cx="0" cy="239"/>
            </a:xfrm>
            <a:prstGeom prst="line">
              <a:avLst/>
            </a:prstGeom>
            <a:noFill/>
            <a:ln w="28440" cap="sq">
              <a:solidFill>
                <a:srgbClr val="0000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8142" name="Line 14"/>
            <p:cNvSpPr>
              <a:spLocks noChangeShapeType="1"/>
            </p:cNvSpPr>
            <p:nvPr/>
          </p:nvSpPr>
          <p:spPr bwMode="auto">
            <a:xfrm>
              <a:off x="2448" y="1341"/>
              <a:ext cx="215" cy="243"/>
            </a:xfrm>
            <a:prstGeom prst="line">
              <a:avLst/>
            </a:prstGeom>
            <a:noFill/>
            <a:ln w="28440" cap="sq">
              <a:solidFill>
                <a:srgbClr val="0000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8143" name="Line 15"/>
            <p:cNvSpPr>
              <a:spLocks noChangeShapeType="1"/>
            </p:cNvSpPr>
            <p:nvPr/>
          </p:nvSpPr>
          <p:spPr bwMode="auto">
            <a:xfrm flipH="1">
              <a:off x="3072" y="1296"/>
              <a:ext cx="239" cy="287"/>
            </a:xfrm>
            <a:prstGeom prst="line">
              <a:avLst/>
            </a:prstGeom>
            <a:noFill/>
            <a:ln w="28440" cap="sq">
              <a:solidFill>
                <a:srgbClr val="0000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48144" name="Group 16"/>
          <p:cNvGrpSpPr>
            <a:grpSpLocks/>
          </p:cNvGrpSpPr>
          <p:nvPr/>
        </p:nvGrpSpPr>
        <p:grpSpPr bwMode="auto">
          <a:xfrm>
            <a:off x="990600" y="3733800"/>
            <a:ext cx="3427413" cy="1522413"/>
            <a:chOff x="624" y="2352"/>
            <a:chExt cx="2159" cy="959"/>
          </a:xfrm>
        </p:grpSpPr>
        <p:sp>
          <p:nvSpPr>
            <p:cNvPr id="48145" name="Rectangle 17"/>
            <p:cNvSpPr>
              <a:spLocks noChangeArrowheads="1"/>
            </p:cNvSpPr>
            <p:nvPr/>
          </p:nvSpPr>
          <p:spPr bwMode="auto">
            <a:xfrm>
              <a:off x="624" y="2544"/>
              <a:ext cx="1967" cy="767"/>
            </a:xfrm>
            <a:prstGeom prst="rect">
              <a:avLst/>
            </a:prstGeom>
            <a:solidFill>
              <a:srgbClr val="3333CC"/>
            </a:solidFill>
            <a:ln w="9360" cap="sq">
              <a:solidFill>
                <a:srgbClr val="3333C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b="1">
                  <a:solidFill>
                    <a:srgbClr val="FFFF00"/>
                  </a:solidFill>
                </a:rPr>
                <a:t>P-files</a:t>
              </a:r>
            </a:p>
            <a:p>
              <a:pPr algn="ctr">
                <a:buClrTx/>
                <a:buFontTx/>
                <a:buNone/>
              </a:pPr>
              <a:r>
                <a:rPr lang="en-US" altLang="en-US" b="1">
                  <a:solidFill>
                    <a:srgbClr val="FFFF00"/>
                  </a:solidFill>
                </a:rPr>
                <a:t>P00000.DAT</a:t>
              </a:r>
            </a:p>
            <a:p>
              <a:pPr algn="ctr">
                <a:buClrTx/>
                <a:buFontTx/>
                <a:buNone/>
              </a:pPr>
              <a:r>
                <a:rPr lang="en-US" altLang="en-US" b="1">
                  <a:solidFill>
                    <a:srgbClr val="FFFF00"/>
                  </a:solidFill>
                </a:rPr>
                <a:t>(Edited Position)</a:t>
              </a:r>
            </a:p>
          </p:txBody>
        </p:sp>
        <p:sp>
          <p:nvSpPr>
            <p:cNvPr id="48146" name="Line 18"/>
            <p:cNvSpPr>
              <a:spLocks noChangeShapeType="1"/>
            </p:cNvSpPr>
            <p:nvPr/>
          </p:nvSpPr>
          <p:spPr bwMode="auto">
            <a:xfrm flipH="1">
              <a:off x="2543" y="2352"/>
              <a:ext cx="241" cy="143"/>
            </a:xfrm>
            <a:prstGeom prst="line">
              <a:avLst/>
            </a:prstGeom>
            <a:noFill/>
            <a:ln w="28440" cap="sq">
              <a:solidFill>
                <a:srgbClr val="0000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48147" name="Group 19"/>
          <p:cNvGrpSpPr>
            <a:grpSpLocks/>
          </p:cNvGrpSpPr>
          <p:nvPr/>
        </p:nvGrpSpPr>
        <p:grpSpPr bwMode="auto">
          <a:xfrm>
            <a:off x="4876800" y="3733800"/>
            <a:ext cx="3325813" cy="1522413"/>
            <a:chOff x="3072" y="2352"/>
            <a:chExt cx="2095" cy="959"/>
          </a:xfrm>
        </p:grpSpPr>
        <p:sp>
          <p:nvSpPr>
            <p:cNvPr id="48148" name="Rectangle 20"/>
            <p:cNvSpPr>
              <a:spLocks noChangeArrowheads="1"/>
            </p:cNvSpPr>
            <p:nvPr/>
          </p:nvSpPr>
          <p:spPr bwMode="auto">
            <a:xfrm>
              <a:off x="3200" y="2544"/>
              <a:ext cx="1967" cy="767"/>
            </a:xfrm>
            <a:prstGeom prst="rect">
              <a:avLst/>
            </a:prstGeom>
            <a:solidFill>
              <a:srgbClr val="3333CC"/>
            </a:solidFill>
            <a:ln w="9360" cap="sq">
              <a:solidFill>
                <a:srgbClr val="3333C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b="1">
                  <a:solidFill>
                    <a:srgbClr val="FFFF00"/>
                  </a:solidFill>
                </a:rPr>
                <a:t>S-files</a:t>
              </a:r>
            </a:p>
            <a:p>
              <a:pPr algn="ctr">
                <a:buClrTx/>
                <a:buFontTx/>
                <a:buNone/>
              </a:pPr>
              <a:r>
                <a:rPr lang="en-US" altLang="en-US" b="1">
                  <a:solidFill>
                    <a:srgbClr val="FFFF00"/>
                  </a:solidFill>
                </a:rPr>
                <a:t>S00000.DAT</a:t>
              </a:r>
            </a:p>
            <a:p>
              <a:pPr algn="ctr">
                <a:buClrTx/>
                <a:buFontTx/>
                <a:buNone/>
              </a:pPr>
              <a:r>
                <a:rPr lang="en-US" altLang="en-US" b="1">
                  <a:solidFill>
                    <a:srgbClr val="FFFF00"/>
                  </a:solidFill>
                </a:rPr>
                <a:t>(Edited SST)</a:t>
              </a:r>
            </a:p>
          </p:txBody>
        </p:sp>
        <p:sp>
          <p:nvSpPr>
            <p:cNvPr id="48149" name="Line 21"/>
            <p:cNvSpPr>
              <a:spLocks noChangeShapeType="1"/>
            </p:cNvSpPr>
            <p:nvPr/>
          </p:nvSpPr>
          <p:spPr bwMode="auto">
            <a:xfrm>
              <a:off x="3072" y="2352"/>
              <a:ext cx="239" cy="143"/>
            </a:xfrm>
            <a:prstGeom prst="line">
              <a:avLst/>
            </a:prstGeom>
            <a:noFill/>
            <a:ln w="28440" cap="sq">
              <a:solidFill>
                <a:srgbClr val="0000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48150" name="Group 22"/>
          <p:cNvGrpSpPr>
            <a:grpSpLocks/>
          </p:cNvGrpSpPr>
          <p:nvPr/>
        </p:nvGrpSpPr>
        <p:grpSpPr bwMode="auto">
          <a:xfrm>
            <a:off x="2438400" y="5257800"/>
            <a:ext cx="4265613" cy="1606550"/>
            <a:chOff x="1536" y="3312"/>
            <a:chExt cx="2687" cy="1012"/>
          </a:xfrm>
        </p:grpSpPr>
        <p:sp>
          <p:nvSpPr>
            <p:cNvPr id="48151" name="Rectangle 23"/>
            <p:cNvSpPr>
              <a:spLocks noChangeArrowheads="1"/>
            </p:cNvSpPr>
            <p:nvPr/>
          </p:nvSpPr>
          <p:spPr bwMode="auto">
            <a:xfrm>
              <a:off x="1872" y="3557"/>
              <a:ext cx="1967" cy="767"/>
            </a:xfrm>
            <a:prstGeom prst="rect">
              <a:avLst/>
            </a:prstGeom>
            <a:solidFill>
              <a:srgbClr val="3333CC"/>
            </a:solidFill>
            <a:ln w="9360" cap="sq">
              <a:solidFill>
                <a:srgbClr val="3333C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b="1">
                  <a:solidFill>
                    <a:srgbClr val="FFFF00"/>
                  </a:solidFill>
                </a:rPr>
                <a:t>K-files</a:t>
              </a:r>
            </a:p>
            <a:p>
              <a:pPr algn="ctr">
                <a:buClrTx/>
                <a:buFontTx/>
                <a:buNone/>
              </a:pPr>
              <a:r>
                <a:rPr lang="en-US" altLang="en-US" b="1">
                  <a:solidFill>
                    <a:srgbClr val="FFFF00"/>
                  </a:solidFill>
                </a:rPr>
                <a:t>K00000.DAT</a:t>
              </a:r>
            </a:p>
            <a:p>
              <a:pPr algn="ctr">
                <a:buClrTx/>
                <a:buFontTx/>
                <a:buNone/>
              </a:pPr>
              <a:r>
                <a:rPr lang="en-US" altLang="en-US" b="1">
                  <a:solidFill>
                    <a:srgbClr val="FFFF00"/>
                  </a:solidFill>
                </a:rPr>
                <a:t>(Interpolated - Kriging)</a:t>
              </a:r>
            </a:p>
          </p:txBody>
        </p:sp>
        <p:sp>
          <p:nvSpPr>
            <p:cNvPr id="48152" name="Line 24"/>
            <p:cNvSpPr>
              <a:spLocks noChangeShapeType="1"/>
            </p:cNvSpPr>
            <p:nvPr/>
          </p:nvSpPr>
          <p:spPr bwMode="auto">
            <a:xfrm>
              <a:off x="2880" y="3408"/>
              <a:ext cx="0" cy="191"/>
            </a:xfrm>
            <a:prstGeom prst="line">
              <a:avLst/>
            </a:prstGeom>
            <a:noFill/>
            <a:ln w="28440" cap="sq">
              <a:solidFill>
                <a:srgbClr val="0000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8153" name="Line 25"/>
            <p:cNvSpPr>
              <a:spLocks noChangeShapeType="1"/>
            </p:cNvSpPr>
            <p:nvPr/>
          </p:nvSpPr>
          <p:spPr bwMode="auto">
            <a:xfrm>
              <a:off x="1536" y="3408"/>
              <a:ext cx="2687" cy="0"/>
            </a:xfrm>
            <a:prstGeom prst="line">
              <a:avLst/>
            </a:prstGeom>
            <a:noFill/>
            <a:ln w="28440" cap="sq">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8154" name="Line 26"/>
            <p:cNvSpPr>
              <a:spLocks noChangeShapeType="1"/>
            </p:cNvSpPr>
            <p:nvPr/>
          </p:nvSpPr>
          <p:spPr bwMode="auto">
            <a:xfrm>
              <a:off x="1536" y="3312"/>
              <a:ext cx="0" cy="95"/>
            </a:xfrm>
            <a:prstGeom prst="line">
              <a:avLst/>
            </a:prstGeom>
            <a:noFill/>
            <a:ln w="28440" cap="sq">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8155" name="Line 27"/>
            <p:cNvSpPr>
              <a:spLocks noChangeShapeType="1"/>
            </p:cNvSpPr>
            <p:nvPr/>
          </p:nvSpPr>
          <p:spPr bwMode="auto">
            <a:xfrm>
              <a:off x="4224" y="3312"/>
              <a:ext cx="0" cy="95"/>
            </a:xfrm>
            <a:prstGeom prst="line">
              <a:avLst/>
            </a:prstGeom>
            <a:noFill/>
            <a:ln w="28440" cap="sq">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48156" name="Text Box 28"/>
          <p:cNvSpPr txBox="1">
            <a:spLocks noChangeArrowheads="1"/>
          </p:cNvSpPr>
          <p:nvPr/>
        </p:nvSpPr>
        <p:spPr bwMode="auto">
          <a:xfrm>
            <a:off x="-11319" y="1828800"/>
            <a:ext cx="3897519" cy="7716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ClrTx/>
              <a:buFontTx/>
              <a:buNone/>
            </a:pPr>
            <a:r>
              <a:rPr lang="en-US" altLang="en-US" sz="2200" b="1" dirty="0">
                <a:solidFill>
                  <a:srgbClr val="800000"/>
                </a:solidFill>
              </a:rPr>
              <a:t>Apply calibrations and split</a:t>
            </a:r>
          </a:p>
          <a:p>
            <a:pPr>
              <a:buClrTx/>
              <a:buFontTx/>
              <a:buNone/>
            </a:pPr>
            <a:r>
              <a:rPr lang="en-US" altLang="en-US" sz="2200" b="1" dirty="0">
                <a:solidFill>
                  <a:srgbClr val="800000"/>
                </a:solidFill>
              </a:rPr>
              <a:t>into individual files by </a:t>
            </a:r>
            <a:r>
              <a:rPr lang="en-US" altLang="en-US" sz="2200" b="1" dirty="0" smtClean="0">
                <a:solidFill>
                  <a:srgbClr val="800000"/>
                </a:solidFill>
              </a:rPr>
              <a:t>ID/IME</a:t>
            </a:r>
            <a:endParaRPr lang="en-US" altLang="en-US" sz="2200" b="1" dirty="0">
              <a:solidFill>
                <a:srgbClr val="800000"/>
              </a:solidFill>
            </a:endParaRPr>
          </a:p>
        </p:txBody>
      </p:sp>
      <p:sp>
        <p:nvSpPr>
          <p:cNvPr id="48157" name="Text Box 29"/>
          <p:cNvSpPr txBox="1">
            <a:spLocks noChangeArrowheads="1"/>
          </p:cNvSpPr>
          <p:nvPr/>
        </p:nvSpPr>
        <p:spPr bwMode="auto">
          <a:xfrm>
            <a:off x="6019800" y="5410200"/>
            <a:ext cx="2655887" cy="1190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ClrTx/>
              <a:buFontTx/>
              <a:buNone/>
            </a:pPr>
            <a:r>
              <a:rPr lang="en-US" altLang="en-US" b="1" dirty="0">
                <a:solidFill>
                  <a:srgbClr val="800000"/>
                </a:solidFill>
              </a:rPr>
              <a:t>Reside in AOML</a:t>
            </a:r>
          </a:p>
          <a:p>
            <a:pPr>
              <a:buClrTx/>
              <a:buFontTx/>
              <a:buNone/>
            </a:pPr>
            <a:r>
              <a:rPr lang="en-US" altLang="en-US" b="1" dirty="0">
                <a:solidFill>
                  <a:srgbClr val="800000"/>
                </a:solidFill>
              </a:rPr>
              <a:t>database, available</a:t>
            </a:r>
          </a:p>
          <a:p>
            <a:pPr>
              <a:buClrTx/>
              <a:buFontTx/>
              <a:buNone/>
            </a:pPr>
            <a:r>
              <a:rPr lang="en-US" altLang="en-US" b="1" dirty="0">
                <a:solidFill>
                  <a:srgbClr val="800000"/>
                </a:solidFill>
              </a:rPr>
              <a:t>through the WEB</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1" presetClass="entr" fill="hold" nodeType="afterEffect">
                                  <p:stCondLst>
                                    <p:cond delay="0"/>
                                  </p:stCondLst>
                                  <p:childTnLst>
                                    <p:set>
                                      <p:cBhvr additive="repl">
                                        <p:cTn id="6" dur="1" fill="hold">
                                          <p:stCondLst>
                                            <p:cond delay="499"/>
                                          </p:stCondLst>
                                        </p:cTn>
                                        <p:tgtEl>
                                          <p:spTgt spid="48135"/>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fill="hold" nodeType="afterEffect">
                                  <p:stCondLst>
                                    <p:cond delay="1000"/>
                                  </p:stCondLst>
                                  <p:childTnLst>
                                    <p:set>
                                      <p:cBhvr additive="repl">
                                        <p:cTn id="9" dur="1" fill="hold">
                                          <p:stCondLst>
                                            <p:cond delay="499"/>
                                          </p:stCondLst>
                                        </p:cTn>
                                        <p:tgtEl>
                                          <p:spTgt spid="48136"/>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fill="hold" nodeType="afterEffect">
                                  <p:stCondLst>
                                    <p:cond delay="1000"/>
                                  </p:stCondLst>
                                  <p:childTnLst>
                                    <p:set>
                                      <p:cBhvr additive="repl">
                                        <p:cTn id="12" dur="1" fill="hold">
                                          <p:stCondLst>
                                            <p:cond delay="499"/>
                                          </p:stCondLst>
                                        </p:cTn>
                                        <p:tgtEl>
                                          <p:spTgt spid="48156"/>
                                        </p:tgtEl>
                                        <p:attrNameLst>
                                          <p:attrName>style.visibility</p:attrName>
                                        </p:attrNameLst>
                                      </p:cBhvr>
                                      <p:to>
                                        <p:strVal val="visible"/>
                                      </p:to>
                                    </p:set>
                                  </p:childTnLst>
                                </p:cTn>
                              </p:par>
                            </p:childTnLst>
                          </p:cTn>
                        </p:par>
                        <p:par>
                          <p:cTn id="13" fill="hold" nodeType="afterGroup">
                            <p:stCondLst>
                              <p:cond delay="3500"/>
                            </p:stCondLst>
                            <p:childTnLst>
                              <p:par>
                                <p:cTn id="14" presetID="1" presetClass="entr" fill="hold" nodeType="afterEffect">
                                  <p:stCondLst>
                                    <p:cond delay="1000"/>
                                  </p:stCondLst>
                                  <p:childTnLst>
                                    <p:set>
                                      <p:cBhvr additive="repl">
                                        <p:cTn id="15" dur="1" fill="hold">
                                          <p:stCondLst>
                                            <p:cond delay="499"/>
                                          </p:stCondLst>
                                        </p:cTn>
                                        <p:tgtEl>
                                          <p:spTgt spid="48139"/>
                                        </p:tgtEl>
                                        <p:attrNameLst>
                                          <p:attrName>style.visibility</p:attrName>
                                        </p:attrNameLst>
                                      </p:cBhvr>
                                      <p:to>
                                        <p:strVal val="visible"/>
                                      </p:to>
                                    </p:set>
                                  </p:childTnLst>
                                </p:cTn>
                              </p:par>
                            </p:childTnLst>
                          </p:cTn>
                        </p:par>
                        <p:par>
                          <p:cTn id="16" fill="hold" nodeType="afterGroup">
                            <p:stCondLst>
                              <p:cond delay="5000"/>
                            </p:stCondLst>
                            <p:childTnLst>
                              <p:par>
                                <p:cTn id="17" presetID="1" presetClass="entr" fill="hold" nodeType="afterEffect">
                                  <p:stCondLst>
                                    <p:cond delay="1000"/>
                                  </p:stCondLst>
                                  <p:childTnLst>
                                    <p:set>
                                      <p:cBhvr additive="repl">
                                        <p:cTn id="18" dur="1" fill="hold">
                                          <p:stCondLst>
                                            <p:cond delay="499"/>
                                          </p:stCondLst>
                                        </p:cTn>
                                        <p:tgtEl>
                                          <p:spTgt spid="48129"/>
                                        </p:tgtEl>
                                        <p:attrNameLst>
                                          <p:attrName>style.visibility</p:attrName>
                                        </p:attrNameLst>
                                      </p:cBhvr>
                                      <p:to>
                                        <p:strVal val="visible"/>
                                      </p:to>
                                    </p:set>
                                  </p:childTnLst>
                                </p:cTn>
                              </p:par>
                            </p:childTnLst>
                          </p:cTn>
                        </p:par>
                        <p:par>
                          <p:cTn id="19" fill="hold" nodeType="afterGroup">
                            <p:stCondLst>
                              <p:cond delay="6500"/>
                            </p:stCondLst>
                            <p:childTnLst>
                              <p:par>
                                <p:cTn id="20" presetID="1" presetClass="entr" fill="hold" nodeType="afterEffect">
                                  <p:stCondLst>
                                    <p:cond delay="1000"/>
                                  </p:stCondLst>
                                  <p:childTnLst>
                                    <p:set>
                                      <p:cBhvr additive="repl">
                                        <p:cTn id="21" dur="1" fill="hold">
                                          <p:stCondLst>
                                            <p:cond delay="499"/>
                                          </p:stCondLst>
                                        </p:cTn>
                                        <p:tgtEl>
                                          <p:spTgt spid="48144"/>
                                        </p:tgtEl>
                                        <p:attrNameLst>
                                          <p:attrName>style.visibility</p:attrName>
                                        </p:attrNameLst>
                                      </p:cBhvr>
                                      <p:to>
                                        <p:strVal val="visible"/>
                                      </p:to>
                                    </p:set>
                                  </p:childTnLst>
                                </p:cTn>
                              </p:par>
                            </p:childTnLst>
                          </p:cTn>
                        </p:par>
                        <p:par>
                          <p:cTn id="22" fill="hold" nodeType="afterGroup">
                            <p:stCondLst>
                              <p:cond delay="8000"/>
                            </p:stCondLst>
                            <p:childTnLst>
                              <p:par>
                                <p:cTn id="23" presetID="1" presetClass="entr" fill="hold" nodeType="afterEffect">
                                  <p:stCondLst>
                                    <p:cond delay="1000"/>
                                  </p:stCondLst>
                                  <p:childTnLst>
                                    <p:set>
                                      <p:cBhvr additive="repl">
                                        <p:cTn id="24" dur="1" fill="hold">
                                          <p:stCondLst>
                                            <p:cond delay="499"/>
                                          </p:stCondLst>
                                        </p:cTn>
                                        <p:tgtEl>
                                          <p:spTgt spid="48147"/>
                                        </p:tgtEl>
                                        <p:attrNameLst>
                                          <p:attrName>style.visibility</p:attrName>
                                        </p:attrNameLst>
                                      </p:cBhvr>
                                      <p:to>
                                        <p:strVal val="visible"/>
                                      </p:to>
                                    </p:set>
                                  </p:childTnLst>
                                </p:cTn>
                              </p:par>
                            </p:childTnLst>
                          </p:cTn>
                        </p:par>
                        <p:par>
                          <p:cTn id="25" fill="hold" nodeType="afterGroup">
                            <p:stCondLst>
                              <p:cond delay="9500"/>
                            </p:stCondLst>
                            <p:childTnLst>
                              <p:par>
                                <p:cTn id="26" presetID="1" presetClass="entr" fill="hold" nodeType="afterEffect">
                                  <p:stCondLst>
                                    <p:cond delay="1000"/>
                                  </p:stCondLst>
                                  <p:childTnLst>
                                    <p:set>
                                      <p:cBhvr additive="repl">
                                        <p:cTn id="27" dur="1" fill="hold">
                                          <p:stCondLst>
                                            <p:cond delay="499"/>
                                          </p:stCondLst>
                                        </p:cTn>
                                        <p:tgtEl>
                                          <p:spTgt spid="48150"/>
                                        </p:tgtEl>
                                        <p:attrNameLst>
                                          <p:attrName>style.visibility</p:attrName>
                                        </p:attrNameLst>
                                      </p:cBhvr>
                                      <p:to>
                                        <p:strVal val="visible"/>
                                      </p:to>
                                    </p:set>
                                  </p:childTnLst>
                                </p:cTn>
                              </p:par>
                            </p:childTnLst>
                          </p:cTn>
                        </p:par>
                        <p:par>
                          <p:cTn id="28" fill="hold" nodeType="afterGroup">
                            <p:stCondLst>
                              <p:cond delay="11000"/>
                            </p:stCondLst>
                            <p:childTnLst>
                              <p:par>
                                <p:cTn id="29" presetID="1" presetClass="entr" fill="hold" nodeType="afterEffect">
                                  <p:stCondLst>
                                    <p:cond delay="1000"/>
                                  </p:stCondLst>
                                  <p:childTnLst>
                                    <p:set>
                                      <p:cBhvr additive="repl">
                                        <p:cTn id="30" dur="1" fill="hold">
                                          <p:stCondLst>
                                            <p:cond delay="499"/>
                                          </p:stCondLst>
                                        </p:cTn>
                                        <p:tgtEl>
                                          <p:spTgt spid="48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ChangeArrowheads="1"/>
          </p:cNvSpPr>
          <p:nvPr/>
        </p:nvSpPr>
        <p:spPr bwMode="auto">
          <a:xfrm>
            <a:off x="1905000" y="0"/>
            <a:ext cx="5334000" cy="533400"/>
          </a:xfrm>
          <a:prstGeom prst="rect">
            <a:avLst/>
          </a:prstGeom>
          <a:solidFill>
            <a:srgbClr val="3333CC"/>
          </a:solidFill>
          <a:ln w="28440" cap="sq">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sz="4000" b="1">
                <a:solidFill>
                  <a:srgbClr val="FFFF00"/>
                </a:solidFill>
              </a:rPr>
              <a:t>Quality Control Steps</a:t>
            </a:r>
          </a:p>
        </p:txBody>
      </p:sp>
      <p:sp>
        <p:nvSpPr>
          <p:cNvPr id="49154" name="Text Box 2"/>
          <p:cNvSpPr txBox="1">
            <a:spLocks noChangeArrowheads="1"/>
          </p:cNvSpPr>
          <p:nvPr/>
        </p:nvSpPr>
        <p:spPr bwMode="auto">
          <a:xfrm>
            <a:off x="304800" y="800100"/>
            <a:ext cx="8432800" cy="56344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457200" indent="-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1pPr>
            <a:lvl2pPr marL="914400" indent="-455613">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2pPr>
            <a:lvl3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3pPr>
            <a:lvl4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4pPr>
            <a:lvl5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000000"/>
                </a:solidFill>
                <a:latin typeface="Times New Roman" pitchFamily="16" charset="0"/>
                <a:ea typeface="WenQuanYi Zen Hei Sharp" charset="0"/>
                <a:cs typeface="WenQuanYi Zen Hei Sharp" charset="0"/>
              </a:defRPr>
            </a:lvl9pPr>
          </a:lstStyle>
          <a:p>
            <a:pPr>
              <a:buClr>
                <a:srgbClr val="800000"/>
              </a:buClr>
              <a:buFont typeface="Times New Roman" pitchFamily="16" charset="0"/>
              <a:buChar char="•"/>
            </a:pPr>
            <a:r>
              <a:rPr lang="en-US" altLang="en-US" b="1" dirty="0">
                <a:solidFill>
                  <a:srgbClr val="800000"/>
                </a:solidFill>
              </a:rPr>
              <a:t>Drifter data </a:t>
            </a:r>
            <a:r>
              <a:rPr lang="en-US" altLang="en-US" b="1" dirty="0" smtClean="0">
                <a:solidFill>
                  <a:srgbClr val="800000"/>
                </a:solidFill>
              </a:rPr>
              <a:t>are received at AOML and downloaded</a:t>
            </a:r>
            <a:r>
              <a:rPr lang="en-US" altLang="en-US" b="1" dirty="0" smtClean="0">
                <a:solidFill>
                  <a:srgbClr val="800000"/>
                </a:solidFill>
              </a:rPr>
              <a:t> daily</a:t>
            </a:r>
          </a:p>
          <a:p>
            <a:pPr marL="0" indent="0">
              <a:buClr>
                <a:srgbClr val="800000"/>
              </a:buClr>
            </a:pPr>
            <a:endParaRPr lang="en-US" altLang="en-US" b="1" dirty="0">
              <a:solidFill>
                <a:srgbClr val="800000"/>
              </a:solidFill>
            </a:endParaRPr>
          </a:p>
          <a:p>
            <a:pPr>
              <a:buClr>
                <a:srgbClr val="800000"/>
              </a:buClr>
              <a:buFont typeface="Times New Roman" pitchFamily="16" charset="0"/>
              <a:buChar char="•"/>
            </a:pPr>
            <a:r>
              <a:rPr lang="en-US" altLang="en-US" b="1" dirty="0">
                <a:solidFill>
                  <a:srgbClr val="800000"/>
                </a:solidFill>
              </a:rPr>
              <a:t>Convert raw data into engineering units and add to individual B-file by </a:t>
            </a:r>
            <a:r>
              <a:rPr lang="en-US" altLang="en-US" b="1" dirty="0" smtClean="0">
                <a:solidFill>
                  <a:srgbClr val="800000"/>
                </a:solidFill>
              </a:rPr>
              <a:t>ID/IMEI </a:t>
            </a:r>
            <a:r>
              <a:rPr lang="en-US" altLang="en-US" b="1" dirty="0" smtClean="0">
                <a:solidFill>
                  <a:srgbClr val="800000"/>
                </a:solidFill>
              </a:rPr>
              <a:t>number</a:t>
            </a:r>
            <a:endParaRPr lang="en-US" altLang="en-US" b="1" dirty="0">
              <a:solidFill>
                <a:srgbClr val="800000"/>
              </a:solidFill>
            </a:endParaRPr>
          </a:p>
          <a:p>
            <a:pPr>
              <a:buClr>
                <a:srgbClr val="800000"/>
              </a:buClr>
            </a:pPr>
            <a:endParaRPr lang="en-US" altLang="en-US" b="1" dirty="0">
              <a:solidFill>
                <a:srgbClr val="800000"/>
              </a:solidFill>
            </a:endParaRPr>
          </a:p>
          <a:p>
            <a:pPr>
              <a:buClr>
                <a:srgbClr val="800000"/>
              </a:buClr>
              <a:buFont typeface="Times New Roman" pitchFamily="16" charset="0"/>
              <a:buChar char="•"/>
            </a:pPr>
            <a:r>
              <a:rPr lang="en-US" altLang="en-US" b="1" dirty="0">
                <a:solidFill>
                  <a:srgbClr val="800000"/>
                </a:solidFill>
              </a:rPr>
              <a:t>Determine deployment time and position of first good transmission from the water</a:t>
            </a:r>
          </a:p>
          <a:p>
            <a:pPr>
              <a:buClr>
                <a:srgbClr val="800000"/>
              </a:buClr>
            </a:pPr>
            <a:endParaRPr lang="en-US" altLang="en-US" b="1" dirty="0">
              <a:solidFill>
                <a:srgbClr val="800000"/>
              </a:solidFill>
            </a:endParaRPr>
          </a:p>
          <a:p>
            <a:pPr>
              <a:buClr>
                <a:srgbClr val="800000"/>
              </a:buClr>
              <a:buFont typeface="Times New Roman" pitchFamily="16" charset="0"/>
              <a:buChar char="•"/>
            </a:pPr>
            <a:r>
              <a:rPr lang="en-US" altLang="en-US" b="1" dirty="0">
                <a:solidFill>
                  <a:srgbClr val="800000"/>
                </a:solidFill>
              </a:rPr>
              <a:t>Run programs that identify buoys that are dead:</a:t>
            </a:r>
          </a:p>
          <a:p>
            <a:pPr indent="-455613">
              <a:buClrTx/>
              <a:buFontTx/>
              <a:buNone/>
            </a:pPr>
            <a:r>
              <a:rPr lang="en-US" altLang="en-US" b="1" dirty="0">
                <a:solidFill>
                  <a:srgbClr val="800000"/>
                </a:solidFill>
              </a:rPr>
              <a:t>	a) Transmit from the same  location after a successful deployment (grounded)</a:t>
            </a:r>
          </a:p>
          <a:p>
            <a:pPr indent="-455613">
              <a:buClrTx/>
              <a:buFontTx/>
              <a:buNone/>
            </a:pPr>
            <a:r>
              <a:rPr lang="en-US" altLang="en-US" b="1" dirty="0">
                <a:solidFill>
                  <a:srgbClr val="800000"/>
                </a:solidFill>
              </a:rPr>
              <a:t>	b) Do not have  any new data after last update (quit)</a:t>
            </a:r>
          </a:p>
          <a:p>
            <a:pPr lvl="1">
              <a:buClrTx/>
              <a:buFontTx/>
              <a:buNone/>
            </a:pPr>
            <a:r>
              <a:rPr lang="en-US" altLang="en-US" b="1" dirty="0">
                <a:solidFill>
                  <a:srgbClr val="800000"/>
                </a:solidFill>
              </a:rPr>
              <a:t>Such dates and positions are entered  into </a:t>
            </a:r>
            <a:r>
              <a:rPr lang="en-US" altLang="en-US" b="1" dirty="0" smtClean="0">
                <a:solidFill>
                  <a:srgbClr val="800000"/>
                </a:solidFill>
              </a:rPr>
              <a:t>the</a:t>
            </a:r>
          </a:p>
          <a:p>
            <a:pPr lvl="1">
              <a:buClrTx/>
              <a:buFontTx/>
              <a:buNone/>
            </a:pPr>
            <a:r>
              <a:rPr lang="en-US" altLang="en-US" b="1" dirty="0" smtClean="0">
                <a:solidFill>
                  <a:srgbClr val="800000"/>
                </a:solidFill>
              </a:rPr>
              <a:t>DIRECTORY </a:t>
            </a:r>
            <a:r>
              <a:rPr lang="en-US" altLang="en-US" b="1" dirty="0">
                <a:solidFill>
                  <a:srgbClr val="800000"/>
                </a:solidFill>
              </a:rPr>
              <a:t>file</a:t>
            </a:r>
          </a:p>
          <a:p>
            <a:pPr indent="-455613">
              <a:buClrTx/>
              <a:buFontTx/>
              <a:buNone/>
            </a:pPr>
            <a:r>
              <a:rPr lang="en-US" altLang="en-US" b="1" dirty="0">
                <a:solidFill>
                  <a:srgbClr val="800000"/>
                </a:solidFill>
              </a:rPr>
              <a:t> </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1" presetClass="entr" fill="hold" nodeType="afterEffect">
                                  <p:stCondLst>
                                    <p:cond delay="0"/>
                                  </p:stCondLst>
                                  <p:childTnLst>
                                    <p:set>
                                      <p:cBhvr additive="repl">
                                        <p:cTn id="6" dur="1" fill="hold">
                                          <p:stCondLst>
                                            <p:cond delay="499"/>
                                          </p:stCondLst>
                                        </p:cTn>
                                        <p:tgtEl>
                                          <p:spTgt spid="49153"/>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8" fill="hold" nodeType="afterEffect">
                                  <p:stCondLst>
                                    <p:cond delay="2000"/>
                                  </p:stCondLst>
                                  <p:childTnLst>
                                    <p:set>
                                      <p:cBhvr additive="repl">
                                        <p:cTn id="9" dur="1" fill="hold">
                                          <p:stCondLst>
                                            <p:cond delay="0"/>
                                          </p:stCondLst>
                                        </p:cTn>
                                        <p:tgtEl>
                                          <p:spTgt spid="49154">
                                            <p:txEl>
                                              <p:pRg st="0" end="0"/>
                                            </p:txEl>
                                          </p:spTgt>
                                        </p:tgtEl>
                                        <p:attrNameLst>
                                          <p:attrName>style.visibility</p:attrName>
                                        </p:attrNameLst>
                                      </p:cBhvr>
                                      <p:to>
                                        <p:strVal val="visible"/>
                                      </p:to>
                                    </p:set>
                                    <p:animEffect transition="in" filter="wipe(left)">
                                      <p:cBhvr additive="repl">
                                        <p:cTn id="10" dur="500"/>
                                        <p:tgtEl>
                                          <p:spTgt spid="49154">
                                            <p:txEl>
                                              <p:pRg st="0" end="0"/>
                                            </p:txEl>
                                          </p:spTgt>
                                        </p:tgtEl>
                                      </p:cBhvr>
                                    </p:animEffect>
                                  </p:childTnLst>
                                </p:cTn>
                              </p:par>
                            </p:childTnLst>
                          </p:cTn>
                        </p:par>
                        <p:par>
                          <p:cTn id="11" fill="hold" nodeType="afterGroup">
                            <p:stCondLst>
                              <p:cond delay="3000"/>
                            </p:stCondLst>
                            <p:childTnLst>
                              <p:par>
                                <p:cTn id="12" presetID="22" presetClass="entr" presetSubtype="8" fill="hold" nodeType="afterEffect">
                                  <p:stCondLst>
                                    <p:cond delay="2000"/>
                                  </p:stCondLst>
                                  <p:childTnLst>
                                    <p:set>
                                      <p:cBhvr additive="repl">
                                        <p:cTn id="13" dur="1" fill="hold">
                                          <p:stCondLst>
                                            <p:cond delay="0"/>
                                          </p:stCondLst>
                                        </p:cTn>
                                        <p:tgtEl>
                                          <p:spTgt spid="49154">
                                            <p:txEl>
                                              <p:pRg st="2" end="2"/>
                                            </p:txEl>
                                          </p:spTgt>
                                        </p:tgtEl>
                                        <p:attrNameLst>
                                          <p:attrName>style.visibility</p:attrName>
                                        </p:attrNameLst>
                                      </p:cBhvr>
                                      <p:to>
                                        <p:strVal val="visible"/>
                                      </p:to>
                                    </p:set>
                                    <p:animEffect transition="in" filter="wipe(left)">
                                      <p:cBhvr additive="repl">
                                        <p:cTn id="14" dur="500"/>
                                        <p:tgtEl>
                                          <p:spTgt spid="49154">
                                            <p:txEl>
                                              <p:pRg st="2" end="2"/>
                                            </p:txEl>
                                          </p:spTgt>
                                        </p:tgtEl>
                                      </p:cBhvr>
                                    </p:animEffect>
                                  </p:childTnLst>
                                </p:cTn>
                              </p:par>
                            </p:childTnLst>
                          </p:cTn>
                        </p:par>
                        <p:par>
                          <p:cTn id="15" fill="hold" nodeType="afterGroup">
                            <p:stCondLst>
                              <p:cond delay="5500"/>
                            </p:stCondLst>
                            <p:childTnLst>
                              <p:par>
                                <p:cTn id="16" presetID="22" presetClass="entr" presetSubtype="8" fill="hold" nodeType="afterEffect">
                                  <p:stCondLst>
                                    <p:cond delay="2000"/>
                                  </p:stCondLst>
                                  <p:childTnLst>
                                    <p:set>
                                      <p:cBhvr additive="repl">
                                        <p:cTn id="17" dur="1" fill="hold">
                                          <p:stCondLst>
                                            <p:cond delay="0"/>
                                          </p:stCondLst>
                                        </p:cTn>
                                        <p:tgtEl>
                                          <p:spTgt spid="49154">
                                            <p:txEl>
                                              <p:pRg st="4" end="4"/>
                                            </p:txEl>
                                          </p:spTgt>
                                        </p:tgtEl>
                                        <p:attrNameLst>
                                          <p:attrName>style.visibility</p:attrName>
                                        </p:attrNameLst>
                                      </p:cBhvr>
                                      <p:to>
                                        <p:strVal val="visible"/>
                                      </p:to>
                                    </p:set>
                                    <p:animEffect transition="in" filter="wipe(left)">
                                      <p:cBhvr additive="repl">
                                        <p:cTn id="18" dur="500"/>
                                        <p:tgtEl>
                                          <p:spTgt spid="49154">
                                            <p:txEl>
                                              <p:pRg st="4" end="4"/>
                                            </p:txEl>
                                          </p:spTgt>
                                        </p:tgtEl>
                                      </p:cBhvr>
                                    </p:animEffect>
                                  </p:childTnLst>
                                </p:cTn>
                              </p:par>
                            </p:childTnLst>
                          </p:cTn>
                        </p:par>
                        <p:par>
                          <p:cTn id="19" fill="hold" nodeType="afterGroup">
                            <p:stCondLst>
                              <p:cond delay="8000"/>
                            </p:stCondLst>
                            <p:childTnLst>
                              <p:par>
                                <p:cTn id="20" presetID="22" presetClass="entr" presetSubtype="8" fill="hold" nodeType="afterEffect">
                                  <p:stCondLst>
                                    <p:cond delay="2000"/>
                                  </p:stCondLst>
                                  <p:childTnLst>
                                    <p:set>
                                      <p:cBhvr additive="repl">
                                        <p:cTn id="21" dur="1" fill="hold">
                                          <p:stCondLst>
                                            <p:cond delay="0"/>
                                          </p:stCondLst>
                                        </p:cTn>
                                        <p:tgtEl>
                                          <p:spTgt spid="49154">
                                            <p:txEl>
                                              <p:pRg st="6" end="6"/>
                                            </p:txEl>
                                          </p:spTgt>
                                        </p:tgtEl>
                                        <p:attrNameLst>
                                          <p:attrName>style.visibility</p:attrName>
                                        </p:attrNameLst>
                                      </p:cBhvr>
                                      <p:to>
                                        <p:strVal val="visible"/>
                                      </p:to>
                                    </p:set>
                                    <p:animEffect transition="in" filter="wipe(left)">
                                      <p:cBhvr additive="repl">
                                        <p:cTn id="22" dur="500"/>
                                        <p:tgtEl>
                                          <p:spTgt spid="49154">
                                            <p:txEl>
                                              <p:pRg st="6" end="6"/>
                                            </p:txEl>
                                          </p:spTgt>
                                        </p:tgtEl>
                                      </p:cBhvr>
                                    </p:animEffect>
                                  </p:childTnLst>
                                </p:cTn>
                              </p:par>
                            </p:childTnLst>
                          </p:cTn>
                        </p:par>
                        <p:par>
                          <p:cTn id="23" fill="hold" nodeType="afterGroup">
                            <p:stCondLst>
                              <p:cond delay="10500"/>
                            </p:stCondLst>
                            <p:childTnLst>
                              <p:par>
                                <p:cTn id="24" presetID="22" presetClass="entr" presetSubtype="8" fill="hold" nodeType="afterEffect">
                                  <p:stCondLst>
                                    <p:cond delay="2000"/>
                                  </p:stCondLst>
                                  <p:childTnLst>
                                    <p:set>
                                      <p:cBhvr additive="repl">
                                        <p:cTn id="25" dur="1" fill="hold">
                                          <p:stCondLst>
                                            <p:cond delay="0"/>
                                          </p:stCondLst>
                                        </p:cTn>
                                        <p:tgtEl>
                                          <p:spTgt spid="49154">
                                            <p:txEl>
                                              <p:pRg st="7" end="7"/>
                                            </p:txEl>
                                          </p:spTgt>
                                        </p:tgtEl>
                                        <p:attrNameLst>
                                          <p:attrName>style.visibility</p:attrName>
                                        </p:attrNameLst>
                                      </p:cBhvr>
                                      <p:to>
                                        <p:strVal val="visible"/>
                                      </p:to>
                                    </p:set>
                                    <p:animEffect transition="in" filter="wipe(left)">
                                      <p:cBhvr additive="repl">
                                        <p:cTn id="26" dur="500"/>
                                        <p:tgtEl>
                                          <p:spTgt spid="49154">
                                            <p:txEl>
                                              <p:pRg st="7" end="7"/>
                                            </p:txEl>
                                          </p:spTgt>
                                        </p:tgtEl>
                                      </p:cBhvr>
                                    </p:animEffect>
                                  </p:childTnLst>
                                </p:cTn>
                              </p:par>
                            </p:childTnLst>
                          </p:cTn>
                        </p:par>
                        <p:par>
                          <p:cTn id="27" fill="hold" nodeType="afterGroup">
                            <p:stCondLst>
                              <p:cond delay="13000"/>
                            </p:stCondLst>
                            <p:childTnLst>
                              <p:par>
                                <p:cTn id="28" presetID="22" presetClass="entr" presetSubtype="8" fill="hold" nodeType="afterEffect">
                                  <p:stCondLst>
                                    <p:cond delay="2000"/>
                                  </p:stCondLst>
                                  <p:childTnLst>
                                    <p:set>
                                      <p:cBhvr additive="repl">
                                        <p:cTn id="29" dur="1" fill="hold">
                                          <p:stCondLst>
                                            <p:cond delay="0"/>
                                          </p:stCondLst>
                                        </p:cTn>
                                        <p:tgtEl>
                                          <p:spTgt spid="49154">
                                            <p:txEl>
                                              <p:pRg st="8" end="8"/>
                                            </p:txEl>
                                          </p:spTgt>
                                        </p:tgtEl>
                                        <p:attrNameLst>
                                          <p:attrName>style.visibility</p:attrName>
                                        </p:attrNameLst>
                                      </p:cBhvr>
                                      <p:to>
                                        <p:strVal val="visible"/>
                                      </p:to>
                                    </p:set>
                                    <p:animEffect transition="in" filter="wipe(left)">
                                      <p:cBhvr additive="repl">
                                        <p:cTn id="30" dur="500"/>
                                        <p:tgtEl>
                                          <p:spTgt spid="49154">
                                            <p:txEl>
                                              <p:pRg st="8" end="8"/>
                                            </p:txEl>
                                          </p:spTgt>
                                        </p:tgtEl>
                                      </p:cBhvr>
                                    </p:animEffect>
                                  </p:childTnLst>
                                </p:cTn>
                              </p:par>
                            </p:childTnLst>
                          </p:cTn>
                        </p:par>
                        <p:par>
                          <p:cTn id="31" fill="hold" nodeType="afterGroup">
                            <p:stCondLst>
                              <p:cond delay="15500"/>
                            </p:stCondLst>
                            <p:childTnLst>
                              <p:par>
                                <p:cTn id="32" presetID="22" presetClass="entr" presetSubtype="8" fill="hold" nodeType="afterEffect">
                                  <p:stCondLst>
                                    <p:cond delay="2000"/>
                                  </p:stCondLst>
                                  <p:childTnLst>
                                    <p:set>
                                      <p:cBhvr additive="repl">
                                        <p:cTn id="33" dur="1" fill="hold">
                                          <p:stCondLst>
                                            <p:cond delay="0"/>
                                          </p:stCondLst>
                                        </p:cTn>
                                        <p:tgtEl>
                                          <p:spTgt spid="49154">
                                            <p:txEl>
                                              <p:pRg st="9" end="9"/>
                                            </p:txEl>
                                          </p:spTgt>
                                        </p:tgtEl>
                                        <p:attrNameLst>
                                          <p:attrName>style.visibility</p:attrName>
                                        </p:attrNameLst>
                                      </p:cBhvr>
                                      <p:to>
                                        <p:strVal val="visible"/>
                                      </p:to>
                                    </p:set>
                                    <p:animEffect transition="in" filter="wipe(left)">
                                      <p:cBhvr additive="repl">
                                        <p:cTn id="34" dur="500"/>
                                        <p:tgtEl>
                                          <p:spTgt spid="49154">
                                            <p:txEl>
                                              <p:pRg st="9" end="9"/>
                                            </p:txEl>
                                          </p:spTgt>
                                        </p:tgtEl>
                                      </p:cBhvr>
                                    </p:animEffect>
                                  </p:childTnLst>
                                </p:cTn>
                              </p:par>
                            </p:childTnLst>
                          </p:cTn>
                        </p:par>
                        <p:par>
                          <p:cTn id="35" fill="hold">
                            <p:stCondLst>
                              <p:cond delay="18000"/>
                            </p:stCondLst>
                            <p:childTnLst>
                              <p:par>
                                <p:cTn id="36" presetID="22" presetClass="entr" presetSubtype="8" fill="hold" nodeType="afterEffect">
                                  <p:stCondLst>
                                    <p:cond delay="2000"/>
                                  </p:stCondLst>
                                  <p:childTnLst>
                                    <p:set>
                                      <p:cBhvr additive="repl">
                                        <p:cTn id="37" dur="1" fill="hold">
                                          <p:stCondLst>
                                            <p:cond delay="0"/>
                                          </p:stCondLst>
                                        </p:cTn>
                                        <p:tgtEl>
                                          <p:spTgt spid="49154">
                                            <p:txEl>
                                              <p:pRg st="10" end="10"/>
                                            </p:txEl>
                                          </p:spTgt>
                                        </p:tgtEl>
                                        <p:attrNameLst>
                                          <p:attrName>style.visibility</p:attrName>
                                        </p:attrNameLst>
                                      </p:cBhvr>
                                      <p:to>
                                        <p:strVal val="visible"/>
                                      </p:to>
                                    </p:set>
                                    <p:animEffect transition="in" filter="wipe(left)">
                                      <p:cBhvr additive="repl">
                                        <p:cTn id="38" dur="500"/>
                                        <p:tgtEl>
                                          <p:spTgt spid="49154">
                                            <p:txEl>
                                              <p:pRg st="10" end="10"/>
                                            </p:txEl>
                                          </p:spTgt>
                                        </p:tgtEl>
                                      </p:cBhvr>
                                    </p:animEffect>
                                  </p:childTnLst>
                                </p:cTn>
                              </p:par>
                            </p:childTnLst>
                          </p:cTn>
                        </p:par>
                        <p:par>
                          <p:cTn id="39" fill="hold" nodeType="afterGroup">
                            <p:stCondLst>
                              <p:cond delay="20500"/>
                            </p:stCondLst>
                            <p:childTnLst>
                              <p:par>
                                <p:cTn id="40" presetID="22" presetClass="entr" presetSubtype="8" fill="hold" nodeType="afterEffect">
                                  <p:stCondLst>
                                    <p:cond delay="2000"/>
                                  </p:stCondLst>
                                  <p:childTnLst>
                                    <p:set>
                                      <p:cBhvr additive="repl">
                                        <p:cTn id="41" dur="1" fill="hold">
                                          <p:stCondLst>
                                            <p:cond delay="0"/>
                                          </p:stCondLst>
                                        </p:cTn>
                                        <p:tgtEl>
                                          <p:spTgt spid="49154">
                                            <p:txEl>
                                              <p:pRg st="11" end="11"/>
                                            </p:txEl>
                                          </p:spTgt>
                                        </p:tgtEl>
                                        <p:attrNameLst>
                                          <p:attrName>style.visibility</p:attrName>
                                        </p:attrNameLst>
                                      </p:cBhvr>
                                      <p:to>
                                        <p:strVal val="visible"/>
                                      </p:to>
                                    </p:set>
                                    <p:animEffect transition="in" filter="wipe(left)">
                                      <p:cBhvr additive="repl">
                                        <p:cTn id="42" dur="500"/>
                                        <p:tgtEl>
                                          <p:spTgt spid="4915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304800" y="990600"/>
            <a:ext cx="8737600" cy="54729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1500"/>
              </a:spcBef>
              <a:buClr>
                <a:srgbClr val="A50021"/>
              </a:buClr>
              <a:buFont typeface="Times New Roman" pitchFamily="16" charset="0"/>
              <a:buChar char="•"/>
            </a:pPr>
            <a:r>
              <a:rPr lang="en-US" altLang="en-US" b="1" dirty="0">
                <a:solidFill>
                  <a:srgbClr val="A50021"/>
                </a:solidFill>
                <a:cs typeface="Times New Roman" pitchFamily="16" charset="0"/>
              </a:rPr>
              <a:t>    Software are run to check bad locations from </a:t>
            </a:r>
            <a:r>
              <a:rPr lang="en-US" altLang="en-US" b="1" dirty="0" smtClean="0">
                <a:solidFill>
                  <a:srgbClr val="A50021"/>
                </a:solidFill>
                <a:cs typeface="Times New Roman" pitchFamily="16" charset="0"/>
              </a:rPr>
              <a:t>the </a:t>
            </a:r>
            <a:r>
              <a:rPr lang="en-US" altLang="en-US" b="1" dirty="0">
                <a:solidFill>
                  <a:srgbClr val="A50021"/>
                </a:solidFill>
                <a:cs typeface="Times New Roman" pitchFamily="16" charset="0"/>
              </a:rPr>
              <a:t>raw data based on speed between consecutive locations, bad points are </a:t>
            </a:r>
            <a:r>
              <a:rPr lang="en-US" altLang="en-US" b="1" dirty="0" smtClean="0">
                <a:solidFill>
                  <a:srgbClr val="A50021"/>
                </a:solidFill>
                <a:cs typeface="Times New Roman" pitchFamily="16" charset="0"/>
              </a:rPr>
              <a:t>deleted creating the edited non-interpolated files </a:t>
            </a:r>
            <a:r>
              <a:rPr lang="en-US" altLang="en-US" b="1" dirty="0">
                <a:solidFill>
                  <a:srgbClr val="A50021"/>
                </a:solidFill>
                <a:cs typeface="Times New Roman" pitchFamily="16" charset="0"/>
              </a:rPr>
              <a:t>(P-files)</a:t>
            </a:r>
          </a:p>
          <a:p>
            <a:pPr>
              <a:spcBef>
                <a:spcPts val="1500"/>
              </a:spcBef>
              <a:buClr>
                <a:srgbClr val="A50021"/>
              </a:buClr>
              <a:buFont typeface="Times New Roman" pitchFamily="16" charset="0"/>
              <a:buChar char="•"/>
            </a:pPr>
            <a:r>
              <a:rPr lang="en-US" altLang="en-US" b="1" dirty="0">
                <a:solidFill>
                  <a:srgbClr val="A50021"/>
                </a:solidFill>
                <a:cs typeface="Times New Roman" pitchFamily="16" charset="0"/>
              </a:rPr>
              <a:t>    Deviant SST values are removed by applying a temperature change criterion relative to the recent temperatures measured by the buoy </a:t>
            </a:r>
            <a:r>
              <a:rPr lang="en-US" altLang="en-US" b="1" dirty="0" smtClean="0">
                <a:solidFill>
                  <a:srgbClr val="A50021"/>
                </a:solidFill>
                <a:cs typeface="Times New Roman" pitchFamily="16" charset="0"/>
              </a:rPr>
              <a:t>creating the edited sensor files (S-files</a:t>
            </a:r>
            <a:r>
              <a:rPr lang="en-US" altLang="en-US" b="1" dirty="0">
                <a:solidFill>
                  <a:srgbClr val="A50021"/>
                </a:solidFill>
                <a:cs typeface="Times New Roman" pitchFamily="16" charset="0"/>
              </a:rPr>
              <a:t>)</a:t>
            </a:r>
          </a:p>
          <a:p>
            <a:pPr>
              <a:spcBef>
                <a:spcPts val="1500"/>
              </a:spcBef>
              <a:buClr>
                <a:srgbClr val="A50021"/>
              </a:buClr>
              <a:buFont typeface="Times New Roman" pitchFamily="16" charset="0"/>
              <a:buChar char="•"/>
            </a:pPr>
            <a:r>
              <a:rPr lang="en-US" altLang="en-US" b="1" dirty="0">
                <a:solidFill>
                  <a:srgbClr val="A50021"/>
                </a:solidFill>
                <a:cs typeface="Times New Roman" pitchFamily="16" charset="0"/>
              </a:rPr>
              <a:t>    SST’s from each drifter are compared with Reynold’s climatology to determine temperature sensor failure, last good day is entered into the TMPFL file.  SST after this date will be discarded</a:t>
            </a:r>
          </a:p>
          <a:p>
            <a:pPr>
              <a:spcBef>
                <a:spcPts val="1500"/>
              </a:spcBef>
              <a:buClr>
                <a:srgbClr val="A50021"/>
              </a:buClr>
              <a:buFont typeface="Times New Roman" pitchFamily="16" charset="0"/>
              <a:buChar char="•"/>
            </a:pPr>
            <a:r>
              <a:rPr lang="en-US" altLang="en-US" b="1" dirty="0">
                <a:solidFill>
                  <a:srgbClr val="A50021"/>
                </a:solidFill>
                <a:cs typeface="Times New Roman" pitchFamily="16" charset="0"/>
              </a:rPr>
              <a:t>   </a:t>
            </a:r>
            <a:r>
              <a:rPr lang="en-US" altLang="en-US" b="1" dirty="0">
                <a:solidFill>
                  <a:srgbClr val="A50021"/>
                </a:solidFill>
                <a:cs typeface="Times New Roman" pitchFamily="16" charset="0"/>
              </a:rPr>
              <a:t>D</a:t>
            </a:r>
            <a:r>
              <a:rPr lang="en-US" altLang="en-US" b="1" dirty="0" smtClean="0">
                <a:solidFill>
                  <a:srgbClr val="A50021"/>
                </a:solidFill>
                <a:cs typeface="Times New Roman" pitchFamily="16" charset="0"/>
              </a:rPr>
              <a:t>ecode</a:t>
            </a:r>
            <a:r>
              <a:rPr lang="en-US" altLang="en-US" b="1" dirty="0">
                <a:solidFill>
                  <a:srgbClr val="A50021"/>
                </a:solidFill>
                <a:cs typeface="Times New Roman" pitchFamily="16" charset="0"/>
              </a:rPr>
              <a:t>, archive and </a:t>
            </a:r>
            <a:r>
              <a:rPr lang="en-US" altLang="en-US" b="1" dirty="0" smtClean="0">
                <a:solidFill>
                  <a:srgbClr val="A50021"/>
                </a:solidFill>
                <a:cs typeface="Times New Roman" pitchFamily="16" charset="0"/>
              </a:rPr>
              <a:t>monitor </a:t>
            </a:r>
            <a:r>
              <a:rPr lang="en-US" altLang="en-US" b="1" dirty="0">
                <a:solidFill>
                  <a:srgbClr val="A50021"/>
                </a:solidFill>
                <a:cs typeface="Times New Roman" pitchFamily="16" charset="0"/>
              </a:rPr>
              <a:t>GTS data transmissions and deletions of other sensor data like pressure and wind, but NO quality control is applied to them</a:t>
            </a:r>
          </a:p>
        </p:txBody>
      </p:sp>
      <p:sp>
        <p:nvSpPr>
          <p:cNvPr id="50178" name="Rectangle 2"/>
          <p:cNvSpPr>
            <a:spLocks noChangeArrowheads="1"/>
          </p:cNvSpPr>
          <p:nvPr/>
        </p:nvSpPr>
        <p:spPr bwMode="auto">
          <a:xfrm>
            <a:off x="1828800" y="0"/>
            <a:ext cx="5562600" cy="990600"/>
          </a:xfrm>
          <a:prstGeom prst="rect">
            <a:avLst/>
          </a:prstGeom>
          <a:solidFill>
            <a:srgbClr val="3333CC"/>
          </a:solidFill>
          <a:ln w="28440" cap="sq">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sz="3200" b="1" dirty="0">
                <a:solidFill>
                  <a:srgbClr val="FFFF00"/>
                </a:solidFill>
              </a:rPr>
              <a:t>Quality Control Steps (Continuation)</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1" presetClass="entr" fill="hold" nodeType="afterEffect">
                                  <p:stCondLst>
                                    <p:cond delay="0"/>
                                  </p:stCondLst>
                                  <p:childTnLst>
                                    <p:set>
                                      <p:cBhvr additive="repl">
                                        <p:cTn id="6" dur="1" fill="hold">
                                          <p:stCondLst>
                                            <p:cond delay="499"/>
                                          </p:stCondLst>
                                        </p:cTn>
                                        <p:tgtEl>
                                          <p:spTgt spid="50178"/>
                                        </p:tgtEl>
                                        <p:attrNameLst>
                                          <p:attrName>style.visibility</p:attrName>
                                        </p:attrNameLst>
                                      </p:cBhvr>
                                      <p:to>
                                        <p:strVal val="visible"/>
                                      </p:to>
                                    </p:set>
                                  </p:childTnLst>
                                </p:cTn>
                              </p:par>
                            </p:childTnLst>
                          </p:cTn>
                        </p:par>
                        <p:par>
                          <p:cTn id="7" fill="hold" nodeType="afterGroup">
                            <p:stCondLst>
                              <p:cond delay="500"/>
                            </p:stCondLst>
                            <p:childTnLst>
                              <p:par>
                                <p:cTn id="8" presetID="2" presetClass="entr" presetSubtype="8" fill="hold" nodeType="afterEffect">
                                  <p:stCondLst>
                                    <p:cond delay="2000"/>
                                  </p:stCondLst>
                                  <p:childTnLst>
                                    <p:set>
                                      <p:cBhvr additive="repl">
                                        <p:cTn id="9" dur="1" fill="hold">
                                          <p:stCondLst>
                                            <p:cond delay="0"/>
                                          </p:stCondLst>
                                        </p:cTn>
                                        <p:tgtEl>
                                          <p:spTgt spid="50177">
                                            <p:txEl>
                                              <p:pRg st="0" end="0"/>
                                            </p:txEl>
                                          </p:spTgt>
                                        </p:tgtEl>
                                        <p:attrNameLst>
                                          <p:attrName>style.visibility</p:attrName>
                                        </p:attrNameLst>
                                      </p:cBhvr>
                                      <p:to>
                                        <p:strVal val="visible"/>
                                      </p:to>
                                    </p:set>
                                    <p:anim calcmode="lin" valueType="num">
                                      <p:cBhvr>
                                        <p:cTn id="10" dur="500" fill="hold"/>
                                        <p:tgtEl>
                                          <p:spTgt spid="50177">
                                            <p:txEl>
                                              <p:pRg st="0" end="0"/>
                                            </p:txEl>
                                          </p:spTgt>
                                        </p:tgtEl>
                                        <p:attrNameLst>
                                          <p:attrName>ppt_x</p:attrName>
                                        </p:attrNameLst>
                                      </p:cBhvr>
                                      <p:tavLst>
                                        <p:tav tm="100000">
                                          <p:val>
                                            <p:strVal val="0-#ppt_w/2"/>
                                          </p:val>
                                        </p:tav>
                                        <p:tav>
                                          <p:val>
                                            <p:strVal val="#ppt_x"/>
                                          </p:val>
                                        </p:tav>
                                      </p:tavLst>
                                    </p:anim>
                                    <p:anim calcmode="lin" valueType="num">
                                      <p:cBhvr>
                                        <p:cTn id="11" dur="500" fill="hold"/>
                                        <p:tgtEl>
                                          <p:spTgt spid="50177">
                                            <p:txEl>
                                              <p:pRg st="0" end="0"/>
                                            </p:txEl>
                                          </p:spTgt>
                                        </p:tgtEl>
                                        <p:attrNameLst>
                                          <p:attrName>ppt_y</p:attrName>
                                        </p:attrNameLst>
                                      </p:cBhvr>
                                      <p:tavLst>
                                        <p:tav tm="100000">
                                          <p:val>
                                            <p:strVal val="#ppt_y"/>
                                          </p:val>
                                        </p:tav>
                                        <p:tav>
                                          <p:val>
                                            <p:strVal val="#ppt_y"/>
                                          </p:val>
                                        </p:tav>
                                      </p:tavLst>
                                    </p:anim>
                                  </p:childTnLst>
                                </p:cTn>
                              </p:par>
                            </p:childTnLst>
                          </p:cTn>
                        </p:par>
                        <p:par>
                          <p:cTn id="12" fill="hold" nodeType="afterGroup">
                            <p:stCondLst>
                              <p:cond delay="3000"/>
                            </p:stCondLst>
                            <p:childTnLst>
                              <p:par>
                                <p:cTn id="13" presetID="2" presetClass="entr" presetSubtype="8" fill="hold" nodeType="afterEffect">
                                  <p:stCondLst>
                                    <p:cond delay="2000"/>
                                  </p:stCondLst>
                                  <p:childTnLst>
                                    <p:set>
                                      <p:cBhvr additive="repl">
                                        <p:cTn id="14" dur="1" fill="hold">
                                          <p:stCondLst>
                                            <p:cond delay="0"/>
                                          </p:stCondLst>
                                        </p:cTn>
                                        <p:tgtEl>
                                          <p:spTgt spid="50177">
                                            <p:txEl>
                                              <p:pRg st="1" end="1"/>
                                            </p:txEl>
                                          </p:spTgt>
                                        </p:tgtEl>
                                        <p:attrNameLst>
                                          <p:attrName>style.visibility</p:attrName>
                                        </p:attrNameLst>
                                      </p:cBhvr>
                                      <p:to>
                                        <p:strVal val="visible"/>
                                      </p:to>
                                    </p:set>
                                    <p:anim calcmode="lin" valueType="num">
                                      <p:cBhvr>
                                        <p:cTn id="15" dur="500" fill="hold"/>
                                        <p:tgtEl>
                                          <p:spTgt spid="50177">
                                            <p:txEl>
                                              <p:pRg st="1" end="1"/>
                                            </p:txEl>
                                          </p:spTgt>
                                        </p:tgtEl>
                                        <p:attrNameLst>
                                          <p:attrName>ppt_x</p:attrName>
                                        </p:attrNameLst>
                                      </p:cBhvr>
                                      <p:tavLst>
                                        <p:tav tm="100000">
                                          <p:val>
                                            <p:strVal val="0-#ppt_w/2"/>
                                          </p:val>
                                        </p:tav>
                                        <p:tav>
                                          <p:val>
                                            <p:strVal val="#ppt_x"/>
                                          </p:val>
                                        </p:tav>
                                      </p:tavLst>
                                    </p:anim>
                                    <p:anim calcmode="lin" valueType="num">
                                      <p:cBhvr>
                                        <p:cTn id="16" dur="500" fill="hold"/>
                                        <p:tgtEl>
                                          <p:spTgt spid="50177">
                                            <p:txEl>
                                              <p:pRg st="1" end="1"/>
                                            </p:txEl>
                                          </p:spTgt>
                                        </p:tgtEl>
                                        <p:attrNameLst>
                                          <p:attrName>ppt_y</p:attrName>
                                        </p:attrNameLst>
                                      </p:cBhvr>
                                      <p:tavLst>
                                        <p:tav tm="100000">
                                          <p:val>
                                            <p:strVal val="#ppt_y"/>
                                          </p:val>
                                        </p:tav>
                                        <p:tav>
                                          <p:val>
                                            <p:strVal val="#ppt_y"/>
                                          </p:val>
                                        </p:tav>
                                      </p:tavLst>
                                    </p:anim>
                                  </p:childTnLst>
                                </p:cTn>
                              </p:par>
                            </p:childTnLst>
                          </p:cTn>
                        </p:par>
                        <p:par>
                          <p:cTn id="17" fill="hold" nodeType="afterGroup">
                            <p:stCondLst>
                              <p:cond delay="5500"/>
                            </p:stCondLst>
                            <p:childTnLst>
                              <p:par>
                                <p:cTn id="18" presetID="2" presetClass="entr" presetSubtype="8" fill="hold" nodeType="afterEffect">
                                  <p:stCondLst>
                                    <p:cond delay="2000"/>
                                  </p:stCondLst>
                                  <p:childTnLst>
                                    <p:set>
                                      <p:cBhvr additive="repl">
                                        <p:cTn id="19" dur="1" fill="hold">
                                          <p:stCondLst>
                                            <p:cond delay="0"/>
                                          </p:stCondLst>
                                        </p:cTn>
                                        <p:tgtEl>
                                          <p:spTgt spid="50177">
                                            <p:txEl>
                                              <p:pRg st="2" end="2"/>
                                            </p:txEl>
                                          </p:spTgt>
                                        </p:tgtEl>
                                        <p:attrNameLst>
                                          <p:attrName>style.visibility</p:attrName>
                                        </p:attrNameLst>
                                      </p:cBhvr>
                                      <p:to>
                                        <p:strVal val="visible"/>
                                      </p:to>
                                    </p:set>
                                    <p:anim calcmode="lin" valueType="num">
                                      <p:cBhvr>
                                        <p:cTn id="20" dur="500" fill="hold"/>
                                        <p:tgtEl>
                                          <p:spTgt spid="50177">
                                            <p:txEl>
                                              <p:pRg st="2" end="2"/>
                                            </p:txEl>
                                          </p:spTgt>
                                        </p:tgtEl>
                                        <p:attrNameLst>
                                          <p:attrName>ppt_x</p:attrName>
                                        </p:attrNameLst>
                                      </p:cBhvr>
                                      <p:tavLst>
                                        <p:tav tm="100000">
                                          <p:val>
                                            <p:strVal val="0-#ppt_w/2"/>
                                          </p:val>
                                        </p:tav>
                                        <p:tav>
                                          <p:val>
                                            <p:strVal val="#ppt_x"/>
                                          </p:val>
                                        </p:tav>
                                      </p:tavLst>
                                    </p:anim>
                                    <p:anim calcmode="lin" valueType="num">
                                      <p:cBhvr>
                                        <p:cTn id="21" dur="500" fill="hold"/>
                                        <p:tgtEl>
                                          <p:spTgt spid="50177">
                                            <p:txEl>
                                              <p:pRg st="2" end="2"/>
                                            </p:txEl>
                                          </p:spTgt>
                                        </p:tgtEl>
                                        <p:attrNameLst>
                                          <p:attrName>ppt_y</p:attrName>
                                        </p:attrNameLst>
                                      </p:cBhvr>
                                      <p:tavLst>
                                        <p:tav tm="100000">
                                          <p:val>
                                            <p:strVal val="#ppt_y"/>
                                          </p:val>
                                        </p:tav>
                                        <p:tav>
                                          <p:val>
                                            <p:strVal val="#ppt_y"/>
                                          </p:val>
                                        </p:tav>
                                      </p:tavLst>
                                    </p:anim>
                                  </p:childTnLst>
                                </p:cTn>
                              </p:par>
                            </p:childTnLst>
                          </p:cTn>
                        </p:par>
                        <p:par>
                          <p:cTn id="22" fill="hold" nodeType="afterGroup">
                            <p:stCondLst>
                              <p:cond delay="8000"/>
                            </p:stCondLst>
                            <p:childTnLst>
                              <p:par>
                                <p:cTn id="23" presetID="2" presetClass="entr" presetSubtype="8" fill="hold" nodeType="afterEffect">
                                  <p:stCondLst>
                                    <p:cond delay="2000"/>
                                  </p:stCondLst>
                                  <p:childTnLst>
                                    <p:set>
                                      <p:cBhvr additive="repl">
                                        <p:cTn id="24" dur="1" fill="hold">
                                          <p:stCondLst>
                                            <p:cond delay="0"/>
                                          </p:stCondLst>
                                        </p:cTn>
                                        <p:tgtEl>
                                          <p:spTgt spid="50177">
                                            <p:txEl>
                                              <p:pRg st="3" end="3"/>
                                            </p:txEl>
                                          </p:spTgt>
                                        </p:tgtEl>
                                        <p:attrNameLst>
                                          <p:attrName>style.visibility</p:attrName>
                                        </p:attrNameLst>
                                      </p:cBhvr>
                                      <p:to>
                                        <p:strVal val="visible"/>
                                      </p:to>
                                    </p:set>
                                    <p:anim calcmode="lin" valueType="num">
                                      <p:cBhvr>
                                        <p:cTn id="25" dur="500" fill="hold"/>
                                        <p:tgtEl>
                                          <p:spTgt spid="50177">
                                            <p:txEl>
                                              <p:pRg st="3" end="3"/>
                                            </p:txEl>
                                          </p:spTgt>
                                        </p:tgtEl>
                                        <p:attrNameLst>
                                          <p:attrName>ppt_x</p:attrName>
                                        </p:attrNameLst>
                                      </p:cBhvr>
                                      <p:tavLst>
                                        <p:tav tm="100000">
                                          <p:val>
                                            <p:strVal val="0-#ppt_w/2"/>
                                          </p:val>
                                        </p:tav>
                                        <p:tav>
                                          <p:val>
                                            <p:strVal val="#ppt_x"/>
                                          </p:val>
                                        </p:tav>
                                      </p:tavLst>
                                    </p:anim>
                                    <p:anim calcmode="lin" valueType="num">
                                      <p:cBhvr>
                                        <p:cTn id="26" dur="500" fill="hold"/>
                                        <p:tgtEl>
                                          <p:spTgt spid="50177">
                                            <p:txEl>
                                              <p:pRg st="3" end="3"/>
                                            </p:txEl>
                                          </p:spTgt>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 Box 1"/>
          <p:cNvSpPr txBox="1">
            <a:spLocks noChangeArrowheads="1"/>
          </p:cNvSpPr>
          <p:nvPr/>
        </p:nvSpPr>
        <p:spPr bwMode="auto">
          <a:xfrm>
            <a:off x="252549" y="304800"/>
            <a:ext cx="8915400" cy="65270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Clr>
                <a:srgbClr val="800000"/>
              </a:buClr>
            </a:pPr>
            <a:endParaRPr lang="en-US" altLang="en-US" sz="2200" b="1" i="1" dirty="0">
              <a:solidFill>
                <a:srgbClr val="FFFFFF"/>
              </a:solidFill>
            </a:endParaRPr>
          </a:p>
          <a:p>
            <a:pPr>
              <a:buClr>
                <a:srgbClr val="800000"/>
              </a:buClr>
              <a:buFont typeface="Times New Roman" pitchFamily="16" charset="0"/>
              <a:buChar char="•"/>
            </a:pPr>
            <a:r>
              <a:rPr lang="en-US" altLang="en-US" sz="2200" b="1" dirty="0">
                <a:solidFill>
                  <a:srgbClr val="800000"/>
                </a:solidFill>
              </a:rPr>
              <a:t>   Buoys that possibly lost their drogues are identified.                        	Drogue lost date is determined and entered in the </a:t>
            </a:r>
            <a:r>
              <a:rPr lang="en-US" altLang="en-US" sz="2200" b="1" dirty="0" smtClean="0">
                <a:solidFill>
                  <a:srgbClr val="800000"/>
                </a:solidFill>
              </a:rPr>
              <a:t>DIRECTORY </a:t>
            </a:r>
            <a:r>
              <a:rPr lang="en-US" altLang="en-US" sz="2200" b="1" dirty="0" smtClean="0">
                <a:solidFill>
                  <a:srgbClr val="800000"/>
                </a:solidFill>
              </a:rPr>
              <a:t>file and also marked in the GTS</a:t>
            </a:r>
            <a:endParaRPr lang="en-US" altLang="en-US" sz="2200" b="1" dirty="0">
              <a:solidFill>
                <a:srgbClr val="800000"/>
              </a:solidFill>
            </a:endParaRPr>
          </a:p>
          <a:p>
            <a:pPr>
              <a:buClr>
                <a:srgbClr val="800000"/>
              </a:buClr>
            </a:pPr>
            <a:endParaRPr lang="en-US" altLang="en-US" sz="2200" b="1" dirty="0">
              <a:solidFill>
                <a:srgbClr val="800000"/>
              </a:solidFill>
            </a:endParaRPr>
          </a:p>
          <a:p>
            <a:pPr>
              <a:buClr>
                <a:srgbClr val="800000"/>
              </a:buClr>
              <a:buFont typeface="Times New Roman" pitchFamily="16" charset="0"/>
              <a:buChar char="•"/>
            </a:pPr>
            <a:r>
              <a:rPr lang="en-US" altLang="en-US" sz="2200" b="1" i="1" dirty="0">
                <a:solidFill>
                  <a:srgbClr val="800000"/>
                </a:solidFill>
              </a:rPr>
              <a:t>   </a:t>
            </a:r>
            <a:r>
              <a:rPr lang="en-US" altLang="en-US" sz="2200" b="1" dirty="0">
                <a:solidFill>
                  <a:srgbClr val="800000"/>
                </a:solidFill>
              </a:rPr>
              <a:t>All active buoys  are processed and interpolated to 6 hour intervals, </a:t>
            </a:r>
          </a:p>
          <a:p>
            <a:pPr>
              <a:buClrTx/>
              <a:buFontTx/>
              <a:buNone/>
            </a:pPr>
            <a:r>
              <a:rPr lang="en-US" altLang="en-US" sz="2200" b="1" dirty="0">
                <a:solidFill>
                  <a:srgbClr val="800000"/>
                </a:solidFill>
              </a:rPr>
              <a:t>	using the Kriging method</a:t>
            </a:r>
          </a:p>
          <a:p>
            <a:pPr algn="ctr">
              <a:buClrTx/>
              <a:buFontTx/>
              <a:buNone/>
            </a:pPr>
            <a:r>
              <a:rPr lang="en-US" altLang="en-US" sz="2200" b="1" dirty="0">
                <a:solidFill>
                  <a:srgbClr val="3333CC"/>
                </a:solidFill>
              </a:rPr>
              <a:t>P (position edited) file + S (SST edited) file = K  (interpolated) file</a:t>
            </a:r>
          </a:p>
          <a:p>
            <a:pPr>
              <a:buClrTx/>
              <a:buFontTx/>
              <a:buNone/>
            </a:pPr>
            <a:r>
              <a:rPr lang="en-US" altLang="en-US" sz="2200" b="1" dirty="0">
                <a:solidFill>
                  <a:srgbClr val="800000"/>
                </a:solidFill>
              </a:rPr>
              <a:t>Refer to paper by Hansen and </a:t>
            </a:r>
            <a:r>
              <a:rPr lang="en-US" altLang="en-US" sz="2200" b="1" dirty="0" err="1">
                <a:solidFill>
                  <a:srgbClr val="800000"/>
                </a:solidFill>
              </a:rPr>
              <a:t>Poulain</a:t>
            </a:r>
            <a:r>
              <a:rPr lang="en-US" altLang="en-US" sz="2200" b="1" dirty="0">
                <a:solidFill>
                  <a:srgbClr val="800000"/>
                </a:solidFill>
              </a:rPr>
              <a:t> for details on the Editing and Kriging procedures:  </a:t>
            </a:r>
          </a:p>
          <a:p>
            <a:pPr>
              <a:buClrTx/>
              <a:buFontTx/>
              <a:buNone/>
            </a:pPr>
            <a:r>
              <a:rPr lang="en-US" altLang="en-US" sz="2200" b="1" dirty="0">
                <a:solidFill>
                  <a:srgbClr val="800000"/>
                </a:solidFill>
              </a:rPr>
              <a:t> </a:t>
            </a:r>
            <a:r>
              <a:rPr lang="en-US" altLang="en-US" sz="2200" b="1" i="1" dirty="0"/>
              <a:t>Hansen, D.V. and P.-Marie </a:t>
            </a:r>
            <a:r>
              <a:rPr lang="en-US" altLang="en-US" sz="2200" b="1" i="1" dirty="0" err="1"/>
              <a:t>Poulain</a:t>
            </a:r>
            <a:r>
              <a:rPr lang="en-US" altLang="en-US" sz="2200" b="1" i="1" dirty="0"/>
              <a:t>, 1996. Quality Control and Interpolations of WOCE/TOGA Drifter Data. J. </a:t>
            </a:r>
            <a:r>
              <a:rPr lang="en-US" altLang="en-US" sz="2200" b="1" i="1" dirty="0" err="1"/>
              <a:t>Atomos</a:t>
            </a:r>
            <a:r>
              <a:rPr lang="en-US" altLang="en-US" sz="2200" b="1" i="1" dirty="0"/>
              <a:t>. Oceanic Tec., 13, 900-909</a:t>
            </a:r>
          </a:p>
          <a:p>
            <a:pPr>
              <a:buClrTx/>
              <a:buFontTx/>
              <a:buNone/>
            </a:pPr>
            <a:endParaRPr lang="en-US" altLang="en-US" sz="2200" b="1" i="1" dirty="0"/>
          </a:p>
          <a:p>
            <a:pPr>
              <a:buClr>
                <a:srgbClr val="800000"/>
              </a:buClr>
              <a:buFont typeface="Times New Roman" pitchFamily="16" charset="0"/>
              <a:buChar char="•"/>
            </a:pPr>
            <a:r>
              <a:rPr lang="en-US" altLang="en-US" sz="2200" b="1" i="1" dirty="0">
                <a:solidFill>
                  <a:srgbClr val="800000"/>
                </a:solidFill>
              </a:rPr>
              <a:t>   </a:t>
            </a:r>
            <a:r>
              <a:rPr lang="en-US" altLang="en-US" sz="2200" b="1" i="1" dirty="0" err="1">
                <a:solidFill>
                  <a:srgbClr val="800000"/>
                </a:solidFill>
              </a:rPr>
              <a:t>Kriged</a:t>
            </a:r>
            <a:r>
              <a:rPr lang="en-US" altLang="en-US" sz="2200" b="1" i="1" dirty="0">
                <a:solidFill>
                  <a:srgbClr val="800000"/>
                </a:solidFill>
              </a:rPr>
              <a:t> drifter data can be accessed through the WEB                </a:t>
            </a:r>
            <a:r>
              <a:rPr lang="en-US" altLang="en-US" sz="2200" b="1" dirty="0" smtClean="0"/>
              <a:t>WWW.AOML.NOAA.GOV/PHOD/GDP/                                         </a:t>
            </a:r>
            <a:r>
              <a:rPr lang="en-US" altLang="en-US" sz="2200" b="1" dirty="0"/>
              <a:t>	&gt; Interpolated database</a:t>
            </a:r>
          </a:p>
          <a:p>
            <a:pPr>
              <a:buClr>
                <a:srgbClr val="800000"/>
              </a:buClr>
              <a:buFont typeface="Times New Roman" pitchFamily="16" charset="0"/>
              <a:buChar char="•"/>
            </a:pPr>
            <a:r>
              <a:rPr lang="en-US" altLang="en-US" sz="2200" b="1" dirty="0">
                <a:solidFill>
                  <a:srgbClr val="800000"/>
                </a:solidFill>
              </a:rPr>
              <a:t>   Database is updated every </a:t>
            </a:r>
            <a:r>
              <a:rPr lang="en-US" altLang="en-US" sz="2200" b="1" dirty="0" smtClean="0">
                <a:solidFill>
                  <a:srgbClr val="800000"/>
                </a:solidFill>
              </a:rPr>
              <a:t>2 months, posted on the web </a:t>
            </a:r>
            <a:r>
              <a:rPr lang="en-US" altLang="en-US" sz="2200" b="1" dirty="0">
                <a:solidFill>
                  <a:srgbClr val="800000"/>
                </a:solidFill>
              </a:rPr>
              <a:t>and sent to </a:t>
            </a:r>
            <a:r>
              <a:rPr lang="en-US" altLang="en-US" sz="2200" b="1" dirty="0" smtClean="0">
                <a:solidFill>
                  <a:srgbClr val="800000"/>
                </a:solidFill>
              </a:rPr>
              <a:t>MEDS, in Canada, for further archival and distribution.</a:t>
            </a:r>
            <a:endParaRPr lang="en-US" altLang="en-US" sz="2200" b="1" dirty="0">
              <a:solidFill>
                <a:srgbClr val="800000"/>
              </a:solidFill>
            </a:endParaRPr>
          </a:p>
        </p:txBody>
      </p:sp>
      <p:sp>
        <p:nvSpPr>
          <p:cNvPr id="51202" name="Rectangle 2"/>
          <p:cNvSpPr>
            <a:spLocks noChangeArrowheads="1"/>
          </p:cNvSpPr>
          <p:nvPr/>
        </p:nvSpPr>
        <p:spPr bwMode="auto">
          <a:xfrm>
            <a:off x="1611313" y="0"/>
            <a:ext cx="6653212" cy="581025"/>
          </a:xfrm>
          <a:prstGeom prst="rect">
            <a:avLst/>
          </a:prstGeom>
          <a:solidFill>
            <a:srgbClr val="3333CC"/>
          </a:solidFill>
          <a:ln w="28440" cap="sq">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ClrTx/>
              <a:buFontTx/>
              <a:buNone/>
            </a:pPr>
            <a:r>
              <a:rPr lang="en-US" altLang="en-US" sz="3200" b="1">
                <a:solidFill>
                  <a:srgbClr val="FFFF00"/>
                </a:solidFill>
              </a:rPr>
              <a:t>Quality Control Steps (Continuation)</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2" presetClass="entr" presetSubtype="8" fill="hold" nodeType="afterEffect">
                                  <p:stCondLst>
                                    <p:cond delay="2000"/>
                                  </p:stCondLst>
                                  <p:childTnLst>
                                    <p:set>
                                      <p:cBhvr additive="repl">
                                        <p:cTn id="6" dur="1" fill="hold">
                                          <p:stCondLst>
                                            <p:cond delay="0"/>
                                          </p:stCondLst>
                                        </p:cTn>
                                        <p:tgtEl>
                                          <p:spTgt spid="51201">
                                            <p:txEl>
                                              <p:pRg st="1" end="1"/>
                                            </p:txEl>
                                          </p:spTgt>
                                        </p:tgtEl>
                                        <p:attrNameLst>
                                          <p:attrName>style.visibility</p:attrName>
                                        </p:attrNameLst>
                                      </p:cBhvr>
                                      <p:to>
                                        <p:strVal val="visible"/>
                                      </p:to>
                                    </p:set>
                                    <p:anim calcmode="lin" valueType="num">
                                      <p:cBhvr>
                                        <p:cTn id="7" dur="500" fill="hold"/>
                                        <p:tgtEl>
                                          <p:spTgt spid="51201">
                                            <p:txEl>
                                              <p:pRg st="1" end="1"/>
                                            </p:txEl>
                                          </p:spTgt>
                                        </p:tgtEl>
                                        <p:attrNameLst>
                                          <p:attrName>ppt_x</p:attrName>
                                        </p:attrNameLst>
                                      </p:cBhvr>
                                      <p:tavLst>
                                        <p:tav tm="100000">
                                          <p:val>
                                            <p:strVal val="0-#ppt_w/2"/>
                                          </p:val>
                                        </p:tav>
                                        <p:tav>
                                          <p:val>
                                            <p:strVal val="#ppt_x"/>
                                          </p:val>
                                        </p:tav>
                                      </p:tavLst>
                                    </p:anim>
                                    <p:anim calcmode="lin" valueType="num">
                                      <p:cBhvr>
                                        <p:cTn id="8" dur="500" fill="hold"/>
                                        <p:tgtEl>
                                          <p:spTgt spid="51201">
                                            <p:txEl>
                                              <p:pRg st="1" end="1"/>
                                            </p:txEl>
                                          </p:spTgt>
                                        </p:tgtEl>
                                        <p:attrNameLst>
                                          <p:attrName>ppt_y</p:attrName>
                                        </p:attrNameLst>
                                      </p:cBhvr>
                                      <p:tavLst>
                                        <p:tav tm="100000">
                                          <p:val>
                                            <p:strVal val="#ppt_y"/>
                                          </p:val>
                                        </p:tav>
                                        <p:tav>
                                          <p:val>
                                            <p:strVal val="#ppt_y"/>
                                          </p:val>
                                        </p:tav>
                                      </p:tavLst>
                                    </p:anim>
                                  </p:childTnLst>
                                </p:cTn>
                              </p:par>
                            </p:childTnLst>
                          </p:cTn>
                        </p:par>
                        <p:par>
                          <p:cTn id="9" fill="hold" nodeType="afterGroup">
                            <p:stCondLst>
                              <p:cond delay="2500"/>
                            </p:stCondLst>
                            <p:childTnLst>
                              <p:par>
                                <p:cTn id="10" presetID="2" presetClass="entr" presetSubtype="8" fill="hold" nodeType="afterEffect">
                                  <p:stCondLst>
                                    <p:cond delay="2000"/>
                                  </p:stCondLst>
                                  <p:childTnLst>
                                    <p:set>
                                      <p:cBhvr additive="repl">
                                        <p:cTn id="11" dur="1" fill="hold">
                                          <p:stCondLst>
                                            <p:cond delay="0"/>
                                          </p:stCondLst>
                                        </p:cTn>
                                        <p:tgtEl>
                                          <p:spTgt spid="51201">
                                            <p:txEl>
                                              <p:pRg st="3" end="3"/>
                                            </p:txEl>
                                          </p:spTgt>
                                        </p:tgtEl>
                                        <p:attrNameLst>
                                          <p:attrName>style.visibility</p:attrName>
                                        </p:attrNameLst>
                                      </p:cBhvr>
                                      <p:to>
                                        <p:strVal val="visible"/>
                                      </p:to>
                                    </p:set>
                                    <p:anim calcmode="lin" valueType="num">
                                      <p:cBhvr>
                                        <p:cTn id="12" dur="500" fill="hold"/>
                                        <p:tgtEl>
                                          <p:spTgt spid="51201">
                                            <p:txEl>
                                              <p:pRg st="3" end="3"/>
                                            </p:txEl>
                                          </p:spTgt>
                                        </p:tgtEl>
                                        <p:attrNameLst>
                                          <p:attrName>ppt_x</p:attrName>
                                        </p:attrNameLst>
                                      </p:cBhvr>
                                      <p:tavLst>
                                        <p:tav tm="100000">
                                          <p:val>
                                            <p:strVal val="0-#ppt_w/2"/>
                                          </p:val>
                                        </p:tav>
                                        <p:tav>
                                          <p:val>
                                            <p:strVal val="#ppt_x"/>
                                          </p:val>
                                        </p:tav>
                                      </p:tavLst>
                                    </p:anim>
                                    <p:anim calcmode="lin" valueType="num">
                                      <p:cBhvr>
                                        <p:cTn id="13" dur="500" fill="hold"/>
                                        <p:tgtEl>
                                          <p:spTgt spid="51201">
                                            <p:txEl>
                                              <p:pRg st="3" end="3"/>
                                            </p:txEl>
                                          </p:spTgt>
                                        </p:tgtEl>
                                        <p:attrNameLst>
                                          <p:attrName>ppt_y</p:attrName>
                                        </p:attrNameLst>
                                      </p:cBhvr>
                                      <p:tavLst>
                                        <p:tav tm="100000">
                                          <p:val>
                                            <p:strVal val="#ppt_y"/>
                                          </p:val>
                                        </p:tav>
                                        <p:tav>
                                          <p:val>
                                            <p:strVal val="#ppt_y"/>
                                          </p:val>
                                        </p:tav>
                                      </p:tavLst>
                                    </p:anim>
                                  </p:childTnLst>
                                </p:cTn>
                              </p:par>
                            </p:childTnLst>
                          </p:cTn>
                        </p:par>
                        <p:par>
                          <p:cTn id="14" fill="hold" nodeType="afterGroup">
                            <p:stCondLst>
                              <p:cond delay="5000"/>
                            </p:stCondLst>
                            <p:childTnLst>
                              <p:par>
                                <p:cTn id="15" presetID="2" presetClass="entr" presetSubtype="8" fill="hold" nodeType="afterEffect">
                                  <p:stCondLst>
                                    <p:cond delay="2000"/>
                                  </p:stCondLst>
                                  <p:childTnLst>
                                    <p:set>
                                      <p:cBhvr additive="repl">
                                        <p:cTn id="16" dur="1" fill="hold">
                                          <p:stCondLst>
                                            <p:cond delay="0"/>
                                          </p:stCondLst>
                                        </p:cTn>
                                        <p:tgtEl>
                                          <p:spTgt spid="51201">
                                            <p:txEl>
                                              <p:pRg st="4" end="4"/>
                                            </p:txEl>
                                          </p:spTgt>
                                        </p:tgtEl>
                                        <p:attrNameLst>
                                          <p:attrName>style.visibility</p:attrName>
                                        </p:attrNameLst>
                                      </p:cBhvr>
                                      <p:to>
                                        <p:strVal val="visible"/>
                                      </p:to>
                                    </p:set>
                                    <p:anim calcmode="lin" valueType="num">
                                      <p:cBhvr>
                                        <p:cTn id="17" dur="500" fill="hold"/>
                                        <p:tgtEl>
                                          <p:spTgt spid="51201">
                                            <p:txEl>
                                              <p:pRg st="4" end="4"/>
                                            </p:txEl>
                                          </p:spTgt>
                                        </p:tgtEl>
                                        <p:attrNameLst>
                                          <p:attrName>ppt_x</p:attrName>
                                        </p:attrNameLst>
                                      </p:cBhvr>
                                      <p:tavLst>
                                        <p:tav tm="100000">
                                          <p:val>
                                            <p:strVal val="0-#ppt_w/2"/>
                                          </p:val>
                                        </p:tav>
                                        <p:tav>
                                          <p:val>
                                            <p:strVal val="#ppt_x"/>
                                          </p:val>
                                        </p:tav>
                                      </p:tavLst>
                                    </p:anim>
                                    <p:anim calcmode="lin" valueType="num">
                                      <p:cBhvr>
                                        <p:cTn id="18" dur="500" fill="hold"/>
                                        <p:tgtEl>
                                          <p:spTgt spid="51201">
                                            <p:txEl>
                                              <p:pRg st="4" end="4"/>
                                            </p:txEl>
                                          </p:spTgt>
                                        </p:tgtEl>
                                        <p:attrNameLst>
                                          <p:attrName>ppt_y</p:attrName>
                                        </p:attrNameLst>
                                      </p:cBhvr>
                                      <p:tavLst>
                                        <p:tav tm="100000">
                                          <p:val>
                                            <p:strVal val="#ppt_y"/>
                                          </p:val>
                                        </p:tav>
                                        <p:tav>
                                          <p:val>
                                            <p:strVal val="#ppt_y"/>
                                          </p:val>
                                        </p:tav>
                                      </p:tavLst>
                                    </p:anim>
                                  </p:childTnLst>
                                </p:cTn>
                              </p:par>
                            </p:childTnLst>
                          </p:cTn>
                        </p:par>
                        <p:par>
                          <p:cTn id="19" fill="hold" nodeType="afterGroup">
                            <p:stCondLst>
                              <p:cond delay="7500"/>
                            </p:stCondLst>
                            <p:childTnLst>
                              <p:par>
                                <p:cTn id="20" presetID="2" presetClass="entr" presetSubtype="8" fill="hold" nodeType="afterEffect">
                                  <p:stCondLst>
                                    <p:cond delay="2000"/>
                                  </p:stCondLst>
                                  <p:childTnLst>
                                    <p:set>
                                      <p:cBhvr additive="repl">
                                        <p:cTn id="21" dur="1" fill="hold">
                                          <p:stCondLst>
                                            <p:cond delay="0"/>
                                          </p:stCondLst>
                                        </p:cTn>
                                        <p:tgtEl>
                                          <p:spTgt spid="51201">
                                            <p:txEl>
                                              <p:pRg st="5" end="5"/>
                                            </p:txEl>
                                          </p:spTgt>
                                        </p:tgtEl>
                                        <p:attrNameLst>
                                          <p:attrName>style.visibility</p:attrName>
                                        </p:attrNameLst>
                                      </p:cBhvr>
                                      <p:to>
                                        <p:strVal val="visible"/>
                                      </p:to>
                                    </p:set>
                                    <p:anim calcmode="lin" valueType="num">
                                      <p:cBhvr>
                                        <p:cTn id="22" dur="500" fill="hold"/>
                                        <p:tgtEl>
                                          <p:spTgt spid="51201">
                                            <p:txEl>
                                              <p:pRg st="5" end="5"/>
                                            </p:txEl>
                                          </p:spTgt>
                                        </p:tgtEl>
                                        <p:attrNameLst>
                                          <p:attrName>ppt_x</p:attrName>
                                        </p:attrNameLst>
                                      </p:cBhvr>
                                      <p:tavLst>
                                        <p:tav tm="100000">
                                          <p:val>
                                            <p:strVal val="0-#ppt_w/2"/>
                                          </p:val>
                                        </p:tav>
                                        <p:tav>
                                          <p:val>
                                            <p:strVal val="#ppt_x"/>
                                          </p:val>
                                        </p:tav>
                                      </p:tavLst>
                                    </p:anim>
                                    <p:anim calcmode="lin" valueType="num">
                                      <p:cBhvr>
                                        <p:cTn id="23" dur="500" fill="hold"/>
                                        <p:tgtEl>
                                          <p:spTgt spid="51201">
                                            <p:txEl>
                                              <p:pRg st="5" end="5"/>
                                            </p:txEl>
                                          </p:spTgt>
                                        </p:tgtEl>
                                        <p:attrNameLst>
                                          <p:attrName>ppt_y</p:attrName>
                                        </p:attrNameLst>
                                      </p:cBhvr>
                                      <p:tavLst>
                                        <p:tav tm="100000">
                                          <p:val>
                                            <p:strVal val="#ppt_y"/>
                                          </p:val>
                                        </p:tav>
                                        <p:tav>
                                          <p:val>
                                            <p:strVal val="#ppt_y"/>
                                          </p:val>
                                        </p:tav>
                                      </p:tavLst>
                                    </p:anim>
                                  </p:childTnLst>
                                </p:cTn>
                              </p:par>
                            </p:childTnLst>
                          </p:cTn>
                        </p:par>
                        <p:par>
                          <p:cTn id="24" fill="hold" nodeType="afterGroup">
                            <p:stCondLst>
                              <p:cond delay="10000"/>
                            </p:stCondLst>
                            <p:childTnLst>
                              <p:par>
                                <p:cTn id="25" presetID="2" presetClass="entr" presetSubtype="8" fill="hold" nodeType="afterEffect">
                                  <p:stCondLst>
                                    <p:cond delay="2000"/>
                                  </p:stCondLst>
                                  <p:childTnLst>
                                    <p:set>
                                      <p:cBhvr additive="repl">
                                        <p:cTn id="26" dur="1" fill="hold">
                                          <p:stCondLst>
                                            <p:cond delay="0"/>
                                          </p:stCondLst>
                                        </p:cTn>
                                        <p:tgtEl>
                                          <p:spTgt spid="51201">
                                            <p:txEl>
                                              <p:pRg st="6" end="6"/>
                                            </p:txEl>
                                          </p:spTgt>
                                        </p:tgtEl>
                                        <p:attrNameLst>
                                          <p:attrName>style.visibility</p:attrName>
                                        </p:attrNameLst>
                                      </p:cBhvr>
                                      <p:to>
                                        <p:strVal val="visible"/>
                                      </p:to>
                                    </p:set>
                                    <p:anim calcmode="lin" valueType="num">
                                      <p:cBhvr>
                                        <p:cTn id="27" dur="500" fill="hold"/>
                                        <p:tgtEl>
                                          <p:spTgt spid="51201">
                                            <p:txEl>
                                              <p:pRg st="6" end="6"/>
                                            </p:txEl>
                                          </p:spTgt>
                                        </p:tgtEl>
                                        <p:attrNameLst>
                                          <p:attrName>ppt_x</p:attrName>
                                        </p:attrNameLst>
                                      </p:cBhvr>
                                      <p:tavLst>
                                        <p:tav tm="100000">
                                          <p:val>
                                            <p:strVal val="0-#ppt_w/2"/>
                                          </p:val>
                                        </p:tav>
                                        <p:tav>
                                          <p:val>
                                            <p:strVal val="#ppt_x"/>
                                          </p:val>
                                        </p:tav>
                                      </p:tavLst>
                                    </p:anim>
                                    <p:anim calcmode="lin" valueType="num">
                                      <p:cBhvr>
                                        <p:cTn id="28" dur="500" fill="hold"/>
                                        <p:tgtEl>
                                          <p:spTgt spid="51201">
                                            <p:txEl>
                                              <p:pRg st="6" end="6"/>
                                            </p:txEl>
                                          </p:spTgt>
                                        </p:tgtEl>
                                        <p:attrNameLst>
                                          <p:attrName>ppt_y</p:attrName>
                                        </p:attrNameLst>
                                      </p:cBhvr>
                                      <p:tavLst>
                                        <p:tav tm="100000">
                                          <p:val>
                                            <p:strVal val="#ppt_y"/>
                                          </p:val>
                                        </p:tav>
                                        <p:tav>
                                          <p:val>
                                            <p:strVal val="#ppt_y"/>
                                          </p:val>
                                        </p:tav>
                                      </p:tavLst>
                                    </p:anim>
                                  </p:childTnLst>
                                </p:cTn>
                              </p:par>
                            </p:childTnLst>
                          </p:cTn>
                        </p:par>
                        <p:par>
                          <p:cTn id="29" fill="hold" nodeType="afterGroup">
                            <p:stCondLst>
                              <p:cond delay="12500"/>
                            </p:stCondLst>
                            <p:childTnLst>
                              <p:par>
                                <p:cTn id="30" presetID="2" presetClass="entr" presetSubtype="8" fill="hold" nodeType="afterEffect">
                                  <p:stCondLst>
                                    <p:cond delay="2000"/>
                                  </p:stCondLst>
                                  <p:childTnLst>
                                    <p:set>
                                      <p:cBhvr additive="repl">
                                        <p:cTn id="31" dur="1" fill="hold">
                                          <p:stCondLst>
                                            <p:cond delay="0"/>
                                          </p:stCondLst>
                                        </p:cTn>
                                        <p:tgtEl>
                                          <p:spTgt spid="51201">
                                            <p:txEl>
                                              <p:pRg st="7" end="7"/>
                                            </p:txEl>
                                          </p:spTgt>
                                        </p:tgtEl>
                                        <p:attrNameLst>
                                          <p:attrName>style.visibility</p:attrName>
                                        </p:attrNameLst>
                                      </p:cBhvr>
                                      <p:to>
                                        <p:strVal val="visible"/>
                                      </p:to>
                                    </p:set>
                                    <p:anim calcmode="lin" valueType="num">
                                      <p:cBhvr>
                                        <p:cTn id="32" dur="500" fill="hold"/>
                                        <p:tgtEl>
                                          <p:spTgt spid="51201">
                                            <p:txEl>
                                              <p:pRg st="7" end="7"/>
                                            </p:txEl>
                                          </p:spTgt>
                                        </p:tgtEl>
                                        <p:attrNameLst>
                                          <p:attrName>ppt_x</p:attrName>
                                        </p:attrNameLst>
                                      </p:cBhvr>
                                      <p:tavLst>
                                        <p:tav tm="100000">
                                          <p:val>
                                            <p:strVal val="0-#ppt_w/2"/>
                                          </p:val>
                                        </p:tav>
                                        <p:tav>
                                          <p:val>
                                            <p:strVal val="#ppt_x"/>
                                          </p:val>
                                        </p:tav>
                                      </p:tavLst>
                                    </p:anim>
                                    <p:anim calcmode="lin" valueType="num">
                                      <p:cBhvr>
                                        <p:cTn id="33" dur="500" fill="hold"/>
                                        <p:tgtEl>
                                          <p:spTgt spid="51201">
                                            <p:txEl>
                                              <p:pRg st="7" end="7"/>
                                            </p:txEl>
                                          </p:spTgt>
                                        </p:tgtEl>
                                        <p:attrNameLst>
                                          <p:attrName>ppt_y</p:attrName>
                                        </p:attrNameLst>
                                      </p:cBhvr>
                                      <p:tavLst>
                                        <p:tav tm="100000">
                                          <p:val>
                                            <p:strVal val="#ppt_y"/>
                                          </p:val>
                                        </p:tav>
                                        <p:tav>
                                          <p:val>
                                            <p:strVal val="#ppt_y"/>
                                          </p:val>
                                        </p:tav>
                                      </p:tavLst>
                                    </p:anim>
                                  </p:childTnLst>
                                </p:cTn>
                              </p:par>
                            </p:childTnLst>
                          </p:cTn>
                        </p:par>
                        <p:par>
                          <p:cTn id="34" fill="hold" nodeType="afterGroup">
                            <p:stCondLst>
                              <p:cond delay="15000"/>
                            </p:stCondLst>
                            <p:childTnLst>
                              <p:par>
                                <p:cTn id="35" presetID="2" presetClass="entr" presetSubtype="8" fill="hold" nodeType="afterEffect">
                                  <p:stCondLst>
                                    <p:cond delay="2000"/>
                                  </p:stCondLst>
                                  <p:childTnLst>
                                    <p:set>
                                      <p:cBhvr additive="repl">
                                        <p:cTn id="36" dur="1" fill="hold">
                                          <p:stCondLst>
                                            <p:cond delay="0"/>
                                          </p:stCondLst>
                                        </p:cTn>
                                        <p:tgtEl>
                                          <p:spTgt spid="51201">
                                            <p:txEl>
                                              <p:pRg st="9" end="9"/>
                                            </p:txEl>
                                          </p:spTgt>
                                        </p:tgtEl>
                                        <p:attrNameLst>
                                          <p:attrName>style.visibility</p:attrName>
                                        </p:attrNameLst>
                                      </p:cBhvr>
                                      <p:to>
                                        <p:strVal val="visible"/>
                                      </p:to>
                                    </p:set>
                                    <p:anim calcmode="lin" valueType="num">
                                      <p:cBhvr>
                                        <p:cTn id="37" dur="500" fill="hold"/>
                                        <p:tgtEl>
                                          <p:spTgt spid="51201">
                                            <p:txEl>
                                              <p:pRg st="9" end="9"/>
                                            </p:txEl>
                                          </p:spTgt>
                                        </p:tgtEl>
                                        <p:attrNameLst>
                                          <p:attrName>ppt_x</p:attrName>
                                        </p:attrNameLst>
                                      </p:cBhvr>
                                      <p:tavLst>
                                        <p:tav tm="100000">
                                          <p:val>
                                            <p:strVal val="0-#ppt_w/2"/>
                                          </p:val>
                                        </p:tav>
                                        <p:tav>
                                          <p:val>
                                            <p:strVal val="#ppt_x"/>
                                          </p:val>
                                        </p:tav>
                                      </p:tavLst>
                                    </p:anim>
                                    <p:anim calcmode="lin" valueType="num">
                                      <p:cBhvr>
                                        <p:cTn id="38" dur="500" fill="hold"/>
                                        <p:tgtEl>
                                          <p:spTgt spid="51201">
                                            <p:txEl>
                                              <p:pRg st="9" end="9"/>
                                            </p:txEl>
                                          </p:spTgt>
                                        </p:tgtEl>
                                        <p:attrNameLst>
                                          <p:attrName>ppt_y</p:attrName>
                                        </p:attrNameLst>
                                      </p:cBhvr>
                                      <p:tavLst>
                                        <p:tav tm="100000">
                                          <p:val>
                                            <p:strVal val="#ppt_y"/>
                                          </p:val>
                                        </p:tav>
                                        <p:tav>
                                          <p:val>
                                            <p:strVal val="#ppt_y"/>
                                          </p:val>
                                        </p:tav>
                                      </p:tavLst>
                                    </p:anim>
                                  </p:childTnLst>
                                </p:cTn>
                              </p:par>
                            </p:childTnLst>
                          </p:cTn>
                        </p:par>
                        <p:par>
                          <p:cTn id="39" fill="hold" nodeType="afterGroup">
                            <p:stCondLst>
                              <p:cond delay="17500"/>
                            </p:stCondLst>
                            <p:childTnLst>
                              <p:par>
                                <p:cTn id="40" presetID="2" presetClass="entr" presetSubtype="8" fill="hold" nodeType="afterEffect">
                                  <p:stCondLst>
                                    <p:cond delay="2000"/>
                                  </p:stCondLst>
                                  <p:childTnLst>
                                    <p:set>
                                      <p:cBhvr additive="repl">
                                        <p:cTn id="41" dur="1" fill="hold">
                                          <p:stCondLst>
                                            <p:cond delay="0"/>
                                          </p:stCondLst>
                                        </p:cTn>
                                        <p:tgtEl>
                                          <p:spTgt spid="51201">
                                            <p:txEl>
                                              <p:pRg st="10" end="10"/>
                                            </p:txEl>
                                          </p:spTgt>
                                        </p:tgtEl>
                                        <p:attrNameLst>
                                          <p:attrName>style.visibility</p:attrName>
                                        </p:attrNameLst>
                                      </p:cBhvr>
                                      <p:to>
                                        <p:strVal val="visible"/>
                                      </p:to>
                                    </p:set>
                                    <p:anim calcmode="lin" valueType="num">
                                      <p:cBhvr>
                                        <p:cTn id="42" dur="500" fill="hold"/>
                                        <p:tgtEl>
                                          <p:spTgt spid="51201">
                                            <p:txEl>
                                              <p:pRg st="10" end="10"/>
                                            </p:txEl>
                                          </p:spTgt>
                                        </p:tgtEl>
                                        <p:attrNameLst>
                                          <p:attrName>ppt_x</p:attrName>
                                        </p:attrNameLst>
                                      </p:cBhvr>
                                      <p:tavLst>
                                        <p:tav tm="100000">
                                          <p:val>
                                            <p:strVal val="0-#ppt_w/2"/>
                                          </p:val>
                                        </p:tav>
                                        <p:tav>
                                          <p:val>
                                            <p:strVal val="#ppt_x"/>
                                          </p:val>
                                        </p:tav>
                                      </p:tavLst>
                                    </p:anim>
                                    <p:anim calcmode="lin" valueType="num">
                                      <p:cBhvr>
                                        <p:cTn id="43" dur="500" fill="hold"/>
                                        <p:tgtEl>
                                          <p:spTgt spid="51201">
                                            <p:txEl>
                                              <p:pRg st="10" end="10"/>
                                            </p:txEl>
                                          </p:spTgt>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ChangeArrowheads="1"/>
          </p:cNvSpPr>
          <p:nvPr/>
        </p:nvSpPr>
        <p:spPr bwMode="auto">
          <a:xfrm>
            <a:off x="1542256" y="42863"/>
            <a:ext cx="6019800" cy="685800"/>
          </a:xfrm>
          <a:prstGeom prst="rect">
            <a:avLst/>
          </a:prstGeom>
          <a:solidFill>
            <a:srgbClr val="3333CC"/>
          </a:solidFill>
          <a:ln w="28440" cap="sq">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sz="4000" b="1" dirty="0">
                <a:solidFill>
                  <a:srgbClr val="FFFF00"/>
                </a:solidFill>
              </a:rPr>
              <a:t>QC </a:t>
            </a:r>
            <a:r>
              <a:rPr lang="en-US" altLang="en-US" sz="4000" b="1" dirty="0" smtClean="0">
                <a:solidFill>
                  <a:srgbClr val="FFFF00"/>
                </a:solidFill>
              </a:rPr>
              <a:t>Examples - Trajectory</a:t>
            </a:r>
            <a:endParaRPr lang="en-US" altLang="en-US" sz="4000" b="1" dirty="0">
              <a:solidFill>
                <a:srgbClr val="FFFF00"/>
              </a:solidFill>
            </a:endParaRPr>
          </a:p>
        </p:txBody>
      </p:sp>
      <p:grpSp>
        <p:nvGrpSpPr>
          <p:cNvPr id="53250" name="Group 2"/>
          <p:cNvGrpSpPr>
            <a:grpSpLocks/>
          </p:cNvGrpSpPr>
          <p:nvPr/>
        </p:nvGrpSpPr>
        <p:grpSpPr bwMode="auto">
          <a:xfrm>
            <a:off x="838200" y="1042988"/>
            <a:ext cx="7427913" cy="5432425"/>
            <a:chOff x="528" y="657"/>
            <a:chExt cx="4679" cy="3422"/>
          </a:xfrm>
        </p:grpSpPr>
        <p:grpSp>
          <p:nvGrpSpPr>
            <p:cNvPr id="53251" name="Group 3"/>
            <p:cNvGrpSpPr>
              <a:grpSpLocks/>
            </p:cNvGrpSpPr>
            <p:nvPr/>
          </p:nvGrpSpPr>
          <p:grpSpPr bwMode="auto">
            <a:xfrm>
              <a:off x="528" y="657"/>
              <a:ext cx="4679" cy="3422"/>
              <a:chOff x="528" y="657"/>
              <a:chExt cx="4679" cy="3422"/>
            </a:xfrm>
          </p:grpSpPr>
          <p:pic>
            <p:nvPicPr>
              <p:cNvPr id="53252" name="Picture 4"/>
              <p:cNvPicPr>
                <a:picLocks noChangeAspect="1" noChangeArrowheads="1"/>
              </p:cNvPicPr>
              <p:nvPr/>
            </p:nvPicPr>
            <p:blipFill>
              <a:blip r:embed="rId3">
                <a:extLst>
                  <a:ext uri="{28A0092B-C50C-407E-A947-70E740481C1C}">
                    <a14:useLocalDpi xmlns:a14="http://schemas.microsoft.com/office/drawing/2010/main" val="0"/>
                  </a:ext>
                </a:extLst>
              </a:blip>
              <a:srcRect l="5978" r="8517"/>
              <a:stretch>
                <a:fillRect/>
              </a:stretch>
            </p:blipFill>
            <p:spPr bwMode="auto">
              <a:xfrm>
                <a:off x="528" y="657"/>
                <a:ext cx="4679" cy="3422"/>
              </a:xfrm>
              <a:prstGeom prst="rect">
                <a:avLst/>
              </a:prstGeom>
              <a:noFill/>
              <a:ln>
                <a:noFill/>
              </a:ln>
              <a:effectLst/>
              <a:extLst>
                <a:ext uri="{909E8E84-426E-40DD-AFC4-6F175D3DCCD1}">
                  <a14:hiddenFill xmlns:a14="http://schemas.microsoft.com/office/drawing/2010/main">
                    <a:blipFill dpi="0" rotWithShape="0">
                      <a:blip/>
                      <a:srcRect l="5978" r="8517"/>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3253" name="AutoShape 5"/>
              <p:cNvSpPr>
                <a:spLocks noChangeArrowheads="1"/>
              </p:cNvSpPr>
              <p:nvPr/>
            </p:nvSpPr>
            <p:spPr bwMode="auto">
              <a:xfrm rot="20580000">
                <a:off x="4176" y="1857"/>
                <a:ext cx="815" cy="239"/>
              </a:xfrm>
              <a:prstGeom prst="wedgeRectCallout">
                <a:avLst>
                  <a:gd name="adj1" fmla="val -122676"/>
                  <a:gd name="adj2" fmla="val 167755"/>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sz="2000">
                    <a:solidFill>
                      <a:srgbClr val="FF0000"/>
                    </a:solidFill>
                  </a:rPr>
                  <a:t>Ship track</a:t>
                </a:r>
              </a:p>
            </p:txBody>
          </p:sp>
          <p:sp>
            <p:nvSpPr>
              <p:cNvPr id="53254" name="AutoShape 6"/>
              <p:cNvSpPr>
                <a:spLocks/>
              </p:cNvSpPr>
              <p:nvPr/>
            </p:nvSpPr>
            <p:spPr bwMode="auto">
              <a:xfrm rot="15120000">
                <a:off x="4584" y="1641"/>
                <a:ext cx="95" cy="431"/>
              </a:xfrm>
              <a:prstGeom prst="leftBrace">
                <a:avLst>
                  <a:gd name="adj1" fmla="val 37807"/>
                  <a:gd name="adj2" fmla="val 57657"/>
                </a:avLst>
              </a:prstGeom>
              <a:noFill/>
              <a:ln w="2844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3255" name="Line 7"/>
              <p:cNvSpPr>
                <a:spLocks noChangeShapeType="1"/>
              </p:cNvSpPr>
              <p:nvPr/>
            </p:nvSpPr>
            <p:spPr bwMode="auto">
              <a:xfrm flipV="1">
                <a:off x="2657" y="2845"/>
                <a:ext cx="0" cy="373"/>
              </a:xfrm>
              <a:prstGeom prst="line">
                <a:avLst/>
              </a:prstGeom>
              <a:noFill/>
              <a:ln w="2844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3256" name="Text Box 8"/>
              <p:cNvSpPr txBox="1">
                <a:spLocks noChangeArrowheads="1"/>
              </p:cNvSpPr>
              <p:nvPr/>
            </p:nvSpPr>
            <p:spPr bwMode="auto">
              <a:xfrm>
                <a:off x="2307" y="3202"/>
                <a:ext cx="1007"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1500"/>
                  </a:spcBef>
                  <a:buClrTx/>
                  <a:buFontTx/>
                  <a:buNone/>
                </a:pPr>
                <a:r>
                  <a:rPr lang="en-US" altLang="en-US">
                    <a:solidFill>
                      <a:srgbClr val="FF0000"/>
                    </a:solidFill>
                  </a:rPr>
                  <a:t>Picked up</a:t>
                </a:r>
              </a:p>
            </p:txBody>
          </p:sp>
          <p:sp>
            <p:nvSpPr>
              <p:cNvPr id="53257" name="Line 9"/>
              <p:cNvSpPr>
                <a:spLocks noChangeShapeType="1"/>
              </p:cNvSpPr>
              <p:nvPr/>
            </p:nvSpPr>
            <p:spPr bwMode="auto">
              <a:xfrm flipV="1">
                <a:off x="3696" y="1855"/>
                <a:ext cx="575" cy="577"/>
              </a:xfrm>
              <a:prstGeom prst="line">
                <a:avLst/>
              </a:prstGeom>
              <a:noFill/>
              <a:ln w="2844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3258" name="Text Box 10"/>
              <p:cNvSpPr txBox="1">
                <a:spLocks noChangeArrowheads="1"/>
              </p:cNvSpPr>
              <p:nvPr/>
            </p:nvSpPr>
            <p:spPr bwMode="auto">
              <a:xfrm>
                <a:off x="3168" y="2385"/>
                <a:ext cx="1295"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1500"/>
                  </a:spcBef>
                  <a:buClrTx/>
                  <a:buFontTx/>
                  <a:buNone/>
                </a:pPr>
                <a:r>
                  <a:rPr lang="en-US" altLang="en-US">
                    <a:solidFill>
                      <a:srgbClr val="FF0000"/>
                    </a:solidFill>
                  </a:rPr>
                  <a:t>Deployed here</a:t>
                </a:r>
              </a:p>
            </p:txBody>
          </p:sp>
          <p:sp>
            <p:nvSpPr>
              <p:cNvPr id="53259" name="Text Box 11"/>
              <p:cNvSpPr txBox="1">
                <a:spLocks noChangeArrowheads="1"/>
              </p:cNvSpPr>
              <p:nvPr/>
            </p:nvSpPr>
            <p:spPr bwMode="auto">
              <a:xfrm>
                <a:off x="1201" y="3184"/>
                <a:ext cx="929"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ClrTx/>
                  <a:buFontTx/>
                  <a:buNone/>
                </a:pPr>
                <a:r>
                  <a:rPr lang="en-US" altLang="en-US" sz="2000">
                    <a:solidFill>
                      <a:srgbClr val="FF0000"/>
                    </a:solidFill>
                  </a:rPr>
                  <a:t>11-Oct-2000</a:t>
                </a:r>
              </a:p>
            </p:txBody>
          </p:sp>
        </p:grpSp>
        <p:sp>
          <p:nvSpPr>
            <p:cNvPr id="53260" name="Text Box 12"/>
            <p:cNvSpPr txBox="1">
              <a:spLocks noChangeArrowheads="1"/>
            </p:cNvSpPr>
            <p:nvPr/>
          </p:nvSpPr>
          <p:spPr bwMode="auto">
            <a:xfrm>
              <a:off x="1920" y="720"/>
              <a:ext cx="2159" cy="289"/>
            </a:xfrm>
            <a:prstGeom prst="rect">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1500"/>
                </a:spcBef>
                <a:buClrTx/>
                <a:buFontTx/>
                <a:buNone/>
              </a:pPr>
              <a:r>
                <a:rPr lang="en-US" altLang="en-US">
                  <a:solidFill>
                    <a:srgbClr val="3333CC"/>
                  </a:solidFill>
                </a:rPr>
                <a:t>Drifter 14176 raw file</a:t>
              </a:r>
            </a:p>
          </p:txBody>
        </p:sp>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1" presetClass="entr" fill="hold" nodeType="afterEffect">
                                  <p:stCondLst>
                                    <p:cond delay="0"/>
                                  </p:stCondLst>
                                  <p:childTnLst>
                                    <p:set>
                                      <p:cBhvr additive="repl">
                                        <p:cTn id="6" dur="1" fill="hold">
                                          <p:stCondLst>
                                            <p:cond delay="499"/>
                                          </p:stCondLst>
                                        </p:cTn>
                                        <p:tgtEl>
                                          <p:spTgt spid="53249"/>
                                        </p:tgtEl>
                                        <p:attrNameLst>
                                          <p:attrName>style.visibility</p:attrName>
                                        </p:attrNameLst>
                                      </p:cBhvr>
                                      <p:to>
                                        <p:strVal val="visible"/>
                                      </p:to>
                                    </p:set>
                                  </p:childTnLst>
                                  <p:subTnLst>
                                    <p:set>
                                      <p:cBhvr additive="repl" override="childStyle">
                                        <p:cTn dur="1" fill="hold" display="0" masterRel="nextClick"/>
                                        <p:tgtEl>
                                          <p:spTgt spid="5324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3" name="Group 1"/>
          <p:cNvGrpSpPr>
            <a:grpSpLocks/>
          </p:cNvGrpSpPr>
          <p:nvPr/>
        </p:nvGrpSpPr>
        <p:grpSpPr bwMode="auto">
          <a:xfrm>
            <a:off x="1143000" y="381000"/>
            <a:ext cx="7427913" cy="5432425"/>
            <a:chOff x="720" y="240"/>
            <a:chExt cx="4679" cy="3422"/>
          </a:xfrm>
        </p:grpSpPr>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l="5978" r="8517"/>
            <a:stretch>
              <a:fillRect/>
            </a:stretch>
          </p:blipFill>
          <p:spPr bwMode="auto">
            <a:xfrm>
              <a:off x="720" y="240"/>
              <a:ext cx="4679" cy="3422"/>
            </a:xfrm>
            <a:prstGeom prst="rect">
              <a:avLst/>
            </a:prstGeom>
            <a:noFill/>
            <a:ln>
              <a:noFill/>
            </a:ln>
            <a:effectLst/>
            <a:extLst>
              <a:ext uri="{909E8E84-426E-40DD-AFC4-6F175D3DCCD1}">
                <a14:hiddenFill xmlns:a14="http://schemas.microsoft.com/office/drawing/2010/main">
                  <a:blipFill dpi="0" rotWithShape="0">
                    <a:blip/>
                    <a:srcRect l="5978" r="8517"/>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4275" name="AutoShape 3"/>
            <p:cNvSpPr>
              <a:spLocks noChangeArrowheads="1"/>
            </p:cNvSpPr>
            <p:nvPr/>
          </p:nvSpPr>
          <p:spPr bwMode="auto">
            <a:xfrm rot="20580000">
              <a:off x="4368" y="1440"/>
              <a:ext cx="815" cy="239"/>
            </a:xfrm>
            <a:prstGeom prst="wedgeRectCallout">
              <a:avLst>
                <a:gd name="adj1" fmla="val -122676"/>
                <a:gd name="adj2" fmla="val 167755"/>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sz="2000">
                  <a:solidFill>
                    <a:srgbClr val="FF0000"/>
                  </a:solidFill>
                </a:rPr>
                <a:t>Ship track</a:t>
              </a:r>
            </a:p>
          </p:txBody>
        </p:sp>
        <p:sp>
          <p:nvSpPr>
            <p:cNvPr id="54276" name="AutoShape 4"/>
            <p:cNvSpPr>
              <a:spLocks/>
            </p:cNvSpPr>
            <p:nvPr/>
          </p:nvSpPr>
          <p:spPr bwMode="auto">
            <a:xfrm rot="15120000">
              <a:off x="4776" y="1224"/>
              <a:ext cx="95" cy="431"/>
            </a:xfrm>
            <a:prstGeom prst="leftBrace">
              <a:avLst>
                <a:gd name="adj1" fmla="val 37807"/>
                <a:gd name="adj2" fmla="val 57657"/>
              </a:avLst>
            </a:prstGeom>
            <a:noFill/>
            <a:ln w="2844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4277" name="Line 5"/>
            <p:cNvSpPr>
              <a:spLocks noChangeShapeType="1"/>
            </p:cNvSpPr>
            <p:nvPr/>
          </p:nvSpPr>
          <p:spPr bwMode="auto">
            <a:xfrm flipV="1">
              <a:off x="2848" y="2429"/>
              <a:ext cx="1" cy="373"/>
            </a:xfrm>
            <a:prstGeom prst="line">
              <a:avLst/>
            </a:prstGeom>
            <a:noFill/>
            <a:ln w="2844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278" name="Text Box 6"/>
            <p:cNvSpPr txBox="1">
              <a:spLocks noChangeArrowheads="1"/>
            </p:cNvSpPr>
            <p:nvPr/>
          </p:nvSpPr>
          <p:spPr bwMode="auto">
            <a:xfrm>
              <a:off x="2499" y="2785"/>
              <a:ext cx="1007"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1500"/>
                </a:spcBef>
                <a:buClrTx/>
                <a:buFontTx/>
                <a:buNone/>
              </a:pPr>
              <a:r>
                <a:rPr lang="en-US" altLang="en-US">
                  <a:solidFill>
                    <a:srgbClr val="FF0000"/>
                  </a:solidFill>
                </a:rPr>
                <a:t>Picked up</a:t>
              </a:r>
            </a:p>
          </p:txBody>
        </p:sp>
        <p:sp>
          <p:nvSpPr>
            <p:cNvPr id="54279" name="Line 7"/>
            <p:cNvSpPr>
              <a:spLocks noChangeShapeType="1"/>
            </p:cNvSpPr>
            <p:nvPr/>
          </p:nvSpPr>
          <p:spPr bwMode="auto">
            <a:xfrm flipV="1">
              <a:off x="3888" y="1439"/>
              <a:ext cx="575" cy="577"/>
            </a:xfrm>
            <a:prstGeom prst="line">
              <a:avLst/>
            </a:prstGeom>
            <a:noFill/>
            <a:ln w="2844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280" name="Text Box 8"/>
            <p:cNvSpPr txBox="1">
              <a:spLocks noChangeArrowheads="1"/>
            </p:cNvSpPr>
            <p:nvPr/>
          </p:nvSpPr>
          <p:spPr bwMode="auto">
            <a:xfrm>
              <a:off x="3360" y="1968"/>
              <a:ext cx="1295"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1500"/>
                </a:spcBef>
                <a:buClrTx/>
                <a:buFontTx/>
                <a:buNone/>
              </a:pPr>
              <a:r>
                <a:rPr lang="en-US" altLang="en-US">
                  <a:solidFill>
                    <a:srgbClr val="FF0000"/>
                  </a:solidFill>
                </a:rPr>
                <a:t>Deployed here</a:t>
              </a:r>
            </a:p>
          </p:txBody>
        </p:sp>
        <p:sp>
          <p:nvSpPr>
            <p:cNvPr id="54281" name="Text Box 9"/>
            <p:cNvSpPr txBox="1">
              <a:spLocks noChangeArrowheads="1"/>
            </p:cNvSpPr>
            <p:nvPr/>
          </p:nvSpPr>
          <p:spPr bwMode="auto">
            <a:xfrm>
              <a:off x="1394" y="2767"/>
              <a:ext cx="929"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ClrTx/>
                <a:buFontTx/>
                <a:buNone/>
              </a:pPr>
              <a:r>
                <a:rPr lang="en-US" altLang="en-US" sz="2000">
                  <a:solidFill>
                    <a:srgbClr val="FF0000"/>
                  </a:solidFill>
                </a:rPr>
                <a:t>11-Oct-2000</a:t>
              </a:r>
            </a:p>
          </p:txBody>
        </p:sp>
      </p:grpSp>
      <p:sp>
        <p:nvSpPr>
          <p:cNvPr id="54282" name="Rectangle 10"/>
          <p:cNvSpPr>
            <a:spLocks noChangeArrowheads="1"/>
          </p:cNvSpPr>
          <p:nvPr/>
        </p:nvSpPr>
        <p:spPr bwMode="auto">
          <a:xfrm>
            <a:off x="2971800" y="42863"/>
            <a:ext cx="3200400" cy="685800"/>
          </a:xfrm>
          <a:prstGeom prst="rect">
            <a:avLst/>
          </a:prstGeom>
          <a:solidFill>
            <a:srgbClr val="3333CC"/>
          </a:solidFill>
          <a:ln w="28440" cap="sq">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sz="4000" b="1">
                <a:solidFill>
                  <a:srgbClr val="FFFF00"/>
                </a:solidFill>
              </a:rPr>
              <a:t>QC Examples</a:t>
            </a:r>
          </a:p>
        </p:txBody>
      </p:sp>
      <p:grpSp>
        <p:nvGrpSpPr>
          <p:cNvPr id="54283" name="Group 11"/>
          <p:cNvGrpSpPr>
            <a:grpSpLocks/>
          </p:cNvGrpSpPr>
          <p:nvPr/>
        </p:nvGrpSpPr>
        <p:grpSpPr bwMode="auto">
          <a:xfrm>
            <a:off x="381000" y="0"/>
            <a:ext cx="7770813" cy="5573713"/>
            <a:chOff x="240" y="0"/>
            <a:chExt cx="4895" cy="3511"/>
          </a:xfrm>
        </p:grpSpPr>
        <p:grpSp>
          <p:nvGrpSpPr>
            <p:cNvPr id="54284" name="Group 12"/>
            <p:cNvGrpSpPr>
              <a:grpSpLocks/>
            </p:cNvGrpSpPr>
            <p:nvPr/>
          </p:nvGrpSpPr>
          <p:grpSpPr bwMode="auto">
            <a:xfrm>
              <a:off x="240" y="0"/>
              <a:ext cx="4895" cy="3511"/>
              <a:chOff x="240" y="0"/>
              <a:chExt cx="4895" cy="3511"/>
            </a:xfrm>
          </p:grpSpPr>
          <p:grpSp>
            <p:nvGrpSpPr>
              <p:cNvPr id="54285" name="Group 13"/>
              <p:cNvGrpSpPr>
                <a:grpSpLocks/>
              </p:cNvGrpSpPr>
              <p:nvPr/>
            </p:nvGrpSpPr>
            <p:grpSpPr bwMode="auto">
              <a:xfrm>
                <a:off x="240" y="0"/>
                <a:ext cx="4895" cy="3511"/>
                <a:chOff x="240" y="0"/>
                <a:chExt cx="4895" cy="3511"/>
              </a:xfrm>
            </p:grpSpPr>
            <p:pic>
              <p:nvPicPr>
                <p:cNvPr id="54286" name="Picture 14"/>
                <p:cNvPicPr>
                  <a:picLocks noChangeAspect="1" noChangeArrowheads="1"/>
                </p:cNvPicPr>
                <p:nvPr/>
              </p:nvPicPr>
              <p:blipFill>
                <a:blip r:embed="rId4">
                  <a:extLst>
                    <a:ext uri="{28A0092B-C50C-407E-A947-70E740481C1C}">
                      <a14:useLocalDpi xmlns:a14="http://schemas.microsoft.com/office/drawing/2010/main" val="0"/>
                    </a:ext>
                  </a:extLst>
                </a:blip>
                <a:srcRect l="7671" r="5978" b="958"/>
                <a:stretch>
                  <a:fillRect/>
                </a:stretch>
              </p:blipFill>
              <p:spPr bwMode="auto">
                <a:xfrm>
                  <a:off x="240" y="0"/>
                  <a:ext cx="4895" cy="3511"/>
                </a:xfrm>
                <a:prstGeom prst="rect">
                  <a:avLst/>
                </a:prstGeom>
                <a:noFill/>
                <a:ln>
                  <a:noFill/>
                </a:ln>
                <a:effectLst/>
                <a:extLst>
                  <a:ext uri="{909E8E84-426E-40DD-AFC4-6F175D3DCCD1}">
                    <a14:hiddenFill xmlns:a14="http://schemas.microsoft.com/office/drawing/2010/main">
                      <a:blipFill dpi="0" rotWithShape="0">
                        <a:blip/>
                        <a:srcRect l="7671" r="5978" b="958"/>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4287" name="Text Box 15"/>
                <p:cNvSpPr txBox="1">
                  <a:spLocks noChangeArrowheads="1"/>
                </p:cNvSpPr>
                <p:nvPr/>
              </p:nvSpPr>
              <p:spPr bwMode="auto">
                <a:xfrm>
                  <a:off x="3504" y="1248"/>
                  <a:ext cx="1007"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1250"/>
                    </a:spcBef>
                    <a:buClrTx/>
                    <a:buFontTx/>
                    <a:buNone/>
                  </a:pPr>
                  <a:r>
                    <a:rPr lang="en-US" altLang="en-US" sz="2000" b="1">
                      <a:solidFill>
                        <a:srgbClr val="FF0000"/>
                      </a:solidFill>
                    </a:rPr>
                    <a:t>15-Mar-1999</a:t>
                  </a:r>
                </a:p>
              </p:txBody>
            </p:sp>
            <p:sp>
              <p:nvSpPr>
                <p:cNvPr id="54288" name="Text Box 16"/>
                <p:cNvSpPr txBox="1">
                  <a:spLocks noChangeArrowheads="1"/>
                </p:cNvSpPr>
                <p:nvPr/>
              </p:nvSpPr>
              <p:spPr bwMode="auto">
                <a:xfrm>
                  <a:off x="1920" y="2160"/>
                  <a:ext cx="1007"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1250"/>
                    </a:spcBef>
                    <a:buClrTx/>
                    <a:buFontTx/>
                    <a:buNone/>
                  </a:pPr>
                  <a:r>
                    <a:rPr lang="en-US" altLang="en-US" sz="2000" b="1">
                      <a:solidFill>
                        <a:srgbClr val="FF0000"/>
                      </a:solidFill>
                    </a:rPr>
                    <a:t>30-Jul-2000</a:t>
                  </a:r>
                </a:p>
              </p:txBody>
            </p:sp>
          </p:grpSp>
          <p:sp>
            <p:nvSpPr>
              <p:cNvPr id="54289" name="Text Box 17"/>
              <p:cNvSpPr txBox="1">
                <a:spLocks noChangeArrowheads="1"/>
              </p:cNvSpPr>
              <p:nvPr/>
            </p:nvSpPr>
            <p:spPr bwMode="auto">
              <a:xfrm>
                <a:off x="960" y="297"/>
                <a:ext cx="3839"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1125"/>
                  </a:spcBef>
                  <a:buClrTx/>
                  <a:buFontTx/>
                  <a:buNone/>
                </a:pPr>
                <a:r>
                  <a:rPr lang="en-US" altLang="en-US" sz="1800">
                    <a:cs typeface="Times New Roman" pitchFamily="16" charset="0"/>
                  </a:rPr>
                  <a:t>After editing and interpolation procedures have been applied</a:t>
                </a:r>
              </a:p>
            </p:txBody>
          </p:sp>
        </p:grpSp>
        <p:sp>
          <p:nvSpPr>
            <p:cNvPr id="54290" name="Rectangle 18"/>
            <p:cNvSpPr>
              <a:spLocks noChangeArrowheads="1"/>
            </p:cNvSpPr>
            <p:nvPr/>
          </p:nvSpPr>
          <p:spPr bwMode="auto">
            <a:xfrm>
              <a:off x="1007" y="0"/>
              <a:ext cx="3494" cy="289"/>
            </a:xfrm>
            <a:prstGeom prst="rect">
              <a:avLst/>
            </a:prstGeom>
            <a:solidFill>
              <a:srgbClr val="FFFFFF"/>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1500"/>
                </a:spcBef>
                <a:buClrTx/>
                <a:buFontTx/>
                <a:buNone/>
              </a:pPr>
              <a:r>
                <a:rPr lang="en-US" altLang="en-US">
                  <a:solidFill>
                    <a:srgbClr val="3333CC"/>
                  </a:solidFill>
                </a:rPr>
                <a:t>Drifter 14176 Cleaned and Interpolated File</a:t>
              </a:r>
            </a:p>
          </p:txBody>
        </p:sp>
      </p:grpSp>
      <p:grpSp>
        <p:nvGrpSpPr>
          <p:cNvPr id="54291" name="Group 19"/>
          <p:cNvGrpSpPr>
            <a:grpSpLocks/>
          </p:cNvGrpSpPr>
          <p:nvPr/>
        </p:nvGrpSpPr>
        <p:grpSpPr bwMode="auto">
          <a:xfrm>
            <a:off x="0" y="3886200"/>
            <a:ext cx="3884613" cy="2970213"/>
            <a:chOff x="0" y="2448"/>
            <a:chExt cx="2447" cy="1871"/>
          </a:xfrm>
        </p:grpSpPr>
        <p:grpSp>
          <p:nvGrpSpPr>
            <p:cNvPr id="54292" name="Group 20"/>
            <p:cNvGrpSpPr>
              <a:grpSpLocks/>
            </p:cNvGrpSpPr>
            <p:nvPr/>
          </p:nvGrpSpPr>
          <p:grpSpPr bwMode="auto">
            <a:xfrm>
              <a:off x="0" y="2448"/>
              <a:ext cx="2447" cy="1871"/>
              <a:chOff x="0" y="2448"/>
              <a:chExt cx="2447" cy="1871"/>
            </a:xfrm>
          </p:grpSpPr>
          <p:grpSp>
            <p:nvGrpSpPr>
              <p:cNvPr id="54293" name="Group 21"/>
              <p:cNvGrpSpPr>
                <a:grpSpLocks/>
              </p:cNvGrpSpPr>
              <p:nvPr/>
            </p:nvGrpSpPr>
            <p:grpSpPr bwMode="auto">
              <a:xfrm>
                <a:off x="0" y="2466"/>
                <a:ext cx="2447" cy="1853"/>
                <a:chOff x="0" y="2466"/>
                <a:chExt cx="2447" cy="1853"/>
              </a:xfrm>
            </p:grpSpPr>
            <p:pic>
              <p:nvPicPr>
                <p:cNvPr id="54294" name="Picture 22"/>
                <p:cNvPicPr>
                  <a:picLocks noChangeAspect="1" noChangeArrowheads="1"/>
                </p:cNvPicPr>
                <p:nvPr/>
              </p:nvPicPr>
              <p:blipFill>
                <a:blip r:embed="rId3">
                  <a:extLst>
                    <a:ext uri="{28A0092B-C50C-407E-A947-70E740481C1C}">
                      <a14:useLocalDpi xmlns:a14="http://schemas.microsoft.com/office/drawing/2010/main" val="0"/>
                    </a:ext>
                  </a:extLst>
                </a:blip>
                <a:srcRect l="5978" r="8517"/>
                <a:stretch>
                  <a:fillRect/>
                </a:stretch>
              </p:blipFill>
              <p:spPr bwMode="auto">
                <a:xfrm>
                  <a:off x="0" y="2466"/>
                  <a:ext cx="2447" cy="1853"/>
                </a:xfrm>
                <a:prstGeom prst="rect">
                  <a:avLst/>
                </a:prstGeom>
                <a:noFill/>
                <a:ln>
                  <a:noFill/>
                </a:ln>
                <a:effectLst/>
                <a:extLst>
                  <a:ext uri="{909E8E84-426E-40DD-AFC4-6F175D3DCCD1}">
                    <a14:hiddenFill xmlns:a14="http://schemas.microsoft.com/office/drawing/2010/main">
                      <a:blipFill dpi="0" rotWithShape="0">
                        <a:blip/>
                        <a:srcRect l="5978" r="8517"/>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4295" name="AutoShape 23"/>
                <p:cNvSpPr>
                  <a:spLocks noChangeArrowheads="1"/>
                </p:cNvSpPr>
                <p:nvPr/>
              </p:nvSpPr>
              <p:spPr bwMode="auto">
                <a:xfrm rot="20580000">
                  <a:off x="1907" y="3116"/>
                  <a:ext cx="426" cy="129"/>
                </a:xfrm>
                <a:prstGeom prst="wedgeRectCallout">
                  <a:avLst>
                    <a:gd name="adj1" fmla="val -122676"/>
                    <a:gd name="adj2" fmla="val 167755"/>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sz="1700" b="1">
                      <a:solidFill>
                        <a:srgbClr val="FF0000"/>
                      </a:solidFill>
                    </a:rPr>
                    <a:t>Ship track</a:t>
                  </a:r>
                </a:p>
              </p:txBody>
            </p:sp>
            <p:sp>
              <p:nvSpPr>
                <p:cNvPr id="54296" name="AutoShape 24"/>
                <p:cNvSpPr>
                  <a:spLocks/>
                </p:cNvSpPr>
                <p:nvPr/>
              </p:nvSpPr>
              <p:spPr bwMode="auto">
                <a:xfrm rot="15120000">
                  <a:off x="2120" y="3003"/>
                  <a:ext cx="51" cy="225"/>
                </a:xfrm>
                <a:prstGeom prst="leftBrace">
                  <a:avLst>
                    <a:gd name="adj1" fmla="val 36765"/>
                    <a:gd name="adj2" fmla="val 57657"/>
                  </a:avLst>
                </a:prstGeom>
                <a:noFill/>
                <a:ln w="2844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4297" name="Line 25"/>
                <p:cNvSpPr>
                  <a:spLocks noChangeShapeType="1"/>
                </p:cNvSpPr>
                <p:nvPr/>
              </p:nvSpPr>
              <p:spPr bwMode="auto">
                <a:xfrm flipV="1">
                  <a:off x="1112" y="3652"/>
                  <a:ext cx="3" cy="201"/>
                </a:xfrm>
                <a:prstGeom prst="line">
                  <a:avLst/>
                </a:prstGeom>
                <a:noFill/>
                <a:ln w="2844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298" name="Text Box 26"/>
                <p:cNvSpPr txBox="1">
                  <a:spLocks noChangeArrowheads="1"/>
                </p:cNvSpPr>
                <p:nvPr/>
              </p:nvSpPr>
              <p:spPr bwMode="auto">
                <a:xfrm>
                  <a:off x="931" y="3844"/>
                  <a:ext cx="526"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750"/>
                    </a:spcBef>
                    <a:buClrTx/>
                    <a:buFontTx/>
                    <a:buNone/>
                  </a:pPr>
                  <a:r>
                    <a:rPr lang="en-US" altLang="en-US" sz="1200" b="1">
                      <a:solidFill>
                        <a:srgbClr val="FF0000"/>
                      </a:solidFill>
                    </a:rPr>
                    <a:t>Picked up</a:t>
                  </a:r>
                </a:p>
              </p:txBody>
            </p:sp>
            <p:sp>
              <p:nvSpPr>
                <p:cNvPr id="54299" name="Line 27"/>
                <p:cNvSpPr>
                  <a:spLocks noChangeShapeType="1"/>
                </p:cNvSpPr>
                <p:nvPr/>
              </p:nvSpPr>
              <p:spPr bwMode="auto">
                <a:xfrm flipV="1">
                  <a:off x="1657" y="3115"/>
                  <a:ext cx="300" cy="313"/>
                </a:xfrm>
                <a:prstGeom prst="line">
                  <a:avLst/>
                </a:prstGeom>
                <a:noFill/>
                <a:ln w="2844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300" name="Text Box 28"/>
                <p:cNvSpPr txBox="1">
                  <a:spLocks noChangeArrowheads="1"/>
                </p:cNvSpPr>
                <p:nvPr/>
              </p:nvSpPr>
              <p:spPr bwMode="auto">
                <a:xfrm>
                  <a:off x="1381" y="3403"/>
                  <a:ext cx="678"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875"/>
                    </a:spcBef>
                    <a:buClrTx/>
                    <a:buFontTx/>
                    <a:buNone/>
                  </a:pPr>
                  <a:r>
                    <a:rPr lang="en-US" altLang="en-US" sz="1400" b="1">
                      <a:solidFill>
                        <a:srgbClr val="FF0000"/>
                      </a:solidFill>
                    </a:rPr>
                    <a:t>Deployed </a:t>
                  </a:r>
                </a:p>
              </p:txBody>
            </p:sp>
            <p:sp>
              <p:nvSpPr>
                <p:cNvPr id="54301" name="Text Box 29"/>
                <p:cNvSpPr txBox="1">
                  <a:spLocks noChangeArrowheads="1"/>
                </p:cNvSpPr>
                <p:nvPr/>
              </p:nvSpPr>
              <p:spPr bwMode="auto">
                <a:xfrm>
                  <a:off x="357" y="3896"/>
                  <a:ext cx="607"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ClrTx/>
                    <a:buFontTx/>
                    <a:buNone/>
                  </a:pPr>
                  <a:r>
                    <a:rPr lang="en-US" altLang="en-US" sz="1200" b="1">
                      <a:solidFill>
                        <a:srgbClr val="FF0000"/>
                      </a:solidFill>
                    </a:rPr>
                    <a:t>11-Oct-2000</a:t>
                  </a:r>
                </a:p>
              </p:txBody>
            </p:sp>
          </p:grpSp>
          <p:sp>
            <p:nvSpPr>
              <p:cNvPr id="54302" name="Rectangle 30"/>
              <p:cNvSpPr>
                <a:spLocks noChangeArrowheads="1"/>
              </p:cNvSpPr>
              <p:nvPr/>
            </p:nvSpPr>
            <p:spPr bwMode="auto">
              <a:xfrm>
                <a:off x="0" y="2448"/>
                <a:ext cx="2447" cy="1871"/>
              </a:xfrm>
              <a:prstGeom prst="rect">
                <a:avLst/>
              </a:prstGeom>
              <a:noFill/>
              <a:ln w="28440" cap="sq">
                <a:solidFill>
                  <a:srgbClr val="3333CC"/>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54303" name="Text Box 31"/>
            <p:cNvSpPr txBox="1">
              <a:spLocks noChangeArrowheads="1"/>
            </p:cNvSpPr>
            <p:nvPr/>
          </p:nvSpPr>
          <p:spPr bwMode="auto">
            <a:xfrm>
              <a:off x="1044" y="2592"/>
              <a:ext cx="516"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ClrTx/>
                <a:buFontTx/>
                <a:buNone/>
              </a:pPr>
              <a:r>
                <a:rPr lang="en-US" altLang="en-US" sz="1400">
                  <a:latin typeface="Arial Narrow" pitchFamily="32" charset="0"/>
                  <a:cs typeface="Times New Roman" pitchFamily="16" charset="0"/>
                </a:rPr>
                <a:t>Raw Data</a:t>
              </a:r>
            </a:p>
          </p:txBody>
        </p:sp>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1" presetClass="entr" fill="hold" nodeType="afterEffect">
                                  <p:stCondLst>
                                    <p:cond delay="0"/>
                                  </p:stCondLst>
                                  <p:childTnLst>
                                    <p:set>
                                      <p:cBhvr additive="repl">
                                        <p:cTn id="6" dur="1" fill="hold">
                                          <p:stCondLst>
                                            <p:cond delay="499"/>
                                          </p:stCondLst>
                                        </p:cTn>
                                        <p:tgtEl>
                                          <p:spTgt spid="54282"/>
                                        </p:tgtEl>
                                        <p:attrNameLst>
                                          <p:attrName>style.visibility</p:attrName>
                                        </p:attrNameLst>
                                      </p:cBhvr>
                                      <p:to>
                                        <p:strVal val="visible"/>
                                      </p:to>
                                    </p:set>
                                  </p:childTnLst>
                                  <p:subTnLst>
                                    <p:set>
                                      <p:cBhvr additive="repl" override="childStyle">
                                        <p:cTn dur="1" fill="hold" display="0" masterRel="nextClick">
                                          <p:stCondLst>
                                            <p:cond delay="1000"/>
                                          </p:stCondLst>
                                        </p:cTn>
                                        <p:tgtEl>
                                          <p:spTgt spid="54282"/>
                                        </p:tgtEl>
                                        <p:attrNameLst>
                                          <p:attrName>style.visibility</p:attrName>
                                        </p:attrNameLst>
                                      </p:cBhvr>
                                      <p:to>
                                        <p:strVal val="hidden"/>
                                      </p:to>
                                    </p:set>
                                  </p:subTnLst>
                                </p:cTn>
                              </p:par>
                            </p:childTnLst>
                          </p:cTn>
                        </p:par>
                        <p:par>
                          <p:cTn id="7" fill="hold" nodeType="afterGroup">
                            <p:stCondLst>
                              <p:cond delay="500"/>
                            </p:stCondLst>
                            <p:childTnLst>
                              <p:par>
                                <p:cTn id="8" presetID="22" presetClass="entr" presetSubtype="1" fill="hold" nodeType="afterEffect">
                                  <p:stCondLst>
                                    <p:cond delay="1000"/>
                                  </p:stCondLst>
                                  <p:childTnLst>
                                    <p:set>
                                      <p:cBhvr additive="repl">
                                        <p:cTn id="9" dur="1" fill="hold">
                                          <p:stCondLst>
                                            <p:cond delay="0"/>
                                          </p:stCondLst>
                                        </p:cTn>
                                        <p:tgtEl>
                                          <p:spTgt spid="54273"/>
                                        </p:tgtEl>
                                        <p:attrNameLst>
                                          <p:attrName>style.visibility</p:attrName>
                                        </p:attrNameLst>
                                      </p:cBhvr>
                                      <p:to>
                                        <p:strVal val="visible"/>
                                      </p:to>
                                    </p:set>
                                    <p:animEffect transition="in" filter="wipe(up)">
                                      <p:cBhvr additive="repl">
                                        <p:cTn id="10" dur="500"/>
                                        <p:tgtEl>
                                          <p:spTgt spid="54273"/>
                                        </p:tgtEl>
                                      </p:cBhvr>
                                    </p:animEffect>
                                  </p:childTnLst>
                                  <p:subTnLst>
                                    <p:set>
                                      <p:cBhvr additive="repl" override="childStyle">
                                        <p:cTn dur="1" fill="hold" display="0" masterRel="nextClick">
                                          <p:stCondLst>
                                            <p:cond delay="1000"/>
                                          </p:stCondLst>
                                        </p:cTn>
                                        <p:tgtEl>
                                          <p:spTgt spid="54273"/>
                                        </p:tgtEl>
                                        <p:attrNameLst>
                                          <p:attrName>style.visibility</p:attrName>
                                        </p:attrNameLst>
                                      </p:cBhvr>
                                      <p:to>
                                        <p:strVal val="hidden"/>
                                      </p:to>
                                    </p:set>
                                  </p:subTnLst>
                                </p:cTn>
                              </p:par>
                            </p:childTnLst>
                          </p:cTn>
                        </p:par>
                        <p:par>
                          <p:cTn id="11" fill="hold" nodeType="afterGroup">
                            <p:stCondLst>
                              <p:cond delay="2000"/>
                            </p:stCondLst>
                            <p:childTnLst>
                              <p:par>
                                <p:cTn id="12" presetID="9" presetClass="entr" fill="hold" nodeType="afterEffect">
                                  <p:stCondLst>
                                    <p:cond delay="1000"/>
                                  </p:stCondLst>
                                  <p:childTnLst>
                                    <p:set>
                                      <p:cBhvr additive="repl">
                                        <p:cTn id="13" dur="1" fill="hold">
                                          <p:stCondLst>
                                            <p:cond delay="0"/>
                                          </p:stCondLst>
                                        </p:cTn>
                                        <p:tgtEl>
                                          <p:spTgt spid="54291"/>
                                        </p:tgtEl>
                                        <p:attrNameLst>
                                          <p:attrName>style.visibility</p:attrName>
                                        </p:attrNameLst>
                                      </p:cBhvr>
                                      <p:to>
                                        <p:strVal val="visible"/>
                                      </p:to>
                                    </p:set>
                                    <p:animEffect transition="in" filter="dissolve">
                                      <p:cBhvr additive="repl">
                                        <p:cTn id="14" dur="500"/>
                                        <p:tgtEl>
                                          <p:spTgt spid="54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ChangeArrowheads="1"/>
          </p:cNvSpPr>
          <p:nvPr/>
        </p:nvSpPr>
        <p:spPr bwMode="auto">
          <a:xfrm>
            <a:off x="1066800" y="0"/>
            <a:ext cx="6934200" cy="685800"/>
          </a:xfrm>
          <a:prstGeom prst="rect">
            <a:avLst/>
          </a:prstGeom>
          <a:solidFill>
            <a:srgbClr val="3333CC"/>
          </a:solidFill>
          <a:ln w="38160" cap="sq">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sz="4000" b="1" dirty="0">
                <a:solidFill>
                  <a:srgbClr val="FFFF00"/>
                </a:solidFill>
              </a:rPr>
              <a:t>QC </a:t>
            </a:r>
            <a:r>
              <a:rPr lang="en-US" altLang="en-US" sz="4000" b="1" dirty="0" smtClean="0">
                <a:solidFill>
                  <a:srgbClr val="FFFF00"/>
                </a:solidFill>
              </a:rPr>
              <a:t>Examples – Drogue Sensor</a:t>
            </a:r>
            <a:endParaRPr lang="en-US" altLang="en-US" sz="4000" b="1" dirty="0">
              <a:solidFill>
                <a:srgbClr val="FFFF00"/>
              </a:solidFill>
            </a:endParaRPr>
          </a:p>
        </p:txBody>
      </p:sp>
      <p:sp>
        <p:nvSpPr>
          <p:cNvPr id="55298" name="Text Box 2"/>
          <p:cNvSpPr txBox="1">
            <a:spLocks noChangeArrowheads="1"/>
          </p:cNvSpPr>
          <p:nvPr/>
        </p:nvSpPr>
        <p:spPr bwMode="auto">
          <a:xfrm>
            <a:off x="1838325" y="762000"/>
            <a:ext cx="5172075"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ClrTx/>
              <a:buFontTx/>
              <a:buNone/>
            </a:pPr>
            <a:r>
              <a:rPr lang="en-US" altLang="en-US" sz="2800" b="1" dirty="0">
                <a:latin typeface="Comic Sans MS" pitchFamily="64" charset="0"/>
                <a:cs typeface="Times New Roman" pitchFamily="16" charset="0"/>
              </a:rPr>
              <a:t>Determining drogue off </a:t>
            </a:r>
            <a:r>
              <a:rPr lang="en-US" altLang="en-US" sz="2800" b="1" dirty="0" smtClean="0">
                <a:latin typeface="Comic Sans MS" pitchFamily="64" charset="0"/>
                <a:cs typeface="Times New Roman" pitchFamily="16" charset="0"/>
              </a:rPr>
              <a:t>time</a:t>
            </a:r>
            <a:endParaRPr lang="en-US" altLang="en-US" sz="2800" b="1" dirty="0">
              <a:latin typeface="Comic Sans MS" pitchFamily="64" charset="0"/>
              <a:cs typeface="Times New Roman" pitchFamily="16" charset="0"/>
            </a:endParaRPr>
          </a:p>
        </p:txBody>
      </p:sp>
      <p:grpSp>
        <p:nvGrpSpPr>
          <p:cNvPr id="55299" name="Group 3"/>
          <p:cNvGrpSpPr>
            <a:grpSpLocks/>
          </p:cNvGrpSpPr>
          <p:nvPr/>
        </p:nvGrpSpPr>
        <p:grpSpPr bwMode="auto">
          <a:xfrm>
            <a:off x="381000" y="1371600"/>
            <a:ext cx="4037013" cy="3884613"/>
            <a:chOff x="240" y="864"/>
            <a:chExt cx="2543" cy="2447"/>
          </a:xfrm>
        </p:grpSpPr>
        <p:grpSp>
          <p:nvGrpSpPr>
            <p:cNvPr id="55300" name="Group 4"/>
            <p:cNvGrpSpPr>
              <a:grpSpLocks/>
            </p:cNvGrpSpPr>
            <p:nvPr/>
          </p:nvGrpSpPr>
          <p:grpSpPr bwMode="auto">
            <a:xfrm>
              <a:off x="240" y="864"/>
              <a:ext cx="2543" cy="2434"/>
              <a:chOff x="240" y="864"/>
              <a:chExt cx="2543" cy="2434"/>
            </a:xfrm>
          </p:grpSpPr>
          <p:grpSp>
            <p:nvGrpSpPr>
              <p:cNvPr id="55301" name="Group 5"/>
              <p:cNvGrpSpPr>
                <a:grpSpLocks/>
              </p:cNvGrpSpPr>
              <p:nvPr/>
            </p:nvGrpSpPr>
            <p:grpSpPr bwMode="auto">
              <a:xfrm>
                <a:off x="240" y="864"/>
                <a:ext cx="2450" cy="2434"/>
                <a:chOff x="240" y="864"/>
                <a:chExt cx="2450" cy="2434"/>
              </a:xfrm>
            </p:grpSpPr>
            <p:grpSp>
              <p:nvGrpSpPr>
                <p:cNvPr id="55302" name="Group 6"/>
                <p:cNvGrpSpPr>
                  <a:grpSpLocks/>
                </p:cNvGrpSpPr>
                <p:nvPr/>
              </p:nvGrpSpPr>
              <p:grpSpPr bwMode="auto">
                <a:xfrm>
                  <a:off x="240" y="864"/>
                  <a:ext cx="2450" cy="2434"/>
                  <a:chOff x="240" y="864"/>
                  <a:chExt cx="2450" cy="2434"/>
                </a:xfrm>
              </p:grpSpPr>
              <p:pic>
                <p:nvPicPr>
                  <p:cNvPr id="55303" name="Picture 7"/>
                  <p:cNvPicPr>
                    <a:picLocks noChangeAspect="1" noChangeArrowheads="1"/>
                  </p:cNvPicPr>
                  <p:nvPr/>
                </p:nvPicPr>
                <p:blipFill>
                  <a:blip r:embed="rId3">
                    <a:extLst>
                      <a:ext uri="{28A0092B-C50C-407E-A947-70E740481C1C}">
                        <a14:useLocalDpi xmlns:a14="http://schemas.microsoft.com/office/drawing/2010/main" val="0"/>
                      </a:ext>
                    </a:extLst>
                  </a:blip>
                  <a:srcRect l="20369" r="25452"/>
                  <a:stretch>
                    <a:fillRect/>
                  </a:stretch>
                </p:blipFill>
                <p:spPr bwMode="auto">
                  <a:xfrm>
                    <a:off x="240" y="864"/>
                    <a:ext cx="2450" cy="2431"/>
                  </a:xfrm>
                  <a:prstGeom prst="rect">
                    <a:avLst/>
                  </a:prstGeom>
                  <a:noFill/>
                  <a:ln>
                    <a:noFill/>
                  </a:ln>
                  <a:effectLst/>
                  <a:extLst>
                    <a:ext uri="{909E8E84-426E-40DD-AFC4-6F175D3DCCD1}">
                      <a14:hiddenFill xmlns:a14="http://schemas.microsoft.com/office/drawing/2010/main">
                        <a:blipFill dpi="0" rotWithShape="0">
                          <a:blip/>
                          <a:srcRect l="20369" r="25452"/>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304" name="Rectangle 8"/>
                  <p:cNvSpPr>
                    <a:spLocks noChangeArrowheads="1"/>
                  </p:cNvSpPr>
                  <p:nvPr/>
                </p:nvSpPr>
                <p:spPr bwMode="auto">
                  <a:xfrm>
                    <a:off x="240" y="864"/>
                    <a:ext cx="2447" cy="24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55305" name="Rectangle 9"/>
                <p:cNvSpPr>
                  <a:spLocks noChangeArrowheads="1"/>
                </p:cNvSpPr>
                <p:nvPr/>
              </p:nvSpPr>
              <p:spPr bwMode="auto">
                <a:xfrm>
                  <a:off x="528" y="3051"/>
                  <a:ext cx="2015" cy="99"/>
                </a:xfrm>
                <a:prstGeom prst="rect">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55306" name="Text Box 10"/>
              <p:cNvSpPr txBox="1">
                <a:spLocks noChangeArrowheads="1"/>
              </p:cNvSpPr>
              <p:nvPr/>
            </p:nvSpPr>
            <p:spPr bwMode="auto">
              <a:xfrm>
                <a:off x="672" y="3051"/>
                <a:ext cx="2111"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ClrTx/>
                  <a:buFontTx/>
                  <a:buNone/>
                </a:pPr>
                <a:r>
                  <a:rPr lang="en-US" altLang="en-US" sz="1000"/>
                  <a:t>10/8/96     10/25/97    11/11/98    11/27/99    12/13/00          </a:t>
                </a:r>
              </a:p>
            </p:txBody>
          </p:sp>
          <p:sp>
            <p:nvSpPr>
              <p:cNvPr id="55307" name="Line 11"/>
              <p:cNvSpPr>
                <a:spLocks noChangeShapeType="1"/>
              </p:cNvSpPr>
              <p:nvPr/>
            </p:nvSpPr>
            <p:spPr bwMode="auto">
              <a:xfrm flipH="1">
                <a:off x="1679" y="2504"/>
                <a:ext cx="289" cy="446"/>
              </a:xfrm>
              <a:prstGeom prst="line">
                <a:avLst/>
              </a:prstGeom>
              <a:noFill/>
              <a:ln w="3816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5308" name="Text Box 12"/>
              <p:cNvSpPr txBox="1">
                <a:spLocks noChangeArrowheads="1"/>
              </p:cNvSpPr>
              <p:nvPr/>
            </p:nvSpPr>
            <p:spPr bwMode="auto">
              <a:xfrm>
                <a:off x="1824" y="1908"/>
                <a:ext cx="671" cy="6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ClrTx/>
                  <a:buFontTx/>
                  <a:buNone/>
                </a:pPr>
                <a:r>
                  <a:rPr lang="en-US" altLang="en-US" sz="1600"/>
                  <a:t>Drogue </a:t>
                </a:r>
              </a:p>
              <a:p>
                <a:pPr>
                  <a:buClrTx/>
                  <a:buFontTx/>
                  <a:buNone/>
                </a:pPr>
                <a:r>
                  <a:rPr lang="en-US" altLang="en-US" sz="1600"/>
                  <a:t>lost day  1/29/99</a:t>
                </a:r>
              </a:p>
              <a:p>
                <a:pPr>
                  <a:buClrTx/>
                  <a:buFontTx/>
                  <a:buNone/>
                </a:pPr>
                <a:endParaRPr lang="en-US" altLang="en-US" sz="1600"/>
              </a:p>
            </p:txBody>
          </p:sp>
        </p:grpSp>
        <p:sp>
          <p:nvSpPr>
            <p:cNvPr id="55309" name="Rectangle 13"/>
            <p:cNvSpPr>
              <a:spLocks noChangeArrowheads="1"/>
            </p:cNvSpPr>
            <p:nvPr/>
          </p:nvSpPr>
          <p:spPr bwMode="auto">
            <a:xfrm>
              <a:off x="240" y="864"/>
              <a:ext cx="2447" cy="2447"/>
            </a:xfrm>
            <a:prstGeom prst="rect">
              <a:avLst/>
            </a:prstGeom>
            <a:noFill/>
            <a:ln w="28440" cap="sq">
              <a:solidFill>
                <a:srgbClr val="3333CC"/>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55310" name="Group 14"/>
          <p:cNvGrpSpPr>
            <a:grpSpLocks/>
          </p:cNvGrpSpPr>
          <p:nvPr/>
        </p:nvGrpSpPr>
        <p:grpSpPr bwMode="auto">
          <a:xfrm>
            <a:off x="4648199" y="1371600"/>
            <a:ext cx="4343400" cy="5164138"/>
            <a:chOff x="2928" y="864"/>
            <a:chExt cx="2736" cy="3253"/>
          </a:xfrm>
        </p:grpSpPr>
        <p:sp>
          <p:nvSpPr>
            <p:cNvPr id="55311" name="Text Box 15"/>
            <p:cNvSpPr txBox="1">
              <a:spLocks noChangeArrowheads="1"/>
            </p:cNvSpPr>
            <p:nvPr/>
          </p:nvSpPr>
          <p:spPr bwMode="auto">
            <a:xfrm>
              <a:off x="2928" y="3360"/>
              <a:ext cx="2736" cy="7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ClrTx/>
                <a:buFontTx/>
                <a:buNone/>
              </a:pPr>
              <a:r>
                <a:rPr lang="en-US" altLang="en-US" sz="1800" dirty="0"/>
                <a:t>Typical submergence record for </a:t>
              </a:r>
              <a:r>
                <a:rPr lang="en-US" altLang="en-US" sz="1800" dirty="0" smtClean="0"/>
                <a:t> </a:t>
              </a:r>
              <a:r>
                <a:rPr lang="en-US" altLang="en-US" sz="1800" dirty="0"/>
                <a:t>“drogue loss</a:t>
              </a:r>
              <a:r>
                <a:rPr lang="en-US" altLang="en-US" sz="1800" dirty="0" smtClean="0"/>
                <a:t>” of an Argos drifter, (noisy record ) but sharp </a:t>
              </a:r>
              <a:r>
                <a:rPr lang="en-US" altLang="en-US" sz="1800" dirty="0"/>
                <a:t>drop to zero when drifter is picked </a:t>
              </a:r>
              <a:r>
                <a:rPr lang="en-US" altLang="en-US" sz="1800" dirty="0" smtClean="0"/>
                <a:t>up, and no longer has its drogue submerged.</a:t>
              </a:r>
              <a:endParaRPr lang="en-US" altLang="en-US" sz="1800" dirty="0"/>
            </a:p>
          </p:txBody>
        </p:sp>
        <p:grpSp>
          <p:nvGrpSpPr>
            <p:cNvPr id="55312" name="Group 16"/>
            <p:cNvGrpSpPr>
              <a:grpSpLocks/>
            </p:cNvGrpSpPr>
            <p:nvPr/>
          </p:nvGrpSpPr>
          <p:grpSpPr bwMode="auto">
            <a:xfrm>
              <a:off x="2928" y="864"/>
              <a:ext cx="2303" cy="2495"/>
              <a:chOff x="2928" y="864"/>
              <a:chExt cx="2303" cy="2495"/>
            </a:xfrm>
          </p:grpSpPr>
          <p:grpSp>
            <p:nvGrpSpPr>
              <p:cNvPr id="55313" name="Group 17"/>
              <p:cNvGrpSpPr>
                <a:grpSpLocks/>
              </p:cNvGrpSpPr>
              <p:nvPr/>
            </p:nvGrpSpPr>
            <p:grpSpPr bwMode="auto">
              <a:xfrm>
                <a:off x="2928" y="864"/>
                <a:ext cx="2303" cy="2495"/>
                <a:chOff x="2928" y="864"/>
                <a:chExt cx="2303" cy="2495"/>
              </a:xfrm>
            </p:grpSpPr>
            <p:pic>
              <p:nvPicPr>
                <p:cNvPr id="55314" name="Picture 18"/>
                <p:cNvPicPr>
                  <a:picLocks noChangeAspect="1" noChangeArrowheads="1"/>
                </p:cNvPicPr>
                <p:nvPr/>
              </p:nvPicPr>
              <p:blipFill>
                <a:blip r:embed="rId4">
                  <a:extLst>
                    <a:ext uri="{28A0092B-C50C-407E-A947-70E740481C1C}">
                      <a14:useLocalDpi xmlns:a14="http://schemas.microsoft.com/office/drawing/2010/main" val="0"/>
                    </a:ext>
                  </a:extLst>
                </a:blip>
                <a:srcRect l="11594" t="6950" r="30435"/>
                <a:stretch>
                  <a:fillRect/>
                </a:stretch>
              </p:blipFill>
              <p:spPr bwMode="auto">
                <a:xfrm>
                  <a:off x="2928" y="864"/>
                  <a:ext cx="2303" cy="2495"/>
                </a:xfrm>
                <a:prstGeom prst="rect">
                  <a:avLst/>
                </a:prstGeom>
                <a:noFill/>
                <a:ln w="28440" cap="sq">
                  <a:solidFill>
                    <a:srgbClr val="3333CC"/>
                  </a:solidFill>
                  <a:miter lim="800000"/>
                  <a:headEnd/>
                  <a:tailEnd/>
                </a:ln>
                <a:effectLst/>
                <a:extLst>
                  <a:ext uri="{909E8E84-426E-40DD-AFC4-6F175D3DCCD1}">
                    <a14:hiddenFill xmlns:a14="http://schemas.microsoft.com/office/drawing/2010/main">
                      <a:blipFill dpi="0" rotWithShape="0">
                        <a:blip/>
                        <a:srcRect l="11594" t="6950" r="30435"/>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315" name="Text Box 19"/>
                <p:cNvSpPr txBox="1">
                  <a:spLocks noChangeArrowheads="1"/>
                </p:cNvSpPr>
                <p:nvPr/>
              </p:nvSpPr>
              <p:spPr bwMode="auto">
                <a:xfrm>
                  <a:off x="3446" y="926"/>
                  <a:ext cx="518"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875"/>
                    </a:spcBef>
                    <a:buClrTx/>
                    <a:buFontTx/>
                    <a:buNone/>
                  </a:pPr>
                  <a:r>
                    <a:rPr lang="en-US" altLang="en-US" sz="1400">
                      <a:cs typeface="Times New Roman" pitchFamily="16" charset="0"/>
                    </a:rPr>
                    <a:t>53368</a:t>
                  </a:r>
                </a:p>
              </p:txBody>
            </p:sp>
          </p:grpSp>
          <p:sp>
            <p:nvSpPr>
              <p:cNvPr id="55316" name="Line 20"/>
              <p:cNvSpPr>
                <a:spLocks noChangeShapeType="1"/>
              </p:cNvSpPr>
              <p:nvPr/>
            </p:nvSpPr>
            <p:spPr bwMode="auto">
              <a:xfrm flipH="1">
                <a:off x="4703" y="2544"/>
                <a:ext cx="193" cy="479"/>
              </a:xfrm>
              <a:prstGeom prst="line">
                <a:avLst/>
              </a:prstGeom>
              <a:noFill/>
              <a:ln w="3816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5317" name="Text Box 21"/>
              <p:cNvSpPr txBox="1">
                <a:spLocks noChangeArrowheads="1"/>
              </p:cNvSpPr>
              <p:nvPr/>
            </p:nvSpPr>
            <p:spPr bwMode="auto">
              <a:xfrm>
                <a:off x="4704" y="2160"/>
                <a:ext cx="527" cy="3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1000"/>
                  </a:spcBef>
                  <a:buClrTx/>
                  <a:buFontTx/>
                  <a:buNone/>
                </a:pPr>
                <a:r>
                  <a:rPr lang="en-US" altLang="en-US" sz="1600">
                    <a:cs typeface="Times New Roman" pitchFamily="16" charset="0"/>
                  </a:rPr>
                  <a:t>Drogue lost</a:t>
                </a:r>
              </a:p>
            </p:txBody>
          </p:sp>
        </p:grpSp>
      </p:grpSp>
      <p:sp>
        <p:nvSpPr>
          <p:cNvPr id="2" name="TextBox 1"/>
          <p:cNvSpPr txBox="1"/>
          <p:nvPr/>
        </p:nvSpPr>
        <p:spPr>
          <a:xfrm>
            <a:off x="381000" y="5346700"/>
            <a:ext cx="3889375" cy="646331"/>
          </a:xfrm>
          <a:prstGeom prst="rect">
            <a:avLst/>
          </a:prstGeom>
          <a:noFill/>
        </p:spPr>
        <p:txBody>
          <a:bodyPr wrap="square" rtlCol="0">
            <a:spAutoFit/>
          </a:bodyPr>
          <a:lstStyle/>
          <a:p>
            <a:r>
              <a:rPr lang="en-US" sz="1800" dirty="0" smtClean="0">
                <a:solidFill>
                  <a:schemeClr val="tx1"/>
                </a:solidFill>
              </a:rPr>
              <a:t>Submergence record of a well behaved </a:t>
            </a:r>
            <a:r>
              <a:rPr lang="en-US" sz="1800" dirty="0" err="1" smtClean="0">
                <a:solidFill>
                  <a:schemeClr val="tx1"/>
                </a:solidFill>
              </a:rPr>
              <a:t>drogued</a:t>
            </a:r>
            <a:r>
              <a:rPr lang="en-US" sz="1800" dirty="0" smtClean="0">
                <a:solidFill>
                  <a:schemeClr val="tx1"/>
                </a:solidFill>
              </a:rPr>
              <a:t> sensor of an Argos drifter.</a:t>
            </a:r>
            <a:endParaRPr lang="en-US" dirty="0">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1" presetClass="entr" fill="hold" nodeType="afterEffect">
                                  <p:stCondLst>
                                    <p:cond delay="0"/>
                                  </p:stCondLst>
                                  <p:childTnLst>
                                    <p:set>
                                      <p:cBhvr additive="repl">
                                        <p:cTn id="6" dur="1" fill="hold">
                                          <p:stCondLst>
                                            <p:cond delay="499"/>
                                          </p:stCondLst>
                                        </p:cTn>
                                        <p:tgtEl>
                                          <p:spTgt spid="55297"/>
                                        </p:tgtEl>
                                        <p:attrNameLst>
                                          <p:attrName>style.visibility</p:attrName>
                                        </p:attrNameLst>
                                      </p:cBhvr>
                                      <p:to>
                                        <p:strVal val="visible"/>
                                      </p:to>
                                    </p:set>
                                  </p:childTnLst>
                                </p:cTn>
                              </p:par>
                            </p:childTnLst>
                          </p:cTn>
                        </p:par>
                        <p:par>
                          <p:cTn id="7" fill="hold" nodeType="afterGroup">
                            <p:stCondLst>
                              <p:cond delay="500"/>
                            </p:stCondLst>
                            <p:childTnLst>
                              <p:par>
                                <p:cTn id="8" presetID="3" presetClass="entr" presetSubtype="10" fill="hold" nodeType="afterEffect">
                                  <p:stCondLst>
                                    <p:cond delay="1000"/>
                                  </p:stCondLst>
                                  <p:childTnLst>
                                    <p:set>
                                      <p:cBhvr additive="repl">
                                        <p:cTn id="9" dur="1" fill="hold">
                                          <p:stCondLst>
                                            <p:cond delay="0"/>
                                          </p:stCondLst>
                                        </p:cTn>
                                        <p:tgtEl>
                                          <p:spTgt spid="55298"/>
                                        </p:tgtEl>
                                        <p:attrNameLst>
                                          <p:attrName>style.visibility</p:attrName>
                                        </p:attrNameLst>
                                      </p:cBhvr>
                                      <p:to>
                                        <p:strVal val="visible"/>
                                      </p:to>
                                    </p:set>
                                    <p:animEffect transition="in" filter="blinds(horizontal)">
                                      <p:cBhvr additive="repl">
                                        <p:cTn id="10" dur="500"/>
                                        <p:tgtEl>
                                          <p:spTgt spid="55298"/>
                                        </p:tgtEl>
                                      </p:cBhvr>
                                    </p:animEffect>
                                  </p:childTnLst>
                                </p:cTn>
                              </p:par>
                            </p:childTnLst>
                          </p:cTn>
                        </p:par>
                        <p:par>
                          <p:cTn id="11" fill="hold" nodeType="afterGroup">
                            <p:stCondLst>
                              <p:cond delay="2000"/>
                            </p:stCondLst>
                            <p:childTnLst>
                              <p:par>
                                <p:cTn id="12" presetID="2" presetClass="entr" presetSubtype="8" fill="hold" nodeType="afterEffect">
                                  <p:stCondLst>
                                    <p:cond delay="1000"/>
                                  </p:stCondLst>
                                  <p:childTnLst>
                                    <p:set>
                                      <p:cBhvr additive="repl">
                                        <p:cTn id="13" dur="1" fill="hold">
                                          <p:stCondLst>
                                            <p:cond delay="0"/>
                                          </p:stCondLst>
                                        </p:cTn>
                                        <p:tgtEl>
                                          <p:spTgt spid="55299"/>
                                        </p:tgtEl>
                                        <p:attrNameLst>
                                          <p:attrName>style.visibility</p:attrName>
                                        </p:attrNameLst>
                                      </p:cBhvr>
                                      <p:to>
                                        <p:strVal val="visible"/>
                                      </p:to>
                                    </p:set>
                                    <p:anim calcmode="lin" valueType="num">
                                      <p:cBhvr>
                                        <p:cTn id="14" dur="500" fill="hold"/>
                                        <p:tgtEl>
                                          <p:spTgt spid="55299"/>
                                        </p:tgtEl>
                                        <p:attrNameLst>
                                          <p:attrName>ppt_x</p:attrName>
                                        </p:attrNameLst>
                                      </p:cBhvr>
                                      <p:tavLst>
                                        <p:tav tm="100000">
                                          <p:val>
                                            <p:strVal val="0-#ppt_w/2"/>
                                          </p:val>
                                        </p:tav>
                                        <p:tav>
                                          <p:val>
                                            <p:strVal val="#ppt_x"/>
                                          </p:val>
                                        </p:tav>
                                      </p:tavLst>
                                    </p:anim>
                                    <p:anim calcmode="lin" valueType="num">
                                      <p:cBhvr>
                                        <p:cTn id="15" dur="500" fill="hold"/>
                                        <p:tgtEl>
                                          <p:spTgt spid="55299"/>
                                        </p:tgtEl>
                                        <p:attrNameLst>
                                          <p:attrName>ppt_y</p:attrName>
                                        </p:attrNameLst>
                                      </p:cBhvr>
                                      <p:tavLst>
                                        <p:tav tm="100000">
                                          <p:val>
                                            <p:strVal val="#ppt_y"/>
                                          </p:val>
                                        </p:tav>
                                        <p:tav>
                                          <p:val>
                                            <p:strVal val="#ppt_y"/>
                                          </p:val>
                                        </p:tav>
                                      </p:tavLst>
                                    </p:anim>
                                  </p:childTnLst>
                                </p:cTn>
                              </p:par>
                            </p:childTnLst>
                          </p:cTn>
                        </p:par>
                        <p:par>
                          <p:cTn id="16" fill="hold" nodeType="afterGroup">
                            <p:stCondLst>
                              <p:cond delay="3500"/>
                            </p:stCondLst>
                            <p:childTnLst>
                              <p:par>
                                <p:cTn id="17" presetID="2" presetClass="entr" presetSubtype="2" fill="hold" nodeType="afterEffect">
                                  <p:stCondLst>
                                    <p:cond delay="1000"/>
                                  </p:stCondLst>
                                  <p:childTnLst>
                                    <p:set>
                                      <p:cBhvr additive="repl">
                                        <p:cTn id="18" dur="1" fill="hold">
                                          <p:stCondLst>
                                            <p:cond delay="0"/>
                                          </p:stCondLst>
                                        </p:cTn>
                                        <p:tgtEl>
                                          <p:spTgt spid="55310"/>
                                        </p:tgtEl>
                                        <p:attrNameLst>
                                          <p:attrName>style.visibility</p:attrName>
                                        </p:attrNameLst>
                                      </p:cBhvr>
                                      <p:to>
                                        <p:strVal val="visible"/>
                                      </p:to>
                                    </p:set>
                                    <p:anim calcmode="lin" valueType="num">
                                      <p:cBhvr>
                                        <p:cTn id="19" dur="500" fill="hold"/>
                                        <p:tgtEl>
                                          <p:spTgt spid="55310"/>
                                        </p:tgtEl>
                                        <p:attrNameLst>
                                          <p:attrName>ppt_x</p:attrName>
                                        </p:attrNameLst>
                                      </p:cBhvr>
                                      <p:tavLst>
                                        <p:tav tm="100000">
                                          <p:val>
                                            <p:strVal val="1+#ppt_w/2"/>
                                          </p:val>
                                        </p:tav>
                                        <p:tav>
                                          <p:val>
                                            <p:strVal val="#ppt_x"/>
                                          </p:val>
                                        </p:tav>
                                      </p:tavLst>
                                    </p:anim>
                                    <p:anim calcmode="lin" valueType="num">
                                      <p:cBhvr>
                                        <p:cTn id="20" dur="500" fill="hold"/>
                                        <p:tgtEl>
                                          <p:spTgt spid="55310"/>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ChangeArrowheads="1"/>
          </p:cNvSpPr>
          <p:nvPr/>
        </p:nvSpPr>
        <p:spPr bwMode="auto">
          <a:xfrm>
            <a:off x="990600" y="0"/>
            <a:ext cx="7313612" cy="685800"/>
          </a:xfrm>
          <a:prstGeom prst="rect">
            <a:avLst/>
          </a:prstGeom>
          <a:solidFill>
            <a:srgbClr val="3333CC"/>
          </a:solidFill>
          <a:ln w="38160" cap="sq">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sz="4000" b="1" dirty="0">
                <a:solidFill>
                  <a:srgbClr val="FFFF00"/>
                </a:solidFill>
              </a:rPr>
              <a:t>QC </a:t>
            </a:r>
            <a:r>
              <a:rPr lang="en-US" altLang="en-US" sz="4000" b="1" dirty="0" smtClean="0">
                <a:solidFill>
                  <a:srgbClr val="FFFF00"/>
                </a:solidFill>
              </a:rPr>
              <a:t>Examples – Drogue Sensor</a:t>
            </a:r>
            <a:endParaRPr lang="en-US" altLang="en-US" sz="4000" b="1" dirty="0">
              <a:solidFill>
                <a:srgbClr val="FFFF00"/>
              </a:solidFill>
            </a:endParaRPr>
          </a:p>
        </p:txBody>
      </p:sp>
      <p:sp>
        <p:nvSpPr>
          <p:cNvPr id="55298" name="Text Box 2"/>
          <p:cNvSpPr txBox="1">
            <a:spLocks noChangeArrowheads="1"/>
          </p:cNvSpPr>
          <p:nvPr/>
        </p:nvSpPr>
        <p:spPr bwMode="auto">
          <a:xfrm>
            <a:off x="85725" y="762000"/>
            <a:ext cx="8905875"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ClrTx/>
              <a:buFontTx/>
              <a:buNone/>
            </a:pPr>
            <a:r>
              <a:rPr lang="en-US" altLang="en-US" sz="2800" b="1" dirty="0">
                <a:latin typeface="Comic Sans MS" pitchFamily="64" charset="0"/>
                <a:cs typeface="Times New Roman" pitchFamily="16" charset="0"/>
              </a:rPr>
              <a:t>Determining drogue off </a:t>
            </a:r>
            <a:r>
              <a:rPr lang="en-US" altLang="en-US" sz="2800" b="1" dirty="0" smtClean="0">
                <a:latin typeface="Comic Sans MS" pitchFamily="64" charset="0"/>
                <a:cs typeface="Times New Roman" pitchFamily="16" charset="0"/>
              </a:rPr>
              <a:t>time is </a:t>
            </a:r>
            <a:r>
              <a:rPr lang="en-US" altLang="en-US" sz="2800" b="1" i="1" dirty="0" smtClean="0">
                <a:solidFill>
                  <a:srgbClr val="C00000"/>
                </a:solidFill>
                <a:latin typeface="Comic Sans MS" pitchFamily="64" charset="0"/>
                <a:cs typeface="Times New Roman" pitchFamily="16" charset="0"/>
              </a:rPr>
              <a:t>NOT</a:t>
            </a:r>
            <a:r>
              <a:rPr lang="en-US" altLang="en-US" sz="2800" b="1" dirty="0" smtClean="0">
                <a:latin typeface="Comic Sans MS" pitchFamily="64" charset="0"/>
                <a:cs typeface="Times New Roman" pitchFamily="16" charset="0"/>
              </a:rPr>
              <a:t> </a:t>
            </a:r>
            <a:r>
              <a:rPr lang="en-US" altLang="en-US" sz="2800" b="1" dirty="0" smtClean="0">
                <a:latin typeface="Comic Sans MS" pitchFamily="64" charset="0"/>
                <a:cs typeface="Times New Roman" pitchFamily="16" charset="0"/>
              </a:rPr>
              <a:t>always </a:t>
            </a:r>
            <a:r>
              <a:rPr lang="en-US" altLang="en-US" sz="2800" b="1" dirty="0" smtClean="0">
                <a:latin typeface="Comic Sans MS" pitchFamily="64" charset="0"/>
                <a:cs typeface="Times New Roman" pitchFamily="16" charset="0"/>
              </a:rPr>
              <a:t>easy </a:t>
            </a:r>
            <a:endParaRPr lang="en-US" altLang="en-US" sz="2800" b="1" dirty="0">
              <a:latin typeface="Comic Sans MS" pitchFamily="64" charset="0"/>
              <a:cs typeface="Times New Roman" pitchFamily="16" charset="0"/>
            </a:endParaRPr>
          </a:p>
        </p:txBody>
      </p:sp>
      <p:sp>
        <p:nvSpPr>
          <p:cNvPr id="55311" name="Text Box 15"/>
          <p:cNvSpPr txBox="1">
            <a:spLocks noChangeArrowheads="1"/>
          </p:cNvSpPr>
          <p:nvPr/>
        </p:nvSpPr>
        <p:spPr bwMode="auto">
          <a:xfrm>
            <a:off x="4648199" y="4953000"/>
            <a:ext cx="4343400"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ClrTx/>
              <a:buFontTx/>
              <a:buNone/>
            </a:pPr>
            <a:r>
              <a:rPr lang="en-US" altLang="en-US" sz="1800" dirty="0" smtClean="0"/>
              <a:t>Even though the QC software finds this Iridium drifter lost its drogue, where the red line is </a:t>
            </a:r>
            <a:r>
              <a:rPr lang="en-US" altLang="en-US" sz="1800" dirty="0"/>
              <a:t>drawn, based </a:t>
            </a:r>
            <a:r>
              <a:rPr lang="en-US" altLang="en-US" sz="1800" dirty="0" smtClean="0"/>
              <a:t>on </a:t>
            </a:r>
            <a:r>
              <a:rPr lang="en-US" altLang="en-US" sz="1800" dirty="0"/>
              <a:t>statistical </a:t>
            </a:r>
            <a:r>
              <a:rPr lang="en-US" altLang="en-US" sz="1800" dirty="0" smtClean="0"/>
              <a:t>values, </a:t>
            </a:r>
            <a:r>
              <a:rPr lang="en-US" altLang="en-US" sz="1800" dirty="0" smtClean="0"/>
              <a:t>it is not clear it really lost its drogue.</a:t>
            </a:r>
            <a:endParaRPr lang="en-US" altLang="en-US" sz="1800" dirty="0"/>
          </a:p>
        </p:txBody>
      </p:sp>
      <p:sp>
        <p:nvSpPr>
          <p:cNvPr id="2" name="TextBox 1"/>
          <p:cNvSpPr txBox="1"/>
          <p:nvPr/>
        </p:nvSpPr>
        <p:spPr>
          <a:xfrm>
            <a:off x="454025" y="4953000"/>
            <a:ext cx="3889375" cy="923330"/>
          </a:xfrm>
          <a:prstGeom prst="rect">
            <a:avLst/>
          </a:prstGeom>
          <a:noFill/>
        </p:spPr>
        <p:txBody>
          <a:bodyPr wrap="square" rtlCol="0">
            <a:spAutoFit/>
          </a:bodyPr>
          <a:lstStyle/>
          <a:p>
            <a:r>
              <a:rPr lang="en-US" sz="1800" dirty="0" smtClean="0">
                <a:solidFill>
                  <a:schemeClr val="tx1"/>
                </a:solidFill>
              </a:rPr>
              <a:t>Strain gauge and time to first fix (TTFF)  record of a well behaved </a:t>
            </a:r>
            <a:r>
              <a:rPr lang="en-US" sz="1800" dirty="0" err="1" smtClean="0">
                <a:solidFill>
                  <a:schemeClr val="tx1"/>
                </a:solidFill>
              </a:rPr>
              <a:t>drogued</a:t>
            </a:r>
            <a:r>
              <a:rPr lang="en-US" sz="1800" dirty="0" smtClean="0">
                <a:solidFill>
                  <a:schemeClr val="tx1"/>
                </a:solidFill>
              </a:rPr>
              <a:t> sensor from an Iridium drifter</a:t>
            </a:r>
            <a:endParaRPr lang="en-US" dirty="0">
              <a:solidFill>
                <a:schemeClr val="tx1"/>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271" r="6050"/>
          <a:stretch/>
        </p:blipFill>
        <p:spPr>
          <a:xfrm>
            <a:off x="76200" y="1333500"/>
            <a:ext cx="4434840" cy="369570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4211" r="5399"/>
          <a:stretch/>
        </p:blipFill>
        <p:spPr>
          <a:xfrm>
            <a:off x="4528639" y="1295400"/>
            <a:ext cx="4539161" cy="3752850"/>
          </a:xfrm>
          <a:prstGeom prst="rect">
            <a:avLst/>
          </a:prstGeom>
        </p:spPr>
      </p:pic>
      <p:cxnSp>
        <p:nvCxnSpPr>
          <p:cNvPr id="6" name="Straight Arrow Connector 5"/>
          <p:cNvCxnSpPr/>
          <p:nvPr/>
        </p:nvCxnSpPr>
        <p:spPr bwMode="auto">
          <a:xfrm flipH="1">
            <a:off x="2293620" y="4038600"/>
            <a:ext cx="373380" cy="381000"/>
          </a:xfrm>
          <a:prstGeom prst="straightConnector1">
            <a:avLst/>
          </a:prstGeom>
          <a:solidFill>
            <a:srgbClr val="00B8FF"/>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Arrow Connector 29"/>
          <p:cNvCxnSpPr/>
          <p:nvPr/>
        </p:nvCxnSpPr>
        <p:spPr bwMode="auto">
          <a:xfrm flipH="1">
            <a:off x="5867400" y="3581400"/>
            <a:ext cx="373380" cy="381000"/>
          </a:xfrm>
          <a:prstGeom prst="straightConnector1">
            <a:avLst/>
          </a:prstGeom>
          <a:solidFill>
            <a:srgbClr val="00B8FF"/>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Box 8"/>
          <p:cNvSpPr txBox="1"/>
          <p:nvPr/>
        </p:nvSpPr>
        <p:spPr>
          <a:xfrm>
            <a:off x="6172200" y="3276600"/>
            <a:ext cx="397419" cy="523220"/>
          </a:xfrm>
          <a:prstGeom prst="rect">
            <a:avLst/>
          </a:prstGeom>
          <a:noFill/>
        </p:spPr>
        <p:txBody>
          <a:bodyPr wrap="square" rtlCol="0">
            <a:spAutoFit/>
          </a:bodyPr>
          <a:lstStyle/>
          <a:p>
            <a:r>
              <a:rPr lang="en-US" sz="2800" b="1" dirty="0" smtClean="0">
                <a:solidFill>
                  <a:srgbClr val="FF0000"/>
                </a:solidFill>
              </a:rPr>
              <a:t>?</a:t>
            </a:r>
            <a:endParaRPr lang="en-US" sz="2800" b="1" dirty="0">
              <a:solidFill>
                <a:srgbClr val="FF0000"/>
              </a:solidFill>
            </a:endParaRPr>
          </a:p>
        </p:txBody>
      </p:sp>
    </p:spTree>
    <p:extLst>
      <p:ext uri="{BB962C8B-B14F-4D97-AF65-F5344CB8AC3E}">
        <p14:creationId xmlns:p14="http://schemas.microsoft.com/office/powerpoint/2010/main" val="227003420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1" presetClass="entr" fill="hold" nodeType="afterEffect">
                                  <p:stCondLst>
                                    <p:cond delay="0"/>
                                  </p:stCondLst>
                                  <p:childTnLst>
                                    <p:set>
                                      <p:cBhvr additive="repl">
                                        <p:cTn id="6" dur="1" fill="hold">
                                          <p:stCondLst>
                                            <p:cond delay="499"/>
                                          </p:stCondLst>
                                        </p:cTn>
                                        <p:tgtEl>
                                          <p:spTgt spid="55297"/>
                                        </p:tgtEl>
                                        <p:attrNameLst>
                                          <p:attrName>style.visibility</p:attrName>
                                        </p:attrNameLst>
                                      </p:cBhvr>
                                      <p:to>
                                        <p:strVal val="visible"/>
                                      </p:to>
                                    </p:set>
                                  </p:childTnLst>
                                </p:cTn>
                              </p:par>
                            </p:childTnLst>
                          </p:cTn>
                        </p:par>
                        <p:par>
                          <p:cTn id="7" fill="hold" nodeType="afterGroup">
                            <p:stCondLst>
                              <p:cond delay="500"/>
                            </p:stCondLst>
                            <p:childTnLst>
                              <p:par>
                                <p:cTn id="8" presetID="3" presetClass="entr" presetSubtype="10" fill="hold" nodeType="afterEffect">
                                  <p:stCondLst>
                                    <p:cond delay="1000"/>
                                  </p:stCondLst>
                                  <p:childTnLst>
                                    <p:set>
                                      <p:cBhvr additive="repl">
                                        <p:cTn id="9" dur="1" fill="hold">
                                          <p:stCondLst>
                                            <p:cond delay="0"/>
                                          </p:stCondLst>
                                        </p:cTn>
                                        <p:tgtEl>
                                          <p:spTgt spid="55298"/>
                                        </p:tgtEl>
                                        <p:attrNameLst>
                                          <p:attrName>style.visibility</p:attrName>
                                        </p:attrNameLst>
                                      </p:cBhvr>
                                      <p:to>
                                        <p:strVal val="visible"/>
                                      </p:to>
                                    </p:set>
                                    <p:animEffect transition="in" filter="blinds(horizontal)">
                                      <p:cBhvr additive="repl">
                                        <p:cTn id="10" dur="500"/>
                                        <p:tgtEl>
                                          <p:spTgt spid="55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228600" y="0"/>
            <a:ext cx="8686800"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sz="4400" b="1" dirty="0">
                <a:solidFill>
                  <a:srgbClr val="3333CC"/>
                </a:solidFill>
                <a:latin typeface="Comic Sans MS" pitchFamily="64" charset="0"/>
              </a:rPr>
              <a:t>Drifter Data Assembly </a:t>
            </a:r>
            <a:r>
              <a:rPr lang="en-US" altLang="en-US" sz="4400" b="1" dirty="0" smtClean="0">
                <a:solidFill>
                  <a:srgbClr val="3333CC"/>
                </a:solidFill>
                <a:latin typeface="Comic Sans MS" pitchFamily="64" charset="0"/>
              </a:rPr>
              <a:t>Center</a:t>
            </a:r>
          </a:p>
          <a:p>
            <a:pPr algn="ctr">
              <a:buClrTx/>
              <a:buFontTx/>
              <a:buNone/>
            </a:pPr>
            <a:r>
              <a:rPr lang="en-US" altLang="en-US" sz="4400" b="1" dirty="0" smtClean="0">
                <a:solidFill>
                  <a:srgbClr val="3333CC"/>
                </a:solidFill>
                <a:latin typeface="Comic Sans MS" pitchFamily="64" charset="0"/>
              </a:rPr>
              <a:t>(DAC)</a:t>
            </a:r>
            <a:endParaRPr lang="en-US" altLang="en-US" sz="4400" b="1" dirty="0">
              <a:solidFill>
                <a:srgbClr val="3333CC"/>
              </a:solidFill>
              <a:latin typeface="Comic Sans MS" pitchFamily="64" charset="0"/>
            </a:endParaRPr>
          </a:p>
        </p:txBody>
      </p:sp>
      <p:sp>
        <p:nvSpPr>
          <p:cNvPr id="9218" name="Text Box 2"/>
          <p:cNvSpPr txBox="1">
            <a:spLocks noChangeArrowheads="1"/>
          </p:cNvSpPr>
          <p:nvPr/>
        </p:nvSpPr>
        <p:spPr bwMode="auto">
          <a:xfrm>
            <a:off x="685800" y="1371600"/>
            <a:ext cx="7772400" cy="510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rgbClr val="000000"/>
                </a:solidFill>
                <a:latin typeface="Times New Roman" pitchFamily="16" charset="0"/>
                <a:ea typeface="WenQuanYi Zen Hei Sharp" charset="0"/>
                <a:cs typeface="WenQuanYi Zen Hei Sharp" charset="0"/>
              </a:defRPr>
            </a:lvl1pPr>
            <a:lvl2pPr marL="741363" indent="-284163">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rgbClr val="000000"/>
                </a:solidFill>
                <a:latin typeface="Times New Roman" pitchFamily="16" charset="0"/>
                <a:ea typeface="WenQuanYi Zen Hei Sharp" charset="0"/>
                <a:cs typeface="WenQuanYi Zen Hei Sharp" charset="0"/>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rgbClr val="000000"/>
                </a:solidFill>
                <a:latin typeface="Times New Roman" pitchFamily="16" charset="0"/>
                <a:ea typeface="WenQuanYi Zen Hei Sharp" charset="0"/>
                <a:cs typeface="WenQuanYi Zen Hei Sharp" charset="0"/>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rgbClr val="000000"/>
                </a:solidFill>
                <a:latin typeface="Times New Roman" pitchFamily="16" charset="0"/>
                <a:ea typeface="WenQuanYi Zen Hei Sharp" charset="0"/>
                <a:cs typeface="WenQuanYi Zen Hei Sharp" charset="0"/>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rgbClr val="000000"/>
                </a:solidFill>
                <a:latin typeface="Times New Roman" pitchFamily="16" charset="0"/>
                <a:ea typeface="WenQuanYi Zen Hei Sharp" charset="0"/>
                <a:cs typeface="WenQuanYi Zen Hei Sharp" charset="0"/>
              </a:defRPr>
            </a:lvl9pPr>
          </a:lstStyle>
          <a:p>
            <a:pPr>
              <a:spcBef>
                <a:spcPts val="800"/>
              </a:spcBef>
              <a:buClrTx/>
              <a:buFontTx/>
              <a:buNone/>
            </a:pPr>
            <a:r>
              <a:rPr lang="en-US" altLang="en-US" sz="3200" b="1" dirty="0"/>
              <a:t>Objectives:</a:t>
            </a:r>
          </a:p>
          <a:p>
            <a:pPr>
              <a:spcBef>
                <a:spcPts val="800"/>
              </a:spcBef>
              <a:buClrTx/>
              <a:buFontTx/>
              <a:buNone/>
            </a:pPr>
            <a:r>
              <a:rPr lang="en-US" altLang="en-US" sz="3200" dirty="0"/>
              <a:t>	The goal of the Drifter Data Assembly Center is to assemble and provide uniform </a:t>
            </a:r>
            <a:r>
              <a:rPr lang="en-US" altLang="en-US" sz="3200" b="1" i="1" u="sng" dirty="0">
                <a:solidFill>
                  <a:srgbClr val="0000FF"/>
                </a:solidFill>
              </a:rPr>
              <a:t>quality controlled</a:t>
            </a:r>
            <a:r>
              <a:rPr lang="en-US" altLang="en-US" sz="3200" dirty="0"/>
              <a:t> data of </a:t>
            </a:r>
            <a:r>
              <a:rPr lang="en-US" altLang="en-US" sz="3200" b="1" i="1" u="sng" dirty="0">
                <a:solidFill>
                  <a:srgbClr val="0000FF"/>
                </a:solidFill>
              </a:rPr>
              <a:t>research quality</a:t>
            </a:r>
            <a:r>
              <a:rPr lang="en-US" altLang="en-US" sz="3200" dirty="0"/>
              <a:t> for sea surface temperature and surface velocity measurements.</a:t>
            </a:r>
          </a:p>
          <a:p>
            <a:pPr>
              <a:spcBef>
                <a:spcPts val="700"/>
              </a:spcBef>
              <a:buClrTx/>
              <a:buFontTx/>
              <a:buNone/>
            </a:pPr>
            <a:r>
              <a:rPr lang="en-US" altLang="en-US" sz="2800" dirty="0"/>
              <a:t>	These data support:</a:t>
            </a:r>
          </a:p>
          <a:p>
            <a:pPr lvl="1">
              <a:spcBef>
                <a:spcPts val="600"/>
              </a:spcBef>
              <a:buClr>
                <a:srgbClr val="0000FF"/>
              </a:buClr>
              <a:buFont typeface="Wingdings" charset="2"/>
              <a:buChar char=""/>
            </a:pPr>
            <a:r>
              <a:rPr lang="en-US" altLang="en-US" b="1" dirty="0"/>
              <a:t>Short term climate prediction</a:t>
            </a:r>
          </a:p>
          <a:p>
            <a:pPr lvl="1">
              <a:spcBef>
                <a:spcPts val="600"/>
              </a:spcBef>
              <a:buClr>
                <a:srgbClr val="0000FF"/>
              </a:buClr>
              <a:buFont typeface="Wingdings" charset="2"/>
              <a:buChar char=""/>
            </a:pPr>
            <a:r>
              <a:rPr lang="en-US" altLang="en-US" b="1" dirty="0"/>
              <a:t>Satellite observation calibration</a:t>
            </a:r>
          </a:p>
          <a:p>
            <a:pPr lvl="1">
              <a:spcBef>
                <a:spcPts val="600"/>
              </a:spcBef>
              <a:buClr>
                <a:srgbClr val="0000FF"/>
              </a:buClr>
              <a:buFont typeface="Wingdings" charset="2"/>
              <a:buChar char=""/>
            </a:pPr>
            <a:r>
              <a:rPr lang="en-US" altLang="en-US" b="1" dirty="0"/>
              <a:t>Climate research and monitoring</a:t>
            </a:r>
          </a:p>
          <a:p>
            <a:pPr>
              <a:spcBef>
                <a:spcPts val="800"/>
              </a:spcBef>
              <a:buClrTx/>
              <a:buFontTx/>
              <a:buNone/>
            </a:pPr>
            <a:endParaRPr lang="en-US" altLang="en-US" sz="3200" dirty="0"/>
          </a:p>
          <a:p>
            <a:pPr>
              <a:spcBef>
                <a:spcPts val="800"/>
              </a:spcBef>
              <a:buClrTx/>
              <a:buFontTx/>
              <a:buNone/>
            </a:pPr>
            <a:endParaRPr lang="en-US" altLang="en-US" sz="3200" dirty="0"/>
          </a:p>
          <a:p>
            <a:pPr>
              <a:spcBef>
                <a:spcPts val="800"/>
              </a:spcBef>
              <a:buClrTx/>
              <a:buFontTx/>
              <a:buNone/>
            </a:pPr>
            <a:endParaRPr lang="en-US" altLang="en-US" sz="32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1" presetClass="entr" fill="hold" nodeType="afterEffect">
                                  <p:stCondLst>
                                    <p:cond delay="0"/>
                                  </p:stCondLst>
                                  <p:childTnLst>
                                    <p:set>
                                      <p:cBhvr additive="repl">
                                        <p:cTn id="6" dur="1" fill="hold">
                                          <p:stCondLst>
                                            <p:cond delay="499"/>
                                          </p:stCondLst>
                                        </p:cTn>
                                        <p:tgtEl>
                                          <p:spTgt spid="9217"/>
                                        </p:tgtEl>
                                        <p:attrNameLst>
                                          <p:attrName>style.visibility</p:attrName>
                                        </p:attrNameLst>
                                      </p:cBhvr>
                                      <p:to>
                                        <p:strVal val="visible"/>
                                      </p:to>
                                    </p:set>
                                  </p:childTnLst>
                                </p:cTn>
                              </p:par>
                            </p:childTnLst>
                          </p:cTn>
                        </p:par>
                        <p:par>
                          <p:cTn id="7" fill="hold" nodeType="afterGroup">
                            <p:stCondLst>
                              <p:cond delay="500"/>
                            </p:stCondLst>
                            <p:childTnLst>
                              <p:par>
                                <p:cTn id="8" presetID="2" presetClass="entr" presetSubtype="8" fill="hold" nodeType="afterEffect">
                                  <p:stCondLst>
                                    <p:cond delay="1000"/>
                                  </p:stCondLst>
                                  <p:childTnLst>
                                    <p:set>
                                      <p:cBhvr additive="repl">
                                        <p:cTn id="9" dur="1" fill="hold">
                                          <p:stCondLst>
                                            <p:cond delay="0"/>
                                          </p:stCondLst>
                                        </p:cTn>
                                        <p:tgtEl>
                                          <p:spTgt spid="9218">
                                            <p:txEl>
                                              <p:pRg st="0" end="0"/>
                                            </p:txEl>
                                          </p:spTgt>
                                        </p:tgtEl>
                                        <p:attrNameLst>
                                          <p:attrName>style.visibility</p:attrName>
                                        </p:attrNameLst>
                                      </p:cBhvr>
                                      <p:to>
                                        <p:strVal val="visible"/>
                                      </p:to>
                                    </p:set>
                                    <p:anim calcmode="lin" valueType="num">
                                      <p:cBhvr>
                                        <p:cTn id="10" dur="500" fill="hold"/>
                                        <p:tgtEl>
                                          <p:spTgt spid="9218">
                                            <p:txEl>
                                              <p:pRg st="0" end="0"/>
                                            </p:txEl>
                                          </p:spTgt>
                                        </p:tgtEl>
                                        <p:attrNameLst>
                                          <p:attrName>ppt_x</p:attrName>
                                        </p:attrNameLst>
                                      </p:cBhvr>
                                      <p:tavLst>
                                        <p:tav tm="100000">
                                          <p:val>
                                            <p:strVal val="0-#ppt_w/2"/>
                                          </p:val>
                                        </p:tav>
                                        <p:tav>
                                          <p:val>
                                            <p:strVal val="#ppt_x"/>
                                          </p:val>
                                        </p:tav>
                                      </p:tavLst>
                                    </p:anim>
                                    <p:anim calcmode="lin" valueType="num">
                                      <p:cBhvr>
                                        <p:cTn id="11" dur="500" fill="hold"/>
                                        <p:tgtEl>
                                          <p:spTgt spid="9218">
                                            <p:txEl>
                                              <p:pRg st="0" end="0"/>
                                            </p:txEl>
                                          </p:spTgt>
                                        </p:tgtEl>
                                        <p:attrNameLst>
                                          <p:attrName>ppt_y</p:attrName>
                                        </p:attrNameLst>
                                      </p:cBhvr>
                                      <p:tavLst>
                                        <p:tav tm="100000">
                                          <p:val>
                                            <p:strVal val="#ppt_y"/>
                                          </p:val>
                                        </p:tav>
                                        <p:tav>
                                          <p:val>
                                            <p:strVal val="#ppt_y"/>
                                          </p:val>
                                        </p:tav>
                                      </p:tavLst>
                                    </p:anim>
                                  </p:childTnLst>
                                  <p:subTnLst>
                                    <p:animClr clrSpc="rgb" dir="cw">
                                      <p:cBhvr additive="repl" override="childStyle">
                                        <p:cTn dur="1" fill="hold" display="0" masterRel="nextClick"/>
                                        <p:tgtEl>
                                          <p:spTgt spid="9218">
                                            <p:txEl>
                                              <p:pRg st="0" end="0"/>
                                            </p:txEl>
                                          </p:spTgt>
                                        </p:tgtEl>
                                        <p:attrNameLst>
                                          <p:attrName>ppt_c</p:attrName>
                                        </p:attrNameLst>
                                      </p:cBhvr>
                                      <p:to>
                                        <a:srgbClr val="0000CC"/>
                                      </p:to>
                                    </p:animClr>
                                  </p:subTnLst>
                                </p:cTn>
                              </p:par>
                            </p:childTnLst>
                          </p:cTn>
                        </p:par>
                        <p:par>
                          <p:cTn id="12" fill="hold" nodeType="afterGroup">
                            <p:stCondLst>
                              <p:cond delay="2000"/>
                            </p:stCondLst>
                            <p:childTnLst>
                              <p:par>
                                <p:cTn id="13" presetID="2" presetClass="entr" presetSubtype="8" fill="hold" nodeType="afterEffect">
                                  <p:stCondLst>
                                    <p:cond delay="1000"/>
                                  </p:stCondLst>
                                  <p:childTnLst>
                                    <p:set>
                                      <p:cBhvr additive="repl">
                                        <p:cTn id="14" dur="1" fill="hold">
                                          <p:stCondLst>
                                            <p:cond delay="0"/>
                                          </p:stCondLst>
                                        </p:cTn>
                                        <p:tgtEl>
                                          <p:spTgt spid="9218">
                                            <p:txEl>
                                              <p:pRg st="1" end="1"/>
                                            </p:txEl>
                                          </p:spTgt>
                                        </p:tgtEl>
                                        <p:attrNameLst>
                                          <p:attrName>style.visibility</p:attrName>
                                        </p:attrNameLst>
                                      </p:cBhvr>
                                      <p:to>
                                        <p:strVal val="visible"/>
                                      </p:to>
                                    </p:set>
                                    <p:anim calcmode="lin" valueType="num">
                                      <p:cBhvr>
                                        <p:cTn id="15" dur="500" fill="hold"/>
                                        <p:tgtEl>
                                          <p:spTgt spid="9218">
                                            <p:txEl>
                                              <p:pRg st="1" end="1"/>
                                            </p:txEl>
                                          </p:spTgt>
                                        </p:tgtEl>
                                        <p:attrNameLst>
                                          <p:attrName>ppt_x</p:attrName>
                                        </p:attrNameLst>
                                      </p:cBhvr>
                                      <p:tavLst>
                                        <p:tav tm="100000">
                                          <p:val>
                                            <p:strVal val="0-#ppt_w/2"/>
                                          </p:val>
                                        </p:tav>
                                        <p:tav>
                                          <p:val>
                                            <p:strVal val="#ppt_x"/>
                                          </p:val>
                                        </p:tav>
                                      </p:tavLst>
                                    </p:anim>
                                    <p:anim calcmode="lin" valueType="num">
                                      <p:cBhvr>
                                        <p:cTn id="16" dur="500" fill="hold"/>
                                        <p:tgtEl>
                                          <p:spTgt spid="9218">
                                            <p:txEl>
                                              <p:pRg st="1" end="1"/>
                                            </p:txEl>
                                          </p:spTgt>
                                        </p:tgtEl>
                                        <p:attrNameLst>
                                          <p:attrName>ppt_y</p:attrName>
                                        </p:attrNameLst>
                                      </p:cBhvr>
                                      <p:tavLst>
                                        <p:tav tm="100000">
                                          <p:val>
                                            <p:strVal val="#ppt_y"/>
                                          </p:val>
                                        </p:tav>
                                        <p:tav>
                                          <p:val>
                                            <p:strVal val="#ppt_y"/>
                                          </p:val>
                                        </p:tav>
                                      </p:tavLst>
                                    </p:anim>
                                  </p:childTnLst>
                                  <p:subTnLst>
                                    <p:animClr clrSpc="rgb" dir="cw">
                                      <p:cBhvr additive="repl" override="childStyle">
                                        <p:cTn dur="1" fill="hold" display="0" masterRel="nextClick"/>
                                        <p:tgtEl>
                                          <p:spTgt spid="9218">
                                            <p:txEl>
                                              <p:pRg st="1" end="1"/>
                                            </p:txEl>
                                          </p:spTgt>
                                        </p:tgtEl>
                                        <p:attrNameLst>
                                          <p:attrName>ppt_c</p:attrName>
                                        </p:attrNameLst>
                                      </p:cBhvr>
                                      <p:to>
                                        <a:srgbClr val="0000CC"/>
                                      </p:to>
                                    </p:animClr>
                                  </p:subTnLst>
                                </p:cTn>
                              </p:par>
                            </p:childTnLst>
                          </p:cTn>
                        </p:par>
                        <p:par>
                          <p:cTn id="17" fill="hold" nodeType="afterGroup">
                            <p:stCondLst>
                              <p:cond delay="3500"/>
                            </p:stCondLst>
                            <p:childTnLst>
                              <p:par>
                                <p:cTn id="18" presetID="2" presetClass="entr" presetSubtype="8" fill="hold" nodeType="afterEffect">
                                  <p:stCondLst>
                                    <p:cond delay="2000"/>
                                  </p:stCondLst>
                                  <p:childTnLst>
                                    <p:set>
                                      <p:cBhvr additive="repl">
                                        <p:cTn id="19" dur="1" fill="hold">
                                          <p:stCondLst>
                                            <p:cond delay="0"/>
                                          </p:stCondLst>
                                        </p:cTn>
                                        <p:tgtEl>
                                          <p:spTgt spid="9218">
                                            <p:txEl>
                                              <p:pRg st="2" end="2"/>
                                            </p:txEl>
                                          </p:spTgt>
                                        </p:tgtEl>
                                        <p:attrNameLst>
                                          <p:attrName>style.visibility</p:attrName>
                                        </p:attrNameLst>
                                      </p:cBhvr>
                                      <p:to>
                                        <p:strVal val="visible"/>
                                      </p:to>
                                    </p:set>
                                    <p:anim calcmode="lin" valueType="num">
                                      <p:cBhvr>
                                        <p:cTn id="20" dur="500" fill="hold"/>
                                        <p:tgtEl>
                                          <p:spTgt spid="9218">
                                            <p:txEl>
                                              <p:pRg st="2" end="2"/>
                                            </p:txEl>
                                          </p:spTgt>
                                        </p:tgtEl>
                                        <p:attrNameLst>
                                          <p:attrName>ppt_x</p:attrName>
                                        </p:attrNameLst>
                                      </p:cBhvr>
                                      <p:tavLst>
                                        <p:tav tm="100000">
                                          <p:val>
                                            <p:strVal val="0-#ppt_w/2"/>
                                          </p:val>
                                        </p:tav>
                                        <p:tav>
                                          <p:val>
                                            <p:strVal val="#ppt_x"/>
                                          </p:val>
                                        </p:tav>
                                      </p:tavLst>
                                    </p:anim>
                                    <p:anim calcmode="lin" valueType="num">
                                      <p:cBhvr>
                                        <p:cTn id="21" dur="500" fill="hold"/>
                                        <p:tgtEl>
                                          <p:spTgt spid="9218">
                                            <p:txEl>
                                              <p:pRg st="2" end="2"/>
                                            </p:txEl>
                                          </p:spTgt>
                                        </p:tgtEl>
                                        <p:attrNameLst>
                                          <p:attrName>ppt_y</p:attrName>
                                        </p:attrNameLst>
                                      </p:cBhvr>
                                      <p:tavLst>
                                        <p:tav tm="100000">
                                          <p:val>
                                            <p:strVal val="#ppt_y"/>
                                          </p:val>
                                        </p:tav>
                                        <p:tav>
                                          <p:val>
                                            <p:strVal val="#ppt_y"/>
                                          </p:val>
                                        </p:tav>
                                      </p:tavLst>
                                    </p:anim>
                                  </p:childTnLst>
                                  <p:subTnLst>
                                    <p:animClr clrSpc="rgb" dir="cw">
                                      <p:cBhvr additive="repl" override="childStyle">
                                        <p:cTn dur="1" fill="hold" display="0" masterRel="nextClick"/>
                                        <p:tgtEl>
                                          <p:spTgt spid="9218">
                                            <p:txEl>
                                              <p:pRg st="2" end="2"/>
                                            </p:txEl>
                                          </p:spTgt>
                                        </p:tgtEl>
                                        <p:attrNameLst>
                                          <p:attrName>ppt_c</p:attrName>
                                        </p:attrNameLst>
                                      </p:cBhvr>
                                      <p:to>
                                        <a:srgbClr val="0000CC"/>
                                      </p:to>
                                    </p:animClr>
                                  </p:subTnLst>
                                </p:cTn>
                              </p:par>
                              <p:par>
                                <p:cTn id="22" presetID="2" presetClass="entr" presetSubtype="8" fill="hold" nodeType="withEffect">
                                  <p:stCondLst>
                                    <p:cond delay="3000"/>
                                  </p:stCondLst>
                                  <p:childTnLst>
                                    <p:set>
                                      <p:cBhvr additive="repl">
                                        <p:cTn id="23" dur="1" fill="hold">
                                          <p:stCondLst>
                                            <p:cond delay="0"/>
                                          </p:stCondLst>
                                        </p:cTn>
                                        <p:tgtEl>
                                          <p:spTgt spid="9218">
                                            <p:txEl>
                                              <p:pRg st="3" end="3"/>
                                            </p:txEl>
                                          </p:spTgt>
                                        </p:tgtEl>
                                        <p:attrNameLst>
                                          <p:attrName>style.visibility</p:attrName>
                                        </p:attrNameLst>
                                      </p:cBhvr>
                                      <p:to>
                                        <p:strVal val="visible"/>
                                      </p:to>
                                    </p:set>
                                    <p:anim calcmode="lin" valueType="num">
                                      <p:cBhvr>
                                        <p:cTn id="24" dur="500" fill="hold"/>
                                        <p:tgtEl>
                                          <p:spTgt spid="9218">
                                            <p:txEl>
                                              <p:pRg st="3" end="3"/>
                                            </p:txEl>
                                          </p:spTgt>
                                        </p:tgtEl>
                                        <p:attrNameLst>
                                          <p:attrName>ppt_x</p:attrName>
                                        </p:attrNameLst>
                                      </p:cBhvr>
                                      <p:tavLst>
                                        <p:tav tm="100000">
                                          <p:val>
                                            <p:strVal val="0-#ppt_w/2"/>
                                          </p:val>
                                        </p:tav>
                                        <p:tav>
                                          <p:val>
                                            <p:strVal val="#ppt_x"/>
                                          </p:val>
                                        </p:tav>
                                      </p:tavLst>
                                    </p:anim>
                                    <p:anim calcmode="lin" valueType="num">
                                      <p:cBhvr>
                                        <p:cTn id="25" dur="500" fill="hold"/>
                                        <p:tgtEl>
                                          <p:spTgt spid="9218">
                                            <p:txEl>
                                              <p:pRg st="3" end="3"/>
                                            </p:txEl>
                                          </p:spTgt>
                                        </p:tgtEl>
                                        <p:attrNameLst>
                                          <p:attrName>ppt_y</p:attrName>
                                        </p:attrNameLst>
                                      </p:cBhvr>
                                      <p:tavLst>
                                        <p:tav tm="100000">
                                          <p:val>
                                            <p:strVal val="#ppt_y"/>
                                          </p:val>
                                        </p:tav>
                                        <p:tav>
                                          <p:val>
                                            <p:strVal val="#ppt_y"/>
                                          </p:val>
                                        </p:tav>
                                      </p:tavLst>
                                    </p:anim>
                                  </p:childTnLst>
                                  <p:subTnLst>
                                    <p:animClr clrSpc="rgb" dir="cw">
                                      <p:cBhvr additive="repl" override="childStyle">
                                        <p:cTn dur="1" fill="hold" display="0" masterRel="nextClick"/>
                                        <p:tgtEl>
                                          <p:spTgt spid="9218">
                                            <p:txEl>
                                              <p:pRg st="3" end="3"/>
                                            </p:txEl>
                                          </p:spTgt>
                                        </p:tgtEl>
                                        <p:attrNameLst>
                                          <p:attrName>ppt_c</p:attrName>
                                        </p:attrNameLst>
                                      </p:cBhvr>
                                      <p:to>
                                        <a:srgbClr val="0000CC"/>
                                      </p:to>
                                    </p:animClr>
                                  </p:subTnLst>
                                </p:cTn>
                              </p:par>
                              <p:par>
                                <p:cTn id="26" presetID="2" presetClass="entr" presetSubtype="8" fill="hold" nodeType="withEffect">
                                  <p:stCondLst>
                                    <p:cond delay="3000"/>
                                  </p:stCondLst>
                                  <p:childTnLst>
                                    <p:set>
                                      <p:cBhvr additive="repl">
                                        <p:cTn id="27" dur="1" fill="hold">
                                          <p:stCondLst>
                                            <p:cond delay="0"/>
                                          </p:stCondLst>
                                        </p:cTn>
                                        <p:tgtEl>
                                          <p:spTgt spid="9218">
                                            <p:txEl>
                                              <p:pRg st="4" end="4"/>
                                            </p:txEl>
                                          </p:spTgt>
                                        </p:tgtEl>
                                        <p:attrNameLst>
                                          <p:attrName>style.visibility</p:attrName>
                                        </p:attrNameLst>
                                      </p:cBhvr>
                                      <p:to>
                                        <p:strVal val="visible"/>
                                      </p:to>
                                    </p:set>
                                    <p:anim calcmode="lin" valueType="num">
                                      <p:cBhvr>
                                        <p:cTn id="28" dur="500" fill="hold"/>
                                        <p:tgtEl>
                                          <p:spTgt spid="9218">
                                            <p:txEl>
                                              <p:pRg st="4" end="4"/>
                                            </p:txEl>
                                          </p:spTgt>
                                        </p:tgtEl>
                                        <p:attrNameLst>
                                          <p:attrName>ppt_x</p:attrName>
                                        </p:attrNameLst>
                                      </p:cBhvr>
                                      <p:tavLst>
                                        <p:tav tm="100000">
                                          <p:val>
                                            <p:strVal val="0-#ppt_w/2"/>
                                          </p:val>
                                        </p:tav>
                                        <p:tav>
                                          <p:val>
                                            <p:strVal val="#ppt_x"/>
                                          </p:val>
                                        </p:tav>
                                      </p:tavLst>
                                    </p:anim>
                                    <p:anim calcmode="lin" valueType="num">
                                      <p:cBhvr>
                                        <p:cTn id="29" dur="500" fill="hold"/>
                                        <p:tgtEl>
                                          <p:spTgt spid="9218">
                                            <p:txEl>
                                              <p:pRg st="4" end="4"/>
                                            </p:txEl>
                                          </p:spTgt>
                                        </p:tgtEl>
                                        <p:attrNameLst>
                                          <p:attrName>ppt_y</p:attrName>
                                        </p:attrNameLst>
                                      </p:cBhvr>
                                      <p:tavLst>
                                        <p:tav tm="100000">
                                          <p:val>
                                            <p:strVal val="#ppt_y"/>
                                          </p:val>
                                        </p:tav>
                                        <p:tav>
                                          <p:val>
                                            <p:strVal val="#ppt_y"/>
                                          </p:val>
                                        </p:tav>
                                      </p:tavLst>
                                    </p:anim>
                                  </p:childTnLst>
                                  <p:subTnLst>
                                    <p:animClr clrSpc="rgb" dir="cw">
                                      <p:cBhvr additive="repl" override="childStyle">
                                        <p:cTn dur="1" fill="hold" display="0" masterRel="nextClick"/>
                                        <p:tgtEl>
                                          <p:spTgt spid="9218">
                                            <p:txEl>
                                              <p:pRg st="4" end="4"/>
                                            </p:txEl>
                                          </p:spTgt>
                                        </p:tgtEl>
                                        <p:attrNameLst>
                                          <p:attrName>ppt_c</p:attrName>
                                        </p:attrNameLst>
                                      </p:cBhvr>
                                      <p:to>
                                        <a:srgbClr val="0000CC"/>
                                      </p:to>
                                    </p:animClr>
                                  </p:subTnLst>
                                </p:cTn>
                              </p:par>
                              <p:par>
                                <p:cTn id="30" presetID="2" presetClass="entr" presetSubtype="8" fill="hold" nodeType="withEffect">
                                  <p:stCondLst>
                                    <p:cond delay="3000"/>
                                  </p:stCondLst>
                                  <p:childTnLst>
                                    <p:set>
                                      <p:cBhvr additive="repl">
                                        <p:cTn id="31" dur="1" fill="hold">
                                          <p:stCondLst>
                                            <p:cond delay="0"/>
                                          </p:stCondLst>
                                        </p:cTn>
                                        <p:tgtEl>
                                          <p:spTgt spid="9218">
                                            <p:txEl>
                                              <p:pRg st="5" end="5"/>
                                            </p:txEl>
                                          </p:spTgt>
                                        </p:tgtEl>
                                        <p:attrNameLst>
                                          <p:attrName>style.visibility</p:attrName>
                                        </p:attrNameLst>
                                      </p:cBhvr>
                                      <p:to>
                                        <p:strVal val="visible"/>
                                      </p:to>
                                    </p:set>
                                    <p:anim calcmode="lin" valueType="num">
                                      <p:cBhvr>
                                        <p:cTn id="32" dur="500" fill="hold"/>
                                        <p:tgtEl>
                                          <p:spTgt spid="9218">
                                            <p:txEl>
                                              <p:pRg st="5" end="5"/>
                                            </p:txEl>
                                          </p:spTgt>
                                        </p:tgtEl>
                                        <p:attrNameLst>
                                          <p:attrName>ppt_x</p:attrName>
                                        </p:attrNameLst>
                                      </p:cBhvr>
                                      <p:tavLst>
                                        <p:tav tm="100000">
                                          <p:val>
                                            <p:strVal val="0-#ppt_w/2"/>
                                          </p:val>
                                        </p:tav>
                                        <p:tav>
                                          <p:val>
                                            <p:strVal val="#ppt_x"/>
                                          </p:val>
                                        </p:tav>
                                      </p:tavLst>
                                    </p:anim>
                                    <p:anim calcmode="lin" valueType="num">
                                      <p:cBhvr>
                                        <p:cTn id="33" dur="500" fill="hold"/>
                                        <p:tgtEl>
                                          <p:spTgt spid="9218">
                                            <p:txEl>
                                              <p:pRg st="5" end="5"/>
                                            </p:txEl>
                                          </p:spTgt>
                                        </p:tgtEl>
                                        <p:attrNameLst>
                                          <p:attrName>ppt_y</p:attrName>
                                        </p:attrNameLst>
                                      </p:cBhvr>
                                      <p:tavLst>
                                        <p:tav tm="100000">
                                          <p:val>
                                            <p:strVal val="#ppt_y"/>
                                          </p:val>
                                        </p:tav>
                                        <p:tav>
                                          <p:val>
                                            <p:strVal val="#ppt_y"/>
                                          </p:val>
                                        </p:tav>
                                      </p:tavLst>
                                    </p:anim>
                                  </p:childTnLst>
                                  <p:subTnLst>
                                    <p:animClr clrSpc="rgb" dir="cw">
                                      <p:cBhvr additive="repl" override="childStyle">
                                        <p:cTn dur="1" fill="hold" display="0" masterRel="nextClick"/>
                                        <p:tgtEl>
                                          <p:spTgt spid="9218">
                                            <p:txEl>
                                              <p:pRg st="5" end="5"/>
                                            </p:txEl>
                                          </p:spTgt>
                                        </p:tgtEl>
                                        <p:attrNameLst>
                                          <p:attrName>ppt_c</p:attrName>
                                        </p:attrNameLst>
                                      </p:cBhvr>
                                      <p:to>
                                        <a:srgbClr val="0000CC"/>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noChangeArrowheads="1"/>
          </p:cNvSpPr>
          <p:nvPr/>
        </p:nvSpPr>
        <p:spPr bwMode="auto">
          <a:xfrm>
            <a:off x="1524000" y="0"/>
            <a:ext cx="6096000" cy="685800"/>
          </a:xfrm>
          <a:prstGeom prst="rect">
            <a:avLst/>
          </a:prstGeom>
          <a:solidFill>
            <a:srgbClr val="3333CC"/>
          </a:solidFill>
          <a:ln w="28440" cap="sq">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sz="4000" b="1" dirty="0">
                <a:solidFill>
                  <a:srgbClr val="FFFF00"/>
                </a:solidFill>
              </a:rPr>
              <a:t>QC </a:t>
            </a:r>
            <a:r>
              <a:rPr lang="en-US" altLang="en-US" sz="4000" b="1" dirty="0" smtClean="0">
                <a:solidFill>
                  <a:srgbClr val="FFFF00"/>
                </a:solidFill>
              </a:rPr>
              <a:t>Examples – SST sensor</a:t>
            </a:r>
            <a:endParaRPr lang="en-US" altLang="en-US" sz="4000" b="1" dirty="0">
              <a:solidFill>
                <a:srgbClr val="FFFF00"/>
              </a:solidFill>
            </a:endParaRPr>
          </a:p>
        </p:txBody>
      </p:sp>
      <p:grpSp>
        <p:nvGrpSpPr>
          <p:cNvPr id="56322" name="Group 2"/>
          <p:cNvGrpSpPr>
            <a:grpSpLocks/>
          </p:cNvGrpSpPr>
          <p:nvPr/>
        </p:nvGrpSpPr>
        <p:grpSpPr bwMode="auto">
          <a:xfrm>
            <a:off x="4648200" y="2057400"/>
            <a:ext cx="4365625" cy="4589463"/>
            <a:chOff x="2928" y="1296"/>
            <a:chExt cx="2750" cy="2891"/>
          </a:xfrm>
        </p:grpSpPr>
        <p:grpSp>
          <p:nvGrpSpPr>
            <p:cNvPr id="56323" name="Group 3"/>
            <p:cNvGrpSpPr>
              <a:grpSpLocks/>
            </p:cNvGrpSpPr>
            <p:nvPr/>
          </p:nvGrpSpPr>
          <p:grpSpPr bwMode="auto">
            <a:xfrm>
              <a:off x="2964" y="1305"/>
              <a:ext cx="2684" cy="2881"/>
              <a:chOff x="2964" y="1305"/>
              <a:chExt cx="2684" cy="2881"/>
            </a:xfrm>
          </p:grpSpPr>
          <p:pic>
            <p:nvPicPr>
              <p:cNvPr id="56324" name="Picture 4"/>
              <p:cNvPicPr>
                <a:picLocks noChangeAspect="1" noChangeArrowheads="1"/>
              </p:cNvPicPr>
              <p:nvPr/>
            </p:nvPicPr>
            <p:blipFill>
              <a:blip r:embed="rId3">
                <a:extLst>
                  <a:ext uri="{28A0092B-C50C-407E-A947-70E740481C1C}">
                    <a14:useLocalDpi xmlns:a14="http://schemas.microsoft.com/office/drawing/2010/main" val="0"/>
                  </a:ext>
                </a:extLst>
              </a:blip>
              <a:srcRect l="19525" r="23756"/>
              <a:stretch>
                <a:fillRect/>
              </a:stretch>
            </p:blipFill>
            <p:spPr bwMode="auto">
              <a:xfrm>
                <a:off x="2964" y="1305"/>
                <a:ext cx="2684" cy="2881"/>
              </a:xfrm>
              <a:prstGeom prst="rect">
                <a:avLst/>
              </a:prstGeom>
              <a:noFill/>
              <a:ln>
                <a:noFill/>
              </a:ln>
              <a:effectLst/>
              <a:extLst>
                <a:ext uri="{909E8E84-426E-40DD-AFC4-6F175D3DCCD1}">
                  <a14:hiddenFill xmlns:a14="http://schemas.microsoft.com/office/drawing/2010/main">
                    <a:blipFill dpi="0" rotWithShape="0">
                      <a:blip/>
                      <a:srcRect l="19525" r="23756"/>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6325" name="Rectangle 5"/>
              <p:cNvSpPr>
                <a:spLocks noChangeArrowheads="1"/>
              </p:cNvSpPr>
              <p:nvPr/>
            </p:nvSpPr>
            <p:spPr bwMode="auto">
              <a:xfrm>
                <a:off x="3362" y="3888"/>
                <a:ext cx="1967" cy="95"/>
              </a:xfrm>
              <a:prstGeom prst="rect">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6326" name="Text Box 6"/>
              <p:cNvSpPr txBox="1">
                <a:spLocks noChangeArrowheads="1"/>
              </p:cNvSpPr>
              <p:nvPr/>
            </p:nvSpPr>
            <p:spPr bwMode="auto">
              <a:xfrm>
                <a:off x="3295" y="3829"/>
                <a:ext cx="2036"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ClrTx/>
                  <a:buFontTx/>
                  <a:buNone/>
                </a:pPr>
                <a:r>
                  <a:rPr lang="en-US" altLang="en-US" sz="600"/>
                  <a:t>                     </a:t>
                </a:r>
                <a:r>
                  <a:rPr lang="en-US" altLang="en-US" sz="1000"/>
                  <a:t>8/17/00                    11/25/00                       3/5/01   </a:t>
                </a:r>
              </a:p>
            </p:txBody>
          </p:sp>
        </p:grpSp>
        <p:sp>
          <p:nvSpPr>
            <p:cNvPr id="56327" name="Rectangle 7"/>
            <p:cNvSpPr>
              <a:spLocks noChangeArrowheads="1"/>
            </p:cNvSpPr>
            <p:nvPr/>
          </p:nvSpPr>
          <p:spPr bwMode="auto">
            <a:xfrm>
              <a:off x="2928" y="1296"/>
              <a:ext cx="2750" cy="2891"/>
            </a:xfrm>
            <a:prstGeom prst="rect">
              <a:avLst/>
            </a:prstGeom>
            <a:noFill/>
            <a:ln w="28440" cap="sq">
              <a:solidFill>
                <a:srgbClr val="3333CC"/>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6328" name="Text Box 8"/>
            <p:cNvSpPr txBox="1">
              <a:spLocks noChangeArrowheads="1"/>
            </p:cNvSpPr>
            <p:nvPr/>
          </p:nvSpPr>
          <p:spPr bwMode="auto">
            <a:xfrm>
              <a:off x="3888" y="1920"/>
              <a:ext cx="863" cy="7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1500"/>
                </a:spcBef>
                <a:buClrTx/>
                <a:buFontTx/>
                <a:buNone/>
              </a:pPr>
              <a:r>
                <a:rPr lang="en-US" altLang="en-US"/>
                <a:t>SST after removing bad data</a:t>
              </a:r>
            </a:p>
          </p:txBody>
        </p:sp>
      </p:grpSp>
      <p:grpSp>
        <p:nvGrpSpPr>
          <p:cNvPr id="56329" name="Group 9"/>
          <p:cNvGrpSpPr>
            <a:grpSpLocks/>
          </p:cNvGrpSpPr>
          <p:nvPr/>
        </p:nvGrpSpPr>
        <p:grpSpPr bwMode="auto">
          <a:xfrm>
            <a:off x="152400" y="2057400"/>
            <a:ext cx="4368800" cy="4570413"/>
            <a:chOff x="96" y="1296"/>
            <a:chExt cx="2752" cy="2879"/>
          </a:xfrm>
        </p:grpSpPr>
        <p:grpSp>
          <p:nvGrpSpPr>
            <p:cNvPr id="56330" name="Group 10"/>
            <p:cNvGrpSpPr>
              <a:grpSpLocks/>
            </p:cNvGrpSpPr>
            <p:nvPr/>
          </p:nvGrpSpPr>
          <p:grpSpPr bwMode="auto">
            <a:xfrm>
              <a:off x="113" y="1296"/>
              <a:ext cx="2719" cy="2849"/>
              <a:chOff x="113" y="1296"/>
              <a:chExt cx="2719" cy="2849"/>
            </a:xfrm>
          </p:grpSpPr>
          <p:pic>
            <p:nvPicPr>
              <p:cNvPr id="56331" name="Picture 11"/>
              <p:cNvPicPr>
                <a:picLocks noChangeAspect="1" noChangeArrowheads="1"/>
              </p:cNvPicPr>
              <p:nvPr/>
            </p:nvPicPr>
            <p:blipFill>
              <a:blip r:embed="rId4">
                <a:extLst>
                  <a:ext uri="{28A0092B-C50C-407E-A947-70E740481C1C}">
                    <a14:useLocalDpi xmlns:a14="http://schemas.microsoft.com/office/drawing/2010/main" val="0"/>
                  </a:ext>
                </a:extLst>
              </a:blip>
              <a:srcRect l="18677" r="24753"/>
              <a:stretch>
                <a:fillRect/>
              </a:stretch>
            </p:blipFill>
            <p:spPr bwMode="auto">
              <a:xfrm>
                <a:off x="113" y="1296"/>
                <a:ext cx="2719" cy="2849"/>
              </a:xfrm>
              <a:prstGeom prst="rect">
                <a:avLst/>
              </a:prstGeom>
              <a:noFill/>
              <a:ln>
                <a:noFill/>
              </a:ln>
              <a:effectLst/>
              <a:extLst>
                <a:ext uri="{909E8E84-426E-40DD-AFC4-6F175D3DCCD1}">
                  <a14:hiddenFill xmlns:a14="http://schemas.microsoft.com/office/drawing/2010/main">
                    <a:blipFill dpi="0" rotWithShape="0">
                      <a:blip/>
                      <a:srcRect l="18677" r="24753"/>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6332" name="Rectangle 12"/>
              <p:cNvSpPr>
                <a:spLocks noChangeArrowheads="1"/>
              </p:cNvSpPr>
              <p:nvPr/>
            </p:nvSpPr>
            <p:spPr bwMode="auto">
              <a:xfrm>
                <a:off x="530" y="3839"/>
                <a:ext cx="2115" cy="104"/>
              </a:xfrm>
              <a:prstGeom prst="rect">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56333" name="Text Box 13"/>
            <p:cNvSpPr txBox="1">
              <a:spLocks noChangeArrowheads="1"/>
            </p:cNvSpPr>
            <p:nvPr/>
          </p:nvSpPr>
          <p:spPr bwMode="auto">
            <a:xfrm>
              <a:off x="539" y="3835"/>
              <a:ext cx="2309"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ClrTx/>
                <a:buFontTx/>
                <a:buNone/>
              </a:pPr>
              <a:r>
                <a:rPr lang="en-US" altLang="en-US" sz="1000"/>
                <a:t>7/17/00                 10/22/00                 1/27/01                  5/4/01</a:t>
              </a:r>
            </a:p>
          </p:txBody>
        </p:sp>
        <p:grpSp>
          <p:nvGrpSpPr>
            <p:cNvPr id="56334" name="Group 14"/>
            <p:cNvGrpSpPr>
              <a:grpSpLocks/>
            </p:cNvGrpSpPr>
            <p:nvPr/>
          </p:nvGrpSpPr>
          <p:grpSpPr bwMode="auto">
            <a:xfrm>
              <a:off x="864" y="2160"/>
              <a:ext cx="1470" cy="575"/>
              <a:chOff x="864" y="2160"/>
              <a:chExt cx="1470" cy="575"/>
            </a:xfrm>
          </p:grpSpPr>
          <p:sp>
            <p:nvSpPr>
              <p:cNvPr id="56335" name="Line 15"/>
              <p:cNvSpPr>
                <a:spLocks noChangeShapeType="1"/>
              </p:cNvSpPr>
              <p:nvPr/>
            </p:nvSpPr>
            <p:spPr bwMode="auto">
              <a:xfrm>
                <a:off x="1921" y="2422"/>
                <a:ext cx="413" cy="313"/>
              </a:xfrm>
              <a:prstGeom prst="line">
                <a:avLst/>
              </a:prstGeom>
              <a:noFill/>
              <a:ln w="2844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6336" name="Text Box 16"/>
              <p:cNvSpPr txBox="1">
                <a:spLocks noChangeArrowheads="1"/>
              </p:cNvSpPr>
              <p:nvPr/>
            </p:nvSpPr>
            <p:spPr bwMode="auto">
              <a:xfrm>
                <a:off x="864" y="2160"/>
                <a:ext cx="1332" cy="5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spcBef>
                    <a:spcPts val="1250"/>
                  </a:spcBef>
                  <a:buClrTx/>
                  <a:buFontTx/>
                  <a:buNone/>
                </a:pPr>
                <a:r>
                  <a:rPr lang="en-US" altLang="en-US" sz="2000"/>
                  <a:t>Bad SST day</a:t>
                </a:r>
              </a:p>
              <a:p>
                <a:pPr algn="ctr">
                  <a:spcBef>
                    <a:spcPts val="1250"/>
                  </a:spcBef>
                  <a:buClrTx/>
                  <a:buFontTx/>
                  <a:buNone/>
                </a:pPr>
                <a:r>
                  <a:rPr lang="en-US" altLang="en-US" sz="2000"/>
                  <a:t>4/21/01</a:t>
                </a:r>
              </a:p>
            </p:txBody>
          </p:sp>
        </p:grpSp>
        <p:sp>
          <p:nvSpPr>
            <p:cNvPr id="56337" name="Rectangle 17"/>
            <p:cNvSpPr>
              <a:spLocks noChangeArrowheads="1"/>
            </p:cNvSpPr>
            <p:nvPr/>
          </p:nvSpPr>
          <p:spPr bwMode="auto">
            <a:xfrm>
              <a:off x="96" y="1296"/>
              <a:ext cx="2735" cy="2879"/>
            </a:xfrm>
            <a:prstGeom prst="rect">
              <a:avLst/>
            </a:prstGeom>
            <a:noFill/>
            <a:ln w="28440" cap="sq">
              <a:solidFill>
                <a:srgbClr val="3333CC"/>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56338" name="Text Box 18"/>
          <p:cNvSpPr txBox="1">
            <a:spLocks noChangeArrowheads="1"/>
          </p:cNvSpPr>
          <p:nvPr/>
        </p:nvSpPr>
        <p:spPr bwMode="auto">
          <a:xfrm>
            <a:off x="914400" y="990600"/>
            <a:ext cx="7239000"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ClrTx/>
              <a:buFontTx/>
              <a:buNone/>
            </a:pPr>
            <a:r>
              <a:rPr lang="en-US" altLang="en-US" sz="2800" b="1" dirty="0">
                <a:latin typeface="Comic Sans MS" pitchFamily="64" charset="0"/>
                <a:cs typeface="Times New Roman" pitchFamily="16" charset="0"/>
              </a:rPr>
              <a:t>Compare SST with Reynold’s Climatology</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1" presetClass="entr" fill="hold" nodeType="afterEffect">
                                  <p:stCondLst>
                                    <p:cond delay="0"/>
                                  </p:stCondLst>
                                  <p:childTnLst>
                                    <p:set>
                                      <p:cBhvr additive="repl">
                                        <p:cTn id="6" dur="1" fill="hold">
                                          <p:stCondLst>
                                            <p:cond delay="499"/>
                                          </p:stCondLst>
                                        </p:cTn>
                                        <p:tgtEl>
                                          <p:spTgt spid="56321"/>
                                        </p:tgtEl>
                                        <p:attrNameLst>
                                          <p:attrName>style.visibility</p:attrName>
                                        </p:attrNameLst>
                                      </p:cBhvr>
                                      <p:to>
                                        <p:strVal val="visible"/>
                                      </p:to>
                                    </p:set>
                                  </p:childTnLst>
                                </p:cTn>
                              </p:par>
                            </p:childTnLst>
                          </p:cTn>
                        </p:par>
                        <p:par>
                          <p:cTn id="7" fill="hold" nodeType="afterGroup">
                            <p:stCondLst>
                              <p:cond delay="500"/>
                            </p:stCondLst>
                            <p:childTnLst>
                              <p:par>
                                <p:cTn id="8" presetID="9" presetClass="entr" fill="hold" nodeType="afterEffect">
                                  <p:stCondLst>
                                    <p:cond delay="1000"/>
                                  </p:stCondLst>
                                  <p:childTnLst>
                                    <p:set>
                                      <p:cBhvr additive="repl">
                                        <p:cTn id="9" dur="1" fill="hold">
                                          <p:stCondLst>
                                            <p:cond delay="0"/>
                                          </p:stCondLst>
                                        </p:cTn>
                                        <p:tgtEl>
                                          <p:spTgt spid="56338"/>
                                        </p:tgtEl>
                                        <p:attrNameLst>
                                          <p:attrName>style.visibility</p:attrName>
                                        </p:attrNameLst>
                                      </p:cBhvr>
                                      <p:to>
                                        <p:strVal val="visible"/>
                                      </p:to>
                                    </p:set>
                                    <p:animEffect transition="in" filter="dissolve">
                                      <p:cBhvr additive="repl">
                                        <p:cTn id="10" dur="500"/>
                                        <p:tgtEl>
                                          <p:spTgt spid="56338"/>
                                        </p:tgtEl>
                                      </p:cBhvr>
                                    </p:animEffect>
                                  </p:childTnLst>
                                </p:cTn>
                              </p:par>
                            </p:childTnLst>
                          </p:cTn>
                        </p:par>
                        <p:par>
                          <p:cTn id="11" fill="hold" nodeType="afterGroup">
                            <p:stCondLst>
                              <p:cond delay="2000"/>
                            </p:stCondLst>
                            <p:childTnLst>
                              <p:par>
                                <p:cTn id="12" presetID="2" presetClass="entr" presetSubtype="8" fill="hold" nodeType="afterEffect">
                                  <p:stCondLst>
                                    <p:cond delay="1000"/>
                                  </p:stCondLst>
                                  <p:childTnLst>
                                    <p:set>
                                      <p:cBhvr additive="repl">
                                        <p:cTn id="13" dur="1" fill="hold">
                                          <p:stCondLst>
                                            <p:cond delay="0"/>
                                          </p:stCondLst>
                                        </p:cTn>
                                        <p:tgtEl>
                                          <p:spTgt spid="56329"/>
                                        </p:tgtEl>
                                        <p:attrNameLst>
                                          <p:attrName>style.visibility</p:attrName>
                                        </p:attrNameLst>
                                      </p:cBhvr>
                                      <p:to>
                                        <p:strVal val="visible"/>
                                      </p:to>
                                    </p:set>
                                    <p:anim calcmode="lin" valueType="num">
                                      <p:cBhvr>
                                        <p:cTn id="14" dur="500" fill="hold"/>
                                        <p:tgtEl>
                                          <p:spTgt spid="56329"/>
                                        </p:tgtEl>
                                        <p:attrNameLst>
                                          <p:attrName>ppt_x</p:attrName>
                                        </p:attrNameLst>
                                      </p:cBhvr>
                                      <p:tavLst>
                                        <p:tav tm="100000">
                                          <p:val>
                                            <p:strVal val="0-#ppt_w/2"/>
                                          </p:val>
                                        </p:tav>
                                        <p:tav>
                                          <p:val>
                                            <p:strVal val="#ppt_x"/>
                                          </p:val>
                                        </p:tav>
                                      </p:tavLst>
                                    </p:anim>
                                    <p:anim calcmode="lin" valueType="num">
                                      <p:cBhvr>
                                        <p:cTn id="15" dur="500" fill="hold"/>
                                        <p:tgtEl>
                                          <p:spTgt spid="56329"/>
                                        </p:tgtEl>
                                        <p:attrNameLst>
                                          <p:attrName>ppt_y</p:attrName>
                                        </p:attrNameLst>
                                      </p:cBhvr>
                                      <p:tavLst>
                                        <p:tav tm="100000">
                                          <p:val>
                                            <p:strVal val="#ppt_y"/>
                                          </p:val>
                                        </p:tav>
                                        <p:tav>
                                          <p:val>
                                            <p:strVal val="#ppt_y"/>
                                          </p:val>
                                        </p:tav>
                                      </p:tavLst>
                                    </p:anim>
                                  </p:childTnLst>
                                </p:cTn>
                              </p:par>
                            </p:childTnLst>
                          </p:cTn>
                        </p:par>
                        <p:par>
                          <p:cTn id="16" fill="hold" nodeType="afterGroup">
                            <p:stCondLst>
                              <p:cond delay="3500"/>
                            </p:stCondLst>
                            <p:childTnLst>
                              <p:par>
                                <p:cTn id="17" presetID="2" presetClass="entr" presetSubtype="2" fill="hold" nodeType="afterEffect">
                                  <p:stCondLst>
                                    <p:cond delay="1000"/>
                                  </p:stCondLst>
                                  <p:childTnLst>
                                    <p:set>
                                      <p:cBhvr additive="repl">
                                        <p:cTn id="18" dur="1" fill="hold">
                                          <p:stCondLst>
                                            <p:cond delay="0"/>
                                          </p:stCondLst>
                                        </p:cTn>
                                        <p:tgtEl>
                                          <p:spTgt spid="56322"/>
                                        </p:tgtEl>
                                        <p:attrNameLst>
                                          <p:attrName>style.visibility</p:attrName>
                                        </p:attrNameLst>
                                      </p:cBhvr>
                                      <p:to>
                                        <p:strVal val="visible"/>
                                      </p:to>
                                    </p:set>
                                    <p:anim calcmode="lin" valueType="num">
                                      <p:cBhvr>
                                        <p:cTn id="19" dur="500" fill="hold"/>
                                        <p:tgtEl>
                                          <p:spTgt spid="56322"/>
                                        </p:tgtEl>
                                        <p:attrNameLst>
                                          <p:attrName>ppt_x</p:attrName>
                                        </p:attrNameLst>
                                      </p:cBhvr>
                                      <p:tavLst>
                                        <p:tav tm="100000">
                                          <p:val>
                                            <p:strVal val="1+#ppt_w/2"/>
                                          </p:val>
                                        </p:tav>
                                        <p:tav>
                                          <p:val>
                                            <p:strVal val="#ppt_x"/>
                                          </p:val>
                                        </p:tav>
                                      </p:tavLst>
                                    </p:anim>
                                    <p:anim calcmode="lin" valueType="num">
                                      <p:cBhvr>
                                        <p:cTn id="20" dur="500" fill="hold"/>
                                        <p:tgtEl>
                                          <p:spTgt spid="56322"/>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ChangeArrowheads="1"/>
          </p:cNvSpPr>
          <p:nvPr/>
        </p:nvSpPr>
        <p:spPr bwMode="auto">
          <a:xfrm>
            <a:off x="762000" y="1524000"/>
            <a:ext cx="7772400" cy="3733800"/>
          </a:xfrm>
          <a:prstGeom prst="rect">
            <a:avLst/>
          </a:prstGeom>
          <a:noFill/>
          <a:ln w="38160" cap="sq">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sz="6600" b="1" dirty="0"/>
              <a:t>Web </a:t>
            </a:r>
            <a:r>
              <a:rPr lang="en-US" altLang="en-US" sz="6600" b="1" dirty="0" smtClean="0"/>
              <a:t>Access,</a:t>
            </a:r>
            <a:r>
              <a:rPr lang="en-US" altLang="en-US" sz="6600" b="1" dirty="0"/>
              <a:t/>
            </a:r>
            <a:br>
              <a:rPr lang="en-US" altLang="en-US" sz="6600" b="1" dirty="0"/>
            </a:br>
            <a:r>
              <a:rPr lang="en-US" altLang="en-US" sz="6600" b="1" dirty="0" smtClean="0"/>
              <a:t>Data,</a:t>
            </a:r>
            <a:r>
              <a:rPr lang="en-US" altLang="en-US" sz="6600" b="1" dirty="0"/>
              <a:t/>
            </a:r>
            <a:br>
              <a:rPr lang="en-US" altLang="en-US" sz="6600" b="1" dirty="0"/>
            </a:br>
            <a:r>
              <a:rPr lang="en-US" altLang="en-US" sz="6600" b="1" dirty="0" smtClean="0"/>
              <a:t>Products and Maps</a:t>
            </a:r>
            <a:endParaRPr lang="en-US" altLang="en-US" sz="6600" b="1" dirty="0"/>
          </a:p>
        </p:txBody>
      </p:sp>
      <p:sp>
        <p:nvSpPr>
          <p:cNvPr id="57346" name="AutoShape 2"/>
          <p:cNvSpPr>
            <a:spLocks noChangeArrowheads="1"/>
          </p:cNvSpPr>
          <p:nvPr/>
        </p:nvSpPr>
        <p:spPr bwMode="auto">
          <a:xfrm>
            <a:off x="7718425" y="6194425"/>
            <a:ext cx="511175" cy="511175"/>
          </a:xfrm>
          <a:prstGeom prst="actionButtonHome">
            <a:avLst/>
          </a:prstGeom>
          <a:solidFill>
            <a:srgbClr val="00CC99"/>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2438400" y="41564"/>
            <a:ext cx="4267200" cy="831273"/>
          </a:xfrm>
          <a:prstGeom prst="rect">
            <a:avLst/>
          </a:prstGeom>
          <a:noFill/>
          <a:ln w="38160" cap="sq">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sz="6000" b="1" dirty="0"/>
              <a:t>Web </a:t>
            </a:r>
            <a:r>
              <a:rPr lang="en-US" altLang="en-US" sz="6000" b="1" dirty="0" smtClean="0"/>
              <a:t>Access</a:t>
            </a:r>
            <a:endParaRPr lang="en-US" altLang="en-US" sz="6000" b="1" dirty="0"/>
          </a:p>
        </p:txBody>
      </p:sp>
      <p:sp>
        <p:nvSpPr>
          <p:cNvPr id="5" name="TextBox 4"/>
          <p:cNvSpPr txBox="1"/>
          <p:nvPr/>
        </p:nvSpPr>
        <p:spPr>
          <a:xfrm>
            <a:off x="457200" y="990600"/>
            <a:ext cx="8153400" cy="4893647"/>
          </a:xfrm>
          <a:prstGeom prst="rect">
            <a:avLst/>
          </a:prstGeom>
          <a:noFill/>
          <a:ln w="38100">
            <a:solidFill>
              <a:srgbClr val="0000FF"/>
            </a:solidFill>
            <a:prstDash val="solid"/>
          </a:ln>
        </p:spPr>
        <p:txBody>
          <a:bodyPr wrap="square" rtlCol="0">
            <a:spAutoFit/>
          </a:bodyPr>
          <a:lstStyle/>
          <a:p>
            <a:r>
              <a:rPr lang="en-US" sz="2800" b="1" dirty="0" smtClean="0">
                <a:solidFill>
                  <a:schemeClr val="accent2"/>
                </a:solidFill>
              </a:rPr>
              <a:t>There is a lot of information and maps that can be accessed from the Global Drifter Program web site home page:</a:t>
            </a:r>
          </a:p>
          <a:p>
            <a:pPr marL="457200" indent="-457200">
              <a:buFont typeface="Wingdings" panose="05000000000000000000" pitchFamily="2" charset="2"/>
              <a:buChar char="Ø"/>
            </a:pPr>
            <a:r>
              <a:rPr lang="en-US" sz="2800" b="1" dirty="0" smtClean="0">
                <a:solidFill>
                  <a:schemeClr val="accent2"/>
                </a:solidFill>
              </a:rPr>
              <a:t>Recent maps of the global drifter array</a:t>
            </a:r>
          </a:p>
          <a:p>
            <a:pPr marL="457200" indent="-457200">
              <a:buFont typeface="Wingdings" panose="05000000000000000000" pitchFamily="2" charset="2"/>
              <a:buChar char="Ø"/>
            </a:pPr>
            <a:r>
              <a:rPr lang="en-US" sz="2800" b="1" dirty="0" smtClean="0">
                <a:solidFill>
                  <a:schemeClr val="accent2"/>
                </a:solidFill>
              </a:rPr>
              <a:t>Database update status</a:t>
            </a:r>
          </a:p>
          <a:p>
            <a:pPr marL="457200" indent="-457200">
              <a:buFont typeface="Wingdings" panose="05000000000000000000" pitchFamily="2" charset="2"/>
              <a:buChar char="Ø"/>
            </a:pPr>
            <a:r>
              <a:rPr lang="en-US" sz="2800" b="1" dirty="0" smtClean="0">
                <a:solidFill>
                  <a:schemeClr val="accent2"/>
                </a:solidFill>
              </a:rPr>
              <a:t>News</a:t>
            </a:r>
          </a:p>
          <a:p>
            <a:pPr marL="457200" indent="-457200">
              <a:buFont typeface="Wingdings" panose="05000000000000000000" pitchFamily="2" charset="2"/>
              <a:buChar char="Ø"/>
            </a:pPr>
            <a:r>
              <a:rPr lang="en-US" sz="2800" b="1" dirty="0" smtClean="0">
                <a:solidFill>
                  <a:schemeClr val="accent2"/>
                </a:solidFill>
              </a:rPr>
              <a:t>Contact information</a:t>
            </a:r>
          </a:p>
          <a:p>
            <a:pPr marL="457200" indent="-457200">
              <a:buFont typeface="Wingdings" panose="05000000000000000000" pitchFamily="2" charset="2"/>
              <a:buChar char="Ø"/>
            </a:pPr>
            <a:r>
              <a:rPr lang="en-US" sz="2800" b="1" dirty="0" smtClean="0">
                <a:solidFill>
                  <a:schemeClr val="accent2"/>
                </a:solidFill>
              </a:rPr>
              <a:t>Tabs to navigate through the web pages at the top and bottom of the home page</a:t>
            </a:r>
          </a:p>
          <a:p>
            <a:endParaRPr lang="en-US" dirty="0" smtClean="0">
              <a:solidFill>
                <a:schemeClr val="accent2"/>
              </a:solidFill>
            </a:endParaRPr>
          </a:p>
          <a:p>
            <a:r>
              <a:rPr lang="en-US" sz="3600" b="1" i="1" dirty="0" smtClean="0">
                <a:solidFill>
                  <a:schemeClr val="tx1"/>
                </a:solidFill>
              </a:rPr>
              <a:t>www.aoml.noaa.gov/phod/gdp/index.php</a:t>
            </a:r>
            <a:endParaRPr lang="en-US" sz="3600" b="1" i="1" dirty="0">
              <a:solidFill>
                <a:schemeClr val="tx1"/>
              </a:solidFill>
            </a:endParaRPr>
          </a:p>
        </p:txBody>
      </p:sp>
    </p:spTree>
    <p:extLst>
      <p:ext uri="{BB962C8B-B14F-4D97-AF65-F5344CB8AC3E}">
        <p14:creationId xmlns:p14="http://schemas.microsoft.com/office/powerpoint/2010/main" val="28414870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852" t="18772" r="1852" b="9632"/>
          <a:stretch/>
        </p:blipFill>
        <p:spPr>
          <a:xfrm>
            <a:off x="1659420" y="533400"/>
            <a:ext cx="5773346" cy="2682766"/>
          </a:xfrm>
          <a:prstGeom prst="rect">
            <a:avLst/>
          </a:prstGeom>
        </p:spPr>
      </p:pic>
      <p:sp>
        <p:nvSpPr>
          <p:cNvPr id="3" name="Rectangle 2"/>
          <p:cNvSpPr/>
          <p:nvPr/>
        </p:nvSpPr>
        <p:spPr>
          <a:xfrm>
            <a:off x="1066800" y="0"/>
            <a:ext cx="7162800" cy="584775"/>
          </a:xfrm>
          <a:prstGeom prst="rect">
            <a:avLst/>
          </a:prstGeom>
        </p:spPr>
        <p:txBody>
          <a:bodyPr wrap="square">
            <a:spAutoFit/>
          </a:bodyPr>
          <a:lstStyle/>
          <a:p>
            <a:r>
              <a:rPr lang="en-US" sz="3200" b="1" i="1" dirty="0">
                <a:solidFill>
                  <a:schemeClr val="tx1"/>
                </a:solidFill>
              </a:rPr>
              <a:t>www.aoml.noaa.gov/phod/gdp/index.php</a:t>
            </a:r>
            <a:endParaRPr lang="en-US" sz="3200" b="1" i="1" dirty="0">
              <a:solidFill>
                <a:schemeClr val="tx1"/>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33825" r="1943" b="9428"/>
          <a:stretch/>
        </p:blipFill>
        <p:spPr>
          <a:xfrm>
            <a:off x="1744110" y="3241766"/>
            <a:ext cx="5603966" cy="202692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38457" b="32267"/>
          <a:stretch/>
        </p:blipFill>
        <p:spPr>
          <a:xfrm>
            <a:off x="1447800" y="5486400"/>
            <a:ext cx="6324600" cy="1157251"/>
          </a:xfrm>
          <a:prstGeom prst="rect">
            <a:avLst/>
          </a:prstGeom>
        </p:spPr>
      </p:pic>
      <p:sp>
        <p:nvSpPr>
          <p:cNvPr id="6" name="TextBox 5"/>
          <p:cNvSpPr txBox="1"/>
          <p:nvPr/>
        </p:nvSpPr>
        <p:spPr>
          <a:xfrm>
            <a:off x="7008223" y="3276600"/>
            <a:ext cx="1830977" cy="1200329"/>
          </a:xfrm>
          <a:prstGeom prst="rect">
            <a:avLst/>
          </a:prstGeom>
          <a:noFill/>
        </p:spPr>
        <p:txBody>
          <a:bodyPr wrap="square" rtlCol="0">
            <a:spAutoFit/>
          </a:bodyPr>
          <a:lstStyle/>
          <a:p>
            <a:r>
              <a:rPr lang="en-US" b="1" dirty="0" smtClean="0">
                <a:solidFill>
                  <a:srgbClr val="FF0000"/>
                </a:solidFill>
              </a:rPr>
              <a:t>Quick access to recent maps </a:t>
            </a:r>
            <a:endParaRPr lang="en-US" b="1" dirty="0">
              <a:solidFill>
                <a:srgbClr val="FF0000"/>
              </a:solidFill>
            </a:endParaRPr>
          </a:p>
        </p:txBody>
      </p:sp>
      <p:cxnSp>
        <p:nvCxnSpPr>
          <p:cNvPr id="10" name="Straight Arrow Connector 9"/>
          <p:cNvCxnSpPr/>
          <p:nvPr/>
        </p:nvCxnSpPr>
        <p:spPr bwMode="auto">
          <a:xfrm flipH="1">
            <a:off x="6553200" y="3538954"/>
            <a:ext cx="455023" cy="0"/>
          </a:xfrm>
          <a:prstGeom prst="straightConnector1">
            <a:avLst/>
          </a:prstGeom>
          <a:solidFill>
            <a:srgbClr val="00B8FF"/>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1"/>
          <p:cNvCxnSpPr/>
          <p:nvPr/>
        </p:nvCxnSpPr>
        <p:spPr bwMode="auto">
          <a:xfrm flipH="1">
            <a:off x="4800601" y="1143000"/>
            <a:ext cx="1904999" cy="0"/>
          </a:xfrm>
          <a:prstGeom prst="straightConnector1">
            <a:avLst/>
          </a:prstGeom>
          <a:solidFill>
            <a:srgbClr val="00B8FF"/>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Box 17"/>
          <p:cNvSpPr txBox="1"/>
          <p:nvPr/>
        </p:nvSpPr>
        <p:spPr>
          <a:xfrm>
            <a:off x="6705600" y="1009471"/>
            <a:ext cx="2133600" cy="1200329"/>
          </a:xfrm>
          <a:prstGeom prst="rect">
            <a:avLst/>
          </a:prstGeom>
          <a:noFill/>
        </p:spPr>
        <p:txBody>
          <a:bodyPr wrap="square" rtlCol="0">
            <a:spAutoFit/>
          </a:bodyPr>
          <a:lstStyle/>
          <a:p>
            <a:r>
              <a:rPr lang="en-US" b="1" dirty="0" smtClean="0">
                <a:solidFill>
                  <a:srgbClr val="FF0000"/>
                </a:solidFill>
              </a:rPr>
              <a:t>Tabs to navigate web pages</a:t>
            </a:r>
            <a:endParaRPr lang="en-US" b="1" dirty="0">
              <a:solidFill>
                <a:srgbClr val="FF0000"/>
              </a:solidFill>
            </a:endParaRPr>
          </a:p>
        </p:txBody>
      </p:sp>
      <p:sp>
        <p:nvSpPr>
          <p:cNvPr id="20" name="Rectangle 19"/>
          <p:cNvSpPr/>
          <p:nvPr/>
        </p:nvSpPr>
        <p:spPr>
          <a:xfrm>
            <a:off x="7733211" y="4713982"/>
            <a:ext cx="1410789" cy="1569660"/>
          </a:xfrm>
          <a:prstGeom prst="rect">
            <a:avLst/>
          </a:prstGeom>
        </p:spPr>
        <p:txBody>
          <a:bodyPr wrap="square">
            <a:spAutoFit/>
          </a:bodyPr>
          <a:lstStyle/>
          <a:p>
            <a:pPr lvl="0"/>
            <a:r>
              <a:rPr lang="en-US" b="1" dirty="0">
                <a:solidFill>
                  <a:srgbClr val="FF0000"/>
                </a:solidFill>
              </a:rPr>
              <a:t>Tabs to navigate </a:t>
            </a:r>
            <a:r>
              <a:rPr lang="en-US" b="1" dirty="0" smtClean="0">
                <a:solidFill>
                  <a:srgbClr val="FF0000"/>
                </a:solidFill>
              </a:rPr>
              <a:t>web pages</a:t>
            </a:r>
            <a:endParaRPr lang="en-US" b="1" dirty="0">
              <a:solidFill>
                <a:srgbClr val="FF0000"/>
              </a:solidFill>
            </a:endParaRPr>
          </a:p>
        </p:txBody>
      </p:sp>
      <p:cxnSp>
        <p:nvCxnSpPr>
          <p:cNvPr id="22" name="Straight Arrow Connector 21"/>
          <p:cNvCxnSpPr/>
          <p:nvPr/>
        </p:nvCxnSpPr>
        <p:spPr bwMode="auto">
          <a:xfrm flipH="1">
            <a:off x="7467600" y="5029200"/>
            <a:ext cx="342900" cy="457200"/>
          </a:xfrm>
          <a:prstGeom prst="straightConnector1">
            <a:avLst/>
          </a:prstGeom>
          <a:solidFill>
            <a:srgbClr val="00B8FF"/>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TextBox 24"/>
          <p:cNvSpPr txBox="1"/>
          <p:nvPr/>
        </p:nvSpPr>
        <p:spPr>
          <a:xfrm>
            <a:off x="350520" y="76200"/>
            <a:ext cx="533400" cy="6740307"/>
          </a:xfrm>
          <a:prstGeom prst="rect">
            <a:avLst/>
          </a:prstGeom>
          <a:noFill/>
        </p:spPr>
        <p:txBody>
          <a:bodyPr wrap="square" rtlCol="0">
            <a:spAutoFit/>
          </a:bodyPr>
          <a:lstStyle/>
          <a:p>
            <a:pPr algn="ctr"/>
            <a:r>
              <a:rPr lang="en-US" b="1" dirty="0" smtClean="0">
                <a:solidFill>
                  <a:srgbClr val="FF0000"/>
                </a:solidFill>
              </a:rPr>
              <a:t>NAV</a:t>
            </a:r>
          </a:p>
          <a:p>
            <a:pPr algn="ctr"/>
            <a:r>
              <a:rPr lang="en-US" b="1" dirty="0" smtClean="0">
                <a:solidFill>
                  <a:srgbClr val="FF0000"/>
                </a:solidFill>
              </a:rPr>
              <a:t>IGAT</a:t>
            </a:r>
          </a:p>
          <a:p>
            <a:pPr algn="ctr"/>
            <a:r>
              <a:rPr lang="en-US" b="1" dirty="0" smtClean="0">
                <a:solidFill>
                  <a:srgbClr val="FF0000"/>
                </a:solidFill>
              </a:rPr>
              <a:t>I</a:t>
            </a:r>
          </a:p>
          <a:p>
            <a:pPr algn="ctr"/>
            <a:r>
              <a:rPr lang="en-US" b="1" dirty="0" smtClean="0">
                <a:solidFill>
                  <a:srgbClr val="FF0000"/>
                </a:solidFill>
              </a:rPr>
              <a:t>NG</a:t>
            </a:r>
          </a:p>
          <a:p>
            <a:pPr algn="ctr"/>
            <a:r>
              <a:rPr lang="en-US" b="1" dirty="0" smtClean="0">
                <a:solidFill>
                  <a:srgbClr val="FF0000"/>
                </a:solidFill>
              </a:rPr>
              <a:t> THE</a:t>
            </a:r>
          </a:p>
          <a:p>
            <a:pPr algn="ctr"/>
            <a:r>
              <a:rPr lang="en-US" b="1" dirty="0" smtClean="0"/>
              <a:t> </a:t>
            </a:r>
            <a:r>
              <a:rPr lang="en-US" b="1" dirty="0" smtClean="0">
                <a:solidFill>
                  <a:srgbClr val="FF0000"/>
                </a:solidFill>
              </a:rPr>
              <a:t>WEB</a:t>
            </a:r>
            <a:endParaRPr lang="en-US" b="1" dirty="0">
              <a:solidFill>
                <a:srgbClr val="FF0000"/>
              </a:solidFill>
            </a:endParaRPr>
          </a:p>
        </p:txBody>
      </p:sp>
    </p:spTree>
    <p:extLst>
      <p:ext uri="{BB962C8B-B14F-4D97-AF65-F5344CB8AC3E}">
        <p14:creationId xmlns:p14="http://schemas.microsoft.com/office/powerpoint/2010/main" val="134071302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0" y="0"/>
            <a:ext cx="7162800" cy="584775"/>
          </a:xfrm>
          <a:prstGeom prst="rect">
            <a:avLst/>
          </a:prstGeom>
        </p:spPr>
        <p:txBody>
          <a:bodyPr wrap="square">
            <a:spAutoFit/>
          </a:bodyPr>
          <a:lstStyle/>
          <a:p>
            <a:r>
              <a:rPr lang="en-US" sz="3200" b="1" i="1" dirty="0">
                <a:solidFill>
                  <a:schemeClr val="tx1"/>
                </a:solidFill>
              </a:rPr>
              <a:t>www.aoml.noaa.gov/phod/gdp/index.php</a:t>
            </a:r>
            <a:endParaRPr lang="en-US" sz="3200" b="1" i="1" dirty="0">
              <a:solidFill>
                <a:schemeClr val="tx1"/>
              </a:solidFill>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78888"/>
          <a:stretch/>
        </p:blipFill>
        <p:spPr bwMode="auto">
          <a:xfrm>
            <a:off x="955675" y="609600"/>
            <a:ext cx="7231063" cy="1045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501775"/>
            <a:ext cx="1444625" cy="268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1050" t="33389" r="35715" b="39327"/>
          <a:stretch/>
        </p:blipFill>
        <p:spPr bwMode="auto">
          <a:xfrm>
            <a:off x="609600" y="4446366"/>
            <a:ext cx="1694330" cy="2183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9366" b="62175"/>
          <a:stretch/>
        </p:blipFill>
        <p:spPr bwMode="auto">
          <a:xfrm>
            <a:off x="685800" y="3581400"/>
            <a:ext cx="1444625" cy="49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35962" b="49488"/>
          <a:stretch/>
        </p:blipFill>
        <p:spPr bwMode="auto">
          <a:xfrm>
            <a:off x="2514600" y="4419600"/>
            <a:ext cx="168792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54389" b="30229"/>
          <a:stretch/>
        </p:blipFill>
        <p:spPr bwMode="auto">
          <a:xfrm>
            <a:off x="4648200" y="4419600"/>
            <a:ext cx="1687928" cy="483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68129" b="14871"/>
          <a:stretch/>
        </p:blipFill>
        <p:spPr bwMode="auto">
          <a:xfrm>
            <a:off x="6934201" y="4389972"/>
            <a:ext cx="1631858" cy="51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51200" t="40672" r="34204" b="49942"/>
          <a:stretch/>
        </p:blipFill>
        <p:spPr bwMode="auto">
          <a:xfrm>
            <a:off x="2514601" y="5268834"/>
            <a:ext cx="1783080" cy="750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Arrow Connector 7"/>
          <p:cNvCxnSpPr/>
          <p:nvPr/>
        </p:nvCxnSpPr>
        <p:spPr bwMode="auto">
          <a:xfrm>
            <a:off x="1371600" y="4114800"/>
            <a:ext cx="0" cy="304800"/>
          </a:xfrm>
          <a:prstGeom prst="straightConnector1">
            <a:avLst/>
          </a:prstGeom>
          <a:solidFill>
            <a:srgbClr val="00B8FF"/>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Arrow Connector 22"/>
          <p:cNvCxnSpPr/>
          <p:nvPr/>
        </p:nvCxnSpPr>
        <p:spPr bwMode="auto">
          <a:xfrm>
            <a:off x="3276600" y="4926874"/>
            <a:ext cx="0" cy="304800"/>
          </a:xfrm>
          <a:prstGeom prst="straightConnector1">
            <a:avLst/>
          </a:prstGeom>
          <a:solidFill>
            <a:srgbClr val="00B8FF"/>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54"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67217" t="52303" r="16354" b="31919"/>
          <a:stretch/>
        </p:blipFill>
        <p:spPr bwMode="auto">
          <a:xfrm>
            <a:off x="4571206" y="5257800"/>
            <a:ext cx="2103144" cy="1262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4" name="Straight Arrow Connector 23"/>
          <p:cNvCxnSpPr/>
          <p:nvPr/>
        </p:nvCxnSpPr>
        <p:spPr bwMode="auto">
          <a:xfrm>
            <a:off x="5410200" y="4926874"/>
            <a:ext cx="0" cy="304800"/>
          </a:xfrm>
          <a:prstGeom prst="straightConnector1">
            <a:avLst/>
          </a:prstGeom>
          <a:solidFill>
            <a:srgbClr val="00B8FF"/>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5"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50646" t="54117" r="35850" b="32032"/>
          <a:stretch/>
        </p:blipFill>
        <p:spPr bwMode="auto">
          <a:xfrm>
            <a:off x="6934200" y="5242559"/>
            <a:ext cx="1728652" cy="1108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6" name="Straight Arrow Connector 25"/>
          <p:cNvCxnSpPr/>
          <p:nvPr/>
        </p:nvCxnSpPr>
        <p:spPr bwMode="auto">
          <a:xfrm>
            <a:off x="7772400" y="4942115"/>
            <a:ext cx="0" cy="304800"/>
          </a:xfrm>
          <a:prstGeom prst="straightConnector1">
            <a:avLst/>
          </a:prstGeom>
          <a:solidFill>
            <a:srgbClr val="00B8FF"/>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Right Brace 8"/>
          <p:cNvSpPr/>
          <p:nvPr/>
        </p:nvSpPr>
        <p:spPr bwMode="auto">
          <a:xfrm>
            <a:off x="4876800" y="2057400"/>
            <a:ext cx="615364" cy="2020388"/>
          </a:xfrm>
          <a:prstGeom prst="rightBrac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Times New Roman" pitchFamily="16" charset="0"/>
            </a:endParaRPr>
          </a:p>
        </p:txBody>
      </p:sp>
      <p:sp>
        <p:nvSpPr>
          <p:cNvPr id="11" name="TextBox 10"/>
          <p:cNvSpPr txBox="1"/>
          <p:nvPr/>
        </p:nvSpPr>
        <p:spPr>
          <a:xfrm>
            <a:off x="5562600" y="2706469"/>
            <a:ext cx="2909842" cy="1200329"/>
          </a:xfrm>
          <a:prstGeom prst="rect">
            <a:avLst/>
          </a:prstGeom>
          <a:noFill/>
        </p:spPr>
        <p:txBody>
          <a:bodyPr wrap="square" rtlCol="0">
            <a:spAutoFit/>
          </a:bodyPr>
          <a:lstStyle/>
          <a:p>
            <a:r>
              <a:rPr lang="en-US" b="1" dirty="0" smtClean="0">
                <a:solidFill>
                  <a:srgbClr val="FF0000"/>
                </a:solidFill>
              </a:rPr>
              <a:t>Each of these give more options as outlined below</a:t>
            </a:r>
            <a:endParaRPr lang="en-US" b="1" dirty="0">
              <a:solidFill>
                <a:srgbClr val="FF0000"/>
              </a:solidFill>
            </a:endParaRPr>
          </a:p>
        </p:txBody>
      </p:sp>
    </p:spTree>
    <p:extLst>
      <p:ext uri="{BB962C8B-B14F-4D97-AF65-F5344CB8AC3E}">
        <p14:creationId xmlns:p14="http://schemas.microsoft.com/office/powerpoint/2010/main" val="69857769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71855" y="51137"/>
            <a:ext cx="4276492" cy="584775"/>
          </a:xfrm>
          <a:prstGeom prst="rect">
            <a:avLst/>
          </a:prstGeom>
          <a:ln w="38100">
            <a:solidFill>
              <a:srgbClr val="0000FF"/>
            </a:solidFill>
          </a:ln>
        </p:spPr>
        <p:txBody>
          <a:bodyPr wrap="none">
            <a:spAutoFit/>
          </a:bodyPr>
          <a:lstStyle/>
          <a:p>
            <a:pPr lvl="0" algn="ctr">
              <a:buClrTx/>
            </a:pPr>
            <a:r>
              <a:rPr lang="en-US" altLang="en-US" sz="3200" b="1" dirty="0" smtClean="0">
                <a:solidFill>
                  <a:schemeClr val="tx1"/>
                </a:solidFill>
              </a:rPr>
              <a:t>Real Time Data Access </a:t>
            </a:r>
            <a:endParaRPr lang="en-US" altLang="en-US" sz="3200" b="1" dirty="0">
              <a:solidFill>
                <a:schemeClr val="tx1"/>
              </a:solidFill>
            </a:endParaRPr>
          </a:p>
        </p:txBody>
      </p:sp>
      <p:grpSp>
        <p:nvGrpSpPr>
          <p:cNvPr id="8" name="Group 7"/>
          <p:cNvGrpSpPr/>
          <p:nvPr/>
        </p:nvGrpSpPr>
        <p:grpSpPr>
          <a:xfrm>
            <a:off x="609601" y="1447800"/>
            <a:ext cx="8001000" cy="4724400"/>
            <a:chOff x="955675" y="685800"/>
            <a:chExt cx="7231063" cy="358140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78888"/>
            <a:stretch/>
          </p:blipFill>
          <p:spPr bwMode="auto">
            <a:xfrm>
              <a:off x="955675" y="685800"/>
              <a:ext cx="7231063" cy="1045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577975"/>
              <a:ext cx="1444625" cy="268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51200" t="40672" r="34204" b="49942"/>
            <a:stretch/>
          </p:blipFill>
          <p:spPr bwMode="auto">
            <a:xfrm>
              <a:off x="4770120" y="2547104"/>
              <a:ext cx="1783080" cy="750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bwMode="auto">
            <a:xfrm flipH="1">
              <a:off x="6658399" y="2654877"/>
              <a:ext cx="733001" cy="0"/>
            </a:xfrm>
            <a:prstGeom prst="straightConnector1">
              <a:avLst/>
            </a:prstGeom>
            <a:solidFill>
              <a:srgbClr val="00B8FF"/>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9" name="Rectangle 8"/>
          <p:cNvSpPr/>
          <p:nvPr/>
        </p:nvSpPr>
        <p:spPr>
          <a:xfrm>
            <a:off x="1219201" y="685800"/>
            <a:ext cx="6781800" cy="523220"/>
          </a:xfrm>
          <a:prstGeom prst="rect">
            <a:avLst/>
          </a:prstGeom>
        </p:spPr>
        <p:txBody>
          <a:bodyPr wrap="square">
            <a:spAutoFit/>
          </a:bodyPr>
          <a:lstStyle/>
          <a:p>
            <a:pPr lvl="0"/>
            <a:r>
              <a:rPr lang="en-US" sz="2800" b="1" i="1" dirty="0">
                <a:solidFill>
                  <a:srgbClr val="000000"/>
                </a:solidFill>
              </a:rPr>
              <a:t>www.aoml.noaa.gov/phod/gdp/index.php</a:t>
            </a:r>
            <a:endParaRPr lang="en-US" sz="2800" b="1" i="1" dirty="0">
              <a:solidFill>
                <a:srgbClr val="000000"/>
              </a:solidFill>
            </a:endParaRPr>
          </a:p>
        </p:txBody>
      </p:sp>
    </p:spTree>
    <p:extLst>
      <p:ext uri="{BB962C8B-B14F-4D97-AF65-F5344CB8AC3E}">
        <p14:creationId xmlns:p14="http://schemas.microsoft.com/office/powerpoint/2010/main" val="33044501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0536" y="51137"/>
            <a:ext cx="4019241" cy="553998"/>
          </a:xfrm>
          <a:prstGeom prst="rect">
            <a:avLst/>
          </a:prstGeom>
          <a:ln w="38100">
            <a:solidFill>
              <a:srgbClr val="0000FF"/>
            </a:solidFill>
          </a:ln>
        </p:spPr>
        <p:txBody>
          <a:bodyPr wrap="none">
            <a:spAutoFit/>
          </a:bodyPr>
          <a:lstStyle/>
          <a:p>
            <a:pPr lvl="0" algn="ctr">
              <a:buClrTx/>
            </a:pPr>
            <a:r>
              <a:rPr lang="en-US" altLang="en-US" sz="3000" b="1" dirty="0" smtClean="0">
                <a:solidFill>
                  <a:schemeClr val="tx1"/>
                </a:solidFill>
              </a:rPr>
              <a:t>Real Time Data Access </a:t>
            </a:r>
            <a:endParaRPr lang="en-US" altLang="en-US" sz="3000" b="1" dirty="0">
              <a:solidFill>
                <a:schemeClr val="tx1"/>
              </a:solidFill>
            </a:endParaRPr>
          </a:p>
        </p:txBody>
      </p:sp>
      <p:sp>
        <p:nvSpPr>
          <p:cNvPr id="5" name="Rectangle 3"/>
          <p:cNvSpPr>
            <a:spLocks noChangeArrowheads="1"/>
          </p:cNvSpPr>
          <p:nvPr/>
        </p:nvSpPr>
        <p:spPr bwMode="auto">
          <a:xfrm>
            <a:off x="0" y="811236"/>
            <a:ext cx="184731" cy="35872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80937"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331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0819" t="18560" r="4027" b="15459"/>
          <a:stretch/>
        </p:blipFill>
        <p:spPr bwMode="auto">
          <a:xfrm>
            <a:off x="184731" y="1905000"/>
            <a:ext cx="8908469"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Arrow Connector 8"/>
          <p:cNvCxnSpPr/>
          <p:nvPr/>
        </p:nvCxnSpPr>
        <p:spPr bwMode="auto">
          <a:xfrm flipH="1">
            <a:off x="8077200" y="3657600"/>
            <a:ext cx="571770" cy="0"/>
          </a:xfrm>
          <a:prstGeom prst="straightConnector1">
            <a:avLst/>
          </a:prstGeom>
          <a:solidFill>
            <a:srgbClr val="00B8FF"/>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Arrow Connector 10"/>
          <p:cNvCxnSpPr/>
          <p:nvPr/>
        </p:nvCxnSpPr>
        <p:spPr bwMode="auto">
          <a:xfrm flipH="1">
            <a:off x="8077200" y="4114800"/>
            <a:ext cx="571770" cy="0"/>
          </a:xfrm>
          <a:prstGeom prst="straightConnector1">
            <a:avLst/>
          </a:prstGeom>
          <a:solidFill>
            <a:srgbClr val="00B8FF"/>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1"/>
          <p:cNvCxnSpPr/>
          <p:nvPr/>
        </p:nvCxnSpPr>
        <p:spPr bwMode="auto">
          <a:xfrm flipH="1">
            <a:off x="8077200" y="4648200"/>
            <a:ext cx="571770" cy="0"/>
          </a:xfrm>
          <a:prstGeom prst="straightConnector1">
            <a:avLst/>
          </a:prstGeom>
          <a:solidFill>
            <a:srgbClr val="00B8FF"/>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2"/>
          <p:cNvCxnSpPr/>
          <p:nvPr/>
        </p:nvCxnSpPr>
        <p:spPr bwMode="auto">
          <a:xfrm flipH="1">
            <a:off x="8077200" y="5105400"/>
            <a:ext cx="571770" cy="0"/>
          </a:xfrm>
          <a:prstGeom prst="straightConnector1">
            <a:avLst/>
          </a:prstGeom>
          <a:solidFill>
            <a:srgbClr val="00B8FF"/>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
          <p:cNvCxnSpPr/>
          <p:nvPr/>
        </p:nvCxnSpPr>
        <p:spPr bwMode="auto">
          <a:xfrm flipH="1">
            <a:off x="8077200" y="5486400"/>
            <a:ext cx="571770" cy="0"/>
          </a:xfrm>
          <a:prstGeom prst="straightConnector1">
            <a:avLst/>
          </a:prstGeom>
          <a:solidFill>
            <a:srgbClr val="00B8FF"/>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9"/>
          <p:cNvSpPr txBox="1"/>
          <p:nvPr/>
        </p:nvSpPr>
        <p:spPr>
          <a:xfrm>
            <a:off x="532859" y="769203"/>
            <a:ext cx="8230141" cy="830997"/>
          </a:xfrm>
          <a:prstGeom prst="rect">
            <a:avLst/>
          </a:prstGeom>
          <a:noFill/>
        </p:spPr>
        <p:txBody>
          <a:bodyPr wrap="square" rtlCol="0">
            <a:spAutoFit/>
          </a:bodyPr>
          <a:lstStyle/>
          <a:p>
            <a:r>
              <a:rPr lang="en-US" b="1" dirty="0" smtClean="0">
                <a:solidFill>
                  <a:srgbClr val="0000FF"/>
                </a:solidFill>
              </a:rPr>
              <a:t>There are different possibilities to obtain drifter trajectories and sensor data graphs or data downloads from the web</a:t>
            </a:r>
            <a:r>
              <a:rPr lang="en-US" dirty="0" smtClean="0"/>
              <a:t>:</a:t>
            </a:r>
            <a:endParaRPr lang="en-US" dirty="0"/>
          </a:p>
        </p:txBody>
      </p:sp>
      <p:sp>
        <p:nvSpPr>
          <p:cNvPr id="17" name="TextBox 16"/>
          <p:cNvSpPr txBox="1"/>
          <p:nvPr/>
        </p:nvSpPr>
        <p:spPr>
          <a:xfrm flipH="1">
            <a:off x="8605086" y="3911600"/>
            <a:ext cx="538914" cy="307777"/>
          </a:xfrm>
          <a:prstGeom prst="rect">
            <a:avLst/>
          </a:prstGeom>
          <a:noFill/>
        </p:spPr>
        <p:txBody>
          <a:bodyPr wrap="square" rtlCol="0">
            <a:spAutoFit/>
          </a:bodyPr>
          <a:lstStyle/>
          <a:p>
            <a:r>
              <a:rPr lang="en-US" sz="1400" b="1" dirty="0" smtClean="0">
                <a:solidFill>
                  <a:srgbClr val="0000FF"/>
                </a:solidFill>
              </a:rPr>
              <a:t>ex:2</a:t>
            </a:r>
            <a:endParaRPr lang="en-US" sz="1400" b="1" dirty="0">
              <a:solidFill>
                <a:srgbClr val="0000FF"/>
              </a:solidFill>
            </a:endParaRPr>
          </a:p>
        </p:txBody>
      </p:sp>
      <p:sp>
        <p:nvSpPr>
          <p:cNvPr id="18" name="Rectangle 17"/>
          <p:cNvSpPr/>
          <p:nvPr/>
        </p:nvSpPr>
        <p:spPr>
          <a:xfrm>
            <a:off x="8589536" y="3476823"/>
            <a:ext cx="503664" cy="307777"/>
          </a:xfrm>
          <a:prstGeom prst="rect">
            <a:avLst/>
          </a:prstGeom>
        </p:spPr>
        <p:txBody>
          <a:bodyPr wrap="none">
            <a:spAutoFit/>
          </a:bodyPr>
          <a:lstStyle/>
          <a:p>
            <a:r>
              <a:rPr lang="en-US" sz="1400" b="1" dirty="0" smtClean="0">
                <a:solidFill>
                  <a:srgbClr val="0000FF"/>
                </a:solidFill>
              </a:rPr>
              <a:t>ex:1</a:t>
            </a:r>
            <a:endParaRPr lang="en-US" sz="1400" b="1" dirty="0">
              <a:solidFill>
                <a:srgbClr val="0000FF"/>
              </a:solidFill>
            </a:endParaRPr>
          </a:p>
        </p:txBody>
      </p:sp>
      <p:sp>
        <p:nvSpPr>
          <p:cNvPr id="20" name="TextBox 19"/>
          <p:cNvSpPr txBox="1"/>
          <p:nvPr/>
        </p:nvSpPr>
        <p:spPr>
          <a:xfrm flipH="1">
            <a:off x="8610600" y="4950023"/>
            <a:ext cx="538914" cy="307777"/>
          </a:xfrm>
          <a:prstGeom prst="rect">
            <a:avLst/>
          </a:prstGeom>
          <a:noFill/>
        </p:spPr>
        <p:txBody>
          <a:bodyPr wrap="square" rtlCol="0">
            <a:spAutoFit/>
          </a:bodyPr>
          <a:lstStyle/>
          <a:p>
            <a:r>
              <a:rPr lang="en-US" sz="1400" b="1" dirty="0" smtClean="0">
                <a:solidFill>
                  <a:srgbClr val="0000FF"/>
                </a:solidFill>
              </a:rPr>
              <a:t>ex:3</a:t>
            </a:r>
            <a:endParaRPr lang="en-US" sz="1400" b="1" dirty="0">
              <a:solidFill>
                <a:srgbClr val="0000FF"/>
              </a:solidFill>
            </a:endParaRPr>
          </a:p>
        </p:txBody>
      </p:sp>
    </p:spTree>
    <p:extLst>
      <p:ext uri="{BB962C8B-B14F-4D97-AF65-F5344CB8AC3E}">
        <p14:creationId xmlns:p14="http://schemas.microsoft.com/office/powerpoint/2010/main" val="194151480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98619" y="51137"/>
            <a:ext cx="5643083" cy="553998"/>
          </a:xfrm>
          <a:prstGeom prst="rect">
            <a:avLst/>
          </a:prstGeom>
          <a:ln w="38100">
            <a:solidFill>
              <a:srgbClr val="0000FF"/>
            </a:solidFill>
          </a:ln>
        </p:spPr>
        <p:txBody>
          <a:bodyPr wrap="none">
            <a:spAutoFit/>
          </a:bodyPr>
          <a:lstStyle/>
          <a:p>
            <a:pPr lvl="0" algn="ctr">
              <a:buClrTx/>
            </a:pPr>
            <a:r>
              <a:rPr lang="en-US" altLang="en-US" sz="3000" b="1" dirty="0" smtClean="0">
                <a:solidFill>
                  <a:schemeClr val="tx1"/>
                </a:solidFill>
              </a:rPr>
              <a:t>Real Time Data Access – Graphs</a:t>
            </a:r>
            <a:endParaRPr lang="en-US" altLang="en-US" sz="3000" b="1" dirty="0">
              <a:solidFill>
                <a:schemeClr val="tx1"/>
              </a:solidFill>
            </a:endParaRPr>
          </a:p>
        </p:txBody>
      </p:sp>
      <p:sp>
        <p:nvSpPr>
          <p:cNvPr id="5" name="Rectangle 3"/>
          <p:cNvSpPr>
            <a:spLocks noChangeArrowheads="1"/>
          </p:cNvSpPr>
          <p:nvPr/>
        </p:nvSpPr>
        <p:spPr bwMode="auto">
          <a:xfrm>
            <a:off x="533400" y="916076"/>
            <a:ext cx="8229600" cy="91272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80937"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smtClean="0">
                <a:ln>
                  <a:noFill/>
                </a:ln>
                <a:solidFill>
                  <a:srgbClr val="0000FF"/>
                </a:solidFill>
                <a:effectLst/>
                <a:latin typeface="+mn-lt"/>
                <a:cs typeface="Arial" pitchFamily="34" charset="0"/>
              </a:rPr>
              <a:t>To get</a:t>
            </a:r>
            <a:r>
              <a:rPr kumimoji="0" lang="en-US" altLang="en-US" sz="1800" b="0" i="0" u="none" strike="noStrike" cap="none" normalizeH="0" dirty="0" smtClean="0">
                <a:ln>
                  <a:noFill/>
                </a:ln>
                <a:solidFill>
                  <a:srgbClr val="0000FF"/>
                </a:solidFill>
                <a:effectLst/>
                <a:latin typeface="+mn-lt"/>
                <a:cs typeface="Arial" pitchFamily="34" charset="0"/>
              </a:rPr>
              <a:t> trajectory</a:t>
            </a:r>
            <a:r>
              <a:rPr kumimoji="0" lang="en-US" altLang="en-US" sz="1800" b="0" i="0" u="none" strike="noStrike" cap="none" normalizeH="0" baseline="0" dirty="0" smtClean="0">
                <a:ln>
                  <a:noFill/>
                </a:ln>
                <a:solidFill>
                  <a:srgbClr val="0000FF"/>
                </a:solidFill>
                <a:effectLst/>
                <a:latin typeface="+mn-lt"/>
                <a:cs typeface="Arial" pitchFamily="34" charset="0"/>
              </a:rPr>
              <a:t> and most recent sensor drifter data (up to 15 days), </a:t>
            </a:r>
            <a:r>
              <a:rPr kumimoji="0" lang="en-US" altLang="en-US" sz="1800" b="0" i="0" u="none" strike="noStrike" cap="none" normalizeH="0" dirty="0" smtClean="0">
                <a:ln>
                  <a:noFill/>
                </a:ln>
                <a:solidFill>
                  <a:srgbClr val="0000FF"/>
                </a:solidFill>
                <a:effectLst/>
                <a:latin typeface="+mn-lt"/>
                <a:cs typeface="Arial" pitchFamily="34" charset="0"/>
              </a:rPr>
              <a:t> using </a:t>
            </a:r>
            <a:r>
              <a:rPr kumimoji="0" lang="en-US" altLang="en-US" sz="1800" b="1" i="1" u="none" strike="noStrike" cap="none" normalizeH="0" dirty="0" err="1" smtClean="0">
                <a:ln>
                  <a:noFill/>
                </a:ln>
                <a:solidFill>
                  <a:srgbClr val="0000FF"/>
                </a:solidFill>
                <a:effectLst/>
                <a:latin typeface="+mn-lt"/>
                <a:cs typeface="Arial" pitchFamily="34" charset="0"/>
              </a:rPr>
              <a:t>Meteo</a:t>
            </a:r>
            <a:r>
              <a:rPr lang="en-US" altLang="en-US" sz="1800" b="1" i="1" dirty="0">
                <a:solidFill>
                  <a:srgbClr val="0000FF"/>
                </a:solidFill>
                <a:latin typeface="+mn-lt"/>
                <a:cs typeface="Arial" pitchFamily="34" charset="0"/>
              </a:rPr>
              <a:t>-</a:t>
            </a:r>
            <a:r>
              <a:rPr kumimoji="0" lang="en-US" altLang="en-US" sz="1800" b="1" i="1" u="none" strike="noStrike" cap="none" normalizeH="0" dirty="0" smtClean="0">
                <a:ln>
                  <a:noFill/>
                </a:ln>
                <a:solidFill>
                  <a:srgbClr val="0000FF"/>
                </a:solidFill>
                <a:effectLst/>
                <a:latin typeface="+mn-lt"/>
                <a:cs typeface="Arial" pitchFamily="34" charset="0"/>
              </a:rPr>
              <a:t>France QC Tools</a:t>
            </a:r>
            <a:r>
              <a:rPr lang="en-US" altLang="en-US" sz="1800" dirty="0">
                <a:solidFill>
                  <a:srgbClr val="0000FF"/>
                </a:solidFill>
                <a:latin typeface="+mn-lt"/>
                <a:cs typeface="Arial" pitchFamily="34" charset="0"/>
              </a:rPr>
              <a:t>:</a:t>
            </a:r>
            <a:r>
              <a:rPr kumimoji="0" lang="en-US" altLang="en-US" sz="1800" b="0" i="0" u="none" strike="noStrike" cap="none" normalizeH="0" dirty="0" smtClean="0">
                <a:ln>
                  <a:noFill/>
                </a:ln>
                <a:solidFill>
                  <a:srgbClr val="0000FF"/>
                </a:solidFill>
                <a:effectLst/>
                <a:latin typeface="+mn-lt"/>
                <a:cs typeface="Arial" pitchFamily="34" charset="0"/>
              </a:rPr>
              <a:t> </a:t>
            </a:r>
            <a:r>
              <a:rPr lang="en-US" altLang="en-US" sz="1800" dirty="0" smtClean="0">
                <a:solidFill>
                  <a:srgbClr val="0000FF"/>
                </a:solidFill>
                <a:latin typeface="+mn-lt"/>
                <a:cs typeface="Arial" pitchFamily="34" charset="0"/>
              </a:rPr>
              <a:t>from </a:t>
            </a:r>
            <a:r>
              <a:rPr kumimoji="0" lang="en-US" altLang="en-US" sz="1800" b="0" i="0" u="none" strike="noStrike" cap="none" normalizeH="0" dirty="0" smtClean="0">
                <a:ln>
                  <a:noFill/>
                </a:ln>
                <a:solidFill>
                  <a:srgbClr val="0000FF"/>
                </a:solidFill>
                <a:effectLst/>
                <a:latin typeface="+mn-lt"/>
                <a:cs typeface="Arial" pitchFamily="34" charset="0"/>
              </a:rPr>
              <a:t>dropdown menu, enter </a:t>
            </a:r>
            <a:r>
              <a:rPr kumimoji="0" lang="en-US" altLang="en-US" sz="1800" b="1" i="0" u="none" strike="noStrike" cap="none" normalizeH="0" dirty="0" smtClean="0">
                <a:ln>
                  <a:noFill/>
                </a:ln>
                <a:solidFill>
                  <a:srgbClr val="0000FF"/>
                </a:solidFill>
                <a:effectLst/>
                <a:latin typeface="+mn-lt"/>
                <a:cs typeface="Arial" pitchFamily="34" charset="0"/>
              </a:rPr>
              <a:t>WMO</a:t>
            </a:r>
            <a:r>
              <a:rPr kumimoji="0" lang="en-US" altLang="en-US" sz="1800" b="0" i="0" u="none" strike="noStrike" cap="none" normalizeH="0" dirty="0" smtClean="0">
                <a:ln>
                  <a:noFill/>
                </a:ln>
                <a:solidFill>
                  <a:srgbClr val="0000FF"/>
                </a:solidFill>
                <a:effectLst/>
                <a:latin typeface="+mn-lt"/>
                <a:cs typeface="Arial" pitchFamily="34" charset="0"/>
              </a:rPr>
              <a:t> number, </a:t>
            </a:r>
            <a:r>
              <a:rPr kumimoji="0" lang="en-US" altLang="en-US" sz="1800" b="0" i="0" u="none" strike="noStrike" cap="none" normalizeH="0" baseline="0" dirty="0" smtClean="0">
                <a:ln>
                  <a:noFill/>
                </a:ln>
                <a:solidFill>
                  <a:srgbClr val="0000FF"/>
                </a:solidFill>
                <a:effectLst/>
                <a:latin typeface="+mn-lt"/>
                <a:cs typeface="Arial" pitchFamily="34" charset="0"/>
              </a:rPr>
              <a:t>select desired </a:t>
            </a:r>
            <a:r>
              <a:rPr kumimoji="0" lang="en-US" altLang="en-US" sz="1800" b="1" i="0" u="none" strike="noStrike" cap="none" normalizeH="0" baseline="0" dirty="0" smtClean="0">
                <a:ln>
                  <a:noFill/>
                </a:ln>
                <a:solidFill>
                  <a:srgbClr val="0000FF"/>
                </a:solidFill>
                <a:effectLst/>
                <a:latin typeface="+mn-lt"/>
                <a:cs typeface="Arial" pitchFamily="34" charset="0"/>
              </a:rPr>
              <a:t>parameter</a:t>
            </a:r>
            <a:r>
              <a:rPr kumimoji="0" lang="en-US" altLang="en-US" sz="1800" b="0" i="0" u="none" strike="noStrike" cap="none" normalizeH="0" dirty="0" smtClean="0">
                <a:ln>
                  <a:noFill/>
                </a:ln>
                <a:solidFill>
                  <a:srgbClr val="0000FF"/>
                </a:solidFill>
                <a:effectLst/>
                <a:latin typeface="+mn-lt"/>
                <a:cs typeface="Arial" pitchFamily="34" charset="0"/>
              </a:rPr>
              <a:t> </a:t>
            </a:r>
            <a:r>
              <a:rPr kumimoji="0" lang="en-US" altLang="en-US" sz="1800" b="0" i="0" u="none" strike="noStrike" cap="none" normalizeH="0" baseline="0" dirty="0" smtClean="0">
                <a:ln>
                  <a:noFill/>
                </a:ln>
                <a:solidFill>
                  <a:srgbClr val="0000FF"/>
                </a:solidFill>
                <a:effectLst/>
                <a:latin typeface="+mn-lt"/>
                <a:cs typeface="Arial" pitchFamily="34" charset="0"/>
              </a:rPr>
              <a:t>or </a:t>
            </a:r>
            <a:r>
              <a:rPr kumimoji="0" lang="en-US" altLang="en-US" sz="1800" b="1" i="0" u="none" strike="noStrike" cap="none" normalizeH="0" baseline="0" dirty="0" smtClean="0">
                <a:ln>
                  <a:noFill/>
                </a:ln>
                <a:solidFill>
                  <a:srgbClr val="0000FF"/>
                </a:solidFill>
                <a:effectLst/>
                <a:latin typeface="+mn-lt"/>
                <a:cs typeface="Arial" pitchFamily="34" charset="0"/>
              </a:rPr>
              <a:t>all</a:t>
            </a:r>
            <a:r>
              <a:rPr kumimoji="0" lang="en-US" altLang="en-US" sz="1800" b="0" i="0" u="none" strike="noStrike" cap="none" normalizeH="0" baseline="0" dirty="0" smtClean="0">
                <a:ln>
                  <a:noFill/>
                </a:ln>
                <a:solidFill>
                  <a:srgbClr val="0000FF"/>
                </a:solidFill>
                <a:effectLst/>
                <a:latin typeface="+mn-lt"/>
                <a:cs typeface="Arial" pitchFamily="34" charset="0"/>
              </a:rPr>
              <a:t> in the same page to see all sensors at once, and click </a:t>
            </a:r>
            <a:r>
              <a:rPr kumimoji="0" lang="en-US" altLang="en-US" sz="1800" b="1" i="0" u="none" strike="noStrike" cap="none" normalizeH="0" baseline="0" dirty="0" smtClean="0">
                <a:ln>
                  <a:noFill/>
                </a:ln>
                <a:solidFill>
                  <a:srgbClr val="0000FF"/>
                </a:solidFill>
                <a:effectLst/>
                <a:latin typeface="+mn-lt"/>
                <a:cs typeface="Arial" pitchFamily="34" charset="0"/>
              </a:rPr>
              <a:t>OK</a:t>
            </a:r>
          </a:p>
        </p:txBody>
      </p:sp>
      <p:sp>
        <p:nvSpPr>
          <p:cNvPr id="3" name="Rectangle 2"/>
          <p:cNvSpPr/>
          <p:nvPr/>
        </p:nvSpPr>
        <p:spPr>
          <a:xfrm>
            <a:off x="1066800" y="1748135"/>
            <a:ext cx="7162800" cy="461665"/>
          </a:xfrm>
          <a:prstGeom prst="rect">
            <a:avLst/>
          </a:prstGeom>
        </p:spPr>
        <p:txBody>
          <a:bodyPr wrap="square">
            <a:spAutoFit/>
          </a:bodyPr>
          <a:lstStyle/>
          <a:p>
            <a:r>
              <a:rPr lang="en-US" b="1" i="1" dirty="0">
                <a:solidFill>
                  <a:schemeClr val="tx1"/>
                </a:solidFill>
              </a:rPr>
              <a:t>http://esurfmar.meteo.fr/qctools/dataplotsurfmar.htm</a:t>
            </a:r>
          </a:p>
        </p:txBody>
      </p:sp>
      <p:pic>
        <p:nvPicPr>
          <p:cNvPr id="1638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2080" t="16517" r="15442" b="29244"/>
          <a:stretch/>
        </p:blipFill>
        <p:spPr bwMode="auto">
          <a:xfrm>
            <a:off x="342900" y="2221086"/>
            <a:ext cx="8610600" cy="4027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bwMode="auto">
          <a:xfrm flipH="1">
            <a:off x="4343400" y="5410200"/>
            <a:ext cx="495300" cy="228600"/>
          </a:xfrm>
          <a:prstGeom prst="straightConnector1">
            <a:avLst/>
          </a:prstGeom>
          <a:solidFill>
            <a:srgbClr val="00B8FF"/>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p:cNvCxnSpPr/>
          <p:nvPr/>
        </p:nvCxnSpPr>
        <p:spPr bwMode="auto">
          <a:xfrm flipH="1">
            <a:off x="4343400" y="3733800"/>
            <a:ext cx="495300" cy="228600"/>
          </a:xfrm>
          <a:prstGeom prst="straightConnector1">
            <a:avLst/>
          </a:prstGeom>
          <a:solidFill>
            <a:srgbClr val="00B8FF"/>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Arrow Connector 10"/>
          <p:cNvCxnSpPr/>
          <p:nvPr/>
        </p:nvCxnSpPr>
        <p:spPr bwMode="auto">
          <a:xfrm>
            <a:off x="6057900" y="5600700"/>
            <a:ext cx="342900" cy="342900"/>
          </a:xfrm>
          <a:prstGeom prst="straightConnector1">
            <a:avLst/>
          </a:prstGeom>
          <a:solidFill>
            <a:srgbClr val="00B8FF"/>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Box 8"/>
          <p:cNvSpPr txBox="1"/>
          <p:nvPr/>
        </p:nvSpPr>
        <p:spPr>
          <a:xfrm>
            <a:off x="533400" y="605135"/>
            <a:ext cx="685801" cy="307777"/>
          </a:xfrm>
          <a:prstGeom prst="rect">
            <a:avLst/>
          </a:prstGeom>
          <a:noFill/>
        </p:spPr>
        <p:txBody>
          <a:bodyPr wrap="square" rtlCol="0">
            <a:spAutoFit/>
          </a:bodyPr>
          <a:lstStyle/>
          <a:p>
            <a:r>
              <a:rPr lang="en-US" sz="1400" b="1" dirty="0" smtClean="0">
                <a:solidFill>
                  <a:srgbClr val="0000FF"/>
                </a:solidFill>
              </a:rPr>
              <a:t>EX 2:</a:t>
            </a:r>
            <a:endParaRPr lang="en-US" sz="1400" b="1" dirty="0">
              <a:solidFill>
                <a:srgbClr val="0000FF"/>
              </a:solidFill>
            </a:endParaRPr>
          </a:p>
        </p:txBody>
      </p:sp>
    </p:spTree>
    <p:extLst>
      <p:ext uri="{BB962C8B-B14F-4D97-AF65-F5344CB8AC3E}">
        <p14:creationId xmlns:p14="http://schemas.microsoft.com/office/powerpoint/2010/main" val="426711123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97979" y="51137"/>
            <a:ext cx="3044360" cy="553998"/>
          </a:xfrm>
          <a:prstGeom prst="rect">
            <a:avLst/>
          </a:prstGeom>
          <a:ln w="38100">
            <a:solidFill>
              <a:srgbClr val="0000FF"/>
            </a:solidFill>
          </a:ln>
        </p:spPr>
        <p:txBody>
          <a:bodyPr wrap="none">
            <a:spAutoFit/>
          </a:bodyPr>
          <a:lstStyle/>
          <a:p>
            <a:pPr lvl="0" algn="ctr">
              <a:buClrTx/>
            </a:pPr>
            <a:r>
              <a:rPr lang="en-US" altLang="en-US" sz="3000" b="1" dirty="0" smtClean="0">
                <a:solidFill>
                  <a:schemeClr val="tx1"/>
                </a:solidFill>
              </a:rPr>
              <a:t>QC-Tools Results</a:t>
            </a:r>
            <a:endParaRPr lang="en-US" altLang="en-US" sz="3000" b="1" dirty="0">
              <a:solidFill>
                <a:schemeClr val="tx1"/>
              </a:solidFill>
            </a:endParaRPr>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871" t="26556" r="14697" b="29590"/>
          <a:stretch/>
        </p:blipFill>
        <p:spPr bwMode="auto">
          <a:xfrm>
            <a:off x="92838" y="1295400"/>
            <a:ext cx="4148274" cy="1527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1310" t="43808" r="15021" b="12270"/>
          <a:stretch/>
        </p:blipFill>
        <p:spPr bwMode="auto">
          <a:xfrm>
            <a:off x="104178" y="2849783"/>
            <a:ext cx="4124941" cy="153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1660" t="31681" r="15476" b="28320"/>
          <a:stretch/>
        </p:blipFill>
        <p:spPr bwMode="auto">
          <a:xfrm>
            <a:off x="133017" y="4386833"/>
            <a:ext cx="4069976" cy="1396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1905" t="16517" r="15441" b="45052"/>
          <a:stretch/>
        </p:blipFill>
        <p:spPr bwMode="auto">
          <a:xfrm>
            <a:off x="4343400" y="1371600"/>
            <a:ext cx="4540624" cy="1501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4"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23530" t="31859" r="5147" b="27228"/>
          <a:stretch/>
        </p:blipFill>
        <p:spPr bwMode="auto">
          <a:xfrm>
            <a:off x="4382026" y="3398951"/>
            <a:ext cx="4582679" cy="1642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325833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5257800"/>
            <a:ext cx="1715213" cy="461665"/>
          </a:xfrm>
          <a:prstGeom prst="rect">
            <a:avLst/>
          </a:prstGeom>
        </p:spPr>
        <p:txBody>
          <a:bodyPr wrap="none">
            <a:spAutoFit/>
          </a:bodyPr>
          <a:lstStyle/>
          <a:p>
            <a:pPr algn="ctr">
              <a:buClrTx/>
              <a:buFontTx/>
              <a:buNone/>
            </a:pPr>
            <a:r>
              <a:rPr lang="en-US" altLang="en-US" b="1" dirty="0"/>
              <a:t>Web Access</a:t>
            </a:r>
            <a:endParaRPr lang="en-US" altLang="en-US" b="1" dirty="0"/>
          </a:p>
        </p:txBody>
      </p:sp>
      <p:sp>
        <p:nvSpPr>
          <p:cNvPr id="7" name="Rectangle 6"/>
          <p:cNvSpPr/>
          <p:nvPr/>
        </p:nvSpPr>
        <p:spPr>
          <a:xfrm>
            <a:off x="1566787" y="51137"/>
            <a:ext cx="5906745" cy="584775"/>
          </a:xfrm>
          <a:prstGeom prst="rect">
            <a:avLst/>
          </a:prstGeom>
          <a:ln w="38100">
            <a:solidFill>
              <a:srgbClr val="0000FF"/>
            </a:solidFill>
          </a:ln>
        </p:spPr>
        <p:txBody>
          <a:bodyPr wrap="none">
            <a:spAutoFit/>
          </a:bodyPr>
          <a:lstStyle/>
          <a:p>
            <a:pPr lvl="0" algn="ctr">
              <a:buClrTx/>
            </a:pPr>
            <a:r>
              <a:rPr lang="en-US" altLang="en-US" sz="3200" b="1" dirty="0" smtClean="0">
                <a:solidFill>
                  <a:schemeClr val="tx1"/>
                </a:solidFill>
              </a:rPr>
              <a:t>Real Time Data Access – Graphs</a:t>
            </a:r>
            <a:endParaRPr lang="en-US" altLang="en-US" sz="3200" b="1" dirty="0">
              <a:solidFill>
                <a:schemeClr val="tx1"/>
              </a:solidFill>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206" t="27395" r="17332" b="14285"/>
          <a:stretch/>
        </p:blipFill>
        <p:spPr bwMode="auto">
          <a:xfrm>
            <a:off x="46775" y="1393247"/>
            <a:ext cx="7039825" cy="4626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219200" y="609600"/>
            <a:ext cx="6477000" cy="461665"/>
          </a:xfrm>
          <a:prstGeom prst="rect">
            <a:avLst/>
          </a:prstGeom>
        </p:spPr>
        <p:txBody>
          <a:bodyPr wrap="square">
            <a:spAutoFit/>
          </a:bodyPr>
          <a:lstStyle/>
          <a:p>
            <a:r>
              <a:rPr lang="en-US" b="1" i="1" dirty="0">
                <a:solidFill>
                  <a:schemeClr val="tx1"/>
                </a:solidFill>
              </a:rPr>
              <a:t>http://</a:t>
            </a:r>
            <a:r>
              <a:rPr lang="en-US" b="1" i="1" dirty="0" smtClean="0">
                <a:solidFill>
                  <a:schemeClr val="tx1"/>
                </a:solidFill>
              </a:rPr>
              <a:t>osmc.noaa.gov/Monitor/OSMC/OSMC.html</a:t>
            </a:r>
            <a:endParaRPr lang="en-US" b="1" dirty="0">
              <a:solidFill>
                <a:schemeClr val="tx1"/>
              </a:solidFill>
            </a:endParaRPr>
          </a:p>
        </p:txBody>
      </p:sp>
      <p:pic>
        <p:nvPicPr>
          <p:cNvPr id="717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7311" t="38857" r="20692" b="8403"/>
          <a:stretch/>
        </p:blipFill>
        <p:spPr bwMode="auto">
          <a:xfrm>
            <a:off x="3124200" y="3013918"/>
            <a:ext cx="5943600" cy="3767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6200" y="990600"/>
            <a:ext cx="2963183" cy="461665"/>
          </a:xfrm>
          <a:prstGeom prst="rect">
            <a:avLst/>
          </a:prstGeom>
        </p:spPr>
        <p:txBody>
          <a:bodyPr wrap="none">
            <a:spAutoFit/>
          </a:bodyPr>
          <a:lstStyle/>
          <a:p>
            <a:r>
              <a:rPr lang="en-US" altLang="en-US" b="1" dirty="0">
                <a:solidFill>
                  <a:srgbClr val="0000FF"/>
                </a:solidFill>
              </a:rPr>
              <a:t>– </a:t>
            </a:r>
            <a:r>
              <a:rPr lang="en-US" altLang="en-US" sz="2000" b="1" dirty="0" smtClean="0">
                <a:solidFill>
                  <a:srgbClr val="0000FF"/>
                </a:solidFill>
              </a:rPr>
              <a:t>Ex 1: A </a:t>
            </a:r>
            <a:r>
              <a:rPr lang="en-US" altLang="en-US" sz="2000" b="1" dirty="0">
                <a:solidFill>
                  <a:srgbClr val="0000FF"/>
                </a:solidFill>
              </a:rPr>
              <a:t>Specific </a:t>
            </a:r>
            <a:r>
              <a:rPr lang="en-US" altLang="en-US" sz="2000" b="1" dirty="0" smtClean="0">
                <a:solidFill>
                  <a:srgbClr val="0000FF"/>
                </a:solidFill>
              </a:rPr>
              <a:t>Drifter</a:t>
            </a:r>
            <a:endParaRPr lang="en-US" sz="2000" dirty="0">
              <a:solidFill>
                <a:srgbClr val="0000FF"/>
              </a:solidFill>
            </a:endParaRPr>
          </a:p>
        </p:txBody>
      </p:sp>
    </p:spTree>
    <p:extLst>
      <p:ext uri="{BB962C8B-B14F-4D97-AF65-F5344CB8AC3E}">
        <p14:creationId xmlns:p14="http://schemas.microsoft.com/office/powerpoint/2010/main" val="21507940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4"/>
          <p:cNvSpPr>
            <a:spLocks noChangeArrowheads="1"/>
          </p:cNvSpPr>
          <p:nvPr/>
        </p:nvSpPr>
        <p:spPr bwMode="auto">
          <a:xfrm>
            <a:off x="381000" y="205783"/>
            <a:ext cx="8382000" cy="1079399"/>
          </a:xfrm>
          <a:prstGeom prst="rect">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spcBef>
                <a:spcPts val="2000"/>
              </a:spcBef>
              <a:buClrTx/>
              <a:buFontTx/>
              <a:buNone/>
            </a:pPr>
            <a:r>
              <a:rPr lang="en-US" altLang="en-US" sz="3200" b="1" dirty="0">
                <a:solidFill>
                  <a:srgbClr val="3333CC"/>
                </a:solidFill>
                <a:latin typeface="Comic Sans MS" pitchFamily="64" charset="0"/>
              </a:rPr>
              <a:t>The </a:t>
            </a:r>
            <a:r>
              <a:rPr lang="en-US" altLang="en-US" sz="3200" b="1" u="sng" dirty="0">
                <a:solidFill>
                  <a:srgbClr val="3333CC"/>
                </a:solidFill>
                <a:latin typeface="Comic Sans MS" pitchFamily="64" charset="0"/>
              </a:rPr>
              <a:t>DOC</a:t>
            </a:r>
            <a:r>
              <a:rPr lang="en-US" altLang="en-US" sz="3200" b="1" dirty="0">
                <a:solidFill>
                  <a:srgbClr val="3333CC"/>
                </a:solidFill>
                <a:latin typeface="Comic Sans MS" pitchFamily="64" charset="0"/>
              </a:rPr>
              <a:t> and The </a:t>
            </a:r>
            <a:r>
              <a:rPr lang="en-US" altLang="en-US" sz="3200" b="1" u="sng" dirty="0">
                <a:solidFill>
                  <a:srgbClr val="3333CC"/>
                </a:solidFill>
                <a:latin typeface="Comic Sans MS" pitchFamily="64" charset="0"/>
              </a:rPr>
              <a:t>DAC</a:t>
            </a:r>
            <a:r>
              <a:rPr lang="en-US" altLang="en-US" sz="3200" b="1" dirty="0">
                <a:solidFill>
                  <a:srgbClr val="3333CC"/>
                </a:solidFill>
                <a:latin typeface="Comic Sans MS" pitchFamily="64" charset="0"/>
              </a:rPr>
              <a:t> Work Together But …They Have Different Tasks</a:t>
            </a:r>
          </a:p>
        </p:txBody>
      </p:sp>
      <p:grpSp>
        <p:nvGrpSpPr>
          <p:cNvPr id="4" name="Group 3"/>
          <p:cNvGrpSpPr/>
          <p:nvPr/>
        </p:nvGrpSpPr>
        <p:grpSpPr>
          <a:xfrm>
            <a:off x="152400" y="1371600"/>
            <a:ext cx="3810000" cy="5172510"/>
            <a:chOff x="152400" y="1371600"/>
            <a:chExt cx="3810000" cy="5172510"/>
          </a:xfrm>
        </p:grpSpPr>
        <p:sp>
          <p:nvSpPr>
            <p:cNvPr id="10247" name="Rectangle 7"/>
            <p:cNvSpPr>
              <a:spLocks noChangeArrowheads="1"/>
            </p:cNvSpPr>
            <p:nvPr/>
          </p:nvSpPr>
          <p:spPr bwMode="auto">
            <a:xfrm>
              <a:off x="1409700" y="1371600"/>
              <a:ext cx="1257300" cy="579438"/>
            </a:xfrm>
            <a:prstGeom prst="rect">
              <a:avLst/>
            </a:prstGeom>
            <a:solidFill>
              <a:srgbClr val="00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ClrTx/>
                <a:buFontTx/>
                <a:buNone/>
              </a:pPr>
              <a:r>
                <a:rPr lang="en-US" altLang="en-US" sz="3200" b="1" dirty="0">
                  <a:solidFill>
                    <a:srgbClr val="FFFF00"/>
                  </a:solidFill>
                </a:rPr>
                <a:t>DOC</a:t>
              </a:r>
            </a:p>
          </p:txBody>
        </p:sp>
        <p:pic>
          <p:nvPicPr>
            <p:cNvPr id="1024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6612" y="2208213"/>
              <a:ext cx="1093788" cy="9509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9325" y="2425700"/>
              <a:ext cx="655638" cy="644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50" name="Text Box 10"/>
            <p:cNvSpPr txBox="1">
              <a:spLocks noChangeArrowheads="1"/>
            </p:cNvSpPr>
            <p:nvPr/>
          </p:nvSpPr>
          <p:spPr bwMode="auto">
            <a:xfrm>
              <a:off x="152400" y="3505200"/>
              <a:ext cx="3810000" cy="3038910"/>
            </a:xfrm>
            <a:prstGeom prst="rect">
              <a:avLst/>
            </a:prstGeom>
            <a:solidFill>
              <a:srgbClr val="0000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1250"/>
                </a:spcBef>
                <a:buClrTx/>
                <a:buFontTx/>
                <a:buNone/>
              </a:pPr>
              <a:r>
                <a:rPr lang="en-US" altLang="en-US" sz="2000" b="1" dirty="0">
                  <a:solidFill>
                    <a:srgbClr val="FFFF00"/>
                  </a:solidFill>
                </a:rPr>
                <a:t>Takes care of logistics, from the request of the  IDS, to the deployment of the drifters</a:t>
              </a:r>
            </a:p>
            <a:p>
              <a:pPr>
                <a:spcBef>
                  <a:spcPts val="1250"/>
                </a:spcBef>
                <a:buClr>
                  <a:srgbClr val="FFFF00"/>
                </a:buClr>
                <a:buFont typeface="Wingdings" charset="2"/>
                <a:buChar char=""/>
              </a:pPr>
              <a:r>
                <a:rPr lang="en-US" altLang="en-US" sz="2000" dirty="0">
                  <a:solidFill>
                    <a:srgbClr val="FFFF00"/>
                  </a:solidFill>
                </a:rPr>
                <a:t>Develops &amp; coordinates drifter deployment plans</a:t>
              </a:r>
            </a:p>
            <a:p>
              <a:pPr>
                <a:lnSpc>
                  <a:spcPct val="80000"/>
                </a:lnSpc>
                <a:spcBef>
                  <a:spcPts val="1250"/>
                </a:spcBef>
                <a:buClr>
                  <a:srgbClr val="FFFF00"/>
                </a:buClr>
                <a:buFont typeface="Wingdings" charset="2"/>
                <a:buChar char=""/>
              </a:pPr>
              <a:r>
                <a:rPr lang="en-US" altLang="en-US" sz="2000" dirty="0">
                  <a:solidFill>
                    <a:srgbClr val="FFFF00"/>
                  </a:solidFill>
                </a:rPr>
                <a:t>Finds ships for </a:t>
              </a:r>
              <a:r>
                <a:rPr lang="en-US" altLang="en-US" sz="2000" dirty="0" smtClean="0">
                  <a:solidFill>
                    <a:srgbClr val="FFFF00"/>
                  </a:solidFill>
                </a:rPr>
                <a:t>deployments</a:t>
              </a:r>
              <a:endParaRPr lang="en-US" altLang="en-US" sz="2000" dirty="0">
                <a:solidFill>
                  <a:srgbClr val="FFFF00"/>
                </a:solidFill>
              </a:endParaRPr>
            </a:p>
            <a:p>
              <a:pPr>
                <a:lnSpc>
                  <a:spcPct val="80000"/>
                </a:lnSpc>
                <a:spcBef>
                  <a:spcPts val="1250"/>
                </a:spcBef>
                <a:buClr>
                  <a:srgbClr val="FFFF00"/>
                </a:buClr>
                <a:buFont typeface="Wingdings" charset="2"/>
                <a:buChar char=""/>
              </a:pPr>
              <a:r>
                <a:rPr lang="en-US" altLang="en-US" sz="2000" dirty="0">
                  <a:solidFill>
                    <a:srgbClr val="FFFF00"/>
                  </a:solidFill>
                </a:rPr>
                <a:t>Maintains </a:t>
              </a:r>
              <a:r>
                <a:rPr lang="en-US" altLang="en-US" sz="2000" dirty="0" smtClean="0">
                  <a:solidFill>
                    <a:srgbClr val="FFFF00"/>
                  </a:solidFill>
                </a:rPr>
                <a:t>Metadata</a:t>
              </a:r>
              <a:endParaRPr lang="en-US" altLang="en-US" sz="2000" dirty="0">
                <a:solidFill>
                  <a:srgbClr val="FFFF00"/>
                </a:solidFill>
              </a:endParaRPr>
            </a:p>
            <a:p>
              <a:pPr algn="ctr">
                <a:lnSpc>
                  <a:spcPct val="80000"/>
                </a:lnSpc>
                <a:spcBef>
                  <a:spcPts val="1250"/>
                </a:spcBef>
                <a:buClrTx/>
                <a:buFontTx/>
                <a:buNone/>
              </a:pPr>
              <a:r>
                <a:rPr lang="en-US" altLang="en-US" sz="2000" b="1" dirty="0">
                  <a:solidFill>
                    <a:srgbClr val="FFFF00"/>
                  </a:solidFill>
                </a:rPr>
                <a:t>Shaun </a:t>
              </a:r>
              <a:r>
                <a:rPr lang="en-US" altLang="en-US" sz="2000" b="1" dirty="0" err="1">
                  <a:solidFill>
                    <a:srgbClr val="FFFF00"/>
                  </a:solidFill>
                </a:rPr>
                <a:t>Dolk</a:t>
              </a:r>
              <a:endParaRPr lang="en-US" altLang="en-US" sz="2000" b="1" dirty="0">
                <a:solidFill>
                  <a:srgbClr val="FFFF00"/>
                </a:solidFill>
              </a:endParaRPr>
            </a:p>
          </p:txBody>
        </p:sp>
      </p:grpSp>
      <p:grpSp>
        <p:nvGrpSpPr>
          <p:cNvPr id="3" name="Group 2"/>
          <p:cNvGrpSpPr/>
          <p:nvPr/>
        </p:nvGrpSpPr>
        <p:grpSpPr>
          <a:xfrm>
            <a:off x="4038600" y="1328391"/>
            <a:ext cx="4419600" cy="5442166"/>
            <a:chOff x="4038600" y="1328391"/>
            <a:chExt cx="4419600" cy="5442166"/>
          </a:xfrm>
        </p:grpSpPr>
        <p:sp>
          <p:nvSpPr>
            <p:cNvPr id="10242" name="Rectangle 2"/>
            <p:cNvSpPr>
              <a:spLocks noChangeArrowheads="1"/>
            </p:cNvSpPr>
            <p:nvPr/>
          </p:nvSpPr>
          <p:spPr bwMode="auto">
            <a:xfrm>
              <a:off x="5715000" y="1328391"/>
              <a:ext cx="1244600" cy="579438"/>
            </a:xfrm>
            <a:prstGeom prst="rect">
              <a:avLst/>
            </a:prstGeom>
            <a:solidFill>
              <a:srgbClr val="FFFF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ClrTx/>
                <a:buFontTx/>
                <a:buNone/>
              </a:pPr>
              <a:r>
                <a:rPr lang="en-US" altLang="en-US" sz="3200" b="1" dirty="0"/>
                <a:t>DAC</a:t>
              </a:r>
            </a:p>
          </p:txBody>
        </p:sp>
        <p:sp>
          <p:nvSpPr>
            <p:cNvPr id="10243" name="Text Box 3"/>
            <p:cNvSpPr txBox="1">
              <a:spLocks noChangeArrowheads="1"/>
            </p:cNvSpPr>
            <p:nvPr/>
          </p:nvSpPr>
          <p:spPr bwMode="auto">
            <a:xfrm>
              <a:off x="4038600" y="3429000"/>
              <a:ext cx="4267199" cy="3341557"/>
            </a:xfrm>
            <a:prstGeom prst="rect">
              <a:avLst/>
            </a:prstGeom>
            <a:solidFill>
              <a:srgbClr val="FFFF00"/>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nSpc>
                  <a:spcPct val="85000"/>
                </a:lnSpc>
                <a:buClrTx/>
                <a:buFontTx/>
                <a:buNone/>
              </a:pPr>
              <a:r>
                <a:rPr lang="en-US" altLang="en-US" sz="2000" b="1" dirty="0"/>
                <a:t>Maintains a database with drifter data from deployment until buoy stops transmitting, and QC data</a:t>
              </a:r>
            </a:p>
            <a:p>
              <a:pPr>
                <a:buFont typeface="Wingdings" charset="2"/>
                <a:buChar char=""/>
              </a:pPr>
              <a:r>
                <a:rPr lang="en-US" altLang="en-US" sz="2000" dirty="0"/>
                <a:t>Decodes raw data &amp; applies calibrations when needed</a:t>
              </a:r>
            </a:p>
            <a:p>
              <a:pPr>
                <a:buFont typeface="Wingdings" charset="2"/>
                <a:buChar char=""/>
              </a:pPr>
              <a:r>
                <a:rPr lang="en-US" altLang="en-US" sz="2000" dirty="0"/>
                <a:t>Quality controls and interpolates data</a:t>
              </a:r>
            </a:p>
            <a:p>
              <a:pPr>
                <a:buFont typeface="Wingdings" charset="2"/>
                <a:buChar char=""/>
              </a:pPr>
              <a:r>
                <a:rPr lang="en-US" altLang="en-US" sz="2000" dirty="0"/>
                <a:t>Makes data available through web and distributes for archiving</a:t>
              </a:r>
            </a:p>
            <a:p>
              <a:pPr>
                <a:buFont typeface="Wingdings" charset="2"/>
                <a:buChar char=""/>
              </a:pPr>
              <a:r>
                <a:rPr lang="en-US" altLang="en-US" sz="2000" dirty="0" smtClean="0"/>
                <a:t>Initiates </a:t>
              </a:r>
              <a:r>
                <a:rPr lang="en-US" altLang="en-US" sz="2000" dirty="0"/>
                <a:t>and QC drifters on/off GTS</a:t>
              </a:r>
            </a:p>
            <a:p>
              <a:pPr algn="ctr">
                <a:buClrTx/>
                <a:buFontTx/>
                <a:buNone/>
              </a:pPr>
              <a:r>
                <a:rPr lang="en-US" altLang="en-US" sz="2000" b="1" dirty="0"/>
                <a:t>Mayra </a:t>
              </a:r>
              <a:r>
                <a:rPr lang="en-US" altLang="en-US" sz="2000" b="1" dirty="0" err="1"/>
                <a:t>Pazos</a:t>
              </a:r>
              <a:r>
                <a:rPr lang="en-US" altLang="en-US" sz="2000" b="1" dirty="0"/>
                <a:t> </a:t>
              </a:r>
            </a:p>
            <a:p>
              <a:pPr algn="ctr">
                <a:buClrTx/>
                <a:buFontTx/>
                <a:buNone/>
              </a:pPr>
              <a:r>
                <a:rPr lang="en-US" altLang="en-US" sz="2000" b="1" dirty="0"/>
                <a:t>Erik Valdes</a:t>
              </a:r>
            </a:p>
          </p:txBody>
        </p:sp>
        <p:pic>
          <p:nvPicPr>
            <p:cNvPr id="10246"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b="13843"/>
            <a:stretch/>
          </p:blipFill>
          <p:spPr bwMode="auto">
            <a:xfrm>
              <a:off x="4116387" y="1907829"/>
              <a:ext cx="1979613" cy="1412875"/>
            </a:xfrm>
            <a:prstGeom prst="rect">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51"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2085975"/>
              <a:ext cx="1676400" cy="1190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1" presetClass="entr" fill="hold" nodeType="afterEffect">
                                  <p:stCondLst>
                                    <p:cond delay="0"/>
                                  </p:stCondLst>
                                  <p:childTnLst>
                                    <p:set>
                                      <p:cBhvr additive="repl">
                                        <p:cTn id="6" dur="1" fill="hold">
                                          <p:stCondLst>
                                            <p:cond delay="499"/>
                                          </p:stCondLst>
                                        </p:cTn>
                                        <p:tgtEl>
                                          <p:spTgt spid="10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996" t="32017" r="20588" b="17983"/>
          <a:stretch/>
        </p:blipFill>
        <p:spPr bwMode="auto">
          <a:xfrm>
            <a:off x="76200" y="0"/>
            <a:ext cx="6262743"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6891" t="31347" r="16176" b="12605"/>
          <a:stretch/>
        </p:blipFill>
        <p:spPr bwMode="auto">
          <a:xfrm>
            <a:off x="2027183" y="2438400"/>
            <a:ext cx="7040617" cy="4332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634942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207" t="36861" r="18277" b="9075"/>
          <a:stretch/>
        </p:blipFill>
        <p:spPr bwMode="auto">
          <a:xfrm>
            <a:off x="2088776" y="0"/>
            <a:ext cx="6979024" cy="4325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8466" t="21597" r="26471" b="9160"/>
          <a:stretch/>
        </p:blipFill>
        <p:spPr bwMode="auto">
          <a:xfrm>
            <a:off x="152400" y="873013"/>
            <a:ext cx="4724400" cy="45371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5" name="Straight Arrow Connector 4"/>
          <p:cNvCxnSpPr/>
          <p:nvPr/>
        </p:nvCxnSpPr>
        <p:spPr bwMode="auto">
          <a:xfrm flipH="1" flipV="1">
            <a:off x="5207728" y="4495801"/>
            <a:ext cx="838198" cy="2231"/>
          </a:xfrm>
          <a:prstGeom prst="straightConnector1">
            <a:avLst/>
          </a:prstGeom>
          <a:solidFill>
            <a:srgbClr val="00B8FF"/>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TextBox 5"/>
          <p:cNvSpPr txBox="1"/>
          <p:nvPr/>
        </p:nvSpPr>
        <p:spPr>
          <a:xfrm>
            <a:off x="6019800" y="4191000"/>
            <a:ext cx="1257300" cy="523220"/>
          </a:xfrm>
          <a:prstGeom prst="rect">
            <a:avLst/>
          </a:prstGeom>
          <a:noFill/>
        </p:spPr>
        <p:txBody>
          <a:bodyPr wrap="square" rtlCol="0">
            <a:spAutoFit/>
          </a:bodyPr>
          <a:lstStyle/>
          <a:p>
            <a:r>
              <a:rPr lang="en-US" sz="2800" b="1" dirty="0" smtClean="0">
                <a:solidFill>
                  <a:schemeClr val="tx1"/>
                </a:solidFill>
              </a:rPr>
              <a:t>results</a:t>
            </a:r>
            <a:endParaRPr lang="en-US" sz="2800" b="1" dirty="0">
              <a:solidFill>
                <a:schemeClr val="tx1"/>
              </a:solidFill>
            </a:endParaRPr>
          </a:p>
        </p:txBody>
      </p:sp>
      <p:pic>
        <p:nvPicPr>
          <p:cNvPr id="9221"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5966" t="18020" r="14391" b="47471"/>
          <a:stretch/>
        </p:blipFill>
        <p:spPr bwMode="auto">
          <a:xfrm>
            <a:off x="2424667" y="4724400"/>
            <a:ext cx="6643133"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p:nvPr/>
        </p:nvCxnSpPr>
        <p:spPr bwMode="auto">
          <a:xfrm>
            <a:off x="7200900" y="4495800"/>
            <a:ext cx="342900" cy="2232"/>
          </a:xfrm>
          <a:prstGeom prst="line">
            <a:avLst/>
          </a:prstGeom>
          <a:solidFill>
            <a:srgbClr val="00B8FF"/>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p:cNvCxnSpPr/>
          <p:nvPr/>
        </p:nvCxnSpPr>
        <p:spPr bwMode="auto">
          <a:xfrm>
            <a:off x="7543800" y="4498032"/>
            <a:ext cx="0" cy="226368"/>
          </a:xfrm>
          <a:prstGeom prst="straightConnector1">
            <a:avLst/>
          </a:prstGeom>
          <a:solidFill>
            <a:srgbClr val="00B8FF"/>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76850052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5257800"/>
            <a:ext cx="1715213" cy="461665"/>
          </a:xfrm>
          <a:prstGeom prst="rect">
            <a:avLst/>
          </a:prstGeom>
        </p:spPr>
        <p:txBody>
          <a:bodyPr wrap="none">
            <a:spAutoFit/>
          </a:bodyPr>
          <a:lstStyle/>
          <a:p>
            <a:pPr algn="ctr">
              <a:buClrTx/>
              <a:buFontTx/>
              <a:buNone/>
            </a:pPr>
            <a:r>
              <a:rPr lang="en-US" altLang="en-US" b="1" dirty="0"/>
              <a:t>Web Access</a:t>
            </a:r>
            <a:endParaRPr lang="en-US" altLang="en-US" b="1" dirty="0"/>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815" t="25798" r="24905" b="26447"/>
          <a:stretch/>
        </p:blipFill>
        <p:spPr bwMode="auto">
          <a:xfrm>
            <a:off x="76201" y="1371600"/>
            <a:ext cx="6393158"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795" t="44874" r="20272" b="10252"/>
          <a:stretch/>
        </p:blipFill>
        <p:spPr bwMode="auto">
          <a:xfrm>
            <a:off x="2084294" y="3265386"/>
            <a:ext cx="6983506" cy="3440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1566789" y="51137"/>
            <a:ext cx="5906745" cy="584775"/>
          </a:xfrm>
          <a:prstGeom prst="rect">
            <a:avLst/>
          </a:prstGeom>
          <a:ln w="38100">
            <a:solidFill>
              <a:srgbClr val="0000FF"/>
            </a:solidFill>
          </a:ln>
        </p:spPr>
        <p:txBody>
          <a:bodyPr wrap="none">
            <a:spAutoFit/>
          </a:bodyPr>
          <a:lstStyle/>
          <a:p>
            <a:pPr lvl="0" algn="ctr">
              <a:buClrTx/>
            </a:pPr>
            <a:r>
              <a:rPr lang="en-US" altLang="en-US" sz="3200" b="1" dirty="0" smtClean="0">
                <a:solidFill>
                  <a:schemeClr val="tx1"/>
                </a:solidFill>
              </a:rPr>
              <a:t>Real Time Data Access – Graphs</a:t>
            </a:r>
            <a:endParaRPr lang="en-US" altLang="en-US" sz="3200" b="1" dirty="0">
              <a:solidFill>
                <a:schemeClr val="tx1"/>
              </a:solidFill>
            </a:endParaRPr>
          </a:p>
        </p:txBody>
      </p:sp>
      <p:sp>
        <p:nvSpPr>
          <p:cNvPr id="11" name="Rectangle 10"/>
          <p:cNvSpPr/>
          <p:nvPr/>
        </p:nvSpPr>
        <p:spPr>
          <a:xfrm>
            <a:off x="1219200" y="609600"/>
            <a:ext cx="6477000" cy="461665"/>
          </a:xfrm>
          <a:prstGeom prst="rect">
            <a:avLst/>
          </a:prstGeom>
        </p:spPr>
        <p:txBody>
          <a:bodyPr wrap="square">
            <a:spAutoFit/>
          </a:bodyPr>
          <a:lstStyle/>
          <a:p>
            <a:r>
              <a:rPr lang="en-US" b="1" i="1" dirty="0">
                <a:solidFill>
                  <a:schemeClr val="tx1"/>
                </a:solidFill>
              </a:rPr>
              <a:t>http://</a:t>
            </a:r>
            <a:r>
              <a:rPr lang="en-US" b="1" i="1" dirty="0" smtClean="0">
                <a:solidFill>
                  <a:schemeClr val="tx1"/>
                </a:solidFill>
              </a:rPr>
              <a:t>osmc.noaa.gov/Monitor/OSMC/OSMC.html</a:t>
            </a:r>
            <a:endParaRPr lang="en-US" b="1" dirty="0">
              <a:solidFill>
                <a:schemeClr val="tx1"/>
              </a:solidFill>
            </a:endParaRPr>
          </a:p>
        </p:txBody>
      </p:sp>
      <p:sp>
        <p:nvSpPr>
          <p:cNvPr id="12" name="Rectangle 11"/>
          <p:cNvSpPr/>
          <p:nvPr/>
        </p:nvSpPr>
        <p:spPr>
          <a:xfrm>
            <a:off x="76200" y="990600"/>
            <a:ext cx="3527376" cy="461665"/>
          </a:xfrm>
          <a:prstGeom prst="rect">
            <a:avLst/>
          </a:prstGeom>
        </p:spPr>
        <p:txBody>
          <a:bodyPr wrap="none">
            <a:spAutoFit/>
          </a:bodyPr>
          <a:lstStyle/>
          <a:p>
            <a:r>
              <a:rPr lang="en-US" altLang="en-US" b="1" dirty="0">
                <a:solidFill>
                  <a:srgbClr val="0000FF"/>
                </a:solidFill>
              </a:rPr>
              <a:t>– </a:t>
            </a:r>
            <a:r>
              <a:rPr lang="en-US" altLang="en-US" sz="2000" b="1" dirty="0" smtClean="0">
                <a:solidFill>
                  <a:srgbClr val="0000FF"/>
                </a:solidFill>
              </a:rPr>
              <a:t>Ex 3: All Drifters in a region</a:t>
            </a:r>
            <a:endParaRPr lang="en-US" sz="2000" dirty="0">
              <a:solidFill>
                <a:srgbClr val="0000FF"/>
              </a:solidFill>
            </a:endParaRPr>
          </a:p>
        </p:txBody>
      </p:sp>
    </p:spTree>
    <p:extLst>
      <p:ext uri="{BB962C8B-B14F-4D97-AF65-F5344CB8AC3E}">
        <p14:creationId xmlns:p14="http://schemas.microsoft.com/office/powerpoint/2010/main" val="234838708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373" t="40671" r="20342" b="10532"/>
          <a:stretch/>
        </p:blipFill>
        <p:spPr bwMode="auto">
          <a:xfrm>
            <a:off x="1" y="0"/>
            <a:ext cx="6629400" cy="3529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794" t="34286" r="29412" b="20980"/>
          <a:stretch/>
        </p:blipFill>
        <p:spPr bwMode="auto">
          <a:xfrm>
            <a:off x="2971800" y="3124200"/>
            <a:ext cx="6118412" cy="3579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887259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689" t="33446" r="21009" b="16134"/>
          <a:stretch/>
        </p:blipFill>
        <p:spPr bwMode="auto">
          <a:xfrm>
            <a:off x="76200" y="76200"/>
            <a:ext cx="7207623" cy="4034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794" t="25294" r="22269" b="13836"/>
          <a:stretch/>
        </p:blipFill>
        <p:spPr bwMode="auto">
          <a:xfrm>
            <a:off x="3352800" y="2786981"/>
            <a:ext cx="5768788" cy="399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984315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1849" t="12521" r="1785" b="11849"/>
          <a:stretch/>
        </p:blipFill>
        <p:spPr bwMode="auto">
          <a:xfrm>
            <a:off x="445994" y="1263919"/>
            <a:ext cx="8175812" cy="5060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424622" y="51137"/>
            <a:ext cx="6218562" cy="553998"/>
          </a:xfrm>
          <a:prstGeom prst="rect">
            <a:avLst/>
          </a:prstGeom>
          <a:ln w="38100">
            <a:solidFill>
              <a:srgbClr val="0000FF"/>
            </a:solidFill>
          </a:ln>
        </p:spPr>
        <p:txBody>
          <a:bodyPr wrap="none">
            <a:spAutoFit/>
          </a:bodyPr>
          <a:lstStyle/>
          <a:p>
            <a:pPr lvl="0" algn="ctr">
              <a:buClrTx/>
            </a:pPr>
            <a:r>
              <a:rPr lang="en-US" altLang="en-US" sz="3000" b="1" dirty="0" smtClean="0">
                <a:solidFill>
                  <a:schemeClr val="tx1"/>
                </a:solidFill>
              </a:rPr>
              <a:t>Real Time Data Access – Downloads </a:t>
            </a:r>
            <a:endParaRPr lang="en-US" altLang="en-US" sz="3000" b="1" dirty="0">
              <a:solidFill>
                <a:schemeClr val="tx1"/>
              </a:solidFill>
            </a:endParaRPr>
          </a:p>
        </p:txBody>
      </p:sp>
      <p:sp>
        <p:nvSpPr>
          <p:cNvPr id="4" name="Rectangle 3"/>
          <p:cNvSpPr/>
          <p:nvPr/>
        </p:nvSpPr>
        <p:spPr>
          <a:xfrm>
            <a:off x="590550" y="685800"/>
            <a:ext cx="7867650" cy="461665"/>
          </a:xfrm>
          <a:prstGeom prst="rect">
            <a:avLst/>
          </a:prstGeom>
        </p:spPr>
        <p:txBody>
          <a:bodyPr wrap="square">
            <a:spAutoFit/>
          </a:bodyPr>
          <a:lstStyle/>
          <a:p>
            <a:pPr lvl="0"/>
            <a:r>
              <a:rPr lang="en-US" b="1" dirty="0">
                <a:solidFill>
                  <a:srgbClr val="0000FF"/>
                </a:solidFill>
              </a:rPr>
              <a:t>There are </a:t>
            </a:r>
            <a:r>
              <a:rPr lang="en-US" b="1" dirty="0" smtClean="0">
                <a:solidFill>
                  <a:srgbClr val="0000FF"/>
                </a:solidFill>
              </a:rPr>
              <a:t>different possibilities to download real time data </a:t>
            </a:r>
            <a:endParaRPr lang="en-US" dirty="0">
              <a:solidFill>
                <a:srgbClr val="0000FF"/>
              </a:solidFill>
            </a:endParaRPr>
          </a:p>
        </p:txBody>
      </p:sp>
      <p:sp>
        <p:nvSpPr>
          <p:cNvPr id="9" name="Rectangle 8"/>
          <p:cNvSpPr/>
          <p:nvPr/>
        </p:nvSpPr>
        <p:spPr>
          <a:xfrm>
            <a:off x="1104900" y="6243935"/>
            <a:ext cx="6438900" cy="461665"/>
          </a:xfrm>
          <a:prstGeom prst="rect">
            <a:avLst/>
          </a:prstGeom>
        </p:spPr>
        <p:txBody>
          <a:bodyPr wrap="square">
            <a:spAutoFit/>
          </a:bodyPr>
          <a:lstStyle/>
          <a:p>
            <a:pPr lvl="0"/>
            <a:r>
              <a:rPr lang="en-US" b="1" i="1" dirty="0" smtClean="0">
                <a:solidFill>
                  <a:srgbClr val="000000"/>
                </a:solidFill>
              </a:rPr>
              <a:t>www.aoml.noaa.gov/phod/gdp/real-time_data.php</a:t>
            </a:r>
            <a:endParaRPr lang="en-US" b="1" i="1" dirty="0">
              <a:solidFill>
                <a:srgbClr val="000000"/>
              </a:solidFill>
            </a:endParaRPr>
          </a:p>
        </p:txBody>
      </p:sp>
      <p:cxnSp>
        <p:nvCxnSpPr>
          <p:cNvPr id="10" name="Straight Arrow Connector 9"/>
          <p:cNvCxnSpPr/>
          <p:nvPr/>
        </p:nvCxnSpPr>
        <p:spPr bwMode="auto">
          <a:xfrm flipH="1">
            <a:off x="5029200" y="3810000"/>
            <a:ext cx="571770" cy="0"/>
          </a:xfrm>
          <a:prstGeom prst="straightConnector1">
            <a:avLst/>
          </a:prstGeom>
          <a:solidFill>
            <a:srgbClr val="00B8FF"/>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Arrow Connector 10"/>
          <p:cNvCxnSpPr/>
          <p:nvPr/>
        </p:nvCxnSpPr>
        <p:spPr bwMode="auto">
          <a:xfrm flipH="1">
            <a:off x="1828800" y="4267200"/>
            <a:ext cx="571770" cy="0"/>
          </a:xfrm>
          <a:prstGeom prst="straightConnector1">
            <a:avLst/>
          </a:prstGeom>
          <a:solidFill>
            <a:srgbClr val="00B8FF"/>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1"/>
          <p:cNvCxnSpPr/>
          <p:nvPr/>
        </p:nvCxnSpPr>
        <p:spPr bwMode="auto">
          <a:xfrm flipH="1">
            <a:off x="6324600" y="4724400"/>
            <a:ext cx="571770" cy="0"/>
          </a:xfrm>
          <a:prstGeom prst="straightConnector1">
            <a:avLst/>
          </a:prstGeom>
          <a:solidFill>
            <a:srgbClr val="00B8FF"/>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3272573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6091" t="28570" r="25517" b="6509"/>
          <a:stretch/>
        </p:blipFill>
        <p:spPr bwMode="auto">
          <a:xfrm>
            <a:off x="76200" y="76200"/>
            <a:ext cx="5334000" cy="478422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150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5595" t="30952" r="26686" b="22857"/>
          <a:stretch/>
        </p:blipFill>
        <p:spPr bwMode="auto">
          <a:xfrm>
            <a:off x="3124200" y="3124200"/>
            <a:ext cx="5919771" cy="3581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6400800" y="1143000"/>
            <a:ext cx="1276311" cy="461665"/>
          </a:xfrm>
          <a:prstGeom prst="rect">
            <a:avLst/>
          </a:prstGeom>
          <a:noFill/>
        </p:spPr>
        <p:txBody>
          <a:bodyPr wrap="none" rtlCol="0">
            <a:spAutoFit/>
          </a:bodyPr>
          <a:lstStyle/>
          <a:p>
            <a:r>
              <a:rPr lang="en-US" dirty="0" smtClean="0">
                <a:solidFill>
                  <a:schemeClr val="tx1"/>
                </a:solidFill>
              </a:rPr>
              <a:t>Example</a:t>
            </a:r>
            <a:endParaRPr lang="en-US" dirty="0">
              <a:solidFill>
                <a:schemeClr val="tx1"/>
              </a:solidFill>
            </a:endParaRPr>
          </a:p>
        </p:txBody>
      </p:sp>
    </p:spTree>
    <p:extLst>
      <p:ext uri="{BB962C8B-B14F-4D97-AF65-F5344CB8AC3E}">
        <p14:creationId xmlns:p14="http://schemas.microsoft.com/office/powerpoint/2010/main" val="245980076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5299" t="28730" r="26696" b="21937"/>
          <a:stretch/>
        </p:blipFill>
        <p:spPr bwMode="auto">
          <a:xfrm>
            <a:off x="76200" y="114300"/>
            <a:ext cx="5305027" cy="340737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253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5595" t="25555" r="27083" b="20635"/>
          <a:stretch/>
        </p:blipFill>
        <p:spPr bwMode="auto">
          <a:xfrm>
            <a:off x="3170729" y="2514600"/>
            <a:ext cx="5897071" cy="4191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76199" y="3505200"/>
            <a:ext cx="3094529" cy="1169551"/>
          </a:xfrm>
          <a:prstGeom prst="rect">
            <a:avLst/>
          </a:prstGeom>
          <a:noFill/>
        </p:spPr>
        <p:txBody>
          <a:bodyPr wrap="square" rtlCol="0">
            <a:spAutoFit/>
          </a:bodyPr>
          <a:lstStyle/>
          <a:p>
            <a:r>
              <a:rPr lang="en-US" sz="1400" dirty="0" smtClean="0">
                <a:solidFill>
                  <a:schemeClr val="tx1"/>
                </a:solidFill>
              </a:rPr>
              <a:t>* Please note: if you desire specific coordinates, and/or a time parameter you must enter these values in the “Optional Constraint” boxes to the right of each field</a:t>
            </a:r>
            <a:endParaRPr lang="en-US" sz="1400" dirty="0">
              <a:solidFill>
                <a:schemeClr val="tx1"/>
              </a:solidFill>
            </a:endParaRPr>
          </a:p>
        </p:txBody>
      </p:sp>
    </p:spTree>
    <p:extLst>
      <p:ext uri="{BB962C8B-B14F-4D97-AF65-F5344CB8AC3E}">
        <p14:creationId xmlns:p14="http://schemas.microsoft.com/office/powerpoint/2010/main" val="11849684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298" t="21587" r="28595" b="17143"/>
          <a:stretch/>
        </p:blipFill>
        <p:spPr bwMode="auto">
          <a:xfrm>
            <a:off x="1143000" y="59157"/>
            <a:ext cx="7543800" cy="626544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3556883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015728"/>
            <a:ext cx="9144000" cy="3985706"/>
          </a:xfrm>
          <a:prstGeom prst="rect">
            <a:avLst/>
          </a:prstGeom>
          <a:noFill/>
        </p:spPr>
        <p:txBody>
          <a:bodyPr wrap="square" rtlCol="0">
            <a:spAutoFit/>
          </a:bodyPr>
          <a:lstStyle/>
          <a:p>
            <a:pPr marL="342900" indent="-342900">
              <a:buFont typeface="Wingdings" panose="05000000000000000000" pitchFamily="2" charset="2"/>
              <a:buChar char="Ø"/>
            </a:pPr>
            <a:r>
              <a:rPr lang="en-US" dirty="0" smtClean="0">
                <a:solidFill>
                  <a:schemeClr val="tx1"/>
                </a:solidFill>
              </a:rPr>
              <a:t>To get non-QC data for the last 90 days</a:t>
            </a:r>
          </a:p>
          <a:p>
            <a:r>
              <a:rPr lang="en-US" sz="2200" b="1" i="1" dirty="0" smtClean="0">
                <a:solidFill>
                  <a:srgbClr val="005A9E"/>
                </a:solidFill>
              </a:rPr>
              <a:t>www.aoml.noaa.gov/phod/gdp/images/ERDDAP_Data_Access_90Days.pd</a:t>
            </a:r>
            <a:r>
              <a:rPr lang="en-US" sz="2200" b="1" i="1" dirty="0" smtClean="0">
                <a:solidFill>
                  <a:schemeClr val="tx2"/>
                </a:solidFill>
              </a:rPr>
              <a:t>f</a:t>
            </a:r>
          </a:p>
          <a:p>
            <a:endParaRPr lang="en-US" dirty="0" smtClean="0">
              <a:solidFill>
                <a:schemeClr val="tx2"/>
              </a:solidFill>
            </a:endParaRPr>
          </a:p>
          <a:p>
            <a:pPr marL="342900" indent="-342900">
              <a:buFont typeface="Wingdings" panose="05000000000000000000" pitchFamily="2" charset="2"/>
              <a:buChar char="Ø"/>
            </a:pPr>
            <a:r>
              <a:rPr lang="en-US" dirty="0">
                <a:solidFill>
                  <a:schemeClr val="tx2"/>
                </a:solidFill>
              </a:rPr>
              <a:t>To obtain data from all drifters in formats such as ASCII, </a:t>
            </a:r>
            <a:r>
              <a:rPr lang="en-US" dirty="0" err="1">
                <a:solidFill>
                  <a:schemeClr val="tx2"/>
                </a:solidFill>
              </a:rPr>
              <a:t>NetCDF</a:t>
            </a:r>
            <a:r>
              <a:rPr lang="en-US" dirty="0">
                <a:solidFill>
                  <a:schemeClr val="tx2"/>
                </a:solidFill>
              </a:rPr>
              <a:t> or </a:t>
            </a:r>
            <a:r>
              <a:rPr lang="en-US" dirty="0" err="1" smtClean="0">
                <a:solidFill>
                  <a:schemeClr val="tx2"/>
                </a:solidFill>
              </a:rPr>
              <a:t>Matlab</a:t>
            </a:r>
            <a:endParaRPr lang="en-US" dirty="0" smtClean="0">
              <a:solidFill>
                <a:schemeClr val="tx2"/>
              </a:solidFill>
            </a:endParaRPr>
          </a:p>
          <a:p>
            <a:r>
              <a:rPr lang="en-US" sz="2000" b="1" i="1" dirty="0" smtClean="0">
                <a:solidFill>
                  <a:srgbClr val="005A9E"/>
                </a:solidFill>
              </a:rPr>
              <a:t>www.aoml.noaa.gov/phpd/gdp/images/ERDDAP_Data_Access_Template_basic.pdf</a:t>
            </a:r>
          </a:p>
          <a:p>
            <a:endParaRPr lang="en-US" dirty="0" smtClean="0">
              <a:solidFill>
                <a:schemeClr val="tx2"/>
              </a:solidFill>
            </a:endParaRPr>
          </a:p>
          <a:p>
            <a:pPr marL="342900" indent="-342900">
              <a:buFont typeface="Wingdings" panose="05000000000000000000" pitchFamily="2" charset="2"/>
              <a:buChar char="Ø"/>
            </a:pPr>
            <a:r>
              <a:rPr lang="en-US" dirty="0">
                <a:solidFill>
                  <a:schemeClr val="tx2"/>
                </a:solidFill>
              </a:rPr>
              <a:t>For more advanced queries, like getting data in a desired format from a specific drifter or a batch of drifters spanning a particular time period and/or </a:t>
            </a:r>
            <a:r>
              <a:rPr lang="en-US" dirty="0" smtClean="0">
                <a:solidFill>
                  <a:schemeClr val="tx2"/>
                </a:solidFill>
              </a:rPr>
              <a:t>region</a:t>
            </a:r>
            <a:endParaRPr lang="en-US" dirty="0">
              <a:solidFill>
                <a:schemeClr val="tx2"/>
              </a:solidFill>
            </a:endParaRPr>
          </a:p>
          <a:p>
            <a:r>
              <a:rPr lang="en-US" sz="1900" b="1" i="1" dirty="0" smtClean="0">
                <a:solidFill>
                  <a:srgbClr val="005A9E"/>
                </a:solidFill>
              </a:rPr>
              <a:t>www.aoml.noaa.gov/phod/gdp/images/ERDDAP_Data_Access_Template_Advanced.pdf</a:t>
            </a:r>
            <a:endParaRPr lang="en-US" sz="1900" b="1" i="1" dirty="0">
              <a:solidFill>
                <a:srgbClr val="005A9E"/>
              </a:solidFill>
            </a:endParaRPr>
          </a:p>
        </p:txBody>
      </p:sp>
      <p:sp>
        <p:nvSpPr>
          <p:cNvPr id="6" name="Rectangle 5"/>
          <p:cNvSpPr/>
          <p:nvPr/>
        </p:nvSpPr>
        <p:spPr>
          <a:xfrm>
            <a:off x="1656745" y="51137"/>
            <a:ext cx="5726824" cy="553998"/>
          </a:xfrm>
          <a:prstGeom prst="rect">
            <a:avLst/>
          </a:prstGeom>
          <a:ln w="38100">
            <a:solidFill>
              <a:srgbClr val="0000FF"/>
            </a:solidFill>
          </a:ln>
        </p:spPr>
        <p:txBody>
          <a:bodyPr wrap="none">
            <a:spAutoFit/>
          </a:bodyPr>
          <a:lstStyle/>
          <a:p>
            <a:pPr lvl="0" algn="ctr">
              <a:buClrTx/>
            </a:pPr>
            <a:r>
              <a:rPr lang="en-US" altLang="en-US" sz="3000" b="1" dirty="0" smtClean="0">
                <a:solidFill>
                  <a:schemeClr val="tx1"/>
                </a:solidFill>
              </a:rPr>
              <a:t>Download Real Time Data - links </a:t>
            </a:r>
            <a:endParaRPr lang="en-US" altLang="en-US" sz="3000" b="1" dirty="0">
              <a:solidFill>
                <a:schemeClr val="tx1"/>
              </a:solidFill>
            </a:endParaRPr>
          </a:p>
        </p:txBody>
      </p:sp>
      <p:sp>
        <p:nvSpPr>
          <p:cNvPr id="4" name="Rectangle 3"/>
          <p:cNvSpPr/>
          <p:nvPr/>
        </p:nvSpPr>
        <p:spPr>
          <a:xfrm>
            <a:off x="304800" y="685800"/>
            <a:ext cx="8763000" cy="1323439"/>
          </a:xfrm>
          <a:prstGeom prst="rect">
            <a:avLst/>
          </a:prstGeom>
        </p:spPr>
        <p:txBody>
          <a:bodyPr wrap="square">
            <a:spAutoFit/>
          </a:bodyPr>
          <a:lstStyle/>
          <a:p>
            <a:pPr lvl="0"/>
            <a:r>
              <a:rPr lang="en-US" dirty="0">
                <a:solidFill>
                  <a:srgbClr val="000000"/>
                </a:solidFill>
              </a:rPr>
              <a:t>For more instructions on how to access real time data and graphs, please visit the GDP Real-Time Drifter Data website at:</a:t>
            </a:r>
          </a:p>
          <a:p>
            <a:pPr lvl="0" algn="ctr"/>
            <a:r>
              <a:rPr lang="en-US" sz="3200" b="1" i="1" dirty="0">
                <a:solidFill>
                  <a:srgbClr val="005A9E"/>
                </a:solidFill>
              </a:rPr>
              <a:t>www.aoml.noaa.gov/phod/gdp/real-time_data.php</a:t>
            </a:r>
            <a:endParaRPr lang="en-US" sz="3200" b="1" i="1" dirty="0">
              <a:solidFill>
                <a:srgbClr val="005A9E"/>
              </a:solidFill>
            </a:endParaRPr>
          </a:p>
        </p:txBody>
      </p:sp>
    </p:spTree>
    <p:extLst>
      <p:ext uri="{BB962C8B-B14F-4D97-AF65-F5344CB8AC3E}">
        <p14:creationId xmlns:p14="http://schemas.microsoft.com/office/powerpoint/2010/main" val="22045899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ext Box 1"/>
          <p:cNvSpPr txBox="1">
            <a:spLocks noChangeArrowheads="1"/>
          </p:cNvSpPr>
          <p:nvPr/>
        </p:nvSpPr>
        <p:spPr bwMode="auto">
          <a:xfrm>
            <a:off x="1600200" y="152400"/>
            <a:ext cx="5943600" cy="763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2750"/>
              </a:spcBef>
              <a:buClrTx/>
              <a:buFontTx/>
              <a:buNone/>
            </a:pPr>
            <a:r>
              <a:rPr lang="en-US" altLang="en-US" sz="4400" b="1" dirty="0">
                <a:solidFill>
                  <a:srgbClr val="0000FF"/>
                </a:solidFill>
                <a:latin typeface="Comic Sans MS" pitchFamily="64" charset="0"/>
              </a:rPr>
              <a:t>What Is A Drifter?</a:t>
            </a:r>
          </a:p>
        </p:txBody>
      </p:sp>
      <p:sp>
        <p:nvSpPr>
          <p:cNvPr id="11266" name="Rectangle 2"/>
          <p:cNvSpPr>
            <a:spLocks noChangeArrowheads="1"/>
          </p:cNvSpPr>
          <p:nvPr/>
        </p:nvSpPr>
        <p:spPr bwMode="auto">
          <a:xfrm>
            <a:off x="80963" y="3200400"/>
            <a:ext cx="8920162" cy="307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eaLnBrk="0" hangingPunct="0">
              <a:buClrTx/>
              <a:buFontTx/>
              <a:buNone/>
            </a:pPr>
            <a:r>
              <a:rPr lang="en-US" altLang="en-US" sz="2800"/>
              <a:t>The modern drifter is a high-tech version of the "message in a bottle". It consists of a surface buoy and a subsurface drogue (sea anchor), attached by a long, thin tether. The basic drifter measures temperature and other properties, and has a transmitter to send the data to passing satellites. The drogue dominates the total area of the instrument and is centered at a depth of 15 meters beneath the sea surface. </a:t>
            </a: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2775" y="990600"/>
            <a:ext cx="2562225" cy="2068513"/>
          </a:xfrm>
          <a:prstGeom prst="rect">
            <a:avLst/>
          </a:prstGeom>
          <a:noFill/>
          <a:ln w="38160" cap="sq">
            <a:solidFill>
              <a:srgbClr val="0000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8" name="AutoShape 4"/>
          <p:cNvSpPr>
            <a:spLocks noChangeArrowheads="1"/>
          </p:cNvSpPr>
          <p:nvPr/>
        </p:nvSpPr>
        <p:spPr bwMode="auto">
          <a:xfrm>
            <a:off x="7718425" y="6194425"/>
            <a:ext cx="511175" cy="511175"/>
          </a:xfrm>
          <a:prstGeom prst="actionButtonHome">
            <a:avLst/>
          </a:prstGeom>
          <a:solidFill>
            <a:srgbClr val="00CC99"/>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 Box 1"/>
          <p:cNvSpPr txBox="1">
            <a:spLocks noChangeArrowheads="1"/>
          </p:cNvSpPr>
          <p:nvPr/>
        </p:nvSpPr>
        <p:spPr bwMode="auto">
          <a:xfrm>
            <a:off x="990600" y="0"/>
            <a:ext cx="7389813" cy="685800"/>
          </a:xfrm>
          <a:prstGeom prst="rect">
            <a:avLst/>
          </a:prstGeom>
          <a:solidFill>
            <a:srgbClr val="3333CC"/>
          </a:solidFill>
          <a:ln w="28440" cap="sq">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sz="3600" b="1" dirty="0" smtClean="0">
                <a:solidFill>
                  <a:srgbClr val="FFFF00"/>
                </a:solidFill>
              </a:rPr>
              <a:t>Delayed Mode Interpolated </a:t>
            </a:r>
            <a:r>
              <a:rPr lang="en-US" altLang="en-US" sz="3600" b="1" dirty="0" smtClean="0">
                <a:solidFill>
                  <a:srgbClr val="FFFF00"/>
                </a:solidFill>
              </a:rPr>
              <a:t>Data</a:t>
            </a:r>
            <a:endParaRPr lang="en-US" altLang="en-US" sz="3600" b="1" dirty="0">
              <a:solidFill>
                <a:srgbClr val="FFFF00"/>
              </a:solidFill>
            </a:endParaRPr>
          </a:p>
        </p:txBody>
      </p:sp>
      <p:sp>
        <p:nvSpPr>
          <p:cNvPr id="64525" name="Line 13"/>
          <p:cNvSpPr>
            <a:spLocks noChangeShapeType="1"/>
          </p:cNvSpPr>
          <p:nvPr/>
        </p:nvSpPr>
        <p:spPr bwMode="auto">
          <a:xfrm flipH="1">
            <a:off x="6856413" y="6454775"/>
            <a:ext cx="688975" cy="4763"/>
          </a:xfrm>
          <a:prstGeom prst="line">
            <a:avLst/>
          </a:prstGeom>
          <a:noFill/>
          <a:ln w="5724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266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855" t="13809" r="6646" b="17143"/>
          <a:stretch/>
        </p:blipFill>
        <p:spPr bwMode="auto">
          <a:xfrm>
            <a:off x="320822" y="1752600"/>
            <a:ext cx="8729367" cy="430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667000" y="1143000"/>
            <a:ext cx="4648200" cy="461665"/>
          </a:xfrm>
          <a:prstGeom prst="rect">
            <a:avLst/>
          </a:prstGeom>
          <a:noFill/>
        </p:spPr>
        <p:txBody>
          <a:bodyPr wrap="square" rtlCol="0">
            <a:spAutoFit/>
          </a:bodyPr>
          <a:lstStyle/>
          <a:p>
            <a:r>
              <a:rPr lang="en-US" dirty="0" smtClean="0">
                <a:solidFill>
                  <a:schemeClr val="tx1"/>
                </a:solidFill>
              </a:rPr>
              <a:t> WAIT UNTIL FINAL VERSION</a:t>
            </a:r>
            <a:endParaRPr lang="en-US" dirty="0">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1" presetClass="entr" fill="hold" nodeType="afterEffect">
                                  <p:stCondLst>
                                    <p:cond delay="0"/>
                                  </p:stCondLst>
                                  <p:childTnLst>
                                    <p:set>
                                      <p:cBhvr additive="repl">
                                        <p:cTn id="6" dur="1" fill="hold">
                                          <p:stCondLst>
                                            <p:cond delay="499"/>
                                          </p:stCondLst>
                                        </p:cTn>
                                        <p:tgtEl>
                                          <p:spTgt spid="645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grpId="0" nodeType="clickEffect">
                                  <p:stCondLst>
                                    <p:cond delay="0"/>
                                  </p:stCondLst>
                                  <p:childTnLst>
                                    <p:set>
                                      <p:cBhvr additive="repl">
                                        <p:cTn id="10" dur="1" fill="hold">
                                          <p:stCondLst>
                                            <p:cond delay="499"/>
                                          </p:stCondLst>
                                        </p:cTn>
                                        <p:tgtEl>
                                          <p:spTgt spid="645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2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 Box 1"/>
          <p:cNvSpPr txBox="1">
            <a:spLocks noChangeArrowheads="1"/>
          </p:cNvSpPr>
          <p:nvPr/>
        </p:nvSpPr>
        <p:spPr bwMode="auto">
          <a:xfrm>
            <a:off x="990600" y="0"/>
            <a:ext cx="7389813" cy="685800"/>
          </a:xfrm>
          <a:prstGeom prst="rect">
            <a:avLst/>
          </a:prstGeom>
          <a:solidFill>
            <a:srgbClr val="3333CC"/>
          </a:solidFill>
          <a:ln w="28440" cap="sq">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sz="3600" b="1" dirty="0" smtClean="0">
                <a:solidFill>
                  <a:srgbClr val="FFFF00"/>
                </a:solidFill>
              </a:rPr>
              <a:t>Delayed Mode Interpolated </a:t>
            </a:r>
            <a:r>
              <a:rPr lang="en-US" altLang="en-US" sz="3600" b="1" dirty="0" smtClean="0">
                <a:solidFill>
                  <a:srgbClr val="FFFF00"/>
                </a:solidFill>
              </a:rPr>
              <a:t>Data</a:t>
            </a:r>
            <a:endParaRPr lang="en-US" altLang="en-US" sz="3600" b="1" dirty="0">
              <a:solidFill>
                <a:srgbClr val="FFFF00"/>
              </a:solidFill>
            </a:endParaRPr>
          </a:p>
        </p:txBody>
      </p:sp>
      <p:grpSp>
        <p:nvGrpSpPr>
          <p:cNvPr id="64521" name="Group 9"/>
          <p:cNvGrpSpPr>
            <a:grpSpLocks/>
          </p:cNvGrpSpPr>
          <p:nvPr/>
        </p:nvGrpSpPr>
        <p:grpSpPr bwMode="auto">
          <a:xfrm>
            <a:off x="3886200" y="1524000"/>
            <a:ext cx="5256213" cy="5180013"/>
            <a:chOff x="2448" y="960"/>
            <a:chExt cx="3311" cy="3263"/>
          </a:xfrm>
        </p:grpSpPr>
        <p:pic>
          <p:nvPicPr>
            <p:cNvPr id="64522" name="Picture 10"/>
            <p:cNvPicPr>
              <a:picLocks noChangeAspect="1" noChangeArrowheads="1"/>
            </p:cNvPicPr>
            <p:nvPr/>
          </p:nvPicPr>
          <p:blipFill>
            <a:blip r:embed="rId3">
              <a:extLst>
                <a:ext uri="{28A0092B-C50C-407E-A947-70E740481C1C}">
                  <a14:useLocalDpi xmlns:a14="http://schemas.microsoft.com/office/drawing/2010/main" val="0"/>
                </a:ext>
              </a:extLst>
            </a:blip>
            <a:srcRect l="23370" t="24121" r="3296" b="8090"/>
            <a:stretch>
              <a:fillRect/>
            </a:stretch>
          </p:blipFill>
          <p:spPr bwMode="auto">
            <a:xfrm>
              <a:off x="2736" y="960"/>
              <a:ext cx="2543" cy="1645"/>
            </a:xfrm>
            <a:prstGeom prst="rect">
              <a:avLst/>
            </a:prstGeom>
            <a:noFill/>
            <a:ln>
              <a:noFill/>
            </a:ln>
            <a:effectLst/>
            <a:extLst>
              <a:ext uri="{909E8E84-426E-40DD-AFC4-6F175D3DCCD1}">
                <a14:hiddenFill xmlns:a14="http://schemas.microsoft.com/office/drawing/2010/main">
                  <a:blipFill dpi="0" rotWithShape="0">
                    <a:blip/>
                    <a:srcRect l="23370" t="24121" r="3296" b="8090"/>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4523" name="Picture 11"/>
            <p:cNvPicPr>
              <a:picLocks noChangeAspect="1" noChangeArrowheads="1"/>
            </p:cNvPicPr>
            <p:nvPr/>
          </p:nvPicPr>
          <p:blipFill>
            <a:blip r:embed="rId4">
              <a:extLst>
                <a:ext uri="{28A0092B-C50C-407E-A947-70E740481C1C}">
                  <a14:useLocalDpi xmlns:a14="http://schemas.microsoft.com/office/drawing/2010/main" val="0"/>
                </a:ext>
              </a:extLst>
            </a:blip>
            <a:srcRect l="25603" t="34341" r="4259" b="18686"/>
            <a:stretch>
              <a:fillRect/>
            </a:stretch>
          </p:blipFill>
          <p:spPr bwMode="auto">
            <a:xfrm>
              <a:off x="2448" y="2640"/>
              <a:ext cx="3311" cy="1583"/>
            </a:xfrm>
            <a:prstGeom prst="rect">
              <a:avLst/>
            </a:prstGeom>
            <a:noFill/>
            <a:ln>
              <a:noFill/>
            </a:ln>
            <a:effectLst/>
            <a:extLst>
              <a:ext uri="{909E8E84-426E-40DD-AFC4-6F175D3DCCD1}">
                <a14:hiddenFill xmlns:a14="http://schemas.microsoft.com/office/drawing/2010/main">
                  <a:blipFill dpi="0" rotWithShape="0">
                    <a:blip/>
                    <a:srcRect l="25603" t="34341" r="4259" b="18686"/>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64525" name="Line 13"/>
          <p:cNvSpPr>
            <a:spLocks noChangeShapeType="1"/>
          </p:cNvSpPr>
          <p:nvPr/>
        </p:nvSpPr>
        <p:spPr bwMode="auto">
          <a:xfrm flipH="1">
            <a:off x="6856413" y="6454775"/>
            <a:ext cx="688975" cy="4763"/>
          </a:xfrm>
          <a:prstGeom prst="line">
            <a:avLst/>
          </a:prstGeom>
          <a:noFill/>
          <a:ln w="5724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7" name="TextBox 6"/>
          <p:cNvSpPr txBox="1"/>
          <p:nvPr/>
        </p:nvSpPr>
        <p:spPr>
          <a:xfrm>
            <a:off x="1143000" y="1062335"/>
            <a:ext cx="4648200" cy="461665"/>
          </a:xfrm>
          <a:prstGeom prst="rect">
            <a:avLst/>
          </a:prstGeom>
          <a:noFill/>
        </p:spPr>
        <p:txBody>
          <a:bodyPr wrap="square" rtlCol="0">
            <a:spAutoFit/>
          </a:bodyPr>
          <a:lstStyle/>
          <a:p>
            <a:r>
              <a:rPr lang="en-US" dirty="0" smtClean="0">
                <a:solidFill>
                  <a:schemeClr val="tx1"/>
                </a:solidFill>
              </a:rPr>
              <a:t> WAIT UNTIL FINAL VERSION</a:t>
            </a:r>
            <a:endParaRPr lang="en-US" dirty="0">
              <a:solidFill>
                <a:schemeClr val="tx1"/>
              </a:solidFill>
            </a:endParaRPr>
          </a:p>
        </p:txBody>
      </p:sp>
    </p:spTree>
    <p:extLst>
      <p:ext uri="{BB962C8B-B14F-4D97-AF65-F5344CB8AC3E}">
        <p14:creationId xmlns:p14="http://schemas.microsoft.com/office/powerpoint/2010/main" val="147868609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1" presetClass="entr" fill="hold" nodeType="afterEffect">
                                  <p:stCondLst>
                                    <p:cond delay="0"/>
                                  </p:stCondLst>
                                  <p:childTnLst>
                                    <p:set>
                                      <p:cBhvr additive="repl">
                                        <p:cTn id="6" dur="1" fill="hold">
                                          <p:stCondLst>
                                            <p:cond delay="499"/>
                                          </p:stCondLst>
                                        </p:cTn>
                                        <p:tgtEl>
                                          <p:spTgt spid="6451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fill="hold" nodeType="afterEffect">
                                  <p:stCondLst>
                                    <p:cond delay="1000"/>
                                  </p:stCondLst>
                                  <p:childTnLst>
                                    <p:set>
                                      <p:cBhvr additive="repl">
                                        <p:cTn id="9" dur="1" fill="hold">
                                          <p:stCondLst>
                                            <p:cond delay="499"/>
                                          </p:stCondLst>
                                        </p:cTn>
                                        <p:tgtEl>
                                          <p:spTgt spid="64521"/>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fill="hold" grpId="0" nodeType="clickEffect">
                                  <p:stCondLst>
                                    <p:cond delay="0"/>
                                  </p:stCondLst>
                                  <p:childTnLst>
                                    <p:set>
                                      <p:cBhvr additive="repl">
                                        <p:cTn id="13" dur="1" fill="hold">
                                          <p:stCondLst>
                                            <p:cond delay="499"/>
                                          </p:stCondLst>
                                        </p:cTn>
                                        <p:tgtEl>
                                          <p:spTgt spid="645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2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 Box 1"/>
          <p:cNvSpPr txBox="1">
            <a:spLocks noChangeArrowheads="1"/>
          </p:cNvSpPr>
          <p:nvPr/>
        </p:nvSpPr>
        <p:spPr bwMode="auto">
          <a:xfrm>
            <a:off x="228601" y="0"/>
            <a:ext cx="8534399" cy="685800"/>
          </a:xfrm>
          <a:prstGeom prst="rect">
            <a:avLst/>
          </a:prstGeom>
          <a:solidFill>
            <a:srgbClr val="3333CC"/>
          </a:solidFill>
          <a:ln w="28440" cap="sq">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sz="3600" b="1" dirty="0" smtClean="0">
                <a:solidFill>
                  <a:srgbClr val="FFFF00"/>
                </a:solidFill>
              </a:rPr>
              <a:t>Access </a:t>
            </a:r>
            <a:r>
              <a:rPr lang="en-US" altLang="en-US" sz="3600" b="1" dirty="0" smtClean="0">
                <a:solidFill>
                  <a:srgbClr val="FFFF00"/>
                </a:solidFill>
              </a:rPr>
              <a:t>Delayed Mode Interpolated </a:t>
            </a:r>
            <a:r>
              <a:rPr lang="en-US" altLang="en-US" sz="3600" b="1" dirty="0" smtClean="0">
                <a:solidFill>
                  <a:srgbClr val="FFFF00"/>
                </a:solidFill>
              </a:rPr>
              <a:t>Data</a:t>
            </a:r>
            <a:endParaRPr lang="en-US" altLang="en-US" sz="3600" b="1" dirty="0">
              <a:solidFill>
                <a:srgbClr val="FFFF00"/>
              </a:solidFill>
            </a:endParaRPr>
          </a:p>
        </p:txBody>
      </p:sp>
      <p:sp>
        <p:nvSpPr>
          <p:cNvPr id="64516" name="Text Box 4"/>
          <p:cNvSpPr txBox="1">
            <a:spLocks noChangeArrowheads="1"/>
          </p:cNvSpPr>
          <p:nvPr/>
        </p:nvSpPr>
        <p:spPr bwMode="auto">
          <a:xfrm>
            <a:off x="1066800" y="838200"/>
            <a:ext cx="7162800"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1750"/>
              </a:spcBef>
              <a:buClrTx/>
              <a:buFontTx/>
              <a:buNone/>
            </a:pPr>
            <a:r>
              <a:rPr lang="en-US" altLang="en-US" sz="2800" b="1" dirty="0">
                <a:solidFill>
                  <a:srgbClr val="3333CC"/>
                </a:solidFill>
                <a:latin typeface="Arial Narrow" pitchFamily="32" charset="0"/>
                <a:cs typeface="Times New Roman" pitchFamily="16" charset="0"/>
                <a:hlinkClick r:id="rId3"/>
              </a:rPr>
              <a:t>http://</a:t>
            </a:r>
            <a:r>
              <a:rPr lang="en-US" altLang="en-US" sz="2800" b="1" dirty="0" smtClean="0">
                <a:solidFill>
                  <a:srgbClr val="3333CC"/>
                </a:solidFill>
                <a:latin typeface="Arial Narrow" pitchFamily="32" charset="0"/>
                <a:cs typeface="Times New Roman" pitchFamily="16" charset="0"/>
                <a:hlinkClick r:id="rId3"/>
              </a:rPr>
              <a:t>www.aoml.noaa.gov/phod/gdp/interpolated</a:t>
            </a:r>
            <a:r>
              <a:rPr lang="en-US" altLang="en-US" sz="2800" b="1" dirty="0" smtClean="0">
                <a:solidFill>
                  <a:srgbClr val="3333CC"/>
                </a:solidFill>
                <a:latin typeface="Arial Narrow" pitchFamily="32" charset="0"/>
                <a:cs typeface="Times New Roman" pitchFamily="16" charset="0"/>
              </a:rPr>
              <a:t> </a:t>
            </a:r>
            <a:endParaRPr lang="en-US" altLang="en-US" sz="2800" b="1" dirty="0">
              <a:solidFill>
                <a:srgbClr val="3333CC"/>
              </a:solidFill>
              <a:latin typeface="Arial Narrow" pitchFamily="32" charset="0"/>
              <a:cs typeface="Times New Roman" pitchFamily="16" charset="0"/>
            </a:endParaRPr>
          </a:p>
        </p:txBody>
      </p:sp>
      <p:sp>
        <p:nvSpPr>
          <p:cNvPr id="64517" name="Line 5"/>
          <p:cNvSpPr>
            <a:spLocks noChangeShapeType="1"/>
          </p:cNvSpPr>
          <p:nvPr/>
        </p:nvSpPr>
        <p:spPr bwMode="auto">
          <a:xfrm flipH="1">
            <a:off x="1497013" y="2413000"/>
            <a:ext cx="360362" cy="585788"/>
          </a:xfrm>
          <a:prstGeom prst="line">
            <a:avLst/>
          </a:prstGeom>
          <a:noFill/>
          <a:ln w="5724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64521" name="Group 9"/>
          <p:cNvGrpSpPr>
            <a:grpSpLocks/>
          </p:cNvGrpSpPr>
          <p:nvPr/>
        </p:nvGrpSpPr>
        <p:grpSpPr bwMode="auto">
          <a:xfrm>
            <a:off x="3886200" y="1524000"/>
            <a:ext cx="5256213" cy="5180013"/>
            <a:chOff x="2448" y="960"/>
            <a:chExt cx="3311" cy="3263"/>
          </a:xfrm>
        </p:grpSpPr>
        <p:pic>
          <p:nvPicPr>
            <p:cNvPr id="64522" name="Picture 10"/>
            <p:cNvPicPr>
              <a:picLocks noChangeAspect="1" noChangeArrowheads="1"/>
            </p:cNvPicPr>
            <p:nvPr/>
          </p:nvPicPr>
          <p:blipFill>
            <a:blip r:embed="rId4">
              <a:extLst>
                <a:ext uri="{28A0092B-C50C-407E-A947-70E740481C1C}">
                  <a14:useLocalDpi xmlns:a14="http://schemas.microsoft.com/office/drawing/2010/main" val="0"/>
                </a:ext>
              </a:extLst>
            </a:blip>
            <a:srcRect l="23370" t="24121" r="3296" b="8090"/>
            <a:stretch>
              <a:fillRect/>
            </a:stretch>
          </p:blipFill>
          <p:spPr bwMode="auto">
            <a:xfrm>
              <a:off x="2736" y="960"/>
              <a:ext cx="2543" cy="1645"/>
            </a:xfrm>
            <a:prstGeom prst="rect">
              <a:avLst/>
            </a:prstGeom>
            <a:noFill/>
            <a:ln>
              <a:noFill/>
            </a:ln>
            <a:effectLst/>
            <a:extLst>
              <a:ext uri="{909E8E84-426E-40DD-AFC4-6F175D3DCCD1}">
                <a14:hiddenFill xmlns:a14="http://schemas.microsoft.com/office/drawing/2010/main">
                  <a:blipFill dpi="0" rotWithShape="0">
                    <a:blip/>
                    <a:srcRect l="23370" t="24121" r="3296" b="8090"/>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4523" name="Picture 11"/>
            <p:cNvPicPr>
              <a:picLocks noChangeAspect="1" noChangeArrowheads="1"/>
            </p:cNvPicPr>
            <p:nvPr/>
          </p:nvPicPr>
          <p:blipFill>
            <a:blip r:embed="rId5">
              <a:extLst>
                <a:ext uri="{28A0092B-C50C-407E-A947-70E740481C1C}">
                  <a14:useLocalDpi xmlns:a14="http://schemas.microsoft.com/office/drawing/2010/main" val="0"/>
                </a:ext>
              </a:extLst>
            </a:blip>
            <a:srcRect l="25603" t="34341" r="4259" b="18686"/>
            <a:stretch>
              <a:fillRect/>
            </a:stretch>
          </p:blipFill>
          <p:spPr bwMode="auto">
            <a:xfrm>
              <a:off x="2448" y="2640"/>
              <a:ext cx="3311" cy="1583"/>
            </a:xfrm>
            <a:prstGeom prst="rect">
              <a:avLst/>
            </a:prstGeom>
            <a:noFill/>
            <a:ln>
              <a:noFill/>
            </a:ln>
            <a:effectLst/>
            <a:extLst>
              <a:ext uri="{909E8E84-426E-40DD-AFC4-6F175D3DCCD1}">
                <a14:hiddenFill xmlns:a14="http://schemas.microsoft.com/office/drawing/2010/main">
                  <a:blipFill dpi="0" rotWithShape="0">
                    <a:blip/>
                    <a:srcRect l="25603" t="34341" r="4259" b="18686"/>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64524" name="Line 12"/>
          <p:cNvSpPr>
            <a:spLocks noChangeShapeType="1"/>
          </p:cNvSpPr>
          <p:nvPr/>
        </p:nvSpPr>
        <p:spPr bwMode="auto">
          <a:xfrm flipH="1" flipV="1">
            <a:off x="2970213" y="3495675"/>
            <a:ext cx="688975" cy="7938"/>
          </a:xfrm>
          <a:prstGeom prst="line">
            <a:avLst/>
          </a:prstGeom>
          <a:noFill/>
          <a:ln w="5724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4525" name="Line 13"/>
          <p:cNvSpPr>
            <a:spLocks noChangeShapeType="1"/>
          </p:cNvSpPr>
          <p:nvPr/>
        </p:nvSpPr>
        <p:spPr bwMode="auto">
          <a:xfrm flipH="1">
            <a:off x="6856413" y="6454775"/>
            <a:ext cx="688975" cy="4763"/>
          </a:xfrm>
          <a:prstGeom prst="line">
            <a:avLst/>
          </a:prstGeom>
          <a:noFill/>
          <a:ln w="5724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 name="TextBox 9"/>
          <p:cNvSpPr txBox="1"/>
          <p:nvPr/>
        </p:nvSpPr>
        <p:spPr>
          <a:xfrm>
            <a:off x="533400" y="1627665"/>
            <a:ext cx="4648200" cy="461665"/>
          </a:xfrm>
          <a:prstGeom prst="rect">
            <a:avLst/>
          </a:prstGeom>
          <a:noFill/>
        </p:spPr>
        <p:txBody>
          <a:bodyPr wrap="square" rtlCol="0">
            <a:spAutoFit/>
          </a:bodyPr>
          <a:lstStyle/>
          <a:p>
            <a:r>
              <a:rPr lang="en-US" dirty="0" smtClean="0">
                <a:solidFill>
                  <a:schemeClr val="tx1"/>
                </a:solidFill>
              </a:rPr>
              <a:t> WAIT UNTIL FINAL VERSION</a:t>
            </a:r>
            <a:endParaRPr lang="en-US" dirty="0">
              <a:solidFill>
                <a:schemeClr val="tx1"/>
              </a:solidFill>
            </a:endParaRPr>
          </a:p>
        </p:txBody>
      </p:sp>
    </p:spTree>
    <p:extLst>
      <p:ext uri="{BB962C8B-B14F-4D97-AF65-F5344CB8AC3E}">
        <p14:creationId xmlns:p14="http://schemas.microsoft.com/office/powerpoint/2010/main" val="131980931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1" presetClass="entr" fill="hold" nodeType="afterEffect">
                                  <p:stCondLst>
                                    <p:cond delay="0"/>
                                  </p:stCondLst>
                                  <p:childTnLst>
                                    <p:set>
                                      <p:cBhvr additive="repl">
                                        <p:cTn id="6" dur="1" fill="hold">
                                          <p:stCondLst>
                                            <p:cond delay="499"/>
                                          </p:stCondLst>
                                        </p:cTn>
                                        <p:tgtEl>
                                          <p:spTgt spid="645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fill="hold" nodeType="clickEffect">
                                  <p:stCondLst>
                                    <p:cond delay="0"/>
                                  </p:stCondLst>
                                  <p:childTnLst>
                                    <p:set>
                                      <p:cBhvr additive="repl">
                                        <p:cTn id="10" dur="1" fill="hold">
                                          <p:stCondLst>
                                            <p:cond delay="0"/>
                                          </p:stCondLst>
                                        </p:cTn>
                                        <p:tgtEl>
                                          <p:spTgt spid="64516"/>
                                        </p:tgtEl>
                                        <p:attrNameLst>
                                          <p:attrName>style.visibility</p:attrName>
                                        </p:attrNameLst>
                                      </p:cBhvr>
                                      <p:to>
                                        <p:strVal val="visible"/>
                                      </p:to>
                                    </p:set>
                                    <p:animEffect transition="in" filter="dissolve">
                                      <p:cBhvr additive="repl">
                                        <p:cTn id="11" dur="500"/>
                                        <p:tgtEl>
                                          <p:spTgt spid="6451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fill="hold" grpId="0" nodeType="clickEffect">
                                  <p:stCondLst>
                                    <p:cond delay="0"/>
                                  </p:stCondLst>
                                  <p:childTnLst>
                                    <p:set>
                                      <p:cBhvr additive="repl">
                                        <p:cTn id="15" dur="1" fill="hold">
                                          <p:stCondLst>
                                            <p:cond delay="0"/>
                                          </p:stCondLst>
                                        </p:cTn>
                                        <p:tgtEl>
                                          <p:spTgt spid="64517"/>
                                        </p:tgtEl>
                                        <p:attrNameLst>
                                          <p:attrName>style.visibility</p:attrName>
                                        </p:attrNameLst>
                                      </p:cBhvr>
                                      <p:to>
                                        <p:strVal val="visible"/>
                                      </p:to>
                                    </p:set>
                                    <p:animEffect transition="in" filter="dissolve">
                                      <p:cBhvr additive="repl">
                                        <p:cTn id="16" dur="500"/>
                                        <p:tgtEl>
                                          <p:spTgt spid="6451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fill="hold" grpId="0" nodeType="clickEffect">
                                  <p:stCondLst>
                                    <p:cond delay="0"/>
                                  </p:stCondLst>
                                  <p:childTnLst>
                                    <p:set>
                                      <p:cBhvr additive="repl">
                                        <p:cTn id="20" dur="1" fill="hold">
                                          <p:stCondLst>
                                            <p:cond delay="499"/>
                                          </p:stCondLst>
                                        </p:cTn>
                                        <p:tgtEl>
                                          <p:spTgt spid="64524"/>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fill="hold" nodeType="afterEffect">
                                  <p:stCondLst>
                                    <p:cond delay="1000"/>
                                  </p:stCondLst>
                                  <p:childTnLst>
                                    <p:set>
                                      <p:cBhvr additive="repl">
                                        <p:cTn id="23" dur="1" fill="hold">
                                          <p:stCondLst>
                                            <p:cond delay="499"/>
                                          </p:stCondLst>
                                        </p:cTn>
                                        <p:tgtEl>
                                          <p:spTgt spid="64521"/>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fill="hold" grpId="0" nodeType="clickEffect">
                                  <p:stCondLst>
                                    <p:cond delay="0"/>
                                  </p:stCondLst>
                                  <p:childTnLst>
                                    <p:set>
                                      <p:cBhvr additive="repl">
                                        <p:cTn id="27" dur="1" fill="hold">
                                          <p:stCondLst>
                                            <p:cond delay="499"/>
                                          </p:stCondLst>
                                        </p:cTn>
                                        <p:tgtEl>
                                          <p:spTgt spid="645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animBg="1"/>
      <p:bldP spid="64524" grpId="0" animBg="1"/>
      <p:bldP spid="6452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ext Box 1"/>
          <p:cNvSpPr txBox="1">
            <a:spLocks noChangeArrowheads="1"/>
          </p:cNvSpPr>
          <p:nvPr/>
        </p:nvSpPr>
        <p:spPr bwMode="auto">
          <a:xfrm>
            <a:off x="1295400" y="0"/>
            <a:ext cx="7086600" cy="533400"/>
          </a:xfrm>
          <a:prstGeom prst="rect">
            <a:avLst/>
          </a:prstGeom>
          <a:solidFill>
            <a:srgbClr val="3333CC"/>
          </a:solidFill>
          <a:ln w="28440" cap="sq">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sz="4400" b="1">
                <a:solidFill>
                  <a:srgbClr val="FFFF00"/>
                </a:solidFill>
              </a:rPr>
              <a:t>How To Access Drifter Data</a:t>
            </a:r>
          </a:p>
        </p:txBody>
      </p:sp>
      <p:sp>
        <p:nvSpPr>
          <p:cNvPr id="65538" name="Text Box 2"/>
          <p:cNvSpPr txBox="1">
            <a:spLocks noChangeArrowheads="1"/>
          </p:cNvSpPr>
          <p:nvPr/>
        </p:nvSpPr>
        <p:spPr bwMode="auto">
          <a:xfrm>
            <a:off x="2514600" y="685800"/>
            <a:ext cx="472440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1500"/>
              </a:spcBef>
              <a:buClrTx/>
              <a:buFontTx/>
              <a:buNone/>
            </a:pPr>
            <a:r>
              <a:rPr lang="en-US" altLang="en-US" b="1">
                <a:latin typeface="Comic Sans MS" pitchFamily="64" charset="0"/>
                <a:cs typeface="Times New Roman" pitchFamily="16" charset="0"/>
              </a:rPr>
              <a:t>Interpolated Historical Data</a:t>
            </a:r>
          </a:p>
        </p:txBody>
      </p:sp>
      <p:pic>
        <p:nvPicPr>
          <p:cNvPr id="65539" name="Picture 3"/>
          <p:cNvPicPr>
            <a:picLocks noChangeAspect="1" noChangeArrowheads="1"/>
          </p:cNvPicPr>
          <p:nvPr/>
        </p:nvPicPr>
        <p:blipFill>
          <a:blip r:embed="rId3">
            <a:extLst>
              <a:ext uri="{28A0092B-C50C-407E-A947-70E740481C1C}">
                <a14:useLocalDpi xmlns:a14="http://schemas.microsoft.com/office/drawing/2010/main" val="0"/>
              </a:ext>
            </a:extLst>
          </a:blip>
          <a:srcRect t="12549" r="84314" b="27130"/>
          <a:stretch>
            <a:fillRect/>
          </a:stretch>
        </p:blipFill>
        <p:spPr bwMode="auto">
          <a:xfrm>
            <a:off x="0" y="914400"/>
            <a:ext cx="1828800" cy="5129213"/>
          </a:xfrm>
          <a:prstGeom prst="rect">
            <a:avLst/>
          </a:prstGeom>
          <a:noFill/>
          <a:ln>
            <a:noFill/>
          </a:ln>
          <a:effectLst/>
          <a:extLst>
            <a:ext uri="{909E8E84-426E-40DD-AFC4-6F175D3DCCD1}">
              <a14:hiddenFill xmlns:a14="http://schemas.microsoft.com/office/drawing/2010/main">
                <a:blipFill dpi="0" rotWithShape="0">
                  <a:blip/>
                  <a:srcRect t="12549" r="84314" b="27130"/>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40" name="Text Box 4"/>
          <p:cNvSpPr txBox="1">
            <a:spLocks noChangeArrowheads="1"/>
          </p:cNvSpPr>
          <p:nvPr/>
        </p:nvSpPr>
        <p:spPr bwMode="auto">
          <a:xfrm>
            <a:off x="1371600" y="990600"/>
            <a:ext cx="71628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1750"/>
              </a:spcBef>
              <a:buClrTx/>
              <a:buFontTx/>
              <a:buNone/>
            </a:pPr>
            <a:r>
              <a:rPr lang="en-US" altLang="en-US" sz="2800" b="1">
                <a:solidFill>
                  <a:srgbClr val="3333CC"/>
                </a:solidFill>
                <a:latin typeface="Arial Narrow" pitchFamily="32" charset="0"/>
                <a:cs typeface="Times New Roman" pitchFamily="16" charset="0"/>
              </a:rPr>
              <a:t>http://www.aoml.noaa.gov/phod/dac/dacdata.html</a:t>
            </a:r>
          </a:p>
        </p:txBody>
      </p:sp>
      <p:sp>
        <p:nvSpPr>
          <p:cNvPr id="65541" name="Line 5"/>
          <p:cNvSpPr>
            <a:spLocks noChangeShapeType="1"/>
          </p:cNvSpPr>
          <p:nvPr/>
        </p:nvSpPr>
        <p:spPr bwMode="auto">
          <a:xfrm flipH="1">
            <a:off x="1497013" y="2413000"/>
            <a:ext cx="360362" cy="585788"/>
          </a:xfrm>
          <a:prstGeom prst="line">
            <a:avLst/>
          </a:prstGeom>
          <a:noFill/>
          <a:ln w="5724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65542" name="Group 6"/>
          <p:cNvGrpSpPr>
            <a:grpSpLocks/>
          </p:cNvGrpSpPr>
          <p:nvPr/>
        </p:nvGrpSpPr>
        <p:grpSpPr bwMode="auto">
          <a:xfrm>
            <a:off x="1981200" y="1905000"/>
            <a:ext cx="1908175" cy="4113213"/>
            <a:chOff x="1248" y="1200"/>
            <a:chExt cx="1202" cy="2591"/>
          </a:xfrm>
        </p:grpSpPr>
        <p:pic>
          <p:nvPicPr>
            <p:cNvPr id="65543" name="Picture 7"/>
            <p:cNvPicPr>
              <a:picLocks noChangeAspect="1" noChangeArrowheads="1"/>
            </p:cNvPicPr>
            <p:nvPr/>
          </p:nvPicPr>
          <p:blipFill>
            <a:blip r:embed="rId4">
              <a:extLst>
                <a:ext uri="{28A0092B-C50C-407E-A947-70E740481C1C}">
                  <a14:useLocalDpi xmlns:a14="http://schemas.microsoft.com/office/drawing/2010/main" val="0"/>
                </a:ext>
              </a:extLst>
            </a:blip>
            <a:srcRect t="39966" r="74460" b="6989"/>
            <a:stretch>
              <a:fillRect/>
            </a:stretch>
          </p:blipFill>
          <p:spPr bwMode="auto">
            <a:xfrm>
              <a:off x="1248" y="1200"/>
              <a:ext cx="1202" cy="1775"/>
            </a:xfrm>
            <a:prstGeom prst="rect">
              <a:avLst/>
            </a:prstGeom>
            <a:noFill/>
            <a:ln>
              <a:noFill/>
            </a:ln>
            <a:effectLst/>
            <a:extLst>
              <a:ext uri="{909E8E84-426E-40DD-AFC4-6F175D3DCCD1}">
                <a14:hiddenFill xmlns:a14="http://schemas.microsoft.com/office/drawing/2010/main">
                  <a:blipFill dpi="0" rotWithShape="0">
                    <a:blip/>
                    <a:srcRect t="39966" r="74460" b="6989"/>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4" name="Picture 8"/>
            <p:cNvPicPr>
              <a:picLocks noChangeAspect="1" noChangeArrowheads="1"/>
            </p:cNvPicPr>
            <p:nvPr/>
          </p:nvPicPr>
          <p:blipFill>
            <a:blip r:embed="rId5">
              <a:extLst>
                <a:ext uri="{28A0092B-C50C-407E-A947-70E740481C1C}">
                  <a14:useLocalDpi xmlns:a14="http://schemas.microsoft.com/office/drawing/2010/main" val="0"/>
                </a:ext>
              </a:extLst>
            </a:blip>
            <a:srcRect t="61476" r="75481" b="9860"/>
            <a:stretch>
              <a:fillRect/>
            </a:stretch>
          </p:blipFill>
          <p:spPr bwMode="auto">
            <a:xfrm>
              <a:off x="1248" y="2832"/>
              <a:ext cx="1154" cy="959"/>
            </a:xfrm>
            <a:prstGeom prst="rect">
              <a:avLst/>
            </a:prstGeom>
            <a:noFill/>
            <a:ln>
              <a:noFill/>
            </a:ln>
            <a:effectLst/>
            <a:extLst>
              <a:ext uri="{909E8E84-426E-40DD-AFC4-6F175D3DCCD1}">
                <a14:hiddenFill xmlns:a14="http://schemas.microsoft.com/office/drawing/2010/main">
                  <a:blipFill dpi="0" rotWithShape="0">
                    <a:blip/>
                    <a:srcRect t="61476" r="75481" b="9860"/>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65545" name="Line 9"/>
          <p:cNvSpPr>
            <a:spLocks noChangeShapeType="1"/>
          </p:cNvSpPr>
          <p:nvPr/>
        </p:nvSpPr>
        <p:spPr bwMode="auto">
          <a:xfrm flipH="1" flipV="1">
            <a:off x="3122613" y="4340225"/>
            <a:ext cx="688975" cy="7938"/>
          </a:xfrm>
          <a:prstGeom prst="line">
            <a:avLst/>
          </a:prstGeom>
          <a:noFill/>
          <a:ln w="5724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65546" name="Group 10"/>
          <p:cNvGrpSpPr>
            <a:grpSpLocks/>
          </p:cNvGrpSpPr>
          <p:nvPr/>
        </p:nvGrpSpPr>
        <p:grpSpPr bwMode="auto">
          <a:xfrm>
            <a:off x="3886200" y="1447800"/>
            <a:ext cx="5180013" cy="5027613"/>
            <a:chOff x="2448" y="912"/>
            <a:chExt cx="3263" cy="3167"/>
          </a:xfrm>
        </p:grpSpPr>
        <p:pic>
          <p:nvPicPr>
            <p:cNvPr id="65547" name="Picture 11"/>
            <p:cNvPicPr>
              <a:picLocks noChangeAspect="1" noChangeArrowheads="1"/>
            </p:cNvPicPr>
            <p:nvPr/>
          </p:nvPicPr>
          <p:blipFill>
            <a:blip r:embed="rId6">
              <a:extLst>
                <a:ext uri="{28A0092B-C50C-407E-A947-70E740481C1C}">
                  <a14:useLocalDpi xmlns:a14="http://schemas.microsoft.com/office/drawing/2010/main" val="0"/>
                </a:ext>
              </a:extLst>
            </a:blip>
            <a:srcRect l="23370" t="24121" r="3296" b="8090"/>
            <a:stretch>
              <a:fillRect/>
            </a:stretch>
          </p:blipFill>
          <p:spPr bwMode="auto">
            <a:xfrm>
              <a:off x="2880" y="912"/>
              <a:ext cx="2543" cy="1645"/>
            </a:xfrm>
            <a:prstGeom prst="rect">
              <a:avLst/>
            </a:prstGeom>
            <a:noFill/>
            <a:ln>
              <a:noFill/>
            </a:ln>
            <a:effectLst/>
            <a:extLst>
              <a:ext uri="{909E8E84-426E-40DD-AFC4-6F175D3DCCD1}">
                <a14:hiddenFill xmlns:a14="http://schemas.microsoft.com/office/drawing/2010/main">
                  <a:blipFill dpi="0" rotWithShape="0">
                    <a:blip/>
                    <a:srcRect l="23370" t="24121" r="3296" b="8090"/>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8" name="Picture 12"/>
            <p:cNvPicPr>
              <a:picLocks noChangeAspect="1" noChangeArrowheads="1"/>
            </p:cNvPicPr>
            <p:nvPr/>
          </p:nvPicPr>
          <p:blipFill>
            <a:blip r:embed="rId7">
              <a:extLst>
                <a:ext uri="{28A0092B-C50C-407E-A947-70E740481C1C}">
                  <a14:useLocalDpi xmlns:a14="http://schemas.microsoft.com/office/drawing/2010/main" val="0"/>
                </a:ext>
              </a:extLst>
            </a:blip>
            <a:srcRect l="28680" t="32735" r="2283" b="19786"/>
            <a:stretch>
              <a:fillRect/>
            </a:stretch>
          </p:blipFill>
          <p:spPr bwMode="auto">
            <a:xfrm>
              <a:off x="2448" y="2496"/>
              <a:ext cx="3263" cy="1583"/>
            </a:xfrm>
            <a:prstGeom prst="rect">
              <a:avLst/>
            </a:prstGeom>
            <a:noFill/>
            <a:ln>
              <a:noFill/>
            </a:ln>
            <a:effectLst/>
            <a:extLst>
              <a:ext uri="{909E8E84-426E-40DD-AFC4-6F175D3DCCD1}">
                <a14:hiddenFill xmlns:a14="http://schemas.microsoft.com/office/drawing/2010/main">
                  <a:blipFill dpi="0" rotWithShape="0">
                    <a:blip/>
                    <a:srcRect l="28680" t="32735" r="2283" b="19786"/>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65549" name="Line 13"/>
          <p:cNvSpPr>
            <a:spLocks noChangeShapeType="1"/>
          </p:cNvSpPr>
          <p:nvPr/>
        </p:nvSpPr>
        <p:spPr bwMode="auto">
          <a:xfrm flipH="1" flipV="1">
            <a:off x="6856413" y="6319838"/>
            <a:ext cx="688975" cy="7937"/>
          </a:xfrm>
          <a:prstGeom prst="line">
            <a:avLst/>
          </a:prstGeom>
          <a:noFill/>
          <a:ln w="5724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1" presetClass="entr" fill="hold" nodeType="afterEffect">
                                  <p:stCondLst>
                                    <p:cond delay="0"/>
                                  </p:stCondLst>
                                  <p:childTnLst>
                                    <p:set>
                                      <p:cBhvr additive="repl">
                                        <p:cTn id="6" dur="1" fill="hold">
                                          <p:stCondLst>
                                            <p:cond delay="499"/>
                                          </p:stCondLst>
                                        </p:cTn>
                                        <p:tgtEl>
                                          <p:spTgt spid="655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499"/>
                                          </p:stCondLst>
                                        </p:cTn>
                                        <p:tgtEl>
                                          <p:spTgt spid="65538"/>
                                        </p:tgtEl>
                                        <p:attrNameLst>
                                          <p:attrName>style.visibility</p:attrName>
                                        </p:attrNameLst>
                                      </p:cBhvr>
                                      <p:to>
                                        <p:strVal val="visible"/>
                                      </p:to>
                                    </p:set>
                                  </p:childTnLst>
                                </p:cTn>
                              </p:par>
                            </p:childTnLst>
                          </p:cTn>
                        </p:par>
                        <p:par>
                          <p:cTn id="11" fill="hold" nodeType="afterGroup">
                            <p:stCondLst>
                              <p:cond delay="500"/>
                            </p:stCondLst>
                            <p:childTnLst>
                              <p:par>
                                <p:cTn id="12" presetID="9" presetClass="entr" fill="hold" nodeType="afterEffect">
                                  <p:stCondLst>
                                    <p:cond delay="1000"/>
                                  </p:stCondLst>
                                  <p:childTnLst>
                                    <p:set>
                                      <p:cBhvr additive="repl">
                                        <p:cTn id="13" dur="1" fill="hold">
                                          <p:stCondLst>
                                            <p:cond delay="0"/>
                                          </p:stCondLst>
                                        </p:cTn>
                                        <p:tgtEl>
                                          <p:spTgt spid="65540"/>
                                        </p:tgtEl>
                                        <p:attrNameLst>
                                          <p:attrName>style.visibility</p:attrName>
                                        </p:attrNameLst>
                                      </p:cBhvr>
                                      <p:to>
                                        <p:strVal val="visible"/>
                                      </p:to>
                                    </p:set>
                                    <p:animEffect transition="in" filter="dissolve">
                                      <p:cBhvr additive="repl">
                                        <p:cTn id="14" dur="500"/>
                                        <p:tgtEl>
                                          <p:spTgt spid="65540"/>
                                        </p:tgtEl>
                                      </p:cBhvr>
                                    </p:animEffect>
                                  </p:childTnLst>
                                </p:cTn>
                              </p:par>
                            </p:childTnLst>
                          </p:cTn>
                        </p:par>
                        <p:par>
                          <p:cTn id="15" fill="hold" nodeType="afterGroup">
                            <p:stCondLst>
                              <p:cond delay="2000"/>
                            </p:stCondLst>
                            <p:childTnLst>
                              <p:par>
                                <p:cTn id="16" presetID="1" presetClass="entr" fill="hold" nodeType="afterEffect">
                                  <p:stCondLst>
                                    <p:cond delay="2000"/>
                                  </p:stCondLst>
                                  <p:childTnLst>
                                    <p:set>
                                      <p:cBhvr additive="repl">
                                        <p:cTn id="17" dur="1" fill="hold">
                                          <p:stCondLst>
                                            <p:cond delay="499"/>
                                          </p:stCondLst>
                                        </p:cTn>
                                        <p:tgtEl>
                                          <p:spTgt spid="65539"/>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fill="hold" grpId="0" nodeType="clickEffect">
                                  <p:stCondLst>
                                    <p:cond delay="0"/>
                                  </p:stCondLst>
                                  <p:childTnLst>
                                    <p:set>
                                      <p:cBhvr additive="repl">
                                        <p:cTn id="21" dur="1" fill="hold">
                                          <p:stCondLst>
                                            <p:cond delay="0"/>
                                          </p:stCondLst>
                                        </p:cTn>
                                        <p:tgtEl>
                                          <p:spTgt spid="65541"/>
                                        </p:tgtEl>
                                        <p:attrNameLst>
                                          <p:attrName>style.visibility</p:attrName>
                                        </p:attrNameLst>
                                      </p:cBhvr>
                                      <p:to>
                                        <p:strVal val="visible"/>
                                      </p:to>
                                    </p:set>
                                    <p:animEffect transition="in" filter="dissolve">
                                      <p:cBhvr additive="repl">
                                        <p:cTn id="22" dur="500"/>
                                        <p:tgtEl>
                                          <p:spTgt spid="65541"/>
                                        </p:tgtEl>
                                      </p:cBhvr>
                                    </p:animEffect>
                                  </p:childTnLst>
                                </p:cTn>
                              </p:par>
                            </p:childTnLst>
                          </p:cTn>
                        </p:par>
                        <p:par>
                          <p:cTn id="23" fill="hold" nodeType="afterGroup">
                            <p:stCondLst>
                              <p:cond delay="500"/>
                            </p:stCondLst>
                            <p:childTnLst>
                              <p:par>
                                <p:cTn id="24" presetID="9" presetClass="entr" fill="hold" nodeType="afterEffect">
                                  <p:stCondLst>
                                    <p:cond delay="1000"/>
                                  </p:stCondLst>
                                  <p:childTnLst>
                                    <p:set>
                                      <p:cBhvr additive="repl">
                                        <p:cTn id="25" dur="1" fill="hold">
                                          <p:stCondLst>
                                            <p:cond delay="0"/>
                                          </p:stCondLst>
                                        </p:cTn>
                                        <p:tgtEl>
                                          <p:spTgt spid="65542"/>
                                        </p:tgtEl>
                                        <p:attrNameLst>
                                          <p:attrName>style.visibility</p:attrName>
                                        </p:attrNameLst>
                                      </p:cBhvr>
                                      <p:to>
                                        <p:strVal val="visible"/>
                                      </p:to>
                                    </p:set>
                                    <p:animEffect transition="in" filter="dissolve">
                                      <p:cBhvr additive="repl">
                                        <p:cTn id="26" dur="500"/>
                                        <p:tgtEl>
                                          <p:spTgt spid="6554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fill="hold" grpId="0" nodeType="clickEffect">
                                  <p:stCondLst>
                                    <p:cond delay="0"/>
                                  </p:stCondLst>
                                  <p:childTnLst>
                                    <p:set>
                                      <p:cBhvr additive="repl">
                                        <p:cTn id="30" dur="1" fill="hold">
                                          <p:stCondLst>
                                            <p:cond delay="0"/>
                                          </p:stCondLst>
                                        </p:cTn>
                                        <p:tgtEl>
                                          <p:spTgt spid="65545"/>
                                        </p:tgtEl>
                                        <p:attrNameLst>
                                          <p:attrName>style.visibility</p:attrName>
                                        </p:attrNameLst>
                                      </p:cBhvr>
                                      <p:to>
                                        <p:strVal val="visible"/>
                                      </p:to>
                                    </p:set>
                                    <p:animEffect transition="in" filter="dissolve">
                                      <p:cBhvr additive="repl">
                                        <p:cTn id="31" dur="500"/>
                                        <p:tgtEl>
                                          <p:spTgt spid="65545"/>
                                        </p:tgtEl>
                                      </p:cBhvr>
                                    </p:animEffect>
                                  </p:childTnLst>
                                </p:cTn>
                              </p:par>
                            </p:childTnLst>
                          </p:cTn>
                        </p:par>
                        <p:par>
                          <p:cTn id="32" fill="hold" nodeType="afterGroup">
                            <p:stCondLst>
                              <p:cond delay="500"/>
                            </p:stCondLst>
                            <p:childTnLst>
                              <p:par>
                                <p:cTn id="33" presetID="9" presetClass="entr" fill="hold" nodeType="afterEffect">
                                  <p:stCondLst>
                                    <p:cond delay="1000"/>
                                  </p:stCondLst>
                                  <p:childTnLst>
                                    <p:set>
                                      <p:cBhvr additive="repl">
                                        <p:cTn id="34" dur="1" fill="hold">
                                          <p:stCondLst>
                                            <p:cond delay="0"/>
                                          </p:stCondLst>
                                        </p:cTn>
                                        <p:tgtEl>
                                          <p:spTgt spid="65546"/>
                                        </p:tgtEl>
                                        <p:attrNameLst>
                                          <p:attrName>style.visibility</p:attrName>
                                        </p:attrNameLst>
                                      </p:cBhvr>
                                      <p:to>
                                        <p:strVal val="visible"/>
                                      </p:to>
                                    </p:set>
                                    <p:animEffect transition="in" filter="dissolve">
                                      <p:cBhvr additive="repl">
                                        <p:cTn id="35" dur="500"/>
                                        <p:tgtEl>
                                          <p:spTgt spid="6554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fill="hold" grpId="0" nodeType="clickEffect">
                                  <p:stCondLst>
                                    <p:cond delay="0"/>
                                  </p:stCondLst>
                                  <p:childTnLst>
                                    <p:set>
                                      <p:cBhvr additive="repl">
                                        <p:cTn id="39" dur="1" fill="hold">
                                          <p:stCondLst>
                                            <p:cond delay="499"/>
                                          </p:stCondLst>
                                        </p:cTn>
                                        <p:tgtEl>
                                          <p:spTgt spid="655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1" grpId="0" animBg="1"/>
      <p:bldP spid="65545" grpId="0" animBg="1"/>
      <p:bldP spid="6554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ChangeArrowheads="1"/>
          </p:cNvSpPr>
          <p:nvPr/>
        </p:nvSpPr>
        <p:spPr bwMode="auto">
          <a:xfrm>
            <a:off x="76200" y="1066800"/>
            <a:ext cx="9144000" cy="527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ClrTx/>
              <a:buFontTx/>
              <a:buNone/>
            </a:pPr>
            <a:r>
              <a:rPr lang="en-US" altLang="en-US" sz="2000" b="1">
                <a:cs typeface="Times New Roman" pitchFamily="16" charset="0"/>
              </a:rPr>
              <a:t>To download the data files(s) proceed as follows: By clicking on the following hyper-link(s) </a:t>
            </a:r>
          </a:p>
          <a:p>
            <a:pPr>
              <a:buClrTx/>
              <a:buFontTx/>
              <a:buNone/>
            </a:pPr>
            <a:endParaRPr lang="en-US" altLang="en-US" sz="2000" b="1">
              <a:cs typeface="Times New Roman" pitchFamily="16" charset="0"/>
            </a:endParaRPr>
          </a:p>
          <a:p>
            <a:pPr>
              <a:buClrTx/>
              <a:buFontTx/>
              <a:buNone/>
            </a:pPr>
            <a:r>
              <a:rPr lang="en-US" altLang="en-US" sz="2000" b="1">
                <a:cs typeface="Times New Roman" pitchFamily="16" charset="0"/>
              </a:rPr>
              <a:t>ftp://ftp.aoml.noaa.gov/od/pub/envids/metadata_gld.20070521_101943.zip ftp://ftp.aoml.noaa.gov/od/pub/envids/interpolated_gld.20070521_101943.zip </a:t>
            </a:r>
          </a:p>
          <a:p>
            <a:pPr>
              <a:buClrTx/>
              <a:buFontTx/>
              <a:buNone/>
            </a:pPr>
            <a:endParaRPr lang="en-US" altLang="en-US" sz="2000" b="1">
              <a:cs typeface="Times New Roman" pitchFamily="16" charset="0"/>
            </a:endParaRPr>
          </a:p>
          <a:p>
            <a:pPr>
              <a:buClrTx/>
              <a:buFontTx/>
              <a:buNone/>
            </a:pPr>
            <a:r>
              <a:rPr lang="en-US" altLang="en-US" sz="2000" b="1">
                <a:cs typeface="Times New Roman" pitchFamily="16" charset="0"/>
              </a:rPr>
              <a:t>Or By using the following ftp instructions :</a:t>
            </a:r>
          </a:p>
          <a:p>
            <a:pPr>
              <a:buClrTx/>
              <a:buFontTx/>
              <a:buNone/>
            </a:pPr>
            <a:endParaRPr lang="en-US" altLang="en-US" sz="2000" b="1">
              <a:cs typeface="Times New Roman" pitchFamily="16" charset="0"/>
            </a:endParaRPr>
          </a:p>
          <a:p>
            <a:pPr>
              <a:buClrTx/>
              <a:buFontTx/>
              <a:buNone/>
            </a:pPr>
            <a:r>
              <a:rPr lang="en-US" altLang="en-US" sz="2000" b="1">
                <a:cs typeface="Times New Roman" pitchFamily="16" charset="0"/>
              </a:rPr>
              <a:t>	1. ftp ftp.aoml.noaa.gov </a:t>
            </a:r>
          </a:p>
          <a:p>
            <a:pPr>
              <a:buClrTx/>
              <a:buFontTx/>
              <a:buNone/>
            </a:pPr>
            <a:r>
              <a:rPr lang="en-US" altLang="en-US" sz="2000" b="1">
                <a:cs typeface="Times New Roman" pitchFamily="16" charset="0"/>
              </a:rPr>
              <a:t>	2. enter 'anonymous' for userid. </a:t>
            </a:r>
          </a:p>
          <a:p>
            <a:pPr>
              <a:buClrTx/>
              <a:buFontTx/>
              <a:buNone/>
            </a:pPr>
            <a:r>
              <a:rPr lang="en-US" altLang="en-US" sz="2000" b="1">
                <a:cs typeface="Times New Roman" pitchFamily="16" charset="0"/>
              </a:rPr>
              <a:t>	3. enter your 'email address' for password. </a:t>
            </a:r>
          </a:p>
          <a:p>
            <a:pPr>
              <a:buClrTx/>
              <a:buFontTx/>
              <a:buNone/>
            </a:pPr>
            <a:r>
              <a:rPr lang="en-US" altLang="en-US" sz="2000" b="1">
                <a:cs typeface="Times New Roman" pitchFamily="16" charset="0"/>
              </a:rPr>
              <a:t>	4. enter 'binary' to set the transfer type </a:t>
            </a:r>
          </a:p>
          <a:p>
            <a:pPr>
              <a:buClrTx/>
              <a:buFontTx/>
              <a:buNone/>
            </a:pPr>
            <a:r>
              <a:rPr lang="en-US" altLang="en-US" sz="2000" b="1">
                <a:cs typeface="Times New Roman" pitchFamily="16" charset="0"/>
              </a:rPr>
              <a:t>	5. enter 'cd /od/pub/envids' </a:t>
            </a:r>
          </a:p>
          <a:p>
            <a:pPr>
              <a:buClrTx/>
              <a:buFontTx/>
              <a:buNone/>
            </a:pPr>
            <a:r>
              <a:rPr lang="en-US" altLang="en-US" sz="2000" b="1">
                <a:cs typeface="Times New Roman" pitchFamily="16" charset="0"/>
              </a:rPr>
              <a:t>	6. enter 'get metadata_gld.20070521_101943.zip' </a:t>
            </a:r>
          </a:p>
          <a:p>
            <a:pPr>
              <a:buClrTx/>
              <a:buFontTx/>
              <a:buNone/>
            </a:pPr>
            <a:r>
              <a:rPr lang="en-US" altLang="en-US" sz="2000" b="1">
                <a:cs typeface="Times New Roman" pitchFamily="16" charset="0"/>
              </a:rPr>
              <a:t>	7. enter 'get interpolated_gld.20070521_101943.zip' </a:t>
            </a:r>
          </a:p>
          <a:p>
            <a:pPr>
              <a:buClrTx/>
              <a:buFontTx/>
              <a:buNone/>
            </a:pPr>
            <a:r>
              <a:rPr lang="en-US" altLang="en-US" sz="2000" b="1">
                <a:cs typeface="Times New Roman" pitchFamily="16" charset="0"/>
              </a:rPr>
              <a:t>	8. enter 'quit' to log off. NOTICE: files are removed 5 days after creation 	date. </a:t>
            </a:r>
          </a:p>
        </p:txBody>
      </p:sp>
      <p:sp>
        <p:nvSpPr>
          <p:cNvPr id="66562" name="Text Box 2"/>
          <p:cNvSpPr txBox="1">
            <a:spLocks noChangeArrowheads="1"/>
          </p:cNvSpPr>
          <p:nvPr/>
        </p:nvSpPr>
        <p:spPr bwMode="auto">
          <a:xfrm>
            <a:off x="1066800" y="228600"/>
            <a:ext cx="7162800" cy="1068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spcBef>
                <a:spcPts val="2000"/>
              </a:spcBef>
              <a:buClrTx/>
              <a:buFontTx/>
              <a:buNone/>
            </a:pPr>
            <a:r>
              <a:rPr lang="en-US" altLang="en-US" sz="3200" b="1">
                <a:solidFill>
                  <a:srgbClr val="CC0000"/>
                </a:solidFill>
                <a:latin typeface="Comic Sans MS" pitchFamily="64" charset="0"/>
                <a:cs typeface="Times New Roman" pitchFamily="16" charset="0"/>
              </a:rPr>
              <a:t>E-mail Received To Retrieve Data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299" t="15966" r="11869" b="5798"/>
          <a:stretch/>
        </p:blipFill>
        <p:spPr bwMode="auto">
          <a:xfrm>
            <a:off x="228601" y="990601"/>
            <a:ext cx="8534399" cy="5227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219200" y="420117"/>
            <a:ext cx="6248400" cy="523220"/>
          </a:xfrm>
          <a:prstGeom prst="rect">
            <a:avLst/>
          </a:prstGeom>
        </p:spPr>
        <p:txBody>
          <a:bodyPr wrap="square">
            <a:spAutoFit/>
          </a:bodyPr>
          <a:lstStyle/>
          <a:p>
            <a:pPr lvl="0"/>
            <a:r>
              <a:rPr lang="en-US" sz="2800" b="1" i="1" dirty="0">
                <a:solidFill>
                  <a:srgbClr val="000000"/>
                </a:solidFill>
              </a:rPr>
              <a:t>www.aoml.noaa.gov/phod/gdp/index.php</a:t>
            </a:r>
            <a:endParaRPr lang="en-US" sz="2800" b="1" i="1" dirty="0">
              <a:solidFill>
                <a:srgbClr val="000000"/>
              </a:solidFill>
            </a:endParaRPr>
          </a:p>
        </p:txBody>
      </p:sp>
      <p:sp>
        <p:nvSpPr>
          <p:cNvPr id="4" name="TextBox 3"/>
          <p:cNvSpPr txBox="1"/>
          <p:nvPr/>
        </p:nvSpPr>
        <p:spPr>
          <a:xfrm>
            <a:off x="2789607" y="28950"/>
            <a:ext cx="3382593" cy="523220"/>
          </a:xfrm>
          <a:prstGeom prst="rect">
            <a:avLst/>
          </a:prstGeom>
          <a:noFill/>
        </p:spPr>
        <p:txBody>
          <a:bodyPr wrap="none" rtlCol="0">
            <a:spAutoFit/>
          </a:bodyPr>
          <a:lstStyle/>
          <a:p>
            <a:r>
              <a:rPr lang="en-US" sz="2800" b="1" dirty="0" smtClean="0">
                <a:solidFill>
                  <a:schemeClr val="tx1"/>
                </a:solidFill>
              </a:rPr>
              <a:t>Products and Maps </a:t>
            </a:r>
            <a:endParaRPr lang="en-US" sz="2800" b="1" dirty="0">
              <a:solidFill>
                <a:schemeClr val="tx1"/>
              </a:solidFill>
            </a:endParaRPr>
          </a:p>
        </p:txBody>
      </p:sp>
    </p:spTree>
    <p:extLst>
      <p:ext uri="{BB962C8B-B14F-4D97-AF65-F5344CB8AC3E}">
        <p14:creationId xmlns:p14="http://schemas.microsoft.com/office/powerpoint/2010/main" val="76965702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47900" y="0"/>
            <a:ext cx="4533900" cy="523220"/>
          </a:xfrm>
          <a:prstGeom prst="rect">
            <a:avLst/>
          </a:prstGeom>
          <a:noFill/>
        </p:spPr>
        <p:txBody>
          <a:bodyPr wrap="square" rtlCol="0">
            <a:spAutoFit/>
          </a:bodyPr>
          <a:lstStyle/>
          <a:p>
            <a:r>
              <a:rPr lang="en-US" sz="2800" b="1" dirty="0" smtClean="0">
                <a:solidFill>
                  <a:schemeClr val="tx1"/>
                </a:solidFill>
              </a:rPr>
              <a:t>Examples of different maps</a:t>
            </a:r>
            <a:endParaRPr lang="en-US" sz="1800" dirty="0">
              <a:solidFill>
                <a:schemeClr val="tx1"/>
              </a:solidFill>
            </a:endParaRPr>
          </a:p>
        </p:txBody>
      </p:sp>
      <p:pic>
        <p:nvPicPr>
          <p:cNvPr id="614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504" t="17368" r="10504" b="15964"/>
          <a:stretch/>
        </p:blipFill>
        <p:spPr bwMode="auto">
          <a:xfrm>
            <a:off x="228600" y="609600"/>
            <a:ext cx="4189335" cy="2209800"/>
          </a:xfrm>
          <a:prstGeom prst="rect">
            <a:avLst/>
          </a:prstGeom>
          <a:solidFill>
            <a:srgbClr val="002060"/>
          </a:solidFill>
          <a:ln>
            <a:solidFill>
              <a:schemeClr val="tx1"/>
            </a:solidFill>
          </a:ln>
        </p:spPr>
      </p:pic>
      <p:pic>
        <p:nvPicPr>
          <p:cNvPr id="614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6786" t="30476" r="23810" b="29747"/>
          <a:stretch/>
        </p:blipFill>
        <p:spPr bwMode="auto">
          <a:xfrm>
            <a:off x="4572000" y="623047"/>
            <a:ext cx="4419600" cy="2223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9676" t="19967" r="9387" b="17674"/>
          <a:stretch/>
        </p:blipFill>
        <p:spPr bwMode="auto">
          <a:xfrm>
            <a:off x="1752600" y="3429000"/>
            <a:ext cx="6019800" cy="2898779"/>
          </a:xfrm>
          <a:prstGeom prst="rect">
            <a:avLst/>
          </a:prstGeom>
          <a:noFill/>
          <a:ln w="28575">
            <a:solidFill>
              <a:srgbClr val="002060"/>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957028" y="2895600"/>
            <a:ext cx="2732479" cy="369332"/>
          </a:xfrm>
          <a:prstGeom prst="rect">
            <a:avLst/>
          </a:prstGeom>
          <a:noFill/>
        </p:spPr>
        <p:txBody>
          <a:bodyPr wrap="none" rtlCol="0">
            <a:spAutoFit/>
          </a:bodyPr>
          <a:lstStyle/>
          <a:p>
            <a:r>
              <a:rPr lang="en-US" sz="1800" b="1" dirty="0">
                <a:solidFill>
                  <a:schemeClr val="tx1"/>
                </a:solidFill>
              </a:rPr>
              <a:t>A</a:t>
            </a:r>
            <a:r>
              <a:rPr lang="en-US" sz="1800" b="1" dirty="0" smtClean="0">
                <a:solidFill>
                  <a:schemeClr val="tx1"/>
                </a:solidFill>
              </a:rPr>
              <a:t>rray map – drifter types</a:t>
            </a:r>
            <a:endParaRPr lang="en-US" sz="1800" b="1" dirty="0">
              <a:solidFill>
                <a:schemeClr val="tx1"/>
              </a:solidFill>
            </a:endParaRPr>
          </a:p>
        </p:txBody>
      </p:sp>
      <p:sp>
        <p:nvSpPr>
          <p:cNvPr id="4" name="TextBox 3"/>
          <p:cNvSpPr txBox="1"/>
          <p:nvPr/>
        </p:nvSpPr>
        <p:spPr>
          <a:xfrm>
            <a:off x="5928522" y="2895600"/>
            <a:ext cx="1706557" cy="369332"/>
          </a:xfrm>
          <a:prstGeom prst="rect">
            <a:avLst/>
          </a:prstGeom>
          <a:noFill/>
        </p:spPr>
        <p:txBody>
          <a:bodyPr wrap="none" rtlCol="0">
            <a:spAutoFit/>
          </a:bodyPr>
          <a:lstStyle/>
          <a:p>
            <a:r>
              <a:rPr lang="en-US" sz="1800" b="1" dirty="0" smtClean="0">
                <a:solidFill>
                  <a:schemeClr val="tx1"/>
                </a:solidFill>
              </a:rPr>
              <a:t>90 Day forecast</a:t>
            </a:r>
            <a:endParaRPr lang="en-US" sz="1800" b="1" dirty="0">
              <a:solidFill>
                <a:schemeClr val="tx1"/>
              </a:solidFill>
            </a:endParaRPr>
          </a:p>
        </p:txBody>
      </p:sp>
      <p:sp>
        <p:nvSpPr>
          <p:cNvPr id="5" name="TextBox 4"/>
          <p:cNvSpPr txBox="1"/>
          <p:nvPr/>
        </p:nvSpPr>
        <p:spPr>
          <a:xfrm>
            <a:off x="3724235" y="6400800"/>
            <a:ext cx="2076531" cy="369332"/>
          </a:xfrm>
          <a:prstGeom prst="rect">
            <a:avLst/>
          </a:prstGeom>
          <a:noFill/>
        </p:spPr>
        <p:txBody>
          <a:bodyPr wrap="none" rtlCol="0">
            <a:spAutoFit/>
          </a:bodyPr>
          <a:lstStyle/>
          <a:p>
            <a:pPr algn="ctr"/>
            <a:r>
              <a:rPr lang="en-US" sz="1800" b="1" dirty="0" smtClean="0">
                <a:solidFill>
                  <a:schemeClr val="tx1"/>
                </a:solidFill>
              </a:rPr>
              <a:t>Deployment Values</a:t>
            </a:r>
            <a:endParaRPr lang="en-US" sz="1800" b="1" dirty="0">
              <a:solidFill>
                <a:schemeClr val="tx1"/>
              </a:solidFill>
            </a:endParaRPr>
          </a:p>
        </p:txBody>
      </p:sp>
    </p:spTree>
    <p:extLst>
      <p:ext uri="{BB962C8B-B14F-4D97-AF65-F5344CB8AC3E}">
        <p14:creationId xmlns:p14="http://schemas.microsoft.com/office/powerpoint/2010/main" val="56458918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1409" t="18730" r="12599" b="9683"/>
          <a:stretch/>
        </p:blipFill>
        <p:spPr bwMode="auto">
          <a:xfrm>
            <a:off x="762000" y="874609"/>
            <a:ext cx="7315200" cy="4306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789607" y="28950"/>
            <a:ext cx="3382593" cy="523220"/>
          </a:xfrm>
          <a:prstGeom prst="rect">
            <a:avLst/>
          </a:prstGeom>
          <a:noFill/>
        </p:spPr>
        <p:txBody>
          <a:bodyPr wrap="none" rtlCol="0">
            <a:spAutoFit/>
          </a:bodyPr>
          <a:lstStyle/>
          <a:p>
            <a:r>
              <a:rPr lang="en-US" sz="2800" b="1" dirty="0" smtClean="0">
                <a:solidFill>
                  <a:schemeClr val="tx1"/>
                </a:solidFill>
              </a:rPr>
              <a:t>Products and Maps </a:t>
            </a:r>
            <a:endParaRPr lang="en-US" sz="2800" b="1" dirty="0">
              <a:solidFill>
                <a:schemeClr val="tx1"/>
              </a:solidFill>
            </a:endParaRPr>
          </a:p>
        </p:txBody>
      </p:sp>
      <p:sp>
        <p:nvSpPr>
          <p:cNvPr id="7" name="Line 13"/>
          <p:cNvSpPr>
            <a:spLocks noChangeShapeType="1"/>
          </p:cNvSpPr>
          <p:nvPr/>
        </p:nvSpPr>
        <p:spPr bwMode="auto">
          <a:xfrm flipH="1" flipV="1">
            <a:off x="6019800" y="3581400"/>
            <a:ext cx="688975" cy="7937"/>
          </a:xfrm>
          <a:prstGeom prst="line">
            <a:avLst/>
          </a:prstGeom>
          <a:noFill/>
          <a:ln w="5724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extLst>
      <p:ext uri="{BB962C8B-B14F-4D97-AF65-F5344CB8AC3E}">
        <p14:creationId xmlns:p14="http://schemas.microsoft.com/office/powerpoint/2010/main" val="20724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grpId="0" nodeType="clickEffect">
                                  <p:stCondLst>
                                    <p:cond delay="0"/>
                                  </p:stCondLst>
                                  <p:childTnLst>
                                    <p:set>
                                      <p:cBhvr additive="repl">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996" t="38571" r="13591" b="21403"/>
          <a:stretch/>
        </p:blipFill>
        <p:spPr bwMode="auto">
          <a:xfrm>
            <a:off x="228600" y="760598"/>
            <a:ext cx="8458200" cy="2882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0913" t="42753" r="13591" b="8349"/>
          <a:stretch/>
        </p:blipFill>
        <p:spPr bwMode="auto">
          <a:xfrm>
            <a:off x="762000" y="3947611"/>
            <a:ext cx="6248400" cy="2529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57823" y="28950"/>
            <a:ext cx="2733377" cy="523220"/>
          </a:xfrm>
          <a:prstGeom prst="rect">
            <a:avLst/>
          </a:prstGeom>
          <a:noFill/>
        </p:spPr>
        <p:txBody>
          <a:bodyPr wrap="none" rtlCol="0">
            <a:spAutoFit/>
          </a:bodyPr>
          <a:lstStyle/>
          <a:p>
            <a:r>
              <a:rPr lang="en-US" sz="2800" b="1" dirty="0" smtClean="0">
                <a:solidFill>
                  <a:schemeClr val="tx1"/>
                </a:solidFill>
              </a:rPr>
              <a:t>Sample Product </a:t>
            </a:r>
            <a:endParaRPr lang="en-US" sz="2800" b="1" dirty="0">
              <a:solidFill>
                <a:schemeClr val="tx1"/>
              </a:solidFill>
            </a:endParaRPr>
          </a:p>
        </p:txBody>
      </p:sp>
    </p:spTree>
    <p:extLst>
      <p:ext uri="{BB962C8B-B14F-4D97-AF65-F5344CB8AC3E}">
        <p14:creationId xmlns:p14="http://schemas.microsoft.com/office/powerpoint/2010/main" val="34868318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p:cNvSpPr>
            <a:spLocks noChangeArrowheads="1"/>
          </p:cNvSpPr>
          <p:nvPr/>
        </p:nvSpPr>
        <p:spPr bwMode="auto">
          <a:xfrm>
            <a:off x="914400" y="1790700"/>
            <a:ext cx="7239000" cy="2552700"/>
          </a:xfrm>
          <a:prstGeom prst="rect">
            <a:avLst/>
          </a:prstGeom>
          <a:noFill/>
          <a:ln w="38160" cap="sq">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sz="6600" b="1"/>
              <a:t>GTS Distribution</a:t>
            </a:r>
          </a:p>
        </p:txBody>
      </p:sp>
      <p:sp>
        <p:nvSpPr>
          <p:cNvPr id="73730" name="AutoShape 2"/>
          <p:cNvSpPr>
            <a:spLocks noChangeArrowheads="1"/>
          </p:cNvSpPr>
          <p:nvPr/>
        </p:nvSpPr>
        <p:spPr bwMode="auto">
          <a:xfrm>
            <a:off x="7696200" y="6192838"/>
            <a:ext cx="511175" cy="511175"/>
          </a:xfrm>
          <a:prstGeom prst="actionButtonHome">
            <a:avLst/>
          </a:prstGeom>
          <a:solidFill>
            <a:srgbClr val="00CC99"/>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57200"/>
            <a:ext cx="7167563" cy="61960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3004103" y="-76200"/>
            <a:ext cx="3789820" cy="584775"/>
          </a:xfrm>
          <a:prstGeom prst="rect">
            <a:avLst/>
          </a:prstGeom>
          <a:noFill/>
        </p:spPr>
        <p:txBody>
          <a:bodyPr wrap="none" rtlCol="0">
            <a:spAutoFit/>
          </a:bodyPr>
          <a:lstStyle/>
          <a:p>
            <a:r>
              <a:rPr lang="en-US" sz="3200" b="1" dirty="0" smtClean="0">
                <a:solidFill>
                  <a:schemeClr val="accent2"/>
                </a:solidFill>
                <a:latin typeface="Comic Sans MS" panose="030F0702030302020204" pitchFamily="66" charset="0"/>
              </a:rPr>
              <a:t>Parts of a drifter</a:t>
            </a:r>
            <a:endParaRPr lang="en-US" sz="3200" b="1" dirty="0">
              <a:solidFill>
                <a:schemeClr val="accent2"/>
              </a:solidFill>
              <a:latin typeface="Comic Sans MS" panose="030F0702030302020204" pitchFamily="66"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
          <p:cNvSpPr>
            <a:spLocks noChangeArrowheads="1"/>
          </p:cNvSpPr>
          <p:nvPr/>
        </p:nvSpPr>
        <p:spPr bwMode="auto">
          <a:xfrm>
            <a:off x="1905000" y="0"/>
            <a:ext cx="5334000" cy="838200"/>
          </a:xfrm>
          <a:prstGeom prst="rect">
            <a:avLst/>
          </a:prstGeom>
          <a:solidFill>
            <a:srgbClr val="3333CC"/>
          </a:solidFill>
          <a:ln w="38160" cap="sq">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sz="4000" b="1" dirty="0">
                <a:solidFill>
                  <a:srgbClr val="FFFF00"/>
                </a:solidFill>
              </a:rPr>
              <a:t>GTS Responsibilities</a:t>
            </a:r>
          </a:p>
        </p:txBody>
      </p:sp>
      <p:sp>
        <p:nvSpPr>
          <p:cNvPr id="74754" name="Text Box 2"/>
          <p:cNvSpPr txBox="1">
            <a:spLocks noChangeArrowheads="1"/>
          </p:cNvSpPr>
          <p:nvPr/>
        </p:nvSpPr>
        <p:spPr bwMode="auto">
          <a:xfrm>
            <a:off x="457200" y="990600"/>
            <a:ext cx="8382000" cy="56344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buClr>
                <a:srgbClr val="800000"/>
              </a:buClr>
              <a:buFont typeface="Times New Roman" pitchFamily="16" charset="0"/>
              <a:buChar char="•"/>
            </a:pPr>
            <a:r>
              <a:rPr lang="en-US" altLang="en-US" sz="3600" b="1" dirty="0">
                <a:solidFill>
                  <a:srgbClr val="800000"/>
                </a:solidFill>
              </a:rPr>
              <a:t> </a:t>
            </a:r>
            <a:r>
              <a:rPr lang="en-US" altLang="en-US" sz="3600" b="1" dirty="0" smtClean="0">
                <a:solidFill>
                  <a:srgbClr val="800000"/>
                </a:solidFill>
              </a:rPr>
              <a:t>Assign WMO numbers to all drifters and give directives for </a:t>
            </a:r>
            <a:r>
              <a:rPr lang="en-US" altLang="en-US" sz="3200" b="1" dirty="0">
                <a:solidFill>
                  <a:srgbClr val="800000"/>
                </a:solidFill>
              </a:rPr>
              <a:t>i</a:t>
            </a:r>
            <a:r>
              <a:rPr lang="en-US" altLang="en-US" sz="3200" b="1" dirty="0" smtClean="0">
                <a:solidFill>
                  <a:srgbClr val="800000"/>
                </a:solidFill>
              </a:rPr>
              <a:t>nsertion </a:t>
            </a:r>
            <a:r>
              <a:rPr lang="en-US" altLang="en-US" sz="3200" b="1" dirty="0">
                <a:solidFill>
                  <a:srgbClr val="800000"/>
                </a:solidFill>
              </a:rPr>
              <a:t>and deletion of </a:t>
            </a:r>
            <a:r>
              <a:rPr lang="en-US" altLang="en-US" sz="3200" b="1" dirty="0" smtClean="0">
                <a:solidFill>
                  <a:srgbClr val="800000"/>
                </a:solidFill>
              </a:rPr>
              <a:t>drifter </a:t>
            </a:r>
            <a:r>
              <a:rPr lang="en-US" altLang="en-US" sz="3200" b="1" dirty="0">
                <a:solidFill>
                  <a:srgbClr val="800000"/>
                </a:solidFill>
              </a:rPr>
              <a:t>data  onto the GTS</a:t>
            </a:r>
          </a:p>
          <a:p>
            <a:pPr>
              <a:buClr>
                <a:srgbClr val="800000"/>
              </a:buClr>
              <a:buFont typeface="Times New Roman" pitchFamily="16" charset="0"/>
              <a:buChar char="•"/>
            </a:pPr>
            <a:r>
              <a:rPr lang="en-US" altLang="en-US" sz="3200" b="1" dirty="0">
                <a:solidFill>
                  <a:srgbClr val="800000"/>
                </a:solidFill>
              </a:rPr>
              <a:t> Follow up and make sure data distributed  through GTS </a:t>
            </a:r>
            <a:r>
              <a:rPr lang="en-US" altLang="en-US" sz="3200" b="1" dirty="0" smtClean="0">
                <a:solidFill>
                  <a:srgbClr val="800000"/>
                </a:solidFill>
              </a:rPr>
              <a:t>is being received</a:t>
            </a:r>
            <a:endParaRPr lang="en-US" altLang="en-US" sz="3200" b="1" dirty="0">
              <a:solidFill>
                <a:srgbClr val="800000"/>
              </a:solidFill>
            </a:endParaRPr>
          </a:p>
          <a:p>
            <a:pPr>
              <a:buClr>
                <a:srgbClr val="800000"/>
              </a:buClr>
              <a:buFont typeface="Times New Roman" pitchFamily="16" charset="0"/>
              <a:buChar char="•"/>
            </a:pPr>
            <a:r>
              <a:rPr lang="en-US" altLang="en-US" sz="3200" b="1" dirty="0">
                <a:solidFill>
                  <a:srgbClr val="800000"/>
                </a:solidFill>
              </a:rPr>
              <a:t> Monitor accuracy of data on the GTS and </a:t>
            </a:r>
            <a:r>
              <a:rPr lang="en-US" altLang="en-US" sz="3200" b="1" dirty="0" smtClean="0">
                <a:solidFill>
                  <a:srgbClr val="800000"/>
                </a:solidFill>
              </a:rPr>
              <a:t>provide directives to stop distribution of any sensors that report </a:t>
            </a:r>
            <a:r>
              <a:rPr lang="en-US" altLang="en-US" sz="3200" b="1" dirty="0">
                <a:solidFill>
                  <a:srgbClr val="800000"/>
                </a:solidFill>
              </a:rPr>
              <a:t>bad data</a:t>
            </a:r>
          </a:p>
          <a:p>
            <a:pPr>
              <a:buClr>
                <a:srgbClr val="800000"/>
              </a:buClr>
              <a:buFont typeface="Times New Roman" pitchFamily="16" charset="0"/>
              <a:buChar char="•"/>
            </a:pPr>
            <a:r>
              <a:rPr lang="en-US" altLang="en-US" sz="3200" b="1" dirty="0">
                <a:solidFill>
                  <a:srgbClr val="800000"/>
                </a:solidFill>
              </a:rPr>
              <a:t> Notify </a:t>
            </a:r>
            <a:r>
              <a:rPr lang="en-US" altLang="en-US" sz="3200" b="1" dirty="0" smtClean="0">
                <a:solidFill>
                  <a:srgbClr val="800000"/>
                </a:solidFill>
              </a:rPr>
              <a:t> responsible party for releasing data to the GTS of </a:t>
            </a:r>
            <a:r>
              <a:rPr lang="en-US" altLang="en-US" sz="3200" b="1" dirty="0">
                <a:solidFill>
                  <a:srgbClr val="800000"/>
                </a:solidFill>
              </a:rPr>
              <a:t>buoys that lost their drogues to be noted in the GTS message</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1" presetClass="entr" fill="hold" nodeType="afterEffect">
                                  <p:stCondLst>
                                    <p:cond delay="0"/>
                                  </p:stCondLst>
                                  <p:childTnLst>
                                    <p:set>
                                      <p:cBhvr additive="repl">
                                        <p:cTn id="6" dur="1" fill="hold">
                                          <p:stCondLst>
                                            <p:cond delay="499"/>
                                          </p:stCondLst>
                                        </p:cTn>
                                        <p:tgtEl>
                                          <p:spTgt spid="74753"/>
                                        </p:tgtEl>
                                        <p:attrNameLst>
                                          <p:attrName>style.visibility</p:attrName>
                                        </p:attrNameLst>
                                      </p:cBhvr>
                                      <p:to>
                                        <p:strVal val="visible"/>
                                      </p:to>
                                    </p:set>
                                  </p:childTnLst>
                                </p:cTn>
                              </p:par>
                            </p:childTnLst>
                          </p:cTn>
                        </p:par>
                        <p:par>
                          <p:cTn id="7" fill="hold" nodeType="afterGroup">
                            <p:stCondLst>
                              <p:cond delay="500"/>
                            </p:stCondLst>
                            <p:childTnLst>
                              <p:par>
                                <p:cTn id="8" presetID="2" presetClass="entr" presetSubtype="8" fill="hold" nodeType="afterEffect">
                                  <p:stCondLst>
                                    <p:cond delay="1000"/>
                                  </p:stCondLst>
                                  <p:childTnLst>
                                    <p:set>
                                      <p:cBhvr additive="repl">
                                        <p:cTn id="9" dur="1" fill="hold">
                                          <p:stCondLst>
                                            <p:cond delay="0"/>
                                          </p:stCondLst>
                                        </p:cTn>
                                        <p:tgtEl>
                                          <p:spTgt spid="74754">
                                            <p:txEl>
                                              <p:pRg st="0" end="0"/>
                                            </p:txEl>
                                          </p:spTgt>
                                        </p:tgtEl>
                                        <p:attrNameLst>
                                          <p:attrName>style.visibility</p:attrName>
                                        </p:attrNameLst>
                                      </p:cBhvr>
                                      <p:to>
                                        <p:strVal val="visible"/>
                                      </p:to>
                                    </p:set>
                                    <p:anim calcmode="lin" valueType="num">
                                      <p:cBhvr>
                                        <p:cTn id="10" dur="500" fill="hold"/>
                                        <p:tgtEl>
                                          <p:spTgt spid="74754">
                                            <p:txEl>
                                              <p:pRg st="0" end="0"/>
                                            </p:txEl>
                                          </p:spTgt>
                                        </p:tgtEl>
                                        <p:attrNameLst>
                                          <p:attrName>ppt_x</p:attrName>
                                        </p:attrNameLst>
                                      </p:cBhvr>
                                      <p:tavLst>
                                        <p:tav tm="100000">
                                          <p:val>
                                            <p:strVal val="0-#ppt_w/2"/>
                                          </p:val>
                                        </p:tav>
                                        <p:tav>
                                          <p:val>
                                            <p:strVal val="#ppt_x"/>
                                          </p:val>
                                        </p:tav>
                                      </p:tavLst>
                                    </p:anim>
                                    <p:anim calcmode="lin" valueType="num">
                                      <p:cBhvr>
                                        <p:cTn id="11" dur="500" fill="hold"/>
                                        <p:tgtEl>
                                          <p:spTgt spid="74754">
                                            <p:txEl>
                                              <p:pRg st="0" end="0"/>
                                            </p:txEl>
                                          </p:spTgt>
                                        </p:tgtEl>
                                        <p:attrNameLst>
                                          <p:attrName>ppt_y</p:attrName>
                                        </p:attrNameLst>
                                      </p:cBhvr>
                                      <p:tavLst>
                                        <p:tav tm="100000">
                                          <p:val>
                                            <p:strVal val="#ppt_y"/>
                                          </p:val>
                                        </p:tav>
                                        <p:tav>
                                          <p:val>
                                            <p:strVal val="#ppt_y"/>
                                          </p:val>
                                        </p:tav>
                                      </p:tavLst>
                                    </p:anim>
                                  </p:childTnLst>
                                </p:cTn>
                              </p:par>
                            </p:childTnLst>
                          </p:cTn>
                        </p:par>
                        <p:par>
                          <p:cTn id="12" fill="hold" nodeType="afterGroup">
                            <p:stCondLst>
                              <p:cond delay="2000"/>
                            </p:stCondLst>
                            <p:childTnLst>
                              <p:par>
                                <p:cTn id="13" presetID="2" presetClass="entr" presetSubtype="8" fill="hold" nodeType="afterEffect">
                                  <p:stCondLst>
                                    <p:cond delay="1000"/>
                                  </p:stCondLst>
                                  <p:childTnLst>
                                    <p:set>
                                      <p:cBhvr additive="repl">
                                        <p:cTn id="14" dur="1" fill="hold">
                                          <p:stCondLst>
                                            <p:cond delay="0"/>
                                          </p:stCondLst>
                                        </p:cTn>
                                        <p:tgtEl>
                                          <p:spTgt spid="74754">
                                            <p:txEl>
                                              <p:pRg st="1" end="1"/>
                                            </p:txEl>
                                          </p:spTgt>
                                        </p:tgtEl>
                                        <p:attrNameLst>
                                          <p:attrName>style.visibility</p:attrName>
                                        </p:attrNameLst>
                                      </p:cBhvr>
                                      <p:to>
                                        <p:strVal val="visible"/>
                                      </p:to>
                                    </p:set>
                                    <p:anim calcmode="lin" valueType="num">
                                      <p:cBhvr>
                                        <p:cTn id="15" dur="500" fill="hold"/>
                                        <p:tgtEl>
                                          <p:spTgt spid="74754">
                                            <p:txEl>
                                              <p:pRg st="1" end="1"/>
                                            </p:txEl>
                                          </p:spTgt>
                                        </p:tgtEl>
                                        <p:attrNameLst>
                                          <p:attrName>ppt_x</p:attrName>
                                        </p:attrNameLst>
                                      </p:cBhvr>
                                      <p:tavLst>
                                        <p:tav tm="100000">
                                          <p:val>
                                            <p:strVal val="0-#ppt_w/2"/>
                                          </p:val>
                                        </p:tav>
                                        <p:tav>
                                          <p:val>
                                            <p:strVal val="#ppt_x"/>
                                          </p:val>
                                        </p:tav>
                                      </p:tavLst>
                                    </p:anim>
                                    <p:anim calcmode="lin" valueType="num">
                                      <p:cBhvr>
                                        <p:cTn id="16" dur="500" fill="hold"/>
                                        <p:tgtEl>
                                          <p:spTgt spid="74754">
                                            <p:txEl>
                                              <p:pRg st="1" end="1"/>
                                            </p:txEl>
                                          </p:spTgt>
                                        </p:tgtEl>
                                        <p:attrNameLst>
                                          <p:attrName>ppt_y</p:attrName>
                                        </p:attrNameLst>
                                      </p:cBhvr>
                                      <p:tavLst>
                                        <p:tav tm="100000">
                                          <p:val>
                                            <p:strVal val="#ppt_y"/>
                                          </p:val>
                                        </p:tav>
                                        <p:tav>
                                          <p:val>
                                            <p:strVal val="#ppt_y"/>
                                          </p:val>
                                        </p:tav>
                                      </p:tavLst>
                                    </p:anim>
                                  </p:childTnLst>
                                </p:cTn>
                              </p:par>
                            </p:childTnLst>
                          </p:cTn>
                        </p:par>
                        <p:par>
                          <p:cTn id="17" fill="hold" nodeType="afterGroup">
                            <p:stCondLst>
                              <p:cond delay="3500"/>
                            </p:stCondLst>
                            <p:childTnLst>
                              <p:par>
                                <p:cTn id="18" presetID="2" presetClass="entr" presetSubtype="8" fill="hold" nodeType="afterEffect">
                                  <p:stCondLst>
                                    <p:cond delay="1000"/>
                                  </p:stCondLst>
                                  <p:childTnLst>
                                    <p:set>
                                      <p:cBhvr additive="repl">
                                        <p:cTn id="19" dur="1" fill="hold">
                                          <p:stCondLst>
                                            <p:cond delay="0"/>
                                          </p:stCondLst>
                                        </p:cTn>
                                        <p:tgtEl>
                                          <p:spTgt spid="74754">
                                            <p:txEl>
                                              <p:pRg st="2" end="2"/>
                                            </p:txEl>
                                          </p:spTgt>
                                        </p:tgtEl>
                                        <p:attrNameLst>
                                          <p:attrName>style.visibility</p:attrName>
                                        </p:attrNameLst>
                                      </p:cBhvr>
                                      <p:to>
                                        <p:strVal val="visible"/>
                                      </p:to>
                                    </p:set>
                                    <p:anim calcmode="lin" valueType="num">
                                      <p:cBhvr>
                                        <p:cTn id="20" dur="500" fill="hold"/>
                                        <p:tgtEl>
                                          <p:spTgt spid="74754">
                                            <p:txEl>
                                              <p:pRg st="2" end="2"/>
                                            </p:txEl>
                                          </p:spTgt>
                                        </p:tgtEl>
                                        <p:attrNameLst>
                                          <p:attrName>ppt_x</p:attrName>
                                        </p:attrNameLst>
                                      </p:cBhvr>
                                      <p:tavLst>
                                        <p:tav tm="100000">
                                          <p:val>
                                            <p:strVal val="0-#ppt_w/2"/>
                                          </p:val>
                                        </p:tav>
                                        <p:tav>
                                          <p:val>
                                            <p:strVal val="#ppt_x"/>
                                          </p:val>
                                        </p:tav>
                                      </p:tavLst>
                                    </p:anim>
                                    <p:anim calcmode="lin" valueType="num">
                                      <p:cBhvr>
                                        <p:cTn id="21" dur="500" fill="hold"/>
                                        <p:tgtEl>
                                          <p:spTgt spid="74754">
                                            <p:txEl>
                                              <p:pRg st="2" end="2"/>
                                            </p:txEl>
                                          </p:spTgt>
                                        </p:tgtEl>
                                        <p:attrNameLst>
                                          <p:attrName>ppt_y</p:attrName>
                                        </p:attrNameLst>
                                      </p:cBhvr>
                                      <p:tavLst>
                                        <p:tav tm="100000">
                                          <p:val>
                                            <p:strVal val="#ppt_y"/>
                                          </p:val>
                                        </p:tav>
                                        <p:tav>
                                          <p:val>
                                            <p:strVal val="#ppt_y"/>
                                          </p:val>
                                        </p:tav>
                                      </p:tavLst>
                                    </p:anim>
                                  </p:childTnLst>
                                </p:cTn>
                              </p:par>
                            </p:childTnLst>
                          </p:cTn>
                        </p:par>
                        <p:par>
                          <p:cTn id="22" fill="hold" nodeType="afterGroup">
                            <p:stCondLst>
                              <p:cond delay="5000"/>
                            </p:stCondLst>
                            <p:childTnLst>
                              <p:par>
                                <p:cTn id="23" presetID="2" presetClass="entr" presetSubtype="8" fill="hold" nodeType="afterEffect">
                                  <p:stCondLst>
                                    <p:cond delay="1000"/>
                                  </p:stCondLst>
                                  <p:childTnLst>
                                    <p:set>
                                      <p:cBhvr additive="repl">
                                        <p:cTn id="24" dur="1" fill="hold">
                                          <p:stCondLst>
                                            <p:cond delay="0"/>
                                          </p:stCondLst>
                                        </p:cTn>
                                        <p:tgtEl>
                                          <p:spTgt spid="74754">
                                            <p:txEl>
                                              <p:pRg st="3" end="3"/>
                                            </p:txEl>
                                          </p:spTgt>
                                        </p:tgtEl>
                                        <p:attrNameLst>
                                          <p:attrName>style.visibility</p:attrName>
                                        </p:attrNameLst>
                                      </p:cBhvr>
                                      <p:to>
                                        <p:strVal val="visible"/>
                                      </p:to>
                                    </p:set>
                                    <p:anim calcmode="lin" valueType="num">
                                      <p:cBhvr>
                                        <p:cTn id="25" dur="500" fill="hold"/>
                                        <p:tgtEl>
                                          <p:spTgt spid="74754">
                                            <p:txEl>
                                              <p:pRg st="3" end="3"/>
                                            </p:txEl>
                                          </p:spTgt>
                                        </p:tgtEl>
                                        <p:attrNameLst>
                                          <p:attrName>ppt_x</p:attrName>
                                        </p:attrNameLst>
                                      </p:cBhvr>
                                      <p:tavLst>
                                        <p:tav tm="100000">
                                          <p:val>
                                            <p:strVal val="0-#ppt_w/2"/>
                                          </p:val>
                                        </p:tav>
                                        <p:tav>
                                          <p:val>
                                            <p:strVal val="#ppt_x"/>
                                          </p:val>
                                        </p:tav>
                                      </p:tavLst>
                                    </p:anim>
                                    <p:anim calcmode="lin" valueType="num">
                                      <p:cBhvr>
                                        <p:cTn id="26" dur="500" fill="hold"/>
                                        <p:tgtEl>
                                          <p:spTgt spid="74754">
                                            <p:txEl>
                                              <p:pRg st="3" end="3"/>
                                            </p:txEl>
                                          </p:spTgt>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1600200" y="0"/>
            <a:ext cx="6019800" cy="838200"/>
          </a:xfrm>
          <a:prstGeom prst="rect">
            <a:avLst/>
          </a:prstGeom>
          <a:solidFill>
            <a:srgbClr val="3333CC"/>
          </a:solidFill>
          <a:ln w="38160" cap="sq">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sz="4000" b="1" dirty="0" smtClean="0">
                <a:solidFill>
                  <a:srgbClr val="FFFF00"/>
                </a:solidFill>
              </a:rPr>
              <a:t>Frequently asked questions</a:t>
            </a:r>
            <a:endParaRPr lang="en-US" altLang="en-US" sz="4000" b="1" dirty="0">
              <a:solidFill>
                <a:srgbClr val="FFFF00"/>
              </a:solidFill>
            </a:endParaRPr>
          </a:p>
        </p:txBody>
      </p:sp>
      <p:sp>
        <p:nvSpPr>
          <p:cNvPr id="2" name="Rectangle 1"/>
          <p:cNvSpPr/>
          <p:nvPr/>
        </p:nvSpPr>
        <p:spPr>
          <a:xfrm>
            <a:off x="152400" y="914400"/>
            <a:ext cx="8839200" cy="5760551"/>
          </a:xfrm>
          <a:prstGeom prst="rect">
            <a:avLst/>
          </a:prstGeom>
        </p:spPr>
        <p:txBody>
          <a:bodyPr wrap="square">
            <a:spAutoFit/>
          </a:bodyPr>
          <a:lstStyle/>
          <a:p>
            <a:pPr marL="342900" indent="-342900">
              <a:buFont typeface="Arial" panose="020B0604020202020204" pitchFamily="34" charset="0"/>
              <a:buChar char="•"/>
            </a:pPr>
            <a:r>
              <a:rPr lang="en-US" b="1" dirty="0">
                <a:solidFill>
                  <a:srgbClr val="005A9E"/>
                </a:solidFill>
              </a:rPr>
              <a:t>Why is this instrument called a drifter?</a:t>
            </a:r>
            <a:endParaRPr lang="en-US" dirty="0">
              <a:solidFill>
                <a:srgbClr val="005A9E"/>
              </a:solidFill>
            </a:endParaRPr>
          </a:p>
          <a:p>
            <a:r>
              <a:rPr lang="en-US" dirty="0">
                <a:solidFill>
                  <a:srgbClr val="005A9E"/>
                </a:solidFill>
              </a:rPr>
              <a:t>These instruments sit at the surface of the ocean and are transported via near-surface ocean currents. They are not fixed to the ocean bottom, therefore they “drift” with the currents. For this reason, these instruments are referred to as drifters, or drifting buoys.  </a:t>
            </a:r>
            <a:endParaRPr lang="en-US" b="1" dirty="0">
              <a:solidFill>
                <a:srgbClr val="005A9E"/>
              </a:solidFill>
            </a:endParaRPr>
          </a:p>
          <a:p>
            <a:pPr marL="342900" indent="-342900">
              <a:buFont typeface="Arial" panose="020B0604020202020204" pitchFamily="34" charset="0"/>
              <a:buChar char="•"/>
            </a:pPr>
            <a:r>
              <a:rPr lang="en-US" b="1" dirty="0">
                <a:solidFill>
                  <a:srgbClr val="005A9E"/>
                </a:solidFill>
              </a:rPr>
              <a:t>How do drifters work? </a:t>
            </a:r>
            <a:endParaRPr lang="en-US" b="1" dirty="0" smtClean="0">
              <a:solidFill>
                <a:srgbClr val="005A9E"/>
              </a:solidFill>
            </a:endParaRPr>
          </a:p>
          <a:p>
            <a:pPr>
              <a:spcBef>
                <a:spcPts val="0"/>
              </a:spcBef>
              <a:spcAft>
                <a:spcPts val="1000"/>
              </a:spcAft>
            </a:pPr>
            <a:r>
              <a:rPr lang="en-US" dirty="0">
                <a:solidFill>
                  <a:srgbClr val="005A9E"/>
                </a:solidFill>
                <a:latin typeface="+mj-lt"/>
              </a:rPr>
              <a:t>The surface float contains sensors that measure different parameters, such as sea surface temperature, barometric pressure, salinity, wave height, etc. Data collected from these sensors are transmitted to satellites passing overhead, which are then relayed to land-based data centers. </a:t>
            </a:r>
            <a:r>
              <a:rPr lang="en-US" dirty="0" smtClean="0"/>
              <a:t>, </a:t>
            </a:r>
            <a:r>
              <a:rPr lang="en-US" dirty="0"/>
              <a:t>all drifters are equipped with </a:t>
            </a:r>
            <a:r>
              <a:rPr lang="en-US" dirty="0" smtClean="0"/>
              <a:t>ae </a:t>
            </a:r>
            <a:r>
              <a:rPr lang="en-US" dirty="0"/>
              <a:t>ocean surface.</a:t>
            </a:r>
            <a:endParaRPr lang="en-US" b="1" dirty="0"/>
          </a:p>
          <a:p>
            <a:pPr marL="342900" indent="-342900">
              <a:buFont typeface="Arial" panose="020B0604020202020204" pitchFamily="34" charset="0"/>
              <a:buChar char="•"/>
            </a:pPr>
            <a:r>
              <a:rPr lang="en-US" b="1" dirty="0">
                <a:solidFill>
                  <a:srgbClr val="005A9E"/>
                </a:solidFill>
              </a:rPr>
              <a:t>Do all drifters measure ocean current velocities?</a:t>
            </a:r>
            <a:endParaRPr lang="en-US" dirty="0">
              <a:solidFill>
                <a:srgbClr val="005A9E"/>
              </a:solidFill>
            </a:endParaRPr>
          </a:p>
          <a:p>
            <a:r>
              <a:rPr lang="en-US" dirty="0">
                <a:solidFill>
                  <a:srgbClr val="005A9E"/>
                </a:solidFill>
              </a:rPr>
              <a:t>Yes, as long as the drogue remains attached, all drifters measure near-surface ocean current velocities. If the drogue is lost at sea, the wind and waves play a greater role in moving the drifter. </a:t>
            </a:r>
            <a:endParaRPr lang="en-US" dirty="0">
              <a:solidFill>
                <a:srgbClr val="005A9E"/>
              </a:solidFill>
            </a:endParaRPr>
          </a:p>
        </p:txBody>
      </p:sp>
    </p:spTree>
    <p:extLst>
      <p:ext uri="{BB962C8B-B14F-4D97-AF65-F5344CB8AC3E}">
        <p14:creationId xmlns:p14="http://schemas.microsoft.com/office/powerpoint/2010/main" val="208075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fill="hold" nodeType="afterEffect">
                                  <p:stCondLst>
                                    <p:cond delay="0"/>
                                  </p:stCondLst>
                                  <p:childTnLst>
                                    <p:set>
                                      <p:cBhvr additive="repl">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06025"/>
            <a:ext cx="8915400" cy="6617196"/>
          </a:xfrm>
          <a:prstGeom prst="rect">
            <a:avLst/>
          </a:prstGeom>
          <a:noFill/>
          <a:ln>
            <a:noFill/>
          </a:ln>
        </p:spPr>
        <p:txBody>
          <a:bodyPr wrap="square">
            <a:spAutoFit/>
          </a:bodyPr>
          <a:lstStyle/>
          <a:p>
            <a:pPr marL="342900" indent="-342900">
              <a:buFont typeface="Arial" panose="020B0604020202020204" pitchFamily="34" charset="0"/>
              <a:buChar char="•"/>
            </a:pPr>
            <a:r>
              <a:rPr lang="en-US" b="1" dirty="0">
                <a:solidFill>
                  <a:srgbClr val="005A9E"/>
                </a:solidFill>
              </a:rPr>
              <a:t>What is a drogue? </a:t>
            </a:r>
            <a:endParaRPr lang="en-US" dirty="0">
              <a:solidFill>
                <a:srgbClr val="005A9E"/>
              </a:solidFill>
            </a:endParaRPr>
          </a:p>
          <a:p>
            <a:r>
              <a:rPr lang="en-US" dirty="0">
                <a:solidFill>
                  <a:srgbClr val="005A9E"/>
                </a:solidFill>
              </a:rPr>
              <a:t>The drogue, also known as a sea anchor, extends approximately 20m deep and is designed to move with the near-surface ocean currents. Because the drogue and surface float are connected by a long tether, the surface float is therefore moving with the near-surface currents as well. Without the presence of a drogue, the surface float will also be transported by wind and waves, much as a ping pong ball or beach ball is pushed across the surface of a pool. </a:t>
            </a:r>
          </a:p>
          <a:p>
            <a:pPr marL="342900" indent="-342900">
              <a:spcBef>
                <a:spcPts val="0"/>
              </a:spcBef>
              <a:spcAft>
                <a:spcPts val="0"/>
              </a:spcAft>
              <a:buFont typeface="Arial" panose="020B0604020202020204" pitchFamily="34" charset="0"/>
              <a:buChar char="•"/>
            </a:pPr>
            <a:r>
              <a:rPr lang="en-US" b="1" dirty="0">
                <a:solidFill>
                  <a:srgbClr val="005A9E"/>
                </a:solidFill>
                <a:latin typeface="+mj-lt"/>
              </a:rPr>
              <a:t>Why do the drogues have different colors and </a:t>
            </a:r>
            <a:r>
              <a:rPr lang="en-US" b="1" dirty="0" smtClean="0">
                <a:solidFill>
                  <a:srgbClr val="005A9E"/>
                </a:solidFill>
                <a:latin typeface="+mj-lt"/>
              </a:rPr>
              <a:t>patterns?</a:t>
            </a:r>
            <a:endParaRPr lang="en-US" dirty="0" smtClean="0">
              <a:solidFill>
                <a:srgbClr val="005A9E"/>
              </a:solidFill>
              <a:latin typeface="+mj-lt"/>
            </a:endParaRPr>
          </a:p>
          <a:p>
            <a:pPr>
              <a:spcBef>
                <a:spcPts val="0"/>
              </a:spcBef>
              <a:spcAft>
                <a:spcPts val="0"/>
              </a:spcAft>
            </a:pPr>
            <a:r>
              <a:rPr lang="en-US" dirty="0" smtClean="0">
                <a:solidFill>
                  <a:srgbClr val="005A9E"/>
                </a:solidFill>
                <a:latin typeface="+mj-lt"/>
              </a:rPr>
              <a:t>The </a:t>
            </a:r>
            <a:r>
              <a:rPr lang="en-US" dirty="0">
                <a:solidFill>
                  <a:srgbClr val="005A9E"/>
                </a:solidFill>
                <a:latin typeface="+mj-lt"/>
              </a:rPr>
              <a:t>GDP requires that drogues are made of </a:t>
            </a:r>
            <a:r>
              <a:rPr lang="en-US" dirty="0" err="1">
                <a:solidFill>
                  <a:srgbClr val="005A9E"/>
                </a:solidFill>
                <a:latin typeface="+mj-lt"/>
              </a:rPr>
              <a:t>cordura</a:t>
            </a:r>
            <a:r>
              <a:rPr lang="en-US" dirty="0">
                <a:solidFill>
                  <a:srgbClr val="005A9E"/>
                </a:solidFill>
                <a:latin typeface="+mj-lt"/>
              </a:rPr>
              <a:t> nylon with rip-stop, with specific dimensions, but the GDP does not require a specific color for their drogues. As a result, drogue manufacturers often use surplus </a:t>
            </a:r>
            <a:r>
              <a:rPr lang="en-US" dirty="0" err="1">
                <a:solidFill>
                  <a:srgbClr val="005A9E"/>
                </a:solidFill>
                <a:latin typeface="+mj-lt"/>
              </a:rPr>
              <a:t>cordura</a:t>
            </a:r>
            <a:r>
              <a:rPr lang="en-US" dirty="0">
                <a:solidFill>
                  <a:srgbClr val="005A9E"/>
                </a:solidFill>
                <a:latin typeface="+mj-lt"/>
              </a:rPr>
              <a:t> nylon material from other jobs, which may consist of fluorescent pink, neon green, or even camouflage. </a:t>
            </a:r>
            <a:r>
              <a:rPr lang="en-US" dirty="0">
                <a:solidFill>
                  <a:srgbClr val="000000"/>
                </a:solidFill>
                <a:latin typeface="Calibri"/>
              </a:rPr>
              <a:t> </a:t>
            </a:r>
            <a:endParaRPr lang="en-US" dirty="0" smtClean="0">
              <a:solidFill>
                <a:srgbClr val="000000"/>
              </a:solidFill>
              <a:latin typeface="Calibri"/>
            </a:endParaRPr>
          </a:p>
          <a:p>
            <a:pPr>
              <a:spcBef>
                <a:spcPts val="0"/>
              </a:spcBef>
              <a:spcAft>
                <a:spcPts val="0"/>
              </a:spcAft>
            </a:pPr>
            <a:endParaRPr lang="en-US" dirty="0">
              <a:solidFill>
                <a:srgbClr val="000000"/>
              </a:solidFill>
              <a:latin typeface="Calibri"/>
            </a:endParaRPr>
          </a:p>
          <a:p>
            <a:pPr>
              <a:spcBef>
                <a:spcPts val="0"/>
              </a:spcBef>
              <a:spcAft>
                <a:spcPts val="0"/>
              </a:spcAft>
            </a:pPr>
            <a:r>
              <a:rPr lang="en-US" sz="3200" b="1" i="1" dirty="0" smtClean="0">
                <a:solidFill>
                  <a:srgbClr val="005A9E"/>
                </a:solidFill>
                <a:effectLst>
                  <a:outerShdw blurRad="38100" dist="38100" dir="2700000" algn="tl">
                    <a:srgbClr val="000000">
                      <a:alpha val="43137"/>
                    </a:srgbClr>
                  </a:outerShdw>
                </a:effectLst>
                <a:latin typeface="Calibri"/>
              </a:rPr>
              <a:t>For more frequently asked questions:</a:t>
            </a:r>
            <a:endParaRPr lang="en-US" sz="3200" b="1" i="1" dirty="0">
              <a:solidFill>
                <a:srgbClr val="005A9E"/>
              </a:solidFill>
              <a:effectLst>
                <a:outerShdw blurRad="38100" dist="38100" dir="2700000" algn="tl">
                  <a:srgbClr val="000000">
                    <a:alpha val="43137"/>
                  </a:srgbClr>
                </a:outerShdw>
              </a:effectLst>
              <a:latin typeface="Calibri"/>
            </a:endParaRPr>
          </a:p>
          <a:p>
            <a:pPr>
              <a:spcBef>
                <a:spcPts val="0"/>
              </a:spcBef>
              <a:spcAft>
                <a:spcPts val="0"/>
              </a:spcAft>
            </a:pPr>
            <a:r>
              <a:rPr lang="en-US" sz="3200" b="1" i="1" dirty="0" smtClean="0">
                <a:solidFill>
                  <a:srgbClr val="005A9E"/>
                </a:solidFill>
                <a:effectLst>
                  <a:outerShdw blurRad="38100" dist="38100" dir="2700000" algn="tl">
                    <a:srgbClr val="000000">
                      <a:alpha val="43137"/>
                    </a:srgbClr>
                  </a:outerShdw>
                </a:effectLst>
                <a:latin typeface="Calibri"/>
              </a:rPr>
              <a:t>               Get link from Shaun </a:t>
            </a:r>
          </a:p>
        </p:txBody>
      </p:sp>
    </p:spTree>
    <p:extLst>
      <p:ext uri="{BB962C8B-B14F-4D97-AF65-F5344CB8AC3E}">
        <p14:creationId xmlns:p14="http://schemas.microsoft.com/office/powerpoint/2010/main" val="386631907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
          <p:cNvSpPr>
            <a:spLocks noChangeArrowheads="1"/>
          </p:cNvSpPr>
          <p:nvPr/>
        </p:nvSpPr>
        <p:spPr bwMode="auto">
          <a:xfrm>
            <a:off x="3352800" y="0"/>
            <a:ext cx="2514600" cy="685800"/>
          </a:xfrm>
          <a:prstGeom prst="rect">
            <a:avLst/>
          </a:prstGeom>
          <a:solidFill>
            <a:srgbClr val="3333CC"/>
          </a:solidFill>
          <a:ln w="38160" cap="sq">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sz="4000" b="1">
                <a:solidFill>
                  <a:srgbClr val="FFFF00"/>
                </a:solidFill>
              </a:rPr>
              <a:t>Contacts</a:t>
            </a:r>
          </a:p>
        </p:txBody>
      </p:sp>
      <p:sp>
        <p:nvSpPr>
          <p:cNvPr id="75778" name="Text Box 2"/>
          <p:cNvSpPr txBox="1">
            <a:spLocks noChangeArrowheads="1"/>
          </p:cNvSpPr>
          <p:nvPr/>
        </p:nvSpPr>
        <p:spPr bwMode="auto">
          <a:xfrm>
            <a:off x="838200" y="1192213"/>
            <a:ext cx="8001000" cy="362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spcBef>
                <a:spcPts val="1500"/>
              </a:spcBef>
              <a:buClrTx/>
              <a:buFontTx/>
              <a:buNone/>
            </a:pPr>
            <a:r>
              <a:rPr lang="en-US" altLang="en-US" b="1" dirty="0"/>
              <a:t>Dr. Rick Lumpkin, Global Drifter Program Manager</a:t>
            </a:r>
            <a:r>
              <a:rPr lang="en-US" altLang="en-US" dirty="0"/>
              <a:t>           </a:t>
            </a:r>
            <a:r>
              <a:rPr lang="en-US" altLang="en-US" i="1" dirty="0"/>
              <a:t>e-mail: Rick.Lumpkin@noaa.gov</a:t>
            </a:r>
          </a:p>
          <a:p>
            <a:pPr>
              <a:spcBef>
                <a:spcPts val="1500"/>
              </a:spcBef>
              <a:buClrTx/>
              <a:buFontTx/>
              <a:buNone/>
            </a:pPr>
            <a:r>
              <a:rPr lang="en-US" altLang="en-US" b="1" dirty="0"/>
              <a:t>Mr. Shaun </a:t>
            </a:r>
            <a:r>
              <a:rPr lang="en-US" altLang="en-US" b="1" dirty="0" err="1"/>
              <a:t>Dolk</a:t>
            </a:r>
            <a:r>
              <a:rPr lang="en-US" altLang="en-US" b="1" dirty="0"/>
              <a:t>, Drifter Operation Center Manager</a:t>
            </a:r>
            <a:r>
              <a:rPr lang="en-US" altLang="en-US" dirty="0"/>
              <a:t>            </a:t>
            </a:r>
            <a:r>
              <a:rPr lang="en-US" altLang="en-US" i="1" dirty="0"/>
              <a:t>e-mail: Shaun.Dolk@noaa.gov</a:t>
            </a:r>
          </a:p>
          <a:p>
            <a:pPr>
              <a:spcBef>
                <a:spcPts val="1500"/>
              </a:spcBef>
              <a:buClrTx/>
              <a:buFontTx/>
              <a:buNone/>
            </a:pPr>
            <a:r>
              <a:rPr lang="en-US" altLang="en-US" b="1" dirty="0"/>
              <a:t>Mrs. Mayra </a:t>
            </a:r>
            <a:r>
              <a:rPr lang="en-US" altLang="en-US" b="1" dirty="0" err="1"/>
              <a:t>Pazos</a:t>
            </a:r>
            <a:r>
              <a:rPr lang="en-US" altLang="en-US" b="1" dirty="0"/>
              <a:t>, Drifter Data Assembly Center Manager</a:t>
            </a:r>
            <a:r>
              <a:rPr lang="en-US" altLang="en-US" dirty="0"/>
              <a:t>   </a:t>
            </a:r>
            <a:r>
              <a:rPr lang="en-US" altLang="en-US" i="1" dirty="0"/>
              <a:t>e-mail: Mayra.Pazos@noaa.gov</a:t>
            </a:r>
          </a:p>
          <a:p>
            <a:pPr>
              <a:spcBef>
                <a:spcPts val="1500"/>
              </a:spcBef>
              <a:buClrTx/>
              <a:buFontTx/>
              <a:buNone/>
            </a:pPr>
            <a:r>
              <a:rPr lang="en-US" altLang="en-US" b="1" dirty="0" smtClean="0"/>
              <a:t>Mr</a:t>
            </a:r>
            <a:r>
              <a:rPr lang="en-US" altLang="en-US" b="1" dirty="0"/>
              <a:t>. Erik Valdes, Drifter DAC, Research Assistant</a:t>
            </a:r>
            <a:r>
              <a:rPr lang="en-US" altLang="en-US" dirty="0"/>
              <a:t>                    </a:t>
            </a:r>
            <a:r>
              <a:rPr lang="en-US" altLang="en-US" i="1" dirty="0"/>
              <a:t>e-mail: Erik.Valdes@noaa.gov</a:t>
            </a:r>
            <a:r>
              <a:rPr lang="en-US" altLang="en-US" dirty="0"/>
              <a:t>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1" presetClass="entr" fill="hold" nodeType="afterEffect">
                                  <p:stCondLst>
                                    <p:cond delay="0"/>
                                  </p:stCondLst>
                                  <p:childTnLst>
                                    <p:set>
                                      <p:cBhvr additive="repl">
                                        <p:cTn id="6" dur="1" fill="hold">
                                          <p:stCondLst>
                                            <p:cond delay="499"/>
                                          </p:stCondLst>
                                        </p:cTn>
                                        <p:tgtEl>
                                          <p:spTgt spid="75777"/>
                                        </p:tgtEl>
                                        <p:attrNameLst>
                                          <p:attrName>style.visibility</p:attrName>
                                        </p:attrNameLst>
                                      </p:cBhvr>
                                      <p:to>
                                        <p:strVal val="visible"/>
                                      </p:to>
                                    </p:set>
                                  </p:childTnLst>
                                </p:cTn>
                              </p:par>
                            </p:childTnLst>
                          </p:cTn>
                        </p:par>
                        <p:par>
                          <p:cTn id="7" fill="hold" nodeType="afterGroup">
                            <p:stCondLst>
                              <p:cond delay="500"/>
                            </p:stCondLst>
                            <p:childTnLst>
                              <p:par>
                                <p:cTn id="8" presetID="23" presetClass="entr" presetSubtype="16" fill="hold" nodeType="afterEffect">
                                  <p:stCondLst>
                                    <p:cond delay="1000"/>
                                  </p:stCondLst>
                                  <p:childTnLst>
                                    <p:set>
                                      <p:cBhvr additive="repl">
                                        <p:cTn id="9" dur="1" fill="hold">
                                          <p:stCondLst>
                                            <p:cond delay="0"/>
                                          </p:stCondLst>
                                        </p:cTn>
                                        <p:tgtEl>
                                          <p:spTgt spid="75778">
                                            <p:txEl>
                                              <p:pRg st="0" end="0"/>
                                            </p:txEl>
                                          </p:spTgt>
                                        </p:tgtEl>
                                        <p:attrNameLst>
                                          <p:attrName>style.visibility</p:attrName>
                                        </p:attrNameLst>
                                      </p:cBhvr>
                                      <p:to>
                                        <p:strVal val="visible"/>
                                      </p:to>
                                    </p:set>
                                    <p:anim calcmode="lin" valueType="num">
                                      <p:cBhvr additive="repl">
                                        <p:cTn id="10" dur="500" fill="hold"/>
                                        <p:tgtEl>
                                          <p:spTgt spid="75778">
                                            <p:txEl>
                                              <p:pRg st="0" end="0"/>
                                            </p:txEl>
                                          </p:spTgt>
                                        </p:tgtEl>
                                        <p:attrNameLst>
                                          <p:attrName>ppt_w</p:attrName>
                                        </p:attrNameLst>
                                      </p:cBhvr>
                                      <p:tavLst>
                                        <p:tav tm="100000">
                                          <p:val>
                                            <p:fltVal val="0"/>
                                          </p:val>
                                        </p:tav>
                                        <p:tav>
                                          <p:val>
                                            <p:strVal val="#ppt_w"/>
                                          </p:val>
                                        </p:tav>
                                      </p:tavLst>
                                    </p:anim>
                                    <p:anim calcmode="lin" valueType="num">
                                      <p:cBhvr additive="repl">
                                        <p:cTn id="11" dur="500" fill="hold"/>
                                        <p:tgtEl>
                                          <p:spTgt spid="75778">
                                            <p:txEl>
                                              <p:pRg st="0" end="0"/>
                                            </p:txEl>
                                          </p:spTgt>
                                        </p:tgtEl>
                                        <p:attrNameLst>
                                          <p:attrName>ppt_h</p:attrName>
                                        </p:attrNameLst>
                                      </p:cBhvr>
                                      <p:tavLst>
                                        <p:tav tm="100000">
                                          <p:val>
                                            <p:fltVal val="0"/>
                                          </p:val>
                                        </p:tav>
                                        <p:tav>
                                          <p:val>
                                            <p:strVal val="#ppt_h"/>
                                          </p:val>
                                        </p:tav>
                                      </p:tavLst>
                                    </p:anim>
                                  </p:childTnLst>
                                </p:cTn>
                              </p:par>
                            </p:childTnLst>
                          </p:cTn>
                        </p:par>
                        <p:par>
                          <p:cTn id="12" fill="hold" nodeType="afterGroup">
                            <p:stCondLst>
                              <p:cond delay="2000"/>
                            </p:stCondLst>
                            <p:childTnLst>
                              <p:par>
                                <p:cTn id="13" presetID="23" presetClass="entr" presetSubtype="16" fill="hold" nodeType="afterEffect">
                                  <p:stCondLst>
                                    <p:cond delay="1000"/>
                                  </p:stCondLst>
                                  <p:childTnLst>
                                    <p:set>
                                      <p:cBhvr additive="repl">
                                        <p:cTn id="14" dur="1" fill="hold">
                                          <p:stCondLst>
                                            <p:cond delay="0"/>
                                          </p:stCondLst>
                                        </p:cTn>
                                        <p:tgtEl>
                                          <p:spTgt spid="75778">
                                            <p:txEl>
                                              <p:pRg st="1" end="1"/>
                                            </p:txEl>
                                          </p:spTgt>
                                        </p:tgtEl>
                                        <p:attrNameLst>
                                          <p:attrName>style.visibility</p:attrName>
                                        </p:attrNameLst>
                                      </p:cBhvr>
                                      <p:to>
                                        <p:strVal val="visible"/>
                                      </p:to>
                                    </p:set>
                                    <p:anim calcmode="lin" valueType="num">
                                      <p:cBhvr additive="repl">
                                        <p:cTn id="15" dur="500" fill="hold"/>
                                        <p:tgtEl>
                                          <p:spTgt spid="75778">
                                            <p:txEl>
                                              <p:pRg st="1" end="1"/>
                                            </p:txEl>
                                          </p:spTgt>
                                        </p:tgtEl>
                                        <p:attrNameLst>
                                          <p:attrName>ppt_w</p:attrName>
                                        </p:attrNameLst>
                                      </p:cBhvr>
                                      <p:tavLst>
                                        <p:tav tm="100000">
                                          <p:val>
                                            <p:fltVal val="0"/>
                                          </p:val>
                                        </p:tav>
                                        <p:tav>
                                          <p:val>
                                            <p:strVal val="#ppt_w"/>
                                          </p:val>
                                        </p:tav>
                                      </p:tavLst>
                                    </p:anim>
                                    <p:anim calcmode="lin" valueType="num">
                                      <p:cBhvr additive="repl">
                                        <p:cTn id="16" dur="500" fill="hold"/>
                                        <p:tgtEl>
                                          <p:spTgt spid="75778">
                                            <p:txEl>
                                              <p:pRg st="1" end="1"/>
                                            </p:txEl>
                                          </p:spTgt>
                                        </p:tgtEl>
                                        <p:attrNameLst>
                                          <p:attrName>ppt_h</p:attrName>
                                        </p:attrNameLst>
                                      </p:cBhvr>
                                      <p:tavLst>
                                        <p:tav tm="100000">
                                          <p:val>
                                            <p:fltVal val="0"/>
                                          </p:val>
                                        </p:tav>
                                        <p:tav>
                                          <p:val>
                                            <p:strVal val="#ppt_h"/>
                                          </p:val>
                                        </p:tav>
                                      </p:tavLst>
                                    </p:anim>
                                  </p:childTnLst>
                                </p:cTn>
                              </p:par>
                            </p:childTnLst>
                          </p:cTn>
                        </p:par>
                        <p:par>
                          <p:cTn id="17" fill="hold" nodeType="afterGroup">
                            <p:stCondLst>
                              <p:cond delay="3500"/>
                            </p:stCondLst>
                            <p:childTnLst>
                              <p:par>
                                <p:cTn id="18" presetID="23" presetClass="entr" presetSubtype="16" fill="hold" nodeType="afterEffect">
                                  <p:stCondLst>
                                    <p:cond delay="1000"/>
                                  </p:stCondLst>
                                  <p:childTnLst>
                                    <p:set>
                                      <p:cBhvr additive="repl">
                                        <p:cTn id="19" dur="1" fill="hold">
                                          <p:stCondLst>
                                            <p:cond delay="0"/>
                                          </p:stCondLst>
                                        </p:cTn>
                                        <p:tgtEl>
                                          <p:spTgt spid="75778">
                                            <p:txEl>
                                              <p:pRg st="2" end="2"/>
                                            </p:txEl>
                                          </p:spTgt>
                                        </p:tgtEl>
                                        <p:attrNameLst>
                                          <p:attrName>style.visibility</p:attrName>
                                        </p:attrNameLst>
                                      </p:cBhvr>
                                      <p:to>
                                        <p:strVal val="visible"/>
                                      </p:to>
                                    </p:set>
                                    <p:anim calcmode="lin" valueType="num">
                                      <p:cBhvr additive="repl">
                                        <p:cTn id="20" dur="500" fill="hold"/>
                                        <p:tgtEl>
                                          <p:spTgt spid="75778">
                                            <p:txEl>
                                              <p:pRg st="2" end="2"/>
                                            </p:txEl>
                                          </p:spTgt>
                                        </p:tgtEl>
                                        <p:attrNameLst>
                                          <p:attrName>ppt_w</p:attrName>
                                        </p:attrNameLst>
                                      </p:cBhvr>
                                      <p:tavLst>
                                        <p:tav tm="100000">
                                          <p:val>
                                            <p:fltVal val="0"/>
                                          </p:val>
                                        </p:tav>
                                        <p:tav>
                                          <p:val>
                                            <p:strVal val="#ppt_w"/>
                                          </p:val>
                                        </p:tav>
                                      </p:tavLst>
                                    </p:anim>
                                    <p:anim calcmode="lin" valueType="num">
                                      <p:cBhvr additive="repl">
                                        <p:cTn id="21" dur="500" fill="hold"/>
                                        <p:tgtEl>
                                          <p:spTgt spid="75778">
                                            <p:txEl>
                                              <p:pRg st="2" end="2"/>
                                            </p:txEl>
                                          </p:spTgt>
                                        </p:tgtEl>
                                        <p:attrNameLst>
                                          <p:attrName>ppt_h</p:attrName>
                                        </p:attrNameLst>
                                      </p:cBhvr>
                                      <p:tavLst>
                                        <p:tav tm="100000">
                                          <p:val>
                                            <p:fltVal val="0"/>
                                          </p:val>
                                        </p:tav>
                                        <p:tav>
                                          <p:val>
                                            <p:strVal val="#ppt_h"/>
                                          </p:val>
                                        </p:tav>
                                      </p:tavLst>
                                    </p:anim>
                                  </p:childTnLst>
                                </p:cTn>
                              </p:par>
                            </p:childTnLst>
                          </p:cTn>
                        </p:par>
                        <p:par>
                          <p:cTn id="22" fill="hold" nodeType="afterGroup">
                            <p:stCondLst>
                              <p:cond delay="5000"/>
                            </p:stCondLst>
                            <p:childTnLst>
                              <p:par>
                                <p:cTn id="23" presetID="23" presetClass="entr" presetSubtype="16" fill="hold" nodeType="afterEffect">
                                  <p:stCondLst>
                                    <p:cond delay="1000"/>
                                  </p:stCondLst>
                                  <p:childTnLst>
                                    <p:set>
                                      <p:cBhvr additive="repl">
                                        <p:cTn id="24" dur="1" fill="hold">
                                          <p:stCondLst>
                                            <p:cond delay="0"/>
                                          </p:stCondLst>
                                        </p:cTn>
                                        <p:tgtEl>
                                          <p:spTgt spid="75778">
                                            <p:txEl>
                                              <p:pRg st="3" end="3"/>
                                            </p:txEl>
                                          </p:spTgt>
                                        </p:tgtEl>
                                        <p:attrNameLst>
                                          <p:attrName>style.visibility</p:attrName>
                                        </p:attrNameLst>
                                      </p:cBhvr>
                                      <p:to>
                                        <p:strVal val="visible"/>
                                      </p:to>
                                    </p:set>
                                    <p:anim calcmode="lin" valueType="num">
                                      <p:cBhvr additive="repl">
                                        <p:cTn id="25" dur="500" fill="hold"/>
                                        <p:tgtEl>
                                          <p:spTgt spid="75778">
                                            <p:txEl>
                                              <p:pRg st="3" end="3"/>
                                            </p:txEl>
                                          </p:spTgt>
                                        </p:tgtEl>
                                        <p:attrNameLst>
                                          <p:attrName>ppt_w</p:attrName>
                                        </p:attrNameLst>
                                      </p:cBhvr>
                                      <p:tavLst>
                                        <p:tav tm="100000">
                                          <p:val>
                                            <p:fltVal val="0"/>
                                          </p:val>
                                        </p:tav>
                                        <p:tav>
                                          <p:val>
                                            <p:strVal val="#ppt_w"/>
                                          </p:val>
                                        </p:tav>
                                      </p:tavLst>
                                    </p:anim>
                                    <p:anim calcmode="lin" valueType="num">
                                      <p:cBhvr additive="repl">
                                        <p:cTn id="26" dur="500" fill="hold"/>
                                        <p:tgtEl>
                                          <p:spTgt spid="75778">
                                            <p:txEl>
                                              <p:pRg st="3" end="3"/>
                                            </p:txEl>
                                          </p:spTgt>
                                        </p:tgtEl>
                                        <p:attrNameLst>
                                          <p:attrName>ppt_h</p:attrName>
                                        </p:attrNameLst>
                                      </p:cBhvr>
                                      <p:tavLst>
                                        <p:tav tm="100000">
                                          <p:val>
                                            <p:fltVal val="0"/>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1"/>
          <p:cNvPicPr>
            <a:picLocks noChangeAspect="1" noChangeArrowheads="1"/>
          </p:cNvPicPr>
          <p:nvPr/>
        </p:nvPicPr>
        <p:blipFill>
          <a:blip r:embed="rId3">
            <a:extLst>
              <a:ext uri="{28A0092B-C50C-407E-A947-70E740481C1C}">
                <a14:useLocalDpi xmlns:a14="http://schemas.microsoft.com/office/drawing/2010/main" val="0"/>
              </a:ext>
            </a:extLst>
          </a:blip>
          <a:srcRect l="16985" r="22064"/>
          <a:stretch>
            <a:fillRect/>
          </a:stretch>
        </p:blipFill>
        <p:spPr bwMode="auto">
          <a:xfrm>
            <a:off x="152400" y="1371600"/>
            <a:ext cx="4381500" cy="4495800"/>
          </a:xfrm>
          <a:prstGeom prst="rect">
            <a:avLst/>
          </a:prstGeom>
          <a:noFill/>
          <a:ln>
            <a:noFill/>
          </a:ln>
          <a:effectLst/>
          <a:extLst>
            <a:ext uri="{909E8E84-426E-40DD-AFC4-6F175D3DCCD1}">
              <a14:hiddenFill xmlns:a14="http://schemas.microsoft.com/office/drawing/2010/main">
                <a:blipFill dpi="0" rotWithShape="0">
                  <a:blip/>
                  <a:srcRect l="16985" r="22064"/>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6802" name="WordArt 2"/>
          <p:cNvSpPr>
            <a:spLocks noChangeArrowheads="1" noChangeShapeType="1" noTextEdit="1"/>
          </p:cNvSpPr>
          <p:nvPr/>
        </p:nvSpPr>
        <p:spPr bwMode="auto">
          <a:xfrm>
            <a:off x="228600" y="0"/>
            <a:ext cx="8458200" cy="1219200"/>
          </a:xfrm>
          <a:prstGeom prst="rect">
            <a:avLst/>
          </a:prstGeom>
          <a:extLst>
            <a:ext uri="{AF507438-7753-43E0-B8FC-AC1667EBCBE1}">
              <a14:hiddenEffects xmlns:a14="http://schemas.microsoft.com/office/drawing/2010/main">
                <a:effectLst/>
              </a14:hiddenEffects>
            </a:ext>
          </a:extLst>
        </p:spPr>
        <p:txBody>
          <a:bodyPr wrap="none" fromWordArt="1">
            <a:prstTxWarp prst="textCanDown">
              <a:avLst>
                <a:gd name="adj" fmla="val 33333"/>
              </a:avLst>
            </a:prstTxWarp>
          </a:bodyPr>
          <a:lstStyle/>
          <a:p>
            <a:pPr algn="ctr"/>
            <a:r>
              <a:rPr lang="en-US" sz="5400" b="1" i="1" kern="10" normalizeH="1">
                <a:ln w="9360" cap="sq">
                  <a:solidFill>
                    <a:srgbClr val="FF0000"/>
                  </a:solidFill>
                  <a:miter lim="800000"/>
                  <a:headEnd/>
                  <a:tailEnd/>
                </a:ln>
                <a:solidFill>
                  <a:srgbClr val="FF0000"/>
                </a:solidFill>
                <a:latin typeface="Arial"/>
                <a:cs typeface="Arial"/>
              </a:rPr>
              <a:t>Drifter  Tracks</a:t>
            </a:r>
          </a:p>
        </p:txBody>
      </p:sp>
      <p:sp>
        <p:nvSpPr>
          <p:cNvPr id="76803" name="WordArt 3"/>
          <p:cNvSpPr>
            <a:spLocks noChangeArrowheads="1" noChangeShapeType="1" noTextEdit="1"/>
          </p:cNvSpPr>
          <p:nvPr/>
        </p:nvSpPr>
        <p:spPr bwMode="auto">
          <a:xfrm>
            <a:off x="3381375" y="5638800"/>
            <a:ext cx="3171825" cy="1028700"/>
          </a:xfrm>
          <a:prstGeom prst="rect">
            <a:avLst/>
          </a:prstGeom>
          <a:extLst>
            <a:ext uri="{AF507438-7753-43E0-B8FC-AC1667EBCBE1}">
              <a14:hiddenEffects xmlns:a14="http://schemas.microsoft.com/office/drawing/2010/main">
                <a:effectLst/>
              </a14:hiddenEffects>
            </a:ext>
          </a:extLst>
        </p:spPr>
        <p:txBody>
          <a:bodyPr wrap="none" fromWordArt="1">
            <a:prstTxWarp prst="textCanDown">
              <a:avLst>
                <a:gd name="adj" fmla="val 33333"/>
              </a:avLst>
            </a:prstTxWarp>
          </a:bodyPr>
          <a:lstStyle/>
          <a:p>
            <a:pPr algn="ctr"/>
            <a:r>
              <a:rPr lang="en-US" sz="4800" b="1" i="1" kern="10">
                <a:ln w="9360" cap="sq">
                  <a:solidFill>
                    <a:srgbClr val="000000"/>
                  </a:solidFill>
                  <a:miter lim="800000"/>
                  <a:headEnd/>
                  <a:tailEnd/>
                </a:ln>
                <a:solidFill>
                  <a:srgbClr val="FF0000"/>
                </a:solidFill>
                <a:latin typeface="Arial"/>
                <a:cs typeface="Arial"/>
              </a:rPr>
              <a:t>Thank You!</a:t>
            </a:r>
          </a:p>
        </p:txBody>
      </p:sp>
      <p:pic>
        <p:nvPicPr>
          <p:cNvPr id="76804" name="Picture 4"/>
          <p:cNvPicPr>
            <a:picLocks noChangeAspect="1" noChangeArrowheads="1"/>
          </p:cNvPicPr>
          <p:nvPr/>
        </p:nvPicPr>
        <p:blipFill>
          <a:blip r:embed="rId4">
            <a:extLst>
              <a:ext uri="{28A0092B-C50C-407E-A947-70E740481C1C}">
                <a14:useLocalDpi xmlns:a14="http://schemas.microsoft.com/office/drawing/2010/main" val="0"/>
              </a:ext>
            </a:extLst>
          </a:blip>
          <a:srcRect l="13239" t="3976" r="19043" b="3976"/>
          <a:stretch>
            <a:fillRect/>
          </a:stretch>
        </p:blipFill>
        <p:spPr bwMode="auto">
          <a:xfrm>
            <a:off x="4572000" y="1497013"/>
            <a:ext cx="4419600" cy="4294187"/>
          </a:xfrm>
          <a:prstGeom prst="rect">
            <a:avLst/>
          </a:prstGeom>
          <a:noFill/>
          <a:ln>
            <a:noFill/>
          </a:ln>
          <a:effectLst/>
          <a:extLst>
            <a:ext uri="{909E8E84-426E-40DD-AFC4-6F175D3DCCD1}">
              <a14:hiddenFill xmlns:a14="http://schemas.microsoft.com/office/drawing/2010/main">
                <a:blipFill dpi="0" rotWithShape="0">
                  <a:blip/>
                  <a:srcRect l="13239" t="3976" r="19043" b="3976"/>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6805" name="AutoShape 5"/>
          <p:cNvSpPr>
            <a:spLocks noChangeArrowheads="1"/>
          </p:cNvSpPr>
          <p:nvPr/>
        </p:nvSpPr>
        <p:spPr bwMode="auto">
          <a:xfrm>
            <a:off x="7718425" y="6192838"/>
            <a:ext cx="511175" cy="511175"/>
          </a:xfrm>
          <a:prstGeom prst="actionButtonHome">
            <a:avLst/>
          </a:prstGeom>
          <a:solidFill>
            <a:srgbClr val="00CC99"/>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15" presetClass="entr" fill="hold" grpId="0" nodeType="afterEffect">
                                  <p:stCondLst>
                                    <p:cond delay="0"/>
                                  </p:stCondLst>
                                  <p:childTnLst>
                                    <p:set>
                                      <p:cBhvr additive="repl">
                                        <p:cTn id="6" dur="1" fill="hold">
                                          <p:stCondLst>
                                            <p:cond delay="0"/>
                                          </p:stCondLst>
                                        </p:cTn>
                                        <p:tgtEl>
                                          <p:spTgt spid="76802"/>
                                        </p:tgtEl>
                                        <p:attrNameLst>
                                          <p:attrName>style.visibility</p:attrName>
                                        </p:attrNameLst>
                                      </p:cBhvr>
                                      <p:to>
                                        <p:strVal val="visible"/>
                                      </p:to>
                                    </p:set>
                                    <p:anim calcmode="lin" valueType="num">
                                      <p:cBhvr additive="repl">
                                        <p:cTn id="7" dur="1000" fill="hold"/>
                                        <p:tgtEl>
                                          <p:spTgt spid="76802"/>
                                        </p:tgtEl>
                                        <p:attrNameLst>
                                          <p:attrName>ppt_w</p:attrName>
                                        </p:attrNameLst>
                                      </p:cBhvr>
                                      <p:tavLst>
                                        <p:tav tm="100000">
                                          <p:val>
                                            <p:fltVal val="0"/>
                                          </p:val>
                                        </p:tav>
                                        <p:tav>
                                          <p:val>
                                            <p:strVal val="#ppt_w"/>
                                          </p:val>
                                        </p:tav>
                                      </p:tavLst>
                                    </p:anim>
                                    <p:anim calcmode="lin" valueType="num">
                                      <p:cBhvr additive="repl">
                                        <p:cTn id="8" dur="1000" fill="hold"/>
                                        <p:tgtEl>
                                          <p:spTgt spid="76802"/>
                                        </p:tgtEl>
                                        <p:attrNameLst>
                                          <p:attrName>ppt_h</p:attrName>
                                        </p:attrNameLst>
                                      </p:cBhvr>
                                      <p:tavLst>
                                        <p:tav tm="100000">
                                          <p:val>
                                            <p:fltVal val="0"/>
                                          </p:val>
                                        </p:tav>
                                        <p:tav>
                                          <p:val>
                                            <p:strVal val="#ppt_h"/>
                                          </p:val>
                                        </p:tav>
                                      </p:tavLst>
                                    </p:anim>
                                    <p:anim calcmode="lin" valueType="num">
                                      <p:cBhvr additive="repl">
                                        <p:cTn id="9" dur="1000" fill="hold"/>
                                        <p:tgtEl>
                                          <p:spTgt spid="76802"/>
                                        </p:tgtEl>
                                        <p:attrNameLst>
                                          <p:attrName>ppt_x</p:attrName>
                                        </p:attrNameLst>
                                      </p:cBhvr>
                                      <p:tavLst>
                                        <p:tav tm="0" fmla="#ppt_x+(cos(-2*pi*(1-$))*-#ppt_x-sin(-2*pi*(1-$))*(1-#ppt_y))*(1-$)">
                                          <p:val>
                                            <p:fltVal val="0"/>
                                          </p:val>
                                        </p:tav>
                                        <p:tav tm="100000">
                                          <p:val>
                                            <p:fltVal val="1"/>
                                          </p:val>
                                        </p:tav>
                                      </p:tavLst>
                                    </p:anim>
                                    <p:anim calcmode="lin" valueType="num">
                                      <p:cBhvr additive="repl">
                                        <p:cTn id="10" dur="1000" fill="hold"/>
                                        <p:tgtEl>
                                          <p:spTgt spid="76802"/>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9" presetClass="entr" fill="hold" nodeType="afterEffect">
                                  <p:stCondLst>
                                    <p:cond delay="1000"/>
                                  </p:stCondLst>
                                  <p:childTnLst>
                                    <p:set>
                                      <p:cBhvr additive="repl">
                                        <p:cTn id="13" dur="1" fill="hold">
                                          <p:stCondLst>
                                            <p:cond delay="0"/>
                                          </p:stCondLst>
                                        </p:cTn>
                                        <p:tgtEl>
                                          <p:spTgt spid="76801"/>
                                        </p:tgtEl>
                                        <p:attrNameLst>
                                          <p:attrName>style.visibility</p:attrName>
                                        </p:attrNameLst>
                                      </p:cBhvr>
                                      <p:to>
                                        <p:strVal val="visible"/>
                                      </p:to>
                                    </p:set>
                                    <p:animEffect transition="in" filter="dissolve">
                                      <p:cBhvr additive="repl">
                                        <p:cTn id="14" dur="500"/>
                                        <p:tgtEl>
                                          <p:spTgt spid="76801"/>
                                        </p:tgtEl>
                                      </p:cBhvr>
                                    </p:animEffect>
                                  </p:childTnLst>
                                </p:cTn>
                              </p:par>
                            </p:childTnLst>
                          </p:cTn>
                        </p:par>
                        <p:par>
                          <p:cTn id="15" fill="hold" nodeType="afterGroup">
                            <p:stCondLst>
                              <p:cond delay="2500"/>
                            </p:stCondLst>
                            <p:childTnLst>
                              <p:par>
                                <p:cTn id="16" presetID="9" presetClass="entr" fill="hold" nodeType="afterEffect">
                                  <p:stCondLst>
                                    <p:cond delay="1000"/>
                                  </p:stCondLst>
                                  <p:childTnLst>
                                    <p:set>
                                      <p:cBhvr additive="repl">
                                        <p:cTn id="17" dur="1" fill="hold">
                                          <p:stCondLst>
                                            <p:cond delay="0"/>
                                          </p:stCondLst>
                                        </p:cTn>
                                        <p:tgtEl>
                                          <p:spTgt spid="76804"/>
                                        </p:tgtEl>
                                        <p:attrNameLst>
                                          <p:attrName>style.visibility</p:attrName>
                                        </p:attrNameLst>
                                      </p:cBhvr>
                                      <p:to>
                                        <p:strVal val="visible"/>
                                      </p:to>
                                    </p:set>
                                    <p:animEffect transition="in" filter="dissolve">
                                      <p:cBhvr additive="repl">
                                        <p:cTn id="18" dur="500"/>
                                        <p:tgtEl>
                                          <p:spTgt spid="76804"/>
                                        </p:tgtEl>
                                      </p:cBhvr>
                                    </p:animEffect>
                                  </p:childTnLst>
                                </p:cTn>
                              </p:par>
                            </p:childTnLst>
                          </p:cTn>
                        </p:par>
                        <p:par>
                          <p:cTn id="19" fill="hold" nodeType="afterGroup">
                            <p:stCondLst>
                              <p:cond delay="4000"/>
                            </p:stCondLst>
                            <p:childTnLst>
                              <p:par>
                                <p:cTn id="20" presetID="19" presetClass="entr" presetSubtype="10" fill="hold" grpId="0" nodeType="afterEffect">
                                  <p:stCondLst>
                                    <p:cond delay="1000"/>
                                  </p:stCondLst>
                                  <p:childTnLst>
                                    <p:set>
                                      <p:cBhvr additive="repl">
                                        <p:cTn id="21" dur="1" fill="hold">
                                          <p:stCondLst>
                                            <p:cond delay="0"/>
                                          </p:stCondLst>
                                        </p:cTn>
                                        <p:tgtEl>
                                          <p:spTgt spid="76803"/>
                                        </p:tgtEl>
                                        <p:attrNameLst>
                                          <p:attrName>style.visibility</p:attrName>
                                        </p:attrNameLst>
                                      </p:cBhvr>
                                      <p:to>
                                        <p:strVal val="visible"/>
                                      </p:to>
                                    </p:set>
                                    <p:anim calcmode="lin" valueType="num">
                                      <p:cBhvr additive="repl">
                                        <p:cTn id="22" dur="5000" fill="hold"/>
                                        <p:tgtEl>
                                          <p:spTgt spid="76803"/>
                                        </p:tgtEl>
                                        <p:attrNameLst>
                                          <p:attrName>ppt_w</p:attrName>
                                        </p:attrNameLst>
                                      </p:cBhvr>
                                      <p:tavLst>
                                        <p:tav tm="0" fmla="#ppt_w*sin(2.5*pi*$)">
                                          <p:val>
                                            <p:fltVal val="0"/>
                                          </p:val>
                                        </p:tav>
                                        <p:tav tm="100000">
                                          <p:val>
                                            <p:fltVal val="1"/>
                                          </p:val>
                                        </p:tav>
                                      </p:tavLst>
                                    </p:anim>
                                    <p:anim calcmode="lin" valueType="num">
                                      <p:cBhvr additive="repl">
                                        <p:cTn id="23" dur="5000" fill="hold"/>
                                        <p:tgtEl>
                                          <p:spTgt spid="76803"/>
                                        </p:tgtEl>
                                        <p:attrNameLst>
                                          <p:attrName>ppt_h</p:attrName>
                                        </p:attrNameLst>
                                      </p:cBhvr>
                                      <p:tavLst>
                                        <p:tav tm="100000">
                                          <p:val>
                                            <p:strVal val="#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animBg="1"/>
      <p:bldP spid="7680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1200" y="2057400"/>
            <a:ext cx="5029200" cy="1323439"/>
          </a:xfrm>
          <a:prstGeom prst="rect">
            <a:avLst/>
          </a:prstGeom>
          <a:noFill/>
        </p:spPr>
        <p:txBody>
          <a:bodyPr wrap="square" rtlCol="0">
            <a:spAutoFit/>
          </a:bodyPr>
          <a:lstStyle/>
          <a:p>
            <a:r>
              <a:rPr lang="en-US" dirty="0"/>
              <a:t>	</a:t>
            </a:r>
            <a:r>
              <a:rPr lang="en-US" sz="8000" dirty="0" smtClean="0"/>
              <a:t>		</a:t>
            </a:r>
            <a:r>
              <a:rPr lang="en-US" sz="8000" dirty="0" smtClean="0">
                <a:solidFill>
                  <a:srgbClr val="FF0000"/>
                </a:solidFill>
              </a:rPr>
              <a:t>END</a:t>
            </a:r>
            <a:endParaRPr lang="en-US" sz="8000" dirty="0"/>
          </a:p>
        </p:txBody>
      </p:sp>
    </p:spTree>
    <p:extLst>
      <p:ext uri="{BB962C8B-B14F-4D97-AF65-F5344CB8AC3E}">
        <p14:creationId xmlns:p14="http://schemas.microsoft.com/office/powerpoint/2010/main" val="42110174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0075" y="76200"/>
            <a:ext cx="5824538" cy="6521450"/>
          </a:xfrm>
          <a:prstGeom prst="rect">
            <a:avLst/>
          </a:prstGeom>
          <a:noFill/>
          <a:ln w="9360" cap="sq">
            <a:solidFill>
              <a:srgbClr val="3333CC"/>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3" name="Text Box 3"/>
          <p:cNvSpPr txBox="1">
            <a:spLocks noChangeArrowheads="1"/>
          </p:cNvSpPr>
          <p:nvPr/>
        </p:nvSpPr>
        <p:spPr bwMode="auto">
          <a:xfrm>
            <a:off x="4568825" y="212725"/>
            <a:ext cx="2906713" cy="217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38840" tIns="219240" rIns="438840" bIns="21924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5pPr>
            <a:lvl6pPr marL="25146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6pPr>
            <a:lvl7pPr marL="29718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7pPr>
            <a:lvl8pPr marL="34290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8pPr>
            <a:lvl9pPr marL="3886200" indent="-228600" defTabSz="457200"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ea typeface="WenQuanYi Zen Hei Sharp" charset="0"/>
                <a:cs typeface="WenQuanYi Zen Hei Sharp" charset="0"/>
              </a:defRPr>
            </a:lvl9pPr>
          </a:lstStyle>
          <a:p>
            <a:pPr algn="ctr">
              <a:buClrTx/>
              <a:buFontTx/>
              <a:buNone/>
            </a:pPr>
            <a:r>
              <a:rPr lang="en-US" altLang="en-US" sz="3800" b="1"/>
              <a:t>DAC</a:t>
            </a:r>
          </a:p>
          <a:p>
            <a:pPr algn="ctr">
              <a:buClrTx/>
              <a:buFontTx/>
              <a:buNone/>
            </a:pPr>
            <a:r>
              <a:rPr lang="en-US" altLang="en-US" sz="3800" b="1"/>
              <a:t>Data</a:t>
            </a:r>
          </a:p>
          <a:p>
            <a:pPr algn="ctr">
              <a:buClrTx/>
              <a:buFontTx/>
              <a:buNone/>
            </a:pPr>
            <a:r>
              <a:rPr lang="en-US" altLang="en-US" sz="3800" b="1"/>
              <a:t>Flow</a:t>
            </a:r>
          </a:p>
        </p:txBody>
      </p:sp>
      <p:sp>
        <p:nvSpPr>
          <p:cNvPr id="46084" name="Line 4"/>
          <p:cNvSpPr>
            <a:spLocks noChangeShapeType="1"/>
          </p:cNvSpPr>
          <p:nvPr/>
        </p:nvSpPr>
        <p:spPr bwMode="auto">
          <a:xfrm>
            <a:off x="3441700" y="5022850"/>
            <a:ext cx="190500" cy="25400"/>
          </a:xfrm>
          <a:prstGeom prst="line">
            <a:avLst/>
          </a:prstGeom>
          <a:noFill/>
          <a:ln w="1908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 name="TextBox 1"/>
          <p:cNvSpPr txBox="1"/>
          <p:nvPr/>
        </p:nvSpPr>
        <p:spPr>
          <a:xfrm>
            <a:off x="317863" y="1300161"/>
            <a:ext cx="1295400" cy="1200329"/>
          </a:xfrm>
          <a:prstGeom prst="rect">
            <a:avLst/>
          </a:prstGeom>
          <a:noFill/>
        </p:spPr>
        <p:txBody>
          <a:bodyPr wrap="square" rtlCol="0">
            <a:spAutoFit/>
          </a:bodyPr>
          <a:lstStyle/>
          <a:p>
            <a:r>
              <a:rPr lang="en-US" dirty="0" smtClean="0">
                <a:solidFill>
                  <a:srgbClr val="FF0000"/>
                </a:solidFill>
              </a:rPr>
              <a:t>NEEDS UPDATING</a:t>
            </a:r>
            <a:endParaRPr lang="en-US" dirty="0">
              <a:solidFill>
                <a:srgbClr val="FF0000"/>
              </a:solidFill>
            </a:endParaRPr>
          </a:p>
        </p:txBody>
      </p:sp>
    </p:spTree>
    <p:extLst>
      <p:ext uri="{BB962C8B-B14F-4D97-AF65-F5344CB8AC3E}">
        <p14:creationId xmlns:p14="http://schemas.microsoft.com/office/powerpoint/2010/main" val="4225846403"/>
      </p:ext>
    </p:extLst>
  </p:cSld>
  <p:clrMapOvr>
    <a:masterClrMapping/>
  </p:clrMapOvr>
  <p:transition spd="med">
    <p:random/>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WenQuanYi Zen Hei Sharp"/>
        <a:cs typeface="WenQuanYi Zen Hei Sharp"/>
      </a:majorFont>
      <a:minorFont>
        <a:latin typeface="Times New Roman"/>
        <a:ea typeface="WenQuanYi Zen Hei Sharp"/>
        <a:cs typeface="WenQuanYi Zen Hei Sharp"/>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en-US"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en-US"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18117</TotalTime>
  <Words>4452</Words>
  <Application>Microsoft Office PowerPoint</Application>
  <PresentationFormat>On-screen Show (4:3)</PresentationFormat>
  <Paragraphs>719</Paragraphs>
  <Slides>96</Slides>
  <Notes>62</Notes>
  <HiddenSlides>0</HiddenSlides>
  <MMClips>0</MMClips>
  <ScaleCrop>false</ScaleCrop>
  <HeadingPairs>
    <vt:vector size="4" baseType="variant">
      <vt:variant>
        <vt:lpstr>Theme</vt:lpstr>
      </vt:variant>
      <vt:variant>
        <vt:i4>1</vt:i4>
      </vt:variant>
      <vt:variant>
        <vt:lpstr>Slide Titles</vt:lpstr>
      </vt:variant>
      <vt:variant>
        <vt:i4>96</vt:i4>
      </vt:variant>
    </vt:vector>
  </HeadingPairs>
  <TitlesOfParts>
    <vt:vector size="9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Mayra Pazos</dc:creator>
  <cp:lastModifiedBy>Mayra Pazos</cp:lastModifiedBy>
  <cp:revision>258</cp:revision>
  <cp:lastPrinted>2017-08-22T17:52:12Z</cp:lastPrinted>
  <dcterms:created xsi:type="dcterms:W3CDTF">1601-01-01T00:00:00Z</dcterms:created>
  <dcterms:modified xsi:type="dcterms:W3CDTF">2018-08-10T17:06:23Z</dcterms:modified>
</cp:coreProperties>
</file>