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2"/>
  </p:notesMasterIdLst>
  <p:handoutMasterIdLst>
    <p:handoutMasterId r:id="rId23"/>
  </p:handoutMasterIdLst>
  <p:sldIdLst>
    <p:sldId id="317" r:id="rId2"/>
    <p:sldId id="293" r:id="rId3"/>
    <p:sldId id="360" r:id="rId4"/>
    <p:sldId id="365" r:id="rId5"/>
    <p:sldId id="369" r:id="rId6"/>
    <p:sldId id="374" r:id="rId7"/>
    <p:sldId id="361" r:id="rId8"/>
    <p:sldId id="368" r:id="rId9"/>
    <p:sldId id="362" r:id="rId10"/>
    <p:sldId id="378" r:id="rId11"/>
    <p:sldId id="364" r:id="rId12"/>
    <p:sldId id="375" r:id="rId13"/>
    <p:sldId id="377" r:id="rId14"/>
    <p:sldId id="379" r:id="rId15"/>
    <p:sldId id="380" r:id="rId16"/>
    <p:sldId id="370" r:id="rId17"/>
    <p:sldId id="371" r:id="rId18"/>
    <p:sldId id="372" r:id="rId19"/>
    <p:sldId id="373" r:id="rId20"/>
    <p:sldId id="367" r:id="rId21"/>
  </p:sldIdLst>
  <p:sldSz cx="9144000" cy="6858000" type="screen4x3"/>
  <p:notesSz cx="7010400" cy="92964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CC3300"/>
    <a:srgbClr val="009900"/>
    <a:srgbClr val="FF3300"/>
    <a:srgbClr val="990000"/>
    <a:srgbClr val="FF9933"/>
    <a:srgbClr val="FF00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89" autoAdjust="0"/>
    <p:restoredTop sz="82771" autoAdjust="0"/>
  </p:normalViewPr>
  <p:slideViewPr>
    <p:cSldViewPr>
      <p:cViewPr>
        <p:scale>
          <a:sx n="60" d="100"/>
          <a:sy n="60" d="100"/>
        </p:scale>
        <p:origin x="-15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161" cy="46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3" tIns="46581" rIns="93163" bIns="46581" numCol="1" anchor="t" anchorCtr="0" compatLnSpc="1">
            <a:prstTxWarp prst="textNoShape">
              <a:avLst/>
            </a:prstTxWarp>
          </a:bodyPr>
          <a:lstStyle>
            <a:lvl1pPr algn="l" defTabSz="931008">
              <a:defRPr sz="1200"/>
            </a:lvl1pPr>
          </a:lstStyle>
          <a:p>
            <a:pPr>
              <a:defRPr/>
            </a:pPr>
            <a:endParaRPr lang="en-US"/>
          </a:p>
        </p:txBody>
      </p:sp>
      <p:sp>
        <p:nvSpPr>
          <p:cNvPr id="4099" name="Rectangle 3"/>
          <p:cNvSpPr>
            <a:spLocks noGrp="1" noChangeArrowheads="1"/>
          </p:cNvSpPr>
          <p:nvPr>
            <p:ph type="dt" sz="quarter" idx="1"/>
          </p:nvPr>
        </p:nvSpPr>
        <p:spPr bwMode="auto">
          <a:xfrm>
            <a:off x="3972240" y="0"/>
            <a:ext cx="3038160" cy="46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3" tIns="46581" rIns="93163" bIns="46581" numCol="1" anchor="t" anchorCtr="0" compatLnSpc="1">
            <a:prstTxWarp prst="textNoShape">
              <a:avLst/>
            </a:prstTxWarp>
          </a:bodyPr>
          <a:lstStyle>
            <a:lvl1pPr algn="r" defTabSz="931008">
              <a:defRPr sz="1200"/>
            </a:lvl1pPr>
          </a:lstStyle>
          <a:p>
            <a:pPr>
              <a:defRPr/>
            </a:pPr>
            <a:endParaRPr lang="en-US"/>
          </a:p>
        </p:txBody>
      </p:sp>
      <p:sp>
        <p:nvSpPr>
          <p:cNvPr id="4100" name="Rectangle 4"/>
          <p:cNvSpPr>
            <a:spLocks noGrp="1" noChangeArrowheads="1"/>
          </p:cNvSpPr>
          <p:nvPr>
            <p:ph type="ftr" sz="quarter" idx="2"/>
          </p:nvPr>
        </p:nvSpPr>
        <p:spPr bwMode="auto">
          <a:xfrm>
            <a:off x="0" y="8830620"/>
            <a:ext cx="3038161" cy="465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3" tIns="46581" rIns="93163" bIns="46581" numCol="1" anchor="b" anchorCtr="0" compatLnSpc="1">
            <a:prstTxWarp prst="textNoShape">
              <a:avLst/>
            </a:prstTxWarp>
          </a:bodyPr>
          <a:lstStyle>
            <a:lvl1pPr algn="l" defTabSz="931008">
              <a:defRPr sz="1200"/>
            </a:lvl1pPr>
          </a:lstStyle>
          <a:p>
            <a:pPr>
              <a:defRPr/>
            </a:pPr>
            <a:endParaRPr lang="en-US"/>
          </a:p>
        </p:txBody>
      </p:sp>
      <p:sp>
        <p:nvSpPr>
          <p:cNvPr id="4101" name="Rectangle 5"/>
          <p:cNvSpPr>
            <a:spLocks noGrp="1" noChangeArrowheads="1"/>
          </p:cNvSpPr>
          <p:nvPr>
            <p:ph type="sldNum" sz="quarter" idx="3"/>
          </p:nvPr>
        </p:nvSpPr>
        <p:spPr bwMode="auto">
          <a:xfrm>
            <a:off x="3972240" y="8830620"/>
            <a:ext cx="3038160" cy="465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3" tIns="46581" rIns="93163" bIns="46581" numCol="1" anchor="b" anchorCtr="0" compatLnSpc="1">
            <a:prstTxWarp prst="textNoShape">
              <a:avLst/>
            </a:prstTxWarp>
          </a:bodyPr>
          <a:lstStyle>
            <a:lvl1pPr algn="r" defTabSz="931008">
              <a:defRPr sz="1200"/>
            </a:lvl1pPr>
          </a:lstStyle>
          <a:p>
            <a:pPr>
              <a:defRPr/>
            </a:pPr>
            <a:fld id="{101D0292-8632-486F-8491-1B5EA7D60855}" type="slidenum">
              <a:rPr lang="en-US"/>
              <a:pPr>
                <a:defRPr/>
              </a:pPr>
              <a:t>‹#›</a:t>
            </a:fld>
            <a:endParaRPr lang="en-US"/>
          </a:p>
        </p:txBody>
      </p:sp>
    </p:spTree>
    <p:extLst>
      <p:ext uri="{BB962C8B-B14F-4D97-AF65-F5344CB8AC3E}">
        <p14:creationId xmlns:p14="http://schemas.microsoft.com/office/powerpoint/2010/main" val="452461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0"/>
            <a:ext cx="3047791" cy="46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68" tIns="45884" rIns="91768" bIns="45884" numCol="1" anchor="t" anchorCtr="0" compatLnSpc="1">
            <a:prstTxWarp prst="textNoShape">
              <a:avLst/>
            </a:prstTxWarp>
          </a:bodyPr>
          <a:lstStyle>
            <a:lvl1pPr algn="l" defTabSz="916586">
              <a:defRPr sz="1200"/>
            </a:lvl1pPr>
          </a:lstStyle>
          <a:p>
            <a:pPr>
              <a:defRPr/>
            </a:pPr>
            <a:endParaRPr lang="en-US"/>
          </a:p>
        </p:txBody>
      </p:sp>
      <p:sp>
        <p:nvSpPr>
          <p:cNvPr id="39939" name="Rectangle 3"/>
          <p:cNvSpPr>
            <a:spLocks noGrp="1" noChangeArrowheads="1"/>
          </p:cNvSpPr>
          <p:nvPr>
            <p:ph type="dt" idx="1"/>
          </p:nvPr>
        </p:nvSpPr>
        <p:spPr bwMode="auto">
          <a:xfrm>
            <a:off x="3962610" y="0"/>
            <a:ext cx="3047790" cy="46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68" tIns="45884" rIns="91768" bIns="45884" numCol="1" anchor="t" anchorCtr="0" compatLnSpc="1">
            <a:prstTxWarp prst="textNoShape">
              <a:avLst/>
            </a:prstTxWarp>
          </a:bodyPr>
          <a:lstStyle>
            <a:lvl1pPr algn="r" defTabSz="916586">
              <a:defRPr sz="1200"/>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54113" y="690563"/>
            <a:ext cx="4703762" cy="35274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913215" y="4448123"/>
            <a:ext cx="5183973" cy="414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68" tIns="45884" rIns="91768" bIns="458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1" y="8819415"/>
            <a:ext cx="3047791" cy="46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68" tIns="45884" rIns="91768" bIns="45884" numCol="1" anchor="b" anchorCtr="0" compatLnSpc="1">
            <a:prstTxWarp prst="textNoShape">
              <a:avLst/>
            </a:prstTxWarp>
          </a:bodyPr>
          <a:lstStyle>
            <a:lvl1pPr algn="l" defTabSz="916586">
              <a:defRPr sz="1200"/>
            </a:lvl1pPr>
          </a:lstStyle>
          <a:p>
            <a:pPr>
              <a:defRPr/>
            </a:pPr>
            <a:endParaRPr lang="en-US"/>
          </a:p>
        </p:txBody>
      </p:sp>
      <p:sp>
        <p:nvSpPr>
          <p:cNvPr id="39943" name="Rectangle 7"/>
          <p:cNvSpPr>
            <a:spLocks noGrp="1" noChangeArrowheads="1"/>
          </p:cNvSpPr>
          <p:nvPr>
            <p:ph type="sldNum" sz="quarter" idx="5"/>
          </p:nvPr>
        </p:nvSpPr>
        <p:spPr bwMode="auto">
          <a:xfrm>
            <a:off x="3962610" y="8819415"/>
            <a:ext cx="3047790" cy="46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68" tIns="45884" rIns="91768" bIns="45884" numCol="1" anchor="b" anchorCtr="0" compatLnSpc="1">
            <a:prstTxWarp prst="textNoShape">
              <a:avLst/>
            </a:prstTxWarp>
          </a:bodyPr>
          <a:lstStyle>
            <a:lvl1pPr algn="r" defTabSz="916586">
              <a:defRPr sz="1200"/>
            </a:lvl1pPr>
          </a:lstStyle>
          <a:p>
            <a:pPr>
              <a:defRPr/>
            </a:pPr>
            <a:fld id="{79ACA4E8-EAE5-41D9-B9A4-A944B12B5AB7}" type="slidenum">
              <a:rPr lang="en-US"/>
              <a:pPr>
                <a:defRPr/>
              </a:pPr>
              <a:t>‹#›</a:t>
            </a:fld>
            <a:endParaRPr lang="en-US"/>
          </a:p>
        </p:txBody>
      </p:sp>
    </p:spTree>
    <p:extLst>
      <p:ext uri="{BB962C8B-B14F-4D97-AF65-F5344CB8AC3E}">
        <p14:creationId xmlns:p14="http://schemas.microsoft.com/office/powerpoint/2010/main" val="1647219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16586" eaLnBrk="0" hangingPunct="0">
              <a:spcBef>
                <a:spcPct val="30000"/>
              </a:spcBef>
              <a:defRPr sz="1200">
                <a:solidFill>
                  <a:schemeClr val="tx1"/>
                </a:solidFill>
                <a:latin typeface="Times New Roman" pitchFamily="18" charset="0"/>
              </a:defRPr>
            </a:lvl1pPr>
            <a:lvl2pPr marL="749934" indent="-288436" algn="l" defTabSz="916586" eaLnBrk="0" hangingPunct="0">
              <a:spcBef>
                <a:spcPct val="30000"/>
              </a:spcBef>
              <a:defRPr sz="1200">
                <a:solidFill>
                  <a:schemeClr val="tx1"/>
                </a:solidFill>
                <a:latin typeface="Times New Roman" pitchFamily="18" charset="0"/>
              </a:defRPr>
            </a:lvl2pPr>
            <a:lvl3pPr marL="1153744" indent="-230749" algn="l" defTabSz="916586" eaLnBrk="0" hangingPunct="0">
              <a:spcBef>
                <a:spcPct val="30000"/>
              </a:spcBef>
              <a:defRPr sz="1200">
                <a:solidFill>
                  <a:schemeClr val="tx1"/>
                </a:solidFill>
                <a:latin typeface="Times New Roman" pitchFamily="18" charset="0"/>
              </a:defRPr>
            </a:lvl3pPr>
            <a:lvl4pPr marL="1615242" indent="-230749" algn="l" defTabSz="916586" eaLnBrk="0" hangingPunct="0">
              <a:spcBef>
                <a:spcPct val="30000"/>
              </a:spcBef>
              <a:defRPr sz="1200">
                <a:solidFill>
                  <a:schemeClr val="tx1"/>
                </a:solidFill>
                <a:latin typeface="Times New Roman" pitchFamily="18" charset="0"/>
              </a:defRPr>
            </a:lvl4pPr>
            <a:lvl5pPr marL="2076740" indent="-230749" algn="l" defTabSz="916586" eaLnBrk="0" hangingPunct="0">
              <a:spcBef>
                <a:spcPct val="30000"/>
              </a:spcBef>
              <a:defRPr sz="1200">
                <a:solidFill>
                  <a:schemeClr val="tx1"/>
                </a:solidFill>
                <a:latin typeface="Times New Roman" pitchFamily="18" charset="0"/>
              </a:defRPr>
            </a:lvl5pPr>
            <a:lvl6pPr marL="2538237" indent="-230749" defTabSz="916586" eaLnBrk="0" fontAlgn="base" hangingPunct="0">
              <a:spcBef>
                <a:spcPct val="30000"/>
              </a:spcBef>
              <a:spcAft>
                <a:spcPct val="0"/>
              </a:spcAft>
              <a:defRPr sz="1200">
                <a:solidFill>
                  <a:schemeClr val="tx1"/>
                </a:solidFill>
                <a:latin typeface="Times New Roman" pitchFamily="18" charset="0"/>
              </a:defRPr>
            </a:lvl6pPr>
            <a:lvl7pPr marL="2999735" indent="-230749" defTabSz="916586" eaLnBrk="0" fontAlgn="base" hangingPunct="0">
              <a:spcBef>
                <a:spcPct val="30000"/>
              </a:spcBef>
              <a:spcAft>
                <a:spcPct val="0"/>
              </a:spcAft>
              <a:defRPr sz="1200">
                <a:solidFill>
                  <a:schemeClr val="tx1"/>
                </a:solidFill>
                <a:latin typeface="Times New Roman" pitchFamily="18" charset="0"/>
              </a:defRPr>
            </a:lvl7pPr>
            <a:lvl8pPr marL="3461233" indent="-230749" defTabSz="916586" eaLnBrk="0" fontAlgn="base" hangingPunct="0">
              <a:spcBef>
                <a:spcPct val="30000"/>
              </a:spcBef>
              <a:spcAft>
                <a:spcPct val="0"/>
              </a:spcAft>
              <a:defRPr sz="1200">
                <a:solidFill>
                  <a:schemeClr val="tx1"/>
                </a:solidFill>
                <a:latin typeface="Times New Roman" pitchFamily="18" charset="0"/>
              </a:defRPr>
            </a:lvl8pPr>
            <a:lvl9pPr marL="3922730" indent="-230749" defTabSz="916586"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C685439-4764-4375-8188-D7E6093E47CA}" type="slidenum">
              <a:rPr lang="en-US" altLang="en-US" smtClean="0"/>
              <a:pPr algn="r" eaLnBrk="1" hangingPunct="1">
                <a:spcBef>
                  <a:spcPct val="0"/>
                </a:spcBef>
              </a:pPr>
              <a:t>1</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dirty="0" smtClean="0"/>
              <a:t>Introduction.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low frequency motion, slip correction can be applied to adjust </a:t>
            </a:r>
            <a:r>
              <a:rPr lang="en-US" dirty="0" err="1" smtClean="0"/>
              <a:t>undrogued</a:t>
            </a:r>
            <a:r>
              <a:rPr lang="en-US" dirty="0" smtClean="0"/>
              <a:t> data to be consistent with drogued data.</a:t>
            </a:r>
          </a:p>
          <a:p>
            <a:r>
              <a:rPr lang="en-US" dirty="0" smtClean="0"/>
              <a:t>Typical</a:t>
            </a:r>
            <a:r>
              <a:rPr lang="en-US" baseline="0" dirty="0" smtClean="0"/>
              <a:t> approach: </a:t>
            </a:r>
            <a:r>
              <a:rPr lang="en-US" baseline="0" dirty="0" err="1" smtClean="0"/>
              <a:t>undrogued</a:t>
            </a:r>
            <a:r>
              <a:rPr lang="en-US" baseline="0" dirty="0" smtClean="0"/>
              <a:t> = drogued + alpha * wind.</a:t>
            </a:r>
          </a:p>
          <a:p>
            <a:r>
              <a:rPr lang="en-US" baseline="0" dirty="0" smtClean="0"/>
              <a:t>Laurindo et al: by construction, this makes mean zonal velocities be consistent, but spatial distribution of alpha is extremely complicated.  Waves?  Vertical shear?  Something else?</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10</a:t>
            </a:fld>
            <a:endParaRPr lang="en-US"/>
          </a:p>
        </p:txBody>
      </p:sp>
    </p:spTree>
    <p:extLst>
      <p:ext uri="{BB962C8B-B14F-4D97-AF65-F5344CB8AC3E}">
        <p14:creationId xmlns:p14="http://schemas.microsoft.com/office/powerpoint/2010/main" val="2936413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recently,</a:t>
            </a:r>
            <a:r>
              <a:rPr lang="en-US" baseline="0" dirty="0" smtClean="0"/>
              <a:t> most wave measurements were collected at a few fixed sites.  Now, we have figured out how to measure directional wave spectra from </a:t>
            </a:r>
            <a:r>
              <a:rPr lang="en-US" baseline="0" dirty="0" err="1" smtClean="0"/>
              <a:t>undrogued</a:t>
            </a:r>
            <a:r>
              <a:rPr lang="en-US" baseline="0" dirty="0" smtClean="0"/>
              <a:t> drifters.  These drifters are currently being tested in the open ocean, with targeted observations planned in 2019.</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11</a:t>
            </a:fld>
            <a:endParaRPr lang="en-US"/>
          </a:p>
        </p:txBody>
      </p:sp>
    </p:spTree>
    <p:extLst>
      <p:ext uri="{BB962C8B-B14F-4D97-AF65-F5344CB8AC3E}">
        <p14:creationId xmlns:p14="http://schemas.microsoft.com/office/powerpoint/2010/main" val="2815302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r>
              <a:rPr lang="en-US" baseline="0" dirty="0" smtClean="0"/>
              <a:t>GDP drifters are relatively inexpensive compared to most equipment, but they aren’t ideal to deploy in clusters of 100+ for extremely fine-scale measurements of ocean stirring and dispersion.</a:t>
            </a:r>
          </a:p>
          <a:p>
            <a:pPr defTabSz="922995">
              <a:defRPr/>
            </a:pPr>
            <a:r>
              <a:rPr lang="en-US" baseline="0" dirty="0" smtClean="0"/>
              <a:t>LASER drifters: designed by </a:t>
            </a:r>
            <a:r>
              <a:rPr lang="en-US" baseline="0" dirty="0" err="1" smtClean="0"/>
              <a:t>Tamay</a:t>
            </a:r>
            <a:r>
              <a:rPr lang="en-US" baseline="0" dirty="0" smtClean="0"/>
              <a:t> </a:t>
            </a:r>
            <a:r>
              <a:rPr lang="en-US" baseline="0" dirty="0" err="1" smtClean="0"/>
              <a:t>Ozgokmen</a:t>
            </a:r>
            <a:r>
              <a:rPr lang="en-US" baseline="0" dirty="0" smtClean="0"/>
              <a:t> (UM) and colleagues as part of the CARTHE consortium.</a:t>
            </a:r>
          </a:p>
          <a:p>
            <a:pPr defTabSz="922995">
              <a:defRPr/>
            </a:pPr>
            <a:r>
              <a:rPr lang="en-US" baseline="0" dirty="0" smtClean="0"/>
              <a:t>They move very </a:t>
            </a:r>
            <a:r>
              <a:rPr lang="en-US" baseline="0" dirty="0" err="1" smtClean="0"/>
              <a:t>similary</a:t>
            </a:r>
            <a:r>
              <a:rPr lang="en-US" baseline="0" dirty="0" smtClean="0"/>
              <a:t> to Davis/CODE drifters.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12</a:t>
            </a:fld>
            <a:endParaRPr lang="en-US"/>
          </a:p>
        </p:txBody>
      </p:sp>
    </p:spTree>
    <p:extLst>
      <p:ext uri="{BB962C8B-B14F-4D97-AF65-F5344CB8AC3E}">
        <p14:creationId xmlns:p14="http://schemas.microsoft.com/office/powerpoint/2010/main" val="350637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r>
              <a:rPr lang="en-US" dirty="0" smtClean="0"/>
              <a:t>LASER</a:t>
            </a:r>
            <a:r>
              <a:rPr lang="en-US" baseline="0" dirty="0" smtClean="0"/>
              <a:t> drifters use off-the-shelf ~$100 SPOT traces, which relay GPS position using </a:t>
            </a:r>
            <a:r>
              <a:rPr lang="en-US" baseline="0" dirty="0" err="1" smtClean="0"/>
              <a:t>Globalstar</a:t>
            </a:r>
            <a:r>
              <a:rPr lang="en-US" baseline="0" dirty="0" smtClean="0"/>
              <a:t> </a:t>
            </a:r>
            <a:r>
              <a:rPr lang="en-US" baseline="0" smtClean="0"/>
              <a:t>(not global </a:t>
            </a:r>
            <a:r>
              <a:rPr lang="en-US" baseline="0" dirty="0" smtClean="0"/>
              <a:t>coverage).  </a:t>
            </a:r>
            <a:endParaRPr lang="en-US" dirty="0" smtClean="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13</a:t>
            </a:fld>
            <a:endParaRPr lang="en-US"/>
          </a:p>
        </p:txBody>
      </p:sp>
    </p:spTree>
    <p:extLst>
      <p:ext uri="{BB962C8B-B14F-4D97-AF65-F5344CB8AC3E}">
        <p14:creationId xmlns:p14="http://schemas.microsoft.com/office/powerpoint/2010/main" val="714748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Dense deployments of LASER</a:t>
            </a:r>
            <a:r>
              <a:rPr lang="en-US" baseline="0" dirty="0" smtClean="0"/>
              <a:t> drifters have revealed the fine-scale structure of fronts, submesoscale filaments and vortices, and mesoscale eddies.  Recent studies have come to contradicting conclusions regarding how significant the submesoscale is in driving particle dispersion.</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14</a:t>
            </a:fld>
            <a:endParaRPr lang="en-US"/>
          </a:p>
        </p:txBody>
      </p:sp>
    </p:spTree>
    <p:extLst>
      <p:ext uri="{BB962C8B-B14F-4D97-AF65-F5344CB8AC3E}">
        <p14:creationId xmlns:p14="http://schemas.microsoft.com/office/powerpoint/2010/main" val="984395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Moorings: particularly valuable near the equator where surface</a:t>
            </a:r>
            <a:r>
              <a:rPr lang="en-US" baseline="0" dirty="0" smtClean="0"/>
              <a:t> drifters diverge rapidly.</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15</a:t>
            </a:fld>
            <a:endParaRPr lang="en-US"/>
          </a:p>
        </p:txBody>
      </p:sp>
    </p:spTree>
    <p:extLst>
      <p:ext uri="{BB962C8B-B14F-4D97-AF65-F5344CB8AC3E}">
        <p14:creationId xmlns:p14="http://schemas.microsoft.com/office/powerpoint/2010/main" val="3046594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Satellite</a:t>
            </a:r>
            <a:r>
              <a:rPr lang="en-US" baseline="0" dirty="0" smtClean="0"/>
              <a:t> based models face large challenges near equator, esp. for meridional flow, even for time-mean flow.</a:t>
            </a:r>
          </a:p>
          <a:p>
            <a:pPr defTabSz="922995"/>
            <a:r>
              <a:rPr lang="en-US" baseline="0" dirty="0" smtClean="0"/>
              <a:t>Shipboard LADCP: upper 30m not sampled</a:t>
            </a:r>
            <a:endParaRPr lang="en-US" dirty="0" smtClean="0"/>
          </a:p>
          <a:p>
            <a:r>
              <a:rPr lang="en-US" dirty="0" smtClean="0"/>
              <a:t>Meridional</a:t>
            </a:r>
            <a:r>
              <a:rPr lang="en-US" baseline="0" dirty="0" smtClean="0"/>
              <a:t> LADCP section has TIWs (which a satellite-based model might want) plus BT tides, internal waves, noise.  This can be addressed by repeated sampling, e.g., by LADCP on a glider.</a:t>
            </a:r>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16</a:t>
            </a:fld>
            <a:endParaRPr lang="en-US"/>
          </a:p>
        </p:txBody>
      </p:sp>
    </p:spTree>
    <p:extLst>
      <p:ext uri="{BB962C8B-B14F-4D97-AF65-F5344CB8AC3E}">
        <p14:creationId xmlns:p14="http://schemas.microsoft.com/office/powerpoint/2010/main" val="1557027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17</a:t>
            </a:fld>
            <a:endParaRPr lang="en-US"/>
          </a:p>
        </p:txBody>
      </p:sp>
    </p:spTree>
    <p:extLst>
      <p:ext uri="{BB962C8B-B14F-4D97-AF65-F5344CB8AC3E}">
        <p14:creationId xmlns:p14="http://schemas.microsoft.com/office/powerpoint/2010/main" val="3025659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HF radar: pushing</a:t>
            </a:r>
            <a:r>
              <a:rPr lang="en-US" baseline="0" dirty="0" smtClean="0"/>
              <a:t> “in situ” a bit, but extremely valuable to monitor surface currents in particular areas with 1 km, hourly resolution.  Shown here …</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18</a:t>
            </a:fld>
            <a:endParaRPr lang="en-US"/>
          </a:p>
        </p:txBody>
      </p:sp>
    </p:spTree>
    <p:extLst>
      <p:ext uri="{BB962C8B-B14F-4D97-AF65-F5344CB8AC3E}">
        <p14:creationId xmlns:p14="http://schemas.microsoft.com/office/powerpoint/2010/main" val="3053167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HF radar portal shows density</a:t>
            </a:r>
            <a:r>
              <a:rPr lang="en-US" baseline="0" dirty="0" smtClean="0"/>
              <a:t> of network around the US coasts and Hawaii.   Zoom in: southeast FL measurements of the Florida Current</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19</a:t>
            </a:fld>
            <a:endParaRPr lang="en-US"/>
          </a:p>
        </p:txBody>
      </p:sp>
    </p:spTree>
    <p:extLst>
      <p:ext uri="{BB962C8B-B14F-4D97-AF65-F5344CB8AC3E}">
        <p14:creationId xmlns:p14="http://schemas.microsoft.com/office/powerpoint/2010/main" val="856015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16586" eaLnBrk="0" hangingPunct="0">
              <a:spcBef>
                <a:spcPct val="30000"/>
              </a:spcBef>
              <a:defRPr sz="1200">
                <a:solidFill>
                  <a:schemeClr val="tx1"/>
                </a:solidFill>
                <a:latin typeface="Times New Roman" pitchFamily="18" charset="0"/>
              </a:defRPr>
            </a:lvl1pPr>
            <a:lvl2pPr marL="749934" indent="-288436" algn="l" defTabSz="916586" eaLnBrk="0" hangingPunct="0">
              <a:spcBef>
                <a:spcPct val="30000"/>
              </a:spcBef>
              <a:defRPr sz="1200">
                <a:solidFill>
                  <a:schemeClr val="tx1"/>
                </a:solidFill>
                <a:latin typeface="Times New Roman" pitchFamily="18" charset="0"/>
              </a:defRPr>
            </a:lvl2pPr>
            <a:lvl3pPr marL="1153744" indent="-230749" algn="l" defTabSz="916586" eaLnBrk="0" hangingPunct="0">
              <a:spcBef>
                <a:spcPct val="30000"/>
              </a:spcBef>
              <a:defRPr sz="1200">
                <a:solidFill>
                  <a:schemeClr val="tx1"/>
                </a:solidFill>
                <a:latin typeface="Times New Roman" pitchFamily="18" charset="0"/>
              </a:defRPr>
            </a:lvl3pPr>
            <a:lvl4pPr marL="1615242" indent="-230749" algn="l" defTabSz="916586" eaLnBrk="0" hangingPunct="0">
              <a:spcBef>
                <a:spcPct val="30000"/>
              </a:spcBef>
              <a:defRPr sz="1200">
                <a:solidFill>
                  <a:schemeClr val="tx1"/>
                </a:solidFill>
                <a:latin typeface="Times New Roman" pitchFamily="18" charset="0"/>
              </a:defRPr>
            </a:lvl4pPr>
            <a:lvl5pPr marL="2076740" indent="-230749" algn="l" defTabSz="916586" eaLnBrk="0" hangingPunct="0">
              <a:spcBef>
                <a:spcPct val="30000"/>
              </a:spcBef>
              <a:defRPr sz="1200">
                <a:solidFill>
                  <a:schemeClr val="tx1"/>
                </a:solidFill>
                <a:latin typeface="Times New Roman" pitchFamily="18" charset="0"/>
              </a:defRPr>
            </a:lvl5pPr>
            <a:lvl6pPr marL="2538237" indent="-230749" defTabSz="916586" eaLnBrk="0" fontAlgn="base" hangingPunct="0">
              <a:spcBef>
                <a:spcPct val="30000"/>
              </a:spcBef>
              <a:spcAft>
                <a:spcPct val="0"/>
              </a:spcAft>
              <a:defRPr sz="1200">
                <a:solidFill>
                  <a:schemeClr val="tx1"/>
                </a:solidFill>
                <a:latin typeface="Times New Roman" pitchFamily="18" charset="0"/>
              </a:defRPr>
            </a:lvl6pPr>
            <a:lvl7pPr marL="2999735" indent="-230749" defTabSz="916586" eaLnBrk="0" fontAlgn="base" hangingPunct="0">
              <a:spcBef>
                <a:spcPct val="30000"/>
              </a:spcBef>
              <a:spcAft>
                <a:spcPct val="0"/>
              </a:spcAft>
              <a:defRPr sz="1200">
                <a:solidFill>
                  <a:schemeClr val="tx1"/>
                </a:solidFill>
                <a:latin typeface="Times New Roman" pitchFamily="18" charset="0"/>
              </a:defRPr>
            </a:lvl7pPr>
            <a:lvl8pPr marL="3461233" indent="-230749" defTabSz="916586" eaLnBrk="0" fontAlgn="base" hangingPunct="0">
              <a:spcBef>
                <a:spcPct val="30000"/>
              </a:spcBef>
              <a:spcAft>
                <a:spcPct val="0"/>
              </a:spcAft>
              <a:defRPr sz="1200">
                <a:solidFill>
                  <a:schemeClr val="tx1"/>
                </a:solidFill>
                <a:latin typeface="Times New Roman" pitchFamily="18" charset="0"/>
              </a:defRPr>
            </a:lvl8pPr>
            <a:lvl9pPr marL="3922730" indent="-230749" defTabSz="916586"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C5FC9E5-1836-4591-BAD3-2EC6BCC347A3}" type="slidenum">
              <a:rPr lang="en-US" altLang="en-US" smtClean="0"/>
              <a:pPr algn="r" eaLnBrk="1" hangingPunct="1">
                <a:spcBef>
                  <a:spcPct val="0"/>
                </a:spcBef>
              </a:pPr>
              <a:t>2</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altLang="en-US" dirty="0" smtClean="0"/>
              <a:t>Submesoscale: plays significant role in upper ocean budgets, mixing, stirring,</a:t>
            </a:r>
            <a:r>
              <a:rPr lang="en-US" altLang="en-US" baseline="0" dirty="0" smtClean="0"/>
              <a:t> and energetics of larger-scale circulation.</a:t>
            </a:r>
            <a:endParaRPr lang="en-US" altLang="en-US" dirty="0" smtClean="0"/>
          </a:p>
          <a:p>
            <a:pPr eaLnBrk="1" hangingPunct="1"/>
            <a:r>
              <a:rPr lang="en-US" altLang="en-US" dirty="0" smtClean="0"/>
              <a:t>Upcoming SWOT mission</a:t>
            </a:r>
          </a:p>
          <a:p>
            <a:pPr eaLnBrk="1" hangingPunct="1"/>
            <a:r>
              <a:rPr lang="en-US" altLang="en-US" dirty="0" smtClean="0"/>
              <a:t>Note that satellite-derived products have a difficult time with even time-mean flow near equator, where Coriolis force becomes very weak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References.  Questions can be sent</a:t>
            </a:r>
            <a:r>
              <a:rPr lang="en-US" baseline="0" dirty="0" smtClean="0"/>
              <a:t> to Rick dot Lumpkin at </a:t>
            </a:r>
            <a:r>
              <a:rPr lang="en-US" baseline="0" dirty="0" err="1" smtClean="0"/>
              <a:t>noaa</a:t>
            </a:r>
            <a:r>
              <a:rPr lang="en-US" baseline="0" dirty="0" smtClean="0"/>
              <a:t> dot gov.  Moderators Nikolai </a:t>
            </a:r>
            <a:r>
              <a:rPr lang="en-US" baseline="0" dirty="0" err="1" smtClean="0"/>
              <a:t>Maximenko</a:t>
            </a:r>
            <a:r>
              <a:rPr lang="en-US" baseline="0" dirty="0" smtClean="0"/>
              <a:t> and Rosemary Morrow can undoubtedly field questions as well.</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20</a:t>
            </a:fld>
            <a:endParaRPr lang="en-US"/>
          </a:p>
        </p:txBody>
      </p:sp>
    </p:spTree>
    <p:extLst>
      <p:ext uri="{BB962C8B-B14F-4D97-AF65-F5344CB8AC3E}">
        <p14:creationId xmlns:p14="http://schemas.microsoft.com/office/powerpoint/2010/main" val="402237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57058" indent="-291177" eaLnBrk="0" hangingPunct="0">
              <a:defRPr sz="2400">
                <a:solidFill>
                  <a:schemeClr val="tx1"/>
                </a:solidFill>
                <a:latin typeface="Times New Roman" charset="0"/>
              </a:defRPr>
            </a:lvl2pPr>
            <a:lvl3pPr marL="1164705" indent="-232941" eaLnBrk="0" hangingPunct="0">
              <a:defRPr sz="2400">
                <a:solidFill>
                  <a:schemeClr val="tx1"/>
                </a:solidFill>
                <a:latin typeface="Times New Roman" charset="0"/>
              </a:defRPr>
            </a:lvl3pPr>
            <a:lvl4pPr marL="1630587" indent="-232941" eaLnBrk="0" hangingPunct="0">
              <a:defRPr sz="2400">
                <a:solidFill>
                  <a:schemeClr val="tx1"/>
                </a:solidFill>
                <a:latin typeface="Times New Roman" charset="0"/>
              </a:defRPr>
            </a:lvl4pPr>
            <a:lvl5pPr marL="2096468" indent="-232941" eaLnBrk="0" hangingPunct="0">
              <a:defRPr sz="2400">
                <a:solidFill>
                  <a:schemeClr val="tx1"/>
                </a:solidFill>
                <a:latin typeface="Times New Roman" charset="0"/>
              </a:defRPr>
            </a:lvl5pPr>
            <a:lvl6pPr marL="2562351" indent="-232941" eaLnBrk="0" fontAlgn="base" hangingPunct="0">
              <a:spcBef>
                <a:spcPct val="0"/>
              </a:spcBef>
              <a:spcAft>
                <a:spcPct val="0"/>
              </a:spcAft>
              <a:defRPr sz="2400">
                <a:solidFill>
                  <a:schemeClr val="tx1"/>
                </a:solidFill>
                <a:latin typeface="Times New Roman" charset="0"/>
              </a:defRPr>
            </a:lvl6pPr>
            <a:lvl7pPr marL="3028232" indent="-232941" eaLnBrk="0" fontAlgn="base" hangingPunct="0">
              <a:spcBef>
                <a:spcPct val="0"/>
              </a:spcBef>
              <a:spcAft>
                <a:spcPct val="0"/>
              </a:spcAft>
              <a:defRPr sz="2400">
                <a:solidFill>
                  <a:schemeClr val="tx1"/>
                </a:solidFill>
                <a:latin typeface="Times New Roman" charset="0"/>
              </a:defRPr>
            </a:lvl7pPr>
            <a:lvl8pPr marL="3494115" indent="-232941" eaLnBrk="0" fontAlgn="base" hangingPunct="0">
              <a:spcBef>
                <a:spcPct val="0"/>
              </a:spcBef>
              <a:spcAft>
                <a:spcPct val="0"/>
              </a:spcAft>
              <a:defRPr sz="2400">
                <a:solidFill>
                  <a:schemeClr val="tx1"/>
                </a:solidFill>
                <a:latin typeface="Times New Roman" charset="0"/>
              </a:defRPr>
            </a:lvl8pPr>
            <a:lvl9pPr marL="3959996" indent="-232941" eaLnBrk="0" fontAlgn="base" hangingPunct="0">
              <a:spcBef>
                <a:spcPct val="0"/>
              </a:spcBef>
              <a:spcAft>
                <a:spcPct val="0"/>
              </a:spcAft>
              <a:defRPr sz="2400">
                <a:solidFill>
                  <a:schemeClr val="tx1"/>
                </a:solidFill>
                <a:latin typeface="Times New Roman" charset="0"/>
              </a:defRPr>
            </a:lvl9pPr>
          </a:lstStyle>
          <a:p>
            <a:pPr eaLnBrk="1" hangingPunct="1"/>
            <a:fld id="{935CA87A-6503-42D5-84E5-4F246A94AC0E}" type="slidenum">
              <a:rPr lang="en-US" altLang="en-US" sz="1200"/>
              <a:pPr eaLnBrk="1" hangingPunct="1"/>
              <a:t>3</a:t>
            </a:fld>
            <a:endParaRPr lang="en-US" altLang="en-US" sz="1200"/>
          </a:p>
        </p:txBody>
      </p:sp>
      <p:sp>
        <p:nvSpPr>
          <p:cNvPr id="52227" name="Rectangle 2"/>
          <p:cNvSpPr>
            <a:spLocks noGrp="1" noRot="1" noChangeAspect="1" noChangeArrowheads="1" noTextEdit="1"/>
          </p:cNvSpPr>
          <p:nvPr>
            <p:ph type="sldImg"/>
          </p:nvPr>
        </p:nvSpPr>
        <p:spPr>
          <a:xfrm>
            <a:off x="1181100" y="696913"/>
            <a:ext cx="4648200" cy="3486150"/>
          </a:xfrm>
          <a:ln/>
        </p:spPr>
      </p:sp>
      <p:sp>
        <p:nvSpPr>
          <p:cNvPr id="52228" name="Rectangle 3"/>
          <p:cNvSpPr>
            <a:spLocks noGrp="1" noChangeArrowheads="1"/>
          </p:cNvSpPr>
          <p:nvPr>
            <p:ph type="body" idx="1"/>
          </p:nvPr>
        </p:nvSpPr>
        <p:spPr>
          <a:xfrm>
            <a:off x="934720" y="4415791"/>
            <a:ext cx="5140960" cy="4184994"/>
          </a:xfrm>
          <a:noFill/>
        </p:spPr>
        <p:txBody>
          <a:bodyPr/>
          <a:lstStyle/>
          <a:p>
            <a:r>
              <a:rPr lang="en-US" altLang="en-US" dirty="0" smtClean="0"/>
              <a:t>Batteries provide power, nominal operation of 2 years. Average life ~ 400 days</a:t>
            </a:r>
          </a:p>
          <a:p>
            <a:r>
              <a:rPr lang="en-US" altLang="en-US" dirty="0" smtClean="0"/>
              <a:t>Cost of basic drifter ~ $1800, ~ $3000 Barometer, ~ $1200 for </a:t>
            </a:r>
            <a:r>
              <a:rPr lang="en-US" altLang="en-US" dirty="0" err="1" smtClean="0"/>
              <a:t>baro</a:t>
            </a:r>
            <a:r>
              <a:rPr lang="en-US" altLang="en-US" dirty="0" smtClean="0"/>
              <a:t> upgrade</a:t>
            </a:r>
          </a:p>
          <a:p>
            <a:r>
              <a:rPr lang="en-US" altLang="en-US" dirty="0" smtClean="0"/>
              <a:t>Drogued at 15-m depth to measure mixed layer currents.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drifter </a:t>
            </a:r>
            <a:r>
              <a:rPr lang="en-US" dirty="0" err="1" smtClean="0"/>
              <a:t>obs</a:t>
            </a:r>
            <a:r>
              <a:rPr lang="en-US" dirty="0" smtClean="0"/>
              <a:t> are INTEGRATING (position), so</a:t>
            </a:r>
            <a:r>
              <a:rPr lang="en-US" baseline="0" dirty="0" smtClean="0"/>
              <a:t> unresolved motion doesn’t bias lower-frequency motion</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4</a:t>
            </a:fld>
            <a:endParaRPr lang="en-US"/>
          </a:p>
        </p:txBody>
      </p:sp>
    </p:spTree>
    <p:extLst>
      <p:ext uri="{BB962C8B-B14F-4D97-AF65-F5344CB8AC3E}">
        <p14:creationId xmlns:p14="http://schemas.microsoft.com/office/powerpoint/2010/main" val="3405674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Spatially,</a:t>
            </a:r>
            <a:r>
              <a:rPr lang="en-US" baseline="0" dirty="0" smtClean="0"/>
              <a:t> much of the world has over a quarter drifter YEARS of hourly observations.  Data still </a:t>
            </a:r>
            <a:r>
              <a:rPr lang="en-US" baseline="0" dirty="0" err="1" smtClean="0"/>
              <a:t>sparce</a:t>
            </a:r>
            <a:r>
              <a:rPr lang="en-US" baseline="0" dirty="0" smtClean="0"/>
              <a:t> in divergent regions such as the equator.</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5</a:t>
            </a:fld>
            <a:endParaRPr lang="en-US"/>
          </a:p>
        </p:txBody>
      </p:sp>
    </p:spTree>
    <p:extLst>
      <p:ext uri="{BB962C8B-B14F-4D97-AF65-F5344CB8AC3E}">
        <p14:creationId xmlns:p14="http://schemas.microsoft.com/office/powerpoint/2010/main" val="3376858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what can be seen in high-frequency drifter</a:t>
            </a:r>
            <a:r>
              <a:rPr lang="en-US" baseline="0" dirty="0" smtClean="0"/>
              <a:t> data.  Here: deployments of pairs to study relative dispersion had two, by luck, enter a very small submesoscale vortex in the winter Gulf Stream.</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6</a:t>
            </a:fld>
            <a:endParaRPr lang="en-US"/>
          </a:p>
        </p:txBody>
      </p:sp>
    </p:spTree>
    <p:extLst>
      <p:ext uri="{BB962C8B-B14F-4D97-AF65-F5344CB8AC3E}">
        <p14:creationId xmlns:p14="http://schemas.microsoft.com/office/powerpoint/2010/main" val="4125431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distribution of near-inertial</a:t>
            </a:r>
            <a:r>
              <a:rPr lang="en-US" baseline="0" dirty="0" smtClean="0"/>
              <a:t> energy mapped by drifters.  This study also used AVISO altimetry to show that the background vorticity associated with the geostrophic eddy field altered the frequency of inertial motion, consistent with theory.</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7</a:t>
            </a:fld>
            <a:endParaRPr lang="en-US"/>
          </a:p>
        </p:txBody>
      </p:sp>
    </p:spTree>
    <p:extLst>
      <p:ext uri="{BB962C8B-B14F-4D97-AF65-F5344CB8AC3E}">
        <p14:creationId xmlns:p14="http://schemas.microsoft.com/office/powerpoint/2010/main" val="12988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a:t>
            </a:r>
            <a:r>
              <a:rPr lang="en-US" baseline="0" dirty="0" smtClean="0"/>
              <a:t> distribution of tidal energy can also be measured by drifters.  Here: M2 tide.</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8</a:t>
            </a:fld>
            <a:endParaRPr lang="en-US"/>
          </a:p>
        </p:txBody>
      </p:sp>
    </p:spTree>
    <p:extLst>
      <p:ext uri="{BB962C8B-B14F-4D97-AF65-F5344CB8AC3E}">
        <p14:creationId xmlns:p14="http://schemas.microsoft.com/office/powerpoint/2010/main" val="33134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Complication</a:t>
            </a:r>
            <a:r>
              <a:rPr lang="en-US" baseline="0" dirty="0" smtClean="0"/>
              <a:t> with these data: about half of observations are from drifters that have lost their drogues.</a:t>
            </a:r>
          </a:p>
          <a:p>
            <a:r>
              <a:rPr lang="en-US" baseline="0" dirty="0" smtClean="0"/>
              <a:t>Opportunity to track buoyant objects floating at surface (relevant for marine debris problem)</a:t>
            </a:r>
          </a:p>
          <a:p>
            <a:r>
              <a:rPr lang="en-US" baseline="0" dirty="0" smtClean="0"/>
              <a:t>Possible opportunity to understand shear between 15m and surface, role of surface waves in dispersion, etc.</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9</a:t>
            </a:fld>
            <a:endParaRPr lang="en-US"/>
          </a:p>
        </p:txBody>
      </p:sp>
    </p:spTree>
    <p:extLst>
      <p:ext uri="{BB962C8B-B14F-4D97-AF65-F5344CB8AC3E}">
        <p14:creationId xmlns:p14="http://schemas.microsoft.com/office/powerpoint/2010/main" val="408290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5261F1-8CD0-4392-8690-22E5ECB28502}" type="slidenum">
              <a:rPr lang="en-US" smtClean="0"/>
              <a:pPr>
                <a:defRPr/>
              </a:pPr>
              <a:t>‹#›</a:t>
            </a:fld>
            <a:endParaRPr lang="en-US"/>
          </a:p>
        </p:txBody>
      </p:sp>
    </p:spTree>
    <p:extLst>
      <p:ext uri="{BB962C8B-B14F-4D97-AF65-F5344CB8AC3E}">
        <p14:creationId xmlns:p14="http://schemas.microsoft.com/office/powerpoint/2010/main" val="2143426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D416EF3-DD84-4EED-B259-2531C981948C}" type="slidenum">
              <a:rPr lang="en-US" smtClean="0"/>
              <a:pPr>
                <a:defRPr/>
              </a:pPr>
              <a:t>‹#›</a:t>
            </a:fld>
            <a:endParaRPr lang="en-US"/>
          </a:p>
        </p:txBody>
      </p:sp>
    </p:spTree>
    <p:extLst>
      <p:ext uri="{BB962C8B-B14F-4D97-AF65-F5344CB8AC3E}">
        <p14:creationId xmlns:p14="http://schemas.microsoft.com/office/powerpoint/2010/main" val="2514051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225E396-1BBC-4A93-A84C-F054534547FB}" type="slidenum">
              <a:rPr lang="en-US" smtClean="0"/>
              <a:pPr>
                <a:defRPr/>
              </a:pPr>
              <a:t>‹#›</a:t>
            </a:fld>
            <a:endParaRPr lang="en-US"/>
          </a:p>
        </p:txBody>
      </p:sp>
    </p:spTree>
    <p:extLst>
      <p:ext uri="{BB962C8B-B14F-4D97-AF65-F5344CB8AC3E}">
        <p14:creationId xmlns:p14="http://schemas.microsoft.com/office/powerpoint/2010/main" val="226456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9129BD-D9E8-45C7-9105-EFB848966B83}" type="slidenum">
              <a:rPr lang="en-US" smtClean="0"/>
              <a:pPr>
                <a:defRPr/>
              </a:pPr>
              <a:t>‹#›</a:t>
            </a:fld>
            <a:endParaRPr lang="en-US"/>
          </a:p>
        </p:txBody>
      </p:sp>
    </p:spTree>
    <p:extLst>
      <p:ext uri="{BB962C8B-B14F-4D97-AF65-F5344CB8AC3E}">
        <p14:creationId xmlns:p14="http://schemas.microsoft.com/office/powerpoint/2010/main" val="149773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1E1A933-E2DC-412E-98E1-F3E8F0AF1E97}" type="slidenum">
              <a:rPr lang="en-US" smtClean="0"/>
              <a:pPr>
                <a:defRPr/>
              </a:pPr>
              <a:t>‹#›</a:t>
            </a:fld>
            <a:endParaRPr lang="en-US"/>
          </a:p>
        </p:txBody>
      </p:sp>
    </p:spTree>
    <p:extLst>
      <p:ext uri="{BB962C8B-B14F-4D97-AF65-F5344CB8AC3E}">
        <p14:creationId xmlns:p14="http://schemas.microsoft.com/office/powerpoint/2010/main" val="2024403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2D53E06-E3DD-4D29-BC49-DF91F35B5A04}" type="slidenum">
              <a:rPr lang="en-US" smtClean="0"/>
              <a:pPr>
                <a:defRPr/>
              </a:pPr>
              <a:t>‹#›</a:t>
            </a:fld>
            <a:endParaRPr lang="en-US"/>
          </a:p>
        </p:txBody>
      </p:sp>
    </p:spTree>
    <p:extLst>
      <p:ext uri="{BB962C8B-B14F-4D97-AF65-F5344CB8AC3E}">
        <p14:creationId xmlns:p14="http://schemas.microsoft.com/office/powerpoint/2010/main" val="2510955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B7795BE-DEDA-4157-A63C-69ADE38E3766}" type="slidenum">
              <a:rPr lang="en-US" smtClean="0"/>
              <a:pPr>
                <a:defRPr/>
              </a:pPr>
              <a:t>‹#›</a:t>
            </a:fld>
            <a:endParaRPr lang="en-US"/>
          </a:p>
        </p:txBody>
      </p:sp>
    </p:spTree>
    <p:extLst>
      <p:ext uri="{BB962C8B-B14F-4D97-AF65-F5344CB8AC3E}">
        <p14:creationId xmlns:p14="http://schemas.microsoft.com/office/powerpoint/2010/main" val="209157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A2D3CB1-FD87-4668-BC19-67D4A7EFA1EB}" type="slidenum">
              <a:rPr lang="en-US" smtClean="0"/>
              <a:pPr>
                <a:defRPr/>
              </a:pPr>
              <a:t>‹#›</a:t>
            </a:fld>
            <a:endParaRPr lang="en-US"/>
          </a:p>
        </p:txBody>
      </p:sp>
    </p:spTree>
    <p:extLst>
      <p:ext uri="{BB962C8B-B14F-4D97-AF65-F5344CB8AC3E}">
        <p14:creationId xmlns:p14="http://schemas.microsoft.com/office/powerpoint/2010/main" val="418091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9BCB124-10D0-4568-B9DA-011D31A1B0F0}" type="slidenum">
              <a:rPr lang="en-US" smtClean="0"/>
              <a:pPr>
                <a:defRPr/>
              </a:pPr>
              <a:t>‹#›</a:t>
            </a:fld>
            <a:endParaRPr lang="en-US"/>
          </a:p>
        </p:txBody>
      </p:sp>
    </p:spTree>
    <p:extLst>
      <p:ext uri="{BB962C8B-B14F-4D97-AF65-F5344CB8AC3E}">
        <p14:creationId xmlns:p14="http://schemas.microsoft.com/office/powerpoint/2010/main" val="675715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96198C6-EC94-449B-8D94-5F7ABE385102}" type="slidenum">
              <a:rPr lang="en-US" smtClean="0"/>
              <a:pPr>
                <a:defRPr/>
              </a:pPr>
              <a:t>‹#›</a:t>
            </a:fld>
            <a:endParaRPr lang="en-US"/>
          </a:p>
        </p:txBody>
      </p:sp>
    </p:spTree>
    <p:extLst>
      <p:ext uri="{BB962C8B-B14F-4D97-AF65-F5344CB8AC3E}">
        <p14:creationId xmlns:p14="http://schemas.microsoft.com/office/powerpoint/2010/main" val="1565966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972F95-B14F-4576-85C8-5CDCABBEE8B4}" type="slidenum">
              <a:rPr lang="en-US" smtClean="0"/>
              <a:pPr>
                <a:defRPr/>
              </a:pPr>
              <a:t>‹#›</a:t>
            </a:fld>
            <a:endParaRPr lang="en-US"/>
          </a:p>
        </p:txBody>
      </p:sp>
    </p:spTree>
    <p:extLst>
      <p:ext uri="{BB962C8B-B14F-4D97-AF65-F5344CB8AC3E}">
        <p14:creationId xmlns:p14="http://schemas.microsoft.com/office/powerpoint/2010/main" val="324659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50327F0-8BC1-404A-8942-A6F611189FF9}" type="slidenum">
              <a:rPr lang="en-US" smtClean="0"/>
              <a:pPr>
                <a:defRPr/>
              </a:pPr>
              <a:t>‹#›</a:t>
            </a:fld>
            <a:endParaRPr lang="en-US"/>
          </a:p>
        </p:txBody>
      </p:sp>
    </p:spTree>
    <p:extLst>
      <p:ext uri="{BB962C8B-B14F-4D97-AF65-F5344CB8AC3E}">
        <p14:creationId xmlns:p14="http://schemas.microsoft.com/office/powerpoint/2010/main" val="2565145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3.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xml"/><Relationship Id="rId7" Type="http://schemas.openxmlformats.org/officeDocument/2006/relationships/image" Target="../media/image30.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34.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cordc.ucsd.edu/projects/mapping/maps/" TargetMode="External"/><Relationship Id="rId13" Type="http://schemas.openxmlformats.org/officeDocument/2006/relationships/hyperlink" Target="http://dx.doi.org/10.1016/j.dsr.2017.04.009" TargetMode="External"/><Relationship Id="rId3" Type="http://schemas.openxmlformats.org/officeDocument/2006/relationships/slideLayout" Target="../slideLayouts/slideLayout6.xml"/><Relationship Id="rId7" Type="http://schemas.openxmlformats.org/officeDocument/2006/relationships/hyperlink" Target="https://www.pmel.noaa.gov/ocs/data/disdel/" TargetMode="External"/><Relationship Id="rId12" Type="http://schemas.openxmlformats.org/officeDocument/2006/relationships/hyperlink" Target="https://doi.org/10.1002/2015JC011549" TargetMode="External"/><Relationship Id="rId17" Type="http://schemas.openxmlformats.org/officeDocument/2006/relationships/image" Target="../media/image2.png"/><Relationship Id="rId2" Type="http://schemas.openxmlformats.org/officeDocument/2006/relationships/audio" Target="../media/media20.wav"/><Relationship Id="rId16" Type="http://schemas.openxmlformats.org/officeDocument/2006/relationships/hyperlink" Target="http://dx.doi.org/10.1007/s00382-013-1968-5" TargetMode="External"/><Relationship Id="rId1" Type="http://schemas.microsoft.com/office/2007/relationships/media" Target="../media/media20.wav"/><Relationship Id="rId6" Type="http://schemas.openxmlformats.org/officeDocument/2006/relationships/hyperlink" Target="https://www.pmel.noaa.gov/gtmba/" TargetMode="External"/><Relationship Id="rId11" Type="http://schemas.openxmlformats.org/officeDocument/2006/relationships/hyperlink" Target="http://dx.doi.org/10.1002/2016JC011716" TargetMode="External"/><Relationship Id="rId5" Type="http://schemas.openxmlformats.org/officeDocument/2006/relationships/hyperlink" Target="http://www.aoml.noaa.gov/phod/gdp/hourly_data.php" TargetMode="External"/><Relationship Id="rId15" Type="http://schemas.openxmlformats.org/officeDocument/2006/relationships/hyperlink" Target="http://dx.doi.org/10.1146/annurev-marine-010816-060641" TargetMode="External"/><Relationship Id="rId10" Type="http://schemas.openxmlformats.org/officeDocument/2006/relationships/hyperlink" Target="http://dx.doi.org/10.1029/2009JC005679" TargetMode="External"/><Relationship Id="rId4" Type="http://schemas.openxmlformats.org/officeDocument/2006/relationships/notesSlide" Target="../notesSlides/notesSlide20.xml"/><Relationship Id="rId9" Type="http://schemas.openxmlformats.org/officeDocument/2006/relationships/hyperlink" Target="https://doi.org/10.1029/2018GL078429" TargetMode="External"/><Relationship Id="rId14" Type="http://schemas.openxmlformats.org/officeDocument/2006/relationships/hyperlink" Target="http://dx.doi.org/10.1029/2010JC006338"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9.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762000" y="533400"/>
            <a:ext cx="7772400" cy="685800"/>
          </a:xfrm>
        </p:spPr>
        <p:txBody>
          <a:bodyPr>
            <a:normAutofit fontScale="90000"/>
          </a:bodyPr>
          <a:lstStyle/>
          <a:p>
            <a:pPr eaLnBrk="1" hangingPunct="1"/>
            <a:r>
              <a:rPr lang="en-US" altLang="en-US" dirty="0" smtClean="0"/>
              <a:t>In-situ observations of near-surface </a:t>
            </a:r>
            <a:r>
              <a:rPr lang="en-US" altLang="en-US" dirty="0" err="1" smtClean="0"/>
              <a:t>ageostrophic</a:t>
            </a:r>
            <a:r>
              <a:rPr lang="en-US" altLang="en-US" dirty="0" smtClean="0"/>
              <a:t> and submesoscale ocean currents</a:t>
            </a:r>
          </a:p>
        </p:txBody>
      </p:sp>
      <p:sp>
        <p:nvSpPr>
          <p:cNvPr id="13319" name="Text Box 15"/>
          <p:cNvSpPr txBox="1">
            <a:spLocks noChangeArrowheads="1"/>
          </p:cNvSpPr>
          <p:nvPr/>
        </p:nvSpPr>
        <p:spPr bwMode="auto">
          <a:xfrm>
            <a:off x="216127" y="5334000"/>
            <a:ext cx="51054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b="1" dirty="0" smtClean="0">
                <a:latin typeface="+mn-lt"/>
              </a:rPr>
              <a:t>World Ocean Circulation User Consultation Meeting</a:t>
            </a:r>
            <a:endParaRPr lang="en-US" altLang="en-US" sz="1800" b="1" dirty="0">
              <a:latin typeface="+mn-lt"/>
            </a:endParaRPr>
          </a:p>
          <a:p>
            <a:pPr eaLnBrk="1" hangingPunct="1">
              <a:spcBef>
                <a:spcPct val="50000"/>
              </a:spcBef>
              <a:buFontTx/>
              <a:buNone/>
            </a:pPr>
            <a:r>
              <a:rPr lang="en-US" altLang="en-US" sz="1800" b="1" dirty="0" smtClean="0">
                <a:latin typeface="+mn-lt"/>
              </a:rPr>
              <a:t>21 February 2019</a:t>
            </a:r>
            <a:endParaRPr lang="en-US" altLang="en-US" sz="1800" b="1" dirty="0">
              <a:latin typeface="+mn-lt"/>
            </a:endParaRPr>
          </a:p>
          <a:p>
            <a:pPr eaLnBrk="1" hangingPunct="1">
              <a:spcBef>
                <a:spcPct val="50000"/>
              </a:spcBef>
              <a:buFontTx/>
              <a:buNone/>
            </a:pPr>
            <a:r>
              <a:rPr lang="en-US" altLang="en-US" sz="1800" b="1" dirty="0" err="1" smtClean="0">
                <a:latin typeface="+mn-lt"/>
              </a:rPr>
              <a:t>Frascati</a:t>
            </a:r>
            <a:r>
              <a:rPr lang="en-US" altLang="en-US" sz="1800" b="1" dirty="0" smtClean="0">
                <a:latin typeface="+mn-lt"/>
              </a:rPr>
              <a:t>, Italy</a:t>
            </a:r>
            <a:endParaRPr lang="en-US" altLang="en-US" sz="1800" b="1" dirty="0">
              <a:latin typeface="+mn-lt"/>
            </a:endParaRPr>
          </a:p>
        </p:txBody>
      </p:sp>
      <p:sp>
        <p:nvSpPr>
          <p:cNvPr id="13320" name="Text Box 16"/>
          <p:cNvSpPr txBox="1">
            <a:spLocks noChangeArrowheads="1"/>
          </p:cNvSpPr>
          <p:nvPr/>
        </p:nvSpPr>
        <p:spPr bwMode="auto">
          <a:xfrm>
            <a:off x="762000" y="1885813"/>
            <a:ext cx="787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b="1" dirty="0">
                <a:latin typeface="+mn-lt"/>
              </a:rPr>
              <a:t>Rick Lumpkin, </a:t>
            </a:r>
            <a:r>
              <a:rPr lang="en-US" altLang="en-US" sz="2400" b="1" dirty="0" smtClean="0">
                <a:latin typeface="+mn-lt"/>
              </a:rPr>
              <a:t>NOAA/AOML</a:t>
            </a:r>
            <a:endParaRPr lang="en-US" altLang="en-US" sz="2400" b="1" dirty="0">
              <a:latin typeface="+mn-lt"/>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809" t="7403" r="3951" b="23672"/>
          <a:stretch/>
        </p:blipFill>
        <p:spPr>
          <a:xfrm>
            <a:off x="1460500" y="2514600"/>
            <a:ext cx="6477000" cy="272239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364"/>
    </mc:Choice>
    <mc:Fallback>
      <p:transition spd="slow" advTm="20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1"/>
          <p:cNvSpPr txBox="1">
            <a:spLocks/>
          </p:cNvSpPr>
          <p:nvPr/>
        </p:nvSpPr>
        <p:spPr bwMode="auto">
          <a:xfrm>
            <a:off x="586014" y="5255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0000" lnSpcReduction="2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kern="0" dirty="0" smtClean="0"/>
              <a:t>Slip correction reveals complex structure of gain coefficient</a:t>
            </a:r>
            <a:endParaRPr lang="en-US" sz="2400" kern="0" dirty="0"/>
          </a:p>
        </p:txBody>
      </p:sp>
      <p:sp>
        <p:nvSpPr>
          <p:cNvPr id="4" name="TextBox 2"/>
          <p:cNvSpPr txBox="1">
            <a:spLocks noChangeArrowheads="1"/>
          </p:cNvSpPr>
          <p:nvPr/>
        </p:nvSpPr>
        <p:spPr bwMode="auto">
          <a:xfrm>
            <a:off x="0" y="6026725"/>
            <a:ext cx="7209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dirty="0" smtClean="0">
                <a:latin typeface="+mn-lt"/>
              </a:rPr>
              <a:t>Downwind slip of </a:t>
            </a:r>
            <a:r>
              <a:rPr lang="en-US" altLang="en-US" sz="1800" dirty="0" err="1" smtClean="0">
                <a:latin typeface="+mn-lt"/>
              </a:rPr>
              <a:t>undrogued</a:t>
            </a:r>
            <a:r>
              <a:rPr lang="en-US" altLang="en-US" sz="1800" dirty="0" smtClean="0">
                <a:latin typeface="+mn-lt"/>
              </a:rPr>
              <a:t> drifters corrected with spatially-varying coefficient to make velocities consistent with drogued velocities</a:t>
            </a:r>
            <a:endParaRPr lang="en-US" altLang="en-US" sz="1400" dirty="0">
              <a:latin typeface="+mn-lt"/>
            </a:endParaRPr>
          </a:p>
        </p:txBody>
      </p:sp>
      <p:grpSp>
        <p:nvGrpSpPr>
          <p:cNvPr id="2" name="Group 1"/>
          <p:cNvGrpSpPr/>
          <p:nvPr/>
        </p:nvGrpSpPr>
        <p:grpSpPr>
          <a:xfrm>
            <a:off x="1267162" y="3429000"/>
            <a:ext cx="6480524" cy="2610598"/>
            <a:chOff x="1267162" y="3429000"/>
            <a:chExt cx="6480524" cy="2610598"/>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162" y="3429000"/>
              <a:ext cx="6410099" cy="239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7310" y="5813854"/>
              <a:ext cx="6060376" cy="22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694" y="1138238"/>
            <a:ext cx="6345237" cy="229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3"/>
          <p:cNvSpPr txBox="1">
            <a:spLocks noChangeArrowheads="1"/>
          </p:cNvSpPr>
          <p:nvPr/>
        </p:nvSpPr>
        <p:spPr bwMode="auto">
          <a:xfrm>
            <a:off x="6553200" y="6488113"/>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dirty="0">
                <a:latin typeface="+mn-lt"/>
              </a:rPr>
              <a:t>Laurindo et al., 2017</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2658366"/>
      </p:ext>
    </p:extLst>
  </p:cSld>
  <p:clrMapOvr>
    <a:masterClrMapping/>
  </p:clrMapOvr>
  <mc:AlternateContent xmlns:mc="http://schemas.openxmlformats.org/markup-compatibility/2006">
    <mc:Choice xmlns:p14="http://schemas.microsoft.com/office/powerpoint/2010/main" Requires="p14">
      <p:transition spd="slow" p14:dur="2000" advTm="71437"/>
    </mc:Choice>
    <mc:Fallback>
      <p:transition spd="slow" advTm="71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1" y="381000"/>
            <a:ext cx="8229600" cy="1143000"/>
          </a:xfrm>
        </p:spPr>
        <p:txBody>
          <a:bodyPr>
            <a:normAutofit fontScale="90000"/>
          </a:bodyPr>
          <a:lstStyle/>
          <a:p>
            <a:pPr lvl="0"/>
            <a:r>
              <a:rPr lang="en-US" sz="2200" dirty="0" smtClean="0"/>
              <a:t>NEW: directional wave spectrum drifters (DWSD), developed at Scripps Institution of Oceanography, currently being field tested in open ocean.  Preliminary results look very promising.  Targeted deployments planned for 2019 in regions of strong wave/current interaction.</a:t>
            </a:r>
            <a:endParaRPr lang="en-US" dirty="0"/>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267200" y="2209800"/>
            <a:ext cx="4673600" cy="3505200"/>
          </a:xfrm>
          <a:prstGeom prst="rect">
            <a:avLst/>
          </a:prstGeom>
          <a:noFill/>
          <a:ln w="31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C:\Users\Luca\Documents\DBCP\2015 DBCP31\PRESENTATION PLOTS\wave buoy drifter layou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766429"/>
            <a:ext cx="3800900" cy="41009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
          <p:cNvSpPr txBox="1">
            <a:spLocks noChangeArrowheads="1"/>
          </p:cNvSpPr>
          <p:nvPr/>
        </p:nvSpPr>
        <p:spPr bwMode="auto">
          <a:xfrm>
            <a:off x="4921469" y="6488113"/>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dirty="0" smtClean="0">
                <a:latin typeface="+mj-lt"/>
              </a:rPr>
              <a:t>Figures courtesy Luca </a:t>
            </a:r>
            <a:r>
              <a:rPr lang="en-US" altLang="en-US" sz="1800" dirty="0" err="1" smtClean="0">
                <a:latin typeface="+mj-lt"/>
              </a:rPr>
              <a:t>Centurioni</a:t>
            </a:r>
            <a:r>
              <a:rPr lang="en-US" altLang="en-US" sz="1800" dirty="0" smtClean="0">
                <a:latin typeface="+mj-lt"/>
              </a:rPr>
              <a:t>, SIO</a:t>
            </a:r>
            <a:endParaRPr lang="en-US" altLang="en-US" sz="1800" dirty="0">
              <a:latin typeface="+mj-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6479311"/>
      </p:ext>
    </p:extLst>
  </p:cSld>
  <p:clrMapOvr>
    <a:masterClrMapping/>
  </p:clrMapOvr>
  <mc:AlternateContent xmlns:mc="http://schemas.openxmlformats.org/markup-compatibility/2006">
    <mc:Choice xmlns:p14="http://schemas.microsoft.com/office/powerpoint/2010/main" Requires="p14">
      <p:transition spd="slow" p14:dur="2000" advTm="46341"/>
    </mc:Choice>
    <mc:Fallback>
      <p:transition spd="slow" advTm="4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8143"/>
            <a:ext cx="8229600" cy="715962"/>
          </a:xfrm>
        </p:spPr>
        <p:txBody>
          <a:bodyPr>
            <a:normAutofit fontScale="90000"/>
          </a:bodyPr>
          <a:lstStyle/>
          <a:p>
            <a:r>
              <a:rPr lang="en-US" dirty="0" smtClean="0"/>
              <a:t>The LASER drifter</a:t>
            </a:r>
            <a:endParaRPr lang="en-US"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914400"/>
            <a:ext cx="6477000" cy="437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28600" y="5486400"/>
            <a:ext cx="8915400" cy="13716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200" dirty="0" smtClean="0"/>
              <a:t>The </a:t>
            </a:r>
            <a:r>
              <a:rPr lang="en-US" sz="2200" dirty="0" err="1" smtClean="0"/>
              <a:t>LAgrangian</a:t>
            </a:r>
            <a:r>
              <a:rPr lang="en-US" sz="2200" dirty="0" smtClean="0"/>
              <a:t> Submesoscale </a:t>
            </a:r>
            <a:r>
              <a:rPr lang="en-US" sz="2200" dirty="0" err="1" smtClean="0"/>
              <a:t>ExpeRiment</a:t>
            </a:r>
            <a:r>
              <a:rPr lang="en-US" sz="2200" dirty="0" smtClean="0"/>
              <a:t> (LASER) drifter is a low-cost, mostly biodegradable, short lifespan drifter developed by the CARTHE consortium to study ocean dispersion and mixing with extremely dense deployments. From Lumpkin et al. (2016).</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563267"/>
      </p:ext>
    </p:extLst>
  </p:cSld>
  <p:clrMapOvr>
    <a:masterClrMapping/>
  </p:clrMapOvr>
  <mc:AlternateContent xmlns:mc="http://schemas.openxmlformats.org/markup-compatibility/2006">
    <mc:Choice xmlns:p14="http://schemas.microsoft.com/office/powerpoint/2010/main" Requires="p14">
      <p:transition spd="slow" p14:dur="2000" advTm="47053"/>
    </mc:Choice>
    <mc:Fallback>
      <p:transition spd="slow" advTm="4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Globalstar Coverage Map - I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801115"/>
            <a:ext cx="8557260" cy="57169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93" y="5662057"/>
            <a:ext cx="2775607" cy="1180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07902" y="114299"/>
            <a:ext cx="8229600" cy="685800"/>
          </a:xfrm>
        </p:spPr>
        <p:txBody>
          <a:bodyPr>
            <a:normAutofit fontScale="90000"/>
          </a:bodyPr>
          <a:lstStyle/>
          <a:p>
            <a:r>
              <a:rPr lang="en-US" dirty="0" err="1" smtClean="0"/>
              <a:t>Globalstar</a:t>
            </a:r>
            <a:r>
              <a:rPr lang="en-US" dirty="0" smtClean="0"/>
              <a:t> coverage for SPOT trace</a:t>
            </a:r>
            <a:endParaRPr lang="en-US" dirty="0"/>
          </a:p>
        </p:txBody>
      </p:sp>
      <p:pic>
        <p:nvPicPr>
          <p:cNvPr id="4" name="Picture 6" descr="Globalstar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6252146"/>
            <a:ext cx="1666875" cy="4953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www.globalstar.com/getmetafile/5ee8d7b0-4000-4bae-8d5e-5523f26d10ec/spot_trace.aspx?maxsidesize=49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83" y="3659568"/>
            <a:ext cx="136881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1401379"/>
      </p:ext>
    </p:extLst>
  </p:cSld>
  <p:clrMapOvr>
    <a:masterClrMapping/>
  </p:clrMapOvr>
  <mc:AlternateContent xmlns:mc="http://schemas.openxmlformats.org/markup-compatibility/2006">
    <mc:Choice xmlns:p14="http://schemas.microsoft.com/office/powerpoint/2010/main" Requires="p14">
      <p:transition spd="slow" p14:dur="2000" advTm="22182"/>
    </mc:Choice>
    <mc:Fallback>
      <p:transition spd="slow" advTm="22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2741"/>
            <a:ext cx="7620000" cy="563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28600" y="5715000"/>
            <a:ext cx="86868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mn-lt"/>
              </a:rPr>
              <a:t>Trajectories of </a:t>
            </a:r>
            <a:r>
              <a:rPr lang="en-US" sz="2400" dirty="0" smtClean="0">
                <a:latin typeface="+mn-lt"/>
              </a:rPr>
              <a:t>LASER drifters </a:t>
            </a:r>
            <a:r>
              <a:rPr lang="en-US" sz="2400" dirty="0">
                <a:latin typeface="+mn-lt"/>
              </a:rPr>
              <a:t>in the Gulf of Mexico superimposed on surface currents. </a:t>
            </a:r>
            <a:r>
              <a:rPr lang="en-US" sz="2400" dirty="0" smtClean="0">
                <a:latin typeface="+mn-lt"/>
              </a:rPr>
              <a:t>Red squares </a:t>
            </a:r>
            <a:r>
              <a:rPr lang="en-US" sz="2400" dirty="0">
                <a:latin typeface="+mn-lt"/>
              </a:rPr>
              <a:t>mark </a:t>
            </a:r>
            <a:r>
              <a:rPr lang="en-US" sz="2400" dirty="0" smtClean="0">
                <a:latin typeface="+mn-lt"/>
              </a:rPr>
              <a:t>positions </a:t>
            </a:r>
            <a:r>
              <a:rPr lang="en-US" sz="2400" dirty="0">
                <a:latin typeface="+mn-lt"/>
              </a:rPr>
              <a:t>on March 9, 2016; </a:t>
            </a:r>
            <a:r>
              <a:rPr lang="en-US" sz="2400" dirty="0" smtClean="0">
                <a:latin typeface="+mn-lt"/>
              </a:rPr>
              <a:t>tails </a:t>
            </a:r>
            <a:r>
              <a:rPr lang="en-US" sz="2400" dirty="0">
                <a:latin typeface="+mn-lt"/>
              </a:rPr>
              <a:t>are 14 days long.  </a:t>
            </a:r>
            <a:r>
              <a:rPr lang="en-US" sz="2400" dirty="0" smtClean="0">
                <a:latin typeface="+mn-lt"/>
              </a:rPr>
              <a:t> Surface current field from AVISO.  From Lumpkin et al. (2016).</a:t>
            </a:r>
            <a:endParaRPr lang="en-US" sz="2400"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4921341"/>
      </p:ext>
    </p:extLst>
  </p:cSld>
  <p:clrMapOvr>
    <a:masterClrMapping/>
  </p:clrMapOvr>
  <mc:AlternateContent xmlns:mc="http://schemas.openxmlformats.org/markup-compatibility/2006">
    <mc:Choice xmlns:p14="http://schemas.microsoft.com/office/powerpoint/2010/main" Requires="p14">
      <p:transition spd="slow" p14:dur="2000" advTm="41570"/>
    </mc:Choice>
    <mc:Fallback>
      <p:transition spd="slow" advTm="4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7863" t="19905" r="7046" b="21320"/>
          <a:stretch/>
        </p:blipFill>
        <p:spPr>
          <a:xfrm>
            <a:off x="170543" y="762000"/>
            <a:ext cx="8528192" cy="4419600"/>
          </a:xfrm>
          <a:prstGeom prst="rect">
            <a:avLst/>
          </a:prstGeom>
        </p:spPr>
      </p:pic>
      <p:sp>
        <p:nvSpPr>
          <p:cNvPr id="2" name="Title 1"/>
          <p:cNvSpPr>
            <a:spLocks noGrp="1"/>
          </p:cNvSpPr>
          <p:nvPr>
            <p:ph type="title"/>
          </p:nvPr>
        </p:nvSpPr>
        <p:spPr>
          <a:xfrm>
            <a:off x="3124200" y="107724"/>
            <a:ext cx="6013067" cy="639762"/>
          </a:xfrm>
        </p:spPr>
        <p:txBody>
          <a:bodyPr>
            <a:normAutofit fontScale="90000"/>
          </a:bodyPr>
          <a:lstStyle/>
          <a:p>
            <a:r>
              <a:rPr lang="en-US" dirty="0" smtClean="0"/>
              <a:t>Moored current meters</a:t>
            </a:r>
            <a:endParaRPr lang="en-US" dirty="0"/>
          </a:p>
        </p:txBody>
      </p:sp>
      <p:sp>
        <p:nvSpPr>
          <p:cNvPr id="6" name="TextBox 3"/>
          <p:cNvSpPr txBox="1">
            <a:spLocks noChangeArrowheads="1"/>
          </p:cNvSpPr>
          <p:nvPr/>
        </p:nvSpPr>
        <p:spPr bwMode="auto">
          <a:xfrm>
            <a:off x="3581400" y="2989829"/>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dirty="0" smtClean="0">
                <a:latin typeface="+mj-lt"/>
              </a:rPr>
              <a:t>TAO/TRITON</a:t>
            </a:r>
            <a:endParaRPr lang="en-US" altLang="en-US" sz="1800" dirty="0">
              <a:latin typeface="+mj-lt"/>
            </a:endParaRPr>
          </a:p>
        </p:txBody>
      </p:sp>
      <p:sp>
        <p:nvSpPr>
          <p:cNvPr id="7" name="TextBox 3"/>
          <p:cNvSpPr txBox="1">
            <a:spLocks noChangeArrowheads="1"/>
          </p:cNvSpPr>
          <p:nvPr/>
        </p:nvSpPr>
        <p:spPr bwMode="auto">
          <a:xfrm>
            <a:off x="6858000" y="3174772"/>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dirty="0" smtClean="0">
                <a:latin typeface="+mj-lt"/>
              </a:rPr>
              <a:t>PIRATA</a:t>
            </a:r>
            <a:endParaRPr lang="en-US" altLang="en-US" sz="1800" dirty="0">
              <a:latin typeface="+mj-lt"/>
            </a:endParaRPr>
          </a:p>
        </p:txBody>
      </p:sp>
      <p:sp>
        <p:nvSpPr>
          <p:cNvPr id="8" name="TextBox 3"/>
          <p:cNvSpPr txBox="1">
            <a:spLocks noChangeArrowheads="1"/>
          </p:cNvSpPr>
          <p:nvPr/>
        </p:nvSpPr>
        <p:spPr bwMode="auto">
          <a:xfrm>
            <a:off x="769257" y="3294060"/>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dirty="0" smtClean="0">
                <a:latin typeface="+mj-lt"/>
              </a:rPr>
              <a:t>RAMA</a:t>
            </a:r>
            <a:endParaRPr lang="en-US" altLang="en-US" sz="1800" dirty="0">
              <a:latin typeface="+mj-lt"/>
            </a:endParaRPr>
          </a:p>
        </p:txBody>
      </p:sp>
      <p:sp>
        <p:nvSpPr>
          <p:cNvPr id="9" name="TextBox 3"/>
          <p:cNvSpPr txBox="1">
            <a:spLocks noChangeArrowheads="1"/>
          </p:cNvSpPr>
          <p:nvPr/>
        </p:nvSpPr>
        <p:spPr bwMode="auto">
          <a:xfrm>
            <a:off x="2763157" y="2022356"/>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dirty="0" smtClean="0">
                <a:latin typeface="+mj-lt"/>
              </a:rPr>
              <a:t>KEO</a:t>
            </a:r>
            <a:endParaRPr lang="en-US" altLang="en-US" sz="1800" dirty="0">
              <a:latin typeface="+mj-lt"/>
            </a:endParaRPr>
          </a:p>
        </p:txBody>
      </p:sp>
      <p:sp>
        <p:nvSpPr>
          <p:cNvPr id="10" name="TextBox 3"/>
          <p:cNvSpPr txBox="1">
            <a:spLocks noChangeArrowheads="1"/>
          </p:cNvSpPr>
          <p:nvPr/>
        </p:nvSpPr>
        <p:spPr bwMode="auto">
          <a:xfrm>
            <a:off x="3962400" y="1837412"/>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dirty="0" smtClean="0">
                <a:latin typeface="+mj-lt"/>
              </a:rPr>
              <a:t>PAPA</a:t>
            </a:r>
            <a:endParaRPr lang="en-US" altLang="en-US" sz="1800" dirty="0">
              <a:latin typeface="+mj-lt"/>
            </a:endParaRPr>
          </a:p>
        </p:txBody>
      </p:sp>
      <p:sp>
        <p:nvSpPr>
          <p:cNvPr id="11" name="TextBox 3"/>
          <p:cNvSpPr txBox="1">
            <a:spLocks noChangeArrowheads="1"/>
          </p:cNvSpPr>
          <p:nvPr/>
        </p:nvSpPr>
        <p:spPr bwMode="auto">
          <a:xfrm>
            <a:off x="7746999" y="3707489"/>
            <a:ext cx="92633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dirty="0" smtClean="0">
                <a:latin typeface="+mj-lt"/>
              </a:rPr>
              <a:t>ARC</a:t>
            </a:r>
            <a:endParaRPr lang="en-US" altLang="en-US" sz="1800" dirty="0">
              <a:latin typeface="+mj-lt"/>
            </a:endParaRPr>
          </a:p>
        </p:txBody>
      </p:sp>
      <p:sp>
        <p:nvSpPr>
          <p:cNvPr id="12" name="TextBox 3"/>
          <p:cNvSpPr txBox="1">
            <a:spLocks noChangeArrowheads="1"/>
          </p:cNvSpPr>
          <p:nvPr/>
        </p:nvSpPr>
        <p:spPr bwMode="auto">
          <a:xfrm>
            <a:off x="170542" y="5181600"/>
            <a:ext cx="897345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r>
              <a:rPr lang="en-US" altLang="en-US" sz="1800" dirty="0" smtClean="0">
                <a:latin typeface="+mj-lt"/>
              </a:rPr>
              <a:t>Most sites have one point acoustic meter at a nominal depth of 10m.  </a:t>
            </a:r>
          </a:p>
          <a:p>
            <a:pPr algn="l" eaLnBrk="1" hangingPunct="1">
              <a:spcBef>
                <a:spcPct val="0"/>
              </a:spcBef>
              <a:buFontTx/>
              <a:buNone/>
            </a:pPr>
            <a:r>
              <a:rPr lang="en-US" altLang="en-US" sz="1800" dirty="0" smtClean="0">
                <a:latin typeface="+mj-lt"/>
              </a:rPr>
              <a:t>Some host ADCPs or multiple point meters for upper ocean current profiles.</a:t>
            </a:r>
          </a:p>
          <a:p>
            <a:pPr algn="l" eaLnBrk="1" hangingPunct="1">
              <a:spcBef>
                <a:spcPct val="0"/>
              </a:spcBef>
              <a:buFontTx/>
              <a:buNone/>
            </a:pPr>
            <a:r>
              <a:rPr lang="en-US" altLang="en-US" sz="1800" b="1" dirty="0" smtClean="0">
                <a:latin typeface="+mj-lt"/>
              </a:rPr>
              <a:t>Hourly data</a:t>
            </a:r>
            <a:r>
              <a:rPr lang="en-US" altLang="en-US" sz="1800" dirty="0" smtClean="0">
                <a:latin typeface="+mj-lt"/>
              </a:rPr>
              <a:t>: all in delayed mode, increasingly all in real-time as arrays switch from Argos (ATLAS-type moorings) to Iridium (T-FLEX, TAO Refresh, etc.).</a:t>
            </a:r>
          </a:p>
          <a:p>
            <a:pPr algn="l" eaLnBrk="1" hangingPunct="1">
              <a:spcBef>
                <a:spcPct val="0"/>
              </a:spcBef>
              <a:buFontTx/>
              <a:buNone/>
            </a:pPr>
            <a:r>
              <a:rPr lang="en-US" altLang="en-US" sz="1800" dirty="0" smtClean="0">
                <a:latin typeface="+mj-lt"/>
              </a:rPr>
              <a:t>Near-real time data available on GTS, Coriolis, etc.  Delayed-mode QC and data distribution by NOAA/PMEL available at </a:t>
            </a:r>
            <a:r>
              <a:rPr lang="en-US" altLang="en-US" sz="1800" b="1" dirty="0" smtClean="0">
                <a:latin typeface="+mj-lt"/>
              </a:rPr>
              <a:t>10-min intervals</a:t>
            </a:r>
            <a:r>
              <a:rPr lang="en-US" altLang="en-US" sz="1800" dirty="0" smtClean="0">
                <a:latin typeface="+mj-lt"/>
              </a:rPr>
              <a:t>.</a:t>
            </a:r>
            <a:endParaRPr lang="en-US" altLang="en-US" sz="1800" dirty="0">
              <a:latin typeface="+mj-lt"/>
            </a:endParaRPr>
          </a:p>
        </p:txBody>
      </p:sp>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770" y="164755"/>
            <a:ext cx="2177253" cy="22215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1597065"/>
      </p:ext>
    </p:extLst>
  </p:cSld>
  <p:clrMapOvr>
    <a:masterClrMapping/>
  </p:clrMapOvr>
  <mc:AlternateContent xmlns:mc="http://schemas.openxmlformats.org/markup-compatibility/2006">
    <mc:Choice xmlns:p14="http://schemas.microsoft.com/office/powerpoint/2010/main" Requires="p14">
      <p:transition spd="slow" p14:dur="2000" advTm="59436"/>
    </mc:Choice>
    <mc:Fallback>
      <p:transition spd="slow" advTm="5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Lowered Acoustic Doppler Current Profiler (LADCP)</a:t>
            </a:r>
            <a:endParaRPr lang="en-US" dirty="0"/>
          </a:p>
        </p:txBody>
      </p:sp>
      <p:pic>
        <p:nvPicPr>
          <p:cNvPr id="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447800"/>
            <a:ext cx="6096000" cy="4443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a:spLocks noChangeArrowheads="1"/>
          </p:cNvSpPr>
          <p:nvPr/>
        </p:nvSpPr>
        <p:spPr bwMode="auto">
          <a:xfrm>
            <a:off x="533400" y="5891496"/>
            <a:ext cx="77343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r>
              <a:rPr lang="en-US" altLang="en-US" sz="1800" dirty="0" smtClean="0">
                <a:latin typeface="+mj-lt"/>
              </a:rPr>
              <a:t>Example from the PIRATA Northeast Extension 2017 cruise, courtesy chief scientist </a:t>
            </a:r>
            <a:r>
              <a:rPr lang="en-US" altLang="en-US" sz="1800" dirty="0" err="1" smtClean="0">
                <a:latin typeface="+mj-lt"/>
              </a:rPr>
              <a:t>Renellys</a:t>
            </a:r>
            <a:r>
              <a:rPr lang="en-US" altLang="en-US" sz="1800" dirty="0" smtClean="0">
                <a:latin typeface="+mj-lt"/>
              </a:rPr>
              <a:t> Perez.  LADCP can also be collected by gliders.</a:t>
            </a:r>
          </a:p>
          <a:p>
            <a:pPr algn="l" eaLnBrk="1" hangingPunct="1">
              <a:spcBef>
                <a:spcPct val="0"/>
              </a:spcBef>
              <a:buFontTx/>
              <a:buNone/>
            </a:pPr>
            <a:r>
              <a:rPr lang="en-US" altLang="en-US" sz="1800" dirty="0" smtClean="0">
                <a:latin typeface="+mj-lt"/>
              </a:rPr>
              <a:t>Main problem using these data: representativeness.</a:t>
            </a:r>
            <a:endParaRPr lang="en-US" altLang="en-US" sz="1800" dirty="0">
              <a:latin typeface="+mj-l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2945520"/>
      </p:ext>
    </p:extLst>
  </p:cSld>
  <p:clrMapOvr>
    <a:masterClrMapping/>
  </p:clrMapOvr>
  <mc:AlternateContent xmlns:mc="http://schemas.openxmlformats.org/markup-compatibility/2006">
    <mc:Choice xmlns:p14="http://schemas.microsoft.com/office/powerpoint/2010/main" Requires="p14">
      <p:transition spd="slow" p14:dur="2000" advTm="57008"/>
    </mc:Choice>
    <mc:Fallback>
      <p:transition spd="slow" advTm="5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52400"/>
            <a:ext cx="8229600" cy="1143000"/>
          </a:xfrm>
        </p:spPr>
        <p:txBody>
          <a:bodyPr>
            <a:normAutofit fontScale="90000"/>
          </a:bodyPr>
          <a:lstStyle/>
          <a:p>
            <a:r>
              <a:rPr lang="en-US" dirty="0" smtClean="0"/>
              <a:t>Composite LADCP for time-mean equatorial meridional flow</a:t>
            </a:r>
            <a:endParaRPr lang="en-US" dirty="0"/>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54630"/>
          <a:stretch/>
        </p:blipFill>
        <p:spPr bwMode="auto">
          <a:xfrm>
            <a:off x="381000" y="1371600"/>
            <a:ext cx="4876800" cy="2465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a:spLocks noChangeArrowheads="1"/>
          </p:cNvSpPr>
          <p:nvPr/>
        </p:nvSpPr>
        <p:spPr bwMode="auto">
          <a:xfrm>
            <a:off x="5257800" y="1779686"/>
            <a:ext cx="3543299"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r>
              <a:rPr lang="en-US" altLang="en-US" sz="1800" dirty="0" smtClean="0">
                <a:latin typeface="+mj-lt"/>
              </a:rPr>
              <a:t>Composite of 36 LADCP sections in the equatorial Atlantic between 22 and 29W.</a:t>
            </a:r>
          </a:p>
          <a:p>
            <a:pPr algn="l" eaLnBrk="1" hangingPunct="1">
              <a:spcBef>
                <a:spcPct val="0"/>
              </a:spcBef>
              <a:buFontTx/>
              <a:buNone/>
            </a:pPr>
            <a:endParaRPr lang="en-US" altLang="en-US" sz="1800" dirty="0">
              <a:latin typeface="+mj-lt"/>
            </a:endParaRPr>
          </a:p>
          <a:p>
            <a:pPr algn="l" eaLnBrk="1" hangingPunct="1">
              <a:spcBef>
                <a:spcPct val="0"/>
              </a:spcBef>
              <a:buFontTx/>
              <a:buNone/>
            </a:pPr>
            <a:r>
              <a:rPr lang="en-US" altLang="en-US" sz="1800" dirty="0" smtClean="0">
                <a:latin typeface="+mj-lt"/>
              </a:rPr>
              <a:t>Drifters used for upper 30m.</a:t>
            </a:r>
          </a:p>
          <a:p>
            <a:pPr algn="l" eaLnBrk="1" hangingPunct="1">
              <a:spcBef>
                <a:spcPct val="0"/>
              </a:spcBef>
              <a:buFontTx/>
              <a:buNone/>
            </a:pPr>
            <a:endParaRPr lang="en-US" altLang="en-US" sz="1800" dirty="0">
              <a:latin typeface="+mj-lt"/>
            </a:endParaRPr>
          </a:p>
          <a:p>
            <a:pPr algn="l" eaLnBrk="1" hangingPunct="1">
              <a:spcBef>
                <a:spcPct val="0"/>
              </a:spcBef>
              <a:buFontTx/>
              <a:buNone/>
            </a:pPr>
            <a:endParaRPr lang="en-US" altLang="en-US" sz="1800" dirty="0" smtClean="0">
              <a:latin typeface="+mj-lt"/>
            </a:endParaRPr>
          </a:p>
          <a:p>
            <a:pPr algn="l" eaLnBrk="1" hangingPunct="1">
              <a:spcBef>
                <a:spcPct val="0"/>
              </a:spcBef>
              <a:buFontTx/>
              <a:buNone/>
            </a:pPr>
            <a:endParaRPr lang="en-US" altLang="en-US" sz="1800" dirty="0">
              <a:latin typeface="+mj-lt"/>
            </a:endParaRPr>
          </a:p>
          <a:p>
            <a:pPr algn="l" eaLnBrk="1" hangingPunct="1">
              <a:spcBef>
                <a:spcPct val="0"/>
              </a:spcBef>
              <a:buFontTx/>
              <a:buNone/>
            </a:pPr>
            <a:endParaRPr lang="en-US" altLang="en-US" sz="1800" dirty="0" smtClean="0">
              <a:latin typeface="+mj-lt"/>
            </a:endParaRPr>
          </a:p>
          <a:p>
            <a:pPr algn="l" eaLnBrk="1" hangingPunct="1">
              <a:spcBef>
                <a:spcPct val="0"/>
              </a:spcBef>
              <a:buFontTx/>
              <a:buNone/>
            </a:pPr>
            <a:endParaRPr lang="en-US" altLang="en-US" sz="1800" dirty="0">
              <a:latin typeface="+mj-lt"/>
            </a:endParaRPr>
          </a:p>
          <a:p>
            <a:pPr algn="l" eaLnBrk="1" hangingPunct="1">
              <a:spcBef>
                <a:spcPct val="0"/>
              </a:spcBef>
              <a:buFontTx/>
              <a:buNone/>
            </a:pPr>
            <a:r>
              <a:rPr lang="en-US" altLang="en-US" sz="1800" dirty="0" smtClean="0">
                <a:latin typeface="+mj-lt"/>
              </a:rPr>
              <a:t>Comparison of composite (solid black) with GLORYS2v1 simulation (blue), OSCAR (dashed), and current meter measurements at PIRATA moorings (red dots).</a:t>
            </a:r>
          </a:p>
          <a:p>
            <a:pPr algn="l" eaLnBrk="1" hangingPunct="1">
              <a:spcBef>
                <a:spcPct val="0"/>
              </a:spcBef>
              <a:buFontTx/>
              <a:buNone/>
            </a:pPr>
            <a:endParaRPr lang="en-US" altLang="en-US" sz="1800" dirty="0" smtClean="0">
              <a:latin typeface="+mj-lt"/>
            </a:endParaRPr>
          </a:p>
          <a:p>
            <a:pPr algn="l" eaLnBrk="1" hangingPunct="1">
              <a:spcBef>
                <a:spcPct val="0"/>
              </a:spcBef>
              <a:buFontTx/>
              <a:buNone/>
            </a:pPr>
            <a:endParaRPr lang="en-US" altLang="en-US" sz="1800" dirty="0">
              <a:latin typeface="+mj-lt"/>
            </a:endParaRPr>
          </a:p>
          <a:p>
            <a:pPr algn="l" eaLnBrk="1" hangingPunct="1">
              <a:spcBef>
                <a:spcPct val="0"/>
              </a:spcBef>
              <a:buFontTx/>
              <a:buNone/>
            </a:pPr>
            <a:r>
              <a:rPr lang="en-US" altLang="en-US" sz="1800" dirty="0" smtClean="0">
                <a:latin typeface="+mj-lt"/>
              </a:rPr>
              <a:t>From Perez et al. (2014).</a:t>
            </a:r>
            <a:endParaRPr lang="en-US" altLang="en-US" sz="1800" dirty="0">
              <a:latin typeface="+mj-lt"/>
            </a:endParaRPr>
          </a:p>
        </p:txBody>
      </p:sp>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40629"/>
            <a:ext cx="4812047" cy="291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4629" y="1596571"/>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39497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32362680"/>
      </p:ext>
    </p:extLst>
  </p:cSld>
  <p:clrMapOvr>
    <a:masterClrMapping/>
  </p:clrMapOvr>
  <mc:AlternateContent xmlns:mc="http://schemas.openxmlformats.org/markup-compatibility/2006">
    <mc:Choice xmlns:p14="http://schemas.microsoft.com/office/powerpoint/2010/main" Requires="p14">
      <p:transition spd="slow" p14:dur="2000" advTm="62657"/>
    </mc:Choice>
    <mc:Fallback>
      <p:transition spd="slow" advTm="6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7248"/>
            <a:ext cx="8229600" cy="715962"/>
          </a:xfrm>
        </p:spPr>
        <p:txBody>
          <a:bodyPr>
            <a:normAutofit fontScale="90000"/>
          </a:bodyPr>
          <a:lstStyle/>
          <a:p>
            <a:r>
              <a:rPr lang="en-US" dirty="0" smtClean="0"/>
              <a:t>High Frequency (HF) Radar</a:t>
            </a:r>
            <a:endParaRPr lang="en-US" dirty="0"/>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6" t="4890" r="46974" b="3960"/>
          <a:stretch/>
        </p:blipFill>
        <p:spPr bwMode="auto">
          <a:xfrm>
            <a:off x="25400" y="1034141"/>
            <a:ext cx="3251200" cy="5718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066837"/>
            <a:ext cx="5486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6648075"/>
            <a:ext cx="172402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833210"/>
            <a:ext cx="35242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a:spLocks noChangeArrowheads="1"/>
          </p:cNvSpPr>
          <p:nvPr/>
        </p:nvSpPr>
        <p:spPr bwMode="auto">
          <a:xfrm>
            <a:off x="3276600" y="4724437"/>
            <a:ext cx="5867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r>
              <a:rPr lang="en-US" altLang="en-US" sz="1600" dirty="0" smtClean="0">
                <a:latin typeface="+mj-lt"/>
              </a:rPr>
              <a:t>HF radar sites can observe surface currents at ~1km and hourly resolution, sufficient to see energetic submesoscale motion, inertial and tidal variations, etc.</a:t>
            </a:r>
          </a:p>
          <a:p>
            <a:pPr algn="l" eaLnBrk="1" hangingPunct="1">
              <a:spcBef>
                <a:spcPct val="0"/>
              </a:spcBef>
              <a:buFontTx/>
              <a:buNone/>
            </a:pPr>
            <a:endParaRPr lang="en-US" altLang="en-US" sz="1600" dirty="0">
              <a:latin typeface="+mj-lt"/>
            </a:endParaRPr>
          </a:p>
          <a:p>
            <a:pPr algn="l" eaLnBrk="1" hangingPunct="1">
              <a:spcBef>
                <a:spcPct val="0"/>
              </a:spcBef>
              <a:buFontTx/>
              <a:buNone/>
            </a:pPr>
            <a:r>
              <a:rPr lang="en-US" altLang="en-US" sz="1600" dirty="0" smtClean="0">
                <a:latin typeface="+mj-lt"/>
              </a:rPr>
              <a:t>Shown here: the structure of the geographically-constrained Florida Current and unconstrained East Australia Current, which have very different structures in geographic coordinates but are quite similar in jet coordinates (Archer et al., 2018). </a:t>
            </a:r>
            <a:endParaRPr lang="en-US" altLang="en-US" sz="1600" dirty="0">
              <a:latin typeface="+mj-lt"/>
            </a:endParaRPr>
          </a:p>
        </p:txBody>
      </p:sp>
      <p:sp>
        <p:nvSpPr>
          <p:cNvPr id="3" name="Rectangle 2"/>
          <p:cNvSpPr/>
          <p:nvPr/>
        </p:nvSpPr>
        <p:spPr>
          <a:xfrm>
            <a:off x="838199" y="1447800"/>
            <a:ext cx="207169" cy="17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44150" y="4267200"/>
            <a:ext cx="201217" cy="17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9985850"/>
      </p:ext>
    </p:extLst>
  </p:cSld>
  <p:clrMapOvr>
    <a:masterClrMapping/>
  </p:clrMapOvr>
  <mc:AlternateContent xmlns:mc="http://schemas.openxmlformats.org/markup-compatibility/2006">
    <mc:Choice xmlns:p14="http://schemas.microsoft.com/office/powerpoint/2010/main" Requires="p14">
      <p:transition spd="slow" p14:dur="2000" advTm="61896"/>
    </mc:Choice>
    <mc:Fallback>
      <p:transition spd="slow" advTm="6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7" y="148771"/>
            <a:ext cx="83058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464" y="4044227"/>
            <a:ext cx="3295650" cy="27890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Straight Connector 3"/>
          <p:cNvCxnSpPr/>
          <p:nvPr/>
        </p:nvCxnSpPr>
        <p:spPr>
          <a:xfrm flipV="1">
            <a:off x="5837464" y="3657600"/>
            <a:ext cx="944336" cy="386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6934200" y="3581400"/>
            <a:ext cx="2198914" cy="462827"/>
          </a:xfrm>
          <a:prstGeom prst="line">
            <a:avLst/>
          </a:prstGeom>
        </p:spPr>
        <p:style>
          <a:lnRef idx="1">
            <a:schemeClr val="accent1"/>
          </a:lnRef>
          <a:fillRef idx="0">
            <a:schemeClr val="accent1"/>
          </a:fillRef>
          <a:effectRef idx="0">
            <a:schemeClr val="accent1"/>
          </a:effectRef>
          <a:fontRef idx="minor">
            <a:schemeClr val="tx1"/>
          </a:fontRef>
        </p:style>
      </p:cxnSp>
      <p:pic>
        <p:nvPicPr>
          <p:cNvPr id="819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3857" y="3812813"/>
            <a:ext cx="1828800" cy="134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a:spLocks noChangeArrowheads="1"/>
          </p:cNvSpPr>
          <p:nvPr/>
        </p:nvSpPr>
        <p:spPr bwMode="auto">
          <a:xfrm>
            <a:off x="685800" y="5715000"/>
            <a:ext cx="45720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r>
              <a:rPr lang="en-US" altLang="en-US" sz="2000" dirty="0" smtClean="0">
                <a:latin typeface="+mj-lt"/>
              </a:rPr>
              <a:t>Real-time HF radar portal (data access via NOAA/National Data Buoy Center)</a:t>
            </a:r>
            <a:endParaRPr lang="en-US" altLang="en-US" sz="2000" dirty="0">
              <a:latin typeface="+mj-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32021"/>
      </p:ext>
    </p:extLst>
  </p:cSld>
  <p:clrMapOvr>
    <a:masterClrMapping/>
  </p:clrMapOvr>
  <mc:AlternateContent xmlns:mc="http://schemas.openxmlformats.org/markup-compatibility/2006">
    <mc:Choice xmlns:p14="http://schemas.microsoft.com/office/powerpoint/2010/main" Requires="p14">
      <p:transition spd="slow" p14:dur="2000" advTm="25123"/>
    </mc:Choice>
    <mc:Fallback>
      <p:transition spd="slow" advTm="2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514600"/>
            <a:ext cx="7772400" cy="1143000"/>
          </a:xfrm>
        </p:spPr>
        <p:txBody>
          <a:bodyPr/>
          <a:lstStyle/>
          <a:p>
            <a:pPr eaLnBrk="1" hangingPunct="1"/>
            <a:r>
              <a:rPr lang="en-US" altLang="en-US" smtClean="0"/>
              <a:t>GDP purpose</a:t>
            </a:r>
          </a:p>
        </p:txBody>
      </p:sp>
      <p:sp>
        <p:nvSpPr>
          <p:cNvPr id="14339" name="Rectangle 4" descr="Parchment"/>
          <p:cNvSpPr>
            <a:spLocks noChangeArrowheads="1"/>
          </p:cNvSpPr>
          <p:nvPr/>
        </p:nvSpPr>
        <p:spPr bwMode="auto">
          <a:xfrm>
            <a:off x="228600" y="0"/>
            <a:ext cx="8686800" cy="3416320"/>
          </a:xfrm>
          <a:prstGeom prst="rect">
            <a:avLst/>
          </a:prstGeom>
          <a:solidFill>
            <a:schemeClr val="bg1"/>
          </a:solidFill>
          <a:ln w="9525">
            <a:solidFill>
              <a:schemeClr val="tx1"/>
            </a:solidFill>
            <a:miter lim="800000"/>
            <a:headEnd/>
            <a:tailEnd/>
          </a:ln>
          <a:effectLst>
            <a:outerShdw dist="53882" dir="2700000" algn="ctr" rotWithShape="0">
              <a:schemeClr val="tx1"/>
            </a:outerShdw>
          </a:effec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smtClean="0">
                <a:latin typeface="+mn-lt"/>
                <a:ea typeface="Batang" pitchFamily="18" charset="-127"/>
              </a:rPr>
              <a:t>In-situ observations </a:t>
            </a:r>
            <a:r>
              <a:rPr lang="en-US" altLang="en-US" sz="2400" dirty="0" smtClean="0">
                <a:latin typeface="+mn-lt"/>
              </a:rPr>
              <a:t>of ocean circulation at short time and space scales describe the submesoscale and </a:t>
            </a:r>
            <a:r>
              <a:rPr lang="en-US" altLang="en-US" sz="2400" dirty="0" err="1" smtClean="0">
                <a:latin typeface="+mn-lt"/>
              </a:rPr>
              <a:t>ageostrophic</a:t>
            </a:r>
            <a:r>
              <a:rPr lang="en-US" altLang="en-US" sz="2400" dirty="0" smtClean="0">
                <a:latin typeface="+mn-lt"/>
              </a:rPr>
              <a:t> components of the flow field not well resolved in satellite measurements.</a:t>
            </a:r>
          </a:p>
          <a:p>
            <a:pPr eaLnBrk="1" hangingPunct="1">
              <a:spcBef>
                <a:spcPct val="0"/>
              </a:spcBef>
              <a:buFontTx/>
              <a:buNone/>
            </a:pPr>
            <a:endParaRPr lang="en-US" altLang="en-US" sz="2400" b="1" dirty="0">
              <a:latin typeface="+mn-lt"/>
              <a:ea typeface="Batang" pitchFamily="18" charset="-127"/>
            </a:endParaRPr>
          </a:p>
          <a:p>
            <a:pPr eaLnBrk="1" hangingPunct="1">
              <a:spcBef>
                <a:spcPct val="0"/>
              </a:spcBef>
              <a:buFontTx/>
              <a:buNone/>
            </a:pPr>
            <a:r>
              <a:rPr lang="en-US" altLang="en-US" sz="2400" b="1" dirty="0" smtClean="0">
                <a:latin typeface="+mn-lt"/>
                <a:ea typeface="Batang" pitchFamily="18" charset="-127"/>
              </a:rPr>
              <a:t>Observations are a unique tool for validating state of the art ocean circulation products and for better understanding their gaps.</a:t>
            </a:r>
          </a:p>
          <a:p>
            <a:pPr eaLnBrk="1" hangingPunct="1">
              <a:spcBef>
                <a:spcPct val="0"/>
              </a:spcBef>
              <a:buFontTx/>
              <a:buNone/>
            </a:pPr>
            <a:endParaRPr lang="en-US" altLang="en-US" sz="2400" b="1" dirty="0">
              <a:latin typeface="+mn-lt"/>
              <a:ea typeface="Batang" pitchFamily="18" charset="-127"/>
            </a:endParaRPr>
          </a:p>
          <a:p>
            <a:pPr eaLnBrk="1" hangingPunct="1">
              <a:spcBef>
                <a:spcPct val="0"/>
              </a:spcBef>
              <a:buFontTx/>
              <a:buNone/>
            </a:pPr>
            <a:r>
              <a:rPr lang="en-US" altLang="en-US" sz="2400" b="1" dirty="0" smtClean="0">
                <a:latin typeface="+mn-lt"/>
                <a:ea typeface="Batang" pitchFamily="18" charset="-127"/>
              </a:rPr>
              <a:t>Goal: obtain a better description of the </a:t>
            </a:r>
            <a:r>
              <a:rPr lang="en-US" altLang="en-US" sz="2400" b="1" dirty="0" err="1">
                <a:latin typeface="+mn-lt"/>
                <a:ea typeface="Batang" pitchFamily="18" charset="-127"/>
              </a:rPr>
              <a:t>s</a:t>
            </a:r>
            <a:r>
              <a:rPr lang="en-US" altLang="en-US" sz="2400" b="1" dirty="0" err="1" smtClean="0">
                <a:latin typeface="+mn-lt"/>
                <a:ea typeface="Batang" pitchFamily="18" charset="-127"/>
              </a:rPr>
              <a:t>ubmesocale</a:t>
            </a:r>
            <a:r>
              <a:rPr lang="en-US" altLang="en-US" sz="2400" b="1" dirty="0" smtClean="0">
                <a:latin typeface="+mn-lt"/>
                <a:ea typeface="Batang" pitchFamily="18" charset="-127"/>
              </a:rPr>
              <a:t>, near-inertial, tidal, and near-equatorial currents.</a:t>
            </a:r>
          </a:p>
        </p:txBody>
      </p:sp>
      <p:pic>
        <p:nvPicPr>
          <p:cNvPr id="4" name="Content Placeholder 7" descr="AfricaDesertCombo44607.jpg"/>
          <p:cNvPicPr>
            <a:picLocks noChangeAspect="1"/>
          </p:cNvPicPr>
          <p:nvPr/>
        </p:nvPicPr>
        <p:blipFill>
          <a:blip r:embed="rId5" cstate="print"/>
          <a:srcRect l="3391" t="1431" b="7162"/>
          <a:stretch>
            <a:fillRect/>
          </a:stretch>
        </p:blipFill>
        <p:spPr>
          <a:xfrm rot="5400000">
            <a:off x="3893975" y="2964025"/>
            <a:ext cx="3180970" cy="426332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118"/>
    </mc:Choice>
    <mc:Fallback>
      <p:transition spd="slow" advTm="49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t>References</a:t>
            </a:r>
            <a:endParaRPr lang="en-US" dirty="0"/>
          </a:p>
        </p:txBody>
      </p:sp>
      <p:sp>
        <p:nvSpPr>
          <p:cNvPr id="3" name="TextBox 3"/>
          <p:cNvSpPr txBox="1">
            <a:spLocks noChangeArrowheads="1"/>
          </p:cNvSpPr>
          <p:nvPr/>
        </p:nvSpPr>
        <p:spPr bwMode="auto">
          <a:xfrm>
            <a:off x="152399" y="457200"/>
            <a:ext cx="8991601" cy="664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r>
              <a:rPr lang="en-US" altLang="en-US" sz="1800" b="1" dirty="0" smtClean="0">
                <a:latin typeface="+mn-lt"/>
              </a:rPr>
              <a:t>Hourly Global Drifter </a:t>
            </a:r>
            <a:r>
              <a:rPr lang="en-US" altLang="en-US" sz="1800" b="1" dirty="0">
                <a:latin typeface="+mn-lt"/>
              </a:rPr>
              <a:t>Program data</a:t>
            </a:r>
            <a:r>
              <a:rPr lang="en-US" altLang="en-US" sz="1800" dirty="0" smtClean="0">
                <a:latin typeface="+mn-lt"/>
              </a:rPr>
              <a:t>: </a:t>
            </a:r>
            <a:r>
              <a:rPr lang="en-US" altLang="en-US" sz="1800" dirty="0" smtClean="0">
                <a:latin typeface="+mn-lt"/>
                <a:hlinkClick r:id="rId5"/>
              </a:rPr>
              <a:t>http</a:t>
            </a:r>
            <a:r>
              <a:rPr lang="en-US" altLang="en-US" sz="1800" dirty="0">
                <a:latin typeface="+mn-lt"/>
                <a:hlinkClick r:id="rId5"/>
              </a:rPr>
              <a:t>://</a:t>
            </a:r>
            <a:r>
              <a:rPr lang="en-US" altLang="en-US" sz="1800" dirty="0" smtClean="0">
                <a:latin typeface="+mn-lt"/>
                <a:hlinkClick r:id="rId5"/>
              </a:rPr>
              <a:t>www.aoml.noaa.gov/phod/gdp/hourly_data.php</a:t>
            </a:r>
            <a:endParaRPr lang="en-US" altLang="en-US" sz="1800" dirty="0" smtClean="0">
              <a:latin typeface="+mn-lt"/>
            </a:endParaRPr>
          </a:p>
          <a:p>
            <a:pPr algn="l" eaLnBrk="1" hangingPunct="1">
              <a:spcBef>
                <a:spcPct val="0"/>
              </a:spcBef>
              <a:buFontTx/>
              <a:buNone/>
            </a:pPr>
            <a:r>
              <a:rPr lang="en-US" altLang="en-US" sz="1800" b="1" dirty="0" smtClean="0">
                <a:latin typeface="+mn-lt"/>
              </a:rPr>
              <a:t>Global Tropical Moored Buoy Array </a:t>
            </a:r>
            <a:r>
              <a:rPr lang="en-US" altLang="en-US" sz="1800" b="1" dirty="0">
                <a:latin typeface="+mn-lt"/>
              </a:rPr>
              <a:t>data</a:t>
            </a:r>
            <a:r>
              <a:rPr lang="en-US" altLang="en-US" sz="1800" dirty="0">
                <a:latin typeface="+mn-lt"/>
              </a:rPr>
              <a:t>: </a:t>
            </a:r>
            <a:r>
              <a:rPr lang="en-US" altLang="en-US" sz="1800" dirty="0">
                <a:latin typeface="+mn-lt"/>
                <a:hlinkClick r:id="rId6"/>
              </a:rPr>
              <a:t>https://www.pmel.noaa.gov/gtmba</a:t>
            </a:r>
            <a:r>
              <a:rPr lang="en-US" altLang="en-US" sz="1800" dirty="0" smtClean="0">
                <a:latin typeface="+mn-lt"/>
                <a:hlinkClick r:id="rId6"/>
              </a:rPr>
              <a:t>/</a:t>
            </a:r>
            <a:endParaRPr lang="en-US" altLang="en-US" sz="1800" dirty="0" smtClean="0">
              <a:latin typeface="+mn-lt"/>
            </a:endParaRPr>
          </a:p>
          <a:p>
            <a:pPr algn="l" eaLnBrk="1" hangingPunct="1">
              <a:spcBef>
                <a:spcPct val="0"/>
              </a:spcBef>
              <a:buFontTx/>
              <a:buNone/>
            </a:pPr>
            <a:r>
              <a:rPr lang="en-US" altLang="en-US" sz="1800" b="1" dirty="0" smtClean="0">
                <a:latin typeface="+mn-lt"/>
              </a:rPr>
              <a:t>Ocean </a:t>
            </a:r>
            <a:r>
              <a:rPr lang="en-US" altLang="en-US" sz="1800" b="1" dirty="0">
                <a:latin typeface="+mn-lt"/>
              </a:rPr>
              <a:t>Climate Station data</a:t>
            </a:r>
            <a:r>
              <a:rPr lang="en-US" altLang="en-US" sz="1800" dirty="0">
                <a:latin typeface="+mn-lt"/>
              </a:rPr>
              <a:t>: </a:t>
            </a:r>
            <a:r>
              <a:rPr lang="en-US" altLang="en-US" sz="1800" dirty="0">
                <a:latin typeface="+mn-lt"/>
                <a:hlinkClick r:id="rId7"/>
              </a:rPr>
              <a:t>https://www.pmel.noaa.gov/ocs/data/disdel</a:t>
            </a:r>
            <a:r>
              <a:rPr lang="en-US" altLang="en-US" sz="1800" dirty="0" smtClean="0">
                <a:latin typeface="+mn-lt"/>
                <a:hlinkClick r:id="rId7"/>
              </a:rPr>
              <a:t>/</a:t>
            </a:r>
            <a:endParaRPr lang="en-US" altLang="en-US" sz="1800" dirty="0" smtClean="0">
              <a:latin typeface="+mn-lt"/>
            </a:endParaRPr>
          </a:p>
          <a:p>
            <a:pPr algn="l" eaLnBrk="1" hangingPunct="1">
              <a:spcBef>
                <a:spcPct val="0"/>
              </a:spcBef>
              <a:buFontTx/>
              <a:buNone/>
            </a:pPr>
            <a:r>
              <a:rPr lang="en-US" altLang="en-US" sz="1800" b="1" dirty="0" smtClean="0">
                <a:latin typeface="+mn-lt"/>
              </a:rPr>
              <a:t>USA HF </a:t>
            </a:r>
            <a:r>
              <a:rPr lang="en-US" altLang="en-US" sz="1800" b="1" dirty="0">
                <a:latin typeface="+mn-lt"/>
              </a:rPr>
              <a:t>Radar Network data: </a:t>
            </a:r>
            <a:r>
              <a:rPr lang="en-US" altLang="en-US" sz="1800" dirty="0">
                <a:latin typeface="+mn-lt"/>
                <a:hlinkClick r:id="rId8"/>
              </a:rPr>
              <a:t>http://cordc.ucsd.edu/projects/mapping/maps</a:t>
            </a:r>
            <a:r>
              <a:rPr lang="en-US" altLang="en-US" sz="1800" dirty="0" smtClean="0">
                <a:latin typeface="+mn-lt"/>
                <a:hlinkClick r:id="rId8"/>
              </a:rPr>
              <a:t>/</a:t>
            </a:r>
            <a:endParaRPr lang="en-US" altLang="en-US" sz="1800" dirty="0" smtClean="0">
              <a:latin typeface="+mn-lt"/>
            </a:endParaRPr>
          </a:p>
          <a:p>
            <a:pPr algn="l" eaLnBrk="1" hangingPunct="1">
              <a:spcBef>
                <a:spcPct val="0"/>
              </a:spcBef>
              <a:buFontTx/>
              <a:buNone/>
            </a:pPr>
            <a:endParaRPr lang="en-US" altLang="en-US" sz="1800" dirty="0">
              <a:latin typeface="+mn-lt"/>
            </a:endParaRPr>
          </a:p>
          <a:p>
            <a:pPr algn="l" eaLnBrk="1" hangingPunct="1">
              <a:spcBef>
                <a:spcPct val="0"/>
              </a:spcBef>
              <a:buFontTx/>
              <a:buNone/>
            </a:pPr>
            <a:r>
              <a:rPr lang="en-US" sz="1400" dirty="0" smtClean="0">
                <a:latin typeface="+mn-lt"/>
              </a:rPr>
              <a:t>Archer et al. 2018: The </a:t>
            </a:r>
            <a:r>
              <a:rPr lang="en-US" sz="1400" dirty="0">
                <a:latin typeface="+mn-lt"/>
              </a:rPr>
              <a:t>kinematic similarity of two western boundary currents revealed by sustained high-resolution observations.  </a:t>
            </a:r>
            <a:r>
              <a:rPr lang="en-US" sz="1400" i="1" dirty="0" err="1">
                <a:latin typeface="+mn-lt"/>
              </a:rPr>
              <a:t>Geophys</a:t>
            </a:r>
            <a:r>
              <a:rPr lang="en-US" sz="1400" i="1" dirty="0">
                <a:latin typeface="+mn-lt"/>
              </a:rPr>
              <a:t>. Res. Lett</a:t>
            </a:r>
            <a:r>
              <a:rPr lang="en-US" sz="1400" dirty="0">
                <a:latin typeface="+mn-lt"/>
              </a:rPr>
              <a:t>. </a:t>
            </a:r>
            <a:r>
              <a:rPr lang="en-US" sz="1400" b="1" dirty="0">
                <a:latin typeface="+mn-lt"/>
              </a:rPr>
              <a:t>45</a:t>
            </a:r>
            <a:r>
              <a:rPr lang="en-US" sz="1400" dirty="0">
                <a:latin typeface="+mn-lt"/>
              </a:rPr>
              <a:t>, 6176—6185, </a:t>
            </a:r>
            <a:r>
              <a:rPr lang="en-US" sz="1400" u="sng" dirty="0" smtClean="0">
                <a:latin typeface="+mn-lt"/>
              </a:rPr>
              <a:t>doi:</a:t>
            </a:r>
            <a:r>
              <a:rPr lang="en-US" sz="1400" u="sng" dirty="0" smtClean="0">
                <a:latin typeface="+mn-lt"/>
                <a:hlinkClick r:id="rId9"/>
              </a:rPr>
              <a:t>10.1029/2018GL078429</a:t>
            </a:r>
            <a:r>
              <a:rPr lang="en-US" sz="1400" dirty="0" smtClean="0">
                <a:latin typeface="+mn-lt"/>
              </a:rPr>
              <a:t>.</a:t>
            </a:r>
          </a:p>
          <a:p>
            <a:pPr algn="l" eaLnBrk="1" hangingPunct="1">
              <a:spcBef>
                <a:spcPct val="0"/>
              </a:spcBef>
              <a:buFontTx/>
              <a:buNone/>
            </a:pPr>
            <a:endParaRPr lang="en-US" altLang="en-US" sz="1400" dirty="0" smtClean="0">
              <a:latin typeface="+mn-lt"/>
            </a:endParaRPr>
          </a:p>
          <a:p>
            <a:pPr algn="l" eaLnBrk="1" hangingPunct="1">
              <a:spcBef>
                <a:spcPct val="0"/>
              </a:spcBef>
              <a:buNone/>
            </a:pPr>
            <a:r>
              <a:rPr lang="en-US" sz="1400" dirty="0" err="1" smtClean="0">
                <a:latin typeface="+mn-lt"/>
              </a:rPr>
              <a:t>Elipot</a:t>
            </a:r>
            <a:r>
              <a:rPr lang="en-US" sz="1400" dirty="0" smtClean="0">
                <a:latin typeface="+mn-lt"/>
              </a:rPr>
              <a:t> et al. </a:t>
            </a:r>
            <a:r>
              <a:rPr lang="en-US" sz="1400" dirty="0">
                <a:latin typeface="+mn-lt"/>
              </a:rPr>
              <a:t>2010: Modification of inertial oscillations by the mesoscale eddy field.  </a:t>
            </a:r>
            <a:r>
              <a:rPr lang="en-US" sz="1400" i="1" dirty="0">
                <a:latin typeface="+mn-lt"/>
              </a:rPr>
              <a:t>J. </a:t>
            </a:r>
            <a:r>
              <a:rPr lang="en-US" sz="1400" i="1" dirty="0" err="1">
                <a:latin typeface="+mn-lt"/>
              </a:rPr>
              <a:t>Geophys</a:t>
            </a:r>
            <a:r>
              <a:rPr lang="en-US" sz="1400" i="1" dirty="0">
                <a:latin typeface="+mn-lt"/>
              </a:rPr>
              <a:t>. Res.-Oceans</a:t>
            </a:r>
            <a:r>
              <a:rPr lang="en-US" sz="1400" dirty="0">
                <a:latin typeface="+mn-lt"/>
              </a:rPr>
              <a:t>, </a:t>
            </a:r>
            <a:r>
              <a:rPr lang="en-US" sz="1400" b="1" dirty="0">
                <a:latin typeface="+mn-lt"/>
              </a:rPr>
              <a:t>115</a:t>
            </a:r>
            <a:r>
              <a:rPr lang="en-US" sz="1400" dirty="0">
                <a:latin typeface="+mn-lt"/>
              </a:rPr>
              <a:t>, C09010</a:t>
            </a:r>
            <a:r>
              <a:rPr lang="en-US" sz="1400" dirty="0" smtClean="0">
                <a:latin typeface="+mn-lt"/>
              </a:rPr>
              <a:t>, 20 pp, </a:t>
            </a:r>
            <a:r>
              <a:rPr lang="en-US" sz="1400" u="sng" dirty="0" smtClean="0">
                <a:latin typeface="+mn-lt"/>
              </a:rPr>
              <a:t>doi:</a:t>
            </a:r>
            <a:r>
              <a:rPr lang="en-US" sz="1400" u="sng" dirty="0" smtClean="0">
                <a:latin typeface="+mn-lt"/>
                <a:hlinkClick r:id="rId10"/>
              </a:rPr>
              <a:t>10.1029/2009JC005679</a:t>
            </a:r>
            <a:r>
              <a:rPr lang="en-US" sz="1400" dirty="0">
                <a:latin typeface="+mn-lt"/>
              </a:rPr>
              <a:t>.</a:t>
            </a:r>
          </a:p>
          <a:p>
            <a:pPr algn="l" eaLnBrk="1" hangingPunct="1">
              <a:spcBef>
                <a:spcPct val="0"/>
              </a:spcBef>
              <a:buFontTx/>
              <a:buNone/>
            </a:pPr>
            <a:endParaRPr lang="en-US" altLang="en-US" sz="1400" dirty="0" smtClean="0">
              <a:latin typeface="+mn-lt"/>
            </a:endParaRPr>
          </a:p>
          <a:p>
            <a:pPr algn="l" eaLnBrk="1" hangingPunct="1">
              <a:spcBef>
                <a:spcPct val="0"/>
              </a:spcBef>
              <a:buNone/>
            </a:pPr>
            <a:r>
              <a:rPr lang="en-US" altLang="en-US" sz="1400" dirty="0" err="1" smtClean="0">
                <a:latin typeface="+mn-lt"/>
              </a:rPr>
              <a:t>Elipot</a:t>
            </a:r>
            <a:r>
              <a:rPr lang="en-US" altLang="en-US" sz="1400" dirty="0" smtClean="0">
                <a:latin typeface="+mn-lt"/>
              </a:rPr>
              <a:t> et al. 2016: </a:t>
            </a:r>
            <a:r>
              <a:rPr lang="en-US" sz="1400" dirty="0">
                <a:latin typeface="+mn-lt"/>
              </a:rPr>
              <a:t>A global surface drifter data set at hourly resolution.  </a:t>
            </a:r>
            <a:r>
              <a:rPr lang="en-US" sz="1400" i="1" dirty="0">
                <a:latin typeface="+mn-lt"/>
              </a:rPr>
              <a:t>J. </a:t>
            </a:r>
            <a:r>
              <a:rPr lang="en-US" sz="1400" i="1" dirty="0" err="1">
                <a:latin typeface="+mn-lt"/>
              </a:rPr>
              <a:t>Geophys</a:t>
            </a:r>
            <a:r>
              <a:rPr lang="en-US" sz="1400" i="1" dirty="0">
                <a:latin typeface="+mn-lt"/>
              </a:rPr>
              <a:t>. Res.-Oceans</a:t>
            </a:r>
            <a:r>
              <a:rPr lang="en-US" sz="1400" dirty="0">
                <a:latin typeface="+mn-lt"/>
              </a:rPr>
              <a:t>, </a:t>
            </a:r>
            <a:r>
              <a:rPr lang="en-US" sz="1400" b="1" dirty="0">
                <a:latin typeface="+mn-lt"/>
              </a:rPr>
              <a:t>121</a:t>
            </a:r>
            <a:r>
              <a:rPr lang="en-US" sz="1400" dirty="0">
                <a:latin typeface="+mn-lt"/>
              </a:rPr>
              <a:t> (5), 2937-2966, </a:t>
            </a:r>
            <a:r>
              <a:rPr lang="en-US" sz="1400" u="sng" dirty="0" smtClean="0">
                <a:latin typeface="+mn-lt"/>
              </a:rPr>
              <a:t>doi:</a:t>
            </a:r>
            <a:r>
              <a:rPr lang="en-US" sz="1400" u="sng" dirty="0" smtClean="0">
                <a:latin typeface="+mn-lt"/>
                <a:hlinkClick r:id="rId11"/>
              </a:rPr>
              <a:t>10.1002/2016JC011716</a:t>
            </a:r>
            <a:r>
              <a:rPr lang="en-US" sz="1400" dirty="0" smtClean="0">
                <a:latin typeface="+mn-lt"/>
              </a:rPr>
              <a:t>.</a:t>
            </a:r>
          </a:p>
          <a:p>
            <a:pPr algn="l" eaLnBrk="1" hangingPunct="1">
              <a:spcBef>
                <a:spcPct val="0"/>
              </a:spcBef>
              <a:buNone/>
            </a:pPr>
            <a:endParaRPr lang="en-US" sz="1400" dirty="0">
              <a:latin typeface="+mn-lt"/>
            </a:endParaRPr>
          </a:p>
          <a:p>
            <a:pPr algn="l" eaLnBrk="1" hangingPunct="1">
              <a:spcBef>
                <a:spcPct val="0"/>
              </a:spcBef>
              <a:buNone/>
            </a:pPr>
            <a:r>
              <a:rPr lang="en-US" sz="1400" dirty="0" err="1" smtClean="0">
                <a:latin typeface="+mn-lt"/>
              </a:rPr>
              <a:t>Kodaira</a:t>
            </a:r>
            <a:r>
              <a:rPr lang="en-US" sz="1400" dirty="0" smtClean="0">
                <a:latin typeface="+mn-lt"/>
              </a:rPr>
              <a:t> et al. 2016: </a:t>
            </a:r>
            <a:r>
              <a:rPr lang="en-US" sz="1400" dirty="0">
                <a:latin typeface="+mn-lt"/>
              </a:rPr>
              <a:t>Prediction of M</a:t>
            </a:r>
            <a:r>
              <a:rPr lang="en-US" sz="1400" baseline="-25000" dirty="0">
                <a:latin typeface="+mn-lt"/>
              </a:rPr>
              <a:t>2</a:t>
            </a:r>
            <a:r>
              <a:rPr lang="en-US" sz="1400" dirty="0">
                <a:latin typeface="+mn-lt"/>
              </a:rPr>
              <a:t> tidal surface currents by a global </a:t>
            </a:r>
            <a:r>
              <a:rPr lang="en-US" sz="1400" dirty="0" err="1">
                <a:latin typeface="+mn-lt"/>
              </a:rPr>
              <a:t>baroclinic</a:t>
            </a:r>
            <a:r>
              <a:rPr lang="en-US" sz="1400" dirty="0">
                <a:latin typeface="+mn-lt"/>
              </a:rPr>
              <a:t> ocean model and evaluation using observed drifter trajectories, </a:t>
            </a:r>
            <a:r>
              <a:rPr lang="en-US" sz="1400" i="1" dirty="0">
                <a:latin typeface="+mn-lt"/>
              </a:rPr>
              <a:t>J. </a:t>
            </a:r>
            <a:r>
              <a:rPr lang="en-US" sz="1400" i="1" dirty="0" err="1">
                <a:latin typeface="+mn-lt"/>
              </a:rPr>
              <a:t>Geophys</a:t>
            </a:r>
            <a:r>
              <a:rPr lang="en-US" sz="1400" i="1" dirty="0">
                <a:latin typeface="+mn-lt"/>
              </a:rPr>
              <a:t>. Res. Oceans</a:t>
            </a:r>
            <a:r>
              <a:rPr lang="en-US" sz="1400" dirty="0">
                <a:latin typeface="+mn-lt"/>
              </a:rPr>
              <a:t>, </a:t>
            </a:r>
            <a:r>
              <a:rPr lang="en-US" sz="1400" b="1" dirty="0">
                <a:latin typeface="+mn-lt"/>
              </a:rPr>
              <a:t>121</a:t>
            </a:r>
            <a:r>
              <a:rPr lang="en-US" sz="1400" dirty="0">
                <a:latin typeface="+mn-lt"/>
              </a:rPr>
              <a:t>, 6159–6183, doi:</a:t>
            </a:r>
            <a:r>
              <a:rPr lang="en-US" sz="1400" dirty="0">
                <a:latin typeface="+mn-lt"/>
                <a:hlinkClick r:id="rId12" tooltip="Link to external resource: 10.1002/2015JC011549"/>
              </a:rPr>
              <a:t>10.1002/2015JC011549</a:t>
            </a:r>
            <a:r>
              <a:rPr lang="en-US" sz="1400" dirty="0">
                <a:latin typeface="+mn-lt"/>
              </a:rPr>
              <a:t>. </a:t>
            </a:r>
            <a:r>
              <a:rPr lang="en-US" sz="1400" dirty="0" smtClean="0">
                <a:latin typeface="+mn-lt"/>
              </a:rPr>
              <a:t/>
            </a:r>
            <a:br>
              <a:rPr lang="en-US" sz="1400" dirty="0" smtClean="0">
                <a:latin typeface="+mn-lt"/>
              </a:rPr>
            </a:br>
            <a:endParaRPr lang="en-US" sz="1400" dirty="0" smtClean="0">
              <a:latin typeface="+mn-lt"/>
            </a:endParaRPr>
          </a:p>
          <a:p>
            <a:pPr algn="l" eaLnBrk="1" hangingPunct="1">
              <a:spcBef>
                <a:spcPct val="0"/>
              </a:spcBef>
              <a:buNone/>
            </a:pPr>
            <a:r>
              <a:rPr lang="en-US" sz="1400" dirty="0" smtClean="0">
                <a:latin typeface="+mn-lt"/>
              </a:rPr>
              <a:t>Laurindo et al. </a:t>
            </a:r>
            <a:r>
              <a:rPr lang="en-US" sz="1400" dirty="0">
                <a:latin typeface="+mn-lt"/>
              </a:rPr>
              <a:t>2017: An improved surface velocity climatology for the global ocean from drifter observations.  </a:t>
            </a:r>
            <a:r>
              <a:rPr lang="en-US" sz="1400" i="1" dirty="0">
                <a:latin typeface="+mn-lt"/>
              </a:rPr>
              <a:t>Deep-Sea Res. I</a:t>
            </a:r>
            <a:r>
              <a:rPr lang="en-US" sz="1400" dirty="0">
                <a:latin typeface="+mn-lt"/>
              </a:rPr>
              <a:t>, </a:t>
            </a:r>
            <a:r>
              <a:rPr lang="en-US" sz="1400" b="1" dirty="0">
                <a:latin typeface="+mn-lt"/>
              </a:rPr>
              <a:t>124</a:t>
            </a:r>
            <a:r>
              <a:rPr lang="en-US" sz="1400" dirty="0">
                <a:latin typeface="+mn-lt"/>
              </a:rPr>
              <a:t>, 73—92, </a:t>
            </a:r>
            <a:r>
              <a:rPr lang="en-US" sz="1400" u="sng" dirty="0" smtClean="0">
                <a:latin typeface="+mn-lt"/>
              </a:rPr>
              <a:t>doi:</a:t>
            </a:r>
            <a:r>
              <a:rPr lang="en-US" sz="1400" u="sng" dirty="0" smtClean="0">
                <a:latin typeface="+mn-lt"/>
                <a:hlinkClick r:id="rId13"/>
              </a:rPr>
              <a:t>10.1016/j.dsr.2017.04.009</a:t>
            </a:r>
            <a:r>
              <a:rPr lang="en-US" sz="1400" dirty="0" smtClean="0">
                <a:latin typeface="+mn-lt"/>
              </a:rPr>
              <a:t>.</a:t>
            </a:r>
          </a:p>
          <a:p>
            <a:pPr algn="l" eaLnBrk="1" hangingPunct="1">
              <a:spcBef>
                <a:spcPct val="0"/>
              </a:spcBef>
              <a:buNone/>
            </a:pPr>
            <a:endParaRPr lang="en-US" sz="1400" dirty="0">
              <a:latin typeface="+mn-lt"/>
            </a:endParaRPr>
          </a:p>
          <a:p>
            <a:pPr algn="l" eaLnBrk="1" hangingPunct="1">
              <a:spcBef>
                <a:spcPct val="0"/>
              </a:spcBef>
              <a:buNone/>
            </a:pPr>
            <a:r>
              <a:rPr lang="en-US" sz="1400" dirty="0" smtClean="0">
                <a:latin typeface="+mn-lt"/>
              </a:rPr>
              <a:t>Lumpkin and </a:t>
            </a:r>
            <a:r>
              <a:rPr lang="en-US" sz="1400" dirty="0" err="1" smtClean="0">
                <a:latin typeface="+mn-lt"/>
              </a:rPr>
              <a:t>Elipot</a:t>
            </a:r>
            <a:r>
              <a:rPr lang="en-US" sz="1400" dirty="0">
                <a:latin typeface="+mn-lt"/>
              </a:rPr>
              <a:t>, 2010: Surface Drifter Pair Spreading in the North Atlantic.  </a:t>
            </a:r>
            <a:r>
              <a:rPr lang="en-US" sz="1400" i="1" dirty="0">
                <a:latin typeface="+mn-lt"/>
              </a:rPr>
              <a:t>J.</a:t>
            </a:r>
            <a:r>
              <a:rPr lang="en-US" sz="1400" dirty="0">
                <a:latin typeface="+mn-lt"/>
              </a:rPr>
              <a:t> </a:t>
            </a:r>
            <a:r>
              <a:rPr lang="en-US" sz="1400" i="1" dirty="0" err="1">
                <a:latin typeface="+mn-lt"/>
              </a:rPr>
              <a:t>Geophys</a:t>
            </a:r>
            <a:r>
              <a:rPr lang="en-US" sz="1400" i="1" dirty="0">
                <a:latin typeface="+mn-lt"/>
              </a:rPr>
              <a:t>. Res.-Oceans</a:t>
            </a:r>
            <a:r>
              <a:rPr lang="en-US" sz="1400" dirty="0">
                <a:latin typeface="+mn-lt"/>
              </a:rPr>
              <a:t>, </a:t>
            </a:r>
            <a:r>
              <a:rPr lang="en-US" sz="1400" b="1" dirty="0">
                <a:latin typeface="+mn-lt"/>
              </a:rPr>
              <a:t>115</a:t>
            </a:r>
            <a:r>
              <a:rPr lang="en-US" sz="1400" dirty="0">
                <a:latin typeface="+mn-lt"/>
              </a:rPr>
              <a:t>, C12017, </a:t>
            </a:r>
            <a:r>
              <a:rPr lang="en-US" sz="1400" u="sng" dirty="0" smtClean="0">
                <a:latin typeface="+mn-lt"/>
              </a:rPr>
              <a:t>doi:</a:t>
            </a:r>
            <a:r>
              <a:rPr lang="en-US" sz="1400" u="sng" dirty="0" smtClean="0">
                <a:latin typeface="+mn-lt"/>
                <a:hlinkClick r:id="rId14"/>
              </a:rPr>
              <a:t>10.1029/2010JC006338</a:t>
            </a:r>
            <a:r>
              <a:rPr lang="en-US" sz="1400" dirty="0" smtClean="0">
                <a:latin typeface="+mn-lt"/>
              </a:rPr>
              <a:t>.</a:t>
            </a:r>
          </a:p>
          <a:p>
            <a:pPr algn="l" eaLnBrk="1" hangingPunct="1">
              <a:spcBef>
                <a:spcPct val="0"/>
              </a:spcBef>
              <a:buNone/>
            </a:pPr>
            <a:endParaRPr lang="en-US" sz="1400" dirty="0">
              <a:latin typeface="+mn-lt"/>
            </a:endParaRPr>
          </a:p>
          <a:p>
            <a:pPr algn="l" eaLnBrk="1" hangingPunct="1">
              <a:spcBef>
                <a:spcPct val="0"/>
              </a:spcBef>
              <a:buNone/>
            </a:pPr>
            <a:r>
              <a:rPr lang="en-US" sz="1400" dirty="0">
                <a:latin typeface="+mn-lt"/>
              </a:rPr>
              <a:t>Lumpkin </a:t>
            </a:r>
            <a:r>
              <a:rPr lang="en-US" sz="1400" dirty="0" smtClean="0">
                <a:latin typeface="+mn-lt"/>
              </a:rPr>
              <a:t>et al. 2016</a:t>
            </a:r>
            <a:r>
              <a:rPr lang="en-US" sz="1400" dirty="0">
                <a:latin typeface="+mn-lt"/>
              </a:rPr>
              <a:t>: Advances in the applications of surface drifters. </a:t>
            </a:r>
            <a:r>
              <a:rPr lang="en-US" sz="1400" i="1" dirty="0" err="1">
                <a:latin typeface="+mn-lt"/>
              </a:rPr>
              <a:t>Annu</a:t>
            </a:r>
            <a:r>
              <a:rPr lang="en-US" sz="1400" i="1" dirty="0">
                <a:latin typeface="+mn-lt"/>
              </a:rPr>
              <a:t>. Rev. Mar. Sci., </a:t>
            </a:r>
            <a:r>
              <a:rPr lang="en-US" sz="1400" b="1" dirty="0">
                <a:latin typeface="+mn-lt"/>
              </a:rPr>
              <a:t>9</a:t>
            </a:r>
            <a:r>
              <a:rPr lang="en-US" sz="1400" dirty="0">
                <a:latin typeface="+mn-lt"/>
              </a:rPr>
              <a:t>, </a:t>
            </a:r>
            <a:r>
              <a:rPr lang="en-US" sz="1400" dirty="0" smtClean="0">
                <a:latin typeface="+mn-lt"/>
              </a:rPr>
              <a:t>59-81, doi:</a:t>
            </a:r>
            <a:r>
              <a:rPr lang="en-US" sz="1400" dirty="0" smtClean="0">
                <a:latin typeface="+mn-lt"/>
                <a:hlinkClick r:id="rId15"/>
              </a:rPr>
              <a:t>10.1146/annurev-marine-010816-060641</a:t>
            </a:r>
            <a:r>
              <a:rPr lang="en-US" sz="1400" dirty="0" smtClean="0">
                <a:latin typeface="+mn-lt"/>
              </a:rPr>
              <a:t>.</a:t>
            </a:r>
          </a:p>
          <a:p>
            <a:pPr algn="l" eaLnBrk="1" hangingPunct="1">
              <a:spcBef>
                <a:spcPct val="0"/>
              </a:spcBef>
              <a:buNone/>
            </a:pPr>
            <a:endParaRPr lang="en-US" sz="1400" dirty="0">
              <a:latin typeface="+mn-lt"/>
            </a:endParaRPr>
          </a:p>
          <a:p>
            <a:pPr algn="l" eaLnBrk="1" hangingPunct="1">
              <a:spcBef>
                <a:spcPct val="0"/>
              </a:spcBef>
              <a:buNone/>
            </a:pPr>
            <a:r>
              <a:rPr lang="en-US" sz="1400" dirty="0" smtClean="0">
                <a:latin typeface="+mn-lt"/>
              </a:rPr>
              <a:t>Perez et al., </a:t>
            </a:r>
            <a:r>
              <a:rPr lang="en-US" sz="1400" dirty="0">
                <a:latin typeface="+mn-lt"/>
              </a:rPr>
              <a:t>2014: Mean meridional currents in the central and eastern equatorial Atlantic.  </a:t>
            </a:r>
            <a:r>
              <a:rPr lang="en-US" sz="1400" i="1" dirty="0">
                <a:latin typeface="+mn-lt"/>
              </a:rPr>
              <a:t>Climate Dynamics</a:t>
            </a:r>
            <a:r>
              <a:rPr lang="en-US" sz="1400" dirty="0">
                <a:latin typeface="+mn-lt"/>
              </a:rPr>
              <a:t>,</a:t>
            </a:r>
            <a:r>
              <a:rPr lang="en-US" sz="1400" b="1" dirty="0">
                <a:latin typeface="+mn-lt"/>
              </a:rPr>
              <a:t> 43</a:t>
            </a:r>
            <a:r>
              <a:rPr lang="en-US" sz="1400" dirty="0">
                <a:latin typeface="+mn-lt"/>
              </a:rPr>
              <a:t>, 2943-2962, </a:t>
            </a:r>
            <a:r>
              <a:rPr lang="en-US" sz="1400" u="sng" dirty="0" smtClean="0">
                <a:latin typeface="+mn-lt"/>
              </a:rPr>
              <a:t>doi:</a:t>
            </a:r>
            <a:r>
              <a:rPr lang="en-US" sz="1400" u="sng" dirty="0" smtClean="0">
                <a:latin typeface="+mn-lt"/>
                <a:hlinkClick r:id="rId16"/>
              </a:rPr>
              <a:t>10.1007/s00382-013-1968-5</a:t>
            </a:r>
            <a:r>
              <a:rPr lang="en-US" sz="1400" dirty="0" smtClean="0">
                <a:latin typeface="+mn-lt"/>
              </a:rPr>
              <a:t>.</a:t>
            </a:r>
            <a:endParaRPr lang="en-US" sz="1400"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2258161"/>
      </p:ext>
    </p:extLst>
  </p:cSld>
  <p:clrMapOvr>
    <a:masterClrMapping/>
  </p:clrMapOvr>
  <mc:AlternateContent xmlns:mc="http://schemas.openxmlformats.org/markup-compatibility/2006">
    <mc:Choice xmlns:p14="http://schemas.microsoft.com/office/powerpoint/2010/main" Requires="p14">
      <p:transition spd="slow" p14:dur="2000" advTm="30421"/>
    </mc:Choice>
    <mc:Fallback>
      <p:transition spd="slow" advTm="3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3628467" y="610136"/>
            <a:ext cx="5478463"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l" eaLnBrk="1" hangingPunct="1">
              <a:spcBef>
                <a:spcPct val="50000"/>
              </a:spcBef>
            </a:pPr>
            <a:r>
              <a:rPr lang="en-US" altLang="en-US" sz="2000" dirty="0">
                <a:latin typeface="+mn-lt"/>
              </a:rPr>
              <a:t>Spherical </a:t>
            </a:r>
            <a:r>
              <a:rPr lang="en-US" altLang="en-US" sz="2000" dirty="0" smtClean="0">
                <a:latin typeface="+mn-lt"/>
              </a:rPr>
              <a:t>surface float, tether, holey sock </a:t>
            </a:r>
            <a:r>
              <a:rPr lang="en-US" altLang="en-US" sz="2000" dirty="0">
                <a:latin typeface="+mn-lt"/>
              </a:rPr>
              <a:t>drogue centered at 15-m </a:t>
            </a:r>
            <a:r>
              <a:rPr lang="en-US" altLang="en-US" sz="2000" dirty="0" smtClean="0">
                <a:latin typeface="+mn-lt"/>
              </a:rPr>
              <a:t>depth.</a:t>
            </a:r>
            <a:endParaRPr lang="en-US" altLang="en-US" sz="2000" dirty="0">
              <a:latin typeface="+mn-lt"/>
            </a:endParaRPr>
          </a:p>
          <a:p>
            <a:pPr algn="l" eaLnBrk="1" hangingPunct="1">
              <a:spcBef>
                <a:spcPct val="50000"/>
              </a:spcBef>
            </a:pPr>
            <a:r>
              <a:rPr lang="en-US" altLang="en-US" sz="2000" dirty="0" smtClean="0">
                <a:solidFill>
                  <a:schemeClr val="accent4"/>
                </a:solidFill>
                <a:latin typeface="+mn-lt"/>
              </a:rPr>
              <a:t>Inside the float</a:t>
            </a:r>
            <a:r>
              <a:rPr lang="en-US" altLang="en-US" sz="2000" dirty="0" smtClean="0">
                <a:latin typeface="+mn-lt"/>
              </a:rPr>
              <a:t>: D-cell alkaline batteries, GPS receiver, Iridium satellite transmitter (older drifters: Argos)</a:t>
            </a:r>
          </a:p>
          <a:p>
            <a:pPr algn="l" eaLnBrk="1" hangingPunct="1">
              <a:spcBef>
                <a:spcPct val="50000"/>
              </a:spcBef>
            </a:pPr>
            <a:r>
              <a:rPr lang="en-US" altLang="en-US" sz="2000" dirty="0" smtClean="0">
                <a:latin typeface="+mn-lt"/>
              </a:rPr>
              <a:t>Data transmitted </a:t>
            </a:r>
            <a:r>
              <a:rPr lang="en-US" altLang="en-US" sz="2000" b="1" dirty="0" smtClean="0">
                <a:latin typeface="+mn-lt"/>
              </a:rPr>
              <a:t>every hour on the hour </a:t>
            </a:r>
            <a:r>
              <a:rPr lang="en-US" altLang="en-US" sz="2000" dirty="0" smtClean="0">
                <a:latin typeface="+mn-lt"/>
              </a:rPr>
              <a:t>to the Global Telecommunications System (GTS) for worldwide distribution.</a:t>
            </a:r>
          </a:p>
          <a:p>
            <a:pPr algn="l" eaLnBrk="1" hangingPunct="1">
              <a:spcBef>
                <a:spcPct val="50000"/>
              </a:spcBef>
            </a:pPr>
            <a:r>
              <a:rPr lang="en-US" altLang="en-US" sz="2000" b="1" dirty="0" smtClean="0">
                <a:solidFill>
                  <a:schemeClr val="accent2"/>
                </a:solidFill>
                <a:latin typeface="+mn-lt"/>
              </a:rPr>
              <a:t>SST</a:t>
            </a:r>
            <a:r>
              <a:rPr lang="en-US" altLang="en-US" sz="2000" b="1" dirty="0">
                <a:solidFill>
                  <a:schemeClr val="accent2"/>
                </a:solidFill>
                <a:latin typeface="+mn-lt"/>
              </a:rPr>
              <a:t>:</a:t>
            </a:r>
            <a:r>
              <a:rPr lang="en-US" altLang="en-US" sz="2000" b="1" dirty="0">
                <a:latin typeface="+mn-lt"/>
              </a:rPr>
              <a:t> </a:t>
            </a:r>
            <a:r>
              <a:rPr lang="en-US" altLang="en-US" sz="2000" dirty="0">
                <a:latin typeface="+mn-lt"/>
              </a:rPr>
              <a:t>measured by a thermistor on </a:t>
            </a:r>
            <a:r>
              <a:rPr lang="en-US" altLang="en-US" sz="2000" dirty="0" smtClean="0">
                <a:latin typeface="+mn-lt"/>
              </a:rPr>
              <a:t>base of surface </a:t>
            </a:r>
            <a:r>
              <a:rPr lang="en-US" altLang="en-US" sz="2000" dirty="0">
                <a:latin typeface="+mn-lt"/>
              </a:rPr>
              <a:t>float</a:t>
            </a:r>
          </a:p>
          <a:p>
            <a:pPr algn="l" eaLnBrk="1" hangingPunct="1">
              <a:spcBef>
                <a:spcPct val="50000"/>
              </a:spcBef>
            </a:pPr>
            <a:r>
              <a:rPr lang="en-US" altLang="en-US" sz="2000" b="1" dirty="0" smtClean="0">
                <a:solidFill>
                  <a:srgbClr val="0000CC"/>
                </a:solidFill>
                <a:latin typeface="+mn-lt"/>
              </a:rPr>
              <a:t>Cost</a:t>
            </a:r>
            <a:r>
              <a:rPr lang="en-US" altLang="en-US" sz="2000" b="1" dirty="0">
                <a:solidFill>
                  <a:srgbClr val="0000CC"/>
                </a:solidFill>
                <a:latin typeface="+mn-lt"/>
              </a:rPr>
              <a:t>:</a:t>
            </a:r>
            <a:r>
              <a:rPr lang="en-US" altLang="en-US" sz="2000" b="1" dirty="0">
                <a:latin typeface="+mn-lt"/>
              </a:rPr>
              <a:t> </a:t>
            </a:r>
            <a:r>
              <a:rPr lang="en-US" altLang="en-US" sz="2000" dirty="0">
                <a:latin typeface="+mn-lt"/>
              </a:rPr>
              <a:t>~$</a:t>
            </a:r>
            <a:r>
              <a:rPr lang="en-US" altLang="en-US" sz="2000" dirty="0" smtClean="0">
                <a:latin typeface="+mn-lt"/>
              </a:rPr>
              <a:t>1,800</a:t>
            </a:r>
            <a:endParaRPr lang="en-US" altLang="en-US" sz="2000" dirty="0">
              <a:latin typeface="+mn-lt"/>
            </a:endParaRPr>
          </a:p>
          <a:p>
            <a:pPr algn="l" eaLnBrk="1" hangingPunct="1">
              <a:spcBef>
                <a:spcPct val="50000"/>
              </a:spcBef>
            </a:pPr>
            <a:endParaRPr lang="en-US" altLang="en-US" sz="2000" b="1" dirty="0" smtClean="0">
              <a:latin typeface="+mn-lt"/>
            </a:endParaRPr>
          </a:p>
          <a:p>
            <a:pPr algn="l" eaLnBrk="1" hangingPunct="1">
              <a:spcBef>
                <a:spcPct val="50000"/>
              </a:spcBef>
            </a:pPr>
            <a:r>
              <a:rPr lang="en-US" altLang="en-US" sz="2000" b="1" dirty="0" smtClean="0">
                <a:solidFill>
                  <a:schemeClr val="accent2"/>
                </a:solidFill>
                <a:latin typeface="+mn-lt"/>
              </a:rPr>
              <a:t>Other </a:t>
            </a:r>
            <a:r>
              <a:rPr lang="en-US" altLang="en-US" sz="2000" b="1" dirty="0">
                <a:solidFill>
                  <a:schemeClr val="accent2"/>
                </a:solidFill>
                <a:latin typeface="+mn-lt"/>
              </a:rPr>
              <a:t>Sensors that can be added:</a:t>
            </a:r>
          </a:p>
          <a:p>
            <a:pPr algn="l" eaLnBrk="1" hangingPunct="1">
              <a:spcBef>
                <a:spcPct val="50000"/>
              </a:spcBef>
            </a:pPr>
            <a:r>
              <a:rPr lang="en-US" altLang="en-US" sz="2000" dirty="0">
                <a:latin typeface="+mn-lt"/>
              </a:rPr>
              <a:t>Barometric </a:t>
            </a:r>
            <a:r>
              <a:rPr lang="en-US" altLang="en-US" sz="2000" dirty="0" smtClean="0">
                <a:latin typeface="+mn-lt"/>
              </a:rPr>
              <a:t>pressure (+$1,500), </a:t>
            </a:r>
            <a:r>
              <a:rPr lang="en-US" altLang="en-US" sz="2000" dirty="0">
                <a:latin typeface="+mn-lt"/>
              </a:rPr>
              <a:t>wind, salinity, subsurface temperatures, water clarity, etc</a:t>
            </a:r>
            <a:r>
              <a:rPr lang="en-US" altLang="en-US" sz="2000" dirty="0" smtClean="0">
                <a:latin typeface="+mn-lt"/>
              </a:rPr>
              <a:t>.</a:t>
            </a:r>
          </a:p>
          <a:p>
            <a:pPr algn="l" eaLnBrk="1" hangingPunct="1">
              <a:spcBef>
                <a:spcPct val="50000"/>
              </a:spcBef>
            </a:pPr>
            <a:r>
              <a:rPr lang="en-US" altLang="en-US" sz="2000" dirty="0" smtClean="0">
                <a:latin typeface="+mn-lt"/>
              </a:rPr>
              <a:t>If drogue is lost, drifter can measure waves.</a:t>
            </a:r>
            <a:endParaRPr lang="en-US" altLang="en-US" dirty="0">
              <a:latin typeface="+mn-lt"/>
            </a:endParaRPr>
          </a:p>
        </p:txBody>
      </p:sp>
      <p:sp>
        <p:nvSpPr>
          <p:cNvPr id="4100" name="Rectangle 8"/>
          <p:cNvSpPr>
            <a:spLocks noGrp="1" noChangeArrowheads="1"/>
          </p:cNvSpPr>
          <p:nvPr>
            <p:ph type="title" idx="4294967295"/>
          </p:nvPr>
        </p:nvSpPr>
        <p:spPr>
          <a:xfrm>
            <a:off x="685800" y="0"/>
            <a:ext cx="7772400" cy="609600"/>
          </a:xfrm>
        </p:spPr>
        <p:txBody>
          <a:bodyPr>
            <a:normAutofit fontScale="90000"/>
          </a:bodyPr>
          <a:lstStyle/>
          <a:p>
            <a:pPr eaLnBrk="1" hangingPunct="1"/>
            <a:r>
              <a:rPr lang="en-US" altLang="en-US" dirty="0" smtClean="0"/>
              <a:t>The Global Drifter Program drifter</a:t>
            </a:r>
          </a:p>
        </p:txBody>
      </p:sp>
      <p:grpSp>
        <p:nvGrpSpPr>
          <p:cNvPr id="3" name="Group 2"/>
          <p:cNvGrpSpPr/>
          <p:nvPr/>
        </p:nvGrpSpPr>
        <p:grpSpPr>
          <a:xfrm>
            <a:off x="0" y="838200"/>
            <a:ext cx="3581400" cy="6019800"/>
            <a:chOff x="0" y="838200"/>
            <a:chExt cx="3581400" cy="6019800"/>
          </a:xfrm>
        </p:grpSpPr>
        <p:pic>
          <p:nvPicPr>
            <p:cNvPr id="4099" name="Picture 5" descr="colorfuldrif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8200"/>
              <a:ext cx="3581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19400" y="1066800"/>
              <a:ext cx="685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7325934"/>
      </p:ext>
    </p:extLst>
  </p:cSld>
  <p:clrMapOvr>
    <a:masterClrMapping/>
  </p:clrMapOvr>
  <mc:AlternateContent xmlns:mc="http://schemas.openxmlformats.org/markup-compatibility/2006">
    <mc:Choice xmlns:p14="http://schemas.microsoft.com/office/powerpoint/2010/main" Requires="p14">
      <p:transition spd="slow" p14:dur="2000" advTm="39959"/>
    </mc:Choice>
    <mc:Fallback>
      <p:transition spd="slow" advTm="39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GB" sz="3200" dirty="0" smtClean="0"/>
              <a:t>Hourly drifter observations</a:t>
            </a:r>
            <a:endParaRPr lang="en-US" sz="3200"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210457" y="685800"/>
            <a:ext cx="42750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799"/>
          <a:stretch/>
        </p:blipFill>
        <p:spPr bwMode="auto">
          <a:xfrm>
            <a:off x="4761253" y="664029"/>
            <a:ext cx="4206651"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983" r="92701"/>
          <a:stretch/>
        </p:blipFill>
        <p:spPr bwMode="auto">
          <a:xfrm>
            <a:off x="4485482" y="849086"/>
            <a:ext cx="624114" cy="311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aoml.noaa.gov/phod/gdp/images/data_distribution_1.02.jpg"/>
          <p:cNvPicPr>
            <a:picLocks noChangeAspect="1" noChangeArrowheads="1"/>
          </p:cNvPicPr>
          <p:nvPr/>
        </p:nvPicPr>
        <p:blipFill rotWithShape="1">
          <a:blip r:embed="rId6">
            <a:extLst>
              <a:ext uri="{28A0092B-C50C-407E-A947-70E740481C1C}">
                <a14:useLocalDpi xmlns:a14="http://schemas.microsoft.com/office/drawing/2010/main" val="0"/>
              </a:ext>
            </a:extLst>
          </a:blip>
          <a:srcRect b="6015"/>
          <a:stretch/>
        </p:blipFill>
        <p:spPr bwMode="auto">
          <a:xfrm>
            <a:off x="3962400" y="3850009"/>
            <a:ext cx="5192486" cy="30137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6082" y="4114800"/>
            <a:ext cx="3871118" cy="2246769"/>
          </a:xfrm>
          <a:prstGeom prst="rect">
            <a:avLst/>
          </a:prstGeom>
          <a:noFill/>
        </p:spPr>
        <p:txBody>
          <a:bodyPr wrap="square" rtlCol="0">
            <a:spAutoFit/>
          </a:bodyPr>
          <a:lstStyle/>
          <a:p>
            <a:pPr algn="l"/>
            <a:r>
              <a:rPr lang="en-US" sz="2000" dirty="0" smtClean="0">
                <a:latin typeface="+mn-lt"/>
              </a:rPr>
              <a:t>Methodology for interpolating positions and velocities to regular hourly intervals described in </a:t>
            </a:r>
            <a:r>
              <a:rPr lang="en-US" sz="2000" dirty="0" err="1" smtClean="0">
                <a:latin typeface="+mn-lt"/>
              </a:rPr>
              <a:t>Elipot</a:t>
            </a:r>
            <a:r>
              <a:rPr lang="en-US" sz="2000" dirty="0">
                <a:latin typeface="+mn-lt"/>
              </a:rPr>
              <a:t> </a:t>
            </a:r>
            <a:r>
              <a:rPr lang="en-US" sz="2000" dirty="0" smtClean="0">
                <a:latin typeface="+mn-lt"/>
              </a:rPr>
              <a:t>et al. (2016).  Hourly product with accompanying error bars available on the Global Drifter Program web site.</a:t>
            </a:r>
            <a:endParaRPr lang="en-US" sz="2000"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1666415"/>
      </p:ext>
    </p:extLst>
  </p:cSld>
  <p:clrMapOvr>
    <a:masterClrMapping/>
  </p:clrMapOvr>
  <mc:AlternateContent xmlns:mc="http://schemas.openxmlformats.org/markup-compatibility/2006">
    <mc:Choice xmlns:p14="http://schemas.microsoft.com/office/powerpoint/2010/main" Requires="p14">
      <p:transition spd="slow" p14:dur="2000" advTm="78042"/>
    </mc:Choice>
    <mc:Fallback>
      <p:transition spd="slow" advTm="78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7" y="58057"/>
            <a:ext cx="8229600" cy="868362"/>
          </a:xfrm>
        </p:spPr>
        <p:txBody>
          <a:bodyPr>
            <a:normAutofit fontScale="90000"/>
          </a:bodyPr>
          <a:lstStyle/>
          <a:p>
            <a:r>
              <a:rPr lang="en-US" dirty="0" smtClean="0"/>
              <a:t>Spatial density of hourly drifter data</a:t>
            </a:r>
            <a:endParaRPr lang="en-US" dirty="0"/>
          </a:p>
        </p:txBody>
      </p:sp>
      <p:sp>
        <p:nvSpPr>
          <p:cNvPr id="3" name="TextBox 2"/>
          <p:cNvSpPr txBox="1"/>
          <p:nvPr/>
        </p:nvSpPr>
        <p:spPr>
          <a:xfrm>
            <a:off x="304800" y="5919651"/>
            <a:ext cx="8519318" cy="400110"/>
          </a:xfrm>
          <a:prstGeom prst="rect">
            <a:avLst/>
          </a:prstGeom>
          <a:noFill/>
        </p:spPr>
        <p:txBody>
          <a:bodyPr wrap="square" rtlCol="0">
            <a:spAutoFit/>
          </a:bodyPr>
          <a:lstStyle/>
          <a:p>
            <a:pPr algn="l"/>
            <a:r>
              <a:rPr lang="en-US" sz="2000" dirty="0" smtClean="0">
                <a:latin typeface="+mn-lt"/>
              </a:rPr>
              <a:t>As of version 1.02 (released Dec. 2018, with data through Nov. 2018)</a:t>
            </a:r>
            <a:endParaRPr lang="en-US" sz="2000" dirty="0">
              <a:latin typeface="+mn-lt"/>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556" t="19034" r="2152" b="21755"/>
          <a:stretch/>
        </p:blipFill>
        <p:spPr>
          <a:xfrm>
            <a:off x="-1" y="1219200"/>
            <a:ext cx="9082289" cy="44196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1830431"/>
      </p:ext>
    </p:extLst>
  </p:cSld>
  <p:clrMapOvr>
    <a:masterClrMapping/>
  </p:clrMapOvr>
  <mc:AlternateContent xmlns:mc="http://schemas.openxmlformats.org/markup-compatibility/2006">
    <mc:Choice xmlns:p14="http://schemas.microsoft.com/office/powerpoint/2010/main" Requires="p14">
      <p:transition spd="slow" p14:dur="2000" advTm="22668"/>
    </mc:Choice>
    <mc:Fallback>
      <p:transition spd="slow" advTm="22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Submesoscale vortices in drifter data</a:t>
            </a:r>
            <a:endParaRPr lang="en-US" dirty="0"/>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79" y="1771524"/>
            <a:ext cx="8449907" cy="3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1"/>
          <p:cNvSpPr txBox="1">
            <a:spLocks noChangeArrowheads="1"/>
          </p:cNvSpPr>
          <p:nvPr/>
        </p:nvSpPr>
        <p:spPr bwMode="auto">
          <a:xfrm>
            <a:off x="1066800" y="5181600"/>
            <a:ext cx="769619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400" dirty="0">
                <a:latin typeface="Arial" pitchFamily="34" charset="0"/>
              </a:rPr>
              <a:t>Cyclonic submesoscale vortex, orbital period 0.87-0.9 days (IP: 0.83d), radius &lt;3km</a:t>
            </a:r>
            <a:r>
              <a:rPr lang="en-US" altLang="en-US" sz="1400" dirty="0" smtClean="0">
                <a:latin typeface="Arial" pitchFamily="34" charset="0"/>
              </a:rPr>
              <a:t>.  Lower left inset: u (solid) and v (dashed) velocity around center of mass.  Upper right inset: zonal (solid) and meridional (dashed) displacement from center of mass.  From Lumpkin and </a:t>
            </a:r>
            <a:r>
              <a:rPr lang="en-US" altLang="en-US" sz="1400" dirty="0" err="1" smtClean="0">
                <a:latin typeface="Arial" pitchFamily="34" charset="0"/>
              </a:rPr>
              <a:t>Elipot</a:t>
            </a:r>
            <a:r>
              <a:rPr lang="en-US" altLang="en-US" sz="1400" dirty="0" smtClean="0">
                <a:latin typeface="Arial" pitchFamily="34" charset="0"/>
              </a:rPr>
              <a:t> (2010).</a:t>
            </a:r>
            <a:endParaRPr lang="en-US" altLang="en-US" sz="1400" dirty="0">
              <a:latin typeface="Arial"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9373903"/>
      </p:ext>
    </p:extLst>
  </p:cSld>
  <p:clrMapOvr>
    <a:masterClrMapping/>
  </p:clrMapOvr>
  <mc:AlternateContent xmlns:mc="http://schemas.openxmlformats.org/markup-compatibility/2006">
    <mc:Choice xmlns:p14="http://schemas.microsoft.com/office/powerpoint/2010/main" Requires="p14">
      <p:transition spd="slow" p14:dur="2000" advTm="44605"/>
    </mc:Choice>
    <mc:Fallback>
      <p:transition spd="slow" advTm="44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GB" sz="3200" dirty="0" smtClean="0"/>
              <a:t>Global distribution of inertial energy</a:t>
            </a:r>
            <a:endParaRPr lang="en-US" sz="3200" dirty="0"/>
          </a:p>
        </p:txBody>
      </p:sp>
      <p:pic>
        <p:nvPicPr>
          <p:cNvPr id="5" name="Picture 4"/>
          <p:cNvPicPr>
            <a:picLocks noChangeAspect="1"/>
          </p:cNvPicPr>
          <p:nvPr/>
        </p:nvPicPr>
        <p:blipFill>
          <a:blip r:embed="rId5"/>
          <a:stretch>
            <a:fillRect/>
          </a:stretch>
        </p:blipFill>
        <p:spPr>
          <a:xfrm>
            <a:off x="144757" y="762000"/>
            <a:ext cx="8868999" cy="5410200"/>
          </a:xfrm>
          <a:prstGeom prst="rect">
            <a:avLst/>
          </a:prstGeom>
        </p:spPr>
      </p:pic>
      <p:sp>
        <p:nvSpPr>
          <p:cNvPr id="6" name="TextBox 5"/>
          <p:cNvSpPr txBox="1"/>
          <p:nvPr/>
        </p:nvSpPr>
        <p:spPr>
          <a:xfrm>
            <a:off x="990600" y="6183424"/>
            <a:ext cx="7848600" cy="400110"/>
          </a:xfrm>
          <a:prstGeom prst="rect">
            <a:avLst/>
          </a:prstGeom>
          <a:noFill/>
        </p:spPr>
        <p:txBody>
          <a:bodyPr wrap="square" rtlCol="0">
            <a:spAutoFit/>
          </a:bodyPr>
          <a:lstStyle/>
          <a:p>
            <a:pPr algn="l"/>
            <a:r>
              <a:rPr lang="en-US" sz="2000" dirty="0" smtClean="0">
                <a:latin typeface="+mn-lt"/>
              </a:rPr>
              <a:t>Near-inertial variance from hourly drifter position, from </a:t>
            </a:r>
            <a:r>
              <a:rPr lang="en-US" sz="2000" dirty="0" err="1" smtClean="0">
                <a:latin typeface="+mn-lt"/>
              </a:rPr>
              <a:t>Elipot</a:t>
            </a:r>
            <a:r>
              <a:rPr lang="en-US" sz="2000" dirty="0" smtClean="0">
                <a:latin typeface="+mn-lt"/>
              </a:rPr>
              <a:t> et al. 2010</a:t>
            </a:r>
            <a:endParaRPr lang="en-US" sz="2000"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7786240"/>
      </p:ext>
    </p:extLst>
  </p:cSld>
  <p:clrMapOvr>
    <a:masterClrMapping/>
  </p:clrMapOvr>
  <mc:AlternateContent xmlns:mc="http://schemas.openxmlformats.org/markup-compatibility/2006">
    <mc:Choice xmlns:p14="http://schemas.microsoft.com/office/powerpoint/2010/main" Requires="p14">
      <p:transition spd="slow" p14:dur="2000" advTm="19653"/>
    </mc:Choice>
    <mc:Fallback>
      <p:transition spd="slow" advTm="1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324" y="152400"/>
            <a:ext cx="8229600" cy="944562"/>
          </a:xfrm>
        </p:spPr>
        <p:txBody>
          <a:bodyPr/>
          <a:lstStyle/>
          <a:p>
            <a:r>
              <a:rPr lang="en-US" dirty="0" smtClean="0"/>
              <a:t>Global distribution of tidal energy</a:t>
            </a:r>
            <a:endParaRPr lang="en-US" dirty="0"/>
          </a:p>
        </p:txBody>
      </p:sp>
      <p:sp>
        <p:nvSpPr>
          <p:cNvPr id="3" name="TextBox 2"/>
          <p:cNvSpPr txBox="1">
            <a:spLocks noChangeArrowheads="1"/>
          </p:cNvSpPr>
          <p:nvPr/>
        </p:nvSpPr>
        <p:spPr bwMode="auto">
          <a:xfrm>
            <a:off x="1752600" y="5657671"/>
            <a:ext cx="6858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altLang="en-US" sz="2000" dirty="0" smtClean="0">
                <a:latin typeface="+mn-lt"/>
              </a:rPr>
              <a:t>High-resolution distribution of M2 tidal amplitude derived from high frequency drifter data</a:t>
            </a:r>
          </a:p>
          <a:p>
            <a:pPr algn="r" eaLnBrk="1" hangingPunct="1"/>
            <a:r>
              <a:rPr lang="en-US" altLang="en-US" sz="1600" dirty="0" err="1" smtClean="0">
                <a:latin typeface="+mn-lt"/>
              </a:rPr>
              <a:t>Kodaira</a:t>
            </a:r>
            <a:r>
              <a:rPr lang="en-US" altLang="en-US" sz="1600" dirty="0" smtClean="0">
                <a:latin typeface="+mn-lt"/>
              </a:rPr>
              <a:t> et al. (2016)</a:t>
            </a:r>
          </a:p>
          <a:p>
            <a:pPr algn="r" eaLnBrk="1" hangingPunct="1"/>
            <a:endParaRPr lang="en-US" altLang="en-US" sz="1600" dirty="0">
              <a:latin typeface="+mn-lt"/>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999" y="1219200"/>
            <a:ext cx="8726251" cy="443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408729"/>
      </p:ext>
    </p:extLst>
  </p:cSld>
  <p:clrMapOvr>
    <a:masterClrMapping/>
  </p:clrMapOvr>
  <mc:AlternateContent xmlns:mc="http://schemas.openxmlformats.org/markup-compatibility/2006">
    <mc:Choice xmlns:p14="http://schemas.microsoft.com/office/powerpoint/2010/main" Requires="p14">
      <p:transition spd="slow" p14:dur="2000" advTm="17471"/>
    </mc:Choice>
    <mc:Fallback>
      <p:transition spd="slow" advTm="1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5800" y="76200"/>
            <a:ext cx="7772400" cy="1143000"/>
          </a:xfrm>
        </p:spPr>
        <p:txBody>
          <a:bodyPr/>
          <a:lstStyle/>
          <a:p>
            <a:r>
              <a:rPr lang="en-US" altLang="en-US" smtClean="0"/>
              <a:t>Drogue (sea anchor)</a:t>
            </a:r>
          </a:p>
        </p:txBody>
      </p:sp>
      <p:sp>
        <p:nvSpPr>
          <p:cNvPr id="4099" name="TextBox 3"/>
          <p:cNvSpPr txBox="1">
            <a:spLocks noChangeArrowheads="1"/>
          </p:cNvSpPr>
          <p:nvPr/>
        </p:nvSpPr>
        <p:spPr bwMode="auto">
          <a:xfrm>
            <a:off x="5638800" y="1322388"/>
            <a:ext cx="350520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r>
              <a:rPr lang="en-US" altLang="en-US" sz="1600" dirty="0">
                <a:latin typeface="+mn-lt"/>
              </a:rPr>
              <a:t>Cross-sectional area: 40:1 </a:t>
            </a:r>
          </a:p>
          <a:p>
            <a:pPr algn="l" eaLnBrk="1" hangingPunct="1">
              <a:spcBef>
                <a:spcPct val="0"/>
              </a:spcBef>
              <a:buFontTx/>
              <a:buNone/>
            </a:pPr>
            <a:r>
              <a:rPr lang="en-US" altLang="en-US" sz="1600" dirty="0">
                <a:latin typeface="+mn-lt"/>
              </a:rPr>
              <a:t>      drogue:(tether + surface float)</a:t>
            </a:r>
          </a:p>
          <a:p>
            <a:pPr algn="l" eaLnBrk="1" hangingPunct="1">
              <a:spcBef>
                <a:spcPct val="0"/>
              </a:spcBef>
              <a:buFontTx/>
              <a:buNone/>
            </a:pPr>
            <a:endParaRPr lang="en-US" altLang="en-US" sz="1600" dirty="0">
              <a:latin typeface="+mn-lt"/>
            </a:endParaRPr>
          </a:p>
          <a:p>
            <a:pPr algn="l" eaLnBrk="1" hangingPunct="1">
              <a:spcBef>
                <a:spcPct val="0"/>
              </a:spcBef>
              <a:buFontTx/>
              <a:buNone/>
            </a:pPr>
            <a:r>
              <a:rPr lang="en-US" altLang="en-US" sz="1600" dirty="0">
                <a:latin typeface="+mn-lt"/>
              </a:rPr>
              <a:t>Centered at 15m depth</a:t>
            </a:r>
          </a:p>
          <a:p>
            <a:pPr algn="l" eaLnBrk="1" hangingPunct="1">
              <a:spcBef>
                <a:spcPct val="0"/>
              </a:spcBef>
              <a:buFontTx/>
              <a:buNone/>
            </a:pPr>
            <a:endParaRPr lang="en-US" altLang="en-US" sz="1600" dirty="0">
              <a:latin typeface="+mn-lt"/>
            </a:endParaRPr>
          </a:p>
          <a:p>
            <a:pPr algn="l" eaLnBrk="1" hangingPunct="1">
              <a:spcBef>
                <a:spcPct val="0"/>
              </a:spcBef>
              <a:buFontTx/>
              <a:buNone/>
            </a:pPr>
            <a:r>
              <a:rPr lang="en-US" altLang="en-US" sz="1600" dirty="0">
                <a:latin typeface="+mn-lt"/>
              </a:rPr>
              <a:t>Approximately 10m long</a:t>
            </a:r>
          </a:p>
          <a:p>
            <a:pPr algn="l" eaLnBrk="1" hangingPunct="1">
              <a:spcBef>
                <a:spcPct val="0"/>
              </a:spcBef>
              <a:buFontTx/>
              <a:buNone/>
            </a:pPr>
            <a:endParaRPr lang="en-US" altLang="en-US" sz="1600" dirty="0">
              <a:latin typeface="+mn-lt"/>
            </a:endParaRPr>
          </a:p>
          <a:p>
            <a:pPr algn="l" eaLnBrk="1" hangingPunct="1">
              <a:spcBef>
                <a:spcPct val="0"/>
              </a:spcBef>
              <a:buFontTx/>
              <a:buNone/>
            </a:pPr>
            <a:r>
              <a:rPr lang="en-US" altLang="en-US" sz="1600" dirty="0">
                <a:latin typeface="+mn-lt"/>
              </a:rPr>
              <a:t>When attached, motion relative to 15m currents is &lt;1 cm/s per 10 m/s wind</a:t>
            </a:r>
          </a:p>
          <a:p>
            <a:pPr algn="l" eaLnBrk="1" hangingPunct="1">
              <a:spcBef>
                <a:spcPct val="0"/>
              </a:spcBef>
              <a:buFontTx/>
              <a:buNone/>
            </a:pPr>
            <a:endParaRPr lang="en-US" altLang="en-US" sz="1600" dirty="0">
              <a:latin typeface="+mn-lt"/>
            </a:endParaRPr>
          </a:p>
          <a:p>
            <a:pPr algn="l" eaLnBrk="1" hangingPunct="1">
              <a:spcBef>
                <a:spcPct val="0"/>
              </a:spcBef>
              <a:buFontTx/>
              <a:buNone/>
            </a:pPr>
            <a:r>
              <a:rPr lang="en-US" altLang="en-US" sz="1600" dirty="0">
                <a:latin typeface="+mn-lt"/>
              </a:rPr>
              <a:t>Frequently pulls surface float underwater</a:t>
            </a:r>
          </a:p>
          <a:p>
            <a:pPr algn="l" eaLnBrk="1" hangingPunct="1">
              <a:spcBef>
                <a:spcPct val="0"/>
              </a:spcBef>
              <a:buFontTx/>
              <a:buNone/>
            </a:pPr>
            <a:endParaRPr lang="en-US" altLang="en-US" sz="1600" dirty="0">
              <a:latin typeface="+mn-lt"/>
            </a:endParaRPr>
          </a:p>
          <a:p>
            <a:pPr algn="l" eaLnBrk="1" hangingPunct="1">
              <a:spcBef>
                <a:spcPct val="0"/>
              </a:spcBef>
              <a:buFontTx/>
              <a:buNone/>
            </a:pPr>
            <a:r>
              <a:rPr lang="en-US" altLang="en-US" sz="1600" dirty="0">
                <a:latin typeface="+mn-lt"/>
              </a:rPr>
              <a:t>Drifters typically lose drogue after ~200 days (drifter half-life ~450 days)</a:t>
            </a:r>
          </a:p>
          <a:p>
            <a:pPr algn="l" eaLnBrk="1" hangingPunct="1">
              <a:spcBef>
                <a:spcPct val="0"/>
              </a:spcBef>
              <a:buFontTx/>
              <a:buNone/>
            </a:pPr>
            <a:endParaRPr lang="en-US" altLang="en-US" sz="1600" dirty="0">
              <a:latin typeface="+mn-lt"/>
            </a:endParaRPr>
          </a:p>
          <a:p>
            <a:pPr algn="l" eaLnBrk="1" hangingPunct="1">
              <a:spcBef>
                <a:spcPct val="0"/>
              </a:spcBef>
              <a:buFontTx/>
              <a:buNone/>
            </a:pPr>
            <a:r>
              <a:rPr lang="en-US" altLang="en-US" sz="1600" dirty="0" smtClean="0">
                <a:latin typeface="+mn-lt"/>
              </a:rPr>
              <a:t>~50% </a:t>
            </a:r>
            <a:r>
              <a:rPr lang="en-US" altLang="en-US" sz="1600" dirty="0">
                <a:latin typeface="+mn-lt"/>
              </a:rPr>
              <a:t>of historical data is drogue-off</a:t>
            </a:r>
          </a:p>
        </p:txBody>
      </p:sp>
      <p:pic>
        <p:nvPicPr>
          <p:cNvPr id="4100" name="Picture 5"/>
          <p:cNvPicPr>
            <a:picLocks noChangeAspect="1"/>
          </p:cNvPicPr>
          <p:nvPr/>
        </p:nvPicPr>
        <p:blipFill>
          <a:blip r:embed="rId5">
            <a:extLst>
              <a:ext uri="{28A0092B-C50C-407E-A947-70E740481C1C}">
                <a14:useLocalDpi xmlns:a14="http://schemas.microsoft.com/office/drawing/2010/main" val="0"/>
              </a:ext>
            </a:extLst>
          </a:blip>
          <a:srcRect l="9467" t="22755" r="4266" b="18933"/>
          <a:stretch>
            <a:fillRect/>
          </a:stretch>
        </p:blipFill>
        <p:spPr bwMode="auto">
          <a:xfrm>
            <a:off x="152400" y="1447800"/>
            <a:ext cx="54117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6"/>
          <p:cNvSpPr txBox="1">
            <a:spLocks noChangeArrowheads="1"/>
          </p:cNvSpPr>
          <p:nvPr/>
        </p:nvSpPr>
        <p:spPr bwMode="auto">
          <a:xfrm>
            <a:off x="152400" y="4419600"/>
            <a:ext cx="54117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102870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0"/>
              </a:spcBef>
              <a:buFontTx/>
              <a:buNone/>
            </a:pPr>
            <a:endParaRPr lang="en-US" altLang="en-US" sz="1600" dirty="0">
              <a:latin typeface="+mn-lt"/>
            </a:endParaRPr>
          </a:p>
          <a:p>
            <a:pPr algn="l" eaLnBrk="1" hangingPunct="1">
              <a:spcBef>
                <a:spcPct val="0"/>
              </a:spcBef>
              <a:buFontTx/>
              <a:buNone/>
            </a:pPr>
            <a:r>
              <a:rPr lang="en-US" altLang="en-US" sz="1600" dirty="0">
                <a:latin typeface="+mn-lt"/>
              </a:rPr>
              <a:t>An </a:t>
            </a:r>
            <a:r>
              <a:rPr lang="en-US" altLang="en-US" sz="1600" dirty="0" err="1">
                <a:latin typeface="+mn-lt"/>
              </a:rPr>
              <a:t>undrogued</a:t>
            </a:r>
            <a:r>
              <a:rPr lang="en-US" altLang="en-US" sz="1600" dirty="0">
                <a:latin typeface="+mn-lt"/>
              </a:rPr>
              <a:t> drifter moves differently than a drogued one because:</a:t>
            </a:r>
          </a:p>
          <a:p>
            <a:pPr algn="l" eaLnBrk="1" hangingPunct="1">
              <a:spcBef>
                <a:spcPct val="0"/>
              </a:spcBef>
              <a:buFontTx/>
              <a:buNone/>
            </a:pPr>
            <a:endParaRPr lang="en-US" altLang="en-US" sz="1600" dirty="0">
              <a:latin typeface="+mn-lt"/>
            </a:endParaRPr>
          </a:p>
          <a:p>
            <a:pPr lvl="1" algn="l" eaLnBrk="1" hangingPunct="1">
              <a:spcBef>
                <a:spcPct val="0"/>
              </a:spcBef>
            </a:pPr>
            <a:r>
              <a:rPr lang="en-US" altLang="en-US" sz="2000" dirty="0">
                <a:latin typeface="+mn-lt"/>
              </a:rPr>
              <a:t> velocity shear between 15 m and surface</a:t>
            </a:r>
          </a:p>
          <a:p>
            <a:pPr lvl="1" algn="l" eaLnBrk="1" hangingPunct="1">
              <a:spcBef>
                <a:spcPct val="0"/>
              </a:spcBef>
            </a:pPr>
            <a:r>
              <a:rPr lang="en-US" altLang="en-US" sz="2000" dirty="0">
                <a:latin typeface="+mn-lt"/>
              </a:rPr>
              <a:t>direct wind forcing</a:t>
            </a:r>
          </a:p>
          <a:p>
            <a:pPr lvl="1" algn="l" eaLnBrk="1" hangingPunct="1">
              <a:spcBef>
                <a:spcPct val="0"/>
              </a:spcBef>
            </a:pPr>
            <a:r>
              <a:rPr lang="en-US" altLang="en-US" sz="2000" dirty="0">
                <a:latin typeface="+mn-lt"/>
              </a:rPr>
              <a:t>Stokes drift</a:t>
            </a:r>
            <a:endParaRPr lang="en-US" altLang="en-US" sz="1600" dirty="0">
              <a:latin typeface="+mn-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9196797"/>
      </p:ext>
    </p:extLst>
  </p:cSld>
  <p:clrMapOvr>
    <a:masterClrMapping/>
  </p:clrMapOvr>
  <mc:AlternateContent xmlns:mc="http://schemas.openxmlformats.org/markup-compatibility/2006">
    <mc:Choice xmlns:p14="http://schemas.microsoft.com/office/powerpoint/2010/main" Requires="p14">
      <p:transition spd="slow" p14:dur="2000" advTm="70144"/>
    </mc:Choice>
    <mc:Fallback>
      <p:transition spd="slow" advTm="70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38205</TotalTime>
  <Words>1775</Words>
  <Application>Microsoft Office PowerPoint</Application>
  <PresentationFormat>On-screen Show (4:3)</PresentationFormat>
  <Paragraphs>165</Paragraphs>
  <Slides>20</Slides>
  <Notes>20</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In-situ observations of near-surface ageostrophic and submesoscale ocean currents</vt:lpstr>
      <vt:lpstr>GDP purpose</vt:lpstr>
      <vt:lpstr>The Global Drifter Program drifter</vt:lpstr>
      <vt:lpstr>Hourly drifter observations</vt:lpstr>
      <vt:lpstr>Spatial density of hourly drifter data</vt:lpstr>
      <vt:lpstr>Submesoscale vortices in drifter data</vt:lpstr>
      <vt:lpstr>Global distribution of inertial energy</vt:lpstr>
      <vt:lpstr>Global distribution of tidal energy</vt:lpstr>
      <vt:lpstr>Drogue (sea anchor)</vt:lpstr>
      <vt:lpstr>PowerPoint Presentation</vt:lpstr>
      <vt:lpstr>NEW: directional wave spectrum drifters (DWSD), developed at Scripps Institution of Oceanography, currently being field tested in open ocean.  Preliminary results look very promising.  Targeted deployments planned for 2019 in regions of strong wave/current interaction.</vt:lpstr>
      <vt:lpstr>The LASER drifter</vt:lpstr>
      <vt:lpstr>Globalstar coverage for SPOT trace</vt:lpstr>
      <vt:lpstr>PowerPoint Presentation</vt:lpstr>
      <vt:lpstr>Moored current meters</vt:lpstr>
      <vt:lpstr>Lowered Acoustic Doppler Current Profiler (LADCP)</vt:lpstr>
      <vt:lpstr>Composite LADCP for time-mean equatorial meridional flow</vt:lpstr>
      <vt:lpstr>High Frequency (HF) Radar</vt:lpstr>
      <vt:lpstr>PowerPoint Presentation</vt:lpstr>
      <vt:lpstr>References</vt:lpstr>
    </vt:vector>
  </TitlesOfParts>
  <Company>NOAA/AOML/PhOD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Drifter Program report</dc:title>
  <dc:creator>Rick Lumpkin</dc:creator>
  <cp:lastModifiedBy>Rick Lumpkin</cp:lastModifiedBy>
  <cp:revision>754</cp:revision>
  <cp:lastPrinted>2019-02-15T15:45:36Z</cp:lastPrinted>
  <dcterms:created xsi:type="dcterms:W3CDTF">2000-10-11T22:49:59Z</dcterms:created>
  <dcterms:modified xsi:type="dcterms:W3CDTF">2019-02-15T16:58:02Z</dcterms:modified>
</cp:coreProperties>
</file>