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07" r:id="rId3"/>
    <p:sldId id="308" r:id="rId4"/>
    <p:sldId id="259" r:id="rId5"/>
    <p:sldId id="263" r:id="rId6"/>
    <p:sldId id="277" r:id="rId7"/>
    <p:sldId id="278" r:id="rId8"/>
    <p:sldId id="311" r:id="rId9"/>
    <p:sldId id="313" r:id="rId10"/>
    <p:sldId id="316" r:id="rId11"/>
    <p:sldId id="314" r:id="rId12"/>
    <p:sldId id="312" r:id="rId13"/>
    <p:sldId id="315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288" r:id="rId25"/>
    <p:sldId id="272" r:id="rId26"/>
    <p:sldId id="327" r:id="rId27"/>
    <p:sldId id="328" r:id="rId28"/>
    <p:sldId id="329" r:id="rId29"/>
    <p:sldId id="330" r:id="rId30"/>
    <p:sldId id="273" r:id="rId31"/>
    <p:sldId id="271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42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1" autoAdjust="0"/>
    <p:restoredTop sz="85193" autoAdjust="0"/>
  </p:normalViewPr>
  <p:slideViewPr>
    <p:cSldViewPr>
      <p:cViewPr>
        <p:scale>
          <a:sx n="100" d="100"/>
          <a:sy n="100" d="100"/>
        </p:scale>
        <p:origin x="-46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655EB-DA49-4F30-B718-3FE1644587B5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3789F-E978-4D7B-B008-9992EB2CDA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1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7833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DA507FC-A5A1-AC48-9744-A5E3A29EBF1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7834" name="Rectangle 1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E4333-25CE-5948-8141-7A55C5EF95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79CF1-D5F1-1449-8C11-9E070B2772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1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ACD83-BC5F-8445-82D2-BA04DE78D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89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159E-061C-DE47-BB4F-86BFF13B5E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B266B-DD06-9541-9B9B-26FED82E8F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1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8A8C5-9428-E644-A09A-D50AA277A5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7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46F45-3F6E-E345-8DEB-1537DC70B1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D0EB1-699E-614B-9B7D-D3FB3E238D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5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2FA8A-01B4-954F-95F5-D9FD961BCC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5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1CDA2-10F7-8744-8514-4D05816000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6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0C6C47D2-3744-DF4C-8687-AF91AFAF67F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al.noaa.gov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gger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ribbeanclimate.bz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al.noaa.gov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im.Hendee@noaa.g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oral.noaa.gov/champporta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al.noaa.gov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squid-myfanw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653296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/>
                <a:cs typeface="Palatino"/>
              </a:rPr>
              <a:t>The Coral Reef Early Warning System (CREWS): </a:t>
            </a:r>
          </a:p>
          <a:p>
            <a:pPr algn="ctr"/>
            <a:r>
              <a:rPr lang="en-US" sz="2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/>
                <a:cs typeface="Palatino"/>
              </a:rPr>
              <a:t>A Collaborative Project between</a:t>
            </a:r>
          </a:p>
          <a:p>
            <a:pPr algn="ctr"/>
            <a:r>
              <a:rPr lang="en-US" sz="2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/>
                <a:cs typeface="Palatino"/>
              </a:rPr>
              <a:t>the Caribbean Community Climate Change </a:t>
            </a:r>
            <a:r>
              <a:rPr lang="en-US" sz="2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/>
                <a:cs typeface="Palatino"/>
              </a:rPr>
              <a:t>Center </a:t>
            </a:r>
            <a:r>
              <a:rPr lang="en-US" sz="2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/>
                <a:cs typeface="Palatino"/>
              </a:rPr>
              <a:t>and</a:t>
            </a:r>
          </a:p>
          <a:p>
            <a:pPr algn="ctr"/>
            <a:r>
              <a:rPr lang="en-US" sz="2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/>
                <a:cs typeface="Palatino"/>
              </a:rPr>
              <a:t>the National Oceanic and Atmospheric Administration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913727"/>
            <a:ext cx="4267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Dr. Jim Hendee, Director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Ocean Chemistry and Ecosystems Division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Atlantic Oceanographic and Meteorological Laboratory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National Oceanic and Atmospheric Administration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4301 Rickenbacker Causeway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Miami, Florida  33149-1026    USA</a:t>
            </a:r>
          </a:p>
          <a:p>
            <a:r>
              <a:rPr lang="en-US" sz="1100" b="1" dirty="0" err="1">
                <a:solidFill>
                  <a:prstClr val="white"/>
                </a:solidFill>
                <a:latin typeface="Calibri"/>
              </a:rPr>
              <a:t>Jim.Hendee@noaa.gov</a:t>
            </a:r>
            <a:endParaRPr lang="en-US" sz="11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4343400"/>
            <a:ext cx="2882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John Halas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Environmental Moorings International, Inc.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Key Largo, Florida   33037.  USA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Halas48@gmail.com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4343400"/>
            <a:ext cx="2895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alibri" charset="0"/>
                <a:ea typeface="Calibri" charset="0"/>
                <a:cs typeface="Calibri" charset="0"/>
              </a:rPr>
              <a:t>Albert R Jones</a:t>
            </a:r>
          </a:p>
          <a:p>
            <a:r>
              <a:rPr lang="en-US" sz="1100" b="1" dirty="0">
                <a:latin typeface="Calibri" charset="0"/>
                <a:ea typeface="Calibri" charset="0"/>
                <a:cs typeface="Calibri" charset="0"/>
              </a:rPr>
              <a:t>Instrumentation Officer</a:t>
            </a:r>
          </a:p>
          <a:p>
            <a:r>
              <a:rPr lang="en-US" sz="1100" b="1" dirty="0">
                <a:latin typeface="Calibri" charset="0"/>
                <a:ea typeface="Calibri" charset="0"/>
                <a:cs typeface="Calibri" charset="0"/>
              </a:rPr>
              <a:t>Caribbean Community Climate Change Centre</a:t>
            </a:r>
          </a:p>
          <a:p>
            <a:r>
              <a:rPr lang="en-US" sz="1100" b="1" dirty="0">
                <a:latin typeface="Calibri" charset="0"/>
                <a:ea typeface="Calibri" charset="0"/>
                <a:cs typeface="Calibri" charset="0"/>
              </a:rPr>
              <a:t>Belmopan, Belize</a:t>
            </a:r>
          </a:p>
          <a:p>
            <a:r>
              <a:rPr lang="en-US" sz="1100" b="1" dirty="0" err="1">
                <a:latin typeface="Calibri" charset="0"/>
                <a:ea typeface="Calibri" charset="0"/>
                <a:cs typeface="Calibri" charset="0"/>
              </a:rPr>
              <a:t>Ajones@caribbeanclimate.bz</a:t>
            </a:r>
            <a:endParaRPr lang="en-US" sz="11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3083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Joe Bishop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Ocean Chemistry and Ecosystems Division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Atlantic Oceanographic and Meteorological Laboratory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National Oceanic and Atmospheric Administration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4301 Rickenbacker Causeway</a:t>
            </a:r>
            <a:br>
              <a:rPr lang="en-US" sz="1100" b="1" dirty="0">
                <a:solidFill>
                  <a:prstClr val="white"/>
                </a:solidFill>
                <a:latin typeface="Calibri"/>
              </a:rPr>
            </a:br>
            <a:r>
              <a:rPr lang="en-US" sz="1100" b="1" dirty="0">
                <a:solidFill>
                  <a:prstClr val="white"/>
                </a:solidFill>
                <a:latin typeface="Calibri"/>
              </a:rPr>
              <a:t>Miami, Florida  33149-1026    USA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257800"/>
            <a:ext cx="4648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Michael </a:t>
            </a:r>
            <a:r>
              <a:rPr lang="en-US" sz="1100" b="1" dirty="0" err="1">
                <a:solidFill>
                  <a:prstClr val="white"/>
                </a:solidFill>
                <a:latin typeface="Calibri"/>
              </a:rPr>
              <a:t>Jankulak</a:t>
            </a:r>
            <a:r>
              <a:rPr lang="en-US" sz="1100" b="1" dirty="0">
                <a:solidFill>
                  <a:prstClr val="white"/>
                </a:solidFill>
                <a:latin typeface="Calibri"/>
              </a:rPr>
              <a:t>,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  Dr.  Lew </a:t>
            </a:r>
            <a:r>
              <a:rPr lang="en-US" sz="1100" b="1" dirty="0" err="1">
                <a:solidFill>
                  <a:prstClr val="white"/>
                </a:solidFill>
                <a:latin typeface="Calibri"/>
              </a:rPr>
              <a:t>Gramer</a:t>
            </a:r>
            <a:r>
              <a:rPr lang="en-US" sz="1100" b="1" dirty="0">
                <a:solidFill>
                  <a:prstClr val="white"/>
                </a:solidFill>
                <a:latin typeface="Calibri"/>
              </a:rPr>
              <a:t>, and 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  Dr. </a:t>
            </a:r>
            <a:r>
              <a:rPr lang="en-US" sz="1100" b="1" dirty="0" err="1">
                <a:solidFill>
                  <a:prstClr val="white"/>
                </a:solidFill>
                <a:latin typeface="Calibri"/>
              </a:rPr>
              <a:t>Natchanon</a:t>
            </a:r>
            <a:r>
              <a:rPr lang="en-US" sz="11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100" b="1" dirty="0" err="1">
                <a:solidFill>
                  <a:prstClr val="white"/>
                </a:solidFill>
                <a:latin typeface="Calibri"/>
              </a:rPr>
              <a:t>Amornthammarong</a:t>
            </a:r>
            <a:endParaRPr lang="en-US" sz="1100" b="1" dirty="0">
              <a:solidFill>
                <a:prstClr val="white"/>
              </a:solidFill>
              <a:latin typeface="Calibri"/>
            </a:endParaRP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Cooperative Institute for Marine and Atmospheric Studies</a:t>
            </a:r>
          </a:p>
          <a:p>
            <a:r>
              <a:rPr lang="en-US" sz="1100" b="1" dirty="0" err="1">
                <a:solidFill>
                  <a:prstClr val="white"/>
                </a:solidFill>
                <a:latin typeface="Calibri"/>
              </a:rPr>
              <a:t>Rosenstiel</a:t>
            </a:r>
            <a:r>
              <a:rPr lang="en-US" sz="1100" b="1" dirty="0">
                <a:solidFill>
                  <a:prstClr val="white"/>
                </a:solidFill>
                <a:latin typeface="Calibri"/>
              </a:rPr>
              <a:t> School for Marine and Atmospheric Science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University of Miami</a:t>
            </a:r>
          </a:p>
          <a:p>
            <a:r>
              <a:rPr lang="en-US" sz="1100" b="1" dirty="0">
                <a:solidFill>
                  <a:prstClr val="white"/>
                </a:solidFill>
                <a:latin typeface="Calibri"/>
              </a:rPr>
              <a:t>Miami, Florida 33149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54102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alibri"/>
                <a:ea typeface="Calibri" charset="0"/>
                <a:cs typeface="Calibri"/>
              </a:rPr>
              <a:t>Dr. Pamela Fletcher</a:t>
            </a:r>
          </a:p>
          <a:p>
            <a:r>
              <a:rPr lang="en-US" sz="1100" b="1" dirty="0">
                <a:latin typeface="Calibri"/>
                <a:cs typeface="Calibri"/>
              </a:rPr>
              <a:t>Sea Grant Laboratory Liaison</a:t>
            </a:r>
            <a:br>
              <a:rPr lang="en-US" sz="1100" b="1" dirty="0">
                <a:latin typeface="Calibri"/>
                <a:cs typeface="Calibri"/>
              </a:rPr>
            </a:br>
            <a:r>
              <a:rPr lang="en-US" sz="1100" b="1" dirty="0">
                <a:latin typeface="Calibri"/>
                <a:cs typeface="Calibri"/>
              </a:rPr>
              <a:t>Florida Sea Grant College Program</a:t>
            </a:r>
            <a:br>
              <a:rPr lang="en-US" sz="1100" b="1" dirty="0">
                <a:latin typeface="Calibri"/>
                <a:cs typeface="Calibri"/>
              </a:rPr>
            </a:br>
            <a:r>
              <a:rPr lang="en-US" sz="1100" b="1" dirty="0">
                <a:latin typeface="Calibri"/>
                <a:cs typeface="Calibri"/>
              </a:rPr>
              <a:t>NOAA/AOML Ocean Chemistry and Ecosystems Division</a:t>
            </a:r>
            <a:br>
              <a:rPr lang="en-US" sz="1100" b="1" dirty="0">
                <a:latin typeface="Calibri"/>
                <a:cs typeface="Calibri"/>
              </a:rPr>
            </a:br>
            <a:r>
              <a:rPr lang="en-US" sz="1100" b="1" dirty="0">
                <a:latin typeface="Calibri"/>
                <a:cs typeface="Calibri"/>
              </a:rPr>
              <a:t>4301 Rickenbacker Causeway, Miami, Florida   33149</a:t>
            </a:r>
            <a:br>
              <a:rPr lang="en-US" sz="1100" b="1" dirty="0">
                <a:latin typeface="Calibri"/>
                <a:cs typeface="Calibri"/>
              </a:rPr>
            </a:br>
            <a:endParaRPr lang="en-US" sz="11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84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1D2EC8-2DA3-5347-9B9B-262162F7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6200"/>
            <a:ext cx="6751503" cy="66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23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88B9DF-F3BF-F744-BE79-A8EA0280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88" y="152400"/>
            <a:ext cx="6400800" cy="2685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D0F3C6-DA70-DE45-959C-2EED31789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48000"/>
            <a:ext cx="7523976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1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48A846-0569-CE4E-A95C-EC2EEDEE8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6200"/>
            <a:ext cx="6642765" cy="67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25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6D8686-E685-754E-946E-7A5B6ECE2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8915400" cy="1939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C4165D-338A-2B46-8ED7-F56EE20B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584105"/>
            <a:ext cx="8915400" cy="2064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E74880-7576-A144-84AF-DE8CE7A32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062722"/>
            <a:ext cx="8915400" cy="14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89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C50402-2457-D94F-93E1-64B51F7CD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811985" cy="30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5CDB09-D938-BF47-85B1-FC4FFFB1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4800"/>
            <a:ext cx="9008596" cy="63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84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BF27A2-9EB7-AA4F-AFF7-1F131D64C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9" y="1219200"/>
            <a:ext cx="8928631" cy="4372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E966DD-55CA-644F-83AF-45C9C924A3BB}"/>
              </a:ext>
            </a:extLst>
          </p:cNvPr>
          <p:cNvSpPr/>
          <p:nvPr/>
        </p:nvSpPr>
        <p:spPr>
          <a:xfrm>
            <a:off x="1447800" y="381000"/>
            <a:ext cx="6625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hlinkClick r:id="rId3"/>
              </a:rPr>
              <a:t>http://www.coral.noaa.gov/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champportal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0671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B1E252-A748-274A-9C38-7CF9C8E8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85945"/>
            <a:ext cx="8863780" cy="346225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3474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7641E4-20D3-844B-8647-1F762B422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54678"/>
            <a:ext cx="8991600" cy="4423619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0669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3EFA50-B9EF-1B4D-BABC-578982149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78620"/>
            <a:ext cx="8991600" cy="4807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7D7EBB-D629-214A-88F8-96D256339DFF}"/>
              </a:ext>
            </a:extLst>
          </p:cNvPr>
          <p:cNvSpPr txBox="1"/>
          <p:nvPr/>
        </p:nvSpPr>
        <p:spPr>
          <a:xfrm>
            <a:off x="381000" y="5878324"/>
            <a:ext cx="8610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C000"/>
                </a:solidFill>
              </a:rPr>
              <a:t>Make sure to allow pop-ups when downloading the data!</a:t>
            </a:r>
          </a:p>
        </p:txBody>
      </p:sp>
    </p:spTree>
    <p:extLst>
      <p:ext uri="{BB962C8B-B14F-4D97-AF65-F5344CB8AC3E}">
        <p14:creationId xmlns:p14="http://schemas.microsoft.com/office/powerpoint/2010/main" val="264962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20160"/>
            <a:ext cx="6477000" cy="250444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0789" y="152400"/>
            <a:ext cx="876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Acronyms used: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Coral Health and Monitoring Program (</a:t>
            </a:r>
            <a:r>
              <a:rPr lang="en-US" sz="2000" b="1" dirty="0">
                <a:solidFill>
                  <a:srgbClr val="FEC425"/>
                </a:solidFill>
              </a:rPr>
              <a:t>CHAMP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(the umbrella coral program at AOML)</a:t>
            </a:r>
          </a:p>
          <a:p>
            <a:pPr lvl="2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Integrated Coral Observing Network (</a:t>
            </a:r>
            <a:r>
              <a:rPr lang="en-US" sz="2000" b="1" dirty="0">
                <a:solidFill>
                  <a:srgbClr val="FEC425"/>
                </a:solidFill>
              </a:rPr>
              <a:t>ICON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(Web presence for in situ and satellite measured environmental parameters)</a:t>
            </a:r>
          </a:p>
          <a:p>
            <a:pPr lvl="2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Coral Reef Early Warning System (</a:t>
            </a:r>
            <a:r>
              <a:rPr lang="en-US" sz="2000" b="1" dirty="0">
                <a:solidFill>
                  <a:srgbClr val="FEC425"/>
                </a:solidFill>
              </a:rPr>
              <a:t>CREWS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(in situ coral monitoring stations)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6400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Atlantic Oceanographic and Meteorological Laboratory (in Miami) </a:t>
            </a:r>
          </a:p>
        </p:txBody>
      </p:sp>
    </p:spTree>
    <p:extLst>
      <p:ext uri="{BB962C8B-B14F-4D97-AF65-F5344CB8AC3E}">
        <p14:creationId xmlns:p14="http://schemas.microsoft.com/office/powerpoint/2010/main" val="3538310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A254CC-2B3C-2B49-93E0-61E39E31B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0"/>
            <a:ext cx="8964374" cy="54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44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18FEE5-8403-F349-827F-ABB2113B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17587"/>
            <a:ext cx="8991600" cy="6164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CD5C5C-04C4-A348-9043-F88E03F34D9F}"/>
              </a:ext>
            </a:extLst>
          </p:cNvPr>
          <p:cNvSpPr txBox="1"/>
          <p:nvPr/>
        </p:nvSpPr>
        <p:spPr>
          <a:xfrm>
            <a:off x="1676400" y="762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http://</a:t>
            </a:r>
            <a:r>
              <a:rPr lang="en-US" sz="2400" b="1" dirty="0" err="1">
                <a:solidFill>
                  <a:srgbClr val="FFC000"/>
                </a:solidFill>
              </a:rPr>
              <a:t>ecoforecast.coral.noaa.gov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52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3B37CA-C319-AF40-8337-536C9292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0"/>
            <a:ext cx="8991600" cy="51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8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D312B0-A84C-8246-B7F5-69E0C905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0" y="457200"/>
            <a:ext cx="89447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0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5"/>
          <p:cNvSpPr txBox="1"/>
          <p:nvPr/>
        </p:nvSpPr>
        <p:spPr>
          <a:xfrm>
            <a:off x="76200" y="2286001"/>
            <a:ext cx="8811491" cy="312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i="0" u="none" strike="noStrike" cap="none" dirty="0">
                <a:latin typeface="+mj-lt"/>
                <a:ea typeface="Arial"/>
                <a:cs typeface="Arial"/>
                <a:sym typeface="Arial"/>
              </a:rPr>
              <a:t>This approach requires…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latin typeface="+mj-lt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i="0" u="none" strike="noStrike" cap="none" dirty="0">
                <a:latin typeface="+mj-lt"/>
                <a:ea typeface="Arial"/>
                <a:cs typeface="Arial"/>
                <a:sym typeface="Arial"/>
              </a:rPr>
              <a:t>1)  </a:t>
            </a:r>
            <a:r>
              <a:rPr lang="en-US" sz="1900" i="0" u="none" strike="noStrike" cap="none" dirty="0">
                <a:solidFill>
                  <a:srgbClr val="FFC000"/>
                </a:solidFill>
                <a:latin typeface="+mj-lt"/>
                <a:ea typeface="Arial"/>
                <a:cs typeface="Arial"/>
                <a:sym typeface="Arial"/>
              </a:rPr>
              <a:t>highly robust instrumentation </a:t>
            </a:r>
            <a:r>
              <a:rPr lang="en-US" sz="1900" i="0" u="none" strike="noStrike" cap="none" dirty="0">
                <a:latin typeface="+mj-lt"/>
                <a:ea typeface="Arial"/>
                <a:cs typeface="Arial"/>
                <a:sym typeface="Arial"/>
              </a:rPr>
              <a:t>(in situ, satellite, or other) deployed for long periods and producing high quality data in near real-time,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latin typeface="+mj-lt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i="0" u="none" strike="noStrike" cap="none" dirty="0">
                <a:latin typeface="+mj-lt"/>
                <a:ea typeface="Arial"/>
                <a:cs typeface="Arial"/>
                <a:sym typeface="Arial"/>
              </a:rPr>
              <a:t>2) a </a:t>
            </a:r>
            <a:r>
              <a:rPr lang="en-US" sz="1900" i="0" u="none" strike="noStrike" cap="none" dirty="0">
                <a:solidFill>
                  <a:srgbClr val="FFC000"/>
                </a:solidFill>
                <a:latin typeface="+mj-lt"/>
                <a:ea typeface="Arial"/>
                <a:cs typeface="Arial"/>
                <a:sym typeface="Arial"/>
              </a:rPr>
              <a:t>basic understanding of the process</a:t>
            </a:r>
            <a:r>
              <a:rPr lang="en-US" sz="1900" i="0" u="none" strike="noStrike" cap="none" dirty="0">
                <a:latin typeface="+mj-lt"/>
                <a:ea typeface="Arial"/>
                <a:cs typeface="Arial"/>
                <a:sym typeface="Arial"/>
              </a:rPr>
              <a:t>, behavior  and/or physiology being modeled, and,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latin typeface="+mj-lt"/>
              <a:ea typeface="Arial"/>
              <a:cs typeface="Arial"/>
              <a:sym typeface="Arial"/>
            </a:endParaRPr>
          </a:p>
          <a:p>
            <a:pPr marL="0" marR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i="0" u="none" strike="noStrike" cap="none" dirty="0">
                <a:latin typeface="+mj-lt"/>
                <a:ea typeface="Arial"/>
                <a:cs typeface="Arial"/>
                <a:sym typeface="Arial"/>
              </a:rPr>
              <a:t>3) </a:t>
            </a:r>
            <a:r>
              <a:rPr lang="en-US" sz="1900" i="0" u="none" strike="noStrike" cap="none" dirty="0">
                <a:solidFill>
                  <a:srgbClr val="FFC000"/>
                </a:solidFill>
                <a:latin typeface="+mj-lt"/>
                <a:ea typeface="Arial"/>
                <a:cs typeface="Arial"/>
                <a:sym typeface="Arial"/>
              </a:rPr>
              <a:t>a knowledge of approximate threshold levels </a:t>
            </a:r>
            <a:r>
              <a:rPr lang="en-US" sz="1900" i="0" u="none" strike="noStrike" cap="none" dirty="0">
                <a:latin typeface="+mj-lt"/>
                <a:ea typeface="Arial"/>
                <a:cs typeface="Arial"/>
                <a:sym typeface="Arial"/>
              </a:rPr>
              <a:t>for  single or  synergistically acting environmental parameters that elicit the phenomenon in question. </a:t>
            </a:r>
          </a:p>
        </p:txBody>
      </p:sp>
      <p:sp>
        <p:nvSpPr>
          <p:cNvPr id="5" name="Shape 86"/>
          <p:cNvSpPr txBox="1"/>
          <p:nvPr/>
        </p:nvSpPr>
        <p:spPr>
          <a:xfrm>
            <a:off x="152400" y="228600"/>
            <a:ext cx="8077200" cy="18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i="0" u="none" strike="noStrike" cap="none" dirty="0">
                <a:latin typeface="+mj-lt"/>
                <a:ea typeface="Arial"/>
                <a:cs typeface="Arial"/>
                <a:sym typeface="Arial"/>
              </a:rPr>
              <a:t>We model marine organismal response to the environment (an </a:t>
            </a:r>
            <a:r>
              <a:rPr lang="en-US" sz="2400" i="0" u="none" strike="noStrike" cap="none" dirty="0" err="1">
                <a:latin typeface="+mj-lt"/>
                <a:ea typeface="Arial"/>
                <a:cs typeface="Arial"/>
                <a:sym typeface="Arial"/>
              </a:rPr>
              <a:t>ecoforecast</a:t>
            </a:r>
            <a:r>
              <a:rPr lang="en-US" sz="2400" i="0" u="none" strike="noStrike" cap="none" dirty="0">
                <a:latin typeface="+mj-lt"/>
                <a:ea typeface="Arial"/>
                <a:cs typeface="Arial"/>
                <a:sym typeface="Arial"/>
              </a:rPr>
              <a:t>), utilizing a custom expert system,  in terms of 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i="0" u="none" strike="noStrike" cap="none" dirty="0">
                <a:latin typeface="+mj-lt"/>
                <a:ea typeface="Arial"/>
                <a:cs typeface="Arial"/>
                <a:sym typeface="Arial"/>
              </a:rPr>
              <a:t>  Stimulus/Response Index  (S/RI)</a:t>
            </a:r>
          </a:p>
        </p:txBody>
      </p:sp>
    </p:spTree>
    <p:extLst>
      <p:ext uri="{BB962C8B-B14F-4D97-AF65-F5344CB8AC3E}">
        <p14:creationId xmlns:p14="http://schemas.microsoft.com/office/powerpoint/2010/main" val="2076836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ICON Data are used for Ecological Forecasting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9067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Times New Roman" pitchFamily="26" charset="0"/>
                <a:cs typeface="Times New Roman" pitchFamily="26" charset="0"/>
              </a:rPr>
              <a:t>Ecological forecasts predict the impacts of physical, chemical, biological, and human-induced change on ecosystems and their components.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75916"/>
            <a:ext cx="7772400" cy="4677284"/>
          </a:xfrm>
          <a:prstGeom prst="rect">
            <a:avLst/>
          </a:prstGeom>
          <a:ln w="38100" cmpd="sng">
            <a:solidFill>
              <a:schemeClr val="tx1">
                <a:alpha val="36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209800" y="188758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Little Cayman Bleaching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Ecoforecast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29C3C1-B58B-044E-9F45-2D0A72CB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22906"/>
            <a:ext cx="8458200" cy="6131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E6F6D9-A2F8-6944-B12B-5D0C72D9A78F}"/>
              </a:ext>
            </a:extLst>
          </p:cNvPr>
          <p:cNvSpPr txBox="1"/>
          <p:nvPr/>
        </p:nvSpPr>
        <p:spPr>
          <a:xfrm>
            <a:off x="1905000" y="762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https://prsk1-log.blogspot.com/</a:t>
            </a:r>
          </a:p>
        </p:txBody>
      </p:sp>
    </p:spTree>
    <p:extLst>
      <p:ext uri="{BB962C8B-B14F-4D97-AF65-F5344CB8AC3E}">
        <p14:creationId xmlns:p14="http://schemas.microsoft.com/office/powerpoint/2010/main" val="2791754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0D22F7-3012-BF4A-A60E-3CD07C51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8" y="838200"/>
            <a:ext cx="8978592" cy="5589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A36F79-039E-4049-9F96-FE3310680BE1}"/>
              </a:ext>
            </a:extLst>
          </p:cNvPr>
          <p:cNvSpPr txBox="1"/>
          <p:nvPr/>
        </p:nvSpPr>
        <p:spPr>
          <a:xfrm>
            <a:off x="228600" y="1524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First sign in to </a:t>
            </a:r>
            <a:r>
              <a:rPr lang="en-US" sz="2000" b="1" dirty="0">
                <a:hlinkClick r:id="rId3"/>
              </a:rPr>
              <a:t>http://www.blogger.com</a:t>
            </a:r>
            <a:r>
              <a:rPr lang="en-US" sz="2000" b="1" dirty="0"/>
              <a:t>, then you’ll see this page:</a:t>
            </a:r>
          </a:p>
        </p:txBody>
      </p:sp>
    </p:spTree>
    <p:extLst>
      <p:ext uri="{BB962C8B-B14F-4D97-AF65-F5344CB8AC3E}">
        <p14:creationId xmlns:p14="http://schemas.microsoft.com/office/powerpoint/2010/main" val="2193299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BAB548-7911-1245-AA2A-030E52943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4" y="1219200"/>
            <a:ext cx="8925166" cy="4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4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E7334-DA67-D54F-8D92-08B1B59A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" y="782636"/>
            <a:ext cx="8916357" cy="51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4351" y="3012441"/>
            <a:ext cx="8255188" cy="8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0023" y="1495161"/>
            <a:ext cx="8255188" cy="83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3187700"/>
            <a:ext cx="3797300" cy="214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647561"/>
            <a:ext cx="1125306" cy="1125306"/>
          </a:xfrm>
          <a:prstGeom prst="rect">
            <a:avLst/>
          </a:prstGeom>
          <a:ln>
            <a:solidFill>
              <a:srgbClr val="CCFFCC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600" y="1737479"/>
            <a:ext cx="69507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Caribbean Community Climate Change Center (C5)</a:t>
            </a:r>
          </a:p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Belmopan, Belize</a:t>
            </a:r>
          </a:p>
          <a:p>
            <a:endParaRPr lang="en-US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hlinkClick r:id="rId4"/>
              </a:rPr>
              <a:t>http://www.caribbeanclimate.bz/</a:t>
            </a:r>
            <a:endParaRPr lang="en-US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endParaRPr lang="en-US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Funding for CREWS stations through</a:t>
            </a:r>
          </a:p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the </a:t>
            </a:r>
            <a:r>
              <a:rPr lang="en-US" b="1" u="sng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European Union</a:t>
            </a:r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(and other sources)</a:t>
            </a:r>
          </a:p>
          <a:p>
            <a:endParaRPr lang="en-US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Dr. </a:t>
            </a:r>
            <a:r>
              <a:rPr lang="en-US" b="1" dirty="0" err="1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Kenrick</a:t>
            </a:r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Leslie, Executive Director</a:t>
            </a:r>
          </a:p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Mr. Albert Jones, Instrumentation Officer</a:t>
            </a:r>
          </a:p>
          <a:p>
            <a:endParaRPr lang="en-US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A66ADA-D861-544D-A576-7A5ED87EF1A5}"/>
              </a:ext>
            </a:extLst>
          </p:cNvPr>
          <p:cNvSpPr txBox="1"/>
          <p:nvPr/>
        </p:nvSpPr>
        <p:spPr>
          <a:xfrm>
            <a:off x="2819400" y="470772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Our partner!</a:t>
            </a:r>
          </a:p>
        </p:txBody>
      </p:sp>
    </p:spTree>
    <p:extLst>
      <p:ext uri="{BB962C8B-B14F-4D97-AF65-F5344CB8AC3E}">
        <p14:creationId xmlns:p14="http://schemas.microsoft.com/office/powerpoint/2010/main" val="3684983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0"/>
            <a:ext cx="8686800" cy="606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Lessons learned under CREWS project:</a:t>
            </a:r>
          </a:p>
          <a:p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There must be a </a:t>
            </a:r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responsible, interested person </a:t>
            </a: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or team at the host site to conduct routine maintenance (at least once per month, better if twice per month).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You can’t have a successful buoy deployment without a </a:t>
            </a:r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rigorous maintenance schedule </a:t>
            </a: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and long-range maintenance plan (mostly easy stuff).  </a:t>
            </a:r>
          </a:p>
          <a:p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Part of the maintenance plan must include the proper </a:t>
            </a:r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instrument calibrations</a:t>
            </a: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, some yearly, some biannual.  (Why do this if you don’t want accurate data?)</a:t>
            </a:r>
          </a:p>
          <a:p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Don’t buy/install more instruments than you really need to </a:t>
            </a:r>
            <a:r>
              <a:rPr lang="en-US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answer your conservation and/or research needs</a:t>
            </a:r>
            <a:r>
              <a:rPr lang="en-US" sz="2400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.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82" y="1295400"/>
            <a:ext cx="6220397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228600"/>
            <a:ext cx="533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linkClick r:id="rId3"/>
              </a:rPr>
              <a:t>www.coral.noaa.gov</a:t>
            </a:r>
            <a:endParaRPr lang="en-US" sz="3200" b="1" dirty="0"/>
          </a:p>
          <a:p>
            <a:pPr algn="ctr"/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The World’s First Coral Reef Web Site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4321076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CREWS</a:t>
            </a:r>
          </a:p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Coral Bleaching </a:t>
            </a:r>
          </a:p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Ocean Acidification</a:t>
            </a:r>
          </a:p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Biodiversity</a:t>
            </a:r>
          </a:p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Coral Genomics</a:t>
            </a:r>
          </a:p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Physical Oceanography</a:t>
            </a:r>
          </a:p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Sensor Development</a:t>
            </a:r>
          </a:p>
          <a:p>
            <a:pPr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 Coral-List</a:t>
            </a:r>
          </a:p>
          <a:p>
            <a:pPr>
              <a:buFont typeface="Arial"/>
              <a:buChar char="•"/>
            </a:pPr>
            <a:endParaRPr lang="en-US" sz="1600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74" y="1371600"/>
            <a:ext cx="267252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Questions?</a:t>
            </a:r>
          </a:p>
          <a:p>
            <a:endParaRPr lang="en-US" sz="1700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r>
              <a:rPr lang="en-US" sz="17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hlinkClick r:id="rId4"/>
              </a:rPr>
              <a:t>Jim.Hendee@noaa.gov</a:t>
            </a:r>
            <a:endParaRPr lang="en-US" sz="1700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endParaRPr lang="en-US" sz="1700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40076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The CHAMP Team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609600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Key Research Questions: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What are the </a:t>
            </a:r>
            <a:r>
              <a:rPr lang="en-US" sz="2400" b="1" dirty="0">
                <a:solidFill>
                  <a:srgbClr val="FEC425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long term trends of meteorological and oceanographic parameters</a:t>
            </a: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 at key national and international coral reef areas?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Can </a:t>
            </a:r>
            <a:r>
              <a:rPr lang="en-US" sz="2400" b="1" dirty="0">
                <a:solidFill>
                  <a:srgbClr val="FEC425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various data sources be integrated </a:t>
            </a: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in real time to provide </a:t>
            </a:r>
            <a:r>
              <a:rPr lang="en-US" sz="2400" b="1" dirty="0">
                <a:solidFill>
                  <a:srgbClr val="FEC425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ecological forecasts </a:t>
            </a: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at coral and coastal ecosystem areas?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What are the key </a:t>
            </a:r>
            <a:r>
              <a:rPr lang="en-US" sz="2400" b="1" dirty="0">
                <a:solidFill>
                  <a:srgbClr val="FEC425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environmental correlates related to coral bleaching </a:t>
            </a:r>
            <a:r>
              <a:rPr lang="en-US" sz="2400" b="1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" pitchFamily="-65" charset="0"/>
              </a:rPr>
              <a:t>and other coral ecosystem concerns such as adaptation and resilience, disease, spawning and migrating organisms?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7400" y="18404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hlinkClick r:id="rId2"/>
              </a:rPr>
              <a:t>http://www.coral.noaa.gov/champportal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286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Two sources of data in the ICON Program:</a:t>
            </a:r>
          </a:p>
          <a:p>
            <a:pPr lvl="1"/>
            <a:endParaRPr lang="en-US" sz="1600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~150 Virtual Station (satellite) data sites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In situ CREWS stations</a:t>
            </a:r>
          </a:p>
          <a:p>
            <a:endParaRPr lang="en-US" sz="1600" b="1" dirty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r>
              <a:rPr lang="en-US" sz="1600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Data available at: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362200"/>
            <a:ext cx="8660319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300" y="152401"/>
            <a:ext cx="90977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/>
              <a:t>Nexsens</a:t>
            </a:r>
            <a:r>
              <a:rPr lang="en-US" sz="2300" b="1" dirty="0"/>
              <a:t> 950 Buoy is the foundation for the CREWS Station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624" y="975167"/>
            <a:ext cx="5223076" cy="5223076"/>
          </a:xfrm>
          <a:prstGeom prst="rect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14" y="2370639"/>
            <a:ext cx="4258761" cy="4258761"/>
          </a:xfrm>
          <a:prstGeom prst="rect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07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124200"/>
            <a:ext cx="3911600" cy="3492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2400"/>
            <a:ext cx="3911600" cy="349250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23900"/>
            <a:ext cx="4800600" cy="4800600"/>
          </a:xfrm>
          <a:prstGeom prst="rect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AB038-7409-F24F-BA65-8A757189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010B67-076C-9049-8E4D-CFBBF7357628}"/>
              </a:ext>
            </a:extLst>
          </p:cNvPr>
          <p:cNvSpPr txBox="1"/>
          <p:nvPr/>
        </p:nvSpPr>
        <p:spPr>
          <a:xfrm>
            <a:off x="76200" y="17929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PRSK1 – Paradise Reef, St. Kitts &amp; Nevis </a:t>
            </a:r>
          </a:p>
        </p:txBody>
      </p:sp>
    </p:spTree>
    <p:extLst>
      <p:ext uri="{BB962C8B-B14F-4D97-AF65-F5344CB8AC3E}">
        <p14:creationId xmlns:p14="http://schemas.microsoft.com/office/powerpoint/2010/main" val="170620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F6DAD9-38E5-2A4B-B446-C0777CB7A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140577" cy="6226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918E55-A94F-3740-BB1F-5FE46975EF95}"/>
              </a:ext>
            </a:extLst>
          </p:cNvPr>
          <p:cNvSpPr/>
          <p:nvPr/>
        </p:nvSpPr>
        <p:spPr>
          <a:xfrm>
            <a:off x="2415128" y="38100"/>
            <a:ext cx="4671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hlinkClick r:id="rId3"/>
              </a:rPr>
              <a:t>http://www.coral.noaa.gov/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3057934"/>
      </p:ext>
    </p:extLst>
  </p:cSld>
  <p:clrMapOvr>
    <a:masterClrMapping/>
  </p:clrMapOvr>
</p:sld>
</file>

<file path=ppt/theme/theme1.xml><?xml version="1.0" encoding="utf-8"?>
<a:theme xmlns:a="http://schemas.openxmlformats.org/drawingml/2006/main" name="TM10203782">
  <a:themeElements>
    <a:clrScheme name="Office Theme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 Them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6355</TotalTime>
  <Words>662</Words>
  <Application>Microsoft Office PowerPoint</Application>
  <PresentationFormat>On-screen Show (4:3)</PresentationFormat>
  <Paragraphs>105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TM10203782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CREWS Caribbean Extension </dc:title>
  <dc:subject/>
  <dc:creator>Jim Hendee</dc:creator>
  <cp:keywords/>
  <dc:description/>
  <cp:lastModifiedBy>Rick Lumpkin</cp:lastModifiedBy>
  <cp:revision>252</cp:revision>
  <cp:lastPrinted>2016-06-22T00:51:47Z</cp:lastPrinted>
  <dcterms:created xsi:type="dcterms:W3CDTF">2016-06-22T04:08:35Z</dcterms:created>
  <dcterms:modified xsi:type="dcterms:W3CDTF">2019-05-03T18:52:18Z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TC102037821033</vt:lpwstr>
  </property>
</Properties>
</file>