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5" r:id="rId2"/>
    <p:sldId id="276" r:id="rId3"/>
    <p:sldId id="278" r:id="rId4"/>
    <p:sldId id="279" r:id="rId5"/>
    <p:sldId id="280" r:id="rId6"/>
    <p:sldId id="281" r:id="rId7"/>
    <p:sldId id="268" r:id="rId8"/>
    <p:sldId id="271" r:id="rId9"/>
    <p:sldId id="273" r:id="rId10"/>
    <p:sldId id="270" r:id="rId11"/>
    <p:sldId id="272" r:id="rId12"/>
    <p:sldId id="27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29D1E6-C129-0249-BA21-C693E2D6A2FA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8605C0-8DCB-3548-A480-82839477F2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312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34D8DEE8-7A87-4E01-8ADE-4C49CDD43F74}" type="datetime1">
              <a:rPr lang="en-US" smtClean="0"/>
              <a:pPr/>
              <a:t>2/20/2014</a:t>
            </a:fld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algn="r"/>
            <a:fld id="{F7886C9C-DC18-4195-8FD5-A50AA931D419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F9461-E3EB-40CD-B93F-E5CBBBD8E0BA}" type="datetimeFigureOut">
              <a:rPr lang="en-US" smtClean="0"/>
              <a:pPr/>
              <a:t>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A7543-9AAE-4E9F-B28C-4FCCFD07D4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78FA3-38AD-400D-A4D2-18E8EF129E5F}" type="datetime1">
              <a:rPr lang="en-US" smtClean="0"/>
              <a:pPr/>
              <a:t>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7886C9C-DC18-4195-8FD5-A50AA931D41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FF424-F111-43CB-9C75-D52325012943}" type="datetime1">
              <a:rPr lang="en-US" smtClean="0"/>
              <a:pPr/>
              <a:t>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4A8BBF0-342D-409A-9C0A-B1B451E92883}" type="datetime1">
              <a:rPr lang="en-US" smtClean="0"/>
              <a:pPr/>
              <a:t>2/20/2014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algn="r"/>
            <a:fld id="{F7886C9C-DC18-4195-8FD5-A50AA931D419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A190-4BDC-4D39-B5BB-A14B3E8B1B3D}" type="datetime1">
              <a:rPr lang="en-US" smtClean="0"/>
              <a:pPr/>
              <a:t>2/20/2014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D52F2-9B11-4FC0-9217-7D20B3AC9849}" type="datetime1">
              <a:rPr lang="en-US" smtClean="0"/>
              <a:pPr/>
              <a:t>2/20/2014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13737-8506-438E-ABC0-0BE7E06DCCA6}" type="datetime1">
              <a:rPr lang="en-US" smtClean="0"/>
              <a:pPr/>
              <a:t>2/20/2014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D58AA-1C84-40C9-BFEE-631CCB17636C}" type="datetime1">
              <a:rPr lang="en-US" smtClean="0"/>
              <a:pPr/>
              <a:t>2/20/2014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542C1-4E96-413B-B72E-6C4B39D85C9D}" type="datetime1">
              <a:rPr lang="en-US" smtClean="0"/>
              <a:pPr/>
              <a:t>2/20/2014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7886C9C-DC18-4195-8FD5-A50AA931D41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42AA2-D442-471A-9D69-80392E1E581D}" type="datetime1">
              <a:rPr lang="en-US" smtClean="0"/>
              <a:pPr/>
              <a:t>2/20/2014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EC43563C-D9B3-4432-B336-144C997D6215}" type="datetime1">
              <a:rPr lang="en-US" smtClean="0"/>
              <a:pPr/>
              <a:t>2/20/2014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pPr algn="r"/>
            <a:fld id="{F7886C9C-DC18-4195-8FD5-A50AA931D419}" type="slidenum">
              <a:rPr lang="en-US" smtClean="0"/>
              <a:pPr algn="r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326798"/>
            <a:ext cx="6324600" cy="1828800"/>
          </a:xfrm>
        </p:spPr>
        <p:txBody>
          <a:bodyPr/>
          <a:lstStyle/>
          <a:p>
            <a:pPr algn="ctr"/>
            <a:r>
              <a:rPr lang="en-US" dirty="0" smtClean="0"/>
              <a:t>GDP/</a:t>
            </a:r>
            <a:r>
              <a:rPr lang="en-US" dirty="0" err="1" smtClean="0"/>
              <a:t>kiost</a:t>
            </a:r>
            <a:r>
              <a:rPr lang="en-US" dirty="0" smtClean="0"/>
              <a:t> Partnership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 rot="16200000">
            <a:off x="4900658" y="2841048"/>
            <a:ext cx="6231091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/>
              <a:t>NOAA-Ministry of Oceans and Fisheries (MOF) Joint Project Agreement Ocean Research Panel</a:t>
            </a:r>
          </a:p>
          <a:p>
            <a:pPr algn="ctr"/>
            <a:r>
              <a:rPr lang="en-US" sz="1400" dirty="0" smtClean="0"/>
              <a:t>Honolulu, HI</a:t>
            </a:r>
            <a:endParaRPr lang="en-US" sz="1400" dirty="0"/>
          </a:p>
          <a:p>
            <a:pPr algn="ctr"/>
            <a:r>
              <a:rPr lang="en-US" sz="1400" dirty="0" smtClean="0"/>
              <a:t>25 February, 2014</a:t>
            </a:r>
            <a:endParaRPr lang="en-US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943803" y="4821865"/>
            <a:ext cx="478355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Presented by</a:t>
            </a:r>
            <a:r>
              <a:rPr lang="en-US" sz="2000" dirty="0" smtClean="0">
                <a:solidFill>
                  <a:schemeClr val="bg1"/>
                </a:solidFill>
              </a:rPr>
              <a:t>: Rick Lumpkin, </a:t>
            </a:r>
            <a:r>
              <a:rPr lang="en-US" sz="2000" dirty="0" smtClean="0">
                <a:solidFill>
                  <a:schemeClr val="bg1"/>
                </a:solidFill>
              </a:rPr>
              <a:t>NOAA/AOML</a:t>
            </a:r>
          </a:p>
          <a:p>
            <a:r>
              <a:rPr lang="en-US" sz="2000" dirty="0" smtClean="0">
                <a:solidFill>
                  <a:schemeClr val="bg1"/>
                </a:solidFill>
              </a:rPr>
              <a:t>Created by: Shaun </a:t>
            </a:r>
            <a:r>
              <a:rPr lang="en-US" sz="2000" dirty="0" err="1" smtClean="0">
                <a:solidFill>
                  <a:schemeClr val="bg1"/>
                </a:solidFill>
              </a:rPr>
              <a:t>Dolk</a:t>
            </a:r>
            <a:r>
              <a:rPr lang="en-US" sz="2000" dirty="0" smtClean="0">
                <a:solidFill>
                  <a:schemeClr val="bg1"/>
                </a:solidFill>
              </a:rPr>
              <a:t>, CIMAS/AOML</a:t>
            </a:r>
            <a:endParaRPr lang="en-US" sz="2000" dirty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0719" y="1085004"/>
            <a:ext cx="2187747" cy="1150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2874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globpop.gif"/>
          <p:cNvPicPr>
            <a:picLocks noGrp="1" noChangeAspect="1"/>
          </p:cNvPicPr>
          <p:nvPr>
            <p:ph idx="1"/>
          </p:nvPr>
        </p:nvPicPr>
        <p:blipFill rotWithShape="1">
          <a:blip r:embed="rId2" cstate="email">
            <a:alphaModFix amt="93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672" t="1" r="27178" b="-2997"/>
          <a:stretch/>
        </p:blipFill>
        <p:spPr>
          <a:xfrm>
            <a:off x="381000" y="1719071"/>
            <a:ext cx="3954920" cy="5022512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R/V ARAON Deployment Impacts</a:t>
            </a:r>
            <a:endParaRPr lang="en-US" dirty="0"/>
          </a:p>
        </p:txBody>
      </p:sp>
      <p:sp>
        <p:nvSpPr>
          <p:cNvPr id="5" name="Donut 4"/>
          <p:cNvSpPr/>
          <p:nvPr/>
        </p:nvSpPr>
        <p:spPr>
          <a:xfrm>
            <a:off x="1524001" y="5164667"/>
            <a:ext cx="2518832" cy="963083"/>
          </a:xfrm>
          <a:prstGeom prst="donut">
            <a:avLst>
              <a:gd name="adj" fmla="val 5527"/>
            </a:avLst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Text Placeholder 3"/>
          <p:cNvSpPr txBox="1">
            <a:spLocks/>
          </p:cNvSpPr>
          <p:nvPr/>
        </p:nvSpPr>
        <p:spPr>
          <a:xfrm>
            <a:off x="4582332" y="1798637"/>
            <a:ext cx="4329642" cy="639762"/>
          </a:xfrm>
          <a:prstGeom prst="rect">
            <a:avLst/>
          </a:prstGeom>
        </p:spPr>
        <p:txBody>
          <a:bodyPr>
            <a:noAutofit/>
          </a:bodyPr>
          <a:lstStyle>
            <a:lvl1pPr marL="2743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sz="2000" kern="1200" spc="1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8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6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 pitchFamily="2" charset="2"/>
              <a:buChar char="§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pitchFamily="2" charset="2"/>
              <a:buChar char="§"/>
              <a:defRPr sz="13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82880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ctr">
              <a:buNone/>
            </a:pPr>
            <a:r>
              <a:rPr lang="en-US" sz="2800" dirty="0" smtClean="0"/>
              <a:t>Southern Ocean Deployment Limitations </a:t>
            </a:r>
            <a:endParaRPr lang="en-US" sz="2800" dirty="0"/>
          </a:p>
        </p:txBody>
      </p:sp>
      <p:sp>
        <p:nvSpPr>
          <p:cNvPr id="9" name="Text Placeholder 3"/>
          <p:cNvSpPr txBox="1">
            <a:spLocks/>
          </p:cNvSpPr>
          <p:nvPr/>
        </p:nvSpPr>
        <p:spPr>
          <a:xfrm>
            <a:off x="4582332" y="3098676"/>
            <a:ext cx="4329642" cy="639762"/>
          </a:xfrm>
          <a:prstGeom prst="rect">
            <a:avLst/>
          </a:prstGeom>
        </p:spPr>
        <p:txBody>
          <a:bodyPr>
            <a:noAutofit/>
          </a:bodyPr>
          <a:lstStyle>
            <a:lvl1pPr marL="2743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sz="2000" kern="1200" spc="1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8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6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 pitchFamily="2" charset="2"/>
              <a:buChar char="§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pitchFamily="2" charset="2"/>
              <a:buChar char="§"/>
              <a:defRPr sz="13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82880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 smtClean="0"/>
              <a:t>Limited Container Ship Traffic </a:t>
            </a:r>
          </a:p>
          <a:p>
            <a:endParaRPr lang="en-US" sz="1800" dirty="0"/>
          </a:p>
          <a:p>
            <a:r>
              <a:rPr lang="en-US" sz="1800" dirty="0" smtClean="0"/>
              <a:t>Few Scientific Cruises</a:t>
            </a:r>
          </a:p>
          <a:p>
            <a:pPr lvl="1"/>
            <a:r>
              <a:rPr lang="en-US" sz="1600" dirty="0" smtClean="0"/>
              <a:t>Seasonal Opportunities</a:t>
            </a:r>
          </a:p>
          <a:p>
            <a:pPr lvl="1"/>
            <a:r>
              <a:rPr lang="en-US" sz="1600" dirty="0" smtClean="0"/>
              <a:t>Storage Constraints </a:t>
            </a:r>
          </a:p>
          <a:p>
            <a:pPr lvl="1"/>
            <a:r>
              <a:rPr lang="en-US" sz="1600" dirty="0" smtClean="0"/>
              <a:t>Logistic Requirements </a:t>
            </a:r>
          </a:p>
          <a:p>
            <a:endParaRPr lang="en-US" sz="1800" dirty="0"/>
          </a:p>
          <a:p>
            <a:r>
              <a:rPr lang="en-US" sz="1800" dirty="0" smtClean="0"/>
              <a:t>ACC Assistance Required 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4266793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2041672"/>
            <a:ext cx="8407893" cy="4581891"/>
          </a:xfrm>
        </p:spPr>
        <p:txBody>
          <a:bodyPr>
            <a:normAutofit/>
          </a:bodyPr>
          <a:lstStyle/>
          <a:p>
            <a:r>
              <a:rPr lang="en-US" dirty="0" smtClean="0"/>
              <a:t>Current collaboration between the GDP and KIOST is a success – </a:t>
            </a:r>
            <a:r>
              <a:rPr lang="en-US" b="1" u="sng" dirty="0" smtClean="0"/>
              <a:t>THANK YOU DR. JEON and DR. LEE!!! </a:t>
            </a:r>
          </a:p>
          <a:p>
            <a:pPr lvl="1"/>
            <a:r>
              <a:rPr lang="en-US" dirty="0" smtClean="0"/>
              <a:t>Continue Collaborating in the Western Equatorial Pacific Ocean</a:t>
            </a:r>
          </a:p>
          <a:p>
            <a:pPr lvl="2"/>
            <a:r>
              <a:rPr lang="en-US" dirty="0" smtClean="0"/>
              <a:t>Increase the deployment plan to incorporate an additional 10 drifters (30 </a:t>
            </a:r>
            <a:r>
              <a:rPr lang="en-US" dirty="0" smtClean="0"/>
              <a:t>GDP drifters </a:t>
            </a:r>
            <a:r>
              <a:rPr lang="en-US" dirty="0" smtClean="0"/>
              <a:t>in total)</a:t>
            </a:r>
          </a:p>
          <a:p>
            <a:pPr lvl="1"/>
            <a:r>
              <a:rPr lang="en-US" dirty="0" smtClean="0"/>
              <a:t>Continue Collaborating in the Southern Ocean </a:t>
            </a:r>
          </a:p>
          <a:p>
            <a:r>
              <a:rPr lang="en-US" dirty="0" smtClean="0"/>
              <a:t>GDP and KIOST desire to expand the current collaboration to include additional deployment opportunities of mutual interest:</a:t>
            </a:r>
          </a:p>
          <a:p>
            <a:pPr lvl="1"/>
            <a:r>
              <a:rPr lang="en-US" dirty="0"/>
              <a:t>Arctic Ocean </a:t>
            </a:r>
          </a:p>
          <a:p>
            <a:pPr lvl="2"/>
            <a:r>
              <a:rPr lang="en-US" dirty="0"/>
              <a:t>Including the Bering Sea</a:t>
            </a:r>
          </a:p>
          <a:p>
            <a:pPr lvl="1"/>
            <a:r>
              <a:rPr lang="en-US" dirty="0"/>
              <a:t>Indian </a:t>
            </a:r>
            <a:r>
              <a:rPr lang="en-US" dirty="0" smtClean="0"/>
              <a:t>Ocean</a:t>
            </a:r>
          </a:p>
          <a:p>
            <a:r>
              <a:rPr lang="en-US" dirty="0" smtClean="0"/>
              <a:t>GDP and KIOST desire to work together on drifter-related research. </a:t>
            </a:r>
          </a:p>
          <a:p>
            <a:pPr lvl="1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Plans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596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9098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2041672"/>
            <a:ext cx="8407893" cy="4581891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What is a Drifter? </a:t>
            </a:r>
          </a:p>
          <a:p>
            <a:pPr marL="45720" indent="0">
              <a:buNone/>
            </a:pPr>
            <a:endParaRPr lang="en-US" dirty="0" smtClean="0"/>
          </a:p>
          <a:p>
            <a:r>
              <a:rPr lang="en-US" dirty="0" smtClean="0"/>
              <a:t>Global Drifter Program (GDP) Goals</a:t>
            </a:r>
          </a:p>
          <a:p>
            <a:pPr marL="45720" indent="0">
              <a:buNone/>
            </a:pPr>
            <a:endParaRPr lang="en-US" dirty="0" smtClean="0"/>
          </a:p>
          <a:p>
            <a:r>
              <a:rPr lang="en-US" dirty="0" smtClean="0"/>
              <a:t>GDP Partnerships </a:t>
            </a:r>
          </a:p>
          <a:p>
            <a:pPr marL="45720" indent="0">
              <a:buNone/>
            </a:pPr>
            <a:endParaRPr lang="en-US" dirty="0" smtClean="0"/>
          </a:p>
          <a:p>
            <a:r>
              <a:rPr lang="en-US" dirty="0" smtClean="0"/>
              <a:t>GDP/Korean Collaborative Evolution </a:t>
            </a:r>
          </a:p>
          <a:p>
            <a:pPr lvl="1"/>
            <a:r>
              <a:rPr lang="en-US" dirty="0"/>
              <a:t>Increased Communication and Collaborative Efforts </a:t>
            </a:r>
          </a:p>
          <a:p>
            <a:pPr marL="365760" lvl="1" indent="0">
              <a:buNone/>
            </a:pPr>
            <a:endParaRPr lang="en-US" dirty="0" smtClean="0"/>
          </a:p>
          <a:p>
            <a:r>
              <a:rPr lang="en-US" dirty="0" smtClean="0"/>
              <a:t>POSEIDON Deployments</a:t>
            </a:r>
          </a:p>
          <a:p>
            <a:pPr lvl="1"/>
            <a:r>
              <a:rPr lang="en-US" dirty="0" smtClean="0"/>
              <a:t>Equatorial Pacific </a:t>
            </a:r>
          </a:p>
          <a:p>
            <a:pPr marL="365760" lvl="1" indent="0">
              <a:buNone/>
            </a:pPr>
            <a:endParaRPr lang="en-US" dirty="0" smtClean="0"/>
          </a:p>
          <a:p>
            <a:r>
              <a:rPr lang="en-US" dirty="0" smtClean="0"/>
              <a:t>R/V ARAON Deployments </a:t>
            </a:r>
          </a:p>
          <a:p>
            <a:pPr lvl="1"/>
            <a:r>
              <a:rPr lang="en-US" dirty="0" smtClean="0"/>
              <a:t>Southern Ocean </a:t>
            </a:r>
          </a:p>
          <a:p>
            <a:pPr marL="365760" lvl="1" indent="0">
              <a:buNone/>
            </a:pPr>
            <a:endParaRPr lang="en-US" dirty="0" smtClean="0"/>
          </a:p>
          <a:p>
            <a:r>
              <a:rPr lang="en-US" dirty="0" smtClean="0"/>
              <a:t>Future Plans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9440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drifter.jpe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5698" r="-25698"/>
          <a:stretch/>
        </p:blipFill>
        <p:spPr>
          <a:xfrm>
            <a:off x="-522260" y="1756788"/>
            <a:ext cx="4422734" cy="4752435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GDP Drifter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145430" y="1767302"/>
            <a:ext cx="4213687" cy="4739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/>
              <a:t>Surface Float</a:t>
            </a:r>
          </a:p>
          <a:p>
            <a:r>
              <a:rPr lang="en-US" sz="1200" dirty="0" smtClean="0"/>
              <a:t>       -expected life: 450 days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/>
              <a:t>D-Cell Battery Packs (4-5)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/>
              <a:t>Satellite Transmitter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/>
              <a:t>Sea Surface Temperature Sensor</a:t>
            </a:r>
          </a:p>
          <a:p>
            <a:endParaRPr lang="en-US" dirty="0" smtClean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Drogue (sea-anchor)</a:t>
            </a:r>
          </a:p>
          <a:p>
            <a:r>
              <a:rPr lang="en-US" sz="1200" dirty="0"/>
              <a:t> </a:t>
            </a:r>
            <a:r>
              <a:rPr lang="en-US" sz="1200" dirty="0" smtClean="0"/>
              <a:t>       -expected life: 300 days</a:t>
            </a:r>
            <a:endParaRPr lang="en-US" sz="1200" dirty="0"/>
          </a:p>
          <a:p>
            <a:pPr marL="742950" lvl="1" indent="-285750">
              <a:buFont typeface="Arial"/>
              <a:buChar char="•"/>
            </a:pPr>
            <a:r>
              <a:rPr lang="en-US" dirty="0"/>
              <a:t>Tether Strain Sensor </a:t>
            </a:r>
          </a:p>
          <a:p>
            <a:pPr marL="1200150" lvl="2" indent="-285750">
              <a:buFont typeface="Arial"/>
              <a:buChar char="•"/>
            </a:pPr>
            <a:r>
              <a:rPr lang="en-US" dirty="0"/>
              <a:t>Drogue Detection</a:t>
            </a:r>
          </a:p>
          <a:p>
            <a:pPr marL="285750" indent="-285750">
              <a:buFont typeface="Arial"/>
              <a:buChar char="•"/>
            </a:pPr>
            <a:endParaRPr lang="en-US" dirty="0" smtClean="0"/>
          </a:p>
          <a:p>
            <a:pPr marL="285750" indent="-285750">
              <a:buFont typeface="Arial"/>
              <a:buChar char="•"/>
            </a:pPr>
            <a:r>
              <a:rPr lang="en-US" dirty="0"/>
              <a:t>Cost: ~$1700</a:t>
            </a:r>
          </a:p>
          <a:p>
            <a:pPr lvl="1"/>
            <a:endParaRPr lang="en-US" dirty="0" smtClean="0"/>
          </a:p>
          <a:p>
            <a:pPr marL="742950" lvl="1" indent="-285750">
              <a:buFont typeface="Arial"/>
              <a:buChar char="•"/>
            </a:pPr>
            <a:r>
              <a:rPr lang="en-US" sz="1600" dirty="0" smtClean="0"/>
              <a:t>Additional Sensors Can </a:t>
            </a:r>
            <a:r>
              <a:rPr lang="en-US" sz="1600" dirty="0"/>
              <a:t>B</a:t>
            </a:r>
            <a:r>
              <a:rPr lang="en-US" sz="1600" dirty="0" smtClean="0"/>
              <a:t>e Added</a:t>
            </a:r>
          </a:p>
          <a:p>
            <a:pPr marL="1200150" lvl="2" indent="-285750">
              <a:buFont typeface="Arial"/>
              <a:buChar char="•"/>
            </a:pPr>
            <a:r>
              <a:rPr lang="en-US" sz="1600" dirty="0" smtClean="0"/>
              <a:t>Barometer Sensor</a:t>
            </a:r>
          </a:p>
          <a:p>
            <a:pPr marL="1200150" lvl="2" indent="-285750">
              <a:buFont typeface="Arial"/>
              <a:buChar char="•"/>
            </a:pPr>
            <a:r>
              <a:rPr lang="en-US" sz="1600" dirty="0" smtClean="0"/>
              <a:t>Salinity Sensor</a:t>
            </a:r>
          </a:p>
          <a:p>
            <a:pPr marL="1200150" lvl="2" indent="-285750">
              <a:buFont typeface="Arial"/>
              <a:buChar char="•"/>
            </a:pPr>
            <a:r>
              <a:rPr lang="en-US" sz="1600" dirty="0" smtClean="0"/>
              <a:t>Wind Sensor</a:t>
            </a:r>
          </a:p>
          <a:p>
            <a:pPr marL="1657350" lvl="3" indent="-285750">
              <a:buFont typeface="Arial"/>
              <a:buChar char="•"/>
            </a:pPr>
            <a:r>
              <a:rPr lang="en-US" sz="1600" dirty="0" smtClean="0"/>
              <a:t>Speed and Direction</a:t>
            </a:r>
          </a:p>
        </p:txBody>
      </p:sp>
      <p:pic>
        <p:nvPicPr>
          <p:cNvPr id="6" name="Picture 5" descr="svpb_cut-out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9117" y="1648600"/>
            <a:ext cx="1108175" cy="1694469"/>
          </a:xfrm>
          <a:prstGeom prst="rect">
            <a:avLst/>
          </a:prstGeom>
        </p:spPr>
      </p:pic>
      <p:pic>
        <p:nvPicPr>
          <p:cNvPr id="7" name="Picture 6" descr="DrogueBackground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922" y="3343069"/>
            <a:ext cx="1634129" cy="1089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50669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916363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dirty="0" smtClean="0"/>
              <a:t>The GDP is the principal component of the </a:t>
            </a:r>
            <a:r>
              <a:rPr lang="en-US" i="1" dirty="0" smtClean="0"/>
              <a:t>Global Surface Drifting Buoy Array</a:t>
            </a:r>
            <a:r>
              <a:rPr lang="en-US" dirty="0" smtClean="0"/>
              <a:t>, a branch of NOAA’s Global Ocean Observing System (GOOS) and </a:t>
            </a:r>
            <a:r>
              <a:rPr lang="en-US" i="1" dirty="0" smtClean="0"/>
              <a:t>Global Climate Observing System </a:t>
            </a:r>
            <a:r>
              <a:rPr lang="en-US" dirty="0" smtClean="0"/>
              <a:t>(GCOS) and a scientific project of the DBCP. </a:t>
            </a:r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r>
              <a:rPr lang="en-US" dirty="0" smtClean="0"/>
              <a:t>Objectives: </a:t>
            </a:r>
          </a:p>
          <a:p>
            <a:pPr lvl="1"/>
            <a:r>
              <a:rPr lang="en-US" b="1" u="sng" dirty="0" smtClean="0"/>
              <a:t>Maintain</a:t>
            </a:r>
            <a:r>
              <a:rPr lang="en-US" dirty="0" smtClean="0"/>
              <a:t> a global 5</a:t>
            </a:r>
            <a:r>
              <a:rPr lang="en-US" dirty="0" smtClean="0">
                <a:sym typeface="Symbol"/>
              </a:rPr>
              <a:t></a:t>
            </a:r>
            <a:r>
              <a:rPr lang="en-US" dirty="0" smtClean="0"/>
              <a:t>x5</a:t>
            </a:r>
            <a:r>
              <a:rPr lang="en-US" dirty="0" smtClean="0">
                <a:sym typeface="Symbol"/>
              </a:rPr>
              <a:t></a:t>
            </a:r>
            <a:r>
              <a:rPr lang="en-US" dirty="0" smtClean="0"/>
              <a:t> array of 1250 satellite-tracked </a:t>
            </a:r>
            <a:r>
              <a:rPr lang="en-US" dirty="0" err="1" smtClean="0"/>
              <a:t>Lagrangian</a:t>
            </a:r>
            <a:r>
              <a:rPr lang="en-US" dirty="0" smtClean="0"/>
              <a:t> surface drifting buoys to meet the need for an accurate and globally dense set of in-situ observations: mixed layer currents, SST, atmospheric pressure, winds, and salinity. </a:t>
            </a:r>
          </a:p>
          <a:p>
            <a:pPr marL="365760" lvl="1" indent="0">
              <a:buNone/>
            </a:pPr>
            <a:endParaRPr lang="en-US" dirty="0" smtClean="0"/>
          </a:p>
          <a:p>
            <a:pPr lvl="1"/>
            <a:r>
              <a:rPr lang="en-US" b="1" u="sng" dirty="0" smtClean="0"/>
              <a:t>Provide</a:t>
            </a:r>
            <a:r>
              <a:rPr lang="en-US" dirty="0" smtClean="0"/>
              <a:t> data processing system for scientific use of these data.</a:t>
            </a:r>
          </a:p>
          <a:p>
            <a:pPr marL="365760" lvl="1" indent="0">
              <a:buNone/>
            </a:pPr>
            <a:r>
              <a:rPr lang="en-US" dirty="0" smtClean="0"/>
              <a:t> </a:t>
            </a:r>
          </a:p>
          <a:p>
            <a:pPr marL="45720" indent="0">
              <a:buNone/>
            </a:pPr>
            <a:r>
              <a:rPr lang="en-US" dirty="0" smtClean="0"/>
              <a:t>Drifter data support short-term (seasonal-to-</a:t>
            </a:r>
            <a:r>
              <a:rPr lang="en-US" dirty="0" err="1" smtClean="0"/>
              <a:t>interannual</a:t>
            </a:r>
            <a:r>
              <a:rPr lang="en-US" dirty="0" smtClean="0"/>
              <a:t>) climate predictions as well as climate research and monitoring. 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GDP Goals And Objectives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5667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1"/>
            <a:ext cx="8407893" cy="4821402"/>
          </a:xfrm>
        </p:spPr>
        <p:txBody>
          <a:bodyPr>
            <a:normAutofit fontScale="92500" lnSpcReduction="20000"/>
          </a:bodyPr>
          <a:lstStyle/>
          <a:p>
            <a:pPr marL="45720" indent="0">
              <a:buNone/>
            </a:pPr>
            <a:r>
              <a:rPr lang="en-US" dirty="0"/>
              <a:t>Based on the nature of the drifting buoy, continuous deployments and strategic reseeding is imperative. In order to achieve adequate coverage (5</a:t>
            </a:r>
            <a:r>
              <a:rPr lang="en-US" dirty="0">
                <a:sym typeface="Symbol"/>
              </a:rPr>
              <a:t></a:t>
            </a:r>
            <a:r>
              <a:rPr lang="en-US" dirty="0"/>
              <a:t> x 5</a:t>
            </a:r>
            <a:r>
              <a:rPr lang="en-US" dirty="0">
                <a:sym typeface="Symbol"/>
              </a:rPr>
              <a:t></a:t>
            </a:r>
            <a:r>
              <a:rPr lang="en-US" dirty="0"/>
              <a:t> array of 1250 drifters), frequently repeated, routine deployment </a:t>
            </a:r>
            <a:r>
              <a:rPr lang="en-US" dirty="0">
                <a:solidFill>
                  <a:srgbClr val="534949"/>
                </a:solidFill>
              </a:rPr>
              <a:t>opportunities are needed. </a:t>
            </a:r>
            <a:endParaRPr lang="en-US" dirty="0" smtClean="0">
              <a:solidFill>
                <a:srgbClr val="534949"/>
              </a:solidFill>
            </a:endParaRPr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r>
              <a:rPr lang="en-US" b="1" i="1" u="sng" dirty="0" smtClean="0"/>
              <a:t>Vested </a:t>
            </a:r>
            <a:r>
              <a:rPr lang="en-US" b="1" i="1" u="sng" dirty="0"/>
              <a:t>International Collaborators</a:t>
            </a:r>
            <a:r>
              <a:rPr lang="en-US" b="1" dirty="0"/>
              <a:t> </a:t>
            </a:r>
            <a:r>
              <a:rPr lang="en-US" dirty="0"/>
              <a:t>are agencies that </a:t>
            </a:r>
            <a:r>
              <a:rPr lang="en-US" dirty="0" smtClean="0"/>
              <a:t>either 	purchase </a:t>
            </a:r>
            <a:r>
              <a:rPr lang="en-US" dirty="0" smtClean="0"/>
              <a:t>drifters, </a:t>
            </a:r>
            <a:r>
              <a:rPr lang="en-US" dirty="0" smtClean="0"/>
              <a:t>or upgrade GDP drifters with 	additional sensors. </a:t>
            </a:r>
          </a:p>
          <a:p>
            <a:pPr marL="45720" indent="0">
              <a:buNone/>
            </a:pPr>
            <a:r>
              <a:rPr lang="en-US" dirty="0"/>
              <a:t> </a:t>
            </a:r>
          </a:p>
          <a:p>
            <a:pPr marL="45720" indent="0">
              <a:buNone/>
            </a:pPr>
            <a:r>
              <a:rPr lang="en-US" b="1" i="1" u="sng" dirty="0"/>
              <a:t>International Collaborators</a:t>
            </a:r>
            <a:r>
              <a:rPr lang="en-US" dirty="0"/>
              <a:t> include partners who regularly deploy </a:t>
            </a:r>
            <a:r>
              <a:rPr lang="en-US" dirty="0" smtClean="0"/>
              <a:t>	drifters </a:t>
            </a:r>
            <a:r>
              <a:rPr lang="en-US" dirty="0"/>
              <a:t>on </a:t>
            </a:r>
            <a:r>
              <a:rPr lang="en-US" dirty="0" smtClean="0"/>
              <a:t>behalf </a:t>
            </a:r>
            <a:r>
              <a:rPr lang="en-US" dirty="0"/>
              <a:t>of the </a:t>
            </a:r>
            <a:r>
              <a:rPr lang="en-US" dirty="0" smtClean="0"/>
              <a:t>GDP</a:t>
            </a:r>
            <a:r>
              <a:rPr lang="en-US" dirty="0"/>
              <a:t>. Though these collaborators do </a:t>
            </a:r>
            <a:r>
              <a:rPr lang="en-US" dirty="0" smtClean="0"/>
              <a:t>	not </a:t>
            </a:r>
            <a:r>
              <a:rPr lang="en-US" dirty="0"/>
              <a:t>purchase </a:t>
            </a:r>
            <a:r>
              <a:rPr lang="en-US" dirty="0" smtClean="0"/>
              <a:t>drifters</a:t>
            </a:r>
            <a:r>
              <a:rPr lang="en-US" dirty="0"/>
              <a:t>, they are of great </a:t>
            </a:r>
            <a:r>
              <a:rPr lang="en-US" dirty="0" smtClean="0"/>
              <a:t>importance </a:t>
            </a:r>
            <a:r>
              <a:rPr lang="en-US" dirty="0"/>
              <a:t>in </a:t>
            </a:r>
            <a:r>
              <a:rPr lang="en-US" dirty="0" smtClean="0"/>
              <a:t>	seeding </a:t>
            </a:r>
            <a:r>
              <a:rPr lang="en-US" dirty="0"/>
              <a:t>regions </a:t>
            </a:r>
            <a:r>
              <a:rPr lang="en-US" dirty="0" smtClean="0"/>
              <a:t>otherwise inaccessible.</a:t>
            </a:r>
          </a:p>
          <a:p>
            <a:pPr marL="45720" indent="0">
              <a:buNone/>
            </a:pPr>
            <a:r>
              <a:rPr lang="en-US" dirty="0" smtClean="0"/>
              <a:t> </a:t>
            </a:r>
            <a:endParaRPr lang="en-US" b="1" i="1" u="sng" dirty="0" smtClean="0"/>
          </a:p>
          <a:p>
            <a:pPr marL="45720" indent="0">
              <a:buNone/>
            </a:pPr>
            <a:r>
              <a:rPr lang="en-US" b="1" i="1" u="sng" dirty="0" smtClean="0"/>
              <a:t>Domestic </a:t>
            </a:r>
            <a:r>
              <a:rPr lang="en-US" b="1" i="1" u="sng" dirty="0"/>
              <a:t>Collaborators</a:t>
            </a:r>
            <a:r>
              <a:rPr lang="en-US" b="1" dirty="0"/>
              <a:t> </a:t>
            </a:r>
            <a:r>
              <a:rPr lang="en-US" dirty="0"/>
              <a:t>conduct research using </a:t>
            </a:r>
            <a:r>
              <a:rPr lang="en-US" dirty="0" smtClean="0"/>
              <a:t>drifters and assist 	in the 	deployment of GDP drifters.</a:t>
            </a:r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r>
              <a:rPr lang="en-US" b="1" i="1" u="sng" dirty="0"/>
              <a:t>GDP Affiliates</a:t>
            </a:r>
            <a:r>
              <a:rPr lang="en-US" b="1" dirty="0"/>
              <a:t> </a:t>
            </a:r>
            <a:r>
              <a:rPr lang="en-US" dirty="0"/>
              <a:t>include NOAA </a:t>
            </a:r>
            <a:r>
              <a:rPr lang="en-US" dirty="0" smtClean="0"/>
              <a:t>employees and NOAA contractors.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Successful GDP Partnerships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9336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4-Point Star 20"/>
          <p:cNvSpPr/>
          <p:nvPr/>
        </p:nvSpPr>
        <p:spPr>
          <a:xfrm>
            <a:off x="1196411" y="6113831"/>
            <a:ext cx="100670" cy="142442"/>
          </a:xfrm>
          <a:prstGeom prst="star4">
            <a:avLst/>
          </a:prstGeom>
          <a:solidFill>
            <a:srgbClr val="FF00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5-Point Star 21"/>
          <p:cNvSpPr/>
          <p:nvPr/>
        </p:nvSpPr>
        <p:spPr>
          <a:xfrm>
            <a:off x="1142916" y="5640543"/>
            <a:ext cx="223781" cy="201010"/>
          </a:xfrm>
          <a:prstGeom prst="star5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6-Point Star 23"/>
          <p:cNvSpPr/>
          <p:nvPr/>
        </p:nvSpPr>
        <p:spPr>
          <a:xfrm>
            <a:off x="5225756" y="5995840"/>
            <a:ext cx="106826" cy="121556"/>
          </a:xfrm>
          <a:prstGeom prst="star6">
            <a:avLst/>
          </a:prstGeom>
          <a:solidFill>
            <a:srgbClr val="FFFF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 flipH="1">
            <a:off x="1196411" y="6502596"/>
            <a:ext cx="70346" cy="71221"/>
          </a:xfrm>
          <a:prstGeom prst="ellipse">
            <a:avLst/>
          </a:prstGeom>
          <a:solidFill>
            <a:srgbClr val="FF66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228934" y="6400926"/>
            <a:ext cx="83087" cy="71221"/>
          </a:xfrm>
          <a:prstGeom prst="ellipse">
            <a:avLst/>
          </a:prstGeom>
          <a:solidFill>
            <a:srgbClr val="FFFF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2250552" y="308625"/>
            <a:ext cx="4728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SUCCESSFUL GDP PARTNERSHIPS</a:t>
            </a:r>
            <a:endParaRPr lang="en-US" sz="2400" dirty="0"/>
          </a:p>
        </p:txBody>
      </p:sp>
      <p:sp>
        <p:nvSpPr>
          <p:cNvPr id="35" name="TextBox 34"/>
          <p:cNvSpPr txBox="1"/>
          <p:nvPr/>
        </p:nvSpPr>
        <p:spPr>
          <a:xfrm>
            <a:off x="1586033" y="5571630"/>
            <a:ext cx="258009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00" dirty="0" smtClean="0"/>
              <a:t>Vested International Collaborator</a:t>
            </a:r>
          </a:p>
          <a:p>
            <a:r>
              <a:rPr lang="en-US" sz="900" dirty="0" smtClean="0"/>
              <a:t>           (purchase and/or upgrade drifters)</a:t>
            </a:r>
            <a:endParaRPr lang="en-US" sz="900" dirty="0"/>
          </a:p>
        </p:txBody>
      </p:sp>
      <p:sp>
        <p:nvSpPr>
          <p:cNvPr id="36" name="TextBox 35"/>
          <p:cNvSpPr txBox="1"/>
          <p:nvPr/>
        </p:nvSpPr>
        <p:spPr>
          <a:xfrm>
            <a:off x="1586033" y="6059885"/>
            <a:ext cx="2013210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00" dirty="0" smtClean="0"/>
              <a:t>International Collaborator</a:t>
            </a:r>
            <a:endParaRPr lang="en-US" sz="1300" dirty="0"/>
          </a:p>
        </p:txBody>
      </p:sp>
      <p:sp>
        <p:nvSpPr>
          <p:cNvPr id="37" name="TextBox 36"/>
          <p:cNvSpPr txBox="1"/>
          <p:nvPr/>
        </p:nvSpPr>
        <p:spPr>
          <a:xfrm>
            <a:off x="1577972" y="6399069"/>
            <a:ext cx="1294589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00" dirty="0" smtClean="0"/>
              <a:t>US Collaborator </a:t>
            </a:r>
            <a:endParaRPr lang="en-US" sz="1300" dirty="0"/>
          </a:p>
        </p:txBody>
      </p:sp>
      <p:sp>
        <p:nvSpPr>
          <p:cNvPr id="38" name="TextBox 37"/>
          <p:cNvSpPr txBox="1"/>
          <p:nvPr/>
        </p:nvSpPr>
        <p:spPr>
          <a:xfrm>
            <a:off x="5533437" y="5913691"/>
            <a:ext cx="2254568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00" dirty="0" smtClean="0"/>
              <a:t>Global Drifter Program (GDP)</a:t>
            </a:r>
            <a:endParaRPr lang="en-US" sz="1300" dirty="0"/>
          </a:p>
        </p:txBody>
      </p:sp>
      <p:sp>
        <p:nvSpPr>
          <p:cNvPr id="39" name="TextBox 38"/>
          <p:cNvSpPr txBox="1"/>
          <p:nvPr/>
        </p:nvSpPr>
        <p:spPr>
          <a:xfrm>
            <a:off x="5533437" y="6291198"/>
            <a:ext cx="1177939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00" dirty="0" smtClean="0"/>
              <a:t>GDP Affiliates</a:t>
            </a:r>
            <a:endParaRPr lang="en-US" sz="1300" dirty="0"/>
          </a:p>
        </p:txBody>
      </p:sp>
      <p:pic>
        <p:nvPicPr>
          <p:cNvPr id="3" name="Picture 2" descr="globpop.gif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580" y="861423"/>
            <a:ext cx="8334337" cy="4536962"/>
          </a:xfrm>
          <a:prstGeom prst="rect">
            <a:avLst/>
          </a:prstGeom>
        </p:spPr>
      </p:pic>
      <p:sp>
        <p:nvSpPr>
          <p:cNvPr id="40" name="5-Point Star 39"/>
          <p:cNvSpPr/>
          <p:nvPr/>
        </p:nvSpPr>
        <p:spPr>
          <a:xfrm>
            <a:off x="5596711" y="1843592"/>
            <a:ext cx="223781" cy="201010"/>
          </a:xfrm>
          <a:prstGeom prst="star5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5-Point Star 40"/>
          <p:cNvSpPr/>
          <p:nvPr/>
        </p:nvSpPr>
        <p:spPr>
          <a:xfrm>
            <a:off x="6785487" y="3236035"/>
            <a:ext cx="223781" cy="201010"/>
          </a:xfrm>
          <a:prstGeom prst="star5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5-Point Star 42"/>
          <p:cNvSpPr/>
          <p:nvPr/>
        </p:nvSpPr>
        <p:spPr>
          <a:xfrm>
            <a:off x="7843051" y="2044602"/>
            <a:ext cx="223781" cy="201010"/>
          </a:xfrm>
          <a:prstGeom prst="star5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5-Point Star 43"/>
          <p:cNvSpPr/>
          <p:nvPr/>
        </p:nvSpPr>
        <p:spPr>
          <a:xfrm>
            <a:off x="3744900" y="3943639"/>
            <a:ext cx="223781" cy="201010"/>
          </a:xfrm>
          <a:prstGeom prst="star5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5-Point Star 44"/>
          <p:cNvSpPr/>
          <p:nvPr/>
        </p:nvSpPr>
        <p:spPr>
          <a:xfrm>
            <a:off x="2805300" y="3537550"/>
            <a:ext cx="223781" cy="201010"/>
          </a:xfrm>
          <a:prstGeom prst="star5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4-Point Star 45"/>
          <p:cNvSpPr/>
          <p:nvPr/>
        </p:nvSpPr>
        <p:spPr>
          <a:xfrm>
            <a:off x="6222596" y="3345715"/>
            <a:ext cx="100670" cy="142442"/>
          </a:xfrm>
          <a:prstGeom prst="star4">
            <a:avLst/>
          </a:prstGeom>
          <a:solidFill>
            <a:srgbClr val="FF00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4-Point Star 46"/>
          <p:cNvSpPr/>
          <p:nvPr/>
        </p:nvSpPr>
        <p:spPr>
          <a:xfrm>
            <a:off x="7515769" y="2671775"/>
            <a:ext cx="100670" cy="142442"/>
          </a:xfrm>
          <a:prstGeom prst="star4">
            <a:avLst/>
          </a:prstGeom>
          <a:solidFill>
            <a:srgbClr val="FF00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4-Point Star 47"/>
          <p:cNvSpPr/>
          <p:nvPr/>
        </p:nvSpPr>
        <p:spPr>
          <a:xfrm>
            <a:off x="1246746" y="3555934"/>
            <a:ext cx="100670" cy="142442"/>
          </a:xfrm>
          <a:prstGeom prst="star4">
            <a:avLst/>
          </a:prstGeom>
          <a:solidFill>
            <a:srgbClr val="FF00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4-Point Star 48"/>
          <p:cNvSpPr/>
          <p:nvPr/>
        </p:nvSpPr>
        <p:spPr>
          <a:xfrm>
            <a:off x="3029081" y="2347454"/>
            <a:ext cx="100670" cy="142442"/>
          </a:xfrm>
          <a:prstGeom prst="star4">
            <a:avLst/>
          </a:prstGeom>
          <a:solidFill>
            <a:srgbClr val="FF00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4-Point Star 49"/>
          <p:cNvSpPr/>
          <p:nvPr/>
        </p:nvSpPr>
        <p:spPr>
          <a:xfrm>
            <a:off x="2754965" y="2347454"/>
            <a:ext cx="100670" cy="142442"/>
          </a:xfrm>
          <a:prstGeom prst="star4">
            <a:avLst/>
          </a:prstGeom>
          <a:solidFill>
            <a:srgbClr val="FF00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4-Point Star 50"/>
          <p:cNvSpPr/>
          <p:nvPr/>
        </p:nvSpPr>
        <p:spPr>
          <a:xfrm>
            <a:off x="7397516" y="2489896"/>
            <a:ext cx="100670" cy="142442"/>
          </a:xfrm>
          <a:prstGeom prst="star4">
            <a:avLst/>
          </a:prstGeom>
          <a:solidFill>
            <a:srgbClr val="FF00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4-Point Star 51"/>
          <p:cNvSpPr/>
          <p:nvPr/>
        </p:nvSpPr>
        <p:spPr>
          <a:xfrm>
            <a:off x="2200118" y="3093593"/>
            <a:ext cx="100670" cy="142442"/>
          </a:xfrm>
          <a:prstGeom prst="star4">
            <a:avLst/>
          </a:prstGeom>
          <a:solidFill>
            <a:srgbClr val="FF00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4-Point Star 52"/>
          <p:cNvSpPr/>
          <p:nvPr/>
        </p:nvSpPr>
        <p:spPr>
          <a:xfrm>
            <a:off x="1727240" y="2814217"/>
            <a:ext cx="100670" cy="142442"/>
          </a:xfrm>
          <a:prstGeom prst="star4">
            <a:avLst/>
          </a:prstGeom>
          <a:solidFill>
            <a:srgbClr val="FF00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6-Point Star 53"/>
          <p:cNvSpPr/>
          <p:nvPr/>
        </p:nvSpPr>
        <p:spPr>
          <a:xfrm>
            <a:off x="6080162" y="2549247"/>
            <a:ext cx="106826" cy="121556"/>
          </a:xfrm>
          <a:prstGeom prst="star6">
            <a:avLst/>
          </a:prstGeom>
          <a:solidFill>
            <a:srgbClr val="FFFF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5165356" y="2103170"/>
            <a:ext cx="83087" cy="71221"/>
          </a:xfrm>
          <a:prstGeom prst="ellipse">
            <a:avLst/>
          </a:prstGeom>
          <a:solidFill>
            <a:srgbClr val="FF66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5282999" y="2378491"/>
            <a:ext cx="83087" cy="71221"/>
          </a:xfrm>
          <a:prstGeom prst="ellipse">
            <a:avLst/>
          </a:prstGeom>
          <a:solidFill>
            <a:srgbClr val="FF66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5206899" y="2138780"/>
            <a:ext cx="83087" cy="71221"/>
          </a:xfrm>
          <a:prstGeom prst="ellipse">
            <a:avLst/>
          </a:prstGeom>
          <a:solidFill>
            <a:srgbClr val="FFFF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6145444" y="2257877"/>
            <a:ext cx="83087" cy="71221"/>
          </a:xfrm>
          <a:prstGeom prst="ellipse">
            <a:avLst/>
          </a:prstGeom>
          <a:solidFill>
            <a:srgbClr val="FFFF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6080162" y="2418675"/>
            <a:ext cx="83087" cy="71221"/>
          </a:xfrm>
          <a:prstGeom prst="ellipse">
            <a:avLst/>
          </a:prstGeom>
          <a:solidFill>
            <a:srgbClr val="FFFF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4385996" y="2670803"/>
            <a:ext cx="83087" cy="71221"/>
          </a:xfrm>
          <a:prstGeom prst="ellipse">
            <a:avLst/>
          </a:prstGeom>
          <a:solidFill>
            <a:srgbClr val="FFFF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4-Point Star 60"/>
          <p:cNvSpPr/>
          <p:nvPr/>
        </p:nvSpPr>
        <p:spPr>
          <a:xfrm>
            <a:off x="8248763" y="3698376"/>
            <a:ext cx="91526" cy="165700"/>
          </a:xfrm>
          <a:prstGeom prst="star4">
            <a:avLst/>
          </a:prstGeom>
          <a:solidFill>
            <a:srgbClr val="FF00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546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72462" y="1719071"/>
            <a:ext cx="7816430" cy="4879792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Coastal and Ocean </a:t>
            </a:r>
            <a:r>
              <a:rPr lang="en-US" dirty="0" smtClean="0"/>
              <a:t>Observation Panel Meeting </a:t>
            </a:r>
          </a:p>
          <a:p>
            <a:pPr marL="45720" indent="0">
              <a:buNone/>
            </a:pPr>
            <a:r>
              <a:rPr lang="en-US" dirty="0"/>
              <a:t> </a:t>
            </a:r>
            <a:r>
              <a:rPr lang="en-US" dirty="0" smtClean="0"/>
              <a:t>  – </a:t>
            </a:r>
            <a:r>
              <a:rPr lang="en-US" dirty="0" err="1" smtClean="0"/>
              <a:t>Jeju</a:t>
            </a:r>
            <a:r>
              <a:rPr lang="en-US" dirty="0" smtClean="0"/>
              <a:t>, </a:t>
            </a:r>
            <a:r>
              <a:rPr lang="en-US" dirty="0"/>
              <a:t>K</a:t>
            </a:r>
            <a:r>
              <a:rPr lang="en-US" dirty="0" smtClean="0"/>
              <a:t>orea – 11-12 October, 2007</a:t>
            </a:r>
          </a:p>
          <a:p>
            <a:pPr lvl="1"/>
            <a:r>
              <a:rPr lang="en-US" dirty="0" smtClean="0"/>
              <a:t>Addressed: </a:t>
            </a:r>
          </a:p>
          <a:p>
            <a:pPr lvl="2"/>
            <a:r>
              <a:rPr lang="en-US" dirty="0" smtClean="0"/>
              <a:t>Missing Deployment Reports</a:t>
            </a:r>
          </a:p>
          <a:p>
            <a:pPr lvl="2"/>
            <a:r>
              <a:rPr lang="en-US" dirty="0" smtClean="0"/>
              <a:t>Data Formatting Issues </a:t>
            </a:r>
          </a:p>
          <a:p>
            <a:pPr lvl="2"/>
            <a:r>
              <a:rPr lang="en-US" dirty="0" smtClean="0"/>
              <a:t>Communication Concerns  </a:t>
            </a:r>
          </a:p>
          <a:p>
            <a:pPr marL="640080" lvl="2" indent="0">
              <a:buNone/>
            </a:pPr>
            <a:endParaRPr lang="en-US" dirty="0" smtClean="0"/>
          </a:p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Coastal </a:t>
            </a:r>
            <a:r>
              <a:rPr lang="en-US" dirty="0"/>
              <a:t>and Ocean </a:t>
            </a:r>
            <a:r>
              <a:rPr lang="en-US" dirty="0" smtClean="0"/>
              <a:t>Observation Panel Meeting </a:t>
            </a:r>
            <a:endParaRPr lang="en-US" dirty="0"/>
          </a:p>
          <a:p>
            <a:pPr marL="45720" indent="0">
              <a:buNone/>
            </a:pPr>
            <a:r>
              <a:rPr lang="en-US" dirty="0"/>
              <a:t>   – </a:t>
            </a:r>
            <a:r>
              <a:rPr lang="en-US" dirty="0" smtClean="0"/>
              <a:t>Miami, Florida </a:t>
            </a:r>
            <a:r>
              <a:rPr lang="en-US" dirty="0"/>
              <a:t>– </a:t>
            </a:r>
            <a:r>
              <a:rPr lang="en-US" dirty="0" smtClean="0"/>
              <a:t>22-23 April, 2009</a:t>
            </a:r>
          </a:p>
          <a:p>
            <a:pPr lvl="1"/>
            <a:r>
              <a:rPr lang="en-US" dirty="0" smtClean="0"/>
              <a:t>Addressed: </a:t>
            </a:r>
          </a:p>
          <a:p>
            <a:pPr lvl="2"/>
            <a:r>
              <a:rPr lang="en-US" dirty="0" smtClean="0"/>
              <a:t>Communication Concerns</a:t>
            </a:r>
          </a:p>
          <a:p>
            <a:pPr lvl="3"/>
            <a:r>
              <a:rPr lang="en-US" dirty="0"/>
              <a:t>Established Agency Contacts </a:t>
            </a:r>
            <a:r>
              <a:rPr lang="en-US" dirty="0" smtClean="0"/>
              <a:t>within KIOST</a:t>
            </a:r>
          </a:p>
          <a:p>
            <a:pPr lvl="2"/>
            <a:r>
              <a:rPr lang="en-US" dirty="0" smtClean="0"/>
              <a:t>Mutual Benefits Using Drifter Deployments</a:t>
            </a:r>
          </a:p>
          <a:p>
            <a:pPr lvl="2"/>
            <a:endParaRPr lang="en-US" dirty="0" smtClean="0"/>
          </a:p>
          <a:p>
            <a:r>
              <a:rPr lang="en-US" dirty="0"/>
              <a:t>3</a:t>
            </a:r>
            <a:r>
              <a:rPr lang="en-US" baseline="30000" dirty="0"/>
              <a:t>rd</a:t>
            </a:r>
            <a:r>
              <a:rPr lang="en-US" dirty="0"/>
              <a:t> Seminar on Ocean Climate Collaboration </a:t>
            </a:r>
            <a:endParaRPr lang="en-US" dirty="0" smtClean="0"/>
          </a:p>
          <a:p>
            <a:pPr marL="45720" indent="0">
              <a:buNone/>
            </a:pPr>
            <a:r>
              <a:rPr lang="en-US" dirty="0"/>
              <a:t> – Seattle, Washington – 15-16 April, 2013</a:t>
            </a:r>
          </a:p>
          <a:p>
            <a:pPr lvl="1"/>
            <a:r>
              <a:rPr lang="en-US" dirty="0"/>
              <a:t>Addressed: </a:t>
            </a:r>
          </a:p>
          <a:p>
            <a:pPr lvl="2"/>
            <a:r>
              <a:rPr lang="en-US" dirty="0"/>
              <a:t>Accomplishments Achieved </a:t>
            </a:r>
          </a:p>
          <a:p>
            <a:pPr lvl="2"/>
            <a:r>
              <a:rPr lang="en-US" dirty="0"/>
              <a:t>Desire to Continue Collaborative Efforts</a:t>
            </a:r>
          </a:p>
          <a:p>
            <a:pPr lvl="3"/>
            <a:r>
              <a:rPr lang="en-US" dirty="0"/>
              <a:t>Possible Expansion of Current Parameters  </a:t>
            </a:r>
            <a:endParaRPr lang="en-US" dirty="0" smtClean="0"/>
          </a:p>
          <a:p>
            <a:pPr marL="914400" lvl="3" indent="0">
              <a:buNone/>
            </a:pPr>
            <a:endParaRPr lang="en-US" dirty="0"/>
          </a:p>
          <a:p>
            <a:r>
              <a:rPr lang="en-US" dirty="0" smtClean="0"/>
              <a:t>4</a:t>
            </a:r>
            <a:r>
              <a:rPr lang="en-US" baseline="30000" dirty="0" smtClean="0"/>
              <a:t>th</a:t>
            </a:r>
            <a:r>
              <a:rPr lang="en-US" dirty="0" smtClean="0"/>
              <a:t> Joint Project Agreement Ocean Research Panel </a:t>
            </a:r>
          </a:p>
          <a:p>
            <a:pPr marL="45720" indent="0">
              <a:buNone/>
            </a:pPr>
            <a:r>
              <a:rPr lang="en-US" dirty="0"/>
              <a:t>  – </a:t>
            </a:r>
            <a:r>
              <a:rPr lang="en-US" dirty="0" smtClean="0"/>
              <a:t>Honolulu, Hawaii </a:t>
            </a:r>
            <a:r>
              <a:rPr lang="en-US" dirty="0"/>
              <a:t>– </a:t>
            </a:r>
            <a:r>
              <a:rPr lang="en-US" dirty="0" smtClean="0"/>
              <a:t>25 February, 2014</a:t>
            </a:r>
          </a:p>
          <a:p>
            <a:pPr lvl="1"/>
            <a:r>
              <a:rPr lang="en-US" dirty="0" smtClean="0"/>
              <a:t>Address: </a:t>
            </a:r>
            <a:endParaRPr lang="en-US" dirty="0"/>
          </a:p>
          <a:p>
            <a:pPr lvl="2"/>
            <a:r>
              <a:rPr lang="en-US" dirty="0" smtClean="0"/>
              <a:t>Successful Deployments from R/V ARAON</a:t>
            </a:r>
            <a:endParaRPr lang="en-US" dirty="0"/>
          </a:p>
          <a:p>
            <a:pPr lvl="2"/>
            <a:r>
              <a:rPr lang="en-US" dirty="0"/>
              <a:t>Desire to Continue Collaborative Efforts</a:t>
            </a:r>
          </a:p>
          <a:p>
            <a:pPr lvl="3"/>
            <a:r>
              <a:rPr lang="en-US" dirty="0"/>
              <a:t>Possible </a:t>
            </a:r>
            <a:r>
              <a:rPr lang="en-US" dirty="0" smtClean="0"/>
              <a:t>Expansion of Collaboration into Arctic/Antarctic Regions </a:t>
            </a:r>
            <a:endParaRPr lang="en-US" dirty="0"/>
          </a:p>
          <a:p>
            <a:pPr lvl="3"/>
            <a:r>
              <a:rPr lang="en-US" dirty="0"/>
              <a:t>Work with KIOST Scientists at NOAA/AOML on Drifter-Related Research </a:t>
            </a:r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endParaRPr lang="en-US" dirty="0"/>
          </a:p>
          <a:p>
            <a:pPr marL="914400" lvl="3" indent="0">
              <a:buNone/>
            </a:pPr>
            <a:endParaRPr lang="en-US" dirty="0"/>
          </a:p>
          <a:p>
            <a:pPr marL="4572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     Collaboration maturation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32651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Annual POSEIDON Cruise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>
          <a:xfrm>
            <a:off x="4645025" y="2362201"/>
            <a:ext cx="4041775" cy="3763962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2009</a:t>
            </a:r>
          </a:p>
          <a:p>
            <a:pPr lvl="1"/>
            <a:r>
              <a:rPr lang="en-US" sz="1900" dirty="0" smtClean="0"/>
              <a:t>8 Drifter </a:t>
            </a:r>
            <a:r>
              <a:rPr lang="en-US" sz="1900" dirty="0"/>
              <a:t>D</a:t>
            </a:r>
            <a:r>
              <a:rPr lang="en-US" sz="1900" dirty="0" smtClean="0"/>
              <a:t>eployments </a:t>
            </a:r>
            <a:endParaRPr lang="en-US" sz="1900" dirty="0"/>
          </a:p>
          <a:p>
            <a:r>
              <a:rPr lang="en-US" dirty="0" smtClean="0"/>
              <a:t>2010</a:t>
            </a:r>
          </a:p>
          <a:p>
            <a:pPr lvl="1"/>
            <a:r>
              <a:rPr lang="en-US" sz="1900" dirty="0" smtClean="0"/>
              <a:t>20 Drifter </a:t>
            </a:r>
            <a:r>
              <a:rPr lang="en-US" sz="1900" dirty="0"/>
              <a:t>D</a:t>
            </a:r>
            <a:r>
              <a:rPr lang="en-US" sz="1900" dirty="0" smtClean="0"/>
              <a:t>eployments</a:t>
            </a:r>
            <a:endParaRPr lang="en-US" sz="1900" dirty="0"/>
          </a:p>
          <a:p>
            <a:r>
              <a:rPr lang="en-US" dirty="0" smtClean="0"/>
              <a:t>2011</a:t>
            </a:r>
          </a:p>
          <a:p>
            <a:pPr lvl="1"/>
            <a:r>
              <a:rPr lang="en-US" sz="1900" dirty="0" smtClean="0"/>
              <a:t>0 Drifter deployments </a:t>
            </a:r>
          </a:p>
          <a:p>
            <a:pPr lvl="2"/>
            <a:r>
              <a:rPr lang="en-US" sz="1500" dirty="0" smtClean="0"/>
              <a:t>Shipping Constraints</a:t>
            </a:r>
            <a:endParaRPr lang="en-US" sz="1500" dirty="0"/>
          </a:p>
          <a:p>
            <a:r>
              <a:rPr lang="en-US" dirty="0" smtClean="0"/>
              <a:t>2012</a:t>
            </a:r>
          </a:p>
          <a:p>
            <a:pPr lvl="1"/>
            <a:r>
              <a:rPr lang="en-US" sz="1900" dirty="0" smtClean="0"/>
              <a:t>19 </a:t>
            </a:r>
            <a:r>
              <a:rPr lang="en-US" sz="1900" dirty="0"/>
              <a:t>Drifter Deployments </a:t>
            </a:r>
            <a:endParaRPr lang="en-US" dirty="0" smtClean="0"/>
          </a:p>
          <a:p>
            <a:r>
              <a:rPr lang="en-US" dirty="0" smtClean="0"/>
              <a:t>2013</a:t>
            </a:r>
          </a:p>
          <a:p>
            <a:pPr lvl="1"/>
            <a:r>
              <a:rPr lang="en-US" dirty="0" smtClean="0"/>
              <a:t>0 Drifter Deployments</a:t>
            </a:r>
          </a:p>
          <a:p>
            <a:pPr lvl="2"/>
            <a:r>
              <a:rPr lang="en-US" sz="1500" dirty="0" smtClean="0"/>
              <a:t>Drifter Inventory Shortage</a:t>
            </a:r>
          </a:p>
          <a:p>
            <a:r>
              <a:rPr lang="en-US" dirty="0" smtClean="0"/>
              <a:t>2014 </a:t>
            </a:r>
            <a:r>
              <a:rPr lang="en-US" sz="1800" dirty="0" smtClean="0"/>
              <a:t>(planned)</a:t>
            </a:r>
          </a:p>
          <a:p>
            <a:pPr lvl="1"/>
            <a:r>
              <a:rPr lang="en-US" sz="1900" dirty="0" smtClean="0"/>
              <a:t>20 Drifter Deployments </a:t>
            </a:r>
          </a:p>
          <a:p>
            <a:pPr marL="365760" lvl="1" indent="0">
              <a:buNone/>
            </a:pPr>
            <a:endParaRPr lang="en-US" sz="1900" dirty="0" smtClean="0"/>
          </a:p>
          <a:p>
            <a:pPr marL="640080" lvl="2" indent="0">
              <a:buNone/>
            </a:pPr>
            <a:endParaRPr lang="en-US" dirty="0" smtClean="0"/>
          </a:p>
          <a:p>
            <a:pPr marL="45720" indent="0">
              <a:buNone/>
            </a:pP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Collaborative Achievements 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352863" y="6229135"/>
            <a:ext cx="39295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Total:      </a:t>
            </a:r>
            <a:r>
              <a:rPr lang="en-US" u="sng" dirty="0" smtClean="0"/>
              <a:t>47 SVP Drifters Deployed</a:t>
            </a:r>
            <a:endParaRPr lang="en-US" u="sng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4645025" y="6126162"/>
            <a:ext cx="377280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" name="Content Placeholder 2" descr="POSEIDON_Deps.jpg"/>
          <p:cNvPicPr>
            <a:picLocks noGrp="1" noChangeAspect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16" r="8916"/>
          <a:stretch>
            <a:fillRect/>
          </a:stretch>
        </p:blipFill>
        <p:spPr>
          <a:xfrm>
            <a:off x="245533" y="2152649"/>
            <a:ext cx="4305300" cy="3929749"/>
          </a:xfrm>
        </p:spPr>
      </p:pic>
    </p:spTree>
    <p:extLst>
      <p:ext uri="{BB962C8B-B14F-4D97-AF65-F5344CB8AC3E}">
        <p14:creationId xmlns:p14="http://schemas.microsoft.com/office/powerpoint/2010/main" val="3782442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3"/>
          </p:nvPr>
        </p:nvSpPr>
        <p:spPr>
          <a:xfrm>
            <a:off x="4645025" y="2118518"/>
            <a:ext cx="4329642" cy="639762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Southern Ocean Deployments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>
          <a:xfrm>
            <a:off x="4645025" y="2834479"/>
            <a:ext cx="4041775" cy="3687763"/>
          </a:xfrm>
        </p:spPr>
        <p:txBody>
          <a:bodyPr>
            <a:normAutofit/>
          </a:bodyPr>
          <a:lstStyle/>
          <a:p>
            <a:r>
              <a:rPr lang="en-US" dirty="0" smtClean="0"/>
              <a:t>2013</a:t>
            </a:r>
          </a:p>
          <a:p>
            <a:pPr lvl="1"/>
            <a:r>
              <a:rPr lang="en-US" dirty="0" smtClean="0"/>
              <a:t>30 Drifters Deployments </a:t>
            </a:r>
            <a:endParaRPr lang="en-US" dirty="0"/>
          </a:p>
          <a:p>
            <a:r>
              <a:rPr lang="en-US" dirty="0" smtClean="0"/>
              <a:t>2014 </a:t>
            </a:r>
            <a:r>
              <a:rPr lang="en-US" sz="1400" dirty="0" smtClean="0"/>
              <a:t>(planned)</a:t>
            </a:r>
          </a:p>
          <a:p>
            <a:pPr lvl="1"/>
            <a:r>
              <a:rPr lang="en-US" dirty="0"/>
              <a:t>3</a:t>
            </a:r>
            <a:r>
              <a:rPr lang="en-US" dirty="0" smtClean="0"/>
              <a:t>0 Drifters Deployments</a:t>
            </a:r>
            <a:endParaRPr lang="en-US" dirty="0"/>
          </a:p>
          <a:p>
            <a:pPr marL="640080" lvl="2" indent="0">
              <a:buNone/>
            </a:pPr>
            <a:endParaRPr lang="en-US" dirty="0" smtClean="0"/>
          </a:p>
          <a:p>
            <a:pPr marL="45720" indent="0">
              <a:buNone/>
            </a:pP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Collaborative Achievements </a:t>
            </a:r>
            <a:r>
              <a:rPr lang="en-US" sz="1800" dirty="0" smtClean="0"/>
              <a:t>(cont.) </a:t>
            </a:r>
            <a:endParaRPr lang="en-US" sz="1800" dirty="0"/>
          </a:p>
        </p:txBody>
      </p:sp>
      <p:sp>
        <p:nvSpPr>
          <p:cNvPr id="10" name="TextBox 9"/>
          <p:cNvSpPr txBox="1"/>
          <p:nvPr/>
        </p:nvSpPr>
        <p:spPr>
          <a:xfrm>
            <a:off x="4726950" y="5467135"/>
            <a:ext cx="3690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Total:      </a:t>
            </a:r>
            <a:r>
              <a:rPr lang="en-US" u="sng" dirty="0" smtClean="0"/>
              <a:t>30 SVPB Drifters Deployed</a:t>
            </a:r>
            <a:endParaRPr lang="en-US" u="sng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4726950" y="5364162"/>
            <a:ext cx="377280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Content Placeholder 6" descr="RV_ARAON_Deps.jpg"/>
          <p:cNvPicPr>
            <a:picLocks noGrp="1" noChangeAspect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16" r="8916"/>
          <a:stretch>
            <a:fillRect/>
          </a:stretch>
        </p:blipFill>
        <p:spPr>
          <a:xfrm>
            <a:off x="254386" y="2118519"/>
            <a:ext cx="4390639" cy="4007644"/>
          </a:xfrm>
        </p:spPr>
      </p:pic>
    </p:spTree>
    <p:extLst>
      <p:ext uri="{BB962C8B-B14F-4D97-AF65-F5344CB8AC3E}">
        <p14:creationId xmlns:p14="http://schemas.microsoft.com/office/powerpoint/2010/main" val="105214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Grid.thmx</Template>
  <TotalTime>527</TotalTime>
  <Words>647</Words>
  <Application>Microsoft Office PowerPoint</Application>
  <PresentationFormat>On-screen Show (4:3)</PresentationFormat>
  <Paragraphs>145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Grid</vt:lpstr>
      <vt:lpstr>GDP/kiost Partnership</vt:lpstr>
      <vt:lpstr>Outline </vt:lpstr>
      <vt:lpstr>GDP Drifter</vt:lpstr>
      <vt:lpstr>GDP Goals And Objectives</vt:lpstr>
      <vt:lpstr>Successful GDP Partnerships </vt:lpstr>
      <vt:lpstr>PowerPoint Presentation</vt:lpstr>
      <vt:lpstr>     Collaboration maturation</vt:lpstr>
      <vt:lpstr>Collaborative Achievements </vt:lpstr>
      <vt:lpstr>Collaborative Achievements (cont.) </vt:lpstr>
      <vt:lpstr>R/V ARAON Deployment Impacts</vt:lpstr>
      <vt:lpstr>Future Plans</vt:lpstr>
      <vt:lpstr>Thank you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Shaun Dolk</dc:creator>
  <cp:lastModifiedBy>Rick Lumpkin</cp:lastModifiedBy>
  <cp:revision>26</cp:revision>
  <dcterms:created xsi:type="dcterms:W3CDTF">2013-05-09T18:30:45Z</dcterms:created>
  <dcterms:modified xsi:type="dcterms:W3CDTF">2014-02-20T22:06:54Z</dcterms:modified>
</cp:coreProperties>
</file>