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1BCA5-E1B8-C645-B21D-03057BA422C8}" type="datetimeFigureOut">
              <a:rPr lang="en-US" smtClean="0"/>
              <a:t>11/27/13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64B38-8783-9543-B333-318B6719CC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Global XBT Network of 50 transects.</a:t>
            </a:r>
            <a:r>
              <a:rPr lang="en-US" baseline="0" dirty="0" smtClean="0"/>
              <a:t>  Most transects are repeated 4 times a year and approximately 20,000 are deployed annually. AOML leads most of the Atlantic Ocean transects and partners with international institution in some Pacific and Indian Ocean transects.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4B38-8783-9543-B333-318B6719CC2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XBT observations carried out in 2013, by AOML and by AOML in collaboration with its international partners.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4B38-8783-9543-B333-318B6719CC2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XBT transects are used to monitor</a:t>
            </a:r>
            <a:r>
              <a:rPr lang="en-US" baseline="0" dirty="0" smtClean="0"/>
              <a:t> and study the variability of key surface and subsurface currents and undercurrents, including some western boundary currents; to monitor the variability of the Meridional Heat Transport in the Atlantic Ocean, and to investigate the variability of </a:t>
            </a:r>
            <a:r>
              <a:rPr lang="en-US" baseline="0" smtClean="0"/>
              <a:t>ocean gyres.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64B38-8783-9543-B333-318B6719CC2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8A55E-4134-0A4F-A927-4BFF9207C358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836F6-C71B-CD4F-9CFC-F93850EA3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OceanObs99_notext_rec_add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300" y="1555750"/>
            <a:ext cx="7450814" cy="374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806700" y="424934"/>
            <a:ext cx="3813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The Global XBT Network</a:t>
            </a:r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SEAS_XBT_countries_FY13_v2"/>
          <p:cNvPicPr>
            <a:picLocks noChangeAspect="1" noChangeArrowheads="1"/>
          </p:cNvPicPr>
          <p:nvPr/>
        </p:nvPicPr>
        <p:blipFill>
          <a:blip r:embed="rId3"/>
          <a:srcRect t="6577"/>
          <a:stretch>
            <a:fillRect/>
          </a:stretch>
        </p:blipFill>
        <p:spPr bwMode="auto">
          <a:xfrm>
            <a:off x="736599" y="1514900"/>
            <a:ext cx="7479947" cy="329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032000" y="424934"/>
            <a:ext cx="4864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NOAA/AOML XBT Deployments</a:t>
            </a:r>
            <a:endParaRPr lang="en-U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idx="4294967295"/>
          </p:nvPr>
        </p:nvSpPr>
        <p:spPr>
          <a:xfrm>
            <a:off x="1066800" y="182880"/>
            <a:ext cx="6654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400" b="1" dirty="0" smtClean="0">
                <a:solidFill>
                  <a:srgbClr val="000000"/>
                </a:solidFill>
                <a:latin typeface="Calibri" pitchFamily="-106" charset="0"/>
                <a:cs typeface="+mn-cs"/>
              </a:rPr>
              <a:t>Contribution of the AOML XBT Observations to Study Meridional Heat Transport, Boundary Currents, and gyres</a:t>
            </a:r>
            <a:endParaRPr lang="en-US" sz="2400" b="1" dirty="0">
              <a:solidFill>
                <a:srgbClr val="000000"/>
              </a:solidFill>
              <a:latin typeface="Calibri" pitchFamily="-106" charset="0"/>
              <a:cs typeface="+mn-cs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25880"/>
            <a:ext cx="8229600" cy="4525962"/>
          </a:xfrm>
        </p:spPr>
        <p:txBody>
          <a:bodyPr>
            <a:noAutofit/>
          </a:bodyPr>
          <a:lstStyle/>
          <a:p>
            <a:r>
              <a:rPr lang="en-US" sz="1400" dirty="0" smtClean="0"/>
              <a:t>Meridional Heat Transport South Atlantic (</a:t>
            </a:r>
            <a:r>
              <a:rPr lang="en-US" sz="1400" b="1" dirty="0" smtClean="0"/>
              <a:t>AX18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Meridional Heat Transport North Atlantic (</a:t>
            </a:r>
            <a:r>
              <a:rPr lang="en-US" sz="1400" b="1" dirty="0" smtClean="0"/>
              <a:t>AX07</a:t>
            </a:r>
            <a:r>
              <a:rPr lang="en-US" sz="1400" dirty="0" smtClean="0"/>
              <a:t>)</a:t>
            </a:r>
          </a:p>
          <a:p>
            <a:endParaRPr lang="en-US" sz="1400" dirty="0" smtClean="0"/>
          </a:p>
          <a:p>
            <a:r>
              <a:rPr lang="en-US" sz="1400" dirty="0" smtClean="0"/>
              <a:t>Gulf </a:t>
            </a:r>
            <a:r>
              <a:rPr lang="en-US" sz="1400" dirty="0"/>
              <a:t>Stream </a:t>
            </a:r>
            <a:r>
              <a:rPr lang="en-US" sz="1400" dirty="0" smtClean="0"/>
              <a:t>(</a:t>
            </a:r>
            <a:r>
              <a:rPr lang="en-US" sz="1400" b="1" dirty="0" smtClean="0"/>
              <a:t>AX32, AX10, AX07</a:t>
            </a:r>
            <a:r>
              <a:rPr lang="en-US" sz="1400" dirty="0" smtClean="0"/>
              <a:t>)</a:t>
            </a:r>
            <a:endParaRPr lang="en-US" sz="1400" dirty="0"/>
          </a:p>
          <a:p>
            <a:r>
              <a:rPr lang="en-US" sz="1400"/>
              <a:t>Agulhas</a:t>
            </a:r>
            <a:r>
              <a:rPr lang="en-US" sz="1400" smtClean="0"/>
              <a:t>  Currents and rings(</a:t>
            </a:r>
            <a:r>
              <a:rPr lang="en-US" sz="1400" b="1" dirty="0" smtClean="0"/>
              <a:t>AX08, AX18, AX25, </a:t>
            </a:r>
            <a:r>
              <a:rPr lang="en-US" sz="1400" dirty="0" smtClean="0"/>
              <a:t>IX21)</a:t>
            </a:r>
          </a:p>
          <a:p>
            <a:r>
              <a:rPr lang="en-US" sz="1400" dirty="0"/>
              <a:t>Brazil </a:t>
            </a:r>
            <a:r>
              <a:rPr lang="en-US" sz="1400" dirty="0" smtClean="0"/>
              <a:t>Current (</a:t>
            </a:r>
            <a:r>
              <a:rPr lang="en-US" sz="1400" b="1" dirty="0" smtClean="0"/>
              <a:t>AX18, AX97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Tropical Atlantic zonal equatorial currents (</a:t>
            </a:r>
            <a:r>
              <a:rPr lang="en-US" sz="1400" b="1" dirty="0" smtClean="0"/>
              <a:t>AX08, AX20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Kuroshio Current (PX44, PX40, PX05, </a:t>
            </a:r>
            <a:r>
              <a:rPr lang="en-US" sz="1400" b="1" dirty="0" smtClean="0"/>
              <a:t>PX04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Antarctic Circumpolar Current (</a:t>
            </a:r>
            <a:r>
              <a:rPr lang="en-US" sz="1400" b="1" dirty="0" smtClean="0"/>
              <a:t>AX25</a:t>
            </a:r>
            <a:r>
              <a:rPr lang="en-US" sz="1400" dirty="0" smtClean="0"/>
              <a:t>, AX22, IX28)</a:t>
            </a:r>
          </a:p>
          <a:p>
            <a:r>
              <a:rPr lang="en-US" sz="1400" dirty="0"/>
              <a:t>East Australian Current </a:t>
            </a:r>
            <a:r>
              <a:rPr lang="en-US" sz="1400" dirty="0" smtClean="0"/>
              <a:t>(PX30, PX34)</a:t>
            </a:r>
            <a:endParaRPr lang="en-US" sz="1400" dirty="0"/>
          </a:p>
          <a:p>
            <a:r>
              <a:rPr lang="en-US" sz="1400" dirty="0"/>
              <a:t>East Auckland Current and Tasman </a:t>
            </a:r>
            <a:r>
              <a:rPr lang="en-US" sz="1400" dirty="0" smtClean="0"/>
              <a:t>Outflow (PX06)</a:t>
            </a:r>
          </a:p>
          <a:p>
            <a:r>
              <a:rPr lang="en-US" sz="1400" dirty="0"/>
              <a:t>Eastern boundary </a:t>
            </a:r>
            <a:r>
              <a:rPr lang="en-US" sz="1400" dirty="0" smtClean="0"/>
              <a:t>currents: California </a:t>
            </a:r>
            <a:r>
              <a:rPr lang="en-US" sz="1400" dirty="0"/>
              <a:t>Current, Alaska Current, Leeuwin Current, </a:t>
            </a:r>
            <a:r>
              <a:rPr lang="en-US" sz="1400" dirty="0" smtClean="0"/>
              <a:t>…(PX37</a:t>
            </a:r>
            <a:r>
              <a:rPr lang="en-US" sz="1400" b="1" dirty="0" smtClean="0"/>
              <a:t>, </a:t>
            </a:r>
            <a:r>
              <a:rPr lang="en-US" sz="1400" dirty="0" smtClean="0"/>
              <a:t>IX15</a:t>
            </a:r>
            <a:r>
              <a:rPr lang="en-US" sz="1400" b="1" dirty="0" smtClean="0"/>
              <a:t>, </a:t>
            </a:r>
            <a:r>
              <a:rPr lang="en-US" sz="1400" dirty="0" smtClean="0"/>
              <a:t>)</a:t>
            </a:r>
          </a:p>
          <a:p>
            <a:r>
              <a:rPr lang="en-US" sz="1400" dirty="0"/>
              <a:t>Low latitude </a:t>
            </a:r>
            <a:r>
              <a:rPr lang="en-US" sz="1400" dirty="0" err="1"/>
              <a:t>WBCs</a:t>
            </a:r>
            <a:r>
              <a:rPr lang="en-US" sz="1400" dirty="0"/>
              <a:t>: Solomon </a:t>
            </a:r>
            <a:r>
              <a:rPr lang="en-US" sz="1400" dirty="0" smtClean="0"/>
              <a:t>Sea</a:t>
            </a:r>
          </a:p>
          <a:p>
            <a:r>
              <a:rPr lang="en-US" sz="1400" dirty="0" smtClean="0"/>
              <a:t>Indonesian Throughflow (PX05, </a:t>
            </a:r>
            <a:r>
              <a:rPr lang="en-US" sz="1400" b="1" dirty="0" smtClean="0"/>
              <a:t>IX01)</a:t>
            </a:r>
          </a:p>
          <a:p>
            <a:r>
              <a:rPr lang="en-US" sz="1400" dirty="0" smtClean="0"/>
              <a:t>Mediterranean Sea</a:t>
            </a:r>
            <a:r>
              <a:rPr lang="en-US" sz="1400" b="1" dirty="0" smtClean="0"/>
              <a:t> (MX01, MX02, MX04)</a:t>
            </a:r>
          </a:p>
          <a:p>
            <a:endParaRPr lang="en-US" sz="1400" dirty="0" smtClean="0"/>
          </a:p>
          <a:p>
            <a:r>
              <a:rPr lang="en-US" sz="1400" dirty="0" smtClean="0"/>
              <a:t>South Atlantic Subtropical gyre (</a:t>
            </a:r>
            <a:r>
              <a:rPr lang="en-US" sz="1400" b="1" dirty="0" smtClean="0"/>
              <a:t>AX08, AX18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North Atlantic Subtropical gyre (</a:t>
            </a:r>
            <a:r>
              <a:rPr lang="en-US" sz="1400" b="1" dirty="0" smtClean="0"/>
              <a:t>AX08, AX10, AX07, AX20, </a:t>
            </a:r>
            <a:r>
              <a:rPr lang="en-US" sz="1400" dirty="0" smtClean="0"/>
              <a:t>AX04)</a:t>
            </a:r>
          </a:p>
          <a:p>
            <a:r>
              <a:rPr lang="en-US" sz="1400" dirty="0" smtClean="0"/>
              <a:t>North Atlantic Subpolar gyre (</a:t>
            </a:r>
            <a:r>
              <a:rPr lang="en-US" sz="1400" b="1" dirty="0" smtClean="0"/>
              <a:t>AX02, AX01</a:t>
            </a:r>
            <a:r>
              <a:rPr lang="en-US" sz="1400" dirty="0" smtClean="0"/>
              <a:t>)</a:t>
            </a:r>
          </a:p>
          <a:p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In </a:t>
            </a:r>
            <a:r>
              <a:rPr lang="en-US" sz="1400" b="1" dirty="0" smtClean="0"/>
              <a:t>bold </a:t>
            </a:r>
            <a:r>
              <a:rPr lang="en-US" sz="1400" dirty="0" smtClean="0"/>
              <a:t>transects in which AOML is involved.</a:t>
            </a:r>
          </a:p>
          <a:p>
            <a:pPr>
              <a:buFont typeface="Arial" pitchFamily="-109" charset="0"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318</Words>
  <Application>Microsoft Macintosh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Contribution of the AOML XBT Observations to Study Meridional Heat Transport, Boundary Currents, and gyres</vt:lpstr>
    </vt:vector>
  </TitlesOfParts>
  <Company>U.S. Dept. of Commerce NOAA/AOML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Gustavo Goni</dc:creator>
  <cp:lastModifiedBy>Gustavo Goni</cp:lastModifiedBy>
  <cp:revision>6</cp:revision>
  <dcterms:created xsi:type="dcterms:W3CDTF">2013-11-27T21:15:11Z</dcterms:created>
  <dcterms:modified xsi:type="dcterms:W3CDTF">2013-11-27T21:19:39Z</dcterms:modified>
</cp:coreProperties>
</file>