
<file path=[Content_Types].xml><?xml version="1.0" encoding="utf-8"?>
<Types xmlns="http://schemas.openxmlformats.org/package/2006/content-types">
  <Override PartName="/ppt/slideLayouts/slideLayout8.xml" ContentType="application/vnd.openxmlformats-officedocument.presentationml.slideLayout+xml"/>
  <Override PartName="/ppt/slideLayouts/slideLayout4.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theme/theme1.xml" ContentType="application/vnd.openxmlformats-officedocument.theme+xml"/>
  <Override PartName="/ppt/slideLayouts/slideLayout6.xml" ContentType="application/vnd.openxmlformats-officedocument.presentationml.slideLayout+xml"/>
  <Default Extension="emf" ContentType="image/x-emf"/>
  <Override PartName="/ppt/presentation.xml" ContentType="application/vnd.openxmlformats-officedocument.presentationml.presentation.main+xml"/>
  <Override PartName="/docProps/app.xml" ContentType="application/vnd.openxmlformats-officedocument.extended-properties+xml"/>
  <Override PartName="/ppt/slideLayouts/slideLayout7.xml" ContentType="application/vnd.openxmlformats-officedocument.presentationml.slideLayout+xml"/>
  <Override PartName="/ppt/presProps.xml" ContentType="application/vnd.openxmlformats-officedocument.presentationml.presProps+xml"/>
  <Default Extension="jpeg" ContentType="image/jpeg"/>
  <Default Extension="png" ContentType="image/png"/>
  <Override PartName="/ppt/slideLayouts/slideLayout3.xml" ContentType="application/vnd.openxmlformats-officedocument.presentationml.slideLayout+xml"/>
  <Override PartName="/ppt/slideLayouts/slideLayout5.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ppt/slides/slide1.xml" ContentType="application/vnd.openxmlformats-officedocument.presentationml.slide+xml"/>
  <Override PartName="/ppt/tableStyles.xml" ContentType="application/vnd.openxmlformats-officedocument.presentationml.tableStyles+xml"/>
  <Default Extension="xml" ContentType="application/xml"/>
  <Override PartName="/ppt/viewProps.xml" ContentType="application/vnd.openxmlformats-officedocument.presentationml.viewProps+xml"/>
  <Default Extension="wmf" ContentType="image/x-wmf"/>
  <Override PartName="/ppt/slideMasters/slideMaster1.xml" ContentType="application/vnd.openxmlformats-officedocument.presentationml.slideMaster+xml"/>
  <Default Extension="bin" ContentType="application/vnd.openxmlformats-officedocument.presentationml.printerSettings"/>
  <Default Extension="rels" ContentType="application/vnd.openxmlformats-package.relationships+xml"/>
</Types>
</file>

<file path=_rels/.rels><?xml version="1.0" encoding="UTF-8" standalone="yes"?>
<Relationships xmlns="http://schemas.openxmlformats.org/package/2006/relationships"><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autoCompressPictures="0">
  <p:sldMasterIdLst>
    <p:sldMasterId id="2147483648" r:id="rId1"/>
  </p:sldMasterIdLst>
  <p:sldIdLst>
    <p:sldId id="256" r:id="rId2"/>
  </p:sldIdLst>
  <p:sldSz cx="32918400" cy="51206400"/>
  <p:notesSz cx="6858000" cy="9144000"/>
  <p:defaultText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scaleToFitPaper="1"/>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normalViewPr snapVertSplitter="1" vertBarState="minimized">
    <p:restoredLeft sz="15620"/>
    <p:restoredTop sz="94660"/>
  </p:normalViewPr>
  <p:slideViewPr>
    <p:cSldViewPr snapToGrid="0" snapToObjects="1">
      <p:cViewPr>
        <p:scale>
          <a:sx n="50" d="100"/>
          <a:sy n="50" d="100"/>
        </p:scale>
        <p:origin x="-88" y="776"/>
      </p:cViewPr>
      <p:guideLst>
        <p:guide orient="horz" pos="16128"/>
        <p:guide pos="10368"/>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4" Type="http://schemas.openxmlformats.org/officeDocument/2006/relationships/presProps" Target="presProps.xml"/><Relationship Id="rId5" Type="http://schemas.openxmlformats.org/officeDocument/2006/relationships/viewProps" Target="viewProps.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printerSettings" Target="printerSettings/printerSettings1.bin"/><Relationship Id="rId6"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5907177"/>
            <a:ext cx="27980640" cy="10976187"/>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9016960"/>
            <a:ext cx="23042880" cy="13086080"/>
          </a:xfrm>
        </p:spPr>
        <p:txBody>
          <a:bodyPr/>
          <a:lstStyle>
            <a:lvl1pPr marL="0" indent="0" algn="ctr">
              <a:buNone/>
              <a:defRPr>
                <a:solidFill>
                  <a:schemeClr val="tx1">
                    <a:tint val="75000"/>
                  </a:schemeClr>
                </a:solidFill>
              </a:defRPr>
            </a:lvl1pPr>
            <a:lvl2pPr marL="2403546" indent="0" algn="ctr">
              <a:buNone/>
              <a:defRPr>
                <a:solidFill>
                  <a:schemeClr val="tx1">
                    <a:tint val="75000"/>
                  </a:schemeClr>
                </a:solidFill>
              </a:defRPr>
            </a:lvl2pPr>
            <a:lvl3pPr marL="4807092" indent="0" algn="ctr">
              <a:buNone/>
              <a:defRPr>
                <a:solidFill>
                  <a:schemeClr val="tx1">
                    <a:tint val="75000"/>
                  </a:schemeClr>
                </a:solidFill>
              </a:defRPr>
            </a:lvl3pPr>
            <a:lvl4pPr marL="7210638" indent="0" algn="ctr">
              <a:buNone/>
              <a:defRPr>
                <a:solidFill>
                  <a:schemeClr val="tx1">
                    <a:tint val="75000"/>
                  </a:schemeClr>
                </a:solidFill>
              </a:defRPr>
            </a:lvl4pPr>
            <a:lvl5pPr marL="9614184" indent="0" algn="ctr">
              <a:buNone/>
              <a:defRPr>
                <a:solidFill>
                  <a:schemeClr val="tx1">
                    <a:tint val="75000"/>
                  </a:schemeClr>
                </a:solidFill>
              </a:defRPr>
            </a:lvl5pPr>
            <a:lvl6pPr marL="12017731" indent="0" algn="ctr">
              <a:buNone/>
              <a:defRPr>
                <a:solidFill>
                  <a:schemeClr val="tx1">
                    <a:tint val="75000"/>
                  </a:schemeClr>
                </a:solidFill>
              </a:defRPr>
            </a:lvl6pPr>
            <a:lvl7pPr marL="14421277" indent="0" algn="ctr">
              <a:buNone/>
              <a:defRPr>
                <a:solidFill>
                  <a:schemeClr val="tx1">
                    <a:tint val="75000"/>
                  </a:schemeClr>
                </a:solidFill>
              </a:defRPr>
            </a:lvl7pPr>
            <a:lvl8pPr marL="16824823" indent="0" algn="ctr">
              <a:buNone/>
              <a:defRPr>
                <a:solidFill>
                  <a:schemeClr val="tx1">
                    <a:tint val="75000"/>
                  </a:schemeClr>
                </a:solidFill>
              </a:defRPr>
            </a:lvl8pPr>
            <a:lvl9pPr marL="19228369"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9F11B62-507F-6641-94B3-9F86F3BF5184}" type="datetimeFigureOut">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11B62-507F-6641-94B3-9F86F3BF5184}" type="datetimeFigureOut">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5919310" y="15314510"/>
            <a:ext cx="26660477" cy="32622744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926459" y="15314510"/>
            <a:ext cx="79444213" cy="32622744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11B62-507F-6641-94B3-9F86F3BF5184}" type="datetimeFigureOut">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9F11B62-507F-6641-94B3-9F86F3BF5184}" type="datetimeFigureOut">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32904857"/>
            <a:ext cx="27980640" cy="10170160"/>
          </a:xfrm>
        </p:spPr>
        <p:txBody>
          <a:bodyPr anchor="t"/>
          <a:lstStyle>
            <a:lvl1pPr algn="l">
              <a:defRPr sz="210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21703461"/>
            <a:ext cx="27980640" cy="11201396"/>
          </a:xfrm>
        </p:spPr>
        <p:txBody>
          <a:bodyPr anchor="b"/>
          <a:lstStyle>
            <a:lvl1pPr marL="0" indent="0">
              <a:buNone/>
              <a:defRPr sz="10500">
                <a:solidFill>
                  <a:schemeClr val="tx1">
                    <a:tint val="75000"/>
                  </a:schemeClr>
                </a:solidFill>
              </a:defRPr>
            </a:lvl1pPr>
            <a:lvl2pPr marL="2403546" indent="0">
              <a:buNone/>
              <a:defRPr sz="9500">
                <a:solidFill>
                  <a:schemeClr val="tx1">
                    <a:tint val="75000"/>
                  </a:schemeClr>
                </a:solidFill>
              </a:defRPr>
            </a:lvl2pPr>
            <a:lvl3pPr marL="4807092" indent="0">
              <a:buNone/>
              <a:defRPr sz="8400">
                <a:solidFill>
                  <a:schemeClr val="tx1">
                    <a:tint val="75000"/>
                  </a:schemeClr>
                </a:solidFill>
              </a:defRPr>
            </a:lvl3pPr>
            <a:lvl4pPr marL="7210638" indent="0">
              <a:buNone/>
              <a:defRPr sz="7400">
                <a:solidFill>
                  <a:schemeClr val="tx1">
                    <a:tint val="75000"/>
                  </a:schemeClr>
                </a:solidFill>
              </a:defRPr>
            </a:lvl4pPr>
            <a:lvl5pPr marL="9614184" indent="0">
              <a:buNone/>
              <a:defRPr sz="7400">
                <a:solidFill>
                  <a:schemeClr val="tx1">
                    <a:tint val="75000"/>
                  </a:schemeClr>
                </a:solidFill>
              </a:defRPr>
            </a:lvl5pPr>
            <a:lvl6pPr marL="12017731" indent="0">
              <a:buNone/>
              <a:defRPr sz="7400">
                <a:solidFill>
                  <a:schemeClr val="tx1">
                    <a:tint val="75000"/>
                  </a:schemeClr>
                </a:solidFill>
              </a:defRPr>
            </a:lvl6pPr>
            <a:lvl7pPr marL="14421277" indent="0">
              <a:buNone/>
              <a:defRPr sz="7400">
                <a:solidFill>
                  <a:schemeClr val="tx1">
                    <a:tint val="75000"/>
                  </a:schemeClr>
                </a:solidFill>
              </a:defRPr>
            </a:lvl7pPr>
            <a:lvl8pPr marL="16824823" indent="0">
              <a:buNone/>
              <a:defRPr sz="7400">
                <a:solidFill>
                  <a:schemeClr val="tx1">
                    <a:tint val="75000"/>
                  </a:schemeClr>
                </a:solidFill>
              </a:defRPr>
            </a:lvl8pPr>
            <a:lvl9pPr marL="19228369" indent="0">
              <a:buNone/>
              <a:defRPr sz="7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F11B62-507F-6641-94B3-9F86F3BF5184}" type="datetimeFigureOut">
              <a:rPr lang="en-US" smtClean="0"/>
              <a:pPr/>
              <a:t>8/6/12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5926457" y="89208187"/>
            <a:ext cx="53052343"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9527442" y="89208187"/>
            <a:ext cx="53052347" cy="252333760"/>
          </a:xfrm>
        </p:spPr>
        <p:txBody>
          <a:bodyPr/>
          <a:lstStyle>
            <a:lvl1pPr>
              <a:defRPr sz="14700"/>
            </a:lvl1pPr>
            <a:lvl2pPr>
              <a:defRPr sz="12600"/>
            </a:lvl2pPr>
            <a:lvl3pPr>
              <a:defRPr sz="10500"/>
            </a:lvl3pPr>
            <a:lvl4pPr>
              <a:defRPr sz="9500"/>
            </a:lvl4pPr>
            <a:lvl5pPr>
              <a:defRPr sz="9500"/>
            </a:lvl5pPr>
            <a:lvl6pPr>
              <a:defRPr sz="9500"/>
            </a:lvl6pPr>
            <a:lvl7pPr>
              <a:defRPr sz="9500"/>
            </a:lvl7pPr>
            <a:lvl8pPr>
              <a:defRPr sz="9500"/>
            </a:lvl8pPr>
            <a:lvl9pPr>
              <a:defRPr sz="9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9F11B62-507F-6641-94B3-9F86F3BF5184}" type="datetimeFigureOut">
              <a:rPr lang="en-US" smtClean="0"/>
              <a:pPr/>
              <a:t>8/6/12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45920" y="2050630"/>
            <a:ext cx="29626560" cy="85344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11462177"/>
            <a:ext cx="14544677" cy="4776890"/>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4" name="Content Placeholder 3"/>
          <p:cNvSpPr>
            <a:spLocks noGrp="1"/>
          </p:cNvSpPr>
          <p:nvPr>
            <p:ph sz="half" idx="2"/>
          </p:nvPr>
        </p:nvSpPr>
        <p:spPr>
          <a:xfrm>
            <a:off x="1645920" y="16239067"/>
            <a:ext cx="14544677"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11462177"/>
            <a:ext cx="14550390" cy="4776890"/>
          </a:xfrm>
        </p:spPr>
        <p:txBody>
          <a:bodyPr anchor="b"/>
          <a:lstStyle>
            <a:lvl1pPr marL="0" indent="0">
              <a:buNone/>
              <a:defRPr sz="12600" b="1"/>
            </a:lvl1pPr>
            <a:lvl2pPr marL="2403546" indent="0">
              <a:buNone/>
              <a:defRPr sz="10500" b="1"/>
            </a:lvl2pPr>
            <a:lvl3pPr marL="4807092" indent="0">
              <a:buNone/>
              <a:defRPr sz="9500" b="1"/>
            </a:lvl3pPr>
            <a:lvl4pPr marL="7210638" indent="0">
              <a:buNone/>
              <a:defRPr sz="8400" b="1"/>
            </a:lvl4pPr>
            <a:lvl5pPr marL="9614184" indent="0">
              <a:buNone/>
              <a:defRPr sz="8400" b="1"/>
            </a:lvl5pPr>
            <a:lvl6pPr marL="12017731" indent="0">
              <a:buNone/>
              <a:defRPr sz="8400" b="1"/>
            </a:lvl6pPr>
            <a:lvl7pPr marL="14421277" indent="0">
              <a:buNone/>
              <a:defRPr sz="8400" b="1"/>
            </a:lvl7pPr>
            <a:lvl8pPr marL="16824823" indent="0">
              <a:buNone/>
              <a:defRPr sz="8400" b="1"/>
            </a:lvl8pPr>
            <a:lvl9pPr marL="19228369" indent="0">
              <a:buNone/>
              <a:defRPr sz="8400" b="1"/>
            </a:lvl9pPr>
          </a:lstStyle>
          <a:p>
            <a:pPr lvl="0"/>
            <a:r>
              <a:rPr lang="en-US" smtClean="0"/>
              <a:t>Click to edit Master text styles</a:t>
            </a:r>
          </a:p>
        </p:txBody>
      </p:sp>
      <p:sp>
        <p:nvSpPr>
          <p:cNvPr id="6" name="Content Placeholder 5"/>
          <p:cNvSpPr>
            <a:spLocks noGrp="1"/>
          </p:cNvSpPr>
          <p:nvPr>
            <p:ph sz="quarter" idx="4"/>
          </p:nvPr>
        </p:nvSpPr>
        <p:spPr>
          <a:xfrm>
            <a:off x="16722092" y="16239067"/>
            <a:ext cx="14550390" cy="29502950"/>
          </a:xfrm>
        </p:spPr>
        <p:txBody>
          <a:bodyPr/>
          <a:lstStyle>
            <a:lvl1pPr>
              <a:defRPr sz="12600"/>
            </a:lvl1pPr>
            <a:lvl2pPr>
              <a:defRPr sz="10500"/>
            </a:lvl2pPr>
            <a:lvl3pPr>
              <a:defRPr sz="9500"/>
            </a:lvl3pPr>
            <a:lvl4pPr>
              <a:defRPr sz="8400"/>
            </a:lvl4pPr>
            <a:lvl5pPr>
              <a:defRPr sz="8400"/>
            </a:lvl5pPr>
            <a:lvl6pPr>
              <a:defRPr sz="8400"/>
            </a:lvl6pPr>
            <a:lvl7pPr>
              <a:defRPr sz="8400"/>
            </a:lvl7pPr>
            <a:lvl8pPr>
              <a:defRPr sz="8400"/>
            </a:lvl8pPr>
            <a:lvl9pPr>
              <a:defRPr sz="8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9F11B62-507F-6641-94B3-9F86F3BF5184}" type="datetimeFigureOut">
              <a:rPr lang="en-US" smtClean="0"/>
              <a:pPr/>
              <a:t>8/6/12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9F11B62-507F-6641-94B3-9F86F3BF5184}" type="datetimeFigureOut">
              <a:rPr lang="en-US" smtClean="0"/>
              <a:pPr/>
              <a:t>8/6/12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F11B62-507F-6641-94B3-9F86F3BF5184}" type="datetimeFigureOut">
              <a:rPr lang="en-US" smtClean="0"/>
              <a:pPr/>
              <a:t>8/6/12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2038773"/>
            <a:ext cx="10829927" cy="8676640"/>
          </a:xfrm>
        </p:spPr>
        <p:txBody>
          <a:bodyPr anchor="b"/>
          <a:lstStyle>
            <a:lvl1pPr algn="l">
              <a:defRPr sz="10500" b="1"/>
            </a:lvl1pPr>
          </a:lstStyle>
          <a:p>
            <a:r>
              <a:rPr lang="en-US" smtClean="0"/>
              <a:t>Click to edit Master title style</a:t>
            </a:r>
            <a:endParaRPr lang="en-US"/>
          </a:p>
        </p:txBody>
      </p:sp>
      <p:sp>
        <p:nvSpPr>
          <p:cNvPr id="3" name="Content Placeholder 2"/>
          <p:cNvSpPr>
            <a:spLocks noGrp="1"/>
          </p:cNvSpPr>
          <p:nvPr>
            <p:ph idx="1"/>
          </p:nvPr>
        </p:nvSpPr>
        <p:spPr>
          <a:xfrm>
            <a:off x="12870180" y="2038777"/>
            <a:ext cx="18402300" cy="43703244"/>
          </a:xfrm>
        </p:spPr>
        <p:txBody>
          <a:bodyPr/>
          <a:lstStyle>
            <a:lvl1pPr>
              <a:defRPr sz="16800"/>
            </a:lvl1pPr>
            <a:lvl2pPr>
              <a:defRPr sz="14700"/>
            </a:lvl2pPr>
            <a:lvl3pPr>
              <a:defRPr sz="12600"/>
            </a:lvl3pPr>
            <a:lvl4pPr>
              <a:defRPr sz="10500"/>
            </a:lvl4pPr>
            <a:lvl5pPr>
              <a:defRPr sz="10500"/>
            </a:lvl5pPr>
            <a:lvl6pPr>
              <a:defRPr sz="10500"/>
            </a:lvl6pPr>
            <a:lvl7pPr>
              <a:defRPr sz="10500"/>
            </a:lvl7pPr>
            <a:lvl8pPr>
              <a:defRPr sz="10500"/>
            </a:lvl8pPr>
            <a:lvl9pPr>
              <a:defRPr sz="10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10715417"/>
            <a:ext cx="10829927" cy="35026604"/>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11B62-507F-6641-94B3-9F86F3BF5184}" type="datetimeFigureOut">
              <a:rPr lang="en-US" smtClean="0"/>
              <a:pPr/>
              <a:t>8/6/12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5844480"/>
            <a:ext cx="19751040" cy="4231644"/>
          </a:xfrm>
        </p:spPr>
        <p:txBody>
          <a:bodyPr anchor="b"/>
          <a:lstStyle>
            <a:lvl1pPr algn="l">
              <a:defRPr sz="10500" b="1"/>
            </a:lvl1pPr>
          </a:lstStyle>
          <a:p>
            <a:r>
              <a:rPr lang="en-US" smtClean="0"/>
              <a:t>Click to edit Master title style</a:t>
            </a:r>
            <a:endParaRPr lang="en-US"/>
          </a:p>
        </p:txBody>
      </p:sp>
      <p:sp>
        <p:nvSpPr>
          <p:cNvPr id="3" name="Picture Placeholder 2"/>
          <p:cNvSpPr>
            <a:spLocks noGrp="1"/>
          </p:cNvSpPr>
          <p:nvPr>
            <p:ph type="pic" idx="1"/>
          </p:nvPr>
        </p:nvSpPr>
        <p:spPr>
          <a:xfrm>
            <a:off x="6452237" y="4575387"/>
            <a:ext cx="19751040" cy="30723840"/>
          </a:xfrm>
        </p:spPr>
        <p:txBody>
          <a:bodyPr/>
          <a:lstStyle>
            <a:lvl1pPr marL="0" indent="0">
              <a:buNone/>
              <a:defRPr sz="16800"/>
            </a:lvl1pPr>
            <a:lvl2pPr marL="2403546" indent="0">
              <a:buNone/>
              <a:defRPr sz="14700"/>
            </a:lvl2pPr>
            <a:lvl3pPr marL="4807092" indent="0">
              <a:buNone/>
              <a:defRPr sz="12600"/>
            </a:lvl3pPr>
            <a:lvl4pPr marL="7210638" indent="0">
              <a:buNone/>
              <a:defRPr sz="10500"/>
            </a:lvl4pPr>
            <a:lvl5pPr marL="9614184" indent="0">
              <a:buNone/>
              <a:defRPr sz="10500"/>
            </a:lvl5pPr>
            <a:lvl6pPr marL="12017731" indent="0">
              <a:buNone/>
              <a:defRPr sz="10500"/>
            </a:lvl6pPr>
            <a:lvl7pPr marL="14421277" indent="0">
              <a:buNone/>
              <a:defRPr sz="10500"/>
            </a:lvl7pPr>
            <a:lvl8pPr marL="16824823" indent="0">
              <a:buNone/>
              <a:defRPr sz="10500"/>
            </a:lvl8pPr>
            <a:lvl9pPr marL="19228369" indent="0">
              <a:buNone/>
              <a:defRPr sz="10500"/>
            </a:lvl9pPr>
          </a:lstStyle>
          <a:p>
            <a:endParaRPr lang="en-US"/>
          </a:p>
        </p:txBody>
      </p:sp>
      <p:sp>
        <p:nvSpPr>
          <p:cNvPr id="4" name="Text Placeholder 3"/>
          <p:cNvSpPr>
            <a:spLocks noGrp="1"/>
          </p:cNvSpPr>
          <p:nvPr>
            <p:ph type="body" sz="half" idx="2"/>
          </p:nvPr>
        </p:nvSpPr>
        <p:spPr>
          <a:xfrm>
            <a:off x="6452237" y="40076124"/>
            <a:ext cx="19751040" cy="6009636"/>
          </a:xfrm>
        </p:spPr>
        <p:txBody>
          <a:bodyPr/>
          <a:lstStyle>
            <a:lvl1pPr marL="0" indent="0">
              <a:buNone/>
              <a:defRPr sz="7400"/>
            </a:lvl1pPr>
            <a:lvl2pPr marL="2403546" indent="0">
              <a:buNone/>
              <a:defRPr sz="6300"/>
            </a:lvl2pPr>
            <a:lvl3pPr marL="4807092" indent="0">
              <a:buNone/>
              <a:defRPr sz="5300"/>
            </a:lvl3pPr>
            <a:lvl4pPr marL="7210638" indent="0">
              <a:buNone/>
              <a:defRPr sz="4700"/>
            </a:lvl4pPr>
            <a:lvl5pPr marL="9614184" indent="0">
              <a:buNone/>
              <a:defRPr sz="4700"/>
            </a:lvl5pPr>
            <a:lvl6pPr marL="12017731" indent="0">
              <a:buNone/>
              <a:defRPr sz="4700"/>
            </a:lvl6pPr>
            <a:lvl7pPr marL="14421277" indent="0">
              <a:buNone/>
              <a:defRPr sz="4700"/>
            </a:lvl7pPr>
            <a:lvl8pPr marL="16824823" indent="0">
              <a:buNone/>
              <a:defRPr sz="4700"/>
            </a:lvl8pPr>
            <a:lvl9pPr marL="19228369" indent="0">
              <a:buNone/>
              <a:defRPr sz="47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F11B62-507F-6641-94B3-9F86F3BF5184}" type="datetimeFigureOut">
              <a:rPr lang="en-US" smtClean="0"/>
              <a:pPr/>
              <a:t>8/6/12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F5DC5FE-3F1B-0E41-88D7-3E458E65369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4" Type="http://schemas.openxmlformats.org/officeDocument/2006/relationships/slideLayout" Target="../slideLayouts/slideLayout4.xml"/><Relationship Id="rId10" Type="http://schemas.openxmlformats.org/officeDocument/2006/relationships/slideLayout" Target="../slideLayouts/slideLayout10.xml"/><Relationship Id="rId5" Type="http://schemas.openxmlformats.org/officeDocument/2006/relationships/slideLayout" Target="../slideLayouts/slideLayout5.xml"/><Relationship Id="rId7" Type="http://schemas.openxmlformats.org/officeDocument/2006/relationships/slideLayout" Target="../slideLayouts/slideLayout7.xml"/><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9" Type="http://schemas.openxmlformats.org/officeDocument/2006/relationships/slideLayout" Target="../slideLayouts/slideLayout9.xml"/><Relationship Id="rId3" Type="http://schemas.openxmlformats.org/officeDocument/2006/relationships/slideLayout" Target="../slideLayouts/slideLayout3.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2050630"/>
            <a:ext cx="29626560" cy="8534400"/>
          </a:xfrm>
          <a:prstGeom prst="rect">
            <a:avLst/>
          </a:prstGeom>
        </p:spPr>
        <p:txBody>
          <a:bodyPr vert="horz" lIns="480709" tIns="240355" rIns="480709" bIns="240355"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1948164"/>
            <a:ext cx="29626560" cy="33793857"/>
          </a:xfrm>
          <a:prstGeom prst="rect">
            <a:avLst/>
          </a:prstGeom>
        </p:spPr>
        <p:txBody>
          <a:bodyPr vert="horz" lIns="480709" tIns="240355" rIns="480709" bIns="240355"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7460750"/>
            <a:ext cx="7680960" cy="2726267"/>
          </a:xfrm>
          <a:prstGeom prst="rect">
            <a:avLst/>
          </a:prstGeom>
        </p:spPr>
        <p:txBody>
          <a:bodyPr vert="horz" lIns="480709" tIns="240355" rIns="480709" bIns="240355" rtlCol="0" anchor="ctr"/>
          <a:lstStyle>
            <a:lvl1pPr algn="l">
              <a:defRPr sz="6300">
                <a:solidFill>
                  <a:schemeClr val="tx1">
                    <a:tint val="75000"/>
                  </a:schemeClr>
                </a:solidFill>
              </a:defRPr>
            </a:lvl1pPr>
          </a:lstStyle>
          <a:p>
            <a:fld id="{39F11B62-507F-6641-94B3-9F86F3BF5184}" type="datetimeFigureOut">
              <a:rPr lang="en-US" smtClean="0"/>
              <a:pPr/>
              <a:t>8/6/12</a:t>
            </a:fld>
            <a:endParaRPr lang="en-US"/>
          </a:p>
        </p:txBody>
      </p:sp>
      <p:sp>
        <p:nvSpPr>
          <p:cNvPr id="5" name="Footer Placeholder 4"/>
          <p:cNvSpPr>
            <a:spLocks noGrp="1"/>
          </p:cNvSpPr>
          <p:nvPr>
            <p:ph type="ftr" sz="quarter" idx="3"/>
          </p:nvPr>
        </p:nvSpPr>
        <p:spPr>
          <a:xfrm>
            <a:off x="11247120" y="47460750"/>
            <a:ext cx="10424160" cy="2726267"/>
          </a:xfrm>
          <a:prstGeom prst="rect">
            <a:avLst/>
          </a:prstGeom>
        </p:spPr>
        <p:txBody>
          <a:bodyPr vert="horz" lIns="480709" tIns="240355" rIns="480709" bIns="240355" rtlCol="0" anchor="ctr"/>
          <a:lstStyle>
            <a:lvl1pPr algn="ctr">
              <a:defRPr sz="63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23591520" y="47460750"/>
            <a:ext cx="7680960" cy="2726267"/>
          </a:xfrm>
          <a:prstGeom prst="rect">
            <a:avLst/>
          </a:prstGeom>
        </p:spPr>
        <p:txBody>
          <a:bodyPr vert="horz" lIns="480709" tIns="240355" rIns="480709" bIns="240355" rtlCol="0" anchor="ctr"/>
          <a:lstStyle>
            <a:lvl1pPr algn="r">
              <a:defRPr sz="6300">
                <a:solidFill>
                  <a:schemeClr val="tx1">
                    <a:tint val="75000"/>
                  </a:schemeClr>
                </a:solidFill>
              </a:defRPr>
            </a:lvl1pPr>
          </a:lstStyle>
          <a:p>
            <a:fld id="{3F5DC5FE-3F1B-0E41-88D7-3E458E65369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403546" rtl="0" eaLnBrk="1" latinLnBrk="0" hangingPunct="1">
        <a:spcBef>
          <a:spcPct val="0"/>
        </a:spcBef>
        <a:buNone/>
        <a:defRPr sz="23100" kern="1200">
          <a:solidFill>
            <a:schemeClr val="tx1"/>
          </a:solidFill>
          <a:latin typeface="+mj-lt"/>
          <a:ea typeface="+mj-ea"/>
          <a:cs typeface="+mj-cs"/>
        </a:defRPr>
      </a:lvl1pPr>
    </p:titleStyle>
    <p:bodyStyle>
      <a:lvl1pPr marL="1802660" indent="-1802660" algn="l" defTabSz="2403546" rtl="0" eaLnBrk="1" latinLnBrk="0" hangingPunct="1">
        <a:spcBef>
          <a:spcPct val="20000"/>
        </a:spcBef>
        <a:buFont typeface="Arial"/>
        <a:buChar char="•"/>
        <a:defRPr sz="16800" kern="1200">
          <a:solidFill>
            <a:schemeClr val="tx1"/>
          </a:solidFill>
          <a:latin typeface="+mn-lt"/>
          <a:ea typeface="+mn-ea"/>
          <a:cs typeface="+mn-cs"/>
        </a:defRPr>
      </a:lvl1pPr>
      <a:lvl2pPr marL="3905762" indent="-1502216" algn="l" defTabSz="2403546" rtl="0" eaLnBrk="1" latinLnBrk="0" hangingPunct="1">
        <a:spcBef>
          <a:spcPct val="20000"/>
        </a:spcBef>
        <a:buFont typeface="Arial"/>
        <a:buChar char="–"/>
        <a:defRPr sz="14700" kern="1200">
          <a:solidFill>
            <a:schemeClr val="tx1"/>
          </a:solidFill>
          <a:latin typeface="+mn-lt"/>
          <a:ea typeface="+mn-ea"/>
          <a:cs typeface="+mn-cs"/>
        </a:defRPr>
      </a:lvl2pPr>
      <a:lvl3pPr marL="6008865" indent="-1201773" algn="l" defTabSz="2403546" rtl="0" eaLnBrk="1" latinLnBrk="0" hangingPunct="1">
        <a:spcBef>
          <a:spcPct val="20000"/>
        </a:spcBef>
        <a:buFont typeface="Arial"/>
        <a:buChar char="•"/>
        <a:defRPr sz="12600" kern="1200">
          <a:solidFill>
            <a:schemeClr val="tx1"/>
          </a:solidFill>
          <a:latin typeface="+mn-lt"/>
          <a:ea typeface="+mn-ea"/>
          <a:cs typeface="+mn-cs"/>
        </a:defRPr>
      </a:lvl3pPr>
      <a:lvl4pPr marL="8412411" indent="-1201773" algn="l" defTabSz="2403546" rtl="0" eaLnBrk="1" latinLnBrk="0" hangingPunct="1">
        <a:spcBef>
          <a:spcPct val="20000"/>
        </a:spcBef>
        <a:buFont typeface="Arial"/>
        <a:buChar char="–"/>
        <a:defRPr sz="10500" kern="1200">
          <a:solidFill>
            <a:schemeClr val="tx1"/>
          </a:solidFill>
          <a:latin typeface="+mn-lt"/>
          <a:ea typeface="+mn-ea"/>
          <a:cs typeface="+mn-cs"/>
        </a:defRPr>
      </a:lvl4pPr>
      <a:lvl5pPr marL="10815958" indent="-1201773" algn="l" defTabSz="2403546" rtl="0" eaLnBrk="1" latinLnBrk="0" hangingPunct="1">
        <a:spcBef>
          <a:spcPct val="20000"/>
        </a:spcBef>
        <a:buFont typeface="Arial"/>
        <a:buChar char="»"/>
        <a:defRPr sz="10500" kern="1200">
          <a:solidFill>
            <a:schemeClr val="tx1"/>
          </a:solidFill>
          <a:latin typeface="+mn-lt"/>
          <a:ea typeface="+mn-ea"/>
          <a:cs typeface="+mn-cs"/>
        </a:defRPr>
      </a:lvl5pPr>
      <a:lvl6pPr marL="13219504" indent="-1201773" algn="l" defTabSz="2403546" rtl="0" eaLnBrk="1" latinLnBrk="0" hangingPunct="1">
        <a:spcBef>
          <a:spcPct val="20000"/>
        </a:spcBef>
        <a:buFont typeface="Arial"/>
        <a:buChar char="•"/>
        <a:defRPr sz="10500" kern="1200">
          <a:solidFill>
            <a:schemeClr val="tx1"/>
          </a:solidFill>
          <a:latin typeface="+mn-lt"/>
          <a:ea typeface="+mn-ea"/>
          <a:cs typeface="+mn-cs"/>
        </a:defRPr>
      </a:lvl6pPr>
      <a:lvl7pPr marL="15623050" indent="-1201773" algn="l" defTabSz="2403546" rtl="0" eaLnBrk="1" latinLnBrk="0" hangingPunct="1">
        <a:spcBef>
          <a:spcPct val="20000"/>
        </a:spcBef>
        <a:buFont typeface="Arial"/>
        <a:buChar char="•"/>
        <a:defRPr sz="10500" kern="1200">
          <a:solidFill>
            <a:schemeClr val="tx1"/>
          </a:solidFill>
          <a:latin typeface="+mn-lt"/>
          <a:ea typeface="+mn-ea"/>
          <a:cs typeface="+mn-cs"/>
        </a:defRPr>
      </a:lvl7pPr>
      <a:lvl8pPr marL="18026596" indent="-1201773" algn="l" defTabSz="2403546" rtl="0" eaLnBrk="1" latinLnBrk="0" hangingPunct="1">
        <a:spcBef>
          <a:spcPct val="20000"/>
        </a:spcBef>
        <a:buFont typeface="Arial"/>
        <a:buChar char="•"/>
        <a:defRPr sz="10500" kern="1200">
          <a:solidFill>
            <a:schemeClr val="tx1"/>
          </a:solidFill>
          <a:latin typeface="+mn-lt"/>
          <a:ea typeface="+mn-ea"/>
          <a:cs typeface="+mn-cs"/>
        </a:defRPr>
      </a:lvl8pPr>
      <a:lvl9pPr marL="20430142" indent="-1201773" algn="l" defTabSz="2403546" rtl="0" eaLnBrk="1" latinLnBrk="0" hangingPunct="1">
        <a:spcBef>
          <a:spcPct val="20000"/>
        </a:spcBef>
        <a:buFont typeface="Arial"/>
        <a:buChar char="•"/>
        <a:defRPr sz="10500" kern="1200">
          <a:solidFill>
            <a:schemeClr val="tx1"/>
          </a:solidFill>
          <a:latin typeface="+mn-lt"/>
          <a:ea typeface="+mn-ea"/>
          <a:cs typeface="+mn-cs"/>
        </a:defRPr>
      </a:lvl9pPr>
    </p:bodyStyle>
    <p:otherStyle>
      <a:defPPr>
        <a:defRPr lang="en-US"/>
      </a:defPPr>
      <a:lvl1pPr marL="0" algn="l" defTabSz="2403546" rtl="0" eaLnBrk="1" latinLnBrk="0" hangingPunct="1">
        <a:defRPr sz="9500" kern="1200">
          <a:solidFill>
            <a:schemeClr val="tx1"/>
          </a:solidFill>
          <a:latin typeface="+mn-lt"/>
          <a:ea typeface="+mn-ea"/>
          <a:cs typeface="+mn-cs"/>
        </a:defRPr>
      </a:lvl1pPr>
      <a:lvl2pPr marL="2403546" algn="l" defTabSz="2403546" rtl="0" eaLnBrk="1" latinLnBrk="0" hangingPunct="1">
        <a:defRPr sz="9500" kern="1200">
          <a:solidFill>
            <a:schemeClr val="tx1"/>
          </a:solidFill>
          <a:latin typeface="+mn-lt"/>
          <a:ea typeface="+mn-ea"/>
          <a:cs typeface="+mn-cs"/>
        </a:defRPr>
      </a:lvl2pPr>
      <a:lvl3pPr marL="4807092" algn="l" defTabSz="2403546" rtl="0" eaLnBrk="1" latinLnBrk="0" hangingPunct="1">
        <a:defRPr sz="9500" kern="1200">
          <a:solidFill>
            <a:schemeClr val="tx1"/>
          </a:solidFill>
          <a:latin typeface="+mn-lt"/>
          <a:ea typeface="+mn-ea"/>
          <a:cs typeface="+mn-cs"/>
        </a:defRPr>
      </a:lvl3pPr>
      <a:lvl4pPr marL="7210638" algn="l" defTabSz="2403546" rtl="0" eaLnBrk="1" latinLnBrk="0" hangingPunct="1">
        <a:defRPr sz="9500" kern="1200">
          <a:solidFill>
            <a:schemeClr val="tx1"/>
          </a:solidFill>
          <a:latin typeface="+mn-lt"/>
          <a:ea typeface="+mn-ea"/>
          <a:cs typeface="+mn-cs"/>
        </a:defRPr>
      </a:lvl4pPr>
      <a:lvl5pPr marL="9614184" algn="l" defTabSz="2403546" rtl="0" eaLnBrk="1" latinLnBrk="0" hangingPunct="1">
        <a:defRPr sz="9500" kern="1200">
          <a:solidFill>
            <a:schemeClr val="tx1"/>
          </a:solidFill>
          <a:latin typeface="+mn-lt"/>
          <a:ea typeface="+mn-ea"/>
          <a:cs typeface="+mn-cs"/>
        </a:defRPr>
      </a:lvl5pPr>
      <a:lvl6pPr marL="12017731" algn="l" defTabSz="2403546" rtl="0" eaLnBrk="1" latinLnBrk="0" hangingPunct="1">
        <a:defRPr sz="9500" kern="1200">
          <a:solidFill>
            <a:schemeClr val="tx1"/>
          </a:solidFill>
          <a:latin typeface="+mn-lt"/>
          <a:ea typeface="+mn-ea"/>
          <a:cs typeface="+mn-cs"/>
        </a:defRPr>
      </a:lvl6pPr>
      <a:lvl7pPr marL="14421277" algn="l" defTabSz="2403546" rtl="0" eaLnBrk="1" latinLnBrk="0" hangingPunct="1">
        <a:defRPr sz="9500" kern="1200">
          <a:solidFill>
            <a:schemeClr val="tx1"/>
          </a:solidFill>
          <a:latin typeface="+mn-lt"/>
          <a:ea typeface="+mn-ea"/>
          <a:cs typeface="+mn-cs"/>
        </a:defRPr>
      </a:lvl7pPr>
      <a:lvl8pPr marL="16824823" algn="l" defTabSz="2403546" rtl="0" eaLnBrk="1" latinLnBrk="0" hangingPunct="1">
        <a:defRPr sz="9500" kern="1200">
          <a:solidFill>
            <a:schemeClr val="tx1"/>
          </a:solidFill>
          <a:latin typeface="+mn-lt"/>
          <a:ea typeface="+mn-ea"/>
          <a:cs typeface="+mn-cs"/>
        </a:defRPr>
      </a:lvl8pPr>
      <a:lvl9pPr marL="19228369" algn="l" defTabSz="2403546" rtl="0" eaLnBrk="1" latinLnBrk="0" hangingPunct="1">
        <a:defRPr sz="9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4" Type="http://schemas.openxmlformats.org/officeDocument/2006/relationships/image" Target="../media/image13.png"/><Relationship Id="rId4" Type="http://schemas.openxmlformats.org/officeDocument/2006/relationships/image" Target="../media/image3.emf"/><Relationship Id="rId7" Type="http://schemas.openxmlformats.org/officeDocument/2006/relationships/image" Target="../media/image6.png"/><Relationship Id="rId11" Type="http://schemas.openxmlformats.org/officeDocument/2006/relationships/image" Target="../media/image10.png"/><Relationship Id="rId1" Type="http://schemas.openxmlformats.org/officeDocument/2006/relationships/slideLayout" Target="../slideLayouts/slideLayout1.xml"/><Relationship Id="rId6" Type="http://schemas.openxmlformats.org/officeDocument/2006/relationships/image" Target="../media/image5.emf"/><Relationship Id="rId16" Type="http://schemas.openxmlformats.org/officeDocument/2006/relationships/image" Target="../media/image15.png"/><Relationship Id="rId8" Type="http://schemas.openxmlformats.org/officeDocument/2006/relationships/image" Target="../media/image7.png"/><Relationship Id="rId13" Type="http://schemas.openxmlformats.org/officeDocument/2006/relationships/image" Target="../media/image12.png"/><Relationship Id="rId10" Type="http://schemas.openxmlformats.org/officeDocument/2006/relationships/image" Target="../media/image9.png"/><Relationship Id="rId5" Type="http://schemas.openxmlformats.org/officeDocument/2006/relationships/image" Target="../media/image4.emf"/><Relationship Id="rId15" Type="http://schemas.openxmlformats.org/officeDocument/2006/relationships/image" Target="../media/image14.png"/><Relationship Id="rId12" Type="http://schemas.openxmlformats.org/officeDocument/2006/relationships/image" Target="../media/image11.emf"/><Relationship Id="rId2" Type="http://schemas.openxmlformats.org/officeDocument/2006/relationships/image" Target="../media/image1.wmf"/><Relationship Id="rId9" Type="http://schemas.openxmlformats.org/officeDocument/2006/relationships/image" Target="../media/image8.png"/><Relationship Id="rId3"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pic>
        <p:nvPicPr>
          <p:cNvPr id="4" name="Picture 3" descr="ax18_amoc"/>
          <p:cNvPicPr>
            <a:picLocks noChangeAspect="1" noChangeArrowheads="1"/>
          </p:cNvPicPr>
          <p:nvPr/>
        </p:nvPicPr>
        <p:blipFill>
          <a:blip r:embed="rId2"/>
          <a:srcRect t="13499" b="7500"/>
          <a:stretch>
            <a:fillRect/>
          </a:stretch>
        </p:blipFill>
        <p:spPr bwMode="auto">
          <a:xfrm>
            <a:off x="13266331" y="26456778"/>
            <a:ext cx="4934864" cy="3899337"/>
          </a:xfrm>
          <a:prstGeom prst="rect">
            <a:avLst/>
          </a:prstGeom>
          <a:noFill/>
          <a:ln w="9525">
            <a:noFill/>
            <a:miter lim="800000"/>
            <a:headEnd/>
            <a:tailEnd/>
          </a:ln>
        </p:spPr>
      </p:pic>
      <p:pic>
        <p:nvPicPr>
          <p:cNvPr id="5" name="Picture 4"/>
          <p:cNvPicPr>
            <a:picLocks noChangeAspect="1" noChangeArrowheads="1"/>
          </p:cNvPicPr>
          <p:nvPr/>
        </p:nvPicPr>
        <p:blipFill>
          <a:blip r:embed="rId3"/>
          <a:srcRect t="52086" r="50122" b="3906"/>
          <a:stretch>
            <a:fillRect/>
          </a:stretch>
        </p:blipFill>
        <p:spPr bwMode="auto">
          <a:xfrm>
            <a:off x="611213" y="26048722"/>
            <a:ext cx="6073455" cy="3440678"/>
          </a:xfrm>
          <a:prstGeom prst="rect">
            <a:avLst/>
          </a:prstGeom>
          <a:noFill/>
          <a:ln w="9525">
            <a:noFill/>
            <a:miter lim="800000"/>
            <a:headEnd/>
            <a:tailEnd/>
          </a:ln>
        </p:spPr>
      </p:pic>
      <p:sp>
        <p:nvSpPr>
          <p:cNvPr id="38" name="TextBox 37"/>
          <p:cNvSpPr txBox="1"/>
          <p:nvPr/>
        </p:nvSpPr>
        <p:spPr>
          <a:xfrm>
            <a:off x="3468714" y="1168400"/>
            <a:ext cx="26761698" cy="5416868"/>
          </a:xfrm>
          <a:prstGeom prst="rect">
            <a:avLst/>
          </a:prstGeom>
          <a:noFill/>
        </p:spPr>
        <p:txBody>
          <a:bodyPr wrap="square" rtlCol="0">
            <a:spAutoFit/>
          </a:bodyPr>
          <a:lstStyle/>
          <a:p>
            <a:pPr algn="ctr"/>
            <a:r>
              <a:rPr lang="en-US" sz="6600" b="1" dirty="0" smtClean="0"/>
              <a:t>Variability of the</a:t>
            </a:r>
            <a:r>
              <a:rPr lang="en-US" sz="6600" b="1" dirty="0" smtClean="0"/>
              <a:t> Meridional Heat Transport  </a:t>
            </a:r>
            <a:r>
              <a:rPr lang="en-US" sz="6600" b="1" dirty="0" smtClean="0"/>
              <a:t>in the South Atlantic since 1993</a:t>
            </a:r>
          </a:p>
          <a:p>
            <a:pPr algn="ctr"/>
            <a:r>
              <a:rPr lang="en-US" sz="4000" dirty="0" smtClean="0"/>
              <a:t>Gustavo Goni</a:t>
            </a:r>
            <a:r>
              <a:rPr lang="en-US" sz="4000" baseline="30000" dirty="0" smtClean="0"/>
              <a:t>1</a:t>
            </a:r>
            <a:r>
              <a:rPr lang="en-US" sz="4000" dirty="0" smtClean="0"/>
              <a:t>, Shenfu Dong</a:t>
            </a:r>
            <a:r>
              <a:rPr lang="en-US" sz="4000" baseline="30000" dirty="0" smtClean="0"/>
              <a:t>2,1</a:t>
            </a:r>
            <a:r>
              <a:rPr lang="en-US" sz="4000" dirty="0" smtClean="0"/>
              <a:t>, Molly Baringer</a:t>
            </a:r>
            <a:r>
              <a:rPr lang="en-US" sz="4000" baseline="30000" dirty="0" smtClean="0"/>
              <a:t>1</a:t>
            </a:r>
            <a:r>
              <a:rPr lang="en-US" sz="4000" dirty="0" smtClean="0"/>
              <a:t>, Silvia Garzoli</a:t>
            </a:r>
            <a:r>
              <a:rPr lang="en-US" sz="4000" baseline="30000" dirty="0" smtClean="0"/>
              <a:t>1</a:t>
            </a:r>
            <a:r>
              <a:rPr lang="en-US" sz="4000" dirty="0" smtClean="0"/>
              <a:t>, and Francis </a:t>
            </a:r>
            <a:r>
              <a:rPr lang="en-US" sz="4000" dirty="0" smtClean="0"/>
              <a:t>Bringas</a:t>
            </a:r>
            <a:r>
              <a:rPr lang="en-US" sz="4000" baseline="30000" dirty="0" smtClean="0"/>
              <a:t>1 </a:t>
            </a:r>
            <a:endParaRPr lang="en-US" sz="4000" baseline="30000" dirty="0" smtClean="0"/>
          </a:p>
          <a:p>
            <a:pPr algn="ctr"/>
            <a:r>
              <a:rPr lang="en-US" sz="4000" baseline="30000" dirty="0" smtClean="0"/>
              <a:t>(1)</a:t>
            </a:r>
            <a:r>
              <a:rPr lang="en-US" sz="4000" dirty="0" smtClean="0"/>
              <a:t> National Oceanic and Atmospheric Administration, Atlantic Oceanographic and Meteorological Laboratory, Miami, FL</a:t>
            </a:r>
          </a:p>
          <a:p>
            <a:pPr algn="ctr"/>
            <a:r>
              <a:rPr lang="en-US" sz="4000" baseline="30000" dirty="0" smtClean="0"/>
              <a:t>(2)</a:t>
            </a:r>
            <a:r>
              <a:rPr lang="en-US" sz="4000" dirty="0" smtClean="0"/>
              <a:t> University of Miami, Cooperative Institute for Marine and Atmospheric Studies, Miami, FL</a:t>
            </a:r>
          </a:p>
          <a:p>
            <a:pPr algn="ctr"/>
            <a:r>
              <a:rPr lang="en-US" sz="4000" dirty="0" smtClean="0"/>
              <a:t>Gustavo.Goni@noaa.gov</a:t>
            </a:r>
          </a:p>
          <a:p>
            <a:pPr algn="ctr"/>
            <a:endParaRPr lang="en-US" sz="4000" dirty="0" smtClean="0"/>
          </a:p>
          <a:p>
            <a:pPr algn="ctr"/>
            <a:endParaRPr lang="en-US" sz="4000" dirty="0" smtClean="0"/>
          </a:p>
          <a:p>
            <a:pPr algn="ctr"/>
            <a:endParaRPr lang="en-US" sz="4000" dirty="0" smtClean="0"/>
          </a:p>
        </p:txBody>
      </p:sp>
      <p:sp>
        <p:nvSpPr>
          <p:cNvPr id="39" name="TextBox 38"/>
          <p:cNvSpPr txBox="1"/>
          <p:nvPr/>
        </p:nvSpPr>
        <p:spPr>
          <a:xfrm>
            <a:off x="611213" y="5031630"/>
            <a:ext cx="31405289" cy="5262980"/>
          </a:xfrm>
          <a:prstGeom prst="rect">
            <a:avLst/>
          </a:prstGeom>
          <a:noFill/>
        </p:spPr>
        <p:txBody>
          <a:bodyPr wrap="square" rtlCol="0">
            <a:spAutoFit/>
          </a:bodyPr>
          <a:lstStyle/>
          <a:p>
            <a:r>
              <a:rPr lang="en-US" sz="2800" dirty="0" smtClean="0"/>
              <a:t>In recent years there has been great interest in determining the driving mechanism of the AMOC and its variability on various time scales because it has been linked to past abrupt climate change and anthropogenic climate forcing. However, despite the increasing interest in the AMOC and its substantial role in global climate, little is known about its variability and the mechanisms underlying its variability. This lack of knowledge of the AMOC is largely due to the fact that direct observations of the AMOC are limited. Our current understanding of the AMOC and its governing mechanisms depends on the use of numerical models, the trans-basin moored array at 26.5</a:t>
            </a:r>
            <a:r>
              <a:rPr lang="en-US" sz="2800" dirty="0" smtClean="0">
                <a:sym typeface="Symbol"/>
              </a:rPr>
              <a:t></a:t>
            </a:r>
            <a:r>
              <a:rPr lang="en-US" sz="2800" dirty="0" smtClean="0"/>
              <a:t>N in the North Atlantic and XBT transects, which have provided important insights into AMOC behavior. </a:t>
            </a:r>
            <a:endParaRPr lang="en-US" sz="2800" dirty="0" smtClean="0"/>
          </a:p>
          <a:p>
            <a:endParaRPr lang="en-US" sz="2800" dirty="0" smtClean="0"/>
          </a:p>
          <a:p>
            <a:r>
              <a:rPr lang="en-US" sz="2800" dirty="0" smtClean="0"/>
              <a:t>A method is proposed here, in which satellite </a:t>
            </a:r>
            <a:r>
              <a:rPr lang="en-US" sz="2800" dirty="0" smtClean="0"/>
              <a:t>altimetry observations</a:t>
            </a:r>
            <a:r>
              <a:rPr lang="en-US" sz="2800" dirty="0" smtClean="0"/>
              <a:t> is the main data set used </a:t>
            </a:r>
            <a:r>
              <a:rPr lang="en-US" sz="2800" dirty="0" smtClean="0"/>
              <a:t>to</a:t>
            </a:r>
            <a:r>
              <a:rPr lang="en-US" sz="2800" dirty="0" smtClean="0"/>
              <a:t> monitor the temporal and spatial variability </a:t>
            </a:r>
            <a:r>
              <a:rPr lang="en-US" sz="2800" dirty="0" smtClean="0"/>
              <a:t>of the meridional heat transport (MHT) along 35</a:t>
            </a:r>
            <a:r>
              <a:rPr lang="en-US" sz="2800" dirty="0" smtClean="0">
                <a:sym typeface="Symbol"/>
              </a:rPr>
              <a:t></a:t>
            </a:r>
            <a:r>
              <a:rPr lang="en-US" sz="2800" dirty="0" smtClean="0"/>
              <a:t>S since 1993.  The geostrophic component of this transport is obtained</a:t>
            </a:r>
            <a:r>
              <a:rPr lang="en-US" sz="2800" dirty="0" smtClean="0"/>
              <a:t> using statistically-derived </a:t>
            </a:r>
            <a:r>
              <a:rPr lang="en-US" sz="2800" dirty="0" smtClean="0"/>
              <a:t>profiles of temperature and </a:t>
            </a:r>
            <a:r>
              <a:rPr lang="en-US" sz="2800" dirty="0" smtClean="0"/>
              <a:t>salinity</a:t>
            </a:r>
            <a:r>
              <a:rPr lang="en-US" sz="2800" dirty="0" smtClean="0"/>
              <a:t>. </a:t>
            </a:r>
            <a:r>
              <a:rPr lang="en-US" sz="2800" dirty="0" smtClean="0"/>
              <a:t>R</a:t>
            </a:r>
            <a:r>
              <a:rPr lang="en-US" sz="2800" dirty="0" smtClean="0"/>
              <a:t>esults </a:t>
            </a:r>
            <a:r>
              <a:rPr lang="en-US" sz="2800" dirty="0" smtClean="0"/>
              <a:t>are compared against </a:t>
            </a:r>
            <a:r>
              <a:rPr lang="en-US" sz="2800" dirty="0" smtClean="0"/>
              <a:t>XBT</a:t>
            </a:r>
            <a:r>
              <a:rPr lang="en-US" sz="2800" dirty="0" smtClean="0"/>
              <a:t> </a:t>
            </a:r>
            <a:r>
              <a:rPr lang="en-US" sz="2800" dirty="0" smtClean="0"/>
              <a:t>estimates </a:t>
            </a:r>
            <a:r>
              <a:rPr lang="en-US" sz="2800" dirty="0" smtClean="0"/>
              <a:t>derived</a:t>
            </a:r>
            <a:r>
              <a:rPr lang="en-US" sz="2800" dirty="0" smtClean="0"/>
              <a:t> using data from the </a:t>
            </a:r>
            <a:r>
              <a:rPr lang="en-US" sz="2800" dirty="0" smtClean="0"/>
              <a:t>High Density XBT transect AX18.  The Ekman contribution to the MHT is obtained using the </a:t>
            </a:r>
            <a:r>
              <a:rPr lang="en-US" sz="2800" dirty="0" err="1" smtClean="0"/>
              <a:t>xxxxx</a:t>
            </a:r>
            <a:r>
              <a:rPr lang="en-US" sz="2800" dirty="0" smtClean="0"/>
              <a:t> wind field</a:t>
            </a:r>
            <a:r>
              <a:rPr lang="en-US" sz="2800" dirty="0" smtClean="0"/>
              <a:t>.  Similar to previous work, the geostrophic and Ekman components of the MHT are out of phase.</a:t>
            </a:r>
          </a:p>
          <a:p>
            <a:endParaRPr lang="en-US" sz="2800" dirty="0" smtClean="0"/>
          </a:p>
          <a:p>
            <a:r>
              <a:rPr lang="en-US" sz="2800" dirty="0" smtClean="0"/>
              <a:t>Results obtained from this study demonstrate the importance of satellite altimetry observations for MOC studies in the South Atlantic Ocean, and in particular to extend the </a:t>
            </a:r>
            <a:r>
              <a:rPr lang="en-US" sz="2800" i="1" dirty="0" smtClean="0"/>
              <a:t>in situ</a:t>
            </a:r>
            <a:r>
              <a:rPr lang="en-US" sz="2800" dirty="0" smtClean="0"/>
              <a:t> observational record for the longer time scales needed for understanding climate dynamics</a:t>
            </a:r>
            <a:r>
              <a:rPr lang="en-US" sz="2800" dirty="0" smtClean="0"/>
              <a:t>.</a:t>
            </a:r>
          </a:p>
          <a:p>
            <a:endParaRPr lang="en-US" sz="2800" dirty="0" smtClean="0"/>
          </a:p>
        </p:txBody>
      </p:sp>
      <p:sp>
        <p:nvSpPr>
          <p:cNvPr id="42" name="TextBox 41"/>
          <p:cNvSpPr txBox="1"/>
          <p:nvPr/>
        </p:nvSpPr>
        <p:spPr>
          <a:xfrm>
            <a:off x="2413000" y="10033000"/>
            <a:ext cx="184666" cy="1554272"/>
          </a:xfrm>
          <a:prstGeom prst="rect">
            <a:avLst/>
          </a:prstGeom>
          <a:noFill/>
        </p:spPr>
        <p:txBody>
          <a:bodyPr wrap="none" rtlCol="0">
            <a:spAutoFit/>
          </a:bodyPr>
          <a:lstStyle/>
          <a:p>
            <a:endParaRPr lang="en-US" dirty="0"/>
          </a:p>
        </p:txBody>
      </p:sp>
      <p:sp>
        <p:nvSpPr>
          <p:cNvPr id="44" name="TextBox 43"/>
          <p:cNvSpPr txBox="1"/>
          <p:nvPr/>
        </p:nvSpPr>
        <p:spPr>
          <a:xfrm>
            <a:off x="611214" y="10344591"/>
            <a:ext cx="21562219" cy="14988716"/>
          </a:xfrm>
          <a:prstGeom prst="rect">
            <a:avLst/>
          </a:prstGeom>
          <a:noFill/>
        </p:spPr>
        <p:txBody>
          <a:bodyPr wrap="square" rtlCol="0">
            <a:spAutoFit/>
          </a:bodyPr>
          <a:lstStyle/>
          <a:p>
            <a:r>
              <a:rPr lang="en-US" sz="4000" b="1" dirty="0" smtClean="0"/>
              <a:t>Motivation</a:t>
            </a:r>
          </a:p>
          <a:p>
            <a:endParaRPr lang="en-US" sz="4000" b="1" dirty="0" smtClean="0"/>
          </a:p>
          <a:p>
            <a:r>
              <a:rPr lang="en-US" sz="2800" dirty="0" smtClean="0"/>
              <a:t>During </a:t>
            </a:r>
            <a:r>
              <a:rPr lang="en-US" sz="2800" dirty="0" smtClean="0"/>
              <a:t>the last 20 years the dynamics in the South Atlantic </a:t>
            </a:r>
            <a:r>
              <a:rPr lang="en-US" sz="2800" dirty="0" smtClean="0"/>
              <a:t>Ocean</a:t>
            </a:r>
            <a:r>
              <a:rPr lang="en-US" sz="2800" dirty="0" smtClean="0"/>
              <a:t> NS </a:t>
            </a:r>
            <a:r>
              <a:rPr lang="en-US" sz="2800" dirty="0" smtClean="0"/>
              <a:t>several </a:t>
            </a:r>
            <a:r>
              <a:rPr lang="en-US" sz="2800" dirty="0" smtClean="0"/>
              <a:t>components of the subtropical </a:t>
            </a:r>
            <a:r>
              <a:rPr lang="en-US" sz="2800" dirty="0" smtClean="0"/>
              <a:t>gyre have </a:t>
            </a:r>
            <a:r>
              <a:rPr lang="en-US" sz="2800" dirty="0" smtClean="0"/>
              <a:t>exhibited changes as evidenced by linear trends in sea height (SH, Figure 1), sea surface temperature (SST, Figure 1), eddy kinetic energy (EKE, Figure 1) and wind stress (WS, Figure 1).  These changes are evidenced, for example, by:</a:t>
            </a:r>
          </a:p>
          <a:p>
            <a:pPr>
              <a:buFont typeface="Arial"/>
              <a:buChar char="•"/>
            </a:pPr>
            <a:r>
              <a:rPr lang="en-US" sz="2800" dirty="0" smtClean="0"/>
              <a:t> Long period fluctuations in the location of the Brazil retroflection in the SW, as observed from linear trends of </a:t>
            </a:r>
            <a:r>
              <a:rPr lang="en-US" sz="2800" dirty="0" smtClean="0"/>
              <a:t>EKE (Goni et al, 2010);</a:t>
            </a:r>
            <a:endParaRPr lang="en-US" sz="2800" dirty="0" smtClean="0"/>
          </a:p>
          <a:p>
            <a:pPr>
              <a:buFont typeface="Arial"/>
              <a:buChar char="•"/>
            </a:pPr>
            <a:r>
              <a:rPr lang="en-US" sz="2800" dirty="0" smtClean="0"/>
              <a:t> Thermal changes in the southern portion of the subtropical gyre, as evidenced by the increase of SH between </a:t>
            </a:r>
            <a:r>
              <a:rPr lang="en-US" sz="2800" dirty="0" smtClean="0"/>
              <a:t>30°S </a:t>
            </a:r>
            <a:r>
              <a:rPr lang="en-US" sz="2800" dirty="0" smtClean="0"/>
              <a:t>and </a:t>
            </a:r>
            <a:r>
              <a:rPr lang="en-US" sz="2800" dirty="0" smtClean="0"/>
              <a:t>35°S</a:t>
            </a:r>
            <a:r>
              <a:rPr lang="en-US" sz="2800" dirty="0" smtClean="0"/>
              <a:t>;</a:t>
            </a:r>
          </a:p>
          <a:p>
            <a:pPr>
              <a:buFont typeface="Arial"/>
              <a:buChar char="•"/>
            </a:pPr>
            <a:r>
              <a:rPr lang="en-US" sz="2800" dirty="0" smtClean="0"/>
              <a:t> </a:t>
            </a:r>
            <a:r>
              <a:rPr lang="en-US" sz="2800" dirty="0" smtClean="0"/>
              <a:t>L</a:t>
            </a:r>
            <a:r>
              <a:rPr lang="en-US" sz="2800" dirty="0" smtClean="0"/>
              <a:t>arge </a:t>
            </a:r>
            <a:r>
              <a:rPr lang="en-US" sz="2800" dirty="0" smtClean="0"/>
              <a:t>interannual variability of the shedding of Agulhas rings in the </a:t>
            </a:r>
            <a:r>
              <a:rPr lang="en-US" sz="2800" dirty="0" smtClean="0"/>
              <a:t>SE;</a:t>
            </a:r>
          </a:p>
          <a:p>
            <a:pPr>
              <a:buFont typeface="Arial"/>
              <a:buChar char="•"/>
            </a:pPr>
            <a:r>
              <a:rPr lang="en-US" sz="2800" dirty="0" smtClean="0"/>
              <a:t> Increase in wind stress curl in the SW Atlantic and decrease in the center of the SA subtropical gyre.</a:t>
            </a:r>
            <a:r>
              <a:rPr lang="en-US" sz="2800" dirty="0" smtClean="0"/>
              <a:t>  </a:t>
            </a:r>
          </a:p>
          <a:p>
            <a:pPr>
              <a:buFont typeface="Arial"/>
              <a:buChar char="•"/>
            </a:pPr>
            <a:endParaRPr lang="en-US" sz="2800" dirty="0" smtClean="0"/>
          </a:p>
          <a:p>
            <a:endParaRPr lang="en-US" sz="2800" dirty="0" smtClean="0"/>
          </a:p>
          <a:p>
            <a:r>
              <a:rPr lang="en-US" sz="4000" b="1" dirty="0" smtClean="0"/>
              <a:t>Objectives</a:t>
            </a:r>
          </a:p>
          <a:p>
            <a:endParaRPr lang="en-US" sz="4000" b="1" dirty="0" smtClean="0"/>
          </a:p>
          <a:p>
            <a:r>
              <a:rPr lang="en-US" sz="2800" dirty="0" smtClean="0"/>
              <a:t>In thi</a:t>
            </a:r>
            <a:r>
              <a:rPr lang="en-US" sz="2800" dirty="0" smtClean="0"/>
              <a:t>s </a:t>
            </a:r>
            <a:r>
              <a:rPr lang="en-US" sz="2800" dirty="0" smtClean="0"/>
              <a:t>work proposes</a:t>
            </a:r>
            <a:r>
              <a:rPr lang="en-US" sz="2800" dirty="0" smtClean="0"/>
              <a:t> we make </a:t>
            </a:r>
            <a:r>
              <a:rPr lang="en-US" sz="2800" dirty="0" smtClean="0"/>
              <a:t>use of the 20-year of continuous altimetry measurements combined with sea surface temperature (SST) satellite-derived and </a:t>
            </a:r>
            <a:r>
              <a:rPr lang="en-US" sz="2800" i="1" dirty="0" smtClean="0"/>
              <a:t>in situ</a:t>
            </a:r>
            <a:r>
              <a:rPr lang="en-US" sz="2800" dirty="0" smtClean="0"/>
              <a:t> data to estimate the</a:t>
            </a:r>
            <a:r>
              <a:rPr lang="en-US" sz="2800" dirty="0" smtClean="0"/>
              <a:t> MHT </a:t>
            </a:r>
            <a:r>
              <a:rPr lang="en-US" sz="2800" dirty="0" smtClean="0"/>
              <a:t>in the South </a:t>
            </a:r>
            <a:r>
              <a:rPr lang="en-US" sz="2800" dirty="0" smtClean="0"/>
              <a:t>Atlantic, with the goal of investigating its latitudinal </a:t>
            </a:r>
            <a:r>
              <a:rPr lang="en-US" sz="2800" dirty="0" smtClean="0"/>
              <a:t>and temporal </a:t>
            </a:r>
            <a:r>
              <a:rPr lang="en-US" sz="2800" dirty="0" smtClean="0"/>
              <a:t>changes. </a:t>
            </a:r>
            <a:r>
              <a:rPr lang="en-US" sz="2800" dirty="0" smtClean="0"/>
              <a:t>To accomplish </a:t>
            </a:r>
            <a:r>
              <a:rPr lang="en-US" sz="2800" dirty="0" smtClean="0"/>
              <a:t>these goals</a:t>
            </a:r>
            <a:r>
              <a:rPr lang="en-US" sz="2800" dirty="0" smtClean="0"/>
              <a:t>, this work</a:t>
            </a:r>
            <a:r>
              <a:rPr lang="en-US" sz="2800" dirty="0" smtClean="0"/>
              <a:t> includes </a:t>
            </a:r>
            <a:r>
              <a:rPr lang="en-US" sz="2800" dirty="0" smtClean="0"/>
              <a:t>several</a:t>
            </a:r>
            <a:r>
              <a:rPr lang="en-US" sz="2800" dirty="0" smtClean="0"/>
              <a:t> components</a:t>
            </a:r>
            <a:r>
              <a:rPr lang="en-US" sz="2800" dirty="0" smtClean="0"/>
              <a:t>:</a:t>
            </a:r>
            <a:endParaRPr lang="en-US" sz="2800" dirty="0" smtClean="0"/>
          </a:p>
          <a:p>
            <a:pPr lvl="0">
              <a:buFont typeface="Arial"/>
              <a:buChar char="•"/>
            </a:pPr>
            <a:r>
              <a:rPr lang="en-US" sz="2800" dirty="0" smtClean="0"/>
              <a:t> Estimate </a:t>
            </a:r>
            <a:r>
              <a:rPr lang="en-US" sz="2800" dirty="0" smtClean="0"/>
              <a:t>the temporal evolution of the MOC/MHT at every 5</a:t>
            </a:r>
            <a:r>
              <a:rPr lang="en-US" sz="2800" dirty="0" smtClean="0">
                <a:sym typeface="Symbol"/>
              </a:rPr>
              <a:t></a:t>
            </a:r>
            <a:r>
              <a:rPr lang="en-US" sz="2800" dirty="0" smtClean="0"/>
              <a:t> of latitude from 20</a:t>
            </a:r>
            <a:r>
              <a:rPr lang="en-US" sz="2800" dirty="0" smtClean="0">
                <a:sym typeface="Symbol"/>
              </a:rPr>
              <a:t></a:t>
            </a:r>
            <a:r>
              <a:rPr lang="en-US" sz="2800" dirty="0" smtClean="0"/>
              <a:t>S to 40</a:t>
            </a:r>
            <a:r>
              <a:rPr lang="en-US" sz="2800" dirty="0" smtClean="0">
                <a:sym typeface="Symbol"/>
              </a:rPr>
              <a:t></a:t>
            </a:r>
            <a:r>
              <a:rPr lang="en-US" sz="2800" dirty="0" smtClean="0"/>
              <a:t>S since 1993;</a:t>
            </a:r>
            <a:endParaRPr lang="en-US" sz="2800" dirty="0" smtClean="0"/>
          </a:p>
          <a:p>
            <a:pPr lvl="0">
              <a:buFont typeface="Arial"/>
              <a:buChar char="•"/>
            </a:pPr>
            <a:r>
              <a:rPr lang="en-US" sz="2800" dirty="0" smtClean="0"/>
              <a:t> Assess </a:t>
            </a:r>
            <a:r>
              <a:rPr lang="en-US" sz="2800" dirty="0" smtClean="0"/>
              <a:t>the error of the above estimates through comparisons with XBT-derived estimates at 35</a:t>
            </a:r>
            <a:r>
              <a:rPr lang="en-US" sz="2800" dirty="0" smtClean="0">
                <a:sym typeface="Symbol"/>
              </a:rPr>
              <a:t></a:t>
            </a:r>
            <a:r>
              <a:rPr lang="en-US" sz="2800" dirty="0" smtClean="0"/>
              <a:t>S and with CLIVAR A10 section estimates at 30</a:t>
            </a:r>
            <a:r>
              <a:rPr lang="en-US" sz="2800" dirty="0" smtClean="0">
                <a:sym typeface="Symbol"/>
              </a:rPr>
              <a:t></a:t>
            </a:r>
            <a:r>
              <a:rPr lang="en-US" sz="2800" dirty="0" smtClean="0"/>
              <a:t>S;</a:t>
            </a:r>
            <a:endParaRPr lang="en-US" sz="2800" dirty="0" smtClean="0"/>
          </a:p>
          <a:p>
            <a:pPr lvl="0">
              <a:buFont typeface="Arial"/>
              <a:buChar char="•"/>
            </a:pPr>
            <a:r>
              <a:rPr lang="en-US" sz="2800" dirty="0" smtClean="0"/>
              <a:t> Assess </a:t>
            </a:r>
            <a:r>
              <a:rPr lang="en-US" sz="2800" dirty="0" smtClean="0"/>
              <a:t>the individual contributions of the geostrophic and Ekman components to the MOC/MHT at different latitudes;</a:t>
            </a:r>
            <a:endParaRPr lang="en-US" sz="2800" dirty="0" smtClean="0"/>
          </a:p>
          <a:p>
            <a:pPr lvl="0">
              <a:buFont typeface="Arial"/>
              <a:buChar char="•"/>
            </a:pPr>
            <a:r>
              <a:rPr lang="en-US" sz="2800" dirty="0" smtClean="0"/>
              <a:t> Investigate </a:t>
            </a:r>
            <a:r>
              <a:rPr lang="en-US" sz="2800" dirty="0" smtClean="0"/>
              <a:t>year-to-year and inter-annual variability of the MOC/MHT and of their components (e.g., Ekman/geostrophic, gyre/overturning, boundary currents/interior, eddies/large-scale flow) and investigate potential links with wind forcing;</a:t>
            </a:r>
            <a:endParaRPr lang="en-US" sz="2800" dirty="0" smtClean="0"/>
          </a:p>
          <a:p>
            <a:pPr lvl="0"/>
            <a:endParaRPr lang="en-US" sz="2800" dirty="0" smtClean="0"/>
          </a:p>
          <a:p>
            <a:pPr lvl="0"/>
            <a:r>
              <a:rPr lang="en-US" sz="2800" dirty="0" smtClean="0"/>
              <a:t>We present here preliminary results of some of the above mentioned goals.</a:t>
            </a:r>
          </a:p>
          <a:p>
            <a:pPr lvl="0"/>
            <a:endParaRPr lang="en-US" sz="2800" dirty="0" smtClean="0"/>
          </a:p>
          <a:p>
            <a:endParaRPr lang="en-US" sz="2800" dirty="0" smtClean="0"/>
          </a:p>
          <a:p>
            <a:r>
              <a:rPr lang="en-US" sz="4000" b="1" dirty="0" smtClean="0"/>
              <a:t>Background and Previous Results</a:t>
            </a:r>
          </a:p>
          <a:p>
            <a:endParaRPr lang="en-US" sz="4000" b="1" dirty="0" smtClean="0"/>
          </a:p>
          <a:p>
            <a:r>
              <a:rPr lang="en-US" sz="2800" dirty="0" smtClean="0"/>
              <a:t>Estimates </a:t>
            </a:r>
            <a:r>
              <a:rPr lang="en-US" sz="2800" dirty="0" smtClean="0"/>
              <a:t>from blended satellite altimetry and profiling float observations in the North Atlantic have provided new understanding of the seasonal to interannual variability</a:t>
            </a:r>
            <a:r>
              <a:rPr lang="en-US" sz="2800" dirty="0" smtClean="0"/>
              <a:t> of the MOC and </a:t>
            </a:r>
            <a:r>
              <a:rPr lang="en-US" sz="2800" dirty="0" smtClean="0"/>
              <a:t>concluded that</a:t>
            </a:r>
            <a:r>
              <a:rPr lang="en-US" sz="2800" dirty="0" smtClean="0"/>
              <a:t> the MOC has not exhibited a slowing in </a:t>
            </a:r>
            <a:r>
              <a:rPr lang="en-US" sz="2800" dirty="0" smtClean="0"/>
              <a:t>the North Atlantic </a:t>
            </a:r>
            <a:r>
              <a:rPr lang="en-US" sz="2800" dirty="0" smtClean="0"/>
              <a:t>(Figure 2 and Willis</a:t>
            </a:r>
            <a:r>
              <a:rPr lang="en-US" sz="2800" dirty="0" smtClean="0"/>
              <a:t>, </a:t>
            </a:r>
            <a:r>
              <a:rPr lang="en-US" sz="2800" dirty="0" smtClean="0"/>
              <a:t>2010)</a:t>
            </a:r>
            <a:r>
              <a:rPr lang="en-US" sz="2800" dirty="0" smtClean="0"/>
              <a:t>.</a:t>
            </a:r>
            <a:endParaRPr lang="en-US" sz="2800" dirty="0" smtClean="0"/>
          </a:p>
          <a:p>
            <a:endParaRPr lang="en-US" sz="2800" dirty="0" smtClean="0"/>
          </a:p>
          <a:p>
            <a:r>
              <a:rPr lang="en-US" sz="2800" dirty="0" smtClean="0"/>
              <a:t>A </a:t>
            </a:r>
            <a:r>
              <a:rPr lang="en-US" sz="2800" dirty="0" smtClean="0"/>
              <a:t>time series of the Meridional heat transport across 35°S obtained using 27 realizations of the XBT transect AX18 carried over a period of 8 years (Figure</a:t>
            </a:r>
            <a:r>
              <a:rPr lang="en-US" sz="2800" dirty="0" smtClean="0"/>
              <a:t> 3, left) </a:t>
            </a:r>
            <a:r>
              <a:rPr lang="en-US" sz="2800" dirty="0" smtClean="0"/>
              <a:t>has shown that, unlike the North Atlantic,  Geostrophic and Ekman components of the MOC are out of phase (Figure</a:t>
            </a:r>
            <a:r>
              <a:rPr lang="en-US" sz="2800" dirty="0" smtClean="0"/>
              <a:t> 3, </a:t>
            </a:r>
            <a:r>
              <a:rPr lang="en-US" sz="2800" dirty="0" smtClean="0"/>
              <a:t>right</a:t>
            </a:r>
            <a:r>
              <a:rPr lang="en-US" sz="2800" dirty="0" smtClean="0"/>
              <a:t>)</a:t>
            </a:r>
            <a:r>
              <a:rPr lang="en-US" sz="2800" dirty="0" smtClean="0"/>
              <a:t>. </a:t>
            </a:r>
            <a:r>
              <a:rPr lang="en-US" sz="2800" dirty="0" smtClean="0"/>
              <a:t> </a:t>
            </a:r>
          </a:p>
        </p:txBody>
      </p:sp>
      <p:sp>
        <p:nvSpPr>
          <p:cNvPr id="47" name="TextBox 46"/>
          <p:cNvSpPr txBox="1"/>
          <p:nvPr/>
        </p:nvSpPr>
        <p:spPr>
          <a:xfrm>
            <a:off x="611213" y="31060023"/>
            <a:ext cx="17300368" cy="12095616"/>
          </a:xfrm>
          <a:prstGeom prst="rect">
            <a:avLst/>
          </a:prstGeom>
          <a:noFill/>
        </p:spPr>
        <p:txBody>
          <a:bodyPr wrap="square" rtlCol="0">
            <a:spAutoFit/>
          </a:bodyPr>
          <a:lstStyle/>
          <a:p>
            <a:r>
              <a:rPr lang="en-US" sz="4000" b="1" dirty="0" smtClean="0"/>
              <a:t>Satellite altimetry  estimates of MHT in the South Atlantic Ocean</a:t>
            </a:r>
          </a:p>
          <a:p>
            <a:endParaRPr lang="en-US" sz="4000" b="1" dirty="0" smtClean="0"/>
          </a:p>
          <a:p>
            <a:r>
              <a:rPr lang="en-US" sz="2800" dirty="0" smtClean="0"/>
              <a:t>Temperature profiles along 35°S were estimated using historical sea height anomaly – depth of isotherm relationships obtained from</a:t>
            </a:r>
            <a:r>
              <a:rPr lang="en-US" sz="2800" dirty="0" smtClean="0"/>
              <a:t> XBT</a:t>
            </a:r>
            <a:r>
              <a:rPr lang="en-US" sz="2800" dirty="0" smtClean="0"/>
              <a:t>/CTD/Argo temperature profiles in the South Atlantic Ocean (Figure</a:t>
            </a:r>
            <a:r>
              <a:rPr lang="en-US" sz="2800" dirty="0" smtClean="0"/>
              <a:t> 4)</a:t>
            </a:r>
            <a:r>
              <a:rPr lang="en-US" sz="2800" dirty="0" smtClean="0"/>
              <a:t>.  Salinity profiles were also obtained using historical T-S relationships (Thacker,</a:t>
            </a:r>
            <a:r>
              <a:rPr lang="en-US" sz="2800" dirty="0" smtClean="0"/>
              <a:t> 2008)</a:t>
            </a:r>
            <a:r>
              <a:rPr lang="en-US" sz="2800" dirty="0" smtClean="0"/>
              <a:t>. For most</a:t>
            </a:r>
            <a:r>
              <a:rPr lang="en-US" sz="2800" dirty="0" smtClean="0"/>
              <a:t> isotherms, </a:t>
            </a:r>
            <a:r>
              <a:rPr lang="en-US" sz="2800" dirty="0" smtClean="0"/>
              <a:t>the correlation between T and SHA is higher than 0.6 south of 20°S.  When correlations are low, the depth of an isotherm tends to the climatological value.  Across </a:t>
            </a:r>
            <a:r>
              <a:rPr lang="en-US" sz="2800" dirty="0" smtClean="0"/>
              <a:t>35°S</a:t>
            </a:r>
            <a:r>
              <a:rPr lang="en-US" sz="2800" dirty="0" smtClean="0"/>
              <a:t>, errors in temperature estimates for individual section</a:t>
            </a:r>
            <a:r>
              <a:rPr lang="en-US" sz="2800" dirty="0" smtClean="0"/>
              <a:t> are larger (~0.5°C) </a:t>
            </a:r>
            <a:r>
              <a:rPr lang="en-US" sz="2800" dirty="0" smtClean="0"/>
              <a:t>at the depth of the main thermocline (Figure</a:t>
            </a:r>
            <a:r>
              <a:rPr lang="en-US" sz="2800" dirty="0" smtClean="0"/>
              <a:t> 4)</a:t>
            </a:r>
            <a:r>
              <a:rPr lang="en-US" sz="2800" dirty="0" smtClean="0"/>
              <a:t>.</a:t>
            </a:r>
          </a:p>
          <a:p>
            <a:endParaRPr lang="en-US" sz="2800" dirty="0" smtClean="0"/>
          </a:p>
          <a:p>
            <a:r>
              <a:rPr lang="en-US" sz="2800" dirty="0" smtClean="0"/>
              <a:t>Using the synthetic temperature and salinity profiles, and following </a:t>
            </a:r>
            <a:r>
              <a:rPr lang="en-US" sz="2800" dirty="0" smtClean="0"/>
              <a:t>the same methodology used to compute the MHT from XBT observations (Garzoli and Baringer,</a:t>
            </a:r>
            <a:r>
              <a:rPr lang="en-US" sz="2800" dirty="0" smtClean="0"/>
              <a:t> 2007)</a:t>
            </a:r>
            <a:r>
              <a:rPr lang="en-US" sz="2800" dirty="0" smtClean="0"/>
              <a:t>, the MHT</a:t>
            </a:r>
            <a:r>
              <a:rPr lang="en-US" sz="2800" dirty="0" smtClean="0"/>
              <a:t> was estimated at the same times and locations than the XBT High Density </a:t>
            </a:r>
            <a:r>
              <a:rPr lang="en-US" sz="2800" dirty="0" smtClean="0"/>
              <a:t>realizations of the AX18 transect.  The correlation coefficient between both estimates is slightly above 0.5 (Figure </a:t>
            </a:r>
            <a:endParaRPr lang="en-US" sz="2800" dirty="0" smtClean="0"/>
          </a:p>
          <a:p>
            <a:endParaRPr lang="en-US" sz="2800" dirty="0" smtClean="0"/>
          </a:p>
          <a:p>
            <a:r>
              <a:rPr lang="en-US" sz="2800" dirty="0" smtClean="0"/>
              <a:t>The MHT was then estimated </a:t>
            </a:r>
            <a:r>
              <a:rPr lang="en-US" sz="2800" dirty="0" smtClean="0"/>
              <a:t>once </a:t>
            </a:r>
            <a:r>
              <a:rPr lang="en-US" sz="2800" dirty="0" smtClean="0"/>
              <a:t>a month (using the altimetry record closer to the 15th day of each month) with synthetic temperature and salinity profiles computed every 25km along</a:t>
            </a:r>
            <a:r>
              <a:rPr lang="en-US" sz="2800" dirty="0" smtClean="0"/>
              <a:t> 35</a:t>
            </a:r>
            <a:r>
              <a:rPr lang="en-US" sz="2800" dirty="0" smtClean="0"/>
              <a:t>°S.  A time series of MHT is then constructed since 1993 (Figure</a:t>
            </a:r>
            <a:r>
              <a:rPr lang="en-US" sz="2800" dirty="0" smtClean="0"/>
              <a:t> 6)</a:t>
            </a:r>
            <a:r>
              <a:rPr lang="en-US" sz="2800" dirty="0" smtClean="0"/>
              <a:t>. </a:t>
            </a:r>
            <a:r>
              <a:rPr lang="en-US" sz="2800" dirty="0" smtClean="0"/>
              <a:t> The </a:t>
            </a:r>
            <a:r>
              <a:rPr lang="en-US" sz="2800" dirty="0" smtClean="0"/>
              <a:t>geostrophic and Ekman components of the MHT exhibit seasonal variations, with the geostrophic (Ekman) maximum (minimum) occurring during the summer months.  Although the Ekman component is</a:t>
            </a:r>
            <a:r>
              <a:rPr lang="en-US" sz="2800" dirty="0" smtClean="0"/>
              <a:t> smaller than the geostrophic component, their amplitudes are approximately </a:t>
            </a:r>
            <a:r>
              <a:rPr lang="en-US" sz="2800" dirty="0" smtClean="0"/>
              <a:t>the </a:t>
            </a:r>
            <a:r>
              <a:rPr lang="en-US" sz="2800" dirty="0" smtClean="0"/>
              <a:t>same, approximately 0.4x10</a:t>
            </a:r>
            <a:r>
              <a:rPr lang="en-US" sz="2800" baseline="30000" dirty="0" smtClean="0"/>
              <a:t>15 </a:t>
            </a:r>
            <a:r>
              <a:rPr lang="en-US" sz="2800" dirty="0" smtClean="0"/>
              <a:t>PW</a:t>
            </a:r>
            <a:r>
              <a:rPr lang="en-US" sz="2800" dirty="0" smtClean="0"/>
              <a:t> </a:t>
            </a:r>
            <a:r>
              <a:rPr lang="en-US" sz="2800" dirty="0" smtClean="0"/>
              <a:t>(</a:t>
            </a:r>
            <a:r>
              <a:rPr lang="en-US" sz="2800" smtClean="0"/>
              <a:t>Figure</a:t>
            </a:r>
            <a:r>
              <a:rPr lang="en-US" sz="2800" smtClean="0"/>
              <a:t> 6 </a:t>
            </a:r>
            <a:r>
              <a:rPr lang="en-US" sz="2800" dirty="0" smtClean="0"/>
              <a:t>and</a:t>
            </a:r>
            <a:r>
              <a:rPr lang="en-US" sz="2800" dirty="0" smtClean="0"/>
              <a:t> 7).</a:t>
            </a:r>
            <a:r>
              <a:rPr lang="en-US" sz="2800" dirty="0" smtClean="0"/>
              <a:t>  Between June and August, the Ekman and geostrophic components have similar values, which differs from previous results (Dong et al, 2010).  </a:t>
            </a:r>
            <a:r>
              <a:rPr lang="en-US" sz="2800" dirty="0" smtClean="0"/>
              <a:t>No significant </a:t>
            </a:r>
            <a:r>
              <a:rPr lang="en-US" sz="2800" dirty="0" smtClean="0"/>
              <a:t>trend</a:t>
            </a:r>
            <a:r>
              <a:rPr lang="en-US" sz="2800" dirty="0" smtClean="0"/>
              <a:t> was found in the altimetry-derived time series of MHT.</a:t>
            </a:r>
          </a:p>
          <a:p>
            <a:endParaRPr lang="en-US" sz="2800" dirty="0" smtClean="0"/>
          </a:p>
          <a:p>
            <a:r>
              <a:rPr lang="en-US" sz="2800" dirty="0" smtClean="0"/>
              <a:t>This methodology will be used to compute the MHT at 30°S, 25°S, and 20°S; which are in a region where the correlation between SHA and the depth of the isotherms are larger than 0.6, and will allow to assess for the first time the </a:t>
            </a:r>
            <a:r>
              <a:rPr lang="en-US" sz="2800" dirty="0" smtClean="0"/>
              <a:t>latitudinal variability of the MHT.</a:t>
            </a:r>
            <a:endParaRPr lang="en-US" sz="2800" dirty="0" smtClean="0"/>
          </a:p>
          <a:p>
            <a:endParaRPr lang="en-US" sz="2800" dirty="0" smtClean="0"/>
          </a:p>
        </p:txBody>
      </p:sp>
      <p:sp>
        <p:nvSpPr>
          <p:cNvPr id="40" name="TextBox 39"/>
          <p:cNvSpPr txBox="1"/>
          <p:nvPr/>
        </p:nvSpPr>
        <p:spPr>
          <a:xfrm>
            <a:off x="611214" y="43386601"/>
            <a:ext cx="13612786" cy="6555642"/>
          </a:xfrm>
          <a:prstGeom prst="rect">
            <a:avLst/>
          </a:prstGeom>
          <a:noFill/>
        </p:spPr>
        <p:txBody>
          <a:bodyPr wrap="square" rtlCol="0">
            <a:spAutoFit/>
          </a:bodyPr>
          <a:lstStyle/>
          <a:p>
            <a:r>
              <a:rPr lang="en-US" sz="2800" b="1" dirty="0" smtClean="0"/>
              <a:t>Immediate</a:t>
            </a:r>
            <a:r>
              <a:rPr lang="en-US" sz="2800" b="1" dirty="0" smtClean="0"/>
              <a:t> Future </a:t>
            </a:r>
            <a:r>
              <a:rPr lang="en-US" sz="2800" b="1" dirty="0" smtClean="0"/>
              <a:t>W</a:t>
            </a:r>
            <a:r>
              <a:rPr lang="en-US" sz="2800" b="1" dirty="0" smtClean="0"/>
              <a:t>ork</a:t>
            </a:r>
          </a:p>
          <a:p>
            <a:endParaRPr lang="en-US" sz="2800" b="1" dirty="0" smtClean="0"/>
          </a:p>
          <a:p>
            <a:pPr>
              <a:buFont typeface="Arial"/>
              <a:buChar char="•"/>
            </a:pPr>
            <a:r>
              <a:rPr lang="en-US" sz="2800" dirty="0" smtClean="0"/>
              <a:t> The time series obtained from this work will be used to link the variability of the MHT with the wind stress.</a:t>
            </a:r>
          </a:p>
          <a:p>
            <a:pPr>
              <a:buFont typeface="Arial"/>
              <a:buChar char="•"/>
            </a:pPr>
            <a:endParaRPr lang="en-US" sz="2800" dirty="0" smtClean="0"/>
          </a:p>
          <a:p>
            <a:pPr>
              <a:buFont typeface="Arial"/>
              <a:buChar char="•"/>
            </a:pPr>
            <a:r>
              <a:rPr lang="en-US" sz="2800" dirty="0" smtClean="0"/>
              <a:t> Results obtained here will be also used to evaluate the sampling strategy along the XBT High Density transect AX18.</a:t>
            </a:r>
          </a:p>
          <a:p>
            <a:endParaRPr lang="en-US" sz="2800" dirty="0" smtClean="0"/>
          </a:p>
          <a:p>
            <a:pPr lvl="0">
              <a:buFont typeface="Arial"/>
              <a:buChar char="•"/>
            </a:pPr>
            <a:r>
              <a:rPr lang="en-US" sz="2800" dirty="0" smtClean="0"/>
              <a:t> We expect to develop </a:t>
            </a:r>
            <a:r>
              <a:rPr lang="en-US" sz="2800" dirty="0" smtClean="0"/>
              <a:t>South Atlantic 20-year proxies against which the performance of ocean general circulation models (e.g. HYCOM) and coupled climate models (e.g. CCSM4 and GFDL CM 2.1 and 2.4) can be evaluated; </a:t>
            </a:r>
            <a:r>
              <a:rPr lang="en-US" sz="2800" dirty="0" smtClean="0"/>
              <a:t>and</a:t>
            </a:r>
          </a:p>
          <a:p>
            <a:pPr lvl="0">
              <a:buFont typeface="Arial"/>
              <a:buChar char="•"/>
            </a:pPr>
            <a:endParaRPr lang="en-US" sz="2800" dirty="0" smtClean="0"/>
          </a:p>
          <a:p>
            <a:pPr lvl="0">
              <a:buFont typeface="Arial"/>
              <a:buChar char="•"/>
            </a:pPr>
            <a:r>
              <a:rPr lang="en-US" sz="2800" dirty="0" smtClean="0"/>
              <a:t> Future work also includes the assessment of  </a:t>
            </a:r>
            <a:r>
              <a:rPr lang="en-US" sz="2800" dirty="0" smtClean="0"/>
              <a:t>differences</a:t>
            </a:r>
            <a:r>
              <a:rPr lang="en-US" sz="2800" dirty="0" smtClean="0"/>
              <a:t> between different MHT </a:t>
            </a:r>
            <a:r>
              <a:rPr lang="en-US" sz="2800" dirty="0" smtClean="0"/>
              <a:t>estimates</a:t>
            </a:r>
            <a:r>
              <a:rPr lang="en-US" sz="2800" dirty="0" smtClean="0"/>
              <a:t> including those derived </a:t>
            </a:r>
            <a:r>
              <a:rPr lang="en-US" sz="2800" dirty="0" smtClean="0"/>
              <a:t>from Argo observations.</a:t>
            </a:r>
          </a:p>
          <a:p>
            <a:endParaRPr lang="en-US" sz="2800" dirty="0" smtClean="0"/>
          </a:p>
        </p:txBody>
      </p:sp>
      <p:grpSp>
        <p:nvGrpSpPr>
          <p:cNvPr id="72" name="Group 71"/>
          <p:cNvGrpSpPr/>
          <p:nvPr/>
        </p:nvGrpSpPr>
        <p:grpSpPr>
          <a:xfrm>
            <a:off x="22568843" y="11256245"/>
            <a:ext cx="9555277" cy="9145077"/>
            <a:chOff x="22568843" y="11256245"/>
            <a:chExt cx="9555277" cy="9145077"/>
          </a:xfrm>
        </p:grpSpPr>
        <p:grpSp>
          <p:nvGrpSpPr>
            <p:cNvPr id="48" name="Group 47"/>
            <p:cNvGrpSpPr/>
            <p:nvPr/>
          </p:nvGrpSpPr>
          <p:grpSpPr>
            <a:xfrm>
              <a:off x="22568843" y="11256245"/>
              <a:ext cx="9392404" cy="7206085"/>
              <a:chOff x="21360464" y="6781653"/>
              <a:chExt cx="7196316" cy="5521192"/>
            </a:xfrm>
          </p:grpSpPr>
          <p:grpSp>
            <p:nvGrpSpPr>
              <p:cNvPr id="8" name="Group 10"/>
              <p:cNvGrpSpPr/>
              <p:nvPr/>
            </p:nvGrpSpPr>
            <p:grpSpPr>
              <a:xfrm>
                <a:off x="21360464" y="6781653"/>
                <a:ext cx="7196316" cy="5521192"/>
                <a:chOff x="397497" y="1336808"/>
                <a:chExt cx="7196316" cy="5521192"/>
              </a:xfrm>
            </p:grpSpPr>
            <p:pic>
              <p:nvPicPr>
                <p:cNvPr id="16" name="Picture 15" descr="eke_corr_SA_1993-2008_v2_big.pdf"/>
                <p:cNvPicPr>
                  <a:picLocks noChangeAspect="1"/>
                </p:cNvPicPr>
                <p:nvPr/>
              </p:nvPicPr>
              <p:blipFill>
                <a:blip r:embed="rId4"/>
                <a:srcRect l="3529" t="27273" r="5882" b="17273"/>
                <a:stretch>
                  <a:fillRect/>
                </a:stretch>
              </p:blipFill>
              <p:spPr>
                <a:xfrm>
                  <a:off x="4187415" y="1336808"/>
                  <a:ext cx="3406398" cy="2698742"/>
                </a:xfrm>
                <a:prstGeom prst="rect">
                  <a:avLst/>
                </a:prstGeom>
              </p:spPr>
            </p:pic>
            <p:pic>
              <p:nvPicPr>
                <p:cNvPr id="17" name="Picture 16" descr="sha_corr_SA_1993-2008_v2_x_big.pdf"/>
                <p:cNvPicPr>
                  <a:picLocks noChangeAspect="1"/>
                </p:cNvPicPr>
                <p:nvPr/>
              </p:nvPicPr>
              <p:blipFill>
                <a:blip r:embed="rId5"/>
                <a:srcRect l="3529" t="28182" r="7059" b="17273"/>
                <a:stretch>
                  <a:fillRect/>
                </a:stretch>
              </p:blipFill>
              <p:spPr>
                <a:xfrm>
                  <a:off x="397498" y="1336808"/>
                  <a:ext cx="3548784" cy="2801866"/>
                </a:xfrm>
                <a:prstGeom prst="rect">
                  <a:avLst/>
                </a:prstGeom>
              </p:spPr>
            </p:pic>
            <p:pic>
              <p:nvPicPr>
                <p:cNvPr id="18" name="Picture 17" descr="sst_corr_SA_1993-2009_pl_14_big.pdf"/>
                <p:cNvPicPr>
                  <a:picLocks noChangeAspect="1"/>
                </p:cNvPicPr>
                <p:nvPr/>
              </p:nvPicPr>
              <p:blipFill>
                <a:blip r:embed="rId6"/>
                <a:srcRect l="2353" t="27273" r="7059" b="17273"/>
                <a:stretch>
                  <a:fillRect/>
                </a:stretch>
              </p:blipFill>
              <p:spPr>
                <a:xfrm>
                  <a:off x="397497" y="4138674"/>
                  <a:ext cx="3432316" cy="2719326"/>
                </a:xfrm>
                <a:prstGeom prst="rect">
                  <a:avLst/>
                </a:prstGeom>
              </p:spPr>
            </p:pic>
            <p:pic>
              <p:nvPicPr>
                <p:cNvPr id="19" name="Picture 2" descr="Figure_10"/>
                <p:cNvPicPr>
                  <a:picLocks noChangeAspect="1" noChangeArrowheads="1"/>
                </p:cNvPicPr>
                <p:nvPr/>
              </p:nvPicPr>
              <p:blipFill>
                <a:blip r:embed="rId7"/>
                <a:srcRect l="50005" t="48241"/>
                <a:stretch>
                  <a:fillRect/>
                </a:stretch>
              </p:blipFill>
              <p:spPr bwMode="auto">
                <a:xfrm>
                  <a:off x="4373682" y="4220216"/>
                  <a:ext cx="3018218" cy="2413600"/>
                </a:xfrm>
                <a:prstGeom prst="rect">
                  <a:avLst/>
                </a:prstGeom>
                <a:noFill/>
                <a:ln w="9525">
                  <a:noFill/>
                  <a:miter lim="800000"/>
                  <a:headEnd/>
                  <a:tailEnd/>
                </a:ln>
              </p:spPr>
            </p:pic>
          </p:grpSp>
          <p:sp>
            <p:nvSpPr>
              <p:cNvPr id="9" name="TextBox 8"/>
              <p:cNvSpPr txBox="1"/>
              <p:nvPr/>
            </p:nvSpPr>
            <p:spPr>
              <a:xfrm>
                <a:off x="24342169" y="6892883"/>
                <a:ext cx="524302" cy="353721"/>
              </a:xfrm>
              <a:prstGeom prst="rect">
                <a:avLst/>
              </a:prstGeom>
              <a:solidFill>
                <a:schemeClr val="bg1"/>
              </a:solidFill>
              <a:ln w="3175" cmpd="sng">
                <a:solidFill>
                  <a:schemeClr val="tx1"/>
                </a:solidFill>
              </a:ln>
            </p:spPr>
            <p:txBody>
              <a:bodyPr wrap="square" rtlCol="0">
                <a:spAutoFit/>
              </a:bodyPr>
              <a:lstStyle/>
              <a:p>
                <a:r>
                  <a:rPr lang="en-US" sz="2400" b="1" dirty="0" smtClean="0"/>
                  <a:t>SH</a:t>
                </a:r>
                <a:endParaRPr lang="en-US" sz="2400" b="1" dirty="0"/>
              </a:p>
            </p:txBody>
          </p:sp>
          <p:sp>
            <p:nvSpPr>
              <p:cNvPr id="10" name="TextBox 9"/>
              <p:cNvSpPr txBox="1"/>
              <p:nvPr/>
            </p:nvSpPr>
            <p:spPr>
              <a:xfrm>
                <a:off x="27836448" y="6918799"/>
                <a:ext cx="653244" cy="353721"/>
              </a:xfrm>
              <a:prstGeom prst="rect">
                <a:avLst/>
              </a:prstGeom>
              <a:solidFill>
                <a:schemeClr val="bg1"/>
              </a:solidFill>
              <a:ln w="3175" cmpd="sng">
                <a:solidFill>
                  <a:schemeClr val="tx1"/>
                </a:solidFill>
              </a:ln>
            </p:spPr>
            <p:txBody>
              <a:bodyPr wrap="square" rtlCol="0">
                <a:spAutoFit/>
              </a:bodyPr>
              <a:lstStyle/>
              <a:p>
                <a:r>
                  <a:rPr lang="en-US" sz="2400" b="1" dirty="0" smtClean="0"/>
                  <a:t>EKE</a:t>
                </a:r>
                <a:endParaRPr lang="en-US" sz="2400" b="1" dirty="0"/>
              </a:p>
            </p:txBody>
          </p:sp>
          <p:sp>
            <p:nvSpPr>
              <p:cNvPr id="11" name="TextBox 10"/>
              <p:cNvSpPr txBox="1"/>
              <p:nvPr/>
            </p:nvSpPr>
            <p:spPr>
              <a:xfrm>
                <a:off x="24464368" y="9753337"/>
                <a:ext cx="624991" cy="353721"/>
              </a:xfrm>
              <a:prstGeom prst="rect">
                <a:avLst/>
              </a:prstGeom>
              <a:solidFill>
                <a:schemeClr val="bg1"/>
              </a:solidFill>
              <a:ln w="3175" cmpd="sng">
                <a:solidFill>
                  <a:schemeClr val="tx1"/>
                </a:solidFill>
              </a:ln>
            </p:spPr>
            <p:txBody>
              <a:bodyPr wrap="square" rtlCol="0">
                <a:spAutoFit/>
              </a:bodyPr>
              <a:lstStyle/>
              <a:p>
                <a:r>
                  <a:rPr lang="en-US" sz="2400" b="1" dirty="0" smtClean="0"/>
                  <a:t>SST</a:t>
                </a:r>
                <a:endParaRPr lang="en-US" sz="2400" b="1" dirty="0"/>
              </a:p>
            </p:txBody>
          </p:sp>
          <p:sp>
            <p:nvSpPr>
              <p:cNvPr id="15" name="TextBox 14"/>
              <p:cNvSpPr txBox="1"/>
              <p:nvPr/>
            </p:nvSpPr>
            <p:spPr>
              <a:xfrm>
                <a:off x="27805363" y="9753337"/>
                <a:ext cx="672830" cy="306558"/>
              </a:xfrm>
              <a:prstGeom prst="rect">
                <a:avLst/>
              </a:prstGeom>
              <a:solidFill>
                <a:schemeClr val="bg1"/>
              </a:solidFill>
              <a:ln w="3175" cmpd="sng">
                <a:solidFill>
                  <a:schemeClr val="tx1"/>
                </a:solidFill>
              </a:ln>
            </p:spPr>
            <p:txBody>
              <a:bodyPr wrap="square" rtlCol="0">
                <a:spAutoFit/>
              </a:bodyPr>
              <a:lstStyle/>
              <a:p>
                <a:r>
                  <a:rPr lang="en-US" sz="2000" b="1" dirty="0" smtClean="0"/>
                  <a:t>WSC</a:t>
                </a:r>
                <a:endParaRPr lang="en-US" sz="2000" b="1" dirty="0"/>
              </a:p>
            </p:txBody>
          </p:sp>
        </p:grpSp>
        <p:sp>
          <p:nvSpPr>
            <p:cNvPr id="52" name="TextBox 51"/>
            <p:cNvSpPr txBox="1"/>
            <p:nvPr/>
          </p:nvSpPr>
          <p:spPr>
            <a:xfrm>
              <a:off x="22568844" y="18462330"/>
              <a:ext cx="9555276" cy="1938992"/>
            </a:xfrm>
            <a:prstGeom prst="rect">
              <a:avLst/>
            </a:prstGeom>
            <a:noFill/>
          </p:spPr>
          <p:txBody>
            <a:bodyPr wrap="square" rtlCol="0">
              <a:spAutoFit/>
            </a:bodyPr>
            <a:lstStyle/>
            <a:p>
              <a:r>
                <a:rPr lang="en-US" sz="2400" b="1" dirty="0" smtClean="0"/>
                <a:t>Figure 1. </a:t>
              </a:r>
              <a:r>
                <a:rPr lang="en-US" sz="2400" dirty="0" smtClean="0"/>
                <a:t>Linear trends in the South Atlantic during 1993-2010 of the  (top left) altimetry-derived sea height (SH) in the South Atlantic during 1993-2010; (top right) altimetry-derived eddy kinetic energy (EKE); (bottom left) satellite-derived sea surface temperature (SST); and (bottom right) satellite-derived wind stress curl (WSC)</a:t>
              </a:r>
              <a:endParaRPr lang="en-US" sz="2400" dirty="0"/>
            </a:p>
          </p:txBody>
        </p:sp>
      </p:grpSp>
      <p:pic>
        <p:nvPicPr>
          <p:cNvPr id="6" name="Picture 5"/>
          <p:cNvPicPr>
            <a:picLocks noChangeAspect="1"/>
          </p:cNvPicPr>
          <p:nvPr/>
        </p:nvPicPr>
        <p:blipFill>
          <a:blip r:embed="rId8"/>
          <a:stretch>
            <a:fillRect/>
          </a:stretch>
        </p:blipFill>
        <p:spPr>
          <a:xfrm>
            <a:off x="24075855" y="20747770"/>
            <a:ext cx="5432873" cy="4052629"/>
          </a:xfrm>
          <a:prstGeom prst="rect">
            <a:avLst/>
          </a:prstGeom>
        </p:spPr>
      </p:pic>
      <p:sp>
        <p:nvSpPr>
          <p:cNvPr id="57" name="TextBox 56"/>
          <p:cNvSpPr txBox="1"/>
          <p:nvPr/>
        </p:nvSpPr>
        <p:spPr>
          <a:xfrm>
            <a:off x="21794493" y="24800399"/>
            <a:ext cx="10230849" cy="2308324"/>
          </a:xfrm>
          <a:prstGeom prst="rect">
            <a:avLst/>
          </a:prstGeom>
          <a:noFill/>
        </p:spPr>
        <p:txBody>
          <a:bodyPr wrap="square" rtlCol="0">
            <a:spAutoFit/>
          </a:bodyPr>
          <a:lstStyle/>
          <a:p>
            <a:r>
              <a:rPr lang="en-US" sz="2400" b="1" dirty="0" smtClean="0"/>
              <a:t>Figure 2. </a:t>
            </a:r>
            <a:r>
              <a:rPr lang="en-US" sz="2400" dirty="0" smtClean="0"/>
              <a:t>Variability</a:t>
            </a:r>
            <a:r>
              <a:rPr lang="en-US" sz="2400" dirty="0" smtClean="0"/>
              <a:t> of the </a:t>
            </a:r>
            <a:r>
              <a:rPr lang="en-US" sz="2400" dirty="0" smtClean="0"/>
              <a:t>AMOC at 41°N</a:t>
            </a:r>
            <a:r>
              <a:rPr lang="en-US" sz="2400" dirty="0" smtClean="0"/>
              <a:t> between </a:t>
            </a:r>
            <a:r>
              <a:rPr lang="en-US" sz="2400" dirty="0" smtClean="0"/>
              <a:t>the surface and 1130 </a:t>
            </a:r>
            <a:r>
              <a:rPr lang="en-US" sz="2400" dirty="0" err="1" smtClean="0"/>
              <a:t>m</a:t>
            </a:r>
            <a:r>
              <a:rPr lang="en-US" sz="2400" dirty="0" smtClean="0"/>
              <a:t> using a combination of Argo and altimeter data (blue line). Shading indicates error bounds. The thin red line shows an estimate of the AMOC where the geostrophic transport is computed using only the altimeter data and regression coefficients. The dashed red line shows a one-year running mean of the SSH-based </a:t>
            </a:r>
            <a:r>
              <a:rPr lang="en-US" sz="2400" dirty="0" err="1" smtClean="0"/>
              <a:t>estimate.(</a:t>
            </a:r>
            <a:r>
              <a:rPr lang="en-US" sz="2400" dirty="0" err="1" smtClean="0"/>
              <a:t>From</a:t>
            </a:r>
            <a:r>
              <a:rPr lang="en-US" sz="2400" dirty="0" smtClean="0"/>
              <a:t> Willis, 2010).</a:t>
            </a:r>
            <a:endParaRPr lang="en-US" sz="2400" dirty="0"/>
          </a:p>
        </p:txBody>
      </p:sp>
      <p:sp>
        <p:nvSpPr>
          <p:cNvPr id="58" name="TextBox 57"/>
          <p:cNvSpPr txBox="1"/>
          <p:nvPr/>
        </p:nvSpPr>
        <p:spPr>
          <a:xfrm>
            <a:off x="15375024" y="44402265"/>
            <a:ext cx="16749095" cy="6740306"/>
          </a:xfrm>
          <a:prstGeom prst="rect">
            <a:avLst/>
          </a:prstGeom>
          <a:noFill/>
        </p:spPr>
        <p:txBody>
          <a:bodyPr wrap="square" rtlCol="0">
            <a:spAutoFit/>
          </a:bodyPr>
          <a:lstStyle/>
          <a:p>
            <a:r>
              <a:rPr lang="en-US" sz="2400" b="1" dirty="0" smtClean="0"/>
              <a:t>References</a:t>
            </a:r>
          </a:p>
          <a:p>
            <a:endParaRPr lang="en-US" sz="2400" b="1" dirty="0" smtClean="0"/>
          </a:p>
          <a:p>
            <a:r>
              <a:rPr lang="en-US" sz="2400" dirty="0" smtClean="0"/>
              <a:t>Dong</a:t>
            </a:r>
            <a:r>
              <a:rPr lang="en-US" sz="2400" dirty="0" smtClean="0"/>
              <a:t>, S., S. L. Garzoli, M. O. Baringer, C. S. Meinen, and G. J. Goni, 2009: Interannual variations in the Atlantic Meridional Overturning Circulation and its Relationship with the Net Northward Heat Transport in the South Atlantic, </a:t>
            </a:r>
            <a:r>
              <a:rPr lang="en-US" sz="2400" dirty="0" err="1" smtClean="0"/>
              <a:t>Geophys</a:t>
            </a:r>
            <a:r>
              <a:rPr lang="en-US" sz="2400" dirty="0" smtClean="0"/>
              <a:t>. </a:t>
            </a:r>
            <a:r>
              <a:rPr lang="nb-NO" sz="2400" dirty="0" smtClean="0"/>
              <a:t>Res. Lett. </a:t>
            </a:r>
            <a:r>
              <a:rPr lang="nb-NO" sz="2400" b="1" dirty="0" smtClean="0"/>
              <a:t>36</a:t>
            </a:r>
            <a:r>
              <a:rPr lang="nb-NO" sz="2400" dirty="0" smtClean="0"/>
              <a:t>,  L20606, doi:10.1029/2009GL039356.</a:t>
            </a:r>
            <a:r>
              <a:rPr lang="en-US" sz="2400" dirty="0" smtClean="0"/>
              <a:t> </a:t>
            </a:r>
          </a:p>
          <a:p>
            <a:endParaRPr lang="en-US" sz="2400" b="1" dirty="0" smtClean="0"/>
          </a:p>
          <a:p>
            <a:r>
              <a:rPr lang="en-US" sz="2400" dirty="0" smtClean="0"/>
              <a:t>Garzoli, S.L., and M.O. Baringer, 2007: Meridional heat transport determined with expendable bathythermographs, Part II: South Atlantic transport. Deep-Sea Research, Part I, 54(8):1402-1420</a:t>
            </a:r>
            <a:r>
              <a:rPr lang="en-US" sz="2400" dirty="0" smtClean="0"/>
              <a:t>.</a:t>
            </a:r>
          </a:p>
          <a:p>
            <a:endParaRPr lang="en-US" sz="2400" b="1" dirty="0" smtClean="0"/>
          </a:p>
          <a:p>
            <a:r>
              <a:rPr lang="en-US" sz="2400" dirty="0" smtClean="0"/>
              <a:t>Goni, G.J., F. Bringas, and P.N. Di Nezio, 2011: Observed Low Frequency Variability of the Brazil Current Front. Journal of Geophysical Research, 116, C10037, doi:10.1029/2011JC007198.</a:t>
            </a:r>
          </a:p>
          <a:p>
            <a:endParaRPr lang="en-US" sz="2400" b="1" dirty="0" smtClean="0"/>
          </a:p>
          <a:p>
            <a:r>
              <a:rPr lang="en-US" sz="2400" dirty="0" smtClean="0"/>
              <a:t>Thacker, W.C., 2008: Estimating Salinity between 25° and 45°S in the Atlantic Ocean Using Local Regression. Journal of Atmospheric and Oceanic Technology, 25:114-130.</a:t>
            </a:r>
            <a:r>
              <a:rPr lang="en-US" sz="2400" dirty="0" smtClean="0"/>
              <a:t> </a:t>
            </a:r>
          </a:p>
          <a:p>
            <a:endParaRPr lang="en-US" sz="2400" b="1" dirty="0" smtClean="0"/>
          </a:p>
          <a:p>
            <a:r>
              <a:rPr lang="en-US" sz="2400" dirty="0" smtClean="0"/>
              <a:t>Willis, J. , 2010: Can in situ floats and satellite altimeters detect long-term detect changes in the Atlantic Ocean Overturning? </a:t>
            </a:r>
            <a:r>
              <a:rPr lang="en-US" sz="2400" dirty="0" err="1" smtClean="0"/>
              <a:t>Geophys</a:t>
            </a:r>
            <a:r>
              <a:rPr lang="en-US" sz="2400" dirty="0" smtClean="0"/>
              <a:t>. Res. Let.,. </a:t>
            </a:r>
            <a:r>
              <a:rPr lang="en-US" sz="2400" b="1" dirty="0" smtClean="0"/>
              <a:t>37</a:t>
            </a:r>
            <a:r>
              <a:rPr lang="en-US" sz="2400" dirty="0" smtClean="0"/>
              <a:t>, doi:10.1029/2010GL042372 </a:t>
            </a:r>
            <a:endParaRPr lang="en-US" sz="2400" b="1" dirty="0" smtClean="0"/>
          </a:p>
          <a:p>
            <a:endParaRPr lang="en-US" sz="2400" dirty="0"/>
          </a:p>
        </p:txBody>
      </p:sp>
      <p:sp>
        <p:nvSpPr>
          <p:cNvPr id="60" name="TextBox 59"/>
          <p:cNvSpPr txBox="1"/>
          <p:nvPr/>
        </p:nvSpPr>
        <p:spPr>
          <a:xfrm>
            <a:off x="7025679" y="25831800"/>
            <a:ext cx="5750522" cy="4524315"/>
          </a:xfrm>
          <a:prstGeom prst="rect">
            <a:avLst/>
          </a:prstGeom>
          <a:noFill/>
        </p:spPr>
        <p:txBody>
          <a:bodyPr wrap="square" rtlCol="0">
            <a:spAutoFit/>
          </a:bodyPr>
          <a:lstStyle/>
          <a:p>
            <a:r>
              <a:rPr lang="en-US" sz="2400" b="1" dirty="0" smtClean="0"/>
              <a:t>Figure 3. </a:t>
            </a:r>
            <a:r>
              <a:rPr lang="en-US" sz="2400" dirty="0" smtClean="0"/>
              <a:t>(</a:t>
            </a:r>
            <a:r>
              <a:rPr lang="en-US" sz="2400" b="1" dirty="0" smtClean="0"/>
              <a:t>right</a:t>
            </a:r>
            <a:r>
              <a:rPr lang="en-US" sz="2400" dirty="0" smtClean="0"/>
              <a:t>) </a:t>
            </a:r>
            <a:r>
              <a:rPr lang="en-US" sz="2400" dirty="0" smtClean="0"/>
              <a:t>Annual cycle of the strength of the MOC (red) and contributions from the geostrophic (green) and Ekman (black) components in the South Atlantic at 35</a:t>
            </a:r>
            <a:r>
              <a:rPr lang="en-US" sz="2400" dirty="0" smtClean="0">
                <a:sym typeface="Symbol"/>
              </a:rPr>
              <a:t></a:t>
            </a:r>
            <a:r>
              <a:rPr lang="en-US" sz="2400" dirty="0" smtClean="0"/>
              <a:t>S from the trans-basin high-density XBT transect AX18 (Dong et al., 2009); and </a:t>
            </a:r>
            <a:r>
              <a:rPr lang="en-US" sz="2400" dirty="0" smtClean="0"/>
              <a:t>(</a:t>
            </a:r>
            <a:r>
              <a:rPr lang="en-US" sz="2400" b="1" dirty="0" smtClean="0"/>
              <a:t>left</a:t>
            </a:r>
            <a:r>
              <a:rPr lang="en-US" sz="2400" dirty="0" smtClean="0"/>
              <a:t>) </a:t>
            </a:r>
            <a:r>
              <a:rPr lang="en-US" sz="2400" dirty="0" smtClean="0"/>
              <a:t>XBT-derived Meridional heat transport (blue) and contributions from the geostrophic (green) and Ekman (red) components estimated from the XBT transect AX18 (Cape Town to Buenos Aires). </a:t>
            </a:r>
          </a:p>
          <a:p>
            <a:endParaRPr lang="en-US" sz="2400" dirty="0"/>
          </a:p>
        </p:txBody>
      </p:sp>
      <p:grpSp>
        <p:nvGrpSpPr>
          <p:cNvPr id="62" name="Group 61"/>
          <p:cNvGrpSpPr/>
          <p:nvPr/>
        </p:nvGrpSpPr>
        <p:grpSpPr>
          <a:xfrm>
            <a:off x="18571982" y="27080731"/>
            <a:ext cx="14049665" cy="5760992"/>
            <a:chOff x="18679599" y="27486560"/>
            <a:chExt cx="14049665" cy="5760992"/>
          </a:xfrm>
        </p:grpSpPr>
        <p:grpSp>
          <p:nvGrpSpPr>
            <p:cNvPr id="46" name="Group 45"/>
            <p:cNvGrpSpPr/>
            <p:nvPr/>
          </p:nvGrpSpPr>
          <p:grpSpPr>
            <a:xfrm>
              <a:off x="18679599" y="27772082"/>
              <a:ext cx="10557091" cy="3902260"/>
              <a:chOff x="17130962" y="22759322"/>
              <a:chExt cx="7988307" cy="2952750"/>
            </a:xfrm>
          </p:grpSpPr>
          <p:pic>
            <p:nvPicPr>
              <p:cNvPr id="41" name="Picture 40" descr="specific_corr_D05.png"/>
              <p:cNvPicPr>
                <a:picLocks noChangeAspect="1"/>
              </p:cNvPicPr>
              <p:nvPr/>
            </p:nvPicPr>
            <p:blipFill>
              <a:blip r:embed="rId9"/>
              <a:stretch>
                <a:fillRect/>
              </a:stretch>
            </p:blipFill>
            <p:spPr>
              <a:xfrm>
                <a:off x="17130962" y="22759322"/>
                <a:ext cx="2438400" cy="2952750"/>
              </a:xfrm>
              <a:prstGeom prst="rect">
                <a:avLst/>
              </a:prstGeom>
            </p:spPr>
          </p:pic>
          <p:pic>
            <p:nvPicPr>
              <p:cNvPr id="43" name="Picture 42" descr="specific_corr_D10.png"/>
              <p:cNvPicPr>
                <a:picLocks noChangeAspect="1"/>
              </p:cNvPicPr>
              <p:nvPr/>
            </p:nvPicPr>
            <p:blipFill>
              <a:blip r:embed="rId10"/>
              <a:stretch>
                <a:fillRect/>
              </a:stretch>
            </p:blipFill>
            <p:spPr>
              <a:xfrm>
                <a:off x="19856097" y="22759322"/>
                <a:ext cx="2438400" cy="2952750"/>
              </a:xfrm>
              <a:prstGeom prst="rect">
                <a:avLst/>
              </a:prstGeom>
            </p:spPr>
          </p:pic>
          <p:pic>
            <p:nvPicPr>
              <p:cNvPr id="45" name="Picture 44" descr="specific_corr_D15.png"/>
              <p:cNvPicPr>
                <a:picLocks noChangeAspect="1"/>
              </p:cNvPicPr>
              <p:nvPr/>
            </p:nvPicPr>
            <p:blipFill>
              <a:blip r:embed="rId11"/>
              <a:stretch>
                <a:fillRect/>
              </a:stretch>
            </p:blipFill>
            <p:spPr>
              <a:xfrm>
                <a:off x="22680869" y="22759322"/>
                <a:ext cx="2438400" cy="2952750"/>
              </a:xfrm>
              <a:prstGeom prst="rect">
                <a:avLst/>
              </a:prstGeom>
            </p:spPr>
          </p:pic>
        </p:grpSp>
        <p:pic>
          <p:nvPicPr>
            <p:cNvPr id="49" name="Picture 48" descr="feb05_abs.pdf"/>
            <p:cNvPicPr>
              <a:picLocks noChangeAspect="1"/>
            </p:cNvPicPr>
            <p:nvPr/>
          </p:nvPicPr>
          <p:blipFill>
            <a:blip r:embed="rId12"/>
            <a:srcRect l="4706" t="15455" r="9412" b="6364"/>
            <a:stretch>
              <a:fillRect/>
            </a:stretch>
          </p:blipFill>
          <p:spPr>
            <a:xfrm>
              <a:off x="29174698" y="27486560"/>
              <a:ext cx="3554566" cy="4187782"/>
            </a:xfrm>
            <a:prstGeom prst="rect">
              <a:avLst/>
            </a:prstGeom>
          </p:spPr>
        </p:pic>
        <p:sp>
          <p:nvSpPr>
            <p:cNvPr id="61" name="TextBox 60"/>
            <p:cNvSpPr txBox="1"/>
            <p:nvPr/>
          </p:nvSpPr>
          <p:spPr>
            <a:xfrm>
              <a:off x="19092967" y="32047224"/>
              <a:ext cx="13031152" cy="1200328"/>
            </a:xfrm>
            <a:prstGeom prst="rect">
              <a:avLst/>
            </a:prstGeom>
            <a:noFill/>
          </p:spPr>
          <p:txBody>
            <a:bodyPr wrap="square" rtlCol="0">
              <a:spAutoFit/>
            </a:bodyPr>
            <a:lstStyle/>
            <a:p>
              <a:r>
                <a:rPr lang="en-US" sz="2400" b="1" dirty="0" smtClean="0"/>
                <a:t>Figure 4. </a:t>
              </a:r>
              <a:r>
                <a:rPr lang="en-US" sz="2400" dirty="0" smtClean="0"/>
                <a:t>Correlation coefficients between sea height anomaly and the depth of the </a:t>
              </a:r>
              <a:r>
                <a:rPr lang="en-US" sz="2400" dirty="0" smtClean="0"/>
                <a:t>(starting on left) </a:t>
              </a:r>
              <a:r>
                <a:rPr lang="en-US" sz="2400" dirty="0" smtClean="0"/>
                <a:t>5</a:t>
              </a:r>
              <a:r>
                <a:rPr lang="en-US" sz="2400" dirty="0" smtClean="0">
                  <a:sym typeface="Symbol"/>
                </a:rPr>
                <a:t></a:t>
              </a:r>
              <a:r>
                <a:rPr lang="en-US" sz="2400" dirty="0" smtClean="0"/>
                <a:t>C</a:t>
              </a:r>
              <a:r>
                <a:rPr lang="en-US" sz="2400" dirty="0" smtClean="0"/>
                <a:t> 10</a:t>
              </a:r>
              <a:r>
                <a:rPr lang="en-US" sz="2400" dirty="0" smtClean="0">
                  <a:sym typeface="Symbol"/>
                </a:rPr>
                <a:t></a:t>
              </a:r>
              <a:r>
                <a:rPr lang="en-US" sz="2400" dirty="0" smtClean="0"/>
                <a:t>C</a:t>
              </a:r>
              <a:r>
                <a:rPr lang="en-US" sz="2400" dirty="0" smtClean="0"/>
                <a:t> and 15</a:t>
              </a:r>
              <a:r>
                <a:rPr lang="en-US" sz="2400" dirty="0" smtClean="0">
                  <a:sym typeface="Symbol"/>
                </a:rPr>
                <a:t></a:t>
              </a:r>
              <a:r>
                <a:rPr lang="en-US" sz="2400" dirty="0" smtClean="0"/>
                <a:t>C isotherms </a:t>
              </a:r>
              <a:r>
                <a:rPr lang="en-US" sz="2400" dirty="0" smtClean="0"/>
                <a:t>in the South Atlantic; and (right) difference between altimetry-derived</a:t>
              </a:r>
              <a:r>
                <a:rPr lang="en-US" sz="2400" dirty="0" smtClean="0"/>
                <a:t> </a:t>
              </a:r>
              <a:r>
                <a:rPr lang="en-US" sz="2400" dirty="0" smtClean="0"/>
                <a:t>(estimated using these correlations) </a:t>
              </a:r>
              <a:r>
                <a:rPr lang="en-US" sz="2400" dirty="0" smtClean="0"/>
                <a:t>and </a:t>
              </a:r>
              <a:r>
                <a:rPr lang="en-US" sz="2400" dirty="0" smtClean="0"/>
                <a:t>XBT-derived temperature </a:t>
              </a:r>
              <a:r>
                <a:rPr lang="en-US" sz="2400" dirty="0" smtClean="0"/>
                <a:t>profiles along </a:t>
              </a:r>
              <a:r>
                <a:rPr lang="en-US" sz="2400" dirty="0" smtClean="0"/>
                <a:t>35</a:t>
              </a:r>
              <a:r>
                <a:rPr lang="en-US" sz="2400" dirty="0" smtClean="0">
                  <a:sym typeface="Symbol"/>
                </a:rPr>
                <a:t></a:t>
              </a:r>
              <a:r>
                <a:rPr lang="en-US" sz="2400" dirty="0" smtClean="0"/>
                <a:t>S during June 2010. </a:t>
              </a:r>
              <a:endParaRPr lang="en-US" sz="2400" dirty="0"/>
            </a:p>
          </p:txBody>
        </p:sp>
      </p:grpSp>
      <p:grpSp>
        <p:nvGrpSpPr>
          <p:cNvPr id="64" name="Group 63"/>
          <p:cNvGrpSpPr/>
          <p:nvPr/>
        </p:nvGrpSpPr>
        <p:grpSpPr>
          <a:xfrm>
            <a:off x="19092967" y="39078257"/>
            <a:ext cx="13031152" cy="4617948"/>
            <a:chOff x="19241900" y="32289870"/>
            <a:chExt cx="13031152" cy="4617948"/>
          </a:xfrm>
        </p:grpSpPr>
        <p:pic>
          <p:nvPicPr>
            <p:cNvPr id="55" name="Picture 54"/>
            <p:cNvPicPr>
              <a:picLocks noChangeAspect="1"/>
            </p:cNvPicPr>
            <p:nvPr/>
          </p:nvPicPr>
          <p:blipFill>
            <a:blip r:embed="rId13"/>
            <a:stretch>
              <a:fillRect/>
            </a:stretch>
          </p:blipFill>
          <p:spPr>
            <a:xfrm>
              <a:off x="21489851" y="32289870"/>
              <a:ext cx="8125666" cy="3805148"/>
            </a:xfrm>
            <a:prstGeom prst="rect">
              <a:avLst/>
            </a:prstGeom>
          </p:spPr>
        </p:pic>
        <p:sp>
          <p:nvSpPr>
            <p:cNvPr id="63" name="TextBox 62"/>
            <p:cNvSpPr txBox="1"/>
            <p:nvPr/>
          </p:nvSpPr>
          <p:spPr>
            <a:xfrm>
              <a:off x="19241900" y="36076821"/>
              <a:ext cx="13031152" cy="830997"/>
            </a:xfrm>
            <a:prstGeom prst="rect">
              <a:avLst/>
            </a:prstGeom>
            <a:noFill/>
          </p:spPr>
          <p:txBody>
            <a:bodyPr wrap="square" rtlCol="0">
              <a:spAutoFit/>
            </a:bodyPr>
            <a:lstStyle/>
            <a:p>
              <a:r>
                <a:rPr lang="en-US" sz="2400" b="1" dirty="0" smtClean="0"/>
                <a:t>Figure 6. </a:t>
              </a:r>
              <a:r>
                <a:rPr lang="en-US" sz="2400" dirty="0" smtClean="0"/>
                <a:t>Time series of the geostrophic component of the MHT derived from satellite altimetry (in green), the Ekman component (in blue) and total MHT (in red) since 1993.</a:t>
              </a:r>
              <a:endParaRPr lang="en-US" sz="2400" dirty="0"/>
            </a:p>
          </p:txBody>
        </p:sp>
      </p:grpSp>
      <p:grpSp>
        <p:nvGrpSpPr>
          <p:cNvPr id="68" name="Group 67"/>
          <p:cNvGrpSpPr/>
          <p:nvPr/>
        </p:nvGrpSpPr>
        <p:grpSpPr>
          <a:xfrm>
            <a:off x="19092967" y="33547755"/>
            <a:ext cx="5431378" cy="5530502"/>
            <a:chOff x="19028822" y="37640207"/>
            <a:chExt cx="5431378" cy="5530502"/>
          </a:xfrm>
        </p:grpSpPr>
        <p:pic>
          <p:nvPicPr>
            <p:cNvPr id="53" name="Picture 52" descr="XBT_vs_Alt_HT_corr.png"/>
            <p:cNvPicPr>
              <a:picLocks noChangeAspect="1"/>
            </p:cNvPicPr>
            <p:nvPr/>
          </p:nvPicPr>
          <p:blipFill>
            <a:blip r:embed="rId14"/>
            <a:stretch>
              <a:fillRect/>
            </a:stretch>
          </p:blipFill>
          <p:spPr>
            <a:xfrm>
              <a:off x="19826635" y="37640207"/>
              <a:ext cx="4028937" cy="3960842"/>
            </a:xfrm>
            <a:prstGeom prst="rect">
              <a:avLst/>
            </a:prstGeom>
          </p:spPr>
        </p:pic>
        <p:sp>
          <p:nvSpPr>
            <p:cNvPr id="65" name="TextBox 64"/>
            <p:cNvSpPr txBox="1"/>
            <p:nvPr/>
          </p:nvSpPr>
          <p:spPr>
            <a:xfrm>
              <a:off x="19028822" y="41601049"/>
              <a:ext cx="5431378" cy="1569660"/>
            </a:xfrm>
            <a:prstGeom prst="rect">
              <a:avLst/>
            </a:prstGeom>
            <a:noFill/>
          </p:spPr>
          <p:txBody>
            <a:bodyPr wrap="square" rtlCol="0">
              <a:spAutoFit/>
            </a:bodyPr>
            <a:lstStyle/>
            <a:p>
              <a:r>
                <a:rPr lang="en-US" sz="2400" b="1" dirty="0" smtClean="0"/>
                <a:t>Figure 5. </a:t>
              </a:r>
              <a:r>
                <a:rPr lang="en-US" sz="2400" dirty="0" smtClean="0"/>
                <a:t>Altimetry-derived </a:t>
              </a:r>
              <a:r>
                <a:rPr lang="en-US" sz="2400" dirty="0" err="1" smtClean="0"/>
                <a:t>vs</a:t>
              </a:r>
              <a:r>
                <a:rPr lang="en-US" sz="2400" dirty="0" smtClean="0"/>
                <a:t> XBT derived MHT estimates across 35S, using 28 realizations of High Density XBT transect AX18.</a:t>
              </a:r>
              <a:endParaRPr lang="en-US" sz="2400" dirty="0"/>
            </a:p>
          </p:txBody>
        </p:sp>
      </p:grpSp>
      <p:grpSp>
        <p:nvGrpSpPr>
          <p:cNvPr id="69" name="Group 68"/>
          <p:cNvGrpSpPr/>
          <p:nvPr/>
        </p:nvGrpSpPr>
        <p:grpSpPr>
          <a:xfrm>
            <a:off x="25662122" y="33115001"/>
            <a:ext cx="6196555" cy="5193158"/>
            <a:chOff x="25274045" y="37608219"/>
            <a:chExt cx="6196555" cy="5193158"/>
          </a:xfrm>
        </p:grpSpPr>
        <p:pic>
          <p:nvPicPr>
            <p:cNvPr id="54" name="Picture 53"/>
            <p:cNvPicPr>
              <a:picLocks noChangeAspect="1"/>
            </p:cNvPicPr>
            <p:nvPr/>
          </p:nvPicPr>
          <p:blipFill>
            <a:blip r:embed="rId15"/>
            <a:stretch>
              <a:fillRect/>
            </a:stretch>
          </p:blipFill>
          <p:spPr>
            <a:xfrm>
              <a:off x="25274045" y="37608219"/>
              <a:ext cx="5085462" cy="3992830"/>
            </a:xfrm>
            <a:prstGeom prst="rect">
              <a:avLst/>
            </a:prstGeom>
          </p:spPr>
        </p:pic>
        <p:sp>
          <p:nvSpPr>
            <p:cNvPr id="66" name="TextBox 65"/>
            <p:cNvSpPr txBox="1"/>
            <p:nvPr/>
          </p:nvSpPr>
          <p:spPr>
            <a:xfrm>
              <a:off x="25274046" y="41601049"/>
              <a:ext cx="6196554" cy="1200328"/>
            </a:xfrm>
            <a:prstGeom prst="rect">
              <a:avLst/>
            </a:prstGeom>
            <a:noFill/>
          </p:spPr>
          <p:txBody>
            <a:bodyPr wrap="square" rtlCol="0">
              <a:spAutoFit/>
            </a:bodyPr>
            <a:lstStyle/>
            <a:p>
              <a:r>
                <a:rPr lang="en-US" sz="2400" b="1" dirty="0" smtClean="0"/>
                <a:t>Figure 7. </a:t>
              </a:r>
              <a:r>
                <a:rPr lang="en-US" sz="2400" dirty="0" smtClean="0"/>
                <a:t>Seasonal cycle of the geostrophic (in green), Ekman (in blue), and total (in red) MHT since 1993.</a:t>
              </a:r>
              <a:endParaRPr lang="en-US" sz="2400" dirty="0"/>
            </a:p>
          </p:txBody>
        </p:sp>
      </p:grpSp>
      <p:sp>
        <p:nvSpPr>
          <p:cNvPr id="67" name="TextBox 66"/>
          <p:cNvSpPr txBox="1"/>
          <p:nvPr/>
        </p:nvSpPr>
        <p:spPr>
          <a:xfrm>
            <a:off x="611214" y="49942243"/>
            <a:ext cx="10741700" cy="1200328"/>
          </a:xfrm>
          <a:prstGeom prst="rect">
            <a:avLst/>
          </a:prstGeom>
          <a:noFill/>
        </p:spPr>
        <p:txBody>
          <a:bodyPr wrap="square" rtlCol="0">
            <a:spAutoFit/>
          </a:bodyPr>
          <a:lstStyle/>
          <a:p>
            <a:r>
              <a:rPr lang="en-US" sz="2400" b="1" dirty="0" smtClean="0"/>
              <a:t>Acknowledgements</a:t>
            </a:r>
          </a:p>
          <a:p>
            <a:r>
              <a:rPr lang="en-US" sz="2400" dirty="0" smtClean="0"/>
              <a:t>This work is partly supported by NOAA’s Climate Program Office and by NOAA/AOML</a:t>
            </a:r>
            <a:endParaRPr lang="en-US" sz="2400" b="1" dirty="0" smtClean="0"/>
          </a:p>
          <a:p>
            <a:endParaRPr lang="en-US" sz="2400" dirty="0"/>
          </a:p>
        </p:txBody>
      </p:sp>
      <p:pic>
        <p:nvPicPr>
          <p:cNvPr id="70" name="Picture 69"/>
          <p:cNvPicPr>
            <a:picLocks noChangeAspect="1"/>
          </p:cNvPicPr>
          <p:nvPr/>
        </p:nvPicPr>
        <p:blipFill>
          <a:blip r:embed="rId16"/>
          <a:stretch>
            <a:fillRect/>
          </a:stretch>
        </p:blipFill>
        <p:spPr>
          <a:xfrm>
            <a:off x="611214" y="1168400"/>
            <a:ext cx="1993900" cy="1993900"/>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1193</TotalTime>
  <Words>2047</Words>
  <Application>Microsoft Macintosh PowerPoint</Application>
  <PresentationFormat>Custom</PresentationFormat>
  <Paragraphs>78</Paragraphs>
  <Slides>1</Slides>
  <Notes>0</Notes>
  <HiddenSlides>0</HiddenSlides>
  <MMClips>0</MMClips>
  <ScaleCrop>false</ScaleCrop>
  <HeadingPairs>
    <vt:vector size="4" baseType="variant">
      <vt:variant>
        <vt:lpstr>Design Template</vt:lpstr>
      </vt:variant>
      <vt:variant>
        <vt:i4>1</vt:i4>
      </vt:variant>
      <vt:variant>
        <vt:lpstr>Slide Titles</vt:lpstr>
      </vt:variant>
      <vt:variant>
        <vt:i4>1</vt:i4>
      </vt:variant>
    </vt:vector>
  </HeadingPairs>
  <TitlesOfParts>
    <vt:vector size="2" baseType="lpstr">
      <vt:lpstr>Office Theme</vt:lpstr>
      <vt:lpstr>Slide 1</vt:lpstr>
    </vt:vector>
  </TitlesOfParts>
  <Company>U.S. Dept. of Commerce NOAA/AOML</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Gustavo Goni</dc:creator>
  <cp:lastModifiedBy>Gustavo Goni</cp:lastModifiedBy>
  <cp:revision>88</cp:revision>
  <cp:lastPrinted>2012-08-06T20:59:58Z</cp:lastPrinted>
  <dcterms:created xsi:type="dcterms:W3CDTF">2012-08-06T14:25:49Z</dcterms:created>
  <dcterms:modified xsi:type="dcterms:W3CDTF">2012-08-06T21:18:49Z</dcterms:modified>
</cp:coreProperties>
</file>