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96" r:id="rId2"/>
    <p:sldId id="291" r:id="rId3"/>
    <p:sldId id="292" r:id="rId4"/>
    <p:sldId id="294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EBEA-27D6-0241-BBA9-828092B5C01B}" type="datetimeFigureOut">
              <a:rPr lang="en-US" smtClean="0"/>
              <a:t>4/23/20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1EA50-7B57-4C41-B9C3-FAA28DB8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7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1EA50-7B57-4C41-B9C3-FAA28DB842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1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1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3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4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9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0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6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9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84D0E-2947-F84C-AA12-BC69355C4338}" type="datetimeFigureOut">
              <a:rPr lang="en-US" smtClean="0"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01D27-71A2-484E-8A43-70E15593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5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8B9D1E-CB2C-304B-97F9-466C5AAF4579}"/>
              </a:ext>
            </a:extLst>
          </p:cNvPr>
          <p:cNvSpPr txBox="1"/>
          <p:nvPr/>
        </p:nvSpPr>
        <p:spPr>
          <a:xfrm>
            <a:off x="1236374" y="1762906"/>
            <a:ext cx="96977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Global Tropical Moored Buoy Array (GTMBA) Budget Profile</a:t>
            </a:r>
          </a:p>
          <a:p>
            <a:pPr algn="ctr"/>
            <a:endParaRPr lang="en-US" sz="4400" dirty="0"/>
          </a:p>
          <a:p>
            <a:pPr algn="ctr"/>
            <a:r>
              <a:rPr lang="en-US" sz="3200" dirty="0"/>
              <a:t>Mike </a:t>
            </a:r>
            <a:r>
              <a:rPr lang="en-US" sz="3200" dirty="0" err="1"/>
              <a:t>McPhaden</a:t>
            </a:r>
            <a:endParaRPr lang="en-US" sz="3200" dirty="0"/>
          </a:p>
          <a:p>
            <a:pPr algn="ctr"/>
            <a:r>
              <a:rPr lang="en-US" sz="3200" dirty="0"/>
              <a:t>22 April 2020</a:t>
            </a:r>
          </a:p>
        </p:txBody>
      </p:sp>
    </p:spTree>
    <p:extLst>
      <p:ext uri="{BB962C8B-B14F-4D97-AF65-F5344CB8AC3E}">
        <p14:creationId xmlns:p14="http://schemas.microsoft.com/office/powerpoint/2010/main" val="4715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352BA3-D53C-2B4A-A59C-88B52C1686D3}"/>
              </a:ext>
            </a:extLst>
          </p:cNvPr>
          <p:cNvSpPr txBox="1"/>
          <p:nvPr/>
        </p:nvSpPr>
        <p:spPr>
          <a:xfrm>
            <a:off x="1129891" y="1958593"/>
            <a:ext cx="55640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6313"/>
            <a:r>
              <a:rPr lang="en-US" sz="2800" dirty="0"/>
              <a:t>           </a:t>
            </a:r>
            <a:r>
              <a:rPr lang="en-US" sz="2400" u="sng" dirty="0"/>
              <a:t>OOMD     NWS</a:t>
            </a:r>
          </a:p>
          <a:p>
            <a:pPr marL="976313"/>
            <a:r>
              <a:rPr lang="en-US" sz="2400" dirty="0"/>
              <a:t>FY10:   $3.5M + $600K</a:t>
            </a:r>
          </a:p>
          <a:p>
            <a:pPr marL="976313"/>
            <a:r>
              <a:rPr lang="en-US" sz="2400" dirty="0"/>
              <a:t>FY11:   $3.5M + $600K</a:t>
            </a:r>
          </a:p>
          <a:p>
            <a:pPr marL="976313"/>
            <a:r>
              <a:rPr lang="en-US" sz="2400" dirty="0"/>
              <a:t>FY12:   $3.5M + $600K</a:t>
            </a:r>
          </a:p>
          <a:p>
            <a:pPr marL="976313"/>
            <a:r>
              <a:rPr lang="en-US" sz="2400" dirty="0"/>
              <a:t>FY13:   $3.5M + $600K</a:t>
            </a:r>
          </a:p>
          <a:p>
            <a:pPr marL="976313"/>
            <a:r>
              <a:rPr lang="en-US" sz="2400" dirty="0"/>
              <a:t>FY14:   $3.6M + $600K</a:t>
            </a:r>
          </a:p>
          <a:p>
            <a:pPr marL="976313"/>
            <a:r>
              <a:rPr lang="en-US" sz="2400" dirty="0"/>
              <a:t>FY15:   $3.6M + $600K</a:t>
            </a:r>
          </a:p>
          <a:p>
            <a:pPr marL="976313"/>
            <a:r>
              <a:rPr lang="en-US" sz="2400" dirty="0"/>
              <a:t>FY16:   $3.6M + $600K</a:t>
            </a:r>
          </a:p>
          <a:p>
            <a:pPr marL="976313"/>
            <a:r>
              <a:rPr lang="en-US" sz="2400" dirty="0"/>
              <a:t>FY17:   $3.6M + $600K</a:t>
            </a:r>
          </a:p>
          <a:p>
            <a:pPr marL="976313"/>
            <a:r>
              <a:rPr lang="en-US" sz="2400" dirty="0"/>
              <a:t>FY18:   $3.7M + $600K</a:t>
            </a:r>
          </a:p>
          <a:p>
            <a:pPr marL="976313"/>
            <a:r>
              <a:rPr lang="en-US" sz="2400" dirty="0"/>
              <a:t>FY19:   $3.7M + $600K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7FBB4-3F85-204A-8B5F-6E5AA2605877}"/>
              </a:ext>
            </a:extLst>
          </p:cNvPr>
          <p:cNvSpPr txBox="1"/>
          <p:nvPr/>
        </p:nvSpPr>
        <p:spPr>
          <a:xfrm>
            <a:off x="6782019" y="2226190"/>
            <a:ext cx="40302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68" indent="-257168">
              <a:buFont typeface="Wingdings" pitchFamily="2" charset="2"/>
              <a:buChar char="§"/>
            </a:pPr>
            <a:r>
              <a:rPr lang="en-US" sz="2000" dirty="0"/>
              <a:t>OOMD funds RAMA and 8 PIRATA Extension moorings </a:t>
            </a:r>
          </a:p>
          <a:p>
            <a:r>
              <a:rPr lang="en-US" sz="2000" dirty="0"/>
              <a:t>      </a:t>
            </a:r>
          </a:p>
          <a:p>
            <a:pPr marL="257168" indent="-257168">
              <a:buFont typeface="Wingdings" pitchFamily="2" charset="2"/>
              <a:buChar char="§"/>
            </a:pPr>
            <a:r>
              <a:rPr lang="en-US" sz="2000" dirty="0"/>
              <a:t>NWS funds core PIRATA</a:t>
            </a:r>
          </a:p>
          <a:p>
            <a:r>
              <a:rPr lang="en-US" sz="2000" dirty="0"/>
              <a:t>     (10 moorings)</a:t>
            </a:r>
          </a:p>
          <a:p>
            <a:endParaRPr lang="en-US" sz="2000" dirty="0"/>
          </a:p>
          <a:p>
            <a:pPr marL="257168" indent="-257168">
              <a:buFont typeface="Wingdings" pitchFamily="2" charset="2"/>
              <a:buChar char="§"/>
            </a:pPr>
            <a:r>
              <a:rPr lang="en-US" sz="2000" dirty="0"/>
              <a:t>Total of ~40 moorings per year currently supported with these funds</a:t>
            </a:r>
          </a:p>
          <a:p>
            <a:pPr marL="257168" indent="-257168">
              <a:buFont typeface="Wingdings" pitchFamily="2" charset="2"/>
              <a:buChar char="§"/>
            </a:pPr>
            <a:endParaRPr lang="en-US" sz="2000" dirty="0"/>
          </a:p>
          <a:p>
            <a:pPr marL="257168" indent="-257168">
              <a:buFont typeface="Wingdings" pitchFamily="2" charset="2"/>
              <a:buChar char="§"/>
            </a:pPr>
            <a:r>
              <a:rPr lang="en-US" sz="2000" dirty="0"/>
              <a:t>$4.1M in FY 10</a:t>
            </a:r>
            <a:r>
              <a:rPr lang="en-US" sz="2000" dirty="0">
                <a:sym typeface="Wingdings" pitchFamily="2" charset="2"/>
              </a:rPr>
              <a:t>$4.3M in FY 19</a:t>
            </a:r>
          </a:p>
          <a:p>
            <a:r>
              <a:rPr lang="en-US" sz="2000" dirty="0">
                <a:sym typeface="Wingdings" pitchFamily="2" charset="2"/>
              </a:rPr>
              <a:t>          (&lt;5% increase in 10 years)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5DFA41-2A8B-624B-878C-084ED80FFE29}"/>
              </a:ext>
            </a:extLst>
          </p:cNvPr>
          <p:cNvSpPr txBox="1"/>
          <p:nvPr/>
        </p:nvSpPr>
        <p:spPr>
          <a:xfrm>
            <a:off x="2024743" y="506186"/>
            <a:ext cx="8082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Flat OOMD and NWS Funding</a:t>
            </a:r>
          </a:p>
          <a:p>
            <a:pPr algn="ctr"/>
            <a:r>
              <a:rPr lang="en-US" sz="3200" dirty="0"/>
              <a:t>FY 2010-19</a:t>
            </a:r>
          </a:p>
        </p:txBody>
      </p:sp>
    </p:spTree>
    <p:extLst>
      <p:ext uri="{BB962C8B-B14F-4D97-AF65-F5344CB8AC3E}">
        <p14:creationId xmlns:p14="http://schemas.microsoft.com/office/powerpoint/2010/main" val="1955063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C28D8B-E8CF-EF46-AF67-F2ACB37CFFBA}"/>
              </a:ext>
            </a:extLst>
          </p:cNvPr>
          <p:cNvSpPr txBox="1"/>
          <p:nvPr/>
        </p:nvSpPr>
        <p:spPr>
          <a:xfrm>
            <a:off x="1869972" y="1350570"/>
            <a:ext cx="861343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Increasing Costs: FY 2010-19</a:t>
            </a:r>
          </a:p>
          <a:p>
            <a:pPr algn="ctr"/>
            <a:endParaRPr lang="en-US" sz="2800" dirty="0"/>
          </a:p>
          <a:p>
            <a:pPr marL="342892" indent="-342892">
              <a:buFont typeface="Wingdings" pitchFamily="2" charset="2"/>
              <a:buChar char="§"/>
            </a:pPr>
            <a:r>
              <a:rPr lang="en-US" sz="2800" dirty="0"/>
              <a:t>Growth of RAMA: 8 more Sites (17</a:t>
            </a:r>
            <a:r>
              <a:rPr lang="en-US" sz="2800" dirty="0">
                <a:sym typeface="Wingdings" pitchFamily="2" charset="2"/>
              </a:rPr>
              <a:t>25)</a:t>
            </a:r>
          </a:p>
          <a:p>
            <a:pPr marL="342892" indent="-342892">
              <a:buFont typeface="Wingdings" pitchFamily="2" charset="2"/>
              <a:buChar char="§"/>
            </a:pPr>
            <a:r>
              <a:rPr lang="en-US" sz="2800" dirty="0">
                <a:sym typeface="Wingdings" pitchFamily="2" charset="2"/>
              </a:rPr>
              <a:t>T-Flex implemented (9 in RAMA, 11 in PIRATA):</a:t>
            </a:r>
          </a:p>
          <a:p>
            <a:pPr lvl="1"/>
            <a:r>
              <a:rPr lang="en-US" sz="2800" dirty="0">
                <a:sym typeface="Wingdings" pitchFamily="2" charset="2"/>
              </a:rPr>
              <a:t> M</a:t>
            </a:r>
            <a:r>
              <a:rPr lang="en-US" sz="2800" dirty="0"/>
              <a:t>ore capable but more expensive (+$50K) than ATLAS</a:t>
            </a:r>
          </a:p>
          <a:p>
            <a:pPr marL="342892" indent="-342892">
              <a:buFont typeface="Wingdings" pitchFamily="2" charset="2"/>
              <a:buChar char="§"/>
            </a:pPr>
            <a:r>
              <a:rPr lang="en-US" sz="2800" dirty="0"/>
              <a:t>General inflation ($1 in 2010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$1.20 in 2019)</a:t>
            </a:r>
          </a:p>
          <a:p>
            <a:pPr marL="342892" indent="-342892">
              <a:buFont typeface="Wingdings" pitchFamily="2" charset="2"/>
              <a:buChar char="§"/>
            </a:pPr>
            <a:r>
              <a:rPr lang="en-US" sz="2800" dirty="0"/>
              <a:t>More corporate taxes (+$200K in FY19 vs FY15)</a:t>
            </a:r>
          </a:p>
          <a:p>
            <a:pPr marL="342892" indent="-342892">
              <a:buFont typeface="Wingdings" pitchFamily="2" charset="2"/>
              <a:buChar char="§"/>
            </a:pPr>
            <a:r>
              <a:rPr lang="en-US" sz="2800" dirty="0"/>
              <a:t>Heavy losses due to vandalism in past 2 years</a:t>
            </a:r>
          </a:p>
          <a:p>
            <a:r>
              <a:rPr lang="en-US" sz="2800" dirty="0"/>
              <a:t>	(RAMA; 6°S, 8°E; 35-38°W)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767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733CD4-E815-4043-B752-D2F9083415FC}"/>
              </a:ext>
            </a:extLst>
          </p:cNvPr>
          <p:cNvSpPr txBox="1"/>
          <p:nvPr/>
        </p:nvSpPr>
        <p:spPr>
          <a:xfrm>
            <a:off x="1432443" y="312457"/>
            <a:ext cx="9180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GTMBA Budget Deficits</a:t>
            </a:r>
          </a:p>
          <a:p>
            <a:pPr algn="ctr"/>
            <a:r>
              <a:rPr lang="en-US" sz="4000" dirty="0"/>
              <a:t>FY2016-19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0F518-1038-ED41-AC69-8CF808A6D936}"/>
              </a:ext>
            </a:extLst>
          </p:cNvPr>
          <p:cNvSpPr txBox="1"/>
          <p:nvPr/>
        </p:nvSpPr>
        <p:spPr>
          <a:xfrm>
            <a:off x="1332457" y="5808372"/>
            <a:ext cx="9280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*Estimated overrun for FY 2020 may be lower because of corona virus related work stoppages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6452AA4-11FC-B843-B157-E41FDD630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950861"/>
              </p:ext>
            </p:extLst>
          </p:nvPr>
        </p:nvGraphicFramePr>
        <p:xfrm>
          <a:off x="1184856" y="1801894"/>
          <a:ext cx="971916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474">
                  <a:extLst>
                    <a:ext uri="{9D8B030D-6E8A-4147-A177-3AD203B41FA5}">
                      <a16:colId xmlns:a16="http://schemas.microsoft.com/office/drawing/2014/main" val="4294063944"/>
                    </a:ext>
                  </a:extLst>
                </a:gridCol>
                <a:gridCol w="2039108">
                  <a:extLst>
                    <a:ext uri="{9D8B030D-6E8A-4147-A177-3AD203B41FA5}">
                      <a16:colId xmlns:a16="http://schemas.microsoft.com/office/drawing/2014/main" val="2763957336"/>
                    </a:ext>
                  </a:extLst>
                </a:gridCol>
                <a:gridCol w="2429791">
                  <a:extLst>
                    <a:ext uri="{9D8B030D-6E8A-4147-A177-3AD203B41FA5}">
                      <a16:colId xmlns:a16="http://schemas.microsoft.com/office/drawing/2014/main" val="3690503965"/>
                    </a:ext>
                  </a:extLst>
                </a:gridCol>
                <a:gridCol w="2429791">
                  <a:extLst>
                    <a:ext uri="{9D8B030D-6E8A-4147-A177-3AD203B41FA5}">
                      <a16:colId xmlns:a16="http://schemas.microsoft.com/office/drawing/2014/main" val="450250104"/>
                    </a:ext>
                  </a:extLst>
                </a:gridCol>
              </a:tblGrid>
              <a:tr h="50335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</a:rPr>
                        <a:t>Fiscal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</a:rPr>
                        <a:t>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</a:rPr>
                        <a:t>PIRATA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49830"/>
                  </a:ext>
                </a:extLst>
              </a:tr>
              <a:tr h="48236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</a:rPr>
                        <a:t>FY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$213K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$119K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$332K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996395"/>
                  </a:ext>
                </a:extLst>
              </a:tr>
              <a:tr h="4823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+mn-lt"/>
                        </a:rPr>
                        <a:t>FY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$447K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$249K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$696K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6665027"/>
                  </a:ext>
                </a:extLst>
              </a:tr>
              <a:tr h="4823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+mn-lt"/>
                        </a:rPr>
                        <a:t>FY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$267K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$147K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$414K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9642445"/>
                  </a:ext>
                </a:extLst>
              </a:tr>
              <a:tr h="4823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+mn-lt"/>
                        </a:rPr>
                        <a:t>FY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$454K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$271K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$725K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4432169"/>
                  </a:ext>
                </a:extLst>
              </a:tr>
              <a:tr h="4823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+mn-lt"/>
                        </a:rPr>
                        <a:t>FY 2020 (</a:t>
                      </a:r>
                      <a:r>
                        <a:rPr lang="en-US" sz="3600" dirty="0" err="1">
                          <a:latin typeface="+mn-lt"/>
                        </a:rPr>
                        <a:t>est</a:t>
                      </a:r>
                      <a:r>
                        <a:rPr lang="en-US" sz="3600" dirty="0">
                          <a:latin typeface="+mn-lt"/>
                        </a:rPr>
                        <a:t>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$460K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$280K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$740K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66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00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F7555D-410A-3442-B01F-FA24A2DDC774}"/>
              </a:ext>
            </a:extLst>
          </p:cNvPr>
          <p:cNvSpPr txBox="1"/>
          <p:nvPr/>
        </p:nvSpPr>
        <p:spPr>
          <a:xfrm>
            <a:off x="2776948" y="1087773"/>
            <a:ext cx="613523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950" dirty="0"/>
              <a:t>Mitigation Strategies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707BCB-518C-8E4B-85A2-6CC05B9C807D}"/>
              </a:ext>
            </a:extLst>
          </p:cNvPr>
          <p:cNvSpPr txBox="1"/>
          <p:nvPr/>
        </p:nvSpPr>
        <p:spPr>
          <a:xfrm>
            <a:off x="2032417" y="2459865"/>
            <a:ext cx="837371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Freezing Implementation of T-Flex</a:t>
            </a:r>
          </a:p>
          <a:p>
            <a:pPr marL="342900" indent="-342900">
              <a:buAutoNum type="arabicPeriod"/>
            </a:pPr>
            <a:r>
              <a:rPr lang="en-US" sz="2800" dirty="0"/>
              <a:t>Suspending maintenance of 3+ RAMA sites</a:t>
            </a:r>
          </a:p>
          <a:p>
            <a:pPr marL="342900" indent="-342900">
              <a:buAutoNum type="arabicPeriod"/>
            </a:pPr>
            <a:r>
              <a:rPr lang="en-US" sz="2800" dirty="0"/>
              <a:t>Suspending maintenance of 6°S, 8°E</a:t>
            </a:r>
          </a:p>
          <a:p>
            <a:pPr marL="342900" indent="-342900">
              <a:buAutoNum type="arabicPeriod"/>
            </a:pPr>
            <a:r>
              <a:rPr lang="en-US" sz="2800" dirty="0"/>
              <a:t>Maintain provisional PIRATA site at 20°S, 10°W</a:t>
            </a:r>
          </a:p>
          <a:p>
            <a:pPr lvl="1"/>
            <a:r>
              <a:rPr lang="en-US" sz="2800" dirty="0"/>
              <a:t>for one year only</a:t>
            </a:r>
          </a:p>
          <a:p>
            <a:pPr marL="342900" indent="-342900">
              <a:buAutoNum type="arabicPeriod"/>
            </a:pPr>
            <a:r>
              <a:rPr lang="en-US" sz="2800" dirty="0"/>
              <a:t>Seeking additional funding</a:t>
            </a:r>
          </a:p>
          <a:p>
            <a:pPr marL="342900" indent="-342900">
              <a:buAutoNum type="arabicPeriod"/>
            </a:pPr>
            <a:r>
              <a:rPr lang="en-US" sz="2800" dirty="0"/>
              <a:t>Other as necessary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255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345</Words>
  <Application>Microsoft Macintosh PowerPoint</Application>
  <PresentationFormat>Widescreen</PresentationFormat>
  <Paragraphs>71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McPhaden</dc:creator>
  <cp:lastModifiedBy>Microsoft Office User</cp:lastModifiedBy>
  <cp:revision>26</cp:revision>
  <dcterms:created xsi:type="dcterms:W3CDTF">2019-12-15T23:49:19Z</dcterms:created>
  <dcterms:modified xsi:type="dcterms:W3CDTF">2020-04-23T13:07:31Z</dcterms:modified>
</cp:coreProperties>
</file>