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46" r:id="rId3"/>
    <p:sldId id="347" r:id="rId4"/>
    <p:sldId id="396" r:id="rId5"/>
    <p:sldId id="397" r:id="rId6"/>
    <p:sldId id="398" r:id="rId7"/>
    <p:sldId id="400" r:id="rId8"/>
    <p:sldId id="401" r:id="rId9"/>
    <p:sldId id="421" r:id="rId10"/>
    <p:sldId id="413" r:id="rId11"/>
    <p:sldId id="414" r:id="rId12"/>
    <p:sldId id="415" r:id="rId13"/>
    <p:sldId id="416" r:id="rId14"/>
    <p:sldId id="417" r:id="rId15"/>
    <p:sldId id="418" r:id="rId16"/>
    <p:sldId id="422" r:id="rId17"/>
    <p:sldId id="419" r:id="rId18"/>
    <p:sldId id="420" r:id="rId19"/>
    <p:sldId id="411" r:id="rId20"/>
    <p:sldId id="424" r:id="rId21"/>
    <p:sldId id="423" r:id="rId22"/>
    <p:sldId id="391" r:id="rId23"/>
    <p:sldId id="311" r:id="rId24"/>
    <p:sldId id="426" r:id="rId25"/>
    <p:sldId id="425"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94674" autoAdjust="0"/>
  </p:normalViewPr>
  <p:slideViewPr>
    <p:cSldViewPr>
      <p:cViewPr varScale="1">
        <p:scale>
          <a:sx n="124" d="100"/>
          <a:sy n="124" d="100"/>
        </p:scale>
        <p:origin x="1952" y="168"/>
      </p:cViewPr>
      <p:guideLst>
        <p:guide orient="horz" pos="2160"/>
        <p:guide pos="2880"/>
      </p:guideLst>
    </p:cSldViewPr>
  </p:slideViewPr>
  <p:outlineViewPr>
    <p:cViewPr>
      <p:scale>
        <a:sx n="33" d="100"/>
        <a:sy n="33" d="100"/>
      </p:scale>
      <p:origin x="0" y="11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9AC77-4A9A-4B6B-A10A-268E605F11F7}" type="datetimeFigureOut">
              <a:rPr lang="fr-FR" smtClean="0"/>
              <a:t>20/04/2020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FF6F45-F31A-42AD-B03F-DE943F97C525}" type="slidenum">
              <a:rPr lang="fr-FR" smtClean="0"/>
              <a:t>‹#›</a:t>
            </a:fld>
            <a:endParaRPr lang="fr-FR"/>
          </a:p>
        </p:txBody>
      </p:sp>
    </p:spTree>
    <p:extLst>
      <p:ext uri="{BB962C8B-B14F-4D97-AF65-F5344CB8AC3E}">
        <p14:creationId xmlns:p14="http://schemas.microsoft.com/office/powerpoint/2010/main" val="4186594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0FF6F45-F31A-42AD-B03F-DE943F97C525}" type="slidenum">
              <a:rPr lang="fr-FR" smtClean="0"/>
              <a:t>1</a:t>
            </a:fld>
            <a:endParaRPr lang="fr-FR"/>
          </a:p>
        </p:txBody>
      </p:sp>
    </p:spTree>
    <p:extLst>
      <p:ext uri="{BB962C8B-B14F-4D97-AF65-F5344CB8AC3E}">
        <p14:creationId xmlns:p14="http://schemas.microsoft.com/office/powerpoint/2010/main" val="148832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45BE9D5-6946-466E-A309-7321BAAEEE40}" type="slidenum">
              <a:rPr lang="fr-FR" altLang="fr-FR" sz="1200" smtClean="0"/>
              <a:pPr eaLnBrk="1" hangingPunct="1"/>
              <a:t>12</a:t>
            </a:fld>
            <a:endParaRPr lang="fr-FR" altLang="fr-F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73945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45BE9D5-6946-466E-A309-7321BAAEEE40}" type="slidenum">
              <a:rPr lang="fr-FR" altLang="fr-FR" sz="1200" smtClean="0"/>
              <a:pPr eaLnBrk="1" hangingPunct="1"/>
              <a:t>13</a:t>
            </a:fld>
            <a:endParaRPr lang="fr-FR" altLang="fr-F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08192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45BE9D5-6946-466E-A309-7321BAAEEE40}" type="slidenum">
              <a:rPr lang="fr-FR" altLang="fr-FR" sz="1200" smtClean="0"/>
              <a:pPr eaLnBrk="1" hangingPunct="1"/>
              <a:t>14</a:t>
            </a:fld>
            <a:endParaRPr lang="fr-FR" altLang="fr-F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821184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45BE9D5-6946-466E-A309-7321BAAEEE40}" type="slidenum">
              <a:rPr lang="fr-FR" altLang="fr-FR" sz="1200" smtClean="0"/>
              <a:pPr eaLnBrk="1" hangingPunct="1"/>
              <a:t>15</a:t>
            </a:fld>
            <a:endParaRPr lang="fr-FR" altLang="fr-F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367588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45BE9D5-6946-466E-A309-7321BAAEEE40}" type="slidenum">
              <a:rPr lang="fr-FR" altLang="fr-FR" sz="1200" smtClean="0"/>
              <a:pPr eaLnBrk="1" hangingPunct="1"/>
              <a:t>16</a:t>
            </a:fld>
            <a:endParaRPr lang="fr-FR" altLang="fr-F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55279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81347E3-D561-42A4-977A-E5818AE94D7F}" type="slidenum">
              <a:rPr lang="fr-FR" altLang="fr-FR" sz="1200" smtClean="0"/>
              <a:pPr eaLnBrk="1" hangingPunct="1"/>
              <a:t>25</a:t>
            </a:fld>
            <a:endParaRPr lang="fr-FR" altLang="fr-FR"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44279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DDAFF03-E182-4325-B2DE-37F68B7EBEE1}" type="slidenum">
              <a:rPr lang="fr-FR" altLang="fr-FR" sz="1200" smtClean="0"/>
              <a:pPr eaLnBrk="1" hangingPunct="1"/>
              <a:t>2</a:t>
            </a:fld>
            <a:endParaRPr lang="fr-FR" altLang="fr-FR"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6894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6407362-301D-4586-ADB0-AA2DD396E54F}" type="slidenum">
              <a:rPr lang="fr-FR" altLang="fr-FR" sz="1200" smtClean="0"/>
              <a:pPr eaLnBrk="1" hangingPunct="1"/>
              <a:t>3</a:t>
            </a:fld>
            <a:endParaRPr lang="fr-FR" altLang="fr-FR"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9018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45BE9D5-6946-466E-A309-7321BAAEEE40}" type="slidenum">
              <a:rPr lang="fr-FR" altLang="fr-FR" sz="1200" smtClean="0"/>
              <a:pPr eaLnBrk="1" hangingPunct="1"/>
              <a:t>4</a:t>
            </a:fld>
            <a:endParaRPr lang="fr-FR" altLang="fr-F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52746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45BE9D5-6946-466E-A309-7321BAAEEE40}" type="slidenum">
              <a:rPr lang="fr-FR" altLang="fr-FR" sz="1200" smtClean="0"/>
              <a:pPr eaLnBrk="1" hangingPunct="1"/>
              <a:t>5</a:t>
            </a:fld>
            <a:endParaRPr lang="fr-FR" altLang="fr-F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91731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45BE9D5-6946-466E-A309-7321BAAEEE40}" type="slidenum">
              <a:rPr lang="fr-FR" altLang="fr-FR" sz="1200" smtClean="0"/>
              <a:pPr eaLnBrk="1" hangingPunct="1"/>
              <a:t>6</a:t>
            </a:fld>
            <a:endParaRPr lang="fr-FR" altLang="fr-F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59768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45BE9D5-6946-466E-A309-7321BAAEEE40}" type="slidenum">
              <a:rPr lang="fr-FR" altLang="fr-FR" sz="1200" smtClean="0"/>
              <a:pPr eaLnBrk="1" hangingPunct="1"/>
              <a:t>7</a:t>
            </a:fld>
            <a:endParaRPr lang="fr-FR" altLang="fr-F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27511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45BE9D5-6946-466E-A309-7321BAAEEE40}" type="slidenum">
              <a:rPr lang="fr-FR" altLang="fr-FR" sz="1200" smtClean="0"/>
              <a:pPr eaLnBrk="1" hangingPunct="1"/>
              <a:t>8</a:t>
            </a:fld>
            <a:endParaRPr lang="fr-FR" altLang="fr-F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65736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3" indent="-285724">
              <a:defRPr>
                <a:solidFill>
                  <a:schemeClr val="tx1"/>
                </a:solidFill>
                <a:latin typeface="Calibri" pitchFamily="34" charset="0"/>
              </a:defRPr>
            </a:lvl2pPr>
            <a:lvl3pPr marL="1142898" indent="-228580">
              <a:defRPr>
                <a:solidFill>
                  <a:schemeClr val="tx1"/>
                </a:solidFill>
                <a:latin typeface="Calibri" pitchFamily="34" charset="0"/>
              </a:defRPr>
            </a:lvl3pPr>
            <a:lvl4pPr marL="1600057" indent="-228580">
              <a:defRPr>
                <a:solidFill>
                  <a:schemeClr val="tx1"/>
                </a:solidFill>
                <a:latin typeface="Calibri" pitchFamily="34" charset="0"/>
              </a:defRPr>
            </a:lvl4pPr>
            <a:lvl5pPr marL="2057217" indent="-228580">
              <a:defRPr>
                <a:solidFill>
                  <a:schemeClr val="tx1"/>
                </a:solidFill>
                <a:latin typeface="Calibri" pitchFamily="34" charset="0"/>
              </a:defRPr>
            </a:lvl5pPr>
            <a:lvl6pPr marL="2514376" indent="-228580" fontAlgn="base">
              <a:spcBef>
                <a:spcPct val="0"/>
              </a:spcBef>
              <a:spcAft>
                <a:spcPct val="0"/>
              </a:spcAft>
              <a:defRPr>
                <a:solidFill>
                  <a:schemeClr val="tx1"/>
                </a:solidFill>
                <a:latin typeface="Calibri" pitchFamily="34" charset="0"/>
              </a:defRPr>
            </a:lvl6pPr>
            <a:lvl7pPr marL="2971535" indent="-228580" fontAlgn="base">
              <a:spcBef>
                <a:spcPct val="0"/>
              </a:spcBef>
              <a:spcAft>
                <a:spcPct val="0"/>
              </a:spcAft>
              <a:defRPr>
                <a:solidFill>
                  <a:schemeClr val="tx1"/>
                </a:solidFill>
                <a:latin typeface="Calibri" pitchFamily="34" charset="0"/>
              </a:defRPr>
            </a:lvl7pPr>
            <a:lvl8pPr marL="3428695" indent="-228580" fontAlgn="base">
              <a:spcBef>
                <a:spcPct val="0"/>
              </a:spcBef>
              <a:spcAft>
                <a:spcPct val="0"/>
              </a:spcAft>
              <a:defRPr>
                <a:solidFill>
                  <a:schemeClr val="tx1"/>
                </a:solidFill>
                <a:latin typeface="Calibri" pitchFamily="34" charset="0"/>
              </a:defRPr>
            </a:lvl8pPr>
            <a:lvl9pPr marL="3885854" indent="-228580" fontAlgn="base">
              <a:spcBef>
                <a:spcPct val="0"/>
              </a:spcBef>
              <a:spcAft>
                <a:spcPct val="0"/>
              </a:spcAft>
              <a:defRPr>
                <a:solidFill>
                  <a:schemeClr val="tx1"/>
                </a:solidFill>
                <a:latin typeface="Calibri" pitchFamily="34" charset="0"/>
              </a:defRPr>
            </a:lvl9pPr>
          </a:lstStyle>
          <a:p>
            <a:pPr>
              <a:defRPr/>
            </a:pPr>
            <a:fld id="{8D0F8B09-D7C6-474C-B3B6-00AAB946C3F6}" type="slidenum">
              <a:rPr lang="fr-FR" smtClean="0"/>
              <a:pPr>
                <a:defRPr/>
              </a:pPr>
              <a:t>9</a:t>
            </a:fld>
            <a:endParaRPr lang="fr-F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p>
        </p:txBody>
      </p:sp>
    </p:spTree>
    <p:extLst>
      <p:ext uri="{BB962C8B-B14F-4D97-AF65-F5344CB8AC3E}">
        <p14:creationId xmlns:p14="http://schemas.microsoft.com/office/powerpoint/2010/main" val="261137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784EE2E-0CCE-437F-BCA2-4B8492927A57}" type="datetime1">
              <a:rPr lang="fr-FR" smtClean="0"/>
              <a:t>20/04/2020</a:t>
            </a:fld>
            <a:endParaRPr lang="fr-FR"/>
          </a:p>
        </p:txBody>
      </p:sp>
      <p:sp>
        <p:nvSpPr>
          <p:cNvPr id="5" name="Espace réservé du pied de page 4"/>
          <p:cNvSpPr>
            <a:spLocks noGrp="1"/>
          </p:cNvSpPr>
          <p:nvPr>
            <p:ph type="ftr" sz="quarter" idx="11"/>
          </p:nvPr>
        </p:nvSpPr>
        <p:spPr/>
        <p:txBody>
          <a:bodyPr/>
          <a:lstStyle/>
          <a:p>
            <a:r>
              <a:rPr lang="en-US"/>
              <a:t>PIRATA 23 / TAOS Meeting, Marseille, Oct 24, 2018</a:t>
            </a:r>
            <a:endParaRPr lang="fr-FR"/>
          </a:p>
        </p:txBody>
      </p:sp>
      <p:sp>
        <p:nvSpPr>
          <p:cNvPr id="6" name="Espace réservé du numéro de diapositive 5"/>
          <p:cNvSpPr>
            <a:spLocks noGrp="1"/>
          </p:cNvSpPr>
          <p:nvPr>
            <p:ph type="sldNum" sz="quarter" idx="12"/>
          </p:nvPr>
        </p:nvSpPr>
        <p:spPr/>
        <p:txBody>
          <a:bodyPr/>
          <a:lstStyle/>
          <a:p>
            <a:fld id="{63E5A394-98C8-4B65-9210-2D71C242E1B1}" type="slidenum">
              <a:rPr lang="fr-FR" smtClean="0"/>
              <a:t>‹#›</a:t>
            </a:fld>
            <a:endParaRPr lang="fr-FR"/>
          </a:p>
        </p:txBody>
      </p:sp>
    </p:spTree>
    <p:extLst>
      <p:ext uri="{BB962C8B-B14F-4D97-AF65-F5344CB8AC3E}">
        <p14:creationId xmlns:p14="http://schemas.microsoft.com/office/powerpoint/2010/main" val="98235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378236-9DE8-47F8-B640-6FFE0297F044}" type="datetime1">
              <a:rPr lang="fr-FR" smtClean="0"/>
              <a:t>20/04/2020</a:t>
            </a:fld>
            <a:endParaRPr lang="fr-FR"/>
          </a:p>
        </p:txBody>
      </p:sp>
      <p:sp>
        <p:nvSpPr>
          <p:cNvPr id="5" name="Espace réservé du pied de page 4"/>
          <p:cNvSpPr>
            <a:spLocks noGrp="1"/>
          </p:cNvSpPr>
          <p:nvPr>
            <p:ph type="ftr" sz="quarter" idx="11"/>
          </p:nvPr>
        </p:nvSpPr>
        <p:spPr/>
        <p:txBody>
          <a:bodyPr/>
          <a:lstStyle/>
          <a:p>
            <a:r>
              <a:rPr lang="en-US"/>
              <a:t>PIRATA 23 / TAOS Meeting, Marseille, Oct 24, 2018</a:t>
            </a:r>
            <a:endParaRPr lang="fr-FR"/>
          </a:p>
        </p:txBody>
      </p:sp>
      <p:sp>
        <p:nvSpPr>
          <p:cNvPr id="6" name="Espace réservé du numéro de diapositive 5"/>
          <p:cNvSpPr>
            <a:spLocks noGrp="1"/>
          </p:cNvSpPr>
          <p:nvPr>
            <p:ph type="sldNum" sz="quarter" idx="12"/>
          </p:nvPr>
        </p:nvSpPr>
        <p:spPr/>
        <p:txBody>
          <a:bodyPr/>
          <a:lstStyle/>
          <a:p>
            <a:fld id="{63E5A394-98C8-4B65-9210-2D71C242E1B1}" type="slidenum">
              <a:rPr lang="fr-FR" smtClean="0"/>
              <a:t>‹#›</a:t>
            </a:fld>
            <a:endParaRPr lang="fr-FR"/>
          </a:p>
        </p:txBody>
      </p:sp>
    </p:spTree>
    <p:extLst>
      <p:ext uri="{BB962C8B-B14F-4D97-AF65-F5344CB8AC3E}">
        <p14:creationId xmlns:p14="http://schemas.microsoft.com/office/powerpoint/2010/main" val="13571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5CBE75D-D248-4940-BC95-44828069E1C8}" type="datetime1">
              <a:rPr lang="fr-FR" smtClean="0"/>
              <a:t>20/04/2020</a:t>
            </a:fld>
            <a:endParaRPr lang="fr-FR"/>
          </a:p>
        </p:txBody>
      </p:sp>
      <p:sp>
        <p:nvSpPr>
          <p:cNvPr id="5" name="Espace réservé du pied de page 4"/>
          <p:cNvSpPr>
            <a:spLocks noGrp="1"/>
          </p:cNvSpPr>
          <p:nvPr>
            <p:ph type="ftr" sz="quarter" idx="11"/>
          </p:nvPr>
        </p:nvSpPr>
        <p:spPr/>
        <p:txBody>
          <a:bodyPr/>
          <a:lstStyle/>
          <a:p>
            <a:r>
              <a:rPr lang="en-US"/>
              <a:t>PIRATA 23 / TAOS Meeting, Marseille, Oct 24, 2018</a:t>
            </a:r>
            <a:endParaRPr lang="fr-FR"/>
          </a:p>
        </p:txBody>
      </p:sp>
      <p:sp>
        <p:nvSpPr>
          <p:cNvPr id="6" name="Espace réservé du numéro de diapositive 5"/>
          <p:cNvSpPr>
            <a:spLocks noGrp="1"/>
          </p:cNvSpPr>
          <p:nvPr>
            <p:ph type="sldNum" sz="quarter" idx="12"/>
          </p:nvPr>
        </p:nvSpPr>
        <p:spPr/>
        <p:txBody>
          <a:bodyPr/>
          <a:lstStyle/>
          <a:p>
            <a:fld id="{63E5A394-98C8-4B65-9210-2D71C242E1B1}" type="slidenum">
              <a:rPr lang="fr-FR" smtClean="0"/>
              <a:t>‹#›</a:t>
            </a:fld>
            <a:endParaRPr lang="fr-FR"/>
          </a:p>
        </p:txBody>
      </p:sp>
    </p:spTree>
    <p:extLst>
      <p:ext uri="{BB962C8B-B14F-4D97-AF65-F5344CB8AC3E}">
        <p14:creationId xmlns:p14="http://schemas.microsoft.com/office/powerpoint/2010/main" val="335820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3AEF847-D932-4B11-B6E8-D60EEE404AA1}" type="datetime1">
              <a:rPr lang="fr-FR" smtClean="0"/>
              <a:t>20/04/2020</a:t>
            </a:fld>
            <a:endParaRPr lang="fr-FR"/>
          </a:p>
        </p:txBody>
      </p:sp>
      <p:sp>
        <p:nvSpPr>
          <p:cNvPr id="5" name="Espace réservé du pied de page 4"/>
          <p:cNvSpPr>
            <a:spLocks noGrp="1"/>
          </p:cNvSpPr>
          <p:nvPr>
            <p:ph type="ftr" sz="quarter" idx="11"/>
          </p:nvPr>
        </p:nvSpPr>
        <p:spPr/>
        <p:txBody>
          <a:bodyPr/>
          <a:lstStyle/>
          <a:p>
            <a:r>
              <a:rPr lang="en-US"/>
              <a:t>PIRATA 23 / TAOS Meeting, Marseille, Oct 24, 2018</a:t>
            </a:r>
            <a:endParaRPr lang="fr-FR"/>
          </a:p>
        </p:txBody>
      </p:sp>
      <p:sp>
        <p:nvSpPr>
          <p:cNvPr id="6" name="Espace réservé du numéro de diapositive 5"/>
          <p:cNvSpPr>
            <a:spLocks noGrp="1"/>
          </p:cNvSpPr>
          <p:nvPr>
            <p:ph type="sldNum" sz="quarter" idx="12"/>
          </p:nvPr>
        </p:nvSpPr>
        <p:spPr/>
        <p:txBody>
          <a:bodyPr/>
          <a:lstStyle/>
          <a:p>
            <a:fld id="{63E5A394-98C8-4B65-9210-2D71C242E1B1}" type="slidenum">
              <a:rPr lang="fr-FR" smtClean="0"/>
              <a:t>‹#›</a:t>
            </a:fld>
            <a:endParaRPr lang="fr-FR"/>
          </a:p>
        </p:txBody>
      </p:sp>
    </p:spTree>
    <p:extLst>
      <p:ext uri="{BB962C8B-B14F-4D97-AF65-F5344CB8AC3E}">
        <p14:creationId xmlns:p14="http://schemas.microsoft.com/office/powerpoint/2010/main" val="213293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49EFF47-DBEE-4EC5-B1A1-9D44002AA512}" type="datetime1">
              <a:rPr lang="fr-FR" smtClean="0"/>
              <a:t>20/04/2020</a:t>
            </a:fld>
            <a:endParaRPr lang="fr-FR"/>
          </a:p>
        </p:txBody>
      </p:sp>
      <p:sp>
        <p:nvSpPr>
          <p:cNvPr id="5" name="Espace réservé du pied de page 4"/>
          <p:cNvSpPr>
            <a:spLocks noGrp="1"/>
          </p:cNvSpPr>
          <p:nvPr>
            <p:ph type="ftr" sz="quarter" idx="11"/>
          </p:nvPr>
        </p:nvSpPr>
        <p:spPr/>
        <p:txBody>
          <a:bodyPr/>
          <a:lstStyle/>
          <a:p>
            <a:r>
              <a:rPr lang="en-US"/>
              <a:t>PIRATA 23 / TAOS Meeting, Marseille, Oct 24, 2018</a:t>
            </a:r>
            <a:endParaRPr lang="fr-FR"/>
          </a:p>
        </p:txBody>
      </p:sp>
      <p:sp>
        <p:nvSpPr>
          <p:cNvPr id="6" name="Espace réservé du numéro de diapositive 5"/>
          <p:cNvSpPr>
            <a:spLocks noGrp="1"/>
          </p:cNvSpPr>
          <p:nvPr>
            <p:ph type="sldNum" sz="quarter" idx="12"/>
          </p:nvPr>
        </p:nvSpPr>
        <p:spPr/>
        <p:txBody>
          <a:bodyPr/>
          <a:lstStyle/>
          <a:p>
            <a:fld id="{63E5A394-98C8-4B65-9210-2D71C242E1B1}" type="slidenum">
              <a:rPr lang="fr-FR" smtClean="0"/>
              <a:t>‹#›</a:t>
            </a:fld>
            <a:endParaRPr lang="fr-FR"/>
          </a:p>
        </p:txBody>
      </p:sp>
    </p:spTree>
    <p:extLst>
      <p:ext uri="{BB962C8B-B14F-4D97-AF65-F5344CB8AC3E}">
        <p14:creationId xmlns:p14="http://schemas.microsoft.com/office/powerpoint/2010/main" val="299830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93DC0CA-AD02-4C82-955D-DFCEA7E7132C}" type="datetime1">
              <a:rPr lang="fr-FR" smtClean="0"/>
              <a:t>20/04/2020</a:t>
            </a:fld>
            <a:endParaRPr lang="fr-FR"/>
          </a:p>
        </p:txBody>
      </p:sp>
      <p:sp>
        <p:nvSpPr>
          <p:cNvPr id="6" name="Espace réservé du pied de page 5"/>
          <p:cNvSpPr>
            <a:spLocks noGrp="1"/>
          </p:cNvSpPr>
          <p:nvPr>
            <p:ph type="ftr" sz="quarter" idx="11"/>
          </p:nvPr>
        </p:nvSpPr>
        <p:spPr/>
        <p:txBody>
          <a:bodyPr/>
          <a:lstStyle/>
          <a:p>
            <a:r>
              <a:rPr lang="en-US"/>
              <a:t>PIRATA 23 / TAOS Meeting, Marseille, Oct 24, 2018</a:t>
            </a:r>
            <a:endParaRPr lang="fr-FR"/>
          </a:p>
        </p:txBody>
      </p:sp>
      <p:sp>
        <p:nvSpPr>
          <p:cNvPr id="7" name="Espace réservé du numéro de diapositive 6"/>
          <p:cNvSpPr>
            <a:spLocks noGrp="1"/>
          </p:cNvSpPr>
          <p:nvPr>
            <p:ph type="sldNum" sz="quarter" idx="12"/>
          </p:nvPr>
        </p:nvSpPr>
        <p:spPr/>
        <p:txBody>
          <a:bodyPr/>
          <a:lstStyle/>
          <a:p>
            <a:fld id="{63E5A394-98C8-4B65-9210-2D71C242E1B1}" type="slidenum">
              <a:rPr lang="fr-FR" smtClean="0"/>
              <a:t>‹#›</a:t>
            </a:fld>
            <a:endParaRPr lang="fr-FR"/>
          </a:p>
        </p:txBody>
      </p:sp>
    </p:spTree>
    <p:extLst>
      <p:ext uri="{BB962C8B-B14F-4D97-AF65-F5344CB8AC3E}">
        <p14:creationId xmlns:p14="http://schemas.microsoft.com/office/powerpoint/2010/main" val="97233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4052454-567F-45FD-8030-D77633A9BD23}" type="datetime1">
              <a:rPr lang="fr-FR" smtClean="0"/>
              <a:t>20/04/2020</a:t>
            </a:fld>
            <a:endParaRPr lang="fr-FR"/>
          </a:p>
        </p:txBody>
      </p:sp>
      <p:sp>
        <p:nvSpPr>
          <p:cNvPr id="8" name="Espace réservé du pied de page 7"/>
          <p:cNvSpPr>
            <a:spLocks noGrp="1"/>
          </p:cNvSpPr>
          <p:nvPr>
            <p:ph type="ftr" sz="quarter" idx="11"/>
          </p:nvPr>
        </p:nvSpPr>
        <p:spPr/>
        <p:txBody>
          <a:bodyPr/>
          <a:lstStyle/>
          <a:p>
            <a:r>
              <a:rPr lang="en-US"/>
              <a:t>PIRATA 23 / TAOS Meeting, Marseille, Oct 24, 2018</a:t>
            </a:r>
            <a:endParaRPr lang="fr-FR"/>
          </a:p>
        </p:txBody>
      </p:sp>
      <p:sp>
        <p:nvSpPr>
          <p:cNvPr id="9" name="Espace réservé du numéro de diapositive 8"/>
          <p:cNvSpPr>
            <a:spLocks noGrp="1"/>
          </p:cNvSpPr>
          <p:nvPr>
            <p:ph type="sldNum" sz="quarter" idx="12"/>
          </p:nvPr>
        </p:nvSpPr>
        <p:spPr/>
        <p:txBody>
          <a:bodyPr/>
          <a:lstStyle/>
          <a:p>
            <a:fld id="{63E5A394-98C8-4B65-9210-2D71C242E1B1}" type="slidenum">
              <a:rPr lang="fr-FR" smtClean="0"/>
              <a:t>‹#›</a:t>
            </a:fld>
            <a:endParaRPr lang="fr-FR"/>
          </a:p>
        </p:txBody>
      </p:sp>
    </p:spTree>
    <p:extLst>
      <p:ext uri="{BB962C8B-B14F-4D97-AF65-F5344CB8AC3E}">
        <p14:creationId xmlns:p14="http://schemas.microsoft.com/office/powerpoint/2010/main" val="39841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D372613-44CF-4261-A5DE-A3860A568C4C}" type="datetime1">
              <a:rPr lang="fr-FR" smtClean="0"/>
              <a:t>20/04/2020</a:t>
            </a:fld>
            <a:endParaRPr lang="fr-FR"/>
          </a:p>
        </p:txBody>
      </p:sp>
      <p:sp>
        <p:nvSpPr>
          <p:cNvPr id="4" name="Espace réservé du pied de page 3"/>
          <p:cNvSpPr>
            <a:spLocks noGrp="1"/>
          </p:cNvSpPr>
          <p:nvPr>
            <p:ph type="ftr" sz="quarter" idx="11"/>
          </p:nvPr>
        </p:nvSpPr>
        <p:spPr/>
        <p:txBody>
          <a:bodyPr/>
          <a:lstStyle/>
          <a:p>
            <a:r>
              <a:rPr lang="en-US"/>
              <a:t>PIRATA 23 / TAOS Meeting, Marseille, Oct 24, 2018</a:t>
            </a:r>
            <a:endParaRPr lang="fr-FR"/>
          </a:p>
        </p:txBody>
      </p:sp>
      <p:sp>
        <p:nvSpPr>
          <p:cNvPr id="5" name="Espace réservé du numéro de diapositive 4"/>
          <p:cNvSpPr>
            <a:spLocks noGrp="1"/>
          </p:cNvSpPr>
          <p:nvPr>
            <p:ph type="sldNum" sz="quarter" idx="12"/>
          </p:nvPr>
        </p:nvSpPr>
        <p:spPr/>
        <p:txBody>
          <a:bodyPr/>
          <a:lstStyle/>
          <a:p>
            <a:fld id="{63E5A394-98C8-4B65-9210-2D71C242E1B1}" type="slidenum">
              <a:rPr lang="fr-FR" smtClean="0"/>
              <a:t>‹#›</a:t>
            </a:fld>
            <a:endParaRPr lang="fr-FR"/>
          </a:p>
        </p:txBody>
      </p:sp>
    </p:spTree>
    <p:extLst>
      <p:ext uri="{BB962C8B-B14F-4D97-AF65-F5344CB8AC3E}">
        <p14:creationId xmlns:p14="http://schemas.microsoft.com/office/powerpoint/2010/main" val="267388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B7BC263-4401-4494-B377-B3893284DBF2}" type="datetime1">
              <a:rPr lang="fr-FR" smtClean="0"/>
              <a:t>20/04/2020</a:t>
            </a:fld>
            <a:endParaRPr lang="fr-FR"/>
          </a:p>
        </p:txBody>
      </p:sp>
      <p:sp>
        <p:nvSpPr>
          <p:cNvPr id="3" name="Espace réservé du pied de page 2"/>
          <p:cNvSpPr>
            <a:spLocks noGrp="1"/>
          </p:cNvSpPr>
          <p:nvPr>
            <p:ph type="ftr" sz="quarter" idx="11"/>
          </p:nvPr>
        </p:nvSpPr>
        <p:spPr/>
        <p:txBody>
          <a:bodyPr/>
          <a:lstStyle/>
          <a:p>
            <a:r>
              <a:rPr lang="en-US"/>
              <a:t>PIRATA 23 / TAOS Meeting, Marseille, Oct 24, 2018</a:t>
            </a:r>
            <a:endParaRPr lang="fr-FR"/>
          </a:p>
        </p:txBody>
      </p:sp>
      <p:sp>
        <p:nvSpPr>
          <p:cNvPr id="4" name="Espace réservé du numéro de diapositive 3"/>
          <p:cNvSpPr>
            <a:spLocks noGrp="1"/>
          </p:cNvSpPr>
          <p:nvPr>
            <p:ph type="sldNum" sz="quarter" idx="12"/>
          </p:nvPr>
        </p:nvSpPr>
        <p:spPr/>
        <p:txBody>
          <a:bodyPr/>
          <a:lstStyle/>
          <a:p>
            <a:fld id="{63E5A394-98C8-4B65-9210-2D71C242E1B1}" type="slidenum">
              <a:rPr lang="fr-FR" smtClean="0"/>
              <a:t>‹#›</a:t>
            </a:fld>
            <a:endParaRPr lang="fr-FR"/>
          </a:p>
        </p:txBody>
      </p:sp>
    </p:spTree>
    <p:extLst>
      <p:ext uri="{BB962C8B-B14F-4D97-AF65-F5344CB8AC3E}">
        <p14:creationId xmlns:p14="http://schemas.microsoft.com/office/powerpoint/2010/main" val="209618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93CAC5B-89EB-433A-8847-A45B65A7E84E}" type="datetime1">
              <a:rPr lang="fr-FR" smtClean="0"/>
              <a:t>20/04/2020</a:t>
            </a:fld>
            <a:endParaRPr lang="fr-FR"/>
          </a:p>
        </p:txBody>
      </p:sp>
      <p:sp>
        <p:nvSpPr>
          <p:cNvPr id="6" name="Espace réservé du pied de page 5"/>
          <p:cNvSpPr>
            <a:spLocks noGrp="1"/>
          </p:cNvSpPr>
          <p:nvPr>
            <p:ph type="ftr" sz="quarter" idx="11"/>
          </p:nvPr>
        </p:nvSpPr>
        <p:spPr/>
        <p:txBody>
          <a:bodyPr/>
          <a:lstStyle/>
          <a:p>
            <a:r>
              <a:rPr lang="en-US"/>
              <a:t>PIRATA 23 / TAOS Meeting, Marseille, Oct 24, 2018</a:t>
            </a:r>
            <a:endParaRPr lang="fr-FR"/>
          </a:p>
        </p:txBody>
      </p:sp>
      <p:sp>
        <p:nvSpPr>
          <p:cNvPr id="7" name="Espace réservé du numéro de diapositive 6"/>
          <p:cNvSpPr>
            <a:spLocks noGrp="1"/>
          </p:cNvSpPr>
          <p:nvPr>
            <p:ph type="sldNum" sz="quarter" idx="12"/>
          </p:nvPr>
        </p:nvSpPr>
        <p:spPr/>
        <p:txBody>
          <a:bodyPr/>
          <a:lstStyle/>
          <a:p>
            <a:fld id="{63E5A394-98C8-4B65-9210-2D71C242E1B1}" type="slidenum">
              <a:rPr lang="fr-FR" smtClean="0"/>
              <a:t>‹#›</a:t>
            </a:fld>
            <a:endParaRPr lang="fr-FR"/>
          </a:p>
        </p:txBody>
      </p:sp>
    </p:spTree>
    <p:extLst>
      <p:ext uri="{BB962C8B-B14F-4D97-AF65-F5344CB8AC3E}">
        <p14:creationId xmlns:p14="http://schemas.microsoft.com/office/powerpoint/2010/main" val="264321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FFA1C2-9D2F-489D-B9CD-338ABD8195C5}" type="datetime1">
              <a:rPr lang="fr-FR" smtClean="0"/>
              <a:t>20/04/2020</a:t>
            </a:fld>
            <a:endParaRPr lang="fr-FR"/>
          </a:p>
        </p:txBody>
      </p:sp>
      <p:sp>
        <p:nvSpPr>
          <p:cNvPr id="6" name="Espace réservé du pied de page 5"/>
          <p:cNvSpPr>
            <a:spLocks noGrp="1"/>
          </p:cNvSpPr>
          <p:nvPr>
            <p:ph type="ftr" sz="quarter" idx="11"/>
          </p:nvPr>
        </p:nvSpPr>
        <p:spPr/>
        <p:txBody>
          <a:bodyPr/>
          <a:lstStyle/>
          <a:p>
            <a:r>
              <a:rPr lang="en-US"/>
              <a:t>PIRATA 23 / TAOS Meeting, Marseille, Oct 24, 2018</a:t>
            </a:r>
            <a:endParaRPr lang="fr-FR"/>
          </a:p>
        </p:txBody>
      </p:sp>
      <p:sp>
        <p:nvSpPr>
          <p:cNvPr id="7" name="Espace réservé du numéro de diapositive 6"/>
          <p:cNvSpPr>
            <a:spLocks noGrp="1"/>
          </p:cNvSpPr>
          <p:nvPr>
            <p:ph type="sldNum" sz="quarter" idx="12"/>
          </p:nvPr>
        </p:nvSpPr>
        <p:spPr/>
        <p:txBody>
          <a:bodyPr/>
          <a:lstStyle/>
          <a:p>
            <a:fld id="{63E5A394-98C8-4B65-9210-2D71C242E1B1}" type="slidenum">
              <a:rPr lang="fr-FR" smtClean="0"/>
              <a:t>‹#›</a:t>
            </a:fld>
            <a:endParaRPr lang="fr-FR"/>
          </a:p>
        </p:txBody>
      </p:sp>
    </p:spTree>
    <p:extLst>
      <p:ext uri="{BB962C8B-B14F-4D97-AF65-F5344CB8AC3E}">
        <p14:creationId xmlns:p14="http://schemas.microsoft.com/office/powerpoint/2010/main" val="187287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58CDC-5101-42AB-BE3C-866D64E0EFB8}" type="datetime1">
              <a:rPr lang="fr-FR" smtClean="0"/>
              <a:t>20/04/2020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PIRATA 23 / TAOS Meeting, Marseille, Oct 24, 2018</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5A394-98C8-4B65-9210-2D71C242E1B1}" type="slidenum">
              <a:rPr lang="fr-FR" smtClean="0"/>
              <a:t>‹#›</a:t>
            </a:fld>
            <a:endParaRPr lang="fr-FR"/>
          </a:p>
        </p:txBody>
      </p:sp>
    </p:spTree>
    <p:extLst>
      <p:ext uri="{BB962C8B-B14F-4D97-AF65-F5344CB8AC3E}">
        <p14:creationId xmlns:p14="http://schemas.microsoft.com/office/powerpoint/2010/main" val="350355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0.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mailto:julio.moron@opagac.org" TargetMode="External"/><Relationship Id="rId3" Type="http://schemas.openxmlformats.org/officeDocument/2006/relationships/hyperlink" Target="mailto:guelson@ufersa.edu.br" TargetMode="External"/><Relationship Id="rId7" Type="http://schemas.openxmlformats.org/officeDocument/2006/relationships/hyperlink" Target="mailto:mgoujon@orthongel.fr" TargetMode="External"/><Relationship Id="rId2" Type="http://schemas.openxmlformats.org/officeDocument/2006/relationships/hyperlink" Target="mailto:pautrax@hotmail.com" TargetMode="External"/><Relationship Id="rId1" Type="http://schemas.openxmlformats.org/officeDocument/2006/relationships/slideLayout" Target="../slideLayouts/slideLayout7.xml"/><Relationship Id="rId6" Type="http://schemas.openxmlformats.org/officeDocument/2006/relationships/hyperlink" Target="mailto:benoit.archambault@agriculture.gouv.fr" TargetMode="External"/><Relationship Id="rId5" Type="http://schemas.openxmlformats.org/officeDocument/2006/relationships/hyperlink" Target="mailto:tristan.diefenbacher@agriculture.gouv.fr" TargetMode="External"/><Relationship Id="rId10" Type="http://schemas.openxmlformats.org/officeDocument/2006/relationships/hyperlink" Target="mailto:anabac@anabac.org" TargetMode="External"/><Relationship Id="rId4" Type="http://schemas.openxmlformats.org/officeDocument/2006/relationships/hyperlink" Target="mailto:camille.manel@iccat.int" TargetMode="External"/><Relationship Id="rId9" Type="http://schemas.openxmlformats.org/officeDocument/2006/relationships/hyperlink" Target="mailto:miguel.herrera@opagac.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2933986" y="397826"/>
            <a:ext cx="5590185" cy="1077218"/>
          </a:xfrm>
          <a:prstGeom prst="rect">
            <a:avLst/>
          </a:prstGeom>
          <a:solidFill>
            <a:srgbClr val="FFFFFF"/>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200" b="1" i="1" dirty="0">
                <a:solidFill>
                  <a:schemeClr val="accent2"/>
                </a:solidFill>
                <a:effectLst>
                  <a:outerShdw blurRad="38100" dist="38100" dir="2700000" algn="tl">
                    <a:srgbClr val="C0C0C0"/>
                  </a:outerShdw>
                </a:effectLst>
              </a:rPr>
              <a:t>PIRATA,</a:t>
            </a:r>
          </a:p>
          <a:p>
            <a:pPr algn="ctr"/>
            <a:r>
              <a:rPr lang="fr-FR" altLang="fr-FR" sz="3200" b="1" dirty="0">
                <a:solidFill>
                  <a:schemeClr val="accent2"/>
                </a:solidFill>
              </a:rPr>
              <a:t>French national report &amp; </a:t>
            </a:r>
            <a:r>
              <a:rPr lang="fr-FR" altLang="fr-FR" sz="3200" b="1" dirty="0" err="1">
                <a:solidFill>
                  <a:schemeClr val="accent2"/>
                </a:solidFill>
              </a:rPr>
              <a:t>status</a:t>
            </a:r>
            <a:r>
              <a:rPr lang="fr-FR" altLang="fr-FR" sz="3200" b="1" i="1" dirty="0">
                <a:solidFill>
                  <a:schemeClr val="accent2"/>
                </a:solidFill>
              </a:rPr>
              <a:t> </a:t>
            </a:r>
          </a:p>
        </p:txBody>
      </p:sp>
      <p:sp>
        <p:nvSpPr>
          <p:cNvPr id="121859" name="Text Box 3"/>
          <p:cNvSpPr txBox="1">
            <a:spLocks noChangeArrowheads="1"/>
          </p:cNvSpPr>
          <p:nvPr/>
        </p:nvSpPr>
        <p:spPr bwMode="auto">
          <a:xfrm>
            <a:off x="3228975" y="1517650"/>
            <a:ext cx="2476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i="1"/>
          </a:p>
          <a:p>
            <a:endParaRPr lang="fr-FR" i="1"/>
          </a:p>
        </p:txBody>
      </p:sp>
      <p:sp>
        <p:nvSpPr>
          <p:cNvPr id="121866" name="Text Box 10"/>
          <p:cNvSpPr txBox="1">
            <a:spLocks noChangeArrowheads="1"/>
          </p:cNvSpPr>
          <p:nvPr/>
        </p:nvSpPr>
        <p:spPr bwMode="auto">
          <a:xfrm>
            <a:off x="145254" y="5039196"/>
            <a:ext cx="71768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1600" u="sng" dirty="0" err="1"/>
              <a:t>Members</a:t>
            </a:r>
            <a:r>
              <a:rPr lang="fr-FR" sz="1600" u="sng" dirty="0"/>
              <a:t> in FRANCE of the PIRATA-SSG:</a:t>
            </a:r>
          </a:p>
          <a:p>
            <a:pPr>
              <a:buFontTx/>
              <a:buChar char="-"/>
              <a:defRPr/>
            </a:pPr>
            <a:r>
              <a:rPr lang="fr-FR" sz="1600" i="1" dirty="0"/>
              <a:t>Bernard BOURLÈS (IRD-LEGOS, Brest; coordination PIRATA in France)</a:t>
            </a:r>
          </a:p>
          <a:p>
            <a:pPr marL="285750" indent="-285750">
              <a:buFontTx/>
              <a:buChar char="-"/>
              <a:defRPr/>
            </a:pPr>
            <a:r>
              <a:rPr lang="fr-FR" sz="1600" i="1" dirty="0"/>
              <a:t>Fabrice HERNANDEZ (IRD-LEGOS, Toulouse)</a:t>
            </a:r>
          </a:p>
          <a:p>
            <a:pPr marL="285750" indent="-285750">
              <a:buFontTx/>
              <a:buChar char="-"/>
              <a:defRPr/>
            </a:pPr>
            <a:r>
              <a:rPr lang="fr-FR" sz="1600" i="1" dirty="0"/>
              <a:t>Hervé GIORDANI (Météo-France, CNRM, Toulouse)</a:t>
            </a:r>
          </a:p>
          <a:p>
            <a:pPr lvl="1">
              <a:defRPr/>
            </a:pPr>
            <a:r>
              <a:rPr lang="fr-FR" sz="1600" i="1" dirty="0"/>
              <a:t>+ Jérôme LLIDO (IRD-LEGOS, Toulouse), </a:t>
            </a:r>
            <a:r>
              <a:rPr lang="fr-FR" sz="1600" i="1" dirty="0" err="1"/>
              <a:t>co</a:t>
            </a:r>
            <a:r>
              <a:rPr lang="fr-FR" sz="1600" i="1" dirty="0"/>
              <a:t>-coordination in France (and future…)</a:t>
            </a:r>
          </a:p>
        </p:txBody>
      </p:sp>
      <p:pic>
        <p:nvPicPr>
          <p:cNvPr id="25" name="Picture 4" descr="Agrandir l'imag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6297" y="3789040"/>
            <a:ext cx="1513346" cy="125015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a:xfrm>
            <a:off x="2359025" y="6492875"/>
            <a:ext cx="4301207" cy="365125"/>
          </a:xfrm>
        </p:spPr>
        <p:txBody>
          <a:bodyPr/>
          <a:lstStyle/>
          <a:p>
            <a:r>
              <a:rPr lang="en-US" dirty="0"/>
              <a:t>PIRATA 24b / PIRATA </a:t>
            </a:r>
            <a:r>
              <a:rPr lang="en-US" dirty="0" err="1"/>
              <a:t>visio</a:t>
            </a:r>
            <a:r>
              <a:rPr lang="en-US" dirty="0"/>
              <a:t> Meeting,  April 22, 2020</a:t>
            </a:r>
            <a:endParaRPr lang="fr-FR" dirty="0"/>
          </a:p>
        </p:txBody>
      </p:sp>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3808" y="5359714"/>
            <a:ext cx="1485835" cy="1485835"/>
          </a:xfrm>
          <a:prstGeom prst="rect">
            <a:avLst/>
          </a:prstGeom>
        </p:spPr>
      </p:pic>
      <p:pic>
        <p:nvPicPr>
          <p:cNvPr id="4" name="Imag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99388" y="2267853"/>
            <a:ext cx="3260549" cy="1798054"/>
          </a:xfrm>
          <a:prstGeom prst="rect">
            <a:avLst/>
          </a:prstGeom>
        </p:spPr>
      </p:pic>
      <p:pic>
        <p:nvPicPr>
          <p:cNvPr id="23" name="Image 9" descr="C:\bb\campagnes\PIRATA\FR30_2020\Tee_shirts&amp;mugs\logo_FR3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552" y="344137"/>
            <a:ext cx="1260255" cy="113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933986" y="2078044"/>
            <a:ext cx="6239465" cy="1200329"/>
          </a:xfrm>
          <a:prstGeom prst="rect">
            <a:avLst/>
          </a:prstGeom>
          <a:noFill/>
        </p:spPr>
        <p:txBody>
          <a:bodyPr wrap="none" rtlCol="0">
            <a:spAutoFit/>
          </a:bodyPr>
          <a:lstStyle/>
          <a:p>
            <a:r>
              <a:rPr lang="fr-FR" dirty="0"/>
              <a:t>Just a « </a:t>
            </a:r>
            <a:r>
              <a:rPr lang="fr-FR" dirty="0" err="1"/>
              <a:t>summary</a:t>
            </a:r>
            <a:r>
              <a:rPr lang="fr-FR" dirty="0"/>
              <a:t> » to </a:t>
            </a:r>
            <a:r>
              <a:rPr lang="fr-FR" dirty="0" err="1"/>
              <a:t>save</a:t>
            </a:r>
            <a:r>
              <a:rPr lang="fr-FR" dirty="0"/>
              <a:t> time for discussions..</a:t>
            </a:r>
          </a:p>
          <a:p>
            <a:endParaRPr lang="fr-FR" dirty="0"/>
          </a:p>
          <a:p>
            <a:r>
              <a:rPr lang="fr-FR" dirty="0"/>
              <a:t>For information, </a:t>
            </a:r>
            <a:r>
              <a:rPr lang="fr-FR" dirty="0" err="1"/>
              <a:t>lockdown</a:t>
            </a:r>
            <a:r>
              <a:rPr lang="fr-FR" dirty="0"/>
              <a:t> in France </a:t>
            </a:r>
            <a:r>
              <a:rPr lang="fr-FR" dirty="0" err="1"/>
              <a:t>until</a:t>
            </a:r>
            <a:r>
              <a:rPr lang="fr-FR" dirty="0"/>
              <a:t> May 11st (for the best)</a:t>
            </a:r>
          </a:p>
          <a:p>
            <a:r>
              <a:rPr lang="fr-FR" dirty="0"/>
              <a:t>	=&gt; </a:t>
            </a:r>
            <a:r>
              <a:rPr lang="fr-FR" dirty="0" err="1"/>
              <a:t>homeworking</a:t>
            </a:r>
            <a:r>
              <a:rPr lang="fr-FR" dirty="0"/>
              <a:t> for all …</a:t>
            </a:r>
          </a:p>
        </p:txBody>
      </p:sp>
    </p:spTree>
    <p:extLst>
      <p:ext uri="{BB962C8B-B14F-4D97-AF65-F5344CB8AC3E}">
        <p14:creationId xmlns:p14="http://schemas.microsoft.com/office/powerpoint/2010/main" val="16484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 y="255199"/>
            <a:ext cx="8964488" cy="1323439"/>
          </a:xfrm>
          <a:prstGeom prst="rect">
            <a:avLst/>
          </a:prstGeom>
          <a:solidFill>
            <a:srgbClr val="FFFF99"/>
          </a:solidFill>
          <a:ln w="9525">
            <a:solidFill>
              <a:srgbClr val="993300"/>
            </a:solid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defRPr/>
            </a:pPr>
            <a:r>
              <a:rPr lang="fr-FR" sz="2000" b="1" u="sng" dirty="0">
                <a:solidFill>
                  <a:srgbClr val="FF0000"/>
                </a:solidFill>
              </a:rPr>
              <a:t>ABOUT the 6S-8E (</a:t>
            </a:r>
            <a:r>
              <a:rPr lang="fr-FR" sz="2000" b="1" u="sng" dirty="0" err="1">
                <a:solidFill>
                  <a:srgbClr val="FF0000"/>
                </a:solidFill>
              </a:rPr>
              <a:t>Kizomba</a:t>
            </a:r>
            <a:r>
              <a:rPr lang="fr-FR" sz="2000" b="1" u="sng" dirty="0">
                <a:solidFill>
                  <a:srgbClr val="FF0000"/>
                </a:solidFill>
              </a:rPr>
              <a:t>) </a:t>
            </a:r>
            <a:r>
              <a:rPr lang="fr-FR" sz="2000" b="1" u="sng" dirty="0" err="1">
                <a:solidFill>
                  <a:srgbClr val="FF0000"/>
                </a:solidFill>
              </a:rPr>
              <a:t>buoy</a:t>
            </a:r>
            <a:r>
              <a:rPr lang="fr-FR" sz="2000" b="1" u="sng" dirty="0">
                <a:solidFill>
                  <a:srgbClr val="FF0000"/>
                </a:solidFill>
              </a:rPr>
              <a:t> !</a:t>
            </a:r>
          </a:p>
          <a:p>
            <a:pPr eaLnBrk="1" hangingPunct="1">
              <a:defRPr/>
            </a:pPr>
            <a:endParaRPr lang="fr-FR" sz="2000" b="1" dirty="0">
              <a:solidFill>
                <a:srgbClr val="FF0000"/>
              </a:solidFill>
            </a:endParaRPr>
          </a:p>
          <a:p>
            <a:pPr eaLnBrk="1" hangingPunct="1">
              <a:defRPr/>
            </a:pPr>
            <a:r>
              <a:rPr lang="fr-FR" sz="2000" b="1" dirty="0">
                <a:solidFill>
                  <a:srgbClr val="FF0000"/>
                </a:solidFill>
              </a:rPr>
              <a:t>2018: T-FLEX + new CO2 </a:t>
            </a:r>
            <a:r>
              <a:rPr lang="fr-FR" sz="2000" b="1" dirty="0" err="1">
                <a:solidFill>
                  <a:srgbClr val="FF0000"/>
                </a:solidFill>
              </a:rPr>
              <a:t>sensor</a:t>
            </a:r>
            <a:r>
              <a:rPr lang="fr-FR" sz="2000" b="1" dirty="0">
                <a:solidFill>
                  <a:srgbClr val="FF0000"/>
                </a:solidFill>
              </a:rPr>
              <a:t> + </a:t>
            </a:r>
            <a:r>
              <a:rPr lang="fr-FR" sz="2000" b="1" dirty="0" err="1">
                <a:solidFill>
                  <a:srgbClr val="FF0000"/>
                </a:solidFill>
              </a:rPr>
              <a:t>equipped</a:t>
            </a:r>
            <a:r>
              <a:rPr lang="fr-FR" sz="2000" b="1" dirty="0">
                <a:solidFill>
                  <a:srgbClr val="FF0000"/>
                </a:solidFill>
              </a:rPr>
              <a:t> </a:t>
            </a:r>
            <a:r>
              <a:rPr lang="fr-FR" sz="2000" b="1" dirty="0" err="1">
                <a:solidFill>
                  <a:srgbClr val="FF0000"/>
                </a:solidFill>
              </a:rPr>
              <a:t>with</a:t>
            </a:r>
            <a:r>
              <a:rPr lang="fr-FR" sz="2000" b="1" dirty="0">
                <a:solidFill>
                  <a:srgbClr val="FF0000"/>
                </a:solidFill>
              </a:rPr>
              <a:t> </a:t>
            </a:r>
            <a:r>
              <a:rPr lang="fr-FR" sz="2000" b="1" dirty="0" err="1">
                <a:solidFill>
                  <a:srgbClr val="FF0000"/>
                </a:solidFill>
              </a:rPr>
              <a:t>additional</a:t>
            </a:r>
            <a:r>
              <a:rPr lang="fr-FR" sz="2000" b="1" dirty="0">
                <a:solidFill>
                  <a:srgbClr val="FF0000"/>
                </a:solidFill>
              </a:rPr>
              <a:t> T/C &amp; </a:t>
            </a:r>
            <a:r>
              <a:rPr lang="fr-FR" sz="2000" b="1" dirty="0" err="1">
                <a:solidFill>
                  <a:srgbClr val="FF0000"/>
                </a:solidFill>
              </a:rPr>
              <a:t>Aquadopp</a:t>
            </a:r>
            <a:r>
              <a:rPr lang="fr-FR" sz="2000" b="1" dirty="0">
                <a:solidFill>
                  <a:srgbClr val="FF0000"/>
                </a:solidFill>
              </a:rPr>
              <a:t>…</a:t>
            </a:r>
          </a:p>
          <a:p>
            <a:pPr eaLnBrk="1" hangingPunct="1">
              <a:defRPr/>
            </a:pPr>
            <a:r>
              <a:rPr lang="fr-FR" sz="2000" b="1" dirty="0">
                <a:solidFill>
                  <a:srgbClr val="FF0000"/>
                </a:solidFill>
              </a:rPr>
              <a:t>2019: </a:t>
            </a:r>
            <a:r>
              <a:rPr lang="fr-FR" sz="2000" b="1" dirty="0" err="1">
                <a:solidFill>
                  <a:srgbClr val="FF0000"/>
                </a:solidFill>
              </a:rPr>
              <a:t>replaced</a:t>
            </a:r>
            <a:r>
              <a:rPr lang="fr-FR" sz="2000" b="1" dirty="0">
                <a:solidFill>
                  <a:srgbClr val="FF0000"/>
                </a:solidFill>
              </a:rPr>
              <a:t>…  </a:t>
            </a: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67" y="2030369"/>
            <a:ext cx="3634286" cy="2808312"/>
          </a:xfrm>
          <a:prstGeom prst="rect">
            <a:avLst/>
          </a:prstGeom>
        </p:spPr>
      </p:pic>
      <p:sp>
        <p:nvSpPr>
          <p:cNvPr id="6" name="ZoneTexte 5"/>
          <p:cNvSpPr txBox="1"/>
          <p:nvPr/>
        </p:nvSpPr>
        <p:spPr>
          <a:xfrm>
            <a:off x="124462" y="1600716"/>
            <a:ext cx="3364704" cy="369332"/>
          </a:xfrm>
          <a:prstGeom prst="rect">
            <a:avLst/>
          </a:prstGeom>
          <a:noFill/>
        </p:spPr>
        <p:txBody>
          <a:bodyPr wrap="none" rtlCol="0">
            <a:spAutoFit/>
          </a:bodyPr>
          <a:lstStyle/>
          <a:p>
            <a:r>
              <a:rPr lang="fr-FR" dirty="0" err="1"/>
              <a:t>Went</a:t>
            </a:r>
            <a:r>
              <a:rPr lang="fr-FR" dirty="0"/>
              <a:t> </a:t>
            </a:r>
            <a:r>
              <a:rPr lang="fr-FR" dirty="0" err="1"/>
              <a:t>adrift</a:t>
            </a:r>
            <a:r>
              <a:rPr lang="fr-FR" dirty="0"/>
              <a:t> on August 4th, 2018…</a:t>
            </a:r>
          </a:p>
        </p:txBody>
      </p:sp>
      <p:sp>
        <p:nvSpPr>
          <p:cNvPr id="12" name="ZoneTexte 11"/>
          <p:cNvSpPr txBox="1"/>
          <p:nvPr/>
        </p:nvSpPr>
        <p:spPr>
          <a:xfrm>
            <a:off x="0" y="4808965"/>
            <a:ext cx="4067944" cy="923330"/>
          </a:xfrm>
          <a:prstGeom prst="rect">
            <a:avLst/>
          </a:prstGeom>
          <a:noFill/>
        </p:spPr>
        <p:txBody>
          <a:bodyPr wrap="square" rtlCol="0">
            <a:spAutoFit/>
          </a:bodyPr>
          <a:lstStyle/>
          <a:p>
            <a:r>
              <a:rPr lang="fr-FR" dirty="0" err="1"/>
              <a:t>Some</a:t>
            </a:r>
            <a:r>
              <a:rPr lang="fr-FR" dirty="0"/>
              <a:t> </a:t>
            </a:r>
            <a:r>
              <a:rPr lang="fr-FR" dirty="0" err="1"/>
              <a:t>material</a:t>
            </a:r>
            <a:r>
              <a:rPr lang="fr-FR" dirty="0"/>
              <a:t> &amp; </a:t>
            </a:r>
            <a:r>
              <a:rPr lang="fr-FR" dirty="0" err="1"/>
              <a:t>sensors</a:t>
            </a:r>
            <a:r>
              <a:rPr lang="fr-FR" dirty="0"/>
              <a:t> </a:t>
            </a:r>
            <a:r>
              <a:rPr lang="fr-FR" dirty="0" err="1"/>
              <a:t>retrieved</a:t>
            </a:r>
            <a:r>
              <a:rPr lang="fr-FR" dirty="0"/>
              <a:t> in Nigeria and sent back to PMEL in 2019</a:t>
            </a:r>
          </a:p>
          <a:p>
            <a:r>
              <a:rPr lang="fr-FR" dirty="0"/>
              <a:t>(</a:t>
            </a:r>
            <a:r>
              <a:rPr lang="fr-FR" dirty="0" err="1"/>
              <a:t>through</a:t>
            </a:r>
            <a:r>
              <a:rPr lang="fr-FR" dirty="0"/>
              <a:t> Benin &amp; France… ).</a:t>
            </a:r>
          </a:p>
        </p:txBody>
      </p:sp>
      <p:pic>
        <p:nvPicPr>
          <p:cNvPr id="13" name="Imag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2905" y="2054413"/>
            <a:ext cx="3564714" cy="2754552"/>
          </a:xfrm>
          <a:prstGeom prst="rect">
            <a:avLst/>
          </a:prstGeom>
        </p:spPr>
      </p:pic>
      <p:sp>
        <p:nvSpPr>
          <p:cNvPr id="14" name="ZoneTexte 13"/>
          <p:cNvSpPr txBox="1"/>
          <p:nvPr/>
        </p:nvSpPr>
        <p:spPr>
          <a:xfrm>
            <a:off x="5148064" y="1667072"/>
            <a:ext cx="3759555" cy="369332"/>
          </a:xfrm>
          <a:prstGeom prst="rect">
            <a:avLst/>
          </a:prstGeom>
          <a:noFill/>
        </p:spPr>
        <p:txBody>
          <a:bodyPr wrap="none" rtlCol="0">
            <a:spAutoFit/>
          </a:bodyPr>
          <a:lstStyle/>
          <a:p>
            <a:r>
              <a:rPr lang="fr-FR" dirty="0" err="1"/>
              <a:t>Went</a:t>
            </a:r>
            <a:r>
              <a:rPr lang="fr-FR" dirty="0"/>
              <a:t> </a:t>
            </a:r>
            <a:r>
              <a:rPr lang="fr-FR" dirty="0" err="1"/>
              <a:t>adrift</a:t>
            </a:r>
            <a:r>
              <a:rPr lang="fr-FR" dirty="0"/>
              <a:t> </a:t>
            </a:r>
            <a:r>
              <a:rPr lang="fr-FR" dirty="0" err="1"/>
              <a:t>again</a:t>
            </a:r>
            <a:r>
              <a:rPr lang="fr-FR" dirty="0"/>
              <a:t> on August 8th, 2019</a:t>
            </a:r>
          </a:p>
        </p:txBody>
      </p:sp>
      <p:sp>
        <p:nvSpPr>
          <p:cNvPr id="15" name="ZoneTexte 14"/>
          <p:cNvSpPr txBox="1"/>
          <p:nvPr/>
        </p:nvSpPr>
        <p:spPr>
          <a:xfrm>
            <a:off x="4716016" y="5053433"/>
            <a:ext cx="4496640" cy="1477328"/>
          </a:xfrm>
          <a:prstGeom prst="rect">
            <a:avLst/>
          </a:prstGeom>
          <a:noFill/>
        </p:spPr>
        <p:txBody>
          <a:bodyPr wrap="square" rtlCol="0">
            <a:spAutoFit/>
          </a:bodyPr>
          <a:lstStyle/>
          <a:p>
            <a:r>
              <a:rPr lang="fr-FR" dirty="0" err="1"/>
              <a:t>Some</a:t>
            </a:r>
            <a:r>
              <a:rPr lang="fr-FR" dirty="0"/>
              <a:t> </a:t>
            </a:r>
            <a:r>
              <a:rPr lang="fr-FR" dirty="0" err="1"/>
              <a:t>material</a:t>
            </a:r>
            <a:r>
              <a:rPr lang="fr-FR" dirty="0"/>
              <a:t> &amp; </a:t>
            </a:r>
            <a:r>
              <a:rPr lang="fr-FR" dirty="0" err="1"/>
              <a:t>sensors</a:t>
            </a:r>
            <a:r>
              <a:rPr lang="fr-FR" dirty="0"/>
              <a:t> </a:t>
            </a:r>
            <a:r>
              <a:rPr lang="fr-FR" dirty="0" err="1"/>
              <a:t>retrieved</a:t>
            </a:r>
            <a:r>
              <a:rPr lang="fr-FR" dirty="0"/>
              <a:t> in Sao Tome and </a:t>
            </a:r>
            <a:r>
              <a:rPr lang="fr-FR" dirty="0" err="1"/>
              <a:t>will</a:t>
            </a:r>
            <a:r>
              <a:rPr lang="fr-FR" dirty="0"/>
              <a:t> </a:t>
            </a:r>
            <a:r>
              <a:rPr lang="fr-FR" dirty="0" err="1"/>
              <a:t>be</a:t>
            </a:r>
            <a:r>
              <a:rPr lang="fr-FR" dirty="0"/>
              <a:t> sent back to PMEL ASAP</a:t>
            </a:r>
          </a:p>
          <a:p>
            <a:r>
              <a:rPr lang="fr-FR" dirty="0"/>
              <a:t>(</a:t>
            </a:r>
            <a:r>
              <a:rPr lang="fr-FR" dirty="0" err="1"/>
              <a:t>through</a:t>
            </a:r>
            <a:r>
              <a:rPr lang="fr-FR" dirty="0"/>
              <a:t> France… ):</a:t>
            </a:r>
          </a:p>
          <a:p>
            <a:endParaRPr lang="fr-FR" dirty="0"/>
          </a:p>
          <a:p>
            <a:r>
              <a:rPr lang="fr-FR" dirty="0"/>
              <a:t>Tube, </a:t>
            </a:r>
            <a:r>
              <a:rPr lang="fr-FR" dirty="0" err="1"/>
              <a:t>atm</a:t>
            </a:r>
            <a:r>
              <a:rPr lang="fr-FR" dirty="0"/>
              <a:t> </a:t>
            </a:r>
            <a:r>
              <a:rPr lang="fr-FR" dirty="0" err="1"/>
              <a:t>sensors</a:t>
            </a:r>
            <a:r>
              <a:rPr lang="fr-FR" dirty="0"/>
              <a:t>, TC surface &amp; CO2 </a:t>
            </a:r>
            <a:r>
              <a:rPr lang="fr-FR" dirty="0" err="1"/>
              <a:t>sensors</a:t>
            </a:r>
            <a:r>
              <a:rPr lang="fr-FR" dirty="0"/>
              <a:t>.</a:t>
            </a:r>
          </a:p>
        </p:txBody>
      </p:sp>
      <p:sp>
        <p:nvSpPr>
          <p:cNvPr id="2" name="ZoneTexte 1"/>
          <p:cNvSpPr txBox="1"/>
          <p:nvPr/>
        </p:nvSpPr>
        <p:spPr>
          <a:xfrm>
            <a:off x="29005" y="5884430"/>
            <a:ext cx="4339458" cy="923330"/>
          </a:xfrm>
          <a:prstGeom prst="rect">
            <a:avLst/>
          </a:prstGeom>
          <a:noFill/>
        </p:spPr>
        <p:txBody>
          <a:bodyPr wrap="none" rtlCol="0">
            <a:spAutoFit/>
          </a:bodyPr>
          <a:lstStyle/>
          <a:p>
            <a:r>
              <a:rPr lang="fr-FR" b="1" i="1" dirty="0"/>
              <a:t>Note: in addition to </a:t>
            </a:r>
            <a:r>
              <a:rPr lang="fr-FR" b="1" i="1" dirty="0" err="1"/>
              <a:t>material</a:t>
            </a:r>
            <a:r>
              <a:rPr lang="fr-FR" b="1" i="1" dirty="0"/>
              <a:t> </a:t>
            </a:r>
            <a:r>
              <a:rPr lang="fr-FR" b="1" i="1" dirty="0" err="1"/>
              <a:t>loss</a:t>
            </a:r>
            <a:r>
              <a:rPr lang="fr-FR" b="1" i="1" dirty="0"/>
              <a:t> and </a:t>
            </a:r>
            <a:r>
              <a:rPr lang="fr-FR" b="1" i="1" dirty="0" err="1"/>
              <a:t>costs</a:t>
            </a:r>
            <a:r>
              <a:rPr lang="fr-FR" b="1" i="1" dirty="0"/>
              <a:t>,</a:t>
            </a:r>
          </a:p>
          <a:p>
            <a:r>
              <a:rPr lang="fr-FR" b="1" i="1" dirty="0"/>
              <a:t>This </a:t>
            </a:r>
            <a:r>
              <a:rPr lang="fr-FR" b="1" i="1" dirty="0" err="1"/>
              <a:t>also</a:t>
            </a:r>
            <a:r>
              <a:rPr lang="fr-FR" b="1" i="1" dirty="0"/>
              <a:t> </a:t>
            </a:r>
            <a:r>
              <a:rPr lang="fr-FR" b="1" i="1" dirty="0" err="1"/>
              <a:t>induces</a:t>
            </a:r>
            <a:r>
              <a:rPr lang="fr-FR" b="1" i="1" dirty="0"/>
              <a:t> </a:t>
            </a:r>
            <a:r>
              <a:rPr lang="fr-FR" b="1" i="1" dirty="0" err="1"/>
              <a:t>significant</a:t>
            </a:r>
            <a:r>
              <a:rPr lang="fr-FR" b="1" i="1" dirty="0"/>
              <a:t> extra-</a:t>
            </a:r>
            <a:r>
              <a:rPr lang="fr-FR" b="1" i="1" dirty="0" err="1"/>
              <a:t>expenses</a:t>
            </a:r>
            <a:endParaRPr lang="fr-FR" b="1" i="1" dirty="0"/>
          </a:p>
          <a:p>
            <a:r>
              <a:rPr lang="fr-FR" b="1" i="1" dirty="0"/>
              <a:t>(for shipping, customs…)!</a:t>
            </a:r>
          </a:p>
        </p:txBody>
      </p:sp>
    </p:spTree>
    <p:extLst>
      <p:ext uri="{BB962C8B-B14F-4D97-AF65-F5344CB8AC3E}">
        <p14:creationId xmlns:p14="http://schemas.microsoft.com/office/powerpoint/2010/main" val="59675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255199"/>
            <a:ext cx="8964488" cy="400110"/>
          </a:xfrm>
          <a:prstGeom prst="rect">
            <a:avLst/>
          </a:prstGeom>
          <a:solidFill>
            <a:srgbClr val="FFFF99"/>
          </a:solidFill>
          <a:ln w="9525">
            <a:solidFill>
              <a:srgbClr val="993300"/>
            </a:solidFill>
            <a:miter lim="800000"/>
            <a:headEnd/>
            <a:tailEnd/>
          </a:ln>
          <a:effectLst/>
        </p:spPr>
        <p:txBody>
          <a:bodyPr wrap="squar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defRPr/>
            </a:pPr>
            <a:r>
              <a:rPr lang="fr-FR" sz="2000" b="1" u="sng" dirty="0">
                <a:solidFill>
                  <a:srgbClr val="FF0000"/>
                </a:solidFill>
              </a:rPr>
              <a:t>=&gt; PIRATA 23b meeting </a:t>
            </a:r>
            <a:r>
              <a:rPr lang="fr-FR" sz="2000" b="1" u="sng" dirty="0" err="1">
                <a:solidFill>
                  <a:srgbClr val="FF0000"/>
                </a:solidFill>
              </a:rPr>
              <a:t>during</a:t>
            </a:r>
            <a:r>
              <a:rPr lang="fr-FR" sz="2000" b="1" u="sng" dirty="0">
                <a:solidFill>
                  <a:srgbClr val="FF0000"/>
                </a:solidFill>
              </a:rPr>
              <a:t> 0ceanObs19:</a:t>
            </a:r>
            <a:endParaRPr lang="fr-FR" sz="2000" b="1" dirty="0">
              <a:solidFill>
                <a:srgbClr val="FF0000"/>
              </a:solidFill>
            </a:endParaRPr>
          </a:p>
        </p:txBody>
      </p:sp>
      <p:sp>
        <p:nvSpPr>
          <p:cNvPr id="5" name="Rectangle 4"/>
          <p:cNvSpPr/>
          <p:nvPr/>
        </p:nvSpPr>
        <p:spPr>
          <a:xfrm>
            <a:off x="179512" y="836712"/>
            <a:ext cx="9163067" cy="5806590"/>
          </a:xfrm>
          <a:prstGeom prst="rect">
            <a:avLst/>
          </a:prstGeom>
        </p:spPr>
        <p:txBody>
          <a:bodyPr wrap="square">
            <a:spAutoFit/>
          </a:bodyPr>
          <a:lstStyle/>
          <a:p>
            <a:pPr>
              <a:lnSpc>
                <a:spcPct val="107000"/>
              </a:lnSpc>
              <a:spcAft>
                <a:spcPts val="0"/>
              </a:spcAft>
            </a:pPr>
            <a:r>
              <a:rPr lang="en-US" u="sng" dirty="0">
                <a:latin typeface="Arial Narrow" panose="020B0606020202030204" pitchFamily="34" charset="0"/>
                <a:ea typeface="Times New Roman" panose="02020603050405020304" pitchFamily="18" charset="0"/>
                <a:cs typeface="Times New Roman" panose="02020603050405020304" pitchFamily="18" charset="0"/>
              </a:rPr>
              <a:t>Were present: </a:t>
            </a:r>
          </a:p>
          <a:p>
            <a:pPr>
              <a:lnSpc>
                <a:spcPct val="107000"/>
              </a:lnSpc>
              <a:spcAft>
                <a:spcPts val="0"/>
              </a:spcAft>
            </a:pPr>
            <a:r>
              <a:rPr lang="en-US" dirty="0">
                <a:latin typeface="Arial Narrow" panose="020B0606020202030204" pitchFamily="34" charset="0"/>
                <a:ea typeface="Times New Roman" panose="02020603050405020304" pitchFamily="18" charset="0"/>
                <a:cs typeface="Times New Roman" panose="02020603050405020304" pitchFamily="18" charset="0"/>
              </a:rPr>
              <a:t>Mike Mc </a:t>
            </a:r>
            <a:r>
              <a:rPr lang="en-US" dirty="0" err="1">
                <a:latin typeface="Arial Narrow" panose="020B0606020202030204" pitchFamily="34" charset="0"/>
                <a:ea typeface="Times New Roman" panose="02020603050405020304" pitchFamily="18" charset="0"/>
                <a:cs typeface="Times New Roman" panose="02020603050405020304" pitchFamily="18" charset="0"/>
              </a:rPr>
              <a:t>Phaden</a:t>
            </a:r>
            <a:r>
              <a:rPr lang="en-US" dirty="0">
                <a:latin typeface="Arial Narrow" panose="020B0606020202030204" pitchFamily="34" charset="0"/>
                <a:ea typeface="Times New Roman" panose="02020603050405020304" pitchFamily="18" charset="0"/>
                <a:cs typeface="Times New Roman" panose="02020603050405020304" pitchFamily="18" charset="0"/>
              </a:rPr>
              <a:t>, Gregory Foltz, </a:t>
            </a:r>
            <a:r>
              <a:rPr lang="en-US" dirty="0" err="1">
                <a:latin typeface="Arial Narrow" panose="020B0606020202030204" pitchFamily="34" charset="0"/>
                <a:ea typeface="Times New Roman" panose="02020603050405020304" pitchFamily="18" charset="0"/>
                <a:cs typeface="Times New Roman" panose="02020603050405020304" pitchFamily="18" charset="0"/>
              </a:rPr>
              <a:t>Renellys</a:t>
            </a:r>
            <a:r>
              <a:rPr lang="en-US" dirty="0">
                <a:latin typeface="Arial Narrow" panose="020B0606020202030204" pitchFamily="34" charset="0"/>
                <a:ea typeface="Times New Roman" panose="02020603050405020304" pitchFamily="18" charset="0"/>
                <a:cs typeface="Times New Roman" panose="02020603050405020304" pitchFamily="18" charset="0"/>
              </a:rPr>
              <a:t> Perez and James Todd (NOAA); Leticia </a:t>
            </a:r>
            <a:r>
              <a:rPr lang="en-US" dirty="0" err="1">
                <a:latin typeface="Arial Narrow" panose="020B0606020202030204" pitchFamily="34" charset="0"/>
                <a:ea typeface="Times New Roman" panose="02020603050405020304" pitchFamily="18" charset="0"/>
                <a:cs typeface="Times New Roman" panose="02020603050405020304" pitchFamily="18" charset="0"/>
              </a:rPr>
              <a:t>Cotrim</a:t>
            </a:r>
            <a:r>
              <a:rPr lang="en-US" dirty="0">
                <a:latin typeface="Arial Narrow" panose="020B0606020202030204" pitchFamily="34" charset="0"/>
                <a:ea typeface="Times New Roman" panose="02020603050405020304" pitchFamily="18" charset="0"/>
                <a:cs typeface="Times New Roman" panose="02020603050405020304" pitchFamily="18" charset="0"/>
              </a:rPr>
              <a:t> (UERJ), Regina Rodrigues (UFSC), Ronald </a:t>
            </a:r>
            <a:r>
              <a:rPr lang="en-US" dirty="0" err="1">
                <a:latin typeface="Arial Narrow" panose="020B0606020202030204" pitchFamily="34" charset="0"/>
                <a:ea typeface="Times New Roman" panose="02020603050405020304" pitchFamily="18" charset="0"/>
                <a:cs typeface="Times New Roman" panose="02020603050405020304" pitchFamily="18" charset="0"/>
              </a:rPr>
              <a:t>Guss</a:t>
            </a:r>
            <a:r>
              <a:rPr lang="en-US" dirty="0">
                <a:latin typeface="Arial Narrow" panose="020B0606020202030204" pitchFamily="34" charset="0"/>
                <a:ea typeface="Times New Roman" panose="02020603050405020304" pitchFamily="18" charset="0"/>
                <a:cs typeface="Times New Roman" panose="02020603050405020304" pitchFamily="18" charset="0"/>
              </a:rPr>
              <a:t> de Souza (INPE), </a:t>
            </a:r>
            <a:r>
              <a:rPr lang="en-US" dirty="0" err="1">
                <a:latin typeface="Arial Narrow" panose="020B0606020202030204" pitchFamily="34" charset="0"/>
                <a:ea typeface="Times New Roman" panose="02020603050405020304" pitchFamily="18" charset="0"/>
                <a:cs typeface="Times New Roman" panose="02020603050405020304" pitchFamily="18" charset="0"/>
              </a:rPr>
              <a:t>Fabrice</a:t>
            </a:r>
            <a:r>
              <a:rPr lang="en-US" dirty="0">
                <a:latin typeface="Arial Narrow" panose="020B0606020202030204" pitchFamily="34" charset="0"/>
                <a:ea typeface="Times New Roman" panose="02020603050405020304" pitchFamily="18" charset="0"/>
                <a:cs typeface="Times New Roman" panose="02020603050405020304" pitchFamily="18" charset="0"/>
              </a:rPr>
              <a:t> Hernandez and Bernard </a:t>
            </a:r>
            <a:r>
              <a:rPr lang="en-US" dirty="0" err="1">
                <a:latin typeface="Arial Narrow" panose="020B0606020202030204" pitchFamily="34" charset="0"/>
                <a:ea typeface="Times New Roman" panose="02020603050405020304" pitchFamily="18" charset="0"/>
                <a:cs typeface="Times New Roman" panose="02020603050405020304" pitchFamily="18" charset="0"/>
              </a:rPr>
              <a:t>Bourlès</a:t>
            </a:r>
            <a:r>
              <a:rPr lang="en-US" dirty="0">
                <a:latin typeface="Arial Narrow" panose="020B0606020202030204" pitchFamily="34" charset="0"/>
                <a:ea typeface="Times New Roman" panose="02020603050405020304" pitchFamily="18" charset="0"/>
                <a:cs typeface="Times New Roman" panose="02020603050405020304" pitchFamily="18" charset="0"/>
              </a:rPr>
              <a:t> (IRD). </a:t>
            </a:r>
          </a:p>
          <a:p>
            <a:pPr>
              <a:lnSpc>
                <a:spcPct val="107000"/>
              </a:lnSpc>
              <a:spcAft>
                <a:spcPts val="0"/>
              </a:spcAft>
            </a:pPr>
            <a:endParaRPr lang="en-US" dirty="0">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dirty="0">
                <a:latin typeface="Arial Narrow" panose="020B0606020202030204" pitchFamily="34" charset="0"/>
                <a:ea typeface="Times New Roman" panose="02020603050405020304" pitchFamily="18" charset="0"/>
                <a:cs typeface="Times New Roman" panose="02020603050405020304" pitchFamily="18" charset="0"/>
              </a:rPr>
              <a:t>Report sent to all..</a:t>
            </a:r>
          </a:p>
          <a:p>
            <a:pPr>
              <a:lnSpc>
                <a:spcPct val="107000"/>
              </a:lnSpc>
              <a:spcAft>
                <a:spcPts val="0"/>
              </a:spcAft>
            </a:pPr>
            <a:endParaRPr lang="en-US" dirty="0">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dirty="0">
                <a:latin typeface="Arial Narrow" panose="020B0606020202030204" pitchFamily="34" charset="0"/>
                <a:ea typeface="Times New Roman" panose="02020603050405020304" pitchFamily="18" charset="0"/>
                <a:cs typeface="Times New Roman" panose="02020603050405020304" pitchFamily="18" charset="0"/>
              </a:rPr>
              <a:t>Abstract (as a remind…) :</a:t>
            </a:r>
          </a:p>
          <a:p>
            <a:pPr>
              <a:lnSpc>
                <a:spcPct val="107000"/>
              </a:lnSpc>
              <a:spcAft>
                <a:spcPts val="0"/>
              </a:spcAft>
            </a:pPr>
            <a:endParaRPr lang="en-US" dirty="0">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u="sng" dirty="0">
                <a:latin typeface="Arial Narrow" panose="020B0606020202030204" pitchFamily="34" charset="0"/>
                <a:ea typeface="Times New Roman" panose="02020603050405020304" pitchFamily="18" charset="0"/>
                <a:cs typeface="Times New Roman" panose="02020603050405020304" pitchFamily="18" charset="0"/>
              </a:rPr>
              <a:t>About the 6S-8E different options are evoked and discussed</a:t>
            </a:r>
            <a:r>
              <a:rPr lang="en-US" dirty="0">
                <a:latin typeface="Arial Narrow" panose="020B0606020202030204" pitchFamily="34" charset="0"/>
                <a:ea typeface="Times New Roman" panose="02020603050405020304" pitchFamily="18" charset="0"/>
                <a:cs typeface="Times New Roman" panose="02020603050405020304" pitchFamily="18" charset="0"/>
              </a:rPr>
              <a:t>: </a:t>
            </a:r>
            <a:endParaRPr lang="fr-FR"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romanLcParenR"/>
            </a:pPr>
            <a:r>
              <a:rPr lang="en-US" dirty="0">
                <a:latin typeface="Arial Narrow" panose="020B0606020202030204" pitchFamily="34" charset="0"/>
              </a:rPr>
              <a:t>to replace again with a T-Flex; such option is too risky and expensive, if vandalized again in 2020 (fishers well know that it is there…); </a:t>
            </a:r>
            <a:endParaRPr lang="fr-FR" dirty="0">
              <a:latin typeface="Arial Narrow" panose="020B0606020202030204" pitchFamily="34" charset="0"/>
            </a:endParaRPr>
          </a:p>
          <a:p>
            <a:pPr marL="342900" lvl="0" indent="-342900">
              <a:buFont typeface="+mj-lt"/>
              <a:buAutoNum type="romanLcParenR"/>
            </a:pPr>
            <a:r>
              <a:rPr lang="en-US" dirty="0">
                <a:latin typeface="Arial Narrow" panose="020B0606020202030204" pitchFamily="34" charset="0"/>
              </a:rPr>
              <a:t>to replace by an ATLAS system; this is also costly for few potential data return and same risk of vandalism in 2020! </a:t>
            </a:r>
            <a:endParaRPr lang="fr-FR" dirty="0">
              <a:latin typeface="Arial Narrow" panose="020B0606020202030204" pitchFamily="34" charset="0"/>
            </a:endParaRPr>
          </a:p>
          <a:p>
            <a:pPr marL="342900" lvl="0" indent="-342900">
              <a:buFont typeface="+mj-lt"/>
              <a:buAutoNum type="romanLcParenR"/>
            </a:pPr>
            <a:r>
              <a:rPr lang="en-US" u="sng" dirty="0">
                <a:latin typeface="Arial Narrow" panose="020B0606020202030204" pitchFamily="34" charset="0"/>
              </a:rPr>
              <a:t>to stop maintaining this site</a:t>
            </a:r>
            <a:r>
              <a:rPr lang="en-US" dirty="0">
                <a:latin typeface="Arial Narrow" panose="020B0606020202030204" pitchFamily="34" charset="0"/>
              </a:rPr>
              <a:t>, at least for one or a few years (also depending of the fishing activities evolution and actions taken toward the fishers community -ICCAT, FAO, </a:t>
            </a:r>
            <a:r>
              <a:rPr lang="en-US" dirty="0" err="1">
                <a:latin typeface="Arial Narrow" panose="020B0606020202030204" pitchFamily="34" charset="0"/>
              </a:rPr>
              <a:t>etc</a:t>
            </a:r>
            <a:r>
              <a:rPr lang="en-US" dirty="0">
                <a:latin typeface="Arial Narrow" panose="020B0606020202030204" pitchFamily="34" charset="0"/>
              </a:rPr>
              <a:t>-. ). </a:t>
            </a:r>
            <a:endParaRPr lang="fr-FR" dirty="0">
              <a:latin typeface="Arial Narrow" panose="020B0606020202030204" pitchFamily="34" charset="0"/>
            </a:endParaRPr>
          </a:p>
          <a:p>
            <a:r>
              <a:rPr lang="en-US" u="sng" dirty="0">
                <a:latin typeface="Arial Narrow" panose="020B0606020202030204" pitchFamily="34" charset="0"/>
                <a:ea typeface="Calibri" panose="020F0502020204030204" pitchFamily="34" charset="0"/>
                <a:cs typeface="Times New Roman" panose="02020603050405020304" pitchFamily="18" charset="0"/>
              </a:rPr>
              <a:t>This last option is chosen. Bernard </a:t>
            </a:r>
            <a:r>
              <a:rPr lang="en-US" u="sng" dirty="0" err="1">
                <a:latin typeface="Arial Narrow" panose="020B0606020202030204" pitchFamily="34" charset="0"/>
                <a:ea typeface="Calibri" panose="020F0502020204030204" pitchFamily="34" charset="0"/>
                <a:cs typeface="Times New Roman" panose="02020603050405020304" pitchFamily="18" charset="0"/>
              </a:rPr>
              <a:t>Bourlès</a:t>
            </a:r>
            <a:r>
              <a:rPr lang="en-US" u="sng" dirty="0">
                <a:latin typeface="Arial Narrow" panose="020B0606020202030204" pitchFamily="34" charset="0"/>
                <a:ea typeface="Calibri" panose="020F0502020204030204" pitchFamily="34" charset="0"/>
                <a:cs typeface="Times New Roman" panose="02020603050405020304" pitchFamily="18" charset="0"/>
              </a:rPr>
              <a:t> </a:t>
            </a:r>
            <a:r>
              <a:rPr lang="en-US" dirty="0">
                <a:latin typeface="Arial Narrow" panose="020B0606020202030204" pitchFamily="34" charset="0"/>
                <a:ea typeface="Calibri" panose="020F0502020204030204" pitchFamily="34" charset="0"/>
                <a:cs typeface="Times New Roman" panose="02020603050405020304" pitchFamily="18" charset="0"/>
              </a:rPr>
              <a:t>informs that the next PIRATA-FR30 cruise will be carried out from mid-February 2020; material for this cruise has to be decided as soon as possible. He </a:t>
            </a:r>
            <a:r>
              <a:rPr lang="en-US" u="sng" dirty="0">
                <a:latin typeface="Arial Narrow" panose="020B0606020202030204" pitchFamily="34" charset="0"/>
                <a:ea typeface="Calibri" panose="020F0502020204030204" pitchFamily="34" charset="0"/>
                <a:cs typeface="Times New Roman" panose="02020603050405020304" pitchFamily="18" charset="0"/>
              </a:rPr>
              <a:t>suggests to think about an alternative option: deploy a T-Flex system in the South-Atlantic (around 20S-10W), as suggested as potential extension from several years (and stated in the </a:t>
            </a:r>
            <a:r>
              <a:rPr lang="en-US" u="sng" dirty="0" err="1">
                <a:latin typeface="Arial Narrow" panose="020B0606020202030204" pitchFamily="34" charset="0"/>
                <a:ea typeface="Calibri" panose="020F0502020204030204" pitchFamily="34" charset="0"/>
                <a:cs typeface="Times New Roman" panose="02020603050405020304" pitchFamily="18" charset="0"/>
              </a:rPr>
              <a:t>AtlantOS</a:t>
            </a:r>
            <a:r>
              <a:rPr lang="en-US" u="sng" dirty="0">
                <a:latin typeface="Arial Narrow" panose="020B0606020202030204" pitchFamily="34" charset="0"/>
                <a:ea typeface="Calibri" panose="020F0502020204030204" pitchFamily="34" charset="0"/>
                <a:cs typeface="Times New Roman" panose="02020603050405020304" pitchFamily="18" charset="0"/>
              </a:rPr>
              <a:t> Deliverable 3.19, the PIRATA and TAOS 2019 papers).</a:t>
            </a:r>
            <a:r>
              <a:rPr lang="en-US" dirty="0">
                <a:latin typeface="Arial Narrow" panose="020B0606020202030204" pitchFamily="34" charset="0"/>
                <a:ea typeface="Calibri" panose="020F0502020204030204" pitchFamily="34" charset="0"/>
                <a:cs typeface="Times New Roman" panose="02020603050405020304" pitchFamily="18" charset="0"/>
              </a:rPr>
              <a:t>		</a:t>
            </a:r>
            <a:r>
              <a:rPr lang="en-US" u="sng" dirty="0">
                <a:latin typeface="Arial Narrow" panose="020B0606020202030204" pitchFamily="34" charset="0"/>
                <a:ea typeface="Calibri" panose="020F0502020204030204" pitchFamily="34" charset="0"/>
                <a:cs typeface="Times New Roman" panose="02020603050405020304" pitchFamily="18" charset="0"/>
              </a:rPr>
              <a:t>=&gt; DONE!</a:t>
            </a:r>
            <a:endParaRPr lang="fr-FR" u="sng" dirty="0">
              <a:latin typeface="Arial Narrow" panose="020B0606020202030204" pitchFamily="34" charset="0"/>
            </a:endParaRPr>
          </a:p>
        </p:txBody>
      </p:sp>
    </p:spTree>
    <p:extLst>
      <p:ext uri="{BB962C8B-B14F-4D97-AF65-F5344CB8AC3E}">
        <p14:creationId xmlns:p14="http://schemas.microsoft.com/office/powerpoint/2010/main" val="139038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a:solidFill>
                  <a:schemeClr val="accent2"/>
                </a:solidFill>
                <a:effectLst>
                  <a:outerShdw blurRad="38100" dist="38100" dir="2700000" algn="tl">
                    <a:srgbClr val="000000"/>
                  </a:outerShdw>
                </a:effectLst>
              </a:rPr>
              <a:t>=&gt; </a:t>
            </a: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2020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10243" name="Line 4"/>
          <p:cNvSpPr>
            <a:spLocks noChangeShapeType="1"/>
          </p:cNvSpPr>
          <p:nvPr/>
        </p:nvSpPr>
        <p:spPr bwMode="auto">
          <a:xfrm>
            <a:off x="2843213" y="6524625"/>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4" name="Rectangle 5"/>
          <p:cNvSpPr>
            <a:spLocks noChangeArrowheads="1"/>
          </p:cNvSpPr>
          <p:nvPr/>
        </p:nvSpPr>
        <p:spPr bwMode="auto">
          <a:xfrm>
            <a:off x="1538288" y="115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89094" name="Rectangle 6"/>
          <p:cNvSpPr>
            <a:spLocks noChangeArrowheads="1"/>
          </p:cNvSpPr>
          <p:nvPr/>
        </p:nvSpPr>
        <p:spPr bwMode="auto">
          <a:xfrm>
            <a:off x="250825" y="664087"/>
            <a:ext cx="8707389" cy="646331"/>
          </a:xfrm>
          <a:prstGeom prst="rect">
            <a:avLst/>
          </a:prstGeom>
          <a:noFill/>
          <a:ln>
            <a:noFill/>
          </a:ln>
          <a:effectLst/>
        </p:spPr>
        <p:txBody>
          <a:bodyPr wrap="square">
            <a:spAutoFit/>
          </a:bodyPr>
          <a:lstStyle/>
          <a:p>
            <a:pPr>
              <a:defRPr/>
            </a:pPr>
            <a:r>
              <a:rPr lang="fr-FR" sz="2000" b="1" u="sng" dirty="0">
                <a:solidFill>
                  <a:schemeClr val="accent2"/>
                </a:solidFill>
                <a:latin typeface="Times New Roman" charset="0"/>
                <a:ea typeface="ＭＳ Ｐゴシック" charset="-128"/>
              </a:rPr>
              <a:t>The PIRATA FR30 </a:t>
            </a:r>
            <a:r>
              <a:rPr lang="fr-FR" sz="2000" b="1" u="sng" dirty="0" err="1">
                <a:solidFill>
                  <a:schemeClr val="accent2"/>
                </a:solidFill>
                <a:latin typeface="Times New Roman" charset="0"/>
                <a:ea typeface="ＭＳ Ｐゴシック" charset="-128"/>
              </a:rPr>
              <a:t>cruise</a:t>
            </a:r>
            <a:r>
              <a:rPr lang="fr-FR" sz="2000" b="1" u="sng" dirty="0">
                <a:solidFill>
                  <a:schemeClr val="accent2"/>
                </a:solidFill>
                <a:latin typeface="Times New Roman" charset="0"/>
                <a:ea typeface="ＭＳ Ｐゴシック" charset="-128"/>
              </a:rPr>
              <a:t>:</a:t>
            </a:r>
          </a:p>
          <a:p>
            <a:pPr>
              <a:defRPr/>
            </a:pPr>
            <a:r>
              <a:rPr lang="en-US" sz="1600"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16 – March 23 (extended to 31rd !), 2020  </a:t>
            </a:r>
            <a:r>
              <a:rPr lang="en-US" sz="1600" dirty="0">
                <a:solidFill>
                  <a:srgbClr val="FF0000"/>
                </a:solidFill>
                <a:effectLst>
                  <a:outerShdw blurRad="38100" dist="38100" dir="2700000" algn="tl">
                    <a:srgbClr val="C0C0C0"/>
                  </a:outerShdw>
                </a:effectLst>
                <a:latin typeface="Times New Roman" charset="0"/>
                <a:ea typeface="ＭＳ Ｐゴシック" charset="-128"/>
                <a:sym typeface="Symbol" charset="2"/>
              </a:rPr>
              <a:t>(</a:t>
            </a:r>
            <a:r>
              <a:rPr lang="en-US" sz="1600" b="1" dirty="0">
                <a:solidFill>
                  <a:srgbClr val="FF0000"/>
                </a:solidFill>
                <a:effectLst>
                  <a:outerShdw blurRad="38100" dist="38100" dir="2700000" algn="tl">
                    <a:srgbClr val="C0C0C0"/>
                  </a:outerShdw>
                </a:effectLst>
                <a:latin typeface="Times New Roman" charset="0"/>
                <a:ea typeface="ＭＳ Ｐゴシック" charset="-128"/>
                <a:sym typeface="Symbol" charset="2"/>
              </a:rPr>
              <a:t>from Cabo-Verde to BREST due to Covid19)</a:t>
            </a:r>
          </a:p>
        </p:txBody>
      </p:sp>
      <p:sp>
        <p:nvSpPr>
          <p:cNvPr id="9225" name="Text Box 46"/>
          <p:cNvSpPr txBox="1">
            <a:spLocks noChangeArrowheads="1"/>
          </p:cNvSpPr>
          <p:nvPr/>
        </p:nvSpPr>
        <p:spPr bwMode="auto">
          <a:xfrm>
            <a:off x="84138" y="1413361"/>
            <a:ext cx="9059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eaLnBrk="1" hangingPunct="1">
              <a:buFontTx/>
              <a:buChar char="-"/>
              <a:defRPr/>
            </a:pPr>
            <a:r>
              <a:rPr lang="fr-FR" sz="1600" u="sng" dirty="0">
                <a:latin typeface="Arial" charset="0"/>
              </a:rPr>
              <a:t>6 </a:t>
            </a:r>
            <a:r>
              <a:rPr lang="fr-FR" sz="1600" u="sng" dirty="0" err="1">
                <a:latin typeface="Arial" charset="0"/>
              </a:rPr>
              <a:t>buoys</a:t>
            </a:r>
            <a:r>
              <a:rPr lang="fr-FR" sz="1600" u="sng" dirty="0">
                <a:latin typeface="Arial" charset="0"/>
              </a:rPr>
              <a:t> </a:t>
            </a:r>
            <a:r>
              <a:rPr lang="fr-FR" sz="1600" u="sng" dirty="0" err="1">
                <a:latin typeface="Arial" charset="0"/>
              </a:rPr>
              <a:t>replaced</a:t>
            </a:r>
            <a:r>
              <a:rPr lang="fr-FR" sz="1600" u="sng" dirty="0">
                <a:latin typeface="Arial" charset="0"/>
              </a:rPr>
              <a:t> </a:t>
            </a:r>
            <a:r>
              <a:rPr lang="fr-FR" sz="1600" dirty="0">
                <a:latin typeface="Arial" charset="0"/>
              </a:rPr>
              <a:t>(+ CO2 </a:t>
            </a:r>
            <a:r>
              <a:rPr lang="fr-FR" sz="1600" dirty="0" err="1">
                <a:latin typeface="Arial" charset="0"/>
              </a:rPr>
              <a:t>sensors</a:t>
            </a:r>
            <a:r>
              <a:rPr lang="fr-FR" sz="1600" dirty="0">
                <a:latin typeface="Arial" charset="0"/>
              </a:rPr>
              <a:t> replacement at 6S-10W &amp; </a:t>
            </a:r>
            <a:r>
              <a:rPr lang="fr-FR" sz="1600" u="sng" dirty="0">
                <a:solidFill>
                  <a:srgbClr val="FF0000"/>
                </a:solidFill>
                <a:effectLst>
                  <a:outerShdw blurRad="38100" dist="38100" dir="2700000" algn="tl">
                    <a:srgbClr val="000000">
                      <a:alpha val="43137"/>
                    </a:srgbClr>
                  </a:outerShdw>
                </a:effectLst>
                <a:latin typeface="Arial" charset="0"/>
              </a:rPr>
              <a:t>0N-10W</a:t>
            </a:r>
            <a:r>
              <a:rPr lang="fr-FR" sz="1600" dirty="0">
                <a:latin typeface="Arial" charset="0"/>
              </a:rPr>
              <a:t>): </a:t>
            </a:r>
          </a:p>
          <a:p>
            <a:pPr eaLnBrk="1" hangingPunct="1">
              <a:defRPr/>
            </a:pPr>
            <a:r>
              <a:rPr lang="fr-FR" sz="1600" dirty="0">
                <a:latin typeface="Arial" charset="0"/>
              </a:rPr>
              <a:t>	2 ATLAS, 3 T-TLEX and… </a:t>
            </a:r>
            <a:r>
              <a:rPr lang="fr-FR" sz="1600" u="sng" dirty="0">
                <a:latin typeface="Arial" charset="0"/>
              </a:rPr>
              <a:t>1 ATLAS </a:t>
            </a:r>
            <a:r>
              <a:rPr lang="fr-FR" sz="1600" u="sng" dirty="0" err="1">
                <a:latin typeface="Arial" charset="0"/>
              </a:rPr>
              <a:t>equiped</a:t>
            </a:r>
            <a:r>
              <a:rPr lang="fr-FR" sz="1600" u="sng" dirty="0">
                <a:latin typeface="Arial" charset="0"/>
              </a:rPr>
              <a:t> as T-FLEX at 20S-10W </a:t>
            </a:r>
          </a:p>
          <a:p>
            <a:pPr marL="285750" indent="-285750" eaLnBrk="1" hangingPunct="1">
              <a:buFontTx/>
              <a:buChar char="-"/>
              <a:defRPr/>
            </a:pPr>
            <a:r>
              <a:rPr lang="fr-FR" sz="1600" u="sng" dirty="0">
                <a:latin typeface="Arial" charset="0"/>
              </a:rPr>
              <a:t>1 ADCP </a:t>
            </a:r>
            <a:r>
              <a:rPr lang="fr-FR" sz="1600" u="sng" dirty="0" err="1">
                <a:latin typeface="Arial" charset="0"/>
              </a:rPr>
              <a:t>mooring</a:t>
            </a:r>
            <a:r>
              <a:rPr lang="fr-FR" sz="1600" u="sng" dirty="0">
                <a:latin typeface="Arial" charset="0"/>
              </a:rPr>
              <a:t> at 0N-0E</a:t>
            </a:r>
          </a:p>
        </p:txBody>
      </p:sp>
      <p:pic>
        <p:nvPicPr>
          <p:cNvPr id="10249" name="Picture 4" descr="Agrandir l'imag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6032220"/>
            <a:ext cx="909191" cy="7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sp>
        <p:nvSpPr>
          <p:cNvPr id="3" name="ZoneTexte 2"/>
          <p:cNvSpPr txBox="1"/>
          <p:nvPr/>
        </p:nvSpPr>
        <p:spPr>
          <a:xfrm>
            <a:off x="84138" y="2576889"/>
            <a:ext cx="3947747" cy="2585323"/>
          </a:xfrm>
          <a:prstGeom prst="rect">
            <a:avLst/>
          </a:prstGeom>
          <a:noFill/>
        </p:spPr>
        <p:txBody>
          <a:bodyPr wrap="none" rtlCol="0">
            <a:spAutoFit/>
          </a:bodyPr>
          <a:lstStyle/>
          <a:p>
            <a:r>
              <a:rPr lang="fr-FR" u="sng" dirty="0"/>
              <a:t>Major last moment issues:</a:t>
            </a:r>
          </a:p>
          <a:p>
            <a:r>
              <a:rPr lang="fr-FR" dirty="0" err="1"/>
              <a:t>Seabird</a:t>
            </a:r>
            <a:r>
              <a:rPr lang="fr-FR" dirty="0"/>
              <a:t> issues =&gt; 0N-10W </a:t>
            </a:r>
            <a:r>
              <a:rPr lang="fr-FR" dirty="0" err="1"/>
              <a:t>kept</a:t>
            </a:r>
            <a:r>
              <a:rPr lang="fr-FR" dirty="0"/>
              <a:t> as ATLAS</a:t>
            </a:r>
          </a:p>
          <a:p>
            <a:r>
              <a:rPr lang="fr-FR" dirty="0" err="1"/>
              <a:t>Strikes</a:t>
            </a:r>
            <a:r>
              <a:rPr lang="fr-FR" dirty="0"/>
              <a:t> in France, </a:t>
            </a:r>
            <a:r>
              <a:rPr lang="fr-FR" dirty="0" err="1"/>
              <a:t>stressfull</a:t>
            </a:r>
            <a:r>
              <a:rPr lang="fr-FR" dirty="0"/>
              <a:t> shipping!</a:t>
            </a:r>
          </a:p>
          <a:p>
            <a:r>
              <a:rPr lang="fr-FR" dirty="0"/>
              <a:t>1 </a:t>
            </a:r>
            <a:r>
              <a:rPr lang="fr-FR" dirty="0" err="1"/>
              <a:t>Tflex</a:t>
            </a:r>
            <a:r>
              <a:rPr lang="fr-FR" dirty="0"/>
              <a:t> </a:t>
            </a:r>
            <a:r>
              <a:rPr lang="fr-FR" dirty="0" err="1"/>
              <a:t>buoy</a:t>
            </a:r>
            <a:r>
              <a:rPr lang="fr-FR" dirty="0"/>
              <a:t> </a:t>
            </a:r>
            <a:r>
              <a:rPr lang="fr-FR" dirty="0" err="1"/>
              <a:t>missing</a:t>
            </a:r>
            <a:r>
              <a:rPr lang="fr-FR" dirty="0"/>
              <a:t> =&gt; 20S10W ATLAS</a:t>
            </a:r>
          </a:p>
          <a:p>
            <a:endParaRPr lang="fr-FR" dirty="0"/>
          </a:p>
          <a:p>
            <a:r>
              <a:rPr lang="fr-FR" dirty="0"/>
              <a:t>No news </a:t>
            </a:r>
            <a:r>
              <a:rPr lang="fr-FR" dirty="0" err="1"/>
              <a:t>from</a:t>
            </a:r>
            <a:r>
              <a:rPr lang="fr-FR" dirty="0"/>
              <a:t> 0N23W!....</a:t>
            </a:r>
          </a:p>
          <a:p>
            <a:r>
              <a:rPr lang="fr-FR" dirty="0"/>
              <a:t>+</a:t>
            </a:r>
          </a:p>
          <a:p>
            <a:r>
              <a:rPr lang="fr-FR" dirty="0"/>
              <a:t>Last issues: COVID19…</a:t>
            </a:r>
          </a:p>
          <a:p>
            <a:endParaRPr lang="fr-FR" dirty="0"/>
          </a:p>
        </p:txBody>
      </p:sp>
      <p:pic>
        <p:nvPicPr>
          <p:cNvPr id="2" name="Imag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54400" y="2309997"/>
            <a:ext cx="4752528" cy="3280687"/>
          </a:xfrm>
          <a:prstGeom prst="rect">
            <a:avLst/>
          </a:prstGeom>
        </p:spPr>
      </p:pic>
    </p:spTree>
    <p:extLst>
      <p:ext uri="{BB962C8B-B14F-4D97-AF65-F5344CB8AC3E}">
        <p14:creationId xmlns:p14="http://schemas.microsoft.com/office/powerpoint/2010/main" val="2646229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2020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10243" name="Line 4"/>
          <p:cNvSpPr>
            <a:spLocks noChangeShapeType="1"/>
          </p:cNvSpPr>
          <p:nvPr/>
        </p:nvSpPr>
        <p:spPr bwMode="auto">
          <a:xfrm>
            <a:off x="2843213" y="6524625"/>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4" name="Rectangle 5"/>
          <p:cNvSpPr>
            <a:spLocks noChangeArrowheads="1"/>
          </p:cNvSpPr>
          <p:nvPr/>
        </p:nvSpPr>
        <p:spPr bwMode="auto">
          <a:xfrm>
            <a:off x="1538288" y="115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9225" name="Text Box 46"/>
          <p:cNvSpPr txBox="1">
            <a:spLocks noChangeArrowheads="1"/>
          </p:cNvSpPr>
          <p:nvPr/>
        </p:nvSpPr>
        <p:spPr bwMode="auto">
          <a:xfrm>
            <a:off x="4860032" y="909439"/>
            <a:ext cx="9059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eaLnBrk="1" hangingPunct="1">
              <a:buFontTx/>
              <a:buChar char="-"/>
              <a:defRPr/>
            </a:pPr>
            <a:r>
              <a:rPr lang="fr-FR" sz="1600" dirty="0">
                <a:latin typeface="Arial" charset="0"/>
              </a:rPr>
              <a:t>ADCP </a:t>
            </a:r>
            <a:r>
              <a:rPr lang="fr-FR" sz="1600" dirty="0" err="1">
                <a:latin typeface="Arial" charset="0"/>
              </a:rPr>
              <a:t>mooring</a:t>
            </a:r>
            <a:r>
              <a:rPr lang="fr-FR" sz="1600" dirty="0">
                <a:latin typeface="Arial" charset="0"/>
              </a:rPr>
              <a:t> at 0E-0N</a:t>
            </a:r>
          </a:p>
        </p:txBody>
      </p:sp>
      <p:pic>
        <p:nvPicPr>
          <p:cNvPr id="10249" name="Picture 4" descr="Agrandir l'imag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825" y="6032220"/>
            <a:ext cx="909191" cy="7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sp>
        <p:nvSpPr>
          <p:cNvPr id="14" name="ZoneTexte 13"/>
          <p:cNvSpPr txBox="1"/>
          <p:nvPr/>
        </p:nvSpPr>
        <p:spPr>
          <a:xfrm>
            <a:off x="250825" y="2276872"/>
            <a:ext cx="2448272" cy="1015663"/>
          </a:xfrm>
          <a:prstGeom prst="rect">
            <a:avLst/>
          </a:prstGeom>
          <a:noFill/>
        </p:spPr>
        <p:txBody>
          <a:bodyPr wrap="square" rtlCol="0">
            <a:spAutoFit/>
          </a:bodyPr>
          <a:lstStyle/>
          <a:p>
            <a:pPr algn="ctr"/>
            <a:r>
              <a:rPr lang="fr-FR" sz="2000" u="sng" dirty="0"/>
              <a:t>SUCCESS : </a:t>
            </a:r>
          </a:p>
          <a:p>
            <a:pPr algn="ctr"/>
            <a:r>
              <a:rPr lang="fr-FR" sz="2000" u="sng" dirty="0"/>
              <a:t>2 full </a:t>
            </a:r>
            <a:r>
              <a:rPr lang="fr-FR" sz="2000" u="sng" dirty="0" err="1"/>
              <a:t>years</a:t>
            </a:r>
            <a:r>
              <a:rPr lang="fr-FR" sz="2000" u="sng" dirty="0"/>
              <a:t> of data </a:t>
            </a:r>
          </a:p>
          <a:p>
            <a:pPr algn="ctr"/>
            <a:r>
              <a:rPr lang="fr-FR" sz="2000" u="sng" dirty="0"/>
              <a:t>(2018-2020)</a:t>
            </a:r>
          </a:p>
        </p:txBody>
      </p:sp>
      <p:sp>
        <p:nvSpPr>
          <p:cNvPr id="12" name="Rectangle 6"/>
          <p:cNvSpPr>
            <a:spLocks noChangeArrowheads="1"/>
          </p:cNvSpPr>
          <p:nvPr/>
        </p:nvSpPr>
        <p:spPr bwMode="auto">
          <a:xfrm>
            <a:off x="250825" y="664087"/>
            <a:ext cx="8707389" cy="646331"/>
          </a:xfrm>
          <a:prstGeom prst="rect">
            <a:avLst/>
          </a:prstGeom>
          <a:noFill/>
          <a:ln>
            <a:noFill/>
          </a:ln>
          <a:effectLst/>
        </p:spPr>
        <p:txBody>
          <a:bodyPr wrap="square">
            <a:spAutoFit/>
          </a:bodyPr>
          <a:lstStyle/>
          <a:p>
            <a:pPr>
              <a:defRPr/>
            </a:pPr>
            <a:r>
              <a:rPr lang="fr-FR" sz="2000" b="1" u="sng" dirty="0">
                <a:solidFill>
                  <a:schemeClr val="accent2"/>
                </a:solidFill>
                <a:latin typeface="Times New Roman" charset="0"/>
                <a:ea typeface="ＭＳ Ｐゴシック" charset="-128"/>
              </a:rPr>
              <a:t>The PIRATA FR30 </a:t>
            </a:r>
            <a:r>
              <a:rPr lang="fr-FR" sz="2000" b="1" u="sng" dirty="0" err="1">
                <a:solidFill>
                  <a:schemeClr val="accent2"/>
                </a:solidFill>
                <a:latin typeface="Times New Roman" charset="0"/>
                <a:ea typeface="ＭＳ Ｐゴシック" charset="-128"/>
              </a:rPr>
              <a:t>cruise</a:t>
            </a:r>
            <a:r>
              <a:rPr lang="fr-FR" sz="2000" b="1" u="sng" dirty="0">
                <a:solidFill>
                  <a:schemeClr val="accent2"/>
                </a:solidFill>
                <a:latin typeface="Times New Roman" charset="0"/>
                <a:ea typeface="ＭＳ Ｐゴシック" charset="-128"/>
              </a:rPr>
              <a:t>:</a:t>
            </a:r>
          </a:p>
          <a:p>
            <a:pPr>
              <a:defRPr/>
            </a:pPr>
            <a:r>
              <a:rPr lang="en-US" sz="1600"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16 – March 31, 2020</a:t>
            </a:r>
          </a:p>
        </p:txBody>
      </p:sp>
      <p:graphicFrame>
        <p:nvGraphicFramePr>
          <p:cNvPr id="15" name="Objet 14"/>
          <p:cNvGraphicFramePr>
            <a:graphicFrameLocks noChangeAspect="1"/>
          </p:cNvGraphicFramePr>
          <p:nvPr>
            <p:extLst>
              <p:ext uri="{D42A27DB-BD31-4B8C-83A1-F6EECF244321}">
                <p14:modId xmlns:p14="http://schemas.microsoft.com/office/powerpoint/2010/main" val="2571243648"/>
              </p:ext>
            </p:extLst>
          </p:nvPr>
        </p:nvGraphicFramePr>
        <p:xfrm>
          <a:off x="2796104" y="1895048"/>
          <a:ext cx="6549996" cy="3941209"/>
        </p:xfrm>
        <a:graphic>
          <a:graphicData uri="http://schemas.openxmlformats.org/presentationml/2006/ole">
            <mc:AlternateContent xmlns:mc="http://schemas.openxmlformats.org/markup-compatibility/2006">
              <mc:Choice xmlns:v="urn:schemas-microsoft-com:vml" Requires="v">
                <p:oleObj spid="_x0000_s37916" name="Acrobat Document" r:id="rId6" imgW="10000900" imgH="6476700" progId="AcroExch.Document.DC">
                  <p:embed/>
                </p:oleObj>
              </mc:Choice>
              <mc:Fallback>
                <p:oleObj name="Acrobat Document" r:id="rId6" imgW="10000900" imgH="6476700" progId="AcroExch.Document.DC">
                  <p:embed/>
                  <p:pic>
                    <p:nvPicPr>
                      <p:cNvPr id="11" name="Objet 10"/>
                      <p:cNvPicPr/>
                      <p:nvPr/>
                    </p:nvPicPr>
                    <p:blipFill>
                      <a:blip r:embed="rId7"/>
                      <a:stretch>
                        <a:fillRect/>
                      </a:stretch>
                    </p:blipFill>
                    <p:spPr>
                      <a:xfrm>
                        <a:off x="2796104" y="1895048"/>
                        <a:ext cx="6549996" cy="3941209"/>
                      </a:xfrm>
                      <a:prstGeom prst="rect">
                        <a:avLst/>
                      </a:prstGeom>
                    </p:spPr>
                  </p:pic>
                </p:oleObj>
              </mc:Fallback>
            </mc:AlternateContent>
          </a:graphicData>
        </a:graphic>
      </p:graphicFrame>
      <p:sp>
        <p:nvSpPr>
          <p:cNvPr id="2" name="ZoneTexte 1"/>
          <p:cNvSpPr txBox="1"/>
          <p:nvPr/>
        </p:nvSpPr>
        <p:spPr>
          <a:xfrm>
            <a:off x="4829160" y="1769739"/>
            <a:ext cx="2483885" cy="338554"/>
          </a:xfrm>
          <a:prstGeom prst="rect">
            <a:avLst/>
          </a:prstGeom>
          <a:noFill/>
        </p:spPr>
        <p:txBody>
          <a:bodyPr wrap="none" rtlCol="0">
            <a:spAutoFit/>
          </a:bodyPr>
          <a:lstStyle/>
          <a:p>
            <a:r>
              <a:rPr lang="fr-FR" sz="1600" i="1" dirty="0"/>
              <a:t>Full time </a:t>
            </a:r>
            <a:r>
              <a:rPr lang="fr-FR" sz="1600" i="1" dirty="0" err="1"/>
              <a:t>series</a:t>
            </a:r>
            <a:r>
              <a:rPr lang="fr-FR" sz="1600" i="1" dirty="0"/>
              <a:t> (2016-2020)</a:t>
            </a:r>
          </a:p>
        </p:txBody>
      </p:sp>
    </p:spTree>
    <p:extLst>
      <p:ext uri="{BB962C8B-B14F-4D97-AF65-F5344CB8AC3E}">
        <p14:creationId xmlns:p14="http://schemas.microsoft.com/office/powerpoint/2010/main" val="392214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ChangeArrowheads="1"/>
          </p:cNvSpPr>
          <p:nvPr/>
        </p:nvSpPr>
        <p:spPr bwMode="auto">
          <a:xfrm>
            <a:off x="1538288" y="115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9225" name="Text Box 46"/>
          <p:cNvSpPr txBox="1">
            <a:spLocks noChangeArrowheads="1"/>
          </p:cNvSpPr>
          <p:nvPr/>
        </p:nvSpPr>
        <p:spPr bwMode="auto">
          <a:xfrm>
            <a:off x="84138" y="1351631"/>
            <a:ext cx="90598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eaLnBrk="1" hangingPunct="1">
              <a:buFontTx/>
              <a:buChar char="-"/>
              <a:defRPr/>
            </a:pPr>
            <a:r>
              <a:rPr lang="fr-FR" sz="1600" dirty="0">
                <a:latin typeface="Arial" charset="0"/>
              </a:rPr>
              <a:t>42 CTD-O2/LADCP profiles : 1x5215m ; 4x~4000m, 25x2000m ; 3x1000m ;  8x500m ; 1x200m </a:t>
            </a:r>
          </a:p>
          <a:p>
            <a:pPr eaLnBrk="1" hangingPunct="1">
              <a:defRPr/>
            </a:pPr>
            <a:r>
              <a:rPr lang="fr-FR" sz="1600" dirty="0">
                <a:latin typeface="Arial" charset="0"/>
              </a:rPr>
              <a:t>	sections </a:t>
            </a:r>
            <a:r>
              <a:rPr lang="fr-FR" sz="1600" dirty="0" err="1">
                <a:latin typeface="Arial" charset="0"/>
              </a:rPr>
              <a:t>along</a:t>
            </a:r>
            <a:r>
              <a:rPr lang="fr-FR" sz="1600" dirty="0">
                <a:latin typeface="Arial" charset="0"/>
              </a:rPr>
              <a:t> 10W and 0E	 </a:t>
            </a:r>
          </a:p>
          <a:p>
            <a:pPr eaLnBrk="1" hangingPunct="1">
              <a:defRPr/>
            </a:pPr>
            <a:r>
              <a:rPr lang="fr-FR" sz="1600" dirty="0">
                <a:latin typeface="Arial" charset="0"/>
              </a:rPr>
              <a:t>- 87 </a:t>
            </a:r>
            <a:r>
              <a:rPr lang="fr-FR" sz="1600" dirty="0" err="1">
                <a:latin typeface="Arial" charset="0"/>
              </a:rPr>
              <a:t>XBTs</a:t>
            </a:r>
            <a:r>
              <a:rPr lang="fr-FR" sz="1600" dirty="0">
                <a:latin typeface="Arial" charset="0"/>
              </a:rPr>
              <a:t> (South of 16N; </a:t>
            </a:r>
            <a:r>
              <a:rPr lang="fr-FR" sz="1600" dirty="0" err="1">
                <a:latin typeface="Arial" charset="0"/>
              </a:rPr>
              <a:t>then</a:t>
            </a:r>
            <a:r>
              <a:rPr lang="fr-FR" sz="1600" dirty="0">
                <a:latin typeface="Arial" charset="0"/>
              </a:rPr>
              <a:t> </a:t>
            </a:r>
            <a:r>
              <a:rPr lang="fr-FR" sz="1600" dirty="0" err="1">
                <a:latin typeface="Arial" charset="0"/>
              </a:rPr>
              <a:t>continued</a:t>
            </a:r>
            <a:r>
              <a:rPr lang="fr-FR" sz="1600" dirty="0">
                <a:latin typeface="Arial" charset="0"/>
              </a:rPr>
              <a:t> </a:t>
            </a:r>
            <a:r>
              <a:rPr lang="fr-FR" sz="1600" dirty="0" err="1">
                <a:latin typeface="Arial" charset="0"/>
              </a:rPr>
              <a:t>during</a:t>
            </a:r>
            <a:r>
              <a:rPr lang="fr-FR" sz="1600" dirty="0">
                <a:latin typeface="Arial" charset="0"/>
              </a:rPr>
              <a:t> transit to Brest for CORIOLIS…)</a:t>
            </a:r>
          </a:p>
          <a:p>
            <a:pPr marL="285750" indent="-285750" eaLnBrk="1" hangingPunct="1">
              <a:buFontTx/>
              <a:buChar char="-"/>
              <a:defRPr/>
            </a:pPr>
            <a:r>
              <a:rPr lang="fr-FR" sz="1600" dirty="0" err="1">
                <a:latin typeface="Arial" charset="0"/>
              </a:rPr>
              <a:t>sea</a:t>
            </a:r>
            <a:r>
              <a:rPr lang="fr-FR" sz="1600" dirty="0">
                <a:latin typeface="Arial" charset="0"/>
              </a:rPr>
              <a:t> water </a:t>
            </a:r>
            <a:r>
              <a:rPr lang="fr-FR" sz="1600" dirty="0" err="1">
                <a:latin typeface="Arial" charset="0"/>
              </a:rPr>
              <a:t>samplings</a:t>
            </a:r>
            <a:r>
              <a:rPr lang="fr-FR" sz="1600" dirty="0">
                <a:latin typeface="Arial" charset="0"/>
              </a:rPr>
              <a:t> (surface: SSS, CO2, </a:t>
            </a:r>
            <a:r>
              <a:rPr lang="fr-FR" sz="1600" dirty="0" err="1">
                <a:latin typeface="Arial" charset="0"/>
              </a:rPr>
              <a:t>nutrients</a:t>
            </a:r>
            <a:r>
              <a:rPr lang="fr-FR" sz="1600" dirty="0">
                <a:latin typeface="Arial" charset="0"/>
              </a:rPr>
              <a:t>, </a:t>
            </a:r>
            <a:r>
              <a:rPr lang="fr-FR" sz="1600" dirty="0" err="1">
                <a:latin typeface="Arial" charset="0"/>
              </a:rPr>
              <a:t>Chl</a:t>
            </a:r>
            <a:r>
              <a:rPr lang="fr-FR" sz="1600" dirty="0">
                <a:latin typeface="Arial" charset="0"/>
              </a:rPr>
              <a:t> pigments &amp; </a:t>
            </a:r>
            <a:r>
              <a:rPr lang="fr-FR" sz="1600" dirty="0" err="1">
                <a:latin typeface="Arial" charset="0"/>
              </a:rPr>
              <a:t>along</a:t>
            </a:r>
            <a:r>
              <a:rPr lang="fr-FR" sz="1600" dirty="0">
                <a:latin typeface="Arial" charset="0"/>
              </a:rPr>
              <a:t> the vertical </a:t>
            </a:r>
            <a:r>
              <a:rPr lang="fr-FR" sz="1600" dirty="0" err="1">
                <a:latin typeface="Arial" charset="0"/>
              </a:rPr>
              <a:t>during</a:t>
            </a:r>
            <a:r>
              <a:rPr lang="fr-FR" sz="1600" dirty="0">
                <a:latin typeface="Arial" charset="0"/>
              </a:rPr>
              <a:t> CTD-O2 </a:t>
            </a:r>
            <a:r>
              <a:rPr lang="fr-FR" sz="1600" dirty="0" err="1">
                <a:latin typeface="Arial" charset="0"/>
              </a:rPr>
              <a:t>casts</a:t>
            </a:r>
            <a:r>
              <a:rPr lang="fr-FR" sz="1600" dirty="0">
                <a:latin typeface="Arial" charset="0"/>
              </a:rPr>
              <a:t>: S, O2, </a:t>
            </a:r>
            <a:r>
              <a:rPr lang="fr-FR" sz="1600" dirty="0" err="1">
                <a:latin typeface="Arial" charset="0"/>
              </a:rPr>
              <a:t>nutrients</a:t>
            </a:r>
            <a:r>
              <a:rPr lang="fr-FR" sz="1600" dirty="0">
                <a:latin typeface="Arial" charset="0"/>
              </a:rPr>
              <a:t>, </a:t>
            </a:r>
            <a:r>
              <a:rPr lang="fr-FR" sz="1600" dirty="0" err="1">
                <a:latin typeface="Arial" charset="0"/>
              </a:rPr>
              <a:t>Chl</a:t>
            </a:r>
            <a:r>
              <a:rPr lang="fr-FR" sz="1600" dirty="0">
                <a:latin typeface="Arial" charset="0"/>
              </a:rPr>
              <a:t> pigments, CO2 at 6S-10W &amp; 8S-6E )</a:t>
            </a:r>
          </a:p>
          <a:p>
            <a:pPr marL="285750" indent="-285750" eaLnBrk="1" hangingPunct="1">
              <a:buFontTx/>
              <a:buChar char="-"/>
              <a:defRPr/>
            </a:pPr>
            <a:r>
              <a:rPr lang="fr-FR" sz="1600" dirty="0" err="1">
                <a:latin typeface="Arial" charset="0"/>
              </a:rPr>
              <a:t>Continuous</a:t>
            </a:r>
            <a:r>
              <a:rPr lang="fr-FR" sz="1600" dirty="0">
                <a:latin typeface="Arial" charset="0"/>
              </a:rPr>
              <a:t> ADCP, </a:t>
            </a:r>
            <a:r>
              <a:rPr lang="fr-FR" sz="1600" dirty="0" err="1">
                <a:latin typeface="Arial" charset="0"/>
              </a:rPr>
              <a:t>Tsgraph</a:t>
            </a:r>
            <a:r>
              <a:rPr lang="fr-FR" sz="1600" dirty="0">
                <a:latin typeface="Arial" charset="0"/>
              </a:rPr>
              <a:t> + ACOUSTIC </a:t>
            </a:r>
            <a:r>
              <a:rPr lang="fr-FR" sz="1600" dirty="0" err="1">
                <a:latin typeface="Arial" charset="0"/>
              </a:rPr>
              <a:t>measurements</a:t>
            </a:r>
            <a:r>
              <a:rPr lang="fr-FR" sz="1600" dirty="0">
                <a:latin typeface="Arial" charset="0"/>
              </a:rPr>
              <a:t> (vertical &amp; horizontal) </a:t>
            </a:r>
          </a:p>
          <a:p>
            <a:pPr marL="285750" indent="-285750" eaLnBrk="1" hangingPunct="1">
              <a:buFontTx/>
              <a:buChar char="-"/>
              <a:defRPr/>
            </a:pPr>
            <a:r>
              <a:rPr lang="fr-FR" sz="1600" dirty="0" err="1">
                <a:latin typeface="Arial" charset="0"/>
              </a:rPr>
              <a:t>Sargassum</a:t>
            </a:r>
            <a:r>
              <a:rPr lang="fr-FR" sz="1600" dirty="0">
                <a:latin typeface="Arial" charset="0"/>
              </a:rPr>
              <a:t> </a:t>
            </a:r>
            <a:r>
              <a:rPr lang="fr-FR" sz="1600" dirty="0" err="1">
                <a:latin typeface="Arial" charset="0"/>
              </a:rPr>
              <a:t>samplings</a:t>
            </a:r>
            <a:r>
              <a:rPr lang="fr-FR" sz="1600" dirty="0">
                <a:latin typeface="Arial" charset="0"/>
              </a:rPr>
              <a:t> (+ </a:t>
            </a:r>
            <a:r>
              <a:rPr lang="fr-FR" sz="1600" dirty="0" err="1">
                <a:latin typeface="Arial" charset="0"/>
              </a:rPr>
              <a:t>tuna</a:t>
            </a:r>
            <a:r>
              <a:rPr lang="fr-FR" sz="1600" dirty="0">
                <a:latin typeface="Arial" charset="0"/>
              </a:rPr>
              <a:t> Hg;…)</a:t>
            </a:r>
          </a:p>
        </p:txBody>
      </p:sp>
      <p:pic>
        <p:nvPicPr>
          <p:cNvPr id="10249" name="Picture 4" descr="Agrandir l'imag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6032220"/>
            <a:ext cx="909191" cy="7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pic>
        <p:nvPicPr>
          <p:cNvPr id="14" name="Image 13"/>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52320" y="3861070"/>
            <a:ext cx="1269705" cy="1904753"/>
          </a:xfrm>
          <a:prstGeom prst="rect">
            <a:avLst/>
          </a:prstGeom>
        </p:spPr>
      </p:pic>
      <p:sp>
        <p:nvSpPr>
          <p:cNvPr id="13"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2020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12" name="Rectangle 6"/>
          <p:cNvSpPr>
            <a:spLocks noChangeArrowheads="1"/>
          </p:cNvSpPr>
          <p:nvPr/>
        </p:nvSpPr>
        <p:spPr bwMode="auto">
          <a:xfrm>
            <a:off x="250825" y="664087"/>
            <a:ext cx="8707389" cy="646331"/>
          </a:xfrm>
          <a:prstGeom prst="rect">
            <a:avLst/>
          </a:prstGeom>
          <a:noFill/>
          <a:ln>
            <a:noFill/>
          </a:ln>
          <a:effectLst/>
        </p:spPr>
        <p:txBody>
          <a:bodyPr wrap="square">
            <a:spAutoFit/>
          </a:bodyPr>
          <a:lstStyle/>
          <a:p>
            <a:pPr>
              <a:defRPr/>
            </a:pPr>
            <a:r>
              <a:rPr lang="fr-FR" sz="2000" b="1" u="sng" dirty="0">
                <a:solidFill>
                  <a:schemeClr val="accent2"/>
                </a:solidFill>
                <a:latin typeface="Times New Roman" charset="0"/>
                <a:ea typeface="ＭＳ Ｐゴシック" charset="-128"/>
              </a:rPr>
              <a:t>The PIRATA FR30 </a:t>
            </a:r>
            <a:r>
              <a:rPr lang="fr-FR" sz="2000" b="1" u="sng" dirty="0" err="1">
                <a:solidFill>
                  <a:schemeClr val="accent2"/>
                </a:solidFill>
                <a:latin typeface="Times New Roman" charset="0"/>
                <a:ea typeface="ＭＳ Ｐゴシック" charset="-128"/>
              </a:rPr>
              <a:t>cruise</a:t>
            </a:r>
            <a:r>
              <a:rPr lang="fr-FR" sz="2000" b="1" u="sng" dirty="0">
                <a:solidFill>
                  <a:schemeClr val="accent2"/>
                </a:solidFill>
                <a:latin typeface="Times New Roman" charset="0"/>
                <a:ea typeface="ＭＳ Ｐゴシック" charset="-128"/>
              </a:rPr>
              <a:t>:</a:t>
            </a:r>
          </a:p>
          <a:p>
            <a:pPr>
              <a:defRPr/>
            </a:pPr>
            <a:r>
              <a:rPr lang="en-US" sz="1600"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16 – March 31, 2020</a:t>
            </a:r>
          </a:p>
        </p:txBody>
      </p:sp>
      <p:pic>
        <p:nvPicPr>
          <p:cNvPr id="2" name="Image 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051720" y="3197371"/>
            <a:ext cx="5283662" cy="3671368"/>
          </a:xfrm>
          <a:prstGeom prst="rect">
            <a:avLst/>
          </a:prstGeom>
        </p:spPr>
      </p:pic>
    </p:spTree>
    <p:extLst>
      <p:ext uri="{BB962C8B-B14F-4D97-AF65-F5344CB8AC3E}">
        <p14:creationId xmlns:p14="http://schemas.microsoft.com/office/powerpoint/2010/main" val="366452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Line 4"/>
          <p:cNvSpPr>
            <a:spLocks noChangeShapeType="1"/>
          </p:cNvSpPr>
          <p:nvPr/>
        </p:nvSpPr>
        <p:spPr bwMode="auto">
          <a:xfrm>
            <a:off x="2843213" y="6524625"/>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4" name="Rectangle 5"/>
          <p:cNvSpPr>
            <a:spLocks noChangeArrowheads="1"/>
          </p:cNvSpPr>
          <p:nvPr/>
        </p:nvSpPr>
        <p:spPr bwMode="auto">
          <a:xfrm>
            <a:off x="1538288" y="115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9225" name="Text Box 46"/>
          <p:cNvSpPr txBox="1">
            <a:spLocks noChangeArrowheads="1"/>
          </p:cNvSpPr>
          <p:nvPr/>
        </p:nvSpPr>
        <p:spPr bwMode="auto">
          <a:xfrm>
            <a:off x="-51680" y="1376736"/>
            <a:ext cx="931239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eaLnBrk="1" hangingPunct="1">
              <a:buFontTx/>
              <a:buChar char="-"/>
              <a:defRPr/>
            </a:pPr>
            <a:r>
              <a:rPr lang="fr-FR" sz="1600" dirty="0" err="1">
                <a:latin typeface="Arial" charset="0"/>
              </a:rPr>
              <a:t>Deployment</a:t>
            </a:r>
            <a:r>
              <a:rPr lang="fr-FR" sz="1600" dirty="0">
                <a:latin typeface="Arial" charset="0"/>
              </a:rPr>
              <a:t> of 4 ARGO </a:t>
            </a:r>
            <a:r>
              <a:rPr lang="fr-FR" sz="1600" dirty="0" err="1">
                <a:latin typeface="Arial" charset="0"/>
              </a:rPr>
              <a:t>profilers</a:t>
            </a:r>
            <a:r>
              <a:rPr lang="fr-FR" sz="1600" dirty="0">
                <a:latin typeface="Arial" charset="0"/>
              </a:rPr>
              <a:t>, </a:t>
            </a:r>
            <a:r>
              <a:rPr lang="fr-FR" sz="1600" dirty="0" err="1">
                <a:latin typeface="Arial" charset="0"/>
              </a:rPr>
              <a:t>including</a:t>
            </a:r>
            <a:r>
              <a:rPr lang="fr-FR" sz="1600" dirty="0">
                <a:latin typeface="Arial" charset="0"/>
              </a:rPr>
              <a:t> 2 </a:t>
            </a:r>
            <a:r>
              <a:rPr lang="fr-FR" sz="1600" dirty="0" err="1">
                <a:latin typeface="Arial" charset="0"/>
              </a:rPr>
              <a:t>Deep</a:t>
            </a:r>
            <a:r>
              <a:rPr lang="fr-FR" sz="1600" dirty="0">
                <a:latin typeface="Arial" charset="0"/>
              </a:rPr>
              <a:t>-ARGO </a:t>
            </a:r>
            <a:r>
              <a:rPr lang="fr-FR" sz="1600" i="1" dirty="0">
                <a:latin typeface="Arial" charset="0"/>
              </a:rPr>
              <a:t>(ARGO/CORIOLIS):</a:t>
            </a:r>
          </a:p>
          <a:p>
            <a:pPr eaLnBrk="1" hangingPunct="1">
              <a:defRPr/>
            </a:pPr>
            <a:endParaRPr lang="fr-FR" sz="1600" i="1" dirty="0">
              <a:latin typeface="Arial" charset="0"/>
            </a:endParaRPr>
          </a:p>
          <a:p>
            <a:pPr eaLnBrk="1" hangingPunct="1">
              <a:defRPr/>
            </a:pPr>
            <a:r>
              <a:rPr lang="fr-FR" sz="1600" i="1" dirty="0">
                <a:latin typeface="Arial" charset="0"/>
              </a:rPr>
              <a:t>(+, </a:t>
            </a:r>
            <a:r>
              <a:rPr lang="fr-FR" sz="1600" i="1" u="sng" dirty="0">
                <a:latin typeface="Arial" charset="0"/>
              </a:rPr>
              <a:t>for the 1st time, </a:t>
            </a:r>
            <a:r>
              <a:rPr lang="fr-FR" sz="1600" i="1" u="sng" dirty="0" err="1">
                <a:latin typeface="Arial" charset="0"/>
              </a:rPr>
              <a:t>retrieval</a:t>
            </a:r>
            <a:r>
              <a:rPr lang="fr-FR" sz="1600" i="1" u="sng" dirty="0">
                <a:latin typeface="Arial" charset="0"/>
              </a:rPr>
              <a:t> of 1 </a:t>
            </a:r>
            <a:r>
              <a:rPr lang="fr-FR" sz="1600" i="1" u="sng" dirty="0" err="1">
                <a:latin typeface="Arial" charset="0"/>
              </a:rPr>
              <a:t>Deep-Argo</a:t>
            </a:r>
            <a:r>
              <a:rPr lang="fr-FR" sz="1600" i="1" u="sng" dirty="0">
                <a:latin typeface="Arial" charset="0"/>
              </a:rPr>
              <a:t> </a:t>
            </a:r>
            <a:r>
              <a:rPr lang="fr-FR" sz="1600" i="1" u="sng" dirty="0" err="1">
                <a:latin typeface="Arial" charset="0"/>
              </a:rPr>
              <a:t>deployed</a:t>
            </a:r>
            <a:r>
              <a:rPr lang="fr-FR" sz="1600" i="1" u="sng" dirty="0">
                <a:latin typeface="Arial" charset="0"/>
              </a:rPr>
              <a:t> in 2018 (</a:t>
            </a:r>
            <a:r>
              <a:rPr lang="fr-FR" sz="1600" i="1" u="sng" dirty="0" err="1">
                <a:latin typeface="Arial" charset="0"/>
              </a:rPr>
              <a:t>refer</a:t>
            </a:r>
            <a:r>
              <a:rPr lang="fr-FR" sz="1600" i="1" u="sng" dirty="0">
                <a:latin typeface="Arial" charset="0"/>
              </a:rPr>
              <a:t> to </a:t>
            </a:r>
            <a:r>
              <a:rPr lang="fr-FR" sz="1600" i="1" u="sng" dirty="0" err="1">
                <a:latin typeface="Arial" charset="0"/>
              </a:rPr>
              <a:t>BluePrint</a:t>
            </a:r>
            <a:r>
              <a:rPr lang="fr-FR" sz="1600" i="1" u="sng" dirty="0">
                <a:latin typeface="Arial" charset="0"/>
              </a:rPr>
              <a:t> =&gt; </a:t>
            </a:r>
            <a:r>
              <a:rPr lang="fr-FR" sz="1600" i="1" u="sng" dirty="0" err="1">
                <a:latin typeface="Arial" charset="0"/>
              </a:rPr>
              <a:t>We</a:t>
            </a:r>
            <a:r>
              <a:rPr lang="fr-FR" sz="1600" i="1" u="sng" dirty="0">
                <a:latin typeface="Arial" charset="0"/>
              </a:rPr>
              <a:t> </a:t>
            </a:r>
            <a:r>
              <a:rPr lang="fr-FR" sz="1600" i="1" u="sng" dirty="0" err="1">
                <a:latin typeface="Arial" charset="0"/>
              </a:rPr>
              <a:t>can</a:t>
            </a:r>
            <a:r>
              <a:rPr lang="fr-FR" sz="1600" i="1" u="sng" dirty="0">
                <a:latin typeface="Arial" charset="0"/>
              </a:rPr>
              <a:t> do </a:t>
            </a:r>
            <a:r>
              <a:rPr lang="fr-FR" sz="1600" i="1" u="sng" dirty="0" err="1">
                <a:latin typeface="Arial" charset="0"/>
              </a:rPr>
              <a:t>it</a:t>
            </a:r>
            <a:r>
              <a:rPr lang="fr-FR" sz="1600" i="1" u="sng" dirty="0">
                <a:latin typeface="Arial" charset="0"/>
              </a:rPr>
              <a:t>….).</a:t>
            </a:r>
          </a:p>
          <a:p>
            <a:pPr eaLnBrk="1" hangingPunct="1">
              <a:defRPr/>
            </a:pPr>
            <a:r>
              <a:rPr lang="fr-FR" sz="1400" i="1" u="sng" dirty="0">
                <a:latin typeface="Arial" charset="0"/>
              </a:rPr>
              <a:t> </a:t>
            </a:r>
            <a:endParaRPr lang="fr-FR" sz="1400" i="1" dirty="0">
              <a:latin typeface="Arial" charset="0"/>
            </a:endParaRPr>
          </a:p>
        </p:txBody>
      </p:sp>
      <p:pic>
        <p:nvPicPr>
          <p:cNvPr id="10249" name="Picture 4" descr="Agrandir l'imag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6032220"/>
            <a:ext cx="909191" cy="7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sp>
        <p:nvSpPr>
          <p:cNvPr id="13"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2020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pic>
        <p:nvPicPr>
          <p:cNvPr id="16" name="Imag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6269" y="2987147"/>
            <a:ext cx="3109113" cy="2331835"/>
          </a:xfrm>
          <a:prstGeom prst="rect">
            <a:avLst/>
          </a:prstGeom>
        </p:spPr>
      </p:pic>
      <p:sp>
        <p:nvSpPr>
          <p:cNvPr id="23" name="Rectangle 6"/>
          <p:cNvSpPr>
            <a:spLocks noChangeArrowheads="1"/>
          </p:cNvSpPr>
          <p:nvPr/>
        </p:nvSpPr>
        <p:spPr bwMode="auto">
          <a:xfrm>
            <a:off x="250825" y="664087"/>
            <a:ext cx="8707389" cy="646331"/>
          </a:xfrm>
          <a:prstGeom prst="rect">
            <a:avLst/>
          </a:prstGeom>
          <a:noFill/>
          <a:ln>
            <a:noFill/>
          </a:ln>
          <a:effectLst/>
        </p:spPr>
        <p:txBody>
          <a:bodyPr wrap="square">
            <a:spAutoFit/>
          </a:bodyPr>
          <a:lstStyle/>
          <a:p>
            <a:pPr>
              <a:defRPr/>
            </a:pPr>
            <a:r>
              <a:rPr lang="fr-FR" sz="2000" b="1" u="sng" dirty="0">
                <a:solidFill>
                  <a:schemeClr val="accent2"/>
                </a:solidFill>
                <a:latin typeface="Times New Roman" charset="0"/>
                <a:ea typeface="ＭＳ Ｐゴシック" charset="-128"/>
              </a:rPr>
              <a:t>The PIRATA FR30 </a:t>
            </a:r>
            <a:r>
              <a:rPr lang="fr-FR" sz="2000" b="1" u="sng" dirty="0" err="1">
                <a:solidFill>
                  <a:schemeClr val="accent2"/>
                </a:solidFill>
                <a:latin typeface="Times New Roman" charset="0"/>
                <a:ea typeface="ＭＳ Ｐゴシック" charset="-128"/>
              </a:rPr>
              <a:t>cruise</a:t>
            </a:r>
            <a:r>
              <a:rPr lang="fr-FR" sz="2000" b="1" u="sng" dirty="0">
                <a:solidFill>
                  <a:schemeClr val="accent2"/>
                </a:solidFill>
                <a:latin typeface="Times New Roman" charset="0"/>
                <a:ea typeface="ＭＳ Ｐゴシック" charset="-128"/>
              </a:rPr>
              <a:t>:</a:t>
            </a:r>
          </a:p>
          <a:p>
            <a:pPr>
              <a:defRPr/>
            </a:pPr>
            <a:r>
              <a:rPr lang="en-US" sz="1600"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16 – March 31, 2020</a:t>
            </a:r>
          </a:p>
        </p:txBody>
      </p:sp>
      <p:grpSp>
        <p:nvGrpSpPr>
          <p:cNvPr id="3" name="Groupe 2"/>
          <p:cNvGrpSpPr/>
          <p:nvPr/>
        </p:nvGrpSpPr>
        <p:grpSpPr>
          <a:xfrm>
            <a:off x="3182261" y="2361510"/>
            <a:ext cx="4883528" cy="3960440"/>
            <a:chOff x="4073263" y="2099216"/>
            <a:chExt cx="4883528" cy="3960440"/>
          </a:xfrm>
        </p:grpSpPr>
        <p:pic>
          <p:nvPicPr>
            <p:cNvPr id="37" name="Image 3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73263" y="2099216"/>
              <a:ext cx="4849565" cy="3960440"/>
            </a:xfrm>
            <a:prstGeom prst="rect">
              <a:avLst/>
            </a:prstGeom>
          </p:spPr>
        </p:pic>
        <p:grpSp>
          <p:nvGrpSpPr>
            <p:cNvPr id="38" name="Groupe 37"/>
            <p:cNvGrpSpPr/>
            <p:nvPr/>
          </p:nvGrpSpPr>
          <p:grpSpPr>
            <a:xfrm>
              <a:off x="4445841" y="3515455"/>
              <a:ext cx="4510950" cy="2031865"/>
              <a:chOff x="4445841" y="3515455"/>
              <a:chExt cx="4510950" cy="2031865"/>
            </a:xfrm>
          </p:grpSpPr>
          <p:sp>
            <p:nvSpPr>
              <p:cNvPr id="39" name="Étoile à 5 branches 38"/>
              <p:cNvSpPr/>
              <p:nvPr/>
            </p:nvSpPr>
            <p:spPr>
              <a:xfrm>
                <a:off x="7238018" y="3515455"/>
                <a:ext cx="221913"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Étoile à 5 branches 39"/>
              <p:cNvSpPr/>
              <p:nvPr/>
            </p:nvSpPr>
            <p:spPr>
              <a:xfrm>
                <a:off x="7269355" y="3863412"/>
                <a:ext cx="221913"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Étoile à 5 branches 40"/>
              <p:cNvSpPr/>
              <p:nvPr/>
            </p:nvSpPr>
            <p:spPr>
              <a:xfrm>
                <a:off x="6345411" y="4425418"/>
                <a:ext cx="221913"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Étoile à 5 branches 41"/>
              <p:cNvSpPr/>
              <p:nvPr/>
            </p:nvSpPr>
            <p:spPr>
              <a:xfrm>
                <a:off x="4445841" y="5301208"/>
                <a:ext cx="221913"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Étoile à 5 branches 42"/>
              <p:cNvSpPr/>
              <p:nvPr/>
            </p:nvSpPr>
            <p:spPr>
              <a:xfrm>
                <a:off x="7467104" y="5301208"/>
                <a:ext cx="221913"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4706325" y="5223805"/>
                <a:ext cx="721672" cy="307777"/>
              </a:xfrm>
              <a:prstGeom prst="rect">
                <a:avLst/>
              </a:prstGeom>
              <a:noFill/>
            </p:spPr>
            <p:txBody>
              <a:bodyPr wrap="none" rtlCol="0">
                <a:spAutoFit/>
              </a:bodyPr>
              <a:lstStyle/>
              <a:p>
                <a:r>
                  <a:rPr lang="fr-FR" sz="1400" dirty="0"/>
                  <a:t>Iridium</a:t>
                </a:r>
              </a:p>
            </p:txBody>
          </p:sp>
          <p:sp>
            <p:nvSpPr>
              <p:cNvPr id="45" name="ZoneTexte 44"/>
              <p:cNvSpPr txBox="1"/>
              <p:nvPr/>
            </p:nvSpPr>
            <p:spPr>
              <a:xfrm>
                <a:off x="7755821" y="5239543"/>
                <a:ext cx="1200970" cy="307777"/>
              </a:xfrm>
              <a:prstGeom prst="rect">
                <a:avLst/>
              </a:prstGeom>
              <a:noFill/>
            </p:spPr>
            <p:txBody>
              <a:bodyPr wrap="none" rtlCol="0">
                <a:spAutoFit/>
              </a:bodyPr>
              <a:lstStyle/>
              <a:p>
                <a:r>
                  <a:rPr lang="fr-FR" sz="1400" dirty="0"/>
                  <a:t>DEEP-ARGO</a:t>
                </a:r>
              </a:p>
            </p:txBody>
          </p:sp>
          <p:sp>
            <p:nvSpPr>
              <p:cNvPr id="46" name="Étoile à 5 branches 45"/>
              <p:cNvSpPr/>
              <p:nvPr/>
            </p:nvSpPr>
            <p:spPr>
              <a:xfrm>
                <a:off x="5067161" y="3620438"/>
                <a:ext cx="221913"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5" name="Connecteur droit avec flèche 4"/>
          <p:cNvCxnSpPr/>
          <p:nvPr/>
        </p:nvCxnSpPr>
        <p:spPr>
          <a:xfrm>
            <a:off x="4604519" y="2208381"/>
            <a:ext cx="849890" cy="153338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75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Line 4"/>
          <p:cNvSpPr>
            <a:spLocks noChangeShapeType="1"/>
          </p:cNvSpPr>
          <p:nvPr/>
        </p:nvSpPr>
        <p:spPr bwMode="auto">
          <a:xfrm>
            <a:off x="2843213" y="6524625"/>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4" name="Rectangle 5"/>
          <p:cNvSpPr>
            <a:spLocks noChangeArrowheads="1"/>
          </p:cNvSpPr>
          <p:nvPr/>
        </p:nvSpPr>
        <p:spPr bwMode="auto">
          <a:xfrm>
            <a:off x="1538288" y="115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9225" name="Text Box 46"/>
          <p:cNvSpPr txBox="1">
            <a:spLocks noChangeArrowheads="1"/>
          </p:cNvSpPr>
          <p:nvPr/>
        </p:nvSpPr>
        <p:spPr bwMode="auto">
          <a:xfrm>
            <a:off x="101851" y="1343023"/>
            <a:ext cx="9059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eaLnBrk="1" hangingPunct="1">
              <a:buFontTx/>
              <a:buChar char="-"/>
              <a:defRPr/>
            </a:pPr>
            <a:r>
              <a:rPr lang="fr-FR" sz="1600" dirty="0">
                <a:latin typeface="Arial" charset="0"/>
              </a:rPr>
              <a:t>22 SVP-B </a:t>
            </a:r>
            <a:r>
              <a:rPr lang="fr-FR" sz="1600" dirty="0" err="1">
                <a:latin typeface="Arial" charset="0"/>
              </a:rPr>
              <a:t>deployed</a:t>
            </a:r>
            <a:r>
              <a:rPr lang="fr-FR" sz="1600" dirty="0">
                <a:latin typeface="Arial" charset="0"/>
              </a:rPr>
              <a:t> (</a:t>
            </a:r>
            <a:r>
              <a:rPr lang="fr-FR" sz="1600" i="1" dirty="0" err="1">
                <a:latin typeface="Arial" charset="0"/>
              </a:rPr>
              <a:t>Meteo</a:t>
            </a:r>
            <a:r>
              <a:rPr lang="fr-FR" sz="1600" i="1" dirty="0">
                <a:latin typeface="Arial" charset="0"/>
              </a:rPr>
              <a:t>-France contribution to </a:t>
            </a:r>
            <a:r>
              <a:rPr lang="fr-FR" sz="1600" i="1" dirty="0" err="1">
                <a:latin typeface="Arial" charset="0"/>
              </a:rPr>
              <a:t>AtlantOS</a:t>
            </a:r>
            <a:r>
              <a:rPr lang="fr-FR" sz="1600" i="1" dirty="0">
                <a:latin typeface="Arial" charset="0"/>
              </a:rPr>
              <a:t>) </a:t>
            </a:r>
          </a:p>
        </p:txBody>
      </p:sp>
      <p:pic>
        <p:nvPicPr>
          <p:cNvPr id="10249" name="Picture 4" descr="Agrandir l'imag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6032220"/>
            <a:ext cx="909191" cy="7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sp>
        <p:nvSpPr>
          <p:cNvPr id="16"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2020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12" name="Rectangle 6"/>
          <p:cNvSpPr>
            <a:spLocks noChangeArrowheads="1"/>
          </p:cNvSpPr>
          <p:nvPr/>
        </p:nvSpPr>
        <p:spPr bwMode="auto">
          <a:xfrm>
            <a:off x="250825" y="664087"/>
            <a:ext cx="8707389" cy="646331"/>
          </a:xfrm>
          <a:prstGeom prst="rect">
            <a:avLst/>
          </a:prstGeom>
          <a:noFill/>
          <a:ln>
            <a:noFill/>
          </a:ln>
          <a:effectLst/>
        </p:spPr>
        <p:txBody>
          <a:bodyPr wrap="square">
            <a:spAutoFit/>
          </a:bodyPr>
          <a:lstStyle/>
          <a:p>
            <a:pPr>
              <a:defRPr/>
            </a:pPr>
            <a:r>
              <a:rPr lang="fr-FR" sz="2000" b="1" u="sng" dirty="0">
                <a:solidFill>
                  <a:schemeClr val="accent2"/>
                </a:solidFill>
                <a:latin typeface="Times New Roman" charset="0"/>
                <a:ea typeface="ＭＳ Ｐゴシック" charset="-128"/>
              </a:rPr>
              <a:t>The PIRATA FR30 </a:t>
            </a:r>
            <a:r>
              <a:rPr lang="fr-FR" sz="2000" b="1" u="sng" dirty="0" err="1">
                <a:solidFill>
                  <a:schemeClr val="accent2"/>
                </a:solidFill>
                <a:latin typeface="Times New Roman" charset="0"/>
                <a:ea typeface="ＭＳ Ｐゴシック" charset="-128"/>
              </a:rPr>
              <a:t>cruise</a:t>
            </a:r>
            <a:r>
              <a:rPr lang="fr-FR" sz="2000" b="1" u="sng" dirty="0">
                <a:solidFill>
                  <a:schemeClr val="accent2"/>
                </a:solidFill>
                <a:latin typeface="Times New Roman" charset="0"/>
                <a:ea typeface="ＭＳ Ｐゴシック" charset="-128"/>
              </a:rPr>
              <a:t>:</a:t>
            </a:r>
          </a:p>
          <a:p>
            <a:pPr>
              <a:defRPr/>
            </a:pPr>
            <a:r>
              <a:rPr lang="en-US" sz="1600"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16 – March 31, 2020</a:t>
            </a:r>
          </a:p>
        </p:txBody>
      </p:sp>
      <p:pic>
        <p:nvPicPr>
          <p:cNvPr id="14" name="Imag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536" y="2708920"/>
            <a:ext cx="2592288" cy="1944216"/>
          </a:xfrm>
          <a:prstGeom prst="rect">
            <a:avLst/>
          </a:prstGeom>
        </p:spPr>
      </p:pic>
      <p:pic>
        <p:nvPicPr>
          <p:cNvPr id="2" name="Imag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47864" y="2071488"/>
            <a:ext cx="4320480" cy="4032448"/>
          </a:xfrm>
          <a:prstGeom prst="rect">
            <a:avLst/>
          </a:prstGeom>
        </p:spPr>
      </p:pic>
    </p:spTree>
    <p:extLst>
      <p:ext uri="{BB962C8B-B14F-4D97-AF65-F5344CB8AC3E}">
        <p14:creationId xmlns:p14="http://schemas.microsoft.com/office/powerpoint/2010/main" val="418865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9" descr="C:\bb\campagnes\PIRATA\FR30_2020\Tee_shirts&amp;mugs\logo_FR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0312" y="122331"/>
            <a:ext cx="1478735" cy="13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2724640" y="1221992"/>
            <a:ext cx="5169685" cy="923330"/>
          </a:xfrm>
          <a:prstGeom prst="rect">
            <a:avLst/>
          </a:prstGeom>
          <a:noFill/>
        </p:spPr>
        <p:txBody>
          <a:bodyPr wrap="none" rtlCol="0">
            <a:spAutoFit/>
          </a:bodyPr>
          <a:lstStyle/>
          <a:p>
            <a:r>
              <a:rPr lang="fr-FR" u="sng" dirty="0" err="1"/>
              <a:t>Bathymetry</a:t>
            </a:r>
            <a:r>
              <a:rPr lang="fr-FR" u="sng" dirty="0"/>
              <a:t> at 20S-10W (the ’NEW’ « FADO » </a:t>
            </a:r>
            <a:r>
              <a:rPr lang="fr-FR" u="sng" dirty="0" err="1"/>
              <a:t>buoy</a:t>
            </a:r>
            <a:r>
              <a:rPr lang="fr-FR" u="sng" dirty="0"/>
              <a:t>)</a:t>
            </a:r>
            <a:r>
              <a:rPr lang="fr-FR" dirty="0"/>
              <a:t>:</a:t>
            </a:r>
          </a:p>
          <a:p>
            <a:endParaRPr lang="fr-FR" dirty="0"/>
          </a:p>
          <a:p>
            <a:r>
              <a:rPr lang="fr-FR" dirty="0"/>
              <a:t>	</a:t>
            </a:r>
          </a:p>
        </p:txBody>
      </p:sp>
      <p:sp>
        <p:nvSpPr>
          <p:cNvPr id="5" name="ZoneTexte 4"/>
          <p:cNvSpPr txBox="1"/>
          <p:nvPr/>
        </p:nvSpPr>
        <p:spPr>
          <a:xfrm>
            <a:off x="683568" y="1557703"/>
            <a:ext cx="4801314" cy="369332"/>
          </a:xfrm>
          <a:prstGeom prst="rect">
            <a:avLst/>
          </a:prstGeom>
          <a:noFill/>
        </p:spPr>
        <p:txBody>
          <a:bodyPr wrap="none" rtlCol="0">
            <a:spAutoFit/>
          </a:bodyPr>
          <a:lstStyle/>
          <a:p>
            <a:r>
              <a:rPr lang="fr-FR" dirty="0" err="1"/>
              <a:t>Climatology</a:t>
            </a:r>
            <a:r>
              <a:rPr lang="fr-FR" dirty="0"/>
              <a:t> (</a:t>
            </a:r>
            <a:r>
              <a:rPr lang="fr-FR" dirty="0" err="1"/>
              <a:t>before</a:t>
            </a:r>
            <a:r>
              <a:rPr lang="fr-FR" dirty="0"/>
              <a:t>):			</a:t>
            </a:r>
          </a:p>
        </p:txBody>
      </p:sp>
      <p:pic>
        <p:nvPicPr>
          <p:cNvPr id="8" name="Imag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6250" y="1921259"/>
            <a:ext cx="4391203" cy="3950181"/>
          </a:xfrm>
          <a:prstGeom prst="rect">
            <a:avLst/>
          </a:prstGeom>
        </p:spPr>
      </p:pic>
      <p:sp>
        <p:nvSpPr>
          <p:cNvPr id="9" name="Multiplication 8"/>
          <p:cNvSpPr/>
          <p:nvPr/>
        </p:nvSpPr>
        <p:spPr>
          <a:xfrm>
            <a:off x="5868144" y="2852936"/>
            <a:ext cx="360040" cy="41034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28700" y="6022170"/>
            <a:ext cx="4060279" cy="369332"/>
          </a:xfrm>
          <a:prstGeom prst="rect">
            <a:avLst/>
          </a:prstGeom>
          <a:noFill/>
        </p:spPr>
        <p:txBody>
          <a:bodyPr wrap="none" rtlCol="0">
            <a:spAutoFit/>
          </a:bodyPr>
          <a:lstStyle/>
          <a:p>
            <a:r>
              <a:rPr lang="fr-FR" dirty="0">
                <a:solidFill>
                  <a:srgbClr val="FF0000"/>
                </a:solidFill>
              </a:rPr>
              <a:t>=&gt; BUOY LOCATION: 19°56’S / 009°58’W  </a:t>
            </a:r>
          </a:p>
        </p:txBody>
      </p:sp>
      <p:cxnSp>
        <p:nvCxnSpPr>
          <p:cNvPr id="12" name="Connecteur droit avec flèche 11"/>
          <p:cNvCxnSpPr/>
          <p:nvPr/>
        </p:nvCxnSpPr>
        <p:spPr>
          <a:xfrm flipV="1">
            <a:off x="3890301" y="3230510"/>
            <a:ext cx="1977843" cy="279166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4953" y="1901634"/>
            <a:ext cx="3605348" cy="3802005"/>
          </a:xfrm>
          <a:prstGeom prst="rect">
            <a:avLst/>
          </a:prstGeom>
        </p:spPr>
      </p:pic>
      <p:sp>
        <p:nvSpPr>
          <p:cNvPr id="14" name="Rectangle 13"/>
          <p:cNvSpPr/>
          <p:nvPr/>
        </p:nvSpPr>
        <p:spPr>
          <a:xfrm>
            <a:off x="4903222" y="1584361"/>
            <a:ext cx="3190425" cy="369332"/>
          </a:xfrm>
          <a:prstGeom prst="rect">
            <a:avLst/>
          </a:prstGeom>
        </p:spPr>
        <p:txBody>
          <a:bodyPr wrap="none">
            <a:spAutoFit/>
          </a:bodyPr>
          <a:lstStyle/>
          <a:p>
            <a:r>
              <a:rPr lang="fr-FR" dirty="0"/>
              <a:t>Real </a:t>
            </a:r>
            <a:r>
              <a:rPr lang="fr-FR" dirty="0" err="1"/>
              <a:t>bathy</a:t>
            </a:r>
            <a:r>
              <a:rPr lang="fr-FR" dirty="0"/>
              <a:t> (</a:t>
            </a:r>
            <a:r>
              <a:rPr lang="fr-FR" dirty="0" err="1"/>
              <a:t>after</a:t>
            </a:r>
            <a:r>
              <a:rPr lang="fr-FR" dirty="0"/>
              <a:t> EM304 </a:t>
            </a:r>
            <a:r>
              <a:rPr lang="fr-FR" dirty="0" err="1"/>
              <a:t>survey</a:t>
            </a:r>
            <a:r>
              <a:rPr lang="fr-FR" dirty="0"/>
              <a:t>)</a:t>
            </a:r>
          </a:p>
        </p:txBody>
      </p:sp>
      <p:sp>
        <p:nvSpPr>
          <p:cNvPr id="15"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2020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16" name="Rectangle 6"/>
          <p:cNvSpPr>
            <a:spLocks noChangeArrowheads="1"/>
          </p:cNvSpPr>
          <p:nvPr/>
        </p:nvSpPr>
        <p:spPr bwMode="auto">
          <a:xfrm>
            <a:off x="218305" y="626730"/>
            <a:ext cx="8707389" cy="646331"/>
          </a:xfrm>
          <a:prstGeom prst="rect">
            <a:avLst/>
          </a:prstGeom>
          <a:noFill/>
          <a:ln>
            <a:noFill/>
          </a:ln>
          <a:effectLst/>
        </p:spPr>
        <p:txBody>
          <a:bodyPr wrap="square">
            <a:spAutoFit/>
          </a:bodyPr>
          <a:lstStyle/>
          <a:p>
            <a:pPr>
              <a:defRPr/>
            </a:pPr>
            <a:r>
              <a:rPr lang="fr-FR" sz="2000" b="1" u="sng" dirty="0">
                <a:solidFill>
                  <a:schemeClr val="accent2"/>
                </a:solidFill>
                <a:latin typeface="Times New Roman" charset="0"/>
                <a:ea typeface="ＭＳ Ｐゴシック" charset="-128"/>
              </a:rPr>
              <a:t>The PIRATA FR30 </a:t>
            </a:r>
            <a:r>
              <a:rPr lang="fr-FR" sz="2000" b="1" u="sng" dirty="0" err="1">
                <a:solidFill>
                  <a:schemeClr val="accent2"/>
                </a:solidFill>
                <a:latin typeface="Times New Roman" charset="0"/>
                <a:ea typeface="ＭＳ Ｐゴシック" charset="-128"/>
              </a:rPr>
              <a:t>cruise</a:t>
            </a:r>
            <a:r>
              <a:rPr lang="fr-FR" sz="2000" b="1" u="sng" dirty="0">
                <a:solidFill>
                  <a:schemeClr val="accent2"/>
                </a:solidFill>
                <a:latin typeface="Times New Roman" charset="0"/>
                <a:ea typeface="ＭＳ Ｐゴシック" charset="-128"/>
              </a:rPr>
              <a:t>:</a:t>
            </a:r>
          </a:p>
          <a:p>
            <a:pPr>
              <a:defRPr/>
            </a:pPr>
            <a:r>
              <a:rPr lang="en-US" sz="1600"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16 – March 31, 2020</a:t>
            </a:r>
          </a:p>
        </p:txBody>
      </p:sp>
      <p:sp>
        <p:nvSpPr>
          <p:cNvPr id="2" name="Ellipse 1"/>
          <p:cNvSpPr/>
          <p:nvPr/>
        </p:nvSpPr>
        <p:spPr>
          <a:xfrm>
            <a:off x="1171425" y="2740584"/>
            <a:ext cx="1800945" cy="18857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23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9" descr="C:\bb\campagnes\PIRATA\FR30_2020\Tee_shirts&amp;mugs\logo_FR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0312" y="122331"/>
            <a:ext cx="1478735" cy="13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179512" y="1650487"/>
            <a:ext cx="6768752" cy="646331"/>
          </a:xfrm>
          <a:prstGeom prst="rect">
            <a:avLst/>
          </a:prstGeom>
          <a:noFill/>
        </p:spPr>
        <p:txBody>
          <a:bodyPr wrap="square" rtlCol="0">
            <a:spAutoFit/>
          </a:bodyPr>
          <a:lstStyle/>
          <a:p>
            <a:r>
              <a:rPr lang="fr-FR" b="1" dirty="0">
                <a:solidFill>
                  <a:srgbClr val="FF0000"/>
                </a:solidFill>
              </a:rPr>
              <a:t>Last info, ABOUT the  </a:t>
            </a:r>
            <a:r>
              <a:rPr lang="fr-FR" b="1" dirty="0" err="1">
                <a:solidFill>
                  <a:srgbClr val="FF0000"/>
                </a:solidFill>
              </a:rPr>
              <a:t>buoy</a:t>
            </a:r>
            <a:r>
              <a:rPr lang="fr-FR" b="1" dirty="0">
                <a:solidFill>
                  <a:srgbClr val="FF0000"/>
                </a:solidFill>
              </a:rPr>
              <a:t> at 0N-23W:</a:t>
            </a:r>
          </a:p>
          <a:p>
            <a:r>
              <a:rPr lang="fr-FR" dirty="0"/>
              <a:t>	no news </a:t>
            </a:r>
            <a:r>
              <a:rPr lang="fr-FR" dirty="0" err="1"/>
              <a:t>from</a:t>
            </a:r>
            <a:r>
              <a:rPr lang="fr-FR" dirty="0"/>
              <a:t> 12/25/2019… =&gt; </a:t>
            </a:r>
            <a:r>
              <a:rPr lang="fr-FR" dirty="0" err="1"/>
              <a:t>was</a:t>
            </a:r>
            <a:r>
              <a:rPr lang="fr-FR" dirty="0"/>
              <a:t> </a:t>
            </a:r>
            <a:r>
              <a:rPr lang="fr-FR" dirty="0" err="1"/>
              <a:t>it</a:t>
            </a:r>
            <a:r>
              <a:rPr lang="fr-FR" dirty="0"/>
              <a:t> </a:t>
            </a:r>
            <a:r>
              <a:rPr lang="fr-FR" dirty="0" err="1"/>
              <a:t>still</a:t>
            </a:r>
            <a:r>
              <a:rPr lang="fr-FR" dirty="0"/>
              <a:t> </a:t>
            </a:r>
            <a:r>
              <a:rPr lang="fr-FR" dirty="0" err="1"/>
              <a:t>there</a:t>
            </a:r>
            <a:r>
              <a:rPr lang="fr-FR" dirty="0"/>
              <a:t>???</a:t>
            </a:r>
          </a:p>
        </p:txBody>
      </p:sp>
      <p:sp>
        <p:nvSpPr>
          <p:cNvPr id="5" name="ZoneTexte 4"/>
          <p:cNvSpPr txBox="1"/>
          <p:nvPr/>
        </p:nvSpPr>
        <p:spPr>
          <a:xfrm>
            <a:off x="218305" y="2492896"/>
            <a:ext cx="6020944" cy="3693319"/>
          </a:xfrm>
          <a:prstGeom prst="rect">
            <a:avLst/>
          </a:prstGeom>
          <a:noFill/>
        </p:spPr>
        <p:txBody>
          <a:bodyPr wrap="none" rtlCol="0">
            <a:spAutoFit/>
          </a:bodyPr>
          <a:lstStyle/>
          <a:p>
            <a:r>
              <a:rPr lang="fr-FR" sz="1800" dirty="0"/>
              <a:t>March 16th… </a:t>
            </a:r>
          </a:p>
          <a:p>
            <a:r>
              <a:rPr lang="fr-FR" dirty="0"/>
              <a:t>No radar </a:t>
            </a:r>
            <a:r>
              <a:rPr lang="fr-FR" dirty="0" err="1"/>
              <a:t>echo</a:t>
            </a:r>
            <a:r>
              <a:rPr lang="fr-FR" dirty="0"/>
              <a:t>, but </a:t>
            </a:r>
            <a:r>
              <a:rPr lang="fr-FR" dirty="0" err="1"/>
              <a:t>after</a:t>
            </a:r>
            <a:r>
              <a:rPr lang="fr-FR" dirty="0"/>
              <a:t> 2h </a:t>
            </a:r>
            <a:r>
              <a:rPr lang="fr-FR" dirty="0" err="1"/>
              <a:t>looking</a:t>
            </a:r>
            <a:r>
              <a:rPr lang="fr-FR" dirty="0"/>
              <a:t> for </a:t>
            </a:r>
            <a:r>
              <a:rPr lang="fr-FR" dirty="0" err="1"/>
              <a:t>around</a:t>
            </a:r>
            <a:r>
              <a:rPr lang="fr-FR" dirty="0"/>
              <a:t> </a:t>
            </a:r>
            <a:r>
              <a:rPr lang="fr-FR" dirty="0" err="1"/>
              <a:t>we</a:t>
            </a:r>
            <a:r>
              <a:rPr lang="fr-FR" dirty="0"/>
              <a:t> </a:t>
            </a:r>
            <a:r>
              <a:rPr lang="fr-FR" dirty="0" err="1"/>
              <a:t>found</a:t>
            </a:r>
            <a:r>
              <a:rPr lang="fr-FR" dirty="0"/>
              <a:t> </a:t>
            </a:r>
            <a:r>
              <a:rPr lang="fr-FR" dirty="0" err="1"/>
              <a:t>it!</a:t>
            </a:r>
            <a:endParaRPr lang="fr-FR" sz="1800" dirty="0"/>
          </a:p>
          <a:p>
            <a:endParaRPr lang="fr-FR" sz="1800" dirty="0"/>
          </a:p>
          <a:p>
            <a:pPr marL="285750" indent="-285750">
              <a:buFont typeface="Symbol" panose="05050102010706020507" pitchFamily="18" charset="2"/>
              <a:buChar char="Þ"/>
            </a:pPr>
            <a:r>
              <a:rPr lang="fr-FR" dirty="0"/>
              <a:t>New type of </a:t>
            </a:r>
            <a:r>
              <a:rPr lang="fr-FR" dirty="0" err="1"/>
              <a:t>vandalism</a:t>
            </a:r>
            <a:r>
              <a:rPr lang="fr-FR" dirty="0"/>
              <a:t>…. :</a:t>
            </a:r>
          </a:p>
          <a:p>
            <a:r>
              <a:rPr lang="fr-FR" dirty="0"/>
              <a:t>- </a:t>
            </a:r>
            <a:r>
              <a:rPr lang="fr-FR" dirty="0" err="1"/>
              <a:t>upper</a:t>
            </a:r>
            <a:r>
              <a:rPr lang="fr-FR" dirty="0"/>
              <a:t> tripode &amp; tube/batteries </a:t>
            </a:r>
            <a:r>
              <a:rPr lang="fr-FR" dirty="0" err="1"/>
              <a:t>properly</a:t>
            </a:r>
            <a:r>
              <a:rPr lang="fr-FR" dirty="0"/>
              <a:t> </a:t>
            </a:r>
            <a:r>
              <a:rPr lang="en-US" dirty="0"/>
              <a:t>dismantled</a:t>
            </a:r>
            <a:br>
              <a:rPr lang="en-US" dirty="0"/>
            </a:br>
            <a:r>
              <a:rPr lang="en-US" dirty="0"/>
              <a:t>-fishermen tinkered with a lamp powered by the solar battery </a:t>
            </a:r>
          </a:p>
          <a:p>
            <a:r>
              <a:rPr lang="en-US" dirty="0"/>
              <a:t>from a stolen acoustic beacon</a:t>
            </a:r>
          </a:p>
          <a:p>
            <a:r>
              <a:rPr lang="en-US" dirty="0"/>
              <a:t>- exactly as if the fishermen wanted to be the only ones </a:t>
            </a:r>
          </a:p>
          <a:p>
            <a:r>
              <a:rPr lang="en-US" dirty="0"/>
              <a:t>who knew where the buoy was ....</a:t>
            </a:r>
          </a:p>
          <a:p>
            <a:endParaRPr lang="fr-FR" sz="1800" dirty="0"/>
          </a:p>
          <a:p>
            <a:pPr marL="285750" indent="-285750">
              <a:buFont typeface="Symbol" panose="05050102010706020507" pitchFamily="18" charset="2"/>
              <a:buChar char="Þ"/>
            </a:pPr>
            <a:r>
              <a:rPr lang="fr-FR" u="sng" dirty="0" err="1"/>
              <a:t>Loss</a:t>
            </a:r>
            <a:r>
              <a:rPr lang="fr-FR" u="sng" dirty="0"/>
              <a:t> of the tube (</a:t>
            </a:r>
            <a:r>
              <a:rPr lang="fr-FR" u="sng" dirty="0" err="1"/>
              <a:t>ie</a:t>
            </a:r>
            <a:r>
              <a:rPr lang="fr-FR" u="sng" dirty="0"/>
              <a:t> HF data) &amp; met </a:t>
            </a:r>
            <a:r>
              <a:rPr lang="fr-FR" u="sng" dirty="0" err="1"/>
              <a:t>sensors</a:t>
            </a:r>
            <a:r>
              <a:rPr lang="fr-FR" u="sng" dirty="0"/>
              <a:t>!!!</a:t>
            </a:r>
          </a:p>
          <a:p>
            <a:endParaRPr lang="fr-FR" dirty="0"/>
          </a:p>
          <a:p>
            <a:r>
              <a:rPr lang="en-US" u="sng" dirty="0"/>
              <a:t>It was the 1st time we saw such a fisher's vandalism feature</a:t>
            </a:r>
            <a:r>
              <a:rPr lang="en-US" dirty="0"/>
              <a:t>!</a:t>
            </a:r>
            <a:endParaRPr lang="fr-FR" sz="1800" dirty="0"/>
          </a:p>
        </p:txBody>
      </p:sp>
      <p:sp>
        <p:nvSpPr>
          <p:cNvPr id="16"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2020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17" name="Rectangle 6"/>
          <p:cNvSpPr>
            <a:spLocks noChangeArrowheads="1"/>
          </p:cNvSpPr>
          <p:nvPr/>
        </p:nvSpPr>
        <p:spPr bwMode="auto">
          <a:xfrm>
            <a:off x="218305" y="626730"/>
            <a:ext cx="8707389" cy="646331"/>
          </a:xfrm>
          <a:prstGeom prst="rect">
            <a:avLst/>
          </a:prstGeom>
          <a:noFill/>
          <a:ln>
            <a:noFill/>
          </a:ln>
          <a:effectLst/>
        </p:spPr>
        <p:txBody>
          <a:bodyPr wrap="square">
            <a:spAutoFit/>
          </a:bodyPr>
          <a:lstStyle/>
          <a:p>
            <a:pPr>
              <a:defRPr/>
            </a:pPr>
            <a:r>
              <a:rPr lang="fr-FR" sz="2000" b="1" u="sng" dirty="0">
                <a:solidFill>
                  <a:schemeClr val="accent2"/>
                </a:solidFill>
                <a:latin typeface="Times New Roman" charset="0"/>
                <a:ea typeface="ＭＳ Ｐゴシック" charset="-128"/>
              </a:rPr>
              <a:t>The PIRATA FR30 </a:t>
            </a:r>
            <a:r>
              <a:rPr lang="fr-FR" sz="2000" b="1" u="sng" dirty="0" err="1">
                <a:solidFill>
                  <a:schemeClr val="accent2"/>
                </a:solidFill>
                <a:latin typeface="Times New Roman" charset="0"/>
                <a:ea typeface="ＭＳ Ｐゴシック" charset="-128"/>
              </a:rPr>
              <a:t>cruise</a:t>
            </a:r>
            <a:r>
              <a:rPr lang="fr-FR" sz="2000" b="1" u="sng" dirty="0">
                <a:solidFill>
                  <a:schemeClr val="accent2"/>
                </a:solidFill>
                <a:latin typeface="Times New Roman" charset="0"/>
                <a:ea typeface="ＭＳ Ｐゴシック" charset="-128"/>
              </a:rPr>
              <a:t>:</a:t>
            </a:r>
          </a:p>
          <a:p>
            <a:pPr>
              <a:defRPr/>
            </a:pPr>
            <a:r>
              <a:rPr lang="en-US" sz="1600"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16 – March 31, 2020</a:t>
            </a:r>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5984" y="2204864"/>
            <a:ext cx="2708433" cy="2031325"/>
          </a:xfrm>
          <a:prstGeom prst="rect">
            <a:avLst/>
          </a:prstGeom>
        </p:spPr>
      </p:pic>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4199" y="4365950"/>
            <a:ext cx="2670218" cy="2002663"/>
          </a:xfrm>
          <a:prstGeom prst="rect">
            <a:avLst/>
          </a:prstGeom>
        </p:spPr>
      </p:pic>
      <p:cxnSp>
        <p:nvCxnSpPr>
          <p:cNvPr id="18" name="Connecteur droit avec flèche 17"/>
          <p:cNvCxnSpPr/>
          <p:nvPr/>
        </p:nvCxnSpPr>
        <p:spPr>
          <a:xfrm>
            <a:off x="5580112" y="4236189"/>
            <a:ext cx="1800200" cy="120903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3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1234" y="764704"/>
            <a:ext cx="8942765" cy="923330"/>
          </a:xfrm>
          <a:prstGeom prst="rect">
            <a:avLst/>
          </a:prstGeom>
          <a:noFill/>
        </p:spPr>
        <p:txBody>
          <a:bodyPr wrap="square" rtlCol="0">
            <a:spAutoFit/>
          </a:bodyPr>
          <a:lstStyle/>
          <a:p>
            <a:r>
              <a:rPr lang="fr-FR" u="sng" dirty="0"/>
              <a:t>Issue </a:t>
            </a:r>
            <a:r>
              <a:rPr lang="fr-FR" u="sng" dirty="0" err="1"/>
              <a:t>with</a:t>
            </a:r>
            <a:r>
              <a:rPr lang="fr-FR" u="sng" dirty="0"/>
              <a:t> SSS data </a:t>
            </a:r>
            <a:r>
              <a:rPr lang="fr-FR" u="sng" dirty="0" err="1"/>
              <a:t>provided</a:t>
            </a:r>
            <a:r>
              <a:rPr lang="fr-FR" u="sng" dirty="0"/>
              <a:t> in </a:t>
            </a:r>
            <a:r>
              <a:rPr lang="fr-FR" u="sng" dirty="0" err="1"/>
              <a:t>Delayed</a:t>
            </a:r>
            <a:r>
              <a:rPr lang="fr-FR" u="sng" dirty="0"/>
              <a:t> Mode by PMEL… ?</a:t>
            </a:r>
          </a:p>
          <a:p>
            <a:endParaRPr lang="fr-FR" dirty="0"/>
          </a:p>
          <a:p>
            <a:pPr marL="285750" indent="-285750">
              <a:buFont typeface="Symbol" panose="05050102010706020507" pitchFamily="18" charset="2"/>
              <a:buChar char="Þ"/>
            </a:pPr>
            <a:endParaRPr lang="fr-FR" dirty="0"/>
          </a:p>
        </p:txBody>
      </p:sp>
      <p:sp>
        <p:nvSpPr>
          <p:cNvPr id="8" name="Rectangle 7"/>
          <p:cNvSpPr/>
          <p:nvPr/>
        </p:nvSpPr>
        <p:spPr>
          <a:xfrm>
            <a:off x="173363" y="1072595"/>
            <a:ext cx="8682987" cy="4524315"/>
          </a:xfrm>
          <a:prstGeom prst="rect">
            <a:avLst/>
          </a:prstGeom>
        </p:spPr>
        <p:txBody>
          <a:bodyPr wrap="square">
            <a:spAutoFit/>
          </a:bodyPr>
          <a:lstStyle/>
          <a:p>
            <a:r>
              <a:rPr lang="en-US" sz="1600" dirty="0"/>
              <a:t>The delayed mode QC process typically involves comparing against adjacent sensors and CTD casts when CTD data are available in close proximity to the mooring. </a:t>
            </a:r>
          </a:p>
          <a:p>
            <a:endParaRPr lang="en-US" sz="1600" dirty="0"/>
          </a:p>
          <a:p>
            <a:r>
              <a:rPr lang="en-US" sz="1600" dirty="0"/>
              <a:t>BUT fouling ! (sensors are cleaned before sending them back to PMEL!!!! =&gt; source of error!</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285750" indent="-285750">
              <a:buFont typeface="Symbol" panose="05050102010706020507" pitchFamily="18" charset="2"/>
              <a:buChar char="Þ"/>
            </a:pPr>
            <a:r>
              <a:rPr lang="en-US" sz="1600" dirty="0"/>
              <a:t>Proposal during the </a:t>
            </a:r>
            <a:r>
              <a:rPr lang="en-US" sz="1600" dirty="0" err="1"/>
              <a:t>Jérome</a:t>
            </a:r>
            <a:r>
              <a:rPr lang="en-US" sz="1600" dirty="0"/>
              <a:t> &amp; Pierre’s visit to PMEL: NEW experiments made onboard:</a:t>
            </a:r>
          </a:p>
          <a:p>
            <a:pPr marL="285750" indent="-285750">
              <a:buFont typeface="Symbol" panose="05050102010706020507" pitchFamily="18" charset="2"/>
              <a:buChar char="Þ"/>
            </a:pPr>
            <a:endParaRPr lang="en-US" sz="1600" dirty="0"/>
          </a:p>
          <a:p>
            <a:r>
              <a:rPr lang="en-US" sz="1600" dirty="0"/>
              <a:t>Uncleaned SBE TC sensors on the </a:t>
            </a:r>
            <a:r>
              <a:rPr lang="en-US" sz="1600" dirty="0" err="1"/>
              <a:t>bathysonde</a:t>
            </a:r>
            <a:r>
              <a:rPr lang="en-US" sz="1600" dirty="0"/>
              <a:t>:</a:t>
            </a:r>
          </a:p>
          <a:p>
            <a:r>
              <a:rPr lang="en-US" sz="1600" dirty="0"/>
              <a:t>	- 45’ around 50m or 200m</a:t>
            </a:r>
          </a:p>
          <a:p>
            <a:endParaRPr lang="en-US" sz="1600" dirty="0"/>
          </a:p>
          <a:p>
            <a:r>
              <a:rPr lang="en-US" sz="1600" dirty="0"/>
              <a:t>=&gt; TO BE COMPARED WITH CTD sensors….</a:t>
            </a:r>
          </a:p>
        </p:txBody>
      </p:sp>
      <p:sp>
        <p:nvSpPr>
          <p:cNvPr id="12"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2020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pic>
        <p:nvPicPr>
          <p:cNvPr id="14" name="Imag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5856" y="2217629"/>
            <a:ext cx="2376264" cy="1782198"/>
          </a:xfrm>
          <a:prstGeom prst="rect">
            <a:avLst/>
          </a:prstGeom>
        </p:spPr>
      </p:pic>
      <p:pic>
        <p:nvPicPr>
          <p:cNvPr id="16" name="Imag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1717" y="4358421"/>
            <a:ext cx="2994633" cy="2245975"/>
          </a:xfrm>
          <a:prstGeom prst="rect">
            <a:avLst/>
          </a:prstGeom>
        </p:spPr>
      </p:pic>
    </p:spTree>
    <p:extLst>
      <p:ext uri="{BB962C8B-B14F-4D97-AF65-F5344CB8AC3E}">
        <p14:creationId xmlns:p14="http://schemas.microsoft.com/office/powerpoint/2010/main" val="374770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23850" y="188913"/>
            <a:ext cx="8712200" cy="40005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a:solidFill>
                  <a:schemeClr val="accent2"/>
                </a:solidFill>
                <a:effectLst>
                  <a:outerShdw blurRad="38100" dist="38100" dir="2700000" algn="tl">
                    <a:srgbClr val="000000"/>
                  </a:outerShdw>
                </a:effectLst>
              </a:rPr>
              <a:t>PIRATA </a:t>
            </a:r>
            <a:r>
              <a:rPr lang="fr-FR" sz="2000" dirty="0" err="1">
                <a:solidFill>
                  <a:schemeClr val="accent2"/>
                </a:solidFill>
                <a:effectLst>
                  <a:outerShdw blurRad="38100" dist="38100" dir="2700000" algn="tl">
                    <a:srgbClr val="000000"/>
                  </a:outerShdw>
                </a:effectLst>
              </a:rPr>
              <a:t>status</a:t>
            </a:r>
            <a:r>
              <a:rPr lang="fr-FR" sz="2000" dirty="0">
                <a:solidFill>
                  <a:schemeClr val="accent2"/>
                </a:solidFill>
                <a:effectLst>
                  <a:outerShdw blurRad="38100" dist="38100" dir="2700000" algn="tl">
                    <a:srgbClr val="000000"/>
                  </a:outerShdw>
                </a:effectLst>
              </a:rPr>
              <a:t> in France :</a:t>
            </a:r>
            <a:endParaRPr lang="fr-FR" sz="2000" dirty="0">
              <a:solidFill>
                <a:schemeClr val="accent2"/>
              </a:solidFill>
            </a:endParaRPr>
          </a:p>
        </p:txBody>
      </p:sp>
      <p:sp>
        <p:nvSpPr>
          <p:cNvPr id="3075" name="Line 5"/>
          <p:cNvSpPr>
            <a:spLocks noChangeShapeType="1"/>
          </p:cNvSpPr>
          <p:nvPr/>
        </p:nvSpPr>
        <p:spPr bwMode="auto">
          <a:xfrm>
            <a:off x="2916238" y="6308725"/>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6" name="Text Box 265"/>
          <p:cNvSpPr txBox="1">
            <a:spLocks noChangeArrowheads="1"/>
          </p:cNvSpPr>
          <p:nvPr/>
        </p:nvSpPr>
        <p:spPr bwMode="auto">
          <a:xfrm>
            <a:off x="1" y="1787681"/>
            <a:ext cx="8958214" cy="2739211"/>
          </a:xfrm>
          <a:prstGeom prst="rect">
            <a:avLst/>
          </a:prstGeom>
          <a:solidFill>
            <a:srgbClr val="CCFFFF"/>
          </a:solidFill>
          <a:ln w="19050">
            <a:solidFill>
              <a:srgbClr val="FF3300"/>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sz="1600" b="1" dirty="0"/>
          </a:p>
          <a:p>
            <a:pPr eaLnBrk="1" hangingPunct="1"/>
            <a:r>
              <a:rPr lang="fr-FR" altLang="fr-FR" sz="1800" b="1" u="sng" dirty="0"/>
              <a:t>FIRST: </a:t>
            </a:r>
            <a:r>
              <a:rPr lang="fr-FR" altLang="fr-FR" sz="2000" b="1" u="sng" dirty="0"/>
              <a:t>One good news </a:t>
            </a:r>
            <a:r>
              <a:rPr lang="fr-FR" altLang="fr-FR" sz="1800" b="1" dirty="0"/>
              <a:t>(</a:t>
            </a:r>
            <a:r>
              <a:rPr lang="fr-FR" altLang="fr-FR" sz="1800" i="1" dirty="0" err="1"/>
              <a:t>yes</a:t>
            </a:r>
            <a:r>
              <a:rPr lang="fr-FR" altLang="fr-FR" sz="1800" i="1" dirty="0"/>
              <a:t>, </a:t>
            </a:r>
            <a:r>
              <a:rPr lang="fr-FR" altLang="fr-FR" sz="1800" i="1" dirty="0" err="1"/>
              <a:t>sometimes</a:t>
            </a:r>
            <a:r>
              <a:rPr lang="fr-FR" altLang="fr-FR" sz="1800" i="1" dirty="0"/>
              <a:t> </a:t>
            </a:r>
            <a:r>
              <a:rPr lang="fr-FR" altLang="fr-FR" sz="1800" i="1" dirty="0" err="1"/>
              <a:t>there</a:t>
            </a:r>
            <a:r>
              <a:rPr lang="fr-FR" altLang="fr-FR" sz="1800" i="1" dirty="0"/>
              <a:t> </a:t>
            </a:r>
            <a:r>
              <a:rPr lang="fr-FR" altLang="fr-FR" sz="1800" i="1" dirty="0" err="1"/>
              <a:t>is</a:t>
            </a:r>
            <a:r>
              <a:rPr lang="fr-FR" altLang="fr-FR" sz="1800" i="1" dirty="0"/>
              <a:t> </a:t>
            </a:r>
            <a:r>
              <a:rPr lang="fr-FR" altLang="fr-FR" sz="1800" i="1" dirty="0" err="1"/>
              <a:t>still</a:t>
            </a:r>
            <a:r>
              <a:rPr lang="fr-FR" altLang="fr-FR" sz="1800" i="1" dirty="0"/>
              <a:t> </a:t>
            </a:r>
            <a:r>
              <a:rPr lang="fr-FR" altLang="fr-FR" sz="1800" i="1" dirty="0" err="1"/>
              <a:t>some</a:t>
            </a:r>
            <a:r>
              <a:rPr lang="fr-FR" altLang="fr-FR" sz="1800" i="1" dirty="0"/>
              <a:t> good news</a:t>
            </a:r>
            <a:r>
              <a:rPr lang="fr-FR" altLang="fr-FR" sz="1800" dirty="0"/>
              <a:t>…</a:t>
            </a:r>
            <a:r>
              <a:rPr lang="fr-FR" altLang="fr-FR" sz="1800" b="1" dirty="0"/>
              <a:t>)</a:t>
            </a:r>
          </a:p>
          <a:p>
            <a:pPr eaLnBrk="1" hangingPunct="1"/>
            <a:endParaRPr lang="fr-FR" altLang="fr-FR" sz="1600" b="1" dirty="0"/>
          </a:p>
          <a:p>
            <a:pPr eaLnBrk="1" hangingPunct="1"/>
            <a:r>
              <a:rPr lang="fr-FR" altLang="fr-FR" sz="2000" b="1" dirty="0"/>
              <a:t>In 2019: PIRATA-France </a:t>
            </a:r>
            <a:r>
              <a:rPr lang="fr-FR" altLang="fr-FR" sz="2000" b="1" dirty="0" err="1"/>
              <a:t>evaluated</a:t>
            </a:r>
            <a:r>
              <a:rPr lang="fr-FR" altLang="fr-FR" sz="2000" b="1" dirty="0"/>
              <a:t> by CNRS (as </a:t>
            </a:r>
            <a:r>
              <a:rPr lang="fr-FR" altLang="fr-FR" sz="2000" b="1" dirty="0" err="1"/>
              <a:t>every</a:t>
            </a:r>
            <a:r>
              <a:rPr lang="fr-FR" altLang="fr-FR" sz="2000" b="1" dirty="0"/>
              <a:t> 5 </a:t>
            </a:r>
            <a:r>
              <a:rPr lang="fr-FR" altLang="fr-FR" sz="2000" b="1" dirty="0" err="1"/>
              <a:t>years</a:t>
            </a:r>
            <a:r>
              <a:rPr lang="fr-FR" altLang="fr-FR" sz="2000" b="1" dirty="0"/>
              <a:t>) </a:t>
            </a:r>
            <a:r>
              <a:rPr lang="fr-FR" altLang="fr-FR" sz="2000" b="1" dirty="0" err="1"/>
              <a:t>with</a:t>
            </a:r>
            <a:r>
              <a:rPr lang="fr-FR" altLang="fr-FR" sz="2000" b="1" dirty="0"/>
              <a:t> </a:t>
            </a:r>
            <a:r>
              <a:rPr lang="fr-FR" altLang="fr-FR" sz="2000" b="1" dirty="0" err="1"/>
              <a:t>succes</a:t>
            </a:r>
            <a:r>
              <a:rPr lang="fr-FR" altLang="fr-FR" sz="2000" b="1" dirty="0"/>
              <a:t>: </a:t>
            </a:r>
          </a:p>
          <a:p>
            <a:pPr eaLnBrk="1" hangingPunct="1"/>
            <a:endParaRPr lang="fr-FR" altLang="fr-FR" sz="2000" b="1" dirty="0"/>
          </a:p>
          <a:p>
            <a:pPr eaLnBrk="1" hangingPunct="1"/>
            <a:r>
              <a:rPr lang="fr-FR" altLang="fr-FR" sz="2000" b="1" dirty="0"/>
              <a:t>=&gt; </a:t>
            </a:r>
            <a:r>
              <a:rPr lang="fr-FR" altLang="fr-FR" sz="2000" b="1" dirty="0" err="1"/>
              <a:t>renewal</a:t>
            </a:r>
            <a:r>
              <a:rPr lang="fr-FR" altLang="fr-FR" sz="2000" b="1" dirty="0"/>
              <a:t> of </a:t>
            </a:r>
            <a:r>
              <a:rPr lang="fr-FR" altLang="fr-FR" sz="2000" b="1" dirty="0" err="1"/>
              <a:t>its</a:t>
            </a:r>
            <a:r>
              <a:rPr lang="fr-FR" altLang="fr-FR" sz="2000" b="1" dirty="0"/>
              <a:t> label « National Observations Service for </a:t>
            </a:r>
            <a:r>
              <a:rPr lang="fr-FR" altLang="fr-FR" sz="2000" b="1" dirty="0" err="1"/>
              <a:t>Ocean</a:t>
            </a:r>
            <a:r>
              <a:rPr lang="fr-FR" altLang="fr-FR" sz="2000" b="1" dirty="0"/>
              <a:t>-Atmosphère » </a:t>
            </a:r>
          </a:p>
          <a:p>
            <a:pPr eaLnBrk="1" hangingPunct="1"/>
            <a:endParaRPr lang="fr-FR" altLang="fr-FR" sz="2000" b="1" dirty="0"/>
          </a:p>
          <a:p>
            <a:pPr eaLnBrk="1" hangingPunct="1"/>
            <a:r>
              <a:rPr lang="fr-FR" altLang="fr-FR" sz="2000" b="1" dirty="0"/>
              <a:t>	</a:t>
            </a:r>
            <a:r>
              <a:rPr lang="fr-FR" altLang="fr-FR" sz="2000" b="1" i="1" dirty="0"/>
              <a:t>(important for </a:t>
            </a:r>
            <a:r>
              <a:rPr lang="fr-FR" altLang="fr-FR" sz="2000" b="1" i="1" dirty="0" err="1"/>
              <a:t>institutional</a:t>
            </a:r>
            <a:r>
              <a:rPr lang="fr-FR" altLang="fr-FR" sz="2000" b="1" i="1" dirty="0"/>
              <a:t> support &amp; </a:t>
            </a:r>
            <a:r>
              <a:rPr lang="fr-FR" altLang="fr-FR" sz="2000" b="1" i="1" dirty="0" err="1"/>
              <a:t>fundings</a:t>
            </a:r>
            <a:r>
              <a:rPr lang="fr-FR" altLang="fr-FR" sz="2000" b="1" i="1" dirty="0"/>
              <a:t>, </a:t>
            </a:r>
            <a:r>
              <a:rPr lang="fr-FR" altLang="fr-FR" sz="2000" b="1" i="1" dirty="0" err="1"/>
              <a:t>cruises</a:t>
            </a:r>
            <a:r>
              <a:rPr lang="fr-FR" altLang="fr-FR" sz="2000" b="1" i="1" dirty="0"/>
              <a:t>’ </a:t>
            </a:r>
            <a:r>
              <a:rPr lang="fr-FR" altLang="fr-FR" sz="2000" b="1" i="1" dirty="0" err="1"/>
              <a:t>vessel</a:t>
            </a:r>
            <a:r>
              <a:rPr lang="fr-FR" altLang="fr-FR" sz="2000" b="1" i="1" dirty="0"/>
              <a:t> time etc.)</a:t>
            </a:r>
          </a:p>
          <a:p>
            <a:pPr algn="ctr" eaLnBrk="1" hangingPunct="1"/>
            <a:endParaRPr lang="fr-FR" altLang="fr-FR" sz="2000" b="1" i="1" u="sng" dirty="0"/>
          </a:p>
        </p:txBody>
      </p:sp>
      <p:pic>
        <p:nvPicPr>
          <p:cNvPr id="3079" name="Picture 4" descr="Agrandir l'imag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613" y="5934075"/>
            <a:ext cx="10556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sp>
        <p:nvSpPr>
          <p:cNvPr id="9" name="Espace réservé du pied de page 1"/>
          <p:cNvSpPr>
            <a:spLocks noGrp="1"/>
          </p:cNvSpPr>
          <p:nvPr>
            <p:ph type="ftr" sz="quarter" idx="11"/>
          </p:nvPr>
        </p:nvSpPr>
        <p:spPr>
          <a:xfrm>
            <a:off x="2359025" y="6492875"/>
            <a:ext cx="4301207" cy="365125"/>
          </a:xfrm>
        </p:spPr>
        <p:txBody>
          <a:bodyPr/>
          <a:lstStyle/>
          <a:p>
            <a:r>
              <a:rPr lang="en-US" dirty="0"/>
              <a:t>PIRATA 24b / PIRATA </a:t>
            </a:r>
            <a:r>
              <a:rPr lang="en-US" dirty="0" err="1"/>
              <a:t>visio</a:t>
            </a:r>
            <a:r>
              <a:rPr lang="en-US" dirty="0"/>
              <a:t> Meeting,  April 22, 2020</a:t>
            </a:r>
            <a:endParaRPr lang="fr-FR" dirty="0"/>
          </a:p>
        </p:txBody>
      </p:sp>
    </p:spTree>
    <p:extLst>
      <p:ext uri="{BB962C8B-B14F-4D97-AF65-F5344CB8AC3E}">
        <p14:creationId xmlns:p14="http://schemas.microsoft.com/office/powerpoint/2010/main" val="1887021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4720" y="2497887"/>
            <a:ext cx="5040560" cy="3780420"/>
          </a:xfrm>
          <a:prstGeom prst="rect">
            <a:avLst/>
          </a:prstGeom>
        </p:spPr>
      </p:pic>
      <p:pic>
        <p:nvPicPr>
          <p:cNvPr id="4" name="Image 9" descr="C:\bb\campagnes\PIRATA\FR30_2020\Tee_shirts&amp;mugs\logo_FR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312" y="122331"/>
            <a:ext cx="1478735" cy="132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2020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6" name="Rectangle 6"/>
          <p:cNvSpPr>
            <a:spLocks noChangeArrowheads="1"/>
          </p:cNvSpPr>
          <p:nvPr/>
        </p:nvSpPr>
        <p:spPr bwMode="auto">
          <a:xfrm>
            <a:off x="218305" y="626730"/>
            <a:ext cx="8707389" cy="646331"/>
          </a:xfrm>
          <a:prstGeom prst="rect">
            <a:avLst/>
          </a:prstGeom>
          <a:noFill/>
          <a:ln>
            <a:noFill/>
          </a:ln>
          <a:effectLst/>
        </p:spPr>
        <p:txBody>
          <a:bodyPr wrap="square">
            <a:spAutoFit/>
          </a:bodyPr>
          <a:lstStyle/>
          <a:p>
            <a:pPr>
              <a:defRPr/>
            </a:pPr>
            <a:r>
              <a:rPr lang="fr-FR" sz="2000" b="1" u="sng" dirty="0">
                <a:solidFill>
                  <a:schemeClr val="accent2"/>
                </a:solidFill>
                <a:latin typeface="Times New Roman" charset="0"/>
                <a:ea typeface="ＭＳ Ｐゴシック" charset="-128"/>
              </a:rPr>
              <a:t>The PIRATA FR30 </a:t>
            </a:r>
            <a:r>
              <a:rPr lang="fr-FR" sz="2000" b="1" u="sng" dirty="0" err="1">
                <a:solidFill>
                  <a:schemeClr val="accent2"/>
                </a:solidFill>
                <a:latin typeface="Times New Roman" charset="0"/>
                <a:ea typeface="ＭＳ Ｐゴシック" charset="-128"/>
              </a:rPr>
              <a:t>cruise</a:t>
            </a:r>
            <a:r>
              <a:rPr lang="fr-FR" sz="2000" b="1" u="sng" dirty="0">
                <a:solidFill>
                  <a:schemeClr val="accent2"/>
                </a:solidFill>
                <a:latin typeface="Times New Roman" charset="0"/>
                <a:ea typeface="ＭＳ Ｐゴシック" charset="-128"/>
              </a:rPr>
              <a:t>:</a:t>
            </a:r>
          </a:p>
          <a:p>
            <a:pPr>
              <a:defRPr/>
            </a:pPr>
            <a:r>
              <a:rPr lang="en-US" sz="1600"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16 – March 31, 2020</a:t>
            </a:r>
          </a:p>
        </p:txBody>
      </p:sp>
      <p:sp>
        <p:nvSpPr>
          <p:cNvPr id="7" name="ZoneTexte 6"/>
          <p:cNvSpPr txBox="1"/>
          <p:nvPr/>
        </p:nvSpPr>
        <p:spPr>
          <a:xfrm>
            <a:off x="395536" y="1700808"/>
            <a:ext cx="8371715" cy="369332"/>
          </a:xfrm>
          <a:prstGeom prst="rect">
            <a:avLst/>
          </a:prstGeom>
          <a:noFill/>
        </p:spPr>
        <p:txBody>
          <a:bodyPr wrap="none" rtlCol="0">
            <a:spAutoFit/>
          </a:bodyPr>
          <a:lstStyle/>
          <a:p>
            <a:r>
              <a:rPr lang="fr-FR" dirty="0"/>
              <a:t>Last info &amp; </a:t>
            </a:r>
            <a:r>
              <a:rPr lang="fr-FR" dirty="0" err="1"/>
              <a:t>view</a:t>
            </a:r>
            <a:r>
              <a:rPr lang="fr-FR" dirty="0"/>
              <a:t> (</a:t>
            </a:r>
            <a:r>
              <a:rPr lang="fr-FR" i="1" dirty="0" err="1"/>
              <a:t>just</a:t>
            </a:r>
            <a:r>
              <a:rPr lang="fr-FR" i="1" dirty="0"/>
              <a:t> for « the fun »): </a:t>
            </a:r>
            <a:r>
              <a:rPr lang="fr-FR" dirty="0"/>
              <a:t>The 6h short stop at </a:t>
            </a:r>
            <a:r>
              <a:rPr lang="fr-FR" dirty="0" err="1"/>
              <a:t>anchor</a:t>
            </a:r>
            <a:r>
              <a:rPr lang="fr-FR" dirty="0"/>
              <a:t> off Ste Helena Island!</a:t>
            </a:r>
          </a:p>
        </p:txBody>
      </p:sp>
    </p:spTree>
    <p:extLst>
      <p:ext uri="{BB962C8B-B14F-4D97-AF65-F5344CB8AC3E}">
        <p14:creationId xmlns:p14="http://schemas.microsoft.com/office/powerpoint/2010/main" val="955927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1052736"/>
            <a:ext cx="8682460" cy="5078313"/>
          </a:xfrm>
          <a:prstGeom prst="rect">
            <a:avLst/>
          </a:prstGeom>
        </p:spPr>
        <p:txBody>
          <a:bodyPr wrap="square">
            <a:spAutoFit/>
          </a:bodyPr>
          <a:lstStyle/>
          <a:p>
            <a:pPr marL="342900" indent="-342900">
              <a:buAutoNum type="arabicParenR"/>
            </a:pPr>
            <a:r>
              <a:rPr lang="en-US" i="1" dirty="0"/>
              <a:t>Waiting for the end of the lockdown (probably mid-May):</a:t>
            </a:r>
          </a:p>
          <a:p>
            <a:pPr marL="1200150" lvl="2" indent="-285750">
              <a:buFont typeface="Symbol" panose="05050102010706020507" pitchFamily="18" charset="2"/>
              <a:buChar char="Þ"/>
            </a:pPr>
            <a:r>
              <a:rPr lang="en-US" i="1" dirty="0"/>
              <a:t>Retrieval of the PIRATA material onboard the R/V THALASSA &amp; shipping back to PMEL </a:t>
            </a:r>
          </a:p>
          <a:p>
            <a:pPr marL="1200150" lvl="2" indent="-285750">
              <a:buFont typeface="Symbol" panose="05050102010706020507" pitchFamily="18" charset="2"/>
              <a:buChar char="Þ"/>
            </a:pPr>
            <a:r>
              <a:rPr lang="en-US" i="1" dirty="0"/>
              <a:t>Retrieval of the 6S8E buoy material from Sao Tomé &amp; shipping back to PMEL</a:t>
            </a:r>
            <a:endParaRPr lang="fr-FR" i="1" dirty="0"/>
          </a:p>
          <a:p>
            <a:endParaRPr lang="fr-FR" i="1" dirty="0"/>
          </a:p>
          <a:p>
            <a:r>
              <a:rPr lang="fr-FR" i="1" dirty="0"/>
              <a:t>2) Evaluation by the French « national </a:t>
            </a:r>
            <a:r>
              <a:rPr lang="fr-FR" i="1" dirty="0" err="1"/>
              <a:t>fleet</a:t>
            </a:r>
            <a:r>
              <a:rPr lang="fr-FR" i="1" dirty="0"/>
              <a:t> </a:t>
            </a:r>
            <a:r>
              <a:rPr lang="fr-FR" i="1" dirty="0" err="1"/>
              <a:t>scientific</a:t>
            </a:r>
            <a:r>
              <a:rPr lang="fr-FR" i="1" dirty="0"/>
              <a:t> </a:t>
            </a:r>
            <a:r>
              <a:rPr lang="fr-FR" i="1" dirty="0" err="1"/>
              <a:t>committee</a:t>
            </a:r>
            <a:r>
              <a:rPr lang="fr-FR" i="1" dirty="0"/>
              <a:t> » of PIRATA </a:t>
            </a:r>
            <a:r>
              <a:rPr lang="fr-FR" i="1" dirty="0" err="1"/>
              <a:t>cruises</a:t>
            </a:r>
            <a:r>
              <a:rPr lang="fr-FR" i="1" dirty="0"/>
              <a:t>, </a:t>
            </a:r>
          </a:p>
          <a:p>
            <a:r>
              <a:rPr lang="fr-FR" i="1" dirty="0"/>
              <a:t>in </a:t>
            </a:r>
            <a:r>
              <a:rPr lang="fr-FR" i="1" dirty="0" err="1"/>
              <a:t>order</a:t>
            </a:r>
            <a:r>
              <a:rPr lang="fr-FR" i="1" dirty="0"/>
              <a:t> to </a:t>
            </a:r>
            <a:r>
              <a:rPr lang="fr-FR" i="1" dirty="0" err="1"/>
              <a:t>maintain</a:t>
            </a:r>
            <a:r>
              <a:rPr lang="fr-FR" i="1" dirty="0"/>
              <a:t> the </a:t>
            </a:r>
            <a:r>
              <a:rPr lang="fr-FR" i="1" dirty="0" err="1"/>
              <a:t>annual</a:t>
            </a:r>
            <a:r>
              <a:rPr lang="fr-FR" i="1" dirty="0"/>
              <a:t> </a:t>
            </a:r>
            <a:r>
              <a:rPr lang="fr-FR" i="1" dirty="0" err="1"/>
              <a:t>vessel</a:t>
            </a:r>
            <a:r>
              <a:rPr lang="fr-FR" i="1" dirty="0"/>
              <a:t> time (no </a:t>
            </a:r>
            <a:r>
              <a:rPr lang="fr-FR" i="1" dirty="0" err="1"/>
              <a:t>worry</a:t>
            </a:r>
            <a:r>
              <a:rPr lang="fr-FR" i="1" dirty="0"/>
              <a:t>!). </a:t>
            </a:r>
          </a:p>
          <a:p>
            <a:endParaRPr lang="fr-FR" i="1" dirty="0"/>
          </a:p>
          <a:p>
            <a:r>
              <a:rPr lang="fr-FR" i="1" dirty="0"/>
              <a:t>3) GOOD NEWS… </a:t>
            </a:r>
            <a:r>
              <a:rPr lang="fr-FR" i="1" dirty="0" err="1"/>
              <a:t>Potential</a:t>
            </a:r>
            <a:r>
              <a:rPr lang="fr-FR" i="1" dirty="0"/>
              <a:t> </a:t>
            </a:r>
            <a:r>
              <a:rPr lang="fr-FR" i="1" dirty="0" err="1"/>
              <a:t>recruitement</a:t>
            </a:r>
            <a:r>
              <a:rPr lang="fr-FR" i="1" dirty="0"/>
              <a:t> at IRD/US IMAGO of a « </a:t>
            </a:r>
            <a:r>
              <a:rPr lang="fr-FR" i="1" dirty="0" err="1"/>
              <a:t>chemistry</a:t>
            </a:r>
            <a:r>
              <a:rPr lang="fr-FR" i="1" dirty="0"/>
              <a:t> </a:t>
            </a:r>
            <a:r>
              <a:rPr lang="fr-FR" i="1" dirty="0" err="1"/>
              <a:t>engineer</a:t>
            </a:r>
            <a:r>
              <a:rPr lang="fr-FR" i="1" dirty="0"/>
              <a:t> »! </a:t>
            </a:r>
          </a:p>
          <a:p>
            <a:r>
              <a:rPr lang="fr-FR" i="1" dirty="0"/>
              <a:t>This </a:t>
            </a:r>
            <a:r>
              <a:rPr lang="fr-FR" i="1" dirty="0" err="1"/>
              <a:t>should</a:t>
            </a:r>
            <a:r>
              <a:rPr lang="fr-FR" i="1" dirty="0"/>
              <a:t> </a:t>
            </a:r>
            <a:r>
              <a:rPr lang="fr-FR" i="1" dirty="0" err="1"/>
              <a:t>allow</a:t>
            </a:r>
            <a:r>
              <a:rPr lang="fr-FR" i="1" dirty="0"/>
              <a:t> to </a:t>
            </a:r>
            <a:r>
              <a:rPr lang="fr-FR" i="1" dirty="0" err="1"/>
              <a:t>maintain</a:t>
            </a:r>
            <a:r>
              <a:rPr lang="fr-FR" i="1" dirty="0"/>
              <a:t> the </a:t>
            </a:r>
            <a:r>
              <a:rPr lang="fr-FR" i="1" dirty="0" err="1"/>
              <a:t>nutrients</a:t>
            </a:r>
            <a:r>
              <a:rPr lang="fr-FR" i="1" dirty="0"/>
              <a:t> </a:t>
            </a:r>
            <a:r>
              <a:rPr lang="fr-FR" i="1" dirty="0" err="1"/>
              <a:t>analysis</a:t>
            </a:r>
            <a:r>
              <a:rPr lang="fr-FR" i="1" dirty="0"/>
              <a:t> (</a:t>
            </a:r>
            <a:r>
              <a:rPr lang="fr-FR" i="1" dirty="0" err="1"/>
              <a:t>risk</a:t>
            </a:r>
            <a:r>
              <a:rPr lang="fr-FR" i="1" dirty="0"/>
              <a:t> </a:t>
            </a:r>
            <a:r>
              <a:rPr lang="fr-FR" i="1" dirty="0" err="1"/>
              <a:t>after</a:t>
            </a:r>
            <a:r>
              <a:rPr lang="fr-FR" i="1" dirty="0"/>
              <a:t> the retirement of </a:t>
            </a:r>
            <a:r>
              <a:rPr lang="fr-FR" i="1" dirty="0" err="1"/>
              <a:t>F.Baurand</a:t>
            </a:r>
            <a:r>
              <a:rPr lang="fr-FR" i="1" dirty="0"/>
              <a:t> in 2022… confirmation in a few </a:t>
            </a:r>
            <a:r>
              <a:rPr lang="fr-FR" i="1" dirty="0" err="1"/>
              <a:t>weeks</a:t>
            </a:r>
            <a:r>
              <a:rPr lang="fr-FR" i="1" dirty="0"/>
              <a:t>!).</a:t>
            </a:r>
          </a:p>
          <a:p>
            <a:endParaRPr lang="fr-FR" i="1" dirty="0"/>
          </a:p>
          <a:p>
            <a:r>
              <a:rPr lang="fr-FR" i="1" dirty="0"/>
              <a:t>4) Jérôme </a:t>
            </a:r>
            <a:r>
              <a:rPr lang="fr-FR" i="1" dirty="0" err="1"/>
              <a:t>Llido</a:t>
            </a:r>
            <a:r>
              <a:rPr lang="fr-FR" i="1" dirty="0"/>
              <a:t> </a:t>
            </a:r>
            <a:r>
              <a:rPr lang="fr-FR" i="1" dirty="0" err="1"/>
              <a:t>will</a:t>
            </a:r>
            <a:r>
              <a:rPr lang="fr-FR" i="1" dirty="0"/>
              <a:t> </a:t>
            </a:r>
            <a:r>
              <a:rPr lang="fr-FR" i="1" dirty="0" err="1"/>
              <a:t>soon</a:t>
            </a:r>
            <a:r>
              <a:rPr lang="fr-FR" i="1" dirty="0"/>
              <a:t> replace </a:t>
            </a:r>
            <a:r>
              <a:rPr lang="fr-FR" i="1" dirty="0" err="1"/>
              <a:t>B.Bourlès</a:t>
            </a:r>
            <a:r>
              <a:rPr lang="fr-FR" i="1" dirty="0"/>
              <a:t> as </a:t>
            </a:r>
            <a:r>
              <a:rPr lang="fr-FR" i="1" dirty="0" err="1"/>
              <a:t>coordinator</a:t>
            </a:r>
            <a:r>
              <a:rPr lang="fr-FR" i="1" dirty="0"/>
              <a:t> (2021 or 2022). </a:t>
            </a:r>
          </a:p>
          <a:p>
            <a:r>
              <a:rPr lang="fr-FR" i="1" dirty="0"/>
              <a:t>He </a:t>
            </a:r>
            <a:r>
              <a:rPr lang="fr-FR" i="1" dirty="0" err="1"/>
              <a:t>should</a:t>
            </a:r>
            <a:r>
              <a:rPr lang="fr-FR" i="1" dirty="0"/>
              <a:t> </a:t>
            </a:r>
            <a:r>
              <a:rPr lang="fr-FR" i="1" dirty="0" err="1"/>
              <a:t>be</a:t>
            </a:r>
            <a:r>
              <a:rPr lang="fr-FR" i="1" dirty="0"/>
              <a:t> part of the PIRATA SSG and </a:t>
            </a:r>
            <a:r>
              <a:rPr lang="fr-FR" i="1" dirty="0" err="1"/>
              <a:t>B.Bourlès</a:t>
            </a:r>
            <a:r>
              <a:rPr lang="fr-FR" i="1" dirty="0"/>
              <a:t> </a:t>
            </a:r>
            <a:r>
              <a:rPr lang="fr-FR" i="1" dirty="0" err="1"/>
              <a:t>should</a:t>
            </a:r>
            <a:r>
              <a:rPr lang="fr-FR" i="1" dirty="0"/>
              <a:t> </a:t>
            </a:r>
            <a:r>
              <a:rPr lang="fr-FR" i="1" dirty="0" err="1"/>
              <a:t>leave</a:t>
            </a:r>
            <a:r>
              <a:rPr lang="fr-FR" i="1" dirty="0"/>
              <a:t> (but as/if </a:t>
            </a:r>
            <a:r>
              <a:rPr lang="fr-FR" i="1" dirty="0" err="1"/>
              <a:t>invited</a:t>
            </a:r>
            <a:r>
              <a:rPr lang="fr-FR" i="1" dirty="0"/>
              <a:t>… ). </a:t>
            </a:r>
          </a:p>
          <a:p>
            <a:endParaRPr lang="fr-FR" i="1" dirty="0"/>
          </a:p>
          <a:p>
            <a:pPr lvl="2"/>
            <a:endParaRPr lang="en-US" i="1" dirty="0"/>
          </a:p>
          <a:p>
            <a:pPr marL="1200150" lvl="2" indent="-285750">
              <a:buFont typeface="Symbol" panose="05050102010706020507" pitchFamily="18" charset="2"/>
              <a:buChar char="Þ"/>
            </a:pPr>
            <a:endParaRPr lang="en-US" i="1" dirty="0"/>
          </a:p>
          <a:p>
            <a:pPr marL="1200150" lvl="2" indent="-285750">
              <a:buFont typeface="Symbol" panose="05050102010706020507" pitchFamily="18" charset="2"/>
              <a:buChar char="Þ"/>
            </a:pPr>
            <a:r>
              <a:rPr lang="en-US" i="1" dirty="0"/>
              <a:t>MOST IMPORTANT: the </a:t>
            </a:r>
            <a:r>
              <a:rPr lang="en-US" i="1" dirty="0" err="1"/>
              <a:t>MoU</a:t>
            </a:r>
            <a:r>
              <a:rPr lang="en-US" i="1" dirty="0"/>
              <a:t> and fishing activities…</a:t>
            </a:r>
            <a:endParaRPr lang="fr-FR" i="1" dirty="0"/>
          </a:p>
        </p:txBody>
      </p:sp>
      <p:sp>
        <p:nvSpPr>
          <p:cNvPr id="12"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a:solidFill>
                  <a:schemeClr val="accent2"/>
                </a:solidFill>
                <a:effectLst>
                  <a:outerShdw blurRad="38100" dist="38100" dir="2700000" algn="tl">
                    <a:srgbClr val="000000"/>
                  </a:outerShdw>
                </a:effectLst>
              </a:rPr>
              <a:t>At </a:t>
            </a:r>
            <a:r>
              <a:rPr lang="fr-FR" sz="2000" dirty="0" err="1">
                <a:solidFill>
                  <a:schemeClr val="accent2"/>
                </a:solidFill>
                <a:effectLst>
                  <a:outerShdw blurRad="38100" dist="38100" dir="2700000" algn="tl">
                    <a:srgbClr val="000000"/>
                  </a:outerShdw>
                </a:effectLst>
              </a:rPr>
              <a:t>now</a:t>
            </a:r>
            <a:r>
              <a:rPr lang="fr-FR" sz="2000" dirty="0">
                <a:solidFill>
                  <a:schemeClr val="accent2"/>
                </a:solidFill>
                <a:effectLst>
                  <a:outerShdw blurRad="38100" dist="38100" dir="2700000" algn="tl">
                    <a:srgbClr val="000000"/>
                  </a:outerShdw>
                </a:effectLst>
              </a:rPr>
              <a:t> &amp; perspectives for PIRATA in France ?</a:t>
            </a:r>
            <a:endParaRPr lang="fr-FR" sz="2000" dirty="0">
              <a:solidFill>
                <a:schemeClr val="accent2"/>
              </a:solidFill>
            </a:endParaRPr>
          </a:p>
        </p:txBody>
      </p:sp>
    </p:spTree>
    <p:extLst>
      <p:ext uri="{BB962C8B-B14F-4D97-AF65-F5344CB8AC3E}">
        <p14:creationId xmlns:p14="http://schemas.microsoft.com/office/powerpoint/2010/main" val="2075634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979712" y="6492875"/>
            <a:ext cx="4904184" cy="365125"/>
          </a:xfrm>
        </p:spPr>
        <p:txBody>
          <a:bodyPr/>
          <a:lstStyle/>
          <a:p>
            <a:r>
              <a:rPr lang="en-US"/>
              <a:t>PIRATA 23 / TAOS Meeting, Marseille, Oct 24, 2018</a:t>
            </a:r>
            <a:endParaRPr lang="fr-FR"/>
          </a:p>
        </p:txBody>
      </p:sp>
      <p:sp>
        <p:nvSpPr>
          <p:cNvPr id="3" name="Rectangle 2"/>
          <p:cNvSpPr/>
          <p:nvPr/>
        </p:nvSpPr>
        <p:spPr>
          <a:xfrm>
            <a:off x="179512" y="188640"/>
            <a:ext cx="9108504" cy="6924973"/>
          </a:xfrm>
          <a:prstGeom prst="rect">
            <a:avLst/>
          </a:prstGeom>
        </p:spPr>
        <p:txBody>
          <a:bodyPr wrap="square">
            <a:spAutoFit/>
          </a:bodyPr>
          <a:lstStyle/>
          <a:p>
            <a:pPr algn="ctr"/>
            <a:r>
              <a:rPr lang="en-US" sz="1600" b="1" dirty="0"/>
              <a:t>=&gt; </a:t>
            </a:r>
            <a:r>
              <a:rPr lang="en-US" b="1" u="sng" dirty="0"/>
              <a:t>DISCUSSIONS:</a:t>
            </a:r>
            <a:r>
              <a:rPr lang="fr-FR" b="1" dirty="0"/>
              <a:t> </a:t>
            </a:r>
            <a:r>
              <a:rPr lang="en-US" b="1" u="sng" dirty="0"/>
              <a:t>A few issues to be discussed (to be completed…) with/by PRB:</a:t>
            </a:r>
          </a:p>
          <a:p>
            <a:endParaRPr lang="en-US" sz="1600" u="sng" dirty="0"/>
          </a:p>
          <a:p>
            <a:endParaRPr lang="en-US" u="sng" dirty="0"/>
          </a:p>
          <a:p>
            <a:r>
              <a:rPr lang="en-US" u="sng" dirty="0"/>
              <a:t>To think for the PIRATA </a:t>
            </a:r>
            <a:r>
              <a:rPr lang="en-US" u="sng" dirty="0" err="1"/>
              <a:t>MoU</a:t>
            </a:r>
            <a:r>
              <a:rPr lang="en-US" u="sng" dirty="0"/>
              <a:t>: </a:t>
            </a:r>
          </a:p>
          <a:p>
            <a:endParaRPr lang="en-US" u="sng" dirty="0"/>
          </a:p>
          <a:p>
            <a:endParaRPr lang="en-US" dirty="0"/>
          </a:p>
          <a:p>
            <a:r>
              <a:rPr lang="fr-FR" u="sng" dirty="0" err="1"/>
              <a:t>Worrisome</a:t>
            </a:r>
            <a:r>
              <a:rPr lang="fr-FR" u="sng" dirty="0"/>
              <a:t> perspectives (budgets &amp; </a:t>
            </a:r>
            <a:r>
              <a:rPr lang="fr-FR" u="sng" dirty="0" err="1"/>
              <a:t>institutional</a:t>
            </a:r>
            <a:r>
              <a:rPr lang="fr-FR" u="sng" dirty="0"/>
              <a:t> supports) </a:t>
            </a:r>
          </a:p>
          <a:p>
            <a:endParaRPr lang="en-US" dirty="0"/>
          </a:p>
          <a:p>
            <a:r>
              <a:rPr lang="en-US" dirty="0"/>
              <a:t>Issues with </a:t>
            </a:r>
            <a:r>
              <a:rPr lang="en-US" u="sng" dirty="0"/>
              <a:t>fishing activities </a:t>
            </a:r>
            <a:r>
              <a:rPr lang="en-US" dirty="0"/>
              <a:t>off Brazil, along the equator (23W) and in the Gulf of Guinea</a:t>
            </a:r>
          </a:p>
          <a:p>
            <a:r>
              <a:rPr lang="en-US" dirty="0"/>
              <a:t>		(</a:t>
            </a:r>
            <a:r>
              <a:rPr lang="en-US" i="1" dirty="0"/>
              <a:t>discussions to have with CICTA-ICCAT, in order they take same decisions than IOTC-CTOI in the Indian Ocean… even not always efficient! Some inputs in annex slide.) </a:t>
            </a:r>
          </a:p>
          <a:p>
            <a:endParaRPr lang="fr-FR" dirty="0"/>
          </a:p>
          <a:p>
            <a:r>
              <a:rPr lang="en-US" dirty="0"/>
              <a:t>How to deal with the </a:t>
            </a:r>
            <a:r>
              <a:rPr lang="en-US" u="sng" dirty="0"/>
              <a:t>20S-10W buoy </a:t>
            </a:r>
            <a:r>
              <a:rPr lang="en-US" dirty="0"/>
              <a:t>in the close future (see Mike’s presentation)?</a:t>
            </a:r>
          </a:p>
          <a:p>
            <a:endParaRPr lang="en-US" dirty="0"/>
          </a:p>
          <a:p>
            <a:r>
              <a:rPr lang="en-US" dirty="0"/>
              <a:t>Other sources of </a:t>
            </a:r>
            <a:r>
              <a:rPr lang="en-US" dirty="0" err="1"/>
              <a:t>fundings</a:t>
            </a:r>
            <a:r>
              <a:rPr lang="en-US" dirty="0"/>
              <a:t> for sensors purchasing (in support of PMEL expanses?). </a:t>
            </a:r>
            <a:endParaRPr lang="en-US" u="sng" dirty="0"/>
          </a:p>
          <a:p>
            <a:r>
              <a:rPr lang="en-US" dirty="0"/>
              <a:t>  </a:t>
            </a:r>
            <a:endParaRPr lang="fr-FR" dirty="0"/>
          </a:p>
          <a:p>
            <a:r>
              <a:rPr lang="en-US" u="sng" dirty="0"/>
              <a:t>SSG composition </a:t>
            </a:r>
            <a:r>
              <a:rPr lang="en-US" dirty="0"/>
              <a:t>: ….  </a:t>
            </a:r>
            <a:r>
              <a:rPr lang="en-US" i="1" dirty="0"/>
              <a:t>Issue with Nathalie who left (who for biogeochemistry in France/or Germany?)</a:t>
            </a:r>
          </a:p>
          <a:p>
            <a:endParaRPr lang="en-US" i="1" dirty="0"/>
          </a:p>
          <a:p>
            <a:r>
              <a:rPr lang="en-US" u="sng" dirty="0"/>
              <a:t>Brazilian cruises data</a:t>
            </a:r>
          </a:p>
          <a:p>
            <a:endParaRPr lang="en-US" dirty="0"/>
          </a:p>
          <a:p>
            <a:r>
              <a:rPr lang="en-US" u="sng" dirty="0"/>
              <a:t>DOI</a:t>
            </a:r>
            <a:r>
              <a:rPr lang="en-US" dirty="0"/>
              <a:t>: </a:t>
            </a:r>
            <a:r>
              <a:rPr lang="en-US" dirty="0" err="1"/>
              <a:t>Pirata</a:t>
            </a:r>
            <a:r>
              <a:rPr lang="en-US" dirty="0"/>
              <a:t> buoys data</a:t>
            </a:r>
            <a:endParaRPr lang="fr-FR" dirty="0"/>
          </a:p>
          <a:p>
            <a:r>
              <a:rPr lang="en-US" dirty="0"/>
              <a:t> </a:t>
            </a:r>
            <a:endParaRPr lang="fr-FR" dirty="0"/>
          </a:p>
          <a:p>
            <a:endParaRPr lang="fr-FR" sz="1600" dirty="0"/>
          </a:p>
          <a:p>
            <a:endParaRPr lang="fr-FR" sz="1600" dirty="0"/>
          </a:p>
        </p:txBody>
      </p:sp>
    </p:spTree>
    <p:extLst>
      <p:ext uri="{BB962C8B-B14F-4D97-AF65-F5344CB8AC3E}">
        <p14:creationId xmlns:p14="http://schemas.microsoft.com/office/powerpoint/2010/main" val="3558517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3892" y="548680"/>
            <a:ext cx="6552728" cy="4914546"/>
          </a:xfrm>
          <a:prstGeom prst="rect">
            <a:avLst/>
          </a:prstGeom>
        </p:spPr>
      </p:pic>
      <p:sp>
        <p:nvSpPr>
          <p:cNvPr id="4" name="Text Box 3"/>
          <p:cNvSpPr txBox="1">
            <a:spLocks noChangeArrowheads="1"/>
          </p:cNvSpPr>
          <p:nvPr/>
        </p:nvSpPr>
        <p:spPr bwMode="auto">
          <a:xfrm>
            <a:off x="468312" y="5463226"/>
            <a:ext cx="8243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sz="2400" b="1" dirty="0">
              <a:solidFill>
                <a:schemeClr val="accent2"/>
              </a:solidFill>
              <a:latin typeface="Times New Roman" pitchFamily="18" charset="0"/>
            </a:endParaRPr>
          </a:p>
          <a:p>
            <a:pPr eaLnBrk="1" hangingPunct="1"/>
            <a:r>
              <a:rPr lang="fr-FR" sz="2400" b="1" dirty="0">
                <a:solidFill>
                  <a:srgbClr val="0070C0"/>
                </a:solidFill>
                <a:latin typeface="Times New Roman" pitchFamily="18" charset="0"/>
              </a:rPr>
              <a:t>			 </a:t>
            </a:r>
            <a:r>
              <a:rPr lang="fr-FR" sz="2400" b="1" i="1" dirty="0">
                <a:solidFill>
                  <a:srgbClr val="0070C0"/>
                </a:solidFill>
                <a:latin typeface="Times New Roman" pitchFamily="18" charset="0"/>
              </a:rPr>
              <a:t>OBRIGADO / THANKS / MERCI  </a:t>
            </a:r>
            <a:r>
              <a:rPr lang="fr-FR" sz="2400" b="1" dirty="0">
                <a:solidFill>
                  <a:srgbClr val="0070C0"/>
                </a:solidFill>
                <a:latin typeface="Times New Roman" pitchFamily="18" charset="0"/>
              </a:rPr>
              <a:t>						</a:t>
            </a:r>
          </a:p>
        </p:txBody>
      </p:sp>
    </p:spTree>
    <p:extLst>
      <p:ext uri="{BB962C8B-B14F-4D97-AF65-F5344CB8AC3E}">
        <p14:creationId xmlns:p14="http://schemas.microsoft.com/office/powerpoint/2010/main" val="1420630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221" y="1052736"/>
            <a:ext cx="8964488" cy="4708981"/>
          </a:xfrm>
          <a:prstGeom prst="rect">
            <a:avLst/>
          </a:prstGeom>
          <a:noFill/>
        </p:spPr>
        <p:txBody>
          <a:bodyPr wrap="square" rtlCol="0">
            <a:spAutoFit/>
          </a:bodyPr>
          <a:lstStyle/>
          <a:p>
            <a:r>
              <a:rPr lang="en-US" sz="1200" dirty="0"/>
              <a:t>in the case of Brazil this fishery concerns trolling and hand line fishing. It has increased in recent years and seems to be the cause of the very large increase in Brazil's bigeye catches (when the bigeye quotas were established by CPC at ICCAT Brazil was fishing less than the threshold established at </a:t>
            </a:r>
            <a:r>
              <a:rPr lang="en-US" sz="1200" dirty="0" err="1"/>
              <a:t>at</a:t>
            </a:r>
            <a:r>
              <a:rPr lang="en-US" sz="1200" dirty="0"/>
              <a:t> the time, which enabled it to escape these measures and increase its catches; which of course is strongly criticized by the CPCs subject to the quota). Scientific contacts in Brazil are </a:t>
            </a:r>
            <a:r>
              <a:rPr lang="fr-FR" sz="1200" dirty="0"/>
              <a:t>Paulo </a:t>
            </a:r>
            <a:r>
              <a:rPr lang="fr-FR" sz="1200" dirty="0" err="1"/>
              <a:t>Travassos</a:t>
            </a:r>
            <a:r>
              <a:rPr lang="fr-FR" sz="1200" dirty="0"/>
              <a:t> </a:t>
            </a:r>
            <a:r>
              <a:rPr lang="fr-FR" sz="1200" dirty="0">
                <a:hlinkClick r:id="rId2"/>
              </a:rPr>
              <a:t>pautrax@hotmail.com</a:t>
            </a:r>
            <a:r>
              <a:rPr lang="fr-FR" sz="1200" dirty="0"/>
              <a:t>  &amp; </a:t>
            </a:r>
            <a:r>
              <a:rPr lang="fr-FR" sz="1200" dirty="0" err="1"/>
              <a:t>Gelson</a:t>
            </a:r>
            <a:r>
              <a:rPr lang="fr-FR" sz="1200" dirty="0"/>
              <a:t> Da Siva : </a:t>
            </a:r>
            <a:r>
              <a:rPr lang="fr-FR" sz="1200" dirty="0">
                <a:hlinkClick r:id="rId3"/>
              </a:rPr>
              <a:t>guelson@ufersa.edu.br</a:t>
            </a:r>
            <a:r>
              <a:rPr lang="fr-FR" sz="1200" dirty="0"/>
              <a:t>  .</a:t>
            </a:r>
          </a:p>
          <a:p>
            <a:r>
              <a:rPr lang="en-US" sz="1200" dirty="0"/>
              <a:t>I don't think the EU has a fisheries agreement with Gabon. On the other hand, it is likely that there are private fishing agreements and that the 2 professional organizations of Spanish purse seiners (OPAGAC and ANABAC) as well as the vessels of CPCs of convenience sheltering purse seiners belonging to Spanish </a:t>
            </a:r>
            <a:r>
              <a:rPr lang="en-US" sz="1200" dirty="0" err="1"/>
              <a:t>shipowners</a:t>
            </a:r>
            <a:r>
              <a:rPr lang="en-US" sz="1200" dirty="0"/>
              <a:t> (Guatemala, Salvador, Panama , Belize) fish in the Gabonese EEZ.</a:t>
            </a:r>
          </a:p>
          <a:p>
            <a:r>
              <a:rPr lang="en-US" sz="1200" dirty="0"/>
              <a:t>I do not think there is a resolution by ICCAT similar to that of the IOTC on the prohibition of fishing near an oceanographic buoy. However, this should be checked with the Executive Secretary of ICCAT: </a:t>
            </a:r>
            <a:r>
              <a:rPr lang="fr-FR" sz="1200" dirty="0"/>
              <a:t> Camille Jean Pierre </a:t>
            </a:r>
            <a:r>
              <a:rPr lang="fr-FR" sz="1200" dirty="0" err="1"/>
              <a:t>Manel</a:t>
            </a:r>
            <a:r>
              <a:rPr lang="fr-FR" sz="1200" dirty="0"/>
              <a:t> : </a:t>
            </a:r>
            <a:r>
              <a:rPr lang="fr-FR" sz="1200" dirty="0">
                <a:hlinkClick r:id="rId4"/>
              </a:rPr>
              <a:t>camille.manel@iccat.int</a:t>
            </a:r>
            <a:endParaRPr lang="fr-FR" sz="1200" dirty="0"/>
          </a:p>
          <a:p>
            <a:r>
              <a:rPr lang="en-US" sz="1200" dirty="0"/>
              <a:t>If not, and therefore considering asking for the same type of regulation as in the O. Indian, it is difficult that the </a:t>
            </a:r>
            <a:r>
              <a:rPr lang="en-US" sz="1200" dirty="0" err="1"/>
              <a:t>Pirata</a:t>
            </a:r>
            <a:r>
              <a:rPr lang="en-US" sz="1200" dirty="0"/>
              <a:t> program can directly request it from ICCAT. FAO, for example, should be the bearer of this request, unless it goes directly through the CPC Delegations, which have the possibility of proposing regulations during the ICCAT Commission meeting. Without excluding the first possibility, this second solution seems to me the most logical. Of the three countries carrying </a:t>
            </a:r>
            <a:r>
              <a:rPr lang="en-US" sz="1200" dirty="0" err="1"/>
              <a:t>Pirata</a:t>
            </a:r>
            <a:r>
              <a:rPr lang="en-US" sz="1200" dirty="0"/>
              <a:t>: France, Brazil, USA, only Brazil could have a measured opinion on this proposal. I can hardly see the USA opposing it and France either as a direct ICCAT CPC (under St Pierre and Miquelon) or as a member of the "European Union" CPC can put this on the table. In both cases (St Pierre and UE) you have to go through the Department of Fisheries and Aquaculture (DPMA) via Tristan </a:t>
            </a:r>
            <a:r>
              <a:rPr lang="en-US" sz="1200" dirty="0" err="1"/>
              <a:t>Diefenbacher</a:t>
            </a:r>
            <a:r>
              <a:rPr lang="en-US" sz="1200" dirty="0"/>
              <a:t>:</a:t>
            </a:r>
            <a:r>
              <a:rPr lang="fr-FR" sz="1200" dirty="0"/>
              <a:t> </a:t>
            </a:r>
            <a:r>
              <a:rPr lang="fr-FR" sz="1200" dirty="0">
                <a:hlinkClick r:id="rId5"/>
              </a:rPr>
              <a:t>tristan.diefenbacher@agriculture.gouv.fr</a:t>
            </a:r>
            <a:r>
              <a:rPr lang="fr-FR" sz="1200" dirty="0"/>
              <a:t>  &amp;t Benoit Archambaud : </a:t>
            </a:r>
            <a:r>
              <a:rPr lang="fr-FR" sz="1200" dirty="0">
                <a:hlinkClick r:id="rId6"/>
              </a:rPr>
              <a:t>benoit.archambault@agriculture.gouv.fr</a:t>
            </a:r>
            <a:r>
              <a:rPr lang="fr-FR" sz="1200" dirty="0"/>
              <a:t> </a:t>
            </a:r>
          </a:p>
          <a:p>
            <a:r>
              <a:rPr lang="en-US" sz="1200" dirty="0"/>
              <a:t>It is not impossible that Gabon, which is not in favor of the development of purse seine fishing in its waters and in particular under FADs but which happily gives private fishing rights to armaments, supports this type of resolution as well as other African CPCs (contacts at the highest level of fisheries administrations are to be seen with the DPMA or DG Mare). In case of reluctance by CPCs, there is the alternative of NGOs which, although they cannot propose a resolution, speak orally and in writing during the Commission.</a:t>
            </a:r>
          </a:p>
          <a:p>
            <a:r>
              <a:rPr lang="en-US" sz="1200" dirty="0"/>
              <a:t>Before implementing all of this, the easiest way would be to send a letter / email to the representatives of the Professional Organizations of European armaments in the purse seine so that they can send this good practice information to their crews: Michel </a:t>
            </a:r>
            <a:r>
              <a:rPr lang="en-US" sz="1200" dirty="0" err="1"/>
              <a:t>Goujon</a:t>
            </a:r>
            <a:r>
              <a:rPr lang="en-US" sz="1200" dirty="0"/>
              <a:t>, Director </a:t>
            </a:r>
            <a:r>
              <a:rPr lang="en-US" sz="1200" dirty="0" err="1"/>
              <a:t>Orthongel</a:t>
            </a:r>
            <a:r>
              <a:rPr lang="en-US" sz="1200" dirty="0"/>
              <a:t> (</a:t>
            </a:r>
            <a:r>
              <a:rPr lang="en-US" sz="1200" dirty="0">
                <a:hlinkClick r:id="rId7"/>
              </a:rPr>
              <a:t>mgoujon@orthongel.fr</a:t>
            </a:r>
            <a:r>
              <a:rPr lang="en-US" sz="1200" dirty="0"/>
              <a:t> ); for OPAGAC: Julio </a:t>
            </a:r>
            <a:r>
              <a:rPr lang="en-US" sz="1200" dirty="0" err="1"/>
              <a:t>Morón</a:t>
            </a:r>
            <a:r>
              <a:rPr lang="en-US" sz="1200" dirty="0"/>
              <a:t> (</a:t>
            </a:r>
            <a:r>
              <a:rPr lang="en-US" sz="1200" dirty="0">
                <a:hlinkClick r:id="rId8"/>
              </a:rPr>
              <a:t>julio.moron@opagac.org</a:t>
            </a:r>
            <a:r>
              <a:rPr lang="en-US" sz="1200" dirty="0"/>
              <a:t> ) or his assistant Miguel Herrera (</a:t>
            </a:r>
            <a:r>
              <a:rPr lang="en-US" sz="1200" dirty="0">
                <a:hlinkClick r:id="rId9"/>
              </a:rPr>
              <a:t>miguel.herrera@opagac.org</a:t>
            </a:r>
            <a:r>
              <a:rPr lang="en-US" sz="1200" dirty="0"/>
              <a:t> ); for </a:t>
            </a:r>
            <a:r>
              <a:rPr lang="en-US" sz="1200" dirty="0" err="1"/>
              <a:t>Anabac</a:t>
            </a:r>
            <a:r>
              <a:rPr lang="en-US" sz="1200" dirty="0"/>
              <a:t> I don't know who the director is but the email seems to be: </a:t>
            </a:r>
            <a:r>
              <a:rPr lang="en-US" sz="1200" dirty="0">
                <a:hlinkClick r:id="rId10"/>
              </a:rPr>
              <a:t>anabac@anabac.org</a:t>
            </a:r>
            <a:r>
              <a:rPr lang="en-US" sz="1200" dirty="0"/>
              <a:t> </a:t>
            </a:r>
            <a:endParaRPr lang="fr-FR" sz="1200" dirty="0"/>
          </a:p>
        </p:txBody>
      </p:sp>
      <p:sp>
        <p:nvSpPr>
          <p:cNvPr id="4" name="ZoneTexte 3"/>
          <p:cNvSpPr txBox="1"/>
          <p:nvPr/>
        </p:nvSpPr>
        <p:spPr>
          <a:xfrm>
            <a:off x="467544" y="548680"/>
            <a:ext cx="7933134" cy="369332"/>
          </a:xfrm>
          <a:prstGeom prst="rect">
            <a:avLst/>
          </a:prstGeom>
          <a:noFill/>
        </p:spPr>
        <p:txBody>
          <a:bodyPr wrap="none" rtlCol="0">
            <a:spAutoFit/>
          </a:bodyPr>
          <a:lstStyle/>
          <a:p>
            <a:r>
              <a:rPr lang="fr-FR" dirty="0"/>
              <a:t>Inputs (</a:t>
            </a:r>
            <a:r>
              <a:rPr lang="fr-FR" dirty="0" err="1"/>
              <a:t>from</a:t>
            </a:r>
            <a:r>
              <a:rPr lang="fr-FR" dirty="0"/>
              <a:t> Daniel </a:t>
            </a:r>
            <a:r>
              <a:rPr lang="fr-FR" dirty="0" err="1"/>
              <a:t>Gaertner</a:t>
            </a:r>
            <a:r>
              <a:rPr lang="fr-FR" dirty="0"/>
              <a:t>, IRD/MARBEC, Sète) about </a:t>
            </a:r>
            <a:r>
              <a:rPr lang="fr-FR" dirty="0" err="1"/>
              <a:t>tuna</a:t>
            </a:r>
            <a:r>
              <a:rPr lang="fr-FR" dirty="0"/>
              <a:t> </a:t>
            </a:r>
            <a:r>
              <a:rPr lang="fr-FR" dirty="0" err="1"/>
              <a:t>fishing</a:t>
            </a:r>
            <a:r>
              <a:rPr lang="fr-FR" dirty="0"/>
              <a:t> in the Atlantic.</a:t>
            </a:r>
          </a:p>
        </p:txBody>
      </p:sp>
    </p:spTree>
    <p:extLst>
      <p:ext uri="{BB962C8B-B14F-4D97-AF65-F5344CB8AC3E}">
        <p14:creationId xmlns:p14="http://schemas.microsoft.com/office/powerpoint/2010/main" val="1329344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22275" y="161925"/>
            <a:ext cx="8064500" cy="406400"/>
          </a:xfrm>
          <a:prstGeom prst="rect">
            <a:avLst/>
          </a:prstGeom>
          <a:solidFill>
            <a:srgbClr val="FFFF99"/>
          </a:solidFill>
          <a:ln w="9525">
            <a:solidFill>
              <a:srgbClr val="993300"/>
            </a:solidFill>
            <a:miter lim="800000"/>
            <a:headEnd/>
            <a:tailEnd/>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fr-FR" altLang="fr-FR" sz="2000" b="1" dirty="0">
                <a:solidFill>
                  <a:schemeClr val="accent2"/>
                </a:solidFill>
              </a:rPr>
              <a:t>French PIRATA </a:t>
            </a:r>
            <a:r>
              <a:rPr lang="fr-FR" altLang="fr-FR" sz="2000" b="1" dirty="0" err="1">
                <a:solidFill>
                  <a:schemeClr val="accent2"/>
                </a:solidFill>
              </a:rPr>
              <a:t>dedicated</a:t>
            </a:r>
            <a:r>
              <a:rPr lang="fr-FR" altLang="fr-FR" sz="2000" b="1" dirty="0">
                <a:solidFill>
                  <a:schemeClr val="accent2"/>
                </a:solidFill>
              </a:rPr>
              <a:t> </a:t>
            </a:r>
            <a:r>
              <a:rPr lang="fr-FR" altLang="fr-FR" sz="2000" b="1" dirty="0" err="1">
                <a:solidFill>
                  <a:schemeClr val="accent2"/>
                </a:solidFill>
              </a:rPr>
              <a:t>cruises</a:t>
            </a:r>
            <a:r>
              <a:rPr lang="fr-FR" altLang="fr-FR" sz="2000" b="1" dirty="0">
                <a:solidFill>
                  <a:schemeClr val="accent2"/>
                </a:solidFill>
              </a:rPr>
              <a:t> : </a:t>
            </a:r>
            <a:r>
              <a:rPr lang="fr-FR" altLang="fr-FR" sz="2000" dirty="0">
                <a:solidFill>
                  <a:schemeClr val="accent2"/>
                </a:solidFill>
              </a:rPr>
              <a:t>30 French </a:t>
            </a:r>
            <a:r>
              <a:rPr lang="fr-FR" altLang="fr-FR" sz="2000" dirty="0" err="1">
                <a:solidFill>
                  <a:schemeClr val="accent2"/>
                </a:solidFill>
              </a:rPr>
              <a:t>cruises</a:t>
            </a:r>
            <a:r>
              <a:rPr lang="fr-FR" altLang="fr-FR" sz="2000" dirty="0">
                <a:solidFill>
                  <a:schemeClr val="accent2"/>
                </a:solidFill>
              </a:rPr>
              <a:t>  </a:t>
            </a:r>
            <a:r>
              <a:rPr lang="fr-FR" altLang="fr-FR" sz="2000" dirty="0" err="1">
                <a:solidFill>
                  <a:schemeClr val="accent2"/>
                </a:solidFill>
              </a:rPr>
              <a:t>from</a:t>
            </a:r>
            <a:r>
              <a:rPr lang="fr-FR" altLang="fr-FR" sz="2000" dirty="0">
                <a:solidFill>
                  <a:schemeClr val="accent2"/>
                </a:solidFill>
              </a:rPr>
              <a:t> 1997 to 2020</a:t>
            </a:r>
            <a:endParaRPr lang="fr-FR" altLang="fr-FR" sz="2000" i="1" dirty="0">
              <a:solidFill>
                <a:schemeClr val="accent2"/>
              </a:solidFill>
            </a:endParaRPr>
          </a:p>
        </p:txBody>
      </p:sp>
      <p:sp>
        <p:nvSpPr>
          <p:cNvPr id="7171" name="Line 13"/>
          <p:cNvSpPr>
            <a:spLocks noChangeShapeType="1"/>
          </p:cNvSpPr>
          <p:nvPr/>
        </p:nvSpPr>
        <p:spPr bwMode="auto">
          <a:xfrm>
            <a:off x="2860675" y="6470650"/>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7172" name="Group 28"/>
          <p:cNvGrpSpPr>
            <a:grpSpLocks/>
          </p:cNvGrpSpPr>
          <p:nvPr/>
        </p:nvGrpSpPr>
        <p:grpSpPr bwMode="auto">
          <a:xfrm>
            <a:off x="8343900" y="622300"/>
            <a:ext cx="1479550" cy="274638"/>
            <a:chOff x="2520" y="0"/>
            <a:chExt cx="447" cy="592"/>
          </a:xfrm>
        </p:grpSpPr>
        <p:sp>
          <p:nvSpPr>
            <p:cNvPr id="7212" name="Rectangle 29"/>
            <p:cNvSpPr>
              <a:spLocks noChangeArrowheads="1"/>
            </p:cNvSpPr>
            <p:nvPr/>
          </p:nvSpPr>
          <p:spPr bwMode="auto">
            <a:xfrm>
              <a:off x="2563" y="1"/>
              <a:ext cx="361"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fr-FR" altLang="fr-FR" sz="1200">
                  <a:cs typeface="Times New Roman" pitchFamily="18" charset="0"/>
                </a:rPr>
                <a:t> </a:t>
              </a:r>
              <a:endParaRPr lang="fr-FR" altLang="fr-FR">
                <a:cs typeface="Times New Roman" pitchFamily="18" charset="0"/>
              </a:endParaRPr>
            </a:p>
          </p:txBody>
        </p:sp>
        <p:sp>
          <p:nvSpPr>
            <p:cNvPr id="7213" name="Rectangle 30"/>
            <p:cNvSpPr>
              <a:spLocks noChangeArrowheads="1"/>
            </p:cNvSpPr>
            <p:nvPr/>
          </p:nvSpPr>
          <p:spPr bwMode="auto">
            <a:xfrm>
              <a:off x="2520" y="0"/>
              <a:ext cx="44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grpSp>
      <p:grpSp>
        <p:nvGrpSpPr>
          <p:cNvPr id="7173" name="Group 91"/>
          <p:cNvGrpSpPr>
            <a:grpSpLocks/>
          </p:cNvGrpSpPr>
          <p:nvPr/>
        </p:nvGrpSpPr>
        <p:grpSpPr bwMode="auto">
          <a:xfrm>
            <a:off x="6350" y="1825625"/>
            <a:ext cx="1855788" cy="457200"/>
            <a:chOff x="0" y="2590"/>
            <a:chExt cx="561" cy="984"/>
          </a:xfrm>
        </p:grpSpPr>
        <p:sp>
          <p:nvSpPr>
            <p:cNvPr id="7210" name="Rectangle 92"/>
            <p:cNvSpPr>
              <a:spLocks noChangeArrowheads="1"/>
            </p:cNvSpPr>
            <p:nvPr/>
          </p:nvSpPr>
          <p:spPr bwMode="auto">
            <a:xfrm>
              <a:off x="43" y="2590"/>
              <a:ext cx="475"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fr-FR" altLang="fr-FR">
                <a:solidFill>
                  <a:schemeClr val="accent2"/>
                </a:solidFill>
              </a:endParaRPr>
            </a:p>
          </p:txBody>
        </p:sp>
        <p:sp>
          <p:nvSpPr>
            <p:cNvPr id="7211" name="Rectangle 93"/>
            <p:cNvSpPr>
              <a:spLocks noChangeArrowheads="1"/>
            </p:cNvSpPr>
            <p:nvPr/>
          </p:nvSpPr>
          <p:spPr bwMode="auto">
            <a:xfrm>
              <a:off x="0" y="2590"/>
              <a:ext cx="56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grpSp>
      <p:grpSp>
        <p:nvGrpSpPr>
          <p:cNvPr id="7174" name="Group 94"/>
          <p:cNvGrpSpPr>
            <a:grpSpLocks/>
          </p:cNvGrpSpPr>
          <p:nvPr/>
        </p:nvGrpSpPr>
        <p:grpSpPr bwMode="auto">
          <a:xfrm>
            <a:off x="1862138" y="1825625"/>
            <a:ext cx="2193925" cy="457200"/>
            <a:chOff x="561" y="2590"/>
            <a:chExt cx="663" cy="984"/>
          </a:xfrm>
        </p:grpSpPr>
        <p:sp>
          <p:nvSpPr>
            <p:cNvPr id="7208" name="Rectangle 95"/>
            <p:cNvSpPr>
              <a:spLocks noChangeArrowheads="1"/>
            </p:cNvSpPr>
            <p:nvPr/>
          </p:nvSpPr>
          <p:spPr bwMode="auto">
            <a:xfrm>
              <a:off x="604" y="2590"/>
              <a:ext cx="577"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7209" name="Rectangle 96"/>
            <p:cNvSpPr>
              <a:spLocks noChangeArrowheads="1"/>
            </p:cNvSpPr>
            <p:nvPr/>
          </p:nvSpPr>
          <p:spPr bwMode="auto">
            <a:xfrm>
              <a:off x="561" y="2590"/>
              <a:ext cx="66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grpSp>
      <p:grpSp>
        <p:nvGrpSpPr>
          <p:cNvPr id="7175" name="Group 97"/>
          <p:cNvGrpSpPr>
            <a:grpSpLocks/>
          </p:cNvGrpSpPr>
          <p:nvPr/>
        </p:nvGrpSpPr>
        <p:grpSpPr bwMode="auto">
          <a:xfrm>
            <a:off x="4056063" y="1825625"/>
            <a:ext cx="2233612" cy="457200"/>
            <a:chOff x="1224" y="2590"/>
            <a:chExt cx="675" cy="984"/>
          </a:xfrm>
        </p:grpSpPr>
        <p:sp>
          <p:nvSpPr>
            <p:cNvPr id="7206" name="Rectangle 98"/>
            <p:cNvSpPr>
              <a:spLocks noChangeArrowheads="1"/>
            </p:cNvSpPr>
            <p:nvPr/>
          </p:nvSpPr>
          <p:spPr bwMode="auto">
            <a:xfrm>
              <a:off x="1267" y="2590"/>
              <a:ext cx="589"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fr-FR" altLang="fr-FR"/>
            </a:p>
          </p:txBody>
        </p:sp>
        <p:sp>
          <p:nvSpPr>
            <p:cNvPr id="7207" name="Rectangle 99"/>
            <p:cNvSpPr>
              <a:spLocks noChangeArrowheads="1"/>
            </p:cNvSpPr>
            <p:nvPr/>
          </p:nvSpPr>
          <p:spPr bwMode="auto">
            <a:xfrm>
              <a:off x="1224" y="2590"/>
              <a:ext cx="67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grpSp>
      <p:grpSp>
        <p:nvGrpSpPr>
          <p:cNvPr id="7176" name="Group 100"/>
          <p:cNvGrpSpPr>
            <a:grpSpLocks/>
          </p:cNvGrpSpPr>
          <p:nvPr/>
        </p:nvGrpSpPr>
        <p:grpSpPr bwMode="auto">
          <a:xfrm>
            <a:off x="6289675" y="1825625"/>
            <a:ext cx="2054225" cy="457200"/>
            <a:chOff x="1899" y="2590"/>
            <a:chExt cx="621" cy="984"/>
          </a:xfrm>
        </p:grpSpPr>
        <p:sp>
          <p:nvSpPr>
            <p:cNvPr id="7204" name="Rectangle 101"/>
            <p:cNvSpPr>
              <a:spLocks noChangeArrowheads="1"/>
            </p:cNvSpPr>
            <p:nvPr/>
          </p:nvSpPr>
          <p:spPr bwMode="auto">
            <a:xfrm>
              <a:off x="1942" y="2590"/>
              <a:ext cx="535"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7205" name="Rectangle 102"/>
            <p:cNvSpPr>
              <a:spLocks noChangeArrowheads="1"/>
            </p:cNvSpPr>
            <p:nvPr/>
          </p:nvSpPr>
          <p:spPr bwMode="auto">
            <a:xfrm>
              <a:off x="1899" y="2590"/>
              <a:ext cx="62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grpSp>
      <p:grpSp>
        <p:nvGrpSpPr>
          <p:cNvPr id="7177" name="Group 196"/>
          <p:cNvGrpSpPr>
            <a:grpSpLocks/>
          </p:cNvGrpSpPr>
          <p:nvPr/>
        </p:nvGrpSpPr>
        <p:grpSpPr bwMode="auto">
          <a:xfrm>
            <a:off x="6350" y="3511550"/>
            <a:ext cx="1855788" cy="458788"/>
            <a:chOff x="0" y="6216"/>
            <a:chExt cx="561" cy="990"/>
          </a:xfrm>
        </p:grpSpPr>
        <p:sp>
          <p:nvSpPr>
            <p:cNvPr id="7202" name="Rectangle 197"/>
            <p:cNvSpPr>
              <a:spLocks noChangeArrowheads="1"/>
            </p:cNvSpPr>
            <p:nvPr/>
          </p:nvSpPr>
          <p:spPr bwMode="auto">
            <a:xfrm>
              <a:off x="43" y="6223"/>
              <a:ext cx="475"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fr-FR" altLang="fr-FR">
                <a:solidFill>
                  <a:schemeClr val="accent2"/>
                </a:solidFill>
              </a:endParaRPr>
            </a:p>
          </p:txBody>
        </p:sp>
        <p:sp>
          <p:nvSpPr>
            <p:cNvPr id="7203" name="Rectangle 198"/>
            <p:cNvSpPr>
              <a:spLocks noChangeArrowheads="1"/>
            </p:cNvSpPr>
            <p:nvPr/>
          </p:nvSpPr>
          <p:spPr bwMode="auto">
            <a:xfrm>
              <a:off x="0" y="6216"/>
              <a:ext cx="56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grpSp>
      <p:grpSp>
        <p:nvGrpSpPr>
          <p:cNvPr id="7178" name="Group 202"/>
          <p:cNvGrpSpPr>
            <a:grpSpLocks/>
          </p:cNvGrpSpPr>
          <p:nvPr/>
        </p:nvGrpSpPr>
        <p:grpSpPr bwMode="auto">
          <a:xfrm>
            <a:off x="4056063" y="3511550"/>
            <a:ext cx="2233612" cy="458788"/>
            <a:chOff x="1224" y="6216"/>
            <a:chExt cx="675" cy="990"/>
          </a:xfrm>
        </p:grpSpPr>
        <p:sp>
          <p:nvSpPr>
            <p:cNvPr id="7200" name="Rectangle 203"/>
            <p:cNvSpPr>
              <a:spLocks noChangeArrowheads="1"/>
            </p:cNvSpPr>
            <p:nvPr/>
          </p:nvSpPr>
          <p:spPr bwMode="auto">
            <a:xfrm>
              <a:off x="1267" y="6223"/>
              <a:ext cx="589"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fr-FR" altLang="fr-FR"/>
            </a:p>
          </p:txBody>
        </p:sp>
        <p:sp>
          <p:nvSpPr>
            <p:cNvPr id="7201" name="Rectangle 204"/>
            <p:cNvSpPr>
              <a:spLocks noChangeArrowheads="1"/>
            </p:cNvSpPr>
            <p:nvPr/>
          </p:nvSpPr>
          <p:spPr bwMode="auto">
            <a:xfrm>
              <a:off x="1224" y="6216"/>
              <a:ext cx="67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grpSp>
      <p:grpSp>
        <p:nvGrpSpPr>
          <p:cNvPr id="7179" name="Group 208"/>
          <p:cNvGrpSpPr>
            <a:grpSpLocks/>
          </p:cNvGrpSpPr>
          <p:nvPr/>
        </p:nvGrpSpPr>
        <p:grpSpPr bwMode="auto">
          <a:xfrm>
            <a:off x="8343900" y="3511550"/>
            <a:ext cx="1479550" cy="639763"/>
            <a:chOff x="2520" y="6216"/>
            <a:chExt cx="447" cy="1379"/>
          </a:xfrm>
        </p:grpSpPr>
        <p:sp>
          <p:nvSpPr>
            <p:cNvPr id="7198" name="Rectangle 209"/>
            <p:cNvSpPr>
              <a:spLocks noChangeArrowheads="1"/>
            </p:cNvSpPr>
            <p:nvPr/>
          </p:nvSpPr>
          <p:spPr bwMode="auto">
            <a:xfrm>
              <a:off x="2563" y="6218"/>
              <a:ext cx="361"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fr-FR" altLang="fr-FR" sz="1200">
                  <a:cs typeface="Times New Roman" pitchFamily="18" charset="0"/>
                </a:rPr>
                <a:t> </a:t>
              </a:r>
            </a:p>
            <a:p>
              <a:endParaRPr lang="fr-FR" altLang="fr-FR">
                <a:cs typeface="Times New Roman" pitchFamily="18" charset="0"/>
              </a:endParaRPr>
            </a:p>
          </p:txBody>
        </p:sp>
        <p:sp>
          <p:nvSpPr>
            <p:cNvPr id="7199" name="Rectangle 210"/>
            <p:cNvSpPr>
              <a:spLocks noChangeArrowheads="1"/>
            </p:cNvSpPr>
            <p:nvPr/>
          </p:nvSpPr>
          <p:spPr bwMode="auto">
            <a:xfrm>
              <a:off x="2520" y="6216"/>
              <a:ext cx="44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grpSp>
      <p:grpSp>
        <p:nvGrpSpPr>
          <p:cNvPr id="7180" name="Group 244"/>
          <p:cNvGrpSpPr>
            <a:grpSpLocks/>
          </p:cNvGrpSpPr>
          <p:nvPr/>
        </p:nvGrpSpPr>
        <p:grpSpPr bwMode="auto">
          <a:xfrm>
            <a:off x="1862138" y="4232275"/>
            <a:ext cx="2193925" cy="457200"/>
            <a:chOff x="561" y="7769"/>
            <a:chExt cx="663" cy="984"/>
          </a:xfrm>
        </p:grpSpPr>
        <p:sp>
          <p:nvSpPr>
            <p:cNvPr id="7196" name="Rectangle 245"/>
            <p:cNvSpPr>
              <a:spLocks noChangeArrowheads="1"/>
            </p:cNvSpPr>
            <p:nvPr/>
          </p:nvSpPr>
          <p:spPr bwMode="auto">
            <a:xfrm>
              <a:off x="604" y="7769"/>
              <a:ext cx="577"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fr-FR" altLang="fr-FR"/>
            </a:p>
          </p:txBody>
        </p:sp>
        <p:sp>
          <p:nvSpPr>
            <p:cNvPr id="7197" name="Rectangle 246"/>
            <p:cNvSpPr>
              <a:spLocks noChangeArrowheads="1"/>
            </p:cNvSpPr>
            <p:nvPr/>
          </p:nvSpPr>
          <p:spPr bwMode="auto">
            <a:xfrm>
              <a:off x="561" y="7770"/>
              <a:ext cx="663"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grpSp>
      <p:grpSp>
        <p:nvGrpSpPr>
          <p:cNvPr id="7181" name="Group 247"/>
          <p:cNvGrpSpPr>
            <a:grpSpLocks/>
          </p:cNvGrpSpPr>
          <p:nvPr/>
        </p:nvGrpSpPr>
        <p:grpSpPr bwMode="auto">
          <a:xfrm>
            <a:off x="4056063" y="4232275"/>
            <a:ext cx="2233612" cy="457200"/>
            <a:chOff x="1224" y="7769"/>
            <a:chExt cx="675" cy="984"/>
          </a:xfrm>
        </p:grpSpPr>
        <p:sp>
          <p:nvSpPr>
            <p:cNvPr id="7194" name="Rectangle 248"/>
            <p:cNvSpPr>
              <a:spLocks noChangeArrowheads="1"/>
            </p:cNvSpPr>
            <p:nvPr/>
          </p:nvSpPr>
          <p:spPr bwMode="auto">
            <a:xfrm>
              <a:off x="1267" y="7769"/>
              <a:ext cx="589"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fr-FR" altLang="fr-FR"/>
            </a:p>
          </p:txBody>
        </p:sp>
        <p:sp>
          <p:nvSpPr>
            <p:cNvPr id="7195" name="Rectangle 249"/>
            <p:cNvSpPr>
              <a:spLocks noChangeArrowheads="1"/>
            </p:cNvSpPr>
            <p:nvPr/>
          </p:nvSpPr>
          <p:spPr bwMode="auto">
            <a:xfrm>
              <a:off x="1224" y="7770"/>
              <a:ext cx="67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grpSp>
      <p:grpSp>
        <p:nvGrpSpPr>
          <p:cNvPr id="7182" name="Group 250"/>
          <p:cNvGrpSpPr>
            <a:grpSpLocks/>
          </p:cNvGrpSpPr>
          <p:nvPr/>
        </p:nvGrpSpPr>
        <p:grpSpPr bwMode="auto">
          <a:xfrm>
            <a:off x="6289675" y="4232275"/>
            <a:ext cx="2054225" cy="457200"/>
            <a:chOff x="1899" y="7769"/>
            <a:chExt cx="621" cy="984"/>
          </a:xfrm>
        </p:grpSpPr>
        <p:sp>
          <p:nvSpPr>
            <p:cNvPr id="7192" name="Rectangle 251"/>
            <p:cNvSpPr>
              <a:spLocks noChangeArrowheads="1"/>
            </p:cNvSpPr>
            <p:nvPr/>
          </p:nvSpPr>
          <p:spPr bwMode="auto">
            <a:xfrm>
              <a:off x="1942" y="7769"/>
              <a:ext cx="535"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fr-FR" altLang="fr-FR"/>
            </a:p>
          </p:txBody>
        </p:sp>
        <p:sp>
          <p:nvSpPr>
            <p:cNvPr id="7193" name="Rectangle 252"/>
            <p:cNvSpPr>
              <a:spLocks noChangeArrowheads="1"/>
            </p:cNvSpPr>
            <p:nvPr/>
          </p:nvSpPr>
          <p:spPr bwMode="auto">
            <a:xfrm>
              <a:off x="1899" y="7770"/>
              <a:ext cx="62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grpSp>
      <p:sp>
        <p:nvSpPr>
          <p:cNvPr id="7183" name="Rectangle 271"/>
          <p:cNvSpPr>
            <a:spLocks noChangeArrowheads="1"/>
          </p:cNvSpPr>
          <p:nvPr/>
        </p:nvSpPr>
        <p:spPr bwMode="auto">
          <a:xfrm>
            <a:off x="250825" y="1125538"/>
            <a:ext cx="9829800"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7184" name="Text Box 272"/>
          <p:cNvSpPr txBox="1">
            <a:spLocks noChangeArrowheads="1"/>
          </p:cNvSpPr>
          <p:nvPr/>
        </p:nvSpPr>
        <p:spPr bwMode="auto">
          <a:xfrm>
            <a:off x="3148010" y="5926689"/>
            <a:ext cx="1951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fr-FR" altLang="fr-FR" sz="1600" i="1" dirty="0"/>
              <a:t>=&gt;  </a:t>
            </a:r>
            <a:r>
              <a:rPr lang="en-US" altLang="fr-FR" sz="1600" dirty="0"/>
              <a:t>&gt;</a:t>
            </a:r>
            <a:r>
              <a:rPr lang="en-US" altLang="fr-FR" sz="1600" i="1" dirty="0"/>
              <a:t>90</a:t>
            </a:r>
            <a:r>
              <a:rPr lang="fr-FR" altLang="fr-FR" sz="1600" i="1" dirty="0"/>
              <a:t>0 </a:t>
            </a:r>
            <a:r>
              <a:rPr lang="fr-FR" altLang="fr-FR" sz="1600" i="1" dirty="0" err="1"/>
              <a:t>days</a:t>
            </a:r>
            <a:r>
              <a:rPr lang="fr-FR" altLang="fr-FR" sz="1600" i="1" dirty="0"/>
              <a:t> at </a:t>
            </a:r>
            <a:r>
              <a:rPr lang="fr-FR" altLang="fr-FR" sz="1600" i="1" dirty="0" err="1"/>
              <a:t>sea</a:t>
            </a:r>
            <a:endParaRPr lang="fr-FR" altLang="fr-FR" sz="1600" i="1" dirty="0"/>
          </a:p>
        </p:txBody>
      </p:sp>
      <p:sp>
        <p:nvSpPr>
          <p:cNvPr id="7185" name="Rectangle 2082"/>
          <p:cNvSpPr>
            <a:spLocks noChangeArrowheads="1"/>
          </p:cNvSpPr>
          <p:nvPr/>
        </p:nvSpPr>
        <p:spPr bwMode="auto">
          <a:xfrm>
            <a:off x="0" y="736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7187" name="Rectangle 2856"/>
          <p:cNvSpPr>
            <a:spLocks noChangeArrowheads="1"/>
          </p:cNvSpPr>
          <p:nvPr/>
        </p:nvSpPr>
        <p:spPr bwMode="auto">
          <a:xfrm>
            <a:off x="0" y="8166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7188" name="Rectangle 45"/>
          <p:cNvSpPr>
            <a:spLocks noChangeArrowheads="1"/>
          </p:cNvSpPr>
          <p:nvPr/>
        </p:nvSpPr>
        <p:spPr bwMode="auto">
          <a:xfrm>
            <a:off x="2581275" y="1882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449263" algn="r"/>
              </a:tabLst>
              <a:defRPr sz="2400">
                <a:solidFill>
                  <a:schemeClr val="tx1"/>
                </a:solidFill>
                <a:latin typeface="Times New Roman" pitchFamily="18" charset="0"/>
                <a:ea typeface="MS PGothic" pitchFamily="34" charset="-128"/>
              </a:defRPr>
            </a:lvl1pPr>
            <a:lvl2pPr marL="742950" indent="-285750" eaLnBrk="0" hangingPunct="0">
              <a:tabLst>
                <a:tab pos="449263" algn="r"/>
              </a:tabLst>
              <a:defRPr sz="2400">
                <a:solidFill>
                  <a:schemeClr val="tx1"/>
                </a:solidFill>
                <a:latin typeface="Times New Roman" pitchFamily="18" charset="0"/>
                <a:ea typeface="MS PGothic" pitchFamily="34" charset="-128"/>
              </a:defRPr>
            </a:lvl2pPr>
            <a:lvl3pPr marL="1143000" indent="-228600" eaLnBrk="0" hangingPunct="0">
              <a:tabLst>
                <a:tab pos="449263" algn="r"/>
              </a:tabLst>
              <a:defRPr sz="2400">
                <a:solidFill>
                  <a:schemeClr val="tx1"/>
                </a:solidFill>
                <a:latin typeface="Times New Roman" pitchFamily="18" charset="0"/>
                <a:ea typeface="MS PGothic" pitchFamily="34" charset="-128"/>
              </a:defRPr>
            </a:lvl3pPr>
            <a:lvl4pPr marL="1600200" indent="-228600" eaLnBrk="0" hangingPunct="0">
              <a:tabLst>
                <a:tab pos="449263" algn="r"/>
              </a:tabLst>
              <a:defRPr sz="2400">
                <a:solidFill>
                  <a:schemeClr val="tx1"/>
                </a:solidFill>
                <a:latin typeface="Times New Roman" pitchFamily="18" charset="0"/>
                <a:ea typeface="MS PGothic" pitchFamily="34" charset="-128"/>
              </a:defRPr>
            </a:lvl4pPr>
            <a:lvl5pPr marL="2057400" indent="-228600" eaLnBrk="0" hangingPunct="0">
              <a:tabLst>
                <a:tab pos="449263" algn="r"/>
              </a:tabLst>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tabLst>
                <a:tab pos="449263" algn="r"/>
              </a:tabLs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tabLst>
                <a:tab pos="449263" algn="r"/>
              </a:tabLs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tabLst>
                <a:tab pos="449263" algn="r"/>
              </a:tabLs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tabLst>
                <a:tab pos="449263" algn="r"/>
              </a:tabLst>
              <a:defRPr sz="2400">
                <a:solidFill>
                  <a:schemeClr val="tx1"/>
                </a:solidFill>
                <a:latin typeface="Times New Roman" pitchFamily="18" charset="0"/>
                <a:ea typeface="MS PGothic" pitchFamily="34" charset="-128"/>
              </a:defRPr>
            </a:lvl9pPr>
          </a:lstStyle>
          <a:p>
            <a:endParaRPr lang="fr-FR" altLang="fr-FR"/>
          </a:p>
        </p:txBody>
      </p:sp>
      <p:pic>
        <p:nvPicPr>
          <p:cNvPr id="7191" name="Picture 4" descr="Agrandir l'imag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225" y="5827713"/>
            <a:ext cx="10541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graphicFrame>
        <p:nvGraphicFramePr>
          <p:cNvPr id="2" name="Tableau 1"/>
          <p:cNvGraphicFramePr>
            <a:graphicFrameLocks noGrp="1"/>
          </p:cNvGraphicFramePr>
          <p:nvPr/>
        </p:nvGraphicFramePr>
        <p:xfrm>
          <a:off x="603340" y="742468"/>
          <a:ext cx="6848979" cy="4914604"/>
        </p:xfrm>
        <a:graphic>
          <a:graphicData uri="http://schemas.openxmlformats.org/drawingml/2006/table">
            <a:tbl>
              <a:tblPr>
                <a:tableStyleId>{5C22544A-7EE6-4342-B048-85BDC9FD1C3A}</a:tableStyleId>
              </a:tblPr>
              <a:tblGrid>
                <a:gridCol w="2111503">
                  <a:extLst>
                    <a:ext uri="{9D8B030D-6E8A-4147-A177-3AD203B41FA5}">
                      <a16:colId xmlns:a16="http://schemas.microsoft.com/office/drawing/2014/main" val="936911174"/>
                    </a:ext>
                  </a:extLst>
                </a:gridCol>
                <a:gridCol w="1312986">
                  <a:extLst>
                    <a:ext uri="{9D8B030D-6E8A-4147-A177-3AD203B41FA5}">
                      <a16:colId xmlns:a16="http://schemas.microsoft.com/office/drawing/2014/main" val="1199001941"/>
                    </a:ext>
                  </a:extLst>
                </a:gridCol>
                <a:gridCol w="1712245">
                  <a:extLst>
                    <a:ext uri="{9D8B030D-6E8A-4147-A177-3AD203B41FA5}">
                      <a16:colId xmlns:a16="http://schemas.microsoft.com/office/drawing/2014/main" val="2995314533"/>
                    </a:ext>
                  </a:extLst>
                </a:gridCol>
                <a:gridCol w="1712245">
                  <a:extLst>
                    <a:ext uri="{9D8B030D-6E8A-4147-A177-3AD203B41FA5}">
                      <a16:colId xmlns:a16="http://schemas.microsoft.com/office/drawing/2014/main" val="2817866334"/>
                    </a:ext>
                  </a:extLst>
                </a:gridCol>
              </a:tblGrid>
              <a:tr h="152495">
                <a:tc>
                  <a:txBody>
                    <a:bodyPr/>
                    <a:lstStyle/>
                    <a:p>
                      <a:pPr>
                        <a:spcAft>
                          <a:spcPts val="0"/>
                        </a:spcAft>
                        <a:tabLst>
                          <a:tab pos="449580" algn="l"/>
                        </a:tabLst>
                      </a:pPr>
                      <a:r>
                        <a:rPr lang="fr-FR" sz="900">
                          <a:effectLst/>
                        </a:rPr>
                        <a:t>Nom de la campagne</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Navire</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Dates</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Chef de mission</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1051075218"/>
                  </a:ext>
                </a:extLst>
              </a:tr>
              <a:tr h="152495">
                <a:tc>
                  <a:txBody>
                    <a:bodyPr/>
                    <a:lstStyle/>
                    <a:p>
                      <a:pPr>
                        <a:spcAft>
                          <a:spcPts val="0"/>
                        </a:spcAft>
                      </a:pPr>
                      <a:r>
                        <a:rPr lang="fr-FR" sz="900">
                          <a:effectLst/>
                        </a:rPr>
                        <a:t>PIRATA FR1</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ANTEA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09/09-16/09 1997</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SERVAIN</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3409969482"/>
                  </a:ext>
                </a:extLst>
              </a:tr>
              <a:tr h="152495">
                <a:tc>
                  <a:txBody>
                    <a:bodyPr/>
                    <a:lstStyle/>
                    <a:p>
                      <a:pPr>
                        <a:spcAft>
                          <a:spcPts val="0"/>
                        </a:spcAft>
                      </a:pPr>
                      <a:r>
                        <a:rPr lang="fr-FR" sz="900">
                          <a:effectLst/>
                        </a:rPr>
                        <a:t>PIRATA FR1 bis</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ANTEA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30/01-03/02 1998</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SERVAIN</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962386225"/>
                  </a:ext>
                </a:extLst>
              </a:tr>
              <a:tr h="152495">
                <a:tc>
                  <a:txBody>
                    <a:bodyPr/>
                    <a:lstStyle/>
                    <a:p>
                      <a:pPr>
                        <a:spcAft>
                          <a:spcPts val="0"/>
                        </a:spcAft>
                      </a:pPr>
                      <a:r>
                        <a:rPr lang="fr-FR" sz="900">
                          <a:effectLst/>
                        </a:rPr>
                        <a:t>PIRATA FR2</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ANTEA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30/10-10/11 1998</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SERVAIN</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3288331305"/>
                  </a:ext>
                </a:extLst>
              </a:tr>
              <a:tr h="152495">
                <a:tc>
                  <a:txBody>
                    <a:bodyPr/>
                    <a:lstStyle/>
                    <a:p>
                      <a:pPr>
                        <a:spcAft>
                          <a:spcPts val="0"/>
                        </a:spcAft>
                      </a:pPr>
                      <a:r>
                        <a:rPr lang="fr-FR" sz="900">
                          <a:effectLst/>
                        </a:rPr>
                        <a:t>PIRATA FR3</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ANTEA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23/01-01/02 1999</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SERVAIN</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3786344967"/>
                  </a:ext>
                </a:extLst>
              </a:tr>
              <a:tr h="152495">
                <a:tc>
                  <a:txBody>
                    <a:bodyPr/>
                    <a:lstStyle/>
                    <a:p>
                      <a:pPr>
                        <a:spcAft>
                          <a:spcPts val="0"/>
                        </a:spcAft>
                      </a:pPr>
                      <a:r>
                        <a:rPr lang="fr-FR" sz="900">
                          <a:effectLst/>
                        </a:rPr>
                        <a:t>PIRATA FR4- EQUALANT 1999</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THALASSA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13/07-21/08 1999</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Yves GOURIOU</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3270829546"/>
                  </a:ext>
                </a:extLst>
              </a:tr>
              <a:tr h="152495">
                <a:tc>
                  <a:txBody>
                    <a:bodyPr/>
                    <a:lstStyle/>
                    <a:p>
                      <a:pPr>
                        <a:spcAft>
                          <a:spcPts val="0"/>
                        </a:spcAft>
                      </a:pPr>
                      <a:r>
                        <a:rPr lang="fr-FR" sz="900">
                          <a:effectLst/>
                        </a:rPr>
                        <a:t>PIRATA FR5</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ANTEA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25/10-08/11 1999</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SERVAIN</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3548127100"/>
                  </a:ext>
                </a:extLst>
              </a:tr>
              <a:tr h="152495">
                <a:tc>
                  <a:txBody>
                    <a:bodyPr/>
                    <a:lstStyle/>
                    <a:p>
                      <a:pPr>
                        <a:spcAft>
                          <a:spcPts val="0"/>
                        </a:spcAft>
                      </a:pPr>
                      <a:r>
                        <a:rPr lang="fr-FR" sz="900">
                          <a:effectLst/>
                        </a:rPr>
                        <a:t>PIRATA FR6</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SUROIT</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08/03-19/03 2000</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3956296291"/>
                  </a:ext>
                </a:extLst>
              </a:tr>
              <a:tr h="152495">
                <a:tc>
                  <a:txBody>
                    <a:bodyPr/>
                    <a:lstStyle/>
                    <a:p>
                      <a:pPr>
                        <a:spcAft>
                          <a:spcPts val="0"/>
                        </a:spcAft>
                      </a:pPr>
                      <a:r>
                        <a:rPr lang="fr-FR" sz="900">
                          <a:effectLst/>
                        </a:rPr>
                        <a:t>PIRATA FR7 – EQUALANT 2000</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THALASSA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23/07-21/08 2000</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Bernard BOURLÈS</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2571665555"/>
                  </a:ext>
                </a:extLst>
              </a:tr>
              <a:tr h="152495">
                <a:tc>
                  <a:txBody>
                    <a:bodyPr/>
                    <a:lstStyle/>
                    <a:p>
                      <a:pPr>
                        <a:spcAft>
                          <a:spcPts val="0"/>
                        </a:spcAft>
                      </a:pPr>
                      <a:r>
                        <a:rPr lang="fr-FR" sz="900">
                          <a:effectLst/>
                        </a:rPr>
                        <a:t>PIRATA FR8</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ATALANTE</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17/11-03/12 2000</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1996612972"/>
                  </a:ext>
                </a:extLst>
              </a:tr>
              <a:tr h="152495">
                <a:tc>
                  <a:txBody>
                    <a:bodyPr/>
                    <a:lstStyle/>
                    <a:p>
                      <a:pPr>
                        <a:spcAft>
                          <a:spcPts val="0"/>
                        </a:spcAft>
                      </a:pPr>
                      <a:r>
                        <a:rPr lang="fr-FR" sz="900">
                          <a:effectLst/>
                        </a:rPr>
                        <a:t>PIRATA FR9</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ATALANTE</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20/10-11/11 2001</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3986621547"/>
                  </a:ext>
                </a:extLst>
              </a:tr>
              <a:tr h="152495">
                <a:tc>
                  <a:txBody>
                    <a:bodyPr/>
                    <a:lstStyle/>
                    <a:p>
                      <a:pPr>
                        <a:spcAft>
                          <a:spcPts val="0"/>
                        </a:spcAft>
                      </a:pPr>
                      <a:r>
                        <a:rPr lang="fr-FR" sz="900">
                          <a:effectLst/>
                        </a:rPr>
                        <a:t>PIRATA FR10</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ATALANTE</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06/12-21/12 2001</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SERVAIN</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1333695868"/>
                  </a:ext>
                </a:extLst>
              </a:tr>
              <a:tr h="152495">
                <a:tc>
                  <a:txBody>
                    <a:bodyPr/>
                    <a:lstStyle/>
                    <a:p>
                      <a:pPr>
                        <a:spcAft>
                          <a:spcPts val="0"/>
                        </a:spcAft>
                      </a:pPr>
                      <a:r>
                        <a:rPr lang="fr-FR" sz="900">
                          <a:effectLst/>
                        </a:rPr>
                        <a:t>PIRATA FR11</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SUROIT</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17/12-03/01 2002-2003</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4061856329"/>
                  </a:ext>
                </a:extLst>
              </a:tr>
              <a:tr h="152495">
                <a:tc>
                  <a:txBody>
                    <a:bodyPr/>
                    <a:lstStyle/>
                    <a:p>
                      <a:pPr>
                        <a:spcAft>
                          <a:spcPts val="0"/>
                        </a:spcAft>
                      </a:pPr>
                      <a:r>
                        <a:rPr lang="fr-FR" sz="900">
                          <a:effectLst/>
                        </a:rPr>
                        <a:t>PIRATA FR12</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ATALANTE</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28/01-19/02 2004</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Bernard BOURLÈS</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2286405302"/>
                  </a:ext>
                </a:extLst>
              </a:tr>
              <a:tr h="152495">
                <a:tc>
                  <a:txBody>
                    <a:bodyPr/>
                    <a:lstStyle/>
                    <a:p>
                      <a:pPr>
                        <a:spcAft>
                          <a:spcPts val="0"/>
                        </a:spcAft>
                      </a:pPr>
                      <a:r>
                        <a:rPr lang="fr-FR" sz="900">
                          <a:effectLst/>
                        </a:rPr>
                        <a:t>PIRATA FR13</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SUROIT</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23/05 - 05/06 2005</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2359048513"/>
                  </a:ext>
                </a:extLst>
              </a:tr>
              <a:tr h="152495">
                <a:tc>
                  <a:txBody>
                    <a:bodyPr/>
                    <a:lstStyle/>
                    <a:p>
                      <a:pPr>
                        <a:spcAft>
                          <a:spcPts val="0"/>
                        </a:spcAft>
                      </a:pPr>
                      <a:r>
                        <a:rPr lang="fr-FR" sz="900">
                          <a:effectLst/>
                        </a:rPr>
                        <a:t>PIRATA FR14 – EGEE 1</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SUROIT</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07/06 - 05/07 2005</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Bernard BOURLES</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3241612561"/>
                  </a:ext>
                </a:extLst>
              </a:tr>
              <a:tr h="152495">
                <a:tc>
                  <a:txBody>
                    <a:bodyPr/>
                    <a:lstStyle/>
                    <a:p>
                      <a:pPr>
                        <a:spcAft>
                          <a:spcPts val="0"/>
                        </a:spcAft>
                      </a:pPr>
                      <a:r>
                        <a:rPr lang="fr-FR" sz="900">
                          <a:effectLst/>
                        </a:rPr>
                        <a:t>PIRATA FR15 – EGEE 3</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ATALANTE</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24/05 - 05/07 2006</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B.BOURLÈS/Y.GOURIOU</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1237776240"/>
                  </a:ext>
                </a:extLst>
              </a:tr>
              <a:tr h="152495">
                <a:tc>
                  <a:txBody>
                    <a:bodyPr/>
                    <a:lstStyle/>
                    <a:p>
                      <a:pPr>
                        <a:spcAft>
                          <a:spcPts val="0"/>
                        </a:spcAft>
                      </a:pPr>
                      <a:r>
                        <a:rPr lang="fr-FR" sz="900">
                          <a:effectLst/>
                        </a:rPr>
                        <a:t>PIRATA FR16</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ANTEA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19/05 -  01/06 2007</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1817566082"/>
                  </a:ext>
                </a:extLst>
              </a:tr>
              <a:tr h="152495">
                <a:tc>
                  <a:txBody>
                    <a:bodyPr/>
                    <a:lstStyle/>
                    <a:p>
                      <a:pPr>
                        <a:spcAft>
                          <a:spcPts val="0"/>
                        </a:spcAft>
                      </a:pPr>
                      <a:r>
                        <a:rPr lang="fr-FR" sz="900">
                          <a:effectLst/>
                        </a:rPr>
                        <a:t>PIRATA FR17 – EGEE 5</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ANTEA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04/06 – 09/07 2007</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Frédéric MARIN</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4081566183"/>
                  </a:ext>
                </a:extLst>
              </a:tr>
              <a:tr h="152495">
                <a:tc>
                  <a:txBody>
                    <a:bodyPr/>
                    <a:lstStyle/>
                    <a:p>
                      <a:pPr>
                        <a:spcAft>
                          <a:spcPts val="0"/>
                        </a:spcAft>
                      </a:pPr>
                      <a:r>
                        <a:rPr lang="fr-FR" sz="900">
                          <a:effectLst/>
                        </a:rPr>
                        <a:t>PIRATA FR18</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ANTEA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01/09 – 06/10 2008</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2138649735"/>
                  </a:ext>
                </a:extLst>
              </a:tr>
              <a:tr h="152495">
                <a:tc>
                  <a:txBody>
                    <a:bodyPr/>
                    <a:lstStyle/>
                    <a:p>
                      <a:pPr>
                        <a:spcAft>
                          <a:spcPts val="0"/>
                        </a:spcAft>
                      </a:pPr>
                      <a:r>
                        <a:rPr lang="fr-FR" sz="900">
                          <a:effectLst/>
                        </a:rPr>
                        <a:t>PIRATA FR19</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ANTEA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16/06 – 24/07 2009</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3129680963"/>
                  </a:ext>
                </a:extLst>
              </a:tr>
              <a:tr h="152495">
                <a:tc>
                  <a:txBody>
                    <a:bodyPr/>
                    <a:lstStyle/>
                    <a:p>
                      <a:pPr>
                        <a:spcAft>
                          <a:spcPts val="0"/>
                        </a:spcAft>
                      </a:pPr>
                      <a:r>
                        <a:rPr lang="fr-FR" sz="900">
                          <a:effectLst/>
                        </a:rPr>
                        <a:t>PIRATA FR 20</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ANTEA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13/09 – 22/10/2010</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Jacques 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133721860"/>
                  </a:ext>
                </a:extLst>
              </a:tr>
              <a:tr h="152495">
                <a:tc>
                  <a:txBody>
                    <a:bodyPr/>
                    <a:lstStyle/>
                    <a:p>
                      <a:pPr>
                        <a:spcAft>
                          <a:spcPts val="0"/>
                        </a:spcAft>
                      </a:pPr>
                      <a:r>
                        <a:rPr lang="fr-FR" sz="900">
                          <a:effectLst/>
                        </a:rPr>
                        <a:t>PIRATA FR 21</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SUROIT</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01/05 – 16/06/2011</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B.BOURLÈS/J.GRELET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3139244320"/>
                  </a:ext>
                </a:extLst>
              </a:tr>
              <a:tr h="187259">
                <a:tc>
                  <a:txBody>
                    <a:bodyPr/>
                    <a:lstStyle/>
                    <a:p>
                      <a:pPr>
                        <a:spcAft>
                          <a:spcPts val="0"/>
                        </a:spcAft>
                      </a:pPr>
                      <a:r>
                        <a:rPr lang="fr-FR" sz="900">
                          <a:effectLst/>
                        </a:rPr>
                        <a:t>PIRATA FR 22</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SUROIT</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19/03 – 02/05/2012</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B.BOURLÈS/J.GRELET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3216143379"/>
                  </a:ext>
                </a:extLst>
              </a:tr>
              <a:tr h="152495">
                <a:tc>
                  <a:txBody>
                    <a:bodyPr/>
                    <a:lstStyle/>
                    <a:p>
                      <a:pPr>
                        <a:spcAft>
                          <a:spcPts val="0"/>
                        </a:spcAft>
                      </a:pPr>
                      <a:r>
                        <a:rPr lang="fr-FR" sz="900">
                          <a:effectLst/>
                        </a:rPr>
                        <a:t>PIRATA FR 23</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SUROIT</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09/05 – 20/06/2013</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B.BOURLÈS/J.GRELET</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521191340"/>
                  </a:ext>
                </a:extLst>
              </a:tr>
              <a:tr h="152495">
                <a:tc>
                  <a:txBody>
                    <a:bodyPr/>
                    <a:lstStyle/>
                    <a:p>
                      <a:pPr>
                        <a:spcAft>
                          <a:spcPts val="0"/>
                        </a:spcAft>
                      </a:pPr>
                      <a:r>
                        <a:rPr lang="fr-FR" sz="900">
                          <a:effectLst/>
                        </a:rPr>
                        <a:t>PIRATA FR 24</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SUROIT</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09/04 – 22/05/2014</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B.BOURLÈS/Y.GOURIOU</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1969405271"/>
                  </a:ext>
                </a:extLst>
              </a:tr>
              <a:tr h="152495">
                <a:tc>
                  <a:txBody>
                    <a:bodyPr/>
                    <a:lstStyle/>
                    <a:p>
                      <a:pPr>
                        <a:spcAft>
                          <a:spcPts val="0"/>
                        </a:spcAft>
                      </a:pPr>
                      <a:r>
                        <a:rPr lang="fr-FR" sz="900">
                          <a:effectLst/>
                        </a:rPr>
                        <a:t>PIRATA FR 25</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THALASSA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18/03 – 16/04/2015</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Bernard BOURLÈS</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2457285916"/>
                  </a:ext>
                </a:extLst>
              </a:tr>
              <a:tr h="152495">
                <a:tc>
                  <a:txBody>
                    <a:bodyPr/>
                    <a:lstStyle/>
                    <a:p>
                      <a:pPr>
                        <a:spcAft>
                          <a:spcPts val="0"/>
                        </a:spcAft>
                      </a:pPr>
                      <a:r>
                        <a:rPr lang="fr-FR" sz="900">
                          <a:effectLst/>
                        </a:rPr>
                        <a:t>PIRATA FR 26</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THALASSA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07/03 – 13/04/2016</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Bernard BOURLÈS</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2571322924"/>
                  </a:ext>
                </a:extLst>
              </a:tr>
              <a:tr h="152495">
                <a:tc>
                  <a:txBody>
                    <a:bodyPr/>
                    <a:lstStyle/>
                    <a:p>
                      <a:pPr>
                        <a:spcAft>
                          <a:spcPts val="0"/>
                        </a:spcAft>
                      </a:pPr>
                      <a:r>
                        <a:rPr lang="fr-FR" sz="900">
                          <a:effectLst/>
                        </a:rPr>
                        <a:t>PIRATA FR 27</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THALASSA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27/02 – 03/04/2017</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Bernard BOURLÈS</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20979836"/>
                  </a:ext>
                </a:extLst>
              </a:tr>
              <a:tr h="152495">
                <a:tc>
                  <a:txBody>
                    <a:bodyPr/>
                    <a:lstStyle/>
                    <a:p>
                      <a:pPr>
                        <a:spcAft>
                          <a:spcPts val="0"/>
                        </a:spcAft>
                      </a:pPr>
                      <a:r>
                        <a:rPr lang="fr-FR" sz="900">
                          <a:effectLst/>
                        </a:rPr>
                        <a:t>PIRATA FR 28</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THALASSA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27/02 – 05/04/2018</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Bernard BOURLÈS</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1479429342"/>
                  </a:ext>
                </a:extLst>
              </a:tr>
              <a:tr h="152495">
                <a:tc>
                  <a:txBody>
                    <a:bodyPr/>
                    <a:lstStyle/>
                    <a:p>
                      <a:pPr>
                        <a:spcAft>
                          <a:spcPts val="0"/>
                        </a:spcAft>
                      </a:pPr>
                      <a:r>
                        <a:rPr lang="fr-FR" sz="900">
                          <a:effectLst/>
                        </a:rPr>
                        <a:t>PIRATA FR 29</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THALASSA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28/02 – 05/04/2019</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Bernard BOURLÈS</a:t>
                      </a:r>
                      <a:endParaRPr lang="fr-FR" sz="90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548058395"/>
                  </a:ext>
                </a:extLst>
              </a:tr>
              <a:tr h="152495">
                <a:tc>
                  <a:txBody>
                    <a:bodyPr/>
                    <a:lstStyle/>
                    <a:p>
                      <a:pPr>
                        <a:spcAft>
                          <a:spcPts val="0"/>
                        </a:spcAft>
                      </a:pPr>
                      <a:r>
                        <a:rPr lang="fr-FR" sz="900">
                          <a:effectLst/>
                        </a:rPr>
                        <a:t>PIRATA FR 30</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THALASSA</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a:effectLst/>
                        </a:rPr>
                        <a:t>16/02 – 31/03/2020</a:t>
                      </a:r>
                      <a:endParaRPr lang="fr-FR" sz="900">
                        <a:effectLst/>
                        <a:latin typeface="Times New Roman" panose="02020603050405020304" pitchFamily="18" charset="0"/>
                        <a:ea typeface="Times New Roman" panose="02020603050405020304" pitchFamily="18" charset="0"/>
                      </a:endParaRPr>
                    </a:p>
                  </a:txBody>
                  <a:tcPr marL="41252" marR="41252" marT="0" marB="0"/>
                </a:tc>
                <a:tc>
                  <a:txBody>
                    <a:bodyPr/>
                    <a:lstStyle/>
                    <a:p>
                      <a:pPr>
                        <a:spcAft>
                          <a:spcPts val="0"/>
                        </a:spcAft>
                      </a:pPr>
                      <a:r>
                        <a:rPr lang="fr-FR" sz="900" dirty="0">
                          <a:effectLst/>
                        </a:rPr>
                        <a:t>Bernard BOURLÈS</a:t>
                      </a:r>
                      <a:endParaRPr lang="fr-FR" sz="900" dirty="0">
                        <a:effectLst/>
                        <a:latin typeface="Times New Roman" panose="02020603050405020304" pitchFamily="18" charset="0"/>
                        <a:ea typeface="Times New Roman" panose="02020603050405020304" pitchFamily="18" charset="0"/>
                      </a:endParaRPr>
                    </a:p>
                  </a:txBody>
                  <a:tcPr marL="41252" marR="41252" marT="0" marB="0"/>
                </a:tc>
                <a:extLst>
                  <a:ext uri="{0D108BD9-81ED-4DB2-BD59-A6C34878D82A}">
                    <a16:rowId xmlns:a16="http://schemas.microsoft.com/office/drawing/2014/main" val="565041217"/>
                  </a:ext>
                </a:extLst>
              </a:tr>
            </a:tbl>
          </a:graphicData>
        </a:graphic>
      </p:graphicFrame>
    </p:spTree>
    <p:extLst>
      <p:ext uri="{BB962C8B-B14F-4D97-AF65-F5344CB8AC3E}">
        <p14:creationId xmlns:p14="http://schemas.microsoft.com/office/powerpoint/2010/main" val="262394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23850" y="188913"/>
            <a:ext cx="8712200" cy="40005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a:solidFill>
                  <a:schemeClr val="accent2"/>
                </a:solidFill>
                <a:effectLst>
                  <a:outerShdw blurRad="38100" dist="38100" dir="2700000" algn="tl">
                    <a:srgbClr val="000000"/>
                  </a:outerShdw>
                </a:effectLst>
              </a:rPr>
              <a:t>PIRATA </a:t>
            </a:r>
            <a:r>
              <a:rPr lang="fr-FR" sz="2000" dirty="0" err="1">
                <a:solidFill>
                  <a:schemeClr val="accent2"/>
                </a:solidFill>
                <a:effectLst>
                  <a:outerShdw blurRad="38100" dist="38100" dir="2700000" algn="tl">
                    <a:srgbClr val="000000"/>
                  </a:outerShdw>
                </a:effectLst>
              </a:rPr>
              <a:t>status</a:t>
            </a:r>
            <a:r>
              <a:rPr lang="fr-FR" sz="2000" dirty="0">
                <a:solidFill>
                  <a:schemeClr val="accent2"/>
                </a:solidFill>
                <a:effectLst>
                  <a:outerShdw blurRad="38100" dist="38100" dir="2700000" algn="tl">
                    <a:srgbClr val="000000"/>
                  </a:outerShdw>
                </a:effectLst>
              </a:rPr>
              <a:t> in France :</a:t>
            </a:r>
            <a:endParaRPr lang="fr-FR" sz="2000" dirty="0">
              <a:solidFill>
                <a:schemeClr val="accent2"/>
              </a:solidFill>
            </a:endParaRPr>
          </a:p>
        </p:txBody>
      </p:sp>
      <p:sp>
        <p:nvSpPr>
          <p:cNvPr id="4099" name="Line 5"/>
          <p:cNvSpPr>
            <a:spLocks noChangeShapeType="1"/>
          </p:cNvSpPr>
          <p:nvPr/>
        </p:nvSpPr>
        <p:spPr bwMode="auto">
          <a:xfrm>
            <a:off x="2916238" y="6308725"/>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00" name="Text Box 265"/>
          <p:cNvSpPr txBox="1">
            <a:spLocks noChangeArrowheads="1"/>
          </p:cNvSpPr>
          <p:nvPr/>
        </p:nvSpPr>
        <p:spPr bwMode="auto">
          <a:xfrm>
            <a:off x="287338" y="692150"/>
            <a:ext cx="8785225" cy="5078313"/>
          </a:xfrm>
          <a:prstGeom prst="rect">
            <a:avLst/>
          </a:prstGeom>
          <a:solidFill>
            <a:srgbClr val="CCFFFF"/>
          </a:solidFill>
          <a:ln w="19050">
            <a:solidFill>
              <a:srgbClr val="FF3300"/>
            </a:solidFill>
            <a:miter lim="800000"/>
            <a:headEnd/>
            <a:tailEnd/>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fr-FR" altLang="fr-FR" sz="1800" b="1" u="sng" dirty="0"/>
              <a:t>PIRATA Fr </a:t>
            </a:r>
            <a:r>
              <a:rPr lang="fr-FR" altLang="fr-FR" sz="1800" b="1" u="sng" dirty="0" err="1"/>
              <a:t>fundings</a:t>
            </a:r>
            <a:r>
              <a:rPr lang="fr-FR" altLang="fr-FR" sz="1800" b="1" u="sng" dirty="0"/>
              <a:t> &amp; support :</a:t>
            </a:r>
          </a:p>
          <a:p>
            <a:pPr eaLnBrk="1" hangingPunct="1"/>
            <a:endParaRPr lang="fr-FR" altLang="fr-FR" sz="1800" b="1" u="sng" dirty="0"/>
          </a:p>
          <a:p>
            <a:pPr eaLnBrk="1" hangingPunct="1"/>
            <a:r>
              <a:rPr lang="fr-FR" altLang="fr-FR" sz="1800" b="1" dirty="0"/>
              <a:t>IRD:  ~50k€/y</a:t>
            </a:r>
          </a:p>
          <a:p>
            <a:pPr eaLnBrk="1" hangingPunct="1"/>
            <a:endParaRPr lang="fr-FR" altLang="fr-FR" sz="1800" b="1" dirty="0"/>
          </a:p>
          <a:p>
            <a:pPr eaLnBrk="1" hangingPunct="1"/>
            <a:r>
              <a:rPr lang="fr-FR" altLang="fr-FR" sz="1800" b="1" dirty="0"/>
              <a:t>METEO-France: 30k€/y</a:t>
            </a:r>
          </a:p>
          <a:p>
            <a:pPr eaLnBrk="1" hangingPunct="1"/>
            <a:r>
              <a:rPr lang="fr-FR" altLang="fr-FR" sz="1800" b="1" dirty="0"/>
              <a:t> </a:t>
            </a:r>
            <a:r>
              <a:rPr lang="fr-FR" altLang="fr-FR" sz="1800" dirty="0" err="1"/>
              <a:t>through</a:t>
            </a:r>
            <a:r>
              <a:rPr lang="fr-FR" altLang="fr-FR" sz="1800" dirty="0"/>
              <a:t> a « </a:t>
            </a:r>
            <a:r>
              <a:rPr lang="fr-FR" altLang="fr-FR" sz="1800" dirty="0" err="1"/>
              <a:t>commitment</a:t>
            </a:r>
            <a:r>
              <a:rPr lang="fr-FR" altLang="fr-FR" sz="1800" dirty="0"/>
              <a:t> » for the PIRATA maintenance, </a:t>
            </a:r>
            <a:r>
              <a:rPr lang="fr-FR" altLang="fr-FR" sz="1800" dirty="0" err="1"/>
              <a:t>established</a:t>
            </a:r>
            <a:r>
              <a:rPr lang="fr-FR" altLang="fr-FR" sz="1800" dirty="0"/>
              <a:t> </a:t>
            </a:r>
            <a:r>
              <a:rPr lang="fr-FR" altLang="fr-FR" sz="1800" dirty="0" err="1"/>
              <a:t>between</a:t>
            </a:r>
            <a:r>
              <a:rPr lang="fr-FR" altLang="fr-FR" sz="1800" dirty="0"/>
              <a:t> IRD &amp; </a:t>
            </a:r>
            <a:r>
              <a:rPr lang="fr-FR" altLang="fr-FR" sz="1800" dirty="0" err="1"/>
              <a:t>Meteo</a:t>
            </a:r>
            <a:r>
              <a:rPr lang="fr-FR" altLang="fr-FR" sz="1800" dirty="0"/>
              <a:t>-France, and </a:t>
            </a:r>
            <a:r>
              <a:rPr lang="fr-FR" altLang="fr-FR" sz="1800" dirty="0" err="1"/>
              <a:t>available</a:t>
            </a:r>
            <a:r>
              <a:rPr lang="fr-FR" altLang="fr-FR" sz="1800" dirty="0"/>
              <a:t> </a:t>
            </a:r>
            <a:r>
              <a:rPr lang="fr-FR" altLang="fr-FR" sz="1800" dirty="0" err="1"/>
              <a:t>until</a:t>
            </a:r>
            <a:r>
              <a:rPr lang="fr-FR" altLang="fr-FR" sz="1800" dirty="0"/>
              <a:t> </a:t>
            </a:r>
            <a:r>
              <a:rPr lang="fr-FR" altLang="fr-FR" sz="1800" dirty="0" err="1"/>
              <a:t>December</a:t>
            </a:r>
            <a:r>
              <a:rPr lang="fr-FR" altLang="fr-FR" sz="1800" dirty="0"/>
              <a:t> 2020.</a:t>
            </a:r>
          </a:p>
          <a:p>
            <a:pPr eaLnBrk="1" hangingPunct="1"/>
            <a:r>
              <a:rPr lang="fr-FR" altLang="fr-FR" sz="1800" dirty="0"/>
              <a:t>		</a:t>
            </a:r>
            <a:r>
              <a:rPr lang="fr-FR" altLang="fr-FR" sz="1800" i="1" u="sng" dirty="0"/>
              <a:t>=&gt; to </a:t>
            </a:r>
            <a:r>
              <a:rPr lang="fr-FR" altLang="fr-FR" sz="1800" i="1" u="sng" dirty="0" err="1"/>
              <a:t>be</a:t>
            </a:r>
            <a:r>
              <a:rPr lang="fr-FR" altLang="fr-FR" sz="1800" i="1" u="sng" dirty="0"/>
              <a:t> </a:t>
            </a:r>
            <a:r>
              <a:rPr lang="fr-FR" altLang="fr-FR" sz="1800" i="1" u="sng" dirty="0" err="1"/>
              <a:t>renewed</a:t>
            </a:r>
            <a:r>
              <a:rPr lang="fr-FR" altLang="fr-FR" sz="1800" i="1" u="sng" dirty="0"/>
              <a:t> by 2021…. </a:t>
            </a:r>
          </a:p>
          <a:p>
            <a:pPr eaLnBrk="1" hangingPunct="1"/>
            <a:r>
              <a:rPr lang="fr-FR" altLang="fr-FR" sz="1800" b="1" dirty="0"/>
              <a:t> </a:t>
            </a:r>
          </a:p>
          <a:p>
            <a:pPr eaLnBrk="1" hangingPunct="1"/>
            <a:r>
              <a:rPr lang="fr-FR" altLang="fr-FR" sz="1800" b="1" dirty="0"/>
              <a:t>OMP (Observatoire Midi-Pyrénées): ~3k€/y</a:t>
            </a:r>
          </a:p>
          <a:p>
            <a:pPr eaLnBrk="1" hangingPunct="1"/>
            <a:endParaRPr lang="fr-FR" altLang="fr-FR" sz="1800" b="1" dirty="0"/>
          </a:p>
          <a:p>
            <a:pPr eaLnBrk="1" hangingPunct="1"/>
            <a:r>
              <a:rPr lang="fr-FR" altLang="fr-FR" sz="1800" b="1" dirty="0"/>
              <a:t>INSU/CNRS (</a:t>
            </a:r>
            <a:r>
              <a:rPr lang="fr-FR" altLang="fr-FR" sz="1800" dirty="0" err="1"/>
              <a:t>only</a:t>
            </a:r>
            <a:r>
              <a:rPr lang="fr-FR" altLang="fr-FR" sz="1800" dirty="0"/>
              <a:t> </a:t>
            </a:r>
            <a:r>
              <a:rPr lang="fr-FR" altLang="fr-FR" sz="1800" dirty="0" err="1"/>
              <a:t>through</a:t>
            </a:r>
            <a:r>
              <a:rPr lang="fr-FR" altLang="fr-FR" sz="1800" dirty="0"/>
              <a:t> call </a:t>
            </a:r>
            <a:r>
              <a:rPr lang="fr-FR" altLang="fr-FR" sz="1800" dirty="0" err="1"/>
              <a:t>offer</a:t>
            </a:r>
            <a:r>
              <a:rPr lang="fr-FR" altLang="fr-FR" sz="1800" dirty="0"/>
              <a:t> for </a:t>
            </a:r>
            <a:r>
              <a:rPr lang="fr-FR" altLang="fr-FR" sz="1800" dirty="0" err="1"/>
              <a:t>material</a:t>
            </a:r>
            <a:r>
              <a:rPr lang="fr-FR" altLang="fr-FR" sz="1800" dirty="0"/>
              <a:t> </a:t>
            </a:r>
            <a:r>
              <a:rPr lang="fr-FR" altLang="fr-FR" sz="1800" dirty="0" err="1"/>
              <a:t>purchasing</a:t>
            </a:r>
            <a:r>
              <a:rPr lang="fr-FR" altLang="fr-FR" sz="1800" dirty="0"/>
              <a:t>):</a:t>
            </a:r>
          </a:p>
          <a:p>
            <a:pPr eaLnBrk="1" hangingPunct="1"/>
            <a:r>
              <a:rPr lang="fr-FR" altLang="fr-FR" sz="1800" dirty="0"/>
              <a:t>			</a:t>
            </a:r>
            <a:r>
              <a:rPr lang="fr-FR" altLang="fr-FR" sz="1800" b="1" dirty="0"/>
              <a:t>56k€ in 2018-2019</a:t>
            </a:r>
          </a:p>
          <a:p>
            <a:pPr eaLnBrk="1" hangingPunct="1"/>
            <a:r>
              <a:rPr lang="fr-FR" altLang="fr-FR" sz="1800" b="1" dirty="0"/>
              <a:t>+ IRD : </a:t>
            </a:r>
            <a:r>
              <a:rPr lang="fr-FR" altLang="fr-FR" sz="1800" b="1" i="1" dirty="0"/>
              <a:t> </a:t>
            </a:r>
            <a:r>
              <a:rPr lang="fr-FR" altLang="fr-FR" sz="1800" b="1" dirty="0"/>
              <a:t>40k€ + 34k€ = 	74k€ in 2018-2019</a:t>
            </a:r>
          </a:p>
          <a:p>
            <a:pPr marL="285750" indent="-285750" algn="ctr" eaLnBrk="1" hangingPunct="1">
              <a:buFont typeface="Symbol" panose="05050102010706020507" pitchFamily="18" charset="2"/>
              <a:buChar char="Þ"/>
            </a:pPr>
            <a:r>
              <a:rPr lang="fr-FR" altLang="fr-FR" sz="1800" i="1" dirty="0" err="1"/>
              <a:t>mostly</a:t>
            </a:r>
            <a:r>
              <a:rPr lang="fr-FR" altLang="fr-FR" sz="1800" i="1" dirty="0"/>
              <a:t> </a:t>
            </a:r>
            <a:r>
              <a:rPr lang="fr-FR" altLang="fr-FR" sz="1800" i="1" dirty="0" err="1"/>
              <a:t>dedicated</a:t>
            </a:r>
            <a:r>
              <a:rPr lang="fr-FR" altLang="fr-FR" sz="1800" i="1" dirty="0"/>
              <a:t> to </a:t>
            </a:r>
            <a:r>
              <a:rPr lang="fr-FR" altLang="fr-FR" sz="1800" i="1" dirty="0" err="1"/>
              <a:t>purchasing</a:t>
            </a:r>
            <a:r>
              <a:rPr lang="fr-FR" altLang="fr-FR" sz="1800" i="1" dirty="0"/>
              <a:t> ADCP </a:t>
            </a:r>
            <a:r>
              <a:rPr lang="fr-FR" altLang="fr-FR" sz="1800" i="1" dirty="0" err="1"/>
              <a:t>moorings</a:t>
            </a:r>
            <a:r>
              <a:rPr lang="fr-FR" altLang="fr-FR" sz="1800" i="1" dirty="0"/>
              <a:t> </a:t>
            </a:r>
            <a:r>
              <a:rPr lang="fr-FR" altLang="fr-FR" sz="1800" i="1" dirty="0" err="1"/>
              <a:t>material</a:t>
            </a:r>
            <a:r>
              <a:rPr lang="fr-FR" altLang="fr-FR" sz="1800" i="1" dirty="0"/>
              <a:t>  </a:t>
            </a:r>
          </a:p>
          <a:p>
            <a:pPr algn="ctr" eaLnBrk="1" hangingPunct="1"/>
            <a:r>
              <a:rPr lang="fr-FR" altLang="fr-FR" sz="1800" i="1" dirty="0"/>
              <a:t>	(1 ADCP + </a:t>
            </a:r>
            <a:r>
              <a:rPr lang="fr-FR" altLang="fr-FR" sz="1800" i="1" dirty="0" err="1"/>
              <a:t>buoyancy</a:t>
            </a:r>
            <a:r>
              <a:rPr lang="fr-FR" altLang="fr-FR" sz="1800" i="1" dirty="0"/>
              <a:t>, </a:t>
            </a:r>
            <a:r>
              <a:rPr lang="fr-FR" altLang="fr-FR" sz="1800" i="1" dirty="0" err="1"/>
              <a:t>releasers</a:t>
            </a:r>
            <a:r>
              <a:rPr lang="fr-FR" altLang="fr-FR" sz="1800" i="1" dirty="0"/>
              <a:t>, </a:t>
            </a:r>
            <a:r>
              <a:rPr lang="fr-FR" altLang="fr-FR" sz="1800" i="1" dirty="0" err="1"/>
              <a:t>cable</a:t>
            </a:r>
            <a:r>
              <a:rPr lang="fr-FR" altLang="fr-FR" sz="1800" i="1" dirty="0"/>
              <a:t>, </a:t>
            </a:r>
            <a:r>
              <a:rPr lang="fr-FR" altLang="fr-FR" sz="1800" i="1" dirty="0" err="1"/>
              <a:t>weights</a:t>
            </a:r>
            <a:r>
              <a:rPr lang="fr-FR" altLang="fr-FR" sz="1800" i="1" dirty="0"/>
              <a:t>,…). </a:t>
            </a:r>
            <a:r>
              <a:rPr lang="fr-FR" altLang="fr-FR" sz="1800" dirty="0"/>
              <a:t>	</a:t>
            </a:r>
            <a:endParaRPr lang="fr-FR" altLang="fr-FR" sz="1800" b="1" i="1" dirty="0"/>
          </a:p>
          <a:p>
            <a:pPr eaLnBrk="1" hangingPunct="1"/>
            <a:endParaRPr lang="fr-FR" altLang="fr-FR" sz="1800" b="1" i="1" dirty="0"/>
          </a:p>
          <a:p>
            <a:pPr eaLnBrk="1" hangingPunct="1"/>
            <a:r>
              <a:rPr lang="fr-FR" altLang="fr-FR" sz="1800" b="1" i="1" dirty="0"/>
              <a:t>+ National « </a:t>
            </a:r>
            <a:r>
              <a:rPr lang="fr-FR" altLang="fr-FR" sz="1800" b="1" i="1" dirty="0" err="1"/>
              <a:t>Research</a:t>
            </a:r>
            <a:r>
              <a:rPr lang="fr-FR" altLang="fr-FR" sz="1800" b="1" i="1" dirty="0"/>
              <a:t> Fleet » Service Unit (Ifremer, CNRS, IRD, …) for </a:t>
            </a:r>
            <a:r>
              <a:rPr lang="fr-FR" altLang="fr-FR" sz="1800" b="1" i="1" dirty="0" err="1"/>
              <a:t>vessel</a:t>
            </a:r>
            <a:r>
              <a:rPr lang="fr-FR" altLang="fr-FR" sz="1800" b="1" i="1" dirty="0"/>
              <a:t> time. </a:t>
            </a:r>
          </a:p>
        </p:txBody>
      </p:sp>
      <p:pic>
        <p:nvPicPr>
          <p:cNvPr id="4103" name="Picture 4" descr="Agrandir l'imag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613" y="5824538"/>
            <a:ext cx="10556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sp>
        <p:nvSpPr>
          <p:cNvPr id="9" name="Espace réservé du pied de page 1"/>
          <p:cNvSpPr txBox="1">
            <a:spLocks/>
          </p:cNvSpPr>
          <p:nvPr/>
        </p:nvSpPr>
        <p:spPr>
          <a:xfrm>
            <a:off x="2529346" y="6388248"/>
            <a:ext cx="4301207"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PIRATA 24b / PIRATA </a:t>
            </a:r>
            <a:r>
              <a:rPr lang="en-US" dirty="0" err="1"/>
              <a:t>visio</a:t>
            </a:r>
            <a:r>
              <a:rPr lang="en-US" dirty="0"/>
              <a:t> Meeting,  April 22, 2020</a:t>
            </a:r>
            <a:endParaRPr lang="fr-FR" dirty="0"/>
          </a:p>
        </p:txBody>
      </p:sp>
    </p:spTree>
    <p:extLst>
      <p:ext uri="{BB962C8B-B14F-4D97-AF65-F5344CB8AC3E}">
        <p14:creationId xmlns:p14="http://schemas.microsoft.com/office/powerpoint/2010/main" val="86479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2019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10243" name="Line 4"/>
          <p:cNvSpPr>
            <a:spLocks noChangeShapeType="1"/>
          </p:cNvSpPr>
          <p:nvPr/>
        </p:nvSpPr>
        <p:spPr bwMode="auto">
          <a:xfrm>
            <a:off x="2843213" y="6524625"/>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4" name="Rectangle 5"/>
          <p:cNvSpPr>
            <a:spLocks noChangeArrowheads="1"/>
          </p:cNvSpPr>
          <p:nvPr/>
        </p:nvSpPr>
        <p:spPr bwMode="auto">
          <a:xfrm>
            <a:off x="1538288" y="115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89094" name="Rectangle 6"/>
          <p:cNvSpPr>
            <a:spLocks noChangeArrowheads="1"/>
          </p:cNvSpPr>
          <p:nvPr/>
        </p:nvSpPr>
        <p:spPr bwMode="auto">
          <a:xfrm>
            <a:off x="250825" y="664087"/>
            <a:ext cx="4752975" cy="646331"/>
          </a:xfrm>
          <a:prstGeom prst="rect">
            <a:avLst/>
          </a:prstGeom>
          <a:noFill/>
          <a:ln>
            <a:noFill/>
          </a:ln>
          <a:effectLst/>
        </p:spPr>
        <p:txBody>
          <a:bodyPr>
            <a:spAutoFit/>
          </a:bodyPr>
          <a:lstStyle/>
          <a:p>
            <a:pPr>
              <a:defRPr/>
            </a:pPr>
            <a:r>
              <a:rPr lang="fr-FR" sz="2000" b="1" u="sng" dirty="0">
                <a:solidFill>
                  <a:schemeClr val="accent2"/>
                </a:solidFill>
                <a:latin typeface="Times New Roman" charset="0"/>
                <a:ea typeface="ＭＳ Ｐゴシック" charset="-128"/>
              </a:rPr>
              <a:t>The PIRATA FR29 </a:t>
            </a:r>
            <a:r>
              <a:rPr lang="fr-FR" sz="2000" b="1" u="sng" dirty="0" err="1">
                <a:solidFill>
                  <a:schemeClr val="accent2"/>
                </a:solidFill>
                <a:latin typeface="Times New Roman" charset="0"/>
                <a:ea typeface="ＭＳ Ｐゴシック" charset="-128"/>
              </a:rPr>
              <a:t>cruise</a:t>
            </a:r>
            <a:r>
              <a:rPr lang="fr-FR" sz="2000" b="1" u="sng" dirty="0">
                <a:solidFill>
                  <a:schemeClr val="accent2"/>
                </a:solidFill>
                <a:latin typeface="Times New Roman" charset="0"/>
                <a:ea typeface="ＭＳ Ｐゴシック" charset="-128"/>
              </a:rPr>
              <a:t>:</a:t>
            </a:r>
          </a:p>
          <a:p>
            <a:pPr>
              <a:defRPr/>
            </a:pPr>
            <a:r>
              <a:rPr lang="en-US" sz="1600"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28 - April 5, 2019  </a:t>
            </a:r>
            <a:r>
              <a:rPr lang="en-US" sz="1600" dirty="0">
                <a:solidFill>
                  <a:srgbClr val="FF0000"/>
                </a:solidFill>
                <a:effectLst>
                  <a:outerShdw blurRad="38100" dist="38100" dir="2700000" algn="tl">
                    <a:srgbClr val="C0C0C0"/>
                  </a:outerShdw>
                </a:effectLst>
                <a:latin typeface="Times New Roman" charset="0"/>
                <a:ea typeface="ＭＳ Ｐゴシック" charset="-128"/>
                <a:sym typeface="Symbol" charset="2"/>
              </a:rPr>
              <a:t>(</a:t>
            </a:r>
            <a:r>
              <a:rPr lang="en-US" sz="1600" b="1" dirty="0">
                <a:solidFill>
                  <a:srgbClr val="FF0000"/>
                </a:solidFill>
                <a:effectLst>
                  <a:outerShdw blurRad="38100" dist="38100" dir="2700000" algn="tl">
                    <a:srgbClr val="C0C0C0"/>
                  </a:outerShdw>
                </a:effectLst>
                <a:latin typeface="Times New Roman" charset="0"/>
                <a:ea typeface="ＭＳ Ｐゴシック" charset="-128"/>
                <a:sym typeface="Symbol" charset="2"/>
              </a:rPr>
              <a:t>from Cabo-Verde)</a:t>
            </a:r>
          </a:p>
        </p:txBody>
      </p:sp>
      <p:sp>
        <p:nvSpPr>
          <p:cNvPr id="9225" name="Text Box 46"/>
          <p:cNvSpPr txBox="1">
            <a:spLocks noChangeArrowheads="1"/>
          </p:cNvSpPr>
          <p:nvPr/>
        </p:nvSpPr>
        <p:spPr bwMode="auto">
          <a:xfrm>
            <a:off x="84138" y="1413361"/>
            <a:ext cx="9059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eaLnBrk="1" hangingPunct="1">
              <a:buFontTx/>
              <a:buChar char="-"/>
              <a:defRPr/>
            </a:pPr>
            <a:r>
              <a:rPr lang="fr-FR" sz="1600" u="sng" dirty="0">
                <a:latin typeface="Arial" charset="0"/>
              </a:rPr>
              <a:t>6 </a:t>
            </a:r>
            <a:r>
              <a:rPr lang="fr-FR" sz="1600" u="sng" dirty="0" err="1">
                <a:latin typeface="Arial" charset="0"/>
              </a:rPr>
              <a:t>buoys</a:t>
            </a:r>
            <a:r>
              <a:rPr lang="fr-FR" sz="1600" u="sng" dirty="0">
                <a:latin typeface="Arial" charset="0"/>
              </a:rPr>
              <a:t> </a:t>
            </a:r>
            <a:r>
              <a:rPr lang="fr-FR" sz="1600" u="sng" dirty="0" err="1">
                <a:latin typeface="Arial" charset="0"/>
              </a:rPr>
              <a:t>replaced</a:t>
            </a:r>
            <a:r>
              <a:rPr lang="fr-FR" sz="1600" u="sng" dirty="0">
                <a:latin typeface="Arial" charset="0"/>
              </a:rPr>
              <a:t> </a:t>
            </a:r>
            <a:r>
              <a:rPr lang="fr-FR" sz="1600" dirty="0">
                <a:latin typeface="Arial" charset="0"/>
              </a:rPr>
              <a:t>(+ CO2 </a:t>
            </a:r>
            <a:r>
              <a:rPr lang="fr-FR" sz="1600" dirty="0" err="1">
                <a:latin typeface="Arial" charset="0"/>
              </a:rPr>
              <a:t>sensors</a:t>
            </a:r>
            <a:r>
              <a:rPr lang="fr-FR" sz="1600" dirty="0">
                <a:latin typeface="Arial" charset="0"/>
              </a:rPr>
              <a:t> replacement at 6S-10W &amp; 6S-8E): </a:t>
            </a:r>
          </a:p>
          <a:p>
            <a:pPr eaLnBrk="1" hangingPunct="1">
              <a:defRPr/>
            </a:pPr>
            <a:r>
              <a:rPr lang="fr-FR" sz="1600" dirty="0">
                <a:latin typeface="Arial" charset="0"/>
              </a:rPr>
              <a:t>	2 ATLAS, 3 T-TLEX and…</a:t>
            </a:r>
          </a:p>
          <a:p>
            <a:pPr marL="285750" indent="-285750" eaLnBrk="1" hangingPunct="1">
              <a:buFontTx/>
              <a:buChar char="-"/>
              <a:defRPr/>
            </a:pPr>
            <a:r>
              <a:rPr lang="fr-FR" sz="1600" u="sng" dirty="0">
                <a:latin typeface="Arial" charset="0"/>
              </a:rPr>
              <a:t>1 ATLAS </a:t>
            </a:r>
            <a:r>
              <a:rPr lang="fr-FR" sz="1600" u="sng" dirty="0" err="1">
                <a:latin typeface="Arial" charset="0"/>
              </a:rPr>
              <a:t>replaced</a:t>
            </a:r>
            <a:r>
              <a:rPr lang="fr-FR" sz="1600" u="sng" dirty="0">
                <a:latin typeface="Arial" charset="0"/>
              </a:rPr>
              <a:t> by T-FLEX at 6S-10W </a:t>
            </a:r>
            <a:r>
              <a:rPr lang="fr-FR" sz="1600" u="sng" dirty="0" err="1">
                <a:latin typeface="Arial" charset="0"/>
              </a:rPr>
              <a:t>with</a:t>
            </a:r>
            <a:r>
              <a:rPr lang="fr-FR" sz="1600" u="sng" dirty="0">
                <a:latin typeface="Arial" charset="0"/>
              </a:rPr>
              <a:t> new CO2 </a:t>
            </a:r>
            <a:r>
              <a:rPr lang="fr-FR" sz="1600" u="sng" dirty="0" err="1">
                <a:latin typeface="Arial" charset="0"/>
              </a:rPr>
              <a:t>sensor</a:t>
            </a:r>
            <a:endParaRPr lang="fr-FR" sz="1600" u="sng" dirty="0">
              <a:latin typeface="Arial" charset="0"/>
            </a:endParaRPr>
          </a:p>
          <a:p>
            <a:pPr marL="285750" indent="-285750" eaLnBrk="1" hangingPunct="1">
              <a:buFontTx/>
              <a:buChar char="-"/>
              <a:defRPr/>
            </a:pPr>
            <a:r>
              <a:rPr lang="fr-FR" sz="1600" u="sng" dirty="0">
                <a:latin typeface="Arial" charset="0"/>
              </a:rPr>
              <a:t>1 ADCP </a:t>
            </a:r>
            <a:r>
              <a:rPr lang="fr-FR" sz="1600" u="sng" dirty="0" err="1">
                <a:latin typeface="Arial" charset="0"/>
              </a:rPr>
              <a:t>mooring</a:t>
            </a:r>
            <a:r>
              <a:rPr lang="fr-FR" sz="1600" u="sng" dirty="0">
                <a:latin typeface="Arial" charset="0"/>
              </a:rPr>
              <a:t> at 0N-10W</a:t>
            </a:r>
          </a:p>
        </p:txBody>
      </p:sp>
      <p:pic>
        <p:nvPicPr>
          <p:cNvPr id="10249" name="Picture 4" descr="Agrandir l'imag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6032220"/>
            <a:ext cx="909191" cy="7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sp>
        <p:nvSpPr>
          <p:cNvPr id="3" name="ZoneTexte 2"/>
          <p:cNvSpPr txBox="1"/>
          <p:nvPr/>
        </p:nvSpPr>
        <p:spPr>
          <a:xfrm>
            <a:off x="72055" y="3044347"/>
            <a:ext cx="3028778" cy="1754326"/>
          </a:xfrm>
          <a:prstGeom prst="rect">
            <a:avLst/>
          </a:prstGeom>
          <a:noFill/>
        </p:spPr>
        <p:txBody>
          <a:bodyPr wrap="none" rtlCol="0">
            <a:spAutoFit/>
          </a:bodyPr>
          <a:lstStyle/>
          <a:p>
            <a:r>
              <a:rPr lang="fr-FR" u="sng" dirty="0"/>
              <a:t>Major last moment issues:</a:t>
            </a:r>
          </a:p>
          <a:p>
            <a:r>
              <a:rPr lang="fr-FR" dirty="0"/>
              <a:t>« </a:t>
            </a:r>
            <a:r>
              <a:rPr lang="fr-FR" dirty="0" err="1"/>
              <a:t>shutdown</a:t>
            </a:r>
            <a:r>
              <a:rPr lang="fr-FR" dirty="0"/>
              <a:t> » in USA</a:t>
            </a:r>
          </a:p>
          <a:p>
            <a:pPr marL="285750" indent="-285750">
              <a:buFont typeface="Symbol" panose="05050102010706020507" pitchFamily="18" charset="2"/>
              <a:buChar char="Þ"/>
            </a:pPr>
            <a:r>
              <a:rPr lang="fr-FR" dirty="0"/>
              <a:t>« </a:t>
            </a:r>
            <a:r>
              <a:rPr lang="fr-FR" dirty="0" err="1"/>
              <a:t>stressfull</a:t>
            </a:r>
            <a:r>
              <a:rPr lang="fr-FR" dirty="0"/>
              <a:t> » shipping…</a:t>
            </a:r>
          </a:p>
          <a:p>
            <a:pPr marL="285750" indent="-285750">
              <a:buFont typeface="Symbol" panose="05050102010706020507" pitchFamily="18" charset="2"/>
              <a:buChar char="Þ"/>
            </a:pPr>
            <a:r>
              <a:rPr lang="fr-FR" dirty="0"/>
              <a:t>No </a:t>
            </a:r>
            <a:r>
              <a:rPr lang="fr-FR" dirty="0" err="1"/>
              <a:t>SVPs</a:t>
            </a:r>
            <a:r>
              <a:rPr lang="fr-FR" dirty="0"/>
              <a:t> </a:t>
            </a:r>
            <a:r>
              <a:rPr lang="fr-FR" dirty="0" err="1"/>
              <a:t>from</a:t>
            </a:r>
            <a:r>
              <a:rPr lang="fr-FR" dirty="0"/>
              <a:t> AOML/NOAA</a:t>
            </a:r>
          </a:p>
          <a:p>
            <a:endParaRPr lang="fr-FR" dirty="0"/>
          </a:p>
          <a:p>
            <a:r>
              <a:rPr lang="fr-FR" dirty="0"/>
              <a:t>	</a:t>
            </a:r>
          </a:p>
        </p:txBody>
      </p:sp>
      <p:grpSp>
        <p:nvGrpSpPr>
          <p:cNvPr id="18" name="Groupe 17"/>
          <p:cNvGrpSpPr>
            <a:grpSpLocks/>
          </p:cNvGrpSpPr>
          <p:nvPr/>
        </p:nvGrpSpPr>
        <p:grpSpPr bwMode="auto">
          <a:xfrm>
            <a:off x="3327475" y="2861949"/>
            <a:ext cx="5630739" cy="3662675"/>
            <a:chOff x="1020763" y="436526"/>
            <a:chExt cx="9332069" cy="5449334"/>
          </a:xfrm>
        </p:grpSpPr>
        <p:grpSp>
          <p:nvGrpSpPr>
            <p:cNvPr id="19" name="Groupe 7"/>
            <p:cNvGrpSpPr>
              <a:grpSpLocks/>
            </p:cNvGrpSpPr>
            <p:nvPr/>
          </p:nvGrpSpPr>
          <p:grpSpPr bwMode="auto">
            <a:xfrm>
              <a:off x="1020763" y="436526"/>
              <a:ext cx="9332069" cy="5449334"/>
              <a:chOff x="1014413" y="444506"/>
              <a:chExt cx="9332069" cy="5447900"/>
            </a:xfrm>
          </p:grpSpPr>
          <p:grpSp>
            <p:nvGrpSpPr>
              <p:cNvPr id="41" name="Groupe 1"/>
              <p:cNvGrpSpPr>
                <a:grpSpLocks/>
              </p:cNvGrpSpPr>
              <p:nvPr/>
            </p:nvGrpSpPr>
            <p:grpSpPr bwMode="auto">
              <a:xfrm>
                <a:off x="1014413" y="444506"/>
                <a:ext cx="9332069" cy="5447900"/>
                <a:chOff x="1014413" y="444494"/>
                <a:chExt cx="9332069" cy="5448306"/>
              </a:xfrm>
            </p:grpSpPr>
            <p:pic>
              <p:nvPicPr>
                <p:cNvPr id="69" name="Picture 3" descr="pirataarra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4413" y="928688"/>
                  <a:ext cx="7361237"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Line 9"/>
                <p:cNvSpPr>
                  <a:spLocks noChangeShapeType="1"/>
                </p:cNvSpPr>
                <p:nvPr/>
              </p:nvSpPr>
              <p:spPr bwMode="auto">
                <a:xfrm flipV="1">
                  <a:off x="6307155" y="3313888"/>
                  <a:ext cx="10952" cy="33913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 name="AutoShape 11"/>
                <p:cNvSpPr>
                  <a:spLocks noChangeArrowheads="1"/>
                </p:cNvSpPr>
                <p:nvPr/>
              </p:nvSpPr>
              <p:spPr bwMode="auto">
                <a:xfrm>
                  <a:off x="4281476" y="3341688"/>
                  <a:ext cx="215899" cy="144462"/>
                </a:xfrm>
                <a:prstGeom prst="triangle">
                  <a:avLst>
                    <a:gd name="adj" fmla="val 50000"/>
                  </a:avLst>
                </a:prstGeom>
                <a:solidFill>
                  <a:srgbClr val="0000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72" name="AutoShape 12"/>
                <p:cNvSpPr>
                  <a:spLocks noChangeArrowheads="1"/>
                </p:cNvSpPr>
                <p:nvPr/>
              </p:nvSpPr>
              <p:spPr bwMode="auto">
                <a:xfrm>
                  <a:off x="5362559" y="3341688"/>
                  <a:ext cx="215899" cy="144462"/>
                </a:xfrm>
                <a:prstGeom prst="triangle">
                  <a:avLst>
                    <a:gd name="adj" fmla="val 50000"/>
                  </a:avLst>
                </a:prstGeom>
                <a:solidFill>
                  <a:srgbClr val="0000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73" name="Text Box 15"/>
                <p:cNvSpPr txBox="1">
                  <a:spLocks noChangeArrowheads="1"/>
                </p:cNvSpPr>
                <p:nvPr/>
              </p:nvSpPr>
              <p:spPr bwMode="auto">
                <a:xfrm>
                  <a:off x="4857736" y="1830388"/>
                  <a:ext cx="68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Dakar</a:t>
                  </a:r>
                </a:p>
              </p:txBody>
            </p:sp>
            <p:sp>
              <p:nvSpPr>
                <p:cNvPr id="74" name="Line 28"/>
                <p:cNvSpPr>
                  <a:spLocks noChangeShapeType="1"/>
                </p:cNvSpPr>
                <p:nvPr/>
              </p:nvSpPr>
              <p:spPr bwMode="auto">
                <a:xfrm flipV="1">
                  <a:off x="4171804" y="2418902"/>
                  <a:ext cx="0" cy="447729"/>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5" name="Line 29"/>
                <p:cNvSpPr>
                  <a:spLocks noChangeShapeType="1"/>
                </p:cNvSpPr>
                <p:nvPr/>
              </p:nvSpPr>
              <p:spPr bwMode="auto">
                <a:xfrm>
                  <a:off x="4541330" y="2493037"/>
                  <a:ext cx="462718" cy="438856"/>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6" name="Text Box 31"/>
                <p:cNvSpPr txBox="1">
                  <a:spLocks noChangeArrowheads="1"/>
                </p:cNvSpPr>
                <p:nvPr/>
              </p:nvSpPr>
              <p:spPr bwMode="auto">
                <a:xfrm>
                  <a:off x="1102571" y="444494"/>
                  <a:ext cx="9243911" cy="87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dirty="0"/>
                    <a:t>PIRATA FR29 : </a:t>
                  </a:r>
                </a:p>
                <a:p>
                  <a:pPr eaLnBrk="1" hangingPunct="1">
                    <a:spcBef>
                      <a:spcPct val="0"/>
                    </a:spcBef>
                    <a:buFontTx/>
                    <a:buNone/>
                  </a:pPr>
                  <a:r>
                    <a:rPr lang="fr-FR" altLang="fr-FR" sz="1400" dirty="0"/>
                    <a:t>Sections CTD 0°E (1°N-3°S), 10°W (10°S-1°30’N), 23°W (2°S-2°N)</a:t>
                  </a:r>
                </a:p>
              </p:txBody>
            </p:sp>
            <p:sp>
              <p:nvSpPr>
                <p:cNvPr id="77" name="Text Box 15"/>
                <p:cNvSpPr txBox="1">
                  <a:spLocks noChangeArrowheads="1"/>
                </p:cNvSpPr>
                <p:nvPr/>
              </p:nvSpPr>
              <p:spPr bwMode="auto">
                <a:xfrm>
                  <a:off x="5227623" y="2652713"/>
                  <a:ext cx="840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Abidjan</a:t>
                  </a:r>
                </a:p>
              </p:txBody>
            </p:sp>
            <p:sp>
              <p:nvSpPr>
                <p:cNvPr id="80" name="Line 29"/>
                <p:cNvSpPr>
                  <a:spLocks noChangeShapeType="1"/>
                </p:cNvSpPr>
                <p:nvPr/>
              </p:nvSpPr>
              <p:spPr bwMode="auto">
                <a:xfrm flipH="1" flipV="1">
                  <a:off x="5524483" y="3623395"/>
                  <a:ext cx="6368" cy="34697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1" name="Line 10"/>
                <p:cNvSpPr>
                  <a:spLocks noChangeShapeType="1"/>
                </p:cNvSpPr>
                <p:nvPr/>
              </p:nvSpPr>
              <p:spPr bwMode="auto">
                <a:xfrm flipH="1">
                  <a:off x="4264539" y="2030586"/>
                  <a:ext cx="9096" cy="1137580"/>
                </a:xfrm>
                <a:prstGeom prst="line">
                  <a:avLst/>
                </a:prstGeom>
                <a:noFill/>
                <a:ln w="28575">
                  <a:solidFill>
                    <a:schemeClr val="accent2"/>
                  </a:solidFill>
                  <a:prstDash val="sysDash"/>
                  <a:round/>
                  <a:headEnd/>
                  <a:tailEnd/>
                </a:ln>
                <a:extLst>
                  <a:ext uri="{909E8E84-426E-40DD-AFC4-6F175D3DCCD1}">
                    <a14:hiddenFill xmlns:a14="http://schemas.microsoft.com/office/drawing/2010/main">
                      <a:noFill/>
                    </a14:hiddenFill>
                  </a:ext>
                </a:extLst>
              </p:spPr>
              <p:txBody>
                <a:bodyPr/>
                <a:lstStyle/>
                <a:p>
                  <a:endParaRPr lang="fr-FR"/>
                </a:p>
              </p:txBody>
            </p:sp>
            <p:sp>
              <p:nvSpPr>
                <p:cNvPr id="82" name="Line 13"/>
                <p:cNvSpPr>
                  <a:spLocks noChangeShapeType="1"/>
                </p:cNvSpPr>
                <p:nvPr/>
              </p:nvSpPr>
              <p:spPr bwMode="auto">
                <a:xfrm>
                  <a:off x="4295631" y="2388620"/>
                  <a:ext cx="1085994" cy="983435"/>
                </a:xfrm>
                <a:prstGeom prst="line">
                  <a:avLst/>
                </a:prstGeom>
                <a:noFill/>
                <a:ln w="28575">
                  <a:solidFill>
                    <a:schemeClr val="accent2"/>
                  </a:solidFill>
                  <a:prstDash val="sysDash"/>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2" name="Line 7"/>
              <p:cNvSpPr>
                <a:spLocks noChangeShapeType="1"/>
              </p:cNvSpPr>
              <p:nvPr/>
            </p:nvSpPr>
            <p:spPr bwMode="auto">
              <a:xfrm>
                <a:off x="5394325" y="3254375"/>
                <a:ext cx="0" cy="103663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 name="Text Box 14"/>
              <p:cNvSpPr txBox="1">
                <a:spLocks noChangeArrowheads="1"/>
              </p:cNvSpPr>
              <p:nvPr/>
            </p:nvSpPr>
            <p:spPr bwMode="auto">
              <a:xfrm>
                <a:off x="7092950" y="3413125"/>
                <a:ext cx="1239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b="1"/>
                  <a:t>Pointe Noire</a:t>
                </a:r>
              </a:p>
            </p:txBody>
          </p:sp>
          <p:sp>
            <p:nvSpPr>
              <p:cNvPr id="44" name="Plus 43"/>
              <p:cNvSpPr/>
              <p:nvPr/>
            </p:nvSpPr>
            <p:spPr>
              <a:xfrm>
                <a:off x="5540375" y="2968003"/>
                <a:ext cx="185738" cy="201559"/>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5" name="Plus 44"/>
              <p:cNvSpPr/>
              <p:nvPr/>
            </p:nvSpPr>
            <p:spPr>
              <a:xfrm>
                <a:off x="5540375" y="3167976"/>
                <a:ext cx="184150" cy="20314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6" name="Plus 45"/>
              <p:cNvSpPr/>
              <p:nvPr/>
            </p:nvSpPr>
            <p:spPr>
              <a:xfrm>
                <a:off x="6022975" y="3169562"/>
                <a:ext cx="184150" cy="20156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7" name="Plus 46"/>
              <p:cNvSpPr/>
              <p:nvPr/>
            </p:nvSpPr>
            <p:spPr>
              <a:xfrm>
                <a:off x="6442075" y="3282246"/>
                <a:ext cx="184150" cy="201559"/>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8" name="Plus 47"/>
              <p:cNvSpPr/>
              <p:nvPr/>
            </p:nvSpPr>
            <p:spPr>
              <a:xfrm>
                <a:off x="6923088" y="3685364"/>
                <a:ext cx="184150" cy="20314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9" name="Plus 48"/>
              <p:cNvSpPr/>
              <p:nvPr/>
            </p:nvSpPr>
            <p:spPr>
              <a:xfrm>
                <a:off x="7181850" y="3685364"/>
                <a:ext cx="184150" cy="20314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50" name="Connecteur droit 49"/>
              <p:cNvCxnSpPr/>
              <p:nvPr/>
            </p:nvCxnSpPr>
            <p:spPr>
              <a:xfrm flipH="1">
                <a:off x="5638800" y="3066402"/>
                <a:ext cx="1588" cy="1999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a:stCxn id="45" idx="0"/>
                <a:endCxn id="46" idx="2"/>
              </p:cNvCxnSpPr>
              <p:nvPr/>
            </p:nvCxnSpPr>
            <p:spPr>
              <a:xfrm>
                <a:off x="5699125" y="3269549"/>
                <a:ext cx="347663"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a:stCxn id="48" idx="0"/>
                <a:endCxn id="49" idx="2"/>
              </p:cNvCxnSpPr>
              <p:nvPr/>
            </p:nvCxnSpPr>
            <p:spPr>
              <a:xfrm>
                <a:off x="7083425" y="3786938"/>
                <a:ext cx="12223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a:endCxn id="47" idx="2"/>
              </p:cNvCxnSpPr>
              <p:nvPr/>
            </p:nvCxnSpPr>
            <p:spPr>
              <a:xfrm>
                <a:off x="6161088" y="3271135"/>
                <a:ext cx="306387" cy="1126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a:endCxn id="48" idx="2"/>
              </p:cNvCxnSpPr>
              <p:nvPr/>
            </p:nvCxnSpPr>
            <p:spPr>
              <a:xfrm>
                <a:off x="6546850" y="3398102"/>
                <a:ext cx="400050" cy="3888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Plus 54"/>
              <p:cNvSpPr/>
              <p:nvPr/>
            </p:nvSpPr>
            <p:spPr>
              <a:xfrm>
                <a:off x="5548313" y="2968003"/>
                <a:ext cx="184150" cy="201559"/>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56" name="Plus 55"/>
              <p:cNvSpPr/>
              <p:nvPr/>
            </p:nvSpPr>
            <p:spPr>
              <a:xfrm>
                <a:off x="6029325" y="3169562"/>
                <a:ext cx="184150" cy="20156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57" name="Connecteur droit 56"/>
              <p:cNvCxnSpPr/>
              <p:nvPr/>
            </p:nvCxnSpPr>
            <p:spPr>
              <a:xfrm flipH="1">
                <a:off x="5646738" y="3066402"/>
                <a:ext cx="1587" cy="1999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a:endCxn id="56" idx="2"/>
              </p:cNvCxnSpPr>
              <p:nvPr/>
            </p:nvCxnSpPr>
            <p:spPr>
              <a:xfrm>
                <a:off x="5707063" y="3269549"/>
                <a:ext cx="347662"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Line 13"/>
              <p:cNvSpPr>
                <a:spLocks noChangeShapeType="1"/>
              </p:cNvSpPr>
              <p:nvPr/>
            </p:nvSpPr>
            <p:spPr bwMode="auto">
              <a:xfrm flipH="1" flipV="1">
                <a:off x="4093908" y="1919289"/>
                <a:ext cx="187568" cy="141559"/>
              </a:xfrm>
              <a:prstGeom prst="line">
                <a:avLst/>
              </a:prstGeom>
              <a:noFill/>
              <a:ln w="28575">
                <a:solidFill>
                  <a:schemeClr val="accent2"/>
                </a:solidFill>
                <a:prstDash val="sysDash"/>
                <a:round/>
                <a:headEnd/>
                <a:tailEnd/>
              </a:ln>
              <a:extLst>
                <a:ext uri="{909E8E84-426E-40DD-AFC4-6F175D3DCCD1}">
                  <a14:hiddenFill xmlns:a14="http://schemas.microsoft.com/office/drawing/2010/main">
                    <a:noFill/>
                  </a14:hiddenFill>
                </a:ext>
              </a:extLst>
            </p:spPr>
            <p:txBody>
              <a:bodyPr/>
              <a:lstStyle/>
              <a:p>
                <a:endParaRPr lang="fr-FR"/>
              </a:p>
            </p:txBody>
          </p:sp>
          <p:sp>
            <p:nvSpPr>
              <p:cNvPr id="66" name="Line 9"/>
              <p:cNvSpPr>
                <a:spLocks noChangeShapeType="1"/>
              </p:cNvSpPr>
              <p:nvPr/>
            </p:nvSpPr>
            <p:spPr bwMode="auto">
              <a:xfrm flipV="1">
                <a:off x="6864353" y="3888511"/>
                <a:ext cx="294004" cy="634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 name="Line 13"/>
              <p:cNvSpPr>
                <a:spLocks noChangeShapeType="1"/>
              </p:cNvSpPr>
              <p:nvPr/>
            </p:nvSpPr>
            <p:spPr bwMode="auto">
              <a:xfrm flipH="1" flipV="1">
                <a:off x="5464176" y="3358946"/>
                <a:ext cx="812800" cy="3505"/>
              </a:xfrm>
              <a:prstGeom prst="line">
                <a:avLst/>
              </a:prstGeom>
              <a:noFill/>
              <a:ln w="28575">
                <a:solidFill>
                  <a:schemeClr val="accent2"/>
                </a:solidFill>
                <a:prstDash val="sysDash"/>
                <a:round/>
                <a:headEnd/>
                <a:tailEnd/>
              </a:ln>
              <a:extLst>
                <a:ext uri="{909E8E84-426E-40DD-AFC4-6F175D3DCCD1}">
                  <a14:hiddenFill xmlns:a14="http://schemas.microsoft.com/office/drawing/2010/main">
                    <a:noFill/>
                  </a14:hiddenFill>
                </a:ext>
              </a:extLst>
            </p:spPr>
            <p:txBody>
              <a:bodyPr/>
              <a:lstStyle/>
              <a:p>
                <a:endParaRPr lang="fr-FR"/>
              </a:p>
            </p:txBody>
          </p:sp>
          <p:sp>
            <p:nvSpPr>
              <p:cNvPr id="68" name="Line 29"/>
              <p:cNvSpPr>
                <a:spLocks noChangeShapeType="1"/>
              </p:cNvSpPr>
              <p:nvPr/>
            </p:nvSpPr>
            <p:spPr bwMode="auto">
              <a:xfrm>
                <a:off x="6442076" y="3835797"/>
                <a:ext cx="323318" cy="6194"/>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20" name="AutoShape 11"/>
            <p:cNvSpPr>
              <a:spLocks noChangeArrowheads="1"/>
            </p:cNvSpPr>
            <p:nvPr/>
          </p:nvSpPr>
          <p:spPr bwMode="auto">
            <a:xfrm>
              <a:off x="6303963" y="3316288"/>
              <a:ext cx="215900" cy="144462"/>
            </a:xfrm>
            <a:prstGeom prst="triangle">
              <a:avLst>
                <a:gd name="adj" fmla="val 50000"/>
              </a:avLst>
            </a:prstGeom>
            <a:solidFill>
              <a:srgbClr val="0000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21" name="Line 29"/>
            <p:cNvSpPr>
              <a:spLocks noChangeShapeType="1"/>
            </p:cNvSpPr>
            <p:nvPr/>
          </p:nvSpPr>
          <p:spPr bwMode="auto">
            <a:xfrm>
              <a:off x="5657850" y="3429000"/>
              <a:ext cx="334963" cy="4763"/>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 name="Line 29"/>
            <p:cNvSpPr>
              <a:spLocks noChangeShapeType="1"/>
            </p:cNvSpPr>
            <p:nvPr/>
          </p:nvSpPr>
          <p:spPr bwMode="auto">
            <a:xfrm flipH="1">
              <a:off x="5992813" y="4081463"/>
              <a:ext cx="739775" cy="168275"/>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 name="Line 29"/>
            <p:cNvSpPr>
              <a:spLocks noChangeShapeType="1"/>
            </p:cNvSpPr>
            <p:nvPr/>
          </p:nvSpPr>
          <p:spPr bwMode="auto">
            <a:xfrm>
              <a:off x="6227763" y="3454400"/>
              <a:ext cx="6350" cy="230188"/>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 name="Line 13"/>
            <p:cNvSpPr>
              <a:spLocks noChangeShapeType="1"/>
            </p:cNvSpPr>
            <p:nvPr/>
          </p:nvSpPr>
          <p:spPr bwMode="auto">
            <a:xfrm flipH="1">
              <a:off x="6240463" y="3313113"/>
              <a:ext cx="57150" cy="58737"/>
            </a:xfrm>
            <a:prstGeom prst="line">
              <a:avLst/>
            </a:prstGeom>
            <a:noFill/>
            <a:ln w="28575">
              <a:solidFill>
                <a:schemeClr val="accent2"/>
              </a:solidFill>
              <a:prstDash val="sysDash"/>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13"/>
            <p:cNvSpPr>
              <a:spLocks noChangeShapeType="1"/>
            </p:cNvSpPr>
            <p:nvPr/>
          </p:nvSpPr>
          <p:spPr bwMode="auto">
            <a:xfrm flipH="1">
              <a:off x="5464175" y="3927475"/>
              <a:ext cx="1489075" cy="352425"/>
            </a:xfrm>
            <a:prstGeom prst="line">
              <a:avLst/>
            </a:prstGeom>
            <a:noFill/>
            <a:ln w="28575">
              <a:solidFill>
                <a:schemeClr val="accent2"/>
              </a:solidFill>
              <a:prstDash val="sysDash"/>
              <a:round/>
              <a:headEnd/>
              <a:tailEnd/>
            </a:ln>
            <a:extLst>
              <a:ext uri="{909E8E84-426E-40DD-AFC4-6F175D3DCCD1}">
                <a14:hiddenFill xmlns:a14="http://schemas.microsoft.com/office/drawing/2010/main">
                  <a:noFill/>
                </a14:hiddenFill>
              </a:ext>
            </a:extLst>
          </p:spPr>
          <p:txBody>
            <a:bodyPr/>
            <a:lstStyle/>
            <a:p>
              <a:endParaRPr lang="fr-FR"/>
            </a:p>
          </p:txBody>
        </p:sp>
        <p:sp>
          <p:nvSpPr>
            <p:cNvPr id="26" name="Line 13"/>
            <p:cNvSpPr>
              <a:spLocks noChangeShapeType="1"/>
            </p:cNvSpPr>
            <p:nvPr/>
          </p:nvSpPr>
          <p:spPr bwMode="auto">
            <a:xfrm flipH="1">
              <a:off x="4441825" y="3371850"/>
              <a:ext cx="876300" cy="9525"/>
            </a:xfrm>
            <a:prstGeom prst="line">
              <a:avLst/>
            </a:prstGeom>
            <a:noFill/>
            <a:ln w="28575">
              <a:solidFill>
                <a:schemeClr val="accent2"/>
              </a:solidFill>
              <a:prstDash val="sysDash"/>
              <a:round/>
              <a:headEnd/>
              <a:tailEnd/>
            </a:ln>
            <a:extLst>
              <a:ext uri="{909E8E84-426E-40DD-AFC4-6F175D3DCCD1}">
                <a14:hiddenFill xmlns:a14="http://schemas.microsoft.com/office/drawing/2010/main">
                  <a:noFill/>
                </a14:hiddenFill>
              </a:ext>
            </a:extLst>
          </p:spPr>
          <p:txBody>
            <a:bodyPr/>
            <a:lstStyle/>
            <a:p>
              <a:endParaRPr lang="fr-FR"/>
            </a:p>
          </p:txBody>
        </p:sp>
        <p:sp>
          <p:nvSpPr>
            <p:cNvPr id="27" name="Line 13"/>
            <p:cNvSpPr>
              <a:spLocks noChangeShapeType="1"/>
            </p:cNvSpPr>
            <p:nvPr/>
          </p:nvSpPr>
          <p:spPr bwMode="auto">
            <a:xfrm flipH="1">
              <a:off x="5283200" y="3263900"/>
              <a:ext cx="122238" cy="107950"/>
            </a:xfrm>
            <a:prstGeom prst="line">
              <a:avLst/>
            </a:prstGeom>
            <a:noFill/>
            <a:ln w="28575">
              <a:solidFill>
                <a:schemeClr val="accent2"/>
              </a:solidFill>
              <a:prstDash val="sysDash"/>
              <a:round/>
              <a:headEnd/>
              <a:tailEnd/>
            </a:ln>
            <a:extLst>
              <a:ext uri="{909E8E84-426E-40DD-AFC4-6F175D3DCCD1}">
                <a14:hiddenFill xmlns:a14="http://schemas.microsoft.com/office/drawing/2010/main">
                  <a:noFill/>
                </a14:hiddenFill>
              </a:ext>
            </a:extLst>
          </p:spPr>
          <p:txBody>
            <a:bodyPr/>
            <a:lstStyle/>
            <a:p>
              <a:endParaRPr lang="fr-FR"/>
            </a:p>
          </p:txBody>
        </p:sp>
        <p:sp>
          <p:nvSpPr>
            <p:cNvPr id="28" name="Line 29"/>
            <p:cNvSpPr>
              <a:spLocks noChangeShapeType="1"/>
            </p:cNvSpPr>
            <p:nvPr/>
          </p:nvSpPr>
          <p:spPr bwMode="auto">
            <a:xfrm flipH="1" flipV="1">
              <a:off x="4692650" y="3457575"/>
              <a:ext cx="425450" cy="3175"/>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9" name="ZoneTexte 1"/>
            <p:cNvSpPr txBox="1">
              <a:spLocks noChangeArrowheads="1"/>
            </p:cNvSpPr>
            <p:nvPr/>
          </p:nvSpPr>
          <p:spPr bwMode="auto">
            <a:xfrm>
              <a:off x="4702175" y="2506663"/>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F0000"/>
                  </a:solidFill>
                </a:rPr>
                <a:t>1</a:t>
              </a:r>
            </a:p>
          </p:txBody>
        </p:sp>
        <p:sp>
          <p:nvSpPr>
            <p:cNvPr id="30" name="ZoneTexte 61"/>
            <p:cNvSpPr txBox="1">
              <a:spLocks noChangeArrowheads="1"/>
            </p:cNvSpPr>
            <p:nvPr/>
          </p:nvSpPr>
          <p:spPr bwMode="auto">
            <a:xfrm>
              <a:off x="5719763" y="338137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F0000"/>
                  </a:solidFill>
                </a:rPr>
                <a:t>2</a:t>
              </a:r>
            </a:p>
          </p:txBody>
        </p:sp>
        <p:sp>
          <p:nvSpPr>
            <p:cNvPr id="31" name="ZoneTexte 69"/>
            <p:cNvSpPr txBox="1">
              <a:spLocks noChangeArrowheads="1"/>
            </p:cNvSpPr>
            <p:nvPr/>
          </p:nvSpPr>
          <p:spPr bwMode="auto">
            <a:xfrm>
              <a:off x="6272213" y="345757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F0000"/>
                  </a:solidFill>
                </a:rPr>
                <a:t>3</a:t>
              </a:r>
            </a:p>
          </p:txBody>
        </p:sp>
        <p:sp>
          <p:nvSpPr>
            <p:cNvPr id="32" name="ZoneTexte 70"/>
            <p:cNvSpPr txBox="1">
              <a:spLocks noChangeArrowheads="1"/>
            </p:cNvSpPr>
            <p:nvPr/>
          </p:nvSpPr>
          <p:spPr bwMode="auto">
            <a:xfrm>
              <a:off x="6724650" y="367982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F0000"/>
                  </a:solidFill>
                </a:rPr>
                <a:t>4</a:t>
              </a:r>
            </a:p>
          </p:txBody>
        </p:sp>
        <p:sp>
          <p:nvSpPr>
            <p:cNvPr id="33" name="ZoneTexte 71"/>
            <p:cNvSpPr txBox="1">
              <a:spLocks noChangeArrowheads="1"/>
            </p:cNvSpPr>
            <p:nvPr/>
          </p:nvSpPr>
          <p:spPr bwMode="auto">
            <a:xfrm>
              <a:off x="6176963" y="41148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F0000"/>
                  </a:solidFill>
                </a:rPr>
                <a:t>5</a:t>
              </a:r>
            </a:p>
          </p:txBody>
        </p:sp>
        <p:sp>
          <p:nvSpPr>
            <p:cNvPr id="34" name="ZoneTexte 72"/>
            <p:cNvSpPr txBox="1">
              <a:spLocks noChangeArrowheads="1"/>
            </p:cNvSpPr>
            <p:nvPr/>
          </p:nvSpPr>
          <p:spPr bwMode="auto">
            <a:xfrm>
              <a:off x="5480050" y="3676650"/>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F0000"/>
                  </a:solidFill>
                </a:rPr>
                <a:t>6</a:t>
              </a:r>
            </a:p>
          </p:txBody>
        </p:sp>
        <p:sp>
          <p:nvSpPr>
            <p:cNvPr id="35" name="ZoneTexte 73"/>
            <p:cNvSpPr txBox="1">
              <a:spLocks noChangeArrowheads="1"/>
            </p:cNvSpPr>
            <p:nvPr/>
          </p:nvSpPr>
          <p:spPr bwMode="auto">
            <a:xfrm>
              <a:off x="3971925" y="2781300"/>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F0000"/>
                  </a:solidFill>
                </a:rPr>
                <a:t>8</a:t>
              </a:r>
            </a:p>
          </p:txBody>
        </p:sp>
        <p:sp>
          <p:nvSpPr>
            <p:cNvPr id="36" name="ZoneTexte 73"/>
            <p:cNvSpPr txBox="1">
              <a:spLocks noChangeArrowheads="1"/>
            </p:cNvSpPr>
            <p:nvPr/>
          </p:nvSpPr>
          <p:spPr bwMode="auto">
            <a:xfrm>
              <a:off x="4767263" y="3438525"/>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200">
                  <a:solidFill>
                    <a:srgbClr val="FF0000"/>
                  </a:solidFill>
                </a:rPr>
                <a:t>7</a:t>
              </a:r>
            </a:p>
          </p:txBody>
        </p:sp>
        <p:sp>
          <p:nvSpPr>
            <p:cNvPr id="37" name="Line 13"/>
            <p:cNvSpPr>
              <a:spLocks noChangeShapeType="1"/>
            </p:cNvSpPr>
            <p:nvPr/>
          </p:nvSpPr>
          <p:spPr bwMode="auto">
            <a:xfrm flipH="1">
              <a:off x="4260850" y="3381375"/>
              <a:ext cx="185738" cy="233363"/>
            </a:xfrm>
            <a:prstGeom prst="line">
              <a:avLst/>
            </a:prstGeom>
            <a:noFill/>
            <a:ln w="28575">
              <a:solidFill>
                <a:schemeClr val="accent2"/>
              </a:solidFill>
              <a:prstDash val="sysDash"/>
              <a:round/>
              <a:headEnd/>
              <a:tailEnd/>
            </a:ln>
            <a:extLst>
              <a:ext uri="{909E8E84-426E-40DD-AFC4-6F175D3DCCD1}">
                <a14:hiddenFill xmlns:a14="http://schemas.microsoft.com/office/drawing/2010/main">
                  <a:noFill/>
                </a14:hiddenFill>
              </a:ext>
            </a:extLst>
          </p:spPr>
          <p:txBody>
            <a:bodyPr/>
            <a:lstStyle/>
            <a:p>
              <a:endParaRPr lang="fr-FR"/>
            </a:p>
          </p:txBody>
        </p:sp>
        <p:sp>
          <p:nvSpPr>
            <p:cNvPr id="38" name="Line 13"/>
            <p:cNvSpPr>
              <a:spLocks noChangeShapeType="1"/>
            </p:cNvSpPr>
            <p:nvPr/>
          </p:nvSpPr>
          <p:spPr bwMode="auto">
            <a:xfrm flipH="1">
              <a:off x="6310313" y="3684588"/>
              <a:ext cx="3175" cy="203200"/>
            </a:xfrm>
            <a:prstGeom prst="line">
              <a:avLst/>
            </a:prstGeom>
            <a:noFill/>
            <a:ln w="28575">
              <a:solidFill>
                <a:schemeClr val="accent2"/>
              </a:solidFill>
              <a:prstDash val="sysDash"/>
              <a:round/>
              <a:headEnd/>
              <a:tailEnd/>
            </a:ln>
            <a:extLst>
              <a:ext uri="{909E8E84-426E-40DD-AFC4-6F175D3DCCD1}">
                <a14:hiddenFill xmlns:a14="http://schemas.microsoft.com/office/drawing/2010/main">
                  <a:noFill/>
                </a14:hiddenFill>
              </a:ext>
            </a:extLst>
          </p:spPr>
          <p:txBody>
            <a:bodyPr/>
            <a:lstStyle/>
            <a:p>
              <a:endParaRPr lang="fr-FR"/>
            </a:p>
          </p:txBody>
        </p:sp>
        <p:sp>
          <p:nvSpPr>
            <p:cNvPr id="39" name="Line 13"/>
            <p:cNvSpPr>
              <a:spLocks noChangeShapeType="1"/>
            </p:cNvSpPr>
            <p:nvPr/>
          </p:nvSpPr>
          <p:spPr bwMode="auto">
            <a:xfrm flipH="1" flipV="1">
              <a:off x="6257925" y="3887788"/>
              <a:ext cx="566738" cy="0"/>
            </a:xfrm>
            <a:prstGeom prst="line">
              <a:avLst/>
            </a:prstGeom>
            <a:noFill/>
            <a:ln w="28575">
              <a:solidFill>
                <a:schemeClr val="accent2"/>
              </a:solidFill>
              <a:prstDash val="sysDash"/>
              <a:round/>
              <a:headEnd/>
              <a:tailEnd/>
            </a:ln>
            <a:extLst>
              <a:ext uri="{909E8E84-426E-40DD-AFC4-6F175D3DCCD1}">
                <a14:hiddenFill xmlns:a14="http://schemas.microsoft.com/office/drawing/2010/main">
                  <a:noFill/>
                </a14:hiddenFill>
              </a:ext>
            </a:extLst>
          </p:spPr>
          <p:txBody>
            <a:bodyPr/>
            <a:lstStyle/>
            <a:p>
              <a:endParaRPr lang="fr-FR"/>
            </a:p>
          </p:txBody>
        </p:sp>
        <p:sp>
          <p:nvSpPr>
            <p:cNvPr id="40" name="Line 9"/>
            <p:cNvSpPr>
              <a:spLocks noChangeShapeType="1"/>
            </p:cNvSpPr>
            <p:nvPr/>
          </p:nvSpPr>
          <p:spPr bwMode="auto">
            <a:xfrm flipV="1">
              <a:off x="4265613" y="3175000"/>
              <a:ext cx="7937" cy="4127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838686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2019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10243" name="Line 4"/>
          <p:cNvSpPr>
            <a:spLocks noChangeShapeType="1"/>
          </p:cNvSpPr>
          <p:nvPr/>
        </p:nvSpPr>
        <p:spPr bwMode="auto">
          <a:xfrm>
            <a:off x="2843213" y="6524625"/>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4" name="Rectangle 5"/>
          <p:cNvSpPr>
            <a:spLocks noChangeArrowheads="1"/>
          </p:cNvSpPr>
          <p:nvPr/>
        </p:nvSpPr>
        <p:spPr bwMode="auto">
          <a:xfrm>
            <a:off x="1538288" y="115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89094" name="Rectangle 6"/>
          <p:cNvSpPr>
            <a:spLocks noChangeArrowheads="1"/>
          </p:cNvSpPr>
          <p:nvPr/>
        </p:nvSpPr>
        <p:spPr bwMode="auto">
          <a:xfrm>
            <a:off x="250825" y="601663"/>
            <a:ext cx="4969247" cy="646331"/>
          </a:xfrm>
          <a:prstGeom prst="rect">
            <a:avLst/>
          </a:prstGeom>
          <a:noFill/>
          <a:ln>
            <a:noFill/>
          </a:ln>
          <a:effectLst/>
        </p:spPr>
        <p:txBody>
          <a:bodyPr wrap="square">
            <a:spAutoFit/>
          </a:bodyPr>
          <a:lstStyle/>
          <a:p>
            <a:pPr>
              <a:defRPr/>
            </a:pPr>
            <a:r>
              <a:rPr lang="fr-FR" b="1" u="sng" dirty="0">
                <a:solidFill>
                  <a:schemeClr val="accent2"/>
                </a:solidFill>
                <a:latin typeface="Times New Roman" charset="0"/>
                <a:ea typeface="ＭＳ Ｐゴシック" charset="-128"/>
              </a:rPr>
              <a:t>PIRATA FR29 </a:t>
            </a:r>
            <a:r>
              <a:rPr lang="fr-FR" b="1" u="sng" dirty="0" err="1">
                <a:solidFill>
                  <a:schemeClr val="accent2"/>
                </a:solidFill>
                <a:latin typeface="Times New Roman" charset="0"/>
                <a:ea typeface="ＭＳ Ｐゴシック" charset="-128"/>
              </a:rPr>
              <a:t>cruise</a:t>
            </a:r>
            <a:r>
              <a:rPr lang="fr-FR" b="1" u="sng" dirty="0">
                <a:solidFill>
                  <a:schemeClr val="accent2"/>
                </a:solidFill>
                <a:latin typeface="Times New Roman" charset="0"/>
                <a:ea typeface="ＭＳ Ｐゴシック" charset="-128"/>
              </a:rPr>
              <a:t>:</a:t>
            </a:r>
          </a:p>
          <a:p>
            <a:pPr>
              <a:defRPr/>
            </a:pPr>
            <a:r>
              <a:rPr lang="en-US"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28 - April 5, 2019 </a:t>
            </a:r>
            <a:r>
              <a:rPr lang="en-US" dirty="0">
                <a:solidFill>
                  <a:srgbClr val="FF0000"/>
                </a:solidFill>
                <a:effectLst>
                  <a:outerShdw blurRad="38100" dist="38100" dir="2700000" algn="tl">
                    <a:srgbClr val="C0C0C0"/>
                  </a:outerShdw>
                </a:effectLst>
                <a:latin typeface="Times New Roman" charset="0"/>
                <a:ea typeface="ＭＳ Ｐゴシック" charset="-128"/>
                <a:sym typeface="Symbol" charset="2"/>
              </a:rPr>
              <a:t>(</a:t>
            </a:r>
            <a:r>
              <a:rPr lang="en-US" b="1" dirty="0">
                <a:solidFill>
                  <a:srgbClr val="FF0000"/>
                </a:solidFill>
                <a:effectLst>
                  <a:outerShdw blurRad="38100" dist="38100" dir="2700000" algn="tl">
                    <a:srgbClr val="C0C0C0"/>
                  </a:outerShdw>
                </a:effectLst>
                <a:latin typeface="Times New Roman" charset="0"/>
                <a:ea typeface="ＭＳ Ｐゴシック" charset="-128"/>
                <a:sym typeface="Symbol" charset="2"/>
              </a:rPr>
              <a:t>from Cabo-Verde)</a:t>
            </a:r>
          </a:p>
        </p:txBody>
      </p:sp>
      <p:sp>
        <p:nvSpPr>
          <p:cNvPr id="9225" name="Text Box 46"/>
          <p:cNvSpPr txBox="1">
            <a:spLocks noChangeArrowheads="1"/>
          </p:cNvSpPr>
          <p:nvPr/>
        </p:nvSpPr>
        <p:spPr bwMode="auto">
          <a:xfrm>
            <a:off x="5675764" y="899580"/>
            <a:ext cx="31447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eaLnBrk="1" hangingPunct="1">
              <a:buFontTx/>
              <a:buChar char="-"/>
              <a:defRPr/>
            </a:pPr>
            <a:r>
              <a:rPr lang="fr-FR" sz="1600" dirty="0">
                <a:latin typeface="Arial" charset="0"/>
              </a:rPr>
              <a:t>ADCP </a:t>
            </a:r>
            <a:r>
              <a:rPr lang="fr-FR" sz="1600" dirty="0" err="1">
                <a:latin typeface="Arial" charset="0"/>
              </a:rPr>
              <a:t>mooring</a:t>
            </a:r>
            <a:r>
              <a:rPr lang="fr-FR" sz="1600" dirty="0">
                <a:latin typeface="Arial" charset="0"/>
              </a:rPr>
              <a:t> at 10W-0N</a:t>
            </a:r>
          </a:p>
        </p:txBody>
      </p:sp>
      <p:pic>
        <p:nvPicPr>
          <p:cNvPr id="10249" name="Picture 4" descr="Agrandir l'imag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825" y="6032220"/>
            <a:ext cx="909191" cy="7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sp>
        <p:nvSpPr>
          <p:cNvPr id="14" name="ZoneTexte 13"/>
          <p:cNvSpPr txBox="1"/>
          <p:nvPr/>
        </p:nvSpPr>
        <p:spPr>
          <a:xfrm>
            <a:off x="34752" y="3140968"/>
            <a:ext cx="2448272" cy="1015663"/>
          </a:xfrm>
          <a:prstGeom prst="rect">
            <a:avLst/>
          </a:prstGeom>
          <a:noFill/>
        </p:spPr>
        <p:txBody>
          <a:bodyPr wrap="square" rtlCol="0">
            <a:spAutoFit/>
          </a:bodyPr>
          <a:lstStyle/>
          <a:p>
            <a:pPr algn="ctr"/>
            <a:r>
              <a:rPr lang="fr-FR" sz="2000" u="sng" dirty="0"/>
              <a:t>SUCCESS : </a:t>
            </a:r>
          </a:p>
          <a:p>
            <a:pPr algn="ctr"/>
            <a:r>
              <a:rPr lang="fr-FR" sz="2000" u="sng" dirty="0"/>
              <a:t>2 full </a:t>
            </a:r>
            <a:r>
              <a:rPr lang="fr-FR" sz="2000" u="sng" dirty="0" err="1"/>
              <a:t>years</a:t>
            </a:r>
            <a:r>
              <a:rPr lang="fr-FR" sz="2000" u="sng" dirty="0"/>
              <a:t> of data </a:t>
            </a:r>
          </a:p>
          <a:p>
            <a:pPr algn="ctr"/>
            <a:r>
              <a:rPr lang="fr-FR" sz="2000" u="sng" dirty="0"/>
              <a:t>(2017-2019)</a:t>
            </a:r>
          </a:p>
        </p:txBody>
      </p:sp>
      <p:graphicFrame>
        <p:nvGraphicFramePr>
          <p:cNvPr id="13" name="Objet 12"/>
          <p:cNvGraphicFramePr>
            <a:graphicFrameLocks noChangeAspect="1"/>
          </p:cNvGraphicFramePr>
          <p:nvPr>
            <p:extLst>
              <p:ext uri="{D42A27DB-BD31-4B8C-83A1-F6EECF244321}">
                <p14:modId xmlns:p14="http://schemas.microsoft.com/office/powerpoint/2010/main" val="3207399965"/>
              </p:ext>
            </p:extLst>
          </p:nvPr>
        </p:nvGraphicFramePr>
        <p:xfrm>
          <a:off x="2207529" y="1405138"/>
          <a:ext cx="6936471" cy="4172399"/>
        </p:xfrm>
        <a:graphic>
          <a:graphicData uri="http://schemas.openxmlformats.org/presentationml/2006/ole">
            <mc:AlternateContent xmlns:mc="http://schemas.openxmlformats.org/markup-compatibility/2006">
              <mc:Choice xmlns:v="urn:schemas-microsoft-com:vml" Requires="v">
                <p:oleObj spid="_x0000_s36894" name="Acrobat Document" r:id="rId6" imgW="10001039" imgH="5667255" progId="AcroExch.Document.DC">
                  <p:embed/>
                </p:oleObj>
              </mc:Choice>
              <mc:Fallback>
                <p:oleObj name="Acrobat Document" r:id="rId6" imgW="10001039" imgH="5667255" progId="AcroExch.Document.DC">
                  <p:embed/>
                  <p:pic>
                    <p:nvPicPr>
                      <p:cNvPr id="7" name="Objet 6"/>
                      <p:cNvPicPr/>
                      <p:nvPr/>
                    </p:nvPicPr>
                    <p:blipFill>
                      <a:blip r:embed="rId7"/>
                      <a:stretch>
                        <a:fillRect/>
                      </a:stretch>
                    </p:blipFill>
                    <p:spPr>
                      <a:xfrm>
                        <a:off x="2207529" y="1405138"/>
                        <a:ext cx="6936471" cy="4172399"/>
                      </a:xfrm>
                      <a:prstGeom prst="rect">
                        <a:avLst/>
                      </a:prstGeom>
                    </p:spPr>
                  </p:pic>
                </p:oleObj>
              </mc:Fallback>
            </mc:AlternateContent>
          </a:graphicData>
        </a:graphic>
      </p:graphicFrame>
    </p:spTree>
    <p:extLst>
      <p:ext uri="{BB962C8B-B14F-4D97-AF65-F5344CB8AC3E}">
        <p14:creationId xmlns:p14="http://schemas.microsoft.com/office/powerpoint/2010/main" val="346351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Line 4"/>
          <p:cNvSpPr>
            <a:spLocks noChangeShapeType="1"/>
          </p:cNvSpPr>
          <p:nvPr/>
        </p:nvSpPr>
        <p:spPr bwMode="auto">
          <a:xfrm>
            <a:off x="2843213" y="6524625"/>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4" name="Rectangle 5"/>
          <p:cNvSpPr>
            <a:spLocks noChangeArrowheads="1"/>
          </p:cNvSpPr>
          <p:nvPr/>
        </p:nvSpPr>
        <p:spPr bwMode="auto">
          <a:xfrm>
            <a:off x="1538288" y="115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9225" name="Text Box 46"/>
          <p:cNvSpPr txBox="1">
            <a:spLocks noChangeArrowheads="1"/>
          </p:cNvSpPr>
          <p:nvPr/>
        </p:nvSpPr>
        <p:spPr bwMode="auto">
          <a:xfrm>
            <a:off x="84138" y="1351631"/>
            <a:ext cx="90598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eaLnBrk="1" hangingPunct="1">
              <a:buFontTx/>
              <a:buChar char="-"/>
              <a:defRPr/>
            </a:pPr>
            <a:r>
              <a:rPr lang="fr-FR" sz="1600" dirty="0">
                <a:latin typeface="Arial" charset="0"/>
              </a:rPr>
              <a:t>61 CTD-O2/LADCP profiles (3 x 4000m ; 27 x 2000m ; 30 x 500m ; 1x40m): </a:t>
            </a:r>
          </a:p>
          <a:p>
            <a:pPr eaLnBrk="1" hangingPunct="1">
              <a:defRPr/>
            </a:pPr>
            <a:r>
              <a:rPr lang="fr-FR" sz="1600" dirty="0">
                <a:latin typeface="Arial" charset="0"/>
              </a:rPr>
              <a:t>	sections </a:t>
            </a:r>
            <a:r>
              <a:rPr lang="fr-FR" sz="1600" dirty="0" err="1">
                <a:latin typeface="Arial" charset="0"/>
              </a:rPr>
              <a:t>along</a:t>
            </a:r>
            <a:r>
              <a:rPr lang="fr-FR" sz="1600" dirty="0">
                <a:latin typeface="Arial" charset="0"/>
              </a:rPr>
              <a:t> 10W, 0E, 6S and 23W 	 </a:t>
            </a:r>
          </a:p>
          <a:p>
            <a:pPr eaLnBrk="1" hangingPunct="1">
              <a:defRPr/>
            </a:pPr>
            <a:r>
              <a:rPr lang="fr-FR" sz="1600" dirty="0">
                <a:latin typeface="Arial" charset="0"/>
              </a:rPr>
              <a:t>- 84 </a:t>
            </a:r>
            <a:r>
              <a:rPr lang="fr-FR" sz="1600" dirty="0" err="1">
                <a:latin typeface="Arial" charset="0"/>
              </a:rPr>
              <a:t>XBTs</a:t>
            </a:r>
            <a:endParaRPr lang="fr-FR" sz="1600" dirty="0">
              <a:latin typeface="Arial" charset="0"/>
            </a:endParaRPr>
          </a:p>
          <a:p>
            <a:pPr marL="285750" indent="-285750" eaLnBrk="1" hangingPunct="1">
              <a:buFontTx/>
              <a:buChar char="-"/>
              <a:defRPr/>
            </a:pPr>
            <a:r>
              <a:rPr lang="fr-FR" sz="1600" dirty="0" err="1">
                <a:latin typeface="Arial" charset="0"/>
              </a:rPr>
              <a:t>sea</a:t>
            </a:r>
            <a:r>
              <a:rPr lang="fr-FR" sz="1600" dirty="0">
                <a:latin typeface="Arial" charset="0"/>
              </a:rPr>
              <a:t> water </a:t>
            </a:r>
            <a:r>
              <a:rPr lang="fr-FR" sz="1600" dirty="0" err="1">
                <a:latin typeface="Arial" charset="0"/>
              </a:rPr>
              <a:t>samplings</a:t>
            </a:r>
            <a:r>
              <a:rPr lang="fr-FR" sz="1600" dirty="0">
                <a:latin typeface="Arial" charset="0"/>
              </a:rPr>
              <a:t> (surface: SSS, CO2, </a:t>
            </a:r>
            <a:r>
              <a:rPr lang="fr-FR" sz="1600" dirty="0" err="1">
                <a:latin typeface="Arial" charset="0"/>
              </a:rPr>
              <a:t>nutrients</a:t>
            </a:r>
            <a:r>
              <a:rPr lang="fr-FR" sz="1600" dirty="0">
                <a:latin typeface="Arial" charset="0"/>
              </a:rPr>
              <a:t>, </a:t>
            </a:r>
            <a:r>
              <a:rPr lang="fr-FR" sz="1600" dirty="0" err="1">
                <a:latin typeface="Arial" charset="0"/>
              </a:rPr>
              <a:t>Chl</a:t>
            </a:r>
            <a:r>
              <a:rPr lang="fr-FR" sz="1600" dirty="0">
                <a:latin typeface="Arial" charset="0"/>
              </a:rPr>
              <a:t> pigments &amp; </a:t>
            </a:r>
            <a:r>
              <a:rPr lang="fr-FR" sz="1600" dirty="0" err="1">
                <a:latin typeface="Arial" charset="0"/>
              </a:rPr>
              <a:t>along</a:t>
            </a:r>
            <a:r>
              <a:rPr lang="fr-FR" sz="1600" dirty="0">
                <a:latin typeface="Arial" charset="0"/>
              </a:rPr>
              <a:t> the vertical </a:t>
            </a:r>
            <a:r>
              <a:rPr lang="fr-FR" sz="1600" dirty="0" err="1">
                <a:latin typeface="Arial" charset="0"/>
              </a:rPr>
              <a:t>during</a:t>
            </a:r>
            <a:r>
              <a:rPr lang="fr-FR" sz="1600" dirty="0">
                <a:latin typeface="Arial" charset="0"/>
              </a:rPr>
              <a:t> CTD-O2 </a:t>
            </a:r>
            <a:r>
              <a:rPr lang="fr-FR" sz="1600" dirty="0" err="1">
                <a:latin typeface="Arial" charset="0"/>
              </a:rPr>
              <a:t>casts</a:t>
            </a:r>
            <a:r>
              <a:rPr lang="fr-FR" sz="1600" dirty="0">
                <a:latin typeface="Arial" charset="0"/>
              </a:rPr>
              <a:t>: S, O2, </a:t>
            </a:r>
            <a:r>
              <a:rPr lang="fr-FR" sz="1600" dirty="0" err="1">
                <a:latin typeface="Arial" charset="0"/>
              </a:rPr>
              <a:t>nutrients</a:t>
            </a:r>
            <a:r>
              <a:rPr lang="fr-FR" sz="1600" dirty="0">
                <a:latin typeface="Arial" charset="0"/>
              </a:rPr>
              <a:t>, </a:t>
            </a:r>
            <a:r>
              <a:rPr lang="fr-FR" sz="1600" dirty="0" err="1">
                <a:latin typeface="Arial" charset="0"/>
              </a:rPr>
              <a:t>Chl</a:t>
            </a:r>
            <a:r>
              <a:rPr lang="fr-FR" sz="1600" dirty="0">
                <a:latin typeface="Arial" charset="0"/>
              </a:rPr>
              <a:t> pigments, CO2 at 6S-10W &amp; 8S-6E )</a:t>
            </a:r>
          </a:p>
          <a:p>
            <a:pPr marL="285750" indent="-285750" eaLnBrk="1" hangingPunct="1">
              <a:buFontTx/>
              <a:buChar char="-"/>
              <a:defRPr/>
            </a:pPr>
            <a:r>
              <a:rPr lang="fr-FR" sz="1600" dirty="0" err="1">
                <a:latin typeface="Arial" charset="0"/>
              </a:rPr>
              <a:t>Continuous</a:t>
            </a:r>
            <a:r>
              <a:rPr lang="fr-FR" sz="1600" dirty="0">
                <a:latin typeface="Arial" charset="0"/>
              </a:rPr>
              <a:t> ADCP, </a:t>
            </a:r>
            <a:r>
              <a:rPr lang="fr-FR" sz="1600" dirty="0" err="1">
                <a:latin typeface="Arial" charset="0"/>
              </a:rPr>
              <a:t>Tsgraph</a:t>
            </a:r>
            <a:r>
              <a:rPr lang="fr-FR" sz="1600" dirty="0">
                <a:latin typeface="Arial" charset="0"/>
              </a:rPr>
              <a:t> + ACOUSTIC </a:t>
            </a:r>
            <a:r>
              <a:rPr lang="fr-FR" sz="1600" dirty="0" err="1">
                <a:latin typeface="Arial" charset="0"/>
              </a:rPr>
              <a:t>measurements</a:t>
            </a:r>
            <a:r>
              <a:rPr lang="fr-FR" sz="1600" dirty="0">
                <a:latin typeface="Arial" charset="0"/>
              </a:rPr>
              <a:t> (vertical &amp; horizontal) </a:t>
            </a:r>
            <a:r>
              <a:rPr lang="fr-FR" sz="1600" u="sng" dirty="0">
                <a:solidFill>
                  <a:srgbClr val="FF0000"/>
                </a:solidFill>
                <a:latin typeface="Arial" charset="0"/>
              </a:rPr>
              <a:t>+ pCO2</a:t>
            </a:r>
          </a:p>
          <a:p>
            <a:pPr marL="285750" indent="-285750" eaLnBrk="1" hangingPunct="1">
              <a:buFontTx/>
              <a:buChar char="-"/>
              <a:defRPr/>
            </a:pPr>
            <a:r>
              <a:rPr lang="fr-FR" sz="1600" dirty="0" err="1">
                <a:latin typeface="Arial" charset="0"/>
              </a:rPr>
              <a:t>Sargassum</a:t>
            </a:r>
            <a:r>
              <a:rPr lang="fr-FR" sz="1600" dirty="0">
                <a:latin typeface="Arial" charset="0"/>
              </a:rPr>
              <a:t> </a:t>
            </a:r>
            <a:r>
              <a:rPr lang="fr-FR" sz="1600" dirty="0" err="1">
                <a:latin typeface="Arial" charset="0"/>
              </a:rPr>
              <a:t>samplings</a:t>
            </a:r>
            <a:r>
              <a:rPr lang="fr-FR" sz="1600" dirty="0">
                <a:latin typeface="Arial" charset="0"/>
              </a:rPr>
              <a:t> (+ </a:t>
            </a:r>
            <a:r>
              <a:rPr lang="fr-FR" sz="1600" dirty="0" err="1">
                <a:latin typeface="Arial" charset="0"/>
              </a:rPr>
              <a:t>tuna</a:t>
            </a:r>
            <a:r>
              <a:rPr lang="fr-FR" sz="1600" dirty="0">
                <a:latin typeface="Arial" charset="0"/>
              </a:rPr>
              <a:t> Hg; micro-plastics…)</a:t>
            </a:r>
          </a:p>
        </p:txBody>
      </p:sp>
      <p:pic>
        <p:nvPicPr>
          <p:cNvPr id="10249" name="Picture 4" descr="Agrandir l'imag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6032220"/>
            <a:ext cx="909191" cy="7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pic>
        <p:nvPicPr>
          <p:cNvPr id="14" name="Image 13"/>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52320" y="3861070"/>
            <a:ext cx="1269705" cy="1904753"/>
          </a:xfrm>
          <a:prstGeom prst="rect">
            <a:avLst/>
          </a:prstGeom>
        </p:spPr>
      </p:pic>
      <p:sp>
        <p:nvSpPr>
          <p:cNvPr id="13"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2019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15" name="Rectangle 6"/>
          <p:cNvSpPr>
            <a:spLocks noChangeArrowheads="1"/>
          </p:cNvSpPr>
          <p:nvPr/>
        </p:nvSpPr>
        <p:spPr bwMode="auto">
          <a:xfrm>
            <a:off x="250825" y="601663"/>
            <a:ext cx="6480175" cy="646331"/>
          </a:xfrm>
          <a:prstGeom prst="rect">
            <a:avLst/>
          </a:prstGeom>
          <a:noFill/>
          <a:ln>
            <a:noFill/>
          </a:ln>
          <a:effectLst/>
        </p:spPr>
        <p:txBody>
          <a:bodyPr wrap="square">
            <a:spAutoFit/>
          </a:bodyPr>
          <a:lstStyle/>
          <a:p>
            <a:pPr>
              <a:defRPr/>
            </a:pPr>
            <a:r>
              <a:rPr lang="fr-FR" b="1" u="sng" dirty="0">
                <a:solidFill>
                  <a:schemeClr val="accent2"/>
                </a:solidFill>
                <a:latin typeface="Times New Roman" charset="0"/>
                <a:ea typeface="ＭＳ Ｐゴシック" charset="-128"/>
              </a:rPr>
              <a:t>PIRATA FR29 </a:t>
            </a:r>
            <a:r>
              <a:rPr lang="fr-FR" b="1" u="sng" dirty="0" err="1">
                <a:solidFill>
                  <a:schemeClr val="accent2"/>
                </a:solidFill>
                <a:latin typeface="Times New Roman" charset="0"/>
                <a:ea typeface="ＭＳ Ｐゴシック" charset="-128"/>
              </a:rPr>
              <a:t>cruise</a:t>
            </a:r>
            <a:r>
              <a:rPr lang="fr-FR" b="1" u="sng" dirty="0">
                <a:solidFill>
                  <a:schemeClr val="accent2"/>
                </a:solidFill>
                <a:latin typeface="Times New Roman" charset="0"/>
                <a:ea typeface="ＭＳ Ｐゴシック" charset="-128"/>
              </a:rPr>
              <a:t>:</a:t>
            </a:r>
          </a:p>
          <a:p>
            <a:pPr>
              <a:defRPr/>
            </a:pPr>
            <a:r>
              <a:rPr lang="en-US"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28 - April 5, 2019 </a:t>
            </a:r>
            <a:r>
              <a:rPr lang="en-US" dirty="0">
                <a:solidFill>
                  <a:srgbClr val="FF0000"/>
                </a:solidFill>
                <a:effectLst>
                  <a:outerShdw blurRad="38100" dist="38100" dir="2700000" algn="tl">
                    <a:srgbClr val="C0C0C0"/>
                  </a:outerShdw>
                </a:effectLst>
                <a:latin typeface="Times New Roman" charset="0"/>
                <a:ea typeface="ＭＳ Ｐゴシック" charset="-128"/>
                <a:sym typeface="Symbol" charset="2"/>
              </a:rPr>
              <a:t>(</a:t>
            </a:r>
            <a:r>
              <a:rPr lang="en-US" b="1" dirty="0">
                <a:solidFill>
                  <a:srgbClr val="FF0000"/>
                </a:solidFill>
                <a:effectLst>
                  <a:outerShdw blurRad="38100" dist="38100" dir="2700000" algn="tl">
                    <a:srgbClr val="C0C0C0"/>
                  </a:outerShdw>
                </a:effectLst>
                <a:latin typeface="Times New Roman" charset="0"/>
                <a:ea typeface="ＭＳ Ｐゴシック" charset="-128"/>
                <a:sym typeface="Symbol" charset="2"/>
              </a:rPr>
              <a:t>from Cabo-Verde)</a:t>
            </a:r>
          </a:p>
        </p:txBody>
      </p:sp>
      <p:pic>
        <p:nvPicPr>
          <p:cNvPr id="4" name="Imag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73168" y="3172888"/>
            <a:ext cx="4480800" cy="3178185"/>
          </a:xfrm>
          <a:prstGeom prst="rect">
            <a:avLst/>
          </a:prstGeom>
        </p:spPr>
      </p:pic>
    </p:spTree>
    <p:extLst>
      <p:ext uri="{BB962C8B-B14F-4D97-AF65-F5344CB8AC3E}">
        <p14:creationId xmlns:p14="http://schemas.microsoft.com/office/powerpoint/2010/main" val="346489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Line 4"/>
          <p:cNvSpPr>
            <a:spLocks noChangeShapeType="1"/>
          </p:cNvSpPr>
          <p:nvPr/>
        </p:nvSpPr>
        <p:spPr bwMode="auto">
          <a:xfrm>
            <a:off x="2843213" y="6524625"/>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4" name="Rectangle 5"/>
          <p:cNvSpPr>
            <a:spLocks noChangeArrowheads="1"/>
          </p:cNvSpPr>
          <p:nvPr/>
        </p:nvSpPr>
        <p:spPr bwMode="auto">
          <a:xfrm>
            <a:off x="1538288" y="115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9225" name="Text Box 46"/>
          <p:cNvSpPr txBox="1">
            <a:spLocks noChangeArrowheads="1"/>
          </p:cNvSpPr>
          <p:nvPr/>
        </p:nvSpPr>
        <p:spPr bwMode="auto">
          <a:xfrm>
            <a:off x="250825" y="1403509"/>
            <a:ext cx="90598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eaLnBrk="1" hangingPunct="1">
              <a:buFontTx/>
              <a:buChar char="-"/>
              <a:defRPr/>
            </a:pPr>
            <a:r>
              <a:rPr lang="fr-FR" sz="1600" dirty="0">
                <a:latin typeface="Arial" charset="0"/>
              </a:rPr>
              <a:t>6 ARGO </a:t>
            </a:r>
            <a:r>
              <a:rPr lang="fr-FR" sz="1600" dirty="0" err="1">
                <a:latin typeface="Arial" charset="0"/>
              </a:rPr>
              <a:t>profilers</a:t>
            </a:r>
            <a:r>
              <a:rPr lang="fr-FR" sz="1600" dirty="0">
                <a:latin typeface="Arial" charset="0"/>
              </a:rPr>
              <a:t> </a:t>
            </a:r>
            <a:r>
              <a:rPr lang="fr-FR" sz="1600" dirty="0" err="1">
                <a:latin typeface="Arial" charset="0"/>
              </a:rPr>
              <a:t>deployed</a:t>
            </a:r>
            <a:r>
              <a:rPr lang="fr-FR" sz="1600" dirty="0">
                <a:latin typeface="Arial" charset="0"/>
              </a:rPr>
              <a:t> </a:t>
            </a:r>
            <a:r>
              <a:rPr lang="fr-FR" sz="1600" i="1" dirty="0">
                <a:latin typeface="Arial" charset="0"/>
              </a:rPr>
              <a:t>(ARGO/CORIOLIS):</a:t>
            </a:r>
          </a:p>
          <a:p>
            <a:pPr eaLnBrk="1" hangingPunct="1">
              <a:defRPr/>
            </a:pPr>
            <a:endParaRPr lang="fr-FR" sz="1600" i="1" dirty="0">
              <a:latin typeface="Arial" charset="0"/>
            </a:endParaRPr>
          </a:p>
          <a:p>
            <a:pPr eaLnBrk="1" hangingPunct="1">
              <a:defRPr/>
            </a:pPr>
            <a:r>
              <a:rPr lang="fr-FR" sz="1600" i="1" dirty="0">
                <a:latin typeface="Arial" charset="0"/>
              </a:rPr>
              <a:t>(+ 1 0-4000m CTDO2/LADCP profiles close to a </a:t>
            </a:r>
            <a:r>
              <a:rPr lang="fr-FR" sz="1600" i="1" dirty="0" err="1">
                <a:latin typeface="Arial" charset="0"/>
              </a:rPr>
              <a:t>Deep</a:t>
            </a:r>
            <a:r>
              <a:rPr lang="fr-FR" sz="1600" i="1" dirty="0">
                <a:latin typeface="Arial" charset="0"/>
              </a:rPr>
              <a:t> ARGO </a:t>
            </a:r>
            <a:r>
              <a:rPr lang="fr-FR" sz="1600" i="1" dirty="0" err="1">
                <a:latin typeface="Arial" charset="0"/>
              </a:rPr>
              <a:t>deployed</a:t>
            </a:r>
            <a:r>
              <a:rPr lang="fr-FR" sz="1600" i="1" dirty="0">
                <a:latin typeface="Arial" charset="0"/>
              </a:rPr>
              <a:t> in 2018 off Congo )</a:t>
            </a:r>
            <a:endParaRPr lang="fr-FR" sz="1600" i="1" u="sng" dirty="0">
              <a:latin typeface="Arial" charset="0"/>
            </a:endParaRPr>
          </a:p>
          <a:p>
            <a:pPr eaLnBrk="1" hangingPunct="1">
              <a:defRPr/>
            </a:pPr>
            <a:r>
              <a:rPr lang="fr-FR" sz="1400" i="1" u="sng" dirty="0">
                <a:latin typeface="Arial" charset="0"/>
              </a:rPr>
              <a:t> </a:t>
            </a:r>
            <a:endParaRPr lang="fr-FR" sz="1400" i="1" dirty="0">
              <a:latin typeface="Arial" charset="0"/>
            </a:endParaRPr>
          </a:p>
        </p:txBody>
      </p:sp>
      <p:pic>
        <p:nvPicPr>
          <p:cNvPr id="10249" name="Picture 4" descr="Agrandir l'imag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6032220"/>
            <a:ext cx="909191" cy="7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sp>
        <p:nvSpPr>
          <p:cNvPr id="13"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2019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15" name="Rectangle 6"/>
          <p:cNvSpPr>
            <a:spLocks noChangeArrowheads="1"/>
          </p:cNvSpPr>
          <p:nvPr/>
        </p:nvSpPr>
        <p:spPr bwMode="auto">
          <a:xfrm>
            <a:off x="185839" y="668221"/>
            <a:ext cx="6480175" cy="646331"/>
          </a:xfrm>
          <a:prstGeom prst="rect">
            <a:avLst/>
          </a:prstGeom>
          <a:noFill/>
          <a:ln>
            <a:noFill/>
          </a:ln>
          <a:effectLst/>
        </p:spPr>
        <p:txBody>
          <a:bodyPr wrap="square">
            <a:spAutoFit/>
          </a:bodyPr>
          <a:lstStyle/>
          <a:p>
            <a:pPr>
              <a:defRPr/>
            </a:pPr>
            <a:r>
              <a:rPr lang="fr-FR" b="1" u="sng" dirty="0">
                <a:solidFill>
                  <a:schemeClr val="accent2"/>
                </a:solidFill>
                <a:latin typeface="Times New Roman" charset="0"/>
                <a:ea typeface="ＭＳ Ｐゴシック" charset="-128"/>
              </a:rPr>
              <a:t>PIRATA FR29 </a:t>
            </a:r>
            <a:r>
              <a:rPr lang="fr-FR" b="1" u="sng" dirty="0" err="1">
                <a:solidFill>
                  <a:schemeClr val="accent2"/>
                </a:solidFill>
                <a:latin typeface="Times New Roman" charset="0"/>
                <a:ea typeface="ＭＳ Ｐゴシック" charset="-128"/>
              </a:rPr>
              <a:t>cruise</a:t>
            </a:r>
            <a:r>
              <a:rPr lang="fr-FR" b="1" u="sng" dirty="0">
                <a:solidFill>
                  <a:schemeClr val="accent2"/>
                </a:solidFill>
                <a:latin typeface="Times New Roman" charset="0"/>
                <a:ea typeface="ＭＳ Ｐゴシック" charset="-128"/>
              </a:rPr>
              <a:t>:</a:t>
            </a:r>
          </a:p>
          <a:p>
            <a:pPr>
              <a:defRPr/>
            </a:pPr>
            <a:r>
              <a:rPr lang="en-US"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28 - April 5, 2019 </a:t>
            </a:r>
            <a:r>
              <a:rPr lang="en-US" dirty="0">
                <a:solidFill>
                  <a:srgbClr val="FF0000"/>
                </a:solidFill>
                <a:effectLst>
                  <a:outerShdw blurRad="38100" dist="38100" dir="2700000" algn="tl">
                    <a:srgbClr val="C0C0C0"/>
                  </a:outerShdw>
                </a:effectLst>
                <a:latin typeface="Times New Roman" charset="0"/>
                <a:ea typeface="ＭＳ Ｐゴシック" charset="-128"/>
                <a:sym typeface="Symbol" charset="2"/>
              </a:rPr>
              <a:t>(</a:t>
            </a:r>
            <a:r>
              <a:rPr lang="en-US" b="1" dirty="0">
                <a:solidFill>
                  <a:srgbClr val="FF0000"/>
                </a:solidFill>
                <a:effectLst>
                  <a:outerShdw blurRad="38100" dist="38100" dir="2700000" algn="tl">
                    <a:srgbClr val="C0C0C0"/>
                  </a:outerShdw>
                </a:effectLst>
                <a:latin typeface="Times New Roman" charset="0"/>
                <a:ea typeface="ＭＳ Ｐゴシック" charset="-128"/>
                <a:sym typeface="Symbol" charset="2"/>
              </a:rPr>
              <a:t>from Cabo-Verde)</a:t>
            </a:r>
          </a:p>
        </p:txBody>
      </p:sp>
      <p:pic>
        <p:nvPicPr>
          <p:cNvPr id="16" name="Imag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6269" y="2987147"/>
            <a:ext cx="3109113" cy="2331835"/>
          </a:xfrm>
          <a:prstGeom prst="rect">
            <a:avLst/>
          </a:prstGeom>
        </p:spPr>
      </p:pic>
      <p:pic>
        <p:nvPicPr>
          <p:cNvPr id="24" name="Imag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23928" y="2564904"/>
            <a:ext cx="5141888" cy="3142717"/>
          </a:xfrm>
          <a:prstGeom prst="rect">
            <a:avLst/>
          </a:prstGeom>
        </p:spPr>
      </p:pic>
      <p:sp>
        <p:nvSpPr>
          <p:cNvPr id="25" name="Étoile à 5 branches 24"/>
          <p:cNvSpPr/>
          <p:nvPr/>
        </p:nvSpPr>
        <p:spPr>
          <a:xfrm>
            <a:off x="7405026" y="3911226"/>
            <a:ext cx="221913"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Étoile à 5 branches 25"/>
          <p:cNvSpPr/>
          <p:nvPr/>
        </p:nvSpPr>
        <p:spPr>
          <a:xfrm>
            <a:off x="7405026" y="4315931"/>
            <a:ext cx="221913"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Étoile à 5 branches 26"/>
          <p:cNvSpPr/>
          <p:nvPr/>
        </p:nvSpPr>
        <p:spPr>
          <a:xfrm>
            <a:off x="8013508" y="4297014"/>
            <a:ext cx="221913" cy="216024"/>
          </a:xfrm>
          <a:prstGeom prst="star5">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Étoile à 5 branches 27"/>
          <p:cNvSpPr/>
          <p:nvPr/>
        </p:nvSpPr>
        <p:spPr>
          <a:xfrm>
            <a:off x="8124464" y="4304020"/>
            <a:ext cx="221913" cy="216024"/>
          </a:xfrm>
          <a:prstGeom prst="star5">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Étoile à 5 branches 28"/>
          <p:cNvSpPr/>
          <p:nvPr/>
        </p:nvSpPr>
        <p:spPr>
          <a:xfrm>
            <a:off x="6685588" y="4304020"/>
            <a:ext cx="221913"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Étoile à 5 branches 29"/>
          <p:cNvSpPr/>
          <p:nvPr/>
        </p:nvSpPr>
        <p:spPr>
          <a:xfrm>
            <a:off x="6695286" y="4581428"/>
            <a:ext cx="221913"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Étoile à 5 branches 30"/>
          <p:cNvSpPr/>
          <p:nvPr/>
        </p:nvSpPr>
        <p:spPr>
          <a:xfrm>
            <a:off x="4367657" y="5287822"/>
            <a:ext cx="221913"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Étoile à 5 branches 31"/>
          <p:cNvSpPr/>
          <p:nvPr/>
        </p:nvSpPr>
        <p:spPr>
          <a:xfrm>
            <a:off x="5519357" y="5256295"/>
            <a:ext cx="221913" cy="216024"/>
          </a:xfrm>
          <a:prstGeom prst="star5">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Étoile à 5 branches 32"/>
          <p:cNvSpPr/>
          <p:nvPr/>
        </p:nvSpPr>
        <p:spPr>
          <a:xfrm>
            <a:off x="7388920" y="5287822"/>
            <a:ext cx="221913"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4628141" y="5210419"/>
            <a:ext cx="721672" cy="307777"/>
          </a:xfrm>
          <a:prstGeom prst="rect">
            <a:avLst/>
          </a:prstGeom>
          <a:noFill/>
        </p:spPr>
        <p:txBody>
          <a:bodyPr wrap="none" rtlCol="0">
            <a:spAutoFit/>
          </a:bodyPr>
          <a:lstStyle/>
          <a:p>
            <a:r>
              <a:rPr lang="fr-FR" sz="1400" dirty="0"/>
              <a:t>Iridium</a:t>
            </a:r>
          </a:p>
        </p:txBody>
      </p:sp>
      <p:sp>
        <p:nvSpPr>
          <p:cNvPr id="35" name="ZoneTexte 34"/>
          <p:cNvSpPr txBox="1"/>
          <p:nvPr/>
        </p:nvSpPr>
        <p:spPr>
          <a:xfrm>
            <a:off x="5762339" y="5196069"/>
            <a:ext cx="986167" cy="307777"/>
          </a:xfrm>
          <a:prstGeom prst="rect">
            <a:avLst/>
          </a:prstGeom>
          <a:noFill/>
        </p:spPr>
        <p:txBody>
          <a:bodyPr wrap="none" rtlCol="0">
            <a:spAutoFit/>
          </a:bodyPr>
          <a:lstStyle/>
          <a:p>
            <a:r>
              <a:rPr lang="fr-FR" sz="1400" dirty="0"/>
              <a:t>Iridium O2</a:t>
            </a:r>
          </a:p>
        </p:txBody>
      </p:sp>
      <p:sp>
        <p:nvSpPr>
          <p:cNvPr id="36" name="ZoneTexte 35"/>
          <p:cNvSpPr txBox="1"/>
          <p:nvPr/>
        </p:nvSpPr>
        <p:spPr>
          <a:xfrm>
            <a:off x="7677637" y="5226157"/>
            <a:ext cx="620619" cy="307777"/>
          </a:xfrm>
          <a:prstGeom prst="rect">
            <a:avLst/>
          </a:prstGeom>
          <a:noFill/>
        </p:spPr>
        <p:txBody>
          <a:bodyPr wrap="none" rtlCol="0">
            <a:spAutoFit/>
          </a:bodyPr>
          <a:lstStyle/>
          <a:p>
            <a:r>
              <a:rPr lang="fr-FR" sz="1400" dirty="0"/>
              <a:t>Argos</a:t>
            </a:r>
          </a:p>
        </p:txBody>
      </p:sp>
    </p:spTree>
    <p:extLst>
      <p:ext uri="{BB962C8B-B14F-4D97-AF65-F5344CB8AC3E}">
        <p14:creationId xmlns:p14="http://schemas.microsoft.com/office/powerpoint/2010/main" val="349126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Line 4"/>
          <p:cNvSpPr>
            <a:spLocks noChangeShapeType="1"/>
          </p:cNvSpPr>
          <p:nvPr/>
        </p:nvSpPr>
        <p:spPr bwMode="auto">
          <a:xfrm>
            <a:off x="2843213" y="6524625"/>
            <a:ext cx="3429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4" name="Rectangle 5"/>
          <p:cNvSpPr>
            <a:spLocks noChangeArrowheads="1"/>
          </p:cNvSpPr>
          <p:nvPr/>
        </p:nvSpPr>
        <p:spPr bwMode="auto">
          <a:xfrm>
            <a:off x="1538288" y="115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fr-FR" altLang="fr-FR"/>
          </a:p>
        </p:txBody>
      </p:sp>
      <p:sp>
        <p:nvSpPr>
          <p:cNvPr id="9225" name="Text Box 46"/>
          <p:cNvSpPr txBox="1">
            <a:spLocks noChangeArrowheads="1"/>
          </p:cNvSpPr>
          <p:nvPr/>
        </p:nvSpPr>
        <p:spPr bwMode="auto">
          <a:xfrm>
            <a:off x="101851" y="1343023"/>
            <a:ext cx="9059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285750" indent="-285750" eaLnBrk="1" hangingPunct="1">
              <a:buFontTx/>
              <a:buChar char="-"/>
              <a:defRPr/>
            </a:pPr>
            <a:r>
              <a:rPr lang="fr-FR" sz="1600" dirty="0">
                <a:latin typeface="Arial" charset="0"/>
              </a:rPr>
              <a:t>13 SVP-B </a:t>
            </a:r>
            <a:r>
              <a:rPr lang="fr-FR" sz="1600" dirty="0" err="1">
                <a:latin typeface="Arial" charset="0"/>
              </a:rPr>
              <a:t>deployed</a:t>
            </a:r>
            <a:r>
              <a:rPr lang="fr-FR" sz="1600" dirty="0">
                <a:latin typeface="Arial" charset="0"/>
              </a:rPr>
              <a:t> (</a:t>
            </a:r>
            <a:r>
              <a:rPr lang="fr-FR" sz="1600" i="1" dirty="0" err="1">
                <a:latin typeface="Arial" charset="0"/>
              </a:rPr>
              <a:t>Meteo</a:t>
            </a:r>
            <a:r>
              <a:rPr lang="fr-FR" sz="1600" i="1" dirty="0">
                <a:latin typeface="Arial" charset="0"/>
              </a:rPr>
              <a:t>-France contribution to </a:t>
            </a:r>
            <a:r>
              <a:rPr lang="fr-FR" sz="1600" i="1" dirty="0" err="1">
                <a:latin typeface="Arial" charset="0"/>
              </a:rPr>
              <a:t>AtlantOS</a:t>
            </a:r>
            <a:r>
              <a:rPr lang="fr-FR" sz="1600" i="1" dirty="0">
                <a:latin typeface="Arial" charset="0"/>
              </a:rPr>
              <a:t>) </a:t>
            </a:r>
          </a:p>
        </p:txBody>
      </p:sp>
      <p:pic>
        <p:nvPicPr>
          <p:cNvPr id="10249" name="Picture 4" descr="Agrandir l'imag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6032220"/>
            <a:ext cx="909191" cy="7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8918" y="5864077"/>
            <a:ext cx="889296" cy="889296"/>
          </a:xfrm>
          <a:prstGeom prst="rect">
            <a:avLst/>
          </a:prstGeom>
        </p:spPr>
      </p:pic>
      <p:pic>
        <p:nvPicPr>
          <p:cNvPr id="13" name="Imag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63888" y="2198331"/>
            <a:ext cx="4984761" cy="3473919"/>
          </a:xfrm>
          <a:prstGeom prst="rect">
            <a:avLst/>
          </a:prstGeom>
        </p:spPr>
      </p:pic>
      <p:pic>
        <p:nvPicPr>
          <p:cNvPr id="15" name="Imag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9552" y="2852936"/>
            <a:ext cx="2572657" cy="1929493"/>
          </a:xfrm>
          <a:prstGeom prst="rect">
            <a:avLst/>
          </a:prstGeom>
        </p:spPr>
      </p:pic>
      <p:sp>
        <p:nvSpPr>
          <p:cNvPr id="16" name="Text Box 3"/>
          <p:cNvSpPr txBox="1">
            <a:spLocks noChangeArrowheads="1"/>
          </p:cNvSpPr>
          <p:nvPr/>
        </p:nvSpPr>
        <p:spPr bwMode="auto">
          <a:xfrm>
            <a:off x="1258888" y="188913"/>
            <a:ext cx="5472112"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has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2019 « on the </a:t>
            </a:r>
            <a:r>
              <a:rPr lang="fr-FR" sz="2000" dirty="0" err="1">
                <a:solidFill>
                  <a:schemeClr val="accent2"/>
                </a:solidFill>
                <a:effectLst>
                  <a:outerShdw blurRad="38100" dist="38100" dir="2700000" algn="tl">
                    <a:srgbClr val="000000"/>
                  </a:outerShdw>
                </a:effectLst>
              </a:rPr>
              <a:t>field</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17" name="Rectangle 6"/>
          <p:cNvSpPr>
            <a:spLocks noChangeArrowheads="1"/>
          </p:cNvSpPr>
          <p:nvPr/>
        </p:nvSpPr>
        <p:spPr bwMode="auto">
          <a:xfrm>
            <a:off x="250825" y="601663"/>
            <a:ext cx="6480175" cy="646331"/>
          </a:xfrm>
          <a:prstGeom prst="rect">
            <a:avLst/>
          </a:prstGeom>
          <a:noFill/>
          <a:ln>
            <a:noFill/>
          </a:ln>
          <a:effectLst/>
        </p:spPr>
        <p:txBody>
          <a:bodyPr wrap="square">
            <a:spAutoFit/>
          </a:bodyPr>
          <a:lstStyle/>
          <a:p>
            <a:pPr>
              <a:defRPr/>
            </a:pPr>
            <a:r>
              <a:rPr lang="fr-FR" b="1" u="sng" dirty="0">
                <a:solidFill>
                  <a:schemeClr val="accent2"/>
                </a:solidFill>
                <a:latin typeface="Times New Roman" charset="0"/>
                <a:ea typeface="ＭＳ Ｐゴシック" charset="-128"/>
              </a:rPr>
              <a:t>PIRATA FR29 </a:t>
            </a:r>
            <a:r>
              <a:rPr lang="fr-FR" b="1" u="sng" dirty="0" err="1">
                <a:solidFill>
                  <a:schemeClr val="accent2"/>
                </a:solidFill>
                <a:latin typeface="Times New Roman" charset="0"/>
                <a:ea typeface="ＭＳ Ｐゴシック" charset="-128"/>
              </a:rPr>
              <a:t>cruise</a:t>
            </a:r>
            <a:r>
              <a:rPr lang="fr-FR" b="1" u="sng" dirty="0">
                <a:solidFill>
                  <a:schemeClr val="accent2"/>
                </a:solidFill>
                <a:latin typeface="Times New Roman" charset="0"/>
                <a:ea typeface="ＭＳ Ｐゴシック" charset="-128"/>
              </a:rPr>
              <a:t>:</a:t>
            </a:r>
          </a:p>
          <a:p>
            <a:pPr>
              <a:defRPr/>
            </a:pPr>
            <a:r>
              <a:rPr lang="en-US" b="1" dirty="0">
                <a:solidFill>
                  <a:srgbClr val="FF0000"/>
                </a:solidFill>
                <a:effectLst>
                  <a:outerShdw blurRad="38100" dist="38100" dir="2700000" algn="tl">
                    <a:srgbClr val="C0C0C0"/>
                  </a:outerShdw>
                </a:effectLst>
                <a:latin typeface="Times New Roman" charset="0"/>
                <a:ea typeface="ＭＳ Ｐゴシック" charset="-128"/>
                <a:sym typeface="Symbol" charset="2"/>
              </a:rPr>
              <a:t>February 28 - April 5, 2019 </a:t>
            </a:r>
            <a:r>
              <a:rPr lang="en-US" dirty="0">
                <a:solidFill>
                  <a:srgbClr val="FF0000"/>
                </a:solidFill>
                <a:effectLst>
                  <a:outerShdw blurRad="38100" dist="38100" dir="2700000" algn="tl">
                    <a:srgbClr val="C0C0C0"/>
                  </a:outerShdw>
                </a:effectLst>
                <a:latin typeface="Times New Roman" charset="0"/>
                <a:ea typeface="ＭＳ Ｐゴシック" charset="-128"/>
                <a:sym typeface="Symbol" charset="2"/>
              </a:rPr>
              <a:t>(</a:t>
            </a:r>
            <a:r>
              <a:rPr lang="en-US" b="1" dirty="0">
                <a:solidFill>
                  <a:srgbClr val="FF0000"/>
                </a:solidFill>
                <a:effectLst>
                  <a:outerShdw blurRad="38100" dist="38100" dir="2700000" algn="tl">
                    <a:srgbClr val="C0C0C0"/>
                  </a:outerShdw>
                </a:effectLst>
                <a:latin typeface="Times New Roman" charset="0"/>
                <a:ea typeface="ＭＳ Ｐゴシック" charset="-128"/>
                <a:sym typeface="Symbol" charset="2"/>
              </a:rPr>
              <a:t>from Cabo-Verde)</a:t>
            </a:r>
          </a:p>
        </p:txBody>
      </p:sp>
    </p:spTree>
    <p:extLst>
      <p:ext uri="{BB962C8B-B14F-4D97-AF65-F5344CB8AC3E}">
        <p14:creationId xmlns:p14="http://schemas.microsoft.com/office/powerpoint/2010/main" val="319914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3"/>
          <p:cNvSpPr>
            <a:spLocks noChangeShapeType="1"/>
          </p:cNvSpPr>
          <p:nvPr/>
        </p:nvSpPr>
        <p:spPr bwMode="auto">
          <a:xfrm>
            <a:off x="2895600" y="6400800"/>
            <a:ext cx="3429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483" name="Rectangle 4"/>
          <p:cNvSpPr>
            <a:spLocks noChangeArrowheads="1"/>
          </p:cNvSpPr>
          <p:nvPr/>
        </p:nvSpPr>
        <p:spPr bwMode="auto">
          <a:xfrm>
            <a:off x="1538288" y="115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0484" name="Text Box 5"/>
          <p:cNvSpPr txBox="1">
            <a:spLocks noChangeArrowheads="1"/>
          </p:cNvSpPr>
          <p:nvPr/>
        </p:nvSpPr>
        <p:spPr bwMode="auto">
          <a:xfrm>
            <a:off x="335068" y="769288"/>
            <a:ext cx="8569325" cy="830997"/>
          </a:xfrm>
          <a:prstGeom prst="rect">
            <a:avLst/>
          </a:prstGeom>
          <a:solidFill>
            <a:srgbClr val="CCFFFF"/>
          </a:solidFill>
          <a:ln w="190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algn="ctr" eaLnBrk="1" hangingPunct="1"/>
            <a:r>
              <a:rPr lang="fr-FR" sz="2400" b="1" u="sng" dirty="0">
                <a:solidFill>
                  <a:schemeClr val="accent2"/>
                </a:solidFill>
                <a:latin typeface="Times New Roman" pitchFamily="18" charset="0"/>
              </a:rPr>
              <a:t>1) </a:t>
            </a:r>
            <a:r>
              <a:rPr lang="fr-FR" sz="2400" b="1" u="sng" dirty="0" err="1">
                <a:solidFill>
                  <a:schemeClr val="accent2"/>
                </a:solidFill>
                <a:latin typeface="Times New Roman" pitchFamily="18" charset="0"/>
              </a:rPr>
              <a:t>Actualized</a:t>
            </a:r>
            <a:r>
              <a:rPr lang="fr-FR" sz="2400" b="1" u="sng" dirty="0">
                <a:solidFill>
                  <a:schemeClr val="accent2"/>
                </a:solidFill>
                <a:latin typeface="Times New Roman" pitchFamily="18" charset="0"/>
              </a:rPr>
              <a:t> French PIRATA </a:t>
            </a:r>
            <a:r>
              <a:rPr lang="fr-FR" sz="2400" b="1" u="sng" dirty="0" err="1">
                <a:solidFill>
                  <a:schemeClr val="accent2"/>
                </a:solidFill>
                <a:latin typeface="Times New Roman" pitchFamily="18" charset="0"/>
              </a:rPr>
              <a:t>website</a:t>
            </a:r>
            <a:r>
              <a:rPr lang="fr-FR" sz="2400" b="1" u="sng" dirty="0">
                <a:solidFill>
                  <a:schemeClr val="accent2"/>
                </a:solidFill>
                <a:latin typeface="Times New Roman" pitchFamily="18" charset="0"/>
              </a:rPr>
              <a:t>:</a:t>
            </a:r>
          </a:p>
          <a:p>
            <a:pPr algn="ctr" eaLnBrk="1" hangingPunct="1"/>
            <a:r>
              <a:rPr lang="fr-FR" sz="2400" b="1" i="1" dirty="0">
                <a:latin typeface="Times New Roman" pitchFamily="18" charset="0"/>
              </a:rPr>
              <a:t>http://www.brest.ird.fr/pirata/ </a:t>
            </a:r>
          </a:p>
        </p:txBody>
      </p:sp>
      <p:sp>
        <p:nvSpPr>
          <p:cNvPr id="20485" name="Text Box 9"/>
          <p:cNvSpPr txBox="1">
            <a:spLocks noChangeArrowheads="1"/>
          </p:cNvSpPr>
          <p:nvPr/>
        </p:nvSpPr>
        <p:spPr bwMode="auto">
          <a:xfrm>
            <a:off x="678811" y="1774260"/>
            <a:ext cx="788183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marL="342900" indent="-342900" eaLnBrk="1" hangingPunct="1">
              <a:buFont typeface="Symbol"/>
              <a:buChar char="Þ"/>
            </a:pPr>
            <a:r>
              <a:rPr lang="fr-FR" sz="2400" dirty="0">
                <a:latin typeface="Calibri" pitchFamily="34" charset="0"/>
              </a:rPr>
              <a:t>Information about </a:t>
            </a:r>
            <a:r>
              <a:rPr lang="fr-FR" sz="2400" dirty="0" err="1">
                <a:latin typeface="Calibri" pitchFamily="34" charset="0"/>
              </a:rPr>
              <a:t>cruises</a:t>
            </a:r>
            <a:r>
              <a:rPr lang="fr-FR" sz="2400" dirty="0">
                <a:latin typeface="Calibri" pitchFamily="34" charset="0"/>
              </a:rPr>
              <a:t> </a:t>
            </a:r>
          </a:p>
          <a:p>
            <a:pPr marL="342900" indent="-342900" eaLnBrk="1" hangingPunct="1">
              <a:buFont typeface="Symbol"/>
              <a:buChar char="Þ"/>
            </a:pPr>
            <a:r>
              <a:rPr lang="fr-FR" sz="2400" dirty="0">
                <a:latin typeface="Calibri" pitchFamily="34" charset="0"/>
              </a:rPr>
              <a:t> Pirata </a:t>
            </a:r>
            <a:r>
              <a:rPr lang="fr-FR" sz="2400" dirty="0" err="1">
                <a:latin typeface="Calibri" pitchFamily="34" charset="0"/>
              </a:rPr>
              <a:t>related</a:t>
            </a:r>
            <a:r>
              <a:rPr lang="fr-FR" sz="2400" dirty="0">
                <a:latin typeface="Calibri" pitchFamily="34" charset="0"/>
              </a:rPr>
              <a:t> reports, </a:t>
            </a:r>
            <a:r>
              <a:rPr lang="fr-FR" sz="2400" dirty="0" err="1">
                <a:latin typeface="Calibri" pitchFamily="34" charset="0"/>
              </a:rPr>
              <a:t>presentations</a:t>
            </a:r>
            <a:r>
              <a:rPr lang="fr-FR" sz="2400" dirty="0">
                <a:latin typeface="Calibri" pitchFamily="34" charset="0"/>
              </a:rPr>
              <a:t> &amp; documents (SSG…).</a:t>
            </a:r>
          </a:p>
          <a:p>
            <a:pPr eaLnBrk="1" hangingPunct="1">
              <a:buFont typeface="Symbol" pitchFamily="18" charset="2"/>
              <a:buChar char="Þ"/>
            </a:pPr>
            <a:r>
              <a:rPr lang="fr-FR" sz="2400" dirty="0" err="1">
                <a:latin typeface="Calibri" pitchFamily="34" charset="0"/>
              </a:rPr>
              <a:t>Easy</a:t>
            </a:r>
            <a:r>
              <a:rPr lang="fr-FR" sz="2400" dirty="0">
                <a:latin typeface="Calibri" pitchFamily="34" charset="0"/>
              </a:rPr>
              <a:t> </a:t>
            </a:r>
            <a:r>
              <a:rPr lang="fr-FR" sz="2400" dirty="0" err="1">
                <a:latin typeface="Calibri" pitchFamily="34" charset="0"/>
              </a:rPr>
              <a:t>access</a:t>
            </a:r>
            <a:r>
              <a:rPr lang="fr-FR" sz="2400" dirty="0">
                <a:latin typeface="Calibri" pitchFamily="34" charset="0"/>
              </a:rPr>
              <a:t> to in situ Pirata </a:t>
            </a:r>
            <a:r>
              <a:rPr lang="fr-FR" sz="2400" dirty="0" err="1">
                <a:latin typeface="Calibri" pitchFamily="34" charset="0"/>
              </a:rPr>
              <a:t>cruises</a:t>
            </a:r>
            <a:r>
              <a:rPr lang="fr-FR" sz="2400" dirty="0">
                <a:latin typeface="Calibri" pitchFamily="34" charset="0"/>
              </a:rPr>
              <a:t> data sets </a:t>
            </a:r>
            <a:r>
              <a:rPr lang="fr-FR" sz="2000" i="1" dirty="0">
                <a:latin typeface="Calibri" pitchFamily="34" charset="0"/>
              </a:rPr>
              <a:t>(</a:t>
            </a:r>
            <a:r>
              <a:rPr lang="fr-FR" sz="2000" i="1" dirty="0" err="1">
                <a:latin typeface="Calibri" pitchFamily="34" charset="0"/>
              </a:rPr>
              <a:t>with</a:t>
            </a:r>
            <a:r>
              <a:rPr lang="fr-FR" sz="2000" i="1" dirty="0">
                <a:latin typeface="Calibri" pitchFamily="34" charset="0"/>
              </a:rPr>
              <a:t> </a:t>
            </a:r>
            <a:r>
              <a:rPr lang="fr-FR" sz="2000" i="1" dirty="0" err="1">
                <a:latin typeface="Calibri" pitchFamily="34" charset="0"/>
              </a:rPr>
              <a:t>some</a:t>
            </a:r>
            <a:r>
              <a:rPr lang="fr-FR" sz="2000" i="1" dirty="0">
                <a:latin typeface="Calibri" pitchFamily="34" charset="0"/>
              </a:rPr>
              <a:t> </a:t>
            </a:r>
            <a:r>
              <a:rPr lang="fr-FR" sz="2000" i="1" dirty="0" err="1">
                <a:latin typeface="Calibri" pitchFamily="34" charset="0"/>
              </a:rPr>
              <a:t>DOIs</a:t>
            </a:r>
            <a:r>
              <a:rPr lang="fr-FR" sz="2000" i="1" dirty="0">
                <a:latin typeface="Calibri" pitchFamily="34" charset="0"/>
              </a:rPr>
              <a:t>)</a:t>
            </a:r>
          </a:p>
          <a:p>
            <a:pPr lvl="2" eaLnBrk="1" hangingPunct="1">
              <a:buFont typeface="Symbol" pitchFamily="18" charset="2"/>
              <a:buChar char="Þ"/>
            </a:pPr>
            <a:r>
              <a:rPr lang="fr-FR" sz="1800" dirty="0">
                <a:solidFill>
                  <a:srgbClr val="FF0000"/>
                </a:solidFill>
                <a:latin typeface="Calibri" pitchFamily="34" charset="0"/>
              </a:rPr>
              <a:t> DOI for all PIRATA-FR </a:t>
            </a:r>
            <a:r>
              <a:rPr lang="fr-FR" sz="1800" dirty="0" err="1">
                <a:solidFill>
                  <a:srgbClr val="FF0000"/>
                </a:solidFill>
                <a:latin typeface="Calibri" pitchFamily="34" charset="0"/>
              </a:rPr>
              <a:t>cruises</a:t>
            </a:r>
            <a:r>
              <a:rPr lang="fr-FR" sz="1800" dirty="0">
                <a:solidFill>
                  <a:srgbClr val="FF0000"/>
                </a:solidFill>
                <a:latin typeface="Calibri" pitchFamily="34" charset="0"/>
              </a:rPr>
              <a:t> (</a:t>
            </a:r>
            <a:r>
              <a:rPr lang="fr-FR" sz="1800" dirty="0" err="1">
                <a:solidFill>
                  <a:srgbClr val="FF0000"/>
                </a:solidFill>
                <a:latin typeface="Calibri" pitchFamily="34" charset="0"/>
              </a:rPr>
              <a:t>yearly</a:t>
            </a:r>
            <a:r>
              <a:rPr lang="fr-FR" sz="1800" dirty="0">
                <a:solidFill>
                  <a:srgbClr val="FF0000"/>
                </a:solidFill>
                <a:latin typeface="Calibri" pitchFamily="34" charset="0"/>
              </a:rPr>
              <a:t> </a:t>
            </a:r>
            <a:r>
              <a:rPr lang="fr-FR" sz="1800" dirty="0" err="1">
                <a:solidFill>
                  <a:srgbClr val="FF0000"/>
                </a:solidFill>
                <a:latin typeface="Calibri" pitchFamily="34" charset="0"/>
              </a:rPr>
              <a:t>actualized</a:t>
            </a:r>
            <a:r>
              <a:rPr lang="fr-FR" sz="1800" dirty="0">
                <a:solidFill>
                  <a:srgbClr val="FF0000"/>
                </a:solidFill>
                <a:latin typeface="Calibri" pitchFamily="34" charset="0"/>
              </a:rPr>
              <a:t>)</a:t>
            </a:r>
          </a:p>
          <a:p>
            <a:pPr lvl="2" eaLnBrk="1" hangingPunct="1">
              <a:buFont typeface="Symbol" pitchFamily="18" charset="2"/>
              <a:buChar char="Þ"/>
            </a:pPr>
            <a:r>
              <a:rPr lang="fr-FR" sz="1800" b="1" dirty="0">
                <a:solidFill>
                  <a:srgbClr val="FF0000"/>
                </a:solidFill>
                <a:latin typeface="Calibri" pitchFamily="34" charset="0"/>
              </a:rPr>
              <a:t> </a:t>
            </a:r>
            <a:r>
              <a:rPr lang="fr-FR" sz="1800" b="1" dirty="0" err="1">
                <a:solidFill>
                  <a:srgbClr val="FF0000"/>
                </a:solidFill>
                <a:latin typeface="Calibri" pitchFamily="34" charset="0"/>
              </a:rPr>
              <a:t>Acoustic</a:t>
            </a:r>
            <a:r>
              <a:rPr lang="fr-FR" sz="1800" b="1" dirty="0">
                <a:solidFill>
                  <a:srgbClr val="FF0000"/>
                </a:solidFill>
                <a:latin typeface="Calibri" pitchFamily="34" charset="0"/>
              </a:rPr>
              <a:t> data </a:t>
            </a:r>
            <a:r>
              <a:rPr lang="fr-FR" sz="1800" b="1" dirty="0" err="1">
                <a:solidFill>
                  <a:srgbClr val="FF0000"/>
                </a:solidFill>
                <a:latin typeface="Calibri" pitchFamily="34" charset="0"/>
              </a:rPr>
              <a:t>with</a:t>
            </a:r>
            <a:r>
              <a:rPr lang="fr-FR" sz="1800" b="1" dirty="0">
                <a:solidFill>
                  <a:srgbClr val="FF0000"/>
                </a:solidFill>
                <a:latin typeface="Calibri" pitchFamily="34" charset="0"/>
              </a:rPr>
              <a:t> DOI (</a:t>
            </a:r>
            <a:r>
              <a:rPr lang="fr-FR" sz="1800" b="1" dirty="0" err="1">
                <a:solidFill>
                  <a:srgbClr val="FF0000"/>
                </a:solidFill>
                <a:latin typeface="Calibri" pitchFamily="34" charset="0"/>
              </a:rPr>
              <a:t>J.Habasque</a:t>
            </a:r>
            <a:r>
              <a:rPr lang="fr-FR" sz="1800" b="1" dirty="0">
                <a:solidFill>
                  <a:srgbClr val="FF0000"/>
                </a:solidFill>
                <a:latin typeface="Calibri" pitchFamily="34" charset="0"/>
              </a:rPr>
              <a:t> et al., NEW, </a:t>
            </a:r>
            <a:r>
              <a:rPr lang="fr-FR" sz="1800" b="1" dirty="0" err="1">
                <a:solidFill>
                  <a:srgbClr val="FF0000"/>
                </a:solidFill>
                <a:latin typeface="Calibri" pitchFamily="34" charset="0"/>
              </a:rPr>
              <a:t>early</a:t>
            </a:r>
            <a:r>
              <a:rPr lang="fr-FR" sz="1800" b="1" dirty="0">
                <a:solidFill>
                  <a:srgbClr val="FF0000"/>
                </a:solidFill>
                <a:latin typeface="Calibri" pitchFamily="34" charset="0"/>
              </a:rPr>
              <a:t> 2020)</a:t>
            </a:r>
          </a:p>
          <a:p>
            <a:pPr lvl="2" eaLnBrk="1" hangingPunct="1">
              <a:buFont typeface="Symbol" pitchFamily="18" charset="2"/>
              <a:buChar char="Þ"/>
            </a:pPr>
            <a:r>
              <a:rPr lang="fr-FR" sz="1800" b="1" dirty="0">
                <a:solidFill>
                  <a:srgbClr val="FF0000"/>
                </a:solidFill>
                <a:latin typeface="Calibri" pitchFamily="34" charset="0"/>
              </a:rPr>
              <a:t> L-ADCP data set </a:t>
            </a:r>
            <a:r>
              <a:rPr lang="fr-FR" sz="1800" b="1" dirty="0" err="1">
                <a:solidFill>
                  <a:srgbClr val="FF0000"/>
                </a:solidFill>
                <a:latin typeface="Calibri" pitchFamily="34" charset="0"/>
              </a:rPr>
              <a:t>with</a:t>
            </a:r>
            <a:r>
              <a:rPr lang="fr-FR" sz="1800" b="1" dirty="0">
                <a:solidFill>
                  <a:srgbClr val="FF0000"/>
                </a:solidFill>
                <a:latin typeface="Calibri" pitchFamily="34" charset="0"/>
              </a:rPr>
              <a:t> DOI (P. Rousselot et al., NEW, 2019)</a:t>
            </a:r>
          </a:p>
          <a:p>
            <a:pPr lvl="2" eaLnBrk="1" hangingPunct="1">
              <a:buFont typeface="Symbol" pitchFamily="18" charset="2"/>
              <a:buChar char="Þ"/>
            </a:pPr>
            <a:r>
              <a:rPr lang="fr-FR" sz="1800" dirty="0">
                <a:solidFill>
                  <a:srgbClr val="FF0000"/>
                </a:solidFill>
                <a:latin typeface="Calibri" pitchFamily="34" charset="0"/>
              </a:rPr>
              <a:t> </a:t>
            </a:r>
            <a:r>
              <a:rPr lang="fr-FR" sz="1800" b="1" dirty="0" err="1">
                <a:solidFill>
                  <a:srgbClr val="FF0000"/>
                </a:solidFill>
                <a:latin typeface="Calibri" pitchFamily="34" charset="0"/>
              </a:rPr>
              <a:t>Chemistry</a:t>
            </a:r>
            <a:r>
              <a:rPr lang="fr-FR" sz="1800" b="1" dirty="0">
                <a:solidFill>
                  <a:srgbClr val="FF0000"/>
                </a:solidFill>
                <a:latin typeface="Calibri" pitchFamily="34" charset="0"/>
              </a:rPr>
              <a:t> data sets </a:t>
            </a:r>
            <a:r>
              <a:rPr lang="fr-FR" sz="1800" b="1" dirty="0" err="1">
                <a:solidFill>
                  <a:srgbClr val="FF0000"/>
                </a:solidFill>
                <a:latin typeface="Calibri" pitchFamily="34" charset="0"/>
              </a:rPr>
              <a:t>with</a:t>
            </a:r>
            <a:r>
              <a:rPr lang="fr-FR" sz="1800" b="1" dirty="0">
                <a:solidFill>
                  <a:srgbClr val="FF0000"/>
                </a:solidFill>
                <a:latin typeface="Calibri" pitchFamily="34" charset="0"/>
              </a:rPr>
              <a:t> DOI (</a:t>
            </a:r>
            <a:r>
              <a:rPr lang="fr-FR" sz="1800" b="1" dirty="0" err="1">
                <a:solidFill>
                  <a:srgbClr val="FF0000"/>
                </a:solidFill>
                <a:latin typeface="Calibri" pitchFamily="34" charset="0"/>
              </a:rPr>
              <a:t>B.Bourlès</a:t>
            </a:r>
            <a:r>
              <a:rPr lang="fr-FR" sz="1800" b="1" dirty="0">
                <a:solidFill>
                  <a:srgbClr val="FF0000"/>
                </a:solidFill>
                <a:latin typeface="Calibri" pitchFamily="34" charset="0"/>
              </a:rPr>
              <a:t>, et al. NEW, </a:t>
            </a:r>
            <a:r>
              <a:rPr lang="fr-FR" sz="1800" b="1" dirty="0" err="1">
                <a:solidFill>
                  <a:srgbClr val="FF0000"/>
                </a:solidFill>
                <a:latin typeface="Calibri" pitchFamily="34" charset="0"/>
              </a:rPr>
              <a:t>late</a:t>
            </a:r>
            <a:r>
              <a:rPr lang="fr-FR" sz="1800" b="1" dirty="0">
                <a:solidFill>
                  <a:srgbClr val="FF0000"/>
                </a:solidFill>
                <a:latin typeface="Calibri" pitchFamily="34" charset="0"/>
              </a:rPr>
              <a:t> 2018)</a:t>
            </a:r>
          </a:p>
          <a:p>
            <a:pPr lvl="2" eaLnBrk="1" hangingPunct="1">
              <a:buFont typeface="Symbol" pitchFamily="18" charset="2"/>
              <a:buChar char="Þ"/>
            </a:pPr>
            <a:r>
              <a:rPr lang="fr-FR" sz="1800" dirty="0">
                <a:solidFill>
                  <a:srgbClr val="FF0000"/>
                </a:solidFill>
                <a:latin typeface="Calibri" pitchFamily="34" charset="0"/>
              </a:rPr>
              <a:t> S-ADCP data set </a:t>
            </a:r>
            <a:r>
              <a:rPr lang="fr-FR" sz="1800" u="sng" dirty="0" err="1">
                <a:solidFill>
                  <a:srgbClr val="FF0000"/>
                </a:solidFill>
                <a:latin typeface="Calibri" pitchFamily="34" charset="0"/>
              </a:rPr>
              <a:t>with</a:t>
            </a:r>
            <a:r>
              <a:rPr lang="fr-FR" sz="1800" u="sng" dirty="0">
                <a:solidFill>
                  <a:srgbClr val="FF0000"/>
                </a:solidFill>
                <a:latin typeface="Calibri" pitchFamily="34" charset="0"/>
              </a:rPr>
              <a:t> DOI </a:t>
            </a:r>
            <a:r>
              <a:rPr lang="fr-FR" sz="1800" dirty="0">
                <a:solidFill>
                  <a:srgbClr val="FF0000"/>
                </a:solidFill>
                <a:latin typeface="Calibri" pitchFamily="34" charset="0"/>
              </a:rPr>
              <a:t>(</a:t>
            </a:r>
            <a:r>
              <a:rPr lang="fr-FR" sz="1800" dirty="0" err="1">
                <a:solidFill>
                  <a:srgbClr val="FF0000"/>
                </a:solidFill>
                <a:latin typeface="Calibri" pitchFamily="34" charset="0"/>
              </a:rPr>
              <a:t>B.Bourlès</a:t>
            </a:r>
            <a:r>
              <a:rPr lang="fr-FR" sz="1800" dirty="0">
                <a:solidFill>
                  <a:srgbClr val="FF0000"/>
                </a:solidFill>
                <a:latin typeface="Calibri" pitchFamily="34" charset="0"/>
              </a:rPr>
              <a:t>, et al.)</a:t>
            </a:r>
          </a:p>
          <a:p>
            <a:pPr lvl="2" eaLnBrk="1" hangingPunct="1">
              <a:buFont typeface="Symbol" pitchFamily="18" charset="2"/>
              <a:buChar char="Þ"/>
            </a:pPr>
            <a:r>
              <a:rPr lang="fr-FR" sz="1800" dirty="0">
                <a:solidFill>
                  <a:srgbClr val="FF0000"/>
                </a:solidFill>
                <a:latin typeface="Calibri" pitchFamily="34" charset="0"/>
              </a:rPr>
              <a:t> ADCP </a:t>
            </a:r>
            <a:r>
              <a:rPr lang="fr-FR" sz="1800" dirty="0" err="1">
                <a:solidFill>
                  <a:srgbClr val="FF0000"/>
                </a:solidFill>
                <a:latin typeface="Calibri" pitchFamily="34" charset="0"/>
              </a:rPr>
              <a:t>moorings</a:t>
            </a:r>
            <a:r>
              <a:rPr lang="fr-FR" sz="1800" dirty="0">
                <a:solidFill>
                  <a:srgbClr val="FF0000"/>
                </a:solidFill>
                <a:latin typeface="Calibri" pitchFamily="34" charset="0"/>
              </a:rPr>
              <a:t> data set </a:t>
            </a:r>
            <a:r>
              <a:rPr lang="fr-FR" sz="1800" u="sng" dirty="0" err="1">
                <a:solidFill>
                  <a:srgbClr val="FF0000"/>
                </a:solidFill>
                <a:latin typeface="Calibri" pitchFamily="34" charset="0"/>
              </a:rPr>
              <a:t>with</a:t>
            </a:r>
            <a:r>
              <a:rPr lang="fr-FR" sz="1800" u="sng" dirty="0">
                <a:solidFill>
                  <a:srgbClr val="FF0000"/>
                </a:solidFill>
                <a:latin typeface="Calibri" pitchFamily="34" charset="0"/>
              </a:rPr>
              <a:t> DOI </a:t>
            </a:r>
            <a:r>
              <a:rPr lang="fr-FR" sz="1800" dirty="0">
                <a:solidFill>
                  <a:srgbClr val="FF0000"/>
                </a:solidFill>
                <a:latin typeface="Calibri" pitchFamily="34" charset="0"/>
              </a:rPr>
              <a:t>(</a:t>
            </a:r>
            <a:r>
              <a:rPr lang="fr-FR" sz="1800" dirty="0" err="1">
                <a:solidFill>
                  <a:srgbClr val="FF0000"/>
                </a:solidFill>
                <a:latin typeface="Calibri" pitchFamily="34" charset="0"/>
              </a:rPr>
              <a:t>B.Bourlès</a:t>
            </a:r>
            <a:r>
              <a:rPr lang="fr-FR" sz="1800" dirty="0">
                <a:solidFill>
                  <a:srgbClr val="FF0000"/>
                </a:solidFill>
                <a:latin typeface="Calibri" pitchFamily="34" charset="0"/>
              </a:rPr>
              <a:t>, et al.)</a:t>
            </a:r>
          </a:p>
          <a:p>
            <a:pPr lvl="2" eaLnBrk="1" hangingPunct="1">
              <a:buFont typeface="Symbol" pitchFamily="18" charset="2"/>
              <a:buChar char="Þ"/>
            </a:pPr>
            <a:r>
              <a:rPr lang="fr-FR" sz="1800" dirty="0">
                <a:solidFill>
                  <a:srgbClr val="FF0000"/>
                </a:solidFill>
                <a:latin typeface="Calibri" pitchFamily="34" charset="0"/>
              </a:rPr>
              <a:t> CTD-O2 data set </a:t>
            </a:r>
            <a:r>
              <a:rPr lang="fr-FR" sz="1800" u="sng" dirty="0" err="1">
                <a:solidFill>
                  <a:srgbClr val="FF0000"/>
                </a:solidFill>
                <a:latin typeface="Calibri" pitchFamily="34" charset="0"/>
              </a:rPr>
              <a:t>with</a:t>
            </a:r>
            <a:r>
              <a:rPr lang="fr-FR" sz="1800" u="sng" dirty="0">
                <a:solidFill>
                  <a:srgbClr val="FF0000"/>
                </a:solidFill>
                <a:latin typeface="Calibri" pitchFamily="34" charset="0"/>
              </a:rPr>
              <a:t> DOI  </a:t>
            </a:r>
            <a:r>
              <a:rPr lang="fr-FR" sz="1800" dirty="0">
                <a:solidFill>
                  <a:srgbClr val="FF0000"/>
                </a:solidFill>
                <a:latin typeface="Calibri" pitchFamily="34" charset="0"/>
              </a:rPr>
              <a:t>(</a:t>
            </a:r>
            <a:r>
              <a:rPr lang="fr-FR" sz="1800" dirty="0" err="1">
                <a:solidFill>
                  <a:srgbClr val="FF0000"/>
                </a:solidFill>
                <a:latin typeface="Calibri" pitchFamily="34" charset="0"/>
              </a:rPr>
              <a:t>B.Bourlès</a:t>
            </a:r>
            <a:r>
              <a:rPr lang="fr-FR" sz="1800" dirty="0">
                <a:solidFill>
                  <a:srgbClr val="FF0000"/>
                </a:solidFill>
                <a:latin typeface="Calibri" pitchFamily="34" charset="0"/>
              </a:rPr>
              <a:t>, et al.)</a:t>
            </a:r>
          </a:p>
        </p:txBody>
      </p:sp>
      <p:sp>
        <p:nvSpPr>
          <p:cNvPr id="7" name="Text Box 3"/>
          <p:cNvSpPr txBox="1">
            <a:spLocks noChangeArrowheads="1"/>
          </p:cNvSpPr>
          <p:nvPr/>
        </p:nvSpPr>
        <p:spPr bwMode="auto">
          <a:xfrm>
            <a:off x="1273175" y="188913"/>
            <a:ext cx="5472113" cy="406400"/>
          </a:xfrm>
          <a:prstGeom prst="rect">
            <a:avLst/>
          </a:prstGeom>
          <a:solidFill>
            <a:srgbClr val="FFFF99"/>
          </a:solidFill>
          <a:ln w="9525">
            <a:solidFill>
              <a:srgbClr val="9933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fr-FR" sz="2000" dirty="0" err="1">
                <a:solidFill>
                  <a:schemeClr val="accent2"/>
                </a:solidFill>
                <a:effectLst>
                  <a:outerShdw blurRad="38100" dist="38100" dir="2700000" algn="tl">
                    <a:srgbClr val="000000"/>
                  </a:outerShdw>
                </a:effectLst>
              </a:rPr>
              <a:t>What</a:t>
            </a:r>
            <a:r>
              <a:rPr lang="fr-FR" sz="2000" dirty="0">
                <a:solidFill>
                  <a:schemeClr val="accent2"/>
                </a:solidFill>
                <a:effectLst>
                  <a:outerShdw blurRad="38100" dist="38100" dir="2700000" algn="tl">
                    <a:srgbClr val="000000"/>
                  </a:outerShdw>
                </a:effectLst>
              </a:rPr>
              <a:t> have been </a:t>
            </a:r>
            <a:r>
              <a:rPr lang="fr-FR" sz="2000" dirty="0" err="1">
                <a:solidFill>
                  <a:schemeClr val="accent2"/>
                </a:solidFill>
                <a:effectLst>
                  <a:outerShdw blurRad="38100" dist="38100" dir="2700000" algn="tl">
                    <a:srgbClr val="000000"/>
                  </a:outerShdw>
                </a:effectLst>
              </a:rPr>
              <a:t>done</a:t>
            </a:r>
            <a:r>
              <a:rPr lang="fr-FR" sz="2000" dirty="0">
                <a:solidFill>
                  <a:schemeClr val="accent2"/>
                </a:solidFill>
                <a:effectLst>
                  <a:outerShdw blurRad="38100" dist="38100" dir="2700000" algn="tl">
                    <a:srgbClr val="000000"/>
                  </a:outerShdw>
                </a:effectLst>
              </a:rPr>
              <a:t> in 2019 « in the </a:t>
            </a:r>
            <a:r>
              <a:rPr lang="fr-FR" sz="2000" dirty="0" err="1">
                <a:solidFill>
                  <a:schemeClr val="accent2"/>
                </a:solidFill>
                <a:effectLst>
                  <a:outerShdw blurRad="38100" dist="38100" dir="2700000" algn="tl">
                    <a:srgbClr val="000000"/>
                  </a:outerShdw>
                </a:effectLst>
              </a:rPr>
              <a:t>lab</a:t>
            </a:r>
            <a:r>
              <a:rPr lang="fr-FR" sz="2000" dirty="0">
                <a:solidFill>
                  <a:schemeClr val="accent2"/>
                </a:solidFill>
                <a:effectLst>
                  <a:outerShdw blurRad="38100" dist="38100" dir="2700000" algn="tl">
                    <a:srgbClr val="000000"/>
                  </a:outerShdw>
                </a:effectLst>
              </a:rPr>
              <a:t> » ?</a:t>
            </a:r>
            <a:endParaRPr lang="fr-FR" sz="2000" dirty="0">
              <a:solidFill>
                <a:schemeClr val="accent2"/>
              </a:solidFill>
            </a:endParaRPr>
          </a:p>
        </p:txBody>
      </p:sp>
      <p:sp>
        <p:nvSpPr>
          <p:cNvPr id="8" name="Text Box 5"/>
          <p:cNvSpPr txBox="1">
            <a:spLocks noChangeArrowheads="1"/>
          </p:cNvSpPr>
          <p:nvPr/>
        </p:nvSpPr>
        <p:spPr bwMode="auto">
          <a:xfrm>
            <a:off x="179512" y="5013176"/>
            <a:ext cx="8569325" cy="1200329"/>
          </a:xfrm>
          <a:prstGeom prst="rect">
            <a:avLst/>
          </a:prstGeom>
          <a:solidFill>
            <a:srgbClr val="CCFFFF"/>
          </a:solidFill>
          <a:ln w="190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algn="ctr" eaLnBrk="1" hangingPunct="1"/>
            <a:r>
              <a:rPr lang="fr-FR" sz="2400" b="1" u="sng" dirty="0">
                <a:solidFill>
                  <a:schemeClr val="accent2"/>
                </a:solidFill>
                <a:latin typeface="Times New Roman" pitchFamily="18" charset="0"/>
              </a:rPr>
              <a:t>2) 1 </a:t>
            </a:r>
            <a:r>
              <a:rPr lang="fr-FR" sz="2400" b="1" u="sng" dirty="0" err="1">
                <a:solidFill>
                  <a:schemeClr val="accent2"/>
                </a:solidFill>
                <a:latin typeface="Times New Roman" pitchFamily="18" charset="0"/>
              </a:rPr>
              <a:t>week</a:t>
            </a:r>
            <a:r>
              <a:rPr lang="fr-FR" sz="2400" b="1" u="sng" dirty="0">
                <a:solidFill>
                  <a:schemeClr val="accent2"/>
                </a:solidFill>
                <a:latin typeface="Times New Roman" pitchFamily="18" charset="0"/>
              </a:rPr>
              <a:t> </a:t>
            </a:r>
            <a:r>
              <a:rPr lang="fr-FR" sz="2400" b="1" u="sng" dirty="0" err="1">
                <a:solidFill>
                  <a:schemeClr val="accent2"/>
                </a:solidFill>
                <a:latin typeface="Times New Roman" pitchFamily="18" charset="0"/>
              </a:rPr>
              <a:t>visit</a:t>
            </a:r>
            <a:r>
              <a:rPr lang="fr-FR" sz="2400" b="1" u="sng" dirty="0">
                <a:solidFill>
                  <a:schemeClr val="accent2"/>
                </a:solidFill>
                <a:latin typeface="Times New Roman" pitchFamily="18" charset="0"/>
              </a:rPr>
              <a:t> to PMEL </a:t>
            </a:r>
          </a:p>
          <a:p>
            <a:pPr algn="ctr" eaLnBrk="1" hangingPunct="1"/>
            <a:r>
              <a:rPr lang="fr-FR" sz="2400" b="1" u="sng" dirty="0">
                <a:solidFill>
                  <a:schemeClr val="accent2"/>
                </a:solidFill>
                <a:latin typeface="Times New Roman" pitchFamily="18" charset="0"/>
              </a:rPr>
              <a:t>by Jérôme </a:t>
            </a:r>
            <a:r>
              <a:rPr lang="fr-FR" sz="2400" b="1" u="sng" dirty="0" err="1">
                <a:solidFill>
                  <a:schemeClr val="accent2"/>
                </a:solidFill>
                <a:latin typeface="Times New Roman" pitchFamily="18" charset="0"/>
              </a:rPr>
              <a:t>Llido</a:t>
            </a:r>
            <a:r>
              <a:rPr lang="fr-FR" sz="2400" b="1" u="sng" dirty="0">
                <a:solidFill>
                  <a:schemeClr val="accent2"/>
                </a:solidFill>
                <a:latin typeface="Times New Roman" pitchFamily="18" charset="0"/>
              </a:rPr>
              <a:t> (LEGOS) &amp; Pierre Rousselot (IMAGO)</a:t>
            </a:r>
          </a:p>
          <a:p>
            <a:pPr algn="ctr" eaLnBrk="1" hangingPunct="1"/>
            <a:r>
              <a:rPr lang="fr-FR" sz="2400" u="sng" dirty="0">
                <a:latin typeface="Times New Roman" pitchFamily="18" charset="0"/>
              </a:rPr>
              <a:t>Will </a:t>
            </a:r>
            <a:r>
              <a:rPr lang="fr-FR" sz="2400" u="sng" dirty="0" err="1">
                <a:latin typeface="Times New Roman" pitchFamily="18" charset="0"/>
              </a:rPr>
              <a:t>be</a:t>
            </a:r>
            <a:r>
              <a:rPr lang="fr-FR" sz="2400" u="sng" dirty="0">
                <a:latin typeface="Times New Roman" pitchFamily="18" charset="0"/>
              </a:rPr>
              <a:t> back to </a:t>
            </a:r>
            <a:r>
              <a:rPr lang="fr-FR" sz="2400" u="sng" dirty="0" err="1">
                <a:latin typeface="Times New Roman" pitchFamily="18" charset="0"/>
              </a:rPr>
              <a:t>this</a:t>
            </a:r>
            <a:r>
              <a:rPr lang="fr-FR" sz="2400" u="sng" dirty="0">
                <a:latin typeface="Times New Roman" pitchFamily="18" charset="0"/>
              </a:rPr>
              <a:t> latter…   </a:t>
            </a:r>
            <a:endParaRPr lang="fr-FR" sz="2400" i="1" dirty="0">
              <a:latin typeface="Times New Roman" pitchFamily="18" charset="0"/>
            </a:endParaRPr>
          </a:p>
        </p:txBody>
      </p:sp>
    </p:spTree>
    <p:extLst>
      <p:ext uri="{BB962C8B-B14F-4D97-AF65-F5344CB8AC3E}">
        <p14:creationId xmlns:p14="http://schemas.microsoft.com/office/powerpoint/2010/main" val="22660105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28943</TotalTime>
  <Words>3329</Words>
  <Application>Microsoft Macintosh PowerPoint</Application>
  <PresentationFormat>On-screen Show (4:3)</PresentationFormat>
  <Paragraphs>429</Paragraphs>
  <Slides>25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Arial Narrow</vt:lpstr>
      <vt:lpstr>Calibri</vt:lpstr>
      <vt:lpstr>Symbol</vt:lpstr>
      <vt:lpstr>Times New Roman</vt:lpstr>
      <vt:lpstr>Thème Office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Bernard BOURLES</dc:creator>
  <cp:lastModifiedBy>Microsoft Office User</cp:lastModifiedBy>
  <cp:revision>281</cp:revision>
  <dcterms:created xsi:type="dcterms:W3CDTF">2012-09-11T22:21:16Z</dcterms:created>
  <dcterms:modified xsi:type="dcterms:W3CDTF">2020-04-20T20:07:16Z</dcterms:modified>
</cp:coreProperties>
</file>