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sldIdLst>
    <p:sldId id="261" r:id="rId2"/>
    <p:sldId id="262" r:id="rId3"/>
    <p:sldId id="267" r:id="rId4"/>
    <p:sldId id="276" r:id="rId5"/>
    <p:sldId id="270" r:id="rId6"/>
    <p:sldId id="264" r:id="rId7"/>
    <p:sldId id="283" r:id="rId8"/>
    <p:sldId id="263" r:id="rId9"/>
    <p:sldId id="260" r:id="rId10"/>
    <p:sldId id="275" r:id="rId11"/>
    <p:sldId id="257" r:id="rId12"/>
    <p:sldId id="277" r:id="rId13"/>
    <p:sldId id="266" r:id="rId14"/>
    <p:sldId id="268" r:id="rId15"/>
    <p:sldId id="278" r:id="rId16"/>
    <p:sldId id="274" r:id="rId17"/>
    <p:sldId id="259" r:id="rId18"/>
    <p:sldId id="281" r:id="rId19"/>
    <p:sldId id="280" r:id="rId20"/>
    <p:sldId id="282" r:id="rId21"/>
    <p:sldId id="279" r:id="rId22"/>
    <p:sldId id="269" r:id="rId23"/>
  </p:sldIdLst>
  <p:sldSz cx="9144000" cy="6858000" type="screen4x3"/>
  <p:notesSz cx="6953250" cy="923925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2767" autoAdjust="0"/>
  </p:normalViewPr>
  <p:slideViewPr>
    <p:cSldViewPr snapToGrid="0" snapToObjects="1">
      <p:cViewPr varScale="1">
        <p:scale>
          <a:sx n="78" d="100"/>
          <a:sy n="78" d="100"/>
        </p:scale>
        <p:origin x="-864" y="-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075" cy="461963"/>
          </a:xfrm>
          <a:prstGeom prst="rect">
            <a:avLst/>
          </a:prstGeom>
        </p:spPr>
        <p:txBody>
          <a:bodyPr vert="horz" lIns="92528" tIns="46264" rIns="92528" bIns="46264"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938566" y="0"/>
            <a:ext cx="3013075" cy="461963"/>
          </a:xfrm>
          <a:prstGeom prst="rect">
            <a:avLst/>
          </a:prstGeom>
        </p:spPr>
        <p:txBody>
          <a:bodyPr vert="horz" wrap="square" lIns="92528" tIns="46264" rIns="92528" bIns="46264" numCol="1" anchor="t" anchorCtr="0" compatLnSpc="1">
            <a:prstTxWarp prst="textNoShape">
              <a:avLst/>
            </a:prstTxWarp>
          </a:bodyPr>
          <a:lstStyle>
            <a:lvl1pPr algn="r">
              <a:defRPr sz="1200" smtClean="0">
                <a:latin typeface="Calibri" pitchFamily="34" charset="0"/>
              </a:defRPr>
            </a:lvl1pPr>
          </a:lstStyle>
          <a:p>
            <a:pPr>
              <a:defRPr/>
            </a:pPr>
            <a:fld id="{BE284AD5-D881-443E-9DEE-C9422F618748}" type="datetime1">
              <a:rPr lang="en-US"/>
              <a:pPr>
                <a:defRPr/>
              </a:pPr>
              <a:t>9/12/2012</a:t>
            </a:fld>
            <a:endParaRPr lang="en-US"/>
          </a:p>
        </p:txBody>
      </p:sp>
      <p:sp>
        <p:nvSpPr>
          <p:cNvPr id="4" name="Slide Image Placeholder 3"/>
          <p:cNvSpPr>
            <a:spLocks noGrp="1" noRot="1" noChangeAspect="1"/>
          </p:cNvSpPr>
          <p:nvPr>
            <p:ph type="sldImg" idx="2"/>
          </p:nvPr>
        </p:nvSpPr>
        <p:spPr>
          <a:xfrm>
            <a:off x="1166813" y="693738"/>
            <a:ext cx="4619625" cy="3463925"/>
          </a:xfrm>
          <a:prstGeom prst="rect">
            <a:avLst/>
          </a:prstGeom>
          <a:noFill/>
          <a:ln w="12700">
            <a:solidFill>
              <a:prstClr val="black"/>
            </a:solidFill>
          </a:ln>
        </p:spPr>
        <p:txBody>
          <a:bodyPr vert="horz" lIns="92528" tIns="46264" rIns="92528" bIns="46264" rtlCol="0" anchor="ctr"/>
          <a:lstStyle/>
          <a:p>
            <a:pPr lvl="0"/>
            <a:endParaRPr lang="en-US" noProof="0" smtClean="0"/>
          </a:p>
        </p:txBody>
      </p:sp>
      <p:sp>
        <p:nvSpPr>
          <p:cNvPr id="5" name="Notes Placeholder 4"/>
          <p:cNvSpPr>
            <a:spLocks noGrp="1"/>
          </p:cNvSpPr>
          <p:nvPr>
            <p:ph type="body" sz="quarter" idx="3"/>
          </p:nvPr>
        </p:nvSpPr>
        <p:spPr>
          <a:xfrm>
            <a:off x="695325" y="4388644"/>
            <a:ext cx="5562600" cy="4157663"/>
          </a:xfrm>
          <a:prstGeom prst="rect">
            <a:avLst/>
          </a:prstGeom>
        </p:spPr>
        <p:txBody>
          <a:bodyPr vert="horz" wrap="square" lIns="92528" tIns="46264" rIns="92528" bIns="46264" numCol="1" anchor="t" anchorCtr="0" compatLnSpc="1">
            <a:prstTxWarp prst="textNoShape">
              <a:avLst/>
            </a:prstTxWarp>
            <a:norm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6" name="Footer Placeholder 5"/>
          <p:cNvSpPr>
            <a:spLocks noGrp="1"/>
          </p:cNvSpPr>
          <p:nvPr>
            <p:ph type="ftr" sz="quarter" idx="4"/>
          </p:nvPr>
        </p:nvSpPr>
        <p:spPr>
          <a:xfrm>
            <a:off x="0" y="8775684"/>
            <a:ext cx="3013075" cy="461963"/>
          </a:xfrm>
          <a:prstGeom prst="rect">
            <a:avLst/>
          </a:prstGeom>
        </p:spPr>
        <p:txBody>
          <a:bodyPr vert="horz" lIns="92528" tIns="46264" rIns="92528" bIns="46264"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938566" y="8775684"/>
            <a:ext cx="3013075" cy="461963"/>
          </a:xfrm>
          <a:prstGeom prst="rect">
            <a:avLst/>
          </a:prstGeom>
        </p:spPr>
        <p:txBody>
          <a:bodyPr vert="horz" wrap="square" lIns="92528" tIns="46264" rIns="92528" bIns="46264" numCol="1" anchor="b" anchorCtr="0" compatLnSpc="1">
            <a:prstTxWarp prst="textNoShape">
              <a:avLst/>
            </a:prstTxWarp>
          </a:bodyPr>
          <a:lstStyle>
            <a:lvl1pPr algn="r">
              <a:defRPr sz="1200" smtClean="0">
                <a:latin typeface="Calibri" pitchFamily="34" charset="0"/>
              </a:defRPr>
            </a:lvl1pPr>
          </a:lstStyle>
          <a:p>
            <a:pPr>
              <a:defRPr/>
            </a:pPr>
            <a:fld id="{5B08F6C1-3614-45D2-980F-CD20023DF8E9}" type="slidenum">
              <a:rPr lang="en-US"/>
              <a:pPr>
                <a:defRPr/>
              </a:pPr>
              <a:t>‹#›</a:t>
            </a:fld>
            <a:endParaRPr lang="en-US"/>
          </a:p>
        </p:txBody>
      </p:sp>
    </p:spTree>
    <p:extLst>
      <p:ext uri="{BB962C8B-B14F-4D97-AF65-F5344CB8AC3E}">
        <p14:creationId xmlns:p14="http://schemas.microsoft.com/office/powerpoint/2010/main" val="4282877369"/>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2641" eaLnBrk="1" fontAlgn="auto" hangingPunct="1">
              <a:spcBef>
                <a:spcPts val="0"/>
              </a:spcBef>
              <a:spcAft>
                <a:spcPts val="0"/>
              </a:spcAft>
              <a:defRPr/>
            </a:pPr>
            <a:r>
              <a:rPr lang="en-US" dirty="0" smtClean="0"/>
              <a:t>Numerical models and observations demonstrated that the South Atlantic is not just a passive conduit for NADW and other deep water-masses formed in the North Atlantic and Southern Ocean, but instead actively participates in their transformation as they are exchanged with the other ocean basins.</a:t>
            </a:r>
          </a:p>
          <a:p>
            <a:pPr defTabSz="462641" eaLnBrk="1" fontAlgn="auto" hangingPunct="1">
              <a:spcBef>
                <a:spcPts val="0"/>
              </a:spcBef>
              <a:spcAft>
                <a:spcPts val="0"/>
              </a:spcAft>
              <a:defRPr/>
            </a:pPr>
            <a:r>
              <a:rPr lang="en-US" i="1" dirty="0" smtClean="0"/>
              <a:t>At issue are not only the relative importance of these sources but also the mechanisms of entrainment. It is not sufficient, for example, to know the inflows at the Drake Passage and the Cape of Good Hope to determine the South Atlantic export of thermocline water to the North Atlantic. Indeed, it can be argued that, since the South Atlantic circulation depends on the </a:t>
            </a:r>
            <a:r>
              <a:rPr lang="en-US" i="1" dirty="0" err="1" smtClean="0"/>
              <a:t>interoceanic</a:t>
            </a:r>
            <a:r>
              <a:rPr lang="en-US" i="1" dirty="0" smtClean="0"/>
              <a:t> fluxes and those in turn depend on the South Atlantic circulation, any attempt to determine one independently of the other leads to an ill-posed problem. </a:t>
            </a:r>
          </a:p>
          <a:p>
            <a:pPr defTabSz="462641" eaLnBrk="1" fontAlgn="auto" hangingPunct="1">
              <a:spcBef>
                <a:spcPts val="0"/>
              </a:spcBef>
              <a:spcAft>
                <a:spcPts val="0"/>
              </a:spcAf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BD90ACD5-50CA-BD4D-B3E7-5D31A084AA6F}" type="slidenum">
              <a:rPr lang="en-US" smtClean="0"/>
              <a:pPr/>
              <a:t>4</a:t>
            </a:fld>
            <a:endParaRPr lang="en-US"/>
          </a:p>
        </p:txBody>
      </p:sp>
    </p:spTree>
    <p:extLst>
      <p:ext uri="{BB962C8B-B14F-4D97-AF65-F5344CB8AC3E}">
        <p14:creationId xmlns:p14="http://schemas.microsoft.com/office/powerpoint/2010/main" val="6765046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100" dirty="0" smtClean="0"/>
              <a:t>Observations indicate that the annual cycle of the Ekman component of the flux is out of phase and of the same order of magnitude as the geostrophic component. As a consequence, the observed annual cycles of the total MHT and the MOC are almost non-existent. Models, in contrast, show a strong annual cycle for the total MHT, as well as for the MOC, that depends very little on the geostrophic component, the dominant variability arises from the Ekman component of the fluxes that has a marked seasonal cycle.</a:t>
            </a:r>
          </a:p>
          <a:p>
            <a:pPr marL="404811" lvl="1"/>
            <a:r>
              <a:rPr lang="en-US" sz="1100" dirty="0" smtClean="0"/>
              <a:t> </a:t>
            </a:r>
          </a:p>
          <a:p>
            <a:pPr lvl="1"/>
            <a:r>
              <a:rPr lang="en-US" sz="1100" dirty="0" smtClean="0"/>
              <a:t>Another important concept for which observations and models are in disagreement is the direction of the salt flux within the Atlantic sector, which is an indicator for the stability of the overturning circulation</a:t>
            </a:r>
          </a:p>
          <a:p>
            <a:endParaRPr lang="en-US" dirty="0"/>
          </a:p>
        </p:txBody>
      </p:sp>
      <p:sp>
        <p:nvSpPr>
          <p:cNvPr id="4" name="Slide Number Placeholder 3"/>
          <p:cNvSpPr>
            <a:spLocks noGrp="1"/>
          </p:cNvSpPr>
          <p:nvPr>
            <p:ph type="sldNum" sz="quarter" idx="10"/>
          </p:nvPr>
        </p:nvSpPr>
        <p:spPr/>
        <p:txBody>
          <a:bodyPr/>
          <a:lstStyle/>
          <a:p>
            <a:fld id="{BD90ACD5-50CA-BD4D-B3E7-5D31A084AA6F}" type="slidenum">
              <a:rPr lang="en-US" smtClean="0"/>
              <a:pPr/>
              <a:t>10</a:t>
            </a:fld>
            <a:endParaRPr lang="en-US"/>
          </a:p>
        </p:txBody>
      </p:sp>
    </p:spTree>
    <p:extLst>
      <p:ext uri="{BB962C8B-B14F-4D97-AF65-F5344CB8AC3E}">
        <p14:creationId xmlns:p14="http://schemas.microsoft.com/office/powerpoint/2010/main" val="36460300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p:spPr>
      </p:sp>
      <p:sp>
        <p:nvSpPr>
          <p:cNvPr id="11267" name="Notes Placeholder 2"/>
          <p:cNvSpPr>
            <a:spLocks noGrp="1"/>
          </p:cNvSpPr>
          <p:nvPr>
            <p:ph type="body" idx="1"/>
          </p:nvPr>
        </p:nvSpPr>
        <p:spPr bwMode="auto">
          <a:noFill/>
        </p:spPr>
        <p:txBody>
          <a:bodyPr/>
          <a:lstStyle/>
          <a:p>
            <a:pPr eaLnBrk="1" hangingPunct="1">
              <a:spcBef>
                <a:spcPct val="0"/>
              </a:spcBef>
            </a:pPr>
            <a:endParaRPr lang="en-US" smtClean="0">
              <a:ea typeface="ＭＳ Ｐゴシック" pitchFamily="34" charset="-128"/>
            </a:endParaRPr>
          </a:p>
        </p:txBody>
      </p:sp>
      <p:sp>
        <p:nvSpPr>
          <p:cNvPr id="11268" name="Slide Number Placeholder 3"/>
          <p:cNvSpPr>
            <a:spLocks noGrp="1"/>
          </p:cNvSpPr>
          <p:nvPr>
            <p:ph type="sldNum" sz="quarter" idx="5"/>
          </p:nvPr>
        </p:nvSpPr>
        <p:spPr bwMode="auto">
          <a:noFill/>
          <a:ln>
            <a:miter lim="800000"/>
            <a:headEnd/>
            <a:tailEnd/>
          </a:ln>
        </p:spPr>
        <p:txBody>
          <a:bodyPr/>
          <a:lstStyle/>
          <a:p>
            <a:fld id="{36E1139C-247A-4C99-8F21-4A0441CD8F28}" type="slidenum">
              <a:rPr lang="en-US"/>
              <a:pPr/>
              <a:t>11</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p:spPr>
      </p:sp>
      <p:sp>
        <p:nvSpPr>
          <p:cNvPr id="11267" name="Notes Placeholder 2"/>
          <p:cNvSpPr>
            <a:spLocks noGrp="1"/>
          </p:cNvSpPr>
          <p:nvPr>
            <p:ph type="body" idx="1"/>
          </p:nvPr>
        </p:nvSpPr>
        <p:spPr bwMode="auto">
          <a:noFill/>
        </p:spPr>
        <p:txBody>
          <a:bodyPr/>
          <a:lstStyle/>
          <a:p>
            <a:pPr eaLnBrk="1" hangingPunct="1">
              <a:spcBef>
                <a:spcPct val="0"/>
              </a:spcBef>
            </a:pPr>
            <a:endParaRPr lang="en-US" smtClean="0">
              <a:ea typeface="ＭＳ Ｐゴシック" pitchFamily="34" charset="-128"/>
            </a:endParaRPr>
          </a:p>
        </p:txBody>
      </p:sp>
      <p:sp>
        <p:nvSpPr>
          <p:cNvPr id="11268" name="Slide Number Placeholder 3"/>
          <p:cNvSpPr>
            <a:spLocks noGrp="1"/>
          </p:cNvSpPr>
          <p:nvPr>
            <p:ph type="sldNum" sz="quarter" idx="5"/>
          </p:nvPr>
        </p:nvSpPr>
        <p:spPr bwMode="auto">
          <a:noFill/>
          <a:ln>
            <a:miter lim="800000"/>
            <a:headEnd/>
            <a:tailEnd/>
          </a:ln>
        </p:spPr>
        <p:txBody>
          <a:bodyPr/>
          <a:lstStyle/>
          <a:p>
            <a:fld id="{36E1139C-247A-4C99-8F21-4A0441CD8F28}" type="slidenum">
              <a:rPr lang="en-US"/>
              <a:pPr/>
              <a:t>13</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objective</a:t>
            </a:r>
            <a:r>
              <a:rPr lang="en-US" baseline="0" dirty="0" smtClean="0"/>
              <a:t> of this work is to make use of the high correlation that exist between SH and depth of isotherms between 20S and 35S in the</a:t>
            </a:r>
          </a:p>
          <a:p>
            <a:r>
              <a:rPr lang="en-US" baseline="0" dirty="0" smtClean="0"/>
              <a:t>SA Ocean to monitor the variability of the MHT in this regions.  </a:t>
            </a:r>
          </a:p>
          <a:p>
            <a:endParaRPr lang="en-US" baseline="0" dirty="0" smtClean="0"/>
          </a:p>
          <a:p>
            <a:r>
              <a:rPr lang="en-US" baseline="0" dirty="0" smtClean="0"/>
              <a:t>The top three maps show the correlation coefficient between three selected isotherms (5, 10, and 15C) and SH since 1993, using XBT/CTD/Argo data.</a:t>
            </a:r>
          </a:p>
          <a:p>
            <a:r>
              <a:rPr lang="en-US" baseline="0" dirty="0" smtClean="0"/>
              <a:t>Temperature profiles are computed along fixed zonal sections at 20,25,30,25S.  We use the profiles obtained at 35S from AX18 to compare altimetry</a:t>
            </a:r>
          </a:p>
          <a:p>
            <a:r>
              <a:rPr lang="en-US" baseline="0" dirty="0" smtClean="0"/>
              <a:t>Estimates against XBT temperature profiles.</a:t>
            </a:r>
          </a:p>
          <a:p>
            <a:endParaRPr lang="en-US" baseline="0" dirty="0" smtClean="0"/>
          </a:p>
          <a:p>
            <a:r>
              <a:rPr lang="en-US" baseline="0" dirty="0" smtClean="0"/>
              <a:t>We construct a time series of geostrophic and Ekman components at 35S and obtained the seasonal variability (bottom plots).</a:t>
            </a:r>
          </a:p>
          <a:p>
            <a:endParaRPr lang="en-US" baseline="0" dirty="0" smtClean="0"/>
          </a:p>
          <a:p>
            <a:r>
              <a:rPr lang="en-US" baseline="0" dirty="0" smtClean="0"/>
              <a:t>We are currently estimating the time series for the </a:t>
            </a:r>
            <a:r>
              <a:rPr lang="en-US" baseline="0" smtClean="0"/>
              <a:t>other latitudes.</a:t>
            </a:r>
            <a:endParaRPr lang="en-US" dirty="0"/>
          </a:p>
        </p:txBody>
      </p:sp>
      <p:sp>
        <p:nvSpPr>
          <p:cNvPr id="4" name="Slide Number Placeholder 3"/>
          <p:cNvSpPr>
            <a:spLocks noGrp="1"/>
          </p:cNvSpPr>
          <p:nvPr>
            <p:ph type="sldNum" sz="quarter" idx="10"/>
          </p:nvPr>
        </p:nvSpPr>
        <p:spPr/>
        <p:txBody>
          <a:bodyPr/>
          <a:lstStyle/>
          <a:p>
            <a:fld id="{79288412-B72E-2046-A06B-DDF763F1F8CF}" type="slidenum">
              <a:rPr lang="en-US" smtClean="0"/>
              <a:t>18</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p:cNvSpPr>
          <p:nvPr>
            <p:ph type="sldImg"/>
          </p:nvPr>
        </p:nvSpPr>
        <p:spPr bwMode="auto">
          <a:noFill/>
          <a:ln>
            <a:solidFill>
              <a:srgbClr val="000000"/>
            </a:solidFill>
            <a:miter lim="800000"/>
            <a:headEnd/>
            <a:tailEnd/>
          </a:ln>
        </p:spPr>
      </p:sp>
      <p:sp>
        <p:nvSpPr>
          <p:cNvPr id="15363" name="Slide Number Placeholder 3"/>
          <p:cNvSpPr>
            <a:spLocks noGrp="1"/>
          </p:cNvSpPr>
          <p:nvPr>
            <p:ph type="sldNum" sz="quarter" idx="5"/>
          </p:nvPr>
        </p:nvSpPr>
        <p:spPr bwMode="auto">
          <a:noFill/>
          <a:ln>
            <a:miter lim="800000"/>
            <a:headEnd/>
            <a:tailEnd/>
          </a:ln>
        </p:spPr>
        <p:txBody>
          <a:bodyPr/>
          <a:lstStyle/>
          <a:p>
            <a:fld id="{504E5938-2022-40E6-9FAD-4DE76CAB1528}" type="slidenum">
              <a:rPr lang="en-US"/>
              <a:pPr/>
              <a:t>19</a:t>
            </a:fld>
            <a:endParaRPr lang="en-US"/>
          </a:p>
        </p:txBody>
      </p:sp>
      <p:sp>
        <p:nvSpPr>
          <p:cNvPr id="15364" name="Notes Placeholder 4"/>
          <p:cNvSpPr>
            <a:spLocks noGrp="1"/>
          </p:cNvSpPr>
          <p:nvPr/>
        </p:nvSpPr>
        <p:spPr bwMode="auto">
          <a:xfrm>
            <a:off x="695325" y="4388644"/>
            <a:ext cx="5562600" cy="4157663"/>
          </a:xfrm>
          <a:prstGeom prst="rect">
            <a:avLst/>
          </a:prstGeom>
          <a:noFill/>
          <a:ln w="9525">
            <a:noFill/>
            <a:miter lim="800000"/>
            <a:headEnd/>
            <a:tailEnd/>
          </a:ln>
        </p:spPr>
        <p:txBody>
          <a:bodyPr lIns="92528" tIns="46264" rIns="92528" bIns="46264"/>
          <a:lstStyle/>
          <a:p>
            <a:pPr eaLnBrk="0" hangingPunct="0">
              <a:spcBef>
                <a:spcPct val="30000"/>
              </a:spcBef>
            </a:pPr>
            <a:endParaRPr lang="en-US" sz="1200" dirty="0">
              <a:latin typeface="Calibri" pitchFamily="-110"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C88C399-1CF1-4538-A57B-D8BB2F96E975}" type="datetime1">
              <a:rPr lang="en-US"/>
              <a:pPr>
                <a:defRPr/>
              </a:pPr>
              <a:t>9/12/2012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90E43BF-EC95-46E3-AB7D-1EBC1021F561}"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D6F79BD-11E6-46B4-8D4C-B408FEB1C2CC}" type="datetime1">
              <a:rPr lang="en-US"/>
              <a:pPr>
                <a:defRPr/>
              </a:pPr>
              <a:t>9/12/2012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D6D2EFF-BB02-4BFC-A5CC-37159D5F5015}"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EBC6F42-92FA-4465-B563-35AF3CFA72F9}" type="datetime1">
              <a:rPr lang="en-US"/>
              <a:pPr>
                <a:defRPr/>
              </a:pPr>
              <a:t>9/12/2012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99A6193-8745-4681-855F-AD9DCF833EAD}"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EDE14B2-5D1F-40BE-A09F-B7CA3F20D5EC}" type="datetime1">
              <a:rPr lang="en-US"/>
              <a:pPr>
                <a:defRPr/>
              </a:pPr>
              <a:t>9/12/2012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2DC95CC-1A33-4D82-BBD7-BE42012E1C0A}"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72B55737-AAE4-47CE-B06D-A8C8808F4EDB}" type="datetime1">
              <a:rPr lang="en-US"/>
              <a:pPr>
                <a:defRPr/>
              </a:pPr>
              <a:t>9/12/2012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CC42C3F-87BD-447B-870C-D3944113C728}"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C27CA613-9E77-4A59-822D-B64BACC9ADA4}" type="datetime1">
              <a:rPr lang="en-US"/>
              <a:pPr>
                <a:defRPr/>
              </a:pPr>
              <a:t>9/12/2012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9D726A0-074B-4395-AB8B-2F9AC1394BDA}"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9DAC014-2A75-4149-9218-537EA1F255E9}" type="datetime1">
              <a:rPr lang="en-US"/>
              <a:pPr>
                <a:defRPr/>
              </a:pPr>
              <a:t>9/12/2012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292E40EA-3F0D-4C77-8AE4-9AFE2CE9EBC6}"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418ABB0F-8920-43B3-B5C1-C9816452861D}" type="datetime1">
              <a:rPr lang="en-US"/>
              <a:pPr>
                <a:defRPr/>
              </a:pPr>
              <a:t>9/12/2012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7397CD26-CDDD-4EA7-B274-562F1B63A4B5}"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EF066C9-4295-4A4C-A6E9-51E7B6E17708}" type="datetime1">
              <a:rPr lang="en-US"/>
              <a:pPr>
                <a:defRPr/>
              </a:pPr>
              <a:t>9/12/2012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8FF1D864-A2E9-481C-9088-70B3A085C76F}"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85B585A-FCFD-4B90-B74A-A228A65C0730}" type="datetime1">
              <a:rPr lang="en-US"/>
              <a:pPr>
                <a:defRPr/>
              </a:pPr>
              <a:t>9/12/2012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12DDAE0-7F66-45E3-8884-5733CF205DE5}"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732EA1F-23AE-4520-89CA-4136AF7122B9}" type="datetime1">
              <a:rPr lang="en-US"/>
              <a:pPr>
                <a:defRPr/>
              </a:pPr>
              <a:t>9/12/2012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0053560-C212-4698-A0A5-1B5C239F7496}"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endParaRPr lang="en-US" smtClean="0"/>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latin typeface="Calibri" pitchFamily="34" charset="0"/>
              </a:defRPr>
            </a:lvl1pPr>
          </a:lstStyle>
          <a:p>
            <a:pPr>
              <a:defRPr/>
            </a:pPr>
            <a:fld id="{574B557B-9A6F-4D93-BBDD-9D9188E717C4}" type="datetime1">
              <a:rPr lang="en-US"/>
              <a:pPr>
                <a:defRPr/>
              </a:pPr>
              <a:t>9/12/2012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latin typeface="Calibri" pitchFamily="34" charset="0"/>
              </a:defRPr>
            </a:lvl1pPr>
          </a:lstStyle>
          <a:p>
            <a:pPr>
              <a:defRPr/>
            </a:pPr>
            <a:fld id="{8CD09A2A-6692-47A5-8EA2-E9FCEE977A9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www.aoml.noaa.gov/phod/SAMOC_international/"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gif"/></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1333" y="877253"/>
            <a:ext cx="8658225" cy="1470025"/>
          </a:xfrm>
        </p:spPr>
        <p:txBody>
          <a:bodyPr>
            <a:normAutofit fontScale="90000"/>
          </a:bodyPr>
          <a:lstStyle/>
          <a:p>
            <a:pPr>
              <a:defRPr/>
            </a:pPr>
            <a:r>
              <a:rPr lang="en-US"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SAMOC: South Atlantic Meridional Overturning Circulation</a:t>
            </a:r>
            <a:endParaRPr lang="en-US"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051" name="Subtitle 2"/>
          <p:cNvSpPr>
            <a:spLocks noGrp="1"/>
          </p:cNvSpPr>
          <p:nvPr>
            <p:ph type="subTitle" idx="1"/>
          </p:nvPr>
        </p:nvSpPr>
        <p:spPr>
          <a:xfrm>
            <a:off x="749808" y="2644140"/>
            <a:ext cx="7288213" cy="3380566"/>
          </a:xfrm>
        </p:spPr>
        <p:txBody>
          <a:bodyPr/>
          <a:lstStyle/>
          <a:p>
            <a:r>
              <a:rPr lang="en-US" sz="2800" dirty="0" err="1" smtClean="0">
                <a:solidFill>
                  <a:schemeClr val="tx1"/>
                </a:solidFill>
                <a:latin typeface="Times New Roman" pitchFamily="18" charset="0"/>
                <a:ea typeface="ＭＳ Ｐゴシック" pitchFamily="34" charset="-128"/>
                <a:cs typeface="Times New Roman" pitchFamily="18" charset="0"/>
              </a:rPr>
              <a:t>Shenfu</a:t>
            </a:r>
            <a:r>
              <a:rPr lang="en-US" sz="2800" dirty="0" smtClean="0">
                <a:solidFill>
                  <a:schemeClr val="tx1"/>
                </a:solidFill>
                <a:latin typeface="Times New Roman" pitchFamily="18" charset="0"/>
                <a:ea typeface="ＭＳ Ｐゴシック" pitchFamily="34" charset="-128"/>
                <a:cs typeface="Times New Roman" pitchFamily="18" charset="0"/>
              </a:rPr>
              <a:t> Dong</a:t>
            </a:r>
          </a:p>
          <a:p>
            <a:r>
              <a:rPr lang="en-US" sz="2800" dirty="0" smtClean="0">
                <a:solidFill>
                  <a:schemeClr val="tx1"/>
                </a:solidFill>
                <a:latin typeface="Times New Roman" pitchFamily="18" charset="0"/>
                <a:ea typeface="ＭＳ Ｐゴシック" pitchFamily="34" charset="-128"/>
                <a:cs typeface="Times New Roman" pitchFamily="18" charset="0"/>
              </a:rPr>
              <a:t>CIMAS/University of Miami, and NOAA/AOML</a:t>
            </a:r>
          </a:p>
          <a:p>
            <a:endParaRPr lang="en-US" sz="2800" dirty="0" smtClean="0">
              <a:solidFill>
                <a:schemeClr val="tx1"/>
              </a:solidFill>
              <a:latin typeface="Times New Roman" pitchFamily="18" charset="0"/>
              <a:ea typeface="ＭＳ Ｐゴシック" pitchFamily="34" charset="-128"/>
              <a:cs typeface="Times New Roman" pitchFamily="18" charset="0"/>
            </a:endParaRPr>
          </a:p>
          <a:p>
            <a:r>
              <a:rPr lang="en-US" sz="2800" i="1" dirty="0" smtClean="0">
                <a:solidFill>
                  <a:schemeClr val="tx1"/>
                </a:solidFill>
                <a:latin typeface="Times New Roman" pitchFamily="18" charset="0"/>
                <a:ea typeface="ＭＳ Ｐゴシック" pitchFamily="34" charset="-128"/>
                <a:cs typeface="Times New Roman" pitchFamily="18" charset="0"/>
              </a:rPr>
              <a:t>on behalf of SAMOC participants</a:t>
            </a:r>
          </a:p>
          <a:p>
            <a:r>
              <a:rPr lang="en-US" sz="2400" i="1" dirty="0" smtClean="0">
                <a:solidFill>
                  <a:schemeClr val="tx1"/>
                </a:solidFill>
                <a:latin typeface="Times New Roman" pitchFamily="18" charset="0"/>
                <a:ea typeface="ＭＳ Ｐゴシック" pitchFamily="34" charset="-128"/>
                <a:cs typeface="Times New Roman" pitchFamily="18" charset="0"/>
              </a:rPr>
              <a:t>Special thanks to </a:t>
            </a:r>
            <a:r>
              <a:rPr lang="en-US" sz="2400" b="1" i="1" dirty="0" smtClean="0">
                <a:solidFill>
                  <a:schemeClr val="tx1"/>
                </a:solidFill>
                <a:latin typeface="Times New Roman" pitchFamily="18" charset="0"/>
                <a:ea typeface="ＭＳ Ｐゴシック" pitchFamily="34" charset="-128"/>
                <a:cs typeface="Times New Roman" pitchFamily="18" charset="0"/>
              </a:rPr>
              <a:t>Silvia L. </a:t>
            </a:r>
            <a:r>
              <a:rPr lang="en-US" sz="2400" b="1" i="1" dirty="0" err="1" smtClean="0">
                <a:solidFill>
                  <a:schemeClr val="tx1"/>
                </a:solidFill>
                <a:latin typeface="Times New Roman" pitchFamily="18" charset="0"/>
                <a:ea typeface="ＭＳ Ｐゴシック" pitchFamily="34" charset="-128"/>
                <a:cs typeface="Times New Roman" pitchFamily="18" charset="0"/>
              </a:rPr>
              <a:t>Garzoli</a:t>
            </a:r>
            <a:endParaRPr lang="en-US" sz="2400" b="1" i="1" dirty="0">
              <a:solidFill>
                <a:schemeClr val="tx1"/>
              </a:solidFill>
              <a:latin typeface="Times New Roman" pitchFamily="18" charset="0"/>
              <a:ea typeface="ＭＳ Ｐゴシック" pitchFamily="34" charset="-128"/>
              <a:cs typeface="Times New Roman" pitchFamily="18" charset="0"/>
            </a:endParaRPr>
          </a:p>
          <a:p>
            <a:endParaRPr lang="en-US" sz="2400" b="1" i="1" dirty="0">
              <a:solidFill>
                <a:schemeClr val="tx1"/>
              </a:solidFill>
              <a:latin typeface="Times New Roman" pitchFamily="18" charset="0"/>
              <a:ea typeface="ＭＳ Ｐゴシック" pitchFamily="34" charset="-128"/>
              <a:cs typeface="Times New Roman" pitchFamily="18" charset="0"/>
            </a:endParaRPr>
          </a:p>
          <a:p>
            <a:r>
              <a:rPr lang="en-US" sz="2000" dirty="0" smtClean="0">
                <a:solidFill>
                  <a:schemeClr val="tx1"/>
                </a:solidFill>
                <a:latin typeface="Times New Roman" pitchFamily="18" charset="0"/>
                <a:ea typeface="ＭＳ Ｐゴシック" pitchFamily="34" charset="-128"/>
                <a:cs typeface="Times New Roman" pitchFamily="18" charset="0"/>
              </a:rPr>
              <a:t>September 13, 2012</a:t>
            </a:r>
          </a:p>
        </p:txBody>
      </p:sp>
      <p:sp>
        <p:nvSpPr>
          <p:cNvPr id="4" name="Rectangle 3"/>
          <p:cNvSpPr/>
          <p:nvPr/>
        </p:nvSpPr>
        <p:spPr>
          <a:xfrm>
            <a:off x="1503110" y="6336715"/>
            <a:ext cx="6534911" cy="400110"/>
          </a:xfrm>
          <a:prstGeom prst="rect">
            <a:avLst/>
          </a:prstGeom>
        </p:spPr>
        <p:txBody>
          <a:bodyPr wrap="square">
            <a:spAutoFit/>
          </a:bodyPr>
          <a:lstStyle/>
          <a:p>
            <a:pPr algn="ctr"/>
            <a:r>
              <a:rPr lang="en-US" sz="2000" u="sng" dirty="0">
                <a:hlinkClick r:id="rId2"/>
              </a:rPr>
              <a:t>http://www.aoml.noaa.gov/phod/SAMOC_international/</a:t>
            </a:r>
            <a:endParaRPr lang="en-US" sz="20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39" y="10496"/>
            <a:ext cx="2743200" cy="545807"/>
          </a:xfrm>
        </p:spPr>
        <p:style>
          <a:lnRef idx="2">
            <a:schemeClr val="accent1">
              <a:shade val="50000"/>
            </a:schemeClr>
          </a:lnRef>
          <a:fillRef idx="1">
            <a:schemeClr val="accent1"/>
          </a:fillRef>
          <a:effectRef idx="0">
            <a:schemeClr val="accent1"/>
          </a:effectRef>
          <a:fontRef idx="minor">
            <a:schemeClr val="lt1"/>
          </a:fontRef>
        </p:style>
        <p:txBody>
          <a:bodyPr>
            <a:normAutofit fontScale="90000"/>
          </a:bodyPr>
          <a:lstStyle/>
          <a:p>
            <a:r>
              <a:rPr lang="en-US" sz="2000" dirty="0" smtClean="0">
                <a:latin typeface="Comic Sans MS"/>
                <a:cs typeface="Comic Sans MS"/>
              </a:rPr>
              <a:t>Existing Observations</a:t>
            </a:r>
            <a:endParaRPr lang="en-US" sz="2000" dirty="0">
              <a:latin typeface="Comic Sans MS"/>
              <a:cs typeface="Comic Sans MS"/>
            </a:endParaRPr>
          </a:p>
        </p:txBody>
      </p:sp>
      <p:pic>
        <p:nvPicPr>
          <p:cNvPr id="4" name="Picture 3" descr="ARGO_XBT_2001_01.gif"/>
          <p:cNvPicPr>
            <a:picLocks noChangeAspect="1"/>
          </p:cNvPicPr>
          <p:nvPr/>
        </p:nvPicPr>
        <p:blipFill rotWithShape="1">
          <a:blip r:embed="rId3">
            <a:extLst>
              <a:ext uri="{28A0092B-C50C-407E-A947-70E740481C1C}">
                <a14:useLocalDpi xmlns:a14="http://schemas.microsoft.com/office/drawing/2010/main" val="0"/>
              </a:ext>
            </a:extLst>
          </a:blip>
          <a:srcRect l="4305" t="13223" r="3406" b="7841"/>
          <a:stretch/>
        </p:blipFill>
        <p:spPr>
          <a:xfrm>
            <a:off x="3985905" y="168681"/>
            <a:ext cx="4762708" cy="3148812"/>
          </a:xfrm>
          <a:prstGeom prst="rect">
            <a:avLst/>
          </a:prstGeom>
        </p:spPr>
      </p:pic>
      <p:pic>
        <p:nvPicPr>
          <p:cNvPr id="5" name="Picture 4" descr="ARGO_XBT_2009_06.gif"/>
          <p:cNvPicPr>
            <a:picLocks noChangeAspect="1"/>
          </p:cNvPicPr>
          <p:nvPr/>
        </p:nvPicPr>
        <p:blipFill rotWithShape="1">
          <a:blip r:embed="rId4">
            <a:extLst>
              <a:ext uri="{28A0092B-C50C-407E-A947-70E740481C1C}">
                <a14:useLocalDpi xmlns:a14="http://schemas.microsoft.com/office/drawing/2010/main" val="0"/>
              </a:ext>
            </a:extLst>
          </a:blip>
          <a:srcRect l="4064" t="11825" r="4630" b="8950"/>
          <a:stretch/>
        </p:blipFill>
        <p:spPr>
          <a:xfrm>
            <a:off x="3977000" y="3375807"/>
            <a:ext cx="4711979" cy="3160341"/>
          </a:xfrm>
          <a:prstGeom prst="rect">
            <a:avLst/>
          </a:prstGeom>
        </p:spPr>
      </p:pic>
      <p:sp>
        <p:nvSpPr>
          <p:cNvPr id="6" name="TextBox 5"/>
          <p:cNvSpPr txBox="1"/>
          <p:nvPr/>
        </p:nvSpPr>
        <p:spPr>
          <a:xfrm>
            <a:off x="312089" y="1004423"/>
            <a:ext cx="3399506" cy="2031325"/>
          </a:xfrm>
          <a:prstGeom prst="rect">
            <a:avLst/>
          </a:prstGeom>
          <a:ln w="19050">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dirty="0" smtClean="0">
                <a:solidFill>
                  <a:schemeClr val="tx1"/>
                </a:solidFill>
                <a:latin typeface="Times New Roman" pitchFamily="18" charset="0"/>
                <a:cs typeface="Times New Roman" pitchFamily="18" charset="0"/>
              </a:rPr>
              <a:t>South Atlantic is previously highly under sampled.  The data </a:t>
            </a:r>
            <a:r>
              <a:rPr lang="en-US" b="1" dirty="0">
                <a:solidFill>
                  <a:schemeClr val="tx1"/>
                </a:solidFill>
                <a:latin typeface="Times New Roman" pitchFamily="18" charset="0"/>
                <a:cs typeface="Times New Roman" pitchFamily="18" charset="0"/>
              </a:rPr>
              <a:t>coverage in the South Atlantic </a:t>
            </a:r>
            <a:r>
              <a:rPr lang="en-US" b="1" dirty="0" smtClean="0">
                <a:solidFill>
                  <a:schemeClr val="tx1"/>
                </a:solidFill>
                <a:latin typeface="Times New Roman" pitchFamily="18" charset="0"/>
                <a:cs typeface="Times New Roman" pitchFamily="18" charset="0"/>
              </a:rPr>
              <a:t>has been staidly increasing in recent years, which improves </a:t>
            </a:r>
            <a:r>
              <a:rPr lang="en-US" b="1" dirty="0" smtClean="0">
                <a:solidFill>
                  <a:schemeClr val="tx1"/>
                </a:solidFill>
                <a:latin typeface="Times New Roman" pitchFamily="18" charset="0"/>
                <a:cs typeface="Times New Roman" pitchFamily="18" charset="0"/>
              </a:rPr>
              <a:t>the estimates </a:t>
            </a:r>
            <a:r>
              <a:rPr lang="en-US" b="1" dirty="0">
                <a:solidFill>
                  <a:schemeClr val="tx1"/>
                </a:solidFill>
                <a:latin typeface="Times New Roman" pitchFamily="18" charset="0"/>
                <a:cs typeface="Times New Roman" pitchFamily="18" charset="0"/>
              </a:rPr>
              <a:t>of mean MHT and the </a:t>
            </a:r>
            <a:r>
              <a:rPr lang="en-US" b="1" dirty="0" smtClean="0">
                <a:solidFill>
                  <a:schemeClr val="tx1"/>
                </a:solidFill>
                <a:latin typeface="Times New Roman" pitchFamily="18" charset="0"/>
                <a:cs typeface="Times New Roman" pitchFamily="18" charset="0"/>
              </a:rPr>
              <a:t>MOC </a:t>
            </a:r>
            <a:r>
              <a:rPr lang="en-US" b="1" dirty="0">
                <a:solidFill>
                  <a:schemeClr val="tx1"/>
                </a:solidFill>
                <a:latin typeface="Times New Roman" pitchFamily="18" charset="0"/>
                <a:cs typeface="Times New Roman" pitchFamily="18" charset="0"/>
              </a:rPr>
              <a:t>in the </a:t>
            </a:r>
            <a:r>
              <a:rPr lang="en-US" b="1" dirty="0" smtClean="0">
                <a:solidFill>
                  <a:schemeClr val="tx1"/>
                </a:solidFill>
                <a:latin typeface="Times New Roman" pitchFamily="18" charset="0"/>
                <a:cs typeface="Times New Roman" pitchFamily="18" charset="0"/>
              </a:rPr>
              <a:t>region</a:t>
            </a:r>
            <a:endParaRPr lang="en-US" b="1"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16011667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itle 1"/>
          <p:cNvSpPr txBox="1">
            <a:spLocks/>
          </p:cNvSpPr>
          <p:nvPr/>
        </p:nvSpPr>
        <p:spPr bwMode="auto">
          <a:xfrm>
            <a:off x="0" y="0"/>
            <a:ext cx="9144000" cy="809625"/>
          </a:xfrm>
          <a:prstGeom prst="rect">
            <a:avLst/>
          </a:prstGeom>
          <a:noFill/>
          <a:ln w="9525">
            <a:noFill/>
            <a:miter lim="800000"/>
            <a:headEnd/>
            <a:tailEnd/>
          </a:ln>
        </p:spPr>
        <p:txBody>
          <a:bodyPr anchor="ctr"/>
          <a:lstStyle/>
          <a:p>
            <a:pPr algn="ctr"/>
            <a:r>
              <a:rPr lang="en-US" sz="28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Existing Observational Projects Related to SAMOC</a:t>
            </a:r>
            <a:endParaRPr lang="en-US" sz="2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7172" name="Picture 2" descr="SAMOC_diagram.jpg"/>
          <p:cNvPicPr>
            <a:picLocks noChangeAspect="1"/>
          </p:cNvPicPr>
          <p:nvPr/>
        </p:nvPicPr>
        <p:blipFill>
          <a:blip r:embed="rId3"/>
          <a:srcRect t="7372" b="21303"/>
          <a:stretch>
            <a:fillRect/>
          </a:stretch>
        </p:blipFill>
        <p:spPr bwMode="auto">
          <a:xfrm>
            <a:off x="424585" y="1214196"/>
            <a:ext cx="8280400" cy="45640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167149" y="11884"/>
            <a:ext cx="8849032" cy="1143000"/>
          </a:xfrm>
        </p:spPr>
        <p:txBody>
          <a:bodyPr/>
          <a:lstStyle/>
          <a:p>
            <a:r>
              <a:rPr lang="en-US" sz="3200" b="1" dirty="0" smtClean="0">
                <a:latin typeface="Times New Roman" pitchFamily="18" charset="0"/>
                <a:ea typeface="ＭＳ Ｐゴシック" pitchFamily="34" charset="-128"/>
                <a:cs typeface="Times New Roman" pitchFamily="18" charset="0"/>
              </a:rPr>
              <a:t>Sustained Observations</a:t>
            </a:r>
          </a:p>
        </p:txBody>
      </p:sp>
      <p:sp>
        <p:nvSpPr>
          <p:cNvPr id="7" name="Rectangle 6"/>
          <p:cNvSpPr/>
          <p:nvPr/>
        </p:nvSpPr>
        <p:spPr>
          <a:xfrm>
            <a:off x="457200" y="1282700"/>
            <a:ext cx="8340725" cy="4708981"/>
          </a:xfrm>
          <a:prstGeom prst="rect">
            <a:avLst/>
          </a:prstGeom>
        </p:spPr>
        <p:txBody>
          <a:bodyPr>
            <a:spAutoFit/>
          </a:bodyPr>
          <a:lstStyle/>
          <a:p>
            <a:pPr algn="just">
              <a:lnSpc>
                <a:spcPct val="150000"/>
              </a:lnSpc>
              <a:buFont typeface="Wingdings" pitchFamily="2" charset="2"/>
              <a:buChar char="§"/>
              <a:defRPr/>
            </a:pPr>
            <a:r>
              <a:rPr lang="en-US" sz="2000" dirty="0" smtClean="0">
                <a:latin typeface="Times New Roman" pitchFamily="18" charset="0"/>
                <a:cs typeface="Times New Roman" pitchFamily="18" charset="0"/>
              </a:rPr>
              <a:t>AX18: started in 2002, 4 sections per year</a:t>
            </a:r>
          </a:p>
          <a:p>
            <a:pPr lvl="1" algn="just">
              <a:lnSpc>
                <a:spcPct val="150000"/>
              </a:lnSpc>
              <a:defRPr/>
            </a:pPr>
            <a:r>
              <a:rPr lang="en-US" sz="2000" dirty="0">
                <a:latin typeface="Times New Roman" pitchFamily="18" charset="0"/>
                <a:cs typeface="Times New Roman" pitchFamily="18" charset="0"/>
              </a:rPr>
              <a:t>	</a:t>
            </a:r>
            <a:r>
              <a:rPr lang="en-US" sz="2000" dirty="0" smtClean="0">
                <a:latin typeface="Times New Roman" pitchFamily="18" charset="0"/>
                <a:cs typeface="Times New Roman" pitchFamily="18" charset="0"/>
              </a:rPr>
              <a:t>	</a:t>
            </a:r>
            <a:r>
              <a:rPr lang="en-US" sz="2000" i="1" dirty="0" smtClean="0">
                <a:solidFill>
                  <a:schemeClr val="tx2"/>
                </a:solidFill>
                <a:latin typeface="Times New Roman" pitchFamily="18" charset="0"/>
                <a:cs typeface="Times New Roman" pitchFamily="18" charset="0"/>
              </a:rPr>
              <a:t>Monitoring the upper lime of the MOC in the South Atlantic</a:t>
            </a:r>
          </a:p>
          <a:p>
            <a:pPr algn="just">
              <a:lnSpc>
                <a:spcPct val="150000"/>
              </a:lnSpc>
              <a:buFont typeface="Wingdings" pitchFamily="2" charset="2"/>
              <a:buChar char="§"/>
              <a:defRPr/>
            </a:pPr>
            <a:r>
              <a:rPr lang="en-US" sz="2000" dirty="0" smtClean="0">
                <a:latin typeface="Times New Roman" pitchFamily="18" charset="0"/>
                <a:cs typeface="Times New Roman" pitchFamily="18" charset="0"/>
              </a:rPr>
              <a:t>AX22: started in 1996, 6-7 sections per year</a:t>
            </a:r>
          </a:p>
          <a:p>
            <a:pPr algn="just">
              <a:lnSpc>
                <a:spcPct val="150000"/>
              </a:lnSpc>
              <a:buFont typeface="Wingdings" pitchFamily="2" charset="2"/>
              <a:buChar char="§"/>
              <a:defRPr/>
            </a:pPr>
            <a:r>
              <a:rPr lang="en-US" sz="2000" dirty="0" smtClean="0">
                <a:latin typeface="Times New Roman" pitchFamily="18" charset="0"/>
                <a:cs typeface="Times New Roman" pitchFamily="18" charset="0"/>
              </a:rPr>
              <a:t>AX25: started in 2004, 2 sections per year</a:t>
            </a:r>
          </a:p>
          <a:p>
            <a:pPr algn="just">
              <a:lnSpc>
                <a:spcPct val="150000"/>
              </a:lnSpc>
              <a:buFont typeface="Wingdings" pitchFamily="2" charset="2"/>
              <a:buChar char="§"/>
              <a:defRPr/>
            </a:pPr>
            <a:r>
              <a:rPr lang="en-US" sz="2000" dirty="0" smtClean="0">
                <a:latin typeface="Times New Roman" pitchFamily="18" charset="0"/>
                <a:cs typeface="Times New Roman" pitchFamily="18" charset="0"/>
              </a:rPr>
              <a:t>AX97: started in 2004, 4-6 sections per year</a:t>
            </a:r>
          </a:p>
          <a:p>
            <a:pPr lvl="3" algn="just">
              <a:lnSpc>
                <a:spcPct val="150000"/>
              </a:lnSpc>
              <a:defRPr/>
            </a:pPr>
            <a:r>
              <a:rPr lang="en-US" sz="2000" i="1" dirty="0" smtClean="0">
                <a:solidFill>
                  <a:schemeClr val="tx2"/>
                </a:solidFill>
                <a:latin typeface="Times New Roman" pitchFamily="18" charset="0"/>
                <a:cs typeface="Times New Roman" pitchFamily="18" charset="0"/>
              </a:rPr>
              <a:t>Monitoring the Brazil Current</a:t>
            </a:r>
          </a:p>
          <a:p>
            <a:pPr algn="just">
              <a:lnSpc>
                <a:spcPct val="150000"/>
              </a:lnSpc>
              <a:defRPr/>
            </a:pPr>
            <a:endParaRPr lang="en-US" sz="2000" dirty="0" smtClean="0">
              <a:latin typeface="Times New Roman" pitchFamily="18" charset="0"/>
              <a:cs typeface="Times New Roman" pitchFamily="18" charset="0"/>
            </a:endParaRPr>
          </a:p>
          <a:p>
            <a:pPr algn="just">
              <a:lnSpc>
                <a:spcPct val="150000"/>
              </a:lnSpc>
              <a:defRPr/>
            </a:pPr>
            <a:endParaRPr lang="en-US" sz="2000" dirty="0" smtClean="0">
              <a:latin typeface="Times New Roman" pitchFamily="18" charset="0"/>
              <a:cs typeface="Times New Roman" pitchFamily="18" charset="0"/>
            </a:endParaRPr>
          </a:p>
          <a:p>
            <a:pPr marL="342900" indent="-342900" algn="just">
              <a:lnSpc>
                <a:spcPct val="150000"/>
              </a:lnSpc>
              <a:buFont typeface="Wingdings" pitchFamily="2" charset="2"/>
              <a:buChar char="v"/>
              <a:defRPr/>
            </a:pPr>
            <a:r>
              <a:rPr lang="en-US" sz="2000" dirty="0" smtClean="0">
                <a:latin typeface="Times New Roman" pitchFamily="18" charset="0"/>
                <a:cs typeface="Times New Roman" pitchFamily="18" charset="0"/>
              </a:rPr>
              <a:t>Argo float measurements</a:t>
            </a:r>
          </a:p>
          <a:p>
            <a:pPr marL="342900" indent="-342900" algn="just">
              <a:lnSpc>
                <a:spcPct val="150000"/>
              </a:lnSpc>
              <a:buFont typeface="Wingdings" pitchFamily="2" charset="2"/>
              <a:buChar char="v"/>
              <a:defRPr/>
            </a:pPr>
            <a:r>
              <a:rPr lang="en-US" sz="2000" dirty="0" smtClean="0">
                <a:latin typeface="Times New Roman" pitchFamily="18" charset="0"/>
                <a:cs typeface="Times New Roman" pitchFamily="18" charset="0"/>
              </a:rPr>
              <a:t>Satellite measurements</a:t>
            </a:r>
          </a:p>
        </p:txBody>
      </p:sp>
      <p:grpSp>
        <p:nvGrpSpPr>
          <p:cNvPr id="3" name="Group 2"/>
          <p:cNvGrpSpPr/>
          <p:nvPr/>
        </p:nvGrpSpPr>
        <p:grpSpPr>
          <a:xfrm>
            <a:off x="5326860" y="3668136"/>
            <a:ext cx="3685032" cy="2798064"/>
            <a:chOff x="5326860" y="3948552"/>
            <a:chExt cx="3685032" cy="2798064"/>
          </a:xfrm>
        </p:grpSpPr>
        <p:pic>
          <p:nvPicPr>
            <p:cNvPr id="4" name="Picture 2" descr="SAMOC_diagram.jpg"/>
            <p:cNvPicPr>
              <a:picLocks noChangeAspect="1"/>
            </p:cNvPicPr>
            <p:nvPr/>
          </p:nvPicPr>
          <p:blipFill rotWithShape="1">
            <a:blip r:embed="rId2"/>
            <a:srcRect l="1" t="11255" r="34867" b="24745"/>
            <a:stretch/>
          </p:blipFill>
          <p:spPr bwMode="auto">
            <a:xfrm>
              <a:off x="5326860" y="3948552"/>
              <a:ext cx="3685032" cy="2798064"/>
            </a:xfrm>
            <a:prstGeom prst="rect">
              <a:avLst/>
            </a:prstGeom>
            <a:noFill/>
            <a:ln w="9525">
              <a:noFill/>
              <a:miter lim="800000"/>
              <a:headEnd/>
              <a:tailEnd/>
            </a:ln>
          </p:spPr>
        </p:pic>
        <p:sp>
          <p:nvSpPr>
            <p:cNvPr id="2" name="TextBox 1"/>
            <p:cNvSpPr txBox="1"/>
            <p:nvPr/>
          </p:nvSpPr>
          <p:spPr>
            <a:xfrm>
              <a:off x="7132800" y="5225664"/>
              <a:ext cx="633507" cy="307777"/>
            </a:xfrm>
            <a:prstGeom prst="rect">
              <a:avLst/>
            </a:prstGeom>
            <a:noFill/>
          </p:spPr>
          <p:txBody>
            <a:bodyPr wrap="none" rtlCol="0">
              <a:spAutoFit/>
            </a:bodyPr>
            <a:lstStyle/>
            <a:p>
              <a:r>
                <a:rPr lang="en-US" sz="1400" b="1" dirty="0" smtClean="0"/>
                <a:t>AX18</a:t>
              </a:r>
              <a:endParaRPr lang="en-US" sz="1400" b="1" dirty="0"/>
            </a:p>
          </p:txBody>
        </p:sp>
        <p:sp>
          <p:nvSpPr>
            <p:cNvPr id="6" name="TextBox 5"/>
            <p:cNvSpPr txBox="1"/>
            <p:nvPr/>
          </p:nvSpPr>
          <p:spPr>
            <a:xfrm>
              <a:off x="7809456" y="5621904"/>
              <a:ext cx="633507" cy="307777"/>
            </a:xfrm>
            <a:prstGeom prst="rect">
              <a:avLst/>
            </a:prstGeom>
            <a:noFill/>
          </p:spPr>
          <p:txBody>
            <a:bodyPr wrap="none" rtlCol="0">
              <a:spAutoFit/>
            </a:bodyPr>
            <a:lstStyle/>
            <a:p>
              <a:r>
                <a:rPr lang="en-US" sz="1400" b="1" dirty="0" smtClean="0"/>
                <a:t>AX25</a:t>
              </a:r>
              <a:endParaRPr lang="en-US" sz="1400" b="1" dirty="0"/>
            </a:p>
          </p:txBody>
        </p:sp>
        <p:sp>
          <p:nvSpPr>
            <p:cNvPr id="8" name="TextBox 7"/>
            <p:cNvSpPr txBox="1"/>
            <p:nvPr/>
          </p:nvSpPr>
          <p:spPr>
            <a:xfrm>
              <a:off x="6572445" y="5751170"/>
              <a:ext cx="633507" cy="307777"/>
            </a:xfrm>
            <a:prstGeom prst="rect">
              <a:avLst/>
            </a:prstGeom>
            <a:noFill/>
          </p:spPr>
          <p:txBody>
            <a:bodyPr wrap="none" rtlCol="0">
              <a:spAutoFit/>
            </a:bodyPr>
            <a:lstStyle/>
            <a:p>
              <a:r>
                <a:rPr lang="en-US" sz="1400" b="1" dirty="0" smtClean="0"/>
                <a:t>AX22</a:t>
              </a:r>
              <a:endParaRPr lang="en-US" sz="1400" b="1" dirty="0"/>
            </a:p>
          </p:txBody>
        </p:sp>
      </p:grpSp>
      <p:sp>
        <p:nvSpPr>
          <p:cNvPr id="5" name="Right Brace 4"/>
          <p:cNvSpPr/>
          <p:nvPr/>
        </p:nvSpPr>
        <p:spPr>
          <a:xfrm>
            <a:off x="5317152" y="2450102"/>
            <a:ext cx="155448" cy="622282"/>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TextBox 8"/>
          <p:cNvSpPr txBox="1"/>
          <p:nvPr/>
        </p:nvSpPr>
        <p:spPr>
          <a:xfrm>
            <a:off x="5594747" y="2576577"/>
            <a:ext cx="2505494" cy="400110"/>
          </a:xfrm>
          <a:prstGeom prst="rect">
            <a:avLst/>
          </a:prstGeom>
          <a:noFill/>
        </p:spPr>
        <p:txBody>
          <a:bodyPr wrap="none" rtlCol="0">
            <a:spAutoFit/>
          </a:bodyPr>
          <a:lstStyle/>
          <a:p>
            <a:r>
              <a:rPr lang="en-US" sz="2000" i="1" dirty="0" smtClean="0">
                <a:solidFill>
                  <a:schemeClr val="tx2"/>
                </a:solidFill>
                <a:latin typeface="Times New Roman" pitchFamily="18" charset="0"/>
                <a:cs typeface="Times New Roman" pitchFamily="18" charset="0"/>
              </a:rPr>
              <a:t>Inter-ocean exchanges</a:t>
            </a:r>
            <a:endParaRPr lang="en-US" sz="2000" i="1" dirty="0">
              <a:solidFill>
                <a:schemeClr val="tx2"/>
              </a:solidFill>
              <a:latin typeface="Times New Roman" pitchFamily="18" charset="0"/>
              <a:cs typeface="Times New Roman" pitchFamily="18" charset="0"/>
            </a:endParaRPr>
          </a:p>
        </p:txBody>
      </p:sp>
    </p:spTree>
    <p:extLst>
      <p:ext uri="{BB962C8B-B14F-4D97-AF65-F5344CB8AC3E}">
        <p14:creationId xmlns:p14="http://schemas.microsoft.com/office/powerpoint/2010/main" val="39788437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itle 1"/>
          <p:cNvSpPr txBox="1">
            <a:spLocks/>
          </p:cNvSpPr>
          <p:nvPr/>
        </p:nvSpPr>
        <p:spPr bwMode="auto">
          <a:xfrm>
            <a:off x="0" y="78656"/>
            <a:ext cx="9144000" cy="809625"/>
          </a:xfrm>
          <a:prstGeom prst="rect">
            <a:avLst/>
          </a:prstGeom>
          <a:noFill/>
          <a:ln w="9525">
            <a:noFill/>
            <a:miter lim="800000"/>
            <a:headEnd/>
            <a:tailEnd/>
          </a:ln>
        </p:spPr>
        <p:txBody>
          <a:bodyPr anchor="ctr"/>
          <a:lstStyle/>
          <a:p>
            <a:pPr algn="ctr"/>
            <a:r>
              <a:rPr lang="en-US" sz="2800" b="1" dirty="0" smtClean="0">
                <a:latin typeface="Times New Roman" pitchFamily="18" charset="0"/>
                <a:cs typeface="Times New Roman" pitchFamily="18" charset="0"/>
              </a:rPr>
              <a:t>Existing and Funded Boundary Array </a:t>
            </a:r>
            <a:endParaRPr lang="en-US" sz="2800" b="1" dirty="0">
              <a:latin typeface="Times New Roman" pitchFamily="18" charset="0"/>
              <a:cs typeface="Times New Roman" pitchFamily="18" charset="0"/>
            </a:endParaRPr>
          </a:p>
        </p:txBody>
      </p:sp>
      <p:pic>
        <p:nvPicPr>
          <p:cNvPr id="5" name="Picture 4" descr="figure3.jpg"/>
          <p:cNvPicPr>
            <a:picLocks noChangeAspect="1"/>
          </p:cNvPicPr>
          <p:nvPr/>
        </p:nvPicPr>
        <p:blipFill>
          <a:blip r:embed="rId3"/>
          <a:srcRect b="49242"/>
          <a:stretch>
            <a:fillRect/>
          </a:stretch>
        </p:blipFill>
        <p:spPr>
          <a:xfrm>
            <a:off x="759558" y="3585670"/>
            <a:ext cx="7632192" cy="2450580"/>
          </a:xfrm>
          <a:prstGeom prst="rect">
            <a:avLst/>
          </a:prstGeom>
        </p:spPr>
      </p:pic>
      <p:pic>
        <p:nvPicPr>
          <p:cNvPr id="6" name="Picture 5" descr="figure4_vversion_toppanel.jpg"/>
          <p:cNvPicPr>
            <a:picLocks noChangeAspect="1"/>
          </p:cNvPicPr>
          <p:nvPr/>
        </p:nvPicPr>
        <p:blipFill>
          <a:blip r:embed="rId4"/>
          <a:stretch>
            <a:fillRect/>
          </a:stretch>
        </p:blipFill>
        <p:spPr>
          <a:xfrm>
            <a:off x="657448" y="1076033"/>
            <a:ext cx="7779715" cy="2139696"/>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ruise_track1.jpg"/>
          <p:cNvPicPr>
            <a:picLocks noChangeAspect="1"/>
          </p:cNvPicPr>
          <p:nvPr/>
        </p:nvPicPr>
        <p:blipFill>
          <a:blip r:embed="rId2"/>
          <a:srcRect l="4423" t="2743" r="4873" b="5701"/>
          <a:stretch>
            <a:fillRect/>
          </a:stretch>
        </p:blipFill>
        <p:spPr>
          <a:xfrm>
            <a:off x="4489617" y="372491"/>
            <a:ext cx="4624566" cy="4668026"/>
          </a:xfrm>
          <a:prstGeom prst="rect">
            <a:avLst/>
          </a:prstGeom>
        </p:spPr>
      </p:pic>
      <p:sp>
        <p:nvSpPr>
          <p:cNvPr id="5" name="Rectangle 62"/>
          <p:cNvSpPr>
            <a:spLocks noChangeArrowheads="1"/>
          </p:cNvSpPr>
          <p:nvPr/>
        </p:nvSpPr>
        <p:spPr bwMode="auto">
          <a:xfrm>
            <a:off x="343926" y="310719"/>
            <a:ext cx="3688249" cy="918834"/>
          </a:xfrm>
          <a:prstGeom prst="rect">
            <a:avLst/>
          </a:prstGeom>
          <a:noFill/>
          <a:ln w="9525">
            <a:noFill/>
            <a:miter lim="800000"/>
            <a:headEnd/>
            <a:tailEnd/>
          </a:ln>
        </p:spPr>
        <p:txBody>
          <a:bodyPr wrap="square" lIns="86989" tIns="43494" rIns="86989" bIns="43494">
            <a:prstTxWarp prst="textNoShape">
              <a:avLst/>
            </a:prstTxWarp>
            <a:spAutoFit/>
          </a:bodyPr>
          <a:lstStyle/>
          <a:p>
            <a:pPr algn="ctr"/>
            <a:r>
              <a:rPr lang="en-US" b="1" dirty="0" smtClean="0">
                <a:solidFill>
                  <a:srgbClr val="000000"/>
                </a:solidFill>
                <a:latin typeface="GoudyOlSt BT" pitchFamily="18" charset="0"/>
              </a:rPr>
              <a:t>Upcoming augmentations/expansions of the existing SAM </a:t>
            </a:r>
            <a:r>
              <a:rPr lang="en-US" b="1" dirty="0">
                <a:solidFill>
                  <a:srgbClr val="000000"/>
                </a:solidFill>
                <a:latin typeface="GoudyOlSt BT" pitchFamily="18" charset="0"/>
              </a:rPr>
              <a:t>pilot array at </a:t>
            </a:r>
            <a:r>
              <a:rPr lang="en-US" b="1" dirty="0" smtClean="0">
                <a:solidFill>
                  <a:srgbClr val="000000"/>
                </a:solidFill>
                <a:latin typeface="GoudyOlSt BT" pitchFamily="18" charset="0"/>
              </a:rPr>
              <a:t>34.5</a:t>
            </a:r>
            <a:r>
              <a:rPr lang="en-US" dirty="0" smtClean="0">
                <a:solidFill>
                  <a:srgbClr val="000000"/>
                </a:solidFill>
                <a:latin typeface="GoudyOlSt BT" pitchFamily="18" charset="0"/>
                <a:sym typeface="Symbol"/>
              </a:rPr>
              <a:t></a:t>
            </a:r>
            <a:r>
              <a:rPr lang="en-US" b="1" dirty="0" smtClean="0">
                <a:solidFill>
                  <a:srgbClr val="000000"/>
                </a:solidFill>
                <a:latin typeface="GoudyOlSt BT" pitchFamily="18" charset="0"/>
              </a:rPr>
              <a:t>S</a:t>
            </a:r>
            <a:endParaRPr lang="en-US" b="1" dirty="0">
              <a:solidFill>
                <a:srgbClr val="000000"/>
              </a:solidFill>
              <a:latin typeface="GoudyOlSt BT" pitchFamily="18" charset="0"/>
            </a:endParaRPr>
          </a:p>
        </p:txBody>
      </p:sp>
      <p:sp>
        <p:nvSpPr>
          <p:cNvPr id="6" name="Text Box 132"/>
          <p:cNvSpPr txBox="1">
            <a:spLocks noChangeArrowheads="1"/>
          </p:cNvSpPr>
          <p:nvPr/>
        </p:nvSpPr>
        <p:spPr bwMode="auto">
          <a:xfrm>
            <a:off x="4661977" y="4969974"/>
            <a:ext cx="4297874" cy="1380499"/>
          </a:xfrm>
          <a:prstGeom prst="rect">
            <a:avLst/>
          </a:prstGeom>
          <a:noFill/>
          <a:ln w="9525">
            <a:noFill/>
            <a:miter lim="800000"/>
            <a:headEnd/>
            <a:tailEnd/>
          </a:ln>
        </p:spPr>
        <p:txBody>
          <a:bodyPr wrap="square" lIns="86989" tIns="43494" rIns="86989" bIns="43494">
            <a:prstTxWarp prst="textNoShape">
              <a:avLst/>
            </a:prstTxWarp>
            <a:spAutoFit/>
          </a:bodyPr>
          <a:lstStyle/>
          <a:p>
            <a:pPr algn="just"/>
            <a:r>
              <a:rPr lang="en-US" sz="1200" i="1" dirty="0" smtClean="0">
                <a:solidFill>
                  <a:srgbClr val="000000"/>
                </a:solidFill>
                <a:latin typeface="GoudyOlSt BT" pitchFamily="18" charset="0"/>
              </a:rPr>
              <a:t>Tentative cruise track for the planned December 2012 joint cruise on the Brazilian research vessel Alpha </a:t>
            </a:r>
            <a:r>
              <a:rPr lang="en-US" sz="1200" i="1" dirty="0" err="1" smtClean="0">
                <a:solidFill>
                  <a:srgbClr val="000000"/>
                </a:solidFill>
                <a:latin typeface="GoudyOlSt BT" pitchFamily="18" charset="0"/>
              </a:rPr>
              <a:t>Crusis</a:t>
            </a:r>
            <a:r>
              <a:rPr lang="en-US" sz="1200" i="1" dirty="0" smtClean="0">
                <a:solidFill>
                  <a:srgbClr val="000000"/>
                </a:solidFill>
                <a:latin typeface="GoudyOlSt BT" pitchFamily="18" charset="0"/>
              </a:rPr>
              <a:t>.  Three of the four existing NOAA instruments will be recovered and redeployed, while the new Brazilian moored instruments will be deployed for the first time.  A joint Brazilian/Argentine science party will also collect a detailed hydrographic section.  </a:t>
            </a:r>
            <a:endParaRPr lang="en-US" sz="1200" i="1" dirty="0">
              <a:solidFill>
                <a:srgbClr val="000000"/>
              </a:solidFill>
              <a:latin typeface="GoudyOlSt BT" pitchFamily="18" charset="0"/>
            </a:endParaRPr>
          </a:p>
        </p:txBody>
      </p:sp>
      <p:sp>
        <p:nvSpPr>
          <p:cNvPr id="7" name="Text Box 132"/>
          <p:cNvSpPr txBox="1">
            <a:spLocks noChangeArrowheads="1"/>
          </p:cNvSpPr>
          <p:nvPr/>
        </p:nvSpPr>
        <p:spPr bwMode="auto">
          <a:xfrm>
            <a:off x="248373" y="1599138"/>
            <a:ext cx="3955008" cy="3534935"/>
          </a:xfrm>
          <a:prstGeom prst="rect">
            <a:avLst/>
          </a:prstGeom>
          <a:noFill/>
          <a:ln w="9525">
            <a:noFill/>
            <a:miter lim="800000"/>
            <a:headEnd/>
            <a:tailEnd/>
          </a:ln>
        </p:spPr>
        <p:txBody>
          <a:bodyPr wrap="square" lIns="86989" tIns="43494" rIns="86989" bIns="43494">
            <a:prstTxWarp prst="textNoShape">
              <a:avLst/>
            </a:prstTxWarp>
            <a:spAutoFit/>
          </a:bodyPr>
          <a:lstStyle/>
          <a:p>
            <a:pPr algn="just"/>
            <a:r>
              <a:rPr lang="en-US" sz="1600" dirty="0" smtClean="0">
                <a:solidFill>
                  <a:srgbClr val="000000"/>
                </a:solidFill>
                <a:latin typeface="GoudyOlSt BT" pitchFamily="18" charset="0"/>
              </a:rPr>
              <a:t>The first turn-around for the NOAA pilot array will be done in December 2012 as part of a joint Brazilian, Argentine, and US cruise. </a:t>
            </a:r>
          </a:p>
          <a:p>
            <a:pPr algn="just"/>
            <a:endParaRPr lang="en-US" sz="1600" dirty="0" smtClean="0">
              <a:solidFill>
                <a:srgbClr val="000000"/>
              </a:solidFill>
              <a:latin typeface="GoudyOlSt BT" pitchFamily="18" charset="0"/>
            </a:endParaRPr>
          </a:p>
          <a:p>
            <a:pPr algn="just"/>
            <a:r>
              <a:rPr lang="en-US" sz="1600" dirty="0" smtClean="0">
                <a:solidFill>
                  <a:srgbClr val="000000"/>
                </a:solidFill>
                <a:latin typeface="GoudyOlSt BT" pitchFamily="18" charset="0"/>
              </a:rPr>
              <a:t>In addition to the NOAA turn-</a:t>
            </a:r>
            <a:r>
              <a:rPr lang="en-US" sz="1600" dirty="0" err="1" smtClean="0">
                <a:solidFill>
                  <a:srgbClr val="000000"/>
                </a:solidFill>
                <a:latin typeface="GoudyOlSt BT" pitchFamily="18" charset="0"/>
              </a:rPr>
              <a:t>arounds</a:t>
            </a:r>
            <a:r>
              <a:rPr lang="en-US" sz="1600" dirty="0" smtClean="0">
                <a:solidFill>
                  <a:srgbClr val="000000"/>
                </a:solidFill>
                <a:latin typeface="GoudyOlSt BT" pitchFamily="18" charset="0"/>
              </a:rPr>
              <a:t>, this cruise represents a crucial expansion of the MOC observing system in the region, as Brazil will be deploying additional instruments to improve the existing western boundary array and to expand it up onto the continental shelf.  </a:t>
            </a:r>
          </a:p>
          <a:p>
            <a:pPr algn="just"/>
            <a:endParaRPr lang="en-US" sz="1600" dirty="0" smtClean="0">
              <a:solidFill>
                <a:srgbClr val="000000"/>
              </a:solidFill>
              <a:latin typeface="GoudyOlSt BT" pitchFamily="18" charset="0"/>
            </a:endParaRPr>
          </a:p>
          <a:p>
            <a:pPr algn="just"/>
            <a:r>
              <a:rPr lang="en-US" sz="1600" dirty="0" smtClean="0">
                <a:solidFill>
                  <a:srgbClr val="000000"/>
                </a:solidFill>
                <a:latin typeface="GoudyOlSt BT" pitchFamily="18" charset="0"/>
              </a:rPr>
              <a:t>High resolution hydrographic/biogeochemical data will be collected during the cruise.</a:t>
            </a:r>
          </a:p>
        </p:txBody>
      </p:sp>
    </p:spTree>
    <p:extLst>
      <p:ext uri="{BB962C8B-B14F-4D97-AF65-F5344CB8AC3E}">
        <p14:creationId xmlns:p14="http://schemas.microsoft.com/office/powerpoint/2010/main" val="188270512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2"/>
          <p:cNvSpPr>
            <a:spLocks noChangeArrowheads="1"/>
          </p:cNvSpPr>
          <p:nvPr/>
        </p:nvSpPr>
        <p:spPr bwMode="auto">
          <a:xfrm>
            <a:off x="1233132" y="731337"/>
            <a:ext cx="6716052" cy="457169"/>
          </a:xfrm>
          <a:prstGeom prst="rect">
            <a:avLst/>
          </a:prstGeom>
          <a:noFill/>
          <a:ln w="9525">
            <a:noFill/>
            <a:miter lim="800000"/>
            <a:headEnd/>
            <a:tailEnd/>
          </a:ln>
        </p:spPr>
        <p:txBody>
          <a:bodyPr wrap="square" lIns="86989" tIns="43494" rIns="86989" bIns="43494">
            <a:prstTxWarp prst="textNoShape">
              <a:avLst/>
            </a:prstTxWarp>
            <a:spAutoFit/>
          </a:bodyPr>
          <a:lstStyle/>
          <a:p>
            <a:pPr algn="ctr"/>
            <a:r>
              <a:rPr lang="en-US" sz="2400" b="1" dirty="0" smtClean="0">
                <a:solidFill>
                  <a:srgbClr val="000000"/>
                </a:solidFill>
                <a:latin typeface="GoudyOlSt BT" pitchFamily="18" charset="0"/>
              </a:rPr>
              <a:t>Deployment of eastern boundary </a:t>
            </a:r>
            <a:r>
              <a:rPr lang="en-US" sz="2400" b="1" dirty="0">
                <a:solidFill>
                  <a:srgbClr val="000000"/>
                </a:solidFill>
                <a:latin typeface="GoudyOlSt BT" pitchFamily="18" charset="0"/>
              </a:rPr>
              <a:t>array at </a:t>
            </a:r>
            <a:r>
              <a:rPr lang="en-US" sz="2400" b="1" dirty="0" smtClean="0">
                <a:solidFill>
                  <a:srgbClr val="000000"/>
                </a:solidFill>
                <a:latin typeface="GoudyOlSt BT" pitchFamily="18" charset="0"/>
              </a:rPr>
              <a:t>34.5</a:t>
            </a:r>
            <a:r>
              <a:rPr lang="en-US" sz="2400" dirty="0" smtClean="0">
                <a:solidFill>
                  <a:srgbClr val="000000"/>
                </a:solidFill>
                <a:latin typeface="GoudyOlSt BT" pitchFamily="18" charset="0"/>
                <a:sym typeface="Symbol"/>
              </a:rPr>
              <a:t></a:t>
            </a:r>
            <a:r>
              <a:rPr lang="en-US" sz="2400" b="1" dirty="0" smtClean="0">
                <a:solidFill>
                  <a:srgbClr val="000000"/>
                </a:solidFill>
                <a:latin typeface="GoudyOlSt BT" pitchFamily="18" charset="0"/>
              </a:rPr>
              <a:t>S</a:t>
            </a:r>
            <a:endParaRPr lang="en-US" sz="2400" b="1" dirty="0">
              <a:solidFill>
                <a:srgbClr val="000000"/>
              </a:solidFill>
              <a:latin typeface="GoudyOlSt BT" pitchFamily="18" charset="0"/>
            </a:endParaRPr>
          </a:p>
        </p:txBody>
      </p:sp>
      <p:sp>
        <p:nvSpPr>
          <p:cNvPr id="7" name="Text Box 132"/>
          <p:cNvSpPr txBox="1">
            <a:spLocks noChangeArrowheads="1"/>
          </p:cNvSpPr>
          <p:nvPr/>
        </p:nvSpPr>
        <p:spPr bwMode="auto">
          <a:xfrm>
            <a:off x="278190" y="1897308"/>
            <a:ext cx="3955008" cy="2057607"/>
          </a:xfrm>
          <a:prstGeom prst="rect">
            <a:avLst/>
          </a:prstGeom>
          <a:noFill/>
          <a:ln w="9525">
            <a:noFill/>
            <a:miter lim="800000"/>
            <a:headEnd/>
            <a:tailEnd/>
          </a:ln>
        </p:spPr>
        <p:txBody>
          <a:bodyPr wrap="square" lIns="86989" tIns="43494" rIns="86989" bIns="43494">
            <a:prstTxWarp prst="textNoShape">
              <a:avLst/>
            </a:prstTxWarp>
            <a:spAutoFit/>
          </a:bodyPr>
          <a:lstStyle/>
          <a:p>
            <a:pPr algn="just"/>
            <a:r>
              <a:rPr lang="en-US" sz="1600" dirty="0" smtClean="0">
                <a:solidFill>
                  <a:srgbClr val="000000"/>
                </a:solidFill>
                <a:latin typeface="GoudyOlSt BT" pitchFamily="18" charset="0"/>
              </a:rPr>
              <a:t>Colleagues in France and South Africa have received funding to deploy an array similar to the western boundary array on the eastern boundary of the South Atlantic at 34.5</a:t>
            </a:r>
            <a:r>
              <a:rPr lang="en-US" sz="1600" dirty="0" smtClean="0">
                <a:solidFill>
                  <a:srgbClr val="000000"/>
                </a:solidFill>
                <a:latin typeface="GoudyOlSt BT" pitchFamily="18" charset="0"/>
                <a:sym typeface="Symbol"/>
              </a:rPr>
              <a:t>S. The eastern boundary array contains 7-8 CPIES and 6-9 ADCPs, which is planned to deploy in July 2013. This deployment may also include the 7 PIES along the </a:t>
            </a:r>
            <a:r>
              <a:rPr lang="en-US" sz="1600" dirty="0" err="1" smtClean="0">
                <a:solidFill>
                  <a:srgbClr val="000000"/>
                </a:solidFill>
                <a:latin typeface="GoudyOlSt BT" pitchFamily="18" charset="0"/>
                <a:sym typeface="Symbol"/>
              </a:rPr>
              <a:t>Goodhope</a:t>
            </a:r>
            <a:r>
              <a:rPr lang="en-US" sz="1600" dirty="0" smtClean="0">
                <a:solidFill>
                  <a:srgbClr val="000000"/>
                </a:solidFill>
                <a:latin typeface="GoudyOlSt BT" pitchFamily="18" charset="0"/>
                <a:sym typeface="Symbol"/>
              </a:rPr>
              <a:t> line.</a:t>
            </a:r>
            <a:endParaRPr lang="en-US" sz="1600" dirty="0">
              <a:solidFill>
                <a:srgbClr val="000000"/>
              </a:solidFill>
              <a:latin typeface="GoudyOlSt BT" pitchFamily="18" charset="0"/>
            </a:endParaRPr>
          </a:p>
        </p:txBody>
      </p:sp>
      <p:pic>
        <p:nvPicPr>
          <p:cNvPr id="8" name="Picture 7" descr="figure3.jpg"/>
          <p:cNvPicPr>
            <a:picLocks noChangeAspect="1"/>
          </p:cNvPicPr>
          <p:nvPr/>
        </p:nvPicPr>
        <p:blipFill>
          <a:blip r:embed="rId2"/>
          <a:srcRect l="51518" b="49242"/>
          <a:stretch>
            <a:fillRect/>
          </a:stretch>
        </p:blipFill>
        <p:spPr>
          <a:xfrm>
            <a:off x="4920342" y="1747676"/>
            <a:ext cx="3700008" cy="2450580"/>
          </a:xfrm>
          <a:prstGeom prst="rect">
            <a:avLst/>
          </a:prstGeom>
        </p:spPr>
      </p:pic>
    </p:spTree>
    <p:extLst>
      <p:ext uri="{BB962C8B-B14F-4D97-AF65-F5344CB8AC3E}">
        <p14:creationId xmlns:p14="http://schemas.microsoft.com/office/powerpoint/2010/main" val="188270512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2"/>
          <p:cNvSpPr>
            <a:spLocks noChangeArrowheads="1"/>
          </p:cNvSpPr>
          <p:nvPr/>
        </p:nvSpPr>
        <p:spPr bwMode="auto">
          <a:xfrm>
            <a:off x="380681" y="617040"/>
            <a:ext cx="3688249" cy="918834"/>
          </a:xfrm>
          <a:prstGeom prst="rect">
            <a:avLst/>
          </a:prstGeom>
          <a:noFill/>
          <a:ln w="9525">
            <a:noFill/>
            <a:miter lim="800000"/>
            <a:headEnd/>
            <a:tailEnd/>
          </a:ln>
        </p:spPr>
        <p:txBody>
          <a:bodyPr wrap="square" lIns="86989" tIns="43494" rIns="86989" bIns="43494">
            <a:prstTxWarp prst="textNoShape">
              <a:avLst/>
            </a:prstTxWarp>
            <a:spAutoFit/>
          </a:bodyPr>
          <a:lstStyle/>
          <a:p>
            <a:pPr algn="ctr"/>
            <a:r>
              <a:rPr lang="en-US" b="1" dirty="0" smtClean="0"/>
              <a:t>Adaptable </a:t>
            </a:r>
            <a:r>
              <a:rPr lang="en-US" b="1" dirty="0"/>
              <a:t>Bottom Instrument Information Shuttle </a:t>
            </a:r>
            <a:r>
              <a:rPr lang="en-US" b="1" dirty="0" smtClean="0"/>
              <a:t>System</a:t>
            </a:r>
          </a:p>
          <a:p>
            <a:pPr algn="ctr"/>
            <a:r>
              <a:rPr lang="en-US" b="1" dirty="0" smtClean="0"/>
              <a:t>(ABIISS</a:t>
            </a:r>
            <a:r>
              <a:rPr lang="en-US" b="1" dirty="0"/>
              <a:t>)</a:t>
            </a:r>
          </a:p>
        </p:txBody>
      </p:sp>
      <p:sp>
        <p:nvSpPr>
          <p:cNvPr id="7" name="Text Box 132"/>
          <p:cNvSpPr txBox="1">
            <a:spLocks noChangeArrowheads="1"/>
          </p:cNvSpPr>
          <p:nvPr/>
        </p:nvSpPr>
        <p:spPr bwMode="auto">
          <a:xfrm>
            <a:off x="278190" y="1810283"/>
            <a:ext cx="4044428" cy="2550050"/>
          </a:xfrm>
          <a:prstGeom prst="rect">
            <a:avLst/>
          </a:prstGeom>
          <a:noFill/>
          <a:ln w="9525">
            <a:noFill/>
            <a:miter lim="800000"/>
            <a:headEnd/>
            <a:tailEnd/>
          </a:ln>
        </p:spPr>
        <p:txBody>
          <a:bodyPr wrap="square" lIns="86989" tIns="43494" rIns="86989" bIns="43494">
            <a:prstTxWarp prst="textNoShape">
              <a:avLst/>
            </a:prstTxWarp>
            <a:spAutoFit/>
          </a:bodyPr>
          <a:lstStyle/>
          <a:p>
            <a:pPr algn="just"/>
            <a:r>
              <a:rPr lang="en-US" sz="1600" dirty="0"/>
              <a:t>A deep ocean data retrieval system, once fully operational will allow scientific instruments anchored on the ocean bottom to send their data back via expendable </a:t>
            </a:r>
            <a:r>
              <a:rPr lang="en-US" sz="1600" dirty="0" smtClean="0"/>
              <a:t>data </a:t>
            </a:r>
            <a:r>
              <a:rPr lang="en-US" sz="1600" dirty="0"/>
              <a:t>pods that will release from the ocean floor on a programmable schedule</a:t>
            </a:r>
            <a:r>
              <a:rPr lang="en-US" sz="1600" dirty="0" smtClean="0"/>
              <a:t>.</a:t>
            </a:r>
            <a:endParaRPr lang="en-US" sz="1600" dirty="0" smtClean="0">
              <a:latin typeface="Arial" pitchFamily="34" charset="0"/>
              <a:cs typeface="Arial" pitchFamily="34" charset="0"/>
            </a:endParaRPr>
          </a:p>
          <a:p>
            <a:pPr algn="just"/>
            <a:endParaRPr lang="en-US" sz="1600" dirty="0">
              <a:solidFill>
                <a:srgbClr val="000000"/>
              </a:solidFill>
              <a:latin typeface="Arial" pitchFamily="34" charset="0"/>
              <a:cs typeface="Arial" pitchFamily="34" charset="0"/>
            </a:endParaRPr>
          </a:p>
          <a:p>
            <a:pPr algn="just"/>
            <a:r>
              <a:rPr lang="en-US" sz="1600" dirty="0" smtClean="0">
                <a:solidFill>
                  <a:srgbClr val="000000"/>
                </a:solidFill>
                <a:latin typeface="Arial" pitchFamily="34" charset="0"/>
                <a:cs typeface="Arial" pitchFamily="34" charset="0"/>
              </a:rPr>
              <a:t>ABIISS has been tested in shallow water, The first deep water test is schedule in October 2012. </a:t>
            </a:r>
            <a:endParaRPr lang="en-US" sz="1600" dirty="0">
              <a:solidFill>
                <a:srgbClr val="000000"/>
              </a:solidFill>
              <a:latin typeface="Arial" pitchFamily="34" charset="0"/>
              <a:cs typeface="Arial"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5741" y="559804"/>
            <a:ext cx="4114800" cy="5486400"/>
          </a:xfrm>
          <a:prstGeom prst="rect">
            <a:avLst/>
          </a:prstGeom>
        </p:spPr>
      </p:pic>
    </p:spTree>
    <p:extLst>
      <p:ext uri="{BB962C8B-B14F-4D97-AF65-F5344CB8AC3E}">
        <p14:creationId xmlns:p14="http://schemas.microsoft.com/office/powerpoint/2010/main" val="410480286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figure4_vversion.jpg"/>
          <p:cNvPicPr>
            <a:picLocks noChangeAspect="1"/>
          </p:cNvPicPr>
          <p:nvPr/>
        </p:nvPicPr>
        <p:blipFill>
          <a:blip r:embed="rId2"/>
          <a:srcRect t="48000"/>
          <a:stretch>
            <a:fillRect/>
          </a:stretch>
        </p:blipFill>
        <p:spPr bwMode="auto">
          <a:xfrm>
            <a:off x="787268" y="1550744"/>
            <a:ext cx="7512050" cy="2067052"/>
          </a:xfrm>
          <a:prstGeom prst="rect">
            <a:avLst/>
          </a:prstGeom>
          <a:noFill/>
          <a:ln w="9525">
            <a:noFill/>
            <a:miter lim="800000"/>
            <a:headEnd/>
            <a:tailEnd/>
          </a:ln>
        </p:spPr>
      </p:pic>
      <p:sp>
        <p:nvSpPr>
          <p:cNvPr id="9219" name="TextBox 2"/>
          <p:cNvSpPr txBox="1">
            <a:spLocks noChangeArrowheads="1"/>
          </p:cNvSpPr>
          <p:nvPr/>
        </p:nvSpPr>
        <p:spPr bwMode="auto">
          <a:xfrm>
            <a:off x="999993" y="3957521"/>
            <a:ext cx="7232650" cy="1477962"/>
          </a:xfrm>
          <a:prstGeom prst="rect">
            <a:avLst/>
          </a:prstGeom>
          <a:noFill/>
          <a:ln w="9525">
            <a:noFill/>
            <a:miter lim="800000"/>
            <a:headEnd/>
            <a:tailEnd/>
          </a:ln>
        </p:spPr>
        <p:txBody>
          <a:bodyPr>
            <a:spAutoFit/>
          </a:bodyPr>
          <a:lstStyle/>
          <a:p>
            <a:pPr algn="just"/>
            <a:r>
              <a:rPr lang="en-US" dirty="0">
                <a:latin typeface="Times New Roman" pitchFamily="18" charset="0"/>
                <a:cs typeface="Times New Roman" pitchFamily="18" charset="0"/>
              </a:rPr>
              <a:t>The proposed array along 35</a:t>
            </a:r>
            <a:r>
              <a:rPr lang="en-US" dirty="0">
                <a:latin typeface="Times New Roman" pitchFamily="18" charset="0"/>
                <a:cs typeface="Times New Roman" pitchFamily="18" charset="0"/>
                <a:sym typeface="Symbol" pitchFamily="18" charset="2"/>
              </a:rPr>
              <a:t></a:t>
            </a:r>
            <a:r>
              <a:rPr lang="en-US" dirty="0">
                <a:latin typeface="Times New Roman" pitchFamily="18" charset="0"/>
                <a:cs typeface="Times New Roman" pitchFamily="18" charset="0"/>
              </a:rPr>
              <a:t>S consists of bottom pressure gauges (cyan squares), upward-looking ADCPs, mid-depth and deep moorings with full water-column T, S, p and discrete current measurements, PIES (black circles), PIES-with </a:t>
            </a:r>
            <a:r>
              <a:rPr lang="en-US" dirty="0" err="1">
                <a:latin typeface="Times New Roman" pitchFamily="18" charset="0"/>
                <a:cs typeface="Times New Roman" pitchFamily="18" charset="0"/>
              </a:rPr>
              <a:t>datapods</a:t>
            </a:r>
            <a:r>
              <a:rPr lang="en-US" dirty="0">
                <a:latin typeface="Times New Roman" pitchFamily="18" charset="0"/>
                <a:cs typeface="Times New Roman" pitchFamily="18" charset="0"/>
              </a:rPr>
              <a:t> (green circles), and CPIES (black squares). Color contours are of 27-year mean OFES </a:t>
            </a:r>
            <a:r>
              <a:rPr lang="en-US" dirty="0" err="1">
                <a:latin typeface="Times New Roman" pitchFamily="18" charset="0"/>
                <a:cs typeface="Times New Roman" pitchFamily="18" charset="0"/>
              </a:rPr>
              <a:t>meridional</a:t>
            </a:r>
            <a:r>
              <a:rPr lang="en-US" dirty="0">
                <a:latin typeface="Times New Roman" pitchFamily="18" charset="0"/>
                <a:cs typeface="Times New Roman" pitchFamily="18" charset="0"/>
              </a:rPr>
              <a:t> velocity along 34.5</a:t>
            </a:r>
            <a:r>
              <a:rPr lang="en-US" dirty="0">
                <a:latin typeface="Times New Roman" pitchFamily="18" charset="0"/>
                <a:cs typeface="Times New Roman" pitchFamily="18" charset="0"/>
                <a:sym typeface="Symbol" pitchFamily="18" charset="2"/>
              </a:rPr>
              <a:t></a:t>
            </a:r>
            <a:r>
              <a:rPr lang="en-US" dirty="0">
                <a:latin typeface="Times New Roman" pitchFamily="18" charset="0"/>
                <a:cs typeface="Times New Roman" pitchFamily="18" charset="0"/>
              </a:rPr>
              <a:t>S. </a:t>
            </a:r>
          </a:p>
        </p:txBody>
      </p:sp>
      <p:sp>
        <p:nvSpPr>
          <p:cNvPr id="4" name="Title 1"/>
          <p:cNvSpPr txBox="1">
            <a:spLocks/>
          </p:cNvSpPr>
          <p:nvPr/>
        </p:nvSpPr>
        <p:spPr bwMode="auto">
          <a:xfrm>
            <a:off x="0" y="359072"/>
            <a:ext cx="9144000" cy="809625"/>
          </a:xfrm>
          <a:prstGeom prst="rect">
            <a:avLst/>
          </a:prstGeom>
          <a:noFill/>
          <a:ln w="9525">
            <a:noFill/>
            <a:miter lim="800000"/>
            <a:headEnd/>
            <a:tailEnd/>
          </a:ln>
        </p:spPr>
        <p:txBody>
          <a:bodyPr anchor="ctr"/>
          <a:lstStyle/>
          <a:p>
            <a:pPr algn="ctr"/>
            <a:r>
              <a:rPr lang="en-US" sz="2800" b="1" dirty="0" smtClean="0">
                <a:latin typeface="Times New Roman" pitchFamily="18" charset="0"/>
                <a:cs typeface="Times New Roman" pitchFamily="18" charset="0"/>
              </a:rPr>
              <a:t>Monitoring Ocean Interior Region</a:t>
            </a:r>
            <a:endParaRPr lang="en-US" sz="2800"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5401561" y="4451309"/>
            <a:ext cx="3065278" cy="2406691"/>
          </a:xfrm>
          <a:prstGeom prst="rect">
            <a:avLst/>
          </a:prstGeom>
        </p:spPr>
      </p:pic>
      <p:pic>
        <p:nvPicPr>
          <p:cNvPr id="12" name="Picture 11"/>
          <p:cNvPicPr>
            <a:picLocks noChangeAspect="1"/>
          </p:cNvPicPr>
          <p:nvPr/>
        </p:nvPicPr>
        <p:blipFill>
          <a:blip r:embed="rId4"/>
          <a:stretch>
            <a:fillRect/>
          </a:stretch>
        </p:blipFill>
        <p:spPr>
          <a:xfrm>
            <a:off x="421224" y="4489490"/>
            <a:ext cx="4565644" cy="2138034"/>
          </a:xfrm>
          <a:prstGeom prst="rect">
            <a:avLst/>
          </a:prstGeom>
        </p:spPr>
      </p:pic>
      <p:grpSp>
        <p:nvGrpSpPr>
          <p:cNvPr id="13" name="Group 12"/>
          <p:cNvGrpSpPr/>
          <p:nvPr/>
        </p:nvGrpSpPr>
        <p:grpSpPr>
          <a:xfrm>
            <a:off x="677825" y="1739881"/>
            <a:ext cx="2256158" cy="1975946"/>
            <a:chOff x="1295400" y="1143000"/>
            <a:chExt cx="5918200" cy="5183167"/>
          </a:xfrm>
        </p:grpSpPr>
        <p:pic>
          <p:nvPicPr>
            <p:cNvPr id="14" name="Picture 10"/>
            <p:cNvPicPr>
              <a:picLocks noChangeAspect="1" noChangeArrowheads="1"/>
            </p:cNvPicPr>
            <p:nvPr/>
          </p:nvPicPr>
          <p:blipFill>
            <a:blip r:embed="rId5"/>
            <a:srcRect/>
            <a:stretch>
              <a:fillRect/>
            </a:stretch>
          </p:blipFill>
          <p:spPr bwMode="auto">
            <a:xfrm>
              <a:off x="1295400" y="1143000"/>
              <a:ext cx="5918200" cy="5183167"/>
            </a:xfrm>
            <a:prstGeom prst="rect">
              <a:avLst/>
            </a:prstGeom>
            <a:noFill/>
            <a:ln w="9525">
              <a:noFill/>
              <a:miter lim="800000"/>
              <a:headEnd/>
              <a:tailEnd/>
            </a:ln>
          </p:spPr>
        </p:pic>
        <p:sp>
          <p:nvSpPr>
            <p:cNvPr id="15" name="Rectangle 14"/>
            <p:cNvSpPr/>
            <p:nvPr/>
          </p:nvSpPr>
          <p:spPr>
            <a:xfrm>
              <a:off x="2552700" y="4203700"/>
              <a:ext cx="3911600" cy="2159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2552700" y="3435350"/>
              <a:ext cx="3911600" cy="2159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2628900" y="2641600"/>
              <a:ext cx="3911600" cy="2159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Up Arrow 17"/>
            <p:cNvSpPr/>
            <p:nvPr/>
          </p:nvSpPr>
          <p:spPr>
            <a:xfrm>
              <a:off x="4305300" y="2387600"/>
              <a:ext cx="622300" cy="209550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9" name="Group 18"/>
          <p:cNvGrpSpPr/>
          <p:nvPr/>
        </p:nvGrpSpPr>
        <p:grpSpPr>
          <a:xfrm>
            <a:off x="3518466" y="3005013"/>
            <a:ext cx="4450077" cy="1402010"/>
            <a:chOff x="528439" y="1396858"/>
            <a:chExt cx="8304450" cy="2616342"/>
          </a:xfrm>
        </p:grpSpPr>
        <p:pic>
          <p:nvPicPr>
            <p:cNvPr id="20" name="Picture 19" descr="20050813_-122.png"/>
            <p:cNvPicPr>
              <a:picLocks noChangeAspect="1"/>
            </p:cNvPicPr>
            <p:nvPr/>
          </p:nvPicPr>
          <p:blipFill>
            <a:blip r:embed="rId6"/>
            <a:srcRect l="10667"/>
            <a:stretch>
              <a:fillRect/>
            </a:stretch>
          </p:blipFill>
          <p:spPr>
            <a:xfrm>
              <a:off x="6391650" y="1396858"/>
              <a:ext cx="2441239" cy="2616342"/>
            </a:xfrm>
            <a:prstGeom prst="rect">
              <a:avLst/>
            </a:prstGeom>
          </p:spPr>
        </p:pic>
        <p:pic>
          <p:nvPicPr>
            <p:cNvPr id="21" name="Picture 20" descr="20050815_-317.png"/>
            <p:cNvPicPr>
              <a:picLocks noChangeAspect="1"/>
            </p:cNvPicPr>
            <p:nvPr/>
          </p:nvPicPr>
          <p:blipFill>
            <a:blip r:embed="rId7"/>
            <a:stretch>
              <a:fillRect/>
            </a:stretch>
          </p:blipFill>
          <p:spPr>
            <a:xfrm>
              <a:off x="528439" y="1396858"/>
              <a:ext cx="2732736" cy="2616342"/>
            </a:xfrm>
            <a:prstGeom prst="rect">
              <a:avLst/>
            </a:prstGeom>
          </p:spPr>
        </p:pic>
        <p:pic>
          <p:nvPicPr>
            <p:cNvPr id="22" name="Picture 21" descr="20050811_31.png"/>
            <p:cNvPicPr>
              <a:picLocks noChangeAspect="1"/>
            </p:cNvPicPr>
            <p:nvPr/>
          </p:nvPicPr>
          <p:blipFill>
            <a:blip r:embed="rId8"/>
            <a:srcRect l="10667"/>
            <a:stretch>
              <a:fillRect/>
            </a:stretch>
          </p:blipFill>
          <p:spPr>
            <a:xfrm>
              <a:off x="3658912" y="1396858"/>
              <a:ext cx="2441241" cy="2616342"/>
            </a:xfrm>
            <a:prstGeom prst="rect">
              <a:avLst/>
            </a:prstGeom>
          </p:spPr>
        </p:pic>
      </p:grpSp>
      <p:grpSp>
        <p:nvGrpSpPr>
          <p:cNvPr id="31" name="Group 30"/>
          <p:cNvGrpSpPr/>
          <p:nvPr/>
        </p:nvGrpSpPr>
        <p:grpSpPr>
          <a:xfrm>
            <a:off x="3332398" y="782762"/>
            <a:ext cx="4826979" cy="1929338"/>
            <a:chOff x="3639860" y="2351703"/>
            <a:chExt cx="4826979" cy="1929338"/>
          </a:xfrm>
        </p:grpSpPr>
        <p:grpSp>
          <p:nvGrpSpPr>
            <p:cNvPr id="24" name="Group 8"/>
            <p:cNvGrpSpPr/>
            <p:nvPr/>
          </p:nvGrpSpPr>
          <p:grpSpPr>
            <a:xfrm>
              <a:off x="3639860" y="2351704"/>
              <a:ext cx="4826979" cy="1929337"/>
              <a:chOff x="188550" y="1436343"/>
              <a:chExt cx="8765929" cy="3503731"/>
            </a:xfrm>
          </p:grpSpPr>
          <p:pic>
            <p:nvPicPr>
              <p:cNvPr id="28" name="Picture 27" descr="specific_corr_D05.png"/>
              <p:cNvPicPr>
                <a:picLocks noChangeAspect="1"/>
              </p:cNvPicPr>
              <p:nvPr/>
            </p:nvPicPr>
            <p:blipFill>
              <a:blip r:embed="rId9"/>
              <a:stretch>
                <a:fillRect/>
              </a:stretch>
            </p:blipFill>
            <p:spPr>
              <a:xfrm>
                <a:off x="188550" y="1436343"/>
                <a:ext cx="2893404" cy="3503731"/>
              </a:xfrm>
              <a:prstGeom prst="rect">
                <a:avLst/>
              </a:prstGeom>
            </p:spPr>
          </p:pic>
          <p:pic>
            <p:nvPicPr>
              <p:cNvPr id="29" name="Picture 2" descr="specific_corr_D10.png"/>
              <p:cNvPicPr>
                <a:picLocks noChangeAspect="1"/>
              </p:cNvPicPr>
              <p:nvPr/>
            </p:nvPicPr>
            <p:blipFill>
              <a:blip r:embed="rId10"/>
              <a:stretch>
                <a:fillRect/>
              </a:stretch>
            </p:blipFill>
            <p:spPr>
              <a:xfrm>
                <a:off x="3118262" y="1436343"/>
                <a:ext cx="2893404" cy="3503731"/>
              </a:xfrm>
              <a:prstGeom prst="rect">
                <a:avLst/>
              </a:prstGeom>
            </p:spPr>
          </p:pic>
          <p:pic>
            <p:nvPicPr>
              <p:cNvPr id="30" name="Picture 3" descr="specific_corr_D15.png"/>
              <p:cNvPicPr>
                <a:picLocks noChangeAspect="1"/>
              </p:cNvPicPr>
              <p:nvPr/>
            </p:nvPicPr>
            <p:blipFill>
              <a:blip r:embed="rId11"/>
              <a:stretch>
                <a:fillRect/>
              </a:stretch>
            </p:blipFill>
            <p:spPr>
              <a:xfrm>
                <a:off x="6061075" y="1436343"/>
                <a:ext cx="2893404" cy="3503731"/>
              </a:xfrm>
              <a:prstGeom prst="rect">
                <a:avLst/>
              </a:prstGeom>
            </p:spPr>
          </p:pic>
        </p:grpSp>
        <p:sp>
          <p:nvSpPr>
            <p:cNvPr id="25" name="TextBox 24"/>
            <p:cNvSpPr txBox="1"/>
            <p:nvPr/>
          </p:nvSpPr>
          <p:spPr>
            <a:xfrm>
              <a:off x="3820906" y="2351704"/>
              <a:ext cx="649406" cy="369333"/>
            </a:xfrm>
            <a:prstGeom prst="rect">
              <a:avLst/>
            </a:prstGeom>
            <a:noFill/>
          </p:spPr>
          <p:txBody>
            <a:bodyPr wrap="square" rtlCol="0">
              <a:spAutoFit/>
            </a:bodyPr>
            <a:lstStyle/>
            <a:p>
              <a:r>
                <a:rPr lang="en-US" b="1" dirty="0" smtClean="0"/>
                <a:t>5°C</a:t>
              </a:r>
              <a:endParaRPr lang="en-US" b="1" dirty="0"/>
            </a:p>
          </p:txBody>
        </p:sp>
        <p:sp>
          <p:nvSpPr>
            <p:cNvPr id="26" name="TextBox 25"/>
            <p:cNvSpPr txBox="1"/>
            <p:nvPr/>
          </p:nvSpPr>
          <p:spPr>
            <a:xfrm>
              <a:off x="5401560" y="2351704"/>
              <a:ext cx="843405" cy="369333"/>
            </a:xfrm>
            <a:prstGeom prst="rect">
              <a:avLst/>
            </a:prstGeom>
            <a:noFill/>
          </p:spPr>
          <p:txBody>
            <a:bodyPr wrap="square" rtlCol="0">
              <a:spAutoFit/>
            </a:bodyPr>
            <a:lstStyle/>
            <a:p>
              <a:r>
                <a:rPr lang="en-US" b="1" dirty="0" smtClean="0"/>
                <a:t>10°C</a:t>
              </a:r>
              <a:endParaRPr lang="en-US" b="1" dirty="0"/>
            </a:p>
          </p:txBody>
        </p:sp>
        <p:sp>
          <p:nvSpPr>
            <p:cNvPr id="27" name="TextBox 26"/>
            <p:cNvSpPr txBox="1"/>
            <p:nvPr/>
          </p:nvSpPr>
          <p:spPr>
            <a:xfrm>
              <a:off x="6989163" y="2351703"/>
              <a:ext cx="730248" cy="369333"/>
            </a:xfrm>
            <a:prstGeom prst="rect">
              <a:avLst/>
            </a:prstGeom>
            <a:noFill/>
          </p:spPr>
          <p:txBody>
            <a:bodyPr wrap="square" rtlCol="0">
              <a:spAutoFit/>
            </a:bodyPr>
            <a:lstStyle/>
            <a:p>
              <a:r>
                <a:rPr lang="en-US" b="1" dirty="0" smtClean="0"/>
                <a:t>15°C</a:t>
              </a:r>
              <a:endParaRPr lang="en-US" b="1" dirty="0"/>
            </a:p>
          </p:txBody>
        </p:sp>
      </p:grpSp>
      <p:sp>
        <p:nvSpPr>
          <p:cNvPr id="32" name="TextBox 31"/>
          <p:cNvSpPr txBox="1"/>
          <p:nvPr/>
        </p:nvSpPr>
        <p:spPr>
          <a:xfrm>
            <a:off x="677825" y="59682"/>
            <a:ext cx="7744123" cy="523220"/>
          </a:xfrm>
          <a:prstGeom prst="rect">
            <a:avLst/>
          </a:prstGeom>
          <a:noFill/>
        </p:spPr>
        <p:txBody>
          <a:bodyPr wrap="square" rtlCol="0">
            <a:spAutoFit/>
          </a:bodyPr>
          <a:lstStyle/>
          <a:p>
            <a:pPr algn="ctr"/>
            <a:r>
              <a:rPr lang="en-US" sz="2800" b="1" dirty="0" smtClean="0">
                <a:solidFill>
                  <a:schemeClr val="tx2"/>
                </a:solidFill>
                <a:latin typeface="Times New Roman" pitchFamily="18" charset="0"/>
                <a:cs typeface="Times New Roman" pitchFamily="18" charset="0"/>
              </a:rPr>
              <a:t>MOC/MHT from Satellite Altimetry</a:t>
            </a:r>
            <a:endParaRPr lang="en-US" sz="2800" b="1" dirty="0">
              <a:solidFill>
                <a:schemeClr val="tx2"/>
              </a:solidFill>
              <a:latin typeface="Times New Roman" pitchFamily="18" charset="0"/>
              <a:cs typeface="Times New Roman" pitchFamily="18" charset="0"/>
            </a:endParaRPr>
          </a:p>
        </p:txBody>
      </p:sp>
    </p:spTree>
    <p:extLst>
      <p:ext uri="{BB962C8B-B14F-4D97-AF65-F5344CB8AC3E}">
        <p14:creationId xmlns:p14="http://schemas.microsoft.com/office/powerpoint/2010/main" val="338718237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263405" y="0"/>
            <a:ext cx="8604504" cy="884583"/>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ctr" defTabSz="914400" fontAlgn="auto">
              <a:spcAft>
                <a:spcPts val="0"/>
              </a:spcAft>
              <a:defRPr/>
            </a:pPr>
            <a:r>
              <a:rPr lang="en-US" sz="2400" b="1" dirty="0">
                <a:solidFill>
                  <a:schemeClr val="tx2"/>
                </a:solidFill>
                <a:latin typeface="Times New Roman"/>
                <a:ea typeface="+mj-ea"/>
                <a:cs typeface="+mj-cs"/>
              </a:rPr>
              <a:t>Collaborative Research: South Atlantic </a:t>
            </a:r>
            <a:r>
              <a:rPr lang="en-US" sz="2400" b="1" dirty="0" err="1">
                <a:solidFill>
                  <a:schemeClr val="tx2"/>
                </a:solidFill>
                <a:latin typeface="Times New Roman"/>
                <a:ea typeface="+mj-ea"/>
                <a:cs typeface="+mj-cs"/>
              </a:rPr>
              <a:t>Meridional</a:t>
            </a:r>
            <a:r>
              <a:rPr lang="en-US" sz="2400" b="1" dirty="0">
                <a:solidFill>
                  <a:schemeClr val="tx2"/>
                </a:solidFill>
                <a:latin typeface="Times New Roman"/>
                <a:ea typeface="+mj-ea"/>
                <a:cs typeface="+mj-cs"/>
              </a:rPr>
              <a:t> Overturning Circulation modeling proposal</a:t>
            </a:r>
          </a:p>
        </p:txBody>
      </p:sp>
      <p:sp>
        <p:nvSpPr>
          <p:cNvPr id="14339" name="Subtitle 2"/>
          <p:cNvSpPr txBox="1">
            <a:spLocks/>
          </p:cNvSpPr>
          <p:nvPr/>
        </p:nvSpPr>
        <p:spPr bwMode="auto">
          <a:xfrm>
            <a:off x="-3175" y="959750"/>
            <a:ext cx="9147175" cy="471487"/>
          </a:xfrm>
          <a:prstGeom prst="rect">
            <a:avLst/>
          </a:prstGeom>
          <a:noFill/>
          <a:ln w="9525">
            <a:noFill/>
            <a:miter lim="800000"/>
            <a:headEnd/>
            <a:tailEnd/>
          </a:ln>
        </p:spPr>
        <p:txBody>
          <a:bodyPr lIns="0" rIns="18288"/>
          <a:lstStyle/>
          <a:p>
            <a:pPr marL="342900" indent="-342900" defTabSz="914400">
              <a:spcBef>
                <a:spcPct val="20000"/>
              </a:spcBef>
              <a:buClr>
                <a:srgbClr val="0BD0D9"/>
              </a:buClr>
              <a:buSzPct val="95000"/>
              <a:buFont typeface="Wingdings 2" pitchFamily="-110" charset="2"/>
              <a:buNone/>
            </a:pPr>
            <a:r>
              <a:rPr lang="en-US" dirty="0">
                <a:latin typeface="Times New Roman" pitchFamily="-110" charset="0"/>
              </a:rPr>
              <a:t>	</a:t>
            </a:r>
            <a:r>
              <a:rPr lang="en-US" sz="1600" dirty="0">
                <a:latin typeface="Times New Roman" pitchFamily="-110" charset="0"/>
              </a:rPr>
              <a:t>NSF PIs: R. </a:t>
            </a:r>
            <a:r>
              <a:rPr lang="en-US" sz="1600" dirty="0" err="1">
                <a:latin typeface="Times New Roman" pitchFamily="-110" charset="0"/>
              </a:rPr>
              <a:t>Matano</a:t>
            </a:r>
            <a:r>
              <a:rPr lang="en-US" sz="1600" dirty="0">
                <a:latin typeface="Times New Roman" pitchFamily="-110" charset="0"/>
              </a:rPr>
              <a:t> (OSU), R. Perez (UM/CIMAS, NOAA/AOML), R. </a:t>
            </a:r>
            <a:r>
              <a:rPr lang="en-US" sz="1600" dirty="0" err="1">
                <a:latin typeface="Times New Roman" pitchFamily="-110" charset="0"/>
              </a:rPr>
              <a:t>Msadek</a:t>
            </a:r>
            <a:r>
              <a:rPr lang="en-US" sz="1600" dirty="0">
                <a:latin typeface="Times New Roman" pitchFamily="-110" charset="0"/>
              </a:rPr>
              <a:t> (UCAR, NOAA/GFDL) </a:t>
            </a:r>
          </a:p>
        </p:txBody>
      </p:sp>
      <p:sp>
        <p:nvSpPr>
          <p:cNvPr id="14340" name="Content Placeholder 2"/>
          <p:cNvSpPr txBox="1">
            <a:spLocks/>
          </p:cNvSpPr>
          <p:nvPr/>
        </p:nvSpPr>
        <p:spPr bwMode="auto">
          <a:xfrm>
            <a:off x="457200" y="5029200"/>
            <a:ext cx="8229600" cy="1009650"/>
          </a:xfrm>
          <a:prstGeom prst="rect">
            <a:avLst/>
          </a:prstGeom>
          <a:noFill/>
          <a:ln w="9525">
            <a:noFill/>
            <a:miter lim="800000"/>
            <a:headEnd/>
            <a:tailEnd/>
          </a:ln>
        </p:spPr>
        <p:txBody>
          <a:bodyPr/>
          <a:lstStyle/>
          <a:p>
            <a:endParaRPr lang="en-US" sz="2000">
              <a:latin typeface="Times New Roman" pitchFamily="-110" charset="0"/>
            </a:endParaRPr>
          </a:p>
        </p:txBody>
      </p:sp>
      <p:sp>
        <p:nvSpPr>
          <p:cNvPr id="14341" name="TextBox 6"/>
          <p:cNvSpPr txBox="1">
            <a:spLocks noChangeArrowheads="1"/>
          </p:cNvSpPr>
          <p:nvPr/>
        </p:nvSpPr>
        <p:spPr bwMode="auto">
          <a:xfrm>
            <a:off x="-3175" y="6163575"/>
            <a:ext cx="9144000" cy="646112"/>
          </a:xfrm>
          <a:prstGeom prst="rect">
            <a:avLst/>
          </a:prstGeom>
          <a:noFill/>
          <a:ln w="9525">
            <a:noFill/>
            <a:miter lim="800000"/>
            <a:headEnd/>
            <a:tailEnd/>
          </a:ln>
        </p:spPr>
        <p:txBody>
          <a:bodyPr/>
          <a:lstStyle/>
          <a:p>
            <a:r>
              <a:rPr lang="en-US" sz="1400" i="1">
                <a:latin typeface="Times New Roman" pitchFamily="-110" charset="0"/>
              </a:rPr>
              <a:t>Figure: Logarithm of EKE calculated from AVISO SSH and from GFDL climate models, CM2.5 and CM2.6 (adapted from Delworth et al. 2012). Bottom right is a snapshot of SST from CM2.6 simulation.</a:t>
            </a:r>
            <a:endParaRPr lang="en-US" sz="1400" i="1">
              <a:solidFill>
                <a:srgbClr val="595959"/>
              </a:solidFill>
              <a:latin typeface="Times New Roman" pitchFamily="-110" charset="0"/>
            </a:endParaRPr>
          </a:p>
        </p:txBody>
      </p:sp>
      <p:sp>
        <p:nvSpPr>
          <p:cNvPr id="32774" name="Content Placeholder 2"/>
          <p:cNvSpPr txBox="1">
            <a:spLocks/>
          </p:cNvSpPr>
          <p:nvPr/>
        </p:nvSpPr>
        <p:spPr bwMode="auto">
          <a:xfrm>
            <a:off x="457200" y="5033275"/>
            <a:ext cx="8229600" cy="1009650"/>
          </a:xfrm>
          <a:prstGeom prst="rect">
            <a:avLst/>
          </a:prstGeom>
          <a:noFill/>
          <a:ln w="9525">
            <a:noFill/>
            <a:miter lim="800000"/>
            <a:headEnd/>
            <a:tailEnd/>
          </a:ln>
        </p:spPr>
        <p:txBody>
          <a:bodyPr/>
          <a:lstStyle/>
          <a:p>
            <a:r>
              <a:rPr lang="en-US" sz="2000" dirty="0">
                <a:latin typeface="Times New Roman" pitchFamily="-110" charset="0"/>
              </a:rPr>
              <a:t>Goal: advance understanding of processes controlling the MOC pathways in the South Atlantic, and their sensitivity to predicted climate change scenarios using state-of-the-art eddy-permitting and eddy-resolving climate models.</a:t>
            </a:r>
          </a:p>
          <a:p>
            <a:pPr algn="just" eaLnBrk="0" hangingPunct="0">
              <a:buClr>
                <a:srgbClr val="0BD0D9"/>
              </a:buClr>
              <a:buSzPct val="95000"/>
              <a:buFont typeface="Wingdings 2" pitchFamily="-110" charset="2"/>
              <a:buChar char=""/>
            </a:pPr>
            <a:endParaRPr lang="en-US" sz="2000" dirty="0">
              <a:latin typeface="Times New Roman" pitchFamily="-110" charset="0"/>
            </a:endParaRPr>
          </a:p>
        </p:txBody>
      </p:sp>
      <p:pic>
        <p:nvPicPr>
          <p:cNvPr id="14343" name="Picture 10"/>
          <p:cNvPicPr>
            <a:picLocks noChangeAspect="1"/>
          </p:cNvPicPr>
          <p:nvPr/>
        </p:nvPicPr>
        <p:blipFill>
          <a:blip r:embed="rId3"/>
          <a:srcRect/>
          <a:stretch>
            <a:fillRect/>
          </a:stretch>
        </p:blipFill>
        <p:spPr bwMode="auto">
          <a:xfrm>
            <a:off x="1828800" y="1431237"/>
            <a:ext cx="5580063" cy="3657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457200" y="139700"/>
            <a:ext cx="8229600" cy="1143000"/>
          </a:xfrm>
        </p:spPr>
        <p:txBody>
          <a:bodyPr/>
          <a:lstStyle/>
          <a:p>
            <a:r>
              <a:rPr lang="en-US" b="1" dirty="0" smtClean="0">
                <a:solidFill>
                  <a:srgbClr val="FF0000"/>
                </a:solidFill>
                <a:effectLst>
                  <a:outerShdw blurRad="38100" dist="38100" dir="2700000" algn="tl">
                    <a:srgbClr val="000000">
                      <a:alpha val="43137"/>
                    </a:srgbClr>
                  </a:outerShdw>
                </a:effectLst>
                <a:latin typeface="Times New Roman" pitchFamily="18" charset="0"/>
                <a:ea typeface="ＭＳ Ｐゴシック" pitchFamily="34" charset="-128"/>
                <a:cs typeface="Times New Roman" pitchFamily="18" charset="0"/>
              </a:rPr>
              <a:t>Objective</a:t>
            </a:r>
          </a:p>
        </p:txBody>
      </p:sp>
      <p:sp>
        <p:nvSpPr>
          <p:cNvPr id="3075" name="Rectangle 6"/>
          <p:cNvSpPr>
            <a:spLocks noChangeArrowheads="1"/>
          </p:cNvSpPr>
          <p:nvPr/>
        </p:nvSpPr>
        <p:spPr bwMode="auto">
          <a:xfrm>
            <a:off x="493713" y="1282700"/>
            <a:ext cx="8148637" cy="2862322"/>
          </a:xfrm>
          <a:prstGeom prst="rect">
            <a:avLst/>
          </a:prstGeom>
          <a:noFill/>
          <a:ln w="9525">
            <a:noFill/>
            <a:miter lim="800000"/>
            <a:headEnd/>
            <a:tailEnd/>
          </a:ln>
        </p:spPr>
        <p:txBody>
          <a:bodyPr>
            <a:spAutoFit/>
          </a:bodyPr>
          <a:lstStyle/>
          <a:p>
            <a:pPr algn="just"/>
            <a:r>
              <a:rPr lang="en-US" sz="2400" b="1" dirty="0" smtClean="0">
                <a:latin typeface="+mn-lt"/>
                <a:cs typeface="Times New Roman" pitchFamily="18" charset="0"/>
              </a:rPr>
              <a:t>The </a:t>
            </a:r>
            <a:r>
              <a:rPr lang="en-US" sz="2400" b="1" dirty="0">
                <a:latin typeface="+mn-lt"/>
                <a:cs typeface="Times New Roman" pitchFamily="18" charset="0"/>
              </a:rPr>
              <a:t>overarching goal of the SAMOC initiative is to observe and understand the mechanisms that control the mean and time-varying MOC in the South Atlantic and the </a:t>
            </a:r>
            <a:r>
              <a:rPr lang="en-US" sz="2400" b="1" dirty="0" smtClean="0">
                <a:latin typeface="+mn-lt"/>
                <a:cs typeface="Times New Roman" pitchFamily="18" charset="0"/>
              </a:rPr>
              <a:t>inter-ocean </a:t>
            </a:r>
            <a:r>
              <a:rPr lang="en-US" sz="2400" b="1" dirty="0">
                <a:latin typeface="+mn-lt"/>
                <a:cs typeface="Times New Roman" pitchFamily="18" charset="0"/>
              </a:rPr>
              <a:t>exchanges. </a:t>
            </a:r>
            <a:r>
              <a:rPr lang="en-US" sz="2400" b="1" dirty="0" smtClean="0">
                <a:latin typeface="+mn-lt"/>
                <a:cs typeface="Times New Roman" pitchFamily="18" charset="0"/>
              </a:rPr>
              <a:t>Advance our knowledge of the South Atlantic MOC is </a:t>
            </a:r>
            <a:r>
              <a:rPr lang="en-US" sz="2400" b="1" dirty="0">
                <a:latin typeface="+mn-lt"/>
                <a:cs typeface="Times New Roman" pitchFamily="18" charset="0"/>
              </a:rPr>
              <a:t>crucial to improving our understanding of climate system variability.</a:t>
            </a:r>
          </a:p>
          <a:p>
            <a:endParaRPr lang="en-US" dirty="0">
              <a:solidFill>
                <a:srgbClr val="002060"/>
              </a:solidFill>
            </a:endParaRPr>
          </a:p>
          <a:p>
            <a:endParaRPr lang="en-US" dirty="0">
              <a:solidFill>
                <a:srgbClr val="0000FF"/>
              </a:solidFill>
              <a:latin typeface="Comic Sans MS" pitchFamily="66"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06152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atest.gif"/>
          <p:cNvPicPr>
            <a:picLocks noChangeAspect="1"/>
          </p:cNvPicPr>
          <p:nvPr/>
        </p:nvPicPr>
        <p:blipFill>
          <a:blip r:embed="rId2"/>
          <a:stretch>
            <a:fillRect/>
          </a:stretch>
        </p:blipFill>
        <p:spPr>
          <a:xfrm>
            <a:off x="855726" y="890017"/>
            <a:ext cx="7455297" cy="4791456"/>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9"/>
          <p:cNvPicPr>
            <a:picLocks noChangeAspect="1"/>
          </p:cNvPicPr>
          <p:nvPr/>
        </p:nvPicPr>
        <p:blipFill>
          <a:blip r:embed="rId2"/>
          <a:srcRect l="3481" t="4396" r="4211" b="4396"/>
          <a:stretch>
            <a:fillRect/>
          </a:stretch>
        </p:blipFill>
        <p:spPr bwMode="auto">
          <a:xfrm>
            <a:off x="5600098" y="172505"/>
            <a:ext cx="3398762" cy="3358300"/>
          </a:xfrm>
          <a:prstGeom prst="rect">
            <a:avLst/>
          </a:prstGeom>
          <a:noFill/>
          <a:ln w="9525">
            <a:noFill/>
            <a:miter lim="800000"/>
            <a:headEnd/>
            <a:tailEnd/>
          </a:ln>
        </p:spPr>
      </p:pic>
      <p:sp>
        <p:nvSpPr>
          <p:cNvPr id="5" name="Text Box 132"/>
          <p:cNvSpPr txBox="1">
            <a:spLocks noChangeArrowheads="1"/>
          </p:cNvSpPr>
          <p:nvPr/>
        </p:nvSpPr>
        <p:spPr bwMode="auto">
          <a:xfrm>
            <a:off x="5745238" y="3471329"/>
            <a:ext cx="3231621" cy="1011167"/>
          </a:xfrm>
          <a:prstGeom prst="rect">
            <a:avLst/>
          </a:prstGeom>
          <a:noFill/>
          <a:ln w="9525">
            <a:noFill/>
            <a:miter lim="800000"/>
            <a:headEnd/>
            <a:tailEnd/>
          </a:ln>
        </p:spPr>
        <p:txBody>
          <a:bodyPr wrap="square" lIns="86989" tIns="43494" rIns="86989" bIns="43494">
            <a:prstTxWarp prst="textNoShape">
              <a:avLst/>
            </a:prstTxWarp>
            <a:spAutoFit/>
          </a:bodyPr>
          <a:lstStyle/>
          <a:p>
            <a:pPr algn="just"/>
            <a:r>
              <a:rPr lang="en-US" sz="1200" i="1" dirty="0">
                <a:latin typeface="GoudyOlSt BT" pitchFamily="18" charset="0"/>
              </a:rPr>
              <a:t>Map illustrating the locations of the four </a:t>
            </a:r>
            <a:r>
              <a:rPr lang="en-US" sz="1200" i="1" dirty="0" smtClean="0">
                <a:latin typeface="GoudyOlSt BT" pitchFamily="18" charset="0"/>
              </a:rPr>
              <a:t>PIES/CPIES </a:t>
            </a:r>
            <a:r>
              <a:rPr lang="en-US" sz="1200" i="1" dirty="0">
                <a:latin typeface="GoudyOlSt BT" pitchFamily="18" charset="0"/>
              </a:rPr>
              <a:t>deployed in the</a:t>
            </a:r>
            <a:r>
              <a:rPr lang="en-US" sz="1200" i="1" dirty="0" smtClean="0">
                <a:latin typeface="GoudyOlSt BT" pitchFamily="18" charset="0"/>
              </a:rPr>
              <a:t> ‘Southwest Atlantic MOC’ pilot </a:t>
            </a:r>
            <a:r>
              <a:rPr lang="en-US" sz="1200" i="1" dirty="0">
                <a:latin typeface="GoudyOlSt BT" pitchFamily="18" charset="0"/>
              </a:rPr>
              <a:t>array in March 2009.</a:t>
            </a:r>
            <a:r>
              <a:rPr lang="en-US" sz="1200" i="1" dirty="0" smtClean="0">
                <a:latin typeface="GoudyOlSt BT" pitchFamily="18" charset="0"/>
              </a:rPr>
              <a:t> Blue </a:t>
            </a:r>
            <a:r>
              <a:rPr lang="en-US" sz="1200" i="1" dirty="0">
                <a:latin typeface="GoudyOlSt BT" pitchFamily="18" charset="0"/>
              </a:rPr>
              <a:t>vectors are velocity at 20 </a:t>
            </a:r>
            <a:r>
              <a:rPr lang="en-US" sz="1200" i="1" dirty="0" err="1">
                <a:latin typeface="GoudyOlSt BT" pitchFamily="18" charset="0"/>
              </a:rPr>
              <a:t>m</a:t>
            </a:r>
            <a:r>
              <a:rPr lang="en-US" sz="1200" i="1" dirty="0">
                <a:latin typeface="GoudyOlSt BT" pitchFamily="18" charset="0"/>
              </a:rPr>
              <a:t> measured by SADCP during the deployment cruise.</a:t>
            </a:r>
          </a:p>
        </p:txBody>
      </p:sp>
      <p:pic>
        <p:nvPicPr>
          <p:cNvPr id="6" name="Picture 41"/>
          <p:cNvPicPr>
            <a:picLocks noChangeAspect="1"/>
          </p:cNvPicPr>
          <p:nvPr/>
        </p:nvPicPr>
        <p:blipFill>
          <a:blip r:embed="rId3"/>
          <a:srcRect l="3627" r="5710"/>
          <a:stretch>
            <a:fillRect/>
          </a:stretch>
        </p:blipFill>
        <p:spPr bwMode="auto">
          <a:xfrm>
            <a:off x="278190" y="1914278"/>
            <a:ext cx="5007431" cy="3004459"/>
          </a:xfrm>
          <a:prstGeom prst="rect">
            <a:avLst/>
          </a:prstGeom>
          <a:noFill/>
          <a:ln w="9525">
            <a:noFill/>
            <a:miter lim="800000"/>
            <a:headEnd/>
            <a:tailEnd/>
          </a:ln>
        </p:spPr>
      </p:pic>
      <p:sp>
        <p:nvSpPr>
          <p:cNvPr id="7" name="Text Box 132"/>
          <p:cNvSpPr txBox="1">
            <a:spLocks noChangeArrowheads="1"/>
          </p:cNvSpPr>
          <p:nvPr/>
        </p:nvSpPr>
        <p:spPr bwMode="auto">
          <a:xfrm>
            <a:off x="278189" y="4918737"/>
            <a:ext cx="5007431" cy="1011167"/>
          </a:xfrm>
          <a:prstGeom prst="rect">
            <a:avLst/>
          </a:prstGeom>
          <a:noFill/>
          <a:ln w="9525">
            <a:noFill/>
            <a:miter lim="800000"/>
            <a:headEnd/>
            <a:tailEnd/>
          </a:ln>
        </p:spPr>
        <p:txBody>
          <a:bodyPr wrap="square" lIns="86989" tIns="43494" rIns="86989" bIns="43494">
            <a:prstTxWarp prst="textNoShape">
              <a:avLst/>
            </a:prstTxWarp>
            <a:spAutoFit/>
          </a:bodyPr>
          <a:lstStyle/>
          <a:p>
            <a:pPr algn="just"/>
            <a:r>
              <a:rPr lang="en-US" sz="1200" i="1" dirty="0" smtClean="0">
                <a:solidFill>
                  <a:srgbClr val="000000"/>
                </a:solidFill>
                <a:latin typeface="GoudyOlSt BT" pitchFamily="18" charset="0"/>
              </a:rPr>
              <a:t>The Deep Western Boundary Current flow observed over the first year of the pilot array.  Absolute flow is shown as well as transports </a:t>
            </a:r>
            <a:r>
              <a:rPr lang="en-US" sz="1200" i="1" dirty="0">
                <a:solidFill>
                  <a:srgbClr val="000000"/>
                </a:solidFill>
                <a:latin typeface="GoudyOlSt BT" pitchFamily="18" charset="0"/>
              </a:rPr>
              <a:t>relative to an assumed level of no motion (i.e. baroclinic) and the reference layer transports (i.e. barotropic</a:t>
            </a:r>
            <a:r>
              <a:rPr lang="en-US" sz="1200" i="1" dirty="0" smtClean="0">
                <a:solidFill>
                  <a:srgbClr val="000000"/>
                </a:solidFill>
                <a:latin typeface="GoudyOlSt BT" pitchFamily="18" charset="0"/>
              </a:rPr>
              <a:t>); the two components demonstrates </a:t>
            </a:r>
            <a:r>
              <a:rPr lang="en-US" sz="1200" i="1" dirty="0">
                <a:solidFill>
                  <a:srgbClr val="000000"/>
                </a:solidFill>
                <a:latin typeface="GoudyOlSt BT" pitchFamily="18" charset="0"/>
              </a:rPr>
              <a:t>occasional compensation, but no correlation.  </a:t>
            </a:r>
          </a:p>
        </p:txBody>
      </p:sp>
      <p:sp>
        <p:nvSpPr>
          <p:cNvPr id="8" name="Rectangle 62"/>
          <p:cNvSpPr>
            <a:spLocks noChangeArrowheads="1"/>
          </p:cNvSpPr>
          <p:nvPr/>
        </p:nvSpPr>
        <p:spPr bwMode="auto">
          <a:xfrm>
            <a:off x="145146" y="201390"/>
            <a:ext cx="5140476" cy="1195833"/>
          </a:xfrm>
          <a:prstGeom prst="rect">
            <a:avLst/>
          </a:prstGeom>
          <a:noFill/>
          <a:ln w="9525">
            <a:noFill/>
            <a:miter lim="800000"/>
            <a:headEnd/>
            <a:tailEnd/>
          </a:ln>
        </p:spPr>
        <p:txBody>
          <a:bodyPr wrap="square" lIns="86989" tIns="43494" rIns="86989" bIns="43494">
            <a:prstTxWarp prst="textNoShape">
              <a:avLst/>
            </a:prstTxWarp>
            <a:spAutoFit/>
          </a:bodyPr>
          <a:lstStyle/>
          <a:p>
            <a:pPr algn="ctr"/>
            <a:r>
              <a:rPr lang="en-US" b="1" dirty="0">
                <a:solidFill>
                  <a:srgbClr val="000000"/>
                </a:solidFill>
                <a:latin typeface="GoudyOlSt BT" pitchFamily="18" charset="0"/>
              </a:rPr>
              <a:t>Deep Western Boundary Current transport variability in the South</a:t>
            </a:r>
            <a:r>
              <a:rPr lang="en-US" b="1" dirty="0" smtClean="0">
                <a:solidFill>
                  <a:srgbClr val="000000"/>
                </a:solidFill>
                <a:latin typeface="GoudyOlSt BT" pitchFamily="18" charset="0"/>
              </a:rPr>
              <a:t> Atlantic </a:t>
            </a:r>
            <a:r>
              <a:rPr lang="en-US" b="1" dirty="0">
                <a:solidFill>
                  <a:srgbClr val="000000"/>
                </a:solidFill>
                <a:latin typeface="GoudyOlSt BT" pitchFamily="18" charset="0"/>
              </a:rPr>
              <a:t>– Preliminary results from</a:t>
            </a:r>
            <a:r>
              <a:rPr lang="en-US" b="1" dirty="0" smtClean="0">
                <a:solidFill>
                  <a:srgbClr val="000000"/>
                </a:solidFill>
                <a:latin typeface="GoudyOlSt BT" pitchFamily="18" charset="0"/>
              </a:rPr>
              <a:t> the ‘Southwest Atlantic MOC’ (SAM) </a:t>
            </a:r>
            <a:r>
              <a:rPr lang="en-US" b="1" dirty="0">
                <a:solidFill>
                  <a:srgbClr val="000000"/>
                </a:solidFill>
                <a:latin typeface="GoudyOlSt BT" pitchFamily="18" charset="0"/>
              </a:rPr>
              <a:t>pilot array at 34.5°S</a:t>
            </a:r>
          </a:p>
        </p:txBody>
      </p:sp>
      <p:sp>
        <p:nvSpPr>
          <p:cNvPr id="9" name="Text Box 132"/>
          <p:cNvSpPr txBox="1">
            <a:spLocks noChangeArrowheads="1"/>
          </p:cNvSpPr>
          <p:nvPr/>
        </p:nvSpPr>
        <p:spPr bwMode="auto">
          <a:xfrm>
            <a:off x="241905" y="6266135"/>
            <a:ext cx="8502953" cy="457169"/>
          </a:xfrm>
          <a:prstGeom prst="rect">
            <a:avLst/>
          </a:prstGeom>
          <a:noFill/>
          <a:ln w="9525">
            <a:noFill/>
            <a:miter lim="800000"/>
            <a:headEnd/>
            <a:tailEnd/>
          </a:ln>
        </p:spPr>
        <p:txBody>
          <a:bodyPr wrap="square" lIns="86989" tIns="43494" rIns="86989" bIns="43494">
            <a:prstTxWarp prst="textNoShape">
              <a:avLst/>
            </a:prstTxWarp>
            <a:spAutoFit/>
          </a:bodyPr>
          <a:lstStyle/>
          <a:p>
            <a:pPr algn="just"/>
            <a:r>
              <a:rPr lang="en-US" sz="1200" i="1" dirty="0" smtClean="0">
                <a:solidFill>
                  <a:srgbClr val="000000"/>
                </a:solidFill>
                <a:latin typeface="GoudyOlSt BT" pitchFamily="18" charset="0"/>
              </a:rPr>
              <a:t>Meinen, C. S., A. R. </a:t>
            </a:r>
            <a:r>
              <a:rPr lang="en-US" sz="1200" i="1" dirty="0" err="1" smtClean="0">
                <a:solidFill>
                  <a:srgbClr val="000000"/>
                </a:solidFill>
                <a:latin typeface="GoudyOlSt BT" pitchFamily="18" charset="0"/>
              </a:rPr>
              <a:t>Piola</a:t>
            </a:r>
            <a:r>
              <a:rPr lang="en-US" sz="1200" i="1" dirty="0" smtClean="0">
                <a:solidFill>
                  <a:srgbClr val="000000"/>
                </a:solidFill>
                <a:latin typeface="GoudyOlSt BT" pitchFamily="18" charset="0"/>
              </a:rPr>
              <a:t>, R. C. Perez, and S. L. Garzoli, Deep Western Boundary Current transport variability in the South Atlantic: Preliminary results from a pilot array at 34.5°S, Ocean Science, (submitted), 2012.</a:t>
            </a:r>
            <a:endParaRPr lang="en-US" sz="1200" i="1" dirty="0">
              <a:solidFill>
                <a:srgbClr val="000000"/>
              </a:solidFill>
              <a:latin typeface="GoudyOlSt BT" pitchFamily="18" charset="0"/>
            </a:endParaRPr>
          </a:p>
        </p:txBody>
      </p:sp>
    </p:spTree>
    <p:extLst>
      <p:ext uri="{BB962C8B-B14F-4D97-AF65-F5344CB8AC3E}">
        <p14:creationId xmlns:p14="http://schemas.microsoft.com/office/powerpoint/2010/main" val="19350184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457200" y="1155"/>
            <a:ext cx="8229600" cy="1143000"/>
          </a:xfrm>
        </p:spPr>
        <p:txBody>
          <a:bodyPr/>
          <a:lstStyle/>
          <a:p>
            <a:r>
              <a:rPr lang="en-US" b="1" dirty="0" smtClean="0">
                <a:solidFill>
                  <a:srgbClr val="FF0000"/>
                </a:solidFill>
                <a:effectLst>
                  <a:outerShdw blurRad="38100" dist="38100" dir="2700000" algn="tl">
                    <a:srgbClr val="000000">
                      <a:alpha val="43137"/>
                    </a:srgbClr>
                  </a:outerShdw>
                </a:effectLst>
                <a:latin typeface="Times New Roman" pitchFamily="18" charset="0"/>
                <a:ea typeface="ＭＳ Ｐゴシック" pitchFamily="34" charset="-128"/>
                <a:cs typeface="Times New Roman" pitchFamily="18" charset="0"/>
              </a:rPr>
              <a:t>Motivation</a:t>
            </a:r>
          </a:p>
        </p:txBody>
      </p:sp>
      <p:sp>
        <p:nvSpPr>
          <p:cNvPr id="3075" name="Rectangle 6"/>
          <p:cNvSpPr>
            <a:spLocks noChangeArrowheads="1"/>
          </p:cNvSpPr>
          <p:nvPr/>
        </p:nvSpPr>
        <p:spPr bwMode="auto">
          <a:xfrm>
            <a:off x="4084320" y="1248589"/>
            <a:ext cx="4791456" cy="4893647"/>
          </a:xfrm>
          <a:prstGeom prst="rect">
            <a:avLst/>
          </a:prstGeom>
          <a:noFill/>
          <a:ln w="9525">
            <a:noFill/>
            <a:miter lim="800000"/>
            <a:headEnd/>
            <a:tailEnd/>
          </a:ln>
        </p:spPr>
        <p:txBody>
          <a:bodyPr wrap="square">
            <a:spAutoFit/>
          </a:bodyPr>
          <a:lstStyle/>
          <a:p>
            <a:pPr algn="just"/>
            <a:r>
              <a:rPr lang="en-US" sz="2400" dirty="0" smtClean="0">
                <a:latin typeface="Times New Roman" pitchFamily="18" charset="0"/>
                <a:cs typeface="Times New Roman" pitchFamily="18" charset="0"/>
              </a:rPr>
              <a:t>The South </a:t>
            </a:r>
            <a:r>
              <a:rPr lang="en-US" sz="2400" dirty="0">
                <a:latin typeface="Times New Roman" pitchFamily="18" charset="0"/>
                <a:cs typeface="Times New Roman" pitchFamily="18" charset="0"/>
              </a:rPr>
              <a:t>Atlantic is the </a:t>
            </a:r>
            <a:r>
              <a:rPr lang="en-US" sz="2400" dirty="0" smtClean="0">
                <a:latin typeface="Times New Roman" pitchFamily="18" charset="0"/>
                <a:cs typeface="Times New Roman" pitchFamily="18" charset="0"/>
              </a:rPr>
              <a:t>only ocean basin transporting heat </a:t>
            </a:r>
            <a:r>
              <a:rPr lang="en-US" sz="2400" dirty="0" err="1" smtClean="0">
                <a:latin typeface="Times New Roman" pitchFamily="18" charset="0"/>
                <a:cs typeface="Times New Roman" pitchFamily="18" charset="0"/>
              </a:rPr>
              <a:t>equatorward</a:t>
            </a:r>
            <a:r>
              <a:rPr lang="en-US" sz="2400" dirty="0" smtClean="0">
                <a:latin typeface="Times New Roman" pitchFamily="18" charset="0"/>
                <a:cs typeface="Times New Roman" pitchFamily="18" charset="0"/>
              </a:rPr>
              <a:t> as </a:t>
            </a:r>
            <a:r>
              <a:rPr lang="en-US" sz="2400" dirty="0">
                <a:latin typeface="Times New Roman" pitchFamily="18" charset="0"/>
                <a:cs typeface="Times New Roman" pitchFamily="18" charset="0"/>
              </a:rPr>
              <a:t>upper layer </a:t>
            </a:r>
            <a:r>
              <a:rPr lang="en-US" sz="2400" dirty="0" smtClean="0">
                <a:latin typeface="Times New Roman" pitchFamily="18" charset="0"/>
                <a:cs typeface="Times New Roman" pitchFamily="18" charset="0"/>
              </a:rPr>
              <a:t>warm water </a:t>
            </a:r>
            <a:r>
              <a:rPr lang="en-US" sz="2400" dirty="0">
                <a:latin typeface="Times New Roman" pitchFamily="18" charset="0"/>
                <a:cs typeface="Times New Roman" pitchFamily="18" charset="0"/>
              </a:rPr>
              <a:t>spreads northward to compensate for the southward export of colder North Atlantic Deep Water</a:t>
            </a:r>
            <a:r>
              <a:rPr lang="en-US" sz="2400" dirty="0" smtClean="0">
                <a:latin typeface="Times New Roman" pitchFamily="18" charset="0"/>
                <a:cs typeface="Times New Roman" pitchFamily="18" charset="0"/>
              </a:rPr>
              <a:t>. As such, </a:t>
            </a:r>
            <a:r>
              <a:rPr lang="en-US" sz="2400" dirty="0">
                <a:latin typeface="Times New Roman" pitchFamily="18" charset="0"/>
                <a:cs typeface="Times New Roman" pitchFamily="18" charset="0"/>
              </a:rPr>
              <a:t>it plays a unique role in the global energy </a:t>
            </a:r>
            <a:r>
              <a:rPr lang="en-US" sz="2400" dirty="0" smtClean="0">
                <a:latin typeface="Times New Roman" pitchFamily="18" charset="0"/>
                <a:cs typeface="Times New Roman" pitchFamily="18" charset="0"/>
              </a:rPr>
              <a:t>balance. </a:t>
            </a:r>
          </a:p>
          <a:p>
            <a:pPr algn="just"/>
            <a:endParaRPr lang="en-US" sz="2400" dirty="0">
              <a:latin typeface="Times New Roman" pitchFamily="18" charset="0"/>
              <a:cs typeface="Times New Roman" pitchFamily="18" charset="0"/>
            </a:endParaRPr>
          </a:p>
          <a:p>
            <a:pPr algn="just"/>
            <a:r>
              <a:rPr lang="en-US" sz="2400" dirty="0" smtClean="0">
                <a:latin typeface="Times New Roman" pitchFamily="18" charset="0"/>
                <a:cs typeface="Times New Roman" pitchFamily="18" charset="0"/>
              </a:rPr>
              <a:t>Our </a:t>
            </a:r>
            <a:r>
              <a:rPr lang="en-US" sz="2400" dirty="0">
                <a:latin typeface="Times New Roman" pitchFamily="18" charset="0"/>
                <a:cs typeface="Times New Roman" pitchFamily="18" charset="0"/>
              </a:rPr>
              <a:t>ability to understand and quantify this northward flow is crucial to properly model and forecast weather and climate. </a:t>
            </a:r>
          </a:p>
        </p:txBody>
      </p:sp>
      <p:pic>
        <p:nvPicPr>
          <p:cNvPr id="4" name="Picture 3" descr="THC_SAB4_atl.jpg"/>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270917" y="1282700"/>
            <a:ext cx="3590242" cy="4803499"/>
          </a:xfrm>
          <a:prstGeom prst="rect">
            <a:avLst/>
          </a:prstGeom>
          <a:ln w="38100" cmpd="sng">
            <a:solidFill>
              <a:schemeClr val="tx2">
                <a:lumMod val="60000"/>
                <a:lumOff val="40000"/>
              </a:schemeClr>
            </a:solidFill>
          </a:ln>
        </p:spPr>
      </p:pic>
    </p:spTree>
    <p:extLst>
      <p:ext uri="{BB962C8B-B14F-4D97-AF65-F5344CB8AC3E}">
        <p14:creationId xmlns:p14="http://schemas.microsoft.com/office/powerpoint/2010/main" val="245299464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790161" y="3796544"/>
            <a:ext cx="4251023" cy="2414900"/>
          </a:xfrm>
          <a:prstGeom prst="rect">
            <a:avLst/>
          </a:prstGeom>
        </p:spPr>
      </p:pic>
      <p:sp>
        <p:nvSpPr>
          <p:cNvPr id="7" name="Rectangle 6"/>
          <p:cNvSpPr/>
          <p:nvPr/>
        </p:nvSpPr>
        <p:spPr>
          <a:xfrm>
            <a:off x="5157215" y="3931388"/>
            <a:ext cx="3706369" cy="156966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1600" dirty="0">
                <a:solidFill>
                  <a:schemeClr val="tx1"/>
                </a:solidFill>
                <a:latin typeface="Times New Roman" pitchFamily="18" charset="0"/>
                <a:cs typeface="Times New Roman" pitchFamily="18" charset="0"/>
              </a:rPr>
              <a:t>T</a:t>
            </a:r>
            <a:r>
              <a:rPr lang="en-US" sz="1600" dirty="0" smtClean="0">
                <a:solidFill>
                  <a:schemeClr val="tx1"/>
                </a:solidFill>
                <a:latin typeface="Times New Roman" pitchFamily="18" charset="0"/>
                <a:cs typeface="Times New Roman" pitchFamily="18" charset="0"/>
              </a:rPr>
              <a:t>he </a:t>
            </a:r>
            <a:r>
              <a:rPr lang="en-US" sz="1600" dirty="0">
                <a:solidFill>
                  <a:schemeClr val="tx1"/>
                </a:solidFill>
                <a:latin typeface="Times New Roman" pitchFamily="18" charset="0"/>
                <a:cs typeface="Times New Roman" pitchFamily="18" charset="0"/>
              </a:rPr>
              <a:t>South Atlantic is not just a passive conduit for NADW and other deep water-masses formed in the North Atlantic and Southern Ocean, but instead actively participates in their transformation as they are exchanged with the other ocean </a:t>
            </a:r>
            <a:r>
              <a:rPr lang="en-US" sz="1600" dirty="0" smtClean="0">
                <a:solidFill>
                  <a:schemeClr val="tx1"/>
                </a:solidFill>
                <a:latin typeface="Times New Roman" pitchFamily="18" charset="0"/>
                <a:cs typeface="Times New Roman" pitchFamily="18" charset="0"/>
              </a:rPr>
              <a:t>basins</a:t>
            </a:r>
            <a:endParaRPr lang="en-US" sz="1600" dirty="0">
              <a:solidFill>
                <a:schemeClr val="tx1"/>
              </a:solidFill>
              <a:latin typeface="Times New Roman" pitchFamily="18" charset="0"/>
              <a:cs typeface="Times New Roman" pitchFamily="18" charset="0"/>
            </a:endParaRPr>
          </a:p>
        </p:txBody>
      </p:sp>
      <p:pic>
        <p:nvPicPr>
          <p:cNvPr id="9" name="Picture 8" descr="tra_3299.png"/>
          <p:cNvPicPr>
            <a:picLocks noChangeAspect="1"/>
          </p:cNvPicPr>
          <p:nvPr/>
        </p:nvPicPr>
        <p:blipFill rotWithShape="1">
          <a:blip r:embed="rId4">
            <a:extLst>
              <a:ext uri="{28A0092B-C50C-407E-A947-70E740481C1C}">
                <a14:useLocalDpi xmlns:a14="http://schemas.microsoft.com/office/drawing/2010/main" val="0"/>
              </a:ext>
            </a:extLst>
          </a:blip>
          <a:srcRect l="7461" r="5308" b="6725"/>
          <a:stretch/>
        </p:blipFill>
        <p:spPr>
          <a:xfrm>
            <a:off x="3040308" y="816459"/>
            <a:ext cx="2999811" cy="2405745"/>
          </a:xfrm>
          <a:prstGeom prst="rect">
            <a:avLst/>
          </a:prstGeom>
        </p:spPr>
      </p:pic>
      <p:pic>
        <p:nvPicPr>
          <p:cNvPr id="10" name="Picture 9" descr="tra_1132.png"/>
          <p:cNvPicPr>
            <a:picLocks noChangeAspect="1"/>
          </p:cNvPicPr>
          <p:nvPr/>
        </p:nvPicPr>
        <p:blipFill rotWithShape="1">
          <a:blip r:embed="rId5">
            <a:extLst>
              <a:ext uri="{28A0092B-C50C-407E-A947-70E740481C1C}">
                <a14:useLocalDpi xmlns:a14="http://schemas.microsoft.com/office/drawing/2010/main" val="0"/>
              </a:ext>
            </a:extLst>
          </a:blip>
          <a:srcRect l="7891" r="5738" b="7031"/>
          <a:stretch/>
        </p:blipFill>
        <p:spPr>
          <a:xfrm>
            <a:off x="120931" y="816458"/>
            <a:ext cx="2970236" cy="2397852"/>
          </a:xfrm>
          <a:prstGeom prst="rect">
            <a:avLst/>
          </a:prstGeom>
        </p:spPr>
      </p:pic>
      <p:pic>
        <p:nvPicPr>
          <p:cNvPr id="4" name="Picture 3"/>
          <p:cNvPicPr>
            <a:picLocks noChangeAspect="1"/>
          </p:cNvPicPr>
          <p:nvPr/>
        </p:nvPicPr>
        <p:blipFill>
          <a:blip r:embed="rId6"/>
          <a:stretch>
            <a:fillRect/>
          </a:stretch>
        </p:blipFill>
        <p:spPr>
          <a:xfrm>
            <a:off x="4779264" y="5620990"/>
            <a:ext cx="1511318" cy="1180908"/>
          </a:xfrm>
          <a:prstGeom prst="rect">
            <a:avLst/>
          </a:prstGeom>
        </p:spPr>
      </p:pic>
      <p:sp>
        <p:nvSpPr>
          <p:cNvPr id="11" name="TextBox 10"/>
          <p:cNvSpPr txBox="1"/>
          <p:nvPr/>
        </p:nvSpPr>
        <p:spPr>
          <a:xfrm>
            <a:off x="0" y="5871"/>
            <a:ext cx="1580322" cy="4001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2000" dirty="0" smtClean="0">
                <a:latin typeface="Comic Sans MS"/>
                <a:cs typeface="Comic Sans MS"/>
              </a:rPr>
              <a:t>Motivation</a:t>
            </a:r>
            <a:endParaRPr lang="en-US" sz="2000" dirty="0">
              <a:latin typeface="Comic Sans MS"/>
              <a:cs typeface="Comic Sans MS"/>
            </a:endParaRPr>
          </a:p>
        </p:txBody>
      </p:sp>
      <p:sp>
        <p:nvSpPr>
          <p:cNvPr id="2" name="TextBox 1"/>
          <p:cNvSpPr txBox="1"/>
          <p:nvPr/>
        </p:nvSpPr>
        <p:spPr>
          <a:xfrm>
            <a:off x="6096756" y="1136965"/>
            <a:ext cx="2925324" cy="1569660"/>
          </a:xfrm>
          <a:prstGeom prst="rect">
            <a:avLst/>
          </a:prstGeom>
          <a:noFill/>
        </p:spPr>
        <p:txBody>
          <a:bodyPr wrap="square" rtlCol="0">
            <a:spAutoFit/>
          </a:bodyPr>
          <a:lstStyle/>
          <a:p>
            <a:pPr algn="just"/>
            <a:r>
              <a:rPr lang="en-US" sz="1600" dirty="0">
                <a:latin typeface="Times New Roman" pitchFamily="18" charset="0"/>
                <a:cs typeface="Times New Roman" pitchFamily="18" charset="0"/>
              </a:rPr>
              <a:t>A portion of the South Atlantic upper waters is produced locally, but most of the South Atlantic upper waters are thought to originate in the Pacific and Indian oceans. </a:t>
            </a:r>
          </a:p>
        </p:txBody>
      </p:sp>
    </p:spTree>
    <p:extLst>
      <p:ext uri="{BB962C8B-B14F-4D97-AF65-F5344CB8AC3E}">
        <p14:creationId xmlns:p14="http://schemas.microsoft.com/office/powerpoint/2010/main" val="177272252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26720" y="598827"/>
            <a:ext cx="8314943" cy="604011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000" b="1" dirty="0" smtClean="0">
                <a:solidFill>
                  <a:schemeClr val="tx1"/>
                </a:solidFill>
                <a:latin typeface="Times New Roman" pitchFamily="18" charset="0"/>
                <a:cs typeface="Times New Roman" pitchFamily="18" charset="0"/>
              </a:rPr>
              <a:t>Disagreements </a:t>
            </a:r>
            <a:r>
              <a:rPr lang="en-US" sz="2000" b="1" dirty="0">
                <a:solidFill>
                  <a:schemeClr val="tx1"/>
                </a:solidFill>
                <a:latin typeface="Times New Roman" pitchFamily="18" charset="0"/>
                <a:cs typeface="Times New Roman" pitchFamily="18" charset="0"/>
              </a:rPr>
              <a:t>between models and </a:t>
            </a:r>
            <a:r>
              <a:rPr lang="en-US" sz="2000" b="1" dirty="0" smtClean="0">
                <a:solidFill>
                  <a:schemeClr val="tx1"/>
                </a:solidFill>
                <a:latin typeface="Times New Roman" pitchFamily="18" charset="0"/>
                <a:cs typeface="Times New Roman" pitchFamily="18" charset="0"/>
              </a:rPr>
              <a:t>observations:</a:t>
            </a:r>
          </a:p>
          <a:p>
            <a:pPr marL="342900" indent="-342900">
              <a:buFont typeface="Wingdings" pitchFamily="2" charset="2"/>
              <a:buChar char="§"/>
            </a:pPr>
            <a:r>
              <a:rPr lang="en-US" sz="2000" dirty="0" smtClean="0">
                <a:solidFill>
                  <a:schemeClr val="tx1"/>
                </a:solidFill>
                <a:latin typeface="Times New Roman" pitchFamily="18" charset="0"/>
                <a:cs typeface="Times New Roman" pitchFamily="18" charset="0"/>
              </a:rPr>
              <a:t>The </a:t>
            </a:r>
            <a:r>
              <a:rPr lang="en-US" sz="2000" dirty="0">
                <a:solidFill>
                  <a:schemeClr val="tx1"/>
                </a:solidFill>
                <a:latin typeface="Times New Roman" pitchFamily="18" charset="0"/>
                <a:cs typeface="Times New Roman" pitchFamily="18" charset="0"/>
              </a:rPr>
              <a:t>observed annual cycles of the </a:t>
            </a:r>
            <a:r>
              <a:rPr lang="en-US" sz="2000" dirty="0" smtClean="0">
                <a:solidFill>
                  <a:schemeClr val="tx1"/>
                </a:solidFill>
                <a:latin typeface="Times New Roman" pitchFamily="18" charset="0"/>
                <a:cs typeface="Times New Roman" pitchFamily="18" charset="0"/>
              </a:rPr>
              <a:t>MHT </a:t>
            </a:r>
            <a:r>
              <a:rPr lang="en-US" sz="2000" dirty="0">
                <a:solidFill>
                  <a:schemeClr val="tx1"/>
                </a:solidFill>
                <a:latin typeface="Times New Roman" pitchFamily="18" charset="0"/>
                <a:cs typeface="Times New Roman" pitchFamily="18" charset="0"/>
              </a:rPr>
              <a:t>and the MOC are almost non-existent. Models, in contrast, show a strong annual cycle for the </a:t>
            </a:r>
            <a:r>
              <a:rPr lang="en-US" sz="2000" dirty="0" smtClean="0">
                <a:solidFill>
                  <a:schemeClr val="tx1"/>
                </a:solidFill>
                <a:latin typeface="Times New Roman" pitchFamily="18" charset="0"/>
                <a:cs typeface="Times New Roman" pitchFamily="18" charset="0"/>
              </a:rPr>
              <a:t>MHT and MOC, which is dominated by </a:t>
            </a:r>
            <a:r>
              <a:rPr lang="en-US" sz="2000" dirty="0">
                <a:solidFill>
                  <a:schemeClr val="tx1"/>
                </a:solidFill>
                <a:latin typeface="Times New Roman" pitchFamily="18" charset="0"/>
                <a:cs typeface="Times New Roman" pitchFamily="18" charset="0"/>
              </a:rPr>
              <a:t>the Ekman </a:t>
            </a:r>
            <a:r>
              <a:rPr lang="en-US" sz="2000" dirty="0" smtClean="0">
                <a:solidFill>
                  <a:schemeClr val="tx1"/>
                </a:solidFill>
                <a:latin typeface="Times New Roman" pitchFamily="18" charset="0"/>
                <a:cs typeface="Times New Roman" pitchFamily="18" charset="0"/>
              </a:rPr>
              <a:t>component.</a:t>
            </a:r>
          </a:p>
          <a:p>
            <a:pPr marL="342900" indent="-342900">
              <a:buFont typeface="Wingdings" pitchFamily="2" charset="2"/>
              <a:buChar char="§"/>
            </a:pPr>
            <a:endParaRPr lang="en-US" sz="2000" dirty="0">
              <a:solidFill>
                <a:schemeClr val="tx1"/>
              </a:solidFill>
              <a:latin typeface="Times New Roman" pitchFamily="18" charset="0"/>
              <a:cs typeface="Times New Roman" pitchFamily="18" charset="0"/>
            </a:endParaRPr>
          </a:p>
          <a:p>
            <a:endParaRPr lang="en-US" sz="2000" dirty="0" smtClean="0">
              <a:solidFill>
                <a:schemeClr val="tx1"/>
              </a:solidFill>
              <a:latin typeface="Times New Roman" pitchFamily="18" charset="0"/>
              <a:cs typeface="Times New Roman" pitchFamily="18" charset="0"/>
            </a:endParaRPr>
          </a:p>
          <a:p>
            <a:endParaRPr lang="en-US" sz="2000" dirty="0">
              <a:solidFill>
                <a:schemeClr val="tx1"/>
              </a:solidFill>
              <a:latin typeface="Times New Roman" pitchFamily="18" charset="0"/>
              <a:cs typeface="Times New Roman" pitchFamily="18" charset="0"/>
            </a:endParaRPr>
          </a:p>
          <a:p>
            <a:endParaRPr lang="en-US" sz="2000" dirty="0" smtClean="0">
              <a:solidFill>
                <a:schemeClr val="tx1"/>
              </a:solidFill>
              <a:latin typeface="Times New Roman" pitchFamily="18" charset="0"/>
              <a:cs typeface="Times New Roman" pitchFamily="18" charset="0"/>
            </a:endParaRPr>
          </a:p>
          <a:p>
            <a:endParaRPr lang="en-US" sz="2000" dirty="0">
              <a:solidFill>
                <a:schemeClr val="tx1"/>
              </a:solidFill>
              <a:latin typeface="Times New Roman" pitchFamily="18" charset="0"/>
              <a:cs typeface="Times New Roman" pitchFamily="18" charset="0"/>
            </a:endParaRPr>
          </a:p>
          <a:p>
            <a:endParaRPr lang="en-US" sz="2000" dirty="0" smtClean="0">
              <a:solidFill>
                <a:schemeClr val="tx1"/>
              </a:solidFill>
              <a:latin typeface="Times New Roman" pitchFamily="18" charset="0"/>
              <a:cs typeface="Times New Roman" pitchFamily="18" charset="0"/>
            </a:endParaRPr>
          </a:p>
          <a:p>
            <a:endParaRPr lang="en-US" sz="2000" dirty="0">
              <a:solidFill>
                <a:schemeClr val="tx1"/>
              </a:solidFill>
              <a:latin typeface="Times New Roman" pitchFamily="18" charset="0"/>
              <a:cs typeface="Times New Roman" pitchFamily="18" charset="0"/>
            </a:endParaRPr>
          </a:p>
          <a:p>
            <a:endParaRPr lang="en-US" sz="2000" dirty="0" smtClean="0">
              <a:solidFill>
                <a:schemeClr val="tx1"/>
              </a:solidFill>
              <a:latin typeface="Times New Roman" pitchFamily="18" charset="0"/>
              <a:cs typeface="Times New Roman" pitchFamily="18" charset="0"/>
            </a:endParaRPr>
          </a:p>
          <a:p>
            <a:endParaRPr lang="en-US" sz="2000" dirty="0">
              <a:solidFill>
                <a:schemeClr val="tx1"/>
              </a:solidFill>
              <a:latin typeface="Times New Roman" pitchFamily="18" charset="0"/>
              <a:cs typeface="Times New Roman" pitchFamily="18" charset="0"/>
            </a:endParaRPr>
          </a:p>
          <a:p>
            <a:endParaRPr lang="en-US" sz="2000" dirty="0">
              <a:solidFill>
                <a:schemeClr val="tx1"/>
              </a:solidFill>
              <a:latin typeface="Times New Roman" pitchFamily="18" charset="0"/>
              <a:cs typeface="Times New Roman" pitchFamily="18" charset="0"/>
            </a:endParaRPr>
          </a:p>
          <a:p>
            <a:endParaRPr lang="en-US" sz="2000" dirty="0">
              <a:solidFill>
                <a:schemeClr val="tx1"/>
              </a:solidFill>
              <a:latin typeface="Times New Roman" pitchFamily="18" charset="0"/>
              <a:cs typeface="Times New Roman" pitchFamily="18" charset="0"/>
            </a:endParaRPr>
          </a:p>
          <a:p>
            <a:pPr marL="342900" indent="-342900">
              <a:buFont typeface="Wingdings" pitchFamily="2" charset="2"/>
              <a:buChar char="§"/>
            </a:pPr>
            <a:r>
              <a:rPr lang="en-US" sz="2000" dirty="0" smtClean="0">
                <a:solidFill>
                  <a:schemeClr val="tx1"/>
                </a:solidFill>
                <a:latin typeface="Times New Roman" pitchFamily="18" charset="0"/>
                <a:cs typeface="Times New Roman" pitchFamily="18" charset="0"/>
              </a:rPr>
              <a:t>The </a:t>
            </a:r>
            <a:r>
              <a:rPr lang="en-US" sz="2000" dirty="0">
                <a:solidFill>
                  <a:schemeClr val="tx1"/>
                </a:solidFill>
                <a:latin typeface="Times New Roman" pitchFamily="18" charset="0"/>
                <a:cs typeface="Times New Roman" pitchFamily="18" charset="0"/>
              </a:rPr>
              <a:t>direction of the </a:t>
            </a:r>
            <a:r>
              <a:rPr lang="en-US" sz="2000" dirty="0" smtClean="0">
                <a:solidFill>
                  <a:schemeClr val="tx1"/>
                </a:solidFill>
                <a:latin typeface="Times New Roman" pitchFamily="18" charset="0"/>
                <a:cs typeface="Times New Roman" pitchFamily="18" charset="0"/>
              </a:rPr>
              <a:t>freshwater </a:t>
            </a:r>
            <a:r>
              <a:rPr lang="en-US" sz="2000" dirty="0">
                <a:solidFill>
                  <a:schemeClr val="tx1"/>
                </a:solidFill>
                <a:latin typeface="Times New Roman" pitchFamily="18" charset="0"/>
                <a:cs typeface="Times New Roman" pitchFamily="18" charset="0"/>
              </a:rPr>
              <a:t>flux within the </a:t>
            </a:r>
            <a:r>
              <a:rPr lang="en-US" sz="2000" dirty="0" smtClean="0">
                <a:solidFill>
                  <a:schemeClr val="tx1"/>
                </a:solidFill>
                <a:latin typeface="Times New Roman" pitchFamily="18" charset="0"/>
                <a:cs typeface="Times New Roman" pitchFamily="18" charset="0"/>
              </a:rPr>
              <a:t> South Atlantic </a:t>
            </a:r>
            <a:r>
              <a:rPr lang="en-US" sz="2000" dirty="0">
                <a:solidFill>
                  <a:schemeClr val="tx1"/>
                </a:solidFill>
                <a:latin typeface="Times New Roman" pitchFamily="18" charset="0"/>
                <a:cs typeface="Times New Roman" pitchFamily="18" charset="0"/>
              </a:rPr>
              <a:t>sector, which is an indicator for the stability of the overturning </a:t>
            </a:r>
            <a:r>
              <a:rPr lang="en-US" sz="2000" dirty="0" smtClean="0">
                <a:solidFill>
                  <a:schemeClr val="tx1"/>
                </a:solidFill>
                <a:latin typeface="Times New Roman" pitchFamily="18" charset="0"/>
                <a:cs typeface="Times New Roman" pitchFamily="18" charset="0"/>
              </a:rPr>
              <a:t>circulation.</a:t>
            </a:r>
          </a:p>
          <a:p>
            <a:pPr marL="742950" lvl="1" indent="-285750" algn="just">
              <a:buFont typeface="Wingdings" pitchFamily="2" charset="2"/>
              <a:buChar char="Ø"/>
            </a:pPr>
            <a:r>
              <a:rPr lang="en-US" i="1" dirty="0" smtClean="0">
                <a:latin typeface="Times New Roman" pitchFamily="18" charset="0"/>
                <a:cs typeface="Times New Roman" pitchFamily="18" charset="0"/>
              </a:rPr>
              <a:t>Observations:  </a:t>
            </a:r>
            <a:r>
              <a:rPr lang="en-US" i="1" dirty="0" err="1" smtClean="0">
                <a:latin typeface="Times New Roman" pitchFamily="18" charset="0"/>
                <a:cs typeface="Times New Roman" pitchFamily="18" charset="0"/>
              </a:rPr>
              <a:t>M</a:t>
            </a:r>
            <a:r>
              <a:rPr lang="en-US" i="1" baseline="-25000" dirty="0" err="1" smtClean="0">
                <a:latin typeface="Times New Roman" pitchFamily="18" charset="0"/>
                <a:cs typeface="Times New Roman" pitchFamily="18" charset="0"/>
              </a:rPr>
              <a:t>ov</a:t>
            </a:r>
            <a:r>
              <a:rPr lang="en-US" i="1" dirty="0" smtClean="0">
                <a:latin typeface="Times New Roman" pitchFamily="18" charset="0"/>
                <a:cs typeface="Times New Roman" pitchFamily="18" charset="0"/>
              </a:rPr>
              <a:t>&lt; 0 (positive freshwater flux feedback), MOC </a:t>
            </a:r>
            <a:r>
              <a:rPr lang="en-US" i="1" dirty="0">
                <a:latin typeface="Times New Roman" pitchFamily="18" charset="0"/>
                <a:cs typeface="Times New Roman" pitchFamily="18" charset="0"/>
              </a:rPr>
              <a:t>is </a:t>
            </a:r>
            <a:r>
              <a:rPr lang="en-US" i="1" dirty="0" err="1" smtClean="0">
                <a:latin typeface="Times New Roman" pitchFamily="18" charset="0"/>
                <a:cs typeface="Times New Roman" pitchFamily="18" charset="0"/>
              </a:rPr>
              <a:t>bistable</a:t>
            </a:r>
            <a:r>
              <a:rPr lang="en-US" i="1" dirty="0" smtClean="0">
                <a:latin typeface="Times New Roman" pitchFamily="18" charset="0"/>
                <a:cs typeface="Times New Roman" pitchFamily="18" charset="0"/>
              </a:rPr>
              <a:t>.</a:t>
            </a:r>
          </a:p>
          <a:p>
            <a:pPr marL="742950" lvl="1" indent="-285750" algn="just">
              <a:buFont typeface="Wingdings" pitchFamily="2" charset="2"/>
              <a:buChar char="Ø"/>
            </a:pPr>
            <a:r>
              <a:rPr lang="en-US" i="1" dirty="0" smtClean="0">
                <a:solidFill>
                  <a:schemeClr val="tx1"/>
                </a:solidFill>
                <a:latin typeface="Times New Roman" pitchFamily="18" charset="0"/>
                <a:cs typeface="Times New Roman" pitchFamily="18" charset="0"/>
              </a:rPr>
              <a:t>Models: </a:t>
            </a:r>
            <a:r>
              <a:rPr lang="en-US" i="1" dirty="0" err="1" smtClean="0">
                <a:latin typeface="Times New Roman" pitchFamily="18" charset="0"/>
                <a:cs typeface="Times New Roman" pitchFamily="18" charset="0"/>
              </a:rPr>
              <a:t>M</a:t>
            </a:r>
            <a:r>
              <a:rPr lang="en-US" i="1" baseline="-25000" dirty="0" err="1" smtClean="0">
                <a:latin typeface="Times New Roman" pitchFamily="18" charset="0"/>
                <a:cs typeface="Times New Roman" pitchFamily="18" charset="0"/>
              </a:rPr>
              <a:t>ov</a:t>
            </a:r>
            <a:r>
              <a:rPr lang="en-US" i="1" dirty="0" smtClean="0">
                <a:latin typeface="Times New Roman" pitchFamily="18" charset="0"/>
                <a:cs typeface="Times New Roman" pitchFamily="18" charset="0"/>
              </a:rPr>
              <a:t>&gt; 0 (negative freshwater flux feedback), MOC is stable.</a:t>
            </a:r>
            <a:endParaRPr lang="en-US" i="1" dirty="0" smtClean="0">
              <a:solidFill>
                <a:schemeClr val="tx1"/>
              </a:solidFill>
              <a:latin typeface="Times New Roman" pitchFamily="18" charset="0"/>
              <a:cs typeface="Times New Roman" pitchFamily="18" charset="0"/>
            </a:endParaRPr>
          </a:p>
          <a:p>
            <a:pPr algn="ctr"/>
            <a:endParaRPr lang="en-US" sz="1050" dirty="0">
              <a:solidFill>
                <a:schemeClr val="tx1"/>
              </a:solidFill>
            </a:endParaRPr>
          </a:p>
        </p:txBody>
      </p:sp>
      <p:pic>
        <p:nvPicPr>
          <p:cNvPr id="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88641" y="2029865"/>
            <a:ext cx="2857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83024" y="2029865"/>
            <a:ext cx="2857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0" y="5871"/>
            <a:ext cx="1580322" cy="4001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2000" dirty="0" smtClean="0">
                <a:latin typeface="Comic Sans MS"/>
                <a:cs typeface="Comic Sans MS"/>
              </a:rPr>
              <a:t>Motivation</a:t>
            </a:r>
            <a:endParaRPr lang="en-US" sz="2000" dirty="0">
              <a:latin typeface="Comic Sans MS"/>
              <a:cs typeface="Comic Sans MS"/>
            </a:endParaRPr>
          </a:p>
        </p:txBody>
      </p:sp>
    </p:spTree>
    <p:extLst>
      <p:ext uri="{BB962C8B-B14F-4D97-AF65-F5344CB8AC3E}">
        <p14:creationId xmlns:p14="http://schemas.microsoft.com/office/powerpoint/2010/main" val="22215477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167149" y="11884"/>
            <a:ext cx="8849032" cy="1143000"/>
          </a:xfrm>
        </p:spPr>
        <p:txBody>
          <a:bodyPr/>
          <a:lstStyle/>
          <a:p>
            <a:r>
              <a:rPr lang="en-US" sz="3600" b="1" dirty="0" smtClean="0">
                <a:solidFill>
                  <a:srgbClr val="FF0000"/>
                </a:solidFill>
                <a:effectLst>
                  <a:outerShdw blurRad="38100" dist="38100" dir="2700000" algn="tl">
                    <a:srgbClr val="000000">
                      <a:alpha val="43137"/>
                    </a:srgbClr>
                  </a:outerShdw>
                </a:effectLst>
                <a:latin typeface="Times New Roman" pitchFamily="18" charset="0"/>
                <a:ea typeface="ＭＳ Ｐゴシック" pitchFamily="34" charset="-128"/>
                <a:cs typeface="Times New Roman" pitchFamily="18" charset="0"/>
              </a:rPr>
              <a:t>SAMOC Workshops</a:t>
            </a:r>
          </a:p>
        </p:txBody>
      </p:sp>
      <p:sp>
        <p:nvSpPr>
          <p:cNvPr id="7" name="Rectangle 6"/>
          <p:cNvSpPr/>
          <p:nvPr/>
        </p:nvSpPr>
        <p:spPr>
          <a:xfrm>
            <a:off x="457200" y="1282700"/>
            <a:ext cx="8340725" cy="3785652"/>
          </a:xfrm>
          <a:prstGeom prst="rect">
            <a:avLst/>
          </a:prstGeom>
        </p:spPr>
        <p:txBody>
          <a:bodyPr>
            <a:spAutoFit/>
          </a:bodyPr>
          <a:lstStyle/>
          <a:p>
            <a:pPr algn="just">
              <a:defRPr/>
            </a:pPr>
            <a:r>
              <a:rPr lang="en-US" sz="2000" dirty="0">
                <a:latin typeface="Times New Roman" pitchFamily="18" charset="0"/>
                <a:cs typeface="Times New Roman" pitchFamily="18" charset="0"/>
              </a:rPr>
              <a:t>Four international SAMOC workshops have been held to date, bringing together the international scientific community to share results on the South Atlantic MOC and to design an integrated observational system.</a:t>
            </a:r>
          </a:p>
          <a:p>
            <a:pPr marL="342900" indent="-342900">
              <a:spcBef>
                <a:spcPts val="600"/>
              </a:spcBef>
              <a:buFont typeface="Wingdings" pitchFamily="2" charset="2"/>
              <a:buChar char="§"/>
              <a:defRPr/>
            </a:pPr>
            <a:r>
              <a:rPr lang="en-US" sz="2000" b="1" dirty="0">
                <a:solidFill>
                  <a:srgbClr val="0000FF"/>
                </a:solidFill>
                <a:latin typeface="Times New Roman" pitchFamily="18" charset="0"/>
                <a:cs typeface="Times New Roman" pitchFamily="18" charset="0"/>
              </a:rPr>
              <a:t>SAMOC I (Buenos Aires, Argentina, May 2007)</a:t>
            </a:r>
          </a:p>
          <a:p>
            <a:pPr marL="342900" indent="-342900">
              <a:spcBef>
                <a:spcPts val="600"/>
              </a:spcBef>
              <a:buFont typeface="Wingdings" pitchFamily="2" charset="2"/>
              <a:buChar char="§"/>
              <a:defRPr/>
            </a:pPr>
            <a:r>
              <a:rPr lang="en-US" sz="2000" b="1" dirty="0">
                <a:solidFill>
                  <a:srgbClr val="0000FF"/>
                </a:solidFill>
                <a:latin typeface="Times New Roman" pitchFamily="18" charset="0"/>
                <a:cs typeface="Times New Roman" pitchFamily="18" charset="0"/>
              </a:rPr>
              <a:t>SAMOC II (Paris, France, July 2009)</a:t>
            </a:r>
          </a:p>
          <a:p>
            <a:pPr marL="342900" indent="-342900">
              <a:spcBef>
                <a:spcPts val="600"/>
              </a:spcBef>
              <a:buFont typeface="Wingdings" pitchFamily="2" charset="2"/>
              <a:buChar char="§"/>
              <a:defRPr/>
            </a:pPr>
            <a:r>
              <a:rPr lang="en-US" sz="2000" b="1" dirty="0">
                <a:solidFill>
                  <a:srgbClr val="0000FF"/>
                </a:solidFill>
                <a:latin typeface="Times New Roman" pitchFamily="18" charset="0"/>
                <a:cs typeface="Times New Roman" pitchFamily="18" charset="0"/>
              </a:rPr>
              <a:t>SAMOC III (Rio de Janeiro, Brazil, May 2010)</a:t>
            </a:r>
          </a:p>
          <a:p>
            <a:pPr marL="342900" indent="-342900">
              <a:spcBef>
                <a:spcPts val="600"/>
              </a:spcBef>
              <a:buFont typeface="Wingdings" pitchFamily="2" charset="2"/>
              <a:buChar char="§"/>
              <a:defRPr/>
            </a:pPr>
            <a:r>
              <a:rPr lang="en-US" sz="2000" b="1" dirty="0">
                <a:solidFill>
                  <a:srgbClr val="0000FF"/>
                </a:solidFill>
                <a:latin typeface="Times New Roman" pitchFamily="18" charset="0"/>
                <a:cs typeface="Times New Roman" pitchFamily="18" charset="0"/>
              </a:rPr>
              <a:t>SAMOC IV (Simons Town, South Africa, September 2011)</a:t>
            </a:r>
          </a:p>
          <a:p>
            <a:pPr algn="just">
              <a:defRPr/>
            </a:pPr>
            <a:endParaRPr lang="en-US" sz="2000" dirty="0">
              <a:latin typeface="Times New Roman" pitchFamily="18" charset="0"/>
              <a:cs typeface="Times New Roman" pitchFamily="18" charset="0"/>
            </a:endParaRPr>
          </a:p>
          <a:p>
            <a:pPr algn="just">
              <a:defRPr/>
            </a:pPr>
            <a:r>
              <a:rPr lang="en-US" sz="2000" dirty="0">
                <a:latin typeface="Times New Roman" pitchFamily="18" charset="0"/>
                <a:cs typeface="Times New Roman" pitchFamily="18" charset="0"/>
              </a:rPr>
              <a:t>Participants at the workshops have come from Argentina, Brazil, France, Germany, Italy, Spain, </a:t>
            </a:r>
            <a:r>
              <a:rPr lang="en-US" sz="2000" dirty="0" smtClean="0">
                <a:latin typeface="Times New Roman" pitchFamily="18" charset="0"/>
                <a:cs typeface="Times New Roman" pitchFamily="18" charset="0"/>
              </a:rPr>
              <a:t>Netherlands</a:t>
            </a:r>
            <a:r>
              <a:rPr lang="en-US" sz="2000" dirty="0">
                <a:latin typeface="Times New Roman" pitchFamily="18" charset="0"/>
                <a:cs typeface="Times New Roman" pitchFamily="18" charset="0"/>
              </a:rPr>
              <a:t>, Russia, South Africa, Uruguay, the United Kingdom, and the United States</a:t>
            </a:r>
            <a:r>
              <a:rPr lang="en-US" sz="2000" dirty="0" smtClean="0">
                <a:latin typeface="Times New Roman" pitchFamily="18" charset="0"/>
                <a:cs typeface="Times New Roman" pitchFamily="18" charset="0"/>
              </a:rPr>
              <a:t>.</a:t>
            </a:r>
          </a:p>
        </p:txBody>
      </p:sp>
      <p:sp>
        <p:nvSpPr>
          <p:cNvPr id="4" name="TextBox 3"/>
          <p:cNvSpPr txBox="1">
            <a:spLocks noChangeArrowheads="1"/>
          </p:cNvSpPr>
          <p:nvPr/>
        </p:nvSpPr>
        <p:spPr bwMode="auto">
          <a:xfrm>
            <a:off x="365930" y="5477125"/>
            <a:ext cx="8630775" cy="400110"/>
          </a:xfrm>
          <a:prstGeom prst="rect">
            <a:avLst/>
          </a:prstGeom>
          <a:noFill/>
          <a:ln w="9525">
            <a:noFill/>
            <a:miter lim="800000"/>
            <a:headEnd/>
            <a:tailEnd/>
          </a:ln>
        </p:spPr>
        <p:txBody>
          <a:bodyPr wrap="square">
            <a:spAutoFit/>
          </a:bodyPr>
          <a:lstStyle/>
          <a:p>
            <a:r>
              <a:rPr lang="en-US" sz="2000" b="1" dirty="0" smtClean="0">
                <a:solidFill>
                  <a:schemeClr val="tx2"/>
                </a:solidFill>
                <a:latin typeface="Calibri" pitchFamily="34" charset="0"/>
              </a:rPr>
              <a:t>SAMOC </a:t>
            </a:r>
            <a:r>
              <a:rPr lang="en-US" sz="2000" b="1" dirty="0">
                <a:solidFill>
                  <a:schemeClr val="tx2"/>
                </a:solidFill>
                <a:latin typeface="Calibri" pitchFamily="34" charset="0"/>
              </a:rPr>
              <a:t>has been endorsed by the CLIVAR </a:t>
            </a:r>
            <a:r>
              <a:rPr lang="en-US" sz="2000" b="1" dirty="0" smtClean="0">
                <a:solidFill>
                  <a:schemeClr val="tx2"/>
                </a:solidFill>
                <a:latin typeface="Calibri" pitchFamily="34" charset="0"/>
              </a:rPr>
              <a:t>Scientific Steering Group </a:t>
            </a:r>
            <a:r>
              <a:rPr lang="en-US" sz="2000" b="1" dirty="0">
                <a:solidFill>
                  <a:schemeClr val="tx2"/>
                </a:solidFill>
                <a:latin typeface="Calibri" pitchFamily="34" charset="0"/>
              </a:rPr>
              <a:t>in May 2012</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167149" y="11884"/>
            <a:ext cx="8849032" cy="1143000"/>
          </a:xfrm>
        </p:spPr>
        <p:txBody>
          <a:bodyPr/>
          <a:lstStyle/>
          <a:p>
            <a:r>
              <a:rPr lang="en-US" sz="3600" b="1" dirty="0" smtClean="0">
                <a:solidFill>
                  <a:srgbClr val="FF0000"/>
                </a:solidFill>
                <a:effectLst>
                  <a:outerShdw blurRad="38100" dist="38100" dir="2700000" algn="tl">
                    <a:srgbClr val="000000">
                      <a:alpha val="43137"/>
                    </a:srgbClr>
                  </a:outerShdw>
                </a:effectLst>
                <a:latin typeface="Times New Roman" pitchFamily="18" charset="0"/>
                <a:ea typeface="ＭＳ Ｐゴシック" pitchFamily="34" charset="-128"/>
                <a:cs typeface="Times New Roman" pitchFamily="18" charset="0"/>
              </a:rPr>
              <a:t>Outcome of SAMOC Workshops</a:t>
            </a:r>
          </a:p>
        </p:txBody>
      </p:sp>
      <p:sp>
        <p:nvSpPr>
          <p:cNvPr id="7" name="Rectangle 6"/>
          <p:cNvSpPr/>
          <p:nvPr/>
        </p:nvSpPr>
        <p:spPr>
          <a:xfrm>
            <a:off x="457200" y="1154884"/>
            <a:ext cx="8340725" cy="4708981"/>
          </a:xfrm>
          <a:prstGeom prst="rect">
            <a:avLst/>
          </a:prstGeom>
        </p:spPr>
        <p:txBody>
          <a:bodyPr>
            <a:spAutoFit/>
          </a:bodyPr>
          <a:lstStyle/>
          <a:p>
            <a:pPr algn="just">
              <a:spcAft>
                <a:spcPts val="1200"/>
              </a:spcAft>
              <a:defRPr/>
            </a:pPr>
            <a:r>
              <a:rPr lang="en-US" sz="2000" b="1" dirty="0" smtClean="0">
                <a:latin typeface="Times New Roman" pitchFamily="18" charset="0"/>
                <a:cs typeface="Times New Roman" pitchFamily="18" charset="0"/>
              </a:rPr>
              <a:t>Community agrees that 30-35</a:t>
            </a:r>
            <a:r>
              <a:rPr lang="en-US" sz="2000" b="1" dirty="0">
                <a:latin typeface="Times New Roman" pitchFamily="18" charset="0"/>
                <a:cs typeface="Times New Roman" pitchFamily="18" charset="0"/>
                <a:sym typeface="Symbol"/>
              </a:rPr>
              <a:t></a:t>
            </a:r>
            <a:r>
              <a:rPr lang="en-US" sz="2000" b="1" dirty="0">
                <a:latin typeface="Times New Roman" pitchFamily="18" charset="0"/>
                <a:cs typeface="Times New Roman" pitchFamily="18" charset="0"/>
              </a:rPr>
              <a:t>S </a:t>
            </a:r>
            <a:r>
              <a:rPr lang="en-US" sz="2000" b="1" dirty="0">
                <a:latin typeface="Times New Roman" pitchFamily="18" charset="0"/>
                <a:cs typeface="Times New Roman" pitchFamily="18" charset="0"/>
              </a:rPr>
              <a:t>i</a:t>
            </a:r>
            <a:r>
              <a:rPr lang="en-US" sz="2000" b="1" dirty="0" smtClean="0">
                <a:latin typeface="Times New Roman" pitchFamily="18" charset="0"/>
                <a:cs typeface="Times New Roman" pitchFamily="18" charset="0"/>
              </a:rPr>
              <a:t>s </a:t>
            </a:r>
            <a:r>
              <a:rPr lang="en-US" sz="2000" b="1" dirty="0">
                <a:latin typeface="Times New Roman" pitchFamily="18" charset="0"/>
                <a:cs typeface="Times New Roman" pitchFamily="18" charset="0"/>
              </a:rPr>
              <a:t>the best latitude to monitor the MOC </a:t>
            </a:r>
            <a:r>
              <a:rPr lang="en-US" sz="2000" b="1" dirty="0" smtClean="0">
                <a:latin typeface="Times New Roman" pitchFamily="18" charset="0"/>
                <a:cs typeface="Times New Roman" pitchFamily="18" charset="0"/>
              </a:rPr>
              <a:t>variability based on </a:t>
            </a:r>
            <a:r>
              <a:rPr lang="en-US" sz="2000" b="1" dirty="0">
                <a:latin typeface="Times New Roman" pitchFamily="18" charset="0"/>
                <a:cs typeface="Times New Roman" pitchFamily="18" charset="0"/>
              </a:rPr>
              <a:t>numerical and theoretical modeling </a:t>
            </a:r>
            <a:r>
              <a:rPr lang="en-US" sz="2000" b="1" dirty="0" smtClean="0">
                <a:latin typeface="Times New Roman" pitchFamily="18" charset="0"/>
                <a:cs typeface="Times New Roman" pitchFamily="18" charset="0"/>
              </a:rPr>
              <a:t>studies.</a:t>
            </a:r>
          </a:p>
          <a:p>
            <a:pPr marL="800100" lvl="1" indent="-342900" algn="just">
              <a:spcAft>
                <a:spcPts val="1200"/>
              </a:spcAft>
              <a:buFont typeface="Wingdings" pitchFamily="2" charset="2"/>
              <a:buChar char="§"/>
              <a:defRPr/>
            </a:pPr>
            <a:r>
              <a:rPr lang="en-US" sz="2000" dirty="0" smtClean="0">
                <a:latin typeface="Times New Roman" pitchFamily="18" charset="0"/>
                <a:cs typeface="Times New Roman" pitchFamily="18" charset="0"/>
              </a:rPr>
              <a:t>Higher </a:t>
            </a:r>
            <a:r>
              <a:rPr lang="en-US" sz="2000" dirty="0">
                <a:latin typeface="Times New Roman" pitchFamily="18" charset="0"/>
                <a:cs typeface="Times New Roman" pitchFamily="18" charset="0"/>
              </a:rPr>
              <a:t>latitudes provide stronger density gradients and larger </a:t>
            </a:r>
            <a:r>
              <a:rPr lang="en-US" sz="2000" dirty="0" err="1">
                <a:latin typeface="Times New Roman" pitchFamily="18" charset="0"/>
                <a:cs typeface="Times New Roman" pitchFamily="18" charset="0"/>
              </a:rPr>
              <a:t>Coriolis</a:t>
            </a:r>
            <a:r>
              <a:rPr lang="en-US" sz="2000" dirty="0">
                <a:latin typeface="Times New Roman" pitchFamily="18" charset="0"/>
                <a:cs typeface="Times New Roman" pitchFamily="18" charset="0"/>
              </a:rPr>
              <a:t> parameter, leading to improved signal-to-noise characteristics for geostrophic velocity </a:t>
            </a:r>
            <a:r>
              <a:rPr lang="en-US" sz="2000" dirty="0" smtClean="0">
                <a:latin typeface="Times New Roman" pitchFamily="18" charset="0"/>
                <a:cs typeface="Times New Roman" pitchFamily="18" charset="0"/>
              </a:rPr>
              <a:t>calculations.</a:t>
            </a:r>
          </a:p>
          <a:p>
            <a:pPr marL="800100" lvl="1" indent="-342900" algn="just">
              <a:spcAft>
                <a:spcPts val="1200"/>
              </a:spcAft>
              <a:buFont typeface="Wingdings" pitchFamily="2" charset="2"/>
              <a:buChar char="§"/>
              <a:defRPr/>
            </a:pPr>
            <a:r>
              <a:rPr lang="en-US" sz="2000" dirty="0" smtClean="0">
                <a:latin typeface="Times New Roman" pitchFamily="18" charset="0"/>
                <a:cs typeface="Times New Roman" pitchFamily="18" charset="0"/>
              </a:rPr>
              <a:t>The strongest </a:t>
            </a:r>
            <a:r>
              <a:rPr lang="en-US" sz="2000" dirty="0">
                <a:latin typeface="Times New Roman" pitchFamily="18" charset="0"/>
                <a:cs typeface="Times New Roman" pitchFamily="18" charset="0"/>
              </a:rPr>
              <a:t>signals are more tightly confined to the boundaries at higher latitudes, </a:t>
            </a:r>
            <a:r>
              <a:rPr lang="en-US" sz="2000" dirty="0" smtClean="0">
                <a:latin typeface="Times New Roman" pitchFamily="18" charset="0"/>
                <a:cs typeface="Times New Roman" pitchFamily="18" charset="0"/>
              </a:rPr>
              <a:t>indicating </a:t>
            </a:r>
            <a:r>
              <a:rPr lang="en-US" sz="2000" dirty="0">
                <a:latin typeface="Times New Roman" pitchFamily="18" charset="0"/>
                <a:cs typeface="Times New Roman" pitchFamily="18" charset="0"/>
              </a:rPr>
              <a:t>that a smaller portion of the trans-basin array requires more intense horizontal </a:t>
            </a:r>
            <a:r>
              <a:rPr lang="en-US" sz="2000" dirty="0" smtClean="0">
                <a:latin typeface="Times New Roman" pitchFamily="18" charset="0"/>
                <a:cs typeface="Times New Roman" pitchFamily="18" charset="0"/>
              </a:rPr>
              <a:t>resolution.</a:t>
            </a:r>
          </a:p>
          <a:p>
            <a:pPr marL="800100" lvl="1" indent="-342900" algn="just">
              <a:spcAft>
                <a:spcPts val="1200"/>
              </a:spcAft>
              <a:buFont typeface="Wingdings" pitchFamily="2" charset="2"/>
              <a:buChar char="§"/>
              <a:defRPr/>
            </a:pPr>
            <a:r>
              <a:rPr lang="en-US" sz="2000" dirty="0" smtClean="0">
                <a:latin typeface="Times New Roman" pitchFamily="18" charset="0"/>
                <a:cs typeface="Times New Roman" pitchFamily="18" charset="0"/>
              </a:rPr>
              <a:t>Estimation </a:t>
            </a:r>
            <a:r>
              <a:rPr lang="en-US" sz="2000" dirty="0">
                <a:latin typeface="Times New Roman" pitchFamily="18" charset="0"/>
                <a:cs typeface="Times New Roman" pitchFamily="18" charset="0"/>
              </a:rPr>
              <a:t>of the stability of the </a:t>
            </a:r>
            <a:r>
              <a:rPr lang="en-US" sz="2000" dirty="0" smtClean="0">
                <a:latin typeface="Times New Roman" pitchFamily="18" charset="0"/>
                <a:cs typeface="Times New Roman" pitchFamily="18" charset="0"/>
              </a:rPr>
              <a:t>MOC is </a:t>
            </a:r>
            <a:r>
              <a:rPr lang="en-US" sz="2000" dirty="0">
                <a:latin typeface="Times New Roman" pitchFamily="18" charset="0"/>
                <a:cs typeface="Times New Roman" pitchFamily="18" charset="0"/>
              </a:rPr>
              <a:t>more favorable at higher latitudes</a:t>
            </a:r>
            <a:r>
              <a:rPr lang="en-US" sz="2000" dirty="0" smtClean="0">
                <a:latin typeface="Times New Roman" pitchFamily="18" charset="0"/>
                <a:cs typeface="Times New Roman" pitchFamily="18" charset="0"/>
              </a:rPr>
              <a:t>.</a:t>
            </a:r>
            <a:endParaRPr lang="en-US" sz="2000" dirty="0">
              <a:latin typeface="Times New Roman" pitchFamily="18" charset="0"/>
              <a:cs typeface="Times New Roman" pitchFamily="18" charset="0"/>
            </a:endParaRPr>
          </a:p>
          <a:p>
            <a:pPr marL="800100" lvl="1" indent="-342900" algn="just">
              <a:spcAft>
                <a:spcPts val="1200"/>
              </a:spcAft>
              <a:buFont typeface="Wingdings" pitchFamily="2" charset="2"/>
              <a:buChar char="§"/>
              <a:defRPr/>
            </a:pPr>
            <a:r>
              <a:rPr lang="en-US" sz="2000" dirty="0" smtClean="0">
                <a:latin typeface="Times New Roman" pitchFamily="18" charset="0"/>
                <a:cs typeface="Times New Roman" pitchFamily="18" charset="0"/>
              </a:rPr>
              <a:t>At </a:t>
            </a:r>
            <a:r>
              <a:rPr lang="en-US" sz="2000" dirty="0">
                <a:latin typeface="Times New Roman" pitchFamily="18" charset="0"/>
                <a:cs typeface="Times New Roman" pitchFamily="18" charset="0"/>
              </a:rPr>
              <a:t>higher latitudes it is possible to utilize less expensive mooring technologies (i.e. </a:t>
            </a:r>
            <a:r>
              <a:rPr lang="en-US" sz="2000" dirty="0" smtClean="0">
                <a:latin typeface="Times New Roman" pitchFamily="18" charset="0"/>
                <a:cs typeface="Times New Roman" pitchFamily="18" charset="0"/>
              </a:rPr>
              <a:t>PIES</a:t>
            </a:r>
            <a:r>
              <a:rPr lang="en-US" sz="2000" dirty="0">
                <a:latin typeface="Times New Roman" pitchFamily="18" charset="0"/>
                <a:cs typeface="Times New Roman" pitchFamily="18" charset="0"/>
              </a:rPr>
              <a:t>), reducing the cost of the overall system and its maintenance. </a:t>
            </a:r>
            <a:endParaRPr lang="en-US" sz="2000"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17743879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46360" y="125424"/>
            <a:ext cx="8478982" cy="6401753"/>
          </a:xfrm>
          <a:prstGeom prst="rect">
            <a:avLst/>
          </a:prstGeom>
        </p:spPr>
        <p:txBody>
          <a:bodyPr wrap="square">
            <a:spAutoFit/>
          </a:bodyPr>
          <a:lstStyle/>
          <a:p>
            <a:pPr algn="ctr">
              <a:defRPr/>
            </a:pPr>
            <a:r>
              <a:rPr lang="en-US" sz="2400" b="1" dirty="0">
                <a:latin typeface="Times New Roman" pitchFamily="18" charset="0"/>
                <a:cs typeface="Times New Roman" pitchFamily="18" charset="0"/>
              </a:rPr>
              <a:t>Partner Institutions</a:t>
            </a:r>
          </a:p>
          <a:p>
            <a:pPr algn="ctr">
              <a:spcAft>
                <a:spcPts val="1200"/>
              </a:spcAft>
              <a:defRPr/>
            </a:pPr>
            <a:r>
              <a:rPr lang="en-US" i="1" dirty="0">
                <a:latin typeface="Times New Roman" pitchFamily="18" charset="0"/>
                <a:cs typeface="Times New Roman" pitchFamily="18" charset="0"/>
              </a:rPr>
              <a:t>(in alphabetical order with country and contacts listed</a:t>
            </a:r>
            <a:r>
              <a:rPr lang="en-US" i="1" dirty="0" smtClean="0">
                <a:latin typeface="Times New Roman" pitchFamily="18" charset="0"/>
                <a:cs typeface="Times New Roman" pitchFamily="18" charset="0"/>
              </a:rPr>
              <a:t>)</a:t>
            </a:r>
            <a:endParaRPr lang="en-US" i="1" dirty="0">
              <a:latin typeface="Times New Roman" pitchFamily="18" charset="0"/>
              <a:cs typeface="Times New Roman" pitchFamily="18" charset="0"/>
            </a:endParaRPr>
          </a:p>
          <a:p>
            <a:pPr>
              <a:defRPr/>
            </a:pPr>
            <a:r>
              <a:rPr lang="en-US" b="1" dirty="0">
                <a:solidFill>
                  <a:srgbClr val="FF0000"/>
                </a:solidFill>
                <a:latin typeface="Times New Roman" pitchFamily="18" charset="0"/>
                <a:cs typeface="Times New Roman" pitchFamily="18" charset="0"/>
              </a:rPr>
              <a:t>Argentina</a:t>
            </a:r>
            <a:r>
              <a:rPr lang="en-US" b="1" dirty="0" smtClean="0">
                <a:solidFill>
                  <a:srgbClr val="FF0000"/>
                </a:solidFill>
                <a:latin typeface="Times New Roman" pitchFamily="18" charset="0"/>
                <a:cs typeface="Times New Roman" pitchFamily="18" charset="0"/>
              </a:rPr>
              <a:t>:   </a:t>
            </a:r>
            <a:r>
              <a:rPr lang="en-US" dirty="0" err="1" smtClean="0">
                <a:latin typeface="Times New Roman" pitchFamily="18" charset="0"/>
                <a:cs typeface="Times New Roman" pitchFamily="18" charset="0"/>
              </a:rPr>
              <a:t>Servicio</a:t>
            </a:r>
            <a:r>
              <a:rPr lang="en-US" dirty="0" smtClean="0">
                <a:latin typeface="Times New Roman" pitchFamily="18" charset="0"/>
                <a:cs typeface="Times New Roman" pitchFamily="18" charset="0"/>
              </a:rPr>
              <a:t> </a:t>
            </a:r>
            <a:r>
              <a:rPr lang="en-US" dirty="0">
                <a:latin typeface="Times New Roman" pitchFamily="18" charset="0"/>
                <a:cs typeface="Times New Roman" pitchFamily="18" charset="0"/>
              </a:rPr>
              <a:t>de </a:t>
            </a:r>
            <a:r>
              <a:rPr lang="en-US" dirty="0" err="1">
                <a:latin typeface="Times New Roman" pitchFamily="18" charset="0"/>
                <a:cs typeface="Times New Roman" pitchFamily="18" charset="0"/>
              </a:rPr>
              <a:t>Hidrografia</a:t>
            </a:r>
            <a:r>
              <a:rPr lang="en-US" dirty="0">
                <a:latin typeface="Times New Roman" pitchFamily="18" charset="0"/>
                <a:cs typeface="Times New Roman" pitchFamily="18" charset="0"/>
              </a:rPr>
              <a:t> Naval (</a:t>
            </a:r>
            <a:r>
              <a:rPr lang="en-US" dirty="0" smtClean="0">
                <a:latin typeface="Times New Roman" pitchFamily="18" charset="0"/>
                <a:cs typeface="Times New Roman" pitchFamily="18" charset="0"/>
              </a:rPr>
              <a:t>A. </a:t>
            </a:r>
            <a:r>
              <a:rPr lang="en-US" dirty="0" err="1">
                <a:latin typeface="Times New Roman" pitchFamily="18" charset="0"/>
                <a:cs typeface="Times New Roman" pitchFamily="18" charset="0"/>
              </a:rPr>
              <a:t>Triosi</a:t>
            </a:r>
            <a:r>
              <a:rPr lang="en-US" dirty="0">
                <a:latin typeface="Times New Roman" pitchFamily="18" charset="0"/>
                <a:cs typeface="Times New Roman" pitchFamily="18" charset="0"/>
              </a:rPr>
              <a:t>) </a:t>
            </a:r>
          </a:p>
          <a:p>
            <a:pPr lvl="1">
              <a:spcAft>
                <a:spcPts val="1200"/>
              </a:spcAft>
              <a:defRPr/>
            </a:pPr>
            <a:r>
              <a:rPr lang="en-US" dirty="0" smtClean="0">
                <a:latin typeface="Times New Roman" pitchFamily="18" charset="0"/>
                <a:cs typeface="Times New Roman" pitchFamily="18" charset="0"/>
              </a:rPr>
              <a:t>	      Universidad </a:t>
            </a:r>
            <a:r>
              <a:rPr lang="en-US" dirty="0">
                <a:latin typeface="Times New Roman" pitchFamily="18" charset="0"/>
                <a:cs typeface="Times New Roman" pitchFamily="18" charset="0"/>
              </a:rPr>
              <a:t>de Buenos Aires (</a:t>
            </a:r>
            <a:r>
              <a:rPr lang="en-US" dirty="0" smtClean="0">
                <a:latin typeface="Times New Roman" pitchFamily="18" charset="0"/>
                <a:cs typeface="Times New Roman" pitchFamily="18" charset="0"/>
              </a:rPr>
              <a:t>A. </a:t>
            </a:r>
            <a:r>
              <a:rPr lang="en-US" dirty="0" err="1">
                <a:latin typeface="Times New Roman" pitchFamily="18" charset="0"/>
                <a:cs typeface="Times New Roman" pitchFamily="18" charset="0"/>
              </a:rPr>
              <a:t>Piola</a:t>
            </a:r>
            <a:r>
              <a:rPr lang="en-US" dirty="0">
                <a:latin typeface="Times New Roman" pitchFamily="18" charset="0"/>
                <a:cs typeface="Times New Roman" pitchFamily="18" charset="0"/>
              </a:rPr>
              <a:t>) </a:t>
            </a:r>
          </a:p>
          <a:p>
            <a:pPr>
              <a:defRPr/>
            </a:pPr>
            <a:r>
              <a:rPr lang="en-US" b="1" dirty="0" smtClean="0">
                <a:solidFill>
                  <a:srgbClr val="FF0000"/>
                </a:solidFill>
                <a:latin typeface="Times New Roman" pitchFamily="18" charset="0"/>
                <a:cs typeface="Times New Roman" pitchFamily="18" charset="0"/>
              </a:rPr>
              <a:t>Brazil:	</a:t>
            </a:r>
            <a:r>
              <a:rPr lang="en-US" dirty="0" err="1" smtClean="0">
                <a:latin typeface="Times New Roman" pitchFamily="18" charset="0"/>
                <a:cs typeface="Times New Roman" pitchFamily="18" charset="0"/>
              </a:rPr>
              <a:t>Universidade</a:t>
            </a:r>
            <a:r>
              <a:rPr lang="en-US" dirty="0" smtClean="0">
                <a:latin typeface="Times New Roman" pitchFamily="18" charset="0"/>
                <a:cs typeface="Times New Roman" pitchFamily="18" charset="0"/>
              </a:rPr>
              <a:t> </a:t>
            </a:r>
            <a:r>
              <a:rPr lang="en-US" dirty="0">
                <a:latin typeface="Times New Roman" pitchFamily="18" charset="0"/>
                <a:cs typeface="Times New Roman" pitchFamily="18" charset="0"/>
              </a:rPr>
              <a:t>de Sao Paulo </a:t>
            </a:r>
            <a:r>
              <a:rPr lang="en-US" dirty="0" smtClean="0">
                <a:latin typeface="Times New Roman" pitchFamily="18" charset="0"/>
                <a:cs typeface="Times New Roman" pitchFamily="18" charset="0"/>
              </a:rPr>
              <a:t>(E. </a:t>
            </a:r>
            <a:r>
              <a:rPr lang="en-US" dirty="0">
                <a:latin typeface="Times New Roman" pitchFamily="18" charset="0"/>
                <a:cs typeface="Times New Roman" pitchFamily="18" charset="0"/>
              </a:rPr>
              <a:t>Campos and </a:t>
            </a:r>
            <a:r>
              <a:rPr lang="en-US" dirty="0" smtClean="0">
                <a:latin typeface="Times New Roman" pitchFamily="18" charset="0"/>
                <a:cs typeface="Times New Roman" pitchFamily="18" charset="0"/>
              </a:rPr>
              <a:t>A. </a:t>
            </a:r>
            <a:r>
              <a:rPr lang="en-US" dirty="0">
                <a:latin typeface="Times New Roman" pitchFamily="18" charset="0"/>
                <a:cs typeface="Times New Roman" pitchFamily="18" charset="0"/>
              </a:rPr>
              <a:t>Fetter) </a:t>
            </a:r>
          </a:p>
          <a:p>
            <a:pPr lvl="1">
              <a:spcAft>
                <a:spcPts val="1200"/>
              </a:spcAft>
              <a:defRPr/>
            </a:pP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Universidade</a:t>
            </a:r>
            <a:r>
              <a:rPr lang="en-US" dirty="0" smtClean="0">
                <a:latin typeface="Times New Roman" pitchFamily="18" charset="0"/>
                <a:cs typeface="Times New Roman" pitchFamily="18" charset="0"/>
              </a:rPr>
              <a:t> </a:t>
            </a:r>
            <a:r>
              <a:rPr lang="en-US" dirty="0">
                <a:latin typeface="Times New Roman" pitchFamily="18" charset="0"/>
                <a:cs typeface="Times New Roman" pitchFamily="18" charset="0"/>
              </a:rPr>
              <a:t>Federal do Rio </a:t>
            </a:r>
            <a:r>
              <a:rPr lang="en-US" dirty="0" smtClean="0">
                <a:latin typeface="Times New Roman" pitchFamily="18" charset="0"/>
                <a:cs typeface="Times New Roman" pitchFamily="18" charset="0"/>
              </a:rPr>
              <a:t>Grande-FURG (M. </a:t>
            </a:r>
            <a:r>
              <a:rPr lang="en-US" dirty="0">
                <a:latin typeface="Times New Roman" pitchFamily="18" charset="0"/>
                <a:cs typeface="Times New Roman" pitchFamily="18" charset="0"/>
              </a:rPr>
              <a:t>Mata) </a:t>
            </a:r>
          </a:p>
          <a:p>
            <a:pPr>
              <a:spcAft>
                <a:spcPts val="1200"/>
              </a:spcAft>
              <a:defRPr/>
            </a:pPr>
            <a:r>
              <a:rPr lang="en-US" b="1" dirty="0">
                <a:solidFill>
                  <a:srgbClr val="FF0000"/>
                </a:solidFill>
                <a:latin typeface="Times New Roman" pitchFamily="18" charset="0"/>
                <a:cs typeface="Times New Roman" pitchFamily="18" charset="0"/>
              </a:rPr>
              <a:t>France:</a:t>
            </a:r>
            <a:r>
              <a:rPr lang="en-US" dirty="0">
                <a:latin typeface="Times New Roman" pitchFamily="18" charset="0"/>
                <a:cs typeface="Times New Roman" pitchFamily="18" charset="0"/>
              </a:rPr>
              <a:t> </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Laboratoire</a:t>
            </a:r>
            <a:r>
              <a:rPr lang="en-US" dirty="0" smtClean="0">
                <a:latin typeface="Times New Roman" pitchFamily="18" charset="0"/>
                <a:cs typeface="Times New Roman" pitchFamily="18" charset="0"/>
              </a:rPr>
              <a:t> </a:t>
            </a:r>
            <a:r>
              <a:rPr lang="en-US" dirty="0">
                <a:latin typeface="Times New Roman" pitchFamily="18" charset="0"/>
                <a:cs typeface="Times New Roman" pitchFamily="18" charset="0"/>
              </a:rPr>
              <a:t>de Physique des Oceans (</a:t>
            </a:r>
            <a:r>
              <a:rPr lang="en-US" dirty="0" smtClean="0">
                <a:latin typeface="Times New Roman" pitchFamily="18" charset="0"/>
                <a:cs typeface="Times New Roman" pitchFamily="18" charset="0"/>
              </a:rPr>
              <a:t>S. </a:t>
            </a:r>
            <a:r>
              <a:rPr lang="en-US" dirty="0" err="1" smtClean="0">
                <a:latin typeface="Times New Roman" pitchFamily="18" charset="0"/>
                <a:cs typeface="Times New Roman" pitchFamily="18" charset="0"/>
              </a:rPr>
              <a:t>Speich</a:t>
            </a:r>
            <a:r>
              <a:rPr lang="en-US" dirty="0">
                <a:latin typeface="Times New Roman" pitchFamily="18" charset="0"/>
                <a:cs typeface="Times New Roman" pitchFamily="18" charset="0"/>
              </a:rPr>
              <a:t>) </a:t>
            </a:r>
          </a:p>
          <a:p>
            <a:pPr>
              <a:defRPr/>
            </a:pPr>
            <a:r>
              <a:rPr lang="en-US" b="1" dirty="0" smtClean="0">
                <a:solidFill>
                  <a:srgbClr val="FF0000"/>
                </a:solidFill>
                <a:latin typeface="Times New Roman" pitchFamily="18" charset="0"/>
                <a:cs typeface="Times New Roman" pitchFamily="18" charset="0"/>
              </a:rPr>
              <a:t>Germany:   </a:t>
            </a:r>
            <a:r>
              <a:rPr lang="en-US" dirty="0" smtClean="0">
                <a:latin typeface="Times New Roman" pitchFamily="18" charset="0"/>
                <a:cs typeface="Times New Roman" pitchFamily="18" charset="0"/>
              </a:rPr>
              <a:t>Alfred </a:t>
            </a:r>
            <a:r>
              <a:rPr lang="en-US" dirty="0">
                <a:latin typeface="Times New Roman" pitchFamily="18" charset="0"/>
                <a:cs typeface="Times New Roman" pitchFamily="18" charset="0"/>
              </a:rPr>
              <a:t>Wegener Institute </a:t>
            </a:r>
            <a:r>
              <a:rPr lang="en-US" dirty="0" smtClean="0">
                <a:latin typeface="Times New Roman" pitchFamily="18" charset="0"/>
                <a:cs typeface="Times New Roman" pitchFamily="18" charset="0"/>
              </a:rPr>
              <a:t>(O. </a:t>
            </a:r>
            <a:r>
              <a:rPr lang="en-US" dirty="0" err="1" smtClean="0">
                <a:latin typeface="Times New Roman" pitchFamily="18" charset="0"/>
                <a:cs typeface="Times New Roman" pitchFamily="18" charset="0"/>
              </a:rPr>
              <a:t>Boebel</a:t>
            </a:r>
            <a:r>
              <a:rPr lang="en-US" dirty="0">
                <a:latin typeface="Times New Roman" pitchFamily="18" charset="0"/>
                <a:cs typeface="Times New Roman" pitchFamily="18" charset="0"/>
              </a:rPr>
              <a:t>) </a:t>
            </a:r>
            <a:endParaRPr lang="en-US" dirty="0" smtClean="0">
              <a:latin typeface="Times New Roman" pitchFamily="18" charset="0"/>
              <a:cs typeface="Times New Roman" pitchFamily="18" charset="0"/>
            </a:endParaRPr>
          </a:p>
          <a:p>
            <a:pPr lvl="1">
              <a:spcAft>
                <a:spcPts val="1200"/>
              </a:spcAft>
              <a:defRPr/>
            </a:pPr>
            <a:r>
              <a:rPr lang="en-US" dirty="0" smtClean="0">
                <a:latin typeface="Times New Roman" pitchFamily="18" charset="0"/>
                <a:cs typeface="Times New Roman" pitchFamily="18" charset="0"/>
              </a:rPr>
              <a:t>	     IFM-GEOMAR</a:t>
            </a:r>
            <a:r>
              <a:rPr lang="en-US" dirty="0">
                <a:latin typeface="Times New Roman" pitchFamily="18" charset="0"/>
                <a:cs typeface="Times New Roman" pitchFamily="18" charset="0"/>
              </a:rPr>
              <a:t>, Leibniz-</a:t>
            </a:r>
            <a:r>
              <a:rPr lang="en-US" dirty="0" err="1">
                <a:latin typeface="Times New Roman" pitchFamily="18" charset="0"/>
                <a:cs typeface="Times New Roman" pitchFamily="18" charset="0"/>
              </a:rPr>
              <a:t>Institut</a:t>
            </a:r>
            <a:r>
              <a:rPr lang="en-US" dirty="0">
                <a:latin typeface="Times New Roman" pitchFamily="18" charset="0"/>
                <a:cs typeface="Times New Roman" pitchFamily="18" charset="0"/>
              </a:rPr>
              <a:t> fur </a:t>
            </a:r>
            <a:r>
              <a:rPr lang="en-US" dirty="0" err="1">
                <a:latin typeface="Times New Roman" pitchFamily="18" charset="0"/>
                <a:cs typeface="Times New Roman" pitchFamily="18" charset="0"/>
              </a:rPr>
              <a:t>Meereswissenschaften</a:t>
            </a:r>
            <a:r>
              <a:rPr lang="en-US" dirty="0">
                <a:latin typeface="Times New Roman" pitchFamily="18" charset="0"/>
                <a:cs typeface="Times New Roman" pitchFamily="18" charset="0"/>
              </a:rPr>
              <a:t> </a:t>
            </a:r>
            <a:r>
              <a:rPr lang="en-US" dirty="0" smtClean="0">
                <a:latin typeface="Times New Roman" pitchFamily="18" charset="0"/>
                <a:cs typeface="Times New Roman" pitchFamily="18" charset="0"/>
              </a:rPr>
              <a:t>(P. </a:t>
            </a:r>
            <a:r>
              <a:rPr lang="en-US" dirty="0">
                <a:latin typeface="Times New Roman" pitchFamily="18" charset="0"/>
                <a:cs typeface="Times New Roman" pitchFamily="18" charset="0"/>
              </a:rPr>
              <a:t>Brandt) </a:t>
            </a:r>
            <a:endParaRPr lang="en-US" dirty="0" smtClean="0">
              <a:latin typeface="Times New Roman" pitchFamily="18" charset="0"/>
              <a:cs typeface="Times New Roman" pitchFamily="18" charset="0"/>
            </a:endParaRPr>
          </a:p>
          <a:p>
            <a:pPr>
              <a:spcAft>
                <a:spcPts val="1200"/>
              </a:spcAft>
              <a:defRPr/>
            </a:pPr>
            <a:r>
              <a:rPr lang="en-US" b="1" dirty="0" smtClean="0">
                <a:solidFill>
                  <a:srgbClr val="FF0000"/>
                </a:solidFill>
                <a:latin typeface="Times New Roman" pitchFamily="18" charset="0"/>
                <a:cs typeface="Times New Roman" pitchFamily="18" charset="0"/>
              </a:rPr>
              <a:t>Russia: </a:t>
            </a:r>
            <a:r>
              <a:rPr lang="en-US" dirty="0" err="1" smtClean="0">
                <a:latin typeface="Times New Roman" pitchFamily="18" charset="0"/>
                <a:cs typeface="Times New Roman" pitchFamily="18" charset="0"/>
              </a:rPr>
              <a:t>Shirshov</a:t>
            </a:r>
            <a:r>
              <a:rPr lang="en-US" dirty="0" smtClean="0">
                <a:latin typeface="Times New Roman" pitchFamily="18" charset="0"/>
                <a:cs typeface="Times New Roman" pitchFamily="18" charset="0"/>
              </a:rPr>
              <a:t> </a:t>
            </a:r>
            <a:r>
              <a:rPr lang="en-US" dirty="0">
                <a:latin typeface="Times New Roman" pitchFamily="18" charset="0"/>
                <a:cs typeface="Times New Roman" pitchFamily="18" charset="0"/>
              </a:rPr>
              <a:t>Institute of Oceanology (</a:t>
            </a:r>
            <a:r>
              <a:rPr lang="en-US" dirty="0" smtClean="0">
                <a:latin typeface="Times New Roman" pitchFamily="18" charset="0"/>
                <a:cs typeface="Times New Roman" pitchFamily="18" charset="0"/>
              </a:rPr>
              <a:t>S. </a:t>
            </a:r>
            <a:r>
              <a:rPr lang="en-US" dirty="0" err="1">
                <a:latin typeface="Times New Roman" pitchFamily="18" charset="0"/>
                <a:cs typeface="Times New Roman" pitchFamily="18" charset="0"/>
              </a:rPr>
              <a:t>Gladysgev</a:t>
            </a:r>
            <a:r>
              <a:rPr lang="en-US" dirty="0">
                <a:latin typeface="Times New Roman" pitchFamily="18" charset="0"/>
                <a:cs typeface="Times New Roman" pitchFamily="18" charset="0"/>
              </a:rPr>
              <a:t>) </a:t>
            </a:r>
          </a:p>
          <a:p>
            <a:pPr>
              <a:defRPr/>
            </a:pPr>
            <a:r>
              <a:rPr lang="en-US" b="1" dirty="0" smtClean="0">
                <a:solidFill>
                  <a:srgbClr val="FF0000"/>
                </a:solidFill>
                <a:latin typeface="Times New Roman" pitchFamily="18" charset="0"/>
                <a:cs typeface="Times New Roman" pitchFamily="18" charset="0"/>
              </a:rPr>
              <a:t>South Africa:</a:t>
            </a:r>
            <a:r>
              <a:rPr lang="en-US" dirty="0" smtClean="0">
                <a:latin typeface="Times New Roman" pitchFamily="18" charset="0"/>
                <a:cs typeface="Times New Roman" pitchFamily="18" charset="0"/>
              </a:rPr>
              <a:t>  Department </a:t>
            </a:r>
            <a:r>
              <a:rPr lang="en-US" dirty="0">
                <a:latin typeface="Times New Roman" pitchFamily="18" charset="0"/>
                <a:cs typeface="Times New Roman" pitchFamily="18" charset="0"/>
              </a:rPr>
              <a:t>of Environmental </a:t>
            </a:r>
            <a:r>
              <a:rPr lang="en-US" dirty="0" smtClean="0">
                <a:latin typeface="Times New Roman" pitchFamily="18" charset="0"/>
                <a:cs typeface="Times New Roman" pitchFamily="18" charset="0"/>
              </a:rPr>
              <a:t>Affairs</a:t>
            </a:r>
            <a:endParaRPr lang="en-US" dirty="0">
              <a:latin typeface="Times New Roman" pitchFamily="18" charset="0"/>
              <a:cs typeface="Times New Roman" pitchFamily="18" charset="0"/>
            </a:endParaRPr>
          </a:p>
          <a:p>
            <a:pPr>
              <a:spcAft>
                <a:spcPts val="1200"/>
              </a:spcAft>
              <a:defRPr/>
            </a:pPr>
            <a:r>
              <a:rPr lang="en-US" dirty="0">
                <a:latin typeface="Times New Roman" pitchFamily="18" charset="0"/>
                <a:cs typeface="Times New Roman" pitchFamily="18" charset="0"/>
              </a:rPr>
              <a:t>	</a:t>
            </a:r>
            <a:r>
              <a:rPr lang="en-US" dirty="0" smtClean="0">
                <a:latin typeface="Times New Roman" pitchFamily="18" charset="0"/>
                <a:cs typeface="Times New Roman" pitchFamily="18" charset="0"/>
              </a:rPr>
              <a:t>		 University </a:t>
            </a:r>
            <a:r>
              <a:rPr lang="en-US" dirty="0">
                <a:latin typeface="Times New Roman" pitchFamily="18" charset="0"/>
                <a:cs typeface="Times New Roman" pitchFamily="18" charset="0"/>
              </a:rPr>
              <a:t>of Cape Town </a:t>
            </a:r>
            <a:r>
              <a:rPr lang="en-US" dirty="0" smtClean="0">
                <a:latin typeface="Times New Roman" pitchFamily="18" charset="0"/>
                <a:cs typeface="Times New Roman" pitchFamily="18" charset="0"/>
              </a:rPr>
              <a:t>(I. </a:t>
            </a:r>
            <a:r>
              <a:rPr lang="en-US" dirty="0" err="1">
                <a:latin typeface="Times New Roman" pitchFamily="18" charset="0"/>
                <a:cs typeface="Times New Roman" pitchFamily="18" charset="0"/>
              </a:rPr>
              <a:t>Ansorge</a:t>
            </a:r>
            <a:r>
              <a:rPr lang="en-US" dirty="0">
                <a:latin typeface="Times New Roman" pitchFamily="18" charset="0"/>
                <a:cs typeface="Times New Roman" pitchFamily="18" charset="0"/>
              </a:rPr>
              <a:t>, </a:t>
            </a:r>
            <a:r>
              <a:rPr lang="en-US" dirty="0" smtClean="0">
                <a:latin typeface="Times New Roman" pitchFamily="18" charset="0"/>
                <a:cs typeface="Times New Roman" pitchFamily="18" charset="0"/>
              </a:rPr>
              <a:t>C. </a:t>
            </a:r>
            <a:r>
              <a:rPr lang="en-US" dirty="0">
                <a:latin typeface="Times New Roman" pitchFamily="18" charset="0"/>
                <a:cs typeface="Times New Roman" pitchFamily="18" charset="0"/>
              </a:rPr>
              <a:t>Reason, and </a:t>
            </a:r>
            <a:r>
              <a:rPr lang="en-US" dirty="0" smtClean="0">
                <a:latin typeface="Times New Roman" pitchFamily="18" charset="0"/>
                <a:cs typeface="Times New Roman" pitchFamily="18" charset="0"/>
              </a:rPr>
              <a:t>M. </a:t>
            </a:r>
            <a:r>
              <a:rPr lang="en-US" dirty="0">
                <a:latin typeface="Times New Roman" pitchFamily="18" charset="0"/>
                <a:cs typeface="Times New Roman" pitchFamily="18" charset="0"/>
              </a:rPr>
              <a:t>Roberts) </a:t>
            </a:r>
          </a:p>
          <a:p>
            <a:pPr>
              <a:spcAft>
                <a:spcPts val="1200"/>
              </a:spcAft>
              <a:defRPr/>
            </a:pPr>
            <a:r>
              <a:rPr lang="en-US" b="1" dirty="0" smtClean="0">
                <a:solidFill>
                  <a:srgbClr val="FF0000"/>
                </a:solidFill>
                <a:latin typeface="Times New Roman" pitchFamily="18" charset="0"/>
                <a:cs typeface="Times New Roman" pitchFamily="18" charset="0"/>
              </a:rPr>
              <a:t>Spain: </a:t>
            </a:r>
            <a:r>
              <a:rPr lang="en-US" dirty="0" err="1">
                <a:latin typeface="Times New Roman" pitchFamily="18" charset="0"/>
                <a:cs typeface="Times New Roman" pitchFamily="18" charset="0"/>
              </a:rPr>
              <a:t>Institut</a:t>
            </a:r>
            <a:r>
              <a:rPr lang="en-US" dirty="0">
                <a:latin typeface="Times New Roman" pitchFamily="18" charset="0"/>
                <a:cs typeface="Times New Roman" pitchFamily="18" charset="0"/>
              </a:rPr>
              <a:t> de </a:t>
            </a:r>
            <a:r>
              <a:rPr lang="en-US" dirty="0" err="1">
                <a:latin typeface="Times New Roman" pitchFamily="18" charset="0"/>
                <a:cs typeface="Times New Roman" pitchFamily="18" charset="0"/>
              </a:rPr>
              <a:t>Ciencies</a:t>
            </a:r>
            <a:r>
              <a:rPr lang="en-US" dirty="0">
                <a:latin typeface="Times New Roman" pitchFamily="18" charset="0"/>
                <a:cs typeface="Times New Roman" pitchFamily="18" charset="0"/>
              </a:rPr>
              <a:t> del Mar, CSIC </a:t>
            </a:r>
            <a:r>
              <a:rPr lang="en-US" dirty="0" smtClean="0">
                <a:latin typeface="Times New Roman" pitchFamily="18" charset="0"/>
                <a:cs typeface="Times New Roman" pitchFamily="18" charset="0"/>
              </a:rPr>
              <a:t>(J. </a:t>
            </a:r>
            <a:r>
              <a:rPr lang="en-US" dirty="0" err="1">
                <a:latin typeface="Times New Roman" pitchFamily="18" charset="0"/>
                <a:cs typeface="Times New Roman" pitchFamily="18" charset="0"/>
              </a:rPr>
              <a:t>Pelegri</a:t>
            </a:r>
            <a:r>
              <a:rPr lang="en-US" dirty="0">
                <a:latin typeface="Times New Roman" pitchFamily="18" charset="0"/>
                <a:cs typeface="Times New Roman" pitchFamily="18" charset="0"/>
              </a:rPr>
              <a:t> and </a:t>
            </a:r>
            <a:r>
              <a:rPr lang="en-US" dirty="0" smtClean="0">
                <a:latin typeface="Times New Roman" pitchFamily="18" charset="0"/>
                <a:cs typeface="Times New Roman" pitchFamily="18" charset="0"/>
              </a:rPr>
              <a:t>A. </a:t>
            </a:r>
            <a:r>
              <a:rPr lang="en-US" dirty="0">
                <a:latin typeface="Times New Roman" pitchFamily="18" charset="0"/>
                <a:cs typeface="Times New Roman" pitchFamily="18" charset="0"/>
              </a:rPr>
              <a:t>Olivares) </a:t>
            </a:r>
            <a:endParaRPr lang="en-US" dirty="0" smtClean="0">
              <a:latin typeface="Times New Roman" pitchFamily="18" charset="0"/>
              <a:cs typeface="Times New Roman" pitchFamily="18" charset="0"/>
            </a:endParaRPr>
          </a:p>
          <a:p>
            <a:pPr>
              <a:spcAft>
                <a:spcPts val="0"/>
              </a:spcAft>
              <a:defRPr/>
            </a:pPr>
            <a:r>
              <a:rPr lang="en-US" b="1" dirty="0" smtClean="0">
                <a:solidFill>
                  <a:srgbClr val="FF0000"/>
                </a:solidFill>
                <a:latin typeface="Times New Roman" pitchFamily="18" charset="0"/>
                <a:cs typeface="Times New Roman" pitchFamily="18" charset="0"/>
              </a:rPr>
              <a:t>USA:  </a:t>
            </a:r>
            <a:r>
              <a:rPr lang="en-US" dirty="0" smtClean="0">
                <a:latin typeface="Times New Roman" pitchFamily="18" charset="0"/>
                <a:cs typeface="Times New Roman" pitchFamily="18" charset="0"/>
              </a:rPr>
              <a:t> NOAA/AOML (S. </a:t>
            </a:r>
            <a:r>
              <a:rPr lang="en-US" dirty="0" err="1" smtClean="0">
                <a:latin typeface="Times New Roman" pitchFamily="18" charset="0"/>
                <a:cs typeface="Times New Roman" pitchFamily="18" charset="0"/>
              </a:rPr>
              <a:t>Garzoli</a:t>
            </a:r>
            <a:r>
              <a:rPr lang="en-US" dirty="0" smtClean="0">
                <a:latin typeface="Times New Roman" pitchFamily="18" charset="0"/>
                <a:cs typeface="Times New Roman" pitchFamily="18" charset="0"/>
              </a:rPr>
              <a:t>, G. </a:t>
            </a:r>
            <a:r>
              <a:rPr lang="en-US" dirty="0" err="1" smtClean="0">
                <a:latin typeface="Times New Roman" pitchFamily="18" charset="0"/>
                <a:cs typeface="Times New Roman" pitchFamily="18" charset="0"/>
              </a:rPr>
              <a:t>Goni</a:t>
            </a:r>
            <a:r>
              <a:rPr lang="en-US" dirty="0" smtClean="0">
                <a:latin typeface="Times New Roman" pitchFamily="18" charset="0"/>
                <a:cs typeface="Times New Roman" pitchFamily="18" charset="0"/>
              </a:rPr>
              <a:t>, C. </a:t>
            </a:r>
            <a:r>
              <a:rPr lang="en-US" dirty="0" err="1" smtClean="0">
                <a:latin typeface="Times New Roman" pitchFamily="18" charset="0"/>
                <a:cs typeface="Times New Roman" pitchFamily="18" charset="0"/>
              </a:rPr>
              <a:t>Meinen</a:t>
            </a:r>
            <a:r>
              <a:rPr lang="en-US" dirty="0" smtClean="0">
                <a:latin typeface="Times New Roman" pitchFamily="18" charset="0"/>
                <a:cs typeface="Times New Roman" pitchFamily="18" charset="0"/>
              </a:rPr>
              <a:t>, and M. </a:t>
            </a:r>
            <a:r>
              <a:rPr lang="en-US" dirty="0" err="1" smtClean="0">
                <a:latin typeface="Times New Roman" pitchFamily="18" charset="0"/>
                <a:cs typeface="Times New Roman" pitchFamily="18" charset="0"/>
              </a:rPr>
              <a:t>Baringer</a:t>
            </a:r>
            <a:r>
              <a:rPr lang="en-US" dirty="0" smtClean="0">
                <a:latin typeface="Times New Roman" pitchFamily="18" charset="0"/>
                <a:cs typeface="Times New Roman" pitchFamily="18" charset="0"/>
              </a:rPr>
              <a:t>)</a:t>
            </a:r>
          </a:p>
          <a:p>
            <a:pPr lvl="1">
              <a:defRPr/>
            </a:pPr>
            <a:r>
              <a:rPr lang="en-US" dirty="0" smtClean="0">
                <a:latin typeface="Times New Roman" pitchFamily="18" charset="0"/>
                <a:cs typeface="Times New Roman" pitchFamily="18" charset="0"/>
              </a:rPr>
              <a:t>    University of California San Diego/Scripps Institute of Oceanography (J. </a:t>
            </a:r>
            <a:r>
              <a:rPr lang="en-US" dirty="0" err="1" smtClean="0">
                <a:latin typeface="Times New Roman" pitchFamily="18" charset="0"/>
                <a:cs typeface="Times New Roman" pitchFamily="18" charset="0"/>
              </a:rPr>
              <a:t>Sprintall</a:t>
            </a:r>
            <a:r>
              <a:rPr lang="en-US" dirty="0" smtClean="0">
                <a:latin typeface="Times New Roman" pitchFamily="18" charset="0"/>
                <a:cs typeface="Times New Roman" pitchFamily="18" charset="0"/>
              </a:rPr>
              <a:t>)</a:t>
            </a:r>
          </a:p>
          <a:p>
            <a:pPr lvl="1">
              <a:defRPr/>
            </a:pPr>
            <a:r>
              <a:rPr lang="en-US" dirty="0" smtClean="0">
                <a:latin typeface="Times New Roman" pitchFamily="18" charset="0"/>
                <a:cs typeface="Times New Roman" pitchFamily="18" charset="0"/>
              </a:rPr>
              <a:t>    University of Miami/RSMAS (S. Dong, R. Perez, and R. Fine)</a:t>
            </a:r>
          </a:p>
          <a:p>
            <a:pPr lvl="1">
              <a:defRPr/>
            </a:pPr>
            <a:r>
              <a:rPr lang="en-US" b="1" dirty="0" smtClean="0">
                <a:solidFill>
                  <a:srgbClr val="FF0000"/>
                </a:solidFill>
                <a:latin typeface="Times New Roman" pitchFamily="18" charset="0"/>
                <a:cs typeface="Times New Roman" pitchFamily="18" charset="0"/>
              </a:rPr>
              <a:t>    </a:t>
            </a:r>
            <a:r>
              <a:rPr lang="en-US" dirty="0" smtClean="0">
                <a:latin typeface="Times New Roman" pitchFamily="18" charset="0"/>
                <a:cs typeface="Times New Roman" pitchFamily="18" charset="0"/>
              </a:rPr>
              <a:t>Massachusetts Institute of Technology (S. Baker-</a:t>
            </a:r>
            <a:r>
              <a:rPr lang="en-US" dirty="0" err="1" smtClean="0">
                <a:latin typeface="Times New Roman" pitchFamily="18" charset="0"/>
                <a:cs typeface="Times New Roman" pitchFamily="18" charset="0"/>
              </a:rPr>
              <a:t>Yeboah</a:t>
            </a:r>
            <a:r>
              <a:rPr lang="en-US" dirty="0" smtClean="0">
                <a:latin typeface="Times New Roman" pitchFamily="18" charset="0"/>
                <a:cs typeface="Times New Roman" pitchFamily="18" charset="0"/>
              </a:rPr>
              <a:t> and G. </a:t>
            </a:r>
            <a:r>
              <a:rPr lang="en-US" dirty="0" err="1" smtClean="0">
                <a:latin typeface="Times New Roman" pitchFamily="18" charset="0"/>
                <a:cs typeface="Times New Roman" pitchFamily="18" charset="0"/>
              </a:rPr>
              <a:t>Flierl</a:t>
            </a:r>
            <a:r>
              <a:rPr lang="en-US" dirty="0" smtClean="0">
                <a:latin typeface="Times New Roman" pitchFamily="18" charset="0"/>
                <a:cs typeface="Times New Roman" pitchFamily="18" charset="0"/>
              </a:rPr>
              <a:t>)</a:t>
            </a:r>
          </a:p>
          <a:p>
            <a:pPr marL="0" lvl="1">
              <a:defRPr/>
            </a:pPr>
            <a:r>
              <a:rPr lang="en-US" dirty="0" smtClean="0">
                <a:solidFill>
                  <a:srgbClr val="FF0000"/>
                </a:solidFill>
                <a:latin typeface="Times New Roman" pitchFamily="18" charset="0"/>
                <a:cs typeface="Times New Roman" pitchFamily="18" charset="0"/>
              </a:rPr>
              <a:t>Others…</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TextBox 4"/>
          <p:cNvSpPr txBox="1">
            <a:spLocks noChangeArrowheads="1"/>
          </p:cNvSpPr>
          <p:nvPr/>
        </p:nvSpPr>
        <p:spPr bwMode="auto">
          <a:xfrm>
            <a:off x="282575" y="234950"/>
            <a:ext cx="4151313" cy="646113"/>
          </a:xfrm>
          <a:prstGeom prst="rect">
            <a:avLst/>
          </a:prstGeom>
          <a:noFill/>
          <a:ln w="9525">
            <a:noFill/>
            <a:miter lim="800000"/>
            <a:headEnd/>
            <a:tailEnd/>
          </a:ln>
        </p:spPr>
        <p:txBody>
          <a:bodyPr>
            <a:spAutoFit/>
          </a:bodyPr>
          <a:lstStyle/>
          <a:p>
            <a:r>
              <a:rPr lang="en-US" b="1">
                <a:solidFill>
                  <a:srgbClr val="3366FF"/>
                </a:solidFill>
                <a:latin typeface="Calibri" pitchFamily="34" charset="0"/>
              </a:rPr>
              <a:t>Several components of SAMOC have been funded through national agencies.</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2042" t="10425" r="8591" b="10032"/>
          <a:stretch/>
        </p:blipFill>
        <p:spPr>
          <a:xfrm>
            <a:off x="209422" y="899160"/>
            <a:ext cx="4441479" cy="5760720"/>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2038" t="3998" r="8593" b="10665"/>
          <a:stretch/>
        </p:blipFill>
        <p:spPr>
          <a:xfrm>
            <a:off x="4645151" y="573024"/>
            <a:ext cx="4379902" cy="6094311"/>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5660</TotalTime>
  <Words>1677</Words>
  <Application>Microsoft Office PowerPoint</Application>
  <PresentationFormat>On-screen Show (4:3)</PresentationFormat>
  <Paragraphs>137</Paragraphs>
  <Slides>22</Slides>
  <Notes>6</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SAMOC: South Atlantic Meridional Overturning Circulation</vt:lpstr>
      <vt:lpstr>Objective</vt:lpstr>
      <vt:lpstr>Motivation</vt:lpstr>
      <vt:lpstr>PowerPoint Presentation</vt:lpstr>
      <vt:lpstr>PowerPoint Presentation</vt:lpstr>
      <vt:lpstr>SAMOC Workshops</vt:lpstr>
      <vt:lpstr>Outcome of SAMOC Workshops</vt:lpstr>
      <vt:lpstr>PowerPoint Presentation</vt:lpstr>
      <vt:lpstr>PowerPoint Presentation</vt:lpstr>
      <vt:lpstr>Existing Observations</vt:lpstr>
      <vt:lpstr>PowerPoint Presentation</vt:lpstr>
      <vt:lpstr>Sustained Observations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NOCS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Antonio Caltabiano</dc:creator>
  <cp:lastModifiedBy>shenfu dong</cp:lastModifiedBy>
  <cp:revision>101</cp:revision>
  <dcterms:created xsi:type="dcterms:W3CDTF">2012-07-16T06:38:00Z</dcterms:created>
  <dcterms:modified xsi:type="dcterms:W3CDTF">2012-09-13T06:09:13Z</dcterms:modified>
</cp:coreProperties>
</file>