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2004000" cy="36576000"/>
  <p:notesSz cx="9144000" cy="6858000"/>
  <p:defaultTextStyle>
    <a:defPPr>
      <a:defRPr lang="en-US"/>
    </a:defPPr>
    <a:lvl1pPr marL="0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1pPr>
    <a:lvl2pPr marL="2274130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2pPr>
    <a:lvl3pPr marL="454825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3pPr>
    <a:lvl4pPr marL="682238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4pPr>
    <a:lvl5pPr marL="909651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5pPr>
    <a:lvl6pPr marL="11370641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6pPr>
    <a:lvl7pPr marL="13644772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7pPr>
    <a:lvl8pPr marL="15918897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8pPr>
    <a:lvl9pPr marL="18193027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2F5AD"/>
    <a:srgbClr val="E2FBFE"/>
    <a:srgbClr val="D2F9FE"/>
    <a:srgbClr val="99FF99"/>
    <a:srgbClr val="00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3" autoAdjust="0"/>
    <p:restoredTop sz="95204" autoAdjust="0"/>
  </p:normalViewPr>
  <p:slideViewPr>
    <p:cSldViewPr snapToGrid="0" snapToObjects="1">
      <p:cViewPr>
        <p:scale>
          <a:sx n="25" d="100"/>
          <a:sy n="25" d="100"/>
        </p:scale>
        <p:origin x="-972" y="2820"/>
      </p:cViewPr>
      <p:guideLst>
        <p:guide orient="horz" pos="11520"/>
        <p:guide pos="100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DE20-ED12-3B4F-ACAA-BC1311101973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8050" y="514350"/>
            <a:ext cx="22479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C56E5-094E-D147-B917-F6DEE04C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4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723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7447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1170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4894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8617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42341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6064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9788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48050" y="514350"/>
            <a:ext cx="22479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C56E5-094E-D147-B917-F6DEE04C8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5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11362280"/>
            <a:ext cx="27203400" cy="78401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0726400"/>
            <a:ext cx="22402800" cy="9347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7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22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096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370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4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1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19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6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202900" y="1464747"/>
            <a:ext cx="7200900" cy="312081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464747"/>
            <a:ext cx="21069300" cy="312081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5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096" y="23503480"/>
            <a:ext cx="27203400" cy="7264399"/>
          </a:xfrm>
        </p:spPr>
        <p:txBody>
          <a:bodyPr anchor="t"/>
          <a:lstStyle>
            <a:lvl1pPr algn="l">
              <a:defRPr sz="20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8096" y="15502478"/>
            <a:ext cx="27203400" cy="8000997"/>
          </a:xfrm>
        </p:spPr>
        <p:txBody>
          <a:bodyPr anchor="b"/>
          <a:lstStyle>
            <a:lvl1pPr marL="0" indent="0">
              <a:buNone/>
              <a:defRPr sz="10000">
                <a:solidFill>
                  <a:schemeClr val="tx1">
                    <a:tint val="75000"/>
                  </a:schemeClr>
                </a:solidFill>
              </a:defRPr>
            </a:lvl1pPr>
            <a:lvl2pPr marL="2274130" indent="0">
              <a:buNone/>
              <a:defRPr sz="8900">
                <a:solidFill>
                  <a:schemeClr val="tx1">
                    <a:tint val="75000"/>
                  </a:schemeClr>
                </a:solidFill>
              </a:defRPr>
            </a:lvl2pPr>
            <a:lvl3pPr marL="4548256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822386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4pPr>
            <a:lvl5pPr marL="9096516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5pPr>
            <a:lvl6pPr marL="11370641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6pPr>
            <a:lvl7pPr marL="13644772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7pPr>
            <a:lvl8pPr marL="15918897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8pPr>
            <a:lvl9pPr marL="18193027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2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8534414"/>
            <a:ext cx="14135100" cy="24138469"/>
          </a:xfrm>
        </p:spPr>
        <p:txBody>
          <a:bodyPr/>
          <a:lstStyle>
            <a:lvl1pPr>
              <a:defRPr sz="13900"/>
            </a:lvl1pPr>
            <a:lvl2pPr>
              <a:defRPr sz="11800"/>
            </a:lvl2pPr>
            <a:lvl3pPr>
              <a:defRPr sz="100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68700" y="8534414"/>
            <a:ext cx="14135100" cy="24138469"/>
          </a:xfrm>
        </p:spPr>
        <p:txBody>
          <a:bodyPr/>
          <a:lstStyle>
            <a:lvl1pPr>
              <a:defRPr sz="13900"/>
            </a:lvl1pPr>
            <a:lvl2pPr>
              <a:defRPr sz="11800"/>
            </a:lvl2pPr>
            <a:lvl3pPr>
              <a:defRPr sz="100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4" y="8187277"/>
            <a:ext cx="14140659" cy="3412069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74130" indent="0">
              <a:buNone/>
              <a:defRPr sz="10000" b="1"/>
            </a:lvl2pPr>
            <a:lvl3pPr marL="4548256" indent="0">
              <a:buNone/>
              <a:defRPr sz="8900" b="1"/>
            </a:lvl3pPr>
            <a:lvl4pPr marL="6822386" indent="0">
              <a:buNone/>
              <a:defRPr sz="7700" b="1"/>
            </a:lvl4pPr>
            <a:lvl5pPr marL="9096516" indent="0">
              <a:buNone/>
              <a:defRPr sz="7700" b="1"/>
            </a:lvl5pPr>
            <a:lvl6pPr marL="11370641" indent="0">
              <a:buNone/>
              <a:defRPr sz="7700" b="1"/>
            </a:lvl6pPr>
            <a:lvl7pPr marL="13644772" indent="0">
              <a:buNone/>
              <a:defRPr sz="7700" b="1"/>
            </a:lvl7pPr>
            <a:lvl8pPr marL="15918897" indent="0">
              <a:buNone/>
              <a:defRPr sz="7700" b="1"/>
            </a:lvl8pPr>
            <a:lvl9pPr marL="18193027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4" y="11599338"/>
            <a:ext cx="14140659" cy="21073537"/>
          </a:xfrm>
        </p:spPr>
        <p:txBody>
          <a:bodyPr/>
          <a:lstStyle>
            <a:lvl1pPr>
              <a:defRPr sz="11800"/>
            </a:lvl1pPr>
            <a:lvl2pPr>
              <a:defRPr sz="10000"/>
            </a:lvl2pPr>
            <a:lvl3pPr>
              <a:defRPr sz="89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57593" y="8187277"/>
            <a:ext cx="14146213" cy="3412069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74130" indent="0">
              <a:buNone/>
              <a:defRPr sz="10000" b="1"/>
            </a:lvl2pPr>
            <a:lvl3pPr marL="4548256" indent="0">
              <a:buNone/>
              <a:defRPr sz="8900" b="1"/>
            </a:lvl3pPr>
            <a:lvl4pPr marL="6822386" indent="0">
              <a:buNone/>
              <a:defRPr sz="7700" b="1"/>
            </a:lvl4pPr>
            <a:lvl5pPr marL="9096516" indent="0">
              <a:buNone/>
              <a:defRPr sz="7700" b="1"/>
            </a:lvl5pPr>
            <a:lvl6pPr marL="11370641" indent="0">
              <a:buNone/>
              <a:defRPr sz="7700" b="1"/>
            </a:lvl6pPr>
            <a:lvl7pPr marL="13644772" indent="0">
              <a:buNone/>
              <a:defRPr sz="7700" b="1"/>
            </a:lvl7pPr>
            <a:lvl8pPr marL="15918897" indent="0">
              <a:buNone/>
              <a:defRPr sz="7700" b="1"/>
            </a:lvl8pPr>
            <a:lvl9pPr marL="18193027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57593" y="11599338"/>
            <a:ext cx="14146213" cy="21073537"/>
          </a:xfrm>
        </p:spPr>
        <p:txBody>
          <a:bodyPr/>
          <a:lstStyle>
            <a:lvl1pPr>
              <a:defRPr sz="11800"/>
            </a:lvl1pPr>
            <a:lvl2pPr>
              <a:defRPr sz="10000"/>
            </a:lvl2pPr>
            <a:lvl3pPr>
              <a:defRPr sz="89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0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4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10" y="1456273"/>
            <a:ext cx="10529096" cy="6197603"/>
          </a:xfrm>
        </p:spPr>
        <p:txBody>
          <a:bodyPr anchor="b"/>
          <a:lstStyle>
            <a:lvl1pPr algn="l">
              <a:defRPr sz="10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2677" y="1456278"/>
            <a:ext cx="17891125" cy="31216606"/>
          </a:xfrm>
        </p:spPr>
        <p:txBody>
          <a:bodyPr/>
          <a:lstStyle>
            <a:lvl1pPr>
              <a:defRPr sz="16100"/>
            </a:lvl1pPr>
            <a:lvl2pPr>
              <a:defRPr sz="13900"/>
            </a:lvl2pPr>
            <a:lvl3pPr>
              <a:defRPr sz="11800"/>
            </a:lvl3pPr>
            <a:lvl4pPr>
              <a:defRPr sz="10000"/>
            </a:lvl4pPr>
            <a:lvl5pPr>
              <a:defRPr sz="10000"/>
            </a:lvl5pPr>
            <a:lvl6pPr>
              <a:defRPr sz="10000"/>
            </a:lvl6pPr>
            <a:lvl7pPr>
              <a:defRPr sz="10000"/>
            </a:lvl7pPr>
            <a:lvl8pPr>
              <a:defRPr sz="10000"/>
            </a:lvl8pPr>
            <a:lvl9pPr>
              <a:defRPr sz="10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10" y="7653886"/>
            <a:ext cx="10529096" cy="25019002"/>
          </a:xfrm>
        </p:spPr>
        <p:txBody>
          <a:bodyPr/>
          <a:lstStyle>
            <a:lvl1pPr marL="0" indent="0">
              <a:buNone/>
              <a:defRPr sz="6800"/>
            </a:lvl1pPr>
            <a:lvl2pPr marL="2274130" indent="0">
              <a:buNone/>
              <a:defRPr sz="6100"/>
            </a:lvl2pPr>
            <a:lvl3pPr marL="4548256" indent="0">
              <a:buNone/>
              <a:defRPr sz="5100"/>
            </a:lvl3pPr>
            <a:lvl4pPr marL="6822386" indent="0">
              <a:buNone/>
              <a:defRPr sz="4500"/>
            </a:lvl4pPr>
            <a:lvl5pPr marL="9096516" indent="0">
              <a:buNone/>
              <a:defRPr sz="4500"/>
            </a:lvl5pPr>
            <a:lvl6pPr marL="11370641" indent="0">
              <a:buNone/>
              <a:defRPr sz="4500"/>
            </a:lvl6pPr>
            <a:lvl7pPr marL="13644772" indent="0">
              <a:buNone/>
              <a:defRPr sz="4500"/>
            </a:lvl7pPr>
            <a:lvl8pPr marL="15918897" indent="0">
              <a:buNone/>
              <a:defRPr sz="4500"/>
            </a:lvl8pPr>
            <a:lvl9pPr marL="18193027" indent="0">
              <a:buNone/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009" y="25603205"/>
            <a:ext cx="19202400" cy="3022600"/>
          </a:xfrm>
        </p:spPr>
        <p:txBody>
          <a:bodyPr anchor="b"/>
          <a:lstStyle>
            <a:lvl1pPr algn="l">
              <a:defRPr sz="10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73009" y="3268132"/>
            <a:ext cx="19202400" cy="21945600"/>
          </a:xfrm>
        </p:spPr>
        <p:txBody>
          <a:bodyPr/>
          <a:lstStyle>
            <a:lvl1pPr marL="0" indent="0">
              <a:buNone/>
              <a:defRPr sz="16100"/>
            </a:lvl1pPr>
            <a:lvl2pPr marL="2274130" indent="0">
              <a:buNone/>
              <a:defRPr sz="13900"/>
            </a:lvl2pPr>
            <a:lvl3pPr marL="4548256" indent="0">
              <a:buNone/>
              <a:defRPr sz="11800"/>
            </a:lvl3pPr>
            <a:lvl4pPr marL="6822386" indent="0">
              <a:buNone/>
              <a:defRPr sz="10000"/>
            </a:lvl4pPr>
            <a:lvl5pPr marL="9096516" indent="0">
              <a:buNone/>
              <a:defRPr sz="10000"/>
            </a:lvl5pPr>
            <a:lvl6pPr marL="11370641" indent="0">
              <a:buNone/>
              <a:defRPr sz="10000"/>
            </a:lvl6pPr>
            <a:lvl7pPr marL="13644772" indent="0">
              <a:buNone/>
              <a:defRPr sz="10000"/>
            </a:lvl7pPr>
            <a:lvl8pPr marL="15918897" indent="0">
              <a:buNone/>
              <a:defRPr sz="10000"/>
            </a:lvl8pPr>
            <a:lvl9pPr marL="18193027" indent="0">
              <a:buNone/>
              <a:defRPr sz="10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3009" y="28625811"/>
            <a:ext cx="19202400" cy="4292602"/>
          </a:xfrm>
        </p:spPr>
        <p:txBody>
          <a:bodyPr/>
          <a:lstStyle>
            <a:lvl1pPr marL="0" indent="0">
              <a:buNone/>
              <a:defRPr sz="6800"/>
            </a:lvl1pPr>
            <a:lvl2pPr marL="2274130" indent="0">
              <a:buNone/>
              <a:defRPr sz="6100"/>
            </a:lvl2pPr>
            <a:lvl3pPr marL="4548256" indent="0">
              <a:buNone/>
              <a:defRPr sz="5100"/>
            </a:lvl3pPr>
            <a:lvl4pPr marL="6822386" indent="0">
              <a:buNone/>
              <a:defRPr sz="4500"/>
            </a:lvl4pPr>
            <a:lvl5pPr marL="9096516" indent="0">
              <a:buNone/>
              <a:defRPr sz="4500"/>
            </a:lvl5pPr>
            <a:lvl6pPr marL="11370641" indent="0">
              <a:buNone/>
              <a:defRPr sz="4500"/>
            </a:lvl6pPr>
            <a:lvl7pPr marL="13644772" indent="0">
              <a:buNone/>
              <a:defRPr sz="4500"/>
            </a:lvl7pPr>
            <a:lvl8pPr marL="15918897" indent="0">
              <a:buNone/>
              <a:defRPr sz="4500"/>
            </a:lvl8pPr>
            <a:lvl9pPr marL="18193027" indent="0">
              <a:buNone/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4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1464733"/>
            <a:ext cx="28803600" cy="6096000"/>
          </a:xfrm>
          <a:prstGeom prst="rect">
            <a:avLst/>
          </a:prstGeom>
        </p:spPr>
        <p:txBody>
          <a:bodyPr vert="horz" lIns="454825" tIns="227413" rIns="454825" bIns="2274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8534414"/>
            <a:ext cx="28803600" cy="24138469"/>
          </a:xfrm>
          <a:prstGeom prst="rect">
            <a:avLst/>
          </a:prstGeom>
        </p:spPr>
        <p:txBody>
          <a:bodyPr vert="horz" lIns="454825" tIns="227413" rIns="454825" bIns="2274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0200" y="33900546"/>
            <a:ext cx="7467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B6837-657D-214C-8356-4B76B3A609B5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34700" y="33900546"/>
            <a:ext cx="10134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36200" y="33900546"/>
            <a:ext cx="7467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6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274130" rtl="0" eaLnBrk="1" latinLnBrk="0" hangingPunct="1">
        <a:spcBef>
          <a:spcPct val="0"/>
        </a:spcBef>
        <a:buNone/>
        <a:defRPr sz="2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5593" indent="-1705593" algn="l" defTabSz="2274130" rtl="0" eaLnBrk="1" latinLnBrk="0" hangingPunct="1">
        <a:spcBef>
          <a:spcPct val="20000"/>
        </a:spcBef>
        <a:buFont typeface="Arial"/>
        <a:buChar char="•"/>
        <a:defRPr sz="16100" kern="1200">
          <a:solidFill>
            <a:schemeClr val="tx1"/>
          </a:solidFill>
          <a:latin typeface="+mn-lt"/>
          <a:ea typeface="+mn-ea"/>
          <a:cs typeface="+mn-cs"/>
        </a:defRPr>
      </a:lvl1pPr>
      <a:lvl2pPr marL="3695457" indent="-1421331" algn="l" defTabSz="2274130" rtl="0" eaLnBrk="1" latinLnBrk="0" hangingPunct="1">
        <a:spcBef>
          <a:spcPct val="20000"/>
        </a:spcBef>
        <a:buFont typeface="Arial"/>
        <a:buChar char="–"/>
        <a:defRPr sz="13900" kern="1200">
          <a:solidFill>
            <a:schemeClr val="tx1"/>
          </a:solidFill>
          <a:latin typeface="+mn-lt"/>
          <a:ea typeface="+mn-ea"/>
          <a:cs typeface="+mn-cs"/>
        </a:defRPr>
      </a:lvl2pPr>
      <a:lvl3pPr marL="5685323" indent="-1137063" algn="l" defTabSz="2274130" rtl="0" eaLnBrk="1" latinLnBrk="0" hangingPunct="1">
        <a:spcBef>
          <a:spcPct val="20000"/>
        </a:spcBef>
        <a:buFont typeface="Arial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3pPr>
      <a:lvl4pPr marL="7959448" indent="-1137063" algn="l" defTabSz="2274130" rtl="0" eaLnBrk="1" latinLnBrk="0" hangingPunct="1">
        <a:spcBef>
          <a:spcPct val="20000"/>
        </a:spcBef>
        <a:buFont typeface="Arial"/>
        <a:buChar char="–"/>
        <a:defRPr sz="10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3579" indent="-1137063" algn="l" defTabSz="2274130" rtl="0" eaLnBrk="1" latinLnBrk="0" hangingPunct="1">
        <a:spcBef>
          <a:spcPct val="20000"/>
        </a:spcBef>
        <a:buFont typeface="Arial"/>
        <a:buChar char="»"/>
        <a:defRPr sz="10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07710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6pPr>
      <a:lvl7pPr marL="14781835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7pPr>
      <a:lvl8pPr marL="17055964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8pPr>
      <a:lvl9pPr marL="19330091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1pPr>
      <a:lvl2pPr marL="2274130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2pPr>
      <a:lvl3pPr marL="454825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3pPr>
      <a:lvl4pPr marL="682238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4pPr>
      <a:lvl5pPr marL="909651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5pPr>
      <a:lvl6pPr marL="11370641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6pPr>
      <a:lvl7pPr marL="13644772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18897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8pPr>
      <a:lvl9pPr marL="18193027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tiff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png"/><Relationship Id="rId10" Type="http://schemas.openxmlformats.org/officeDocument/2006/relationships/image" Target="../media/image8.jpeg"/><Relationship Id="rId19" Type="http://schemas.openxmlformats.org/officeDocument/2006/relationships/image" Target="../media/image17.tiff"/><Relationship Id="rId4" Type="http://schemas.openxmlformats.org/officeDocument/2006/relationships/image" Target="../media/image2.gif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Relationship Id="rId27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977" y="34507473"/>
            <a:ext cx="2430550" cy="1822912"/>
          </a:xfrm>
          <a:prstGeom prst="rect">
            <a:avLst/>
          </a:prstGeom>
        </p:spPr>
      </p:pic>
      <p:sp>
        <p:nvSpPr>
          <p:cNvPr id="283" name="Rectangle 282"/>
          <p:cNvSpPr/>
          <p:nvPr/>
        </p:nvSpPr>
        <p:spPr>
          <a:xfrm>
            <a:off x="3" y="-12855"/>
            <a:ext cx="32003997" cy="35465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55" tIns="38278" rIns="76555" bIns="38278" spcCol="0" rtlCol="0" anchor="ctr"/>
          <a:lstStyle/>
          <a:p>
            <a:pPr algn="ctr"/>
            <a:r>
              <a:rPr lang="en-US" sz="3900" dirty="0">
                <a:solidFill>
                  <a:schemeClr val="tx1"/>
                </a:solidFill>
                <a:cs typeface="Times New Roman"/>
              </a:rPr>
              <a:t> 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27183317" y="15784519"/>
            <a:ext cx="297838" cy="1518494"/>
          </a:xfrm>
          <a:prstGeom prst="rect">
            <a:avLst/>
          </a:prstGeom>
          <a:noFill/>
        </p:spPr>
        <p:txBody>
          <a:bodyPr wrap="none" lIns="147447" tIns="73724" rIns="147447" bIns="73724" rtlCol="0">
            <a:spAutoFit/>
          </a:bodyPr>
          <a:lstStyle/>
          <a:p>
            <a:endParaRPr lang="en-US" dirty="0"/>
          </a:p>
        </p:txBody>
      </p:sp>
      <p:sp>
        <p:nvSpPr>
          <p:cNvPr id="285" name="Rectangle 284"/>
          <p:cNvSpPr/>
          <p:nvPr/>
        </p:nvSpPr>
        <p:spPr>
          <a:xfrm>
            <a:off x="457199" y="4914904"/>
            <a:ext cx="15290357" cy="10793415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286" name="TextBox 285"/>
          <p:cNvSpPr txBox="1"/>
          <p:nvPr/>
        </p:nvSpPr>
        <p:spPr>
          <a:xfrm>
            <a:off x="18269533" y="14263174"/>
            <a:ext cx="198581" cy="1468864"/>
          </a:xfrm>
          <a:prstGeom prst="rect">
            <a:avLst/>
          </a:prstGeom>
          <a:noFill/>
        </p:spPr>
        <p:txBody>
          <a:bodyPr wrap="none" lIns="98298" tIns="49149" rIns="98298" bIns="49149" rtlCol="0">
            <a:spAutoFit/>
          </a:bodyPr>
          <a:lstStyle/>
          <a:p>
            <a:endParaRPr lang="en-US" dirty="0"/>
          </a:p>
        </p:txBody>
      </p:sp>
      <p:sp>
        <p:nvSpPr>
          <p:cNvPr id="287" name="TextBox 286"/>
          <p:cNvSpPr txBox="1"/>
          <p:nvPr/>
        </p:nvSpPr>
        <p:spPr>
          <a:xfrm>
            <a:off x="1101951" y="1959231"/>
            <a:ext cx="29835249" cy="1484252"/>
          </a:xfrm>
          <a:prstGeom prst="rect">
            <a:avLst/>
          </a:prstGeom>
          <a:noFill/>
          <a:effectLst>
            <a:outerShdw blurRad="50800" dir="2700000" sx="50000" sy="50000" algn="tl" rotWithShape="0">
              <a:prstClr val="black"/>
            </a:outerShdw>
          </a:effectLst>
        </p:spPr>
        <p:txBody>
          <a:bodyPr wrap="square" lIns="98298" tIns="49149" rIns="98298" bIns="49149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Gustavo 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Jorge 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Goni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Francis Bringas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Ricardo Domingues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2,1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</a:t>
            </a:r>
            <a:r>
              <a:rPr lang="en-US" sz="4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Jili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 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Dong 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2,1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Grant Rawson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2,1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Julio Morell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3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George Halliwell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Sang-Ki Lee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Hyun-Sook Kim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4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Luis Pomales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3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Becky Baltles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5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Richard Bouchard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6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</a:t>
            </a:r>
            <a:r>
              <a:rPr lang="en-US" sz="4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Yamil</a:t>
            </a: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 Rodriguez</a:t>
            </a:r>
            <a:r>
              <a:rPr lang="en-US" sz="45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7</a:t>
            </a:r>
            <a:endParaRPr lang="en-US" sz="45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Courier New" panose="02070309020205020404" pitchFamily="49" charset="0"/>
            </a:endParaRPr>
          </a:p>
        </p:txBody>
      </p:sp>
      <p:pic>
        <p:nvPicPr>
          <p:cNvPr id="288" name="Picture 2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5" y="34509338"/>
            <a:ext cx="1826547" cy="1786205"/>
          </a:xfrm>
          <a:prstGeom prst="rect">
            <a:avLst/>
          </a:prstGeom>
        </p:spPr>
      </p:pic>
      <p:sp>
        <p:nvSpPr>
          <p:cNvPr id="289" name="TextBox 288"/>
          <p:cNvSpPr txBox="1"/>
          <p:nvPr/>
        </p:nvSpPr>
        <p:spPr>
          <a:xfrm>
            <a:off x="478926" y="3861678"/>
            <a:ext cx="15340194" cy="6378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8298" tIns="49149" rIns="98298" bIns="49149" rtlCol="0">
            <a:spAutoFit/>
          </a:bodyPr>
          <a:lstStyle/>
          <a:p>
            <a:r>
              <a:rPr lang="en-US" sz="3500" b="1" dirty="0" smtClean="0"/>
              <a:t>NOAA Emerging Technologies Conference, Washington DC, July 2016 </a:t>
            </a:r>
            <a:endParaRPr lang="en-US" sz="3500" b="1" dirty="0"/>
          </a:p>
        </p:txBody>
      </p:sp>
      <p:sp>
        <p:nvSpPr>
          <p:cNvPr id="290" name="Rectangle 289"/>
          <p:cNvSpPr/>
          <p:nvPr/>
        </p:nvSpPr>
        <p:spPr>
          <a:xfrm>
            <a:off x="16315470" y="4009127"/>
            <a:ext cx="15193230" cy="4463120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endParaRPr lang="en-US"/>
          </a:p>
        </p:txBody>
      </p:sp>
      <p:pic>
        <p:nvPicPr>
          <p:cNvPr id="291" name="Picture 290" descr="logo_upr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97" y="34574846"/>
            <a:ext cx="1587708" cy="1587709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26" y="6056697"/>
            <a:ext cx="8246569" cy="7318832"/>
          </a:xfrm>
          <a:prstGeom prst="rect">
            <a:avLst/>
          </a:prstGeom>
        </p:spPr>
      </p:pic>
      <p:sp>
        <p:nvSpPr>
          <p:cNvPr id="295" name="TextBox 294"/>
          <p:cNvSpPr txBox="1"/>
          <p:nvPr/>
        </p:nvSpPr>
        <p:spPr>
          <a:xfrm>
            <a:off x="16382018" y="8877637"/>
            <a:ext cx="8306182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3. Underwater Gliders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96" name="Picture 295" descr="Fastwave-Becomes-Australian-Distributor-of-Kongsberg-Seaglider-System-523x37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130" y="9791606"/>
            <a:ext cx="5570249" cy="41473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7" name="Picture 4" descr="http://www.aoml.noaa.gov/phod/goos/gliders/website_pictures/DSCN0485_web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"/>
          <a:stretch/>
        </p:blipFill>
        <p:spPr bwMode="auto">
          <a:xfrm>
            <a:off x="22829472" y="9812172"/>
            <a:ext cx="5144644" cy="414382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8" name="Picture 6" descr="http://www.aoml.noaa.gov/phod/goos/gliders/website_pictures/DSCF0527_web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1" r="1203" b="2922"/>
          <a:stretch/>
        </p:blipFill>
        <p:spPr bwMode="auto">
          <a:xfrm>
            <a:off x="27863732" y="9811281"/>
            <a:ext cx="3327002" cy="189113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298" descr="IMG_4624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20809" b="6952"/>
          <a:stretch/>
        </p:blipFill>
        <p:spPr>
          <a:xfrm>
            <a:off x="27490333" y="11629587"/>
            <a:ext cx="3695530" cy="23257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02" name="Straight Connector 301"/>
          <p:cNvCxnSpPr/>
          <p:nvPr/>
        </p:nvCxnSpPr>
        <p:spPr>
          <a:xfrm>
            <a:off x="0" y="33976517"/>
            <a:ext cx="32004000" cy="0"/>
          </a:xfrm>
          <a:prstGeom prst="line">
            <a:avLst/>
          </a:prstGeom>
          <a:ln w="114300" cmpd="thickThin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3" name="Picture 30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848" y="34731484"/>
            <a:ext cx="1731818" cy="1113311"/>
          </a:xfrm>
          <a:prstGeom prst="rect">
            <a:avLst/>
          </a:prstGeom>
        </p:spPr>
      </p:pic>
      <p:sp>
        <p:nvSpPr>
          <p:cNvPr id="304" name="TextBox 303"/>
          <p:cNvSpPr txBox="1"/>
          <p:nvPr/>
        </p:nvSpPr>
        <p:spPr>
          <a:xfrm>
            <a:off x="14309283" y="34198197"/>
            <a:ext cx="5181371" cy="2303324"/>
          </a:xfrm>
          <a:prstGeom prst="rect">
            <a:avLst/>
          </a:prstGeom>
          <a:noFill/>
        </p:spPr>
        <p:txBody>
          <a:bodyPr wrap="square" lIns="147447" tIns="73724" rIns="147447" bIns="73724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Acknowledgments</a:t>
            </a:r>
          </a:p>
          <a:p>
            <a:r>
              <a:rPr lang="en-US" sz="2000" dirty="0">
                <a:cs typeface="Times New Roman"/>
              </a:rPr>
              <a:t>This work was </a:t>
            </a:r>
            <a:r>
              <a:rPr lang="en-US" sz="2000" dirty="0" smtClean="0">
                <a:cs typeface="Times New Roman"/>
              </a:rPr>
              <a:t>funded by </a:t>
            </a:r>
            <a:r>
              <a:rPr lang="en-US" sz="2000" dirty="0">
                <a:cs typeface="Times New Roman"/>
              </a:rPr>
              <a:t>the Disaster Relief Appropriations Act of 2013 </a:t>
            </a:r>
            <a:r>
              <a:rPr lang="en-US" sz="2000" dirty="0" smtClean="0">
                <a:cs typeface="Times New Roman"/>
              </a:rPr>
              <a:t>known </a:t>
            </a:r>
            <a:r>
              <a:rPr lang="en-US" sz="2000" dirty="0">
                <a:cs typeface="Times New Roman"/>
              </a:rPr>
              <a:t>as the Sandy Supplemental, </a:t>
            </a:r>
            <a:r>
              <a:rPr lang="en-US" sz="2000" dirty="0" smtClean="0">
                <a:cs typeface="Times New Roman"/>
              </a:rPr>
              <a:t>and supported by NOAA/AOML, UPRM, UM/CIMAS, NOAA/NDBC, NOAA/IOOS, </a:t>
            </a:r>
            <a:r>
              <a:rPr lang="en-US" sz="2000" dirty="0" err="1" smtClean="0">
                <a:cs typeface="Times New Roman"/>
              </a:rPr>
              <a:t>CariCOOS</a:t>
            </a:r>
            <a:r>
              <a:rPr lang="en-US" sz="2000" dirty="0" smtClean="0">
                <a:cs typeface="Times New Roman"/>
              </a:rPr>
              <a:t>, and ANAMAR.</a:t>
            </a:r>
            <a:endParaRPr lang="en-US" sz="2000" dirty="0">
              <a:cs typeface="Times New Roman"/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986956" y="208848"/>
            <a:ext cx="29835944" cy="15542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500" b="1" dirty="0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NOAA/AOML – </a:t>
            </a:r>
            <a:r>
              <a:rPr lang="en-US" sz="9500" b="1" dirty="0" err="1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CariCOOS</a:t>
            </a:r>
            <a:r>
              <a:rPr lang="en-US" sz="9500" b="1" dirty="0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 Hurricane Underwater Glider Operations</a:t>
            </a:r>
            <a:endParaRPr lang="en-US" sz="9500" b="1" dirty="0">
              <a:ln w="18415" cmpd="sng">
                <a:noFill/>
                <a:prstDash val="solid"/>
              </a:ln>
              <a:effectLst>
                <a:outerShdw blurRad="292100" dist="63500" dir="5400000" algn="t" rotWithShape="0">
                  <a:schemeClr val="bg1">
                    <a:alpha val="51000"/>
                  </a:schemeClr>
                </a:outerShdw>
              </a:effectLst>
              <a:latin typeface="Franklin Gothic Medium Cond" panose="020B0606030402020204" pitchFamily="34" charset="0"/>
              <a:cs typeface="Courier New" panose="02070309020205020404" pitchFamily="49" charset="0"/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19555317" y="34111890"/>
            <a:ext cx="7706185" cy="2611100"/>
          </a:xfrm>
          <a:prstGeom prst="rect">
            <a:avLst/>
          </a:prstGeom>
          <a:noFill/>
        </p:spPr>
        <p:txBody>
          <a:bodyPr wrap="square" lIns="147447" tIns="73724" rIns="147447" bIns="73724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Affiliations</a:t>
            </a:r>
            <a:endParaRPr lang="en-US" sz="2000" b="1" dirty="0" smtClean="0">
              <a:cs typeface="Times New Roman"/>
            </a:endParaRPr>
          </a:p>
          <a:p>
            <a:r>
              <a:rPr lang="en-US" sz="2000" dirty="0">
                <a:cs typeface="Times New Roman"/>
              </a:rPr>
              <a:t>1 NOAA/AOML, Miami, Florida, USA</a:t>
            </a:r>
          </a:p>
          <a:p>
            <a:r>
              <a:rPr lang="en-US" sz="2000" dirty="0">
                <a:cs typeface="Times New Roman"/>
              </a:rPr>
              <a:t>2 University of Miami, CIMAS, Miami, Florida, USA</a:t>
            </a:r>
          </a:p>
          <a:p>
            <a:r>
              <a:rPr lang="en-US" sz="2000" dirty="0">
                <a:cs typeface="Times New Roman"/>
              </a:rPr>
              <a:t>3 University of Puerto Rico, </a:t>
            </a:r>
            <a:r>
              <a:rPr lang="en-US" sz="2000" dirty="0" err="1">
                <a:cs typeface="Times New Roman"/>
              </a:rPr>
              <a:t>Mayagues</a:t>
            </a:r>
            <a:r>
              <a:rPr lang="en-US" sz="2000" dirty="0">
                <a:cs typeface="Times New Roman"/>
              </a:rPr>
              <a:t>, Puerto Rico, </a:t>
            </a:r>
            <a:r>
              <a:rPr lang="en-US" sz="2000" dirty="0" smtClean="0">
                <a:cs typeface="Times New Roman"/>
              </a:rPr>
              <a:t>and </a:t>
            </a:r>
            <a:r>
              <a:rPr lang="en-US" sz="2000" dirty="0" err="1">
                <a:cs typeface="Times New Roman"/>
              </a:rPr>
              <a:t>CariCOOS</a:t>
            </a:r>
            <a:endParaRPr lang="en-US" sz="2000" dirty="0">
              <a:cs typeface="Times New Roman"/>
            </a:endParaRPr>
          </a:p>
          <a:p>
            <a:r>
              <a:rPr lang="en-US" sz="2000" dirty="0">
                <a:cs typeface="Times New Roman"/>
              </a:rPr>
              <a:t>4 NOAA/EMC, College Park, Maryland, USA</a:t>
            </a:r>
          </a:p>
          <a:p>
            <a:r>
              <a:rPr lang="en-US" sz="2000" dirty="0">
                <a:cs typeface="Times New Roman"/>
              </a:rPr>
              <a:t>5 IOOS Office, Silver Spring, MD, USA</a:t>
            </a:r>
          </a:p>
          <a:p>
            <a:r>
              <a:rPr lang="en-US" sz="2000" dirty="0">
                <a:cs typeface="Times New Roman"/>
              </a:rPr>
              <a:t>6 NOAA/NDBC, Stennis, Miss, USA</a:t>
            </a:r>
          </a:p>
          <a:p>
            <a:r>
              <a:rPr lang="en-US" sz="2000" dirty="0">
                <a:cs typeface="Times New Roman"/>
              </a:rPr>
              <a:t>7 ANAMAR, Santo Domingo, Dominican Republic</a:t>
            </a:r>
            <a:endParaRPr lang="en-US" sz="2000" dirty="0">
              <a:cs typeface="Times New Roman"/>
            </a:endParaRPr>
          </a:p>
        </p:txBody>
      </p:sp>
      <p:pic>
        <p:nvPicPr>
          <p:cNvPr id="307" name="Picture 3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3976" y="34728021"/>
            <a:ext cx="1574711" cy="139987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6"/>
          <a:stretch/>
        </p:blipFill>
        <p:spPr>
          <a:xfrm>
            <a:off x="8584965" y="34818644"/>
            <a:ext cx="2842268" cy="1087923"/>
          </a:xfrm>
          <a:prstGeom prst="rect">
            <a:avLst/>
          </a:prstGeom>
        </p:spPr>
      </p:pic>
      <p:sp>
        <p:nvSpPr>
          <p:cNvPr id="309" name="TextBox 308"/>
          <p:cNvSpPr txBox="1"/>
          <p:nvPr/>
        </p:nvSpPr>
        <p:spPr>
          <a:xfrm>
            <a:off x="478926" y="4850168"/>
            <a:ext cx="8306182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1. Motivation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10" name="Picture 3" descr="ALtkerrtrd_noT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813451" y="5543769"/>
            <a:ext cx="4249839" cy="35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" name="Picture 4" descr="ALinerrtrd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839939" y="9613701"/>
            <a:ext cx="4196862" cy="355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" name="Rectangle 311"/>
          <p:cNvSpPr/>
          <p:nvPr/>
        </p:nvSpPr>
        <p:spPr>
          <a:xfrm>
            <a:off x="6376966" y="8129711"/>
            <a:ext cx="2057400" cy="2896824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TextBox 312"/>
          <p:cNvSpPr txBox="1"/>
          <p:nvPr/>
        </p:nvSpPr>
        <p:spPr>
          <a:xfrm>
            <a:off x="986956" y="13743282"/>
            <a:ext cx="14493332" cy="1569660"/>
          </a:xfrm>
          <a:prstGeom prst="rect">
            <a:avLst/>
          </a:prstGeom>
          <a:solidFill>
            <a:srgbClr val="E2FBFE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SOME TEXT GOES HERE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314" name="Rectangle 313"/>
          <p:cNvSpPr/>
          <p:nvPr/>
        </p:nvSpPr>
        <p:spPr>
          <a:xfrm>
            <a:off x="16315470" y="8873597"/>
            <a:ext cx="15206155" cy="6834721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16406463" y="4009127"/>
            <a:ext cx="14727618" cy="4463120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2. Goal </a:t>
            </a:r>
          </a:p>
          <a:p>
            <a:pPr algn="ctr">
              <a:spcAft>
                <a:spcPts val="1200"/>
              </a:spcAft>
            </a:pPr>
            <a:r>
              <a:rPr lang="en-US" sz="3600" b="1" dirty="0" smtClean="0"/>
              <a:t>Enhance </a:t>
            </a:r>
            <a:r>
              <a:rPr lang="en-US" sz="3600" b="1" dirty="0"/>
              <a:t>our understanding of air-sea interaction processes during hurricane force wind </a:t>
            </a:r>
            <a:r>
              <a:rPr lang="en-US" sz="3600" b="1" dirty="0" smtClean="0"/>
              <a:t>events</a:t>
            </a:r>
            <a:endParaRPr lang="en-US" sz="3600" b="1" dirty="0">
              <a:cs typeface="Arial" panose="020B0604020202020204" pitchFamily="34" charset="0"/>
            </a:endParaRPr>
          </a:p>
          <a:p>
            <a:pPr marL="685800">
              <a:spcAft>
                <a:spcPts val="1200"/>
              </a:spcAft>
              <a:tabLst>
                <a:tab pos="400050" algn="l"/>
                <a:tab pos="571500" algn="l"/>
                <a:tab pos="800100" algn="l"/>
                <a:tab pos="857250" algn="l"/>
                <a:tab pos="1885950" algn="l"/>
                <a:tab pos="2743200" algn="l"/>
              </a:tabLst>
            </a:pPr>
            <a:r>
              <a:rPr lang="en-US" sz="3200" b="1" dirty="0">
                <a:cs typeface="Arial" panose="020B0604020202020204" pitchFamily="34" charset="0"/>
              </a:rPr>
              <a:t>Objectives</a:t>
            </a:r>
          </a:p>
          <a:p>
            <a:pPr marL="1257300" indent="-5715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400050" algn="l"/>
                <a:tab pos="571500" algn="l"/>
                <a:tab pos="800100" algn="l"/>
                <a:tab pos="857250" algn="l"/>
                <a:tab pos="1885950" algn="l"/>
                <a:tab pos="2743200" algn="l"/>
              </a:tabLst>
            </a:pPr>
            <a:r>
              <a:rPr lang="en-US" sz="3200" dirty="0">
                <a:cs typeface="Arial" panose="020B0604020202020204" pitchFamily="34" charset="0"/>
              </a:rPr>
              <a:t>Assess impact of hurricane force winds on upper ocean density structure, and </a:t>
            </a:r>
          </a:p>
          <a:p>
            <a:pPr marL="1257300" indent="-5715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400050" algn="l"/>
                <a:tab pos="571500" algn="l"/>
                <a:tab pos="800100" algn="l"/>
                <a:tab pos="857250" algn="l"/>
                <a:tab pos="1885950" algn="l"/>
                <a:tab pos="2743200" algn="l"/>
              </a:tabLst>
            </a:pPr>
            <a:r>
              <a:rPr lang="en-US" sz="3200" dirty="0">
                <a:cs typeface="Arial" panose="020B0604020202020204" pitchFamily="34" charset="0"/>
              </a:rPr>
              <a:t>Assess impact of ocean profile data from underwater gliders in hurricane intensity </a:t>
            </a:r>
            <a:r>
              <a:rPr lang="en-US" sz="3200" dirty="0" smtClean="0">
                <a:cs typeface="Arial" panose="020B0604020202020204" pitchFamily="34" charset="0"/>
              </a:rPr>
              <a:t>forecasts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16913661" y="14383479"/>
            <a:ext cx="14493332" cy="1077218"/>
          </a:xfrm>
          <a:prstGeom prst="rect">
            <a:avLst/>
          </a:prstGeom>
          <a:solidFill>
            <a:srgbClr val="E2FBFE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SOME TEXT GOES HERE</a:t>
            </a:r>
          </a:p>
          <a:p>
            <a:endParaRPr lang="en-US" sz="3200" dirty="0"/>
          </a:p>
        </p:txBody>
      </p:sp>
      <p:sp>
        <p:nvSpPr>
          <p:cNvPr id="317" name="Rectangle 316"/>
          <p:cNvSpPr/>
          <p:nvPr/>
        </p:nvSpPr>
        <p:spPr>
          <a:xfrm>
            <a:off x="29867764" y="34534021"/>
            <a:ext cx="1494940" cy="15331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QR Code</a:t>
            </a:r>
          </a:p>
          <a:p>
            <a:pPr algn="ctr"/>
            <a:endParaRPr lang="en-US" sz="2000" dirty="0"/>
          </a:p>
        </p:txBody>
      </p:sp>
      <p:sp>
        <p:nvSpPr>
          <p:cNvPr id="318" name="Rectangle 317"/>
          <p:cNvSpPr/>
          <p:nvPr/>
        </p:nvSpPr>
        <p:spPr>
          <a:xfrm>
            <a:off x="27984045" y="34532506"/>
            <a:ext cx="1494940" cy="15331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QR Code</a:t>
            </a:r>
          </a:p>
          <a:p>
            <a:pPr algn="ctr"/>
            <a:endParaRPr lang="en-US" sz="2000" dirty="0"/>
          </a:p>
        </p:txBody>
      </p:sp>
      <p:grpSp>
        <p:nvGrpSpPr>
          <p:cNvPr id="1047" name="Group 1046"/>
          <p:cNvGrpSpPr/>
          <p:nvPr/>
        </p:nvGrpSpPr>
        <p:grpSpPr>
          <a:xfrm>
            <a:off x="276225" y="16132061"/>
            <a:ext cx="31232475" cy="8425164"/>
            <a:chOff x="276225" y="16132061"/>
            <a:chExt cx="31232475" cy="8425164"/>
          </a:xfrm>
        </p:grpSpPr>
        <p:sp>
          <p:nvSpPr>
            <p:cNvPr id="292" name="Rectangle 291"/>
            <p:cNvSpPr/>
            <p:nvPr/>
          </p:nvSpPr>
          <p:spPr>
            <a:xfrm>
              <a:off x="457202" y="16132061"/>
              <a:ext cx="31051498" cy="7928445"/>
            </a:xfrm>
            <a:prstGeom prst="rect">
              <a:avLst/>
            </a:prstGeom>
            <a:noFill/>
            <a:ln w="1905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7447" tIns="73724" rIns="147447" bIns="73724" rtlCol="0" anchor="ctr"/>
            <a:lstStyle/>
            <a:p>
              <a:pPr algn="ctr"/>
              <a:endParaRPr lang="en-US"/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524643" y="16220602"/>
              <a:ext cx="14512157" cy="769801"/>
            </a:xfrm>
            <a:prstGeom prst="rect">
              <a:avLst/>
            </a:prstGeom>
            <a:noFill/>
          </p:spPr>
          <p:txBody>
            <a:bodyPr wrap="square" lIns="76555" tIns="38278" rIns="76555" bIns="38278" rtlCol="0">
              <a:spAutoFit/>
            </a:bodyPr>
            <a:lstStyle/>
            <a:p>
              <a:r>
                <a:rPr lang="en-US" sz="4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sz="4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sz="4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4. Operations timeline</a:t>
              </a:r>
              <a:endPara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pic>
          <p:nvPicPr>
            <p:cNvPr id="300" name="Picture 299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71" t="34859" r="42873" b="19471"/>
            <a:stretch/>
          </p:blipFill>
          <p:spPr>
            <a:xfrm>
              <a:off x="15306677" y="17119954"/>
              <a:ext cx="2654657" cy="2286704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301" name="TextBox 300"/>
            <p:cNvSpPr txBox="1"/>
            <p:nvPr/>
          </p:nvSpPr>
          <p:spPr>
            <a:xfrm>
              <a:off x="22864115" y="24187893"/>
              <a:ext cx="1585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bg1"/>
                  </a:solidFill>
                </a:rPr>
                <a:t>IR-NHC: CIMSS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pic>
          <p:nvPicPr>
            <p:cNvPr id="319" name="Picture 318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764"/>
            <a:stretch/>
          </p:blipFill>
          <p:spPr>
            <a:xfrm>
              <a:off x="10616064" y="20115333"/>
              <a:ext cx="4175358" cy="3901029"/>
            </a:xfrm>
            <a:prstGeom prst="rect">
              <a:avLst/>
            </a:prstGeom>
          </p:spPr>
        </p:pic>
        <p:cxnSp>
          <p:nvCxnSpPr>
            <p:cNvPr id="320" name="Straight Connector 319"/>
            <p:cNvCxnSpPr>
              <a:cxnSpLocks/>
            </p:cNvCxnSpPr>
            <p:nvPr/>
          </p:nvCxnSpPr>
          <p:spPr>
            <a:xfrm>
              <a:off x="1438953" y="19870593"/>
              <a:ext cx="29753035" cy="0"/>
            </a:xfrm>
            <a:prstGeom prst="line">
              <a:avLst/>
            </a:prstGeom>
            <a:ln w="1143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>
              <a:cxnSpLocks/>
            </p:cNvCxnSpPr>
            <p:nvPr/>
          </p:nvCxnSpPr>
          <p:spPr>
            <a:xfrm flipV="1">
              <a:off x="1426253" y="19552362"/>
              <a:ext cx="0" cy="664252"/>
            </a:xfrm>
            <a:prstGeom prst="line">
              <a:avLst/>
            </a:prstGeom>
            <a:ln w="1143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TextBox 321"/>
            <p:cNvSpPr txBox="1">
              <a:spLocks/>
            </p:cNvSpPr>
            <p:nvPr/>
          </p:nvSpPr>
          <p:spPr>
            <a:xfrm>
              <a:off x="276225" y="20294294"/>
              <a:ext cx="2650912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/>
                <a:t>Proposal </a:t>
              </a:r>
            </a:p>
            <a:p>
              <a:pPr algn="ctr"/>
              <a:r>
                <a:rPr lang="en-US" sz="2600" b="1" dirty="0" smtClean="0"/>
                <a:t>(October 2013</a:t>
              </a:r>
              <a:r>
                <a:rPr lang="en-US" sz="2600" b="1" dirty="0" smtClean="0"/>
                <a:t>)</a:t>
              </a:r>
            </a:p>
            <a:p>
              <a:pPr algn="ctr"/>
              <a:r>
                <a:rPr lang="en-US" sz="2600" b="1" dirty="0"/>
                <a:t>Disaster Relief Appropriations Act of 2013 </a:t>
              </a:r>
              <a:endParaRPr lang="en-US" sz="2600" b="1" dirty="0" smtClean="0"/>
            </a:p>
            <a:p>
              <a:pPr algn="ctr"/>
              <a:endParaRPr lang="en-US" sz="2600" b="1" dirty="0"/>
            </a:p>
          </p:txBody>
        </p:sp>
        <p:sp>
          <p:nvSpPr>
            <p:cNvPr id="323" name="TextBox 322"/>
            <p:cNvSpPr txBox="1">
              <a:spLocks/>
            </p:cNvSpPr>
            <p:nvPr/>
          </p:nvSpPr>
          <p:spPr>
            <a:xfrm>
              <a:off x="1785134" y="18386169"/>
              <a:ext cx="256512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b="1" dirty="0" smtClean="0"/>
                <a:t>Funded</a:t>
              </a:r>
            </a:p>
            <a:p>
              <a:pPr algn="ctr"/>
              <a:r>
                <a:rPr lang="en-US" sz="2600" b="1" dirty="0" smtClean="0"/>
                <a:t>(December 2013)</a:t>
              </a:r>
            </a:p>
          </p:txBody>
        </p:sp>
        <p:sp>
          <p:nvSpPr>
            <p:cNvPr id="324" name="TextBox 323"/>
            <p:cNvSpPr txBox="1">
              <a:spLocks/>
            </p:cNvSpPr>
            <p:nvPr/>
          </p:nvSpPr>
          <p:spPr>
            <a:xfrm>
              <a:off x="4417432" y="18264719"/>
              <a:ext cx="284969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b="1" dirty="0" smtClean="0"/>
                <a:t>Purchase of Gliders</a:t>
              </a:r>
            </a:p>
            <a:p>
              <a:pPr algn="ctr"/>
              <a:r>
                <a:rPr lang="en-US" sz="2600" b="1" dirty="0" smtClean="0"/>
                <a:t>(March 2014)</a:t>
              </a:r>
            </a:p>
          </p:txBody>
        </p:sp>
        <p:sp>
          <p:nvSpPr>
            <p:cNvPr id="325" name="TextBox 324"/>
            <p:cNvSpPr txBox="1">
              <a:spLocks/>
            </p:cNvSpPr>
            <p:nvPr/>
          </p:nvSpPr>
          <p:spPr>
            <a:xfrm>
              <a:off x="10285218" y="17308951"/>
              <a:ext cx="1853456" cy="769441"/>
            </a:xfrm>
            <a:prstGeom prst="rect">
              <a:avLst/>
            </a:prstGeom>
            <a:solidFill>
              <a:srgbClr val="FF0000">
                <a:alpha val="17000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TS Bertha </a:t>
              </a:r>
            </a:p>
            <a:p>
              <a:pPr algn="ctr"/>
              <a:r>
                <a:rPr lang="en-US" sz="2200" dirty="0" smtClean="0"/>
                <a:t>(August, 2014)</a:t>
              </a:r>
            </a:p>
          </p:txBody>
        </p:sp>
        <p:sp>
          <p:nvSpPr>
            <p:cNvPr id="326" name="TextBox 325"/>
            <p:cNvSpPr txBox="1">
              <a:spLocks/>
            </p:cNvSpPr>
            <p:nvPr/>
          </p:nvSpPr>
          <p:spPr>
            <a:xfrm>
              <a:off x="15306676" y="16350513"/>
              <a:ext cx="2654658" cy="769441"/>
            </a:xfrm>
            <a:prstGeom prst="rect">
              <a:avLst/>
            </a:prstGeom>
            <a:solidFill>
              <a:srgbClr val="FF0000">
                <a:alpha val="17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Hurricane Gonzalo</a:t>
              </a:r>
            </a:p>
            <a:p>
              <a:pPr algn="ctr"/>
              <a:r>
                <a:rPr lang="en-US" sz="2200" dirty="0" smtClean="0"/>
                <a:t>(October, </a:t>
              </a:r>
              <a:r>
                <a:rPr lang="en-US" sz="2200" dirty="0" smtClean="0"/>
                <a:t>2014</a:t>
              </a:r>
              <a:r>
                <a:rPr lang="en-US" sz="2200" dirty="0"/>
                <a:t>)</a:t>
              </a:r>
              <a:endParaRPr lang="en-US" sz="2200" dirty="0" smtClean="0"/>
            </a:p>
          </p:txBody>
        </p:sp>
        <p:sp>
          <p:nvSpPr>
            <p:cNvPr id="327" name="Rectangle 326"/>
            <p:cNvSpPr>
              <a:spLocks/>
            </p:cNvSpPr>
            <p:nvPr/>
          </p:nvSpPr>
          <p:spPr>
            <a:xfrm>
              <a:off x="10715625" y="19573875"/>
              <a:ext cx="4075797" cy="469571"/>
            </a:xfrm>
            <a:prstGeom prst="rect">
              <a:avLst/>
            </a:prstGeom>
            <a:solidFill>
              <a:schemeClr val="accent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328" name="Straight Connector 327"/>
            <p:cNvCxnSpPr>
              <a:cxnSpLocks/>
            </p:cNvCxnSpPr>
            <p:nvPr/>
          </p:nvCxnSpPr>
          <p:spPr>
            <a:xfrm flipV="1">
              <a:off x="3074078" y="19538069"/>
              <a:ext cx="0" cy="340866"/>
            </a:xfrm>
            <a:prstGeom prst="line">
              <a:avLst/>
            </a:prstGeom>
            <a:ln w="1143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>
              <a:cxnSpLocks/>
            </p:cNvCxnSpPr>
            <p:nvPr/>
          </p:nvCxnSpPr>
          <p:spPr>
            <a:xfrm flipV="1">
              <a:off x="5834060" y="19477744"/>
              <a:ext cx="0" cy="340866"/>
            </a:xfrm>
            <a:prstGeom prst="line">
              <a:avLst/>
            </a:prstGeom>
            <a:ln w="1143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TextBox 329"/>
            <p:cNvSpPr txBox="1"/>
            <p:nvPr/>
          </p:nvSpPr>
          <p:spPr>
            <a:xfrm>
              <a:off x="4469730" y="20231128"/>
              <a:ext cx="374012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/>
                <a:t>Glider port at La </a:t>
              </a:r>
              <a:r>
                <a:rPr lang="en-US" sz="2600" b="1" dirty="0" err="1" smtClean="0"/>
                <a:t>Parguera</a:t>
              </a:r>
              <a:endParaRPr lang="en-US" sz="2600" b="1" dirty="0"/>
            </a:p>
          </p:txBody>
        </p:sp>
        <p:pic>
          <p:nvPicPr>
            <p:cNvPr id="331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6" t="10937" r="6398" b="18229"/>
            <a:stretch/>
          </p:blipFill>
          <p:spPr bwMode="auto">
            <a:xfrm>
              <a:off x="3090087" y="20723570"/>
              <a:ext cx="4928764" cy="298049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32" name="5-Point Star 331"/>
            <p:cNvSpPr/>
            <p:nvPr/>
          </p:nvSpPr>
          <p:spPr>
            <a:xfrm>
              <a:off x="3960332" y="22663973"/>
              <a:ext cx="229655" cy="24661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3" name="Picture 332"/>
            <p:cNvPicPr>
              <a:picLocks noChangeAspect="1"/>
            </p:cNvPicPr>
            <p:nvPr/>
          </p:nvPicPr>
          <p:blipFill rotWithShape="1">
            <a:blip r:embed="rId19"/>
            <a:srcRect t="10773" r="17124" b="14331"/>
            <a:stretch/>
          </p:blipFill>
          <p:spPr>
            <a:xfrm>
              <a:off x="7834291" y="20734697"/>
              <a:ext cx="2151538" cy="145828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334" name="Picture 33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834291" y="22091386"/>
              <a:ext cx="2151538" cy="161365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335" name="Straight Connector 334"/>
            <p:cNvCxnSpPr>
              <a:cxnSpLocks/>
            </p:cNvCxnSpPr>
            <p:nvPr/>
          </p:nvCxnSpPr>
          <p:spPr>
            <a:xfrm flipV="1">
              <a:off x="7986710" y="19515844"/>
              <a:ext cx="0" cy="340866"/>
            </a:xfrm>
            <a:prstGeom prst="line">
              <a:avLst/>
            </a:prstGeom>
            <a:ln w="1143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>
              <a:cxnSpLocks/>
            </p:cNvCxnSpPr>
            <p:nvPr/>
          </p:nvCxnSpPr>
          <p:spPr>
            <a:xfrm flipV="1">
              <a:off x="9901235" y="19515844"/>
              <a:ext cx="0" cy="340866"/>
            </a:xfrm>
            <a:prstGeom prst="line">
              <a:avLst/>
            </a:prstGeom>
            <a:ln w="1143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TextBox 336"/>
            <p:cNvSpPr txBox="1">
              <a:spLocks/>
            </p:cNvSpPr>
            <p:nvPr/>
          </p:nvSpPr>
          <p:spPr>
            <a:xfrm>
              <a:off x="7082223" y="18304003"/>
              <a:ext cx="177965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b="1" dirty="0" smtClean="0"/>
                <a:t>Training</a:t>
              </a:r>
            </a:p>
            <a:p>
              <a:pPr algn="ctr"/>
              <a:r>
                <a:rPr lang="en-US" sz="2600" b="1" dirty="0" smtClean="0"/>
                <a:t>(June 2014)</a:t>
              </a:r>
              <a:endParaRPr lang="en-US" sz="2600" b="1" dirty="0" smtClean="0"/>
            </a:p>
          </p:txBody>
        </p:sp>
        <p:sp>
          <p:nvSpPr>
            <p:cNvPr id="338" name="TextBox 337"/>
            <p:cNvSpPr txBox="1">
              <a:spLocks/>
            </p:cNvSpPr>
            <p:nvPr/>
          </p:nvSpPr>
          <p:spPr>
            <a:xfrm>
              <a:off x="8930877" y="18056353"/>
              <a:ext cx="1917367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smtClean="0"/>
                <a:t>Gliders Delivered</a:t>
              </a:r>
            </a:p>
            <a:p>
              <a:pPr algn="ctr"/>
              <a:r>
                <a:rPr lang="en-US" sz="2600" b="1" dirty="0" smtClean="0"/>
                <a:t>(July 2014)</a:t>
              </a:r>
              <a:endParaRPr lang="en-US" sz="2600" b="1" dirty="0" smtClean="0"/>
            </a:p>
          </p:txBody>
        </p:sp>
        <p:sp>
          <p:nvSpPr>
            <p:cNvPr id="339" name="TextBox 338"/>
            <p:cNvSpPr txBox="1">
              <a:spLocks/>
            </p:cNvSpPr>
            <p:nvPr/>
          </p:nvSpPr>
          <p:spPr>
            <a:xfrm>
              <a:off x="11154797" y="18575168"/>
              <a:ext cx="3383086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Mission 01 </a:t>
              </a:r>
            </a:p>
            <a:p>
              <a:pPr algn="ctr"/>
              <a:r>
                <a:rPr lang="en-US" sz="2400" b="1" dirty="0" smtClean="0"/>
                <a:t>July – November 2014</a:t>
              </a:r>
              <a:endParaRPr lang="en-US" sz="2400" b="1" dirty="0" smtClean="0"/>
            </a:p>
          </p:txBody>
        </p:sp>
        <p:cxnSp>
          <p:nvCxnSpPr>
            <p:cNvPr id="340" name="Straight Connector 339"/>
            <p:cNvCxnSpPr>
              <a:cxnSpLocks/>
              <a:stCxn id="325" idx="2"/>
              <a:endCxn id="341" idx="0"/>
            </p:cNvCxnSpPr>
            <p:nvPr/>
          </p:nvCxnSpPr>
          <p:spPr>
            <a:xfrm flipH="1">
              <a:off x="11205573" y="18078392"/>
              <a:ext cx="6373" cy="14374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340"/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8500" y="19515844"/>
              <a:ext cx="694146" cy="668486"/>
            </a:xfrm>
            <a:prstGeom prst="rect">
              <a:avLst/>
            </a:prstGeom>
          </p:spPr>
        </p:pic>
        <p:grpSp>
          <p:nvGrpSpPr>
            <p:cNvPr id="342" name="Group 341"/>
            <p:cNvGrpSpPr>
              <a:grpSpLocks/>
            </p:cNvGrpSpPr>
            <p:nvPr/>
          </p:nvGrpSpPr>
          <p:grpSpPr>
            <a:xfrm>
              <a:off x="12872445" y="19552362"/>
              <a:ext cx="627654" cy="658587"/>
              <a:chOff x="4359151" y="2639991"/>
              <a:chExt cx="306770" cy="365249"/>
            </a:xfrm>
          </p:grpSpPr>
          <p:pic>
            <p:nvPicPr>
              <p:cNvPr id="343" name="Picture 342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9151" y="2639991"/>
                <a:ext cx="306770" cy="365249"/>
              </a:xfrm>
              <a:prstGeom prst="rect">
                <a:avLst/>
              </a:prstGeom>
            </p:spPr>
          </p:pic>
          <p:sp>
            <p:nvSpPr>
              <p:cNvPr id="344" name="Oval 343"/>
              <p:cNvSpPr/>
              <p:nvPr/>
            </p:nvSpPr>
            <p:spPr>
              <a:xfrm>
                <a:off x="4449825" y="2755900"/>
                <a:ext cx="152400" cy="123825"/>
              </a:xfrm>
              <a:prstGeom prst="ellipse">
                <a:avLst/>
              </a:prstGeom>
              <a:solidFill>
                <a:srgbClr val="E127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cxnSp>
          <p:nvCxnSpPr>
            <p:cNvPr id="345" name="Elbow Connector 344"/>
            <p:cNvCxnSpPr>
              <a:cxnSpLocks/>
              <a:stCxn id="326" idx="1"/>
              <a:endCxn id="343" idx="3"/>
            </p:cNvCxnSpPr>
            <p:nvPr/>
          </p:nvCxnSpPr>
          <p:spPr>
            <a:xfrm rot="10800000" flipV="1">
              <a:off x="13500100" y="16735234"/>
              <a:ext cx="1806576" cy="314642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6" name="Picture 345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89"/>
            <a:stretch/>
          </p:blipFill>
          <p:spPr>
            <a:xfrm>
              <a:off x="18179744" y="20187585"/>
              <a:ext cx="3969511" cy="3661967"/>
            </a:xfrm>
            <a:prstGeom prst="rect">
              <a:avLst/>
            </a:prstGeom>
          </p:spPr>
        </p:pic>
        <p:pic>
          <p:nvPicPr>
            <p:cNvPr id="347" name="Picture 346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78"/>
            <a:stretch/>
          </p:blipFill>
          <p:spPr>
            <a:xfrm>
              <a:off x="22455250" y="16259553"/>
              <a:ext cx="3492832" cy="3222621"/>
            </a:xfrm>
            <a:prstGeom prst="rect">
              <a:avLst/>
            </a:prstGeom>
          </p:spPr>
        </p:pic>
        <p:pic>
          <p:nvPicPr>
            <p:cNvPr id="348" name="Picture 347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82"/>
            <a:stretch/>
          </p:blipFill>
          <p:spPr>
            <a:xfrm>
              <a:off x="26083038" y="20237143"/>
              <a:ext cx="4585783" cy="3642577"/>
            </a:xfrm>
            <a:prstGeom prst="rect">
              <a:avLst/>
            </a:prstGeom>
          </p:spPr>
        </p:pic>
        <p:sp>
          <p:nvSpPr>
            <p:cNvPr id="349" name="Rectangle 348"/>
            <p:cNvSpPr>
              <a:spLocks/>
            </p:cNvSpPr>
            <p:nvPr/>
          </p:nvSpPr>
          <p:spPr>
            <a:xfrm>
              <a:off x="18532834" y="19588812"/>
              <a:ext cx="3425466" cy="469571"/>
            </a:xfrm>
            <a:prstGeom prst="rect">
              <a:avLst/>
            </a:prstGeom>
            <a:solidFill>
              <a:schemeClr val="accent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50" name="TextBox 349"/>
            <p:cNvSpPr txBox="1">
              <a:spLocks/>
            </p:cNvSpPr>
            <p:nvPr/>
          </p:nvSpPr>
          <p:spPr>
            <a:xfrm>
              <a:off x="18669000" y="18550267"/>
              <a:ext cx="3203575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Mission 02 </a:t>
              </a:r>
            </a:p>
            <a:p>
              <a:pPr algn="ctr"/>
              <a:r>
                <a:rPr lang="en-US" sz="2400" b="1" dirty="0" smtClean="0"/>
                <a:t>February – April, 2015</a:t>
              </a:r>
              <a:endParaRPr lang="en-US" sz="2400" b="1" dirty="0" smtClean="0"/>
            </a:p>
          </p:txBody>
        </p:sp>
        <p:sp>
          <p:nvSpPr>
            <p:cNvPr id="351" name="Rectangle 350"/>
            <p:cNvSpPr>
              <a:spLocks/>
            </p:cNvSpPr>
            <p:nvPr/>
          </p:nvSpPr>
          <p:spPr>
            <a:xfrm>
              <a:off x="22789734" y="19597684"/>
              <a:ext cx="3033414" cy="469571"/>
            </a:xfrm>
            <a:prstGeom prst="rect">
              <a:avLst/>
            </a:prstGeom>
            <a:solidFill>
              <a:schemeClr val="accent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52" name="Rectangle 351"/>
            <p:cNvSpPr>
              <a:spLocks/>
            </p:cNvSpPr>
            <p:nvPr/>
          </p:nvSpPr>
          <p:spPr>
            <a:xfrm>
              <a:off x="26904534" y="19594962"/>
              <a:ext cx="3033414" cy="469571"/>
            </a:xfrm>
            <a:prstGeom prst="rect">
              <a:avLst/>
            </a:prstGeom>
            <a:solidFill>
              <a:schemeClr val="accent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53" name="TextBox 352"/>
            <p:cNvSpPr txBox="1">
              <a:spLocks/>
            </p:cNvSpPr>
            <p:nvPr/>
          </p:nvSpPr>
          <p:spPr>
            <a:xfrm>
              <a:off x="22697137" y="21702134"/>
              <a:ext cx="1853456" cy="769441"/>
            </a:xfrm>
            <a:prstGeom prst="rect">
              <a:avLst/>
            </a:prstGeom>
            <a:solidFill>
              <a:srgbClr val="FF0000">
                <a:alpha val="17000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TS </a:t>
              </a:r>
              <a:r>
                <a:rPr lang="en-US" sz="2200" dirty="0" smtClean="0"/>
                <a:t>Erika</a:t>
              </a:r>
              <a:endParaRPr lang="en-US" sz="2200" dirty="0" smtClean="0"/>
            </a:p>
            <a:p>
              <a:pPr algn="ctr"/>
              <a:r>
                <a:rPr lang="en-US" sz="2200" dirty="0" smtClean="0"/>
                <a:t>(August, </a:t>
              </a:r>
              <a:r>
                <a:rPr lang="en-US" sz="2200" dirty="0" smtClean="0"/>
                <a:t>2015)</a:t>
              </a:r>
              <a:endParaRPr lang="en-US" sz="2200" dirty="0" smtClean="0"/>
            </a:p>
          </p:txBody>
        </p:sp>
        <p:cxnSp>
          <p:nvCxnSpPr>
            <p:cNvPr id="354" name="Straight Connector 353"/>
            <p:cNvCxnSpPr>
              <a:cxnSpLocks/>
              <a:stCxn id="353" idx="0"/>
              <a:endCxn id="355" idx="2"/>
            </p:cNvCxnSpPr>
            <p:nvPr/>
          </p:nvCxnSpPr>
          <p:spPr>
            <a:xfrm flipV="1">
              <a:off x="23623865" y="20155278"/>
              <a:ext cx="10277" cy="154685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5" name="Picture 354"/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87069" y="19486792"/>
              <a:ext cx="694146" cy="668486"/>
            </a:xfrm>
            <a:prstGeom prst="rect">
              <a:avLst/>
            </a:prstGeom>
          </p:spPr>
        </p:pic>
        <p:sp>
          <p:nvSpPr>
            <p:cNvPr id="356" name="TextBox 355"/>
            <p:cNvSpPr txBox="1">
              <a:spLocks/>
            </p:cNvSpPr>
            <p:nvPr/>
          </p:nvSpPr>
          <p:spPr>
            <a:xfrm>
              <a:off x="22599878" y="20319198"/>
              <a:ext cx="3203575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Mission 03 </a:t>
              </a:r>
            </a:p>
            <a:p>
              <a:pPr algn="ctr"/>
              <a:r>
                <a:rPr lang="en-US" sz="2400" b="1" dirty="0" smtClean="0"/>
                <a:t>July – November, 2015</a:t>
              </a:r>
              <a:endParaRPr lang="en-US" sz="2400" b="1" dirty="0" smtClean="0"/>
            </a:p>
          </p:txBody>
        </p:sp>
        <p:sp>
          <p:nvSpPr>
            <p:cNvPr id="357" name="TextBox 356"/>
            <p:cNvSpPr txBox="1">
              <a:spLocks/>
            </p:cNvSpPr>
            <p:nvPr/>
          </p:nvSpPr>
          <p:spPr>
            <a:xfrm>
              <a:off x="26774141" y="18595947"/>
              <a:ext cx="3203575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Mission 04 </a:t>
              </a:r>
            </a:p>
            <a:p>
              <a:pPr algn="ctr"/>
              <a:r>
                <a:rPr lang="en-US" sz="2400" b="1" dirty="0" smtClean="0"/>
                <a:t>March– June, 2016</a:t>
              </a:r>
              <a:endParaRPr lang="en-US" sz="2400" b="1" dirty="0" smtClean="0"/>
            </a:p>
          </p:txBody>
        </p:sp>
      </p:grpSp>
      <p:sp>
        <p:nvSpPr>
          <p:cNvPr id="359" name="Rectangle 358"/>
          <p:cNvSpPr/>
          <p:nvPr/>
        </p:nvSpPr>
        <p:spPr>
          <a:xfrm>
            <a:off x="457199" y="24536405"/>
            <a:ext cx="15290357" cy="8991595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62" name="TextBox 361"/>
          <p:cNvSpPr txBox="1"/>
          <p:nvPr/>
        </p:nvSpPr>
        <p:spPr>
          <a:xfrm>
            <a:off x="2344761" y="3413041"/>
            <a:ext cx="594919" cy="335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PR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363" name="TextBox 362"/>
          <p:cNvSpPr txBox="1"/>
          <p:nvPr/>
        </p:nvSpPr>
        <p:spPr>
          <a:xfrm>
            <a:off x="493231" y="24557225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 Key results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040" name="Picture 10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5" y="25488899"/>
            <a:ext cx="4923102" cy="5138077"/>
          </a:xfrm>
          <a:prstGeom prst="rect">
            <a:avLst/>
          </a:prstGeom>
        </p:spPr>
      </p:pic>
      <p:sp>
        <p:nvSpPr>
          <p:cNvPr id="1041" name="TextBox 1040"/>
          <p:cNvSpPr txBox="1"/>
          <p:nvPr/>
        </p:nvSpPr>
        <p:spPr>
          <a:xfrm>
            <a:off x="4891923" y="28223037"/>
            <a:ext cx="1325438" cy="707886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Hurricane Gonzalo</a:t>
            </a:r>
            <a:endParaRPr lang="en-US" sz="2000" b="1" dirty="0">
              <a:latin typeface="+mj-lt"/>
            </a:endParaRPr>
          </a:p>
        </p:txBody>
      </p:sp>
      <p:sp>
        <p:nvSpPr>
          <p:cNvPr id="367" name="TextBox 366"/>
          <p:cNvSpPr txBox="1"/>
          <p:nvPr/>
        </p:nvSpPr>
        <p:spPr>
          <a:xfrm>
            <a:off x="4480649" y="29966060"/>
            <a:ext cx="1325438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TS Bertha</a:t>
            </a:r>
            <a:endParaRPr lang="en-US" sz="2000" b="1" dirty="0">
              <a:latin typeface="+mj-lt"/>
            </a:endParaRPr>
          </a:p>
        </p:txBody>
      </p:sp>
      <p:pic>
        <p:nvPicPr>
          <p:cNvPr id="1045" name="Picture 104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44" y="25603200"/>
            <a:ext cx="4802180" cy="5356553"/>
          </a:xfrm>
          <a:prstGeom prst="rect">
            <a:avLst/>
          </a:prstGeom>
        </p:spPr>
      </p:pic>
      <p:pic>
        <p:nvPicPr>
          <p:cNvPr id="373" name="Picture 372"/>
          <p:cNvPicPr>
            <a:picLocks noChangeAspect="1"/>
          </p:cNvPicPr>
          <p:nvPr/>
        </p:nvPicPr>
        <p:blipFill rotWithShape="1">
          <a:blip r:embed="rId27"/>
          <a:srcRect l="60230" b="6116"/>
          <a:stretch/>
        </p:blipFill>
        <p:spPr>
          <a:xfrm>
            <a:off x="11971261" y="25403175"/>
            <a:ext cx="3132110" cy="5499428"/>
          </a:xfrm>
          <a:prstGeom prst="rect">
            <a:avLst/>
          </a:prstGeom>
        </p:spPr>
      </p:pic>
      <p:sp>
        <p:nvSpPr>
          <p:cNvPr id="1046" name="TextBox 1045"/>
          <p:cNvSpPr txBox="1"/>
          <p:nvPr/>
        </p:nvSpPr>
        <p:spPr>
          <a:xfrm>
            <a:off x="7151101" y="24893935"/>
            <a:ext cx="3522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Glider Ocean Observations</a:t>
            </a:r>
            <a:endParaRPr lang="en-US" sz="2400" u="sng" dirty="0"/>
          </a:p>
        </p:txBody>
      </p:sp>
      <p:sp>
        <p:nvSpPr>
          <p:cNvPr id="375" name="TextBox 374"/>
          <p:cNvSpPr txBox="1"/>
          <p:nvPr/>
        </p:nvSpPr>
        <p:spPr>
          <a:xfrm>
            <a:off x="11861757" y="24865361"/>
            <a:ext cx="363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Coupled Hurricane Forecast</a:t>
            </a:r>
            <a:endParaRPr lang="en-US" sz="2400" u="sng" dirty="0"/>
          </a:p>
        </p:txBody>
      </p:sp>
      <p:sp>
        <p:nvSpPr>
          <p:cNvPr id="376" name="TextBox 375"/>
          <p:cNvSpPr txBox="1"/>
          <p:nvPr/>
        </p:nvSpPr>
        <p:spPr>
          <a:xfrm>
            <a:off x="898755" y="31226762"/>
            <a:ext cx="14493332" cy="1569660"/>
          </a:xfrm>
          <a:prstGeom prst="rect">
            <a:avLst/>
          </a:prstGeom>
          <a:solidFill>
            <a:srgbClr val="E2FBFE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Bullets with Key Findings go Here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377" name="Rectangle 376"/>
          <p:cNvSpPr/>
          <p:nvPr/>
        </p:nvSpPr>
        <p:spPr>
          <a:xfrm>
            <a:off x="16240124" y="24545930"/>
            <a:ext cx="15290357" cy="3512007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78" name="TextBox 377"/>
          <p:cNvSpPr txBox="1"/>
          <p:nvPr/>
        </p:nvSpPr>
        <p:spPr>
          <a:xfrm>
            <a:off x="16276156" y="24566750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6. Data Distribution  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79" name="Rectangle 378"/>
          <p:cNvSpPr/>
          <p:nvPr/>
        </p:nvSpPr>
        <p:spPr>
          <a:xfrm>
            <a:off x="16249649" y="28555955"/>
            <a:ext cx="15290357" cy="49720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80" name="TextBox 379"/>
          <p:cNvSpPr txBox="1"/>
          <p:nvPr/>
        </p:nvSpPr>
        <p:spPr>
          <a:xfrm>
            <a:off x="16285681" y="28576775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7.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Operation Highlights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1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3309</TotalTime>
  <Words>359</Words>
  <Application>Microsoft Office PowerPoint</Application>
  <PresentationFormat>Custom</PresentationFormat>
  <Paragraphs>67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hosmay lopez</dc:creator>
  <cp:lastModifiedBy>Ricardo Domingues</cp:lastModifiedBy>
  <cp:revision>323</cp:revision>
  <dcterms:created xsi:type="dcterms:W3CDTF">2015-12-01T17:03:23Z</dcterms:created>
  <dcterms:modified xsi:type="dcterms:W3CDTF">2016-07-15T21:46:03Z</dcterms:modified>
</cp:coreProperties>
</file>