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</p:sldMasterIdLst>
  <p:notesMasterIdLst>
    <p:notesMasterId r:id="rId19"/>
  </p:notesMasterIdLst>
  <p:sldIdLst>
    <p:sldId id="262" r:id="rId4"/>
    <p:sldId id="302" r:id="rId5"/>
    <p:sldId id="310" r:id="rId6"/>
    <p:sldId id="306" r:id="rId7"/>
    <p:sldId id="290" r:id="rId8"/>
    <p:sldId id="309" r:id="rId9"/>
    <p:sldId id="303" r:id="rId10"/>
    <p:sldId id="299" r:id="rId11"/>
    <p:sldId id="307" r:id="rId12"/>
    <p:sldId id="308" r:id="rId13"/>
    <p:sldId id="311" r:id="rId14"/>
    <p:sldId id="304" r:id="rId15"/>
    <p:sldId id="305" r:id="rId16"/>
    <p:sldId id="313" r:id="rId17"/>
    <p:sldId id="312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00FF00"/>
    <a:srgbClr val="CC0066"/>
    <a:srgbClr val="FF66CC"/>
    <a:srgbClr val="6985A3"/>
    <a:srgbClr val="E12727"/>
    <a:srgbClr val="FF2F2F"/>
    <a:srgbClr val="000099"/>
    <a:srgbClr val="FCBEB2"/>
    <a:srgbClr val="9BE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32" autoAdjust="0"/>
    <p:restoredTop sz="85613" autoAdjust="0"/>
  </p:normalViewPr>
  <p:slideViewPr>
    <p:cSldViewPr>
      <p:cViewPr varScale="1">
        <p:scale>
          <a:sx n="70" d="100"/>
          <a:sy n="70" d="100"/>
        </p:scale>
        <p:origin x="-151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91A056-9A1D-495E-A4A9-50435497E1AE}" type="datetimeFigureOut">
              <a:rPr lang="en-US" smtClean="0"/>
              <a:pPr/>
              <a:t>10/9/2015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52BEB9-1B2F-4185-8697-6CECAE19EF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904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2BEB9-1B2F-4185-8697-6CECAE19EF2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8704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2BEB9-1B2F-4185-8697-6CECAE19EF2C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1030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0CC1-E8CC-4E2A-984F-ED43D2258E9A}" type="slidenum">
              <a:rPr lang="en-GB" smtClean="0">
                <a:solidFill>
                  <a:prstClr val="black"/>
                </a:solidFill>
              </a:rPr>
              <a:pPr/>
              <a:t>12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1738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80CC1-E8CC-4E2A-984F-ED43D2258E9A}" type="slidenum">
              <a:rPr lang="en-GB" smtClean="0">
                <a:solidFill>
                  <a:prstClr val="black"/>
                </a:solidFill>
              </a:rPr>
              <a:pPr/>
              <a:t>13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1738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2BEB9-1B2F-4185-8697-6CECAE19EF2C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967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2BEB9-1B2F-4185-8697-6CECAE19EF2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587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2BEB9-1B2F-4185-8697-6CECAE19EF2C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709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2BEB9-1B2F-4185-8697-6CECAE19EF2C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534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2BEB9-1B2F-4185-8697-6CECAE19EF2C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9148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2BEB9-1B2F-4185-8697-6CECAE19EF2C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10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2BEB9-1B2F-4185-8697-6CECAE19EF2C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0983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2BEB9-1B2F-4185-8697-6CECAE19EF2C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1832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2BEB9-1B2F-4185-8697-6CECAE19EF2C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485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6012" y="6535645"/>
            <a:ext cx="9182424" cy="3492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           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gradFill>
            <a:gsLst>
              <a:gs pos="20000">
                <a:srgbClr val="AAAABF"/>
              </a:gs>
              <a:gs pos="0">
                <a:schemeClr val="bg1"/>
              </a:gs>
              <a:gs pos="97500">
                <a:schemeClr val="tx1"/>
              </a:gs>
              <a:gs pos="44000">
                <a:srgbClr val="00004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332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3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idx="1"/>
          </p:nvPr>
        </p:nvSpPr>
        <p:spPr>
          <a:xfrm>
            <a:off x="381000" y="914400"/>
            <a:ext cx="8458200" cy="5364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buFont typeface="Wingdings" pitchFamily="2" charset="2"/>
              <a:buChar char="v"/>
              <a:defRPr sz="2400" baseline="0"/>
            </a:lvl1pPr>
            <a:lvl2pPr marL="800100" indent="-342900">
              <a:buFont typeface="Wingdings" pitchFamily="2" charset="2"/>
              <a:buChar char="q"/>
              <a:defRPr sz="2000" baseline="0"/>
            </a:lvl2pPr>
            <a:lvl3pPr marL="1143000" indent="-228600">
              <a:buFont typeface="Wingdings" pitchFamily="2" charset="2"/>
              <a:buChar char="Ø"/>
              <a:defRPr sz="2000" baseline="0"/>
            </a:lvl3pPr>
            <a:lvl4pPr>
              <a:defRPr sz="2000" baseline="0"/>
            </a:lvl4pPr>
            <a:lvl5pPr>
              <a:defRPr sz="2000" baseline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39700" y="6569635"/>
            <a:ext cx="52018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IASCLiP</a:t>
            </a:r>
            <a:r>
              <a:rPr lang="en-US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Virtual Workshop, September 10, 2015:</a:t>
            </a:r>
            <a:r>
              <a:rPr lang="en-US" sz="1400" b="1" baseline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Session IV</a:t>
            </a:r>
            <a:endParaRPr lang="en-US" sz="14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6705600" y="654909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C8C5B3E-0593-40DB-B1C3-CEAB239E4923}" type="slidenum">
              <a:rPr lang="en-US" sz="1400" smtClean="0">
                <a:solidFill>
                  <a:schemeClr val="tx1"/>
                </a:solidFill>
              </a:rPr>
              <a:pPr/>
              <a:t>‹#›</a:t>
            </a:fld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95405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E2DF0-4024-40F0-B211-23D3252B16AA}" type="datetimeFigureOut">
              <a:rPr lang="en-US" smtClean="0"/>
              <a:pPr/>
              <a:t>10/9/2015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5B3E-0593-40DB-B1C3-CEAB239E49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154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E2DF0-4024-40F0-B211-23D3252B16AA}" type="datetimeFigureOut">
              <a:rPr lang="en-US" smtClean="0"/>
              <a:pPr/>
              <a:t>10/9/2015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5B3E-0593-40DB-B1C3-CEAB239E49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126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 smtClean="0"/>
              <a:t>Click to add 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GB" dirty="0" smtClean="0"/>
              <a:t>Click to add text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9" name="conf"/>
          <p:cNvSpPr>
            <a:spLocks noGrp="1"/>
          </p:cNvSpPr>
          <p:nvPr>
            <p:ph type="body" sz="quarter" idx="22" hasCustomPrompt="1"/>
          </p:nvPr>
        </p:nvSpPr>
        <p:spPr>
          <a:xfrm>
            <a:off x="0" y="6677999"/>
            <a:ext cx="2340000" cy="180000"/>
          </a:xfrm>
          <a:blipFill dpi="0" rotWithShape="1">
            <a:blip r:embed="rId2" cstate="print"/>
            <a:srcRect/>
            <a:stretch>
              <a:fillRect/>
            </a:stretch>
          </a:blipFill>
        </p:spPr>
        <p:txBody>
          <a:bodyPr rIns="0" anchor="ctr" anchorCtr="0">
            <a:noAutofit/>
          </a:bodyPr>
          <a:lstStyle>
            <a:lvl1pPr marL="0" marR="0" indent="0" algn="ctr" defTabSz="91403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00" b="0">
                <a:solidFill>
                  <a:schemeClr val="bg1"/>
                </a:solidFill>
              </a:defRPr>
            </a:lvl1pPr>
          </a:lstStyle>
          <a:p>
            <a:pPr marL="0" marR="0" lvl="0" indent="0" algn="l" defTabSz="91403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500" b="0" dirty="0" smtClean="0"/>
              <a:t>.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640736B2-5C54-4DA7-B939-2AF178EAF7E5}" type="datetime1">
              <a:rPr lang="nb-NO" smtClean="0">
                <a:solidFill>
                  <a:prstClr val="black">
                    <a:tint val="75000"/>
                  </a:prstClr>
                </a:solidFill>
              </a:rPr>
              <a:t>09.10.2015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pPr algn="l"/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Page </a:t>
            </a:r>
            <a:fld id="{024B331B-EC80-4993-B848-09EE40C6100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WORLD CLASS - through people, technology and dedication.                                                                                                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1649">
            <a:off x="6330070" y="4226621"/>
            <a:ext cx="2667000" cy="200025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60094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0FD2-F11C-4C14-9693-DAFEA9FFE2D9}" type="datetimeFigureOut">
              <a:rPr lang="en-US" smtClean="0"/>
              <a:pPr/>
              <a:t>10/9/2015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F3CB2-589C-4ADB-98F2-D56EC15C9A8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644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0FD2-F11C-4C14-9693-DAFEA9FFE2D9}" type="datetimeFigureOut">
              <a:rPr lang="en-US" smtClean="0"/>
              <a:pPr/>
              <a:t>10/9/2015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F3CB2-589C-4ADB-98F2-D56EC15C9A8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227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0FD2-F11C-4C14-9693-DAFEA9FFE2D9}" type="datetimeFigureOut">
              <a:rPr lang="en-US" smtClean="0"/>
              <a:pPr/>
              <a:t>10/9/2015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F3CB2-589C-4ADB-98F2-D56EC15C9A8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723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0FD2-F11C-4C14-9693-DAFEA9FFE2D9}" type="datetimeFigureOut">
              <a:rPr lang="en-US" smtClean="0"/>
              <a:pPr/>
              <a:t>10/9/2015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F3CB2-589C-4ADB-98F2-D56EC15C9A8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6386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0FD2-F11C-4C14-9693-DAFEA9FFE2D9}" type="datetimeFigureOut">
              <a:rPr lang="en-US" smtClean="0"/>
              <a:pPr/>
              <a:t>10/9/2015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F3CB2-589C-4ADB-98F2-D56EC15C9A8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7848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0FD2-F11C-4C14-9693-DAFEA9FFE2D9}" type="datetimeFigureOut">
              <a:rPr lang="en-US" smtClean="0"/>
              <a:pPr/>
              <a:t>10/9/2015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F3CB2-589C-4ADB-98F2-D56EC15C9A8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6879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0FD2-F11C-4C14-9693-DAFEA9FFE2D9}" type="datetimeFigureOut">
              <a:rPr lang="en-US" smtClean="0"/>
              <a:pPr/>
              <a:t>10/9/2015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F3CB2-589C-4ADB-98F2-D56EC15C9A8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598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E2DF0-4024-40F0-B211-23D3252B16AA}" type="datetimeFigureOut">
              <a:rPr lang="en-US" smtClean="0"/>
              <a:pPr/>
              <a:t>10/9/2015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5B3E-0593-40DB-B1C3-CEAB239E49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7020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0FD2-F11C-4C14-9693-DAFEA9FFE2D9}" type="datetimeFigureOut">
              <a:rPr lang="en-US" smtClean="0"/>
              <a:pPr/>
              <a:t>10/9/2015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F3CB2-589C-4ADB-98F2-D56EC15C9A8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4846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0FD2-F11C-4C14-9693-DAFEA9FFE2D9}" type="datetimeFigureOut">
              <a:rPr lang="en-US" smtClean="0"/>
              <a:pPr/>
              <a:t>10/9/2015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F3CB2-589C-4ADB-98F2-D56EC15C9A8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0884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0FD2-F11C-4C14-9693-DAFEA9FFE2D9}" type="datetimeFigureOut">
              <a:rPr lang="en-US" smtClean="0"/>
              <a:pPr/>
              <a:t>10/9/2015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F3CB2-589C-4ADB-98F2-D56EC15C9A8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2963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0FD2-F11C-4C14-9693-DAFEA9FFE2D9}" type="datetimeFigureOut">
              <a:rPr lang="en-US" smtClean="0"/>
              <a:pPr/>
              <a:t>10/9/2015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F3CB2-589C-4ADB-98F2-D56EC15C9A8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7269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50000">
                <a:srgbClr val="285379"/>
              </a:gs>
              <a:gs pos="0">
                <a:schemeClr val="tx2">
                  <a:lumMod val="5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0FD2-F11C-4C14-9693-DAFEA9FFE2D9}" type="datetimeFigureOut">
              <a:rPr lang="en-US" smtClean="0"/>
              <a:pPr/>
              <a:t>10/9/2015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F3CB2-589C-4ADB-98F2-D56EC15C9A8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0FD2-F11C-4C14-9693-DAFEA9FFE2D9}" type="datetimeFigureOut">
              <a:rPr lang="en-US" smtClean="0"/>
              <a:pPr/>
              <a:t>10/9/2015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F3CB2-589C-4ADB-98F2-D56EC15C9A8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0FD2-F11C-4C14-9693-DAFEA9FFE2D9}" type="datetimeFigureOut">
              <a:rPr lang="en-US" smtClean="0"/>
              <a:pPr/>
              <a:t>10/9/2015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F3CB2-589C-4ADB-98F2-D56EC15C9A8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0FD2-F11C-4C14-9693-DAFEA9FFE2D9}" type="datetimeFigureOut">
              <a:rPr lang="en-US" smtClean="0"/>
              <a:pPr/>
              <a:t>10/9/2015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F3CB2-589C-4ADB-98F2-D56EC15C9A8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0FD2-F11C-4C14-9693-DAFEA9FFE2D9}" type="datetimeFigureOut">
              <a:rPr lang="en-US" smtClean="0"/>
              <a:pPr/>
              <a:t>10/9/2015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F3CB2-589C-4ADB-98F2-D56EC15C9A8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0FD2-F11C-4C14-9693-DAFEA9FFE2D9}" type="datetimeFigureOut">
              <a:rPr lang="en-US" smtClean="0"/>
              <a:pPr/>
              <a:t>10/9/2015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F3CB2-589C-4ADB-98F2-D56EC15C9A8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E2DF0-4024-40F0-B211-23D3252B16AA}" type="datetimeFigureOut">
              <a:rPr lang="en-US" smtClean="0"/>
              <a:pPr/>
              <a:t>10/9/2015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5B3E-0593-40DB-B1C3-CEAB239E49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0391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0FD2-F11C-4C14-9693-DAFEA9FFE2D9}" type="datetimeFigureOut">
              <a:rPr lang="en-US" smtClean="0"/>
              <a:pPr/>
              <a:t>10/9/2015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F3CB2-589C-4ADB-98F2-D56EC15C9A8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0FD2-F11C-4C14-9693-DAFEA9FFE2D9}" type="datetimeFigureOut">
              <a:rPr lang="en-US" smtClean="0"/>
              <a:pPr/>
              <a:t>10/9/2015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F3CB2-589C-4ADB-98F2-D56EC15C9A8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0FD2-F11C-4C14-9693-DAFEA9FFE2D9}" type="datetimeFigureOut">
              <a:rPr lang="en-US" smtClean="0"/>
              <a:pPr/>
              <a:t>10/9/2015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F3CB2-589C-4ADB-98F2-D56EC15C9A8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0FD2-F11C-4C14-9693-DAFEA9FFE2D9}" type="datetimeFigureOut">
              <a:rPr lang="en-US" smtClean="0"/>
              <a:pPr/>
              <a:t>10/9/2015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F3CB2-589C-4ADB-98F2-D56EC15C9A8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0FD2-F11C-4C14-9693-DAFEA9FFE2D9}" type="datetimeFigureOut">
              <a:rPr lang="en-US" smtClean="0"/>
              <a:pPr/>
              <a:t>10/9/2015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2F3CB2-589C-4ADB-98F2-D56EC15C9A8C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E2DF0-4024-40F0-B211-23D3252B16AA}" type="datetimeFigureOut">
              <a:rPr lang="en-US" smtClean="0"/>
              <a:pPr/>
              <a:t>10/9/2015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5B3E-0593-40DB-B1C3-CEAB239E49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544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E2DF0-4024-40F0-B211-23D3252B16AA}" type="datetimeFigureOut">
              <a:rPr lang="en-US" smtClean="0"/>
              <a:pPr/>
              <a:t>10/9/2015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5B3E-0593-40DB-B1C3-CEAB239E49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012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E2DF0-4024-40F0-B211-23D3252B16AA}" type="datetimeFigureOut">
              <a:rPr lang="en-US" smtClean="0"/>
              <a:pPr/>
              <a:t>10/9/2015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5B3E-0593-40DB-B1C3-CEAB239E49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61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E2DF0-4024-40F0-B211-23D3252B16AA}" type="datetimeFigureOut">
              <a:rPr lang="en-US" smtClean="0"/>
              <a:pPr/>
              <a:t>10/9/2015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5B3E-0593-40DB-B1C3-CEAB239E49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030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E2DF0-4024-40F0-B211-23D3252B16AA}" type="datetimeFigureOut">
              <a:rPr lang="en-US" smtClean="0"/>
              <a:pPr/>
              <a:t>10/9/2015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5B3E-0593-40DB-B1C3-CEAB239E49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118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E2DF0-4024-40F0-B211-23D3252B16AA}" type="datetimeFigureOut">
              <a:rPr lang="en-US" smtClean="0"/>
              <a:pPr/>
              <a:t>10/9/2015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8C5B3E-0593-40DB-B1C3-CEAB239E49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86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alphaModFix amt="12000"/>
            <a:lum/>
          </a:blip>
          <a:srcRect/>
          <a:stretch>
            <a:fillRect l="65000" t="50000" r="2000"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E2DF0-4024-40F0-B211-23D3252B16AA}" type="datetimeFigureOut">
              <a:rPr lang="en-US" smtClean="0"/>
              <a:pPr/>
              <a:t>10/9/2015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8C5B3E-0593-40DB-B1C3-CEAB239E49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962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70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F0FD2-F11C-4C14-9693-DAFEA9FFE2D9}" type="datetimeFigureOut">
              <a:rPr lang="en-US" smtClean="0"/>
              <a:pPr/>
              <a:t>10/9/2015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2F3CB2-589C-4ADB-98F2-D56EC15C9A8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960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D0BE2DF0-4024-40F0-B211-23D3252B16AA}" type="datetimeFigureOut">
              <a:rPr lang="en-US" smtClean="0"/>
              <a:pPr/>
              <a:t>10/9/2015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8C8C5B3E-0593-40DB-B1C3-CEAB239E492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8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oml.noaa.gov/phod/gliders" TargetMode="External"/><Relationship Id="rId5" Type="http://schemas.openxmlformats.org/officeDocument/2006/relationships/hyperlink" Target="mailto:Ricardo.Domingues@noaa.gov" TargetMode="External"/><Relationship Id="rId4" Type="http://schemas.openxmlformats.org/officeDocument/2006/relationships/image" Target="../media/image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oml.noaa.gov/phod/gliders" TargetMode="External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hyperlink" Target="http://www.ioos.noaa.gov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7292"/>
            <a:ext cx="8001000" cy="1780108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rgbClr val="FFC000"/>
                </a:solidFill>
              </a:rPr>
              <a:t>Sustained and Targeted Ocean Observations for Improving Atlantic Tropical Cyclone Intensity and Hurricane Seasonal Forecasts</a:t>
            </a:r>
            <a:endParaRPr lang="en-US" sz="3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2500" y="1981200"/>
            <a:ext cx="7239000" cy="2387599"/>
          </a:xfrm>
        </p:spPr>
        <p:txBody>
          <a:bodyPr>
            <a:noAutofit/>
          </a:bodyPr>
          <a:lstStyle/>
          <a:p>
            <a:r>
              <a:rPr lang="en-US" b="1" dirty="0" smtClean="0"/>
              <a:t>Ricardo Domingues</a:t>
            </a:r>
            <a:r>
              <a:rPr lang="en-US" b="1" baseline="30000" dirty="0" smtClean="0"/>
              <a:t>1,2</a:t>
            </a:r>
            <a:r>
              <a:rPr lang="en-US" b="1" dirty="0" smtClean="0"/>
              <a:t>, Gustavo Goni</a:t>
            </a:r>
            <a:r>
              <a:rPr lang="en-US" b="1" baseline="30000" dirty="0" smtClean="0"/>
              <a:t>2</a:t>
            </a:r>
            <a:r>
              <a:rPr lang="en-US" b="1" dirty="0" smtClean="0"/>
              <a:t>, and other AOML/CIMAS project members</a:t>
            </a:r>
          </a:p>
          <a:p>
            <a:endParaRPr lang="en-US" b="1" baseline="30000" dirty="0"/>
          </a:p>
          <a:p>
            <a:r>
              <a:rPr lang="en-US" sz="1500" b="1" baseline="30000" dirty="0" smtClean="0"/>
              <a:t>1</a:t>
            </a:r>
            <a:r>
              <a:rPr lang="en-US" sz="1500" b="1" dirty="0" smtClean="0"/>
              <a:t>CIMAS – University of Miami</a:t>
            </a:r>
          </a:p>
          <a:p>
            <a:r>
              <a:rPr lang="en-US" sz="1500" b="1" baseline="30000" dirty="0" smtClean="0"/>
              <a:t>2</a:t>
            </a:r>
            <a:r>
              <a:rPr lang="en-US" sz="1500" b="1" dirty="0" smtClean="0"/>
              <a:t>Atlantic Oceanographic and Meteorological Laboratory – NOAA</a:t>
            </a:r>
          </a:p>
          <a:p>
            <a:endParaRPr lang="en-US" sz="1500" b="1" dirty="0" smtClean="0"/>
          </a:p>
          <a:p>
            <a:r>
              <a:rPr lang="en-US" sz="1500" b="1" dirty="0" smtClean="0"/>
              <a:t>AOML/CIMAS project members: Sang-Ki Lee, George </a:t>
            </a:r>
            <a:r>
              <a:rPr lang="en-US" sz="1500" b="1" dirty="0" err="1" smtClean="0"/>
              <a:t>Halliwell</a:t>
            </a:r>
            <a:r>
              <a:rPr lang="en-US" sz="1500" b="1" dirty="0" smtClean="0"/>
              <a:t>, Francis </a:t>
            </a:r>
            <a:r>
              <a:rPr lang="en-US" sz="1500" b="1" dirty="0" err="1" smtClean="0"/>
              <a:t>Bringas</a:t>
            </a:r>
            <a:r>
              <a:rPr lang="en-US" sz="1500" b="1" dirty="0" smtClean="0"/>
              <a:t>, Grant Rawson, Hyun-Sook Kim, </a:t>
            </a:r>
            <a:r>
              <a:rPr lang="en-US" sz="1500" b="1" dirty="0" err="1" smtClean="0"/>
              <a:t>Jili</a:t>
            </a:r>
            <a:r>
              <a:rPr lang="en-US" sz="1500" b="1" dirty="0" smtClean="0"/>
              <a:t> Dong, Julio Morell, Luis </a:t>
            </a:r>
            <a:r>
              <a:rPr lang="en-US" sz="1500" b="1" dirty="0" err="1" smtClean="0"/>
              <a:t>Pomales</a:t>
            </a:r>
            <a:r>
              <a:rPr lang="en-US" sz="1500" b="1" dirty="0" smtClean="0"/>
              <a:t>, Walt </a:t>
            </a:r>
            <a:r>
              <a:rPr lang="en-US" sz="1500" b="1" dirty="0"/>
              <a:t>McCall and </a:t>
            </a:r>
            <a:r>
              <a:rPr lang="en-US" sz="1500" b="1" dirty="0" smtClean="0"/>
              <a:t>Richard Bouchard</a:t>
            </a:r>
          </a:p>
          <a:p>
            <a:endParaRPr lang="en-US" sz="1500" b="1" dirty="0"/>
          </a:p>
          <a:p>
            <a:r>
              <a:rPr lang="en-US" sz="1700" b="1" dirty="0" smtClean="0">
                <a:solidFill>
                  <a:srgbClr val="FFFF00"/>
                </a:solidFill>
              </a:rPr>
              <a:t>A project funded </a:t>
            </a:r>
            <a:r>
              <a:rPr lang="en-US" sz="1700" b="1" dirty="0">
                <a:solidFill>
                  <a:srgbClr val="FFFF00"/>
                </a:solidFill>
              </a:rPr>
              <a:t>by </a:t>
            </a:r>
            <a:r>
              <a:rPr lang="en-US" sz="1700" b="1" dirty="0" smtClean="0">
                <a:solidFill>
                  <a:srgbClr val="FFFF00"/>
                </a:solidFill>
              </a:rPr>
              <a:t>the Disaster Relief </a:t>
            </a:r>
            <a:r>
              <a:rPr lang="en-US" sz="1700" b="1" dirty="0">
                <a:solidFill>
                  <a:srgbClr val="FFFF00"/>
                </a:solidFill>
              </a:rPr>
              <a:t>Appropriations Act </a:t>
            </a:r>
            <a:r>
              <a:rPr lang="en-US" sz="1700" b="1" dirty="0" smtClean="0">
                <a:solidFill>
                  <a:srgbClr val="FFFF00"/>
                </a:solidFill>
              </a:rPr>
              <a:t>known </a:t>
            </a:r>
            <a:r>
              <a:rPr lang="en-US" sz="1700" b="1" dirty="0">
                <a:solidFill>
                  <a:srgbClr val="FFFF00"/>
                </a:solidFill>
              </a:rPr>
              <a:t>as </a:t>
            </a:r>
            <a:r>
              <a:rPr lang="en-US" sz="1700" b="1" dirty="0" smtClean="0">
                <a:solidFill>
                  <a:srgbClr val="FFFF00"/>
                </a:solidFill>
              </a:rPr>
              <a:t>Sandy Supplemental, and by NOAA/AOML, UPRM and </a:t>
            </a:r>
            <a:r>
              <a:rPr lang="en-US" sz="1700" b="1" dirty="0" err="1" smtClean="0">
                <a:solidFill>
                  <a:srgbClr val="FFFF00"/>
                </a:solidFill>
              </a:rPr>
              <a:t>CariCOOS</a:t>
            </a:r>
            <a:endParaRPr lang="en-US" sz="1700" b="1" dirty="0">
              <a:solidFill>
                <a:srgbClr val="FFFF00"/>
              </a:solidFill>
            </a:endParaRPr>
          </a:p>
          <a:p>
            <a:r>
              <a:rPr lang="en-US" sz="15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791200"/>
            <a:ext cx="772906" cy="7729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54918" y="6248400"/>
            <a:ext cx="40366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 err="1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IASCLiP</a:t>
            </a:r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Virtual </a:t>
            </a:r>
            <a:r>
              <a:rPr lang="en-US" sz="1200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Workshop, September 10, 2015</a:t>
            </a:r>
          </a:p>
          <a:p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200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		       Session IV</a:t>
            </a:r>
            <a:endParaRPr lang="en-US" sz="1200" b="1" dirty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56" y="5818496"/>
            <a:ext cx="738554" cy="7585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184" y="5855855"/>
            <a:ext cx="2364118" cy="8426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5840104"/>
            <a:ext cx="741141" cy="74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68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228600" y="762000"/>
            <a:ext cx="6248400" cy="5364163"/>
          </a:xfrm>
          <a:ln>
            <a:noFill/>
          </a:ln>
        </p:spPr>
        <p:txBody>
          <a:bodyPr>
            <a:noAutofit/>
          </a:bodyPr>
          <a:lstStyle/>
          <a:p>
            <a:pPr>
              <a:defRPr/>
            </a:pPr>
            <a:r>
              <a:rPr lang="en-US" sz="1800" dirty="0" smtClean="0"/>
              <a:t>A network of underwater gliders has been implemented in the Tropical North Atlantic and Caribbean Sea</a:t>
            </a:r>
          </a:p>
          <a:p>
            <a:pPr>
              <a:defRPr/>
            </a:pPr>
            <a:r>
              <a:rPr lang="en-US" sz="1800" dirty="0" smtClean="0"/>
              <a:t>To date, over 6000 profiles were collected in these areas, including observations under TC conditions</a:t>
            </a:r>
          </a:p>
          <a:p>
            <a:pPr marL="457200" lvl="1" indent="0">
              <a:buNone/>
              <a:defRPr/>
            </a:pPr>
            <a:endParaRPr lang="en-US" sz="1800" dirty="0"/>
          </a:p>
          <a:p>
            <a:pPr>
              <a:defRPr/>
            </a:pPr>
            <a:r>
              <a:rPr lang="en-US" sz="1800" dirty="0" smtClean="0"/>
              <a:t>Glider observations under Hurricane Gonzalo</a:t>
            </a:r>
          </a:p>
          <a:p>
            <a:pPr lvl="1">
              <a:defRPr/>
            </a:pPr>
            <a:r>
              <a:rPr lang="en-US" sz="1800" dirty="0" smtClean="0"/>
              <a:t>Small </a:t>
            </a:r>
            <a:r>
              <a:rPr lang="en-US" sz="1800" dirty="0"/>
              <a:t>surface cooling: </a:t>
            </a:r>
            <a:r>
              <a:rPr lang="en-US" sz="1800" dirty="0" smtClean="0"/>
              <a:t>0.4C -&gt; Barrier </a:t>
            </a:r>
            <a:r>
              <a:rPr lang="en-US" sz="1800" dirty="0"/>
              <a:t>layer has likely reduced the hurricane forced turbulent mixing</a:t>
            </a:r>
          </a:p>
          <a:p>
            <a:pPr lvl="1">
              <a:defRPr/>
            </a:pPr>
            <a:r>
              <a:rPr lang="en-US" sz="1800" dirty="0"/>
              <a:t>Observations </a:t>
            </a:r>
            <a:r>
              <a:rPr lang="en-US" sz="1800" dirty="0" smtClean="0"/>
              <a:t>suggested the influence of </a:t>
            </a:r>
            <a:r>
              <a:rPr lang="en-US" sz="1800" dirty="0"/>
              <a:t>multiple processes forced by hurricane winds.</a:t>
            </a:r>
          </a:p>
          <a:p>
            <a:pPr lvl="1">
              <a:defRPr/>
            </a:pPr>
            <a:r>
              <a:rPr lang="en-US" sz="1800" dirty="0"/>
              <a:t>The results obtained </a:t>
            </a:r>
            <a:r>
              <a:rPr lang="en-US" sz="1800" dirty="0" smtClean="0"/>
              <a:t>during Hurricane Gonzalo emphasize </a:t>
            </a:r>
            <a:r>
              <a:rPr lang="en-US" sz="1800" dirty="0"/>
              <a:t>the value of the targeted and sustained observations obtained by underwater gliders</a:t>
            </a:r>
            <a:r>
              <a:rPr lang="en-US" sz="1800" dirty="0" smtClean="0"/>
              <a:t>.</a:t>
            </a:r>
          </a:p>
          <a:p>
            <a:pPr>
              <a:defRPr/>
            </a:pPr>
            <a:r>
              <a:rPr lang="en-US" sz="1800" dirty="0" smtClean="0"/>
              <a:t>Future work</a:t>
            </a:r>
          </a:p>
          <a:p>
            <a:pPr marL="457200" lvl="1" indent="0">
              <a:buNone/>
              <a:defRPr/>
            </a:pPr>
            <a:r>
              <a:rPr lang="en-US" sz="1800" dirty="0" smtClean="0"/>
              <a:t>Glider observations will continue in 2016</a:t>
            </a:r>
          </a:p>
          <a:p>
            <a:pPr lvl="2">
              <a:buFont typeface="Wingdings" panose="05000000000000000000" pitchFamily="2" charset="2"/>
              <a:buChar char="ü"/>
              <a:defRPr/>
            </a:pPr>
            <a:r>
              <a:rPr lang="en-US" sz="1800" dirty="0" smtClean="0"/>
              <a:t>Repeat transects</a:t>
            </a:r>
          </a:p>
          <a:p>
            <a:pPr lvl="2">
              <a:buFont typeface="Wingdings" panose="05000000000000000000" pitchFamily="2" charset="2"/>
              <a:buChar char="ü"/>
              <a:defRPr/>
            </a:pPr>
            <a:r>
              <a:rPr lang="en-US" sz="1800" dirty="0" smtClean="0"/>
              <a:t>New glider starting in January 2016</a:t>
            </a:r>
          </a:p>
          <a:p>
            <a:pPr lvl="2">
              <a:buFont typeface="Wingdings" panose="05000000000000000000" pitchFamily="2" charset="2"/>
              <a:buChar char="ü"/>
              <a:defRPr/>
            </a:pPr>
            <a:r>
              <a:rPr lang="en-US" sz="1800" dirty="0" smtClean="0"/>
              <a:t>New sensors: </a:t>
            </a:r>
            <a:r>
              <a:rPr lang="en-US" sz="1800" dirty="0" err="1" smtClean="0"/>
              <a:t>Chlo</a:t>
            </a:r>
            <a:r>
              <a:rPr lang="en-US" sz="1800" dirty="0" smtClean="0"/>
              <a:t>-a, CDOM</a:t>
            </a:r>
            <a:endParaRPr lang="en-US" sz="1800" dirty="0"/>
          </a:p>
          <a:p>
            <a:pPr>
              <a:defRPr/>
            </a:pPr>
            <a:endParaRPr lang="en-US" sz="1800" i="1" dirty="0" smtClean="0"/>
          </a:p>
          <a:p>
            <a:pPr marL="0" lvl="0" indent="0">
              <a:buNone/>
              <a:defRPr/>
            </a:pPr>
            <a:endParaRPr lang="en-US" sz="1800" i="1" dirty="0" smtClean="0"/>
          </a:p>
          <a:p>
            <a:pPr marL="914400" lvl="2" indent="0">
              <a:buNone/>
              <a:defRPr/>
            </a:pPr>
            <a:endParaRPr lang="en-US" sz="1800" dirty="0" smtClean="0"/>
          </a:p>
          <a:p>
            <a:pPr marL="914400" lvl="2" indent="0">
              <a:buNone/>
              <a:defRPr/>
            </a:pPr>
            <a:endParaRPr lang="en-US" sz="1800" dirty="0" smtClean="0"/>
          </a:p>
          <a:p>
            <a:pPr lvl="0">
              <a:defRPr/>
            </a:pPr>
            <a:endParaRPr lang="en-US" sz="1800" dirty="0" smtClean="0"/>
          </a:p>
          <a:p>
            <a:pPr marL="457200" lvl="1" indent="0">
              <a:buNone/>
              <a:defRPr/>
            </a:pPr>
            <a:endParaRPr lang="en-US" sz="1800" dirty="0" smtClean="0"/>
          </a:p>
          <a:p>
            <a:pPr lvl="0">
              <a:defRPr/>
            </a:pPr>
            <a:endParaRPr lang="en-US" sz="18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735" y="1409735"/>
            <a:ext cx="1900959" cy="19884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466" y="2674238"/>
            <a:ext cx="1900959" cy="17184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129" y="4038600"/>
            <a:ext cx="1900959" cy="19884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10300" y="1447800"/>
            <a:ext cx="761747" cy="246221"/>
          </a:xfrm>
          <a:prstGeom prst="rect">
            <a:avLst/>
          </a:prstGeom>
          <a:solidFill>
            <a:schemeClr val="bg1">
              <a:alpha val="41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</a:rPr>
              <a:t>Mission 01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06053" y="2716054"/>
            <a:ext cx="761747" cy="246221"/>
          </a:xfrm>
          <a:prstGeom prst="rect">
            <a:avLst/>
          </a:prstGeom>
          <a:solidFill>
            <a:schemeClr val="bg1">
              <a:alpha val="41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</a:rPr>
              <a:t>Mission 02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72453" y="4078129"/>
            <a:ext cx="761747" cy="246221"/>
          </a:xfrm>
          <a:prstGeom prst="rect">
            <a:avLst/>
          </a:prstGeom>
          <a:solidFill>
            <a:schemeClr val="bg1">
              <a:alpha val="41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</a:rPr>
              <a:t>Mission 03</a:t>
            </a:r>
            <a:endParaRPr lang="en-US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1509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345" y="762000"/>
            <a:ext cx="7481455" cy="1143000"/>
          </a:xfrm>
        </p:spPr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384" y="4917186"/>
            <a:ext cx="3962400" cy="117881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857" y="3420373"/>
            <a:ext cx="1208770" cy="12087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848" y="3448291"/>
            <a:ext cx="1155046" cy="11862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4400" y="2133600"/>
            <a:ext cx="746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Contact: </a:t>
            </a:r>
            <a:r>
              <a:rPr lang="en-US" dirty="0" smtClean="0">
                <a:hlinkClick r:id="rId5"/>
              </a:rPr>
              <a:t>Ricardo.Domingues@noaa.gov</a:t>
            </a:r>
            <a:endParaRPr lang="en-US" dirty="0" smtClean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More information: </a:t>
            </a:r>
            <a:r>
              <a:rPr lang="en-US" dirty="0" smtClean="0">
                <a:hlinkClick r:id="rId6"/>
              </a:rPr>
              <a:t>http://www.aoml.noaa.gov/phod/gliders</a:t>
            </a:r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651" y="3416487"/>
            <a:ext cx="1198341" cy="119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61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536477" y="520272"/>
            <a:ext cx="7635923" cy="127654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035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endParaRPr lang="en-US" dirty="0" smtClean="0">
              <a:latin typeface="AvantGarde Bk B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478" y="457200"/>
            <a:ext cx="7635923" cy="1152000"/>
          </a:xfrm>
        </p:spPr>
        <p:txBody>
          <a:bodyPr/>
          <a:lstStyle/>
          <a:p>
            <a:r>
              <a:rPr lang="en-US" dirty="0" smtClean="0"/>
              <a:t>Seaglider Pitch</a:t>
            </a:r>
            <a:endParaRPr lang="en-US" dirty="0"/>
          </a:p>
        </p:txBody>
      </p:sp>
      <p:pic>
        <p:nvPicPr>
          <p:cNvPr id="12" name="Picture 1" descr="Sgldr-g-Pitch-ARL001"/>
          <p:cNvPicPr>
            <a:picLocks noChangeAspect="1" noChangeArrowheads="1"/>
          </p:cNvPicPr>
          <p:nvPr/>
        </p:nvPicPr>
        <p:blipFill>
          <a:blip r:embed="rId3" cstate="print"/>
          <a:srcRect t="17397" r="9877" b="17366"/>
          <a:stretch>
            <a:fillRect/>
          </a:stretch>
        </p:blipFill>
        <p:spPr bwMode="auto">
          <a:xfrm>
            <a:off x="536478" y="2624850"/>
            <a:ext cx="8098565" cy="409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3711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478" y="457200"/>
            <a:ext cx="7635923" cy="1152000"/>
          </a:xfrm>
        </p:spPr>
        <p:txBody>
          <a:bodyPr/>
          <a:lstStyle/>
          <a:p>
            <a:r>
              <a:rPr lang="en-US" dirty="0" smtClean="0"/>
              <a:t>Seaglider Roll</a:t>
            </a:r>
            <a:endParaRPr lang="en-US" dirty="0"/>
          </a:p>
        </p:txBody>
      </p:sp>
      <p:pic>
        <p:nvPicPr>
          <p:cNvPr id="10" name="Picture 2" descr="Sgldr-g-Roll-ARL001"/>
          <p:cNvPicPr>
            <a:picLocks noChangeAspect="1" noChangeArrowheads="1"/>
          </p:cNvPicPr>
          <p:nvPr/>
        </p:nvPicPr>
        <p:blipFill>
          <a:blip r:embed="rId3" cstate="print"/>
          <a:srcRect t="10123" r="15517" b="12949"/>
          <a:stretch>
            <a:fillRect/>
          </a:stretch>
        </p:blipFill>
        <p:spPr bwMode="auto">
          <a:xfrm>
            <a:off x="536478" y="2580310"/>
            <a:ext cx="8063236" cy="4076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5222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Ocean response to Hurricane Gonzalo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228600" y="928597"/>
            <a:ext cx="4126161" cy="5364163"/>
          </a:xfrm>
          <a:ln>
            <a:noFill/>
          </a:ln>
        </p:spPr>
        <p:txBody>
          <a:bodyPr>
            <a:noAutofit/>
          </a:bodyPr>
          <a:lstStyle/>
          <a:p>
            <a:pPr marL="0" lvl="0" indent="0">
              <a:buNone/>
              <a:defRPr/>
            </a:pPr>
            <a:r>
              <a:rPr lang="en-US" sz="2000" b="1" i="1" dirty="0" err="1" smtClean="0"/>
              <a:t>Prestorm</a:t>
            </a:r>
            <a:r>
              <a:rPr lang="en-US" sz="2000" b="1" i="1" dirty="0" smtClean="0"/>
              <a:t> observations</a:t>
            </a:r>
          </a:p>
          <a:p>
            <a:pPr lvl="0">
              <a:defRPr/>
            </a:pPr>
            <a:r>
              <a:rPr lang="en-US" sz="1800" dirty="0" smtClean="0"/>
              <a:t>Conditions</a:t>
            </a:r>
          </a:p>
          <a:p>
            <a:pPr lvl="1">
              <a:defRPr/>
            </a:pPr>
            <a:r>
              <a:rPr lang="en-US" sz="1800" dirty="0" smtClean="0"/>
              <a:t>Isothermal layer above 50m (29C)</a:t>
            </a:r>
          </a:p>
          <a:p>
            <a:pPr lvl="1">
              <a:defRPr/>
            </a:pPr>
            <a:r>
              <a:rPr lang="en-US" sz="1800" dirty="0" smtClean="0"/>
              <a:t>Shallow low-salinity layer above 20m</a:t>
            </a:r>
          </a:p>
          <a:p>
            <a:pPr lvl="2">
              <a:defRPr/>
            </a:pPr>
            <a:r>
              <a:rPr lang="en-US" sz="1800" dirty="0" smtClean="0"/>
              <a:t>Barrier Layer</a:t>
            </a:r>
          </a:p>
          <a:p>
            <a:pPr marL="0" lvl="0" indent="0">
              <a:buNone/>
              <a:defRPr/>
            </a:pPr>
            <a:r>
              <a:rPr lang="en-US" sz="2000" b="1" i="1" dirty="0" smtClean="0"/>
              <a:t>During storm </a:t>
            </a:r>
            <a:r>
              <a:rPr lang="en-US" sz="2000" b="1" i="1" dirty="0"/>
              <a:t>observations</a:t>
            </a:r>
          </a:p>
          <a:p>
            <a:pPr lvl="0">
              <a:defRPr/>
            </a:pPr>
            <a:r>
              <a:rPr lang="en-US" sz="1800" dirty="0" smtClean="0"/>
              <a:t>Development of:</a:t>
            </a:r>
            <a:endParaRPr lang="en-US" sz="1800" dirty="0"/>
          </a:p>
          <a:p>
            <a:pPr lvl="1">
              <a:defRPr/>
            </a:pPr>
            <a:r>
              <a:rPr lang="en-US" sz="1800" dirty="0" smtClean="0"/>
              <a:t>Mixing-related anomalies above 130m</a:t>
            </a:r>
            <a:endParaRPr lang="en-US" sz="1800" dirty="0"/>
          </a:p>
          <a:p>
            <a:pPr lvl="1">
              <a:defRPr/>
            </a:pPr>
            <a:r>
              <a:rPr lang="en-US" sz="1800" dirty="0" smtClean="0"/>
              <a:t>Alternating anomalies between 130-500m (internal tides &amp; </a:t>
            </a:r>
            <a:r>
              <a:rPr lang="en-US" sz="1800" dirty="0" err="1" smtClean="0"/>
              <a:t>baroclinic</a:t>
            </a:r>
            <a:r>
              <a:rPr lang="en-US" sz="1800" dirty="0" smtClean="0"/>
              <a:t> motions)</a:t>
            </a:r>
          </a:p>
          <a:p>
            <a:pPr>
              <a:defRPr/>
            </a:pPr>
            <a:r>
              <a:rPr lang="en-US" sz="1800" dirty="0" smtClean="0"/>
              <a:t>Small surface cooling: 0.4C</a:t>
            </a:r>
          </a:p>
          <a:p>
            <a:pPr lvl="1">
              <a:defRPr/>
            </a:pPr>
            <a:r>
              <a:rPr lang="en-US" sz="1800" dirty="0" smtClean="0"/>
              <a:t>Barrier layer has likely reduced the hurricane forced turbulent mixing</a:t>
            </a:r>
            <a:endParaRPr lang="en-US" sz="1800" dirty="0"/>
          </a:p>
          <a:p>
            <a:pPr marL="914400" lvl="2" indent="0">
              <a:buNone/>
              <a:defRPr/>
            </a:pPr>
            <a:endParaRPr lang="en-US" sz="1800" dirty="0" smtClean="0"/>
          </a:p>
          <a:p>
            <a:pPr marL="914400" lvl="2" indent="0">
              <a:buNone/>
              <a:defRPr/>
            </a:pPr>
            <a:endParaRPr lang="en-US" sz="1800" dirty="0" smtClean="0"/>
          </a:p>
          <a:p>
            <a:pPr lvl="0">
              <a:defRPr/>
            </a:pPr>
            <a:endParaRPr lang="en-US" sz="1800" dirty="0" smtClean="0"/>
          </a:p>
          <a:p>
            <a:pPr marL="457200" lvl="1" indent="0">
              <a:buNone/>
              <a:defRPr/>
            </a:pPr>
            <a:endParaRPr lang="en-US" sz="1800" dirty="0" smtClean="0"/>
          </a:p>
          <a:p>
            <a:pPr lvl="0">
              <a:defRPr/>
            </a:pPr>
            <a:endParaRPr lang="en-US" sz="1800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8176" b="65759"/>
          <a:stretch/>
        </p:blipFill>
        <p:spPr>
          <a:xfrm>
            <a:off x="4648200" y="860802"/>
            <a:ext cx="4495800" cy="24157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424182"/>
            <a:ext cx="4197390" cy="282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77222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Ocean response to Hurricane Gonzalo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228600" y="928597"/>
            <a:ext cx="8686800" cy="5364163"/>
          </a:xfr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US" sz="2000" b="1" i="1" dirty="0" err="1" smtClean="0"/>
              <a:t>Poststorm</a:t>
            </a:r>
            <a:r>
              <a:rPr lang="en-US" sz="2000" b="1" i="1" dirty="0" smtClean="0"/>
              <a:t> observations</a:t>
            </a:r>
          </a:p>
          <a:p>
            <a:pPr>
              <a:defRPr/>
            </a:pPr>
            <a:endParaRPr lang="en-US" sz="1800" i="1" dirty="0" smtClean="0"/>
          </a:p>
          <a:p>
            <a:pPr marL="0" lvl="0" indent="0">
              <a:buNone/>
              <a:defRPr/>
            </a:pPr>
            <a:endParaRPr lang="en-US" sz="1800" i="1" dirty="0" smtClean="0"/>
          </a:p>
          <a:p>
            <a:pPr marL="914400" lvl="2" indent="0">
              <a:buNone/>
              <a:defRPr/>
            </a:pPr>
            <a:endParaRPr lang="en-US" sz="1800" dirty="0" smtClean="0"/>
          </a:p>
          <a:p>
            <a:pPr marL="914400" lvl="2" indent="0">
              <a:buNone/>
              <a:defRPr/>
            </a:pPr>
            <a:endParaRPr lang="en-US" sz="1800" dirty="0" smtClean="0"/>
          </a:p>
          <a:p>
            <a:pPr lvl="0">
              <a:defRPr/>
            </a:pPr>
            <a:endParaRPr lang="en-US" sz="1800" dirty="0" smtClean="0"/>
          </a:p>
          <a:p>
            <a:pPr marL="457200" lvl="1" indent="0">
              <a:buNone/>
              <a:defRPr/>
            </a:pPr>
            <a:endParaRPr lang="en-US" sz="1800" dirty="0" smtClean="0"/>
          </a:p>
          <a:p>
            <a:pPr lvl="0">
              <a:defRPr/>
            </a:pPr>
            <a:endParaRPr lang="en-US" sz="1800" dirty="0" smtClean="0"/>
          </a:p>
        </p:txBody>
      </p:sp>
      <p:sp>
        <p:nvSpPr>
          <p:cNvPr id="8" name="Content Placeholder 13"/>
          <p:cNvSpPr txBox="1">
            <a:spLocks/>
          </p:cNvSpPr>
          <p:nvPr/>
        </p:nvSpPr>
        <p:spPr>
          <a:xfrm>
            <a:off x="5398838" y="1295400"/>
            <a:ext cx="3745161" cy="53641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v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lang="en-US" sz="18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72" y="1680856"/>
            <a:ext cx="5548628" cy="45932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47700" y="2795976"/>
            <a:ext cx="610090" cy="1354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3563" y="2738438"/>
            <a:ext cx="655658" cy="2238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err="1" smtClean="0">
                <a:solidFill>
                  <a:schemeClr val="bg1"/>
                </a:solidFill>
              </a:rPr>
              <a:t>Prestorm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52441" y="4141144"/>
            <a:ext cx="738209" cy="1354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1500" y="4087654"/>
            <a:ext cx="9484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</a:rPr>
              <a:t>1</a:t>
            </a:r>
            <a:r>
              <a:rPr lang="en-US" sz="1000" b="1" baseline="30000" dirty="0" smtClean="0">
                <a:solidFill>
                  <a:schemeClr val="bg1"/>
                </a:solidFill>
              </a:rPr>
              <a:t>st</a:t>
            </a:r>
            <a:r>
              <a:rPr lang="en-US" sz="1000" b="1" dirty="0" smtClean="0">
                <a:solidFill>
                  <a:schemeClr val="bg1"/>
                </a:solidFill>
              </a:rPr>
              <a:t> </a:t>
            </a:r>
            <a:r>
              <a:rPr lang="en-US" sz="1000" b="1" dirty="0" err="1" smtClean="0">
                <a:solidFill>
                  <a:schemeClr val="bg1"/>
                </a:solidFill>
              </a:rPr>
              <a:t>poststorm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47700" y="5497028"/>
            <a:ext cx="738209" cy="1354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0957" y="5440204"/>
            <a:ext cx="8106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</a:rPr>
              <a:t>2</a:t>
            </a:r>
            <a:r>
              <a:rPr lang="en-US" sz="1000" b="1" baseline="30000" dirty="0" smtClean="0">
                <a:solidFill>
                  <a:schemeClr val="bg1"/>
                </a:solidFill>
              </a:rPr>
              <a:t>nd</a:t>
            </a:r>
            <a:r>
              <a:rPr lang="en-US" sz="1000" b="1" dirty="0" smtClean="0">
                <a:solidFill>
                  <a:schemeClr val="bg1"/>
                </a:solidFill>
              </a:rPr>
              <a:t> </a:t>
            </a:r>
            <a:r>
              <a:rPr lang="en-US" sz="1000" b="1" dirty="0" err="1" smtClean="0">
                <a:solidFill>
                  <a:schemeClr val="bg1"/>
                </a:solidFill>
              </a:rPr>
              <a:t>poststorm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143125" y="1358160"/>
            <a:ext cx="288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</a:t>
            </a:r>
            <a:endParaRPr lang="en-US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514350" y="1363921"/>
            <a:ext cx="282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</a:t>
            </a:r>
          </a:p>
        </p:txBody>
      </p:sp>
      <p:sp>
        <p:nvSpPr>
          <p:cNvPr id="30" name="Diamond 29"/>
          <p:cNvSpPr/>
          <p:nvPr/>
        </p:nvSpPr>
        <p:spPr>
          <a:xfrm>
            <a:off x="2191582" y="1582725"/>
            <a:ext cx="188925" cy="188925"/>
          </a:xfrm>
          <a:prstGeom prst="diamond">
            <a:avLst/>
          </a:prstGeom>
          <a:solidFill>
            <a:schemeClr val="tx1"/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iamond 30"/>
          <p:cNvSpPr/>
          <p:nvPr/>
        </p:nvSpPr>
        <p:spPr>
          <a:xfrm>
            <a:off x="565212" y="1582725"/>
            <a:ext cx="188925" cy="188925"/>
          </a:xfrm>
          <a:prstGeom prst="diamond">
            <a:avLst/>
          </a:prstGeom>
          <a:solidFill>
            <a:schemeClr val="tx1"/>
          </a:solidFill>
          <a:ln w="158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28600" y="2981325"/>
            <a:ext cx="3959522" cy="138112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4781549" y="1038225"/>
            <a:ext cx="4362451" cy="2862322"/>
            <a:chOff x="4857749" y="1447800"/>
            <a:chExt cx="4362451" cy="2862322"/>
          </a:xfrm>
        </p:grpSpPr>
        <p:sp>
          <p:nvSpPr>
            <p:cNvPr id="19" name="TextBox 18"/>
            <p:cNvSpPr txBox="1"/>
            <p:nvPr/>
          </p:nvSpPr>
          <p:spPr>
            <a:xfrm>
              <a:off x="5181599" y="1447800"/>
              <a:ext cx="4038601" cy="28623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lvl="1"/>
              <a:r>
                <a:rPr lang="en-US" dirty="0" smtClean="0"/>
                <a:t>1</a:t>
              </a:r>
              <a:r>
                <a:rPr lang="en-US" baseline="30000" dirty="0" smtClean="0"/>
                <a:t>st</a:t>
              </a:r>
              <a:r>
                <a:rPr lang="en-US" dirty="0" smtClean="0"/>
                <a:t> </a:t>
              </a:r>
              <a:r>
                <a:rPr lang="en-US" dirty="0" err="1" smtClean="0"/>
                <a:t>Poststorm</a:t>
              </a:r>
              <a:r>
                <a:rPr lang="en-US" dirty="0" smtClean="0"/>
                <a:t> section </a:t>
              </a:r>
              <a:r>
                <a:rPr lang="en-US" dirty="0"/>
                <a:t>(October </a:t>
              </a:r>
              <a:r>
                <a:rPr lang="en-US" dirty="0" smtClean="0"/>
                <a:t>15-23)</a:t>
              </a:r>
            </a:p>
            <a:p>
              <a:pPr marL="0" lvl="1"/>
              <a:endParaRPr lang="en-US" dirty="0" smtClean="0"/>
            </a:p>
            <a:p>
              <a:pPr marL="285750" lvl="1" indent="-285750">
                <a:buFont typeface="Wingdings" panose="05000000000000000000" pitchFamily="2" charset="2"/>
                <a:buChar char="§"/>
              </a:pPr>
              <a:r>
                <a:rPr lang="en-US" dirty="0" smtClean="0"/>
                <a:t>overall cooling of the water column close to site A due to:</a:t>
              </a:r>
            </a:p>
            <a:p>
              <a:pPr marL="742950" lvl="2" indent="-285750">
                <a:buFont typeface="Wingdings" panose="05000000000000000000" pitchFamily="2" charset="2"/>
                <a:buChar char="§"/>
              </a:pPr>
              <a:r>
                <a:rPr lang="en-US" dirty="0" smtClean="0"/>
                <a:t>Rightward biased </a:t>
              </a:r>
              <a:r>
                <a:rPr lang="en-US" dirty="0" err="1" smtClean="0"/>
                <a:t>coolling</a:t>
              </a:r>
              <a:endParaRPr lang="en-US" dirty="0"/>
            </a:p>
            <a:p>
              <a:pPr marL="742950" lvl="2" indent="-285750">
                <a:buFont typeface="Wingdings" panose="05000000000000000000" pitchFamily="2" charset="2"/>
                <a:buChar char="§"/>
              </a:pPr>
              <a:r>
                <a:rPr lang="en-US" dirty="0" smtClean="0"/>
                <a:t>Upwelling</a:t>
              </a:r>
            </a:p>
            <a:p>
              <a:pPr marL="742950" lvl="2" indent="-285750">
                <a:buFont typeface="Wingdings" panose="05000000000000000000" pitchFamily="2" charset="2"/>
                <a:buChar char="§"/>
              </a:pPr>
              <a:endParaRPr lang="en-US" dirty="0" smtClean="0"/>
            </a:p>
            <a:p>
              <a:pPr marL="742950" lvl="2" indent="-285750">
                <a:buFont typeface="Wingdings" panose="05000000000000000000" pitchFamily="2" charset="2"/>
                <a:buChar char="§"/>
              </a:pPr>
              <a:endParaRPr lang="en-US" dirty="0"/>
            </a:p>
            <a:p>
              <a:pPr marL="0" lvl="1"/>
              <a:r>
                <a:rPr lang="en-US" dirty="0" smtClean="0"/>
                <a:t>2</a:t>
              </a:r>
              <a:r>
                <a:rPr lang="en-US" baseline="30000" dirty="0" smtClean="0"/>
                <a:t>nd</a:t>
              </a:r>
              <a:r>
                <a:rPr lang="en-US" dirty="0" smtClean="0"/>
                <a:t> </a:t>
              </a:r>
              <a:r>
                <a:rPr lang="en-US" dirty="0" err="1" smtClean="0"/>
                <a:t>Poststorm</a:t>
              </a:r>
              <a:r>
                <a:rPr lang="en-US" dirty="0" smtClean="0"/>
                <a:t> </a:t>
              </a:r>
              <a:r>
                <a:rPr lang="en-US" dirty="0"/>
                <a:t>section (October </a:t>
              </a:r>
              <a:r>
                <a:rPr lang="en-US" dirty="0" smtClean="0"/>
                <a:t>23-28)</a:t>
              </a:r>
              <a:endParaRPr lang="en-US" dirty="0"/>
            </a:p>
            <a:p>
              <a:pPr marL="285750" lvl="1" indent="-285750">
                <a:buFont typeface="Wingdings" panose="05000000000000000000" pitchFamily="2" charset="2"/>
                <a:buChar char="§"/>
              </a:pPr>
              <a:r>
                <a:rPr lang="en-US" dirty="0"/>
                <a:t>Partial recovery of the </a:t>
              </a:r>
              <a:r>
                <a:rPr lang="en-US" dirty="0" smtClean="0"/>
                <a:t>ocean</a:t>
              </a:r>
              <a:endParaRPr lang="en-US" dirty="0"/>
            </a:p>
          </p:txBody>
        </p:sp>
        <p:sp>
          <p:nvSpPr>
            <p:cNvPr id="21" name="Left Brace 20"/>
            <p:cNvSpPr/>
            <p:nvPr/>
          </p:nvSpPr>
          <p:spPr>
            <a:xfrm>
              <a:off x="4857749" y="1481078"/>
              <a:ext cx="381000" cy="1871722"/>
            </a:xfrm>
            <a:prstGeom prst="leftBrace">
              <a:avLst/>
            </a:prstGeom>
            <a:ln w="34925"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Left Brace 32"/>
            <p:cNvSpPr/>
            <p:nvPr/>
          </p:nvSpPr>
          <p:spPr>
            <a:xfrm>
              <a:off x="4876800" y="3648075"/>
              <a:ext cx="381000" cy="629752"/>
            </a:xfrm>
            <a:prstGeom prst="leftBrace">
              <a:avLst/>
            </a:prstGeom>
            <a:ln w="349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Rectangle 33"/>
          <p:cNvSpPr/>
          <p:nvPr/>
        </p:nvSpPr>
        <p:spPr>
          <a:xfrm>
            <a:off x="228600" y="4392655"/>
            <a:ext cx="5682909" cy="138112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Elbow Connector 35"/>
          <p:cNvCxnSpPr>
            <a:stCxn id="21" idx="1"/>
            <a:endCxn id="32" idx="3"/>
          </p:cNvCxnSpPr>
          <p:nvPr/>
        </p:nvCxnSpPr>
        <p:spPr>
          <a:xfrm rot="10800000" flipV="1">
            <a:off x="4188123" y="2007364"/>
            <a:ext cx="593427" cy="1664524"/>
          </a:xfrm>
          <a:prstGeom prst="bentConnector3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/>
          <p:cNvCxnSpPr>
            <a:stCxn id="33" idx="1"/>
            <a:endCxn id="34" idx="3"/>
          </p:cNvCxnSpPr>
          <p:nvPr/>
        </p:nvCxnSpPr>
        <p:spPr>
          <a:xfrm rot="10800000" flipH="1" flipV="1">
            <a:off x="4800599" y="3553376"/>
            <a:ext cx="1110909" cy="1529842"/>
          </a:xfrm>
          <a:prstGeom prst="bentConnector5">
            <a:avLst>
              <a:gd name="adj1" fmla="val -20578"/>
              <a:gd name="adj2" fmla="val 37721"/>
              <a:gd name="adj3" fmla="val 120578"/>
            </a:avLst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102" y="3886200"/>
            <a:ext cx="2532283" cy="199290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-4989" y="6544009"/>
            <a:ext cx="8396514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900" b="1" dirty="0" err="1"/>
              <a:t>Domingues</a:t>
            </a:r>
            <a:r>
              <a:rPr lang="en-US" sz="900" b="1" dirty="0"/>
              <a:t>, R., G. </a:t>
            </a:r>
            <a:r>
              <a:rPr lang="en-US" sz="900" b="1" dirty="0" err="1"/>
              <a:t>Goni</a:t>
            </a:r>
            <a:r>
              <a:rPr lang="en-US" sz="900" b="1" dirty="0"/>
              <a:t>, F. </a:t>
            </a:r>
            <a:r>
              <a:rPr lang="en-US" sz="900" b="1" dirty="0" err="1"/>
              <a:t>Bringas</a:t>
            </a:r>
            <a:r>
              <a:rPr lang="en-US" sz="900" b="1" dirty="0"/>
              <a:t>, S.-K. Lee, H.-S. Kim, G. </a:t>
            </a:r>
            <a:r>
              <a:rPr lang="en-US" sz="900" b="1" dirty="0" err="1"/>
              <a:t>Halliwell</a:t>
            </a:r>
            <a:r>
              <a:rPr lang="en-US" sz="900" b="1" dirty="0"/>
              <a:t>, J. Dong, J. Morell, and L. </a:t>
            </a:r>
            <a:r>
              <a:rPr lang="en-US" sz="900" b="1" dirty="0" err="1"/>
              <a:t>Pomales</a:t>
            </a:r>
            <a:r>
              <a:rPr lang="en-US" sz="900" b="1" dirty="0"/>
              <a:t> (2015), Upper ocean response to Hurricane Gonzalo (2014): Salinity effects revealed by targeted and sustained underwater glider observations, </a:t>
            </a:r>
            <a:r>
              <a:rPr lang="en-US" sz="900" b="1" dirty="0" err="1"/>
              <a:t>Geophys</a:t>
            </a:r>
            <a:r>
              <a:rPr lang="en-US" sz="900" b="1" dirty="0"/>
              <a:t>. Res. Lett., 42, doi:10.1002/2015GL065378.</a:t>
            </a:r>
          </a:p>
        </p:txBody>
      </p:sp>
    </p:spTree>
    <p:extLst>
      <p:ext uri="{BB962C8B-B14F-4D97-AF65-F5344CB8AC3E}">
        <p14:creationId xmlns:p14="http://schemas.microsoft.com/office/powerpoint/2010/main" val="951541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grpSp>
        <p:nvGrpSpPr>
          <p:cNvPr id="2049" name="Group 2048"/>
          <p:cNvGrpSpPr/>
          <p:nvPr/>
        </p:nvGrpSpPr>
        <p:grpSpPr>
          <a:xfrm>
            <a:off x="171450" y="857250"/>
            <a:ext cx="4895851" cy="5467350"/>
            <a:chOff x="209550" y="762000"/>
            <a:chExt cx="4895851" cy="5467350"/>
          </a:xfrm>
        </p:grpSpPr>
        <p:sp>
          <p:nvSpPr>
            <p:cNvPr id="12" name="Rectangle 11"/>
            <p:cNvSpPr/>
            <p:nvPr/>
          </p:nvSpPr>
          <p:spPr>
            <a:xfrm>
              <a:off x="209550" y="762000"/>
              <a:ext cx="4895851" cy="546735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449" t="69466" b="11375"/>
            <a:stretch/>
          </p:blipFill>
          <p:spPr>
            <a:xfrm>
              <a:off x="3048000" y="2266949"/>
              <a:ext cx="689150" cy="91440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00550" y="880646"/>
              <a:ext cx="4552450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/>
                <a:t>World Ocean Atlas 2013: # of Temperature profiles</a:t>
              </a:r>
              <a:endParaRPr lang="en-US" sz="1600" b="1" dirty="0"/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485774" y="1343796"/>
              <a:ext cx="2458157" cy="2466204"/>
              <a:chOff x="485774" y="1546027"/>
              <a:chExt cx="2458157" cy="2466204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828" t="5089" r="27398" b="33744"/>
              <a:stretch/>
            </p:blipFill>
            <p:spPr>
              <a:xfrm>
                <a:off x="485774" y="1546027"/>
                <a:ext cx="2458157" cy="2466204"/>
              </a:xfrm>
              <a:prstGeom prst="rect">
                <a:avLst/>
              </a:prstGeom>
              <a:ln w="22225">
                <a:solidFill>
                  <a:schemeClr val="tx1"/>
                </a:solidFill>
              </a:ln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504824" y="1597223"/>
                <a:ext cx="97013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smtClean="0">
                    <a:solidFill>
                      <a:schemeClr val="bg1"/>
                    </a:solidFill>
                  </a:rPr>
                  <a:t>1955-2012</a:t>
                </a:r>
                <a:endParaRPr lang="en-US" sz="1400" b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552951" y="4171950"/>
              <a:ext cx="1482072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/>
                <a:t>Number of obs.</a:t>
              </a:r>
            </a:p>
            <a:p>
              <a:pPr algn="ctr"/>
              <a:r>
                <a:rPr lang="en-US" sz="1600" dirty="0" smtClean="0"/>
                <a:t>&lt; 200</a:t>
              </a:r>
              <a:endParaRPr lang="en-US" sz="1600" dirty="0"/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2438400" y="3645370"/>
              <a:ext cx="2478273" cy="2450630"/>
              <a:chOff x="2551632" y="3761837"/>
              <a:chExt cx="2478273" cy="2450630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948" t="5077" r="26878" b="34141"/>
              <a:stretch/>
            </p:blipFill>
            <p:spPr>
              <a:xfrm>
                <a:off x="2551632" y="3761837"/>
                <a:ext cx="2478273" cy="2450630"/>
              </a:xfrm>
              <a:prstGeom prst="rect">
                <a:avLst/>
              </a:prstGeom>
              <a:ln w="22225">
                <a:solidFill>
                  <a:schemeClr val="tx1"/>
                </a:solidFill>
              </a:ln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2608782" y="3770477"/>
                <a:ext cx="97013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bg1"/>
                    </a:solidFill>
                  </a:rPr>
                  <a:t>2005-2012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 rot="931356">
                <a:off x="4261063" y="4669092"/>
                <a:ext cx="311377" cy="858754"/>
              </a:xfrm>
              <a:prstGeom prst="rect">
                <a:avLst/>
              </a:prstGeom>
              <a:noFill/>
              <a:ln w="4762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1" name="Elbow Connector 20"/>
            <p:cNvCxnSpPr>
              <a:stCxn id="17" idx="3"/>
              <a:endCxn id="19" idx="1"/>
            </p:cNvCxnSpPr>
            <p:nvPr/>
          </p:nvCxnSpPr>
          <p:spPr>
            <a:xfrm>
              <a:off x="2035023" y="4464338"/>
              <a:ext cx="2118487" cy="475999"/>
            </a:xfrm>
            <a:prstGeom prst="bentConnector3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7181850" y="3307318"/>
            <a:ext cx="409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PR</a:t>
            </a:r>
            <a:endParaRPr lang="en-US" sz="1600" b="1" dirty="0"/>
          </a:p>
        </p:txBody>
      </p:sp>
      <p:sp>
        <p:nvSpPr>
          <p:cNvPr id="2048" name="Rectangle 2047"/>
          <p:cNvSpPr/>
          <p:nvPr/>
        </p:nvSpPr>
        <p:spPr>
          <a:xfrm>
            <a:off x="5581860" y="3009900"/>
            <a:ext cx="4860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DO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051" name="Picture 205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0" t="87885" r="17281"/>
          <a:stretch/>
        </p:blipFill>
        <p:spPr>
          <a:xfrm>
            <a:off x="7053942" y="6092370"/>
            <a:ext cx="2037500" cy="36907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78" t="380" r="346" b="77615"/>
          <a:stretch/>
        </p:blipFill>
        <p:spPr>
          <a:xfrm>
            <a:off x="8305800" y="695325"/>
            <a:ext cx="838200" cy="8193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5559623"/>
            <a:ext cx="1729576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Need for UOHC obs.!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2637535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71450" y="857250"/>
            <a:ext cx="4895851" cy="546735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7034" y="939225"/>
            <a:ext cx="404412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NOAA/AOML proposed a multi-</a:t>
            </a:r>
            <a:r>
              <a:rPr lang="en-US" sz="1600" b="1" dirty="0" err="1" smtClean="0"/>
              <a:t>insitutional</a:t>
            </a:r>
            <a:endParaRPr lang="en-US" sz="1600" b="1" dirty="0" smtClean="0"/>
          </a:p>
          <a:p>
            <a:pPr algn="ctr"/>
            <a:r>
              <a:rPr lang="en-US" sz="1600" b="1" dirty="0" smtClean="0"/>
              <a:t> effort with the goal of:</a:t>
            </a:r>
            <a:endParaRPr lang="en-US" sz="16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7181850" y="3307318"/>
            <a:ext cx="409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PR</a:t>
            </a:r>
            <a:endParaRPr lang="en-US" sz="1600" b="1" dirty="0"/>
          </a:p>
        </p:txBody>
      </p:sp>
      <p:sp>
        <p:nvSpPr>
          <p:cNvPr id="2048" name="Rectangle 2047"/>
          <p:cNvSpPr/>
          <p:nvPr/>
        </p:nvSpPr>
        <p:spPr>
          <a:xfrm>
            <a:off x="5581860" y="3009900"/>
            <a:ext cx="4860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DO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051" name="Picture 205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0" t="87885" r="17281"/>
          <a:stretch/>
        </p:blipFill>
        <p:spPr>
          <a:xfrm>
            <a:off x="7053942" y="6092370"/>
            <a:ext cx="2037500" cy="369076"/>
          </a:xfrm>
          <a:prstGeom prst="rect">
            <a:avLst/>
          </a:prstGeom>
        </p:spPr>
      </p:pic>
      <p:sp>
        <p:nvSpPr>
          <p:cNvPr id="22" name="Content Placeholder 13"/>
          <p:cNvSpPr>
            <a:spLocks noGrp="1"/>
          </p:cNvSpPr>
          <p:nvPr>
            <p:ph idx="1"/>
          </p:nvPr>
        </p:nvSpPr>
        <p:spPr>
          <a:xfrm>
            <a:off x="362450" y="1766297"/>
            <a:ext cx="4552450" cy="4326073"/>
          </a:xfrm>
          <a:ln>
            <a:noFill/>
          </a:ln>
        </p:spPr>
        <p:txBody>
          <a:bodyPr>
            <a:noAutofit/>
          </a:bodyPr>
          <a:lstStyle/>
          <a:p>
            <a:pPr>
              <a:defRPr/>
            </a:pPr>
            <a:r>
              <a:rPr lang="en-US" sz="1800" dirty="0" smtClean="0"/>
              <a:t>Implementing a network of underwater gliders to carry out sustained and targeted ocean observations</a:t>
            </a:r>
          </a:p>
          <a:p>
            <a:pPr>
              <a:defRPr/>
            </a:pPr>
            <a:endParaRPr lang="en-US" sz="1800" dirty="0" smtClean="0"/>
          </a:p>
          <a:p>
            <a:pPr lvl="1">
              <a:defRPr/>
            </a:pPr>
            <a:r>
              <a:rPr lang="en-US" sz="1800" dirty="0" smtClean="0"/>
              <a:t>Investigate the response of the ocean to hurricane force winds</a:t>
            </a:r>
          </a:p>
          <a:p>
            <a:pPr lvl="1">
              <a:defRPr/>
            </a:pPr>
            <a:endParaRPr lang="en-US" sz="1800" dirty="0" smtClean="0"/>
          </a:p>
          <a:p>
            <a:pPr lvl="1">
              <a:defRPr/>
            </a:pPr>
            <a:r>
              <a:rPr lang="en-US" sz="1800" dirty="0" smtClean="0"/>
              <a:t>Improve understanding </a:t>
            </a:r>
            <a:r>
              <a:rPr lang="en-US" sz="1800" dirty="0"/>
              <a:t>about the role that the ocean plays in the intensification of tropical </a:t>
            </a:r>
            <a:r>
              <a:rPr lang="en-US" sz="1800" dirty="0" smtClean="0"/>
              <a:t>cyclones</a:t>
            </a:r>
          </a:p>
          <a:p>
            <a:pPr lvl="1">
              <a:defRPr/>
            </a:pPr>
            <a:endParaRPr lang="en-US" sz="1800" dirty="0" smtClean="0"/>
          </a:p>
          <a:p>
            <a:pPr lvl="1">
              <a:defRPr/>
            </a:pPr>
            <a:r>
              <a:rPr lang="en-US" sz="1800" dirty="0" smtClean="0"/>
              <a:t>Help improve tropical cyclone seasonal and intensity forecasts</a:t>
            </a:r>
          </a:p>
          <a:p>
            <a:pPr>
              <a:defRPr/>
            </a:pPr>
            <a:endParaRPr lang="en-US" sz="2200" dirty="0" smtClean="0"/>
          </a:p>
          <a:p>
            <a:pPr lvl="1">
              <a:defRPr/>
            </a:pPr>
            <a:endParaRPr lang="en-US" sz="1800" dirty="0" smtClean="0"/>
          </a:p>
          <a:p>
            <a:pPr marL="914400" lvl="2" indent="0">
              <a:buNone/>
              <a:defRPr/>
            </a:pPr>
            <a:endParaRPr lang="en-US" sz="1800" dirty="0" smtClean="0"/>
          </a:p>
          <a:p>
            <a:pPr marL="914400" lvl="2" indent="0">
              <a:buNone/>
              <a:defRPr/>
            </a:pPr>
            <a:endParaRPr lang="en-US" sz="1800" dirty="0" smtClean="0"/>
          </a:p>
          <a:p>
            <a:pPr lvl="0">
              <a:defRPr/>
            </a:pPr>
            <a:endParaRPr lang="en-US" sz="1800" dirty="0" smtClean="0"/>
          </a:p>
          <a:p>
            <a:pPr marL="457200" lvl="1" indent="0">
              <a:buNone/>
              <a:defRPr/>
            </a:pPr>
            <a:endParaRPr lang="en-US" sz="1800" dirty="0" smtClean="0"/>
          </a:p>
          <a:p>
            <a:pPr lvl="0">
              <a:defRPr/>
            </a:pPr>
            <a:endParaRPr lang="en-US" sz="1800" dirty="0" smtClean="0"/>
          </a:p>
        </p:txBody>
      </p:sp>
      <p:sp>
        <p:nvSpPr>
          <p:cNvPr id="23" name="Left Brace 22"/>
          <p:cNvSpPr/>
          <p:nvPr/>
        </p:nvSpPr>
        <p:spPr>
          <a:xfrm rot="10800000">
            <a:off x="4742949" y="1752600"/>
            <a:ext cx="286251" cy="990600"/>
          </a:xfrm>
          <a:prstGeom prst="leftBrac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>
            <a:stCxn id="23" idx="1"/>
          </p:cNvCxnSpPr>
          <p:nvPr/>
        </p:nvCxnSpPr>
        <p:spPr>
          <a:xfrm>
            <a:off x="5029200" y="2247900"/>
            <a:ext cx="2238125" cy="34290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3" idx="1"/>
          </p:cNvCxnSpPr>
          <p:nvPr/>
        </p:nvCxnSpPr>
        <p:spPr>
          <a:xfrm>
            <a:off x="5029200" y="2247900"/>
            <a:ext cx="1914275" cy="1790700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78" t="380" r="346" b="77615"/>
          <a:stretch/>
        </p:blipFill>
        <p:spPr>
          <a:xfrm>
            <a:off x="8305800" y="695325"/>
            <a:ext cx="838200" cy="81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5089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an underwater glider?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228600" y="808037"/>
            <a:ext cx="3874435" cy="5364163"/>
          </a:xfrm>
          <a:ln>
            <a:noFill/>
          </a:ln>
        </p:spPr>
        <p:txBody>
          <a:bodyPr>
            <a:noAutofit/>
          </a:bodyPr>
          <a:lstStyle/>
          <a:p>
            <a:pPr>
              <a:defRPr/>
            </a:pPr>
            <a:r>
              <a:rPr lang="en-US" sz="1700" dirty="0" smtClean="0"/>
              <a:t>Autonomous Underwater Vehicle </a:t>
            </a:r>
            <a:r>
              <a:rPr lang="en-US" sz="1700" dirty="0"/>
              <a:t>(AUV)</a:t>
            </a:r>
          </a:p>
          <a:p>
            <a:pPr lvl="1">
              <a:defRPr/>
            </a:pPr>
            <a:r>
              <a:rPr lang="en-US" sz="1700" dirty="0" smtClean="0"/>
              <a:t>No </a:t>
            </a:r>
            <a:r>
              <a:rPr lang="en-US" sz="1700" dirty="0"/>
              <a:t>motor or </a:t>
            </a:r>
            <a:r>
              <a:rPr lang="en-US" sz="1700" dirty="0" err="1"/>
              <a:t>propellor</a:t>
            </a:r>
            <a:endParaRPr lang="en-US" sz="1700" dirty="0"/>
          </a:p>
          <a:p>
            <a:pPr lvl="1">
              <a:defRPr/>
            </a:pPr>
            <a:r>
              <a:rPr lang="en-US" sz="1700" dirty="0" smtClean="0"/>
              <a:t>Uses </a:t>
            </a:r>
            <a:r>
              <a:rPr lang="en-US" sz="1700" dirty="0"/>
              <a:t>changes in </a:t>
            </a:r>
            <a:r>
              <a:rPr lang="en-US" sz="1700" dirty="0" smtClean="0"/>
              <a:t>buoyancy and fixed wings to </a:t>
            </a:r>
            <a:r>
              <a:rPr lang="en-US" sz="1700" dirty="0"/>
              <a:t>create forward </a:t>
            </a:r>
            <a:r>
              <a:rPr lang="en-US" sz="1700" dirty="0" smtClean="0"/>
              <a:t>momentum</a:t>
            </a:r>
          </a:p>
          <a:p>
            <a:pPr lvl="1">
              <a:defRPr/>
            </a:pPr>
            <a:r>
              <a:rPr lang="en-US" sz="1700" dirty="0" smtClean="0"/>
              <a:t>Remotely operated</a:t>
            </a:r>
          </a:p>
          <a:p>
            <a:pPr>
              <a:defRPr/>
            </a:pPr>
            <a:r>
              <a:rPr lang="en-US" sz="1700" dirty="0" smtClean="0"/>
              <a:t>Can be fitted </a:t>
            </a:r>
            <a:r>
              <a:rPr lang="en-US" sz="1700" dirty="0"/>
              <a:t>with a </a:t>
            </a:r>
            <a:r>
              <a:rPr lang="en-US" sz="1700" dirty="0" smtClean="0"/>
              <a:t>big variety of oceanographic sensors</a:t>
            </a:r>
          </a:p>
          <a:p>
            <a:pPr lvl="1">
              <a:defRPr/>
            </a:pPr>
            <a:r>
              <a:rPr lang="en-US" sz="1700" dirty="0" smtClean="0"/>
              <a:t>CTD, Dissolved Oxygen, </a:t>
            </a:r>
            <a:r>
              <a:rPr lang="en-US" sz="1700" dirty="0" err="1" smtClean="0"/>
              <a:t>Chlo</a:t>
            </a:r>
            <a:r>
              <a:rPr lang="en-US" sz="1700" dirty="0" smtClean="0"/>
              <a:t>-a, CDOM, pCO</a:t>
            </a:r>
            <a:r>
              <a:rPr lang="en-US" sz="1700" baseline="-25000" dirty="0" smtClean="0"/>
              <a:t>2,</a:t>
            </a:r>
            <a:r>
              <a:rPr lang="en-US" sz="1700" dirty="0" smtClean="0"/>
              <a:t>and etc.</a:t>
            </a:r>
          </a:p>
          <a:p>
            <a:pPr lvl="1">
              <a:defRPr/>
            </a:pPr>
            <a:r>
              <a:rPr lang="en-US" sz="1700" dirty="0" smtClean="0"/>
              <a:t>Surface and depth-averaged currents</a:t>
            </a:r>
            <a:endParaRPr lang="en-US" sz="1700" dirty="0"/>
          </a:p>
          <a:p>
            <a:pPr>
              <a:defRPr/>
            </a:pPr>
            <a:r>
              <a:rPr lang="en-US" sz="1700" dirty="0" smtClean="0"/>
              <a:t>Specifications</a:t>
            </a:r>
          </a:p>
          <a:p>
            <a:pPr lvl="1">
              <a:defRPr/>
            </a:pPr>
            <a:r>
              <a:rPr lang="en-US" sz="1700" dirty="0" smtClean="0"/>
              <a:t>Dives to 1000m</a:t>
            </a:r>
          </a:p>
          <a:p>
            <a:pPr lvl="1">
              <a:defRPr/>
            </a:pPr>
            <a:r>
              <a:rPr lang="en-US" sz="1700" dirty="0" smtClean="0"/>
              <a:t>5 Dives p/day (10 profiles)</a:t>
            </a:r>
          </a:p>
          <a:p>
            <a:pPr lvl="1">
              <a:defRPr/>
            </a:pPr>
            <a:r>
              <a:rPr lang="en-US" sz="1700" dirty="0" smtClean="0"/>
              <a:t>~3km horizontal resolution</a:t>
            </a:r>
          </a:p>
          <a:p>
            <a:pPr lvl="1">
              <a:defRPr/>
            </a:pPr>
            <a:r>
              <a:rPr lang="en-US" sz="1700" dirty="0" smtClean="0"/>
              <a:t>Travel 15-20 km per day</a:t>
            </a:r>
          </a:p>
          <a:p>
            <a:pPr lvl="1">
              <a:defRPr/>
            </a:pPr>
            <a:r>
              <a:rPr lang="en-US" sz="1700" dirty="0" smtClean="0"/>
              <a:t>4-5 months of battery life</a:t>
            </a:r>
          </a:p>
          <a:p>
            <a:pPr lvl="1">
              <a:defRPr/>
            </a:pPr>
            <a:endParaRPr lang="en-US" sz="1700" dirty="0" smtClean="0"/>
          </a:p>
          <a:p>
            <a:pPr marL="914400" lvl="2" indent="0">
              <a:buNone/>
              <a:defRPr/>
            </a:pPr>
            <a:endParaRPr lang="en-US" sz="1700" dirty="0" smtClean="0"/>
          </a:p>
          <a:p>
            <a:pPr marL="914400" lvl="2" indent="0">
              <a:buNone/>
              <a:defRPr/>
            </a:pPr>
            <a:endParaRPr lang="en-US" sz="1700" dirty="0" smtClean="0"/>
          </a:p>
          <a:p>
            <a:pPr lvl="0">
              <a:defRPr/>
            </a:pPr>
            <a:endParaRPr lang="en-US" sz="1700" dirty="0" smtClean="0"/>
          </a:p>
          <a:p>
            <a:pPr marL="457200" lvl="1" indent="0">
              <a:buNone/>
              <a:defRPr/>
            </a:pPr>
            <a:endParaRPr lang="en-US" sz="1700" dirty="0" smtClean="0"/>
          </a:p>
          <a:p>
            <a:pPr lvl="0">
              <a:defRPr/>
            </a:pPr>
            <a:endParaRPr lang="en-US" sz="1700" dirty="0" smtClean="0"/>
          </a:p>
        </p:txBody>
      </p:sp>
      <p:pic>
        <p:nvPicPr>
          <p:cNvPr id="12" name="Picture 11" descr="Fastwave-Becomes-Australian-Distributor-of-Kongsberg-Seaglider-System-523x37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327" y="872607"/>
            <a:ext cx="4753873" cy="3296725"/>
          </a:xfrm>
          <a:prstGeom prst="rect">
            <a:avLst/>
          </a:prstGeom>
        </p:spPr>
      </p:pic>
      <p:pic>
        <p:nvPicPr>
          <p:cNvPr id="13" name="Picture 12" descr="IMG_462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4267200"/>
            <a:ext cx="2913308" cy="2184981"/>
          </a:xfrm>
          <a:prstGeom prst="rect">
            <a:avLst/>
          </a:prstGeom>
        </p:spPr>
      </p:pic>
      <p:pic>
        <p:nvPicPr>
          <p:cNvPr id="15" name="Picture 14" descr="IMG_4659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35" y="4281117"/>
            <a:ext cx="1611965" cy="214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91179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Timeline of AOML’s glider operations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228600" y="655637"/>
            <a:ext cx="8686800" cy="5364163"/>
          </a:xfrm>
          <a:ln>
            <a:noFill/>
          </a:ln>
        </p:spPr>
        <p:txBody>
          <a:bodyPr>
            <a:normAutofit/>
          </a:bodyPr>
          <a:lstStyle/>
          <a:p>
            <a:pPr lvl="0">
              <a:defRPr/>
            </a:pPr>
            <a:endParaRPr lang="en-US" sz="2000" dirty="0" smtClean="0"/>
          </a:p>
          <a:p>
            <a:pPr lvl="0">
              <a:defRPr/>
            </a:pPr>
            <a:endParaRPr lang="en-US" sz="2000" dirty="0" smtClean="0"/>
          </a:p>
        </p:txBody>
      </p:sp>
      <p:cxnSp>
        <p:nvCxnSpPr>
          <p:cNvPr id="4" name="Straight Connector 3"/>
          <p:cNvCxnSpPr/>
          <p:nvPr/>
        </p:nvCxnSpPr>
        <p:spPr>
          <a:xfrm>
            <a:off x="533400" y="2819400"/>
            <a:ext cx="8534400" cy="0"/>
          </a:xfrm>
          <a:prstGeom prst="line">
            <a:avLst/>
          </a:prstGeom>
          <a:ln w="101600" cmpd="sng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520700" y="2603500"/>
            <a:ext cx="0" cy="400050"/>
          </a:xfrm>
          <a:prstGeom prst="line">
            <a:avLst/>
          </a:prstGeom>
          <a:ln w="101600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-87440" y="3071336"/>
            <a:ext cx="130664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Proposal </a:t>
            </a:r>
          </a:p>
          <a:p>
            <a:pPr algn="ctr"/>
            <a:r>
              <a:rPr lang="en-US" sz="1400" b="1" dirty="0" smtClean="0"/>
              <a:t>(October 2013)</a:t>
            </a:r>
          </a:p>
          <a:p>
            <a:pPr algn="ctr"/>
            <a:endParaRPr lang="en-US" sz="1400" b="1" dirty="0"/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1409700" y="2616200"/>
            <a:ext cx="0" cy="154306"/>
          </a:xfrm>
          <a:prstGeom prst="line">
            <a:avLst/>
          </a:prstGeom>
          <a:ln w="101600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76166" y="2057400"/>
            <a:ext cx="1467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Funded</a:t>
            </a:r>
          </a:p>
          <a:p>
            <a:pPr algn="ctr"/>
            <a:r>
              <a:rPr lang="en-US" sz="1400" b="1" dirty="0" smtClean="0"/>
              <a:t>(December 2013)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304925" y="3075622"/>
            <a:ext cx="1616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Purchase of Gliders</a:t>
            </a:r>
          </a:p>
          <a:p>
            <a:pPr algn="ctr"/>
            <a:r>
              <a:rPr lang="en-US" sz="1400" b="1" dirty="0" smtClean="0"/>
              <a:t>(March 2014)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564162" y="2080280"/>
            <a:ext cx="1043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Training</a:t>
            </a:r>
          </a:p>
          <a:p>
            <a:pPr algn="ctr"/>
            <a:r>
              <a:rPr lang="en-US" sz="1400" b="1" dirty="0" smtClean="0"/>
              <a:t>(June 2014)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781300" y="3077230"/>
            <a:ext cx="14452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Gliders delivered</a:t>
            </a:r>
          </a:p>
          <a:p>
            <a:pPr algn="ctr"/>
            <a:r>
              <a:rPr lang="en-US" sz="1400" b="1" dirty="0" smtClean="0"/>
              <a:t>(July 2014)</a:t>
            </a:r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2133600" y="2865119"/>
            <a:ext cx="0" cy="154306"/>
          </a:xfrm>
          <a:prstGeom prst="line">
            <a:avLst/>
          </a:prstGeom>
          <a:ln w="101600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3086100" y="2617469"/>
            <a:ext cx="0" cy="154306"/>
          </a:xfrm>
          <a:prstGeom prst="line">
            <a:avLst/>
          </a:prstGeom>
          <a:ln w="101600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3505200" y="2867025"/>
            <a:ext cx="0" cy="154306"/>
          </a:xfrm>
          <a:prstGeom prst="line">
            <a:avLst/>
          </a:prstGeom>
          <a:ln w="101600" cmpd="sng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3684237" y="2585719"/>
            <a:ext cx="1501912" cy="481331"/>
          </a:xfrm>
          <a:prstGeom prst="rect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>
            <a:stCxn id="18" idx="2"/>
            <a:endCxn id="36" idx="0"/>
          </p:cNvCxnSpPr>
          <p:nvPr/>
        </p:nvCxnSpPr>
        <p:spPr>
          <a:xfrm rot="5400000">
            <a:off x="2358722" y="2235913"/>
            <a:ext cx="1245334" cy="2907608"/>
          </a:xfrm>
          <a:prstGeom prst="bentConnector3">
            <a:avLst>
              <a:gd name="adj1" fmla="val 50000"/>
            </a:avLst>
          </a:prstGeom>
          <a:ln w="44450"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76280" y="4312384"/>
            <a:ext cx="2702610" cy="1631216"/>
          </a:xfrm>
          <a:prstGeom prst="rect">
            <a:avLst/>
          </a:prstGeom>
          <a:solidFill>
            <a:schemeClr val="accent1">
              <a:alpha val="3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Mission 01</a:t>
            </a:r>
          </a:p>
          <a:p>
            <a:pPr algn="ctr"/>
            <a:r>
              <a:rPr lang="en-US" sz="1400" b="1" dirty="0" smtClean="0"/>
              <a:t>Hurricane Season 2014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200" b="1" dirty="0" smtClean="0"/>
              <a:t>Period: July – November 2014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200" b="1" dirty="0" smtClean="0"/>
              <a:t>Deployments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en-US" sz="1200" b="1" dirty="0" smtClean="0"/>
              <a:t>Tropical North Atlantic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en-US" sz="1200" b="1" dirty="0" smtClean="0"/>
              <a:t>Caribbean Sea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1200" b="1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200" b="1" dirty="0" smtClean="0"/>
              <a:t>2844 T &amp; S profiles collected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367250" y="1543705"/>
            <a:ext cx="1138075" cy="523220"/>
          </a:xfrm>
          <a:prstGeom prst="rect">
            <a:avLst/>
          </a:prstGeom>
          <a:solidFill>
            <a:srgbClr val="FF0000">
              <a:alpha val="17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TS Bertha 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(August, 2014)</a:t>
            </a:r>
          </a:p>
        </p:txBody>
      </p:sp>
      <p:cxnSp>
        <p:nvCxnSpPr>
          <p:cNvPr id="53" name="Straight Connector 52"/>
          <p:cNvCxnSpPr>
            <a:stCxn id="52" idx="2"/>
            <a:endCxn id="63" idx="0"/>
          </p:cNvCxnSpPr>
          <p:nvPr/>
        </p:nvCxnSpPr>
        <p:spPr>
          <a:xfrm flipH="1">
            <a:off x="3934844" y="2066925"/>
            <a:ext cx="1444" cy="56354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4855632" y="1295400"/>
            <a:ext cx="1926168" cy="738664"/>
          </a:xfrm>
          <a:prstGeom prst="rect">
            <a:avLst/>
          </a:prstGeom>
          <a:solidFill>
            <a:srgbClr val="FF0000">
              <a:alpha val="17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Hurricane Gonzalo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(October, 2014)</a:t>
            </a:r>
          </a:p>
          <a:p>
            <a:pPr algn="ctr"/>
            <a:r>
              <a:rPr lang="en-US" sz="1400" dirty="0" err="1" smtClean="0">
                <a:solidFill>
                  <a:srgbClr val="FF0000"/>
                </a:solidFill>
              </a:rPr>
              <a:t>Domingues</a:t>
            </a:r>
            <a:r>
              <a:rPr lang="en-US" sz="1400" dirty="0" smtClean="0">
                <a:solidFill>
                  <a:srgbClr val="FF0000"/>
                </a:solidFill>
              </a:rPr>
              <a:t> et al. (2015)</a:t>
            </a: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219" y="2630466"/>
            <a:ext cx="365249" cy="365249"/>
          </a:xfrm>
          <a:prstGeom prst="rect">
            <a:avLst/>
          </a:prstGeom>
        </p:spPr>
      </p:pic>
      <p:cxnSp>
        <p:nvCxnSpPr>
          <p:cNvPr id="69" name="Elbow Connector 68"/>
          <p:cNvCxnSpPr>
            <a:stCxn id="59" idx="2"/>
            <a:endCxn id="67" idx="0"/>
          </p:cNvCxnSpPr>
          <p:nvPr/>
        </p:nvCxnSpPr>
        <p:spPr>
          <a:xfrm rot="5400000">
            <a:off x="5029683" y="1850957"/>
            <a:ext cx="605927" cy="972140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Group 82"/>
          <p:cNvGrpSpPr/>
          <p:nvPr/>
        </p:nvGrpSpPr>
        <p:grpSpPr>
          <a:xfrm>
            <a:off x="4663951" y="2639991"/>
            <a:ext cx="365249" cy="365249"/>
            <a:chOff x="4359151" y="2639991"/>
            <a:chExt cx="365249" cy="365249"/>
          </a:xfrm>
        </p:grpSpPr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151" y="2639991"/>
              <a:ext cx="365249" cy="365249"/>
            </a:xfrm>
            <a:prstGeom prst="rect">
              <a:avLst/>
            </a:prstGeom>
          </p:spPr>
        </p:pic>
        <p:sp>
          <p:nvSpPr>
            <p:cNvPr id="71" name="Oval 70"/>
            <p:cNvSpPr/>
            <p:nvPr/>
          </p:nvSpPr>
          <p:spPr>
            <a:xfrm>
              <a:off x="4449825" y="2755900"/>
              <a:ext cx="152400" cy="123825"/>
            </a:xfrm>
            <a:prstGeom prst="ellipse">
              <a:avLst/>
            </a:prstGeom>
            <a:solidFill>
              <a:srgbClr val="E127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3" name="Right Brace 72"/>
          <p:cNvSpPr/>
          <p:nvPr/>
        </p:nvSpPr>
        <p:spPr>
          <a:xfrm rot="5400000">
            <a:off x="5369172" y="2678506"/>
            <a:ext cx="251755" cy="501794"/>
          </a:xfrm>
          <a:prstGeom prst="rightBrace">
            <a:avLst/>
          </a:prstGeom>
          <a:ln w="476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/>
          <p:cNvSpPr txBox="1"/>
          <p:nvPr/>
        </p:nvSpPr>
        <p:spPr>
          <a:xfrm>
            <a:off x="4597091" y="3096904"/>
            <a:ext cx="1817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Gliders refurbishment</a:t>
            </a:r>
          </a:p>
        </p:txBody>
      </p:sp>
      <p:sp>
        <p:nvSpPr>
          <p:cNvPr id="75" name="Rectangle 74"/>
          <p:cNvSpPr/>
          <p:nvPr/>
        </p:nvSpPr>
        <p:spPr>
          <a:xfrm>
            <a:off x="5817838" y="2581275"/>
            <a:ext cx="1192562" cy="481331"/>
          </a:xfrm>
          <a:prstGeom prst="rect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6" name="Straight Arrow Connector 75"/>
          <p:cNvCxnSpPr>
            <a:stCxn id="75" idx="2"/>
            <a:endCxn id="77" idx="0"/>
          </p:cNvCxnSpPr>
          <p:nvPr/>
        </p:nvCxnSpPr>
        <p:spPr>
          <a:xfrm rot="5400000">
            <a:off x="4877923" y="2776188"/>
            <a:ext cx="1249778" cy="1822614"/>
          </a:xfrm>
          <a:prstGeom prst="bentConnector3">
            <a:avLst>
              <a:gd name="adj1" fmla="val 50000"/>
            </a:avLst>
          </a:prstGeom>
          <a:ln w="44450"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3240200" y="4312384"/>
            <a:ext cx="2702610" cy="1631216"/>
          </a:xfrm>
          <a:prstGeom prst="rect">
            <a:avLst/>
          </a:prstGeom>
          <a:solidFill>
            <a:schemeClr val="accent1">
              <a:alpha val="3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Mission 02</a:t>
            </a:r>
          </a:p>
          <a:p>
            <a:pPr algn="ctr"/>
            <a:r>
              <a:rPr lang="en-US" sz="1400" b="1" dirty="0" smtClean="0"/>
              <a:t>Off Hurricane Season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200" b="1" dirty="0" smtClean="0"/>
              <a:t>Period: February – April 2015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200" b="1" dirty="0" smtClean="0"/>
              <a:t>New Oxygen Sensor Added!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200" b="1" dirty="0" smtClean="0"/>
              <a:t>Deployments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en-US" sz="1200" b="1" dirty="0" smtClean="0"/>
              <a:t>Caribbean Sea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1200" b="1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200" b="1" dirty="0" smtClean="0"/>
              <a:t>2022 T, S, &amp; DO profiles collected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7584365" y="2577152"/>
            <a:ext cx="1026235" cy="481331"/>
          </a:xfrm>
          <a:prstGeom prst="rect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/>
          <p:cNvSpPr txBox="1"/>
          <p:nvPr/>
        </p:nvSpPr>
        <p:spPr>
          <a:xfrm>
            <a:off x="6477000" y="3048000"/>
            <a:ext cx="1817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Gliders refurbishment</a:t>
            </a:r>
          </a:p>
        </p:txBody>
      </p:sp>
      <p:sp>
        <p:nvSpPr>
          <p:cNvPr id="88" name="Right Brace 87"/>
          <p:cNvSpPr/>
          <p:nvPr/>
        </p:nvSpPr>
        <p:spPr>
          <a:xfrm rot="5400000">
            <a:off x="7190012" y="2671225"/>
            <a:ext cx="251755" cy="501794"/>
          </a:xfrm>
          <a:prstGeom prst="rightBrace">
            <a:avLst/>
          </a:prstGeom>
          <a:ln w="476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9" name="Straight Arrow Connector 75"/>
          <p:cNvCxnSpPr>
            <a:stCxn id="81" idx="2"/>
            <a:endCxn id="90" idx="0"/>
          </p:cNvCxnSpPr>
          <p:nvPr/>
        </p:nvCxnSpPr>
        <p:spPr>
          <a:xfrm rot="5400000">
            <a:off x="7221644" y="3450192"/>
            <a:ext cx="1267549" cy="484130"/>
          </a:xfrm>
          <a:prstGeom prst="bentConnector3">
            <a:avLst>
              <a:gd name="adj1" fmla="val 50000"/>
            </a:avLst>
          </a:prstGeom>
          <a:ln w="44450"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6262048" y="4326032"/>
            <a:ext cx="2702610" cy="1815882"/>
          </a:xfrm>
          <a:prstGeom prst="rect">
            <a:avLst/>
          </a:prstGeom>
          <a:solidFill>
            <a:schemeClr val="accent6">
              <a:lumMod val="75000"/>
              <a:alpha val="3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Mission 03</a:t>
            </a:r>
          </a:p>
          <a:p>
            <a:pPr algn="ctr"/>
            <a:r>
              <a:rPr lang="en-US" sz="1400" b="1" dirty="0" smtClean="0"/>
              <a:t>Hurricane Season 2015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200" b="1" dirty="0" smtClean="0">
                <a:solidFill>
                  <a:srgbClr val="C00000"/>
                </a:solidFill>
              </a:rPr>
              <a:t>Currently Underway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200" b="1" dirty="0" smtClean="0"/>
              <a:t>Deployments in July 2015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en-US" sz="1200" b="1" dirty="0"/>
              <a:t>Tropical North Atlantic</a:t>
            </a:r>
          </a:p>
          <a:p>
            <a:pPr marL="628650" lvl="1" indent="-171450">
              <a:buFont typeface="Wingdings" panose="05000000000000000000" pitchFamily="2" charset="2"/>
              <a:buChar char="§"/>
            </a:pPr>
            <a:r>
              <a:rPr lang="en-US" sz="1200" b="1" dirty="0"/>
              <a:t>Caribbean Sea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en-US" sz="1200" b="1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200" b="1" dirty="0" smtClean="0"/>
              <a:t>Over 1000  T, S, &amp; DO profiles collected so far.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486897" y="1524000"/>
            <a:ext cx="1251882" cy="523220"/>
          </a:xfrm>
          <a:prstGeom prst="rect">
            <a:avLst/>
          </a:prstGeom>
          <a:solidFill>
            <a:srgbClr val="FF0000">
              <a:alpha val="17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TS Erika 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(August, 2015)</a:t>
            </a:r>
          </a:p>
        </p:txBody>
      </p:sp>
      <p:cxnSp>
        <p:nvCxnSpPr>
          <p:cNvPr id="39" name="Straight Connector 38"/>
          <p:cNvCxnSpPr>
            <a:stCxn id="38" idx="2"/>
            <a:endCxn id="40" idx="0"/>
          </p:cNvCxnSpPr>
          <p:nvPr/>
        </p:nvCxnSpPr>
        <p:spPr>
          <a:xfrm flipH="1">
            <a:off x="8111394" y="2047220"/>
            <a:ext cx="1444" cy="597431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769" y="2644651"/>
            <a:ext cx="365249" cy="36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7061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distribution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228600" y="928597"/>
            <a:ext cx="4589192" cy="5364163"/>
          </a:xfr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US" sz="1800" i="1" dirty="0" smtClean="0"/>
              <a:t>Real time data distribution</a:t>
            </a:r>
          </a:p>
          <a:p>
            <a:pPr>
              <a:defRPr/>
            </a:pPr>
            <a:r>
              <a:rPr lang="en-US" sz="1800" dirty="0" err="1" smtClean="0"/>
              <a:t>PhOD</a:t>
            </a:r>
            <a:r>
              <a:rPr lang="en-US" sz="1800" dirty="0" smtClean="0"/>
              <a:t>/AOML website</a:t>
            </a:r>
          </a:p>
          <a:p>
            <a:pPr marL="457200" lvl="1" indent="0">
              <a:buNone/>
              <a:defRPr/>
            </a:pPr>
            <a:r>
              <a:rPr lang="en-US" sz="1800" dirty="0" smtClean="0">
                <a:hlinkClick r:id="rId3"/>
              </a:rPr>
              <a:t>http://www.aoml.noaa.gov/phod/gliders</a:t>
            </a:r>
            <a:endParaRPr lang="en-US" sz="1800" dirty="0" smtClean="0"/>
          </a:p>
          <a:p>
            <a:pPr lvl="1">
              <a:defRPr/>
            </a:pPr>
            <a:r>
              <a:rPr lang="en-US" sz="1800" dirty="0" smtClean="0"/>
              <a:t>Current and past location of gliders</a:t>
            </a:r>
          </a:p>
          <a:p>
            <a:pPr lvl="1">
              <a:defRPr/>
            </a:pPr>
            <a:r>
              <a:rPr lang="en-US" sz="1800" dirty="0" smtClean="0"/>
              <a:t>All observations</a:t>
            </a:r>
          </a:p>
          <a:p>
            <a:pPr lvl="1">
              <a:defRPr/>
            </a:pPr>
            <a:r>
              <a:rPr lang="en-US" sz="1800" dirty="0" smtClean="0"/>
              <a:t>Individual T, S &amp; DO profiles</a:t>
            </a:r>
          </a:p>
          <a:p>
            <a:pPr lvl="1">
              <a:defRPr/>
            </a:pPr>
            <a:r>
              <a:rPr lang="en-US" sz="1800" dirty="0" smtClean="0"/>
              <a:t>Data Access</a:t>
            </a:r>
          </a:p>
          <a:p>
            <a:pPr>
              <a:defRPr/>
            </a:pPr>
            <a:endParaRPr lang="en-US" sz="1800" dirty="0" smtClean="0"/>
          </a:p>
          <a:p>
            <a:pPr>
              <a:defRPr/>
            </a:pPr>
            <a:r>
              <a:rPr lang="en-US" sz="1800" dirty="0" smtClean="0"/>
              <a:t>NOAA’s Integrated </a:t>
            </a:r>
            <a:r>
              <a:rPr lang="en-US" sz="1800" dirty="0"/>
              <a:t>Ocean Observing </a:t>
            </a:r>
            <a:r>
              <a:rPr lang="en-US" sz="1800" dirty="0" smtClean="0"/>
              <a:t>System - IOOS </a:t>
            </a:r>
          </a:p>
          <a:p>
            <a:pPr marL="457200" lvl="1" indent="0">
              <a:buNone/>
              <a:defRPr/>
            </a:pPr>
            <a:r>
              <a:rPr lang="en-US" sz="1800" u="sng" dirty="0" smtClean="0">
                <a:hlinkClick r:id="rId4"/>
              </a:rPr>
              <a:t>http</a:t>
            </a:r>
            <a:r>
              <a:rPr lang="en-US" sz="1800" u="sng" dirty="0">
                <a:hlinkClick r:id="rId4"/>
              </a:rPr>
              <a:t>://www.ioos.noaa.gov</a:t>
            </a:r>
            <a:r>
              <a:rPr lang="en-US" sz="1800" u="sng" dirty="0" smtClean="0">
                <a:hlinkClick r:id="rId4"/>
              </a:rPr>
              <a:t>/</a:t>
            </a:r>
            <a:endParaRPr lang="en-US" sz="1800" u="sng" dirty="0" smtClean="0"/>
          </a:p>
          <a:p>
            <a:pPr marL="457200" lvl="1" indent="0">
              <a:buNone/>
              <a:defRPr/>
            </a:pPr>
            <a:endParaRPr lang="en-US" sz="1800" u="sng" dirty="0"/>
          </a:p>
          <a:p>
            <a:pPr>
              <a:defRPr/>
            </a:pPr>
            <a:r>
              <a:rPr lang="en-US" sz="1800" dirty="0" smtClean="0"/>
              <a:t>Global </a:t>
            </a:r>
            <a:r>
              <a:rPr lang="en-US" sz="1800" dirty="0"/>
              <a:t>Telecommunications </a:t>
            </a:r>
            <a:r>
              <a:rPr lang="en-US" sz="1800" dirty="0" smtClean="0"/>
              <a:t>System – GTS</a:t>
            </a:r>
          </a:p>
          <a:p>
            <a:pPr lvl="1">
              <a:defRPr/>
            </a:pPr>
            <a:r>
              <a:rPr lang="en-US" sz="1800" dirty="0" smtClean="0"/>
              <a:t>Assimilated into forecasting systems</a:t>
            </a:r>
          </a:p>
          <a:p>
            <a:pPr marL="914400" lvl="2" indent="0">
              <a:buNone/>
              <a:defRPr/>
            </a:pPr>
            <a:endParaRPr lang="en-US" sz="1800" dirty="0" smtClean="0"/>
          </a:p>
          <a:p>
            <a:pPr marL="914400" lvl="2" indent="0">
              <a:buNone/>
              <a:defRPr/>
            </a:pPr>
            <a:endParaRPr lang="en-US" sz="1800" dirty="0" smtClean="0"/>
          </a:p>
          <a:p>
            <a:pPr lvl="0">
              <a:defRPr/>
            </a:pPr>
            <a:endParaRPr lang="en-US" sz="1800" dirty="0" smtClean="0"/>
          </a:p>
          <a:p>
            <a:pPr marL="457200" lvl="1" indent="0">
              <a:buNone/>
              <a:defRPr/>
            </a:pPr>
            <a:endParaRPr lang="en-US" sz="1800" dirty="0" smtClean="0"/>
          </a:p>
          <a:p>
            <a:pPr lvl="0">
              <a:defRPr/>
            </a:pPr>
            <a:endParaRPr lang="en-US" sz="1800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9" t="12153" r="28941" b="6597"/>
          <a:stretch/>
        </p:blipFill>
        <p:spPr bwMode="auto">
          <a:xfrm>
            <a:off x="5727700" y="2057400"/>
            <a:ext cx="3187700" cy="33675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4" t="12848" r="29461" b="27604"/>
          <a:stretch/>
        </p:blipFill>
        <p:spPr bwMode="auto">
          <a:xfrm>
            <a:off x="4817792" y="4114800"/>
            <a:ext cx="2954608" cy="2319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6" t="12153" r="18642" b="6955"/>
          <a:stretch/>
        </p:blipFill>
        <p:spPr bwMode="auto">
          <a:xfrm>
            <a:off x="4953000" y="914400"/>
            <a:ext cx="2884758" cy="20489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8744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Mission 01 – Hurricane Season 2014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228600" y="928597"/>
            <a:ext cx="4126161" cy="5364163"/>
          </a:xfrm>
          <a:ln>
            <a:noFill/>
          </a:ln>
        </p:spPr>
        <p:txBody>
          <a:bodyPr>
            <a:noAutofit/>
          </a:bodyPr>
          <a:lstStyle/>
          <a:p>
            <a:pPr marL="0" lvl="0" indent="0">
              <a:buNone/>
              <a:defRPr/>
            </a:pPr>
            <a:endParaRPr lang="en-US" sz="1800" i="1" dirty="0" smtClean="0"/>
          </a:p>
          <a:p>
            <a:pPr marL="914400" lvl="2" indent="0">
              <a:buNone/>
              <a:defRPr/>
            </a:pPr>
            <a:endParaRPr lang="en-US" sz="1800" dirty="0" smtClean="0"/>
          </a:p>
          <a:p>
            <a:pPr marL="914400" lvl="2" indent="0">
              <a:buNone/>
              <a:defRPr/>
            </a:pPr>
            <a:endParaRPr lang="en-US" sz="1800" dirty="0" smtClean="0"/>
          </a:p>
          <a:p>
            <a:pPr lvl="0">
              <a:defRPr/>
            </a:pPr>
            <a:endParaRPr lang="en-US" sz="1800" dirty="0" smtClean="0"/>
          </a:p>
          <a:p>
            <a:pPr marL="457200" lvl="1" indent="0">
              <a:buNone/>
              <a:defRPr/>
            </a:pPr>
            <a:endParaRPr lang="en-US" sz="1800" dirty="0" smtClean="0"/>
          </a:p>
          <a:p>
            <a:pPr lvl="0">
              <a:defRPr/>
            </a:pPr>
            <a:endParaRPr lang="en-US" sz="1800" dirty="0" smtClean="0"/>
          </a:p>
        </p:txBody>
      </p:sp>
      <p:grpSp>
        <p:nvGrpSpPr>
          <p:cNvPr id="22" name="Group 21"/>
          <p:cNvGrpSpPr/>
          <p:nvPr/>
        </p:nvGrpSpPr>
        <p:grpSpPr>
          <a:xfrm>
            <a:off x="5973187" y="706813"/>
            <a:ext cx="2626634" cy="2878217"/>
            <a:chOff x="6019800" y="2784956"/>
            <a:chExt cx="3124200" cy="375098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51" b="9286"/>
            <a:stretch/>
          </p:blipFill>
          <p:spPr>
            <a:xfrm>
              <a:off x="6019800" y="2802666"/>
              <a:ext cx="3124200" cy="373327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875113" y="5754527"/>
              <a:ext cx="1045233" cy="481326"/>
            </a:xfrm>
            <a:prstGeom prst="rect">
              <a:avLst/>
            </a:prstGeom>
            <a:solidFill>
              <a:schemeClr val="bg1">
                <a:lumMod val="75000"/>
                <a:alpha val="63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b="1" dirty="0" smtClean="0">
                  <a:solidFill>
                    <a:srgbClr val="FFFF00"/>
                  </a:solidFill>
                </a:rPr>
                <a:t>TS Bertha</a:t>
              </a:r>
            </a:p>
            <a:p>
              <a:pPr algn="ctr"/>
              <a:r>
                <a:rPr lang="en-US" sz="900" b="1" dirty="0" smtClean="0">
                  <a:solidFill>
                    <a:srgbClr val="FFFF00"/>
                  </a:solidFill>
                </a:rPr>
                <a:t>(August, 2014)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637197" y="2784956"/>
              <a:ext cx="1281657" cy="481326"/>
            </a:xfrm>
            <a:prstGeom prst="rect">
              <a:avLst/>
            </a:prstGeom>
            <a:solidFill>
              <a:schemeClr val="bg1">
                <a:lumMod val="75000"/>
                <a:alpha val="63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b="1" dirty="0" smtClean="0">
                  <a:solidFill>
                    <a:srgbClr val="FFFF00"/>
                  </a:solidFill>
                </a:rPr>
                <a:t>Hurricane Gonzalo</a:t>
              </a:r>
            </a:p>
            <a:p>
              <a:pPr algn="ctr"/>
              <a:r>
                <a:rPr lang="en-US" sz="900" b="1" dirty="0" smtClean="0">
                  <a:solidFill>
                    <a:srgbClr val="FFFF00"/>
                  </a:solidFill>
                </a:rPr>
                <a:t>(October, 2014)</a:t>
              </a:r>
            </a:p>
          </p:txBody>
        </p:sp>
        <p:sp>
          <p:nvSpPr>
            <p:cNvPr id="13" name="Diamond 12"/>
            <p:cNvSpPr/>
            <p:nvPr/>
          </p:nvSpPr>
          <p:spPr>
            <a:xfrm>
              <a:off x="7474617" y="5663961"/>
              <a:ext cx="188925" cy="188925"/>
            </a:xfrm>
            <a:prstGeom prst="diamond">
              <a:avLst/>
            </a:prstGeom>
            <a:solidFill>
              <a:schemeClr val="tx1"/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Diamond 17"/>
            <p:cNvSpPr/>
            <p:nvPr/>
          </p:nvSpPr>
          <p:spPr>
            <a:xfrm>
              <a:off x="7961082" y="3702264"/>
              <a:ext cx="188925" cy="188925"/>
            </a:xfrm>
            <a:prstGeom prst="diamond">
              <a:avLst/>
            </a:prstGeom>
            <a:solidFill>
              <a:schemeClr val="tx1"/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Content Placeholder 13"/>
          <p:cNvSpPr txBox="1">
            <a:spLocks/>
          </p:cNvSpPr>
          <p:nvPr/>
        </p:nvSpPr>
        <p:spPr>
          <a:xfrm>
            <a:off x="228600" y="928597"/>
            <a:ext cx="4589192" cy="53641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v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q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sz="1700" i="1" dirty="0" smtClean="0"/>
              <a:t>Summary - Mission 01: Hurricane Season 2014</a:t>
            </a:r>
          </a:p>
          <a:p>
            <a:pPr>
              <a:defRPr/>
            </a:pPr>
            <a:r>
              <a:rPr lang="en-US" sz="1700" i="1" dirty="0" smtClean="0"/>
              <a:t>Period: July – November, 2014</a:t>
            </a:r>
          </a:p>
          <a:p>
            <a:pPr>
              <a:defRPr/>
            </a:pPr>
            <a:r>
              <a:rPr lang="en-US" sz="1700" i="1" dirty="0" smtClean="0"/>
              <a:t>Location</a:t>
            </a:r>
          </a:p>
          <a:p>
            <a:pPr lvl="1">
              <a:defRPr/>
            </a:pPr>
            <a:r>
              <a:rPr lang="en-US" sz="1700" i="1" dirty="0" smtClean="0"/>
              <a:t>Tropical North Atlantic </a:t>
            </a:r>
          </a:p>
          <a:p>
            <a:pPr lvl="1">
              <a:defRPr/>
            </a:pPr>
            <a:r>
              <a:rPr lang="en-US" sz="1700" i="1" dirty="0" smtClean="0"/>
              <a:t>Caribbean Sea</a:t>
            </a:r>
          </a:p>
          <a:p>
            <a:pPr>
              <a:defRPr/>
            </a:pPr>
            <a:r>
              <a:rPr lang="en-US" sz="1700" dirty="0" smtClean="0"/>
              <a:t>2844 T &amp; S profiles collected</a:t>
            </a:r>
          </a:p>
          <a:p>
            <a:pPr lvl="1">
              <a:defRPr/>
            </a:pPr>
            <a:endParaRPr lang="en-US" sz="1700" dirty="0" smtClean="0"/>
          </a:p>
          <a:p>
            <a:pPr lvl="1">
              <a:defRPr/>
            </a:pPr>
            <a:r>
              <a:rPr lang="en-US" sz="1700" dirty="0" smtClean="0"/>
              <a:t>1356 from Tropical North Atlantic</a:t>
            </a:r>
          </a:p>
          <a:p>
            <a:pPr lvl="1">
              <a:defRPr/>
            </a:pPr>
            <a:r>
              <a:rPr lang="en-US" sz="1700" dirty="0" smtClean="0"/>
              <a:t>1488 from Caribbean Sea</a:t>
            </a:r>
          </a:p>
          <a:p>
            <a:pPr>
              <a:defRPr/>
            </a:pPr>
            <a:endParaRPr lang="en-US" sz="1700" dirty="0" smtClean="0"/>
          </a:p>
          <a:p>
            <a:pPr>
              <a:defRPr/>
            </a:pPr>
            <a:r>
              <a:rPr lang="en-US" sz="1700" dirty="0" smtClean="0"/>
              <a:t>Observations include data collected during TC wind conditions</a:t>
            </a:r>
          </a:p>
          <a:p>
            <a:pPr lvl="1">
              <a:defRPr/>
            </a:pPr>
            <a:r>
              <a:rPr lang="en-US" sz="1700" dirty="0" smtClean="0"/>
              <a:t>Tropical Storm Bertha</a:t>
            </a:r>
          </a:p>
          <a:p>
            <a:pPr lvl="1">
              <a:defRPr/>
            </a:pPr>
            <a:r>
              <a:rPr lang="en-US" sz="1700" dirty="0" smtClean="0"/>
              <a:t>Hurricane Gonzalo</a:t>
            </a:r>
          </a:p>
          <a:p>
            <a:pPr lvl="2">
              <a:defRPr/>
            </a:pPr>
            <a:r>
              <a:rPr lang="en-US" sz="1700" dirty="0" err="1" smtClean="0"/>
              <a:t>Domingues</a:t>
            </a:r>
            <a:r>
              <a:rPr lang="en-US" sz="1700" dirty="0" smtClean="0"/>
              <a:t> et al., (2015),</a:t>
            </a:r>
          </a:p>
          <a:p>
            <a:pPr lvl="2">
              <a:defRPr/>
            </a:pPr>
            <a:r>
              <a:rPr lang="en-US" sz="1700" dirty="0" err="1" smtClean="0"/>
              <a:t>Goni</a:t>
            </a:r>
            <a:r>
              <a:rPr lang="en-US" sz="1700" dirty="0" smtClean="0"/>
              <a:t> et al. (2015)</a:t>
            </a:r>
          </a:p>
          <a:p>
            <a:pPr marL="914400" lvl="2" indent="0">
              <a:buFont typeface="Wingdings" pitchFamily="2" charset="2"/>
              <a:buNone/>
              <a:defRPr/>
            </a:pPr>
            <a:endParaRPr lang="en-US" sz="1700" dirty="0" smtClean="0"/>
          </a:p>
          <a:p>
            <a:pPr marL="914400" lvl="2" indent="0">
              <a:buFont typeface="Wingdings" pitchFamily="2" charset="2"/>
              <a:buNone/>
              <a:defRPr/>
            </a:pPr>
            <a:endParaRPr lang="en-US" sz="1700" dirty="0" smtClean="0"/>
          </a:p>
          <a:p>
            <a:pPr>
              <a:defRPr/>
            </a:pPr>
            <a:endParaRPr lang="en-US" sz="1700" dirty="0" smtClean="0"/>
          </a:p>
          <a:p>
            <a:pPr marL="457200" lvl="1" indent="0">
              <a:buFont typeface="Wingdings" pitchFamily="2" charset="2"/>
              <a:buNone/>
              <a:defRPr/>
            </a:pPr>
            <a:endParaRPr lang="en-US" sz="1700" dirty="0" smtClean="0"/>
          </a:p>
          <a:p>
            <a:pPr>
              <a:defRPr/>
            </a:pPr>
            <a:endParaRPr lang="en-US" sz="17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" t="4261" r="-1301" b="4592"/>
          <a:stretch/>
        </p:blipFill>
        <p:spPr>
          <a:xfrm>
            <a:off x="5776513" y="5028747"/>
            <a:ext cx="2983483" cy="15144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6" b="4840"/>
          <a:stretch/>
        </p:blipFill>
        <p:spPr>
          <a:xfrm>
            <a:off x="5715344" y="3504294"/>
            <a:ext cx="2983483" cy="15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6985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Hurricane Gonzalo (2014)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228600" y="928597"/>
            <a:ext cx="4876800" cy="5364163"/>
          </a:xfrm>
          <a:ln>
            <a:noFill/>
          </a:ln>
        </p:spPr>
        <p:txBody>
          <a:bodyPr>
            <a:normAutofit lnSpcReduction="10000"/>
          </a:bodyPr>
          <a:lstStyle/>
          <a:p>
            <a:pPr lvl="0">
              <a:defRPr/>
            </a:pPr>
            <a:r>
              <a:rPr lang="en-US" sz="2000" dirty="0" smtClean="0"/>
              <a:t>TC Gonzalo (October 12)</a:t>
            </a:r>
          </a:p>
          <a:p>
            <a:pPr lvl="1">
              <a:defRPr/>
            </a:pPr>
            <a:r>
              <a:rPr lang="en-US" sz="1600" dirty="0" smtClean="0"/>
              <a:t>Category 1 (October 13 21Z)</a:t>
            </a:r>
          </a:p>
          <a:p>
            <a:pPr lvl="1">
              <a:defRPr/>
            </a:pPr>
            <a:r>
              <a:rPr lang="en-US" sz="1600" dirty="0" smtClean="0"/>
              <a:t>Category 2 (October 14 00Z)</a:t>
            </a:r>
          </a:p>
          <a:p>
            <a:pPr lvl="1">
              <a:defRPr/>
            </a:pPr>
            <a:r>
              <a:rPr lang="en-US" sz="1600" dirty="0" smtClean="0"/>
              <a:t>Category 3 (October 14 15Z)</a:t>
            </a:r>
          </a:p>
          <a:p>
            <a:pPr lvl="1">
              <a:defRPr/>
            </a:pPr>
            <a:endParaRPr lang="en-US" sz="1600" dirty="0" smtClean="0"/>
          </a:p>
          <a:p>
            <a:pPr>
              <a:defRPr/>
            </a:pPr>
            <a:r>
              <a:rPr lang="en-US" sz="2000" dirty="0" smtClean="0"/>
              <a:t>October 14 15Z</a:t>
            </a:r>
          </a:p>
          <a:p>
            <a:pPr lvl="1">
              <a:defRPr/>
            </a:pPr>
            <a:r>
              <a:rPr lang="en-US" sz="1600" dirty="0" smtClean="0"/>
              <a:t>Hurricane Gonzalo travelled 85km northeast from the location of one glider</a:t>
            </a:r>
          </a:p>
          <a:p>
            <a:pPr lvl="1">
              <a:defRPr/>
            </a:pPr>
            <a:endParaRPr lang="en-US" sz="1600" dirty="0" smtClean="0"/>
          </a:p>
          <a:p>
            <a:pPr>
              <a:defRPr/>
            </a:pPr>
            <a:r>
              <a:rPr lang="en-US" sz="2000" dirty="0" smtClean="0"/>
              <a:t>Sampling strategy </a:t>
            </a:r>
          </a:p>
          <a:p>
            <a:pPr lvl="1">
              <a:defRPr/>
            </a:pPr>
            <a:r>
              <a:rPr lang="en-US" sz="1600" dirty="0" err="1" smtClean="0"/>
              <a:t>Prestorm</a:t>
            </a:r>
            <a:r>
              <a:rPr lang="en-US" sz="1600" dirty="0" smtClean="0"/>
              <a:t> (October 8-13)</a:t>
            </a:r>
          </a:p>
          <a:p>
            <a:pPr lvl="2">
              <a:defRPr/>
            </a:pPr>
            <a:r>
              <a:rPr lang="en-US" sz="1600" dirty="0" smtClean="0"/>
              <a:t>T &amp; S observations along section AB</a:t>
            </a:r>
          </a:p>
          <a:p>
            <a:pPr lvl="1">
              <a:defRPr/>
            </a:pPr>
            <a:r>
              <a:rPr lang="en-US" sz="1600" dirty="0" smtClean="0"/>
              <a:t>During storm (October 13-15)</a:t>
            </a:r>
          </a:p>
          <a:p>
            <a:pPr lvl="2">
              <a:defRPr/>
            </a:pPr>
            <a:r>
              <a:rPr lang="en-US" sz="1600" dirty="0" smtClean="0"/>
              <a:t>T &amp; S time-series at site B</a:t>
            </a:r>
          </a:p>
          <a:p>
            <a:pPr lvl="1">
              <a:defRPr/>
            </a:pPr>
            <a:r>
              <a:rPr lang="en-US" sz="1600" dirty="0" err="1" smtClean="0"/>
              <a:t>Poststorm</a:t>
            </a:r>
            <a:endParaRPr lang="en-US" sz="1600" dirty="0" smtClean="0"/>
          </a:p>
          <a:p>
            <a:pPr lvl="2">
              <a:defRPr/>
            </a:pPr>
            <a:r>
              <a:rPr lang="en-US" sz="1600" dirty="0" smtClean="0"/>
              <a:t>1</a:t>
            </a:r>
            <a:r>
              <a:rPr lang="en-US" sz="1600" baseline="30000" dirty="0" smtClean="0"/>
              <a:t>st</a:t>
            </a:r>
            <a:r>
              <a:rPr lang="en-US" sz="1600" dirty="0" smtClean="0"/>
              <a:t> </a:t>
            </a:r>
            <a:r>
              <a:rPr lang="en-US" sz="1600" dirty="0" err="1" smtClean="0"/>
              <a:t>poststorm</a:t>
            </a:r>
            <a:r>
              <a:rPr lang="en-US" sz="1600" dirty="0" smtClean="0"/>
              <a:t> section AB (October 15-23)</a:t>
            </a:r>
          </a:p>
          <a:p>
            <a:pPr lvl="2">
              <a:defRPr/>
            </a:pPr>
            <a:r>
              <a:rPr lang="en-US" sz="1600" dirty="0" smtClean="0"/>
              <a:t>2</a:t>
            </a:r>
            <a:r>
              <a:rPr lang="en-US" sz="1600" baseline="30000" dirty="0" smtClean="0"/>
              <a:t>nd</a:t>
            </a:r>
            <a:r>
              <a:rPr lang="en-US" sz="1600" dirty="0" smtClean="0"/>
              <a:t> </a:t>
            </a:r>
            <a:r>
              <a:rPr lang="en-US" sz="1600" dirty="0" err="1" smtClean="0"/>
              <a:t>poststorm</a:t>
            </a:r>
            <a:r>
              <a:rPr lang="en-US" sz="1600" dirty="0" smtClean="0"/>
              <a:t> section AB (October 23-28)</a:t>
            </a:r>
          </a:p>
          <a:p>
            <a:pPr lvl="1">
              <a:defRPr/>
            </a:pPr>
            <a:r>
              <a:rPr lang="en-US" sz="1600" dirty="0" smtClean="0"/>
              <a:t>Total of 228 T &amp; S profiles</a:t>
            </a:r>
          </a:p>
          <a:p>
            <a:pPr marL="457200" lvl="1" indent="0">
              <a:buNone/>
              <a:defRPr/>
            </a:pPr>
            <a:endParaRPr lang="en-US" sz="1600" dirty="0" smtClean="0"/>
          </a:p>
          <a:p>
            <a:pPr lvl="0">
              <a:defRPr/>
            </a:pPr>
            <a:endParaRPr lang="en-US" sz="2000" dirty="0" smtClean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5" t="34653" r="41376" b="20289"/>
          <a:stretch/>
        </p:blipFill>
        <p:spPr>
          <a:xfrm>
            <a:off x="5321104" y="3917047"/>
            <a:ext cx="3432517" cy="2483753"/>
          </a:xfrm>
          <a:prstGeom prst="rect">
            <a:avLst/>
          </a:prstGeom>
          <a:ln w="222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8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485" y="838200"/>
            <a:ext cx="3776111" cy="2971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84533" y="3962400"/>
            <a:ext cx="1321067" cy="30777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October 14 15Z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361296" y="6164240"/>
            <a:ext cx="960519" cy="22383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IR-NHC: CIMSS</a:t>
            </a:r>
            <a:endParaRPr lang="en-US" sz="1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-4989" y="6544009"/>
            <a:ext cx="8396514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900" b="1" dirty="0" err="1"/>
              <a:t>Domingues</a:t>
            </a:r>
            <a:r>
              <a:rPr lang="en-US" sz="900" b="1" dirty="0"/>
              <a:t>, R., G. </a:t>
            </a:r>
            <a:r>
              <a:rPr lang="en-US" sz="900" b="1" dirty="0" err="1"/>
              <a:t>Goni</a:t>
            </a:r>
            <a:r>
              <a:rPr lang="en-US" sz="900" b="1" dirty="0"/>
              <a:t>, F. </a:t>
            </a:r>
            <a:r>
              <a:rPr lang="en-US" sz="900" b="1" dirty="0" err="1"/>
              <a:t>Bringas</a:t>
            </a:r>
            <a:r>
              <a:rPr lang="en-US" sz="900" b="1" dirty="0"/>
              <a:t>, S.-K. Lee, H.-S. Kim, G. </a:t>
            </a:r>
            <a:r>
              <a:rPr lang="en-US" sz="900" b="1" dirty="0" err="1"/>
              <a:t>Halliwell</a:t>
            </a:r>
            <a:r>
              <a:rPr lang="en-US" sz="900" b="1" dirty="0"/>
              <a:t>, J. Dong, J. Morell, and L. </a:t>
            </a:r>
            <a:r>
              <a:rPr lang="en-US" sz="900" b="1" dirty="0" err="1"/>
              <a:t>Pomales</a:t>
            </a:r>
            <a:r>
              <a:rPr lang="en-US" sz="900" b="1" dirty="0"/>
              <a:t> (2015), Upper ocean response to Hurricane Gonzalo (2014): Salinity effects revealed by targeted and sustained underwater glider observations, </a:t>
            </a:r>
            <a:r>
              <a:rPr lang="en-US" sz="900" b="1" dirty="0" err="1"/>
              <a:t>Geophys</a:t>
            </a:r>
            <a:r>
              <a:rPr lang="en-US" sz="900" b="1" dirty="0"/>
              <a:t>. Res. Lett., 42, doi:10.1002/2015GL065378.</a:t>
            </a:r>
          </a:p>
        </p:txBody>
      </p:sp>
    </p:spTree>
    <p:extLst>
      <p:ext uri="{BB962C8B-B14F-4D97-AF65-F5344CB8AC3E}">
        <p14:creationId xmlns:p14="http://schemas.microsoft.com/office/powerpoint/2010/main" val="182761187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Ocean response to Hurricane Gonzalo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228600" y="928597"/>
            <a:ext cx="4126161" cy="5364163"/>
          </a:xfrm>
          <a:ln>
            <a:noFill/>
          </a:ln>
        </p:spPr>
        <p:txBody>
          <a:bodyPr>
            <a:noAutofit/>
          </a:bodyPr>
          <a:lstStyle/>
          <a:p>
            <a:pPr marL="0" lvl="0" indent="0">
              <a:buNone/>
              <a:defRPr/>
            </a:pPr>
            <a:r>
              <a:rPr lang="en-US" sz="1800" i="1" dirty="0" err="1" smtClean="0"/>
              <a:t>Domingues</a:t>
            </a:r>
            <a:r>
              <a:rPr lang="en-US" sz="1800" i="1" dirty="0" smtClean="0"/>
              <a:t> et al. (2015)</a:t>
            </a:r>
          </a:p>
          <a:p>
            <a:pPr marL="0" lvl="0" indent="0">
              <a:buNone/>
              <a:defRPr/>
            </a:pPr>
            <a:r>
              <a:rPr lang="en-US" sz="1800" b="1" i="1" dirty="0" smtClean="0"/>
              <a:t>Main findings</a:t>
            </a:r>
            <a:endParaRPr lang="en-US" sz="1800" b="1" i="1" dirty="0"/>
          </a:p>
          <a:p>
            <a:pPr>
              <a:defRPr/>
            </a:pPr>
            <a:r>
              <a:rPr lang="en-US" sz="1800" dirty="0" smtClean="0"/>
              <a:t>Complex upper-ocean response linked with multiple ocean processes</a:t>
            </a:r>
          </a:p>
          <a:p>
            <a:pPr>
              <a:defRPr/>
            </a:pPr>
            <a:endParaRPr lang="en-US" sz="1800" dirty="0" smtClean="0"/>
          </a:p>
          <a:p>
            <a:pPr>
              <a:defRPr/>
            </a:pPr>
            <a:r>
              <a:rPr lang="en-US" sz="1800" dirty="0" smtClean="0"/>
              <a:t>Important role of salinity: -&gt; Small surface cooling of 0.4C</a:t>
            </a:r>
          </a:p>
          <a:p>
            <a:pPr lvl="2">
              <a:defRPr/>
            </a:pPr>
            <a:r>
              <a:rPr lang="en-US" sz="1800" dirty="0" smtClean="0"/>
              <a:t>Barrier layer has likely reduced the hurricane forced turbulent mixing</a:t>
            </a:r>
          </a:p>
          <a:p>
            <a:pPr lvl="2">
              <a:defRPr/>
            </a:pPr>
            <a:endParaRPr lang="en-US" sz="1800" dirty="0"/>
          </a:p>
          <a:p>
            <a:pPr>
              <a:defRPr/>
            </a:pPr>
            <a:r>
              <a:rPr lang="en-US" sz="1800" dirty="0" smtClean="0"/>
              <a:t>Partial recovery of the upper-ocean 11 days after the storm</a:t>
            </a:r>
          </a:p>
          <a:p>
            <a:pPr>
              <a:defRPr/>
            </a:pPr>
            <a:endParaRPr lang="en-US" sz="1800" dirty="0"/>
          </a:p>
          <a:p>
            <a:pPr>
              <a:defRPr/>
            </a:pPr>
            <a:r>
              <a:rPr lang="en-US" sz="1800" dirty="0" smtClean="0"/>
              <a:t>HWRF-HYCOM overestimated upper ocean cooling -&gt; salinity </a:t>
            </a:r>
            <a:r>
              <a:rPr lang="en-US" sz="1800" dirty="0"/>
              <a:t>effects </a:t>
            </a:r>
            <a:r>
              <a:rPr lang="en-US" sz="1800" dirty="0" smtClean="0"/>
              <a:t>were absent in model simulations</a:t>
            </a:r>
          </a:p>
          <a:p>
            <a:pPr lvl="2">
              <a:defRPr/>
            </a:pPr>
            <a:endParaRPr lang="en-US" sz="1800" dirty="0"/>
          </a:p>
          <a:p>
            <a:pPr>
              <a:defRPr/>
            </a:pPr>
            <a:endParaRPr lang="en-US" sz="2200" dirty="0"/>
          </a:p>
          <a:p>
            <a:pPr marL="914400" lvl="2" indent="0">
              <a:buNone/>
              <a:defRPr/>
            </a:pPr>
            <a:endParaRPr lang="en-US" sz="1800" dirty="0" smtClean="0"/>
          </a:p>
          <a:p>
            <a:pPr marL="914400" lvl="2" indent="0">
              <a:buNone/>
              <a:defRPr/>
            </a:pPr>
            <a:endParaRPr lang="en-US" sz="1800" dirty="0" smtClean="0"/>
          </a:p>
          <a:p>
            <a:pPr lvl="0">
              <a:defRPr/>
            </a:pPr>
            <a:endParaRPr lang="en-US" sz="1800" dirty="0" smtClean="0"/>
          </a:p>
          <a:p>
            <a:pPr marL="457200" lvl="1" indent="0">
              <a:buNone/>
              <a:defRPr/>
            </a:pPr>
            <a:endParaRPr lang="en-US" sz="1800" dirty="0" smtClean="0"/>
          </a:p>
          <a:p>
            <a:pPr lvl="0">
              <a:defRPr/>
            </a:pPr>
            <a:endParaRPr lang="en-US" sz="1800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9647" b="65759"/>
          <a:stretch/>
        </p:blipFill>
        <p:spPr>
          <a:xfrm>
            <a:off x="4876800" y="914400"/>
            <a:ext cx="4250981" cy="23509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4989" y="6544009"/>
            <a:ext cx="8396514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900" b="1" dirty="0" err="1"/>
              <a:t>Domingues</a:t>
            </a:r>
            <a:r>
              <a:rPr lang="en-US" sz="900" b="1" dirty="0"/>
              <a:t>, R., G. </a:t>
            </a:r>
            <a:r>
              <a:rPr lang="en-US" sz="900" b="1" dirty="0" err="1"/>
              <a:t>Goni</a:t>
            </a:r>
            <a:r>
              <a:rPr lang="en-US" sz="900" b="1" dirty="0"/>
              <a:t>, F. </a:t>
            </a:r>
            <a:r>
              <a:rPr lang="en-US" sz="900" b="1" dirty="0" err="1"/>
              <a:t>Bringas</a:t>
            </a:r>
            <a:r>
              <a:rPr lang="en-US" sz="900" b="1" dirty="0"/>
              <a:t>, S.-K. Lee, H.-S. Kim, G. </a:t>
            </a:r>
            <a:r>
              <a:rPr lang="en-US" sz="900" b="1" dirty="0" err="1"/>
              <a:t>Halliwell</a:t>
            </a:r>
            <a:r>
              <a:rPr lang="en-US" sz="900" b="1" dirty="0"/>
              <a:t>, J. Dong, J. Morell, and L. </a:t>
            </a:r>
            <a:r>
              <a:rPr lang="en-US" sz="900" b="1" dirty="0" err="1"/>
              <a:t>Pomales</a:t>
            </a:r>
            <a:r>
              <a:rPr lang="en-US" sz="900" b="1" dirty="0"/>
              <a:t> (2015), Upper ocean response to Hurricane Gonzalo (2014): Salinity effects revealed by targeted and sustained underwater glider observations, </a:t>
            </a:r>
            <a:r>
              <a:rPr lang="en-US" sz="900" b="1" dirty="0" err="1"/>
              <a:t>Geophys</a:t>
            </a:r>
            <a:r>
              <a:rPr lang="en-US" sz="900" b="1" dirty="0"/>
              <a:t>. Res. Lett., 42, doi:10.1002/2015GL065378.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628" y="3657600"/>
            <a:ext cx="3486772" cy="2886409"/>
          </a:xfrm>
          <a:prstGeom prst="rect">
            <a:avLst/>
          </a:prstGeom>
        </p:spPr>
      </p:pic>
      <p:pic>
        <p:nvPicPr>
          <p:cNvPr id="22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110" y="3341571"/>
            <a:ext cx="1675412" cy="131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771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32005</TotalTime>
  <Words>1182</Words>
  <Application>Microsoft Office PowerPoint</Application>
  <PresentationFormat>On-screen Show (4:3)</PresentationFormat>
  <Paragraphs>260</Paragraphs>
  <Slides>15</Slides>
  <Notes>13</Notes>
  <HiddenSlides>4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Office Theme</vt:lpstr>
      <vt:lpstr>Custom Design</vt:lpstr>
      <vt:lpstr>Waveform</vt:lpstr>
      <vt:lpstr>Sustained and Targeted Ocean Observations for Improving Atlantic Tropical Cyclone Intensity and Hurricane Seasonal Forecasts</vt:lpstr>
      <vt:lpstr>Motivation</vt:lpstr>
      <vt:lpstr>Goal</vt:lpstr>
      <vt:lpstr>What is an underwater glider?</vt:lpstr>
      <vt:lpstr>Timeline of AOML’s glider operations</vt:lpstr>
      <vt:lpstr>Data distribution</vt:lpstr>
      <vt:lpstr>Mission 01 – Hurricane Season 2014</vt:lpstr>
      <vt:lpstr>Hurricane Gonzalo (2014)</vt:lpstr>
      <vt:lpstr>Ocean response to Hurricane Gonzalo</vt:lpstr>
      <vt:lpstr>Summary</vt:lpstr>
      <vt:lpstr>Thank you</vt:lpstr>
      <vt:lpstr>Seaglider Pitch</vt:lpstr>
      <vt:lpstr>Seaglider Roll</vt:lpstr>
      <vt:lpstr>Ocean response to Hurricane Gonzalo</vt:lpstr>
      <vt:lpstr>Ocean response to Hurricane Gonzalo</vt:lpstr>
    </vt:vector>
  </TitlesOfParts>
  <Company>FIU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Jaime</dc:creator>
  <cp:lastModifiedBy>Ricardo Domingues</cp:lastModifiedBy>
  <cp:revision>1074</cp:revision>
  <dcterms:created xsi:type="dcterms:W3CDTF">2012-03-16T20:28:35Z</dcterms:created>
  <dcterms:modified xsi:type="dcterms:W3CDTF">2015-10-09T17:05:59Z</dcterms:modified>
</cp:coreProperties>
</file>