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g"/>
  <Default Extension="emf" ContentType="image/x-emf"/>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29.jp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35.jpg" ContentType="image/jpeg"/>
  <Override PartName="/ppt/notesSlides/notesSlide21.xml" ContentType="application/vnd.openxmlformats-officedocument.presentationml.notesSlide+xml"/>
  <Override PartName="/ppt/media/image37.jpg" ContentType="image/jpeg"/>
  <Override PartName="/ppt/media/image38.jpg" ContentType="image/jpe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70.jpg" ContentType="image/jpeg"/>
  <Override PartName="/ppt/media/image71.jpg" ContentType="image/jpeg"/>
  <Override PartName="/ppt/media/image72.jpg" ContentType="image/jpeg"/>
  <Override PartName="/ppt/media/image73.jpg" ContentType="image/jpeg"/>
  <Override PartName="/ppt/media/image81.jpg" ContentType="image/jpeg"/>
  <Override PartName="/ppt/charts/chart1.xml" ContentType="application/vnd.openxmlformats-officedocument.drawingml.chart+xml"/>
  <Override PartName="/ppt/notesSlides/notesSlide3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404" r:id="rId2"/>
    <p:sldId id="268" r:id="rId3"/>
    <p:sldId id="397" r:id="rId4"/>
    <p:sldId id="381" r:id="rId5"/>
    <p:sldId id="315" r:id="rId6"/>
    <p:sldId id="330" r:id="rId7"/>
    <p:sldId id="293" r:id="rId8"/>
    <p:sldId id="382" r:id="rId9"/>
    <p:sldId id="341" r:id="rId10"/>
    <p:sldId id="322" r:id="rId11"/>
    <p:sldId id="400" r:id="rId12"/>
    <p:sldId id="379" r:id="rId13"/>
    <p:sldId id="318" r:id="rId14"/>
    <p:sldId id="305" r:id="rId15"/>
    <p:sldId id="407" r:id="rId16"/>
    <p:sldId id="360" r:id="rId17"/>
    <p:sldId id="347" r:id="rId18"/>
    <p:sldId id="319" r:id="rId19"/>
    <p:sldId id="401" r:id="rId20"/>
    <p:sldId id="403" r:id="rId21"/>
    <p:sldId id="289" r:id="rId22"/>
    <p:sldId id="366" r:id="rId23"/>
    <p:sldId id="304" r:id="rId24"/>
    <p:sldId id="368" r:id="rId25"/>
    <p:sldId id="372" r:id="rId26"/>
    <p:sldId id="373" r:id="rId27"/>
    <p:sldId id="371" r:id="rId28"/>
    <p:sldId id="301" r:id="rId29"/>
    <p:sldId id="376" r:id="rId30"/>
    <p:sldId id="367" r:id="rId31"/>
    <p:sldId id="365" r:id="rId32"/>
    <p:sldId id="273" r:id="rId33"/>
    <p:sldId id="377" r:id="rId34"/>
    <p:sldId id="358" r:id="rId35"/>
    <p:sldId id="405" r:id="rId36"/>
    <p:sldId id="307" r:id="rId37"/>
    <p:sldId id="340" r:id="rId38"/>
    <p:sldId id="408" r:id="rId39"/>
    <p:sldId id="352" r:id="rId40"/>
    <p:sldId id="267" r:id="rId41"/>
    <p:sldId id="269" r:id="rId42"/>
    <p:sldId id="270" r:id="rId43"/>
    <p:sldId id="271" r:id="rId44"/>
    <p:sldId id="272" r:id="rId45"/>
    <p:sldId id="392" r:id="rId46"/>
    <p:sldId id="295"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024" autoAdjust="0"/>
    <p:restoredTop sz="78503" autoAdjust="0"/>
  </p:normalViewPr>
  <p:slideViewPr>
    <p:cSldViewPr snapToGrid="0" snapToObjects="1">
      <p:cViewPr varScale="1">
        <p:scale>
          <a:sx n="90" d="100"/>
          <a:sy n="90" d="100"/>
        </p:scale>
        <p:origin x="-1368" y="-104"/>
      </p:cViewPr>
      <p:guideLst>
        <p:guide orient="horz" pos="2160"/>
        <p:guide pos="2880"/>
      </p:guideLst>
    </p:cSldViewPr>
  </p:slideViewPr>
  <p:notesTextViewPr>
    <p:cViewPr>
      <p:scale>
        <a:sx n="100" d="100"/>
        <a:sy n="100" d="100"/>
      </p:scale>
      <p:origin x="0" y="0"/>
    </p:cViewPr>
  </p:notesTextViewPr>
  <p:sorterViewPr>
    <p:cViewPr>
      <p:scale>
        <a:sx n="175" d="100"/>
        <a:sy n="175" d="100"/>
      </p:scale>
      <p:origin x="0" y="210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Molly:work:WBTS:documents:Reviews:2017:budget%20history.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Molly:work:WBTS:documents:Reviews:2017:budget%20histor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invertIfNegative val="0"/>
          <c:cat>
            <c:numRef>
              <c:f>Sheet1!$E$16:$E$22</c:f>
              <c:numCache>
                <c:formatCode>0</c:formatCode>
                <c:ptCount val="7"/>
                <c:pt idx="0">
                  <c:v>2016.0</c:v>
                </c:pt>
                <c:pt idx="1">
                  <c:v>2015.0</c:v>
                </c:pt>
                <c:pt idx="2">
                  <c:v>2014.0</c:v>
                </c:pt>
                <c:pt idx="3">
                  <c:v>2013.0</c:v>
                </c:pt>
                <c:pt idx="4">
                  <c:v>2012.0</c:v>
                </c:pt>
                <c:pt idx="5">
                  <c:v>2011.0</c:v>
                </c:pt>
                <c:pt idx="6">
                  <c:v>2010.0</c:v>
                </c:pt>
              </c:numCache>
            </c:numRef>
          </c:cat>
          <c:val>
            <c:numRef>
              <c:f>Sheet1!$F$16:$F$22</c:f>
              <c:numCache>
                <c:formatCode>0</c:formatCode>
                <c:ptCount val="7"/>
                <c:pt idx="0">
                  <c:v>6.0</c:v>
                </c:pt>
                <c:pt idx="1">
                  <c:v>7.0</c:v>
                </c:pt>
                <c:pt idx="2">
                  <c:v>10.0</c:v>
                </c:pt>
                <c:pt idx="3">
                  <c:v>13.0</c:v>
                </c:pt>
                <c:pt idx="4">
                  <c:v>6.0</c:v>
                </c:pt>
                <c:pt idx="5">
                  <c:v>8.0</c:v>
                </c:pt>
                <c:pt idx="6">
                  <c:v>11.0</c:v>
                </c:pt>
              </c:numCache>
            </c:numRef>
          </c:val>
        </c:ser>
        <c:dLbls>
          <c:showLegendKey val="0"/>
          <c:showVal val="0"/>
          <c:showCatName val="0"/>
          <c:showSerName val="0"/>
          <c:showPercent val="0"/>
          <c:showBubbleSize val="0"/>
        </c:dLbls>
        <c:gapWidth val="150"/>
        <c:axId val="2138022088"/>
        <c:axId val="2138025128"/>
      </c:barChart>
      <c:catAx>
        <c:axId val="2138022088"/>
        <c:scaling>
          <c:orientation val="minMax"/>
        </c:scaling>
        <c:delete val="0"/>
        <c:axPos val="b"/>
        <c:numFmt formatCode="0" sourceLinked="1"/>
        <c:majorTickMark val="out"/>
        <c:minorTickMark val="none"/>
        <c:tickLblPos val="nextTo"/>
        <c:txPr>
          <a:bodyPr/>
          <a:lstStyle/>
          <a:p>
            <a:pPr>
              <a:defRPr sz="1800"/>
            </a:pPr>
            <a:endParaRPr lang="en-US"/>
          </a:p>
        </c:txPr>
        <c:crossAx val="2138025128"/>
        <c:crosses val="autoZero"/>
        <c:auto val="1"/>
        <c:lblAlgn val="ctr"/>
        <c:lblOffset val="100"/>
        <c:noMultiLvlLbl val="0"/>
      </c:catAx>
      <c:valAx>
        <c:axId val="2138025128"/>
        <c:scaling>
          <c:orientation val="minMax"/>
        </c:scaling>
        <c:delete val="0"/>
        <c:axPos val="l"/>
        <c:majorGridlines/>
        <c:title>
          <c:tx>
            <c:rich>
              <a:bodyPr rot="-5400000" vert="horz"/>
              <a:lstStyle/>
              <a:p>
                <a:pPr>
                  <a:defRPr sz="1800"/>
                </a:pPr>
                <a:r>
                  <a:rPr lang="en-US" sz="1800"/>
                  <a:t>Papers</a:t>
                </a:r>
              </a:p>
            </c:rich>
          </c:tx>
          <c:layout/>
          <c:overlay val="0"/>
        </c:title>
        <c:numFmt formatCode="0" sourceLinked="1"/>
        <c:majorTickMark val="out"/>
        <c:minorTickMark val="none"/>
        <c:tickLblPos val="nextTo"/>
        <c:crossAx val="213802208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Sheet1!$A$2</c:f>
              <c:strCache>
                <c:ptCount val="1"/>
                <c:pt idx="0">
                  <c:v>OOMD Funding</c:v>
                </c:pt>
              </c:strCache>
            </c:strRef>
          </c:tx>
          <c:invertIfNegative val="0"/>
          <c:cat>
            <c:numRef>
              <c:f>Sheet1!$B$1:$E$1</c:f>
              <c:numCache>
                <c:formatCode>General</c:formatCode>
                <c:ptCount val="4"/>
                <c:pt idx="0">
                  <c:v>2014.0</c:v>
                </c:pt>
                <c:pt idx="1">
                  <c:v>2015.0</c:v>
                </c:pt>
                <c:pt idx="2">
                  <c:v>2016.0</c:v>
                </c:pt>
                <c:pt idx="3">
                  <c:v>2017.0</c:v>
                </c:pt>
              </c:numCache>
            </c:numRef>
          </c:cat>
          <c:val>
            <c:numRef>
              <c:f>Sheet1!$B$2:$E$2</c:f>
              <c:numCache>
                <c:formatCode>"$"#,##0_);[Red]\("$"#,##0\)</c:formatCode>
                <c:ptCount val="4"/>
                <c:pt idx="0">
                  <c:v>350256.0</c:v>
                </c:pt>
                <c:pt idx="1">
                  <c:v>355509.84</c:v>
                </c:pt>
                <c:pt idx="2" formatCode="General">
                  <c:v>355510.0</c:v>
                </c:pt>
                <c:pt idx="3" formatCode="General">
                  <c:v>355510.0</c:v>
                </c:pt>
              </c:numCache>
            </c:numRef>
          </c:val>
        </c:ser>
        <c:ser>
          <c:idx val="1"/>
          <c:order val="1"/>
          <c:tx>
            <c:strRef>
              <c:f>Sheet1!$A$3</c:f>
              <c:strCache>
                <c:ptCount val="1"/>
                <c:pt idx="0">
                  <c:v>AOML Base Funding</c:v>
                </c:pt>
              </c:strCache>
            </c:strRef>
          </c:tx>
          <c:invertIfNegative val="0"/>
          <c:cat>
            <c:numRef>
              <c:f>Sheet1!$B$1:$E$1</c:f>
              <c:numCache>
                <c:formatCode>General</c:formatCode>
                <c:ptCount val="4"/>
                <c:pt idx="0">
                  <c:v>2014.0</c:v>
                </c:pt>
                <c:pt idx="1">
                  <c:v>2015.0</c:v>
                </c:pt>
                <c:pt idx="2">
                  <c:v>2016.0</c:v>
                </c:pt>
                <c:pt idx="3">
                  <c:v>2017.0</c:v>
                </c:pt>
              </c:numCache>
            </c:numRef>
          </c:cat>
          <c:val>
            <c:numRef>
              <c:f>Sheet1!$B$3:$E$3</c:f>
              <c:numCache>
                <c:formatCode>"$"#,##0_);[Red]\("$"#,##0\)</c:formatCode>
                <c:ptCount val="4"/>
                <c:pt idx="0">
                  <c:v>326694.664</c:v>
                </c:pt>
                <c:pt idx="1">
                  <c:v>334867.275</c:v>
                </c:pt>
                <c:pt idx="2">
                  <c:v>363749.238</c:v>
                </c:pt>
                <c:pt idx="3">
                  <c:v>388326.5535425</c:v>
                </c:pt>
              </c:numCache>
            </c:numRef>
          </c:val>
        </c:ser>
        <c:ser>
          <c:idx val="2"/>
          <c:order val="2"/>
          <c:tx>
            <c:strRef>
              <c:f>Sheet1!$A$4</c:f>
              <c:strCache>
                <c:ptCount val="1"/>
                <c:pt idx="0">
                  <c:v>MOCHA/NSF</c:v>
                </c:pt>
              </c:strCache>
            </c:strRef>
          </c:tx>
          <c:invertIfNegative val="0"/>
          <c:cat>
            <c:numRef>
              <c:f>Sheet1!$B$1:$E$1</c:f>
              <c:numCache>
                <c:formatCode>General</c:formatCode>
                <c:ptCount val="4"/>
                <c:pt idx="0">
                  <c:v>2014.0</c:v>
                </c:pt>
                <c:pt idx="1">
                  <c:v>2015.0</c:v>
                </c:pt>
                <c:pt idx="2">
                  <c:v>2016.0</c:v>
                </c:pt>
                <c:pt idx="3">
                  <c:v>2017.0</c:v>
                </c:pt>
              </c:numCache>
            </c:numRef>
          </c:cat>
          <c:val>
            <c:numRef>
              <c:f>Sheet1!$B$4:$E$4</c:f>
              <c:numCache>
                <c:formatCode>General</c:formatCode>
                <c:ptCount val="4"/>
                <c:pt idx="0">
                  <c:v>75012.0</c:v>
                </c:pt>
                <c:pt idx="1">
                  <c:v>84308.0</c:v>
                </c:pt>
                <c:pt idx="2">
                  <c:v>65411.0</c:v>
                </c:pt>
                <c:pt idx="3">
                  <c:v>90218.0</c:v>
                </c:pt>
              </c:numCache>
            </c:numRef>
          </c:val>
        </c:ser>
        <c:ser>
          <c:idx val="3"/>
          <c:order val="3"/>
          <c:tx>
            <c:strRef>
              <c:f>Sheet1!$A$5</c:f>
              <c:strCache>
                <c:ptCount val="1"/>
                <c:pt idx="0">
                  <c:v>SOC/NERC</c:v>
                </c:pt>
              </c:strCache>
            </c:strRef>
          </c:tx>
          <c:invertIfNegative val="0"/>
          <c:cat>
            <c:numRef>
              <c:f>Sheet1!$B$1:$E$1</c:f>
              <c:numCache>
                <c:formatCode>General</c:formatCode>
                <c:ptCount val="4"/>
                <c:pt idx="0">
                  <c:v>2014.0</c:v>
                </c:pt>
                <c:pt idx="1">
                  <c:v>2015.0</c:v>
                </c:pt>
                <c:pt idx="2">
                  <c:v>2016.0</c:v>
                </c:pt>
                <c:pt idx="3">
                  <c:v>2017.0</c:v>
                </c:pt>
              </c:numCache>
            </c:numRef>
          </c:cat>
          <c:val>
            <c:numRef>
              <c:f>Sheet1!$B$5:$E$5</c:f>
              <c:numCache>
                <c:formatCode>General</c:formatCode>
                <c:ptCount val="4"/>
                <c:pt idx="0">
                  <c:v>0.0</c:v>
                </c:pt>
                <c:pt idx="1">
                  <c:v>26503.5</c:v>
                </c:pt>
                <c:pt idx="2">
                  <c:v>27394.5</c:v>
                </c:pt>
                <c:pt idx="3">
                  <c:v>28314.0</c:v>
                </c:pt>
              </c:numCache>
            </c:numRef>
          </c:val>
        </c:ser>
        <c:ser>
          <c:idx val="4"/>
          <c:order val="4"/>
          <c:tx>
            <c:strRef>
              <c:f>Sheet1!$A$6</c:f>
              <c:strCache>
                <c:ptCount val="1"/>
                <c:pt idx="0">
                  <c:v>Inflation Presure</c:v>
                </c:pt>
              </c:strCache>
            </c:strRef>
          </c:tx>
          <c:invertIfNegative val="0"/>
          <c:cat>
            <c:numRef>
              <c:f>Sheet1!$B$1:$E$1</c:f>
              <c:numCache>
                <c:formatCode>General</c:formatCode>
                <c:ptCount val="4"/>
                <c:pt idx="0">
                  <c:v>2014.0</c:v>
                </c:pt>
                <c:pt idx="1">
                  <c:v>2015.0</c:v>
                </c:pt>
                <c:pt idx="2">
                  <c:v>2016.0</c:v>
                </c:pt>
                <c:pt idx="3">
                  <c:v>2017.0</c:v>
                </c:pt>
              </c:numCache>
            </c:numRef>
          </c:cat>
          <c:val>
            <c:numRef>
              <c:f>Sheet1!$B$6:$E$6</c:f>
              <c:numCache>
                <c:formatCode>"$"#,##0.00_);[Red]\("$"#,##0.00\)</c:formatCode>
                <c:ptCount val="4"/>
                <c:pt idx="0" formatCode="General">
                  <c:v>0.0</c:v>
                </c:pt>
                <c:pt idx="1">
                  <c:v>10507.68</c:v>
                </c:pt>
                <c:pt idx="2">
                  <c:v>21997.9752</c:v>
                </c:pt>
                <c:pt idx="3">
                  <c:v>33435.7752</c:v>
                </c:pt>
              </c:numCache>
            </c:numRef>
          </c:val>
        </c:ser>
        <c:dLbls>
          <c:showLegendKey val="0"/>
          <c:showVal val="0"/>
          <c:showCatName val="0"/>
          <c:showSerName val="0"/>
          <c:showPercent val="0"/>
          <c:showBubbleSize val="0"/>
        </c:dLbls>
        <c:gapWidth val="150"/>
        <c:axId val="-2052277208"/>
        <c:axId val="-2052274152"/>
      </c:barChart>
      <c:catAx>
        <c:axId val="-2052277208"/>
        <c:scaling>
          <c:orientation val="minMax"/>
        </c:scaling>
        <c:delete val="0"/>
        <c:axPos val="b"/>
        <c:numFmt formatCode="General" sourceLinked="1"/>
        <c:majorTickMark val="out"/>
        <c:minorTickMark val="none"/>
        <c:tickLblPos val="nextTo"/>
        <c:crossAx val="-2052274152"/>
        <c:crosses val="autoZero"/>
        <c:auto val="1"/>
        <c:lblAlgn val="ctr"/>
        <c:lblOffset val="100"/>
        <c:noMultiLvlLbl val="0"/>
      </c:catAx>
      <c:valAx>
        <c:axId val="-2052274152"/>
        <c:scaling>
          <c:orientation val="minMax"/>
        </c:scaling>
        <c:delete val="0"/>
        <c:axPos val="l"/>
        <c:majorGridlines/>
        <c:numFmt formatCode="&quot;$&quot;#,##0_);[Red]\(&quot;$&quot;#,##0\)" sourceLinked="1"/>
        <c:majorTickMark val="out"/>
        <c:minorTickMark val="none"/>
        <c:tickLblPos val="nextTo"/>
        <c:crossAx val="-2052277208"/>
        <c:crosses val="autoZero"/>
        <c:crossBetween val="between"/>
      </c:valAx>
    </c:plotArea>
    <c:legend>
      <c:legendPos val="r"/>
      <c:layout/>
      <c:overlay val="0"/>
    </c:legend>
    <c:plotVisOnly val="1"/>
    <c:dispBlanksAs val="gap"/>
    <c:showDLblsOverMax val="0"/>
  </c:chart>
  <c:spPr>
    <a:ln w="3175"/>
  </c:spPr>
  <c:txPr>
    <a:bodyPr/>
    <a:lstStyle/>
    <a:p>
      <a:pPr>
        <a:defRPr sz="1200">
          <a:latin typeface="Times New Roman"/>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2017</a:t>
            </a:r>
            <a:r>
              <a:rPr lang="en-US" baseline="0"/>
              <a:t> Budget Breakdown</a:t>
            </a:r>
            <a:endParaRPr lang="en-US"/>
          </a:p>
        </c:rich>
      </c:tx>
      <c:layout/>
      <c:overlay val="0"/>
    </c:title>
    <c:autoTitleDeleted val="0"/>
    <c:view3D>
      <c:rotX val="75"/>
      <c:rotY val="0"/>
      <c:rAngAx val="0"/>
      <c:perspective val="30"/>
    </c:view3D>
    <c:floor>
      <c:thickness val="0"/>
    </c:floor>
    <c:sideWall>
      <c:thickness val="0"/>
    </c:sideWall>
    <c:backWall>
      <c:thickness val="0"/>
    </c:backWall>
    <c:plotArea>
      <c:layout/>
      <c:pie3DChart>
        <c:varyColors val="1"/>
        <c:ser>
          <c:idx val="0"/>
          <c:order val="0"/>
          <c:dLbls>
            <c:showLegendKey val="0"/>
            <c:showVal val="0"/>
            <c:showCatName val="1"/>
            <c:showSerName val="0"/>
            <c:showPercent val="1"/>
            <c:showBubbleSize val="0"/>
            <c:showLeaderLines val="1"/>
          </c:dLbls>
          <c:cat>
            <c:strRef>
              <c:f>Sheet1!$A$34:$A$39</c:f>
              <c:strCache>
                <c:ptCount val="6"/>
                <c:pt idx="0">
                  <c:v>Salary</c:v>
                </c:pt>
                <c:pt idx="1">
                  <c:v>OT</c:v>
                </c:pt>
                <c:pt idx="2">
                  <c:v>Equip</c:v>
                </c:pt>
                <c:pt idx="3">
                  <c:v>Small boat</c:v>
                </c:pt>
                <c:pt idx="4">
                  <c:v>Travel</c:v>
                </c:pt>
                <c:pt idx="5">
                  <c:v>OH</c:v>
                </c:pt>
              </c:strCache>
            </c:strRef>
          </c:cat>
          <c:val>
            <c:numRef>
              <c:f>Sheet1!$B$34:$B$39</c:f>
              <c:numCache>
                <c:formatCode>General</c:formatCode>
                <c:ptCount val="6"/>
                <c:pt idx="0">
                  <c:v>166271.0</c:v>
                </c:pt>
                <c:pt idx="1">
                  <c:v>48404.0</c:v>
                </c:pt>
                <c:pt idx="2" formatCode="_(* #,##0_);_(* \(#,##0\);_(* &quot;-&quot;_);_(@_)">
                  <c:v>72023.79249279997</c:v>
                </c:pt>
                <c:pt idx="3">
                  <c:v>26500.0</c:v>
                </c:pt>
                <c:pt idx="4">
                  <c:v>9655.959999999901</c:v>
                </c:pt>
                <c:pt idx="5">
                  <c:v>51759.0936375</c:v>
                </c:pt>
              </c:numCache>
            </c:numRef>
          </c:val>
        </c:ser>
        <c:dLbls>
          <c:showLegendKey val="0"/>
          <c:showVal val="0"/>
          <c:showCatName val="1"/>
          <c:showSerName val="0"/>
          <c:showPercent val="1"/>
          <c:showBubbleSize val="0"/>
          <c:showLeaderLines val="1"/>
        </c:dLbls>
      </c:pie3DChart>
    </c:plotArea>
    <c:plotVisOnly val="1"/>
    <c:dispBlanksAs val="gap"/>
    <c:showDLblsOverMax val="0"/>
  </c:chart>
  <c:txPr>
    <a:bodyPr/>
    <a:lstStyle/>
    <a:p>
      <a:pPr>
        <a:defRPr sz="12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72E25A-6BA5-9A4B-99EE-AEFEF8822F5E}" type="datetimeFigureOut">
              <a:rPr lang="en-US" smtClean="0"/>
              <a:t>10/18/17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33FE4D-E0DD-7245-ABEA-96C0E16AF7EC}" type="slidenum">
              <a:rPr lang="en-US" smtClean="0"/>
              <a:t>‹#›</a:t>
            </a:fld>
            <a:endParaRPr lang="en-US"/>
          </a:p>
        </p:txBody>
      </p:sp>
    </p:spTree>
    <p:extLst>
      <p:ext uri="{BB962C8B-B14F-4D97-AF65-F5344CB8AC3E}">
        <p14:creationId xmlns:p14="http://schemas.microsoft.com/office/powerpoint/2010/main" val="3751675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i="1">
                <a:solidFill>
                  <a:srgbClr val="FFFF00"/>
                </a:solidFill>
                <a:latin typeface="Arial" charset="0"/>
                <a:ea typeface="ヒラギノ角ゴ Pro W3" charset="0"/>
                <a:cs typeface="ヒラギノ角ゴ Pro W3" charset="0"/>
              </a:defRPr>
            </a:lvl1pPr>
            <a:lvl2pPr marL="37931725" indent="-37474525" eaLnBrk="0" hangingPunct="0">
              <a:defRPr kumimoji="1" sz="2000" i="1">
                <a:solidFill>
                  <a:srgbClr val="FFFF00"/>
                </a:solidFill>
                <a:latin typeface="Arial" charset="0"/>
                <a:ea typeface="ヒラギノ角ゴ Pro W3" charset="0"/>
                <a:cs typeface="ヒラギノ角ゴ Pro W3" charset="0"/>
              </a:defRPr>
            </a:lvl2pPr>
            <a:lvl3pPr eaLnBrk="0" hangingPunct="0">
              <a:defRPr kumimoji="1" sz="2000" i="1">
                <a:solidFill>
                  <a:srgbClr val="FFFF00"/>
                </a:solidFill>
                <a:latin typeface="Arial" charset="0"/>
                <a:ea typeface="ヒラギノ角ゴ Pro W3" charset="0"/>
                <a:cs typeface="ヒラギノ角ゴ Pro W3" charset="0"/>
              </a:defRPr>
            </a:lvl3pPr>
            <a:lvl4pPr eaLnBrk="0" hangingPunct="0">
              <a:defRPr kumimoji="1" sz="2000" i="1">
                <a:solidFill>
                  <a:srgbClr val="FFFF00"/>
                </a:solidFill>
                <a:latin typeface="Arial" charset="0"/>
                <a:ea typeface="ヒラギノ角ゴ Pro W3" charset="0"/>
                <a:cs typeface="ヒラギノ角ゴ Pro W3" charset="0"/>
              </a:defRPr>
            </a:lvl4pPr>
            <a:lvl5pPr eaLnBrk="0" hangingPunct="0">
              <a:defRPr kumimoji="1" sz="2000" i="1">
                <a:solidFill>
                  <a:srgbClr val="FFFF00"/>
                </a:solidFill>
                <a:latin typeface="Arial" charset="0"/>
                <a:ea typeface="ヒラギノ角ゴ Pro W3" charset="0"/>
                <a:cs typeface="ヒラギノ角ゴ Pro W3" charset="0"/>
              </a:defRPr>
            </a:lvl5pPr>
            <a:lvl6pPr marL="457200" eaLnBrk="0" fontAlgn="base" hangingPunct="0">
              <a:spcBef>
                <a:spcPct val="50000"/>
              </a:spcBef>
              <a:spcAft>
                <a:spcPct val="0"/>
              </a:spcAft>
              <a:defRPr kumimoji="1" sz="2000" i="1">
                <a:solidFill>
                  <a:srgbClr val="FFFF00"/>
                </a:solidFill>
                <a:latin typeface="Arial" charset="0"/>
                <a:ea typeface="ヒラギノ角ゴ Pro W3" charset="0"/>
                <a:cs typeface="ヒラギノ角ゴ Pro W3" charset="0"/>
              </a:defRPr>
            </a:lvl6pPr>
            <a:lvl7pPr marL="914400" eaLnBrk="0" fontAlgn="base" hangingPunct="0">
              <a:spcBef>
                <a:spcPct val="50000"/>
              </a:spcBef>
              <a:spcAft>
                <a:spcPct val="0"/>
              </a:spcAft>
              <a:defRPr kumimoji="1" sz="2000" i="1">
                <a:solidFill>
                  <a:srgbClr val="FFFF00"/>
                </a:solidFill>
                <a:latin typeface="Arial" charset="0"/>
                <a:ea typeface="ヒラギノ角ゴ Pro W3" charset="0"/>
                <a:cs typeface="ヒラギノ角ゴ Pro W3" charset="0"/>
              </a:defRPr>
            </a:lvl7pPr>
            <a:lvl8pPr marL="1371600" eaLnBrk="0" fontAlgn="base" hangingPunct="0">
              <a:spcBef>
                <a:spcPct val="50000"/>
              </a:spcBef>
              <a:spcAft>
                <a:spcPct val="0"/>
              </a:spcAft>
              <a:defRPr kumimoji="1" sz="2000" i="1">
                <a:solidFill>
                  <a:srgbClr val="FFFF00"/>
                </a:solidFill>
                <a:latin typeface="Arial" charset="0"/>
                <a:ea typeface="ヒラギノ角ゴ Pro W3" charset="0"/>
                <a:cs typeface="ヒラギノ角ゴ Pro W3" charset="0"/>
              </a:defRPr>
            </a:lvl8pPr>
            <a:lvl9pPr marL="1828800" eaLnBrk="0" fontAlgn="base" hangingPunct="0">
              <a:spcBef>
                <a:spcPct val="50000"/>
              </a:spcBef>
              <a:spcAft>
                <a:spcPct val="0"/>
              </a:spcAft>
              <a:defRPr kumimoji="1" sz="2000" i="1">
                <a:solidFill>
                  <a:srgbClr val="FFFF00"/>
                </a:solidFill>
                <a:latin typeface="Arial" charset="0"/>
                <a:ea typeface="ヒラギノ角ゴ Pro W3" charset="0"/>
                <a:cs typeface="ヒラギノ角ゴ Pro W3" charset="0"/>
              </a:defRPr>
            </a:lvl9pPr>
          </a:lstStyle>
          <a:p>
            <a:pPr eaLnBrk="1" hangingPunct="1"/>
            <a:fld id="{6D547AED-2572-BF45-A0E6-65D8193C52D8}" type="slidenum">
              <a:rPr lang="en-US" sz="1200" i="0">
                <a:solidFill>
                  <a:srgbClr val="6699FF"/>
                </a:solidFill>
              </a:rPr>
              <a:pPr eaLnBrk="1" hangingPunct="1"/>
              <a:t>1</a:t>
            </a:fld>
            <a:endParaRPr lang="en-US" sz="1200" i="0">
              <a:solidFill>
                <a:srgbClr val="6699FF"/>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8370" name="Notes Placeholder 2"/>
          <p:cNvSpPr>
            <a:spLocks noGrp="1"/>
          </p:cNvSpPr>
          <p:nvPr>
            <p:ph type="body" idx="1"/>
          </p:nvPr>
        </p:nvSpPr>
        <p:spPr>
          <a:noFill/>
        </p:spPr>
        <p:txBody>
          <a:bodyPr/>
          <a:lstStyle/>
          <a:p>
            <a:pPr algn="just" eaLnBrk="1" hangingPunct="1"/>
            <a:r>
              <a:rPr lang="en-US" dirty="0">
                <a:latin typeface="Times New Roman" charset="0"/>
              </a:rPr>
              <a:t>DWBC in North Atlantic – Analysis combining the measurements from the NOAA long-term WBTS program with the international MOCHA/RAPID-MOC projects at 26N demonstrates that the DWBC is much more variable than had previously been believed and that the deep flows west and east of the Mid-Atlantic Ridge must be compensating one another since the DWBC variability west of the Ridge significantly exceeds the variability of the total basin-wide MOC.       </a:t>
            </a:r>
          </a:p>
          <a:p>
            <a:pPr eaLnBrk="1" hangingPunct="1"/>
            <a:endParaRPr lang="en-US" dirty="0">
              <a:latin typeface="Times New Roman" charset="0"/>
            </a:endParaRPr>
          </a:p>
          <a:p>
            <a:endParaRPr lang="en-US" dirty="0">
              <a:latin typeface="Times New Roman" charset="0"/>
            </a:endParaRPr>
          </a:p>
        </p:txBody>
      </p:sp>
      <p:sp>
        <p:nvSpPr>
          <p:cNvPr id="58371"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charset="0"/>
                <a:ea typeface="ＭＳ Ｐゴシック" charset="0"/>
                <a:cs typeface="ＭＳ Ｐゴシック" charset="0"/>
              </a:defRPr>
            </a:lvl1pPr>
            <a:lvl2pPr marL="730171" indent="-280835" eaLnBrk="0" hangingPunct="0">
              <a:defRPr sz="2400">
                <a:solidFill>
                  <a:schemeClr val="tx1"/>
                </a:solidFill>
                <a:latin typeface="Times New Roman" charset="0"/>
                <a:ea typeface="ＭＳ Ｐゴシック" charset="0"/>
              </a:defRPr>
            </a:lvl2pPr>
            <a:lvl3pPr marL="1123340" indent="-224668" eaLnBrk="0" hangingPunct="0">
              <a:defRPr sz="2400">
                <a:solidFill>
                  <a:schemeClr val="tx1"/>
                </a:solidFill>
                <a:latin typeface="Times New Roman" charset="0"/>
                <a:ea typeface="ＭＳ Ｐゴシック" charset="0"/>
              </a:defRPr>
            </a:lvl3pPr>
            <a:lvl4pPr marL="1572677" indent="-224668" eaLnBrk="0" hangingPunct="0">
              <a:defRPr sz="2400">
                <a:solidFill>
                  <a:schemeClr val="tx1"/>
                </a:solidFill>
                <a:latin typeface="Times New Roman" charset="0"/>
                <a:ea typeface="ＭＳ Ｐゴシック" charset="0"/>
              </a:defRPr>
            </a:lvl4pPr>
            <a:lvl5pPr marL="2022013" indent="-224668" eaLnBrk="0" hangingPunct="0">
              <a:defRPr sz="2400">
                <a:solidFill>
                  <a:schemeClr val="tx1"/>
                </a:solidFill>
                <a:latin typeface="Times New Roman" charset="0"/>
                <a:ea typeface="ＭＳ Ｐゴシック" charset="0"/>
              </a:defRPr>
            </a:lvl5pPr>
            <a:lvl6pPr marL="2471349" indent="-224668" algn="ctr" eaLnBrk="0" fontAlgn="base" hangingPunct="0">
              <a:spcBef>
                <a:spcPct val="0"/>
              </a:spcBef>
              <a:spcAft>
                <a:spcPct val="0"/>
              </a:spcAft>
              <a:defRPr sz="2400">
                <a:solidFill>
                  <a:schemeClr val="tx1"/>
                </a:solidFill>
                <a:latin typeface="Times New Roman" charset="0"/>
                <a:ea typeface="ＭＳ Ｐゴシック" charset="0"/>
              </a:defRPr>
            </a:lvl6pPr>
            <a:lvl7pPr marL="2920685" indent="-224668" algn="ctr" eaLnBrk="0" fontAlgn="base" hangingPunct="0">
              <a:spcBef>
                <a:spcPct val="0"/>
              </a:spcBef>
              <a:spcAft>
                <a:spcPct val="0"/>
              </a:spcAft>
              <a:defRPr sz="2400">
                <a:solidFill>
                  <a:schemeClr val="tx1"/>
                </a:solidFill>
                <a:latin typeface="Times New Roman" charset="0"/>
                <a:ea typeface="ＭＳ Ｐゴシック" charset="0"/>
              </a:defRPr>
            </a:lvl7pPr>
            <a:lvl8pPr marL="3370021" indent="-224668" algn="ctr" eaLnBrk="0" fontAlgn="base" hangingPunct="0">
              <a:spcBef>
                <a:spcPct val="0"/>
              </a:spcBef>
              <a:spcAft>
                <a:spcPct val="0"/>
              </a:spcAft>
              <a:defRPr sz="2400">
                <a:solidFill>
                  <a:schemeClr val="tx1"/>
                </a:solidFill>
                <a:latin typeface="Times New Roman" charset="0"/>
                <a:ea typeface="ＭＳ Ｐゴシック" charset="0"/>
              </a:defRPr>
            </a:lvl8pPr>
            <a:lvl9pPr marL="3819357" indent="-224668"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987646-46D9-9941-AA01-0FEE6D55CAD3}" type="slidenum">
              <a:rPr lang="en-US" sz="1200"/>
              <a:pPr eaLnBrk="1" hangingPunct="1"/>
              <a:t>11</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Illustration</a:t>
            </a:r>
            <a:r>
              <a:rPr lang="en-US" baseline="0" dirty="0" smtClean="0"/>
              <a:t> of how the PIES data have been used to evaluate the time variability of the DWBC, and how it has been used to identify the sources of the largest observed variations.  From Meinen and Garzoli, 2014.  </a:t>
            </a:r>
            <a:endParaRPr lang="en-US" dirty="0"/>
          </a:p>
        </p:txBody>
      </p:sp>
      <p:sp>
        <p:nvSpPr>
          <p:cNvPr id="4" name="Slide Number Placeholder 3"/>
          <p:cNvSpPr>
            <a:spLocks noGrp="1"/>
          </p:cNvSpPr>
          <p:nvPr>
            <p:ph type="sldNum" sz="quarter" idx="10"/>
          </p:nvPr>
        </p:nvSpPr>
        <p:spPr/>
        <p:txBody>
          <a:bodyPr/>
          <a:lstStyle/>
          <a:p>
            <a:fld id="{51B2BD08-6B22-A84C-9ECA-4D35E11970D2}" type="slidenum">
              <a:rPr lang="en-US" smtClean="0"/>
              <a:t>12</a:t>
            </a:fld>
            <a:endParaRPr lang="en-US"/>
          </a:p>
        </p:txBody>
      </p:sp>
    </p:spTree>
    <p:extLst>
      <p:ext uri="{BB962C8B-B14F-4D97-AF65-F5344CB8AC3E}">
        <p14:creationId xmlns:p14="http://schemas.microsoft.com/office/powerpoint/2010/main" val="853381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D3719D-4B5B-0448-863C-FBD6FA3331F9}" type="slidenum">
              <a:rPr lang="en-US"/>
              <a:pPr/>
              <a:t>13</a:t>
            </a:fld>
            <a:endParaRPr lang="en-US"/>
          </a:p>
        </p:txBody>
      </p:sp>
      <p:sp>
        <p:nvSpPr>
          <p:cNvPr id="80898" name="Rectangle 2"/>
          <p:cNvSpPr>
            <a:spLocks noGrp="1" noRot="1" noChangeAspect="1" noChangeArrowheads="1" noTextEdit="1"/>
          </p:cNvSpPr>
          <p:nvPr>
            <p:ph type="sldImg"/>
          </p:nvPr>
        </p:nvSpPr>
        <p:spPr>
          <a:xfrm>
            <a:off x="1143000" y="685800"/>
            <a:ext cx="4573588" cy="3430588"/>
          </a:xfrm>
          <a:ln/>
        </p:spPr>
      </p:sp>
      <p:sp>
        <p:nvSpPr>
          <p:cNvPr id="80899" name="Rectangle 3"/>
          <p:cNvSpPr>
            <a:spLocks noGrp="1" noChangeArrowheads="1"/>
          </p:cNvSpPr>
          <p:nvPr>
            <p:ph type="body" idx="1"/>
          </p:nvPr>
        </p:nvSpPr>
        <p:spPr>
          <a:xfrm>
            <a:off x="914400" y="4343400"/>
            <a:ext cx="5029200" cy="4114800"/>
          </a:xfrm>
        </p:spPr>
        <p:txBody>
          <a:bodyPr/>
          <a:lstStyle/>
          <a:p>
            <a:r>
              <a:rPr lang="en-US" dirty="0" err="1" smtClean="0"/>
              <a:t>Ekman</a:t>
            </a:r>
            <a:r>
              <a:rPr lang="en-US" dirty="0" smtClean="0"/>
              <a:t> from </a:t>
            </a:r>
            <a:r>
              <a:rPr lang="en-US" dirty="0" err="1" smtClean="0"/>
              <a:t>Quikscat</a:t>
            </a:r>
            <a:r>
              <a:rPr lang="en-US" baseline="0" dirty="0" smtClean="0"/>
              <a:t> – and now being re-evaluated.</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3. 26.5°N AMOC time series for April 2004 to Dec 2011, measured in </a:t>
            </a:r>
            <a:r>
              <a:rPr lang="en-US" sz="1200" b="0" i="0" u="none" strike="noStrike" kern="1200" baseline="0" dirty="0" err="1" smtClean="0">
                <a:solidFill>
                  <a:schemeClr val="tx1"/>
                </a:solidFill>
                <a:latin typeface="+mn-lt"/>
                <a:ea typeface="+mn-ea"/>
                <a:cs typeface="+mn-cs"/>
              </a:rPr>
              <a:t>Sverdrups</a:t>
            </a:r>
            <a:r>
              <a:rPr lang="en-US" sz="1200" b="0" i="0" u="none" strike="noStrike" kern="1200" baseline="0" dirty="0" smtClean="0">
                <a:solidFill>
                  <a:schemeClr val="tx1"/>
                </a:solidFill>
                <a:latin typeface="+mn-lt"/>
                <a:ea typeface="+mn-ea"/>
                <a:cs typeface="+mn-cs"/>
              </a:rPr>
              <a:t> (1 Sv = 106 m3 s-1). Red – 10-day averaged values; black – 6-month low pass filtered values. Note unexpected and as yet not fully understood significant decrease in the winter of 2009/10.</a:t>
            </a:r>
            <a:endParaRPr lang="en-US" dirty="0"/>
          </a:p>
        </p:txBody>
      </p:sp>
      <p:sp>
        <p:nvSpPr>
          <p:cNvPr id="4" name="Slide Number Placeholder 3"/>
          <p:cNvSpPr>
            <a:spLocks noGrp="1"/>
          </p:cNvSpPr>
          <p:nvPr>
            <p:ph type="sldNum" sz="quarter" idx="10"/>
          </p:nvPr>
        </p:nvSpPr>
        <p:spPr/>
        <p:txBody>
          <a:bodyPr/>
          <a:lstStyle/>
          <a:p>
            <a:fld id="{E4C0E477-1936-F741-81D2-6C631D9CD47C}" type="slidenum">
              <a:rPr lang="en-US" smtClean="0"/>
              <a:t>14</a:t>
            </a:fld>
            <a:endParaRPr lang="en-US"/>
          </a:p>
        </p:txBody>
      </p:sp>
    </p:spTree>
    <p:extLst>
      <p:ext uri="{BB962C8B-B14F-4D97-AF65-F5344CB8AC3E}">
        <p14:creationId xmlns:p14="http://schemas.microsoft.com/office/powerpoint/2010/main" val="1178320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fontAlgn="base">
              <a:spcBef>
                <a:spcPct val="30000"/>
              </a:spcBef>
              <a:spcAft>
                <a:spcPct val="0"/>
              </a:spcAft>
              <a:defRPr/>
            </a:pPr>
            <a:r>
              <a:rPr lang="en-US" sz="1100" dirty="0">
                <a:latin typeface="Arial" pitchFamily="-65" charset="0"/>
              </a:rPr>
              <a:t>The mean heat transport over the 2004-2012 period is smaller than the earlier estimate of 1.33 PW in (Johns et al. (2011)) based on the first four years of the record (2004-2008), This is due to the very low heat transports that occurred in 2009 and 2010, associated with the large downturn in the AMOC during those years.</a:t>
            </a:r>
            <a:r>
              <a:rPr lang="en-US" dirty="0" smtClean="0">
                <a:effectLst/>
              </a:rPr>
              <a:t> </a:t>
            </a:r>
            <a:r>
              <a:rPr lang="en-US" sz="1100" dirty="0">
                <a:latin typeface="Arial" pitchFamily="-65" charset="0"/>
              </a:rPr>
              <a:t>The annual mean MHT values recorded in those years were 1.07 and 1.08 PW, respectively.</a:t>
            </a:r>
          </a:p>
          <a:p>
            <a:endParaRPr lang="en-US" dirty="0" smtClean="0">
              <a:effectLst/>
            </a:endParaRPr>
          </a:p>
          <a:p>
            <a:pPr defTabSz="864931" fontAlgn="base">
              <a:spcBef>
                <a:spcPct val="30000"/>
              </a:spcBef>
              <a:spcAft>
                <a:spcPct val="0"/>
              </a:spcAft>
              <a:defRPr/>
            </a:pPr>
            <a:r>
              <a:rPr lang="en-US" sz="1100" dirty="0">
                <a:latin typeface="Arial" pitchFamily="-65" charset="0"/>
              </a:rPr>
              <a:t>The breakdown into the overturning and gyre MHT components shows that most of the heat transport (~90%)—and essentially all of the interannual variability observed thus far—is contained in the overturning component.  The gyre component on the other hand shows a fairly regular seasonal cycle which is mainly dominated by the annual cycle of the Florida Current.</a:t>
            </a:r>
          </a:p>
          <a:p>
            <a:pPr defTabSz="864931" fontAlgn="base">
              <a:spcBef>
                <a:spcPct val="30000"/>
              </a:spcBef>
              <a:spcAft>
                <a:spcPct val="0"/>
              </a:spcAft>
              <a:defRPr/>
            </a:pPr>
            <a:endParaRPr lang="en-US" sz="1100" dirty="0">
              <a:latin typeface="Arial" pitchFamily="-65" charset="0"/>
            </a:endParaRPr>
          </a:p>
          <a:p>
            <a:pPr defTabSz="864931" fontAlgn="base">
              <a:spcBef>
                <a:spcPct val="30000"/>
              </a:spcBef>
              <a:spcAft>
                <a:spcPct val="0"/>
              </a:spcAft>
              <a:defRPr/>
            </a:pPr>
            <a:r>
              <a:rPr lang="en-US" sz="1100" dirty="0">
                <a:latin typeface="Arial" pitchFamily="-65" charset="0"/>
              </a:rPr>
              <a:t>Updated time series shown in </a:t>
            </a:r>
            <a:r>
              <a:rPr lang="en-US" sz="1100" dirty="0" err="1">
                <a:latin typeface="Arial" pitchFamily="-65" charset="0"/>
              </a:rPr>
              <a:t>Smeed</a:t>
            </a:r>
            <a:r>
              <a:rPr lang="en-US" sz="1100" dirty="0">
                <a:latin typeface="Arial" pitchFamily="-65" charset="0"/>
              </a:rPr>
              <a:t> et al (2014) and Baringer et al (2014).</a:t>
            </a:r>
          </a:p>
          <a:p>
            <a:pPr defTabSz="864931" fontAlgn="base">
              <a:spcBef>
                <a:spcPct val="30000"/>
              </a:spcBef>
              <a:spcAft>
                <a:spcPct val="0"/>
              </a:spcAft>
              <a:defRPr/>
            </a:pPr>
            <a:endParaRPr lang="en-US" sz="1100" dirty="0">
              <a:latin typeface="Arial" pitchFamily="-65" charset="0"/>
            </a:endParaRPr>
          </a:p>
        </p:txBody>
      </p:sp>
      <p:sp>
        <p:nvSpPr>
          <p:cNvPr id="4" name="Slide Number Placeholder 3"/>
          <p:cNvSpPr>
            <a:spLocks noGrp="1"/>
          </p:cNvSpPr>
          <p:nvPr>
            <p:ph type="sldNum" sz="quarter" idx="10"/>
          </p:nvPr>
        </p:nvSpPr>
        <p:spPr/>
        <p:txBody>
          <a:bodyPr/>
          <a:lstStyle/>
          <a:p>
            <a:fld id="{2F058E4C-5CED-9445-A89B-CF1652116972}" type="slidenum">
              <a:rPr lang="en-US" smtClean="0"/>
              <a:pPr/>
              <a:t>15</a:t>
            </a:fld>
            <a:endParaRPr lang="en-US"/>
          </a:p>
        </p:txBody>
      </p:sp>
      <p:sp>
        <p:nvSpPr>
          <p:cNvPr id="5" name="Date Placeholder 4"/>
          <p:cNvSpPr>
            <a:spLocks noGrp="1"/>
          </p:cNvSpPr>
          <p:nvPr>
            <p:ph type="dt" idx="11"/>
          </p:nvPr>
        </p:nvSpPr>
        <p:spPr/>
        <p:txBody>
          <a:bodyPr/>
          <a:lstStyle/>
          <a:p>
            <a:fld id="{77076F36-9958-6142-808C-7D9B48782454}" type="datetime1">
              <a:rPr lang="en-US" smtClean="0"/>
              <a:t>10/18/17</a:t>
            </a:fld>
            <a:endParaRPr lang="en-US"/>
          </a:p>
        </p:txBody>
      </p:sp>
    </p:spTree>
    <p:extLst>
      <p:ext uri="{BB962C8B-B14F-4D97-AF65-F5344CB8AC3E}">
        <p14:creationId xmlns:p14="http://schemas.microsoft.com/office/powerpoint/2010/main" val="1752801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fresh water flux is a volume flux added at each time step at the section average salinity of 35.17</a:t>
            </a:r>
          </a:p>
          <a:p>
            <a:endParaRPr lang="en-US" baseline="0" dirty="0" smtClean="0"/>
          </a:p>
          <a:p>
            <a:r>
              <a:rPr lang="en-US" baseline="0" dirty="0" smtClean="0"/>
              <a:t>2004 to 2013</a:t>
            </a:r>
          </a:p>
          <a:p>
            <a:r>
              <a:rPr lang="en-US" baseline="0" dirty="0" smtClean="0"/>
              <a:t>Increase in upper ocean salinity.</a:t>
            </a:r>
          </a:p>
          <a:p>
            <a:endParaRPr lang="en-US" baseline="0" dirty="0" smtClean="0"/>
          </a:p>
        </p:txBody>
      </p:sp>
      <p:sp>
        <p:nvSpPr>
          <p:cNvPr id="4" name="Slide Number Placeholder 3"/>
          <p:cNvSpPr>
            <a:spLocks noGrp="1"/>
          </p:cNvSpPr>
          <p:nvPr>
            <p:ph type="sldNum" sz="quarter" idx="10"/>
          </p:nvPr>
        </p:nvSpPr>
        <p:spPr/>
        <p:txBody>
          <a:bodyPr/>
          <a:lstStyle/>
          <a:p>
            <a:fld id="{8EBD3B4A-6097-FB45-A0CD-0CBBE2D005F2}" type="slidenum">
              <a:rPr lang="en-US" smtClean="0"/>
              <a:t>16</a:t>
            </a:fld>
            <a:endParaRPr lang="en-US"/>
          </a:p>
        </p:txBody>
      </p:sp>
    </p:spTree>
    <p:extLst>
      <p:ext uri="{BB962C8B-B14F-4D97-AF65-F5344CB8AC3E}">
        <p14:creationId xmlns:p14="http://schemas.microsoft.com/office/powerpoint/2010/main" val="4171795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2466" name="Notes Placeholder 2"/>
          <p:cNvSpPr>
            <a:spLocks noGrp="1"/>
          </p:cNvSpPr>
          <p:nvPr>
            <p:ph type="body" idx="1"/>
          </p:nvPr>
        </p:nvSpPr>
        <p:spPr>
          <a:noFill/>
          <a:extLst>
            <a:ext uri="{FAA26D3D-D897-4be2-8F04-BA451C77F1D7}">
              <ma14:placeholderFlag xmlns:ma14="http://schemas.microsoft.com/office/mac/drawingml/2011/main" val="1"/>
            </a:ext>
          </a:extLst>
        </p:spPr>
        <p:txBody>
          <a:bodyPr/>
          <a:lstStyle/>
          <a:p>
            <a:r>
              <a:rPr lang="en-US" sz="1100" dirty="0">
                <a:latin typeface="Arial"/>
                <a:cs typeface="Arial"/>
              </a:rPr>
              <a:t>Interannual Meridional Overturning variability</a:t>
            </a:r>
          </a:p>
          <a:p>
            <a:r>
              <a:rPr lang="en-US" sz="1100" dirty="0">
                <a:latin typeface="Arial"/>
                <a:cs typeface="Arial"/>
              </a:rPr>
              <a:t>(Ekman transport response and mean seasonal cycle removed)</a:t>
            </a:r>
          </a:p>
          <a:p>
            <a:endParaRPr lang="en-US" sz="1100" dirty="0">
              <a:latin typeface="Arial"/>
              <a:cs typeface="Arial"/>
            </a:endParaRPr>
          </a:p>
          <a:p>
            <a:r>
              <a:rPr lang="en-US" sz="1100" dirty="0">
                <a:latin typeface="Arial"/>
                <a:cs typeface="Arial"/>
              </a:rPr>
              <a:t>One example of understanding the forcing of MOC variability – we examined the Slow down of the MOC seem in the winter of 2009/2010.</a:t>
            </a:r>
          </a:p>
          <a:p>
            <a:endParaRPr lang="en-US" sz="1100" dirty="0">
              <a:latin typeface="Arial"/>
              <a:cs typeface="Arial"/>
            </a:endParaRPr>
          </a:p>
          <a:p>
            <a:pPr>
              <a:defRPr/>
            </a:pPr>
            <a:r>
              <a:rPr lang="en-US" baseline="0" dirty="0" smtClean="0">
                <a:latin typeface="Arial"/>
                <a:cs typeface="Arial"/>
              </a:rPr>
              <a:t>Partners include (associated with North Atlantic MOC observations, validation and production of the BAMS MOC report)</a:t>
            </a:r>
          </a:p>
          <a:p>
            <a:pPr>
              <a:defRPr/>
            </a:pPr>
            <a:r>
              <a:rPr lang="en-US" sz="1100" dirty="0" err="1">
                <a:latin typeface="Arial"/>
                <a:cs typeface="Arial"/>
              </a:rPr>
              <a:t>Rosenstiel</a:t>
            </a:r>
            <a:r>
              <a:rPr lang="en-US" sz="1100" dirty="0">
                <a:latin typeface="Arial"/>
                <a:cs typeface="Arial"/>
              </a:rPr>
              <a:t> School of Marine and Atmospheric Science, Miami, FL</a:t>
            </a:r>
          </a:p>
          <a:p>
            <a:r>
              <a:rPr lang="en-US" sz="1100" dirty="0">
                <a:latin typeface="Arial"/>
                <a:cs typeface="Arial"/>
              </a:rPr>
              <a:t>National Oceanography Centre, European Way, Southampton, SO14 3ZH, U.K.</a:t>
            </a:r>
          </a:p>
          <a:p>
            <a:r>
              <a:rPr lang="en-US" sz="1100" dirty="0">
                <a:latin typeface="Arial"/>
                <a:cs typeface="Arial"/>
              </a:rPr>
              <a:t>Jet Propulsion Laboratory, California Institute of Technology, Pasadena, CA</a:t>
            </a:r>
          </a:p>
          <a:p>
            <a:r>
              <a:rPr lang="de-DE" sz="1100" dirty="0" err="1">
                <a:latin typeface="Arial"/>
                <a:cs typeface="Arial"/>
              </a:rPr>
              <a:t>Cooperative</a:t>
            </a:r>
            <a:r>
              <a:rPr lang="de-DE" sz="1100" dirty="0">
                <a:latin typeface="Arial"/>
                <a:cs typeface="Arial"/>
              </a:rPr>
              <a:t> Institute </a:t>
            </a:r>
            <a:r>
              <a:rPr lang="de-DE" sz="1100" dirty="0" err="1">
                <a:latin typeface="Arial"/>
                <a:cs typeface="Arial"/>
              </a:rPr>
              <a:t>for</a:t>
            </a:r>
            <a:r>
              <a:rPr lang="de-DE" sz="1100" dirty="0">
                <a:latin typeface="Arial"/>
                <a:cs typeface="Arial"/>
              </a:rPr>
              <a:t> Marine </a:t>
            </a:r>
            <a:r>
              <a:rPr lang="de-DE" sz="1100" dirty="0" err="1">
                <a:latin typeface="Arial"/>
                <a:cs typeface="Arial"/>
              </a:rPr>
              <a:t>and</a:t>
            </a:r>
            <a:r>
              <a:rPr lang="de-DE" sz="1100" dirty="0">
                <a:latin typeface="Arial"/>
                <a:cs typeface="Arial"/>
              </a:rPr>
              <a:t> </a:t>
            </a:r>
            <a:r>
              <a:rPr lang="de-DE" sz="1100" dirty="0" err="1">
                <a:latin typeface="Arial"/>
                <a:cs typeface="Arial"/>
              </a:rPr>
              <a:t>Atmospheric</a:t>
            </a:r>
            <a:r>
              <a:rPr lang="de-DE" sz="1100" dirty="0">
                <a:latin typeface="Arial"/>
                <a:cs typeface="Arial"/>
              </a:rPr>
              <a:t> Science</a:t>
            </a:r>
            <a:r>
              <a:rPr lang="en-US" sz="1100" dirty="0">
                <a:latin typeface="Arial"/>
                <a:cs typeface="Arial"/>
              </a:rPr>
              <a:t>, Miami, FL</a:t>
            </a:r>
          </a:p>
          <a:p>
            <a:r>
              <a:rPr lang="en-US" sz="1100" dirty="0">
                <a:latin typeface="Arial"/>
                <a:cs typeface="Arial"/>
              </a:rPr>
              <a:t>Scripps Institution of Oceanography, University of California, San Diego, La Jolla, CA</a:t>
            </a:r>
            <a:endParaRPr lang="en-US" sz="1100" baseline="30000" dirty="0">
              <a:latin typeface="Arial"/>
              <a:cs typeface="Arial"/>
            </a:endParaRPr>
          </a:p>
          <a:p>
            <a:r>
              <a:rPr lang="en-US" sz="1100" dirty="0">
                <a:latin typeface="Arial"/>
                <a:cs typeface="Arial"/>
              </a:rPr>
              <a:t>Scottish Marine Institute, Oban, Argyll, United Kingdom</a:t>
            </a:r>
          </a:p>
          <a:p>
            <a:r>
              <a:rPr lang="de-DE" sz="1100" dirty="0">
                <a:latin typeface="Arial"/>
                <a:cs typeface="Arial"/>
              </a:rPr>
              <a:t>Helmholtz-</a:t>
            </a:r>
            <a:r>
              <a:rPr lang="de-DE" sz="1100" dirty="0" err="1">
                <a:latin typeface="Arial"/>
                <a:cs typeface="Arial"/>
              </a:rPr>
              <a:t>Centre</a:t>
            </a:r>
            <a:r>
              <a:rPr lang="de-DE" sz="1100" dirty="0">
                <a:latin typeface="Arial"/>
                <a:cs typeface="Arial"/>
              </a:rPr>
              <a:t> </a:t>
            </a:r>
            <a:r>
              <a:rPr lang="de-DE" sz="1100" dirty="0" err="1">
                <a:latin typeface="Arial"/>
                <a:cs typeface="Arial"/>
              </a:rPr>
              <a:t>for</a:t>
            </a:r>
            <a:r>
              <a:rPr lang="de-DE" sz="1100" dirty="0">
                <a:latin typeface="Arial"/>
                <a:cs typeface="Arial"/>
              </a:rPr>
              <a:t> </a:t>
            </a:r>
            <a:r>
              <a:rPr lang="de-DE" sz="1100" dirty="0" err="1">
                <a:latin typeface="Arial"/>
                <a:cs typeface="Arial"/>
              </a:rPr>
              <a:t>Ocean</a:t>
            </a:r>
            <a:r>
              <a:rPr lang="de-DE" sz="1100" dirty="0">
                <a:latin typeface="Arial"/>
                <a:cs typeface="Arial"/>
              </a:rPr>
              <a:t> Research Kiel (GEOMAR), Kiel, Germany</a:t>
            </a:r>
            <a:endParaRPr lang="en-US" sz="1100" dirty="0">
              <a:latin typeface="Arial"/>
              <a:cs typeface="Arial"/>
            </a:endParaRPr>
          </a:p>
          <a:p>
            <a:r>
              <a:rPr lang="de-DE" sz="1100" dirty="0">
                <a:latin typeface="Arial"/>
                <a:cs typeface="Arial"/>
              </a:rPr>
              <a:t>Massachusetts Institute </a:t>
            </a:r>
            <a:r>
              <a:rPr lang="de-DE" sz="1100" dirty="0" err="1">
                <a:latin typeface="Arial"/>
                <a:cs typeface="Arial"/>
              </a:rPr>
              <a:t>of</a:t>
            </a:r>
            <a:r>
              <a:rPr lang="de-DE" sz="1100" dirty="0">
                <a:latin typeface="Arial"/>
                <a:cs typeface="Arial"/>
              </a:rPr>
              <a:t> Technology, Cambridge, MA</a:t>
            </a:r>
            <a:r>
              <a:rPr lang="en-US" dirty="0" smtClean="0">
                <a:effectLst/>
                <a:latin typeface="Arial"/>
                <a:cs typeface="Arial"/>
              </a:rPr>
              <a:t> </a:t>
            </a:r>
            <a:endParaRPr lang="en-US" sz="1100" baseline="30000" dirty="0">
              <a:latin typeface="Arial"/>
              <a:cs typeface="Arial"/>
            </a:endParaRPr>
          </a:p>
          <a:p>
            <a:r>
              <a:rPr lang="de-DE" sz="1100" dirty="0">
                <a:latin typeface="Arial"/>
                <a:cs typeface="Arial"/>
              </a:rPr>
              <a:t>Woods Hole </a:t>
            </a:r>
            <a:r>
              <a:rPr lang="de-DE" sz="1100" dirty="0" err="1">
                <a:latin typeface="Arial"/>
                <a:cs typeface="Arial"/>
              </a:rPr>
              <a:t>Oceanographic</a:t>
            </a:r>
            <a:r>
              <a:rPr lang="de-DE" sz="1100" dirty="0">
                <a:latin typeface="Arial"/>
                <a:cs typeface="Arial"/>
              </a:rPr>
              <a:t> Institution, Woods Hole, MA</a:t>
            </a:r>
            <a:endParaRPr lang="en-US" sz="1100" dirty="0">
              <a:latin typeface="Arial"/>
              <a:cs typeface="Arial"/>
            </a:endParaRPr>
          </a:p>
          <a:p>
            <a:r>
              <a:rPr lang="de-DE" sz="1100" dirty="0">
                <a:latin typeface="Arial"/>
                <a:cs typeface="Arial"/>
              </a:rPr>
              <a:t>Max-Planck-Institut für Meteorologie, Hamburg, Germany</a:t>
            </a:r>
            <a:endParaRPr lang="en-US" sz="1100" dirty="0">
              <a:latin typeface="Arial"/>
              <a:cs typeface="Arial"/>
            </a:endParaRPr>
          </a:p>
          <a:p>
            <a:pPr defTabSz="864931" fontAlgn="base">
              <a:spcBef>
                <a:spcPct val="30000"/>
              </a:spcBef>
              <a:spcAft>
                <a:spcPct val="0"/>
              </a:spcAft>
              <a:defRPr/>
            </a:pPr>
            <a:r>
              <a:rPr lang="en-US" dirty="0" smtClean="0">
                <a:latin typeface="Arial"/>
                <a:cs typeface="Arial"/>
              </a:rPr>
              <a:t>Merchant ships,</a:t>
            </a:r>
            <a:r>
              <a:rPr lang="en-US" baseline="0" dirty="0" smtClean="0">
                <a:latin typeface="Arial"/>
                <a:cs typeface="Arial"/>
              </a:rPr>
              <a:t> Research Vessels, Small fishing vessels</a:t>
            </a:r>
            <a:endParaRPr lang="en-US" dirty="0" smtClean="0">
              <a:latin typeface="Arial"/>
              <a:cs typeface="Arial"/>
            </a:endParaRPr>
          </a:p>
          <a:p>
            <a:r>
              <a:rPr lang="en-US" dirty="0" smtClean="0">
                <a:latin typeface="Arial"/>
                <a:cs typeface="Arial"/>
              </a:rPr>
              <a:t>ECMWF</a:t>
            </a:r>
            <a:endParaRPr lang="en-US" dirty="0">
              <a:latin typeface="Arial"/>
              <a:cs typeface="Arial"/>
            </a:endParaRPr>
          </a:p>
        </p:txBody>
      </p:sp>
      <p:sp>
        <p:nvSpPr>
          <p:cNvPr id="62467"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charset="0"/>
                <a:ea typeface="ＭＳ Ｐゴシック" charset="0"/>
                <a:cs typeface="ＭＳ Ｐゴシック" charset="0"/>
              </a:defRPr>
            </a:lvl1pPr>
            <a:lvl2pPr marL="730164" indent="-280832" eaLnBrk="0" hangingPunct="0">
              <a:defRPr sz="2400">
                <a:solidFill>
                  <a:schemeClr val="tx1"/>
                </a:solidFill>
                <a:latin typeface="Times New Roman" charset="0"/>
                <a:ea typeface="ＭＳ Ｐゴシック" charset="0"/>
              </a:defRPr>
            </a:lvl2pPr>
            <a:lvl3pPr marL="1123329" indent="-224665" eaLnBrk="0" hangingPunct="0">
              <a:defRPr sz="2400">
                <a:solidFill>
                  <a:schemeClr val="tx1"/>
                </a:solidFill>
                <a:latin typeface="Times New Roman" charset="0"/>
                <a:ea typeface="ＭＳ Ｐゴシック" charset="0"/>
              </a:defRPr>
            </a:lvl3pPr>
            <a:lvl4pPr marL="1572661" indent="-224665" eaLnBrk="0" hangingPunct="0">
              <a:defRPr sz="2400">
                <a:solidFill>
                  <a:schemeClr val="tx1"/>
                </a:solidFill>
                <a:latin typeface="Times New Roman" charset="0"/>
                <a:ea typeface="ＭＳ Ｐゴシック" charset="0"/>
              </a:defRPr>
            </a:lvl4pPr>
            <a:lvl5pPr marL="2021993" indent="-224665" eaLnBrk="0" hangingPunct="0">
              <a:defRPr sz="2400">
                <a:solidFill>
                  <a:schemeClr val="tx1"/>
                </a:solidFill>
                <a:latin typeface="Times New Roman" charset="0"/>
                <a:ea typeface="ＭＳ Ｐゴシック" charset="0"/>
              </a:defRPr>
            </a:lvl5pPr>
            <a:lvl6pPr marL="2471324" indent="-224665" algn="ctr" eaLnBrk="0" fontAlgn="base" hangingPunct="0">
              <a:spcBef>
                <a:spcPct val="0"/>
              </a:spcBef>
              <a:spcAft>
                <a:spcPct val="0"/>
              </a:spcAft>
              <a:defRPr sz="2400">
                <a:solidFill>
                  <a:schemeClr val="tx1"/>
                </a:solidFill>
                <a:latin typeface="Times New Roman" charset="0"/>
                <a:ea typeface="ＭＳ Ｐゴシック" charset="0"/>
              </a:defRPr>
            </a:lvl6pPr>
            <a:lvl7pPr marL="2920655" indent="-224665" algn="ctr" eaLnBrk="0" fontAlgn="base" hangingPunct="0">
              <a:spcBef>
                <a:spcPct val="0"/>
              </a:spcBef>
              <a:spcAft>
                <a:spcPct val="0"/>
              </a:spcAft>
              <a:defRPr sz="2400">
                <a:solidFill>
                  <a:schemeClr val="tx1"/>
                </a:solidFill>
                <a:latin typeface="Times New Roman" charset="0"/>
                <a:ea typeface="ＭＳ Ｐゴシック" charset="0"/>
              </a:defRPr>
            </a:lvl7pPr>
            <a:lvl8pPr marL="3369987" indent="-224665" algn="ctr" eaLnBrk="0" fontAlgn="base" hangingPunct="0">
              <a:spcBef>
                <a:spcPct val="0"/>
              </a:spcBef>
              <a:spcAft>
                <a:spcPct val="0"/>
              </a:spcAft>
              <a:defRPr sz="2400">
                <a:solidFill>
                  <a:schemeClr val="tx1"/>
                </a:solidFill>
                <a:latin typeface="Times New Roman" charset="0"/>
                <a:ea typeface="ＭＳ Ｐゴシック" charset="0"/>
              </a:defRPr>
            </a:lvl8pPr>
            <a:lvl9pPr marL="3819319" indent="-224665"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67C2F29-6BDA-FF41-833D-3816BB86AFFA}" type="slidenum">
              <a:rPr lang="en-US" sz="1100"/>
              <a:pPr eaLnBrk="1" hangingPunct="1"/>
              <a:t>17</a:t>
            </a:fld>
            <a:endParaRPr lang="en-US" sz="1100"/>
          </a:p>
        </p:txBody>
      </p:sp>
      <p:sp>
        <p:nvSpPr>
          <p:cNvPr id="3" name="Date Placeholder 2"/>
          <p:cNvSpPr>
            <a:spLocks noGrp="1"/>
          </p:cNvSpPr>
          <p:nvPr>
            <p:ph type="dt" idx="10"/>
          </p:nvPr>
        </p:nvSpPr>
        <p:spPr/>
        <p:txBody>
          <a:bodyPr/>
          <a:lstStyle/>
          <a:p>
            <a:fld id="{EF576E28-8E31-7F48-9AE2-D01BC3FB195D}" type="datetime1">
              <a:rPr lang="en-US" smtClean="0"/>
              <a:t>10/18/17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Figure 3: Testing the MOC monitoring strategy in an eddy-permitting ocean model (OCCAM,</a:t>
            </a:r>
          </a:p>
          <a:p>
            <a:r>
              <a:rPr lang="en-US" sz="1200" kern="1200" baseline="0" dirty="0" smtClean="0">
                <a:solidFill>
                  <a:schemeClr val="tx1"/>
                </a:solidFill>
                <a:latin typeface="+mn-lt"/>
                <a:ea typeface="+mn-ea"/>
                <a:cs typeface="+mn-cs"/>
              </a:rPr>
              <a:t>Webb 1996). The horizontal resolution is 0.25º in both longitude and latitude. Top: placement of</a:t>
            </a:r>
          </a:p>
          <a:p>
            <a:r>
              <a:rPr lang="en-US" sz="1200" kern="1200" baseline="0" dirty="0" smtClean="0">
                <a:solidFill>
                  <a:schemeClr val="tx1"/>
                </a:solidFill>
                <a:latin typeface="+mn-lt"/>
                <a:ea typeface="+mn-ea"/>
                <a:cs typeface="+mn-cs"/>
              </a:rPr>
              <a:t>“moorings” (vertical lines) and area where velocity can be calculated based on zonal density</a:t>
            </a:r>
          </a:p>
          <a:p>
            <a:r>
              <a:rPr lang="en-US" sz="1200" kern="1200" baseline="0" dirty="0" smtClean="0">
                <a:solidFill>
                  <a:schemeClr val="tx1"/>
                </a:solidFill>
                <a:latin typeface="+mn-lt"/>
                <a:ea typeface="+mn-ea"/>
                <a:cs typeface="+mn-cs"/>
              </a:rPr>
              <a:t>differences (blue area). Bottom: MOC at 26.5ºN and 1100m depth (blue), reconstruction (red, see</a:t>
            </a:r>
          </a:p>
          <a:p>
            <a:r>
              <a:rPr lang="en-US" sz="1200" kern="1200" baseline="0" dirty="0" smtClean="0">
                <a:solidFill>
                  <a:schemeClr val="tx1"/>
                </a:solidFill>
                <a:latin typeface="+mn-lt"/>
                <a:ea typeface="+mn-ea"/>
                <a:cs typeface="+mn-cs"/>
              </a:rPr>
              <a:t>main text) and </a:t>
            </a:r>
            <a:r>
              <a:rPr lang="en-US" sz="1200" kern="1200" baseline="0" dirty="0" err="1" smtClean="0">
                <a:solidFill>
                  <a:schemeClr val="tx1"/>
                </a:solidFill>
                <a:latin typeface="+mn-lt"/>
                <a:ea typeface="+mn-ea"/>
                <a:cs typeface="+mn-cs"/>
              </a:rPr>
              <a:t>Ekman</a:t>
            </a:r>
            <a:r>
              <a:rPr lang="en-US" sz="1200" kern="1200" baseline="0" dirty="0" smtClean="0">
                <a:solidFill>
                  <a:schemeClr val="tx1"/>
                </a:solidFill>
                <a:latin typeface="+mn-lt"/>
                <a:ea typeface="+mn-ea"/>
                <a:cs typeface="+mn-cs"/>
              </a:rPr>
              <a:t> contribution (green).</a:t>
            </a:r>
            <a:endParaRPr lang="en-US" dirty="0"/>
          </a:p>
        </p:txBody>
      </p:sp>
      <p:sp>
        <p:nvSpPr>
          <p:cNvPr id="4" name="Slide Number Placeholder 3"/>
          <p:cNvSpPr>
            <a:spLocks noGrp="1"/>
          </p:cNvSpPr>
          <p:nvPr>
            <p:ph type="sldNum" sz="quarter" idx="10"/>
          </p:nvPr>
        </p:nvSpPr>
        <p:spPr/>
        <p:txBody>
          <a:bodyPr/>
          <a:lstStyle/>
          <a:p>
            <a:fld id="{A92485C1-53F0-B845-B035-89CA46BF508F}"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0418" name="Notes Placeholder 2"/>
          <p:cNvSpPr>
            <a:spLocks noGrp="1"/>
          </p:cNvSpPr>
          <p:nvPr>
            <p:ph type="body" idx="1"/>
          </p:nvPr>
        </p:nvSpPr>
        <p:spPr>
          <a:noFill/>
        </p:spPr>
        <p:txBody>
          <a:bodyPr/>
          <a:lstStyle/>
          <a:p>
            <a:r>
              <a:rPr lang="en-US" dirty="0">
                <a:latin typeface="Times New Roman" charset="0"/>
              </a:rPr>
              <a:t>50% of the signal at Abaco – 9 years after LS</a:t>
            </a:r>
          </a:p>
          <a:p>
            <a:r>
              <a:rPr lang="en-US" dirty="0">
                <a:latin typeface="Times New Roman" charset="0"/>
              </a:rPr>
              <a:t>Two pathways in models – minimal influence of MOW</a:t>
            </a:r>
          </a:p>
          <a:p>
            <a:endParaRPr lang="en-US" dirty="0">
              <a:latin typeface="Times New Roman" charset="0"/>
            </a:endParaRPr>
          </a:p>
          <a:p>
            <a:r>
              <a:rPr lang="en-US" dirty="0">
                <a:latin typeface="Times New Roman" charset="0"/>
              </a:rPr>
              <a:t>The first model is the 0.5° SODA model [Carton et al., 2000; Carton, 2008], which has 40 levels in the vertical</a:t>
            </a:r>
          </a:p>
          <a:p>
            <a:r>
              <a:rPr lang="en-US" dirty="0">
                <a:latin typeface="Times New Roman" charset="0"/>
              </a:rPr>
              <a:t>and is based on the POP code. The second model is the </a:t>
            </a:r>
            <a:r>
              <a:rPr lang="en-US" dirty="0" err="1">
                <a:latin typeface="Times New Roman" charset="0"/>
              </a:rPr>
              <a:t>DePreSys</a:t>
            </a:r>
            <a:r>
              <a:rPr lang="en-US" dirty="0">
                <a:latin typeface="Times New Roman" charset="0"/>
              </a:rPr>
              <a:t> model [Smith and Murphy, 2007], which has much lower resolution at 1.25° and 20 depth levels. The third model is the Cube84 run of ECCO2 [Marshall et al., 1997; </a:t>
            </a:r>
            <a:r>
              <a:rPr lang="en-US" dirty="0" err="1">
                <a:latin typeface="Times New Roman" charset="0"/>
              </a:rPr>
              <a:t>Menemenlis</a:t>
            </a:r>
            <a:r>
              <a:rPr lang="en-US" dirty="0">
                <a:latin typeface="Times New Roman" charset="0"/>
              </a:rPr>
              <a:t> et al., 2005], at a horizontal resolution of 0.25° and 50 depth levels.</a:t>
            </a:r>
          </a:p>
          <a:p>
            <a:endParaRPr lang="en-US" dirty="0">
              <a:latin typeface="Times New Roman" charset="0"/>
            </a:endParaRPr>
          </a:p>
          <a:p>
            <a:r>
              <a:rPr lang="en-US" dirty="0">
                <a:latin typeface="Times New Roman" charset="0"/>
              </a:rPr>
              <a:t>The fourth and last model used is the OFES model [Sasaki et al., 2008]. At a horizontal resolution of 0.1° and 54 vertical levels the OFES model has the highest resolution used here. The OFES model is forced with NCEP winds and fluxes, but does not assimilate other data.</a:t>
            </a:r>
          </a:p>
          <a:p>
            <a:endParaRPr lang="en-US" dirty="0">
              <a:latin typeface="Times New Roman" charset="0"/>
            </a:endParaRPr>
          </a:p>
        </p:txBody>
      </p:sp>
      <p:sp>
        <p:nvSpPr>
          <p:cNvPr id="60419"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charset="0"/>
                <a:ea typeface="ＭＳ Ｐゴシック" charset="0"/>
                <a:cs typeface="ＭＳ Ｐゴシック" charset="0"/>
              </a:defRPr>
            </a:lvl1pPr>
            <a:lvl2pPr marL="730171" indent="-280835" eaLnBrk="0" hangingPunct="0">
              <a:defRPr sz="2400">
                <a:solidFill>
                  <a:schemeClr val="tx1"/>
                </a:solidFill>
                <a:latin typeface="Times New Roman" charset="0"/>
                <a:ea typeface="ＭＳ Ｐゴシック" charset="0"/>
              </a:defRPr>
            </a:lvl2pPr>
            <a:lvl3pPr marL="1123340" indent="-224668" eaLnBrk="0" hangingPunct="0">
              <a:defRPr sz="2400">
                <a:solidFill>
                  <a:schemeClr val="tx1"/>
                </a:solidFill>
                <a:latin typeface="Times New Roman" charset="0"/>
                <a:ea typeface="ＭＳ Ｐゴシック" charset="0"/>
              </a:defRPr>
            </a:lvl3pPr>
            <a:lvl4pPr marL="1572677" indent="-224668" eaLnBrk="0" hangingPunct="0">
              <a:defRPr sz="2400">
                <a:solidFill>
                  <a:schemeClr val="tx1"/>
                </a:solidFill>
                <a:latin typeface="Times New Roman" charset="0"/>
                <a:ea typeface="ＭＳ Ｐゴシック" charset="0"/>
              </a:defRPr>
            </a:lvl4pPr>
            <a:lvl5pPr marL="2022013" indent="-224668" eaLnBrk="0" hangingPunct="0">
              <a:defRPr sz="2400">
                <a:solidFill>
                  <a:schemeClr val="tx1"/>
                </a:solidFill>
                <a:latin typeface="Times New Roman" charset="0"/>
                <a:ea typeface="ＭＳ Ｐゴシック" charset="0"/>
              </a:defRPr>
            </a:lvl5pPr>
            <a:lvl6pPr marL="2471349" indent="-224668" algn="ctr" eaLnBrk="0" fontAlgn="base" hangingPunct="0">
              <a:spcBef>
                <a:spcPct val="0"/>
              </a:spcBef>
              <a:spcAft>
                <a:spcPct val="0"/>
              </a:spcAft>
              <a:defRPr sz="2400">
                <a:solidFill>
                  <a:schemeClr val="tx1"/>
                </a:solidFill>
                <a:latin typeface="Times New Roman" charset="0"/>
                <a:ea typeface="ＭＳ Ｐゴシック" charset="0"/>
              </a:defRPr>
            </a:lvl6pPr>
            <a:lvl7pPr marL="2920685" indent="-224668" algn="ctr" eaLnBrk="0" fontAlgn="base" hangingPunct="0">
              <a:spcBef>
                <a:spcPct val="0"/>
              </a:spcBef>
              <a:spcAft>
                <a:spcPct val="0"/>
              </a:spcAft>
              <a:defRPr sz="2400">
                <a:solidFill>
                  <a:schemeClr val="tx1"/>
                </a:solidFill>
                <a:latin typeface="Times New Roman" charset="0"/>
                <a:ea typeface="ＭＳ Ｐゴシック" charset="0"/>
              </a:defRPr>
            </a:lvl7pPr>
            <a:lvl8pPr marL="3370021" indent="-224668" algn="ctr" eaLnBrk="0" fontAlgn="base" hangingPunct="0">
              <a:spcBef>
                <a:spcPct val="0"/>
              </a:spcBef>
              <a:spcAft>
                <a:spcPct val="0"/>
              </a:spcAft>
              <a:defRPr sz="2400">
                <a:solidFill>
                  <a:schemeClr val="tx1"/>
                </a:solidFill>
                <a:latin typeface="Times New Roman" charset="0"/>
                <a:ea typeface="ＭＳ Ｐゴシック" charset="0"/>
              </a:defRPr>
            </a:lvl8pPr>
            <a:lvl9pPr marL="3819357" indent="-224668"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11D3E6-90C6-9E4A-AB45-020FBF4ACEEE}" type="slidenum">
              <a:rPr lang="en-US" sz="1200"/>
              <a:pPr eaLnBrk="1" hangingPunct="1"/>
              <a:t>19</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33FE4D-E0DD-7245-ABEA-96C0E16AF7EC}" type="slidenum">
              <a:rPr lang="en-US" smtClean="0"/>
              <a:t>20</a:t>
            </a:fld>
            <a:endParaRPr lang="en-US"/>
          </a:p>
        </p:txBody>
      </p:sp>
    </p:spTree>
    <p:extLst>
      <p:ext uri="{BB962C8B-B14F-4D97-AF65-F5344CB8AC3E}">
        <p14:creationId xmlns:p14="http://schemas.microsoft.com/office/powerpoint/2010/main" val="1672306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smtClean="0">
                <a:solidFill>
                  <a:schemeClr val="tx1"/>
                </a:solidFill>
                <a:effectLst/>
                <a:latin typeface="+mn-lt"/>
                <a:ea typeface="+mn-ea"/>
                <a:cs typeface="+mn-cs"/>
              </a:rPr>
              <a:t>Observed time series of </a:t>
            </a:r>
            <a:r>
              <a:rPr lang="en-US" sz="1200" b="0" i="1" kern="1200" dirty="0" err="1" smtClean="0">
                <a:solidFill>
                  <a:schemeClr val="tx1"/>
                </a:solidFill>
                <a:effectLst/>
                <a:latin typeface="+mn-lt"/>
                <a:ea typeface="+mn-ea"/>
                <a:cs typeface="+mn-cs"/>
              </a:rPr>
              <a:t>meridional</a:t>
            </a:r>
            <a:r>
              <a:rPr lang="en-US" sz="1200" b="0" i="1" kern="1200" dirty="0" smtClean="0">
                <a:solidFill>
                  <a:schemeClr val="tx1"/>
                </a:solidFill>
                <a:effectLst/>
                <a:latin typeface="+mn-lt"/>
                <a:ea typeface="+mn-ea"/>
                <a:cs typeface="+mn-cs"/>
              </a:rPr>
              <a:t> heat transport (MHT) in the Atlantic at (top) 41°N (profiling floats), (middle) 26°N (mooring/hydrography), and (bottom) 30°S–35°S (XBTs). At 41°N (top) the black line is the estimated MHT and gray lines represent the uncertainties (Hobbs and Willis 2012). At 26°N (middle) the black line is the observed data filtered with a 3-month low-pass filter and the gray lines are the 12-hourly data. At 35°S (bottom) the gray line is the quarterly estimated MHT from XBTs and the black line is a yearly boxcar filter applied to those quarterly estimates.</a:t>
            </a:r>
            <a:endParaRPr lang="en-US" sz="1200" b="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E80921E-07DD-9048-BCD0-80201A86CF29}" type="slidenum">
              <a:rPr lang="en-US" smtClean="0"/>
              <a:pPr/>
              <a:t>21</a:t>
            </a:fld>
            <a:endParaRPr lang="en-US"/>
          </a:p>
        </p:txBody>
      </p:sp>
    </p:spTree>
    <p:extLst>
      <p:ext uri="{BB962C8B-B14F-4D97-AF65-F5344CB8AC3E}">
        <p14:creationId xmlns:p14="http://schemas.microsoft.com/office/powerpoint/2010/main" val="99186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(Left) Ten-day (normal) and three month low-pass (bold) time-series of anthropogenic carbon transports in Florida Straits Gulf Stream (red), Ekman layer (green), top 1100m (pink), 1100-3000m (yellow) and 3000-5000m (grey) from April 2004 to October 2012. Total transport in black. </a:t>
            </a:r>
          </a:p>
          <a:p>
            <a:r>
              <a:rPr lang="en-GB" sz="1200" kern="1200" dirty="0" smtClean="0">
                <a:solidFill>
                  <a:schemeClr val="tx1"/>
                </a:solidFill>
                <a:effectLst/>
                <a:latin typeface="+mn-lt"/>
                <a:ea typeface="+mn-ea"/>
                <a:cs typeface="+mn-cs"/>
              </a:rPr>
              <a:t>(Bottom right) Annual averages and standard error of the mean of </a:t>
            </a:r>
            <a:r>
              <a:rPr lang="en-GB" sz="1200" kern="1200" dirty="0" err="1" smtClean="0">
                <a:solidFill>
                  <a:schemeClr val="tx1"/>
                </a:solidFill>
                <a:effectLst/>
                <a:latin typeface="+mn-lt"/>
                <a:ea typeface="+mn-ea"/>
                <a:cs typeface="+mn-cs"/>
              </a:rPr>
              <a:t>C</a:t>
            </a:r>
            <a:r>
              <a:rPr lang="en-GB" sz="1200" kern="1200" baseline="-25000" dirty="0" err="1" smtClean="0">
                <a:solidFill>
                  <a:schemeClr val="tx1"/>
                </a:solidFill>
                <a:effectLst/>
                <a:latin typeface="+mn-lt"/>
                <a:ea typeface="+mn-ea"/>
                <a:cs typeface="+mn-cs"/>
              </a:rPr>
              <a:t>anth</a:t>
            </a:r>
            <a:r>
              <a:rPr lang="en-GB" sz="1200" kern="1200" dirty="0" smtClean="0">
                <a:solidFill>
                  <a:schemeClr val="tx1"/>
                </a:solidFill>
                <a:effectLst/>
                <a:latin typeface="+mn-lt"/>
                <a:ea typeface="+mn-ea"/>
                <a:cs typeface="+mn-cs"/>
              </a:rPr>
              <a:t> transports for April-March. </a:t>
            </a:r>
          </a:p>
          <a:p>
            <a:endParaRPr lang="en-US" dirty="0"/>
          </a:p>
        </p:txBody>
      </p:sp>
      <p:sp>
        <p:nvSpPr>
          <p:cNvPr id="4" name="Slide Number Placeholder 3"/>
          <p:cNvSpPr>
            <a:spLocks noGrp="1"/>
          </p:cNvSpPr>
          <p:nvPr>
            <p:ph type="sldNum" sz="quarter" idx="10"/>
          </p:nvPr>
        </p:nvSpPr>
        <p:spPr/>
        <p:txBody>
          <a:bodyPr/>
          <a:lstStyle/>
          <a:p>
            <a:fld id="{47E965D1-C357-B949-B674-1E73D628E211}" type="slidenum">
              <a:rPr lang="en-US" smtClean="0"/>
              <a:t>22</a:t>
            </a:fld>
            <a:endParaRPr lang="en-US"/>
          </a:p>
        </p:txBody>
      </p:sp>
    </p:spTree>
    <p:extLst>
      <p:ext uri="{BB962C8B-B14F-4D97-AF65-F5344CB8AC3E}">
        <p14:creationId xmlns:p14="http://schemas.microsoft.com/office/powerpoint/2010/main" val="967215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588645" marR="185420" indent="-408305">
              <a:lnSpc>
                <a:spcPct val="100499"/>
              </a:lnSpc>
              <a:buFont typeface="Calibri"/>
              <a:buAutoNum type="alphaUcParenBoth"/>
              <a:tabLst>
                <a:tab pos="589280" algn="l"/>
              </a:tabLst>
            </a:pPr>
            <a:r>
              <a:rPr lang="en-US" sz="1200" b="1" spc="-5" dirty="0" smtClean="0">
                <a:latin typeface="+mn-lt"/>
                <a:cs typeface="Calibri"/>
              </a:rPr>
              <a:t>Th</a:t>
            </a:r>
            <a:r>
              <a:rPr lang="en-US" sz="1200" b="1" dirty="0" smtClean="0">
                <a:latin typeface="+mn-lt"/>
                <a:cs typeface="Calibri"/>
              </a:rPr>
              <a:t>e Florida</a:t>
            </a:r>
            <a:r>
              <a:rPr lang="en-US" sz="1200" b="1" spc="-5" dirty="0" smtClean="0">
                <a:latin typeface="+mn-lt"/>
                <a:cs typeface="Calibri"/>
              </a:rPr>
              <a:t> Cur</a:t>
            </a:r>
            <a:r>
              <a:rPr lang="en-US" sz="1200" b="1" spc="-20" dirty="0" smtClean="0">
                <a:latin typeface="+mn-lt"/>
                <a:cs typeface="Calibri"/>
              </a:rPr>
              <a:t>r</a:t>
            </a:r>
            <a:r>
              <a:rPr lang="en-US" sz="1200" b="1" spc="-5" dirty="0" smtClean="0">
                <a:latin typeface="+mn-lt"/>
                <a:cs typeface="Calibri"/>
              </a:rPr>
              <a:t>e</a:t>
            </a:r>
            <a:r>
              <a:rPr lang="en-US" sz="1200" b="1" spc="-20" dirty="0" smtClean="0">
                <a:latin typeface="+mn-lt"/>
                <a:cs typeface="Calibri"/>
              </a:rPr>
              <a:t>n</a:t>
            </a:r>
            <a:r>
              <a:rPr lang="en-US" sz="1200" b="1" dirty="0" smtClean="0">
                <a:latin typeface="+mn-lt"/>
                <a:cs typeface="Calibri"/>
              </a:rPr>
              <a:t>t</a:t>
            </a:r>
            <a:r>
              <a:rPr lang="en-US" sz="1200" b="1" spc="5" dirty="0" smtClean="0">
                <a:latin typeface="+mn-lt"/>
                <a:cs typeface="Calibri"/>
              </a:rPr>
              <a:t> </a:t>
            </a:r>
            <a:r>
              <a:rPr lang="en-US" sz="1200" b="1" dirty="0" smtClean="0">
                <a:latin typeface="+mn-lt"/>
                <a:cs typeface="Calibri"/>
              </a:rPr>
              <a:t>is the </a:t>
            </a:r>
            <a:r>
              <a:rPr lang="en-US" sz="1200" b="1" spc="-15" dirty="0" smtClean="0">
                <a:latin typeface="+mn-lt"/>
                <a:cs typeface="Calibri"/>
              </a:rPr>
              <a:t>w</a:t>
            </a:r>
            <a:r>
              <a:rPr lang="en-US" sz="1200" b="1" spc="-5" dirty="0" smtClean="0">
                <a:latin typeface="+mn-lt"/>
                <a:cs typeface="Calibri"/>
              </a:rPr>
              <a:t>e</a:t>
            </a:r>
            <a:r>
              <a:rPr lang="en-US" sz="1200" b="1" spc="-20" dirty="0" smtClean="0">
                <a:latin typeface="+mn-lt"/>
                <a:cs typeface="Calibri"/>
              </a:rPr>
              <a:t>s</a:t>
            </a:r>
            <a:r>
              <a:rPr lang="en-US" sz="1200" b="1" spc="-25" dirty="0" smtClean="0">
                <a:latin typeface="+mn-lt"/>
                <a:cs typeface="Calibri"/>
              </a:rPr>
              <a:t>t</a:t>
            </a:r>
            <a:r>
              <a:rPr lang="en-US" sz="1200" b="1" spc="-5" dirty="0" smtClean="0">
                <a:latin typeface="+mn-lt"/>
                <a:cs typeface="Calibri"/>
              </a:rPr>
              <a:t>er</a:t>
            </a:r>
            <a:r>
              <a:rPr lang="en-US" sz="1200" b="1" dirty="0" smtClean="0">
                <a:latin typeface="+mn-lt"/>
                <a:cs typeface="Calibri"/>
              </a:rPr>
              <a:t>n</a:t>
            </a:r>
            <a:r>
              <a:rPr lang="en-US" sz="1200" b="1" spc="10" dirty="0" smtClean="0">
                <a:latin typeface="+mn-lt"/>
                <a:cs typeface="Calibri"/>
              </a:rPr>
              <a:t> </a:t>
            </a:r>
            <a:r>
              <a:rPr lang="en-US" sz="1200" b="1" dirty="0" smtClean="0">
                <a:latin typeface="+mn-lt"/>
                <a:cs typeface="Calibri"/>
              </a:rPr>
              <a:t>boundary</a:t>
            </a:r>
            <a:r>
              <a:rPr lang="en-US" sz="1200" b="1" spc="-5" dirty="0" smtClean="0">
                <a:latin typeface="+mn-lt"/>
                <a:cs typeface="Calibri"/>
              </a:rPr>
              <a:t> cur</a:t>
            </a:r>
            <a:r>
              <a:rPr lang="en-US" sz="1200" b="1" spc="-25" dirty="0" smtClean="0">
                <a:latin typeface="+mn-lt"/>
                <a:cs typeface="Calibri"/>
              </a:rPr>
              <a:t>r</a:t>
            </a:r>
            <a:r>
              <a:rPr lang="en-US" sz="1200" b="1" spc="-5" dirty="0" smtClean="0">
                <a:latin typeface="+mn-lt"/>
                <a:cs typeface="Calibri"/>
              </a:rPr>
              <a:t>e</a:t>
            </a:r>
            <a:r>
              <a:rPr lang="en-US" sz="1200" b="1" spc="-20" dirty="0" smtClean="0">
                <a:latin typeface="+mn-lt"/>
                <a:cs typeface="Calibri"/>
              </a:rPr>
              <a:t>n</a:t>
            </a:r>
            <a:r>
              <a:rPr lang="en-US" sz="1200" b="1" dirty="0" smtClean="0">
                <a:latin typeface="+mn-lt"/>
                <a:cs typeface="Calibri"/>
              </a:rPr>
              <a:t>t th</a:t>
            </a:r>
            <a:r>
              <a:rPr lang="en-US" sz="1200" b="1" spc="-20" dirty="0" smtClean="0">
                <a:latin typeface="+mn-lt"/>
                <a:cs typeface="Calibri"/>
              </a:rPr>
              <a:t>a</a:t>
            </a:r>
            <a:r>
              <a:rPr lang="en-US" sz="1200" b="1" dirty="0" smtClean="0">
                <a:latin typeface="+mn-lt"/>
                <a:cs typeface="Calibri"/>
              </a:rPr>
              <a:t>t </a:t>
            </a:r>
            <a:r>
              <a:rPr lang="en-US" sz="1200" b="1" spc="-30" dirty="0" smtClean="0">
                <a:latin typeface="+mn-lt"/>
                <a:cs typeface="Calibri"/>
              </a:rPr>
              <a:t>f</a:t>
            </a:r>
            <a:r>
              <a:rPr lang="en-US" sz="1200" b="1" spc="-5" dirty="0" smtClean="0">
                <a:latin typeface="+mn-lt"/>
                <a:cs typeface="Calibri"/>
              </a:rPr>
              <a:t>eed</a:t>
            </a:r>
            <a:r>
              <a:rPr lang="en-US" sz="1200" b="1" dirty="0" smtClean="0">
                <a:latin typeface="+mn-lt"/>
                <a:cs typeface="Calibri"/>
              </a:rPr>
              <a:t>s</a:t>
            </a:r>
            <a:r>
              <a:rPr lang="en-US" sz="1200" b="1" spc="5" dirty="0" smtClean="0">
                <a:latin typeface="+mn-lt"/>
                <a:cs typeface="Calibri"/>
              </a:rPr>
              <a:t> </a:t>
            </a:r>
            <a:r>
              <a:rPr lang="en-US" sz="1200" b="1" dirty="0" smtClean="0">
                <a:latin typeface="+mn-lt"/>
                <a:cs typeface="Calibri"/>
              </a:rPr>
              <a:t>i</a:t>
            </a:r>
            <a:r>
              <a:rPr lang="en-US" sz="1200" b="1" spc="-20" dirty="0" smtClean="0">
                <a:latin typeface="+mn-lt"/>
                <a:cs typeface="Calibri"/>
              </a:rPr>
              <a:t>nt</a:t>
            </a:r>
            <a:r>
              <a:rPr lang="en-US" sz="1200" b="1" dirty="0" smtClean="0">
                <a:latin typeface="+mn-lt"/>
                <a:cs typeface="Calibri"/>
              </a:rPr>
              <a:t>o</a:t>
            </a:r>
            <a:r>
              <a:rPr lang="en-US" sz="1200" b="1" spc="5" dirty="0" smtClean="0">
                <a:latin typeface="+mn-lt"/>
                <a:cs typeface="Calibri"/>
              </a:rPr>
              <a:t> </a:t>
            </a:r>
            <a:r>
              <a:rPr lang="en-US" sz="1200" b="1" dirty="0" smtClean="0">
                <a:latin typeface="+mn-lt"/>
                <a:cs typeface="Calibri"/>
              </a:rPr>
              <a:t>the </a:t>
            </a:r>
            <a:r>
              <a:rPr lang="en-US" sz="1200" b="1" spc="-5" dirty="0" smtClean="0">
                <a:latin typeface="+mn-lt"/>
                <a:cs typeface="Calibri"/>
              </a:rPr>
              <a:t>Gulf </a:t>
            </a:r>
            <a:r>
              <a:rPr lang="en-US" sz="1200" b="1" dirty="0" smtClean="0">
                <a:latin typeface="+mn-lt"/>
                <a:cs typeface="Calibri"/>
              </a:rPr>
              <a:t>St</a:t>
            </a:r>
            <a:r>
              <a:rPr lang="en-US" sz="1200" b="1" spc="-25" dirty="0" smtClean="0">
                <a:latin typeface="+mn-lt"/>
                <a:cs typeface="Calibri"/>
              </a:rPr>
              <a:t>r</a:t>
            </a:r>
            <a:r>
              <a:rPr lang="en-US" sz="1200" b="1" spc="-5" dirty="0" smtClean="0">
                <a:latin typeface="+mn-lt"/>
                <a:cs typeface="Calibri"/>
              </a:rPr>
              <a:t>eam</a:t>
            </a:r>
            <a:r>
              <a:rPr lang="en-US" sz="1200" b="1" dirty="0" smtClean="0">
                <a:latin typeface="+mn-lt"/>
                <a:cs typeface="Calibri"/>
              </a:rPr>
              <a:t>,</a:t>
            </a:r>
            <a:r>
              <a:rPr lang="en-US" sz="1200" b="1" spc="5" dirty="0" smtClean="0">
                <a:latin typeface="+mn-lt"/>
                <a:cs typeface="Calibri"/>
              </a:rPr>
              <a:t> </a:t>
            </a:r>
            <a:r>
              <a:rPr lang="en-US" sz="1200" b="1" spc="-5" dirty="0" smtClean="0">
                <a:latin typeface="+mn-lt"/>
                <a:cs typeface="Calibri"/>
              </a:rPr>
              <a:t>cl</a:t>
            </a:r>
            <a:r>
              <a:rPr lang="en-US" sz="1200" b="1" spc="5" dirty="0" smtClean="0">
                <a:latin typeface="+mn-lt"/>
                <a:cs typeface="Calibri"/>
              </a:rPr>
              <a:t>o</a:t>
            </a:r>
            <a:r>
              <a:rPr lang="en-US" sz="1200" b="1" dirty="0" smtClean="0">
                <a:latin typeface="+mn-lt"/>
                <a:cs typeface="Calibri"/>
              </a:rPr>
              <a:t>sing the su</a:t>
            </a:r>
            <a:r>
              <a:rPr lang="en-US" sz="1200" b="1" spc="-10" dirty="0" smtClean="0">
                <a:latin typeface="+mn-lt"/>
                <a:cs typeface="Calibri"/>
              </a:rPr>
              <a:t>b</a:t>
            </a:r>
            <a:r>
              <a:rPr lang="en-US" sz="1200" b="1" dirty="0" smtClean="0">
                <a:latin typeface="+mn-lt"/>
                <a:cs typeface="Calibri"/>
              </a:rPr>
              <a:t>t</a:t>
            </a:r>
            <a:r>
              <a:rPr lang="en-US" sz="1200" b="1" spc="-25" dirty="0" smtClean="0">
                <a:latin typeface="+mn-lt"/>
                <a:cs typeface="Calibri"/>
              </a:rPr>
              <a:t>r</a:t>
            </a:r>
            <a:r>
              <a:rPr lang="en-US" sz="1200" b="1" dirty="0" smtClean="0">
                <a:latin typeface="+mn-lt"/>
                <a:cs typeface="Calibri"/>
              </a:rPr>
              <a:t>opi</a:t>
            </a:r>
            <a:r>
              <a:rPr lang="en-US" sz="1200" b="1" spc="-10" dirty="0" smtClean="0">
                <a:latin typeface="+mn-lt"/>
                <a:cs typeface="Calibri"/>
              </a:rPr>
              <a:t>c</a:t>
            </a:r>
            <a:r>
              <a:rPr lang="en-US" sz="1200" b="1" dirty="0" smtClean="0">
                <a:latin typeface="+mn-lt"/>
                <a:cs typeface="Calibri"/>
              </a:rPr>
              <a:t>al </a:t>
            </a:r>
            <a:r>
              <a:rPr lang="en-US" sz="1200" b="1" spc="-5" dirty="0" smtClean="0">
                <a:latin typeface="+mn-lt"/>
                <a:cs typeface="Calibri"/>
              </a:rPr>
              <a:t>gy</a:t>
            </a:r>
            <a:r>
              <a:rPr lang="en-US" sz="1200" b="1" spc="-25" dirty="0" smtClean="0">
                <a:latin typeface="+mn-lt"/>
                <a:cs typeface="Calibri"/>
              </a:rPr>
              <a:t>r</a:t>
            </a:r>
            <a:r>
              <a:rPr lang="en-US" sz="1200" b="1" dirty="0" smtClean="0">
                <a:latin typeface="+mn-lt"/>
                <a:cs typeface="Calibri"/>
              </a:rPr>
              <a:t>e ci</a:t>
            </a:r>
            <a:r>
              <a:rPr lang="en-US" sz="1200" b="1" spc="-30" dirty="0" smtClean="0">
                <a:latin typeface="+mn-lt"/>
                <a:cs typeface="Calibri"/>
              </a:rPr>
              <a:t>r</a:t>
            </a:r>
            <a:r>
              <a:rPr lang="en-US" sz="1200" b="1" spc="-5" dirty="0" smtClean="0">
                <a:latin typeface="+mn-lt"/>
                <a:cs typeface="Calibri"/>
              </a:rPr>
              <a:t>cul</a:t>
            </a:r>
            <a:r>
              <a:rPr lang="en-US" sz="1200" b="1" spc="-15" dirty="0" smtClean="0">
                <a:latin typeface="+mn-lt"/>
                <a:cs typeface="Calibri"/>
              </a:rPr>
              <a:t>a</a:t>
            </a:r>
            <a:r>
              <a:rPr lang="en-US" sz="1200" b="1" dirty="0" smtClean="0">
                <a:latin typeface="+mn-lt"/>
                <a:cs typeface="Calibri"/>
              </a:rPr>
              <a:t>tion in the</a:t>
            </a:r>
            <a:r>
              <a:rPr lang="en-US" sz="1200" b="1" spc="5" dirty="0" smtClean="0">
                <a:latin typeface="+mn-lt"/>
                <a:cs typeface="Calibri"/>
              </a:rPr>
              <a:t> </a:t>
            </a:r>
            <a:r>
              <a:rPr lang="en-US" sz="1200" b="1" dirty="0" smtClean="0">
                <a:latin typeface="+mn-lt"/>
                <a:cs typeface="Calibri"/>
              </a:rPr>
              <a:t>North </a:t>
            </a:r>
            <a:r>
              <a:rPr lang="en-US" sz="1200" b="1" spc="-55" dirty="0" smtClean="0">
                <a:latin typeface="+mn-lt"/>
                <a:cs typeface="Calibri"/>
              </a:rPr>
              <a:t>A</a:t>
            </a:r>
            <a:r>
              <a:rPr lang="en-US" sz="1200" b="1" dirty="0" smtClean="0">
                <a:latin typeface="+mn-lt"/>
                <a:cs typeface="Calibri"/>
              </a:rPr>
              <a:t>tla</a:t>
            </a:r>
            <a:r>
              <a:rPr lang="en-US" sz="1200" b="1" spc="-20" dirty="0" smtClean="0">
                <a:latin typeface="+mn-lt"/>
                <a:cs typeface="Calibri"/>
              </a:rPr>
              <a:t>n</a:t>
            </a:r>
            <a:r>
              <a:rPr lang="en-US" sz="1200" b="1" dirty="0" smtClean="0">
                <a:latin typeface="+mn-lt"/>
                <a:cs typeface="Calibri"/>
              </a:rPr>
              <a:t>tic</a:t>
            </a:r>
            <a:endParaRPr lang="en-US" sz="1200" dirty="0" smtClean="0">
              <a:latin typeface="+mn-lt"/>
              <a:cs typeface="Calibri"/>
            </a:endParaRPr>
          </a:p>
          <a:p>
            <a:pPr marL="588645" marR="190500" indent="-408305">
              <a:lnSpc>
                <a:spcPct val="100499"/>
              </a:lnSpc>
              <a:spcBef>
                <a:spcPts val="660"/>
              </a:spcBef>
              <a:buFont typeface="Calibri"/>
              <a:buAutoNum type="alphaUcParenBoth"/>
              <a:tabLst>
                <a:tab pos="589280" algn="l"/>
              </a:tabLst>
            </a:pPr>
            <a:r>
              <a:rPr lang="en-US" sz="1200" b="1" spc="-5" dirty="0" smtClean="0">
                <a:latin typeface="+mn-lt"/>
                <a:cs typeface="Calibri"/>
              </a:rPr>
              <a:t>Th</a:t>
            </a:r>
            <a:r>
              <a:rPr lang="en-US" sz="1200" b="1" dirty="0" smtClean="0">
                <a:latin typeface="+mn-lt"/>
                <a:cs typeface="Calibri"/>
              </a:rPr>
              <a:t>e p</a:t>
            </a:r>
            <a:r>
              <a:rPr lang="en-US" sz="1200" b="1" spc="-30" dirty="0" smtClean="0">
                <a:latin typeface="+mn-lt"/>
                <a:cs typeface="Calibri"/>
              </a:rPr>
              <a:t>h</a:t>
            </a:r>
            <a:r>
              <a:rPr lang="en-US" sz="1200" b="1" spc="-15" dirty="0" smtClean="0">
                <a:latin typeface="+mn-lt"/>
                <a:cs typeface="Calibri"/>
              </a:rPr>
              <a:t>y</a:t>
            </a:r>
            <a:r>
              <a:rPr lang="en-US" sz="1200" b="1" dirty="0" smtClean="0">
                <a:latin typeface="+mn-lt"/>
                <a:cs typeface="Calibri"/>
              </a:rPr>
              <a:t>sics</a:t>
            </a:r>
            <a:r>
              <a:rPr lang="en-US" sz="1200" b="1" spc="-5" dirty="0" smtClean="0">
                <a:latin typeface="+mn-lt"/>
                <a:cs typeface="Calibri"/>
              </a:rPr>
              <a:t> </a:t>
            </a:r>
            <a:r>
              <a:rPr lang="en-US" sz="1200" b="1" dirty="0" smtClean="0">
                <a:latin typeface="+mn-lt"/>
                <a:cs typeface="Calibri"/>
              </a:rPr>
              <a:t>of</a:t>
            </a:r>
            <a:r>
              <a:rPr lang="en-US" sz="1200" b="1" spc="5" dirty="0" smtClean="0">
                <a:latin typeface="+mn-lt"/>
                <a:cs typeface="Calibri"/>
              </a:rPr>
              <a:t> </a:t>
            </a:r>
            <a:r>
              <a:rPr lang="en-US" sz="1200" b="1" dirty="0" smtClean="0">
                <a:latin typeface="+mn-lt"/>
                <a:cs typeface="Calibri"/>
              </a:rPr>
              <a:t>the Florida </a:t>
            </a:r>
            <a:r>
              <a:rPr lang="en-US" sz="1200" b="1" spc="-5" dirty="0" smtClean="0">
                <a:latin typeface="+mn-lt"/>
                <a:cs typeface="Calibri"/>
              </a:rPr>
              <a:t>Cur</a:t>
            </a:r>
            <a:r>
              <a:rPr lang="en-US" sz="1200" b="1" spc="-20" dirty="0" smtClean="0">
                <a:latin typeface="+mn-lt"/>
                <a:cs typeface="Calibri"/>
              </a:rPr>
              <a:t>r</a:t>
            </a:r>
            <a:r>
              <a:rPr lang="en-US" sz="1200" b="1" spc="-5" dirty="0" smtClean="0">
                <a:latin typeface="+mn-lt"/>
                <a:cs typeface="Calibri"/>
              </a:rPr>
              <a:t>e</a:t>
            </a:r>
            <a:r>
              <a:rPr lang="en-US" sz="1200" b="1" spc="-20" dirty="0" smtClean="0">
                <a:latin typeface="+mn-lt"/>
                <a:cs typeface="Calibri"/>
              </a:rPr>
              <a:t>n</a:t>
            </a:r>
            <a:r>
              <a:rPr lang="en-US" sz="1200" b="1" dirty="0" smtClean="0">
                <a:latin typeface="+mn-lt"/>
                <a:cs typeface="Calibri"/>
              </a:rPr>
              <a:t>t</a:t>
            </a:r>
            <a:r>
              <a:rPr lang="en-US" sz="1200" b="1" spc="10" dirty="0" smtClean="0">
                <a:latin typeface="+mn-lt"/>
                <a:cs typeface="Calibri"/>
              </a:rPr>
              <a:t> </a:t>
            </a:r>
            <a:r>
              <a:rPr lang="en-US" sz="1200" b="1" dirty="0" smtClean="0">
                <a:latin typeface="+mn-lt"/>
                <a:cs typeface="Calibri"/>
              </a:rPr>
              <a:t>imply</a:t>
            </a:r>
            <a:r>
              <a:rPr lang="en-US" sz="1200" b="1" spc="-5" dirty="0" smtClean="0">
                <a:latin typeface="+mn-lt"/>
                <a:cs typeface="Calibri"/>
              </a:rPr>
              <a:t> </a:t>
            </a:r>
            <a:r>
              <a:rPr lang="en-US" sz="1200" b="1" dirty="0" smtClean="0">
                <a:latin typeface="+mn-lt"/>
                <a:cs typeface="Calibri"/>
              </a:rPr>
              <a:t>th</a:t>
            </a:r>
            <a:r>
              <a:rPr lang="en-US" sz="1200" b="1" spc="-25" dirty="0" smtClean="0">
                <a:latin typeface="+mn-lt"/>
                <a:cs typeface="Calibri"/>
              </a:rPr>
              <a:t>a</a:t>
            </a:r>
            <a:r>
              <a:rPr lang="en-US" sz="1200" b="1" dirty="0" smtClean="0">
                <a:latin typeface="+mn-lt"/>
                <a:cs typeface="Calibri"/>
              </a:rPr>
              <a:t>t </a:t>
            </a:r>
            <a:r>
              <a:rPr lang="en-US" sz="1200" b="1" spc="-5" dirty="0" smtClean="0">
                <a:latin typeface="+mn-lt"/>
                <a:cs typeface="Calibri"/>
              </a:rPr>
              <a:t>chan</a:t>
            </a:r>
            <a:r>
              <a:rPr lang="en-US" sz="1200" b="1" spc="-20" dirty="0" smtClean="0">
                <a:latin typeface="+mn-lt"/>
                <a:cs typeface="Calibri"/>
              </a:rPr>
              <a:t>g</a:t>
            </a:r>
            <a:r>
              <a:rPr lang="en-US" sz="1200" b="1" spc="-5" dirty="0" smtClean="0">
                <a:latin typeface="+mn-lt"/>
                <a:cs typeface="Calibri"/>
              </a:rPr>
              <a:t>e</a:t>
            </a:r>
            <a:r>
              <a:rPr lang="en-US" sz="1200" b="1" dirty="0" smtClean="0">
                <a:latin typeface="+mn-lt"/>
                <a:cs typeface="Calibri"/>
              </a:rPr>
              <a:t>s in its </a:t>
            </a:r>
            <a:r>
              <a:rPr lang="en-US" sz="1200" b="1" spc="-5" dirty="0" smtClean="0">
                <a:latin typeface="+mn-lt"/>
                <a:cs typeface="Calibri"/>
              </a:rPr>
              <a:t>flo</a:t>
            </a:r>
            <a:r>
              <a:rPr lang="en-US" sz="1200" b="1" dirty="0" smtClean="0">
                <a:latin typeface="+mn-lt"/>
                <a:cs typeface="Calibri"/>
              </a:rPr>
              <a:t>w</a:t>
            </a:r>
            <a:r>
              <a:rPr lang="en-US" sz="1200" b="1" spc="5" dirty="0" smtClean="0">
                <a:latin typeface="+mn-lt"/>
                <a:cs typeface="Calibri"/>
              </a:rPr>
              <a:t> </a:t>
            </a:r>
            <a:r>
              <a:rPr lang="en-US" sz="1200" b="1" dirty="0" smtClean="0">
                <a:latin typeface="+mn-lt"/>
                <a:cs typeface="Calibri"/>
              </a:rPr>
              <a:t>a</a:t>
            </a:r>
            <a:r>
              <a:rPr lang="en-US" sz="1200" b="1" spc="-20" dirty="0" smtClean="0">
                <a:latin typeface="+mn-lt"/>
                <a:cs typeface="Calibri"/>
              </a:rPr>
              <a:t>r</a:t>
            </a:r>
            <a:r>
              <a:rPr lang="en-US" sz="1200" b="1" dirty="0" smtClean="0">
                <a:latin typeface="+mn-lt"/>
                <a:cs typeface="Calibri"/>
              </a:rPr>
              <a:t>e associ</a:t>
            </a:r>
            <a:r>
              <a:rPr lang="en-US" sz="1200" b="1" spc="-20" dirty="0" smtClean="0">
                <a:latin typeface="+mn-lt"/>
                <a:cs typeface="Calibri"/>
              </a:rPr>
              <a:t>a</a:t>
            </a:r>
            <a:r>
              <a:rPr lang="en-US" sz="1200" b="1" spc="-25" dirty="0" smtClean="0">
                <a:latin typeface="+mn-lt"/>
                <a:cs typeface="Calibri"/>
              </a:rPr>
              <a:t>t</a:t>
            </a:r>
            <a:r>
              <a:rPr lang="en-US" sz="1200" b="1" spc="-5" dirty="0" smtClean="0">
                <a:latin typeface="+mn-lt"/>
                <a:cs typeface="Calibri"/>
              </a:rPr>
              <a:t>e</a:t>
            </a:r>
            <a:r>
              <a:rPr lang="en-US" sz="1200" b="1" dirty="0" smtClean="0">
                <a:latin typeface="+mn-lt"/>
                <a:cs typeface="Calibri"/>
              </a:rPr>
              <a:t>d </a:t>
            </a:r>
            <a:r>
              <a:rPr lang="en-US" sz="1200" b="1" spc="-5" dirty="0" smtClean="0">
                <a:latin typeface="+mn-lt"/>
                <a:cs typeface="Calibri"/>
              </a:rPr>
              <a:t>wit</a:t>
            </a:r>
            <a:r>
              <a:rPr lang="en-US" sz="1200" b="1" dirty="0" smtClean="0">
                <a:latin typeface="+mn-lt"/>
                <a:cs typeface="Calibri"/>
              </a:rPr>
              <a:t>h s</a:t>
            </a:r>
            <a:r>
              <a:rPr lang="en-US" sz="1200" b="1" spc="-5" dirty="0" smtClean="0">
                <a:latin typeface="+mn-lt"/>
                <a:cs typeface="Calibri"/>
              </a:rPr>
              <a:t>e</a:t>
            </a:r>
            <a:r>
              <a:rPr lang="en-US" sz="1200" b="1" dirty="0" smtClean="0">
                <a:latin typeface="+mn-lt"/>
                <a:cs typeface="Calibri"/>
              </a:rPr>
              <a:t>a l</a:t>
            </a:r>
            <a:r>
              <a:rPr lang="en-US" sz="1200" b="1" spc="-15" dirty="0" smtClean="0">
                <a:latin typeface="+mn-lt"/>
                <a:cs typeface="Calibri"/>
              </a:rPr>
              <a:t>e</a:t>
            </a:r>
            <a:r>
              <a:rPr lang="en-US" sz="1200" b="1" spc="-20" dirty="0" smtClean="0">
                <a:latin typeface="+mn-lt"/>
                <a:cs typeface="Calibri"/>
              </a:rPr>
              <a:t>v</a:t>
            </a:r>
            <a:r>
              <a:rPr lang="en-US" sz="1200" b="1" spc="-5" dirty="0" smtClean="0">
                <a:latin typeface="+mn-lt"/>
                <a:cs typeface="Calibri"/>
              </a:rPr>
              <a:t>e</a:t>
            </a:r>
            <a:r>
              <a:rPr lang="en-US" sz="1200" b="1" dirty="0" smtClean="0">
                <a:latin typeface="+mn-lt"/>
                <a:cs typeface="Calibri"/>
              </a:rPr>
              <a:t>l</a:t>
            </a:r>
            <a:r>
              <a:rPr lang="en-US" sz="1200" b="1" spc="10" dirty="0" smtClean="0">
                <a:latin typeface="+mn-lt"/>
                <a:cs typeface="Calibri"/>
              </a:rPr>
              <a:t> </a:t>
            </a:r>
            <a:r>
              <a:rPr lang="en-US" sz="1200" b="1" spc="-5" dirty="0" smtClean="0">
                <a:latin typeface="+mn-lt"/>
                <a:cs typeface="Calibri"/>
              </a:rPr>
              <a:t>chan</a:t>
            </a:r>
            <a:r>
              <a:rPr lang="en-US" sz="1200" b="1" spc="-20" dirty="0" smtClean="0">
                <a:latin typeface="+mn-lt"/>
                <a:cs typeface="Calibri"/>
              </a:rPr>
              <a:t>g</a:t>
            </a:r>
            <a:r>
              <a:rPr lang="en-US" sz="1200" b="1" spc="-5" dirty="0" smtClean="0">
                <a:latin typeface="+mn-lt"/>
                <a:cs typeface="Calibri"/>
              </a:rPr>
              <a:t>e</a:t>
            </a:r>
            <a:r>
              <a:rPr lang="en-US" sz="1200" b="1" dirty="0" smtClean="0">
                <a:latin typeface="+mn-lt"/>
                <a:cs typeface="Calibri"/>
              </a:rPr>
              <a:t>s</a:t>
            </a:r>
            <a:r>
              <a:rPr lang="en-US" sz="1200" b="1" spc="-5" dirty="0" smtClean="0">
                <a:latin typeface="+mn-lt"/>
                <a:cs typeface="Calibri"/>
              </a:rPr>
              <a:t> </a:t>
            </a:r>
            <a:r>
              <a:rPr lang="en-US" sz="1200" b="1" dirty="0" smtClean="0">
                <a:latin typeface="+mn-lt"/>
                <a:cs typeface="Calibri"/>
              </a:rPr>
              <a:t>along</a:t>
            </a:r>
            <a:r>
              <a:rPr lang="en-US" sz="1200" b="1" spc="-5" dirty="0" smtClean="0">
                <a:latin typeface="+mn-lt"/>
                <a:cs typeface="Calibri"/>
              </a:rPr>
              <a:t> </a:t>
            </a:r>
            <a:r>
              <a:rPr lang="en-US" sz="1200" b="1" dirty="0" smtClean="0">
                <a:latin typeface="+mn-lt"/>
                <a:cs typeface="Calibri"/>
              </a:rPr>
              <a:t>the </a:t>
            </a:r>
            <a:r>
              <a:rPr lang="en-US" sz="1200" b="1" spc="-5" dirty="0" smtClean="0">
                <a:latin typeface="+mn-lt"/>
                <a:cs typeface="Calibri"/>
              </a:rPr>
              <a:t>ea</a:t>
            </a:r>
            <a:r>
              <a:rPr lang="en-US" sz="1200" b="1" spc="-20" dirty="0" smtClean="0">
                <a:latin typeface="+mn-lt"/>
                <a:cs typeface="Calibri"/>
              </a:rPr>
              <a:t>s</a:t>
            </a:r>
            <a:r>
              <a:rPr lang="en-US" sz="1200" b="1" dirty="0" smtClean="0">
                <a:latin typeface="+mn-lt"/>
                <a:cs typeface="Calibri"/>
              </a:rPr>
              <a:t>t </a:t>
            </a:r>
            <a:r>
              <a:rPr lang="en-US" sz="1200" b="1" spc="-10" dirty="0" smtClean="0">
                <a:latin typeface="+mn-lt"/>
                <a:cs typeface="Calibri"/>
              </a:rPr>
              <a:t>c</a:t>
            </a:r>
            <a:r>
              <a:rPr lang="en-US" sz="1200" b="1" dirty="0" smtClean="0">
                <a:latin typeface="+mn-lt"/>
                <a:cs typeface="Calibri"/>
              </a:rPr>
              <a:t>oa</a:t>
            </a:r>
            <a:r>
              <a:rPr lang="en-US" sz="1200" b="1" spc="-20" dirty="0" smtClean="0">
                <a:latin typeface="+mn-lt"/>
                <a:cs typeface="Calibri"/>
              </a:rPr>
              <a:t>s</a:t>
            </a:r>
            <a:r>
              <a:rPr lang="en-US" sz="1200" b="1" dirty="0" smtClean="0">
                <a:latin typeface="+mn-lt"/>
                <a:cs typeface="Calibri"/>
              </a:rPr>
              <a:t>t of</a:t>
            </a:r>
            <a:r>
              <a:rPr lang="en-US" sz="1200" b="1" spc="5" dirty="0" smtClean="0">
                <a:latin typeface="+mn-lt"/>
                <a:cs typeface="Calibri"/>
              </a:rPr>
              <a:t> </a:t>
            </a:r>
            <a:r>
              <a:rPr lang="en-US" sz="1200" b="1" spc="-25" dirty="0" smtClean="0">
                <a:latin typeface="+mn-lt"/>
                <a:cs typeface="Calibri"/>
              </a:rPr>
              <a:t>U</a:t>
            </a:r>
            <a:r>
              <a:rPr lang="en-US" sz="1200" b="1" spc="-5" dirty="0" smtClean="0">
                <a:latin typeface="+mn-lt"/>
                <a:cs typeface="Calibri"/>
              </a:rPr>
              <a:t>.S.</a:t>
            </a:r>
            <a:r>
              <a:rPr lang="en-US" sz="1200" b="1" dirty="0" smtClean="0">
                <a:latin typeface="+mn-lt"/>
                <a:cs typeface="Calibri"/>
              </a:rPr>
              <a:t>: a </a:t>
            </a:r>
            <a:r>
              <a:rPr lang="en-US" sz="1200" b="1" spc="-15" dirty="0" smtClean="0">
                <a:latin typeface="+mn-lt"/>
                <a:cs typeface="Calibri"/>
              </a:rPr>
              <a:t>w</a:t>
            </a:r>
            <a:r>
              <a:rPr lang="en-US" sz="1200" b="1" spc="-5" dirty="0" smtClean="0">
                <a:latin typeface="+mn-lt"/>
                <a:cs typeface="Calibri"/>
              </a:rPr>
              <a:t>eak </a:t>
            </a:r>
            <a:r>
              <a:rPr lang="en-US" sz="1200" b="1" dirty="0" smtClean="0">
                <a:latin typeface="+mn-lt"/>
                <a:cs typeface="Calibri"/>
              </a:rPr>
              <a:t>(</a:t>
            </a:r>
            <a:r>
              <a:rPr lang="en-US" sz="1200" b="1" spc="-20" dirty="0" smtClean="0">
                <a:latin typeface="+mn-lt"/>
                <a:cs typeface="Calibri"/>
              </a:rPr>
              <a:t>s</a:t>
            </a:r>
            <a:r>
              <a:rPr lang="en-US" sz="1200" b="1" dirty="0" smtClean="0">
                <a:latin typeface="+mn-lt"/>
                <a:cs typeface="Calibri"/>
              </a:rPr>
              <a:t>t</a:t>
            </a:r>
            <a:r>
              <a:rPr lang="en-US" sz="1200" b="1" spc="-25" dirty="0" smtClean="0">
                <a:latin typeface="+mn-lt"/>
                <a:cs typeface="Calibri"/>
              </a:rPr>
              <a:t>r</a:t>
            </a:r>
            <a:r>
              <a:rPr lang="en-US" sz="1200" b="1" dirty="0" smtClean="0">
                <a:latin typeface="+mn-lt"/>
                <a:cs typeface="Calibri"/>
              </a:rPr>
              <a:t>ong) Florida </a:t>
            </a:r>
            <a:r>
              <a:rPr lang="en-US" sz="1200" b="1" spc="-5" dirty="0" smtClean="0">
                <a:latin typeface="+mn-lt"/>
                <a:cs typeface="Calibri"/>
              </a:rPr>
              <a:t>Cur</a:t>
            </a:r>
            <a:r>
              <a:rPr lang="en-US" sz="1200" b="1" spc="-20" dirty="0" smtClean="0">
                <a:latin typeface="+mn-lt"/>
                <a:cs typeface="Calibri"/>
              </a:rPr>
              <a:t>r</a:t>
            </a:r>
            <a:r>
              <a:rPr lang="en-US" sz="1200" b="1" spc="-5" dirty="0" smtClean="0">
                <a:latin typeface="+mn-lt"/>
                <a:cs typeface="Calibri"/>
              </a:rPr>
              <a:t>e</a:t>
            </a:r>
            <a:r>
              <a:rPr lang="en-US" sz="1200" b="1" spc="-20" dirty="0" smtClean="0">
                <a:latin typeface="+mn-lt"/>
                <a:cs typeface="Calibri"/>
              </a:rPr>
              <a:t>n</a:t>
            </a:r>
            <a:r>
              <a:rPr lang="en-US" sz="1200" b="1" dirty="0" smtClean="0">
                <a:latin typeface="+mn-lt"/>
                <a:cs typeface="Calibri"/>
              </a:rPr>
              <a:t>t</a:t>
            </a:r>
            <a:r>
              <a:rPr lang="en-US" sz="1200" b="1" spc="10" dirty="0" smtClean="0">
                <a:latin typeface="+mn-lt"/>
                <a:cs typeface="Calibri"/>
              </a:rPr>
              <a:t> </a:t>
            </a:r>
            <a:r>
              <a:rPr lang="en-US" sz="1200" b="1" spc="-5" dirty="0" smtClean="0">
                <a:latin typeface="+mn-lt"/>
                <a:cs typeface="Calibri"/>
              </a:rPr>
              <a:t>flo</a:t>
            </a:r>
            <a:r>
              <a:rPr lang="en-US" sz="1200" b="1" dirty="0" smtClean="0">
                <a:latin typeface="+mn-lt"/>
                <a:cs typeface="Calibri"/>
              </a:rPr>
              <a:t>w</a:t>
            </a:r>
            <a:r>
              <a:rPr lang="en-US" sz="1200" b="1" spc="5" dirty="0" smtClean="0">
                <a:latin typeface="+mn-lt"/>
                <a:cs typeface="Calibri"/>
              </a:rPr>
              <a:t> </a:t>
            </a:r>
            <a:r>
              <a:rPr lang="en-US" sz="1200" b="1" dirty="0" smtClean="0">
                <a:latin typeface="+mn-lt"/>
                <a:cs typeface="Calibri"/>
              </a:rPr>
              <a:t>is</a:t>
            </a:r>
            <a:r>
              <a:rPr lang="en-US" sz="1200" b="1" spc="5" dirty="0" smtClean="0">
                <a:latin typeface="+mn-lt"/>
                <a:cs typeface="Calibri"/>
              </a:rPr>
              <a:t> </a:t>
            </a:r>
            <a:r>
              <a:rPr lang="en-US" sz="1200" b="1" dirty="0" smtClean="0">
                <a:latin typeface="+mn-lt"/>
                <a:cs typeface="Calibri"/>
              </a:rPr>
              <a:t>associ</a:t>
            </a:r>
            <a:r>
              <a:rPr lang="en-US" sz="1200" b="1" spc="-20" dirty="0" smtClean="0">
                <a:latin typeface="+mn-lt"/>
                <a:cs typeface="Calibri"/>
              </a:rPr>
              <a:t>a</a:t>
            </a:r>
            <a:r>
              <a:rPr lang="en-US" sz="1200" b="1" spc="-25" dirty="0" smtClean="0">
                <a:latin typeface="+mn-lt"/>
                <a:cs typeface="Calibri"/>
              </a:rPr>
              <a:t>t</a:t>
            </a:r>
            <a:r>
              <a:rPr lang="en-US" sz="1200" b="1" spc="-5" dirty="0" smtClean="0">
                <a:latin typeface="+mn-lt"/>
                <a:cs typeface="Calibri"/>
              </a:rPr>
              <a:t>e</a:t>
            </a:r>
            <a:r>
              <a:rPr lang="en-US" sz="1200" b="1" dirty="0" smtClean="0">
                <a:latin typeface="+mn-lt"/>
                <a:cs typeface="Calibri"/>
              </a:rPr>
              <a:t>d </a:t>
            </a:r>
            <a:r>
              <a:rPr lang="en-US" sz="1200" b="1" spc="-5" dirty="0" smtClean="0">
                <a:latin typeface="+mn-lt"/>
                <a:cs typeface="Calibri"/>
              </a:rPr>
              <a:t>wit</a:t>
            </a:r>
            <a:r>
              <a:rPr lang="en-US" sz="1200" b="1" dirty="0" smtClean="0">
                <a:latin typeface="+mn-lt"/>
                <a:cs typeface="Calibri"/>
              </a:rPr>
              <a:t>h higher</a:t>
            </a:r>
            <a:r>
              <a:rPr lang="en-US" sz="1200" b="1" spc="-5" dirty="0" smtClean="0">
                <a:latin typeface="+mn-lt"/>
                <a:cs typeface="Calibri"/>
              </a:rPr>
              <a:t> </a:t>
            </a:r>
            <a:r>
              <a:rPr lang="en-US" sz="1200" b="1" dirty="0" smtClean="0">
                <a:latin typeface="+mn-lt"/>
                <a:cs typeface="Calibri"/>
              </a:rPr>
              <a:t>(l</a:t>
            </a:r>
            <a:r>
              <a:rPr lang="en-US" sz="1200" b="1" spc="-5" dirty="0" smtClean="0">
                <a:latin typeface="+mn-lt"/>
                <a:cs typeface="Calibri"/>
              </a:rPr>
              <a:t>o</a:t>
            </a:r>
            <a:r>
              <a:rPr lang="en-US" sz="1200" b="1" spc="-15" dirty="0" smtClean="0">
                <a:latin typeface="+mn-lt"/>
                <a:cs typeface="Calibri"/>
              </a:rPr>
              <a:t>w</a:t>
            </a:r>
            <a:r>
              <a:rPr lang="en-US" sz="1200" b="1" spc="-5" dirty="0" smtClean="0">
                <a:latin typeface="+mn-lt"/>
                <a:cs typeface="Calibri"/>
              </a:rPr>
              <a:t>er</a:t>
            </a:r>
            <a:r>
              <a:rPr lang="en-US" sz="1200" b="1" dirty="0" smtClean="0">
                <a:latin typeface="+mn-lt"/>
                <a:cs typeface="Calibri"/>
              </a:rPr>
              <a:t>)</a:t>
            </a:r>
            <a:r>
              <a:rPr lang="en-US" sz="1200" b="1" spc="10" dirty="0" smtClean="0">
                <a:latin typeface="+mn-lt"/>
                <a:cs typeface="Calibri"/>
              </a:rPr>
              <a:t> </a:t>
            </a:r>
            <a:r>
              <a:rPr lang="en-US" sz="1200" b="1" dirty="0" smtClean="0">
                <a:latin typeface="+mn-lt"/>
                <a:cs typeface="Calibri"/>
              </a:rPr>
              <a:t>sea l</a:t>
            </a:r>
            <a:r>
              <a:rPr lang="en-US" sz="1200" b="1" spc="-10" dirty="0" smtClean="0">
                <a:latin typeface="+mn-lt"/>
                <a:cs typeface="Calibri"/>
              </a:rPr>
              <a:t>e</a:t>
            </a:r>
            <a:r>
              <a:rPr lang="en-US" sz="1200" b="1" spc="-20" dirty="0" smtClean="0">
                <a:latin typeface="+mn-lt"/>
                <a:cs typeface="Calibri"/>
              </a:rPr>
              <a:t>v</a:t>
            </a:r>
            <a:r>
              <a:rPr lang="en-US" sz="1200" b="1" spc="-5" dirty="0" smtClean="0">
                <a:latin typeface="+mn-lt"/>
                <a:cs typeface="Calibri"/>
              </a:rPr>
              <a:t>e</a:t>
            </a:r>
            <a:r>
              <a:rPr lang="en-US" sz="1200" b="1" dirty="0" smtClean="0">
                <a:latin typeface="+mn-lt"/>
                <a:cs typeface="Calibri"/>
              </a:rPr>
              <a:t>l</a:t>
            </a:r>
            <a:r>
              <a:rPr lang="en-US" sz="1200" b="1" spc="5" dirty="0" smtClean="0">
                <a:latin typeface="+mn-lt"/>
                <a:cs typeface="Calibri"/>
              </a:rPr>
              <a:t> </a:t>
            </a:r>
            <a:r>
              <a:rPr lang="en-US" sz="1200" b="1" dirty="0" smtClean="0">
                <a:latin typeface="+mn-lt"/>
                <a:cs typeface="Calibri"/>
              </a:rPr>
              <a:t>than usual</a:t>
            </a:r>
            <a:r>
              <a:rPr lang="en-US" sz="1200" b="1" spc="-10" dirty="0" smtClean="0">
                <a:latin typeface="+mn-lt"/>
                <a:cs typeface="Calibri"/>
              </a:rPr>
              <a:t> </a:t>
            </a:r>
            <a:r>
              <a:rPr lang="en-US" sz="1200" b="1" dirty="0" smtClean="0">
                <a:latin typeface="+mn-lt"/>
                <a:cs typeface="Calibri"/>
              </a:rPr>
              <a:t>along</a:t>
            </a:r>
            <a:r>
              <a:rPr lang="en-US" sz="1200" b="1" spc="-5" dirty="0" smtClean="0">
                <a:latin typeface="+mn-lt"/>
                <a:cs typeface="Calibri"/>
              </a:rPr>
              <a:t> </a:t>
            </a:r>
            <a:r>
              <a:rPr lang="en-US" sz="1200" b="1" dirty="0" smtClean="0">
                <a:latin typeface="+mn-lt"/>
                <a:cs typeface="Calibri"/>
              </a:rPr>
              <a:t>the </a:t>
            </a:r>
            <a:r>
              <a:rPr lang="en-US" sz="1200" b="1" spc="-25" dirty="0" smtClean="0">
                <a:latin typeface="+mn-lt"/>
                <a:cs typeface="Calibri"/>
              </a:rPr>
              <a:t>U</a:t>
            </a:r>
            <a:r>
              <a:rPr lang="en-US" sz="1200" b="1" spc="-5" dirty="0" smtClean="0">
                <a:latin typeface="+mn-lt"/>
                <a:cs typeface="Calibri"/>
              </a:rPr>
              <a:t>.S</a:t>
            </a:r>
            <a:r>
              <a:rPr lang="en-US" sz="1200" b="1" dirty="0" smtClean="0">
                <a:latin typeface="+mn-lt"/>
                <a:cs typeface="Calibri"/>
              </a:rPr>
              <a:t>. </a:t>
            </a:r>
            <a:r>
              <a:rPr lang="en-US" sz="1200" b="1" spc="-10" dirty="0" smtClean="0">
                <a:latin typeface="+mn-lt"/>
                <a:cs typeface="Calibri"/>
              </a:rPr>
              <a:t>c</a:t>
            </a:r>
            <a:r>
              <a:rPr lang="en-US" sz="1200" b="1" dirty="0" smtClean="0">
                <a:latin typeface="+mn-lt"/>
                <a:cs typeface="Calibri"/>
              </a:rPr>
              <a:t>oa</a:t>
            </a:r>
            <a:r>
              <a:rPr lang="en-US" sz="1200" b="1" spc="-20" dirty="0" smtClean="0">
                <a:latin typeface="+mn-lt"/>
                <a:cs typeface="Calibri"/>
              </a:rPr>
              <a:t>s</a:t>
            </a:r>
            <a:r>
              <a:rPr lang="en-US" sz="1200" b="1" dirty="0" smtClean="0">
                <a:latin typeface="+mn-lt"/>
                <a:cs typeface="Calibri"/>
              </a:rPr>
              <a:t>t</a:t>
            </a:r>
            <a:endParaRPr lang="en-US" sz="1200" dirty="0" smtClean="0">
              <a:latin typeface="+mn-lt"/>
              <a:cs typeface="Calibri"/>
            </a:endParaRPr>
          </a:p>
          <a:p>
            <a:pPr marL="588645" marR="516255" indent="-408305">
              <a:lnSpc>
                <a:spcPct val="100499"/>
              </a:lnSpc>
              <a:spcBef>
                <a:spcPts val="660"/>
              </a:spcBef>
              <a:buFont typeface="Calibri"/>
              <a:buAutoNum type="alphaUcParenBoth"/>
              <a:tabLst>
                <a:tab pos="589280" algn="l"/>
              </a:tabLst>
            </a:pPr>
            <a:r>
              <a:rPr lang="en-US" sz="1200" b="1" spc="-5" dirty="0" smtClean="0">
                <a:latin typeface="+mn-lt"/>
                <a:cs typeface="Calibri"/>
              </a:rPr>
              <a:t>Th</a:t>
            </a:r>
            <a:r>
              <a:rPr lang="en-US" sz="1200" b="1" dirty="0" smtClean="0">
                <a:latin typeface="+mn-lt"/>
                <a:cs typeface="Calibri"/>
              </a:rPr>
              <a:t>e Florida</a:t>
            </a:r>
            <a:r>
              <a:rPr lang="en-US" sz="1200" b="1" spc="-5" dirty="0" smtClean="0">
                <a:latin typeface="+mn-lt"/>
                <a:cs typeface="Calibri"/>
              </a:rPr>
              <a:t> Cur</a:t>
            </a:r>
            <a:r>
              <a:rPr lang="en-US" sz="1200" b="1" spc="-20" dirty="0" smtClean="0">
                <a:latin typeface="+mn-lt"/>
                <a:cs typeface="Calibri"/>
              </a:rPr>
              <a:t>r</a:t>
            </a:r>
            <a:r>
              <a:rPr lang="en-US" sz="1200" b="1" spc="-5" dirty="0" smtClean="0">
                <a:latin typeface="+mn-lt"/>
                <a:cs typeface="Calibri"/>
              </a:rPr>
              <a:t>e</a:t>
            </a:r>
            <a:r>
              <a:rPr lang="en-US" sz="1200" b="1" spc="-20" dirty="0" smtClean="0">
                <a:latin typeface="+mn-lt"/>
                <a:cs typeface="Calibri"/>
              </a:rPr>
              <a:t>n</a:t>
            </a:r>
            <a:r>
              <a:rPr lang="en-US" sz="1200" b="1" dirty="0" smtClean="0">
                <a:latin typeface="+mn-lt"/>
                <a:cs typeface="Calibri"/>
              </a:rPr>
              <a:t>t</a:t>
            </a:r>
            <a:r>
              <a:rPr lang="en-US" sz="1200" b="1" spc="5" dirty="0" smtClean="0">
                <a:latin typeface="+mn-lt"/>
                <a:cs typeface="Calibri"/>
              </a:rPr>
              <a:t> </a:t>
            </a:r>
            <a:r>
              <a:rPr lang="en-US" sz="1200" b="1" spc="-5" dirty="0" smtClean="0">
                <a:latin typeface="+mn-lt"/>
                <a:cs typeface="Calibri"/>
              </a:rPr>
              <a:t>flo</a:t>
            </a:r>
            <a:r>
              <a:rPr lang="en-US" sz="1200" b="1" dirty="0" smtClean="0">
                <a:latin typeface="+mn-lt"/>
                <a:cs typeface="Calibri"/>
              </a:rPr>
              <a:t>w</a:t>
            </a:r>
            <a:r>
              <a:rPr lang="en-US" sz="1200" b="1" spc="5" dirty="0" smtClean="0">
                <a:latin typeface="+mn-lt"/>
                <a:cs typeface="Calibri"/>
              </a:rPr>
              <a:t> </a:t>
            </a:r>
            <a:r>
              <a:rPr lang="en-US" sz="1200" b="1" dirty="0" smtClean="0">
                <a:latin typeface="+mn-lt"/>
                <a:cs typeface="Calibri"/>
              </a:rPr>
              <a:t>has been</a:t>
            </a:r>
            <a:r>
              <a:rPr lang="en-US" sz="1200" b="1" spc="-5" dirty="0" smtClean="0">
                <a:latin typeface="+mn-lt"/>
                <a:cs typeface="Calibri"/>
              </a:rPr>
              <a:t> </a:t>
            </a:r>
            <a:r>
              <a:rPr lang="en-US" sz="1200" b="1" spc="-10" dirty="0" smtClean="0">
                <a:latin typeface="+mn-lt"/>
                <a:cs typeface="Calibri"/>
              </a:rPr>
              <a:t>c</a:t>
            </a:r>
            <a:r>
              <a:rPr lang="en-US" sz="1200" b="1" dirty="0" smtClean="0">
                <a:latin typeface="+mn-lt"/>
                <a:cs typeface="Calibri"/>
              </a:rPr>
              <a:t>o</a:t>
            </a:r>
            <a:r>
              <a:rPr lang="en-US" sz="1200" b="1" spc="-20" dirty="0" smtClean="0">
                <a:latin typeface="+mn-lt"/>
                <a:cs typeface="Calibri"/>
              </a:rPr>
              <a:t>n</a:t>
            </a:r>
            <a:r>
              <a:rPr lang="en-US" sz="1200" b="1" dirty="0" smtClean="0">
                <a:latin typeface="+mn-lt"/>
                <a:cs typeface="Calibri"/>
              </a:rPr>
              <a:t>tinuously</a:t>
            </a:r>
            <a:r>
              <a:rPr lang="en-US" sz="1200" b="1" spc="-5" dirty="0" smtClean="0">
                <a:latin typeface="+mn-lt"/>
                <a:cs typeface="Calibri"/>
              </a:rPr>
              <a:t> moni</a:t>
            </a:r>
            <a:r>
              <a:rPr lang="en-US" sz="1200" b="1" spc="-15" dirty="0" smtClean="0">
                <a:latin typeface="+mn-lt"/>
                <a:cs typeface="Calibri"/>
              </a:rPr>
              <a:t>t</a:t>
            </a:r>
            <a:r>
              <a:rPr lang="en-US" sz="1200" b="1" dirty="0" smtClean="0">
                <a:latin typeface="+mn-lt"/>
                <a:cs typeface="Calibri"/>
              </a:rPr>
              <a:t>o</a:t>
            </a:r>
            <a:r>
              <a:rPr lang="en-US" sz="1200" b="1" spc="-25" dirty="0" smtClean="0">
                <a:latin typeface="+mn-lt"/>
                <a:cs typeface="Calibri"/>
              </a:rPr>
              <a:t>r</a:t>
            </a:r>
            <a:r>
              <a:rPr lang="en-US" sz="1200" b="1" spc="-5" dirty="0" smtClean="0">
                <a:latin typeface="+mn-lt"/>
                <a:cs typeface="Calibri"/>
              </a:rPr>
              <a:t>e</a:t>
            </a:r>
            <a:r>
              <a:rPr lang="en-US" sz="1200" b="1" dirty="0" smtClean="0">
                <a:latin typeface="+mn-lt"/>
                <a:cs typeface="Calibri"/>
              </a:rPr>
              <a:t>d in the Florida St</a:t>
            </a:r>
            <a:r>
              <a:rPr lang="en-US" sz="1200" b="1" spc="-45" dirty="0" smtClean="0">
                <a:latin typeface="+mn-lt"/>
                <a:cs typeface="Calibri"/>
              </a:rPr>
              <a:t>r</a:t>
            </a:r>
            <a:r>
              <a:rPr lang="en-US" sz="1200" b="1" dirty="0" smtClean="0">
                <a:latin typeface="+mn-lt"/>
                <a:cs typeface="Calibri"/>
              </a:rPr>
              <a:t>aits </a:t>
            </a:r>
            <a:r>
              <a:rPr lang="en-US" sz="1200" b="1" spc="5" dirty="0" smtClean="0">
                <a:latin typeface="+mn-lt"/>
                <a:cs typeface="Calibri"/>
              </a:rPr>
              <a:t> </a:t>
            </a:r>
            <a:r>
              <a:rPr lang="en-US" sz="1200" b="1" spc="-10" dirty="0" smtClean="0">
                <a:latin typeface="+mn-lt"/>
                <a:cs typeface="Calibri"/>
              </a:rPr>
              <a:t>b</a:t>
            </a:r>
            <a:r>
              <a:rPr lang="en-US" sz="1200" b="1" dirty="0" smtClean="0">
                <a:latin typeface="+mn-lt"/>
                <a:cs typeface="Calibri"/>
              </a:rPr>
              <a:t>y N</a:t>
            </a:r>
            <a:r>
              <a:rPr lang="en-US" sz="1200" b="1" spc="-30" dirty="0" smtClean="0">
                <a:latin typeface="+mn-lt"/>
                <a:cs typeface="Calibri"/>
              </a:rPr>
              <a:t>O</a:t>
            </a:r>
            <a:r>
              <a:rPr lang="en-US" sz="1200" b="1" dirty="0" smtClean="0">
                <a:latin typeface="+mn-lt"/>
                <a:cs typeface="Calibri"/>
              </a:rPr>
              <a:t>AA</a:t>
            </a:r>
            <a:r>
              <a:rPr lang="en-US" sz="1200" b="1" spc="-5" dirty="0" smtClean="0">
                <a:latin typeface="+mn-lt"/>
                <a:cs typeface="Calibri"/>
              </a:rPr>
              <a:t>-</a:t>
            </a:r>
            <a:r>
              <a:rPr lang="en-US" sz="1200" b="1" spc="-25" dirty="0" smtClean="0">
                <a:latin typeface="+mn-lt"/>
                <a:cs typeface="Calibri"/>
              </a:rPr>
              <a:t>A</a:t>
            </a:r>
            <a:r>
              <a:rPr lang="en-US" sz="1200" b="1" spc="-5" dirty="0" smtClean="0">
                <a:latin typeface="+mn-lt"/>
                <a:cs typeface="Calibri"/>
              </a:rPr>
              <a:t>OM</a:t>
            </a:r>
            <a:r>
              <a:rPr lang="en-US" sz="1200" b="1" dirty="0" smtClean="0">
                <a:latin typeface="+mn-lt"/>
                <a:cs typeface="Calibri"/>
              </a:rPr>
              <a:t>L since 1982,</a:t>
            </a:r>
            <a:r>
              <a:rPr lang="en-US" sz="1200" b="1" spc="15" dirty="0" smtClean="0">
                <a:latin typeface="+mn-lt"/>
                <a:cs typeface="Calibri"/>
              </a:rPr>
              <a:t> </a:t>
            </a:r>
            <a:r>
              <a:rPr lang="en-US" sz="1200" b="1" dirty="0" smtClean="0">
                <a:latin typeface="+mn-lt"/>
                <a:cs typeface="Calibri"/>
              </a:rPr>
              <a:t>showing</a:t>
            </a:r>
            <a:r>
              <a:rPr lang="en-US" sz="1200" b="1" spc="-5" dirty="0" smtClean="0">
                <a:latin typeface="+mn-lt"/>
                <a:cs typeface="Calibri"/>
              </a:rPr>
              <a:t> </a:t>
            </a:r>
            <a:r>
              <a:rPr lang="en-US" sz="1200" b="1" spc="-30" dirty="0" smtClean="0">
                <a:latin typeface="+mn-lt"/>
                <a:cs typeface="Calibri"/>
              </a:rPr>
              <a:t>v</a:t>
            </a:r>
            <a:r>
              <a:rPr lang="en-US" sz="1200" b="1" dirty="0" smtClean="0">
                <a:latin typeface="+mn-lt"/>
                <a:cs typeface="Calibri"/>
              </a:rPr>
              <a:t>ariability</a:t>
            </a:r>
            <a:r>
              <a:rPr lang="en-US" sz="1200" b="1" spc="-10" dirty="0" smtClean="0">
                <a:latin typeface="+mn-lt"/>
                <a:cs typeface="Calibri"/>
              </a:rPr>
              <a:t> </a:t>
            </a:r>
            <a:r>
              <a:rPr lang="en-US" sz="1200" b="1" dirty="0" smtClean="0">
                <a:latin typeface="+mn-lt"/>
                <a:cs typeface="Calibri"/>
              </a:rPr>
              <a:t>on dif</a:t>
            </a:r>
            <a:r>
              <a:rPr lang="en-US" sz="1200" b="1" spc="-30" dirty="0" smtClean="0">
                <a:latin typeface="+mn-lt"/>
                <a:cs typeface="Calibri"/>
              </a:rPr>
              <a:t>f</a:t>
            </a:r>
            <a:r>
              <a:rPr lang="en-US" sz="1200" b="1" spc="-5" dirty="0" smtClean="0">
                <a:latin typeface="+mn-lt"/>
                <a:cs typeface="Calibri"/>
              </a:rPr>
              <a:t>e</a:t>
            </a:r>
            <a:r>
              <a:rPr lang="en-US" sz="1200" b="1" spc="-25" dirty="0" smtClean="0">
                <a:latin typeface="+mn-lt"/>
                <a:cs typeface="Calibri"/>
              </a:rPr>
              <a:t>r</a:t>
            </a:r>
            <a:r>
              <a:rPr lang="en-US" sz="1200" b="1" spc="-5" dirty="0" smtClean="0">
                <a:latin typeface="+mn-lt"/>
                <a:cs typeface="Calibri"/>
              </a:rPr>
              <a:t>e</a:t>
            </a:r>
            <a:r>
              <a:rPr lang="en-US" sz="1200" b="1" spc="-20" dirty="0" smtClean="0">
                <a:latin typeface="+mn-lt"/>
                <a:cs typeface="Calibri"/>
              </a:rPr>
              <a:t>n</a:t>
            </a:r>
            <a:r>
              <a:rPr lang="en-US" sz="1200" b="1" dirty="0" smtClean="0">
                <a:latin typeface="+mn-lt"/>
                <a:cs typeface="Calibri"/>
              </a:rPr>
              <a:t>t times</a:t>
            </a:r>
            <a:r>
              <a:rPr lang="en-US" sz="1200" b="1" spc="-15" dirty="0" smtClean="0">
                <a:latin typeface="+mn-lt"/>
                <a:cs typeface="Calibri"/>
              </a:rPr>
              <a:t>c</a:t>
            </a:r>
            <a:r>
              <a:rPr lang="en-US" sz="1200" b="1" dirty="0" smtClean="0">
                <a:latin typeface="+mn-lt"/>
                <a:cs typeface="Calibri"/>
              </a:rPr>
              <a:t>ales</a:t>
            </a:r>
            <a:endParaRPr lang="en-US" sz="1200" dirty="0" smtClean="0">
              <a:latin typeface="+mn-lt"/>
              <a:cs typeface="Calibri"/>
            </a:endParaRPr>
          </a:p>
          <a:p>
            <a:pPr marL="588645" marR="621665" indent="-408305">
              <a:lnSpc>
                <a:spcPct val="100499"/>
              </a:lnSpc>
              <a:spcBef>
                <a:spcPts val="660"/>
              </a:spcBef>
              <a:buFont typeface="Calibri"/>
              <a:buAutoNum type="alphaUcParenBoth"/>
              <a:tabLst>
                <a:tab pos="589280" algn="l"/>
              </a:tabLst>
            </a:pPr>
            <a:r>
              <a:rPr lang="en-US" sz="1200" b="1" spc="-5" dirty="0" smtClean="0">
                <a:latin typeface="+mn-lt"/>
                <a:cs typeface="Calibri"/>
              </a:rPr>
              <a:t>O</a:t>
            </a:r>
            <a:r>
              <a:rPr lang="en-US" sz="1200" b="1" dirty="0" smtClean="0">
                <a:latin typeface="+mn-lt"/>
                <a:cs typeface="Calibri"/>
              </a:rPr>
              <a:t>n seasonal t</a:t>
            </a:r>
            <a:r>
              <a:rPr lang="en-US" sz="1200" b="1" spc="-5" dirty="0" smtClean="0">
                <a:latin typeface="+mn-lt"/>
                <a:cs typeface="Calibri"/>
              </a:rPr>
              <a:t>imes</a:t>
            </a:r>
            <a:r>
              <a:rPr lang="en-US" sz="1200" b="1" spc="-10" dirty="0" smtClean="0">
                <a:latin typeface="+mn-lt"/>
                <a:cs typeface="Calibri"/>
              </a:rPr>
              <a:t>c</a:t>
            </a:r>
            <a:r>
              <a:rPr lang="en-US" sz="1200" b="1" dirty="0" smtClean="0">
                <a:latin typeface="+mn-lt"/>
                <a:cs typeface="Calibri"/>
              </a:rPr>
              <a:t>ales,</a:t>
            </a:r>
            <a:r>
              <a:rPr lang="en-US" sz="1200" b="1" spc="-5" dirty="0" smtClean="0">
                <a:latin typeface="+mn-lt"/>
                <a:cs typeface="Calibri"/>
              </a:rPr>
              <a:t> </a:t>
            </a:r>
            <a:r>
              <a:rPr lang="en-US" sz="1200" b="1" dirty="0" smtClean="0">
                <a:latin typeface="+mn-lt"/>
                <a:cs typeface="Calibri"/>
              </a:rPr>
              <a:t>the Florida</a:t>
            </a:r>
            <a:r>
              <a:rPr lang="en-US" sz="1200" b="1" spc="5" dirty="0" smtClean="0">
                <a:latin typeface="+mn-lt"/>
                <a:cs typeface="Calibri"/>
              </a:rPr>
              <a:t> </a:t>
            </a:r>
            <a:r>
              <a:rPr lang="en-US" sz="1200" b="1" spc="-5" dirty="0" smtClean="0">
                <a:latin typeface="+mn-lt"/>
                <a:cs typeface="Calibri"/>
              </a:rPr>
              <a:t>Cur</a:t>
            </a:r>
            <a:r>
              <a:rPr lang="en-US" sz="1200" b="1" spc="-25" dirty="0" smtClean="0">
                <a:latin typeface="+mn-lt"/>
                <a:cs typeface="Calibri"/>
              </a:rPr>
              <a:t>r</a:t>
            </a:r>
            <a:r>
              <a:rPr lang="en-US" sz="1200" b="1" spc="-5" dirty="0" smtClean="0">
                <a:latin typeface="+mn-lt"/>
                <a:cs typeface="Calibri"/>
              </a:rPr>
              <a:t>e</a:t>
            </a:r>
            <a:r>
              <a:rPr lang="en-US" sz="1200" b="1" spc="-20" dirty="0" smtClean="0">
                <a:latin typeface="+mn-lt"/>
                <a:cs typeface="Calibri"/>
              </a:rPr>
              <a:t>n</a:t>
            </a:r>
            <a:r>
              <a:rPr lang="en-US" sz="1200" b="1" dirty="0" smtClean="0">
                <a:latin typeface="+mn-lt"/>
                <a:cs typeface="Calibri"/>
              </a:rPr>
              <a:t>t</a:t>
            </a:r>
            <a:r>
              <a:rPr lang="en-US" sz="1200" b="1" spc="10" dirty="0" smtClean="0">
                <a:latin typeface="+mn-lt"/>
                <a:cs typeface="Calibri"/>
              </a:rPr>
              <a:t> </a:t>
            </a:r>
            <a:r>
              <a:rPr lang="en-US" sz="1200" b="1" spc="-5" dirty="0" smtClean="0">
                <a:latin typeface="+mn-lt"/>
                <a:cs typeface="Calibri"/>
              </a:rPr>
              <a:t>flo</a:t>
            </a:r>
            <a:r>
              <a:rPr lang="en-US" sz="1200" b="1" dirty="0" smtClean="0">
                <a:latin typeface="+mn-lt"/>
                <a:cs typeface="Calibri"/>
              </a:rPr>
              <a:t>w</a:t>
            </a:r>
            <a:r>
              <a:rPr lang="en-US" sz="1200" b="1" spc="5" dirty="0" smtClean="0">
                <a:latin typeface="+mn-lt"/>
                <a:cs typeface="Calibri"/>
              </a:rPr>
              <a:t> </a:t>
            </a:r>
            <a:r>
              <a:rPr lang="en-US" sz="1200" b="1" dirty="0" smtClean="0">
                <a:latin typeface="+mn-lt"/>
                <a:cs typeface="Calibri"/>
              </a:rPr>
              <a:t>sho</a:t>
            </a:r>
            <a:r>
              <a:rPr lang="en-US" sz="1200" b="1" spc="-10" dirty="0" smtClean="0">
                <a:latin typeface="+mn-lt"/>
                <a:cs typeface="Calibri"/>
              </a:rPr>
              <a:t>w</a:t>
            </a:r>
            <a:r>
              <a:rPr lang="en-US" sz="1200" b="1" dirty="0" smtClean="0">
                <a:latin typeface="+mn-lt"/>
                <a:cs typeface="Calibri"/>
              </a:rPr>
              <a:t>s an a</a:t>
            </a:r>
            <a:r>
              <a:rPr lang="en-US" sz="1200" b="1" spc="-5" dirty="0" smtClean="0">
                <a:latin typeface="+mn-lt"/>
                <a:cs typeface="Calibri"/>
              </a:rPr>
              <a:t>n</a:t>
            </a:r>
            <a:r>
              <a:rPr lang="en-US" sz="1200" b="1" dirty="0" smtClean="0">
                <a:latin typeface="+mn-lt"/>
                <a:cs typeface="Calibri"/>
              </a:rPr>
              <a:t>nual</a:t>
            </a:r>
            <a:r>
              <a:rPr lang="en-US" sz="1200" b="1" spc="-15" dirty="0" smtClean="0">
                <a:latin typeface="+mn-lt"/>
                <a:cs typeface="Calibri"/>
              </a:rPr>
              <a:t> </a:t>
            </a:r>
            <a:r>
              <a:rPr lang="en-US" sz="1200" b="1" spc="-5" dirty="0" smtClean="0">
                <a:latin typeface="+mn-lt"/>
                <a:cs typeface="Calibri"/>
              </a:rPr>
              <a:t>c</a:t>
            </a:r>
            <a:r>
              <a:rPr lang="en-US" sz="1200" b="1" spc="-25" dirty="0" smtClean="0">
                <a:latin typeface="+mn-lt"/>
                <a:cs typeface="Calibri"/>
              </a:rPr>
              <a:t>y</a:t>
            </a:r>
            <a:r>
              <a:rPr lang="en-US" sz="1200" b="1" spc="-5" dirty="0" smtClean="0">
                <a:latin typeface="+mn-lt"/>
                <a:cs typeface="Calibri"/>
              </a:rPr>
              <a:t>cle </a:t>
            </a:r>
            <a:r>
              <a:rPr lang="en-US" sz="1200" b="1" dirty="0" smtClean="0">
                <a:latin typeface="+mn-lt"/>
                <a:cs typeface="Calibri"/>
              </a:rPr>
              <a:t>(black</a:t>
            </a:r>
            <a:r>
              <a:rPr lang="en-US" sz="1200" b="1" spc="-5" dirty="0" smtClean="0">
                <a:latin typeface="+mn-lt"/>
                <a:cs typeface="Calibri"/>
              </a:rPr>
              <a:t> </a:t>
            </a:r>
            <a:r>
              <a:rPr lang="en-US" sz="1200" b="1" dirty="0" smtClean="0">
                <a:latin typeface="+mn-lt"/>
                <a:cs typeface="Calibri"/>
              </a:rPr>
              <a:t>line)</a:t>
            </a:r>
            <a:r>
              <a:rPr lang="en-US" sz="1200" b="1" spc="-5" dirty="0" smtClean="0">
                <a:latin typeface="+mn-lt"/>
                <a:cs typeface="Calibri"/>
              </a:rPr>
              <a:t> cha</a:t>
            </a:r>
            <a:r>
              <a:rPr lang="en-US" sz="1200" b="1" spc="-40" dirty="0" smtClean="0">
                <a:latin typeface="+mn-lt"/>
                <a:cs typeface="Calibri"/>
              </a:rPr>
              <a:t>r</a:t>
            </a:r>
            <a:r>
              <a:rPr lang="en-US" sz="1200" b="1" dirty="0" smtClean="0">
                <a:latin typeface="+mn-lt"/>
                <a:cs typeface="Calibri"/>
              </a:rPr>
              <a:t>ac</a:t>
            </a:r>
            <a:r>
              <a:rPr lang="en-US" sz="1200" b="1" spc="-25" dirty="0" smtClean="0">
                <a:latin typeface="+mn-lt"/>
                <a:cs typeface="Calibri"/>
              </a:rPr>
              <a:t>t</a:t>
            </a:r>
            <a:r>
              <a:rPr lang="en-US" sz="1200" b="1" spc="-5" dirty="0" smtClean="0">
                <a:latin typeface="+mn-lt"/>
                <a:cs typeface="Calibri"/>
              </a:rPr>
              <a:t>eri</a:t>
            </a:r>
            <a:r>
              <a:rPr lang="en-US" sz="1200" b="1" spc="-35" dirty="0" smtClean="0">
                <a:latin typeface="+mn-lt"/>
                <a:cs typeface="Calibri"/>
              </a:rPr>
              <a:t>z</a:t>
            </a:r>
            <a:r>
              <a:rPr lang="en-US" sz="1200" b="1" spc="-5" dirty="0" smtClean="0">
                <a:latin typeface="+mn-lt"/>
                <a:cs typeface="Calibri"/>
              </a:rPr>
              <a:t>e</a:t>
            </a:r>
            <a:r>
              <a:rPr lang="en-US" sz="1200" b="1" dirty="0" smtClean="0">
                <a:latin typeface="+mn-lt"/>
                <a:cs typeface="Calibri"/>
              </a:rPr>
              <a:t>d</a:t>
            </a:r>
            <a:r>
              <a:rPr lang="en-US" sz="1200" b="1" spc="5" dirty="0" smtClean="0">
                <a:latin typeface="+mn-lt"/>
                <a:cs typeface="Calibri"/>
              </a:rPr>
              <a:t> </a:t>
            </a:r>
            <a:r>
              <a:rPr lang="en-US" sz="1200" b="1" spc="-10" dirty="0" smtClean="0">
                <a:latin typeface="+mn-lt"/>
                <a:cs typeface="Calibri"/>
              </a:rPr>
              <a:t>b</a:t>
            </a:r>
            <a:r>
              <a:rPr lang="en-US" sz="1200" b="1" dirty="0" smtClean="0">
                <a:latin typeface="+mn-lt"/>
                <a:cs typeface="Calibri"/>
              </a:rPr>
              <a:t>y </a:t>
            </a:r>
            <a:r>
              <a:rPr lang="en-US" sz="1200" b="1" spc="-20" dirty="0" smtClean="0">
                <a:latin typeface="+mn-lt"/>
                <a:cs typeface="Calibri"/>
              </a:rPr>
              <a:t>s</a:t>
            </a:r>
            <a:r>
              <a:rPr lang="en-US" sz="1200" b="1" dirty="0" smtClean="0">
                <a:latin typeface="+mn-lt"/>
                <a:cs typeface="Calibri"/>
              </a:rPr>
              <a:t>t</a:t>
            </a:r>
            <a:r>
              <a:rPr lang="en-US" sz="1200" b="1" spc="-25" dirty="0" smtClean="0">
                <a:latin typeface="+mn-lt"/>
                <a:cs typeface="Calibri"/>
              </a:rPr>
              <a:t>r</a:t>
            </a:r>
            <a:r>
              <a:rPr lang="en-US" sz="1200" b="1" dirty="0" smtClean="0">
                <a:latin typeface="+mn-lt"/>
                <a:cs typeface="Calibri"/>
              </a:rPr>
              <a:t>on</a:t>
            </a:r>
            <a:r>
              <a:rPr lang="en-US" sz="1200" b="1" spc="-20" dirty="0" smtClean="0">
                <a:latin typeface="+mn-lt"/>
                <a:cs typeface="Calibri"/>
              </a:rPr>
              <a:t>g</a:t>
            </a:r>
            <a:r>
              <a:rPr lang="en-US" sz="1200" b="1" spc="-5" dirty="0" smtClean="0">
                <a:latin typeface="+mn-lt"/>
                <a:cs typeface="Calibri"/>
              </a:rPr>
              <a:t>e</a:t>
            </a:r>
            <a:r>
              <a:rPr lang="en-US" sz="1200" b="1" dirty="0" smtClean="0">
                <a:latin typeface="+mn-lt"/>
                <a:cs typeface="Calibri"/>
              </a:rPr>
              <a:t>r flow during</a:t>
            </a:r>
            <a:r>
              <a:rPr lang="en-US" sz="1200" b="1" spc="-5" dirty="0" smtClean="0">
                <a:latin typeface="+mn-lt"/>
                <a:cs typeface="Calibri"/>
              </a:rPr>
              <a:t> </a:t>
            </a:r>
            <a:r>
              <a:rPr lang="en-US" sz="1200" b="1" spc="-10" dirty="0" smtClean="0">
                <a:latin typeface="+mn-lt"/>
                <a:cs typeface="Calibri"/>
              </a:rPr>
              <a:t>J</a:t>
            </a:r>
            <a:r>
              <a:rPr lang="en-US" sz="1200" b="1" dirty="0" smtClean="0">
                <a:latin typeface="+mn-lt"/>
                <a:cs typeface="Calibri"/>
              </a:rPr>
              <a:t>uly</a:t>
            </a:r>
            <a:r>
              <a:rPr lang="en-US" sz="1200" b="1" spc="-5" dirty="0" smtClean="0">
                <a:latin typeface="+mn-lt"/>
                <a:cs typeface="Calibri"/>
              </a:rPr>
              <a:t>-</a:t>
            </a:r>
            <a:r>
              <a:rPr lang="en-US" sz="1200" b="1" dirty="0" smtClean="0">
                <a:latin typeface="+mn-lt"/>
                <a:cs typeface="Calibri"/>
              </a:rPr>
              <a:t>Se</a:t>
            </a:r>
            <a:r>
              <a:rPr lang="en-US" sz="1200" b="1" spc="-10" dirty="0" smtClean="0">
                <a:latin typeface="+mn-lt"/>
                <a:cs typeface="Calibri"/>
              </a:rPr>
              <a:t>p</a:t>
            </a:r>
            <a:r>
              <a:rPr lang="en-US" sz="1200" b="1" spc="-25" dirty="0" smtClean="0">
                <a:latin typeface="+mn-lt"/>
                <a:cs typeface="Calibri"/>
              </a:rPr>
              <a:t>t</a:t>
            </a:r>
            <a:r>
              <a:rPr lang="en-US" sz="1200" b="1" spc="-5" dirty="0" smtClean="0">
                <a:latin typeface="+mn-lt"/>
                <a:cs typeface="Calibri"/>
              </a:rPr>
              <a:t>embe</a:t>
            </a:r>
            <a:r>
              <a:rPr lang="en-US" sz="1200" b="1" spc="-130" dirty="0" smtClean="0">
                <a:latin typeface="+mn-lt"/>
                <a:cs typeface="Calibri"/>
              </a:rPr>
              <a:t>r</a:t>
            </a:r>
            <a:r>
              <a:rPr lang="en-US" sz="1200" b="1" dirty="0" smtClean="0">
                <a:latin typeface="+mn-lt"/>
                <a:cs typeface="Calibri"/>
              </a:rPr>
              <a:t>,</a:t>
            </a:r>
            <a:r>
              <a:rPr lang="en-US" sz="1200" b="1" spc="10" dirty="0" smtClean="0">
                <a:latin typeface="+mn-lt"/>
                <a:cs typeface="Calibri"/>
              </a:rPr>
              <a:t> </a:t>
            </a:r>
            <a:r>
              <a:rPr lang="en-US" sz="1200" b="1" dirty="0" smtClean="0">
                <a:latin typeface="+mn-lt"/>
                <a:cs typeface="Calibri"/>
              </a:rPr>
              <a:t>and </a:t>
            </a:r>
            <a:r>
              <a:rPr lang="en-US" sz="1200" b="1" spc="-15" dirty="0" smtClean="0">
                <a:latin typeface="+mn-lt"/>
                <a:cs typeface="Calibri"/>
              </a:rPr>
              <a:t>w</a:t>
            </a:r>
            <a:r>
              <a:rPr lang="en-US" sz="1200" b="1" spc="-5" dirty="0" smtClean="0">
                <a:latin typeface="+mn-lt"/>
                <a:cs typeface="Calibri"/>
              </a:rPr>
              <a:t>ea</a:t>
            </a:r>
            <a:r>
              <a:rPr lang="en-US" sz="1200" b="1" spc="-50" dirty="0" smtClean="0">
                <a:latin typeface="+mn-lt"/>
                <a:cs typeface="Calibri"/>
              </a:rPr>
              <a:t>k</a:t>
            </a:r>
            <a:r>
              <a:rPr lang="en-US" sz="1200" b="1" spc="-5" dirty="0" smtClean="0">
                <a:latin typeface="+mn-lt"/>
                <a:cs typeface="Calibri"/>
              </a:rPr>
              <a:t>e</a:t>
            </a:r>
            <a:r>
              <a:rPr lang="en-US" sz="1200" b="1" dirty="0" smtClean="0">
                <a:latin typeface="+mn-lt"/>
                <a:cs typeface="Calibri"/>
              </a:rPr>
              <a:t>r</a:t>
            </a:r>
            <a:r>
              <a:rPr lang="en-US" sz="1200" b="1" spc="10" dirty="0" smtClean="0">
                <a:latin typeface="+mn-lt"/>
                <a:cs typeface="Calibri"/>
              </a:rPr>
              <a:t> </a:t>
            </a:r>
            <a:r>
              <a:rPr lang="en-US" sz="1200" b="1" spc="-5" dirty="0" smtClean="0">
                <a:latin typeface="+mn-lt"/>
                <a:cs typeface="Calibri"/>
              </a:rPr>
              <a:t>flo</a:t>
            </a:r>
            <a:r>
              <a:rPr lang="en-US" sz="1200" b="1" dirty="0" smtClean="0">
                <a:latin typeface="+mn-lt"/>
                <a:cs typeface="Calibri"/>
              </a:rPr>
              <a:t>w</a:t>
            </a:r>
            <a:r>
              <a:rPr lang="en-US" sz="1200" b="1" spc="5" dirty="0" smtClean="0">
                <a:latin typeface="+mn-lt"/>
                <a:cs typeface="Calibri"/>
              </a:rPr>
              <a:t> </a:t>
            </a:r>
            <a:r>
              <a:rPr lang="en-US" sz="1200" b="1" dirty="0" smtClean="0">
                <a:latin typeface="+mn-lt"/>
                <a:cs typeface="Calibri"/>
              </a:rPr>
              <a:t>during</a:t>
            </a:r>
            <a:r>
              <a:rPr lang="en-US" sz="1200" b="1" spc="-5" dirty="0" smtClean="0">
                <a:latin typeface="+mn-lt"/>
                <a:cs typeface="Calibri"/>
              </a:rPr>
              <a:t> Decembe</a:t>
            </a:r>
            <a:r>
              <a:rPr lang="en-US" sz="1200" b="1" dirty="0" smtClean="0">
                <a:latin typeface="+mn-lt"/>
                <a:cs typeface="Calibri"/>
              </a:rPr>
              <a:t>r</a:t>
            </a:r>
            <a:r>
              <a:rPr lang="en-US" sz="1200" b="1" spc="-5" dirty="0" smtClean="0">
                <a:latin typeface="+mn-lt"/>
                <a:cs typeface="Calibri"/>
              </a:rPr>
              <a:t>-</a:t>
            </a:r>
            <a:r>
              <a:rPr lang="en-US" sz="1200" b="1" spc="-25" dirty="0" smtClean="0">
                <a:latin typeface="+mn-lt"/>
                <a:cs typeface="Calibri"/>
              </a:rPr>
              <a:t>F</a:t>
            </a:r>
            <a:r>
              <a:rPr lang="en-US" sz="1200" b="1" spc="-5" dirty="0" smtClean="0">
                <a:latin typeface="+mn-lt"/>
                <a:cs typeface="Calibri"/>
              </a:rPr>
              <a:t>ebruar</a:t>
            </a:r>
            <a:r>
              <a:rPr lang="en-US" sz="1200" b="1" spc="-105" dirty="0" smtClean="0">
                <a:latin typeface="+mn-lt"/>
                <a:cs typeface="Calibri"/>
              </a:rPr>
              <a:t>y</a:t>
            </a:r>
            <a:r>
              <a:rPr lang="en-US" sz="1200" b="1" dirty="0" smtClean="0">
                <a:latin typeface="+mn-lt"/>
                <a:cs typeface="Calibri"/>
              </a:rPr>
              <a:t>.</a:t>
            </a:r>
            <a:r>
              <a:rPr lang="en-US" sz="1200" b="1" spc="5" dirty="0" smtClean="0">
                <a:latin typeface="+mn-lt"/>
                <a:cs typeface="Calibri"/>
              </a:rPr>
              <a:t> </a:t>
            </a:r>
            <a:r>
              <a:rPr lang="en-US" sz="1200" b="1" spc="-5" dirty="0" smtClean="0">
                <a:latin typeface="+mn-lt"/>
                <a:cs typeface="Calibri"/>
              </a:rPr>
              <a:t>Th</a:t>
            </a:r>
            <a:r>
              <a:rPr lang="en-US" sz="1200" b="1" dirty="0" smtClean="0">
                <a:latin typeface="+mn-lt"/>
                <a:cs typeface="Calibri"/>
              </a:rPr>
              <a:t>e s</a:t>
            </a:r>
            <a:r>
              <a:rPr lang="en-US" sz="1200" b="1" spc="-5" dirty="0" smtClean="0">
                <a:latin typeface="+mn-lt"/>
                <a:cs typeface="Calibri"/>
              </a:rPr>
              <a:t>easonalit</a:t>
            </a:r>
            <a:r>
              <a:rPr lang="en-US" sz="1200" b="1" dirty="0" smtClean="0">
                <a:latin typeface="+mn-lt"/>
                <a:cs typeface="Calibri"/>
              </a:rPr>
              <a:t>y</a:t>
            </a:r>
            <a:r>
              <a:rPr lang="en-US" sz="1200" b="1" spc="10" dirty="0" smtClean="0">
                <a:latin typeface="+mn-lt"/>
                <a:cs typeface="Calibri"/>
              </a:rPr>
              <a:t> </a:t>
            </a:r>
            <a:r>
              <a:rPr lang="en-US" sz="1200" b="1" dirty="0" smtClean="0">
                <a:latin typeface="+mn-lt"/>
                <a:cs typeface="Calibri"/>
              </a:rPr>
              <a:t>of the</a:t>
            </a:r>
            <a:r>
              <a:rPr lang="en-US" sz="1200" b="1" spc="5" dirty="0" smtClean="0">
                <a:latin typeface="+mn-lt"/>
                <a:cs typeface="Calibri"/>
              </a:rPr>
              <a:t> </a:t>
            </a:r>
            <a:r>
              <a:rPr lang="en-US" sz="1200" b="1" dirty="0" smtClean="0">
                <a:latin typeface="+mn-lt"/>
                <a:cs typeface="Calibri"/>
              </a:rPr>
              <a:t>Florida </a:t>
            </a:r>
            <a:r>
              <a:rPr lang="en-US" sz="1200" b="1" spc="-5" dirty="0" smtClean="0">
                <a:latin typeface="+mn-lt"/>
                <a:cs typeface="Calibri"/>
              </a:rPr>
              <a:t>Cur</a:t>
            </a:r>
            <a:r>
              <a:rPr lang="en-US" sz="1200" b="1" spc="-25" dirty="0" smtClean="0">
                <a:latin typeface="+mn-lt"/>
                <a:cs typeface="Calibri"/>
              </a:rPr>
              <a:t>r</a:t>
            </a:r>
            <a:r>
              <a:rPr lang="en-US" sz="1200" b="1" spc="-5" dirty="0" smtClean="0">
                <a:latin typeface="+mn-lt"/>
                <a:cs typeface="Calibri"/>
              </a:rPr>
              <a:t>e</a:t>
            </a:r>
            <a:r>
              <a:rPr lang="en-US" sz="1200" b="1" spc="-20" dirty="0" smtClean="0">
                <a:latin typeface="+mn-lt"/>
                <a:cs typeface="Calibri"/>
              </a:rPr>
              <a:t>n</a:t>
            </a:r>
            <a:r>
              <a:rPr lang="en-US" sz="1200" b="1" dirty="0" smtClean="0">
                <a:latin typeface="+mn-lt"/>
                <a:cs typeface="Calibri"/>
              </a:rPr>
              <a:t>t</a:t>
            </a:r>
            <a:r>
              <a:rPr lang="en-US" sz="1200" b="1" spc="5" dirty="0" smtClean="0">
                <a:latin typeface="+mn-lt"/>
                <a:cs typeface="Calibri"/>
              </a:rPr>
              <a:t> </a:t>
            </a:r>
            <a:r>
              <a:rPr lang="en-US" sz="1200" b="1" spc="-5" dirty="0" smtClean="0">
                <a:latin typeface="+mn-lt"/>
                <a:cs typeface="Calibri"/>
              </a:rPr>
              <a:t>fl</a:t>
            </a:r>
            <a:r>
              <a:rPr lang="en-US" sz="1200" b="1" dirty="0" smtClean="0">
                <a:latin typeface="+mn-lt"/>
                <a:cs typeface="Calibri"/>
              </a:rPr>
              <a:t>o</a:t>
            </a:r>
            <a:r>
              <a:rPr lang="en-US" sz="1200" b="1" spc="-130" dirty="0" smtClean="0">
                <a:latin typeface="+mn-lt"/>
                <a:cs typeface="Calibri"/>
              </a:rPr>
              <a:t>w</a:t>
            </a:r>
            <a:r>
              <a:rPr lang="en-US" sz="1200" b="1" dirty="0" smtClean="0">
                <a:latin typeface="+mn-lt"/>
                <a:cs typeface="Calibri"/>
              </a:rPr>
              <a:t>,</a:t>
            </a:r>
            <a:r>
              <a:rPr lang="en-US" sz="1200" b="1" spc="5" dirty="0" smtClean="0">
                <a:latin typeface="+mn-lt"/>
                <a:cs typeface="Calibri"/>
              </a:rPr>
              <a:t> </a:t>
            </a:r>
            <a:r>
              <a:rPr lang="en-US" sz="1200" b="1" dirty="0" smtClean="0">
                <a:latin typeface="+mn-lt"/>
                <a:cs typeface="Calibri"/>
              </a:rPr>
              <a:t>ho</a:t>
            </a:r>
            <a:r>
              <a:rPr lang="en-US" sz="1200" b="1" spc="-20" dirty="0" smtClean="0">
                <a:latin typeface="+mn-lt"/>
                <a:cs typeface="Calibri"/>
              </a:rPr>
              <a:t>w</a:t>
            </a:r>
            <a:r>
              <a:rPr lang="en-US" sz="1200" b="1" spc="-15" dirty="0" smtClean="0">
                <a:latin typeface="+mn-lt"/>
                <a:cs typeface="Calibri"/>
              </a:rPr>
              <a:t>e</a:t>
            </a:r>
            <a:r>
              <a:rPr lang="en-US" sz="1200" b="1" spc="-20" dirty="0" smtClean="0">
                <a:latin typeface="+mn-lt"/>
                <a:cs typeface="Calibri"/>
              </a:rPr>
              <a:t>v</a:t>
            </a:r>
            <a:r>
              <a:rPr lang="en-US" sz="1200" b="1" spc="-5" dirty="0" smtClean="0">
                <a:latin typeface="+mn-lt"/>
                <a:cs typeface="Calibri"/>
              </a:rPr>
              <a:t>e</a:t>
            </a:r>
            <a:r>
              <a:rPr lang="en-US" sz="1200" b="1" spc="-135" dirty="0" smtClean="0">
                <a:latin typeface="+mn-lt"/>
                <a:cs typeface="Calibri"/>
              </a:rPr>
              <a:t>r</a:t>
            </a:r>
            <a:r>
              <a:rPr lang="en-US" sz="1200" b="1" dirty="0" smtClean="0">
                <a:latin typeface="+mn-lt"/>
                <a:cs typeface="Calibri"/>
              </a:rPr>
              <a:t>,</a:t>
            </a:r>
            <a:r>
              <a:rPr lang="en-US" sz="1200" b="1" spc="10" dirty="0" smtClean="0">
                <a:latin typeface="+mn-lt"/>
                <a:cs typeface="Calibri"/>
              </a:rPr>
              <a:t> </a:t>
            </a:r>
            <a:r>
              <a:rPr lang="en-US" sz="1200" b="1" spc="-5" dirty="0" smtClean="0">
                <a:latin typeface="+mn-lt"/>
                <a:cs typeface="Calibri"/>
              </a:rPr>
              <a:t>chan</a:t>
            </a:r>
            <a:r>
              <a:rPr lang="en-US" sz="1200" b="1" spc="-20" dirty="0" smtClean="0">
                <a:latin typeface="+mn-lt"/>
                <a:cs typeface="Calibri"/>
              </a:rPr>
              <a:t>g</a:t>
            </a:r>
            <a:r>
              <a:rPr lang="en-US" sz="1200" b="1" spc="-5" dirty="0" smtClean="0">
                <a:latin typeface="+mn-lt"/>
                <a:cs typeface="Calibri"/>
              </a:rPr>
              <a:t>e</a:t>
            </a:r>
            <a:r>
              <a:rPr lang="en-US" sz="1200" b="1" dirty="0" smtClean="0">
                <a:latin typeface="+mn-lt"/>
                <a:cs typeface="Calibri"/>
              </a:rPr>
              <a:t>s</a:t>
            </a:r>
            <a:r>
              <a:rPr lang="en-US" sz="1200" b="1" spc="-5" dirty="0" smtClean="0">
                <a:latin typeface="+mn-lt"/>
                <a:cs typeface="Calibri"/>
              </a:rPr>
              <a:t> </a:t>
            </a:r>
            <a:r>
              <a:rPr lang="en-US" sz="1200" b="1" spc="-25" dirty="0" smtClean="0">
                <a:latin typeface="+mn-lt"/>
                <a:cs typeface="Calibri"/>
              </a:rPr>
              <a:t>r</a:t>
            </a:r>
            <a:r>
              <a:rPr lang="en-US" sz="1200" b="1" spc="-5" dirty="0" smtClean="0">
                <a:latin typeface="+mn-lt"/>
                <a:cs typeface="Calibri"/>
              </a:rPr>
              <a:t>emar</a:t>
            </a:r>
            <a:r>
              <a:rPr lang="en-US" sz="1200" b="1" spc="-25" dirty="0" smtClean="0">
                <a:latin typeface="+mn-lt"/>
                <a:cs typeface="Calibri"/>
              </a:rPr>
              <a:t>k</a:t>
            </a:r>
            <a:r>
              <a:rPr lang="en-US" sz="1200" b="1" dirty="0" smtClean="0">
                <a:latin typeface="+mn-lt"/>
                <a:cs typeface="Calibri"/>
              </a:rPr>
              <a:t>ably </a:t>
            </a:r>
            <a:r>
              <a:rPr lang="en-US" sz="1200" b="1" spc="-5" dirty="0" smtClean="0">
                <a:latin typeface="+mn-lt"/>
                <a:cs typeface="Calibri"/>
              </a:rPr>
              <a:t>f</a:t>
            </a:r>
            <a:r>
              <a:rPr lang="en-US" sz="1200" b="1" spc="-25" dirty="0" smtClean="0">
                <a:latin typeface="+mn-lt"/>
                <a:cs typeface="Calibri"/>
              </a:rPr>
              <a:t>r</a:t>
            </a:r>
            <a:r>
              <a:rPr lang="en-US" sz="1200" b="1" dirty="0" smtClean="0">
                <a:latin typeface="+mn-lt"/>
                <a:cs typeface="Calibri"/>
              </a:rPr>
              <a:t>om one </a:t>
            </a:r>
            <a:r>
              <a:rPr lang="en-US" sz="1200" b="1" spc="-20" dirty="0" smtClean="0">
                <a:latin typeface="+mn-lt"/>
                <a:cs typeface="Calibri"/>
              </a:rPr>
              <a:t>y</a:t>
            </a:r>
            <a:r>
              <a:rPr lang="en-US" sz="1200" b="1" spc="-5" dirty="0" smtClean="0">
                <a:latin typeface="+mn-lt"/>
                <a:cs typeface="Calibri"/>
              </a:rPr>
              <a:t>ea</a:t>
            </a:r>
            <a:r>
              <a:rPr lang="en-US" sz="1200" b="1" dirty="0" smtClean="0">
                <a:latin typeface="+mn-lt"/>
                <a:cs typeface="Calibri"/>
              </a:rPr>
              <a:t>r </a:t>
            </a:r>
            <a:r>
              <a:rPr lang="en-US" sz="1200" b="1" spc="-15" dirty="0" smtClean="0">
                <a:latin typeface="+mn-lt"/>
                <a:cs typeface="Calibri"/>
              </a:rPr>
              <a:t>t</a:t>
            </a:r>
            <a:r>
              <a:rPr lang="en-US" sz="1200" b="1" dirty="0" smtClean="0">
                <a:latin typeface="+mn-lt"/>
                <a:cs typeface="Calibri"/>
              </a:rPr>
              <a:t>o the n</a:t>
            </a:r>
            <a:r>
              <a:rPr lang="en-US" sz="1200" b="1" spc="-30" dirty="0" smtClean="0">
                <a:latin typeface="+mn-lt"/>
                <a:cs typeface="Calibri"/>
              </a:rPr>
              <a:t>e</a:t>
            </a:r>
            <a:r>
              <a:rPr lang="en-US" sz="1200" b="1" spc="-5" dirty="0" smtClean="0">
                <a:latin typeface="+mn-lt"/>
                <a:cs typeface="Calibri"/>
              </a:rPr>
              <a:t>xt </a:t>
            </a:r>
            <a:r>
              <a:rPr lang="en-US" sz="1200" b="1" dirty="0" smtClean="0">
                <a:latin typeface="+mn-lt"/>
                <a:cs typeface="Calibri"/>
              </a:rPr>
              <a:t>(</a:t>
            </a:r>
            <a:r>
              <a:rPr lang="en-US" sz="1200" b="1" spc="-15" dirty="0" smtClean="0">
                <a:latin typeface="+mn-lt"/>
                <a:cs typeface="Calibri"/>
              </a:rPr>
              <a:t>c</a:t>
            </a:r>
            <a:r>
              <a:rPr lang="en-US" sz="1200" b="1" dirty="0" smtClean="0">
                <a:latin typeface="+mn-lt"/>
                <a:cs typeface="Calibri"/>
              </a:rPr>
              <a:t>olo</a:t>
            </a:r>
            <a:r>
              <a:rPr lang="en-US" sz="1200" b="1" spc="-25" dirty="0" smtClean="0">
                <a:latin typeface="+mn-lt"/>
                <a:cs typeface="Calibri"/>
              </a:rPr>
              <a:t>r</a:t>
            </a:r>
            <a:r>
              <a:rPr lang="en-US" sz="1200" b="1" spc="-5" dirty="0" smtClean="0">
                <a:latin typeface="+mn-lt"/>
                <a:cs typeface="Calibri"/>
              </a:rPr>
              <a:t>e</a:t>
            </a:r>
            <a:r>
              <a:rPr lang="en-US" sz="1200" b="1" dirty="0" smtClean="0">
                <a:latin typeface="+mn-lt"/>
                <a:cs typeface="Calibri"/>
              </a:rPr>
              <a:t>d</a:t>
            </a:r>
            <a:r>
              <a:rPr lang="en-US" sz="1200" b="1" spc="10" dirty="0" smtClean="0">
                <a:latin typeface="+mn-lt"/>
                <a:cs typeface="Calibri"/>
              </a:rPr>
              <a:t> </a:t>
            </a:r>
            <a:r>
              <a:rPr lang="en-US" sz="1200" b="1" dirty="0" smtClean="0">
                <a:latin typeface="+mn-lt"/>
                <a:cs typeface="Calibri"/>
              </a:rPr>
              <a:t>lines)</a:t>
            </a:r>
            <a:endParaRPr lang="en-US" sz="1200" dirty="0" smtClean="0">
              <a:latin typeface="+mn-lt"/>
              <a:cs typeface="Calibri"/>
            </a:endParaRPr>
          </a:p>
          <a:p>
            <a:pPr marL="588645" marR="246379" indent="-408305">
              <a:lnSpc>
                <a:spcPct val="100499"/>
              </a:lnSpc>
              <a:spcBef>
                <a:spcPts val="660"/>
              </a:spcBef>
              <a:buFont typeface="Calibri"/>
              <a:buAutoNum type="alphaUcParenBoth"/>
              <a:tabLst>
                <a:tab pos="589280" algn="l"/>
              </a:tabLst>
            </a:pPr>
            <a:r>
              <a:rPr lang="en-US" sz="1200" b="1" spc="-145" dirty="0" smtClean="0">
                <a:latin typeface="+mn-lt"/>
                <a:cs typeface="Calibri"/>
              </a:rPr>
              <a:t>Y</a:t>
            </a:r>
            <a:r>
              <a:rPr lang="en-US" sz="1200" b="1" spc="-5" dirty="0" smtClean="0">
                <a:latin typeface="+mn-lt"/>
                <a:cs typeface="Calibri"/>
              </a:rPr>
              <a:t>ea</a:t>
            </a:r>
            <a:r>
              <a:rPr lang="en-US" sz="1200" b="1" dirty="0" smtClean="0">
                <a:latin typeface="+mn-lt"/>
                <a:cs typeface="Calibri"/>
              </a:rPr>
              <a:t>r </a:t>
            </a:r>
            <a:r>
              <a:rPr lang="en-US" sz="1200" b="1" spc="-15" dirty="0" smtClean="0">
                <a:latin typeface="+mn-lt"/>
                <a:cs typeface="Calibri"/>
              </a:rPr>
              <a:t>t</a:t>
            </a:r>
            <a:r>
              <a:rPr lang="en-US" sz="1200" b="1" dirty="0" smtClean="0">
                <a:latin typeface="+mn-lt"/>
                <a:cs typeface="Calibri"/>
              </a:rPr>
              <a:t>o</a:t>
            </a:r>
            <a:r>
              <a:rPr lang="en-US" sz="1200" b="1" spc="5" dirty="0" smtClean="0">
                <a:latin typeface="+mn-lt"/>
                <a:cs typeface="Calibri"/>
              </a:rPr>
              <a:t> </a:t>
            </a:r>
            <a:r>
              <a:rPr lang="en-US" sz="1200" b="1" spc="-25" dirty="0" smtClean="0">
                <a:latin typeface="+mn-lt"/>
                <a:cs typeface="Calibri"/>
              </a:rPr>
              <a:t>y</a:t>
            </a:r>
            <a:r>
              <a:rPr lang="en-US" sz="1200" b="1" spc="-5" dirty="0" smtClean="0">
                <a:latin typeface="+mn-lt"/>
                <a:cs typeface="Calibri"/>
              </a:rPr>
              <a:t>ea</a:t>
            </a:r>
            <a:r>
              <a:rPr lang="en-US" sz="1200" b="1" dirty="0" smtClean="0">
                <a:latin typeface="+mn-lt"/>
                <a:cs typeface="Calibri"/>
              </a:rPr>
              <a:t>r</a:t>
            </a:r>
            <a:r>
              <a:rPr lang="en-US" sz="1200" b="1" spc="5" dirty="0" smtClean="0">
                <a:latin typeface="+mn-lt"/>
                <a:cs typeface="Calibri"/>
              </a:rPr>
              <a:t> </a:t>
            </a:r>
            <a:r>
              <a:rPr lang="en-US" sz="1200" b="1" spc="-5" dirty="0" smtClean="0">
                <a:latin typeface="+mn-lt"/>
                <a:cs typeface="Calibri"/>
              </a:rPr>
              <a:t>c</a:t>
            </a:r>
            <a:r>
              <a:rPr lang="en-US" sz="1200" b="1" dirty="0" smtClean="0">
                <a:latin typeface="+mn-lt"/>
                <a:cs typeface="Calibri"/>
              </a:rPr>
              <a:t>han</a:t>
            </a:r>
            <a:r>
              <a:rPr lang="en-US" sz="1200" b="1" spc="-25" dirty="0" smtClean="0">
                <a:latin typeface="+mn-lt"/>
                <a:cs typeface="Calibri"/>
              </a:rPr>
              <a:t>g</a:t>
            </a:r>
            <a:r>
              <a:rPr lang="en-US" sz="1200" b="1" spc="-5" dirty="0" smtClean="0">
                <a:latin typeface="+mn-lt"/>
                <a:cs typeface="Calibri"/>
              </a:rPr>
              <a:t>e</a:t>
            </a:r>
            <a:r>
              <a:rPr lang="en-US" sz="1200" b="1" dirty="0" smtClean="0">
                <a:latin typeface="+mn-lt"/>
                <a:cs typeface="Calibri"/>
              </a:rPr>
              <a:t>s in</a:t>
            </a:r>
            <a:r>
              <a:rPr lang="en-US" sz="1200" b="1" spc="-10" dirty="0" smtClean="0">
                <a:latin typeface="+mn-lt"/>
                <a:cs typeface="Calibri"/>
              </a:rPr>
              <a:t> </a:t>
            </a:r>
            <a:r>
              <a:rPr lang="en-US" sz="1200" b="1" dirty="0" smtClean="0">
                <a:latin typeface="+mn-lt"/>
                <a:cs typeface="Calibri"/>
              </a:rPr>
              <a:t>the Florida</a:t>
            </a:r>
            <a:r>
              <a:rPr lang="en-US" sz="1200" b="1" spc="-5" dirty="0" smtClean="0">
                <a:latin typeface="+mn-lt"/>
                <a:cs typeface="Calibri"/>
              </a:rPr>
              <a:t> Cur</a:t>
            </a:r>
            <a:r>
              <a:rPr lang="en-US" sz="1200" b="1" spc="-20" dirty="0" smtClean="0">
                <a:latin typeface="+mn-lt"/>
                <a:cs typeface="Calibri"/>
              </a:rPr>
              <a:t>r</a:t>
            </a:r>
            <a:r>
              <a:rPr lang="en-US" sz="1200" b="1" spc="-5" dirty="0" smtClean="0">
                <a:latin typeface="+mn-lt"/>
                <a:cs typeface="Calibri"/>
              </a:rPr>
              <a:t>e</a:t>
            </a:r>
            <a:r>
              <a:rPr lang="en-US" sz="1200" b="1" spc="-20" dirty="0" smtClean="0">
                <a:latin typeface="+mn-lt"/>
                <a:cs typeface="Calibri"/>
              </a:rPr>
              <a:t>n</a:t>
            </a:r>
            <a:r>
              <a:rPr lang="en-US" sz="1200" b="1" dirty="0" smtClean="0">
                <a:latin typeface="+mn-lt"/>
                <a:cs typeface="Calibri"/>
              </a:rPr>
              <a:t>t</a:t>
            </a:r>
            <a:r>
              <a:rPr lang="en-US" sz="1200" b="1" spc="5" dirty="0" smtClean="0">
                <a:latin typeface="+mn-lt"/>
                <a:cs typeface="Calibri"/>
              </a:rPr>
              <a:t> </a:t>
            </a:r>
            <a:r>
              <a:rPr lang="en-US" sz="1200" b="1" dirty="0" smtClean="0">
                <a:latin typeface="+mn-lt"/>
                <a:cs typeface="Calibri"/>
              </a:rPr>
              <a:t>seasonality a</a:t>
            </a:r>
            <a:r>
              <a:rPr lang="en-US" sz="1200" b="1" spc="-25" dirty="0" smtClean="0">
                <a:latin typeface="+mn-lt"/>
                <a:cs typeface="Calibri"/>
              </a:rPr>
              <a:t>r</a:t>
            </a:r>
            <a:r>
              <a:rPr lang="en-US" sz="1200" b="1" dirty="0" smtClean="0">
                <a:latin typeface="+mn-lt"/>
                <a:cs typeface="Calibri"/>
              </a:rPr>
              <a:t>e la</a:t>
            </a:r>
            <a:r>
              <a:rPr lang="en-US" sz="1200" b="1" spc="-20" dirty="0" smtClean="0">
                <a:latin typeface="+mn-lt"/>
                <a:cs typeface="Calibri"/>
              </a:rPr>
              <a:t>rg</a:t>
            </a:r>
            <a:r>
              <a:rPr lang="en-US" sz="1200" b="1" spc="-5" dirty="0" smtClean="0">
                <a:latin typeface="+mn-lt"/>
                <a:cs typeface="Calibri"/>
              </a:rPr>
              <a:t>ely </a:t>
            </a:r>
            <a:r>
              <a:rPr lang="en-US" sz="1200" b="1" dirty="0" smtClean="0">
                <a:latin typeface="+mn-lt"/>
                <a:cs typeface="Calibri"/>
              </a:rPr>
              <a:t>associ</a:t>
            </a:r>
            <a:r>
              <a:rPr lang="en-US" sz="1200" b="1" spc="-20" dirty="0" smtClean="0">
                <a:latin typeface="+mn-lt"/>
                <a:cs typeface="Calibri"/>
              </a:rPr>
              <a:t>a</a:t>
            </a:r>
            <a:r>
              <a:rPr lang="en-US" sz="1200" b="1" spc="-25" dirty="0" smtClean="0">
                <a:latin typeface="+mn-lt"/>
                <a:cs typeface="Calibri"/>
              </a:rPr>
              <a:t>t</a:t>
            </a:r>
            <a:r>
              <a:rPr lang="en-US" sz="1200" b="1" spc="-5" dirty="0" smtClean="0">
                <a:latin typeface="+mn-lt"/>
                <a:cs typeface="Calibri"/>
              </a:rPr>
              <a:t>e</a:t>
            </a:r>
            <a:r>
              <a:rPr lang="en-US" sz="1200" b="1" dirty="0" smtClean="0">
                <a:latin typeface="+mn-lt"/>
                <a:cs typeface="Calibri"/>
              </a:rPr>
              <a:t>d </a:t>
            </a:r>
            <a:r>
              <a:rPr lang="en-US" sz="1200" b="1" spc="-5" dirty="0" smtClean="0">
                <a:latin typeface="+mn-lt"/>
                <a:cs typeface="Calibri"/>
              </a:rPr>
              <a:t>wit</a:t>
            </a:r>
            <a:r>
              <a:rPr lang="en-US" sz="1200" b="1" dirty="0" smtClean="0">
                <a:latin typeface="+mn-lt"/>
                <a:cs typeface="Calibri"/>
              </a:rPr>
              <a:t>h </a:t>
            </a:r>
            <a:r>
              <a:rPr lang="en-US" sz="1200" b="1" spc="-10" dirty="0" smtClean="0">
                <a:latin typeface="+mn-lt"/>
                <a:cs typeface="Calibri"/>
              </a:rPr>
              <a:t>w</a:t>
            </a:r>
            <a:r>
              <a:rPr lang="en-US" sz="1200" b="1" spc="-5" dirty="0" smtClean="0">
                <a:latin typeface="+mn-lt"/>
                <a:cs typeface="Calibri"/>
              </a:rPr>
              <a:t>e</a:t>
            </a:r>
            <a:r>
              <a:rPr lang="en-US" sz="1200" b="1" spc="-20" dirty="0" smtClean="0">
                <a:latin typeface="+mn-lt"/>
                <a:cs typeface="Calibri"/>
              </a:rPr>
              <a:t>s</a:t>
            </a:r>
            <a:r>
              <a:rPr lang="en-US" sz="1200" b="1" dirty="0" smtClean="0">
                <a:latin typeface="+mn-lt"/>
                <a:cs typeface="Calibri"/>
              </a:rPr>
              <a:t>t</a:t>
            </a:r>
            <a:r>
              <a:rPr lang="en-US" sz="1200" b="1" spc="-20" dirty="0" smtClean="0">
                <a:latin typeface="+mn-lt"/>
                <a:cs typeface="Calibri"/>
              </a:rPr>
              <a:t>w</a:t>
            </a:r>
            <a:r>
              <a:rPr lang="en-US" sz="1200" b="1" dirty="0" smtClean="0">
                <a:latin typeface="+mn-lt"/>
                <a:cs typeface="Calibri"/>
              </a:rPr>
              <a:t>a</a:t>
            </a:r>
            <a:r>
              <a:rPr lang="en-US" sz="1200" b="1" spc="-30" dirty="0" smtClean="0">
                <a:latin typeface="+mn-lt"/>
                <a:cs typeface="Calibri"/>
              </a:rPr>
              <a:t>r</a:t>
            </a:r>
            <a:r>
              <a:rPr lang="en-US" sz="1200" b="1" dirty="0" smtClean="0">
                <a:latin typeface="+mn-lt"/>
                <a:cs typeface="Calibri"/>
              </a:rPr>
              <a:t>d</a:t>
            </a:r>
            <a:r>
              <a:rPr lang="en-US" sz="1200" b="1" spc="5" dirty="0" smtClean="0">
                <a:latin typeface="+mn-lt"/>
                <a:cs typeface="Calibri"/>
              </a:rPr>
              <a:t> </a:t>
            </a:r>
            <a:r>
              <a:rPr lang="en-US" sz="1200" b="1" dirty="0" smtClean="0">
                <a:latin typeface="+mn-lt"/>
                <a:cs typeface="Calibri"/>
              </a:rPr>
              <a:t>p</a:t>
            </a:r>
            <a:r>
              <a:rPr lang="en-US" sz="1200" b="1" spc="-30" dirty="0" smtClean="0">
                <a:latin typeface="+mn-lt"/>
                <a:cs typeface="Calibri"/>
              </a:rPr>
              <a:t>r</a:t>
            </a:r>
            <a:r>
              <a:rPr lang="en-US" sz="1200" b="1" dirty="0" smtClean="0">
                <a:latin typeface="+mn-lt"/>
                <a:cs typeface="Calibri"/>
              </a:rPr>
              <a:t>opa</a:t>
            </a:r>
            <a:r>
              <a:rPr lang="en-US" sz="1200" b="1" spc="-35" dirty="0" smtClean="0">
                <a:latin typeface="+mn-lt"/>
                <a:cs typeface="Calibri"/>
              </a:rPr>
              <a:t>g</a:t>
            </a:r>
            <a:r>
              <a:rPr lang="en-US" sz="1200" b="1" spc="-20" dirty="0" smtClean="0">
                <a:latin typeface="+mn-lt"/>
                <a:cs typeface="Calibri"/>
              </a:rPr>
              <a:t>a</a:t>
            </a:r>
            <a:r>
              <a:rPr lang="en-US" sz="1200" b="1" dirty="0" smtClean="0">
                <a:latin typeface="+mn-lt"/>
                <a:cs typeface="Calibri"/>
              </a:rPr>
              <a:t>ting</a:t>
            </a:r>
            <a:r>
              <a:rPr lang="en-US" sz="1200" b="1" spc="-10" dirty="0" smtClean="0">
                <a:latin typeface="+mn-lt"/>
                <a:cs typeface="Calibri"/>
              </a:rPr>
              <a:t> </a:t>
            </a:r>
            <a:r>
              <a:rPr lang="en-US" sz="1200" b="1" dirty="0" smtClean="0">
                <a:latin typeface="+mn-lt"/>
                <a:cs typeface="Calibri"/>
              </a:rPr>
              <a:t>signals origin</a:t>
            </a:r>
            <a:r>
              <a:rPr lang="en-US" sz="1200" b="1" spc="-25" dirty="0" smtClean="0">
                <a:latin typeface="+mn-lt"/>
                <a:cs typeface="Calibri"/>
              </a:rPr>
              <a:t>at</a:t>
            </a:r>
            <a:r>
              <a:rPr lang="en-US" sz="1200" b="1" spc="-5" dirty="0" smtClean="0">
                <a:latin typeface="+mn-lt"/>
                <a:cs typeface="Calibri"/>
              </a:rPr>
              <a:t>e</a:t>
            </a:r>
            <a:r>
              <a:rPr lang="en-US" sz="1200" b="1" dirty="0" smtClean="0">
                <a:latin typeface="+mn-lt"/>
                <a:cs typeface="Calibri"/>
              </a:rPr>
              <a:t>d in the open</a:t>
            </a:r>
            <a:r>
              <a:rPr lang="en-US" sz="1200" b="1" spc="-5" dirty="0" smtClean="0">
                <a:latin typeface="+mn-lt"/>
                <a:cs typeface="Calibri"/>
              </a:rPr>
              <a:t> </a:t>
            </a:r>
            <a:r>
              <a:rPr lang="en-US" sz="1200" b="1" dirty="0" smtClean="0">
                <a:latin typeface="+mn-lt"/>
                <a:cs typeface="Calibri"/>
              </a:rPr>
              <a:t>ocean</a:t>
            </a:r>
            <a:endParaRPr lang="en-US" sz="1200" dirty="0" smtClean="0">
              <a:latin typeface="+mn-lt"/>
              <a:cs typeface="Calibri"/>
            </a:endParaRPr>
          </a:p>
          <a:p>
            <a:pPr marL="588645" marR="240029" indent="-408305">
              <a:lnSpc>
                <a:spcPct val="100499"/>
              </a:lnSpc>
              <a:spcBef>
                <a:spcPts val="660"/>
              </a:spcBef>
              <a:buFont typeface="Calibri"/>
              <a:buAutoNum type="alphaUcParenBoth"/>
              <a:tabLst>
                <a:tab pos="589280" algn="l"/>
              </a:tabLst>
            </a:pPr>
            <a:r>
              <a:rPr lang="en-US" sz="1200" b="1" spc="-65" dirty="0" smtClean="0">
                <a:latin typeface="+mn-lt"/>
                <a:cs typeface="Calibri"/>
              </a:rPr>
              <a:t>W</a:t>
            </a:r>
            <a:r>
              <a:rPr lang="en-US" sz="1200" b="1" spc="-5" dirty="0" smtClean="0">
                <a:latin typeface="+mn-lt"/>
                <a:cs typeface="Calibri"/>
              </a:rPr>
              <a:t>e</a:t>
            </a:r>
            <a:r>
              <a:rPr lang="en-US" sz="1200" b="1" spc="-20" dirty="0" smtClean="0">
                <a:latin typeface="+mn-lt"/>
                <a:cs typeface="Calibri"/>
              </a:rPr>
              <a:t>s</a:t>
            </a:r>
            <a:r>
              <a:rPr lang="en-US" sz="1200" b="1" dirty="0" smtClean="0">
                <a:latin typeface="+mn-lt"/>
                <a:cs typeface="Calibri"/>
              </a:rPr>
              <a:t>t</a:t>
            </a:r>
            <a:r>
              <a:rPr lang="en-US" sz="1200" b="1" spc="-20" dirty="0" smtClean="0">
                <a:latin typeface="+mn-lt"/>
                <a:cs typeface="Calibri"/>
              </a:rPr>
              <a:t>w</a:t>
            </a:r>
            <a:r>
              <a:rPr lang="en-US" sz="1200" b="1" dirty="0" smtClean="0">
                <a:latin typeface="+mn-lt"/>
                <a:cs typeface="Calibri"/>
              </a:rPr>
              <a:t>a</a:t>
            </a:r>
            <a:r>
              <a:rPr lang="en-US" sz="1200" b="1" spc="-30" dirty="0" smtClean="0">
                <a:latin typeface="+mn-lt"/>
                <a:cs typeface="Calibri"/>
              </a:rPr>
              <a:t>r</a:t>
            </a:r>
            <a:r>
              <a:rPr lang="en-US" sz="1200" b="1" dirty="0" smtClean="0">
                <a:latin typeface="+mn-lt"/>
                <a:cs typeface="Calibri"/>
              </a:rPr>
              <a:t>d</a:t>
            </a:r>
            <a:r>
              <a:rPr lang="en-US" sz="1200" b="1" spc="5" dirty="0" smtClean="0">
                <a:latin typeface="+mn-lt"/>
                <a:cs typeface="Calibri"/>
              </a:rPr>
              <a:t> </a:t>
            </a:r>
            <a:r>
              <a:rPr lang="en-US" sz="1200" b="1" dirty="0" smtClean="0">
                <a:latin typeface="+mn-lt"/>
                <a:cs typeface="Calibri"/>
              </a:rPr>
              <a:t>p</a:t>
            </a:r>
            <a:r>
              <a:rPr lang="en-US" sz="1200" b="1" spc="-30" dirty="0" smtClean="0">
                <a:latin typeface="+mn-lt"/>
                <a:cs typeface="Calibri"/>
              </a:rPr>
              <a:t>r</a:t>
            </a:r>
            <a:r>
              <a:rPr lang="en-US" sz="1200" b="1" dirty="0" smtClean="0">
                <a:latin typeface="+mn-lt"/>
                <a:cs typeface="Calibri"/>
              </a:rPr>
              <a:t>opa</a:t>
            </a:r>
            <a:r>
              <a:rPr lang="en-US" sz="1200" b="1" spc="-35" dirty="0" smtClean="0">
                <a:latin typeface="+mn-lt"/>
                <a:cs typeface="Calibri"/>
              </a:rPr>
              <a:t>g</a:t>
            </a:r>
            <a:r>
              <a:rPr lang="en-US" sz="1200" b="1" spc="-20" dirty="0" smtClean="0">
                <a:latin typeface="+mn-lt"/>
                <a:cs typeface="Calibri"/>
              </a:rPr>
              <a:t>a</a:t>
            </a:r>
            <a:r>
              <a:rPr lang="en-US" sz="1200" b="1" dirty="0" smtClean="0">
                <a:latin typeface="+mn-lt"/>
                <a:cs typeface="Calibri"/>
              </a:rPr>
              <a:t>ting signals</a:t>
            </a:r>
            <a:r>
              <a:rPr lang="en-US" sz="1200" b="1" spc="-10" dirty="0" smtClean="0">
                <a:latin typeface="+mn-lt"/>
                <a:cs typeface="Calibri"/>
              </a:rPr>
              <a:t> </a:t>
            </a:r>
            <a:r>
              <a:rPr lang="en-US" sz="1200" b="1" dirty="0" smtClean="0">
                <a:latin typeface="+mn-lt"/>
                <a:cs typeface="Calibri"/>
              </a:rPr>
              <a:t>beh</a:t>
            </a:r>
            <a:r>
              <a:rPr lang="en-US" sz="1200" b="1" spc="-35" dirty="0" smtClean="0">
                <a:latin typeface="+mn-lt"/>
                <a:cs typeface="Calibri"/>
              </a:rPr>
              <a:t>a</a:t>
            </a:r>
            <a:r>
              <a:rPr lang="en-US" sz="1200" b="1" spc="-20" dirty="0" smtClean="0">
                <a:latin typeface="+mn-lt"/>
                <a:cs typeface="Calibri"/>
              </a:rPr>
              <a:t>v</a:t>
            </a:r>
            <a:r>
              <a:rPr lang="en-US" sz="1200" b="1" dirty="0" smtClean="0">
                <a:latin typeface="+mn-lt"/>
                <a:cs typeface="Calibri"/>
              </a:rPr>
              <a:t>e app</a:t>
            </a:r>
            <a:r>
              <a:rPr lang="en-US" sz="1200" b="1" spc="-30" dirty="0" smtClean="0">
                <a:latin typeface="+mn-lt"/>
                <a:cs typeface="Calibri"/>
              </a:rPr>
              <a:t>r</a:t>
            </a:r>
            <a:r>
              <a:rPr lang="en-US" sz="1200" b="1" spc="-35" dirty="0" smtClean="0">
                <a:latin typeface="+mn-lt"/>
                <a:cs typeface="Calibri"/>
              </a:rPr>
              <a:t>o</a:t>
            </a:r>
            <a:r>
              <a:rPr lang="en-US" sz="1200" b="1" spc="-5" dirty="0" smtClean="0">
                <a:latin typeface="+mn-lt"/>
                <a:cs typeface="Calibri"/>
              </a:rPr>
              <a:t>xim</a:t>
            </a:r>
            <a:r>
              <a:rPr lang="en-US" sz="1200" b="1" spc="-15" dirty="0" smtClean="0">
                <a:latin typeface="+mn-lt"/>
                <a:cs typeface="Calibri"/>
              </a:rPr>
              <a:t>a</a:t>
            </a:r>
            <a:r>
              <a:rPr lang="en-US" sz="1200" b="1" spc="-25" dirty="0" smtClean="0">
                <a:latin typeface="+mn-lt"/>
                <a:cs typeface="Calibri"/>
              </a:rPr>
              <a:t>t</a:t>
            </a:r>
            <a:r>
              <a:rPr lang="en-US" sz="1200" b="1" spc="-5" dirty="0" smtClean="0">
                <a:latin typeface="+mn-lt"/>
                <a:cs typeface="Calibri"/>
              </a:rPr>
              <a:t>el</a:t>
            </a:r>
            <a:r>
              <a:rPr lang="en-US" sz="1200" b="1" dirty="0" smtClean="0">
                <a:latin typeface="+mn-lt"/>
                <a:cs typeface="Calibri"/>
              </a:rPr>
              <a:t>y</a:t>
            </a:r>
            <a:r>
              <a:rPr lang="en-US" sz="1200" b="1" spc="5" dirty="0" smtClean="0">
                <a:latin typeface="+mn-lt"/>
                <a:cs typeface="Calibri"/>
              </a:rPr>
              <a:t> </a:t>
            </a:r>
            <a:r>
              <a:rPr lang="en-US" sz="1200" b="1" dirty="0" smtClean="0">
                <a:latin typeface="+mn-lt"/>
                <a:cs typeface="Calibri"/>
              </a:rPr>
              <a:t>li</a:t>
            </a:r>
            <a:r>
              <a:rPr lang="en-US" sz="1200" b="1" spc="-50" dirty="0" smtClean="0">
                <a:latin typeface="+mn-lt"/>
                <a:cs typeface="Calibri"/>
              </a:rPr>
              <a:t>k</a:t>
            </a:r>
            <a:r>
              <a:rPr lang="en-US" sz="1200" b="1" dirty="0" smtClean="0">
                <a:latin typeface="+mn-lt"/>
                <a:cs typeface="Calibri"/>
              </a:rPr>
              <a:t>e</a:t>
            </a:r>
            <a:r>
              <a:rPr lang="en-US" sz="1200" b="1" spc="5" dirty="0" smtClean="0">
                <a:latin typeface="+mn-lt"/>
                <a:cs typeface="Calibri"/>
              </a:rPr>
              <a:t> </a:t>
            </a:r>
            <a:r>
              <a:rPr lang="en-US" sz="1200" b="1" spc="-5" dirty="0" smtClean="0">
                <a:latin typeface="+mn-lt"/>
                <a:cs typeface="Calibri"/>
              </a:rPr>
              <a:t>fi</a:t>
            </a:r>
            <a:r>
              <a:rPr lang="en-US" sz="1200" b="1" spc="-25" dirty="0" smtClean="0">
                <a:latin typeface="+mn-lt"/>
                <a:cs typeface="Calibri"/>
              </a:rPr>
              <a:t>r</a:t>
            </a:r>
            <a:r>
              <a:rPr lang="en-US" sz="1200" b="1" spc="-20" dirty="0" smtClean="0">
                <a:latin typeface="+mn-lt"/>
                <a:cs typeface="Calibri"/>
              </a:rPr>
              <a:t>s</a:t>
            </a:r>
            <a:r>
              <a:rPr lang="en-US" sz="1200" b="1" dirty="0" smtClean="0">
                <a:latin typeface="+mn-lt"/>
                <a:cs typeface="Calibri"/>
              </a:rPr>
              <a:t>t mode</a:t>
            </a:r>
            <a:r>
              <a:rPr lang="en-US" sz="1200" b="1" spc="-5" dirty="0" smtClean="0">
                <a:latin typeface="+mn-lt"/>
                <a:cs typeface="Calibri"/>
              </a:rPr>
              <a:t> </a:t>
            </a:r>
            <a:r>
              <a:rPr lang="en-US" sz="1200" b="1" spc="-30" dirty="0" err="1" smtClean="0">
                <a:latin typeface="+mn-lt"/>
                <a:cs typeface="Calibri"/>
              </a:rPr>
              <a:t>R</a:t>
            </a:r>
            <a:r>
              <a:rPr lang="en-US" sz="1200" b="1" dirty="0" err="1" smtClean="0">
                <a:latin typeface="+mn-lt"/>
                <a:cs typeface="Calibri"/>
              </a:rPr>
              <a:t>oss</a:t>
            </a:r>
            <a:r>
              <a:rPr lang="en-US" sz="1200" b="1" spc="-10" dirty="0" err="1" smtClean="0">
                <a:latin typeface="+mn-lt"/>
                <a:cs typeface="Calibri"/>
              </a:rPr>
              <a:t>b</a:t>
            </a:r>
            <a:r>
              <a:rPr lang="en-US" sz="1200" b="1" dirty="0" err="1" smtClean="0">
                <a:latin typeface="+mn-lt"/>
                <a:cs typeface="Calibri"/>
              </a:rPr>
              <a:t>y</a:t>
            </a:r>
            <a:r>
              <a:rPr lang="en-US" sz="1200" b="1" dirty="0" smtClean="0">
                <a:latin typeface="+mn-lt"/>
                <a:cs typeface="Calibri"/>
              </a:rPr>
              <a:t> </a:t>
            </a:r>
            <a:r>
              <a:rPr lang="en-US" sz="1200" b="1" spc="-20" dirty="0" smtClean="0">
                <a:latin typeface="+mn-lt"/>
                <a:cs typeface="Calibri"/>
              </a:rPr>
              <a:t>w</a:t>
            </a:r>
            <a:r>
              <a:rPr lang="en-US" sz="1200" b="1" spc="-30" dirty="0" smtClean="0">
                <a:latin typeface="+mn-lt"/>
                <a:cs typeface="Calibri"/>
              </a:rPr>
              <a:t>a</a:t>
            </a:r>
            <a:r>
              <a:rPr lang="en-US" sz="1200" b="1" spc="-20" dirty="0" smtClean="0">
                <a:latin typeface="+mn-lt"/>
                <a:cs typeface="Calibri"/>
              </a:rPr>
              <a:t>v</a:t>
            </a:r>
            <a:r>
              <a:rPr lang="en-US" sz="1200" b="1" spc="-5" dirty="0" smtClean="0">
                <a:latin typeface="+mn-lt"/>
                <a:cs typeface="Calibri"/>
              </a:rPr>
              <a:t>es</a:t>
            </a:r>
            <a:r>
              <a:rPr lang="en-US" sz="1200" b="1" dirty="0" smtClean="0">
                <a:latin typeface="+mn-lt"/>
                <a:cs typeface="Calibri"/>
              </a:rPr>
              <a:t>,</a:t>
            </a:r>
            <a:r>
              <a:rPr lang="en-US" sz="1200" b="1" spc="5" dirty="0" smtClean="0">
                <a:latin typeface="+mn-lt"/>
                <a:cs typeface="Calibri"/>
              </a:rPr>
              <a:t> </a:t>
            </a:r>
            <a:r>
              <a:rPr lang="en-US" sz="1200" b="1" spc="-20" dirty="0" smtClean="0">
                <a:latin typeface="+mn-lt"/>
                <a:cs typeface="Calibri"/>
              </a:rPr>
              <a:t>t</a:t>
            </a:r>
            <a:r>
              <a:rPr lang="en-US" sz="1200" b="1" dirty="0" smtClean="0">
                <a:latin typeface="+mn-lt"/>
                <a:cs typeface="Calibri"/>
              </a:rPr>
              <a:t>aking</a:t>
            </a:r>
            <a:r>
              <a:rPr lang="en-US" sz="1200" b="1" spc="-5" dirty="0" smtClean="0">
                <a:latin typeface="+mn-lt"/>
                <a:cs typeface="Calibri"/>
              </a:rPr>
              <a:t> </a:t>
            </a:r>
            <a:r>
              <a:rPr lang="en-US" sz="1200" b="1" spc="-30" dirty="0" smtClean="0">
                <a:latin typeface="+mn-lt"/>
                <a:cs typeface="Calibri"/>
              </a:rPr>
              <a:t>y</a:t>
            </a:r>
            <a:r>
              <a:rPr lang="en-US" sz="1200" b="1" spc="-5" dirty="0" smtClean="0">
                <a:latin typeface="+mn-lt"/>
                <a:cs typeface="Calibri"/>
              </a:rPr>
              <a:t>ea</a:t>
            </a:r>
            <a:r>
              <a:rPr lang="en-US" sz="1200" b="1" spc="-25" dirty="0" smtClean="0">
                <a:latin typeface="+mn-lt"/>
                <a:cs typeface="Calibri"/>
              </a:rPr>
              <a:t>r</a:t>
            </a:r>
            <a:r>
              <a:rPr lang="en-US" sz="1200" b="1" dirty="0" smtClean="0">
                <a:latin typeface="+mn-lt"/>
                <a:cs typeface="Calibri"/>
              </a:rPr>
              <a:t>s</a:t>
            </a:r>
            <a:r>
              <a:rPr lang="en-US" sz="1200" b="1" spc="5" dirty="0" smtClean="0">
                <a:latin typeface="+mn-lt"/>
                <a:cs typeface="Calibri"/>
              </a:rPr>
              <a:t> </a:t>
            </a:r>
            <a:r>
              <a:rPr lang="en-US" sz="1200" b="1" spc="-20" dirty="0" smtClean="0">
                <a:latin typeface="+mn-lt"/>
                <a:cs typeface="Calibri"/>
              </a:rPr>
              <a:t>t</a:t>
            </a:r>
            <a:r>
              <a:rPr lang="en-US" sz="1200" b="1" dirty="0" smtClean="0">
                <a:latin typeface="+mn-lt"/>
                <a:cs typeface="Calibri"/>
              </a:rPr>
              <a:t>o</a:t>
            </a:r>
            <a:r>
              <a:rPr lang="en-US" sz="1200" b="1" spc="5" dirty="0" smtClean="0">
                <a:latin typeface="+mn-lt"/>
                <a:cs typeface="Calibri"/>
              </a:rPr>
              <a:t> </a:t>
            </a:r>
            <a:r>
              <a:rPr lang="en-US" sz="1200" b="1" spc="-5" dirty="0" smtClean="0">
                <a:latin typeface="+mn-lt"/>
                <a:cs typeface="Calibri"/>
              </a:rPr>
              <a:t>c</a:t>
            </a:r>
            <a:r>
              <a:rPr lang="en-US" sz="1200" b="1" spc="-25" dirty="0" smtClean="0">
                <a:latin typeface="+mn-lt"/>
                <a:cs typeface="Calibri"/>
              </a:rPr>
              <a:t>r</a:t>
            </a:r>
            <a:r>
              <a:rPr lang="en-US" sz="1200" b="1" dirty="0" smtClean="0">
                <a:latin typeface="+mn-lt"/>
                <a:cs typeface="Calibri"/>
              </a:rPr>
              <a:t>oss</a:t>
            </a:r>
            <a:r>
              <a:rPr lang="en-US" sz="1200" b="1" spc="-5" dirty="0" smtClean="0">
                <a:latin typeface="+mn-lt"/>
                <a:cs typeface="Calibri"/>
              </a:rPr>
              <a:t> </a:t>
            </a:r>
            <a:r>
              <a:rPr lang="en-US" sz="1200" b="1" dirty="0" smtClean="0">
                <a:latin typeface="+mn-lt"/>
                <a:cs typeface="Calibri"/>
              </a:rPr>
              <a:t>the </a:t>
            </a:r>
            <a:r>
              <a:rPr lang="en-US" sz="1200" b="1" spc="-5" dirty="0" smtClean="0">
                <a:latin typeface="+mn-lt"/>
                <a:cs typeface="Calibri"/>
              </a:rPr>
              <a:t>e</a:t>
            </a:r>
            <a:r>
              <a:rPr lang="en-US" sz="1200" b="1" spc="-20" dirty="0" smtClean="0">
                <a:latin typeface="+mn-lt"/>
                <a:cs typeface="Calibri"/>
              </a:rPr>
              <a:t>n</a:t>
            </a:r>
            <a:r>
              <a:rPr lang="en-US" sz="1200" b="1" dirty="0" smtClean="0">
                <a:latin typeface="+mn-lt"/>
                <a:cs typeface="Calibri"/>
              </a:rPr>
              <a:t>ti</a:t>
            </a:r>
            <a:r>
              <a:rPr lang="en-US" sz="1200" b="1" spc="-25" dirty="0" smtClean="0">
                <a:latin typeface="+mn-lt"/>
                <a:cs typeface="Calibri"/>
              </a:rPr>
              <a:t>r</a:t>
            </a:r>
            <a:r>
              <a:rPr lang="en-US" sz="1200" b="1" dirty="0" smtClean="0">
                <a:latin typeface="+mn-lt"/>
                <a:cs typeface="Calibri"/>
              </a:rPr>
              <a:t>e</a:t>
            </a:r>
            <a:r>
              <a:rPr lang="en-US" sz="1200" b="1" spc="5" dirty="0" smtClean="0">
                <a:latin typeface="+mn-lt"/>
                <a:cs typeface="Calibri"/>
              </a:rPr>
              <a:t> </a:t>
            </a:r>
            <a:r>
              <a:rPr lang="en-US" sz="1200" b="1" dirty="0" smtClean="0">
                <a:latin typeface="+mn-lt"/>
                <a:cs typeface="Calibri"/>
              </a:rPr>
              <a:t>basin</a:t>
            </a:r>
            <a:endParaRPr lang="en-US" sz="1200" dirty="0" smtClean="0">
              <a:latin typeface="+mn-lt"/>
              <a:cs typeface="Calibri"/>
            </a:endParaRPr>
          </a:p>
          <a:p>
            <a:pPr marL="588645" marR="208915" indent="-408305">
              <a:lnSpc>
                <a:spcPct val="100499"/>
              </a:lnSpc>
              <a:spcBef>
                <a:spcPts val="660"/>
              </a:spcBef>
              <a:buFont typeface="Calibri"/>
              <a:buAutoNum type="alphaUcParenBoth"/>
              <a:tabLst>
                <a:tab pos="589280" algn="l"/>
              </a:tabLst>
            </a:pPr>
            <a:r>
              <a:rPr lang="en-US" sz="1200" b="1" dirty="0" smtClean="0">
                <a:latin typeface="+mn-lt"/>
                <a:cs typeface="Calibri"/>
              </a:rPr>
              <a:t>As these</a:t>
            </a:r>
            <a:r>
              <a:rPr lang="en-US" sz="1200" b="1" spc="-5" dirty="0" smtClean="0">
                <a:latin typeface="+mn-lt"/>
                <a:cs typeface="Calibri"/>
              </a:rPr>
              <a:t> </a:t>
            </a:r>
            <a:r>
              <a:rPr lang="en-US" sz="1200" b="1" dirty="0" smtClean="0">
                <a:latin typeface="+mn-lt"/>
                <a:cs typeface="Calibri"/>
              </a:rPr>
              <a:t>signals</a:t>
            </a:r>
            <a:r>
              <a:rPr lang="en-US" sz="1200" b="1" spc="-15" dirty="0" smtClean="0">
                <a:latin typeface="+mn-lt"/>
                <a:cs typeface="Calibri"/>
              </a:rPr>
              <a:t> </a:t>
            </a:r>
            <a:r>
              <a:rPr lang="en-US" sz="1200" b="1" spc="-25" dirty="0" smtClean="0">
                <a:latin typeface="+mn-lt"/>
                <a:cs typeface="Calibri"/>
              </a:rPr>
              <a:t>r</a:t>
            </a:r>
            <a:r>
              <a:rPr lang="en-US" sz="1200" b="1" spc="-5" dirty="0" smtClean="0">
                <a:latin typeface="+mn-lt"/>
                <a:cs typeface="Calibri"/>
              </a:rPr>
              <a:t>eac</a:t>
            </a:r>
            <a:r>
              <a:rPr lang="en-US" sz="1200" b="1" dirty="0" smtClean="0">
                <a:latin typeface="+mn-lt"/>
                <a:cs typeface="Calibri"/>
              </a:rPr>
              <a:t>h</a:t>
            </a:r>
            <a:r>
              <a:rPr lang="en-US" sz="1200" b="1" spc="5" dirty="0" smtClean="0">
                <a:latin typeface="+mn-lt"/>
                <a:cs typeface="Calibri"/>
              </a:rPr>
              <a:t> </a:t>
            </a:r>
            <a:r>
              <a:rPr lang="en-US" sz="1200" b="1" dirty="0" smtClean="0">
                <a:latin typeface="+mn-lt"/>
                <a:cs typeface="Calibri"/>
              </a:rPr>
              <a:t>the North</a:t>
            </a:r>
            <a:r>
              <a:rPr lang="en-US" sz="1200" b="1" spc="5" dirty="0" smtClean="0">
                <a:latin typeface="+mn-lt"/>
                <a:cs typeface="Calibri"/>
              </a:rPr>
              <a:t> </a:t>
            </a:r>
            <a:r>
              <a:rPr lang="en-US" sz="1200" b="1" spc="-55" dirty="0" smtClean="0">
                <a:latin typeface="+mn-lt"/>
                <a:cs typeface="Calibri"/>
              </a:rPr>
              <a:t>A</a:t>
            </a:r>
            <a:r>
              <a:rPr lang="en-US" sz="1200" b="1" dirty="0" smtClean="0">
                <a:latin typeface="+mn-lt"/>
                <a:cs typeface="Calibri"/>
              </a:rPr>
              <a:t>tla</a:t>
            </a:r>
            <a:r>
              <a:rPr lang="en-US" sz="1200" b="1" spc="-20" dirty="0" smtClean="0">
                <a:latin typeface="+mn-lt"/>
                <a:cs typeface="Calibri"/>
              </a:rPr>
              <a:t>n</a:t>
            </a:r>
            <a:r>
              <a:rPr lang="en-US" sz="1200" b="1" dirty="0" smtClean="0">
                <a:latin typeface="+mn-lt"/>
                <a:cs typeface="Calibri"/>
              </a:rPr>
              <a:t>tic  </a:t>
            </a:r>
            <a:r>
              <a:rPr lang="en-US" sz="1200" b="1" spc="-15" dirty="0" smtClean="0">
                <a:latin typeface="+mn-lt"/>
                <a:cs typeface="Calibri"/>
              </a:rPr>
              <a:t>w</a:t>
            </a:r>
            <a:r>
              <a:rPr lang="en-US" sz="1200" b="1" spc="-5" dirty="0" smtClean="0">
                <a:latin typeface="+mn-lt"/>
                <a:cs typeface="Calibri"/>
              </a:rPr>
              <a:t>e</a:t>
            </a:r>
            <a:r>
              <a:rPr lang="en-US" sz="1200" b="1" spc="-20" dirty="0" smtClean="0">
                <a:latin typeface="+mn-lt"/>
                <a:cs typeface="Calibri"/>
              </a:rPr>
              <a:t>s</a:t>
            </a:r>
            <a:r>
              <a:rPr lang="en-US" sz="1200" b="1" spc="-25" dirty="0" smtClean="0">
                <a:latin typeface="+mn-lt"/>
                <a:cs typeface="Calibri"/>
              </a:rPr>
              <a:t>t</a:t>
            </a:r>
            <a:r>
              <a:rPr lang="en-US" sz="1200" b="1" spc="-5" dirty="0" smtClean="0">
                <a:latin typeface="+mn-lt"/>
                <a:cs typeface="Calibri"/>
              </a:rPr>
              <a:t>er</a:t>
            </a:r>
            <a:r>
              <a:rPr lang="en-US" sz="1200" b="1" dirty="0" smtClean="0">
                <a:latin typeface="+mn-lt"/>
                <a:cs typeface="Calibri"/>
              </a:rPr>
              <a:t>n</a:t>
            </a:r>
            <a:r>
              <a:rPr lang="en-US" sz="1200" b="1" spc="5" dirty="0" smtClean="0">
                <a:latin typeface="+mn-lt"/>
                <a:cs typeface="Calibri"/>
              </a:rPr>
              <a:t> </a:t>
            </a:r>
            <a:r>
              <a:rPr lang="en-US" sz="1200" b="1" dirty="0" smtClean="0">
                <a:latin typeface="+mn-lt"/>
                <a:cs typeface="Calibri"/>
              </a:rPr>
              <a:t>boundar</a:t>
            </a:r>
            <a:r>
              <a:rPr lang="en-US" sz="1200" b="1" spc="-110" dirty="0" smtClean="0">
                <a:latin typeface="+mn-lt"/>
                <a:cs typeface="Calibri"/>
              </a:rPr>
              <a:t>y</a:t>
            </a:r>
            <a:r>
              <a:rPr lang="en-US" sz="1200" b="1" dirty="0" smtClean="0">
                <a:latin typeface="+mn-lt"/>
                <a:cs typeface="Calibri"/>
              </a:rPr>
              <a:t>, th</a:t>
            </a:r>
            <a:r>
              <a:rPr lang="en-US" sz="1200" b="1" spc="-25" dirty="0" smtClean="0">
                <a:latin typeface="+mn-lt"/>
                <a:cs typeface="Calibri"/>
              </a:rPr>
              <a:t>e</a:t>
            </a:r>
            <a:r>
              <a:rPr lang="en-US" sz="1200" b="1" dirty="0" smtClean="0">
                <a:latin typeface="+mn-lt"/>
                <a:cs typeface="Calibri"/>
              </a:rPr>
              <a:t>y </a:t>
            </a:r>
            <a:r>
              <a:rPr lang="en-US" sz="1200" b="1" spc="-10" dirty="0" smtClean="0">
                <a:latin typeface="+mn-lt"/>
                <a:cs typeface="Calibri"/>
              </a:rPr>
              <a:t>c</a:t>
            </a:r>
            <a:r>
              <a:rPr lang="en-US" sz="1200" b="1" dirty="0" smtClean="0">
                <a:latin typeface="+mn-lt"/>
                <a:cs typeface="Calibri"/>
              </a:rPr>
              <a:t>an</a:t>
            </a:r>
            <a:r>
              <a:rPr lang="en-US" sz="1200" b="1" spc="-10" dirty="0" smtClean="0">
                <a:latin typeface="+mn-lt"/>
                <a:cs typeface="Calibri"/>
              </a:rPr>
              <a:t> c</a:t>
            </a:r>
            <a:r>
              <a:rPr lang="en-US" sz="1200" b="1" dirty="0" smtClean="0">
                <a:latin typeface="+mn-lt"/>
                <a:cs typeface="Calibri"/>
              </a:rPr>
              <a:t>ause sea l</a:t>
            </a:r>
            <a:r>
              <a:rPr lang="en-US" sz="1200" b="1" spc="-10" dirty="0" smtClean="0">
                <a:latin typeface="+mn-lt"/>
                <a:cs typeface="Calibri"/>
              </a:rPr>
              <a:t>e</a:t>
            </a:r>
            <a:r>
              <a:rPr lang="en-US" sz="1200" b="1" spc="-20" dirty="0" smtClean="0">
                <a:latin typeface="+mn-lt"/>
                <a:cs typeface="Calibri"/>
              </a:rPr>
              <a:t>v</a:t>
            </a:r>
            <a:r>
              <a:rPr lang="en-US" sz="1200" b="1" spc="-5" dirty="0" smtClean="0">
                <a:latin typeface="+mn-lt"/>
                <a:cs typeface="Calibri"/>
              </a:rPr>
              <a:t>e</a:t>
            </a:r>
            <a:r>
              <a:rPr lang="en-US" sz="1200" b="1" dirty="0" smtClean="0">
                <a:latin typeface="+mn-lt"/>
                <a:cs typeface="Calibri"/>
              </a:rPr>
              <a:t>l</a:t>
            </a:r>
            <a:r>
              <a:rPr lang="en-US" sz="1200" b="1" spc="5" dirty="0" smtClean="0">
                <a:latin typeface="+mn-lt"/>
                <a:cs typeface="Calibri"/>
              </a:rPr>
              <a:t> </a:t>
            </a:r>
            <a:r>
              <a:rPr lang="en-US" sz="1200" b="1" spc="-5" dirty="0" smtClean="0">
                <a:latin typeface="+mn-lt"/>
                <a:cs typeface="Calibri"/>
              </a:rPr>
              <a:t>chan</a:t>
            </a:r>
            <a:r>
              <a:rPr lang="en-US" sz="1200" b="1" spc="-20" dirty="0" smtClean="0">
                <a:latin typeface="+mn-lt"/>
                <a:cs typeface="Calibri"/>
              </a:rPr>
              <a:t>g</a:t>
            </a:r>
            <a:r>
              <a:rPr lang="en-US" sz="1200" b="1" spc="-5" dirty="0" smtClean="0">
                <a:latin typeface="+mn-lt"/>
                <a:cs typeface="Calibri"/>
              </a:rPr>
              <a:t>e</a:t>
            </a:r>
            <a:r>
              <a:rPr lang="en-US" sz="1200" b="1" dirty="0" smtClean="0">
                <a:latin typeface="+mn-lt"/>
                <a:cs typeface="Calibri"/>
              </a:rPr>
              <a:t>s </a:t>
            </a:r>
            <a:r>
              <a:rPr lang="en-US" sz="1200" b="1" spc="-45" dirty="0" smtClean="0">
                <a:latin typeface="+mn-lt"/>
                <a:cs typeface="Calibri"/>
              </a:rPr>
              <a:t>r</a:t>
            </a:r>
            <a:r>
              <a:rPr lang="en-US" sz="1200" b="1" dirty="0" smtClean="0">
                <a:latin typeface="+mn-lt"/>
                <a:cs typeface="Calibri"/>
              </a:rPr>
              <a:t>anging</a:t>
            </a:r>
            <a:r>
              <a:rPr lang="en-US" sz="1200" b="1" spc="-15" dirty="0" smtClean="0">
                <a:latin typeface="+mn-lt"/>
                <a:cs typeface="Calibri"/>
              </a:rPr>
              <a:t> </a:t>
            </a:r>
            <a:r>
              <a:rPr lang="en-US" sz="1200" b="1" dirty="0" smtClean="0">
                <a:latin typeface="+mn-lt"/>
                <a:cs typeface="Calibri"/>
              </a:rPr>
              <a:t>b</a:t>
            </a:r>
            <a:r>
              <a:rPr lang="en-US" sz="1200" b="1" spc="-15" dirty="0" smtClean="0">
                <a:latin typeface="+mn-lt"/>
                <a:cs typeface="Calibri"/>
              </a:rPr>
              <a:t>e</a:t>
            </a:r>
            <a:r>
              <a:rPr lang="en-US" sz="1200" b="1" dirty="0" smtClean="0">
                <a:latin typeface="+mn-lt"/>
                <a:cs typeface="Calibri"/>
              </a:rPr>
              <a:t>t</a:t>
            </a:r>
            <a:r>
              <a:rPr lang="en-US" sz="1200" b="1" spc="-15" dirty="0" smtClean="0">
                <a:latin typeface="+mn-lt"/>
                <a:cs typeface="Calibri"/>
              </a:rPr>
              <a:t>w</a:t>
            </a:r>
            <a:r>
              <a:rPr lang="en-US" sz="1200" b="1" spc="-5" dirty="0" smtClean="0">
                <a:latin typeface="+mn-lt"/>
                <a:cs typeface="Calibri"/>
              </a:rPr>
              <a:t>ee</a:t>
            </a:r>
            <a:r>
              <a:rPr lang="en-US" sz="1200" b="1" dirty="0" smtClean="0">
                <a:latin typeface="+mn-lt"/>
                <a:cs typeface="Calibri"/>
              </a:rPr>
              <a:t>n</a:t>
            </a:r>
            <a:r>
              <a:rPr lang="en-US" sz="1200" b="1" spc="15" dirty="0" smtClean="0">
                <a:latin typeface="+mn-lt"/>
                <a:cs typeface="Calibri"/>
              </a:rPr>
              <a:t> </a:t>
            </a:r>
            <a:r>
              <a:rPr lang="en-US" sz="1200" b="1" spc="-5" dirty="0" smtClean="0">
                <a:latin typeface="+mn-lt"/>
                <a:cs typeface="Calibri"/>
              </a:rPr>
              <a:t>-</a:t>
            </a:r>
            <a:r>
              <a:rPr lang="en-US" sz="1200" b="1" dirty="0" smtClean="0">
                <a:latin typeface="+mn-lt"/>
                <a:cs typeface="Calibri"/>
              </a:rPr>
              <a:t>10 </a:t>
            </a:r>
            <a:r>
              <a:rPr lang="en-US" sz="1200" b="1" spc="-5" dirty="0" smtClean="0">
                <a:latin typeface="+mn-lt"/>
                <a:cs typeface="Calibri"/>
              </a:rPr>
              <a:t>c</a:t>
            </a:r>
            <a:r>
              <a:rPr lang="en-US" sz="1200" b="1" dirty="0" smtClean="0">
                <a:latin typeface="+mn-lt"/>
                <a:cs typeface="Calibri"/>
              </a:rPr>
              <a:t>m</a:t>
            </a:r>
            <a:r>
              <a:rPr lang="en-US" sz="1200" b="1" spc="5" dirty="0" smtClean="0">
                <a:latin typeface="+mn-lt"/>
                <a:cs typeface="Calibri"/>
              </a:rPr>
              <a:t> </a:t>
            </a:r>
            <a:r>
              <a:rPr lang="en-US" sz="1200" b="1" dirty="0" smtClean="0">
                <a:latin typeface="+mn-lt"/>
                <a:cs typeface="Calibri"/>
              </a:rPr>
              <a:t>and</a:t>
            </a:r>
            <a:r>
              <a:rPr lang="en-US" sz="1200" b="1" spc="-10" dirty="0" smtClean="0">
                <a:latin typeface="+mn-lt"/>
                <a:cs typeface="Calibri"/>
              </a:rPr>
              <a:t> </a:t>
            </a:r>
            <a:r>
              <a:rPr lang="en-US" sz="1200" b="1" dirty="0" smtClean="0">
                <a:latin typeface="+mn-lt"/>
                <a:cs typeface="Calibri"/>
              </a:rPr>
              <a:t>10 </a:t>
            </a:r>
            <a:r>
              <a:rPr lang="en-US" sz="1200" b="1" spc="-5" dirty="0" smtClean="0">
                <a:latin typeface="+mn-lt"/>
                <a:cs typeface="Calibri"/>
              </a:rPr>
              <a:t>c</a:t>
            </a:r>
            <a:r>
              <a:rPr lang="en-US" sz="1200" b="1" dirty="0" smtClean="0">
                <a:latin typeface="+mn-lt"/>
                <a:cs typeface="Calibri"/>
              </a:rPr>
              <a:t>m</a:t>
            </a:r>
            <a:r>
              <a:rPr lang="en-US" sz="1200" b="1" spc="5" dirty="0" smtClean="0">
                <a:latin typeface="+mn-lt"/>
                <a:cs typeface="Calibri"/>
              </a:rPr>
              <a:t> </a:t>
            </a:r>
            <a:r>
              <a:rPr lang="en-US" sz="1200" b="1" dirty="0" smtClean="0">
                <a:latin typeface="+mn-lt"/>
                <a:cs typeface="Calibri"/>
              </a:rPr>
              <a:t>associ</a:t>
            </a:r>
            <a:r>
              <a:rPr lang="en-US" sz="1200" b="1" spc="-20" dirty="0" smtClean="0">
                <a:latin typeface="+mn-lt"/>
                <a:cs typeface="Calibri"/>
              </a:rPr>
              <a:t>a</a:t>
            </a:r>
            <a:r>
              <a:rPr lang="en-US" sz="1200" b="1" spc="-25" dirty="0" smtClean="0">
                <a:latin typeface="+mn-lt"/>
                <a:cs typeface="Calibri"/>
              </a:rPr>
              <a:t>t</a:t>
            </a:r>
            <a:r>
              <a:rPr lang="en-US" sz="1200" b="1" spc="-5" dirty="0" smtClean="0">
                <a:latin typeface="+mn-lt"/>
                <a:cs typeface="Calibri"/>
              </a:rPr>
              <a:t>e</a:t>
            </a:r>
            <a:r>
              <a:rPr lang="en-US" sz="1200" b="1" dirty="0" smtClean="0">
                <a:latin typeface="+mn-lt"/>
                <a:cs typeface="Calibri"/>
              </a:rPr>
              <a:t>d </a:t>
            </a:r>
            <a:r>
              <a:rPr lang="en-US" sz="1200" b="1" spc="-5" dirty="0" smtClean="0">
                <a:latin typeface="+mn-lt"/>
                <a:cs typeface="Calibri"/>
              </a:rPr>
              <a:t>with chan</a:t>
            </a:r>
            <a:r>
              <a:rPr lang="en-US" sz="1200" b="1" spc="-20" dirty="0" smtClean="0">
                <a:latin typeface="+mn-lt"/>
                <a:cs typeface="Calibri"/>
              </a:rPr>
              <a:t>g</a:t>
            </a:r>
            <a:r>
              <a:rPr lang="en-US" sz="1200" b="1" spc="-5" dirty="0" smtClean="0">
                <a:latin typeface="+mn-lt"/>
                <a:cs typeface="Calibri"/>
              </a:rPr>
              <a:t>e</a:t>
            </a:r>
            <a:r>
              <a:rPr lang="en-US" sz="1200" b="1" dirty="0" smtClean="0">
                <a:latin typeface="+mn-lt"/>
                <a:cs typeface="Calibri"/>
              </a:rPr>
              <a:t>s in</a:t>
            </a:r>
            <a:r>
              <a:rPr lang="en-US" sz="1200" b="1" spc="-10" dirty="0" smtClean="0">
                <a:latin typeface="+mn-lt"/>
                <a:cs typeface="Calibri"/>
              </a:rPr>
              <a:t> </a:t>
            </a:r>
            <a:r>
              <a:rPr lang="en-US" sz="1200" b="1" dirty="0" smtClean="0">
                <a:latin typeface="+mn-lt"/>
                <a:cs typeface="Calibri"/>
              </a:rPr>
              <a:t>the s</a:t>
            </a:r>
            <a:r>
              <a:rPr lang="en-US" sz="1200" b="1" spc="-5" dirty="0" smtClean="0">
                <a:latin typeface="+mn-lt"/>
                <a:cs typeface="Calibri"/>
              </a:rPr>
              <a:t>easonalit</a:t>
            </a:r>
            <a:r>
              <a:rPr lang="en-US" sz="1200" b="1" dirty="0" smtClean="0">
                <a:latin typeface="+mn-lt"/>
                <a:cs typeface="Calibri"/>
              </a:rPr>
              <a:t>y</a:t>
            </a:r>
            <a:r>
              <a:rPr lang="en-US" sz="1200" b="1" spc="10" dirty="0" smtClean="0">
                <a:latin typeface="+mn-lt"/>
                <a:cs typeface="Calibri"/>
              </a:rPr>
              <a:t> </a:t>
            </a:r>
            <a:r>
              <a:rPr lang="en-US" sz="1200" b="1" dirty="0" smtClean="0">
                <a:latin typeface="+mn-lt"/>
                <a:cs typeface="Calibri"/>
              </a:rPr>
              <a:t>of the</a:t>
            </a:r>
            <a:r>
              <a:rPr lang="en-US" sz="1200" b="1" spc="5" dirty="0" smtClean="0">
                <a:latin typeface="+mn-lt"/>
                <a:cs typeface="Calibri"/>
              </a:rPr>
              <a:t> </a:t>
            </a:r>
            <a:r>
              <a:rPr lang="en-US" sz="1200" b="1" dirty="0" smtClean="0">
                <a:latin typeface="+mn-lt"/>
                <a:cs typeface="Calibri"/>
              </a:rPr>
              <a:t>Florida </a:t>
            </a:r>
            <a:r>
              <a:rPr lang="en-US" sz="1200" b="1" spc="-5" dirty="0" smtClean="0">
                <a:latin typeface="+mn-lt"/>
                <a:cs typeface="Calibri"/>
              </a:rPr>
              <a:t>Cur</a:t>
            </a:r>
            <a:r>
              <a:rPr lang="en-US" sz="1200" b="1" spc="-20" dirty="0" smtClean="0">
                <a:latin typeface="+mn-lt"/>
                <a:cs typeface="Calibri"/>
              </a:rPr>
              <a:t>r</a:t>
            </a:r>
            <a:r>
              <a:rPr lang="en-US" sz="1200" b="1" spc="-5" dirty="0" smtClean="0">
                <a:latin typeface="+mn-lt"/>
                <a:cs typeface="Calibri"/>
              </a:rPr>
              <a:t>e</a:t>
            </a:r>
            <a:r>
              <a:rPr lang="en-US" sz="1200" b="1" spc="-20" dirty="0" smtClean="0">
                <a:latin typeface="+mn-lt"/>
                <a:cs typeface="Calibri"/>
              </a:rPr>
              <a:t>n</a:t>
            </a:r>
            <a:r>
              <a:rPr lang="en-US" sz="1200" b="1" dirty="0" smtClean="0">
                <a:latin typeface="+mn-lt"/>
                <a:cs typeface="Calibri"/>
              </a:rPr>
              <a:t>t</a:t>
            </a:r>
            <a:r>
              <a:rPr lang="en-US" sz="1200" b="1" spc="5" dirty="0" smtClean="0">
                <a:latin typeface="+mn-lt"/>
                <a:cs typeface="Calibri"/>
              </a:rPr>
              <a:t> </a:t>
            </a:r>
            <a:r>
              <a:rPr lang="en-US" sz="1200" b="1" spc="-5" dirty="0" smtClean="0">
                <a:latin typeface="+mn-lt"/>
                <a:cs typeface="Calibri"/>
              </a:rPr>
              <a:t>flo</a:t>
            </a:r>
            <a:r>
              <a:rPr lang="en-US" sz="1200" b="1" dirty="0" smtClean="0">
                <a:latin typeface="+mn-lt"/>
                <a:cs typeface="Calibri"/>
              </a:rPr>
              <a:t>w</a:t>
            </a:r>
            <a:r>
              <a:rPr lang="en-US" sz="1200" b="1" spc="5" dirty="0" smtClean="0">
                <a:latin typeface="+mn-lt"/>
                <a:cs typeface="Calibri"/>
              </a:rPr>
              <a:t> </a:t>
            </a:r>
            <a:r>
              <a:rPr lang="en-US" sz="1200" b="1" dirty="0" smtClean="0">
                <a:latin typeface="+mn-lt"/>
                <a:cs typeface="Calibri"/>
              </a:rPr>
              <a:t>(blue line,</a:t>
            </a:r>
            <a:r>
              <a:rPr lang="en-US" sz="1200" b="1" spc="5" dirty="0" smtClean="0">
                <a:latin typeface="+mn-lt"/>
                <a:cs typeface="Calibri"/>
              </a:rPr>
              <a:t> </a:t>
            </a:r>
            <a:r>
              <a:rPr lang="en-US" sz="1200" b="1" spc="-5" dirty="0" smtClean="0">
                <a:latin typeface="+mn-lt"/>
                <a:cs typeface="Calibri"/>
              </a:rPr>
              <a:t>C)</a:t>
            </a:r>
            <a:endParaRPr lang="en-US" sz="1200" dirty="0" smtClean="0">
              <a:latin typeface="+mn-lt"/>
              <a:cs typeface="Calibri"/>
            </a:endParaRPr>
          </a:p>
          <a:p>
            <a:pPr marL="588645" marR="862965" indent="-408305">
              <a:lnSpc>
                <a:spcPct val="100499"/>
              </a:lnSpc>
              <a:spcBef>
                <a:spcPts val="660"/>
              </a:spcBef>
              <a:buFont typeface="Calibri"/>
              <a:buAutoNum type="alphaUcParenBoth"/>
              <a:tabLst>
                <a:tab pos="589280" algn="l"/>
              </a:tabLst>
            </a:pPr>
            <a:r>
              <a:rPr lang="en-US" sz="1200" b="1" dirty="0" smtClean="0">
                <a:latin typeface="+mn-lt"/>
                <a:cs typeface="Calibri"/>
              </a:rPr>
              <a:t>Be</a:t>
            </a:r>
            <a:r>
              <a:rPr lang="en-US" sz="1200" b="1" spc="-15" dirty="0" smtClean="0">
                <a:latin typeface="+mn-lt"/>
                <a:cs typeface="Calibri"/>
              </a:rPr>
              <a:t>c</a:t>
            </a:r>
            <a:r>
              <a:rPr lang="en-US" sz="1200" b="1" dirty="0" smtClean="0">
                <a:latin typeface="+mn-lt"/>
                <a:cs typeface="Calibri"/>
              </a:rPr>
              <a:t>ause</a:t>
            </a:r>
            <a:r>
              <a:rPr lang="en-US" sz="1200" b="1" spc="-5" dirty="0" smtClean="0">
                <a:latin typeface="+mn-lt"/>
                <a:cs typeface="Calibri"/>
              </a:rPr>
              <a:t> </a:t>
            </a:r>
            <a:r>
              <a:rPr lang="en-US" sz="1200" b="1" dirty="0" smtClean="0">
                <a:latin typeface="+mn-lt"/>
                <a:cs typeface="Calibri"/>
              </a:rPr>
              <a:t>these signals p</a:t>
            </a:r>
            <a:r>
              <a:rPr lang="en-US" sz="1200" b="1" spc="-30" dirty="0" smtClean="0">
                <a:latin typeface="+mn-lt"/>
                <a:cs typeface="Calibri"/>
              </a:rPr>
              <a:t>r</a:t>
            </a:r>
            <a:r>
              <a:rPr lang="en-US" sz="1200" b="1" dirty="0" smtClean="0">
                <a:latin typeface="+mn-lt"/>
                <a:cs typeface="Calibri"/>
              </a:rPr>
              <a:t>opa</a:t>
            </a:r>
            <a:r>
              <a:rPr lang="en-US" sz="1200" b="1" spc="-35" dirty="0" smtClean="0">
                <a:latin typeface="+mn-lt"/>
                <a:cs typeface="Calibri"/>
              </a:rPr>
              <a:t>g</a:t>
            </a:r>
            <a:r>
              <a:rPr lang="en-US" sz="1200" b="1" spc="-20" dirty="0" smtClean="0">
                <a:latin typeface="+mn-lt"/>
                <a:cs typeface="Calibri"/>
              </a:rPr>
              <a:t>a</a:t>
            </a:r>
            <a:r>
              <a:rPr lang="en-US" sz="1200" b="1" spc="-25" dirty="0" smtClean="0">
                <a:latin typeface="+mn-lt"/>
                <a:cs typeface="Calibri"/>
              </a:rPr>
              <a:t>t</a:t>
            </a:r>
            <a:r>
              <a:rPr lang="en-US" sz="1200" b="1" dirty="0" smtClean="0">
                <a:latin typeface="+mn-lt"/>
                <a:cs typeface="Calibri"/>
              </a:rPr>
              <a:t>e app</a:t>
            </a:r>
            <a:r>
              <a:rPr lang="en-US" sz="1200" b="1" spc="-30" dirty="0" smtClean="0">
                <a:latin typeface="+mn-lt"/>
                <a:cs typeface="Calibri"/>
              </a:rPr>
              <a:t>r</a:t>
            </a:r>
            <a:r>
              <a:rPr lang="en-US" sz="1200" b="1" spc="-35" dirty="0" smtClean="0">
                <a:latin typeface="+mn-lt"/>
                <a:cs typeface="Calibri"/>
              </a:rPr>
              <a:t>o</a:t>
            </a:r>
            <a:r>
              <a:rPr lang="en-US" sz="1200" b="1" spc="-5" dirty="0" smtClean="0">
                <a:latin typeface="+mn-lt"/>
                <a:cs typeface="Calibri"/>
              </a:rPr>
              <a:t>xim</a:t>
            </a:r>
            <a:r>
              <a:rPr lang="en-US" sz="1200" b="1" spc="-15" dirty="0" smtClean="0">
                <a:latin typeface="+mn-lt"/>
                <a:cs typeface="Calibri"/>
              </a:rPr>
              <a:t>a</a:t>
            </a:r>
            <a:r>
              <a:rPr lang="en-US" sz="1200" b="1" spc="-25" dirty="0" smtClean="0">
                <a:latin typeface="+mn-lt"/>
                <a:cs typeface="Calibri"/>
              </a:rPr>
              <a:t>t</a:t>
            </a:r>
            <a:r>
              <a:rPr lang="en-US" sz="1200" b="1" spc="-5" dirty="0" smtClean="0">
                <a:latin typeface="+mn-lt"/>
                <a:cs typeface="Calibri"/>
              </a:rPr>
              <a:t>el</a:t>
            </a:r>
            <a:r>
              <a:rPr lang="en-US" sz="1200" b="1" dirty="0" smtClean="0">
                <a:latin typeface="+mn-lt"/>
                <a:cs typeface="Calibri"/>
              </a:rPr>
              <a:t>y</a:t>
            </a:r>
            <a:r>
              <a:rPr lang="en-US" sz="1200" b="1" spc="5" dirty="0" smtClean="0">
                <a:latin typeface="+mn-lt"/>
                <a:cs typeface="Calibri"/>
              </a:rPr>
              <a:t> </a:t>
            </a:r>
            <a:r>
              <a:rPr lang="en-US" sz="1200" b="1" spc="-20" dirty="0" smtClean="0">
                <a:latin typeface="+mn-lt"/>
                <a:cs typeface="Calibri"/>
              </a:rPr>
              <a:t>a</a:t>
            </a:r>
            <a:r>
              <a:rPr lang="en-US" sz="1200" b="1" dirty="0" smtClean="0">
                <a:latin typeface="+mn-lt"/>
                <a:cs typeface="Calibri"/>
              </a:rPr>
              <a:t>t an kn</a:t>
            </a:r>
            <a:r>
              <a:rPr lang="en-US" sz="1200" b="1" spc="-10" dirty="0" smtClean="0">
                <a:latin typeface="+mn-lt"/>
                <a:cs typeface="Calibri"/>
              </a:rPr>
              <a:t>o</a:t>
            </a:r>
            <a:r>
              <a:rPr lang="en-US" sz="1200" b="1" spc="-5" dirty="0" smtClean="0">
                <a:latin typeface="+mn-lt"/>
                <a:cs typeface="Calibri"/>
              </a:rPr>
              <a:t>w</a:t>
            </a:r>
            <a:r>
              <a:rPr lang="en-US" sz="1200" b="1" dirty="0" smtClean="0">
                <a:latin typeface="+mn-lt"/>
                <a:cs typeface="Calibri"/>
              </a:rPr>
              <a:t>n </a:t>
            </a:r>
            <a:r>
              <a:rPr lang="en-US" sz="1200" b="1" spc="-40" dirty="0" smtClean="0">
                <a:latin typeface="+mn-lt"/>
                <a:cs typeface="Calibri"/>
              </a:rPr>
              <a:t>r</a:t>
            </a:r>
            <a:r>
              <a:rPr lang="en-US" sz="1200" b="1" spc="-20" dirty="0" smtClean="0">
                <a:latin typeface="+mn-lt"/>
                <a:cs typeface="Calibri"/>
              </a:rPr>
              <a:t>a</a:t>
            </a:r>
            <a:r>
              <a:rPr lang="en-US" sz="1200" b="1" spc="-25" dirty="0" smtClean="0">
                <a:latin typeface="+mn-lt"/>
                <a:cs typeface="Calibri"/>
              </a:rPr>
              <a:t>t</a:t>
            </a:r>
            <a:r>
              <a:rPr lang="en-US" sz="1200" b="1" spc="-5" dirty="0" smtClean="0">
                <a:latin typeface="+mn-lt"/>
                <a:cs typeface="Calibri"/>
              </a:rPr>
              <a:t>e, </a:t>
            </a:r>
            <a:r>
              <a:rPr lang="en-US" sz="1200" b="1" dirty="0" smtClean="0">
                <a:latin typeface="+mn-lt"/>
                <a:cs typeface="Calibri"/>
              </a:rPr>
              <a:t>knowled</a:t>
            </a:r>
            <a:r>
              <a:rPr lang="en-US" sz="1200" b="1" spc="-25" dirty="0" smtClean="0">
                <a:latin typeface="+mn-lt"/>
                <a:cs typeface="Calibri"/>
              </a:rPr>
              <a:t>g</a:t>
            </a:r>
            <a:r>
              <a:rPr lang="en-US" sz="1200" b="1" dirty="0" smtClean="0">
                <a:latin typeface="+mn-lt"/>
                <a:cs typeface="Calibri"/>
              </a:rPr>
              <a:t>e about this m</a:t>
            </a:r>
            <a:r>
              <a:rPr lang="en-US" sz="1200" b="1" spc="-5" dirty="0" smtClean="0">
                <a:latin typeface="+mn-lt"/>
                <a:cs typeface="Calibri"/>
              </a:rPr>
              <a:t>echanis</a:t>
            </a:r>
            <a:r>
              <a:rPr lang="en-US" sz="1200" b="1" dirty="0" smtClean="0">
                <a:latin typeface="+mn-lt"/>
                <a:cs typeface="Calibri"/>
              </a:rPr>
              <a:t>m</a:t>
            </a:r>
            <a:r>
              <a:rPr lang="en-US" sz="1200" b="1" spc="5" dirty="0" smtClean="0">
                <a:latin typeface="+mn-lt"/>
                <a:cs typeface="Calibri"/>
              </a:rPr>
              <a:t> </a:t>
            </a:r>
            <a:r>
              <a:rPr lang="en-US" sz="1200" b="1" spc="-10" dirty="0" smtClean="0">
                <a:latin typeface="+mn-lt"/>
                <a:cs typeface="Calibri"/>
              </a:rPr>
              <a:t>c</a:t>
            </a:r>
            <a:r>
              <a:rPr lang="en-US" sz="1200" b="1" dirty="0" smtClean="0">
                <a:latin typeface="+mn-lt"/>
                <a:cs typeface="Calibri"/>
              </a:rPr>
              <a:t>an be used</a:t>
            </a:r>
            <a:r>
              <a:rPr lang="en-US" sz="1200" b="1" spc="-5" dirty="0" smtClean="0">
                <a:latin typeface="+mn-lt"/>
                <a:cs typeface="Calibri"/>
              </a:rPr>
              <a:t> </a:t>
            </a:r>
            <a:r>
              <a:rPr lang="en-US" sz="1200" b="1" spc="-25" dirty="0" smtClean="0">
                <a:latin typeface="+mn-lt"/>
                <a:cs typeface="Calibri"/>
              </a:rPr>
              <a:t>t</a:t>
            </a:r>
            <a:r>
              <a:rPr lang="en-US" sz="1200" b="1" dirty="0" smtClean="0">
                <a:latin typeface="+mn-lt"/>
                <a:cs typeface="Calibri"/>
              </a:rPr>
              <a:t>o p</a:t>
            </a:r>
            <a:r>
              <a:rPr lang="en-US" sz="1200" b="1" spc="-25" dirty="0" smtClean="0">
                <a:latin typeface="+mn-lt"/>
                <a:cs typeface="Calibri"/>
              </a:rPr>
              <a:t>r</a:t>
            </a:r>
            <a:r>
              <a:rPr lang="en-US" sz="1200" b="1" dirty="0" smtClean="0">
                <a:latin typeface="+mn-lt"/>
                <a:cs typeface="Calibri"/>
              </a:rPr>
              <a:t>oduce</a:t>
            </a:r>
            <a:r>
              <a:rPr lang="en-US" sz="1200" b="1" spc="-5" dirty="0" smtClean="0">
                <a:latin typeface="+mn-lt"/>
                <a:cs typeface="Calibri"/>
              </a:rPr>
              <a:t> </a:t>
            </a:r>
            <a:r>
              <a:rPr lang="en-US" sz="1200" b="1" dirty="0" smtClean="0">
                <a:latin typeface="+mn-lt"/>
                <a:cs typeface="Calibri"/>
              </a:rPr>
              <a:t>a seasonal outlook</a:t>
            </a:r>
            <a:r>
              <a:rPr lang="en-US" sz="1200" b="1" spc="5" dirty="0" smtClean="0">
                <a:latin typeface="+mn-lt"/>
                <a:cs typeface="Calibri"/>
              </a:rPr>
              <a:t> </a:t>
            </a:r>
            <a:r>
              <a:rPr lang="en-US" sz="1200" b="1" spc="-30" dirty="0" smtClean="0">
                <a:latin typeface="+mn-lt"/>
                <a:cs typeface="Calibri"/>
              </a:rPr>
              <a:t>f</a:t>
            </a:r>
            <a:r>
              <a:rPr lang="en-US" sz="1200" b="1" dirty="0" smtClean="0">
                <a:latin typeface="+mn-lt"/>
                <a:cs typeface="Calibri"/>
              </a:rPr>
              <a:t>o</a:t>
            </a:r>
            <a:r>
              <a:rPr lang="en-US" sz="1200" b="1" spc="-25" dirty="0" smtClean="0">
                <a:latin typeface="+mn-lt"/>
                <a:cs typeface="Calibri"/>
              </a:rPr>
              <a:t>r</a:t>
            </a:r>
            <a:r>
              <a:rPr lang="en-US" sz="1200" b="1" spc="-5" dirty="0" smtClean="0">
                <a:latin typeface="+mn-lt"/>
                <a:cs typeface="Calibri"/>
              </a:rPr>
              <a:t>e</a:t>
            </a:r>
            <a:r>
              <a:rPr lang="en-US" sz="1200" b="1" spc="-10" dirty="0" smtClean="0">
                <a:latin typeface="+mn-lt"/>
                <a:cs typeface="Calibri"/>
              </a:rPr>
              <a:t>c</a:t>
            </a:r>
            <a:r>
              <a:rPr lang="en-US" sz="1200" b="1" dirty="0" smtClean="0">
                <a:latin typeface="+mn-lt"/>
                <a:cs typeface="Calibri"/>
              </a:rPr>
              <a:t>a</a:t>
            </a:r>
            <a:r>
              <a:rPr lang="en-US" sz="1200" b="1" spc="-20" dirty="0" smtClean="0">
                <a:latin typeface="+mn-lt"/>
                <a:cs typeface="Calibri"/>
              </a:rPr>
              <a:t>s</a:t>
            </a:r>
            <a:r>
              <a:rPr lang="en-US" sz="1200" b="1" dirty="0" smtClean="0">
                <a:latin typeface="+mn-lt"/>
                <a:cs typeface="Calibri"/>
              </a:rPr>
              <a:t>t of</a:t>
            </a:r>
            <a:r>
              <a:rPr lang="en-US" sz="1200" b="1" spc="5" dirty="0" smtClean="0">
                <a:latin typeface="+mn-lt"/>
                <a:cs typeface="Calibri"/>
              </a:rPr>
              <a:t> </a:t>
            </a:r>
            <a:r>
              <a:rPr lang="en-US" sz="1200" b="1" dirty="0" smtClean="0">
                <a:latin typeface="+mn-lt"/>
                <a:cs typeface="Calibri"/>
              </a:rPr>
              <a:t>tidal </a:t>
            </a:r>
            <a:r>
              <a:rPr lang="en-US" sz="1200" b="1" spc="-45" dirty="0" smtClean="0">
                <a:latin typeface="+mn-lt"/>
                <a:cs typeface="Calibri"/>
              </a:rPr>
              <a:t>r</a:t>
            </a:r>
            <a:r>
              <a:rPr lang="en-US" sz="1200" b="1" dirty="0" smtClean="0">
                <a:latin typeface="+mn-lt"/>
                <a:cs typeface="Calibri"/>
              </a:rPr>
              <a:t>an</a:t>
            </a:r>
            <a:r>
              <a:rPr lang="en-US" sz="1200" b="1" spc="-25" dirty="0" smtClean="0">
                <a:latin typeface="+mn-lt"/>
                <a:cs typeface="Calibri"/>
              </a:rPr>
              <a:t>g</a:t>
            </a:r>
            <a:r>
              <a:rPr lang="en-US" sz="1200" b="1" dirty="0" smtClean="0">
                <a:latin typeface="+mn-lt"/>
                <a:cs typeface="Calibri"/>
              </a:rPr>
              <a:t>e </a:t>
            </a:r>
            <a:r>
              <a:rPr lang="en-US" sz="1200" b="1" spc="-10" dirty="0" smtClean="0">
                <a:latin typeface="+mn-lt"/>
                <a:cs typeface="Calibri"/>
              </a:rPr>
              <a:t>c</a:t>
            </a:r>
            <a:r>
              <a:rPr lang="en-US" sz="1200" b="1" dirty="0" smtClean="0">
                <a:latin typeface="+mn-lt"/>
                <a:cs typeface="Calibri"/>
              </a:rPr>
              <a:t>or</a:t>
            </a:r>
            <a:r>
              <a:rPr lang="en-US" sz="1200" b="1" spc="-25" dirty="0" smtClean="0">
                <a:latin typeface="+mn-lt"/>
                <a:cs typeface="Calibri"/>
              </a:rPr>
              <a:t>r</a:t>
            </a:r>
            <a:r>
              <a:rPr lang="en-US" sz="1200" b="1" spc="-5" dirty="0" smtClean="0">
                <a:latin typeface="+mn-lt"/>
                <a:cs typeface="Calibri"/>
              </a:rPr>
              <a:t>ec</a:t>
            </a:r>
            <a:r>
              <a:rPr lang="en-US" sz="1200" b="1" spc="-25" dirty="0" smtClean="0">
                <a:latin typeface="+mn-lt"/>
                <a:cs typeface="Calibri"/>
              </a:rPr>
              <a:t>t</a:t>
            </a:r>
            <a:r>
              <a:rPr lang="en-US" sz="1200" b="1" spc="-5" dirty="0" smtClean="0">
                <a:latin typeface="+mn-lt"/>
                <a:cs typeface="Calibri"/>
              </a:rPr>
              <a:t>e</a:t>
            </a:r>
            <a:r>
              <a:rPr lang="en-US" sz="1200" b="1" dirty="0" smtClean="0">
                <a:latin typeface="+mn-lt"/>
                <a:cs typeface="Calibri"/>
              </a:rPr>
              <a:t>d</a:t>
            </a:r>
            <a:r>
              <a:rPr lang="en-US" sz="1200" b="1" spc="10" dirty="0" smtClean="0">
                <a:latin typeface="+mn-lt"/>
                <a:cs typeface="Calibri"/>
              </a:rPr>
              <a:t> </a:t>
            </a:r>
            <a:r>
              <a:rPr lang="en-US" sz="1200" b="1" dirty="0" smtClean="0">
                <a:latin typeface="+mn-lt"/>
                <a:cs typeface="Calibri"/>
              </a:rPr>
              <a:t>due</a:t>
            </a:r>
            <a:r>
              <a:rPr lang="en-US" sz="1200" b="1" spc="-5" dirty="0" smtClean="0">
                <a:latin typeface="+mn-lt"/>
                <a:cs typeface="Calibri"/>
              </a:rPr>
              <a:t> </a:t>
            </a:r>
            <a:r>
              <a:rPr lang="en-US" sz="1200" b="1" spc="-20" dirty="0" smtClean="0">
                <a:latin typeface="+mn-lt"/>
                <a:cs typeface="Calibri"/>
              </a:rPr>
              <a:t>t</a:t>
            </a:r>
            <a:r>
              <a:rPr lang="en-US" sz="1200" b="1" dirty="0" smtClean="0">
                <a:latin typeface="+mn-lt"/>
                <a:cs typeface="Calibri"/>
              </a:rPr>
              <a:t>o </a:t>
            </a:r>
            <a:r>
              <a:rPr lang="en-US" sz="1200" b="1" spc="-30" dirty="0" err="1" smtClean="0">
                <a:latin typeface="+mn-lt"/>
                <a:cs typeface="Calibri"/>
              </a:rPr>
              <a:t>R</a:t>
            </a:r>
            <a:r>
              <a:rPr lang="en-US" sz="1200" b="1" dirty="0" err="1" smtClean="0">
                <a:latin typeface="+mn-lt"/>
                <a:cs typeface="Calibri"/>
              </a:rPr>
              <a:t>oss</a:t>
            </a:r>
            <a:r>
              <a:rPr lang="en-US" sz="1200" b="1" spc="-10" dirty="0" err="1" smtClean="0">
                <a:latin typeface="+mn-lt"/>
                <a:cs typeface="Calibri"/>
              </a:rPr>
              <a:t>b</a:t>
            </a:r>
            <a:r>
              <a:rPr lang="en-US" sz="1200" b="1" dirty="0" err="1" smtClean="0">
                <a:latin typeface="+mn-lt"/>
                <a:cs typeface="Calibri"/>
              </a:rPr>
              <a:t>y</a:t>
            </a:r>
            <a:r>
              <a:rPr lang="en-US" sz="1200" b="1" dirty="0" smtClean="0">
                <a:latin typeface="+mn-lt"/>
                <a:cs typeface="Calibri"/>
              </a:rPr>
              <a:t> </a:t>
            </a:r>
            <a:r>
              <a:rPr lang="en-US" sz="1200" b="1" spc="-20" dirty="0" smtClean="0">
                <a:latin typeface="+mn-lt"/>
                <a:cs typeface="Calibri"/>
              </a:rPr>
              <a:t>w</a:t>
            </a:r>
            <a:r>
              <a:rPr lang="en-US" sz="1200" b="1" spc="-30" dirty="0" smtClean="0">
                <a:latin typeface="+mn-lt"/>
                <a:cs typeface="Calibri"/>
              </a:rPr>
              <a:t>a</a:t>
            </a:r>
            <a:r>
              <a:rPr lang="en-US" sz="1200" b="1" spc="-20" dirty="0" smtClean="0">
                <a:latin typeface="+mn-lt"/>
                <a:cs typeface="Calibri"/>
              </a:rPr>
              <a:t>v</a:t>
            </a:r>
            <a:r>
              <a:rPr lang="en-US" sz="1200" b="1" spc="-5" dirty="0" smtClean="0">
                <a:latin typeface="+mn-lt"/>
                <a:cs typeface="Calibri"/>
              </a:rPr>
              <a:t>es</a:t>
            </a:r>
            <a:endParaRPr lang="en-US" sz="1200" dirty="0" smtClean="0">
              <a:latin typeface="+mn-lt"/>
              <a:cs typeface="Calibri"/>
            </a:endParaRPr>
          </a:p>
          <a:p>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smtClean="0"/>
              <a:t>+/-</a:t>
            </a:r>
            <a:r>
              <a:rPr lang="en-US" baseline="0" dirty="0" smtClean="0"/>
              <a:t> 5 cm </a:t>
            </a:r>
            <a:r>
              <a:rPr lang="en-US" baseline="0" dirty="0" err="1" smtClean="0"/>
              <a:t>sl</a:t>
            </a:r>
            <a:r>
              <a:rPr lang="en-US" baseline="0" dirty="0" smtClean="0"/>
              <a:t> associated with seasonal cycle of FC</a:t>
            </a:r>
          </a:p>
          <a:p>
            <a:r>
              <a:rPr lang="en-US" baseline="0" dirty="0" smtClean="0"/>
              <a:t>+/- 20 cm associated with typical amplitudes of ‘seasonal’ variability</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33FE4D-E0DD-7245-ABEA-96C0E16AF7EC}" type="slidenum">
              <a:rPr lang="en-US" smtClean="0"/>
              <a:t>28</a:t>
            </a:fld>
            <a:endParaRPr lang="en-US"/>
          </a:p>
        </p:txBody>
      </p:sp>
    </p:spTree>
    <p:extLst>
      <p:ext uri="{BB962C8B-B14F-4D97-AF65-F5344CB8AC3E}">
        <p14:creationId xmlns:p14="http://schemas.microsoft.com/office/powerpoint/2010/main" val="1308417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a:t>
            </a:r>
            <a:r>
              <a:rPr lang="en-US" baseline="0" dirty="0" smtClean="0"/>
              <a:t> figures that show how the data we collect in WBTS can be used together with historical data sets to study how the Gulf Stream properties change downstream.  From Meinen and Luther (2016).</a:t>
            </a:r>
            <a:endParaRPr lang="en-US" dirty="0"/>
          </a:p>
        </p:txBody>
      </p:sp>
      <p:sp>
        <p:nvSpPr>
          <p:cNvPr id="4" name="Slide Number Placeholder 3"/>
          <p:cNvSpPr>
            <a:spLocks noGrp="1"/>
          </p:cNvSpPr>
          <p:nvPr>
            <p:ph type="sldNum" sz="quarter" idx="10"/>
          </p:nvPr>
        </p:nvSpPr>
        <p:spPr/>
        <p:txBody>
          <a:bodyPr/>
          <a:lstStyle/>
          <a:p>
            <a:fld id="{51B2BD08-6B22-A84C-9ECA-4D35E11970D2}" type="slidenum">
              <a:rPr lang="en-US" smtClean="0"/>
              <a:t>29</a:t>
            </a:fld>
            <a:endParaRPr lang="en-US"/>
          </a:p>
        </p:txBody>
      </p:sp>
    </p:spTree>
    <p:extLst>
      <p:ext uri="{BB962C8B-B14F-4D97-AF65-F5344CB8AC3E}">
        <p14:creationId xmlns:p14="http://schemas.microsoft.com/office/powerpoint/2010/main" val="3455136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situ ocean observations carried out in the Florida Straits across the Florida Current. (a) Map showing the location of ocean observations collected at the Florida Straits. (b) Table showing the time for occupations of CTD and XBT transects in the Florida Straits at 27°N, totaling 253 transects across the Florida Current.</a:t>
            </a:r>
          </a:p>
          <a:p>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33FE4D-E0DD-7245-ABEA-96C0E16AF7EC}" type="slidenum">
              <a:rPr lang="en-US" smtClean="0"/>
              <a:t>30</a:t>
            </a:fld>
            <a:endParaRPr lang="en-US"/>
          </a:p>
        </p:txBody>
      </p:sp>
    </p:spTree>
    <p:extLst>
      <p:ext uri="{BB962C8B-B14F-4D97-AF65-F5344CB8AC3E}">
        <p14:creationId xmlns:p14="http://schemas.microsoft.com/office/powerpoint/2010/main" val="1091177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Figure 1. Schematic diagram of the components of the Atlantic </a:t>
            </a:r>
            <a:r>
              <a:rPr lang="en-GB" sz="1200" kern="1200" dirty="0" err="1" smtClean="0">
                <a:solidFill>
                  <a:schemeClr val="tx1"/>
                </a:solidFill>
                <a:effectLst/>
                <a:latin typeface="+mn-lt"/>
                <a:ea typeface="+mn-ea"/>
                <a:cs typeface="+mn-cs"/>
              </a:rPr>
              <a:t>Meridional</a:t>
            </a:r>
            <a:r>
              <a:rPr lang="en-GB" sz="1200" kern="1200" dirty="0" smtClean="0">
                <a:solidFill>
                  <a:schemeClr val="tx1"/>
                </a:solidFill>
                <a:effectLst/>
                <a:latin typeface="+mn-lt"/>
                <a:ea typeface="+mn-ea"/>
                <a:cs typeface="+mn-cs"/>
              </a:rPr>
              <a:t> Overturning Circulation and the observing system mooring array at 26°N with superimposition of distribution of anthropogenic carbon concentrations from April 2010. Ekman transport is represented by black arrows, warm water circulation in the top 1100m is represented by red arrows, and blue arrows represent the mainly southward flow of colder, deeper waters.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7E965D1-C357-B949-B674-1E73D628E211}" type="slidenum">
              <a:rPr lang="en-US" smtClean="0"/>
              <a:t>31</a:t>
            </a:fld>
            <a:endParaRPr lang="en-US"/>
          </a:p>
        </p:txBody>
      </p:sp>
    </p:spTree>
    <p:extLst>
      <p:ext uri="{BB962C8B-B14F-4D97-AF65-F5344CB8AC3E}">
        <p14:creationId xmlns:p14="http://schemas.microsoft.com/office/powerpoint/2010/main" val="4247223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a:t>
            </a:r>
            <a:r>
              <a:rPr lang="en-US" baseline="0" dirty="0" smtClean="0"/>
              <a:t> of the wealth of data available for observing the long-term variability of the Florida Current (top), and of the robust agreement we have between dropsonde cruise transports and the cable transports (bottom).  From Meinen et al. (2010).  </a:t>
            </a:r>
            <a:endParaRPr lang="en-US" dirty="0"/>
          </a:p>
        </p:txBody>
      </p:sp>
      <p:sp>
        <p:nvSpPr>
          <p:cNvPr id="4" name="Slide Number Placeholder 3"/>
          <p:cNvSpPr>
            <a:spLocks noGrp="1"/>
          </p:cNvSpPr>
          <p:nvPr>
            <p:ph type="sldNum" sz="quarter" idx="10"/>
          </p:nvPr>
        </p:nvSpPr>
        <p:spPr/>
        <p:txBody>
          <a:bodyPr/>
          <a:lstStyle/>
          <a:p>
            <a:fld id="{51B2BD08-6B22-A84C-9ECA-4D35E11970D2}" type="slidenum">
              <a:rPr lang="en-US" smtClean="0"/>
              <a:t>4</a:t>
            </a:fld>
            <a:endParaRPr lang="en-US"/>
          </a:p>
        </p:txBody>
      </p:sp>
    </p:spTree>
    <p:extLst>
      <p:ext uri="{BB962C8B-B14F-4D97-AF65-F5344CB8AC3E}">
        <p14:creationId xmlns:p14="http://schemas.microsoft.com/office/powerpoint/2010/main" val="2550040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bg1"/>
                </a:solidFill>
                <a:latin typeface="Arial" charset="0"/>
                <a:ea typeface="ＭＳ Ｐゴシック" charset="0"/>
                <a:cs typeface="ＭＳ Ｐゴシック" charset="0"/>
              </a:defRPr>
            </a:lvl1pPr>
            <a:lvl2pPr marL="37931725" indent="-37474525" eaLnBrk="0" hangingPunct="0">
              <a:defRPr sz="2800">
                <a:solidFill>
                  <a:schemeClr val="bg1"/>
                </a:solidFill>
                <a:latin typeface="Arial" charset="0"/>
                <a:ea typeface="ＭＳ Ｐゴシック" charset="0"/>
              </a:defRPr>
            </a:lvl2pPr>
            <a:lvl3pPr eaLnBrk="0" hangingPunct="0">
              <a:defRPr sz="2800">
                <a:solidFill>
                  <a:schemeClr val="bg1"/>
                </a:solidFill>
                <a:latin typeface="Arial" charset="0"/>
                <a:ea typeface="ＭＳ Ｐゴシック" charset="0"/>
              </a:defRPr>
            </a:lvl3pPr>
            <a:lvl4pPr eaLnBrk="0" hangingPunct="0">
              <a:defRPr sz="2800">
                <a:solidFill>
                  <a:schemeClr val="bg1"/>
                </a:solidFill>
                <a:latin typeface="Arial" charset="0"/>
                <a:ea typeface="ＭＳ Ｐゴシック" charset="0"/>
              </a:defRPr>
            </a:lvl4pPr>
            <a:lvl5pPr eaLnBrk="0" hangingPunct="0">
              <a:defRPr sz="2800">
                <a:solidFill>
                  <a:schemeClr val="bg1"/>
                </a:solidFill>
                <a:latin typeface="Arial" charset="0"/>
                <a:ea typeface="ＭＳ Ｐゴシック" charset="0"/>
              </a:defRPr>
            </a:lvl5pPr>
            <a:lvl6pPr marL="457200" eaLnBrk="0" fontAlgn="base" hangingPunct="0">
              <a:spcBef>
                <a:spcPct val="0"/>
              </a:spcBef>
              <a:spcAft>
                <a:spcPct val="0"/>
              </a:spcAft>
              <a:defRPr sz="2800">
                <a:solidFill>
                  <a:schemeClr val="bg1"/>
                </a:solidFill>
                <a:latin typeface="Arial" charset="0"/>
                <a:ea typeface="ＭＳ Ｐゴシック" charset="0"/>
              </a:defRPr>
            </a:lvl6pPr>
            <a:lvl7pPr marL="914400" eaLnBrk="0" fontAlgn="base" hangingPunct="0">
              <a:spcBef>
                <a:spcPct val="0"/>
              </a:spcBef>
              <a:spcAft>
                <a:spcPct val="0"/>
              </a:spcAft>
              <a:defRPr sz="2800">
                <a:solidFill>
                  <a:schemeClr val="bg1"/>
                </a:solidFill>
                <a:latin typeface="Arial" charset="0"/>
                <a:ea typeface="ＭＳ Ｐゴシック" charset="0"/>
              </a:defRPr>
            </a:lvl7pPr>
            <a:lvl8pPr marL="1371600" eaLnBrk="0" fontAlgn="base" hangingPunct="0">
              <a:spcBef>
                <a:spcPct val="0"/>
              </a:spcBef>
              <a:spcAft>
                <a:spcPct val="0"/>
              </a:spcAft>
              <a:defRPr sz="2800">
                <a:solidFill>
                  <a:schemeClr val="bg1"/>
                </a:solidFill>
                <a:latin typeface="Arial" charset="0"/>
                <a:ea typeface="ＭＳ Ｐゴシック" charset="0"/>
              </a:defRPr>
            </a:lvl8pPr>
            <a:lvl9pPr marL="1828800" eaLnBrk="0" fontAlgn="base" hangingPunct="0">
              <a:spcBef>
                <a:spcPct val="0"/>
              </a:spcBef>
              <a:spcAft>
                <a:spcPct val="0"/>
              </a:spcAft>
              <a:defRPr sz="2800">
                <a:solidFill>
                  <a:schemeClr val="bg1"/>
                </a:solidFill>
                <a:latin typeface="Arial" charset="0"/>
                <a:ea typeface="ＭＳ Ｐゴシック" charset="0"/>
              </a:defRPr>
            </a:lvl9pPr>
          </a:lstStyle>
          <a:p>
            <a:fld id="{238C5E2A-4C84-004C-A028-1F2637D0E32F}" type="slidenum">
              <a:rPr lang="en-US" sz="1200">
                <a:solidFill>
                  <a:schemeClr val="tx1"/>
                </a:solidFill>
                <a:latin typeface="Times New Roman" charset="0"/>
              </a:rPr>
              <a:pPr/>
              <a:t>32</a:t>
            </a:fld>
            <a:endParaRPr lang="en-US" sz="1200">
              <a:solidFill>
                <a:schemeClr val="tx1"/>
              </a:solidFill>
              <a:latin typeface="Times New Roman"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Comparison</a:t>
            </a:r>
            <a:r>
              <a:rPr lang="en-US" baseline="0" dirty="0" smtClean="0"/>
              <a:t> of low-frequency variability from the tide gauges and the cable, illustrating how we are looking to test new technologies and prepare for the eventual failure of the cable.  From my presentation in 2015 at the RAPID-USAMOC meeting in Bristol.  </a:t>
            </a:r>
            <a:endParaRPr lang="en-US" dirty="0"/>
          </a:p>
        </p:txBody>
      </p:sp>
      <p:sp>
        <p:nvSpPr>
          <p:cNvPr id="4" name="Slide Number Placeholder 3"/>
          <p:cNvSpPr>
            <a:spLocks noGrp="1"/>
          </p:cNvSpPr>
          <p:nvPr>
            <p:ph type="sldNum" sz="quarter" idx="10"/>
          </p:nvPr>
        </p:nvSpPr>
        <p:spPr/>
        <p:txBody>
          <a:bodyPr/>
          <a:lstStyle/>
          <a:p>
            <a:fld id="{51B2BD08-6B22-A84C-9ECA-4D35E11970D2}" type="slidenum">
              <a:rPr lang="en-US" smtClean="0"/>
              <a:t>33</a:t>
            </a:fld>
            <a:endParaRPr lang="en-US"/>
          </a:p>
        </p:txBody>
      </p:sp>
    </p:spTree>
    <p:extLst>
      <p:ext uri="{BB962C8B-B14F-4D97-AF65-F5344CB8AC3E}">
        <p14:creationId xmlns:p14="http://schemas.microsoft.com/office/powerpoint/2010/main" val="11007726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research I’m going to show you was heavily leveraged by our partners.  For example the observing systems we’ve developed are too large for one country to take on in isolation and hence have resulted from years of negotiations and planning with national and international partners.</a:t>
            </a:r>
          </a:p>
          <a:p>
            <a:r>
              <a:rPr lang="en-US" sz="1300" dirty="0"/>
              <a:t>The data we collect is dependent on private industries who make instruments, provide data collection platforms and in the end use NOAA products. Also much of this work is tightly involved with other NOAA labs, of particular note is PMEL for data collection, GFDL and ESRL for modeling studies and NCDC with whom we collaborate to produce the annual state of the climate report.</a:t>
            </a:r>
          </a:p>
          <a:p>
            <a:endParaRPr lang="en-US" dirty="0" smtClean="0"/>
          </a:p>
          <a:p>
            <a:endParaRPr lang="en-US" dirty="0" smtClean="0"/>
          </a:p>
          <a:p>
            <a:r>
              <a:rPr lang="en-US" dirty="0" smtClean="0"/>
              <a:t>NOAA: e.g.</a:t>
            </a:r>
            <a:r>
              <a:rPr lang="en-US" baseline="0" dirty="0" smtClean="0"/>
              <a:t> </a:t>
            </a:r>
            <a:r>
              <a:rPr lang="en-US" dirty="0" smtClean="0"/>
              <a:t> PMEL, GFDL, NODC, NESDIS, NCDC</a:t>
            </a:r>
          </a:p>
          <a:p>
            <a:r>
              <a:rPr lang="en-US" dirty="0" smtClean="0"/>
              <a:t>Outside NOAA: e.g. University of Miami, WHOI, SOI, UW,</a:t>
            </a:r>
          </a:p>
          <a:p>
            <a:endParaRPr lang="en-US" dirty="0" smtClean="0"/>
          </a:p>
          <a:p>
            <a:r>
              <a:rPr lang="en-US" dirty="0" smtClean="0"/>
              <a:t>Private partners – e.g. ships, equipment suppliers</a:t>
            </a:r>
            <a:r>
              <a:rPr lang="en-US" baseline="0" dirty="0" smtClean="0"/>
              <a:t> </a:t>
            </a:r>
            <a:r>
              <a:rPr lang="en-US" baseline="0" dirty="0" err="1" smtClean="0"/>
              <a:t>etc</a:t>
            </a:r>
            <a:endParaRPr lang="en-US" dirty="0" smtClean="0"/>
          </a:p>
          <a:p>
            <a:endParaRPr lang="en-US" dirty="0"/>
          </a:p>
        </p:txBody>
      </p:sp>
      <p:sp>
        <p:nvSpPr>
          <p:cNvPr id="4" name="Slide Number Placeholder 3"/>
          <p:cNvSpPr>
            <a:spLocks noGrp="1"/>
          </p:cNvSpPr>
          <p:nvPr>
            <p:ph type="sldNum" sz="quarter" idx="10"/>
          </p:nvPr>
        </p:nvSpPr>
        <p:spPr/>
        <p:txBody>
          <a:bodyPr/>
          <a:lstStyle/>
          <a:p>
            <a:fld id="{2F058E4C-5CED-9445-A89B-CF1652116972}" type="slidenum">
              <a:rPr lang="en-US" smtClean="0"/>
              <a:pPr/>
              <a:t>39</a:t>
            </a:fld>
            <a:endParaRPr lang="en-US"/>
          </a:p>
        </p:txBody>
      </p:sp>
      <p:sp>
        <p:nvSpPr>
          <p:cNvPr id="5" name="Date Placeholder 4"/>
          <p:cNvSpPr>
            <a:spLocks noGrp="1"/>
          </p:cNvSpPr>
          <p:nvPr>
            <p:ph type="dt" idx="11"/>
          </p:nvPr>
        </p:nvSpPr>
        <p:spPr/>
        <p:txBody>
          <a:bodyPr/>
          <a:lstStyle/>
          <a:p>
            <a:fld id="{CC09DD6B-DC9C-B549-9A8C-3343344C10EE}" type="datetime1">
              <a:rPr lang="en-US" smtClean="0"/>
              <a:t>10/18/17</a:t>
            </a:fld>
            <a:endParaRPr lang="en-US"/>
          </a:p>
        </p:txBody>
      </p:sp>
    </p:spTree>
    <p:extLst>
      <p:ext uri="{BB962C8B-B14F-4D97-AF65-F5344CB8AC3E}">
        <p14:creationId xmlns:p14="http://schemas.microsoft.com/office/powerpoint/2010/main" val="16219797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33FE4D-E0DD-7245-ABEA-96C0E16AF7EC}" type="slidenum">
              <a:rPr lang="en-US" smtClean="0"/>
              <a:t>45</a:t>
            </a:fld>
            <a:endParaRPr lang="en-US"/>
          </a:p>
        </p:txBody>
      </p:sp>
    </p:spTree>
    <p:extLst>
      <p:ext uri="{BB962C8B-B14F-4D97-AF65-F5344CB8AC3E}">
        <p14:creationId xmlns:p14="http://schemas.microsoft.com/office/powerpoint/2010/main" val="3497423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077544-3D31-3040-B03C-ABC2219B1364}" type="slidenum">
              <a:rPr lang="en-US" smtClean="0"/>
              <a:t>46</a:t>
            </a:fld>
            <a:endParaRPr lang="en-US"/>
          </a:p>
        </p:txBody>
      </p:sp>
    </p:spTree>
    <p:extLst>
      <p:ext uri="{BB962C8B-B14F-4D97-AF65-F5344CB8AC3E}">
        <p14:creationId xmlns:p14="http://schemas.microsoft.com/office/powerpoint/2010/main" val="3021757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i="1">
                <a:solidFill>
                  <a:srgbClr val="FFFF00"/>
                </a:solidFill>
                <a:latin typeface="Arial" charset="0"/>
                <a:ea typeface="ヒラギノ角ゴ Pro W3" charset="0"/>
                <a:cs typeface="ヒラギノ角ゴ Pro W3" charset="0"/>
              </a:defRPr>
            </a:lvl1pPr>
            <a:lvl2pPr marL="37931725" indent="-37474525" eaLnBrk="0" hangingPunct="0">
              <a:defRPr kumimoji="1" sz="2000" i="1">
                <a:solidFill>
                  <a:srgbClr val="FFFF00"/>
                </a:solidFill>
                <a:latin typeface="Arial" charset="0"/>
                <a:ea typeface="ヒラギノ角ゴ Pro W3" charset="0"/>
                <a:cs typeface="ヒラギノ角ゴ Pro W3" charset="0"/>
              </a:defRPr>
            </a:lvl2pPr>
            <a:lvl3pPr eaLnBrk="0" hangingPunct="0">
              <a:defRPr kumimoji="1" sz="2000" i="1">
                <a:solidFill>
                  <a:srgbClr val="FFFF00"/>
                </a:solidFill>
                <a:latin typeface="Arial" charset="0"/>
                <a:ea typeface="ヒラギノ角ゴ Pro W3" charset="0"/>
                <a:cs typeface="ヒラギノ角ゴ Pro W3" charset="0"/>
              </a:defRPr>
            </a:lvl3pPr>
            <a:lvl4pPr eaLnBrk="0" hangingPunct="0">
              <a:defRPr kumimoji="1" sz="2000" i="1">
                <a:solidFill>
                  <a:srgbClr val="FFFF00"/>
                </a:solidFill>
                <a:latin typeface="Arial" charset="0"/>
                <a:ea typeface="ヒラギノ角ゴ Pro W3" charset="0"/>
                <a:cs typeface="ヒラギノ角ゴ Pro W3" charset="0"/>
              </a:defRPr>
            </a:lvl4pPr>
            <a:lvl5pPr eaLnBrk="0" hangingPunct="0">
              <a:defRPr kumimoji="1" sz="2000" i="1">
                <a:solidFill>
                  <a:srgbClr val="FFFF00"/>
                </a:solidFill>
                <a:latin typeface="Arial" charset="0"/>
                <a:ea typeface="ヒラギノ角ゴ Pro W3" charset="0"/>
                <a:cs typeface="ヒラギノ角ゴ Pro W3" charset="0"/>
              </a:defRPr>
            </a:lvl5pPr>
            <a:lvl6pPr marL="457200" eaLnBrk="0" fontAlgn="base" hangingPunct="0">
              <a:spcBef>
                <a:spcPct val="50000"/>
              </a:spcBef>
              <a:spcAft>
                <a:spcPct val="0"/>
              </a:spcAft>
              <a:defRPr kumimoji="1" sz="2000" i="1">
                <a:solidFill>
                  <a:srgbClr val="FFFF00"/>
                </a:solidFill>
                <a:latin typeface="Arial" charset="0"/>
                <a:ea typeface="ヒラギノ角ゴ Pro W3" charset="0"/>
                <a:cs typeface="ヒラギノ角ゴ Pro W3" charset="0"/>
              </a:defRPr>
            </a:lvl6pPr>
            <a:lvl7pPr marL="914400" eaLnBrk="0" fontAlgn="base" hangingPunct="0">
              <a:spcBef>
                <a:spcPct val="50000"/>
              </a:spcBef>
              <a:spcAft>
                <a:spcPct val="0"/>
              </a:spcAft>
              <a:defRPr kumimoji="1" sz="2000" i="1">
                <a:solidFill>
                  <a:srgbClr val="FFFF00"/>
                </a:solidFill>
                <a:latin typeface="Arial" charset="0"/>
                <a:ea typeface="ヒラギノ角ゴ Pro W3" charset="0"/>
                <a:cs typeface="ヒラギノ角ゴ Pro W3" charset="0"/>
              </a:defRPr>
            </a:lvl7pPr>
            <a:lvl8pPr marL="1371600" eaLnBrk="0" fontAlgn="base" hangingPunct="0">
              <a:spcBef>
                <a:spcPct val="50000"/>
              </a:spcBef>
              <a:spcAft>
                <a:spcPct val="0"/>
              </a:spcAft>
              <a:defRPr kumimoji="1" sz="2000" i="1">
                <a:solidFill>
                  <a:srgbClr val="FFFF00"/>
                </a:solidFill>
                <a:latin typeface="Arial" charset="0"/>
                <a:ea typeface="ヒラギノ角ゴ Pro W3" charset="0"/>
                <a:cs typeface="ヒラギノ角ゴ Pro W3" charset="0"/>
              </a:defRPr>
            </a:lvl8pPr>
            <a:lvl9pPr marL="1828800" eaLnBrk="0" fontAlgn="base" hangingPunct="0">
              <a:spcBef>
                <a:spcPct val="50000"/>
              </a:spcBef>
              <a:spcAft>
                <a:spcPct val="0"/>
              </a:spcAft>
              <a:defRPr kumimoji="1" sz="2000" i="1">
                <a:solidFill>
                  <a:srgbClr val="FFFF00"/>
                </a:solidFill>
                <a:latin typeface="Arial" charset="0"/>
                <a:ea typeface="ヒラギノ角ゴ Pro W3" charset="0"/>
                <a:cs typeface="ヒラギノ角ゴ Pro W3" charset="0"/>
              </a:defRPr>
            </a:lvl9pPr>
          </a:lstStyle>
          <a:p>
            <a:pPr eaLnBrk="1" hangingPunct="1"/>
            <a:fld id="{C2A0491B-715C-E141-B141-F9AD6CAF3363}" type="slidenum">
              <a:rPr lang="en-US" sz="1200" i="0">
                <a:solidFill>
                  <a:srgbClr val="6699FF"/>
                </a:solidFill>
              </a:rPr>
              <a:pPr eaLnBrk="1" hangingPunct="1"/>
              <a:t>5</a:t>
            </a:fld>
            <a:endParaRPr lang="en-US" sz="1200" i="0">
              <a:solidFill>
                <a:srgbClr val="6699FF"/>
              </a:solidFill>
            </a:endParaRPr>
          </a:p>
        </p:txBody>
      </p:sp>
      <p:sp>
        <p:nvSpPr>
          <p:cNvPr id="46083" name="Rectangle 2"/>
          <p:cNvSpPr>
            <a:spLocks noGrp="1" noRot="1" noChangeAspect="1" noChangeArrowheads="1" noTextEdit="1"/>
          </p:cNvSpPr>
          <p:nvPr>
            <p:ph type="sldImg"/>
          </p:nvPr>
        </p:nvSpPr>
        <p:spPr>
          <a:xfrm>
            <a:off x="1143000" y="685800"/>
            <a:ext cx="4573588" cy="3430588"/>
          </a:xfrm>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baseline="0" dirty="0" smtClean="0"/>
              <a:t>Figure 6. Seasonal variation of the flow-weighted temperature (FW) of the Florida Current (dashed</a:t>
            </a:r>
          </a:p>
          <a:p>
            <a:r>
              <a:rPr lang="en-US" sz="1200" b="1" baseline="0" dirty="0" smtClean="0"/>
              <a:t>line) based on the ensemble of available direct velocity and temperature sections acquired during</a:t>
            </a:r>
          </a:p>
          <a:p>
            <a:r>
              <a:rPr lang="en-US" sz="1200" b="1" baseline="0" dirty="0" smtClean="0"/>
              <a:t>cable calibration cruises (dots).</a:t>
            </a:r>
            <a:endParaRPr lang="en-US" dirty="0"/>
          </a:p>
        </p:txBody>
      </p:sp>
      <p:sp>
        <p:nvSpPr>
          <p:cNvPr id="4" name="Slide Number Placeholder 3"/>
          <p:cNvSpPr>
            <a:spLocks noGrp="1"/>
          </p:cNvSpPr>
          <p:nvPr>
            <p:ph type="sldNum" sz="quarter" idx="10"/>
          </p:nvPr>
        </p:nvSpPr>
        <p:spPr/>
        <p:txBody>
          <a:bodyPr/>
          <a:lstStyle/>
          <a:p>
            <a:fld id="{32683B94-096A-4F40-9967-6A8F9B3D1F5D}"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paper produced the first-ever calibration of the Florida Current cable measurements into a salinity transport.  The voltages measured on the cable have been and are normally calibrated to produce estimates of the volume transport via techniques that date back to the 1980s and earlier.  More recently </a:t>
            </a:r>
            <a:r>
              <a:rPr lang="en-US" sz="1200" kern="1200" dirty="0" err="1" smtClean="0">
                <a:solidFill>
                  <a:schemeClr val="tx1"/>
                </a:solidFill>
                <a:effectLst/>
                <a:latin typeface="+mn-lt"/>
                <a:ea typeface="+mn-ea"/>
                <a:cs typeface="+mn-cs"/>
              </a:rPr>
              <a:t>Shoosmith</a:t>
            </a:r>
            <a:r>
              <a:rPr lang="en-US" sz="1200" kern="1200" dirty="0" smtClean="0">
                <a:solidFill>
                  <a:schemeClr val="tx1"/>
                </a:solidFill>
                <a:effectLst/>
                <a:latin typeface="+mn-lt"/>
                <a:ea typeface="+mn-ea"/>
                <a:cs typeface="+mn-cs"/>
              </a:rPr>
              <a:t> et al. (2005) demonstrated that the cable voltages could be calibrated to also produce an estimate of the temperature transport by the Florida Current.  The key new result of the </a:t>
            </a:r>
            <a:r>
              <a:rPr lang="en-US" sz="1200" kern="1200" dirty="0" err="1" smtClean="0">
                <a:solidFill>
                  <a:schemeClr val="tx1"/>
                </a:solidFill>
                <a:effectLst/>
                <a:latin typeface="+mn-lt"/>
                <a:ea typeface="+mn-ea"/>
                <a:cs typeface="+mn-cs"/>
              </a:rPr>
              <a:t>Szuts</a:t>
            </a:r>
            <a:r>
              <a:rPr lang="en-US" sz="1200" kern="1200" dirty="0" smtClean="0">
                <a:solidFill>
                  <a:schemeClr val="tx1"/>
                </a:solidFill>
                <a:effectLst/>
                <a:latin typeface="+mn-lt"/>
                <a:ea typeface="+mn-ea"/>
                <a:cs typeface="+mn-cs"/>
              </a:rPr>
              <a:t> and Meinen paper is that through comparing to concurrent CTD/LADCP sections it is possible to derive a calibration that can be used with the cable voltages to get estimates of how much salt is being carried by the Florida Current – i.e. the salinity transport.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Included here is a figure from the </a:t>
            </a:r>
            <a:r>
              <a:rPr lang="en-US" sz="1200" kern="1200" dirty="0" err="1" smtClean="0">
                <a:solidFill>
                  <a:schemeClr val="tx1"/>
                </a:solidFill>
                <a:effectLst/>
                <a:latin typeface="+mn-lt"/>
                <a:ea typeface="+mn-ea"/>
                <a:cs typeface="+mn-cs"/>
              </a:rPr>
              <a:t>Szuts</a:t>
            </a:r>
            <a:r>
              <a:rPr lang="en-US" sz="1200" kern="1200" dirty="0" smtClean="0">
                <a:solidFill>
                  <a:schemeClr val="tx1"/>
                </a:solidFill>
                <a:effectLst/>
                <a:latin typeface="+mn-lt"/>
                <a:ea typeface="+mn-ea"/>
                <a:cs typeface="+mn-cs"/>
              </a:rPr>
              <a:t> and Meinen paper illustrating the resulting time series of salinity transport from 1982 to 2011. </a:t>
            </a:r>
            <a:endParaRPr lang="en-US" dirty="0"/>
          </a:p>
        </p:txBody>
      </p:sp>
      <p:sp>
        <p:nvSpPr>
          <p:cNvPr id="4" name="Slide Number Placeholder 3"/>
          <p:cNvSpPr>
            <a:spLocks noGrp="1"/>
          </p:cNvSpPr>
          <p:nvPr>
            <p:ph type="sldNum" sz="quarter" idx="10"/>
          </p:nvPr>
        </p:nvSpPr>
        <p:spPr/>
        <p:txBody>
          <a:bodyPr/>
          <a:lstStyle/>
          <a:p>
            <a:fld id="{8E80921E-07DD-9048-BCD0-80201A86CF29}" type="slidenum">
              <a:rPr lang="en-US" smtClean="0"/>
              <a:pPr/>
              <a:t>7</a:t>
            </a:fld>
            <a:endParaRPr lang="en-US"/>
          </a:p>
        </p:txBody>
      </p:sp>
    </p:spTree>
    <p:extLst>
      <p:ext uri="{BB962C8B-B14F-4D97-AF65-F5344CB8AC3E}">
        <p14:creationId xmlns:p14="http://schemas.microsoft.com/office/powerpoint/2010/main" val="221645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Potentially helpful maps</a:t>
            </a:r>
            <a:endParaRPr lang="en-US" dirty="0"/>
          </a:p>
        </p:txBody>
      </p:sp>
      <p:sp>
        <p:nvSpPr>
          <p:cNvPr id="4" name="Slide Number Placeholder 3"/>
          <p:cNvSpPr>
            <a:spLocks noGrp="1"/>
          </p:cNvSpPr>
          <p:nvPr>
            <p:ph type="sldNum" sz="quarter" idx="10"/>
          </p:nvPr>
        </p:nvSpPr>
        <p:spPr/>
        <p:txBody>
          <a:bodyPr/>
          <a:lstStyle/>
          <a:p>
            <a:fld id="{51B2BD08-6B22-A84C-9ECA-4D35E11970D2}" type="slidenum">
              <a:rPr lang="en-US" smtClean="0"/>
              <a:t>8</a:t>
            </a:fld>
            <a:endParaRPr lang="en-US"/>
          </a:p>
        </p:txBody>
      </p:sp>
    </p:spTree>
    <p:extLst>
      <p:ext uri="{BB962C8B-B14F-4D97-AF65-F5344CB8AC3E}">
        <p14:creationId xmlns:p14="http://schemas.microsoft.com/office/powerpoint/2010/main" val="2963438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2. </a:t>
            </a:r>
            <a:r>
              <a:rPr lang="en-US" sz="1200" b="0" i="0" u="none" strike="noStrike" kern="1200" baseline="0" dirty="0" err="1" smtClean="0">
                <a:solidFill>
                  <a:schemeClr val="tx1"/>
                </a:solidFill>
                <a:latin typeface="+mn-lt"/>
                <a:ea typeface="+mn-ea"/>
                <a:cs typeface="+mn-cs"/>
              </a:rPr>
              <a:t>Hovmoller</a:t>
            </a:r>
            <a:r>
              <a:rPr lang="en-US" sz="1200" b="0" i="0" u="none" strike="noStrike" kern="1200" baseline="0" dirty="0" smtClean="0">
                <a:solidFill>
                  <a:schemeClr val="tx1"/>
                </a:solidFill>
                <a:latin typeface="+mn-lt"/>
                <a:ea typeface="+mn-ea"/>
                <a:cs typeface="+mn-cs"/>
              </a:rPr>
              <a:t> plots of (a) salinity and (b) temperature on the s1.5 = 34.67 kg/m3 density surface</a:t>
            </a:r>
          </a:p>
          <a:p>
            <a:r>
              <a:rPr lang="en-US" sz="1200" b="0" i="0" u="none" strike="noStrike" kern="1200" baseline="0" dirty="0" smtClean="0">
                <a:solidFill>
                  <a:schemeClr val="tx1"/>
                </a:solidFill>
                <a:latin typeface="+mn-lt"/>
                <a:ea typeface="+mn-ea"/>
                <a:cs typeface="+mn-cs"/>
              </a:rPr>
              <a:t>(the core of the classical Labrador Sea Water) just off the Abaco coast. The black plusses indicate locations</a:t>
            </a:r>
          </a:p>
          <a:p>
            <a:r>
              <a:rPr lang="en-US" sz="1200" b="0" i="0" u="none" strike="noStrike" kern="1200" baseline="0" dirty="0" smtClean="0">
                <a:solidFill>
                  <a:schemeClr val="tx1"/>
                </a:solidFill>
                <a:latin typeface="+mn-lt"/>
                <a:ea typeface="+mn-ea"/>
                <a:cs typeface="+mn-cs"/>
              </a:rPr>
              <a:t>and timing of conductivity-temperature-depth (CTD) stations. Additional CTD stations outside of</a:t>
            </a:r>
          </a:p>
          <a:p>
            <a:r>
              <a:rPr lang="en-US" sz="1200" b="0" i="0" u="none" strike="noStrike" kern="1200" baseline="0" dirty="0" smtClean="0">
                <a:solidFill>
                  <a:schemeClr val="tx1"/>
                </a:solidFill>
                <a:latin typeface="+mn-lt"/>
                <a:ea typeface="+mn-ea"/>
                <a:cs typeface="+mn-cs"/>
              </a:rPr>
              <a:t>the domain shown here were used for the interpolation toward the domain boundaries. This figure is an</a:t>
            </a:r>
          </a:p>
          <a:p>
            <a:r>
              <a:rPr lang="en-US" sz="1200" b="0" i="0" u="none" strike="noStrike" kern="1200" baseline="0" dirty="0" smtClean="0">
                <a:solidFill>
                  <a:schemeClr val="tx1"/>
                </a:solidFill>
                <a:latin typeface="+mn-lt"/>
                <a:ea typeface="+mn-ea"/>
                <a:cs typeface="+mn-cs"/>
              </a:rPr>
              <a:t>extension of a similar figure (on approximately the same color scale) by Molinari et al. [1998] which</a:t>
            </a:r>
          </a:p>
          <a:p>
            <a:r>
              <a:rPr lang="en-US" sz="1200" b="0" i="0" u="none" strike="noStrike" kern="1200" baseline="0" dirty="0" smtClean="0">
                <a:solidFill>
                  <a:schemeClr val="tx1"/>
                </a:solidFill>
                <a:latin typeface="+mn-lt"/>
                <a:ea typeface="+mn-ea"/>
                <a:cs typeface="+mn-cs"/>
              </a:rPr>
              <a:t>showed that between 1994 and 1996 the core of the </a:t>
            </a:r>
            <a:r>
              <a:rPr lang="en-US" sz="1200" b="0" i="0" u="none" strike="noStrike" kern="1200" baseline="0" dirty="0" err="1" smtClean="0">
                <a:solidFill>
                  <a:schemeClr val="tx1"/>
                </a:solidFill>
                <a:latin typeface="+mn-lt"/>
                <a:ea typeface="+mn-ea"/>
                <a:cs typeface="+mn-cs"/>
              </a:rPr>
              <a:t>cLSW</a:t>
            </a:r>
            <a:r>
              <a:rPr lang="en-US" sz="1200" b="0" i="0" u="none" strike="noStrike" kern="1200" baseline="0" dirty="0" smtClean="0">
                <a:solidFill>
                  <a:schemeClr val="tx1"/>
                </a:solidFill>
                <a:latin typeface="+mn-lt"/>
                <a:ea typeface="+mn-ea"/>
                <a:cs typeface="+mn-cs"/>
              </a:rPr>
              <a:t> freshened and became colder. This extension</a:t>
            </a:r>
          </a:p>
          <a:p>
            <a:r>
              <a:rPr lang="en-US" sz="1200" b="0" i="0" u="none" strike="noStrike" kern="1200" baseline="0" dirty="0" smtClean="0">
                <a:solidFill>
                  <a:schemeClr val="tx1"/>
                </a:solidFill>
                <a:latin typeface="+mn-lt"/>
                <a:ea typeface="+mn-ea"/>
                <a:cs typeface="+mn-cs"/>
              </a:rPr>
              <a:t>shows that since then temperature and salinity have not come back to 1980s levels.</a:t>
            </a:r>
            <a:endParaRPr lang="en-US" dirty="0"/>
          </a:p>
        </p:txBody>
      </p:sp>
      <p:sp>
        <p:nvSpPr>
          <p:cNvPr id="4" name="Slide Number Placeholder 3"/>
          <p:cNvSpPr>
            <a:spLocks noGrp="1"/>
          </p:cNvSpPr>
          <p:nvPr>
            <p:ph type="sldNum" sz="quarter" idx="10"/>
          </p:nvPr>
        </p:nvSpPr>
        <p:spPr/>
        <p:txBody>
          <a:bodyPr/>
          <a:lstStyle/>
          <a:p>
            <a:fld id="{D90CA8CB-6798-D44A-8D94-7BABF9EBE2C9}" type="slidenum">
              <a:rPr lang="en-US" smtClean="0"/>
              <a:t>9</a:t>
            </a:fld>
            <a:endParaRPr lang="en-US"/>
          </a:p>
        </p:txBody>
      </p:sp>
    </p:spTree>
    <p:extLst>
      <p:ext uri="{BB962C8B-B14F-4D97-AF65-F5344CB8AC3E}">
        <p14:creationId xmlns:p14="http://schemas.microsoft.com/office/powerpoint/2010/main" val="744969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kern="1200" baseline="0" dirty="0" smtClean="0">
                <a:solidFill>
                  <a:schemeClr val="tx1"/>
                </a:solidFill>
                <a:latin typeface="+mn-lt"/>
                <a:ea typeface="+mn-ea"/>
                <a:cs typeface="+mn-cs"/>
              </a:rPr>
              <a:t>Figure 1 </a:t>
            </a:r>
            <a:r>
              <a:rPr lang="en-US" sz="1200" kern="1200" baseline="0" dirty="0" smtClean="0">
                <a:solidFill>
                  <a:schemeClr val="tx1"/>
                </a:solidFill>
                <a:latin typeface="+mn-lt"/>
                <a:ea typeface="+mn-ea"/>
                <a:cs typeface="+mn-cs"/>
              </a:rPr>
              <a:t>Locations of the eastern and western boundary study regions in relation to the cruise</a:t>
            </a:r>
          </a:p>
          <a:p>
            <a:r>
              <a:rPr lang="en-US" sz="1200" kern="1200" baseline="0" dirty="0" smtClean="0">
                <a:solidFill>
                  <a:schemeClr val="tx1"/>
                </a:solidFill>
                <a:latin typeface="+mn-lt"/>
                <a:ea typeface="+mn-ea"/>
                <a:cs typeface="+mn-cs"/>
              </a:rPr>
              <a:t>tracks of the 24.5.N transatlantic sections shown with dashed lines of the upper plot (e.g. Bryden et</a:t>
            </a:r>
          </a:p>
          <a:p>
            <a:r>
              <a:rPr lang="en-US" sz="1200" kern="1200" baseline="0" dirty="0" smtClean="0">
                <a:solidFill>
                  <a:schemeClr val="tx1"/>
                </a:solidFill>
                <a:latin typeface="+mn-lt"/>
                <a:ea typeface="+mn-ea"/>
                <a:cs typeface="+mn-cs"/>
              </a:rPr>
              <a:t>al., 2005b). Selected end stations shown in each boundary region along with the 800m </a:t>
            </a:r>
            <a:r>
              <a:rPr lang="en-US" sz="1200" kern="1200" baseline="0" dirty="0" err="1" smtClean="0">
                <a:solidFill>
                  <a:schemeClr val="tx1"/>
                </a:solidFill>
                <a:latin typeface="+mn-lt"/>
                <a:ea typeface="+mn-ea"/>
                <a:cs typeface="+mn-cs"/>
              </a:rPr>
              <a:t>isobath</a:t>
            </a:r>
            <a:r>
              <a:rPr lang="en-US" sz="1200" kern="1200" baseline="0" dirty="0" smtClean="0">
                <a:solidFill>
                  <a:schemeClr val="tx1"/>
                </a:solidFill>
                <a:latin typeface="+mn-lt"/>
                <a:ea typeface="+mn-ea"/>
                <a:cs typeface="+mn-cs"/>
              </a:rPr>
              <a:t>. At</a:t>
            </a:r>
          </a:p>
          <a:p>
            <a:r>
              <a:rPr lang="en-US" sz="1200" kern="1200" baseline="0" dirty="0" smtClean="0">
                <a:solidFill>
                  <a:schemeClr val="tx1"/>
                </a:solidFill>
                <a:latin typeface="+mn-lt"/>
                <a:ea typeface="+mn-ea"/>
                <a:cs typeface="+mn-cs"/>
              </a:rPr>
              <a:t>the west, no stations are taken west of San Salvador Spur (74.5.W, 24.N) due to intervening</a:t>
            </a:r>
          </a:p>
          <a:p>
            <a:r>
              <a:rPr lang="en-US" sz="1200" kern="1200" baseline="0" dirty="0" smtClean="0">
                <a:solidFill>
                  <a:schemeClr val="tx1"/>
                </a:solidFill>
                <a:latin typeface="+mn-lt"/>
                <a:ea typeface="+mn-ea"/>
                <a:cs typeface="+mn-cs"/>
              </a:rPr>
              <a:t>topography. Depth contours are indicated at 1000m intervals to 5000m with land shaded.</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Stations had to be 2 days apart in time and contain data all through the layer in question and be no further than 160km, 500km, 500km and 1000km offshore (equivalent of 1 </a:t>
            </a:r>
            <a:r>
              <a:rPr lang="en-US" sz="1200" kern="1200" baseline="0" dirty="0" err="1" smtClean="0">
                <a:solidFill>
                  <a:schemeClr val="tx1"/>
                </a:solidFill>
                <a:latin typeface="+mn-lt"/>
                <a:ea typeface="+mn-ea"/>
                <a:cs typeface="+mn-cs"/>
              </a:rPr>
              <a:t>Sv</a:t>
            </a:r>
            <a:r>
              <a:rPr lang="en-US" sz="1200" kern="1200" baseline="0" dirty="0" smtClean="0">
                <a:solidFill>
                  <a:schemeClr val="tx1"/>
                </a:solidFill>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10, 11, 9 and 7 end stations for each transport anomaly layer</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Offshore limits on the western side are much tighter:  14 km, 20 km, and 37 km for each of the upper, middle and deep layers, </a:t>
            </a:r>
          </a:p>
          <a:p>
            <a:r>
              <a:rPr lang="en-US" sz="1200" kern="1200" baseline="0" dirty="0" smtClean="0">
                <a:solidFill>
                  <a:schemeClr val="tx1"/>
                </a:solidFill>
                <a:latin typeface="+mn-lt"/>
                <a:ea typeface="+mn-ea"/>
                <a:cs typeface="+mn-cs"/>
              </a:rPr>
              <a:t>Stations separated by 7 days and 1 degree.</a:t>
            </a:r>
          </a:p>
          <a:p>
            <a:r>
              <a:rPr lang="en-US" sz="1200" kern="1200" baseline="0" dirty="0" smtClean="0">
                <a:solidFill>
                  <a:schemeClr val="tx1"/>
                </a:solidFill>
                <a:latin typeface="+mn-lt"/>
                <a:ea typeface="+mn-ea"/>
                <a:cs typeface="+mn-cs"/>
              </a:rPr>
              <a:t>39 stations for each of the upper and intermediate/middle</a:t>
            </a:r>
          </a:p>
          <a:p>
            <a:r>
              <a:rPr lang="en-US" sz="1200" kern="1200" baseline="0" dirty="0" smtClean="0">
                <a:solidFill>
                  <a:schemeClr val="tx1"/>
                </a:solidFill>
                <a:latin typeface="+mn-lt"/>
                <a:ea typeface="+mn-ea"/>
                <a:cs typeface="+mn-cs"/>
              </a:rPr>
              <a:t>layers and 29 stations for the deep layer</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3200m reference level in east, 1000m level in west.</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Only considered anomalies relative to reference of </a:t>
            </a:r>
            <a:r>
              <a:rPr lang="en-US" sz="1200" kern="1200" baseline="0" dirty="0" err="1" smtClean="0">
                <a:solidFill>
                  <a:schemeClr val="tx1"/>
                </a:solidFill>
                <a:latin typeface="+mn-lt"/>
                <a:ea typeface="+mn-ea"/>
                <a:cs typeface="+mn-cs"/>
              </a:rPr>
              <a:t>Hesperides</a:t>
            </a:r>
            <a:r>
              <a:rPr lang="en-US" sz="1200" kern="1200" baseline="0" dirty="0" smtClean="0">
                <a:solidFill>
                  <a:schemeClr val="tx1"/>
                </a:solidFill>
                <a:latin typeface="+mn-lt"/>
                <a:ea typeface="+mn-ea"/>
                <a:cs typeface="+mn-cs"/>
              </a:rPr>
              <a:t> section.</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Figure 2 </a:t>
            </a:r>
            <a:r>
              <a:rPr lang="en-US" sz="1200" kern="1200" baseline="0" dirty="0" smtClean="0">
                <a:solidFill>
                  <a:schemeClr val="tx1"/>
                </a:solidFill>
                <a:latin typeface="+mn-lt"/>
                <a:ea typeface="+mn-ea"/>
                <a:cs typeface="+mn-cs"/>
              </a:rPr>
              <a:t>Salinity anomalies (</a:t>
            </a:r>
            <a:r>
              <a:rPr lang="en-US" sz="1200" kern="1200" baseline="0" dirty="0" err="1" smtClean="0">
                <a:solidFill>
                  <a:schemeClr val="tx1"/>
                </a:solidFill>
                <a:latin typeface="+mn-lt"/>
                <a:ea typeface="+mn-ea"/>
                <a:cs typeface="+mn-cs"/>
              </a:rPr>
              <a:t>HeÅLsperides</a:t>
            </a:r>
            <a:r>
              <a:rPr lang="en-US" sz="1200" kern="1200" baseline="0" dirty="0" smtClean="0">
                <a:solidFill>
                  <a:schemeClr val="tx1"/>
                </a:solidFill>
                <a:latin typeface="+mn-lt"/>
                <a:ea typeface="+mn-ea"/>
                <a:cs typeface="+mn-cs"/>
              </a:rPr>
              <a:t> reference minus measured) on 0.1.C potential temperature</a:t>
            </a:r>
          </a:p>
          <a:p>
            <a:r>
              <a:rPr lang="en-US" sz="1200" kern="1200" baseline="0" dirty="0" smtClean="0">
                <a:solidFill>
                  <a:schemeClr val="tx1"/>
                </a:solidFill>
                <a:latin typeface="+mn-lt"/>
                <a:ea typeface="+mn-ea"/>
                <a:cs typeface="+mn-cs"/>
              </a:rPr>
              <a:t>levels between 2.55 to 2.95.C for ISOW (</a:t>
            </a:r>
            <a:r>
              <a:rPr lang="en-US" sz="1200" kern="1200" baseline="0" dirty="0" err="1" smtClean="0">
                <a:solidFill>
                  <a:schemeClr val="tx1"/>
                </a:solidFill>
                <a:latin typeface="+mn-lt"/>
                <a:ea typeface="+mn-ea"/>
                <a:cs typeface="+mn-cs"/>
              </a:rPr>
              <a:t>i</a:t>
            </a:r>
            <a:r>
              <a:rPr lang="en-US" sz="1200" kern="1200" baseline="0" dirty="0" smtClean="0">
                <a:solidFill>
                  <a:schemeClr val="tx1"/>
                </a:solidFill>
                <a:latin typeface="+mn-lt"/>
                <a:ea typeface="+mn-ea"/>
                <a:cs typeface="+mn-cs"/>
              </a:rPr>
              <a:t>), and 1.95 and 2.45.C for DSOW (ii) as a function of</a:t>
            </a:r>
          </a:p>
          <a:p>
            <a:r>
              <a:rPr lang="en-US" sz="1200" kern="1200" baseline="0" dirty="0" smtClean="0">
                <a:solidFill>
                  <a:schemeClr val="tx1"/>
                </a:solidFill>
                <a:latin typeface="+mn-lt"/>
                <a:ea typeface="+mn-ea"/>
                <a:cs typeface="+mn-cs"/>
              </a:rPr>
              <a:t>time. CTD casts are within 150km of the 800m </a:t>
            </a:r>
            <a:r>
              <a:rPr lang="en-US" sz="1200" kern="1200" baseline="0" dirty="0" err="1" smtClean="0">
                <a:solidFill>
                  <a:schemeClr val="tx1"/>
                </a:solidFill>
                <a:latin typeface="+mn-lt"/>
                <a:ea typeface="+mn-ea"/>
                <a:cs typeface="+mn-cs"/>
              </a:rPr>
              <a:t>isobath</a:t>
            </a:r>
            <a:r>
              <a:rPr lang="en-US" sz="1200" kern="1200" baseline="0" dirty="0" smtClean="0">
                <a:solidFill>
                  <a:schemeClr val="tx1"/>
                </a:solidFill>
                <a:latin typeface="+mn-lt"/>
                <a:ea typeface="+mn-ea"/>
                <a:cs typeface="+mn-cs"/>
              </a:rPr>
              <a:t> between 24 and 27.N. Linear regression</a:t>
            </a:r>
          </a:p>
          <a:p>
            <a:r>
              <a:rPr lang="en-US" sz="1200" kern="1200" baseline="0" dirty="0" smtClean="0">
                <a:solidFill>
                  <a:schemeClr val="tx1"/>
                </a:solidFill>
                <a:latin typeface="+mn-lt"/>
                <a:ea typeface="+mn-ea"/>
                <a:cs typeface="+mn-cs"/>
              </a:rPr>
              <a:t>over time of the five year mean salinity anomalies from 1980 to 2005 and 2005-2006 annual mean</a:t>
            </a:r>
          </a:p>
          <a:p>
            <a:r>
              <a:rPr lang="en-US" sz="1200" kern="1200" baseline="0" dirty="0" smtClean="0">
                <a:solidFill>
                  <a:schemeClr val="tx1"/>
                </a:solidFill>
                <a:latin typeface="+mn-lt"/>
                <a:ea typeface="+mn-ea"/>
                <a:cs typeface="+mn-cs"/>
              </a:rPr>
              <a:t>(x) (with error bars of ± 2s) after rejection of points outside the mean </a:t>
            </a:r>
            <a:r>
              <a:rPr lang="en-US" sz="1200" kern="1200" baseline="0" dirty="0" err="1" smtClean="0">
                <a:solidFill>
                  <a:schemeClr val="tx1"/>
                </a:solidFill>
                <a:latin typeface="+mn-lt"/>
                <a:ea typeface="+mn-ea"/>
                <a:cs typeface="+mn-cs"/>
              </a:rPr>
              <a:t>Å</a:t>
            </a:r>
            <a:r>
              <a:rPr lang="en-US" sz="1200" kern="1200" baseline="0" dirty="0" smtClean="0">
                <a:solidFill>
                  <a:schemeClr val="tx1"/>
                </a:solidFill>
                <a:latin typeface="+mn-lt"/>
                <a:ea typeface="+mn-ea"/>
                <a:cs typeface="+mn-cs"/>
              </a:rPr>
              <a:t>}0.003 (––) shows freshening</a:t>
            </a:r>
          </a:p>
          <a:p>
            <a:r>
              <a:rPr lang="en-US" sz="1200" kern="1200" baseline="0" dirty="0" smtClean="0">
                <a:solidFill>
                  <a:schemeClr val="tx1"/>
                </a:solidFill>
                <a:latin typeface="+mn-lt"/>
                <a:ea typeface="+mn-ea"/>
                <a:cs typeface="+mn-cs"/>
              </a:rPr>
              <a:t>over the 25 years at approximately 0.0031 and 0.0034 per decade for ISOW and DSOW</a:t>
            </a:r>
          </a:p>
          <a:p>
            <a:r>
              <a:rPr lang="en-US" sz="1200" kern="1200" baseline="0" dirty="0" smtClean="0">
                <a:solidFill>
                  <a:schemeClr val="tx1"/>
                </a:solidFill>
                <a:latin typeface="+mn-lt"/>
                <a:ea typeface="+mn-ea"/>
                <a:cs typeface="+mn-cs"/>
              </a:rPr>
              <a:t>respectively.</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Over whole record this is freshening of 0.0085 and</a:t>
            </a:r>
          </a:p>
          <a:p>
            <a:r>
              <a:rPr lang="en-US" sz="1200" kern="1200" baseline="0" dirty="0" smtClean="0">
                <a:solidFill>
                  <a:schemeClr val="tx1"/>
                </a:solidFill>
                <a:latin typeface="+mn-lt"/>
                <a:ea typeface="+mn-ea"/>
                <a:cs typeface="+mn-cs"/>
              </a:rPr>
              <a:t>0.0077 from 1980 to 2005 for DSOW and ISOW respectively</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Larger than measurement error of 0.003 </a:t>
            </a:r>
            <a:r>
              <a:rPr lang="en-US" sz="1200" kern="1200" baseline="0" dirty="0" err="1" smtClean="0">
                <a:solidFill>
                  <a:schemeClr val="tx1"/>
                </a:solidFill>
                <a:latin typeface="+mn-lt"/>
                <a:ea typeface="+mn-ea"/>
                <a:cs typeface="+mn-cs"/>
              </a:rPr>
              <a:t>psu</a:t>
            </a: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Set to have </a:t>
            </a:r>
            <a:r>
              <a:rPr lang="en-US" sz="1200" kern="1200" baseline="0" dirty="0" err="1" smtClean="0">
                <a:solidFill>
                  <a:schemeClr val="tx1"/>
                </a:solidFill>
                <a:latin typeface="+mn-lt"/>
                <a:ea typeface="+mn-ea"/>
                <a:cs typeface="+mn-cs"/>
              </a:rPr>
              <a:t>anomally</a:t>
            </a:r>
            <a:r>
              <a:rPr lang="en-US" sz="1200" kern="1200" baseline="0" dirty="0" smtClean="0">
                <a:solidFill>
                  <a:schemeClr val="tx1"/>
                </a:solidFill>
                <a:latin typeface="+mn-lt"/>
                <a:ea typeface="+mn-ea"/>
                <a:cs typeface="+mn-cs"/>
              </a:rPr>
              <a:t> relative to </a:t>
            </a:r>
            <a:r>
              <a:rPr lang="en-US" sz="1200" kern="1200" baseline="0" dirty="0" err="1" smtClean="0">
                <a:solidFill>
                  <a:schemeClr val="tx1"/>
                </a:solidFill>
                <a:latin typeface="+mn-lt"/>
                <a:ea typeface="+mn-ea"/>
                <a:cs typeface="+mn-cs"/>
              </a:rPr>
              <a:t>Hesperides</a:t>
            </a:r>
            <a:r>
              <a:rPr lang="en-US" sz="1200" kern="1200" baseline="0" dirty="0" smtClean="0">
                <a:solidFill>
                  <a:schemeClr val="tx1"/>
                </a:solidFill>
                <a:latin typeface="+mn-lt"/>
                <a:ea typeface="+mn-ea"/>
                <a:cs typeface="+mn-cs"/>
              </a:rPr>
              <a:t> = 0 of DSOW</a:t>
            </a:r>
          </a:p>
          <a:p>
            <a:r>
              <a:rPr lang="en-US" sz="1200" kern="1200" baseline="0" dirty="0" smtClean="0">
                <a:solidFill>
                  <a:schemeClr val="tx1"/>
                </a:solidFill>
                <a:latin typeface="+mn-lt"/>
                <a:ea typeface="+mn-ea"/>
                <a:cs typeface="+mn-cs"/>
              </a:rPr>
              <a:t>No trend in east – only </a:t>
            </a:r>
            <a:r>
              <a:rPr lang="en-US" sz="1200" kern="1200" baseline="0" dirty="0" err="1" smtClean="0">
                <a:solidFill>
                  <a:schemeClr val="tx1"/>
                </a:solidFill>
                <a:latin typeface="+mn-lt"/>
                <a:ea typeface="+mn-ea"/>
                <a:cs typeface="+mn-cs"/>
              </a:rPr>
              <a:t>measurment</a:t>
            </a:r>
            <a:r>
              <a:rPr lang="en-US" sz="1200" kern="1200" baseline="0" dirty="0" smtClean="0">
                <a:solidFill>
                  <a:schemeClr val="tx1"/>
                </a:solidFill>
                <a:latin typeface="+mn-lt"/>
                <a:ea typeface="+mn-ea"/>
                <a:cs typeface="+mn-cs"/>
              </a:rPr>
              <a:t> error – so the deepest layer S was corrected by applying an offset to make there be no salinity </a:t>
            </a:r>
            <a:r>
              <a:rPr lang="en-US" sz="1200" kern="1200" baseline="0" dirty="0" err="1" smtClean="0">
                <a:solidFill>
                  <a:schemeClr val="tx1"/>
                </a:solidFill>
                <a:latin typeface="+mn-lt"/>
                <a:ea typeface="+mn-ea"/>
                <a:cs typeface="+mn-cs"/>
              </a:rPr>
              <a:t>anomally</a:t>
            </a:r>
            <a:r>
              <a:rPr lang="en-US" sz="1200" kern="1200" baseline="0" dirty="0" smtClean="0">
                <a:solidFill>
                  <a:schemeClr val="tx1"/>
                </a:solidFill>
                <a:latin typeface="+mn-lt"/>
                <a:ea typeface="+mn-ea"/>
                <a:cs typeface="+mn-cs"/>
              </a:rPr>
              <a: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Freshening consistent with Dickson et al 2002 </a:t>
            </a:r>
            <a:r>
              <a:rPr lang="en-US" sz="1200" kern="1200" baseline="0" dirty="0" err="1" smtClean="0">
                <a:solidFill>
                  <a:schemeClr val="tx1"/>
                </a:solidFill>
                <a:latin typeface="+mn-lt"/>
                <a:ea typeface="+mn-ea"/>
                <a:cs typeface="+mn-cs"/>
              </a:rPr>
              <a:t>onservations</a:t>
            </a:r>
            <a:r>
              <a:rPr lang="en-US" sz="1200" kern="1200" baseline="0" dirty="0" smtClean="0">
                <a:solidFill>
                  <a:schemeClr val="tx1"/>
                </a:solidFill>
                <a:latin typeface="+mn-lt"/>
                <a:ea typeface="+mn-ea"/>
                <a:cs typeface="+mn-cs"/>
              </a:rPr>
              <a:t> at Greenland</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98E6BC0-0982-914A-90EB-DD35741C18A2}"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CF605A-9194-2748-BCA8-56B3C098BD98}" type="datetimeFigureOut">
              <a:rPr lang="en-US" smtClean="0"/>
              <a:t>10/18/17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54EE2C-BE91-D345-8629-7738860DC06C}" type="slidenum">
              <a:rPr lang="en-US" smtClean="0"/>
              <a:t>‹#›</a:t>
            </a:fld>
            <a:endParaRPr lang="en-US"/>
          </a:p>
        </p:txBody>
      </p:sp>
    </p:spTree>
    <p:extLst>
      <p:ext uri="{BB962C8B-B14F-4D97-AF65-F5344CB8AC3E}">
        <p14:creationId xmlns:p14="http://schemas.microsoft.com/office/powerpoint/2010/main" val="28740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CF605A-9194-2748-BCA8-56B3C098BD98}" type="datetimeFigureOut">
              <a:rPr lang="en-US" smtClean="0"/>
              <a:t>10/18/17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54EE2C-BE91-D345-8629-7738860DC06C}" type="slidenum">
              <a:rPr lang="en-US" smtClean="0"/>
              <a:t>‹#›</a:t>
            </a:fld>
            <a:endParaRPr lang="en-US"/>
          </a:p>
        </p:txBody>
      </p:sp>
    </p:spTree>
    <p:extLst>
      <p:ext uri="{BB962C8B-B14F-4D97-AF65-F5344CB8AC3E}">
        <p14:creationId xmlns:p14="http://schemas.microsoft.com/office/powerpoint/2010/main" val="2448570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CF605A-9194-2748-BCA8-56B3C098BD98}" type="datetimeFigureOut">
              <a:rPr lang="en-US" smtClean="0"/>
              <a:t>10/18/17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54EE2C-BE91-D345-8629-7738860DC06C}" type="slidenum">
              <a:rPr lang="en-US" smtClean="0"/>
              <a:t>‹#›</a:t>
            </a:fld>
            <a:endParaRPr lang="en-US"/>
          </a:p>
        </p:txBody>
      </p:sp>
    </p:spTree>
    <p:extLst>
      <p:ext uri="{BB962C8B-B14F-4D97-AF65-F5344CB8AC3E}">
        <p14:creationId xmlns:p14="http://schemas.microsoft.com/office/powerpoint/2010/main" val="2687089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CF605A-9194-2748-BCA8-56B3C098BD98}" type="datetimeFigureOut">
              <a:rPr lang="en-US" smtClean="0"/>
              <a:t>10/18/17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54EE2C-BE91-D345-8629-7738860DC06C}" type="slidenum">
              <a:rPr lang="en-US" smtClean="0"/>
              <a:t>‹#›</a:t>
            </a:fld>
            <a:endParaRPr lang="en-US"/>
          </a:p>
        </p:txBody>
      </p:sp>
    </p:spTree>
    <p:extLst>
      <p:ext uri="{BB962C8B-B14F-4D97-AF65-F5344CB8AC3E}">
        <p14:creationId xmlns:p14="http://schemas.microsoft.com/office/powerpoint/2010/main" val="3483450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CF605A-9194-2748-BCA8-56B3C098BD98}" type="datetimeFigureOut">
              <a:rPr lang="en-US" smtClean="0"/>
              <a:t>10/18/17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54EE2C-BE91-D345-8629-7738860DC06C}" type="slidenum">
              <a:rPr lang="en-US" smtClean="0"/>
              <a:t>‹#›</a:t>
            </a:fld>
            <a:endParaRPr lang="en-US"/>
          </a:p>
        </p:txBody>
      </p:sp>
    </p:spTree>
    <p:extLst>
      <p:ext uri="{BB962C8B-B14F-4D97-AF65-F5344CB8AC3E}">
        <p14:creationId xmlns:p14="http://schemas.microsoft.com/office/powerpoint/2010/main" val="3109613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CF605A-9194-2748-BCA8-56B3C098BD98}" type="datetimeFigureOut">
              <a:rPr lang="en-US" smtClean="0"/>
              <a:t>10/18/17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54EE2C-BE91-D345-8629-7738860DC06C}" type="slidenum">
              <a:rPr lang="en-US" smtClean="0"/>
              <a:t>‹#›</a:t>
            </a:fld>
            <a:endParaRPr lang="en-US"/>
          </a:p>
        </p:txBody>
      </p:sp>
    </p:spTree>
    <p:extLst>
      <p:ext uri="{BB962C8B-B14F-4D97-AF65-F5344CB8AC3E}">
        <p14:creationId xmlns:p14="http://schemas.microsoft.com/office/powerpoint/2010/main" val="4203671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CF605A-9194-2748-BCA8-56B3C098BD98}" type="datetimeFigureOut">
              <a:rPr lang="en-US" smtClean="0"/>
              <a:t>10/18/17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54EE2C-BE91-D345-8629-7738860DC06C}" type="slidenum">
              <a:rPr lang="en-US" smtClean="0"/>
              <a:t>‹#›</a:t>
            </a:fld>
            <a:endParaRPr lang="en-US"/>
          </a:p>
        </p:txBody>
      </p:sp>
    </p:spTree>
    <p:extLst>
      <p:ext uri="{BB962C8B-B14F-4D97-AF65-F5344CB8AC3E}">
        <p14:creationId xmlns:p14="http://schemas.microsoft.com/office/powerpoint/2010/main" val="670106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CF605A-9194-2748-BCA8-56B3C098BD98}" type="datetimeFigureOut">
              <a:rPr lang="en-US" smtClean="0"/>
              <a:t>10/18/17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54EE2C-BE91-D345-8629-7738860DC06C}" type="slidenum">
              <a:rPr lang="en-US" smtClean="0"/>
              <a:t>‹#›</a:t>
            </a:fld>
            <a:endParaRPr lang="en-US"/>
          </a:p>
        </p:txBody>
      </p:sp>
    </p:spTree>
    <p:extLst>
      <p:ext uri="{BB962C8B-B14F-4D97-AF65-F5344CB8AC3E}">
        <p14:creationId xmlns:p14="http://schemas.microsoft.com/office/powerpoint/2010/main" val="1292808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CF605A-9194-2748-BCA8-56B3C098BD98}" type="datetimeFigureOut">
              <a:rPr lang="en-US" smtClean="0"/>
              <a:t>10/18/17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54EE2C-BE91-D345-8629-7738860DC06C}" type="slidenum">
              <a:rPr lang="en-US" smtClean="0"/>
              <a:t>‹#›</a:t>
            </a:fld>
            <a:endParaRPr lang="en-US"/>
          </a:p>
        </p:txBody>
      </p:sp>
    </p:spTree>
    <p:extLst>
      <p:ext uri="{BB962C8B-B14F-4D97-AF65-F5344CB8AC3E}">
        <p14:creationId xmlns:p14="http://schemas.microsoft.com/office/powerpoint/2010/main" val="2987945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CF605A-9194-2748-BCA8-56B3C098BD98}" type="datetimeFigureOut">
              <a:rPr lang="en-US" smtClean="0"/>
              <a:t>10/18/17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54EE2C-BE91-D345-8629-7738860DC06C}" type="slidenum">
              <a:rPr lang="en-US" smtClean="0"/>
              <a:t>‹#›</a:t>
            </a:fld>
            <a:endParaRPr lang="en-US"/>
          </a:p>
        </p:txBody>
      </p:sp>
    </p:spTree>
    <p:extLst>
      <p:ext uri="{BB962C8B-B14F-4D97-AF65-F5344CB8AC3E}">
        <p14:creationId xmlns:p14="http://schemas.microsoft.com/office/powerpoint/2010/main" val="137317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CF605A-9194-2748-BCA8-56B3C098BD98}" type="datetimeFigureOut">
              <a:rPr lang="en-US" smtClean="0"/>
              <a:t>10/18/17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54EE2C-BE91-D345-8629-7738860DC06C}" type="slidenum">
              <a:rPr lang="en-US" smtClean="0"/>
              <a:t>‹#›</a:t>
            </a:fld>
            <a:endParaRPr lang="en-US"/>
          </a:p>
        </p:txBody>
      </p:sp>
    </p:spTree>
    <p:extLst>
      <p:ext uri="{BB962C8B-B14F-4D97-AF65-F5344CB8AC3E}">
        <p14:creationId xmlns:p14="http://schemas.microsoft.com/office/powerpoint/2010/main" val="11469222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CF605A-9194-2748-BCA8-56B3C098BD98}" type="datetimeFigureOut">
              <a:rPr lang="en-US" smtClean="0"/>
              <a:t>10/18/17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4EE2C-BE91-D345-8629-7738860DC06C}" type="slidenum">
              <a:rPr lang="en-US" smtClean="0"/>
              <a:t>‹#›</a:t>
            </a:fld>
            <a:endParaRPr lang="en-US"/>
          </a:p>
        </p:txBody>
      </p:sp>
    </p:spTree>
    <p:extLst>
      <p:ext uri="{BB962C8B-B14F-4D97-AF65-F5344CB8AC3E}">
        <p14:creationId xmlns:p14="http://schemas.microsoft.com/office/powerpoint/2010/main" val="4272385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emf"/><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5" Type="http://schemas.openxmlformats.org/officeDocument/2006/relationships/image" Target="../media/image33.emf"/><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g"/><Relationship Id="rId5" Type="http://schemas.openxmlformats.org/officeDocument/2006/relationships/image" Target="../media/image38.jp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jpg"/><Relationship Id="rId5" Type="http://schemas.openxmlformats.org/officeDocument/2006/relationships/image" Target="../media/image43.jpg"/><Relationship Id="rId6" Type="http://schemas.openxmlformats.org/officeDocument/2006/relationships/image" Target="../media/image44.png"/><Relationship Id="rId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3.jpg"/><Relationship Id="rId5" Type="http://schemas.openxmlformats.org/officeDocument/2006/relationships/image" Target="../media/image44.png"/><Relationship Id="rId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emf"/><Relationship Id="rId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emf"/><Relationship Id="rId5"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png"/><Relationship Id="rId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9.xml.rels><?xml version="1.0" encoding="UTF-8" standalone="yes"?>
<Relationships xmlns="http://schemas.openxmlformats.org/package/2006/relationships"><Relationship Id="rId9" Type="http://schemas.openxmlformats.org/officeDocument/2006/relationships/image" Target="../media/image67.png"/><Relationship Id="rId20" Type="http://schemas.openxmlformats.org/officeDocument/2006/relationships/image" Target="../media/image77.png"/><Relationship Id="rId21" Type="http://schemas.openxmlformats.org/officeDocument/2006/relationships/image" Target="../media/image78.png"/><Relationship Id="rId22" Type="http://schemas.openxmlformats.org/officeDocument/2006/relationships/image" Target="../media/image79.png"/><Relationship Id="rId23" Type="http://schemas.openxmlformats.org/officeDocument/2006/relationships/image" Target="../media/image80.gif"/><Relationship Id="rId24" Type="http://schemas.openxmlformats.org/officeDocument/2006/relationships/image" Target="../media/image81.jpg"/><Relationship Id="rId25" Type="http://schemas.openxmlformats.org/officeDocument/2006/relationships/image" Target="../media/image82.png"/><Relationship Id="rId10" Type="http://schemas.openxmlformats.org/officeDocument/2006/relationships/image" Target="../media/image68.png"/><Relationship Id="rId11" Type="http://schemas.openxmlformats.org/officeDocument/2006/relationships/image" Target="../media/image69.png"/><Relationship Id="rId12" Type="http://schemas.openxmlformats.org/officeDocument/2006/relationships/image" Target="../media/image70.jpg"/><Relationship Id="rId13" Type="http://schemas.openxmlformats.org/officeDocument/2006/relationships/image" Target="../media/image71.jpg"/><Relationship Id="rId14" Type="http://schemas.openxmlformats.org/officeDocument/2006/relationships/image" Target="../media/image72.jpg"/><Relationship Id="rId15" Type="http://schemas.openxmlformats.org/officeDocument/2006/relationships/image" Target="../media/image73.jpg"/><Relationship Id="rId16" Type="http://schemas.openxmlformats.org/officeDocument/2006/relationships/image" Target="../media/image74.png"/><Relationship Id="rId17" Type="http://schemas.openxmlformats.org/officeDocument/2006/relationships/image" Target="../media/image75.png"/><Relationship Id="rId18" Type="http://schemas.openxmlformats.org/officeDocument/2006/relationships/image" Target="../media/image2.png"/><Relationship Id="rId19"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 Id="rId3"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wmf"/><Relationship Id="rId4" Type="http://schemas.openxmlformats.org/officeDocument/2006/relationships/image" Target="../media/image9.wmf"/><Relationship Id="rId5"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f"/><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449" r="888" b="58400"/>
          <a:stretch/>
        </p:blipFill>
        <p:spPr bwMode="auto">
          <a:xfrm>
            <a:off x="457200" y="544308"/>
            <a:ext cx="8075613" cy="184229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8229600" cy="823448"/>
          </a:xfrm>
        </p:spPr>
        <p:txBody>
          <a:bodyPr>
            <a:noAutofit/>
          </a:bodyPr>
          <a:lstStyle/>
          <a:p>
            <a:r>
              <a:rPr lang="en-US" sz="3600" dirty="0">
                <a:solidFill>
                  <a:srgbClr val="000090"/>
                </a:solidFill>
                <a:latin typeface="Arial"/>
                <a:cs typeface="Arial"/>
              </a:rPr>
              <a:t>Western Boundary Time Series:</a:t>
            </a:r>
            <a:br>
              <a:rPr lang="en-US" sz="3600" dirty="0">
                <a:solidFill>
                  <a:srgbClr val="000090"/>
                </a:solidFill>
                <a:latin typeface="Arial"/>
                <a:cs typeface="Arial"/>
              </a:rPr>
            </a:br>
            <a:endParaRPr lang="en-US" sz="2400" dirty="0"/>
          </a:p>
        </p:txBody>
      </p:sp>
      <p:sp>
        <p:nvSpPr>
          <p:cNvPr id="5" name="Text Box 4"/>
          <p:cNvSpPr txBox="1">
            <a:spLocks noChangeArrowheads="1"/>
          </p:cNvSpPr>
          <p:nvPr/>
        </p:nvSpPr>
        <p:spPr bwMode="auto">
          <a:xfrm>
            <a:off x="21279" y="2417401"/>
            <a:ext cx="8240069" cy="4339650"/>
          </a:xfrm>
          <a:prstGeom prst="rect">
            <a:avLst/>
          </a:prstGeom>
          <a:noFill/>
          <a:ln w="15875">
            <a:noFill/>
            <a:miter lim="800000"/>
            <a:headEnd/>
            <a:tailEnd/>
          </a:ln>
          <a:effectLst/>
        </p:spPr>
        <p:txBody>
          <a:bodyPr wrap="square">
            <a:spAutoFit/>
          </a:bodyPr>
          <a:lstStyle/>
          <a:p>
            <a:pPr algn="ctr">
              <a:defRPr/>
            </a:pPr>
            <a:r>
              <a:rPr lang="en-US" b="1" dirty="0">
                <a:solidFill>
                  <a:srgbClr val="000000"/>
                </a:solidFill>
                <a:effectLst>
                  <a:outerShdw blurRad="38100" dist="38100" dir="2700000" algn="tl">
                    <a:srgbClr val="000000"/>
                  </a:outerShdw>
                </a:effectLst>
                <a:latin typeface="Arial"/>
                <a:ea typeface="ヒラギノ角ゴ Pro W3" pitchFamily="34" charset="-128"/>
                <a:cs typeface="Arial"/>
              </a:rPr>
              <a:t>M. Baringer, C. </a:t>
            </a:r>
            <a:r>
              <a:rPr lang="en-US" b="1" dirty="0" err="1">
                <a:solidFill>
                  <a:srgbClr val="000000"/>
                </a:solidFill>
                <a:effectLst>
                  <a:outerShdw blurRad="38100" dist="38100" dir="2700000" algn="tl">
                    <a:srgbClr val="000000"/>
                  </a:outerShdw>
                </a:effectLst>
                <a:latin typeface="Arial"/>
                <a:ea typeface="ヒラギノ角ゴ Pro W3" pitchFamily="34" charset="-128"/>
                <a:cs typeface="Arial"/>
              </a:rPr>
              <a:t>Meinen</a:t>
            </a:r>
            <a:r>
              <a:rPr lang="en-US" b="1" dirty="0">
                <a:solidFill>
                  <a:srgbClr val="000000"/>
                </a:solidFill>
                <a:effectLst>
                  <a:outerShdw blurRad="38100" dist="38100" dir="2700000" algn="tl">
                    <a:srgbClr val="000000"/>
                  </a:outerShdw>
                </a:effectLst>
                <a:latin typeface="Arial"/>
                <a:ea typeface="ヒラギノ角ゴ Pro W3" pitchFamily="34" charset="-128"/>
                <a:cs typeface="Arial"/>
              </a:rPr>
              <a:t>, S. </a:t>
            </a:r>
            <a:r>
              <a:rPr lang="en-US" b="1" dirty="0" err="1">
                <a:solidFill>
                  <a:srgbClr val="000000"/>
                </a:solidFill>
                <a:effectLst>
                  <a:outerShdw blurRad="38100" dist="38100" dir="2700000" algn="tl">
                    <a:srgbClr val="000000"/>
                  </a:outerShdw>
                </a:effectLst>
                <a:latin typeface="Arial"/>
                <a:ea typeface="ヒラギノ角ゴ Pro W3" pitchFamily="34" charset="-128"/>
                <a:cs typeface="Arial"/>
              </a:rPr>
              <a:t>Garzoli</a:t>
            </a:r>
            <a:r>
              <a:rPr lang="en-US" b="1" dirty="0">
                <a:solidFill>
                  <a:srgbClr val="000000"/>
                </a:solidFill>
                <a:effectLst>
                  <a:outerShdw blurRad="38100" dist="38100" dir="2700000" algn="tl">
                    <a:srgbClr val="000000"/>
                  </a:outerShdw>
                </a:effectLst>
                <a:latin typeface="Arial"/>
                <a:ea typeface="ヒラギノ角ゴ Pro W3" pitchFamily="34" charset="-128"/>
                <a:cs typeface="Arial"/>
              </a:rPr>
              <a:t>, </a:t>
            </a:r>
            <a:r>
              <a:rPr lang="en-US" b="1" dirty="0">
                <a:solidFill>
                  <a:srgbClr val="0000FF"/>
                </a:solidFill>
                <a:effectLst>
                  <a:outerShdw blurRad="38100" dist="38100" dir="2700000" algn="tl">
                    <a:srgbClr val="000000"/>
                  </a:outerShdw>
                </a:effectLst>
                <a:latin typeface="Arial"/>
                <a:ea typeface="ヒラギノ角ゴ Pro W3" pitchFamily="34" charset="-128"/>
                <a:cs typeface="Arial"/>
              </a:rPr>
              <a:t>S. </a:t>
            </a:r>
            <a:r>
              <a:rPr lang="en-US" b="1" dirty="0" smtClean="0">
                <a:solidFill>
                  <a:srgbClr val="0000FF"/>
                </a:solidFill>
                <a:effectLst>
                  <a:outerShdw blurRad="38100" dist="38100" dir="2700000" algn="tl">
                    <a:srgbClr val="000000"/>
                  </a:outerShdw>
                </a:effectLst>
                <a:latin typeface="Arial"/>
                <a:ea typeface="ヒラギノ角ゴ Pro W3" pitchFamily="34" charset="-128"/>
                <a:cs typeface="Arial"/>
              </a:rPr>
              <a:t>Dong, G. </a:t>
            </a:r>
            <a:r>
              <a:rPr lang="en-US" b="1" dirty="0" err="1" smtClean="0">
                <a:solidFill>
                  <a:srgbClr val="0000FF"/>
                </a:solidFill>
                <a:effectLst>
                  <a:outerShdw blurRad="38100" dist="38100" dir="2700000" algn="tl">
                    <a:srgbClr val="000000"/>
                  </a:outerShdw>
                </a:effectLst>
                <a:latin typeface="Arial"/>
                <a:ea typeface="ヒラギノ角ゴ Pro W3" pitchFamily="34" charset="-128"/>
                <a:cs typeface="Arial"/>
              </a:rPr>
              <a:t>Goni</a:t>
            </a:r>
            <a:r>
              <a:rPr lang="en-US" b="1" dirty="0" smtClean="0">
                <a:solidFill>
                  <a:srgbClr val="0000FF"/>
                </a:solidFill>
                <a:effectLst>
                  <a:outerShdw blurRad="38100" dist="38100" dir="2700000" algn="tl">
                    <a:srgbClr val="000000"/>
                  </a:outerShdw>
                </a:effectLst>
                <a:latin typeface="Arial"/>
                <a:ea typeface="ヒラギノ角ゴ Pro W3" pitchFamily="34" charset="-128"/>
                <a:cs typeface="Arial"/>
              </a:rPr>
              <a:t>, R. </a:t>
            </a:r>
            <a:r>
              <a:rPr lang="en-US" b="1" dirty="0" err="1" smtClean="0">
                <a:solidFill>
                  <a:srgbClr val="0000FF"/>
                </a:solidFill>
                <a:effectLst>
                  <a:outerShdw blurRad="38100" dist="38100" dir="2700000" algn="tl">
                    <a:srgbClr val="000000"/>
                  </a:outerShdw>
                </a:effectLst>
                <a:latin typeface="Arial"/>
                <a:ea typeface="ヒラギノ角ゴ Pro W3" pitchFamily="34" charset="-128"/>
                <a:cs typeface="Arial"/>
              </a:rPr>
              <a:t>Domingues</a:t>
            </a:r>
            <a:r>
              <a:rPr lang="en-US" b="1" dirty="0" smtClean="0">
                <a:solidFill>
                  <a:srgbClr val="0000FF"/>
                </a:solidFill>
                <a:effectLst>
                  <a:outerShdw blurRad="38100" dist="38100" dir="2700000" algn="tl">
                    <a:srgbClr val="000000"/>
                  </a:outerShdw>
                </a:effectLst>
                <a:latin typeface="Arial"/>
                <a:ea typeface="ヒラギノ角ゴ Pro W3" pitchFamily="34" charset="-128"/>
                <a:cs typeface="Arial"/>
              </a:rPr>
              <a:t>, R. Garcia, J. Hooper, R. Smith                                                               </a:t>
            </a:r>
            <a:endParaRPr lang="en-US" b="1" dirty="0">
              <a:solidFill>
                <a:srgbClr val="0000FF"/>
              </a:solidFill>
              <a:effectLst>
                <a:outerShdw blurRad="38100" dist="38100" dir="2700000" algn="tl">
                  <a:srgbClr val="000000"/>
                </a:outerShdw>
              </a:effectLst>
              <a:latin typeface="Arial"/>
              <a:ea typeface="ヒラギノ角ゴ Pro W3" pitchFamily="34" charset="-128"/>
              <a:cs typeface="Arial"/>
            </a:endParaRPr>
          </a:p>
          <a:p>
            <a:pPr algn="ctr">
              <a:defRPr/>
            </a:pPr>
            <a:r>
              <a:rPr lang="en-US" sz="2000" b="1" dirty="0">
                <a:solidFill>
                  <a:srgbClr val="000000"/>
                </a:solidFill>
                <a:latin typeface="Arial"/>
                <a:ea typeface="ヒラギノ角ゴ Pro W3" pitchFamily="34" charset="-128"/>
                <a:cs typeface="Arial"/>
              </a:rPr>
              <a:t>NOAA/AOML, Miami, FL </a:t>
            </a:r>
          </a:p>
          <a:p>
            <a:pPr algn="ctr">
              <a:defRPr/>
            </a:pPr>
            <a:endParaRPr lang="en-US" sz="2000" b="1" dirty="0">
              <a:solidFill>
                <a:srgbClr val="000000"/>
              </a:solidFill>
              <a:latin typeface="Arial"/>
              <a:ea typeface="ヒラギノ角ゴ Pro W3" pitchFamily="34" charset="-128"/>
              <a:cs typeface="Arial"/>
            </a:endParaRPr>
          </a:p>
          <a:p>
            <a:pPr algn="ctr">
              <a:defRPr/>
            </a:pPr>
            <a:r>
              <a:rPr kumimoji="0" lang="en-US" sz="1800" b="1" i="0" dirty="0" smtClean="0">
                <a:solidFill>
                  <a:srgbClr val="000000"/>
                </a:solidFill>
                <a:effectLst>
                  <a:outerShdw blurRad="38100" dist="38100" dir="2700000" algn="tl">
                    <a:srgbClr val="000000"/>
                  </a:outerShdw>
                </a:effectLst>
                <a:latin typeface="Arial"/>
                <a:ea typeface="ヒラギノ角ゴ Pro W3" pitchFamily="34" charset="-128"/>
                <a:cs typeface="Arial"/>
              </a:rPr>
              <a:t>B</a:t>
            </a:r>
            <a:r>
              <a:rPr kumimoji="0" lang="en-US" sz="1800" b="1" i="0" dirty="0">
                <a:solidFill>
                  <a:srgbClr val="000000"/>
                </a:solidFill>
                <a:effectLst>
                  <a:outerShdw blurRad="38100" dist="38100" dir="2700000" algn="tl">
                    <a:srgbClr val="000000"/>
                  </a:outerShdw>
                </a:effectLst>
                <a:latin typeface="Arial"/>
                <a:ea typeface="ヒラギノ角ゴ Pro W3" pitchFamily="34" charset="-128"/>
                <a:cs typeface="Arial"/>
              </a:rPr>
              <a:t>. Johns, </a:t>
            </a:r>
            <a:r>
              <a:rPr kumimoji="0" lang="en-US" sz="1800" b="1" i="0" dirty="0">
                <a:solidFill>
                  <a:srgbClr val="7F7F7F"/>
                </a:solidFill>
                <a:effectLst>
                  <a:outerShdw blurRad="38100" dist="38100" dir="2700000" algn="tl">
                    <a:srgbClr val="000000"/>
                  </a:outerShdw>
                </a:effectLst>
                <a:latin typeface="Arial"/>
                <a:ea typeface="ヒラギノ角ゴ Pro W3" pitchFamily="34" charset="-128"/>
                <a:cs typeface="Arial"/>
              </a:rPr>
              <a:t>L. Beal, Z. </a:t>
            </a:r>
            <a:r>
              <a:rPr kumimoji="0" lang="en-US" sz="1800" b="1" i="0" dirty="0" err="1">
                <a:solidFill>
                  <a:srgbClr val="7F7F7F"/>
                </a:solidFill>
                <a:effectLst>
                  <a:outerShdw blurRad="38100" dist="38100" dir="2700000" algn="tl">
                    <a:srgbClr val="000000"/>
                  </a:outerShdw>
                </a:effectLst>
                <a:latin typeface="Arial"/>
                <a:ea typeface="ヒラギノ角ゴ Pro W3" pitchFamily="34" charset="-128"/>
                <a:cs typeface="Arial"/>
              </a:rPr>
              <a:t>Garraffo</a:t>
            </a:r>
            <a:r>
              <a:rPr kumimoji="0" lang="en-US" sz="1800" b="1" i="0" dirty="0">
                <a:solidFill>
                  <a:srgbClr val="7F7F7F"/>
                </a:solidFill>
                <a:effectLst>
                  <a:outerShdw blurRad="38100" dist="38100" dir="2700000" algn="tl">
                    <a:srgbClr val="000000"/>
                  </a:outerShdw>
                </a:effectLst>
                <a:latin typeface="Arial"/>
                <a:ea typeface="ヒラギノ角ゴ Pro W3" pitchFamily="34" charset="-128"/>
                <a:cs typeface="Arial"/>
              </a:rPr>
              <a:t>                                                                         </a:t>
            </a:r>
            <a:r>
              <a:rPr kumimoji="0" lang="en-US" sz="2000" b="1" dirty="0">
                <a:solidFill>
                  <a:srgbClr val="000000"/>
                </a:solidFill>
                <a:latin typeface="Arial"/>
                <a:ea typeface="ヒラギノ角ゴ Pro W3" pitchFamily="34" charset="-128"/>
                <a:cs typeface="Arial"/>
              </a:rPr>
              <a:t>RSMAS, University of Miami, Miami </a:t>
            </a:r>
            <a:r>
              <a:rPr kumimoji="0" lang="en-US" sz="2000" b="1" dirty="0" smtClean="0">
                <a:solidFill>
                  <a:srgbClr val="000000"/>
                </a:solidFill>
                <a:latin typeface="Arial"/>
                <a:ea typeface="ヒラギノ角ゴ Pro W3" pitchFamily="34" charset="-128"/>
                <a:cs typeface="Arial"/>
              </a:rPr>
              <a:t>FL</a:t>
            </a:r>
          </a:p>
          <a:p>
            <a:pPr algn="ctr">
              <a:defRPr/>
            </a:pPr>
            <a:r>
              <a:rPr kumimoji="0" lang="en-US" sz="1800" b="1" i="0" dirty="0" smtClean="0">
                <a:solidFill>
                  <a:srgbClr val="000000"/>
                </a:solidFill>
                <a:effectLst>
                  <a:outerShdw blurRad="38100" dist="38100" dir="2700000" algn="tl">
                    <a:srgbClr val="000000"/>
                  </a:outerShdw>
                </a:effectLst>
                <a:latin typeface="Arial"/>
                <a:ea typeface="ヒラギノ角ゴ Pro W3" pitchFamily="34" charset="-128"/>
                <a:cs typeface="Arial"/>
              </a:rPr>
              <a:t>H</a:t>
            </a:r>
            <a:r>
              <a:rPr kumimoji="0" lang="en-US" sz="1800" b="1" i="0" dirty="0">
                <a:solidFill>
                  <a:srgbClr val="000000"/>
                </a:solidFill>
                <a:effectLst>
                  <a:outerShdw blurRad="38100" dist="38100" dir="2700000" algn="tl">
                    <a:srgbClr val="000000"/>
                  </a:outerShdw>
                </a:effectLst>
                <a:latin typeface="Arial"/>
                <a:ea typeface="ヒラギノ角ゴ Pro W3" pitchFamily="34" charset="-128"/>
                <a:cs typeface="Arial"/>
              </a:rPr>
              <a:t>. </a:t>
            </a:r>
            <a:r>
              <a:rPr kumimoji="0" lang="en-US" sz="1800" b="1" i="0" dirty="0" err="1">
                <a:solidFill>
                  <a:srgbClr val="000000"/>
                </a:solidFill>
                <a:effectLst>
                  <a:outerShdw blurRad="38100" dist="38100" dir="2700000" algn="tl">
                    <a:srgbClr val="000000"/>
                  </a:outerShdw>
                </a:effectLst>
                <a:latin typeface="Arial"/>
                <a:ea typeface="ヒラギノ角ゴ Pro W3" pitchFamily="34" charset="-128"/>
                <a:cs typeface="Arial"/>
              </a:rPr>
              <a:t>Bryden</a:t>
            </a:r>
            <a:r>
              <a:rPr kumimoji="0" lang="en-US" sz="1800" b="1" i="0" dirty="0">
                <a:solidFill>
                  <a:srgbClr val="000000"/>
                </a:solidFill>
                <a:effectLst>
                  <a:outerShdw blurRad="38100" dist="38100" dir="2700000" algn="tl">
                    <a:srgbClr val="000000"/>
                  </a:outerShdw>
                </a:effectLst>
                <a:latin typeface="Arial"/>
                <a:ea typeface="ヒラギノ角ゴ Pro W3" pitchFamily="34" charset="-128"/>
                <a:cs typeface="Arial"/>
              </a:rPr>
              <a:t>, </a:t>
            </a:r>
            <a:r>
              <a:rPr kumimoji="0" lang="en-US" sz="1800" b="1" i="0" dirty="0">
                <a:solidFill>
                  <a:srgbClr val="7F7F7F"/>
                </a:solidFill>
                <a:effectLst>
                  <a:outerShdw blurRad="38100" dist="38100" dir="2700000" algn="tl">
                    <a:srgbClr val="000000"/>
                  </a:outerShdw>
                </a:effectLst>
                <a:latin typeface="Arial"/>
                <a:ea typeface="ヒラギノ角ゴ Pro W3" pitchFamily="34" charset="-128"/>
                <a:cs typeface="Arial"/>
              </a:rPr>
              <a:t>S. Cunningham, T. </a:t>
            </a:r>
            <a:r>
              <a:rPr kumimoji="0" lang="en-US" sz="1800" b="1" i="0" dirty="0" err="1">
                <a:solidFill>
                  <a:srgbClr val="7F7F7F"/>
                </a:solidFill>
                <a:effectLst>
                  <a:outerShdw blurRad="38100" dist="38100" dir="2700000" algn="tl">
                    <a:srgbClr val="000000"/>
                  </a:outerShdw>
                </a:effectLst>
                <a:latin typeface="Arial"/>
                <a:ea typeface="ヒラギノ角ゴ Pro W3" pitchFamily="34" charset="-128"/>
                <a:cs typeface="Arial"/>
              </a:rPr>
              <a:t>Kanzow</a:t>
            </a:r>
            <a:r>
              <a:rPr kumimoji="0" lang="en-US" sz="1800" b="1" i="0" dirty="0">
                <a:solidFill>
                  <a:srgbClr val="7F7F7F"/>
                </a:solidFill>
                <a:effectLst>
                  <a:outerShdw blurRad="38100" dist="38100" dir="2700000" algn="tl">
                    <a:srgbClr val="000000"/>
                  </a:outerShdw>
                </a:effectLst>
                <a:latin typeface="Arial"/>
                <a:ea typeface="ヒラギノ角ゴ Pro W3" pitchFamily="34" charset="-128"/>
                <a:cs typeface="Arial"/>
              </a:rPr>
              <a:t>,, J. </a:t>
            </a:r>
            <a:r>
              <a:rPr kumimoji="0" lang="en-US" sz="1800" b="1" i="0" dirty="0" err="1" smtClean="0">
                <a:solidFill>
                  <a:srgbClr val="7F7F7F"/>
                </a:solidFill>
                <a:effectLst>
                  <a:outerShdw blurRad="38100" dist="38100" dir="2700000" algn="tl">
                    <a:srgbClr val="000000"/>
                  </a:outerShdw>
                </a:effectLst>
                <a:latin typeface="Arial"/>
                <a:ea typeface="ヒラギノ角ゴ Pro W3" pitchFamily="34" charset="-128"/>
                <a:cs typeface="Arial"/>
              </a:rPr>
              <a:t>Hirschi</a:t>
            </a:r>
            <a:r>
              <a:rPr lang="en-US" b="1" dirty="0" smtClean="0">
                <a:solidFill>
                  <a:srgbClr val="000000"/>
                </a:solidFill>
                <a:effectLst>
                  <a:outerShdw blurRad="38100" dist="38100" dir="2700000" algn="tl">
                    <a:srgbClr val="000000"/>
                  </a:outerShdw>
                </a:effectLst>
                <a:latin typeface="Arial"/>
                <a:ea typeface="ヒラギノ角ゴ Pro W3" pitchFamily="34" charset="-128"/>
                <a:cs typeface="Arial"/>
              </a:rPr>
              <a:t>, D. </a:t>
            </a:r>
            <a:r>
              <a:rPr lang="en-US" b="1" dirty="0" err="1" smtClean="0">
                <a:solidFill>
                  <a:srgbClr val="000000"/>
                </a:solidFill>
                <a:effectLst>
                  <a:outerShdw blurRad="38100" dist="38100" dir="2700000" algn="tl">
                    <a:srgbClr val="000000"/>
                  </a:outerShdw>
                </a:effectLst>
                <a:latin typeface="Arial"/>
                <a:ea typeface="ヒラギノ角ゴ Pro W3" pitchFamily="34" charset="-128"/>
                <a:cs typeface="Arial"/>
              </a:rPr>
              <a:t>Rayner</a:t>
            </a:r>
            <a:endParaRPr lang="en-US" b="1" dirty="0" smtClean="0">
              <a:solidFill>
                <a:srgbClr val="000000"/>
              </a:solidFill>
              <a:effectLst>
                <a:outerShdw blurRad="38100" dist="38100" dir="2700000" algn="tl">
                  <a:srgbClr val="000000"/>
                </a:outerShdw>
              </a:effectLst>
              <a:latin typeface="Arial"/>
              <a:ea typeface="ヒラギノ角ゴ Pro W3" pitchFamily="34" charset="-128"/>
              <a:cs typeface="Arial"/>
            </a:endParaRPr>
          </a:p>
          <a:p>
            <a:pPr algn="ctr">
              <a:defRPr/>
            </a:pPr>
            <a:r>
              <a:rPr kumimoji="0" lang="en-US" sz="1800" b="1" i="0" dirty="0" smtClean="0">
                <a:solidFill>
                  <a:srgbClr val="0000FF"/>
                </a:solidFill>
                <a:effectLst>
                  <a:outerShdw blurRad="38100" dist="38100" dir="2700000" algn="tl">
                    <a:srgbClr val="000000"/>
                  </a:outerShdw>
                </a:effectLst>
                <a:latin typeface="Arial"/>
                <a:ea typeface="ヒラギノ角ゴ Pro W3" pitchFamily="34" charset="-128"/>
                <a:cs typeface="Arial"/>
              </a:rPr>
              <a:t>D. </a:t>
            </a:r>
            <a:r>
              <a:rPr kumimoji="0" lang="en-US" sz="1800" b="1" i="0" dirty="0" err="1" smtClean="0">
                <a:solidFill>
                  <a:srgbClr val="0000FF"/>
                </a:solidFill>
                <a:effectLst>
                  <a:outerShdw blurRad="38100" dist="38100" dir="2700000" algn="tl">
                    <a:srgbClr val="000000"/>
                  </a:outerShdw>
                </a:effectLst>
                <a:latin typeface="Arial"/>
                <a:ea typeface="ヒラギノ角ゴ Pro W3" pitchFamily="34" charset="-128"/>
                <a:cs typeface="Arial"/>
              </a:rPr>
              <a:t>Smeed</a:t>
            </a:r>
            <a:r>
              <a:rPr kumimoji="0" lang="en-US" sz="1800" b="1" i="0" dirty="0" smtClean="0">
                <a:solidFill>
                  <a:srgbClr val="0000FF"/>
                </a:solidFill>
                <a:effectLst>
                  <a:outerShdw blurRad="38100" dist="38100" dir="2700000" algn="tl">
                    <a:srgbClr val="000000"/>
                  </a:outerShdw>
                </a:effectLst>
                <a:latin typeface="Arial"/>
                <a:ea typeface="ヒラギノ角ゴ Pro W3" pitchFamily="34" charset="-128"/>
                <a:cs typeface="Arial"/>
              </a:rPr>
              <a:t>, B. Moat, G. McCarthy, E. </a:t>
            </a:r>
            <a:r>
              <a:rPr kumimoji="0" lang="en-US" sz="1800" b="1" i="0" dirty="0" err="1" smtClean="0">
                <a:solidFill>
                  <a:srgbClr val="0000FF"/>
                </a:solidFill>
                <a:effectLst>
                  <a:outerShdw blurRad="38100" dist="38100" dir="2700000" algn="tl">
                    <a:srgbClr val="000000"/>
                  </a:outerShdw>
                </a:effectLst>
                <a:latin typeface="Arial"/>
                <a:ea typeface="ヒラギノ角ゴ Pro W3" pitchFamily="34" charset="-128"/>
                <a:cs typeface="Arial"/>
              </a:rPr>
              <a:t>Frajka</a:t>
            </a:r>
            <a:r>
              <a:rPr kumimoji="0" lang="en-US" sz="1800" b="1" i="0" dirty="0" smtClean="0">
                <a:solidFill>
                  <a:srgbClr val="0000FF"/>
                </a:solidFill>
                <a:effectLst>
                  <a:outerShdw blurRad="38100" dist="38100" dir="2700000" algn="tl">
                    <a:srgbClr val="000000"/>
                  </a:outerShdw>
                </a:effectLst>
                <a:latin typeface="Arial"/>
                <a:ea typeface="ヒラギノ角ゴ Pro W3" pitchFamily="34" charset="-128"/>
                <a:cs typeface="Arial"/>
              </a:rPr>
              <a:t>-Williams, </a:t>
            </a:r>
          </a:p>
          <a:p>
            <a:pPr algn="ctr">
              <a:defRPr/>
            </a:pPr>
            <a:r>
              <a:rPr kumimoji="0" lang="en-US" sz="1800" b="1" i="0" dirty="0" smtClean="0">
                <a:solidFill>
                  <a:schemeClr val="accent5">
                    <a:lumMod val="60000"/>
                    <a:lumOff val="40000"/>
                  </a:schemeClr>
                </a:solidFill>
                <a:effectLst>
                  <a:outerShdw blurRad="38100" dist="38100" dir="2700000" algn="tl">
                    <a:srgbClr val="000000"/>
                  </a:outerShdw>
                </a:effectLst>
                <a:latin typeface="Arial"/>
                <a:ea typeface="ヒラギノ角ゴ Pro W3" pitchFamily="34" charset="-128"/>
                <a:cs typeface="Arial"/>
              </a:rPr>
              <a:t>A. </a:t>
            </a:r>
            <a:r>
              <a:rPr kumimoji="0" lang="en-US" sz="1800" b="1" i="0" dirty="0" err="1" smtClean="0">
                <a:solidFill>
                  <a:schemeClr val="accent5">
                    <a:lumMod val="60000"/>
                    <a:lumOff val="40000"/>
                  </a:schemeClr>
                </a:solidFill>
                <a:effectLst>
                  <a:outerShdw blurRad="38100" dist="38100" dir="2700000" algn="tl">
                    <a:srgbClr val="000000"/>
                  </a:outerShdw>
                </a:effectLst>
                <a:latin typeface="Arial"/>
                <a:ea typeface="ヒラギノ角ゴ Pro W3" pitchFamily="34" charset="-128"/>
                <a:cs typeface="Arial"/>
              </a:rPr>
              <a:t>Duchez</a:t>
            </a:r>
            <a:r>
              <a:rPr kumimoji="0" lang="en-US" sz="1800" b="1" i="0" dirty="0" smtClean="0">
                <a:solidFill>
                  <a:schemeClr val="accent5">
                    <a:lumMod val="60000"/>
                    <a:lumOff val="40000"/>
                  </a:schemeClr>
                </a:solidFill>
                <a:effectLst>
                  <a:outerShdw blurRad="38100" dist="38100" dir="2700000" algn="tl">
                    <a:srgbClr val="000000"/>
                  </a:outerShdw>
                </a:effectLst>
                <a:latin typeface="Arial"/>
                <a:ea typeface="ヒラギノ角ゴ Pro W3" pitchFamily="34" charset="-128"/>
                <a:cs typeface="Arial"/>
              </a:rPr>
              <a:t>, C. Roberts, M.P. </a:t>
            </a:r>
            <a:r>
              <a:rPr kumimoji="0" lang="en-US" sz="1800" b="1" i="0" dirty="0" err="1" smtClean="0">
                <a:solidFill>
                  <a:schemeClr val="accent5">
                    <a:lumMod val="60000"/>
                    <a:lumOff val="40000"/>
                  </a:schemeClr>
                </a:solidFill>
                <a:effectLst>
                  <a:outerShdw blurRad="38100" dist="38100" dir="2700000" algn="tl">
                    <a:srgbClr val="000000"/>
                  </a:outerShdw>
                </a:effectLst>
                <a:latin typeface="Arial"/>
                <a:ea typeface="ヒラギノ角ゴ Pro W3" pitchFamily="34" charset="-128"/>
                <a:cs typeface="Arial"/>
              </a:rPr>
              <a:t>Chidichimo</a:t>
            </a:r>
            <a:r>
              <a:rPr kumimoji="0" lang="en-US" sz="1800" b="1" i="0" dirty="0" smtClean="0">
                <a:solidFill>
                  <a:schemeClr val="accent5">
                    <a:lumMod val="60000"/>
                    <a:lumOff val="40000"/>
                  </a:schemeClr>
                </a:solidFill>
                <a:effectLst>
                  <a:outerShdw blurRad="38100" dist="38100" dir="2700000" algn="tl">
                    <a:srgbClr val="000000"/>
                  </a:outerShdw>
                </a:effectLst>
                <a:latin typeface="Arial"/>
                <a:ea typeface="ヒラギノ角ゴ Pro W3" pitchFamily="34" charset="-128"/>
                <a:cs typeface="Arial"/>
              </a:rPr>
              <a:t>, C. Atkinson</a:t>
            </a:r>
          </a:p>
          <a:p>
            <a:pPr algn="ctr">
              <a:defRPr/>
            </a:pPr>
            <a:r>
              <a:rPr kumimoji="0" lang="en-US" sz="1800" b="1" i="0" dirty="0" smtClean="0">
                <a:solidFill>
                  <a:srgbClr val="000000"/>
                </a:solidFill>
                <a:effectLst>
                  <a:outerShdw blurRad="38100" dist="38100" dir="2700000" algn="tl">
                    <a:srgbClr val="000000"/>
                  </a:outerShdw>
                </a:effectLst>
                <a:latin typeface="Arial"/>
                <a:ea typeface="ヒラギノ角ゴ Pro W3" pitchFamily="34" charset="-128"/>
                <a:cs typeface="Arial"/>
              </a:rPr>
              <a:t>                </a:t>
            </a:r>
            <a:r>
              <a:rPr kumimoji="0" lang="en-US" sz="2000" b="1" dirty="0">
                <a:solidFill>
                  <a:srgbClr val="000000"/>
                </a:solidFill>
                <a:latin typeface="Arial"/>
                <a:ea typeface="ヒラギノ角ゴ Pro W3" pitchFamily="34" charset="-128"/>
                <a:cs typeface="Arial"/>
              </a:rPr>
              <a:t>National Oceanography Centre, Southampton, U.K</a:t>
            </a:r>
            <a:r>
              <a:rPr kumimoji="0" lang="en-US" sz="1600" b="1" dirty="0" smtClean="0">
                <a:solidFill>
                  <a:srgbClr val="000000"/>
                </a:solidFill>
                <a:latin typeface="Arial"/>
                <a:ea typeface="ヒラギノ角ゴ Pro W3" pitchFamily="34" charset="-128"/>
                <a:cs typeface="Arial"/>
              </a:rPr>
              <a:t>.</a:t>
            </a:r>
            <a:endParaRPr kumimoji="0" lang="en-US" sz="1600" b="1" dirty="0">
              <a:solidFill>
                <a:srgbClr val="000000"/>
              </a:solidFill>
              <a:latin typeface="Arial"/>
              <a:ea typeface="ヒラギノ角ゴ Pro W3" pitchFamily="34" charset="-128"/>
              <a:cs typeface="Arial"/>
            </a:endParaRPr>
          </a:p>
          <a:p>
            <a:pPr algn="ctr">
              <a:defRPr/>
            </a:pPr>
            <a:r>
              <a:rPr kumimoji="0" lang="en-US" sz="1800" b="1" i="0" dirty="0">
                <a:solidFill>
                  <a:schemeClr val="bg1">
                    <a:lumMod val="50000"/>
                  </a:schemeClr>
                </a:solidFill>
                <a:effectLst>
                  <a:outerShdw blurRad="38100" dist="38100" dir="2700000" algn="tl">
                    <a:srgbClr val="000000"/>
                  </a:outerShdw>
                </a:effectLst>
                <a:latin typeface="Arial"/>
                <a:ea typeface="ヒラギノ角ゴ Pro W3" pitchFamily="34" charset="-128"/>
                <a:cs typeface="Arial"/>
              </a:rPr>
              <a:t>J. </a:t>
            </a:r>
            <a:r>
              <a:rPr kumimoji="0" lang="en-US" sz="1800" b="1" i="0" dirty="0" err="1" smtClean="0">
                <a:solidFill>
                  <a:schemeClr val="bg1">
                    <a:lumMod val="50000"/>
                  </a:schemeClr>
                </a:solidFill>
                <a:effectLst>
                  <a:outerShdw blurRad="38100" dist="38100" dir="2700000" algn="tl">
                    <a:srgbClr val="000000"/>
                  </a:outerShdw>
                </a:effectLst>
                <a:latin typeface="Arial"/>
                <a:ea typeface="ヒラギノ角ゴ Pro W3" pitchFamily="34" charset="-128"/>
                <a:cs typeface="Arial"/>
              </a:rPr>
              <a:t>Marotzke</a:t>
            </a:r>
            <a:endParaRPr kumimoji="0" lang="en-US" sz="1800" b="1" i="0" dirty="0" smtClean="0">
              <a:solidFill>
                <a:schemeClr val="bg1">
                  <a:lumMod val="50000"/>
                </a:schemeClr>
              </a:solidFill>
              <a:effectLst>
                <a:outerShdw blurRad="38100" dist="38100" dir="2700000" algn="tl">
                  <a:srgbClr val="000000"/>
                </a:outerShdw>
              </a:effectLst>
              <a:latin typeface="Arial"/>
              <a:ea typeface="ヒラギノ角ゴ Pro W3" pitchFamily="34" charset="-128"/>
              <a:cs typeface="Arial"/>
            </a:endParaRPr>
          </a:p>
          <a:p>
            <a:pPr algn="ctr">
              <a:defRPr/>
            </a:pPr>
            <a:r>
              <a:rPr kumimoji="0" lang="en-US" sz="1600" b="1" dirty="0" smtClean="0">
                <a:solidFill>
                  <a:srgbClr val="000000"/>
                </a:solidFill>
                <a:latin typeface="Arial"/>
                <a:ea typeface="ヒラギノ角ゴ Pro W3" pitchFamily="34" charset="-128"/>
                <a:cs typeface="Arial"/>
              </a:rPr>
              <a:t>Max </a:t>
            </a:r>
            <a:r>
              <a:rPr kumimoji="0" lang="en-US" sz="1600" b="1" dirty="0">
                <a:solidFill>
                  <a:srgbClr val="000000"/>
                </a:solidFill>
                <a:latin typeface="Arial"/>
                <a:ea typeface="ヒラギノ角ゴ Pro W3" pitchFamily="34" charset="-128"/>
                <a:cs typeface="Arial"/>
              </a:rPr>
              <a:t>Planck </a:t>
            </a:r>
            <a:r>
              <a:rPr kumimoji="0" lang="en-US" sz="1600" b="1" dirty="0" err="1">
                <a:solidFill>
                  <a:srgbClr val="000000"/>
                </a:solidFill>
                <a:latin typeface="Arial"/>
                <a:ea typeface="ヒラギノ角ゴ Pro W3" pitchFamily="34" charset="-128"/>
                <a:cs typeface="Arial"/>
              </a:rPr>
              <a:t>Institut</a:t>
            </a:r>
            <a:r>
              <a:rPr kumimoji="0" lang="en-US" sz="1600" b="1" dirty="0">
                <a:solidFill>
                  <a:srgbClr val="000000"/>
                </a:solidFill>
                <a:latin typeface="Arial"/>
                <a:ea typeface="ヒラギノ角ゴ Pro W3" pitchFamily="34" charset="-128"/>
                <a:cs typeface="Arial"/>
              </a:rPr>
              <a:t>, Hamburg, </a:t>
            </a:r>
            <a:r>
              <a:rPr kumimoji="0" lang="en-US" sz="1600" b="1" dirty="0" smtClean="0">
                <a:solidFill>
                  <a:srgbClr val="000000"/>
                </a:solidFill>
                <a:latin typeface="Arial"/>
                <a:ea typeface="ヒラギノ角ゴ Pro W3" pitchFamily="34" charset="-128"/>
                <a:cs typeface="Arial"/>
              </a:rPr>
              <a:t>Germany</a:t>
            </a:r>
          </a:p>
          <a:p>
            <a:pPr algn="ctr">
              <a:defRPr/>
            </a:pPr>
            <a:endParaRPr kumimoji="0" lang="en-US" sz="1600" b="1" dirty="0" smtClean="0">
              <a:solidFill>
                <a:srgbClr val="000000"/>
              </a:solidFill>
              <a:latin typeface="Arial"/>
              <a:ea typeface="ヒラギノ角ゴ Pro W3" pitchFamily="34" charset="-128"/>
              <a:cs typeface="Arial"/>
            </a:endParaRPr>
          </a:p>
          <a:p>
            <a:pPr algn="ctr">
              <a:defRPr/>
            </a:pPr>
            <a:r>
              <a:rPr lang="en-US" b="1" dirty="0">
                <a:solidFill>
                  <a:srgbClr val="0000FF"/>
                </a:solidFill>
                <a:effectLst>
                  <a:outerShdw blurRad="38100" dist="38100" dir="2700000" algn="tl">
                    <a:srgbClr val="000000"/>
                  </a:outerShdw>
                </a:effectLst>
                <a:latin typeface="Arial"/>
                <a:ea typeface="ヒラギノ角ゴ Pro W3" pitchFamily="34" charset="-128"/>
                <a:cs typeface="Arial"/>
              </a:rPr>
              <a:t>E. </a:t>
            </a:r>
            <a:r>
              <a:rPr lang="en-US" b="1" dirty="0" err="1">
                <a:solidFill>
                  <a:srgbClr val="0000FF"/>
                </a:solidFill>
                <a:effectLst>
                  <a:outerShdw blurRad="38100" dist="38100" dir="2700000" algn="tl">
                    <a:srgbClr val="000000"/>
                  </a:outerShdw>
                </a:effectLst>
                <a:latin typeface="Arial"/>
                <a:ea typeface="ヒラギノ角ゴ Pro W3" pitchFamily="34" charset="-128"/>
                <a:cs typeface="Arial"/>
              </a:rPr>
              <a:t>McDonagh</a:t>
            </a:r>
            <a:r>
              <a:rPr lang="en-US" b="1" dirty="0">
                <a:solidFill>
                  <a:srgbClr val="0000FF"/>
                </a:solidFill>
                <a:effectLst>
                  <a:outerShdw blurRad="38100" dist="38100" dir="2700000" algn="tl">
                    <a:srgbClr val="000000"/>
                  </a:outerShdw>
                </a:effectLst>
                <a:latin typeface="Arial"/>
                <a:ea typeface="ヒラギノ角ゴ Pro W3" pitchFamily="34" charset="-128"/>
                <a:cs typeface="Arial"/>
              </a:rPr>
              <a:t>, B. King</a:t>
            </a:r>
          </a:p>
          <a:p>
            <a:pPr algn="ctr">
              <a:defRPr/>
            </a:pPr>
            <a:r>
              <a:rPr lang="en-US" sz="2000" b="1" dirty="0">
                <a:solidFill>
                  <a:srgbClr val="000000"/>
                </a:solidFill>
                <a:latin typeface="Arial"/>
                <a:ea typeface="ヒラギノ角ゴ Pro W3" pitchFamily="34" charset="-128"/>
                <a:cs typeface="Arial"/>
              </a:rPr>
              <a:t>National Oceanography Centre, Southampton</a:t>
            </a:r>
          </a:p>
        </p:txBody>
      </p:sp>
      <p:sp>
        <p:nvSpPr>
          <p:cNvPr id="3" name="TextBox 2"/>
          <p:cNvSpPr txBox="1"/>
          <p:nvPr/>
        </p:nvSpPr>
        <p:spPr>
          <a:xfrm>
            <a:off x="7136402" y="5370242"/>
            <a:ext cx="1954456" cy="1200329"/>
          </a:xfrm>
          <a:prstGeom prst="rect">
            <a:avLst/>
          </a:prstGeom>
          <a:noFill/>
          <a:ln>
            <a:solidFill>
              <a:schemeClr val="tx1"/>
            </a:solidFill>
          </a:ln>
        </p:spPr>
        <p:txBody>
          <a:bodyPr wrap="none" rtlCol="0">
            <a:spAutoFit/>
          </a:bodyPr>
          <a:lstStyle/>
          <a:p>
            <a:r>
              <a:rPr lang="en-US" b="1" dirty="0">
                <a:solidFill>
                  <a:srgbClr val="000000"/>
                </a:solidFill>
                <a:effectLst>
                  <a:outerShdw blurRad="38100" dist="38100" dir="2700000" algn="tl">
                    <a:srgbClr val="000000"/>
                  </a:outerShdw>
                </a:effectLst>
                <a:latin typeface="Arial"/>
                <a:ea typeface="ヒラギノ角ゴ Pro W3" pitchFamily="34" charset="-128"/>
                <a:cs typeface="Arial"/>
              </a:rPr>
              <a:t>Founding active</a:t>
            </a:r>
          </a:p>
          <a:p>
            <a:r>
              <a:rPr lang="en-US" b="1" dirty="0">
                <a:solidFill>
                  <a:srgbClr val="7F7F7F"/>
                </a:solidFill>
                <a:effectLst>
                  <a:outerShdw blurRad="38100" dist="38100" dir="2700000" algn="tl">
                    <a:srgbClr val="000000"/>
                  </a:outerShdw>
                </a:effectLst>
                <a:latin typeface="Arial"/>
                <a:ea typeface="ヒラギノ角ゴ Pro W3" pitchFamily="34" charset="-128"/>
                <a:cs typeface="Arial"/>
              </a:rPr>
              <a:t>Founding friend</a:t>
            </a:r>
          </a:p>
          <a:p>
            <a:pPr algn="ctr">
              <a:defRPr/>
            </a:pPr>
            <a:r>
              <a:rPr lang="en-US" b="1" dirty="0">
                <a:solidFill>
                  <a:srgbClr val="0000FF"/>
                </a:solidFill>
                <a:effectLst>
                  <a:outerShdw blurRad="38100" dist="38100" dir="2700000" algn="tl">
                    <a:srgbClr val="000000"/>
                  </a:outerShdw>
                </a:effectLst>
                <a:latin typeface="Arial"/>
                <a:ea typeface="ヒラギノ角ゴ Pro W3" pitchFamily="34" charset="-128"/>
                <a:cs typeface="Arial"/>
              </a:rPr>
              <a:t>New active</a:t>
            </a:r>
          </a:p>
          <a:p>
            <a:pPr algn="ctr">
              <a:defRPr/>
            </a:pPr>
            <a:r>
              <a:rPr lang="en-US" b="1" dirty="0">
                <a:solidFill>
                  <a:schemeClr val="accent5">
                    <a:lumMod val="60000"/>
                    <a:lumOff val="40000"/>
                  </a:schemeClr>
                </a:solidFill>
                <a:effectLst>
                  <a:outerShdw blurRad="38100" dist="38100" dir="2700000" algn="tl">
                    <a:srgbClr val="000000"/>
                  </a:outerShdw>
                </a:effectLst>
                <a:latin typeface="Arial"/>
                <a:ea typeface="ヒラギノ角ゴ Pro W3" pitchFamily="34" charset="-128"/>
                <a:cs typeface="Arial"/>
              </a:rPr>
              <a:t>New friend</a:t>
            </a:r>
          </a:p>
        </p:txBody>
      </p:sp>
      <p:pic>
        <p:nvPicPr>
          <p:cNvPr id="6" name="Picture 5"/>
          <p:cNvPicPr>
            <a:picLocks noChangeAspect="1"/>
          </p:cNvPicPr>
          <p:nvPr/>
        </p:nvPicPr>
        <p:blipFill>
          <a:blip r:embed="rId4"/>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405273116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4154" y="6286151"/>
            <a:ext cx="8371854" cy="400110"/>
          </a:xfrm>
          <a:prstGeom prst="rect">
            <a:avLst/>
          </a:prstGeom>
          <a:noFill/>
        </p:spPr>
        <p:txBody>
          <a:bodyPr wrap="square" rtlCol="0">
            <a:spAutoFit/>
          </a:bodyPr>
          <a:lstStyle/>
          <a:p>
            <a:pPr algn="ctr"/>
            <a:r>
              <a:rPr kumimoji="1" lang="en-US" sz="2000" i="1" dirty="0">
                <a:solidFill>
                  <a:srgbClr val="000000"/>
                </a:solidFill>
                <a:latin typeface="Arial" charset="0"/>
                <a:ea typeface="ヒラギノ角ゴ Pro W3" charset="0"/>
                <a:cs typeface="ヒラギノ角ゴ Pro W3" charset="0"/>
              </a:rPr>
              <a:t>Longworth, Bryden and Baringer, 2011</a:t>
            </a:r>
          </a:p>
        </p:txBody>
      </p:sp>
      <p:sp>
        <p:nvSpPr>
          <p:cNvPr id="4" name="TextBox 3"/>
          <p:cNvSpPr txBox="1"/>
          <p:nvPr/>
        </p:nvSpPr>
        <p:spPr>
          <a:xfrm>
            <a:off x="369891" y="5039070"/>
            <a:ext cx="8445831" cy="830997"/>
          </a:xfrm>
          <a:prstGeom prst="rect">
            <a:avLst/>
          </a:prstGeom>
          <a:noFill/>
        </p:spPr>
        <p:txBody>
          <a:bodyPr wrap="square" rtlCol="0">
            <a:spAutoFit/>
          </a:bodyPr>
          <a:lstStyle/>
          <a:p>
            <a:r>
              <a:rPr lang="en-US" sz="2400" dirty="0" smtClean="0"/>
              <a:t>Historical Variability in Atlantic meridional baroclinic transport at 26.5ºN from boundary dynamic height observations</a:t>
            </a:r>
            <a:endParaRPr lang="en-US" sz="2400" dirty="0"/>
          </a:p>
        </p:txBody>
      </p:sp>
      <p:pic>
        <p:nvPicPr>
          <p:cNvPr id="6" name="Picture 5"/>
          <p:cNvPicPr>
            <a:picLocks noChangeAspect="1"/>
          </p:cNvPicPr>
          <p:nvPr/>
        </p:nvPicPr>
        <p:blipFill>
          <a:blip r:embed="rId3"/>
          <a:stretch>
            <a:fillRect/>
          </a:stretch>
        </p:blipFill>
        <p:spPr>
          <a:xfrm>
            <a:off x="8602134" y="6324601"/>
            <a:ext cx="541865" cy="533399"/>
          </a:xfrm>
          <a:prstGeom prst="rect">
            <a:avLst/>
          </a:prstGeom>
        </p:spPr>
      </p:pic>
      <p:sp>
        <p:nvSpPr>
          <p:cNvPr id="7" name="TextBox 6"/>
          <p:cNvSpPr txBox="1"/>
          <p:nvPr/>
        </p:nvSpPr>
        <p:spPr>
          <a:xfrm>
            <a:off x="2037426" y="37170"/>
            <a:ext cx="5079235" cy="584776"/>
          </a:xfrm>
          <a:prstGeom prst="rect">
            <a:avLst/>
          </a:prstGeom>
          <a:noFill/>
        </p:spPr>
        <p:txBody>
          <a:bodyPr wrap="none" rtlCol="0">
            <a:spAutoFit/>
          </a:bodyPr>
          <a:lstStyle/>
          <a:p>
            <a:r>
              <a:rPr lang="en-US" sz="3200" dirty="0" smtClean="0"/>
              <a:t>Components of WBTS: DWBC</a:t>
            </a:r>
            <a:endParaRPr lang="en-US" sz="3200" dirty="0"/>
          </a:p>
        </p:txBody>
      </p:sp>
      <p:pic>
        <p:nvPicPr>
          <p:cNvPr id="9" name="Picture 8"/>
          <p:cNvPicPr>
            <a:picLocks noChangeAspect="1"/>
          </p:cNvPicPr>
          <p:nvPr/>
        </p:nvPicPr>
        <p:blipFill rotWithShape="1">
          <a:blip r:embed="rId4"/>
          <a:srcRect l="4154" t="46621"/>
          <a:stretch/>
        </p:blipFill>
        <p:spPr>
          <a:xfrm>
            <a:off x="976848" y="2331457"/>
            <a:ext cx="7209506" cy="2791350"/>
          </a:xfrm>
          <a:prstGeom prst="rect">
            <a:avLst/>
          </a:prstGeom>
        </p:spPr>
      </p:pic>
      <p:sp>
        <p:nvSpPr>
          <p:cNvPr id="11" name="TextBox 10"/>
          <p:cNvSpPr txBox="1"/>
          <p:nvPr/>
        </p:nvSpPr>
        <p:spPr>
          <a:xfrm>
            <a:off x="4452640" y="3920145"/>
            <a:ext cx="3515653" cy="461665"/>
          </a:xfrm>
          <a:prstGeom prst="rect">
            <a:avLst/>
          </a:prstGeom>
          <a:noFill/>
        </p:spPr>
        <p:txBody>
          <a:bodyPr wrap="square" rtlCol="0">
            <a:spAutoFit/>
          </a:bodyPr>
          <a:lstStyle/>
          <a:p>
            <a:r>
              <a:rPr lang="en-US" sz="2400" dirty="0" smtClean="0"/>
              <a:t>0.0034 /decade freshening</a:t>
            </a:r>
            <a:endParaRPr lang="en-US" sz="2400" dirty="0"/>
          </a:p>
        </p:txBody>
      </p:sp>
      <p:sp>
        <p:nvSpPr>
          <p:cNvPr id="13" name="TextBox 12"/>
          <p:cNvSpPr txBox="1"/>
          <p:nvPr/>
        </p:nvSpPr>
        <p:spPr>
          <a:xfrm>
            <a:off x="1500053" y="2719817"/>
            <a:ext cx="2770085" cy="1200328"/>
          </a:xfrm>
          <a:prstGeom prst="rect">
            <a:avLst/>
          </a:prstGeom>
          <a:noFill/>
        </p:spPr>
        <p:txBody>
          <a:bodyPr wrap="square" rtlCol="0">
            <a:spAutoFit/>
          </a:bodyPr>
          <a:lstStyle/>
          <a:p>
            <a:r>
              <a:rPr lang="en-US" sz="2400" dirty="0" smtClean="0"/>
              <a:t>Denmark Strait Overflow Water (1.95-2.45 </a:t>
            </a:r>
            <a:r>
              <a:rPr lang="en-US" sz="2400" dirty="0"/>
              <a:t>C)</a:t>
            </a:r>
          </a:p>
        </p:txBody>
      </p:sp>
      <p:sp>
        <p:nvSpPr>
          <p:cNvPr id="16" name="TextBox 15"/>
          <p:cNvSpPr txBox="1"/>
          <p:nvPr/>
        </p:nvSpPr>
        <p:spPr>
          <a:xfrm>
            <a:off x="4270138" y="2716990"/>
            <a:ext cx="914451" cy="360628"/>
          </a:xfrm>
          <a:prstGeom prst="rect">
            <a:avLst/>
          </a:prstGeom>
          <a:noFill/>
        </p:spPr>
        <p:txBody>
          <a:bodyPr wrap="none" rtlCol="0">
            <a:spAutoFit/>
          </a:bodyPr>
          <a:lstStyle/>
          <a:p>
            <a:r>
              <a:rPr lang="en-US" sz="2800" b="1" dirty="0" smtClean="0"/>
              <a:t>Salinity</a:t>
            </a:r>
            <a:endParaRPr lang="en-US" sz="2800" b="1" dirty="0"/>
          </a:p>
        </p:txBody>
      </p:sp>
      <p:sp>
        <p:nvSpPr>
          <p:cNvPr id="17" name="TextBox 16"/>
          <p:cNvSpPr txBox="1"/>
          <p:nvPr/>
        </p:nvSpPr>
        <p:spPr>
          <a:xfrm>
            <a:off x="0" y="5777637"/>
            <a:ext cx="9156603" cy="461665"/>
          </a:xfrm>
          <a:prstGeom prst="rect">
            <a:avLst/>
          </a:prstGeom>
          <a:noFill/>
        </p:spPr>
        <p:txBody>
          <a:bodyPr wrap="square" rtlCol="0">
            <a:spAutoFit/>
          </a:bodyPr>
          <a:lstStyle/>
          <a:p>
            <a:pPr algn="ctr"/>
            <a:r>
              <a:rPr lang="en-US" sz="2400" b="1" i="1" dirty="0" smtClean="0">
                <a:solidFill>
                  <a:srgbClr val="0000FF"/>
                </a:solidFill>
              </a:rPr>
              <a:t>Increase in southward upper ocean transport = decrease in the MOC</a:t>
            </a:r>
            <a:endParaRPr lang="en-US" sz="2400" b="1" i="1" dirty="0">
              <a:solidFill>
                <a:srgbClr val="0000FF"/>
              </a:solidFill>
            </a:endParaRPr>
          </a:p>
        </p:txBody>
      </p:sp>
      <p:pic>
        <p:nvPicPr>
          <p:cNvPr id="2" name="Picture 1"/>
          <p:cNvPicPr>
            <a:picLocks noChangeAspect="1"/>
          </p:cNvPicPr>
          <p:nvPr/>
        </p:nvPicPr>
        <p:blipFill>
          <a:blip r:embed="rId5"/>
          <a:stretch>
            <a:fillRect/>
          </a:stretch>
        </p:blipFill>
        <p:spPr>
          <a:xfrm>
            <a:off x="604154" y="623958"/>
            <a:ext cx="8455738" cy="1776604"/>
          </a:xfrm>
          <a:prstGeom prst="rect">
            <a:avLst/>
          </a:prstGeom>
        </p:spPr>
      </p:pic>
      <p:sp>
        <p:nvSpPr>
          <p:cNvPr id="18" name="TextBox 17"/>
          <p:cNvSpPr txBox="1"/>
          <p:nvPr/>
        </p:nvSpPr>
        <p:spPr>
          <a:xfrm rot="16200000">
            <a:off x="-71716" y="3426537"/>
            <a:ext cx="1727794" cy="369332"/>
          </a:xfrm>
          <a:prstGeom prst="rect">
            <a:avLst/>
          </a:prstGeom>
          <a:noFill/>
        </p:spPr>
        <p:txBody>
          <a:bodyPr wrap="none" rtlCol="0">
            <a:spAutoFit/>
          </a:bodyPr>
          <a:lstStyle/>
          <a:p>
            <a:r>
              <a:rPr lang="en-US" dirty="0" smtClean="0"/>
              <a:t>1992 - Observed</a:t>
            </a:r>
            <a:endParaRPr lang="en-US" dirty="0"/>
          </a:p>
        </p:txBody>
      </p:sp>
    </p:spTree>
    <p:extLst>
      <p:ext uri="{BB962C8B-B14F-4D97-AF65-F5344CB8AC3E}">
        <p14:creationId xmlns:p14="http://schemas.microsoft.com/office/powerpoint/2010/main" val="349111611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DWBC_timeseries_plot.jpg"/>
          <p:cNvPicPr>
            <a:picLocks noChangeAspect="1"/>
          </p:cNvPicPr>
          <p:nvPr/>
        </p:nvPicPr>
        <p:blipFill rotWithShape="1">
          <a:blip r:embed="rId3">
            <a:extLst>
              <a:ext uri="{28A0092B-C50C-407E-A947-70E740481C1C}">
                <a14:useLocalDpi xmlns:a14="http://schemas.microsoft.com/office/drawing/2010/main" val="0"/>
              </a:ext>
            </a:extLst>
          </a:blip>
          <a:srcRect l="5502" t="6256" r="6409" b="4766"/>
          <a:stretch/>
        </p:blipFill>
        <p:spPr bwMode="auto">
          <a:xfrm>
            <a:off x="42863" y="2633133"/>
            <a:ext cx="6751637" cy="370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TextBox 4"/>
          <p:cNvSpPr txBox="1">
            <a:spLocks noChangeArrowheads="1"/>
          </p:cNvSpPr>
          <p:nvPr/>
        </p:nvSpPr>
        <p:spPr bwMode="auto">
          <a:xfrm>
            <a:off x="6725563" y="4119030"/>
            <a:ext cx="2048345" cy="1745093"/>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lnSpc>
                <a:spcPct val="120000"/>
              </a:lnSpc>
            </a:pPr>
            <a:r>
              <a:rPr lang="en-US" sz="1800" dirty="0"/>
              <a:t>       % Variance</a:t>
            </a:r>
          </a:p>
          <a:p>
            <a:pPr algn="l" eaLnBrk="1" hangingPunct="1">
              <a:lnSpc>
                <a:spcPct val="120000"/>
              </a:lnSpc>
            </a:pPr>
            <a:r>
              <a:rPr lang="en-US" sz="1800" dirty="0"/>
              <a:t>37%	</a:t>
            </a:r>
            <a:r>
              <a:rPr lang="en-US" sz="1800" dirty="0" smtClean="0"/>
              <a:t>T        &lt;</a:t>
            </a:r>
            <a:r>
              <a:rPr lang="en-US" sz="1800" dirty="0"/>
              <a:t>2mos</a:t>
            </a:r>
          </a:p>
          <a:p>
            <a:pPr algn="l" eaLnBrk="1" hangingPunct="1">
              <a:lnSpc>
                <a:spcPct val="120000"/>
              </a:lnSpc>
            </a:pPr>
            <a:r>
              <a:rPr lang="en-US" sz="1800" dirty="0"/>
              <a:t>36%	</a:t>
            </a:r>
            <a:r>
              <a:rPr lang="en-US" sz="1800" dirty="0" smtClean="0"/>
              <a:t>2 &lt; T &lt;</a:t>
            </a:r>
            <a:r>
              <a:rPr lang="en-US" sz="1800" dirty="0"/>
              <a:t>11 </a:t>
            </a:r>
            <a:r>
              <a:rPr lang="en-US" sz="1800" dirty="0" err="1"/>
              <a:t>mos</a:t>
            </a:r>
            <a:endParaRPr lang="en-US" sz="1800" dirty="0"/>
          </a:p>
          <a:p>
            <a:pPr algn="l" eaLnBrk="1" hangingPunct="1">
              <a:lnSpc>
                <a:spcPct val="120000"/>
              </a:lnSpc>
            </a:pPr>
            <a:r>
              <a:rPr lang="en-US" sz="1800" dirty="0"/>
              <a:t>1% </a:t>
            </a:r>
            <a:r>
              <a:rPr lang="en-US" sz="1800" dirty="0" smtClean="0"/>
              <a:t>11 &lt; T &lt;</a:t>
            </a:r>
            <a:r>
              <a:rPr lang="en-US" sz="1800" dirty="0"/>
              <a:t>13 </a:t>
            </a:r>
            <a:r>
              <a:rPr lang="en-US" sz="1800" dirty="0" err="1"/>
              <a:t>mos</a:t>
            </a:r>
            <a:endParaRPr lang="en-US" sz="1800" dirty="0"/>
          </a:p>
          <a:p>
            <a:pPr algn="l" eaLnBrk="1" hangingPunct="1">
              <a:lnSpc>
                <a:spcPct val="120000"/>
              </a:lnSpc>
            </a:pPr>
            <a:r>
              <a:rPr lang="en-US" sz="1800" dirty="0"/>
              <a:t>26% </a:t>
            </a:r>
            <a:r>
              <a:rPr lang="en-US" sz="1800" dirty="0" smtClean="0"/>
              <a:t>      T &gt;</a:t>
            </a:r>
            <a:r>
              <a:rPr lang="en-US" sz="1800" dirty="0"/>
              <a:t>13 </a:t>
            </a:r>
            <a:r>
              <a:rPr lang="en-US" sz="1800" dirty="0" err="1"/>
              <a:t>mos</a:t>
            </a:r>
            <a:endParaRPr lang="en-US" sz="1800" dirty="0"/>
          </a:p>
        </p:txBody>
      </p:sp>
      <p:sp>
        <p:nvSpPr>
          <p:cNvPr id="57347" name="TextBox 1"/>
          <p:cNvSpPr txBox="1">
            <a:spLocks noChangeArrowheads="1"/>
          </p:cNvSpPr>
          <p:nvPr/>
        </p:nvSpPr>
        <p:spPr bwMode="auto">
          <a:xfrm>
            <a:off x="0" y="6359857"/>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kumimoji="1" lang="en-US" sz="2000" i="1" dirty="0" err="1">
                <a:solidFill>
                  <a:srgbClr val="000000"/>
                </a:solidFill>
                <a:latin typeface="Arial" charset="0"/>
                <a:ea typeface="ヒラギノ角ゴ Pro W3" charset="0"/>
                <a:cs typeface="ヒラギノ角ゴ Pro W3" charset="0"/>
              </a:rPr>
              <a:t>Meinen</a:t>
            </a:r>
            <a:r>
              <a:rPr kumimoji="1" lang="en-US" sz="2000" i="1" dirty="0">
                <a:solidFill>
                  <a:srgbClr val="000000"/>
                </a:solidFill>
                <a:latin typeface="Arial" charset="0"/>
                <a:ea typeface="ヒラギノ角ゴ Pro W3" charset="0"/>
                <a:cs typeface="ヒラギノ角ゴ Pro W3" charset="0"/>
              </a:rPr>
              <a:t> et </a:t>
            </a:r>
            <a:r>
              <a:rPr kumimoji="1" lang="en-US" sz="2000" i="1" dirty="0" smtClean="0">
                <a:solidFill>
                  <a:srgbClr val="000000"/>
                </a:solidFill>
                <a:latin typeface="Arial" charset="0"/>
                <a:ea typeface="ヒラギノ角ゴ Pro W3" charset="0"/>
                <a:cs typeface="ヒラギノ角ゴ Pro W3" charset="0"/>
              </a:rPr>
              <a:t>al</a:t>
            </a:r>
            <a:r>
              <a:rPr kumimoji="1" lang="en-US" sz="2000" i="1" dirty="0">
                <a:solidFill>
                  <a:srgbClr val="000000"/>
                </a:solidFill>
                <a:latin typeface="Arial" charset="0"/>
                <a:ea typeface="ヒラギノ角ゴ Pro W3" charset="0"/>
                <a:cs typeface="ヒラギノ角ゴ Pro W3" charset="0"/>
              </a:rPr>
              <a:t>,</a:t>
            </a:r>
            <a:r>
              <a:rPr kumimoji="1" lang="en-US" sz="2000" i="1" dirty="0" smtClean="0">
                <a:solidFill>
                  <a:srgbClr val="000000"/>
                </a:solidFill>
                <a:latin typeface="Arial" charset="0"/>
                <a:ea typeface="ヒラギノ角ゴ Pro W3" charset="0"/>
                <a:cs typeface="ヒラギノ角ゴ Pro W3" charset="0"/>
              </a:rPr>
              <a:t> </a:t>
            </a:r>
            <a:r>
              <a:rPr kumimoji="1" lang="en-US" sz="2000" i="1" dirty="0">
                <a:solidFill>
                  <a:srgbClr val="000000"/>
                </a:solidFill>
                <a:latin typeface="Arial" charset="0"/>
                <a:ea typeface="ヒラギノ角ゴ Pro W3" charset="0"/>
                <a:cs typeface="ヒラギノ角ゴ Pro W3" charset="0"/>
              </a:rPr>
              <a:t>(2012)</a:t>
            </a:r>
          </a:p>
        </p:txBody>
      </p:sp>
      <p:sp>
        <p:nvSpPr>
          <p:cNvPr id="57349" name="TextBox 3"/>
          <p:cNvSpPr txBox="1">
            <a:spLocks noChangeArrowheads="1"/>
          </p:cNvSpPr>
          <p:nvPr/>
        </p:nvSpPr>
        <p:spPr bwMode="auto">
          <a:xfrm>
            <a:off x="5637811" y="632176"/>
            <a:ext cx="305614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smtClean="0">
                <a:solidFill>
                  <a:srgbClr val="0000FF"/>
                </a:solidFill>
              </a:rPr>
              <a:t>DWBC transport time series derived from PIES shows large variability.</a:t>
            </a:r>
            <a:endParaRPr lang="en-US" b="1" dirty="0">
              <a:solidFill>
                <a:srgbClr val="0000FF"/>
              </a:solidFill>
            </a:endParaRPr>
          </a:p>
        </p:txBody>
      </p:sp>
      <p:sp>
        <p:nvSpPr>
          <p:cNvPr id="57350" name="TextBox 4"/>
          <p:cNvSpPr txBox="1">
            <a:spLocks noChangeArrowheads="1"/>
          </p:cNvSpPr>
          <p:nvPr/>
        </p:nvSpPr>
        <p:spPr bwMode="auto">
          <a:xfrm>
            <a:off x="6794500" y="2277802"/>
            <a:ext cx="2091137" cy="1680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t>Mean transport </a:t>
            </a:r>
          </a:p>
          <a:p>
            <a:pPr eaLnBrk="1" hangingPunct="1"/>
            <a:r>
              <a:rPr lang="en-US" dirty="0"/>
              <a:t>32 ±16 </a:t>
            </a:r>
            <a:r>
              <a:rPr lang="en-US" dirty="0" err="1" smtClean="0"/>
              <a:t>Sv</a:t>
            </a:r>
            <a:endParaRPr lang="en-US" dirty="0"/>
          </a:p>
          <a:p>
            <a:pPr eaLnBrk="1" hangingPunct="1">
              <a:lnSpc>
                <a:spcPct val="130000"/>
              </a:lnSpc>
            </a:pPr>
            <a:r>
              <a:rPr lang="en-US" dirty="0"/>
              <a:t>v</a:t>
            </a:r>
            <a:r>
              <a:rPr lang="en-US" dirty="0" smtClean="0"/>
              <a:t>s</a:t>
            </a:r>
            <a:r>
              <a:rPr lang="en-US" dirty="0"/>
              <a:t>. Mean MOC</a:t>
            </a:r>
          </a:p>
          <a:p>
            <a:pPr eaLnBrk="1" hangingPunct="1"/>
            <a:r>
              <a:rPr lang="en-US" dirty="0"/>
              <a:t>18 ± 5 </a:t>
            </a:r>
            <a:r>
              <a:rPr lang="en-US" dirty="0" err="1"/>
              <a:t>Sv</a:t>
            </a:r>
            <a:endParaRPr lang="en-US" dirty="0"/>
          </a:p>
        </p:txBody>
      </p:sp>
      <p:sp>
        <p:nvSpPr>
          <p:cNvPr id="57351" name="TextBox 5"/>
          <p:cNvSpPr txBox="1">
            <a:spLocks noChangeArrowheads="1"/>
          </p:cNvSpPr>
          <p:nvPr/>
        </p:nvSpPr>
        <p:spPr bwMode="auto">
          <a:xfrm>
            <a:off x="6756400" y="5873218"/>
            <a:ext cx="23544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i="1" dirty="0"/>
              <a:t>No annual cycle</a:t>
            </a:r>
          </a:p>
        </p:txBody>
      </p:sp>
      <p:pic>
        <p:nvPicPr>
          <p:cNvPr id="9" name="Picture 8" descr="AbacoPIES_ObservationsMap.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354" y="546624"/>
            <a:ext cx="5117006" cy="1916738"/>
          </a:xfrm>
          <a:prstGeom prst="rect">
            <a:avLst/>
          </a:prstGeom>
        </p:spPr>
      </p:pic>
      <p:sp>
        <p:nvSpPr>
          <p:cNvPr id="10" name="TextBox 9"/>
          <p:cNvSpPr txBox="1"/>
          <p:nvPr/>
        </p:nvSpPr>
        <p:spPr>
          <a:xfrm>
            <a:off x="2037426" y="37170"/>
            <a:ext cx="5079235" cy="584776"/>
          </a:xfrm>
          <a:prstGeom prst="rect">
            <a:avLst/>
          </a:prstGeom>
          <a:noFill/>
        </p:spPr>
        <p:txBody>
          <a:bodyPr wrap="none" rtlCol="0">
            <a:spAutoFit/>
          </a:bodyPr>
          <a:lstStyle/>
          <a:p>
            <a:r>
              <a:rPr lang="en-US" sz="3200" dirty="0" smtClean="0"/>
              <a:t>Components of WBTS: DWBC</a:t>
            </a:r>
            <a:endParaRPr lang="en-US" sz="3200" dirty="0"/>
          </a:p>
        </p:txBody>
      </p:sp>
      <p:pic>
        <p:nvPicPr>
          <p:cNvPr id="11" name="Picture 10"/>
          <p:cNvPicPr>
            <a:picLocks noChangeAspect="1"/>
          </p:cNvPicPr>
          <p:nvPr/>
        </p:nvPicPr>
        <p:blipFill>
          <a:blip r:embed="rId5"/>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1141847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0934" y="3414058"/>
            <a:ext cx="4602154" cy="3207872"/>
          </a:xfrm>
          <a:prstGeom prst="rect">
            <a:avLst/>
          </a:prstGeom>
        </p:spPr>
      </p:pic>
      <p:pic>
        <p:nvPicPr>
          <p:cNvPr id="3" name="Picture 2"/>
          <p:cNvPicPr>
            <a:picLocks noChangeAspect="1"/>
          </p:cNvPicPr>
          <p:nvPr/>
        </p:nvPicPr>
        <p:blipFill>
          <a:blip r:embed="rId4"/>
          <a:stretch>
            <a:fillRect/>
          </a:stretch>
        </p:blipFill>
        <p:spPr>
          <a:xfrm>
            <a:off x="397014" y="563698"/>
            <a:ext cx="4078878" cy="2727021"/>
          </a:xfrm>
          <a:prstGeom prst="rect">
            <a:avLst/>
          </a:prstGeom>
        </p:spPr>
      </p:pic>
      <p:sp>
        <p:nvSpPr>
          <p:cNvPr id="4" name="TextBox 3"/>
          <p:cNvSpPr txBox="1"/>
          <p:nvPr/>
        </p:nvSpPr>
        <p:spPr>
          <a:xfrm>
            <a:off x="4985507" y="649782"/>
            <a:ext cx="3930344" cy="5601534"/>
          </a:xfrm>
          <a:prstGeom prst="rect">
            <a:avLst/>
          </a:prstGeom>
          <a:noFill/>
        </p:spPr>
        <p:txBody>
          <a:bodyPr wrap="square" rtlCol="0">
            <a:spAutoFit/>
          </a:bodyPr>
          <a:lstStyle/>
          <a:p>
            <a:pPr>
              <a:spcAft>
                <a:spcPts val="1200"/>
              </a:spcAft>
            </a:pPr>
            <a:r>
              <a:rPr lang="en-US" sz="2400" dirty="0" smtClean="0"/>
              <a:t>Spatial sampling of PIES spanning the DWBC allows for the attribution of anomalous transport.</a:t>
            </a:r>
            <a:endParaRPr lang="en-US" sz="2400" dirty="0"/>
          </a:p>
          <a:p>
            <a:r>
              <a:rPr lang="en-US" sz="2400" dirty="0" smtClean="0"/>
              <a:t>Grey bars highlight two time periods where strong northward transport anomalies are shown propagating westward.</a:t>
            </a:r>
          </a:p>
          <a:p>
            <a:endParaRPr lang="en-US" sz="2000" dirty="0"/>
          </a:p>
          <a:p>
            <a:r>
              <a:rPr lang="en-US" sz="1600" dirty="0" smtClean="0"/>
              <a:t>Time series of DWBC absolute transport integrated between 800 and 4800 dbar and from Site B out to Site E. Yellow circles indicate hydrographic (</a:t>
            </a:r>
            <a:r>
              <a:rPr lang="en-US" sz="1600" dirty="0"/>
              <a:t>CTD</a:t>
            </a:r>
            <a:r>
              <a:rPr lang="en-US" sz="1600" dirty="0" smtClean="0"/>
              <a:t>) section geostrophic transport estimates where the barotropic </a:t>
            </a:r>
            <a:r>
              <a:rPr lang="en-US" sz="1600" dirty="0"/>
              <a:t>flow </a:t>
            </a:r>
            <a:r>
              <a:rPr lang="en-US" sz="1600" dirty="0" smtClean="0"/>
              <a:t>component has been provided by the PIES. </a:t>
            </a:r>
            <a:endParaRPr lang="en-US" sz="1600" dirty="0"/>
          </a:p>
        </p:txBody>
      </p:sp>
      <p:sp>
        <p:nvSpPr>
          <p:cNvPr id="7" name="TextBox 6"/>
          <p:cNvSpPr txBox="1"/>
          <p:nvPr/>
        </p:nvSpPr>
        <p:spPr>
          <a:xfrm>
            <a:off x="2037426" y="37170"/>
            <a:ext cx="5079235" cy="584776"/>
          </a:xfrm>
          <a:prstGeom prst="rect">
            <a:avLst/>
          </a:prstGeom>
          <a:noFill/>
        </p:spPr>
        <p:txBody>
          <a:bodyPr wrap="none" rtlCol="0">
            <a:spAutoFit/>
          </a:bodyPr>
          <a:lstStyle/>
          <a:p>
            <a:r>
              <a:rPr lang="en-US" sz="3200" dirty="0" smtClean="0"/>
              <a:t>Components of WBTS: DWBC</a:t>
            </a:r>
            <a:endParaRPr lang="en-US" sz="3200" dirty="0"/>
          </a:p>
        </p:txBody>
      </p:sp>
      <p:sp>
        <p:nvSpPr>
          <p:cNvPr id="8" name="TextBox 7"/>
          <p:cNvSpPr txBox="1"/>
          <p:nvPr/>
        </p:nvSpPr>
        <p:spPr>
          <a:xfrm>
            <a:off x="5208787" y="6388967"/>
            <a:ext cx="3184359" cy="400110"/>
          </a:xfrm>
          <a:prstGeom prst="rect">
            <a:avLst/>
          </a:prstGeom>
          <a:noFill/>
        </p:spPr>
        <p:txBody>
          <a:bodyPr wrap="none" rtlCol="0">
            <a:spAutoFit/>
          </a:bodyPr>
          <a:lstStyle/>
          <a:p>
            <a:r>
              <a:rPr kumimoji="1" lang="en-US" sz="2000" i="1" dirty="0" err="1">
                <a:solidFill>
                  <a:srgbClr val="000000"/>
                </a:solidFill>
                <a:latin typeface="Arial" charset="0"/>
                <a:ea typeface="ヒラギノ角ゴ Pro W3" charset="0"/>
                <a:cs typeface="ヒラギノ角ゴ Pro W3" charset="0"/>
              </a:rPr>
              <a:t>Meinen</a:t>
            </a:r>
            <a:r>
              <a:rPr kumimoji="1" lang="en-US" sz="2000" i="1" dirty="0">
                <a:solidFill>
                  <a:srgbClr val="000000"/>
                </a:solidFill>
                <a:latin typeface="Arial" charset="0"/>
                <a:ea typeface="ヒラギノ角ゴ Pro W3" charset="0"/>
                <a:cs typeface="ヒラギノ角ゴ Pro W3" charset="0"/>
              </a:rPr>
              <a:t> and </a:t>
            </a:r>
            <a:r>
              <a:rPr kumimoji="1" lang="en-US" sz="2000" i="1" dirty="0" err="1">
                <a:solidFill>
                  <a:srgbClr val="000000"/>
                </a:solidFill>
                <a:latin typeface="Arial" charset="0"/>
                <a:ea typeface="ヒラギノ角ゴ Pro W3" charset="0"/>
                <a:cs typeface="ヒラギノ角ゴ Pro W3" charset="0"/>
              </a:rPr>
              <a:t>Garzoli</a:t>
            </a:r>
            <a:r>
              <a:rPr kumimoji="1" lang="en-US" sz="2000" i="1" dirty="0">
                <a:solidFill>
                  <a:srgbClr val="000000"/>
                </a:solidFill>
                <a:latin typeface="Arial" charset="0"/>
                <a:ea typeface="ヒラギノ角ゴ Pro W3" charset="0"/>
                <a:cs typeface="ヒラギノ角ゴ Pro W3" charset="0"/>
              </a:rPr>
              <a:t>, 2014</a:t>
            </a:r>
          </a:p>
        </p:txBody>
      </p:sp>
      <p:pic>
        <p:nvPicPr>
          <p:cNvPr id="9" name="Picture 8"/>
          <p:cNvPicPr>
            <a:picLocks noChangeAspect="1"/>
          </p:cNvPicPr>
          <p:nvPr/>
        </p:nvPicPr>
        <p:blipFill>
          <a:blip r:embed="rId5"/>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1374065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85800" y="0"/>
            <a:ext cx="7772400" cy="1143000"/>
          </a:xfrm>
        </p:spPr>
        <p:txBody>
          <a:bodyPr/>
          <a:lstStyle/>
          <a:p>
            <a:r>
              <a:rPr lang="en-GB" sz="2800" dirty="0" smtClean="0">
                <a:solidFill>
                  <a:srgbClr val="000000"/>
                </a:solidFill>
                <a:latin typeface="Trebuchet MS" pitchFamily="-111" charset="0"/>
              </a:rPr>
              <a:t>Extension of WBTS: RAPID</a:t>
            </a:r>
            <a:r>
              <a:rPr lang="en-GB" sz="2800" dirty="0">
                <a:solidFill>
                  <a:srgbClr val="000000"/>
                </a:solidFill>
                <a:latin typeface="Trebuchet MS" pitchFamily="-111" charset="0"/>
              </a:rPr>
              <a:t>/MOCHA 26.5°N Array</a:t>
            </a:r>
          </a:p>
        </p:txBody>
      </p:sp>
      <p:sp>
        <p:nvSpPr>
          <p:cNvPr id="79875" name="Text Box 3"/>
          <p:cNvSpPr txBox="1">
            <a:spLocks noChangeArrowheads="1"/>
          </p:cNvSpPr>
          <p:nvPr/>
        </p:nvSpPr>
        <p:spPr bwMode="auto">
          <a:xfrm>
            <a:off x="-69775" y="5970387"/>
            <a:ext cx="5110661" cy="923330"/>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kumimoji="1" lang="en-US" sz="1800" dirty="0">
                <a:solidFill>
                  <a:srgbClr val="000000"/>
                </a:solidFill>
                <a:latin typeface="Times New Roman" pitchFamily="-111" charset="0"/>
                <a:ea typeface="ヒラギノ角ゴ Pro W3" pitchFamily="-111" charset="-128"/>
                <a:cs typeface="ヒラギノ角ゴ Pro W3" pitchFamily="-111" charset="-128"/>
              </a:rPr>
              <a:t>Florida </a:t>
            </a:r>
            <a:r>
              <a:rPr kumimoji="1" lang="en-US" sz="1800" dirty="0" smtClean="0">
                <a:solidFill>
                  <a:srgbClr val="000000"/>
                </a:solidFill>
                <a:latin typeface="Times New Roman" pitchFamily="-111" charset="0"/>
                <a:ea typeface="ヒラギノ角ゴ Pro W3" pitchFamily="-111" charset="-128"/>
                <a:cs typeface="ヒラギノ角ゴ Pro W3" pitchFamily="-111" charset="-128"/>
              </a:rPr>
              <a:t>Current/Gulf Stream Monitoring </a:t>
            </a:r>
            <a:r>
              <a:rPr kumimoji="1" lang="en-US" sz="1800" dirty="0">
                <a:solidFill>
                  <a:srgbClr val="000000"/>
                </a:solidFill>
                <a:latin typeface="Times New Roman" pitchFamily="-111" charset="0"/>
                <a:ea typeface="ヒラギノ角ゴ Pro W3" pitchFamily="-111" charset="-128"/>
                <a:cs typeface="ヒラギノ角ゴ Pro W3" pitchFamily="-111" charset="-128"/>
              </a:rPr>
              <a:t>by </a:t>
            </a:r>
            <a:r>
              <a:rPr kumimoji="1" lang="en-US" sz="1800" dirty="0" smtClean="0">
                <a:solidFill>
                  <a:srgbClr val="000000"/>
                </a:solidFill>
                <a:latin typeface="Times New Roman" pitchFamily="-111" charset="0"/>
                <a:ea typeface="ヒラギノ角ゴ Pro W3" pitchFamily="-111" charset="-128"/>
                <a:cs typeface="ヒラギノ角ゴ Pro W3" pitchFamily="-111" charset="-128"/>
              </a:rPr>
              <a:t>cable </a:t>
            </a:r>
            <a:r>
              <a:rPr kumimoji="1" lang="en-US" sz="1800" dirty="0">
                <a:latin typeface="Times New Roman" pitchFamily="-111" charset="0"/>
                <a:ea typeface="ヒラギノ角ゴ Pro W3" pitchFamily="-111" charset="-128"/>
                <a:cs typeface="ヒラギノ角ゴ Pro W3" pitchFamily="-111" charset="-128"/>
              </a:rPr>
              <a:t>(</a:t>
            </a:r>
            <a:r>
              <a:rPr kumimoji="1" lang="en-US" sz="1600" i="1" dirty="0">
                <a:solidFill>
                  <a:srgbClr val="000000"/>
                </a:solidFill>
                <a:latin typeface="Arial" charset="0"/>
                <a:ea typeface="ヒラギノ角ゴ Pro W3" charset="0"/>
                <a:cs typeface="ヒラギノ角ゴ Pro W3" charset="0"/>
              </a:rPr>
              <a:t>Baringer and Larson, 2001; Meinen et al </a:t>
            </a:r>
            <a:r>
              <a:rPr kumimoji="1" lang="en-US" sz="1600" i="1" dirty="0" smtClean="0">
                <a:solidFill>
                  <a:srgbClr val="000000"/>
                </a:solidFill>
                <a:latin typeface="Arial" charset="0"/>
                <a:ea typeface="ヒラギノ角ゴ Pro W3" charset="0"/>
                <a:cs typeface="ヒラギノ角ゴ Pro W3" charset="0"/>
              </a:rPr>
              <a:t>2010; Garcia and </a:t>
            </a:r>
            <a:r>
              <a:rPr kumimoji="1" lang="en-US" sz="1600" i="1" dirty="0" err="1" smtClean="0">
                <a:solidFill>
                  <a:srgbClr val="000000"/>
                </a:solidFill>
                <a:latin typeface="Arial" charset="0"/>
                <a:ea typeface="ヒラギノ角ゴ Pro W3" charset="0"/>
                <a:cs typeface="ヒラギノ角ゴ Pro W3" charset="0"/>
              </a:rPr>
              <a:t>Meinen</a:t>
            </a:r>
            <a:r>
              <a:rPr kumimoji="1" lang="en-US" sz="1600" i="1" dirty="0" smtClean="0">
                <a:solidFill>
                  <a:srgbClr val="000000"/>
                </a:solidFill>
                <a:latin typeface="Arial" charset="0"/>
                <a:ea typeface="ヒラギノ角ゴ Pro W3" charset="0"/>
                <a:cs typeface="ヒラギノ角ゴ Pro W3" charset="0"/>
              </a:rPr>
              <a:t>, 2014</a:t>
            </a:r>
            <a:r>
              <a:rPr kumimoji="1" lang="en-US" sz="1800" dirty="0" smtClean="0">
                <a:latin typeface="Times New Roman" pitchFamily="-111" charset="0"/>
                <a:ea typeface="ヒラギノ角ゴ Pro W3" pitchFamily="-111" charset="-128"/>
                <a:cs typeface="ヒラギノ角ゴ Pro W3" pitchFamily="-111" charset="-128"/>
              </a:rPr>
              <a:t>)</a:t>
            </a:r>
            <a:endParaRPr kumimoji="1" lang="en-US" sz="1800" dirty="0">
              <a:latin typeface="Times New Roman" pitchFamily="-111" charset="0"/>
              <a:ea typeface="ヒラギノ角ゴ Pro W3" pitchFamily="-111" charset="-128"/>
              <a:cs typeface="ヒラギノ角ゴ Pro W3" pitchFamily="-111" charset="-128"/>
            </a:endParaRPr>
          </a:p>
        </p:txBody>
      </p:sp>
      <p:pic>
        <p:nvPicPr>
          <p:cNvPr id="79876" name="Picture 4"/>
          <p:cNvPicPr>
            <a:picLocks noChangeAspect="1" noChangeArrowheads="1"/>
          </p:cNvPicPr>
          <p:nvPr/>
        </p:nvPicPr>
        <p:blipFill>
          <a:blip r:embed="rId3"/>
          <a:srcRect/>
          <a:stretch>
            <a:fillRect/>
          </a:stretch>
        </p:blipFill>
        <p:spPr bwMode="auto">
          <a:xfrm>
            <a:off x="609600" y="914400"/>
            <a:ext cx="8077200" cy="1154113"/>
          </a:xfrm>
          <a:prstGeom prst="rect">
            <a:avLst/>
          </a:prstGeom>
          <a:noFill/>
          <a:ln w="38100">
            <a:solidFill>
              <a:schemeClr val="tx1"/>
            </a:solidFill>
            <a:round/>
            <a:headEnd/>
            <a:tailEnd/>
          </a:ln>
          <a:effectLst/>
        </p:spPr>
      </p:pic>
      <p:sp>
        <p:nvSpPr>
          <p:cNvPr id="79877" name="Text Box 5"/>
          <p:cNvSpPr txBox="1">
            <a:spLocks noChangeArrowheads="1"/>
          </p:cNvSpPr>
          <p:nvPr/>
        </p:nvSpPr>
        <p:spPr bwMode="auto">
          <a:xfrm>
            <a:off x="4724400" y="6172200"/>
            <a:ext cx="3657600" cy="10541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kumimoji="1" lang="en-US" sz="1800" dirty="0">
                <a:solidFill>
                  <a:srgbClr val="000000"/>
                </a:solidFill>
                <a:latin typeface="Times New Roman" pitchFamily="-111" charset="0"/>
                <a:ea typeface="ヒラギノ角ゴ Pro W3" pitchFamily="-111" charset="-128"/>
                <a:cs typeface="Times New Roman" pitchFamily="-111" charset="0"/>
              </a:rPr>
              <a:t>Western Boundary array            (</a:t>
            </a:r>
            <a:r>
              <a:rPr kumimoji="1" lang="en-US" sz="1600" i="1" dirty="0">
                <a:solidFill>
                  <a:srgbClr val="000000"/>
                </a:solidFill>
                <a:latin typeface="Arial" charset="0"/>
                <a:ea typeface="ヒラギノ角ゴ Pro W3" charset="0"/>
                <a:cs typeface="ヒラギノ角ゴ Pro W3" charset="0"/>
              </a:rPr>
              <a:t>Johns et al., 2008</a:t>
            </a:r>
            <a:r>
              <a:rPr kumimoji="1" lang="en-US" sz="1800" dirty="0">
                <a:solidFill>
                  <a:srgbClr val="000000"/>
                </a:solidFill>
                <a:latin typeface="Times New Roman" pitchFamily="-111" charset="0"/>
                <a:ea typeface="ヒラギノ角ゴ Pro W3" pitchFamily="-111" charset="-128"/>
                <a:cs typeface="Times New Roman" pitchFamily="-111" charset="0"/>
              </a:rPr>
              <a:t>) </a:t>
            </a:r>
          </a:p>
          <a:p>
            <a:pPr algn="ctr">
              <a:spcBef>
                <a:spcPct val="50000"/>
              </a:spcBef>
            </a:pPr>
            <a:endParaRPr kumimoji="1" lang="en-US" sz="1800" dirty="0">
              <a:solidFill>
                <a:srgbClr val="FFFF00"/>
              </a:solidFill>
              <a:latin typeface="Times New Roman" pitchFamily="-111" charset="0"/>
              <a:ea typeface="ヒラギノ角ゴ Pro W3" pitchFamily="-111" charset="-128"/>
              <a:cs typeface="Times New Roman" pitchFamily="-111" charset="0"/>
            </a:endParaRPr>
          </a:p>
        </p:txBody>
      </p:sp>
      <p:pic>
        <p:nvPicPr>
          <p:cNvPr id="79878" name="Picture 6" descr="Fig1b"/>
          <p:cNvPicPr>
            <a:picLocks noChangeAspect="1" noChangeArrowheads="1"/>
          </p:cNvPicPr>
          <p:nvPr/>
        </p:nvPicPr>
        <p:blipFill>
          <a:blip r:embed="rId4"/>
          <a:srcRect/>
          <a:stretch>
            <a:fillRect/>
          </a:stretch>
        </p:blipFill>
        <p:spPr bwMode="auto">
          <a:xfrm>
            <a:off x="4800600" y="3962400"/>
            <a:ext cx="3429000" cy="2209800"/>
          </a:xfrm>
          <a:prstGeom prst="rect">
            <a:avLst/>
          </a:prstGeom>
          <a:noFill/>
          <a:ln w="25400">
            <a:solidFill>
              <a:schemeClr val="tx1"/>
            </a:solidFill>
            <a:miter lim="800000"/>
            <a:headEnd/>
            <a:tailEnd/>
          </a:ln>
        </p:spPr>
      </p:pic>
      <p:pic>
        <p:nvPicPr>
          <p:cNvPr id="79879" name="Picture 7" descr="fc_cable_peg_map"/>
          <p:cNvPicPr>
            <a:picLocks noChangeAspect="1" noChangeArrowheads="1"/>
          </p:cNvPicPr>
          <p:nvPr/>
        </p:nvPicPr>
        <p:blipFill>
          <a:blip r:embed="rId5"/>
          <a:srcRect/>
          <a:stretch>
            <a:fillRect/>
          </a:stretch>
        </p:blipFill>
        <p:spPr bwMode="auto">
          <a:xfrm>
            <a:off x="685800" y="4114800"/>
            <a:ext cx="3551238" cy="1901825"/>
          </a:xfrm>
          <a:prstGeom prst="rect">
            <a:avLst/>
          </a:prstGeom>
          <a:noFill/>
          <a:ln w="25400">
            <a:solidFill>
              <a:schemeClr val="tx1"/>
            </a:solidFill>
            <a:miter lim="800000"/>
            <a:headEnd/>
            <a:tailEnd/>
          </a:ln>
        </p:spPr>
      </p:pic>
      <p:pic>
        <p:nvPicPr>
          <p:cNvPr id="79880" name="Picture 8" descr="Fig1_v1"/>
          <p:cNvPicPr>
            <a:picLocks noChangeAspect="1" noChangeArrowheads="1"/>
          </p:cNvPicPr>
          <p:nvPr/>
        </p:nvPicPr>
        <p:blipFill>
          <a:blip r:embed="rId6"/>
          <a:srcRect l="1028" t="34802" r="16455" b="2321"/>
          <a:stretch>
            <a:fillRect/>
          </a:stretch>
        </p:blipFill>
        <p:spPr bwMode="auto">
          <a:xfrm>
            <a:off x="609600" y="2209800"/>
            <a:ext cx="6805613" cy="1600200"/>
          </a:xfrm>
          <a:prstGeom prst="rect">
            <a:avLst/>
          </a:prstGeom>
          <a:noFill/>
          <a:ln w="31750">
            <a:solidFill>
              <a:schemeClr val="tx1"/>
            </a:solidFill>
            <a:miter lim="800000"/>
            <a:headEnd/>
            <a:tailEnd/>
          </a:ln>
        </p:spPr>
      </p:pic>
      <p:sp>
        <p:nvSpPr>
          <p:cNvPr id="79881" name="Text Box 9"/>
          <p:cNvSpPr txBox="1">
            <a:spLocks noChangeArrowheads="1"/>
          </p:cNvSpPr>
          <p:nvPr/>
        </p:nvSpPr>
        <p:spPr bwMode="auto">
          <a:xfrm>
            <a:off x="7391400" y="2286000"/>
            <a:ext cx="1447800" cy="1231106"/>
          </a:xfrm>
          <a:prstGeom prst="rect">
            <a:avLst/>
          </a:prstGeom>
          <a:noFill/>
          <a:ln w="9525">
            <a:noFill/>
            <a:miter lim="800000"/>
            <a:headEnd/>
            <a:tailEnd/>
          </a:ln>
          <a:effectLst/>
        </p:spPr>
        <p:txBody>
          <a:bodyPr>
            <a:prstTxWarp prst="textNoShape">
              <a:avLst/>
            </a:prstTxWarp>
            <a:spAutoFit/>
          </a:bodyPr>
          <a:lstStyle/>
          <a:p>
            <a:pPr algn="ctr">
              <a:spcBef>
                <a:spcPct val="50000"/>
              </a:spcBef>
            </a:pPr>
            <a:r>
              <a:rPr kumimoji="1" lang="en-US" sz="2000" dirty="0">
                <a:solidFill>
                  <a:srgbClr val="000000"/>
                </a:solidFill>
                <a:latin typeface="Times New Roman" pitchFamily="-111" charset="0"/>
                <a:ea typeface="ヒラギノ角ゴ Pro W3" pitchFamily="-111" charset="-128"/>
                <a:cs typeface="ヒラギノ角ゴ Pro W3" pitchFamily="-111" charset="-128"/>
              </a:rPr>
              <a:t>Mid-ocean Array</a:t>
            </a:r>
            <a:r>
              <a:rPr kumimoji="1" lang="en-US" sz="1600" dirty="0">
                <a:solidFill>
                  <a:srgbClr val="000000"/>
                </a:solidFill>
                <a:latin typeface="Times New Roman" pitchFamily="-111" charset="0"/>
                <a:ea typeface="ヒラギノ角ゴ Pro W3" pitchFamily="-111" charset="-128"/>
                <a:cs typeface="ヒラギノ角ゴ Pro W3" pitchFamily="-111" charset="-128"/>
              </a:rPr>
              <a:t> (</a:t>
            </a:r>
            <a:r>
              <a:rPr kumimoji="1" lang="en-US" sz="1600" i="1" dirty="0">
                <a:solidFill>
                  <a:srgbClr val="000000"/>
                </a:solidFill>
                <a:latin typeface="Arial" charset="0"/>
                <a:ea typeface="ヒラギノ角ゴ Pro W3" charset="0"/>
                <a:cs typeface="ヒラギノ角ゴ Pro W3" charset="0"/>
              </a:rPr>
              <a:t>Cunningham et al., 2007</a:t>
            </a:r>
            <a:r>
              <a:rPr kumimoji="1" lang="en-US" sz="1800" dirty="0">
                <a:solidFill>
                  <a:srgbClr val="000000"/>
                </a:solidFill>
                <a:latin typeface="Times New Roman" pitchFamily="-111" charset="0"/>
                <a:ea typeface="ヒラギノ角ゴ Pro W3" pitchFamily="-111" charset="-128"/>
                <a:cs typeface="Times New Roman" pitchFamily="-111" charset="0"/>
              </a:rPr>
              <a:t>)</a:t>
            </a:r>
          </a:p>
        </p:txBody>
      </p:sp>
      <p:pic>
        <p:nvPicPr>
          <p:cNvPr id="10" name="Picture 9"/>
          <p:cNvPicPr>
            <a:picLocks noChangeAspect="1"/>
          </p:cNvPicPr>
          <p:nvPr/>
        </p:nvPicPr>
        <p:blipFill>
          <a:blip r:embed="rId7"/>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51695843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oc_with_annual_means_and_nadw_tiff_preview_trend.eps"/>
          <p:cNvPicPr>
            <a:picLocks noChangeAspect="1"/>
          </p:cNvPicPr>
          <p:nvPr/>
        </p:nvPicPr>
        <p:blipFill rotWithShape="1">
          <a:blip r:embed="rId3">
            <a:extLst>
              <a:ext uri="{28A0092B-C50C-407E-A947-70E740481C1C}">
                <a14:useLocalDpi xmlns:a14="http://schemas.microsoft.com/office/drawing/2010/main" val="0"/>
              </a:ext>
            </a:extLst>
          </a:blip>
          <a:srcRect l="4629" t="20671" r="9524" b="27812"/>
          <a:stretch/>
        </p:blipFill>
        <p:spPr>
          <a:xfrm>
            <a:off x="167461" y="837405"/>
            <a:ext cx="6667486" cy="5177956"/>
          </a:xfrm>
          <a:prstGeom prst="rect">
            <a:avLst/>
          </a:prstGeom>
        </p:spPr>
      </p:pic>
      <p:sp>
        <p:nvSpPr>
          <p:cNvPr id="6" name="TextBox 5"/>
          <p:cNvSpPr txBox="1"/>
          <p:nvPr/>
        </p:nvSpPr>
        <p:spPr>
          <a:xfrm>
            <a:off x="2465667" y="6002810"/>
            <a:ext cx="3181536" cy="707886"/>
          </a:xfrm>
          <a:prstGeom prst="rect">
            <a:avLst/>
          </a:prstGeom>
          <a:noFill/>
        </p:spPr>
        <p:txBody>
          <a:bodyPr wrap="square" rtlCol="0">
            <a:spAutoFit/>
          </a:bodyPr>
          <a:lstStyle/>
          <a:p>
            <a:r>
              <a:rPr kumimoji="1" lang="en-US" sz="2000" i="1" dirty="0" err="1">
                <a:solidFill>
                  <a:srgbClr val="000000"/>
                </a:solidFill>
                <a:latin typeface="Arial" charset="0"/>
                <a:ea typeface="ヒラギノ角ゴ Pro W3" charset="0"/>
                <a:cs typeface="ヒラギノ角ゴ Pro W3" charset="0"/>
              </a:rPr>
              <a:t>Srokosz</a:t>
            </a:r>
            <a:r>
              <a:rPr kumimoji="1" lang="en-US" sz="2000" i="1" dirty="0">
                <a:solidFill>
                  <a:srgbClr val="000000"/>
                </a:solidFill>
                <a:latin typeface="Arial" charset="0"/>
                <a:ea typeface="ヒラギノ角ゴ Pro W3" charset="0"/>
                <a:cs typeface="ヒラギノ角ゴ Pro W3" charset="0"/>
              </a:rPr>
              <a:t>, et al, 2012.</a:t>
            </a:r>
          </a:p>
          <a:p>
            <a:endParaRPr kumimoji="1" lang="en-US" sz="2000" i="1" dirty="0">
              <a:solidFill>
                <a:srgbClr val="000000"/>
              </a:solidFill>
              <a:latin typeface="Arial" charset="0"/>
              <a:ea typeface="ヒラギノ角ゴ Pro W3" charset="0"/>
              <a:cs typeface="ヒラギノ角ゴ Pro W3" charset="0"/>
            </a:endParaRPr>
          </a:p>
        </p:txBody>
      </p:sp>
      <p:sp>
        <p:nvSpPr>
          <p:cNvPr id="9" name="TextBox 8"/>
          <p:cNvSpPr txBox="1"/>
          <p:nvPr/>
        </p:nvSpPr>
        <p:spPr>
          <a:xfrm>
            <a:off x="6698390" y="1491382"/>
            <a:ext cx="2445610" cy="4708981"/>
          </a:xfrm>
          <a:prstGeom prst="rect">
            <a:avLst/>
          </a:prstGeom>
          <a:noFill/>
        </p:spPr>
        <p:txBody>
          <a:bodyPr wrap="square" rtlCol="0">
            <a:spAutoFit/>
          </a:bodyPr>
          <a:lstStyle/>
          <a:p>
            <a:pPr marL="342900" indent="-342900">
              <a:buFont typeface="+mj-lt"/>
              <a:buAutoNum type="arabicPeriod"/>
            </a:pPr>
            <a:r>
              <a:rPr lang="en-US" sz="2000" dirty="0" smtClean="0"/>
              <a:t>System works (10-day LP)</a:t>
            </a:r>
          </a:p>
          <a:p>
            <a:pPr marL="342900" indent="-342900">
              <a:buFont typeface="+mj-lt"/>
              <a:buAutoNum type="arabicPeriod"/>
            </a:pPr>
            <a:r>
              <a:rPr lang="en-US" sz="2000" dirty="0" smtClean="0"/>
              <a:t>Mean 18.7 </a:t>
            </a:r>
            <a:r>
              <a:rPr lang="en-US" sz="2000" dirty="0" err="1" smtClean="0"/>
              <a:t>Sv</a:t>
            </a:r>
            <a:r>
              <a:rPr lang="en-US" sz="2000" dirty="0" smtClean="0"/>
              <a:t> +/- 4.8 SV</a:t>
            </a:r>
          </a:p>
          <a:p>
            <a:pPr marL="342900" indent="-342900">
              <a:buFont typeface="+mj-lt"/>
              <a:buAutoNum type="arabicPeriod"/>
            </a:pPr>
            <a:r>
              <a:rPr lang="en-US" sz="2000" dirty="0" smtClean="0"/>
              <a:t>Seasonal peak-to-peak 6.8 Sv</a:t>
            </a:r>
          </a:p>
          <a:p>
            <a:pPr marL="342900" indent="-342900">
              <a:buFont typeface="+mj-lt"/>
              <a:buAutoNum type="arabicPeriod"/>
            </a:pPr>
            <a:r>
              <a:rPr lang="en-US" sz="2000" dirty="0" smtClean="0"/>
              <a:t>Seasonal variability dominated by Interior Ocean (boundary anomalies) and GS</a:t>
            </a:r>
          </a:p>
          <a:p>
            <a:pPr marL="342900" indent="-342900">
              <a:buFont typeface="+mj-lt"/>
              <a:buAutoNum type="arabicPeriod"/>
            </a:pPr>
            <a:r>
              <a:rPr lang="en-US" sz="2000" dirty="0" smtClean="0"/>
              <a:t>Beyond 4 </a:t>
            </a:r>
            <a:r>
              <a:rPr lang="en-US" sz="2000" dirty="0" err="1" smtClean="0"/>
              <a:t>yrs</a:t>
            </a:r>
            <a:r>
              <a:rPr lang="en-US" sz="2000" dirty="0" smtClean="0"/>
              <a:t> of data: interannual variability!</a:t>
            </a:r>
            <a:endParaRPr lang="en-US" sz="2000" dirty="0"/>
          </a:p>
        </p:txBody>
      </p:sp>
      <p:sp>
        <p:nvSpPr>
          <p:cNvPr id="10" name="TextBox 9"/>
          <p:cNvSpPr txBox="1"/>
          <p:nvPr/>
        </p:nvSpPr>
        <p:spPr>
          <a:xfrm>
            <a:off x="6912470" y="318968"/>
            <a:ext cx="2135312" cy="1200328"/>
          </a:xfrm>
          <a:prstGeom prst="rect">
            <a:avLst/>
          </a:prstGeom>
          <a:noFill/>
        </p:spPr>
        <p:txBody>
          <a:bodyPr wrap="square" rtlCol="0">
            <a:spAutoFit/>
          </a:bodyPr>
          <a:lstStyle/>
          <a:p>
            <a:r>
              <a:rPr lang="en-US" sz="2400" i="1" dirty="0" smtClean="0"/>
              <a:t>Within first 4 years of array we learned</a:t>
            </a:r>
            <a:r>
              <a:rPr lang="en-US" i="1" dirty="0" smtClean="0"/>
              <a:t>:</a:t>
            </a:r>
            <a:endParaRPr lang="en-US" i="1" dirty="0"/>
          </a:p>
        </p:txBody>
      </p:sp>
      <p:sp>
        <p:nvSpPr>
          <p:cNvPr id="2" name="Title 1"/>
          <p:cNvSpPr>
            <a:spLocks noGrp="1"/>
          </p:cNvSpPr>
          <p:nvPr>
            <p:ph type="title"/>
          </p:nvPr>
        </p:nvSpPr>
        <p:spPr>
          <a:xfrm>
            <a:off x="457200" y="190896"/>
            <a:ext cx="8229600" cy="772119"/>
          </a:xfrm>
        </p:spPr>
        <p:txBody>
          <a:bodyPr/>
          <a:lstStyle/>
          <a:p>
            <a:r>
              <a:rPr lang="en-US" dirty="0" smtClean="0"/>
              <a:t>MOC Highlights</a:t>
            </a:r>
            <a:endParaRPr lang="en-US" dirty="0"/>
          </a:p>
        </p:txBody>
      </p:sp>
      <p:sp>
        <p:nvSpPr>
          <p:cNvPr id="12" name="TextBox 11"/>
          <p:cNvSpPr txBox="1"/>
          <p:nvPr/>
        </p:nvSpPr>
        <p:spPr>
          <a:xfrm>
            <a:off x="5526171" y="1182173"/>
            <a:ext cx="948939" cy="646331"/>
          </a:xfrm>
          <a:prstGeom prst="rect">
            <a:avLst/>
          </a:prstGeom>
          <a:noFill/>
        </p:spPr>
        <p:txBody>
          <a:bodyPr wrap="square" rtlCol="0">
            <a:spAutoFit/>
          </a:bodyPr>
          <a:lstStyle/>
          <a:p>
            <a:r>
              <a:rPr lang="en-US" b="1" dirty="0" smtClean="0"/>
              <a:t>Florida Current</a:t>
            </a:r>
            <a:endParaRPr lang="en-US" b="1" dirty="0"/>
          </a:p>
        </p:txBody>
      </p:sp>
      <p:sp>
        <p:nvSpPr>
          <p:cNvPr id="13" name="TextBox 12"/>
          <p:cNvSpPr txBox="1"/>
          <p:nvPr/>
        </p:nvSpPr>
        <p:spPr>
          <a:xfrm>
            <a:off x="5815955" y="2274004"/>
            <a:ext cx="659155" cy="369332"/>
          </a:xfrm>
          <a:prstGeom prst="rect">
            <a:avLst/>
          </a:prstGeom>
          <a:noFill/>
        </p:spPr>
        <p:txBody>
          <a:bodyPr wrap="none" rtlCol="0">
            <a:spAutoFit/>
          </a:bodyPr>
          <a:lstStyle/>
          <a:p>
            <a:r>
              <a:rPr lang="en-US" b="1" dirty="0" smtClean="0"/>
              <a:t>MOC</a:t>
            </a:r>
            <a:endParaRPr lang="en-US" b="1" dirty="0"/>
          </a:p>
        </p:txBody>
      </p:sp>
      <p:sp>
        <p:nvSpPr>
          <p:cNvPr id="14" name="TextBox 13"/>
          <p:cNvSpPr txBox="1"/>
          <p:nvPr/>
        </p:nvSpPr>
        <p:spPr>
          <a:xfrm>
            <a:off x="5758843" y="3966000"/>
            <a:ext cx="833657" cy="369332"/>
          </a:xfrm>
          <a:prstGeom prst="rect">
            <a:avLst/>
          </a:prstGeom>
          <a:noFill/>
        </p:spPr>
        <p:txBody>
          <a:bodyPr wrap="none" rtlCol="0">
            <a:spAutoFit/>
          </a:bodyPr>
          <a:lstStyle/>
          <a:p>
            <a:r>
              <a:rPr lang="en-US" b="1" dirty="0" smtClean="0"/>
              <a:t>Ekman</a:t>
            </a:r>
            <a:endParaRPr lang="en-US" b="1" dirty="0"/>
          </a:p>
        </p:txBody>
      </p:sp>
      <p:sp>
        <p:nvSpPr>
          <p:cNvPr id="15" name="TextBox 14"/>
          <p:cNvSpPr txBox="1"/>
          <p:nvPr/>
        </p:nvSpPr>
        <p:spPr>
          <a:xfrm>
            <a:off x="5647203" y="4344070"/>
            <a:ext cx="1302375" cy="646331"/>
          </a:xfrm>
          <a:prstGeom prst="rect">
            <a:avLst/>
          </a:prstGeom>
          <a:noFill/>
        </p:spPr>
        <p:txBody>
          <a:bodyPr wrap="square" rtlCol="0">
            <a:spAutoFit/>
          </a:bodyPr>
          <a:lstStyle/>
          <a:p>
            <a:r>
              <a:rPr lang="en-US" b="1" dirty="0" smtClean="0"/>
              <a:t>Upper Mid-Ocean</a:t>
            </a:r>
            <a:endParaRPr lang="en-US" b="1" dirty="0"/>
          </a:p>
        </p:txBody>
      </p:sp>
      <p:pic>
        <p:nvPicPr>
          <p:cNvPr id="16" name="Picture 15"/>
          <p:cNvPicPr>
            <a:picLocks noChangeAspect="1"/>
          </p:cNvPicPr>
          <p:nvPr/>
        </p:nvPicPr>
        <p:blipFill>
          <a:blip r:embed="rId4"/>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163326769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C96EBABF-AC08-7A4B-8A24-5DF45D8D5A35}" type="slidenum">
              <a:rPr lang="en-US" smtClean="0"/>
              <a:pPr/>
              <a:t>15</a:t>
            </a:fld>
            <a:endParaRPr lang="en-US"/>
          </a:p>
        </p:txBody>
      </p:sp>
      <p:sp>
        <p:nvSpPr>
          <p:cNvPr id="5" name="TextBox 4"/>
          <p:cNvSpPr txBox="1"/>
          <p:nvPr/>
        </p:nvSpPr>
        <p:spPr>
          <a:xfrm>
            <a:off x="457200" y="6477000"/>
            <a:ext cx="1721595" cy="307777"/>
          </a:xfrm>
          <a:prstGeom prst="rect">
            <a:avLst/>
          </a:prstGeom>
          <a:noFill/>
        </p:spPr>
        <p:txBody>
          <a:bodyPr wrap="none" rtlCol="0">
            <a:spAutoFit/>
          </a:bodyPr>
          <a:lstStyle/>
          <a:p>
            <a:r>
              <a:rPr lang="en-US" sz="1400" dirty="0" smtClean="0">
                <a:solidFill>
                  <a:srgbClr val="FFFFFF"/>
                </a:solidFill>
                <a:latin typeface="Arial"/>
                <a:cs typeface="Arial"/>
              </a:rPr>
              <a:t>Johns et al. (2010)</a:t>
            </a:r>
            <a:endParaRPr lang="en-US" sz="1400" dirty="0">
              <a:solidFill>
                <a:srgbClr val="FFFFFF"/>
              </a:solidFill>
              <a:latin typeface="Arial"/>
              <a:cs typeface="Arial"/>
            </a:endParaRPr>
          </a:p>
        </p:txBody>
      </p:sp>
      <p:sp>
        <p:nvSpPr>
          <p:cNvPr id="7" name="TextBox 6"/>
          <p:cNvSpPr txBox="1"/>
          <p:nvPr/>
        </p:nvSpPr>
        <p:spPr>
          <a:xfrm>
            <a:off x="152400" y="20387"/>
            <a:ext cx="8991600" cy="1015663"/>
          </a:xfrm>
          <a:prstGeom prst="rect">
            <a:avLst/>
          </a:prstGeom>
          <a:noFill/>
        </p:spPr>
        <p:txBody>
          <a:bodyPr wrap="square" rtlCol="0">
            <a:spAutoFit/>
          </a:bodyPr>
          <a:lstStyle/>
          <a:p>
            <a:r>
              <a:rPr lang="en-US" sz="3000" b="1" dirty="0" smtClean="0">
                <a:solidFill>
                  <a:srgbClr val="000090"/>
                </a:solidFill>
                <a:latin typeface="Arial"/>
                <a:cs typeface="Arial"/>
              </a:rPr>
              <a:t>Interannual variability of meridional heat transport in the North Atlantic</a:t>
            </a:r>
            <a:endParaRPr lang="en-US" sz="3000" b="1" dirty="0">
              <a:solidFill>
                <a:srgbClr val="000090"/>
              </a:solidFill>
              <a:latin typeface="Arial"/>
              <a:cs typeface="Arial"/>
            </a:endParaRPr>
          </a:p>
        </p:txBody>
      </p:sp>
      <p:sp>
        <p:nvSpPr>
          <p:cNvPr id="8" name="TextBox 7"/>
          <p:cNvSpPr txBox="1"/>
          <p:nvPr/>
        </p:nvSpPr>
        <p:spPr>
          <a:xfrm>
            <a:off x="0" y="892901"/>
            <a:ext cx="9133840" cy="400110"/>
          </a:xfrm>
          <a:prstGeom prst="rect">
            <a:avLst/>
          </a:prstGeom>
          <a:noFill/>
        </p:spPr>
        <p:txBody>
          <a:bodyPr wrap="square" rtlCol="0">
            <a:spAutoFit/>
          </a:bodyPr>
          <a:lstStyle/>
          <a:p>
            <a:pPr algn="ctr"/>
            <a:r>
              <a:rPr lang="en-US" sz="2000" u="sng" dirty="0" smtClean="0">
                <a:latin typeface="Arial"/>
                <a:cs typeface="Arial"/>
              </a:rPr>
              <a:t>90% of the heat transport is associated with the overturning circulation</a:t>
            </a:r>
            <a:endParaRPr lang="en-US" sz="2000" u="sng" dirty="0">
              <a:latin typeface="Arial"/>
              <a:cs typeface="Arial"/>
            </a:endParaRPr>
          </a:p>
        </p:txBody>
      </p:sp>
      <p:sp>
        <p:nvSpPr>
          <p:cNvPr id="13" name="Footer Placeholder 3"/>
          <p:cNvSpPr>
            <a:spLocks noGrp="1"/>
          </p:cNvSpPr>
          <p:nvPr>
            <p:ph type="ftr" sz="quarter" idx="10"/>
          </p:nvPr>
        </p:nvSpPr>
        <p:spPr>
          <a:xfrm>
            <a:off x="5410200" y="6381750"/>
            <a:ext cx="3733800" cy="476250"/>
          </a:xfrm>
        </p:spPr>
        <p:txBody>
          <a:bodyPr/>
          <a:lstStyle/>
          <a:p>
            <a:r>
              <a:rPr lang="en-US" sz="1600" dirty="0">
                <a:solidFill>
                  <a:srgbClr val="FFFFFF"/>
                </a:solidFill>
                <a:latin typeface="+mj-lt"/>
              </a:rPr>
              <a:t>AOML Program Review</a:t>
            </a:r>
          </a:p>
        </p:txBody>
      </p:sp>
      <p:sp>
        <p:nvSpPr>
          <p:cNvPr id="14" name="TextBox 13"/>
          <p:cNvSpPr txBox="1"/>
          <p:nvPr/>
        </p:nvSpPr>
        <p:spPr>
          <a:xfrm>
            <a:off x="6516248" y="1348974"/>
            <a:ext cx="2514600" cy="5001370"/>
          </a:xfrm>
          <a:prstGeom prst="rect">
            <a:avLst/>
          </a:prstGeom>
          <a:noFill/>
          <a:ln w="19050" cmpd="sng">
            <a:solidFill>
              <a:srgbClr val="B60000"/>
            </a:solidFill>
          </a:ln>
        </p:spPr>
        <p:txBody>
          <a:bodyPr wrap="square" rtlCol="0">
            <a:spAutoFit/>
          </a:bodyPr>
          <a:lstStyle/>
          <a:p>
            <a:pPr marL="115888" indent="-115888">
              <a:spcBef>
                <a:spcPts val="600"/>
              </a:spcBef>
              <a:buFont typeface="Arial"/>
              <a:buChar char="•"/>
            </a:pPr>
            <a:r>
              <a:rPr lang="en-US" sz="1600" dirty="0" smtClean="0">
                <a:solidFill>
                  <a:srgbClr val="C10000"/>
                </a:solidFill>
                <a:latin typeface="Arial"/>
                <a:cs typeface="Arial"/>
              </a:rPr>
              <a:t>Meridional heat transport is derived from the 26°N array using moorings, cable, XBTs, Argo and wind stress data.</a:t>
            </a:r>
          </a:p>
          <a:p>
            <a:pPr marL="115888" indent="-115888">
              <a:spcBef>
                <a:spcPts val="600"/>
              </a:spcBef>
              <a:buFont typeface="Arial"/>
              <a:buChar char="•"/>
            </a:pPr>
            <a:r>
              <a:rPr lang="en-US" sz="1600" dirty="0" smtClean="0">
                <a:solidFill>
                  <a:srgbClr val="C10000"/>
                </a:solidFill>
                <a:latin typeface="Arial"/>
                <a:cs typeface="Arial"/>
              </a:rPr>
              <a:t>The mean meridional heat transport is 1.22 ± 0.11 PW (about 25% of the total ocean and atmospheric heat transport at this latitude).</a:t>
            </a:r>
          </a:p>
          <a:p>
            <a:pPr marL="115888" indent="-115888">
              <a:spcBef>
                <a:spcPts val="600"/>
              </a:spcBef>
              <a:buFont typeface="Arial"/>
              <a:buChar char="•"/>
            </a:pPr>
            <a:r>
              <a:rPr lang="en-US" sz="1600" dirty="0" smtClean="0">
                <a:solidFill>
                  <a:srgbClr val="C10000"/>
                </a:solidFill>
                <a:latin typeface="Arial"/>
                <a:cs typeface="Arial"/>
              </a:rPr>
              <a:t>Ekman contributes most variance to total, followed by Mid-Ocean </a:t>
            </a:r>
            <a:r>
              <a:rPr lang="en-US" sz="1600" dirty="0">
                <a:solidFill>
                  <a:srgbClr val="C10000"/>
                </a:solidFill>
                <a:latin typeface="Arial"/>
                <a:cs typeface="Arial"/>
              </a:rPr>
              <a:t>and Florida </a:t>
            </a:r>
            <a:r>
              <a:rPr lang="en-US" sz="1600" dirty="0" smtClean="0">
                <a:solidFill>
                  <a:srgbClr val="C10000"/>
                </a:solidFill>
                <a:latin typeface="Arial"/>
                <a:cs typeface="Arial"/>
              </a:rPr>
              <a:t>Current.</a:t>
            </a:r>
          </a:p>
          <a:p>
            <a:pPr marL="115888" indent="-115888">
              <a:spcBef>
                <a:spcPts val="600"/>
              </a:spcBef>
              <a:buFont typeface="Arial"/>
              <a:buChar char="•"/>
            </a:pPr>
            <a:r>
              <a:rPr lang="en-US" sz="1600" dirty="0" smtClean="0">
                <a:solidFill>
                  <a:srgbClr val="C10000"/>
                </a:solidFill>
                <a:latin typeface="Arial"/>
                <a:cs typeface="Arial"/>
              </a:rPr>
              <a:t>2004-2008 is 0.2 PW higher than 2009-2015</a:t>
            </a:r>
            <a:endParaRPr lang="en-US" sz="1600" dirty="0">
              <a:solidFill>
                <a:srgbClr val="C10000"/>
              </a:solidFill>
              <a:latin typeface="Arial"/>
              <a:cs typeface="Arial"/>
            </a:endParaRPr>
          </a:p>
        </p:txBody>
      </p:sp>
      <p:grpSp>
        <p:nvGrpSpPr>
          <p:cNvPr id="16" name="Group 15"/>
          <p:cNvGrpSpPr/>
          <p:nvPr/>
        </p:nvGrpSpPr>
        <p:grpSpPr>
          <a:xfrm>
            <a:off x="152401" y="1378304"/>
            <a:ext cx="6248399" cy="5429751"/>
            <a:chOff x="163169" y="799280"/>
            <a:chExt cx="6528299" cy="5566277"/>
          </a:xfrm>
        </p:grpSpPr>
        <p:pic>
          <p:nvPicPr>
            <p:cNvPr id="17" name="Picture 16" descr="MHT_components_11yr_pub.ps"/>
            <p:cNvPicPr>
              <a:picLocks noChangeAspect="1"/>
            </p:cNvPicPr>
            <p:nvPr/>
          </p:nvPicPr>
          <p:blipFill rotWithShape="1">
            <a:blip r:embed="rId3">
              <a:extLst>
                <a:ext uri="{28A0092B-C50C-407E-A947-70E740481C1C}">
                  <a14:useLocalDpi xmlns:a14="http://schemas.microsoft.com/office/drawing/2010/main" val="0"/>
                </a:ext>
              </a:extLst>
            </a:blip>
            <a:srcRect l="9536" t="25329" r="9023" b="24006"/>
            <a:stretch/>
          </p:blipFill>
          <p:spPr>
            <a:xfrm>
              <a:off x="163169" y="799280"/>
              <a:ext cx="6528299" cy="5566277"/>
            </a:xfrm>
            <a:prstGeom prst="rect">
              <a:avLst/>
            </a:prstGeom>
            <a:ln w="31750">
              <a:solidFill>
                <a:schemeClr val="tx1"/>
              </a:solidFill>
            </a:ln>
          </p:spPr>
        </p:pic>
        <p:sp>
          <p:nvSpPr>
            <p:cNvPr id="18" name="TextBox 17"/>
            <p:cNvSpPr txBox="1"/>
            <p:nvPr/>
          </p:nvSpPr>
          <p:spPr>
            <a:xfrm>
              <a:off x="3629102" y="2223220"/>
              <a:ext cx="311578" cy="184667"/>
            </a:xfrm>
            <a:prstGeom prst="rect">
              <a:avLst/>
            </a:prstGeom>
            <a:solidFill>
              <a:schemeClr val="bg2">
                <a:lumMod val="60000"/>
                <a:lumOff val="40000"/>
                <a:alpha val="80000"/>
              </a:schemeClr>
            </a:solidFill>
          </p:spPr>
          <p:txBody>
            <a:bodyPr lIns="0" tIns="0" rIns="0" bIns="0">
              <a:spAutoFit/>
            </a:bodyPr>
            <a:lstStyle/>
            <a:p>
              <a:pPr>
                <a:defRPr/>
              </a:pPr>
              <a:r>
                <a:rPr lang="en-US" sz="1200" b="1" i="0" dirty="0">
                  <a:solidFill>
                    <a:schemeClr val="tx1"/>
                  </a:solidFill>
                  <a:effectLst>
                    <a:outerShdw blurRad="41275" dist="50800" dir="2700000" algn="tl" rotWithShape="0">
                      <a:schemeClr val="bg1">
                        <a:alpha val="97000"/>
                      </a:schemeClr>
                    </a:outerShdw>
                  </a:effectLst>
                </a:rPr>
                <a:t>1.07</a:t>
              </a:r>
            </a:p>
          </p:txBody>
        </p:sp>
        <p:sp>
          <p:nvSpPr>
            <p:cNvPr id="19" name="TextBox 18"/>
            <p:cNvSpPr txBox="1"/>
            <p:nvPr/>
          </p:nvSpPr>
          <p:spPr>
            <a:xfrm>
              <a:off x="1198795" y="2223220"/>
              <a:ext cx="311578" cy="184667"/>
            </a:xfrm>
            <a:prstGeom prst="rect">
              <a:avLst/>
            </a:prstGeom>
            <a:solidFill>
              <a:schemeClr val="bg2">
                <a:lumMod val="60000"/>
                <a:lumOff val="40000"/>
                <a:alpha val="80000"/>
              </a:schemeClr>
            </a:solidFill>
          </p:spPr>
          <p:txBody>
            <a:bodyPr lIns="0" tIns="0" rIns="0" bIns="0">
              <a:spAutoFit/>
            </a:bodyPr>
            <a:lstStyle/>
            <a:p>
              <a:pPr>
                <a:defRPr/>
              </a:pPr>
              <a:r>
                <a:rPr lang="en-US" sz="1200" b="1" i="0" dirty="0">
                  <a:solidFill>
                    <a:schemeClr val="tx1"/>
                  </a:solidFill>
                  <a:effectLst>
                    <a:outerShdw blurRad="41275" dist="50800" dir="2700000" algn="tl" rotWithShape="0">
                      <a:schemeClr val="bg1">
                        <a:alpha val="97000"/>
                      </a:schemeClr>
                    </a:outerShdw>
                  </a:effectLst>
                </a:rPr>
                <a:t>1.36</a:t>
              </a:r>
            </a:p>
          </p:txBody>
        </p:sp>
        <p:sp>
          <p:nvSpPr>
            <p:cNvPr id="20" name="TextBox 19"/>
            <p:cNvSpPr txBox="1"/>
            <p:nvPr/>
          </p:nvSpPr>
          <p:spPr>
            <a:xfrm>
              <a:off x="3139480" y="2223220"/>
              <a:ext cx="311578" cy="184667"/>
            </a:xfrm>
            <a:prstGeom prst="rect">
              <a:avLst/>
            </a:prstGeom>
            <a:solidFill>
              <a:schemeClr val="bg2">
                <a:lumMod val="60000"/>
                <a:lumOff val="40000"/>
                <a:alpha val="80000"/>
              </a:schemeClr>
            </a:solidFill>
          </p:spPr>
          <p:txBody>
            <a:bodyPr lIns="0" tIns="0" rIns="0" bIns="0">
              <a:spAutoFit/>
            </a:bodyPr>
            <a:lstStyle/>
            <a:p>
              <a:pPr>
                <a:defRPr/>
              </a:pPr>
              <a:r>
                <a:rPr lang="en-US" sz="1200" b="1" i="0" dirty="0">
                  <a:solidFill>
                    <a:schemeClr val="tx1"/>
                  </a:solidFill>
                  <a:effectLst>
                    <a:outerShdw blurRad="41275" dist="50800" dir="2700000" algn="tl" rotWithShape="0">
                      <a:schemeClr val="bg1">
                        <a:alpha val="97000"/>
                      </a:schemeClr>
                    </a:outerShdw>
                  </a:effectLst>
                </a:rPr>
                <a:t>1.07</a:t>
              </a:r>
            </a:p>
          </p:txBody>
        </p:sp>
        <p:sp>
          <p:nvSpPr>
            <p:cNvPr id="21" name="TextBox 20"/>
            <p:cNvSpPr txBox="1"/>
            <p:nvPr/>
          </p:nvSpPr>
          <p:spPr>
            <a:xfrm>
              <a:off x="2178039" y="2223220"/>
              <a:ext cx="311578" cy="184667"/>
            </a:xfrm>
            <a:prstGeom prst="rect">
              <a:avLst/>
            </a:prstGeom>
            <a:solidFill>
              <a:schemeClr val="bg2">
                <a:lumMod val="60000"/>
                <a:lumOff val="40000"/>
                <a:alpha val="80000"/>
              </a:schemeClr>
            </a:solidFill>
          </p:spPr>
          <p:txBody>
            <a:bodyPr lIns="0" tIns="0" rIns="0" bIns="0">
              <a:spAutoFit/>
            </a:bodyPr>
            <a:lstStyle/>
            <a:p>
              <a:pPr>
                <a:defRPr/>
              </a:pPr>
              <a:r>
                <a:rPr lang="en-US" sz="1200" b="1" i="0" dirty="0">
                  <a:solidFill>
                    <a:schemeClr val="tx1"/>
                  </a:solidFill>
                  <a:effectLst>
                    <a:outerShdw blurRad="41275" dist="50800" dir="2700000" algn="tl" rotWithShape="0">
                      <a:schemeClr val="bg1">
                        <a:alpha val="97000"/>
                      </a:schemeClr>
                    </a:outerShdw>
                  </a:effectLst>
                </a:rPr>
                <a:t>1.29</a:t>
              </a:r>
            </a:p>
          </p:txBody>
        </p:sp>
        <p:sp>
          <p:nvSpPr>
            <p:cNvPr id="22" name="TextBox 21"/>
            <p:cNvSpPr txBox="1"/>
            <p:nvPr/>
          </p:nvSpPr>
          <p:spPr>
            <a:xfrm>
              <a:off x="1688417" y="2223220"/>
              <a:ext cx="311578" cy="184667"/>
            </a:xfrm>
            <a:prstGeom prst="rect">
              <a:avLst/>
            </a:prstGeom>
            <a:solidFill>
              <a:schemeClr val="bg2">
                <a:lumMod val="60000"/>
                <a:lumOff val="40000"/>
                <a:alpha val="80000"/>
              </a:schemeClr>
            </a:solidFill>
          </p:spPr>
          <p:txBody>
            <a:bodyPr lIns="0" tIns="0" rIns="0" bIns="0">
              <a:spAutoFit/>
            </a:bodyPr>
            <a:lstStyle/>
            <a:p>
              <a:pPr>
                <a:defRPr/>
              </a:pPr>
              <a:r>
                <a:rPr lang="en-US" sz="1200" b="1" i="0" dirty="0">
                  <a:solidFill>
                    <a:schemeClr val="tx1"/>
                  </a:solidFill>
                  <a:effectLst>
                    <a:outerShdw blurRad="41275" dist="50800" dir="2700000" algn="tl" rotWithShape="0">
                      <a:schemeClr val="bg1">
                        <a:alpha val="97000"/>
                      </a:schemeClr>
                    </a:outerShdw>
                  </a:effectLst>
                </a:rPr>
                <a:t>1.36</a:t>
              </a:r>
            </a:p>
          </p:txBody>
        </p:sp>
        <p:sp>
          <p:nvSpPr>
            <p:cNvPr id="23" name="TextBox 22"/>
            <p:cNvSpPr txBox="1"/>
            <p:nvPr/>
          </p:nvSpPr>
          <p:spPr>
            <a:xfrm>
              <a:off x="2649857" y="2223220"/>
              <a:ext cx="311578" cy="184667"/>
            </a:xfrm>
            <a:prstGeom prst="rect">
              <a:avLst/>
            </a:prstGeom>
            <a:solidFill>
              <a:schemeClr val="bg2">
                <a:lumMod val="60000"/>
                <a:lumOff val="40000"/>
                <a:alpha val="80000"/>
              </a:schemeClr>
            </a:solidFill>
          </p:spPr>
          <p:txBody>
            <a:bodyPr lIns="0" tIns="0" rIns="0" bIns="0">
              <a:spAutoFit/>
            </a:bodyPr>
            <a:lstStyle/>
            <a:p>
              <a:pPr>
                <a:defRPr/>
              </a:pPr>
              <a:r>
                <a:rPr lang="en-US" sz="1200" b="1" i="0" dirty="0" smtClean="0">
                  <a:solidFill>
                    <a:schemeClr val="tx1"/>
                  </a:solidFill>
                  <a:effectLst>
                    <a:outerShdw blurRad="41275" dist="50800" dir="2700000" algn="tl" rotWithShape="0">
                      <a:schemeClr val="bg1">
                        <a:alpha val="97000"/>
                      </a:schemeClr>
                    </a:outerShdw>
                  </a:effectLst>
                </a:rPr>
                <a:t>1.27</a:t>
              </a:r>
              <a:endParaRPr lang="en-US" sz="1200" b="1" i="0" dirty="0">
                <a:solidFill>
                  <a:schemeClr val="tx1"/>
                </a:solidFill>
                <a:effectLst>
                  <a:outerShdw blurRad="41275" dist="50800" dir="2700000" algn="tl" rotWithShape="0">
                    <a:schemeClr val="bg1">
                      <a:alpha val="97000"/>
                    </a:schemeClr>
                  </a:outerShdw>
                </a:effectLst>
              </a:endParaRPr>
            </a:p>
          </p:txBody>
        </p:sp>
        <p:sp>
          <p:nvSpPr>
            <p:cNvPr id="24" name="Text Box 5"/>
            <p:cNvSpPr txBox="1">
              <a:spLocks noChangeArrowheads="1"/>
            </p:cNvSpPr>
            <p:nvPr/>
          </p:nvSpPr>
          <p:spPr bwMode="auto">
            <a:xfrm>
              <a:off x="5281949" y="1047642"/>
              <a:ext cx="944316" cy="215444"/>
            </a:xfrm>
            <a:prstGeom prst="rect">
              <a:avLst/>
            </a:prstGeom>
            <a:noFill/>
            <a:ln>
              <a:noFill/>
            </a:ln>
            <a:effectLst/>
          </p:spPr>
          <p:txBody>
            <a:bodyPr lIns="0" tIns="0" rIns="0" bIns="0">
              <a:spAutoFit/>
            </a:bodyPr>
            <a:lstStyle/>
            <a:p>
              <a:pPr>
                <a:defRPr/>
              </a:pPr>
              <a:r>
                <a:rPr lang="en-US" sz="1400" i="0" dirty="0">
                  <a:solidFill>
                    <a:srgbClr val="0000FF"/>
                  </a:solidFill>
                  <a:effectLst>
                    <a:outerShdw blurRad="50800" dist="38100" dir="2700000" algn="tl" rotWithShape="0">
                      <a:schemeClr val="tx1">
                        <a:alpha val="98000"/>
                      </a:schemeClr>
                    </a:outerShdw>
                  </a:effectLst>
                </a:rPr>
                <a:t>Gulf Stream</a:t>
              </a:r>
            </a:p>
          </p:txBody>
        </p:sp>
        <p:sp>
          <p:nvSpPr>
            <p:cNvPr id="25" name="TextBox 24"/>
            <p:cNvSpPr txBox="1"/>
            <p:nvPr/>
          </p:nvSpPr>
          <p:spPr>
            <a:xfrm>
              <a:off x="5089067" y="2223220"/>
              <a:ext cx="311578" cy="184667"/>
            </a:xfrm>
            <a:prstGeom prst="rect">
              <a:avLst/>
            </a:prstGeom>
            <a:solidFill>
              <a:schemeClr val="bg2">
                <a:lumMod val="60000"/>
                <a:lumOff val="40000"/>
                <a:alpha val="80000"/>
              </a:schemeClr>
            </a:solidFill>
          </p:spPr>
          <p:txBody>
            <a:bodyPr lIns="0" tIns="0" rIns="0" bIns="0">
              <a:spAutoFit/>
            </a:bodyPr>
            <a:lstStyle/>
            <a:p>
              <a:pPr>
                <a:defRPr/>
              </a:pPr>
              <a:r>
                <a:rPr lang="en-US" sz="1200" b="1" i="0" dirty="0">
                  <a:solidFill>
                    <a:schemeClr val="tx1"/>
                  </a:solidFill>
                  <a:effectLst>
                    <a:outerShdw blurRad="41275" dist="50800" dir="2700000" algn="tl" rotWithShape="0">
                      <a:schemeClr val="bg1">
                        <a:alpha val="97000"/>
                      </a:schemeClr>
                    </a:outerShdw>
                  </a:effectLst>
                </a:rPr>
                <a:t>1.21</a:t>
              </a:r>
            </a:p>
          </p:txBody>
        </p:sp>
        <p:sp>
          <p:nvSpPr>
            <p:cNvPr id="26" name="Text Box 5"/>
            <p:cNvSpPr txBox="1">
              <a:spLocks noChangeArrowheads="1"/>
            </p:cNvSpPr>
            <p:nvPr/>
          </p:nvSpPr>
          <p:spPr bwMode="auto">
            <a:xfrm>
              <a:off x="5356134" y="5518151"/>
              <a:ext cx="816037" cy="215444"/>
            </a:xfrm>
            <a:prstGeom prst="rect">
              <a:avLst/>
            </a:prstGeom>
            <a:noFill/>
            <a:ln>
              <a:noFill/>
            </a:ln>
            <a:effectLst/>
          </p:spPr>
          <p:txBody>
            <a:bodyPr lIns="0" tIns="0" rIns="0" bIns="0">
              <a:spAutoFit/>
            </a:bodyPr>
            <a:lstStyle/>
            <a:p>
              <a:pPr>
                <a:defRPr/>
              </a:pPr>
              <a:r>
                <a:rPr lang="en-US" sz="1400" i="0" dirty="0">
                  <a:solidFill>
                    <a:srgbClr val="FF0000"/>
                  </a:solidFill>
                  <a:effectLst>
                    <a:outerShdw blurRad="50800" dist="38100" dir="2700000" algn="tl" rotWithShape="0">
                      <a:schemeClr val="tx1">
                        <a:alpha val="98000"/>
                      </a:schemeClr>
                    </a:outerShdw>
                  </a:effectLst>
                </a:rPr>
                <a:t>Mid-ocean</a:t>
              </a:r>
            </a:p>
          </p:txBody>
        </p:sp>
        <p:sp>
          <p:nvSpPr>
            <p:cNvPr id="27" name="Text Box 5"/>
            <p:cNvSpPr txBox="1">
              <a:spLocks noChangeArrowheads="1"/>
            </p:cNvSpPr>
            <p:nvPr/>
          </p:nvSpPr>
          <p:spPr bwMode="auto">
            <a:xfrm>
              <a:off x="5578690" y="3862407"/>
              <a:ext cx="551753" cy="215444"/>
            </a:xfrm>
            <a:prstGeom prst="rect">
              <a:avLst/>
            </a:prstGeom>
            <a:noFill/>
            <a:ln>
              <a:noFill/>
            </a:ln>
            <a:effectLst/>
          </p:spPr>
          <p:txBody>
            <a:bodyPr lIns="0" tIns="0" rIns="0" bIns="0">
              <a:spAutoFit/>
            </a:bodyPr>
            <a:lstStyle/>
            <a:p>
              <a:pPr>
                <a:defRPr/>
              </a:pPr>
              <a:r>
                <a:rPr lang="en-US" sz="1400" i="0" dirty="0" smtClean="0">
                  <a:solidFill>
                    <a:srgbClr val="00DC00"/>
                  </a:solidFill>
                  <a:effectLst>
                    <a:outerShdw blurRad="50800" dist="38100" dir="2700000" algn="tl" rotWithShape="0">
                      <a:schemeClr val="tx1">
                        <a:alpha val="99000"/>
                      </a:schemeClr>
                    </a:outerShdw>
                  </a:effectLst>
                </a:rPr>
                <a:t>Ekman</a:t>
              </a:r>
              <a:endParaRPr lang="en-US" sz="1400" i="0" dirty="0">
                <a:solidFill>
                  <a:srgbClr val="00DC00"/>
                </a:solidFill>
                <a:effectLst>
                  <a:outerShdw blurRad="50800" dist="38100" dir="2700000" algn="tl" rotWithShape="0">
                    <a:schemeClr val="tx1">
                      <a:alpha val="99000"/>
                    </a:schemeClr>
                  </a:outerShdw>
                </a:effectLst>
              </a:endParaRPr>
            </a:p>
          </p:txBody>
        </p:sp>
        <p:sp>
          <p:nvSpPr>
            <p:cNvPr id="28" name="TextBox 27"/>
            <p:cNvSpPr txBox="1"/>
            <p:nvPr/>
          </p:nvSpPr>
          <p:spPr>
            <a:xfrm>
              <a:off x="4599445" y="2223220"/>
              <a:ext cx="311578" cy="184667"/>
            </a:xfrm>
            <a:prstGeom prst="rect">
              <a:avLst/>
            </a:prstGeom>
            <a:solidFill>
              <a:schemeClr val="bg2">
                <a:lumMod val="60000"/>
                <a:lumOff val="40000"/>
                <a:alpha val="80000"/>
              </a:schemeClr>
            </a:solidFill>
          </p:spPr>
          <p:txBody>
            <a:bodyPr lIns="0" tIns="0" rIns="0" bIns="0">
              <a:spAutoFit/>
            </a:bodyPr>
            <a:lstStyle/>
            <a:p>
              <a:pPr>
                <a:defRPr/>
              </a:pPr>
              <a:r>
                <a:rPr lang="en-US" sz="1200" b="1" i="0" dirty="0">
                  <a:solidFill>
                    <a:schemeClr val="tx1"/>
                  </a:solidFill>
                  <a:effectLst>
                    <a:outerShdw blurRad="41275" dist="50800" dir="2700000" algn="tl" rotWithShape="0">
                      <a:schemeClr val="bg1">
                        <a:alpha val="97000"/>
                      </a:schemeClr>
                    </a:outerShdw>
                  </a:effectLst>
                </a:rPr>
                <a:t>1.13</a:t>
              </a:r>
            </a:p>
          </p:txBody>
        </p:sp>
        <p:sp>
          <p:nvSpPr>
            <p:cNvPr id="29" name="TextBox 28"/>
            <p:cNvSpPr txBox="1"/>
            <p:nvPr/>
          </p:nvSpPr>
          <p:spPr>
            <a:xfrm>
              <a:off x="4109822" y="2223220"/>
              <a:ext cx="311578" cy="184667"/>
            </a:xfrm>
            <a:prstGeom prst="rect">
              <a:avLst/>
            </a:prstGeom>
            <a:solidFill>
              <a:schemeClr val="bg2">
                <a:lumMod val="60000"/>
                <a:lumOff val="40000"/>
                <a:alpha val="80000"/>
              </a:schemeClr>
            </a:solidFill>
          </p:spPr>
          <p:txBody>
            <a:bodyPr lIns="0" tIns="0" rIns="0" bIns="0">
              <a:spAutoFit/>
            </a:bodyPr>
            <a:lstStyle/>
            <a:p>
              <a:pPr>
                <a:defRPr/>
              </a:pPr>
              <a:r>
                <a:rPr lang="en-US" sz="1200" b="1" i="0" dirty="0">
                  <a:solidFill>
                    <a:schemeClr val="tx1"/>
                  </a:solidFill>
                  <a:effectLst>
                    <a:outerShdw blurRad="41275" dist="50800" dir="2700000" algn="tl" rotWithShape="0">
                      <a:schemeClr val="bg1">
                        <a:alpha val="97000"/>
                      </a:schemeClr>
                    </a:outerShdw>
                  </a:effectLst>
                </a:rPr>
                <a:t>1.25</a:t>
              </a:r>
            </a:p>
          </p:txBody>
        </p:sp>
        <p:sp>
          <p:nvSpPr>
            <p:cNvPr id="30" name="TextBox 29"/>
            <p:cNvSpPr txBox="1"/>
            <p:nvPr/>
          </p:nvSpPr>
          <p:spPr>
            <a:xfrm>
              <a:off x="718074" y="2223220"/>
              <a:ext cx="311578" cy="184667"/>
            </a:xfrm>
            <a:prstGeom prst="rect">
              <a:avLst/>
            </a:prstGeom>
            <a:solidFill>
              <a:schemeClr val="bg2">
                <a:lumMod val="60000"/>
                <a:lumOff val="40000"/>
                <a:alpha val="80000"/>
              </a:schemeClr>
            </a:solidFill>
          </p:spPr>
          <p:txBody>
            <a:bodyPr lIns="0" tIns="0" rIns="0" bIns="0">
              <a:spAutoFit/>
            </a:bodyPr>
            <a:lstStyle/>
            <a:p>
              <a:pPr>
                <a:defRPr/>
              </a:pPr>
              <a:r>
                <a:rPr lang="en-US" sz="1200" b="1" i="0" dirty="0" smtClean="0">
                  <a:solidFill>
                    <a:schemeClr val="tx1"/>
                  </a:solidFill>
                  <a:effectLst>
                    <a:outerShdw blurRad="41275" dist="50800" dir="2700000" algn="tl" rotWithShape="0">
                      <a:schemeClr val="bg1">
                        <a:alpha val="97000"/>
                      </a:schemeClr>
                    </a:outerShdw>
                  </a:effectLst>
                </a:rPr>
                <a:t>1.38</a:t>
              </a:r>
              <a:endParaRPr lang="en-US" sz="1200" b="1" i="0" dirty="0">
                <a:solidFill>
                  <a:schemeClr val="tx1"/>
                </a:solidFill>
                <a:effectLst>
                  <a:outerShdw blurRad="41275" dist="50800" dir="2700000" algn="tl" rotWithShape="0">
                    <a:schemeClr val="bg1">
                      <a:alpha val="97000"/>
                    </a:schemeClr>
                  </a:outerShdw>
                </a:effectLst>
              </a:endParaRPr>
            </a:p>
          </p:txBody>
        </p:sp>
        <p:sp>
          <p:nvSpPr>
            <p:cNvPr id="31" name="TextBox 30"/>
            <p:cNvSpPr txBox="1"/>
            <p:nvPr/>
          </p:nvSpPr>
          <p:spPr>
            <a:xfrm>
              <a:off x="5569788" y="2223220"/>
              <a:ext cx="311578" cy="184667"/>
            </a:xfrm>
            <a:prstGeom prst="rect">
              <a:avLst/>
            </a:prstGeom>
            <a:solidFill>
              <a:schemeClr val="bg2">
                <a:lumMod val="60000"/>
                <a:lumOff val="40000"/>
                <a:alpha val="80000"/>
              </a:schemeClr>
            </a:solidFill>
          </p:spPr>
          <p:txBody>
            <a:bodyPr lIns="0" tIns="0" rIns="0" bIns="0">
              <a:spAutoFit/>
            </a:bodyPr>
            <a:lstStyle/>
            <a:p>
              <a:pPr>
                <a:defRPr/>
              </a:pPr>
              <a:r>
                <a:rPr lang="en-US" sz="1200" b="1" i="0" dirty="0" smtClean="0">
                  <a:solidFill>
                    <a:schemeClr val="tx1"/>
                  </a:solidFill>
                  <a:effectLst>
                    <a:outerShdw blurRad="41275" dist="50800" dir="2700000" algn="tl" rotWithShape="0">
                      <a:schemeClr val="bg1">
                        <a:alpha val="97000"/>
                      </a:schemeClr>
                    </a:outerShdw>
                  </a:effectLst>
                </a:rPr>
                <a:t>1.11</a:t>
              </a:r>
              <a:endParaRPr lang="en-US" sz="1200" b="1" i="0" dirty="0">
                <a:solidFill>
                  <a:schemeClr val="tx1"/>
                </a:solidFill>
                <a:effectLst>
                  <a:outerShdw blurRad="41275" dist="50800" dir="2700000" algn="tl" rotWithShape="0">
                    <a:schemeClr val="bg1">
                      <a:alpha val="97000"/>
                    </a:schemeClr>
                  </a:outerShdw>
                </a:effectLst>
              </a:endParaRPr>
            </a:p>
          </p:txBody>
        </p:sp>
        <p:sp>
          <p:nvSpPr>
            <p:cNvPr id="32" name="TextBox 31"/>
            <p:cNvSpPr txBox="1"/>
            <p:nvPr/>
          </p:nvSpPr>
          <p:spPr>
            <a:xfrm>
              <a:off x="6059410" y="2223220"/>
              <a:ext cx="311578" cy="184667"/>
            </a:xfrm>
            <a:prstGeom prst="rect">
              <a:avLst/>
            </a:prstGeom>
            <a:solidFill>
              <a:schemeClr val="bg2">
                <a:lumMod val="60000"/>
                <a:lumOff val="40000"/>
                <a:alpha val="80000"/>
              </a:schemeClr>
            </a:solidFill>
          </p:spPr>
          <p:txBody>
            <a:bodyPr lIns="0" tIns="0" rIns="0" bIns="0">
              <a:spAutoFit/>
            </a:bodyPr>
            <a:lstStyle/>
            <a:p>
              <a:pPr>
                <a:defRPr/>
              </a:pPr>
              <a:r>
                <a:rPr lang="en-US" sz="1200" b="1" i="0" dirty="0" smtClean="0">
                  <a:solidFill>
                    <a:schemeClr val="tx1"/>
                  </a:solidFill>
                  <a:effectLst>
                    <a:outerShdw blurRad="41275" dist="50800" dir="2700000" algn="tl" rotWithShape="0">
                      <a:schemeClr val="bg1">
                        <a:alpha val="97000"/>
                      </a:schemeClr>
                    </a:outerShdw>
                  </a:effectLst>
                </a:rPr>
                <a:t>1.14</a:t>
              </a:r>
              <a:endParaRPr lang="en-US" sz="1200" b="1" i="0" dirty="0">
                <a:solidFill>
                  <a:schemeClr val="tx1"/>
                </a:solidFill>
                <a:effectLst>
                  <a:outerShdw blurRad="41275" dist="50800" dir="2700000" algn="tl" rotWithShape="0">
                    <a:schemeClr val="bg1">
                      <a:alpha val="97000"/>
                    </a:schemeClr>
                  </a:outerShdw>
                </a:effectLst>
              </a:endParaRPr>
            </a:p>
          </p:txBody>
        </p:sp>
        <p:sp>
          <p:nvSpPr>
            <p:cNvPr id="33" name="Text Box 5"/>
            <p:cNvSpPr txBox="1">
              <a:spLocks noChangeArrowheads="1"/>
            </p:cNvSpPr>
            <p:nvPr/>
          </p:nvSpPr>
          <p:spPr bwMode="auto">
            <a:xfrm>
              <a:off x="5632103" y="2392106"/>
              <a:ext cx="445111" cy="215444"/>
            </a:xfrm>
            <a:prstGeom prst="rect">
              <a:avLst/>
            </a:prstGeom>
            <a:noFill/>
            <a:ln>
              <a:noFill/>
            </a:ln>
            <a:effectLst/>
          </p:spPr>
          <p:txBody>
            <a:bodyPr wrap="square" lIns="0" tIns="0" rIns="0" bIns="0">
              <a:spAutoFit/>
            </a:bodyPr>
            <a:lstStyle/>
            <a:p>
              <a:pPr>
                <a:defRPr/>
              </a:pPr>
              <a:r>
                <a:rPr lang="en-US" sz="1400" i="0" dirty="0" smtClean="0">
                  <a:solidFill>
                    <a:schemeClr val="tx1"/>
                  </a:solidFill>
                  <a:effectLst>
                    <a:outerShdw blurRad="50800" dist="38100" dir="2700000" algn="tl" rotWithShape="0">
                      <a:schemeClr val="tx1">
                        <a:lumMod val="75000"/>
                        <a:lumOff val="25000"/>
                        <a:alpha val="99000"/>
                      </a:schemeClr>
                    </a:outerShdw>
                  </a:effectLst>
                </a:rPr>
                <a:t>Total</a:t>
              </a:r>
              <a:endParaRPr lang="en-US" sz="1400" i="0" dirty="0">
                <a:solidFill>
                  <a:schemeClr val="tx1"/>
                </a:solidFill>
                <a:effectLst>
                  <a:outerShdw blurRad="50800" dist="38100" dir="2700000" algn="tl" rotWithShape="0">
                    <a:schemeClr val="tx1">
                      <a:lumMod val="75000"/>
                      <a:lumOff val="25000"/>
                      <a:alpha val="99000"/>
                    </a:schemeClr>
                  </a:outerShdw>
                </a:effectLst>
              </a:endParaRPr>
            </a:p>
          </p:txBody>
        </p:sp>
      </p:grpSp>
      <p:sp>
        <p:nvSpPr>
          <p:cNvPr id="4" name="TextBox 3"/>
          <p:cNvSpPr txBox="1"/>
          <p:nvPr/>
        </p:nvSpPr>
        <p:spPr>
          <a:xfrm>
            <a:off x="2178795" y="6470249"/>
            <a:ext cx="2542406" cy="400110"/>
          </a:xfrm>
          <a:prstGeom prst="rect">
            <a:avLst/>
          </a:prstGeom>
          <a:noFill/>
        </p:spPr>
        <p:txBody>
          <a:bodyPr wrap="none" rtlCol="0">
            <a:spAutoFit/>
          </a:bodyPr>
          <a:lstStyle/>
          <a:p>
            <a:r>
              <a:rPr kumimoji="1" lang="en-US" sz="2000" i="1" dirty="0" smtClean="0">
                <a:solidFill>
                  <a:srgbClr val="000000"/>
                </a:solidFill>
                <a:latin typeface="Arial" charset="0"/>
                <a:ea typeface="ヒラギノ角ゴ Pro W3" charset="0"/>
                <a:cs typeface="ヒラギノ角ゴ Pro W3" charset="0"/>
              </a:rPr>
              <a:t>McCarthy </a:t>
            </a:r>
            <a:r>
              <a:rPr kumimoji="1" lang="en-US" sz="2000" i="1" dirty="0">
                <a:solidFill>
                  <a:srgbClr val="000000"/>
                </a:solidFill>
                <a:latin typeface="Arial" charset="0"/>
                <a:ea typeface="ヒラギノ角ゴ Pro W3" charset="0"/>
                <a:cs typeface="ヒラギノ角ゴ Pro W3" charset="0"/>
              </a:rPr>
              <a:t>et al </a:t>
            </a:r>
            <a:r>
              <a:rPr kumimoji="1" lang="en-US" sz="2000" i="1" dirty="0" smtClean="0">
                <a:solidFill>
                  <a:srgbClr val="000000"/>
                </a:solidFill>
                <a:latin typeface="Arial" charset="0"/>
                <a:ea typeface="ヒラギノ角ゴ Pro W3" charset="0"/>
                <a:cs typeface="ヒラギノ角ゴ Pro W3" charset="0"/>
              </a:rPr>
              <a:t>2014</a:t>
            </a:r>
            <a:endParaRPr kumimoji="1" lang="en-US" sz="2000" i="1" dirty="0">
              <a:solidFill>
                <a:srgbClr val="000000"/>
              </a:solidFill>
              <a:latin typeface="Arial" charset="0"/>
              <a:ea typeface="ヒラギノ角ゴ Pro W3" charset="0"/>
              <a:cs typeface="ヒラギノ角ゴ Pro W3" charset="0"/>
            </a:endParaRPr>
          </a:p>
        </p:txBody>
      </p:sp>
      <p:pic>
        <p:nvPicPr>
          <p:cNvPr id="34" name="Picture 33"/>
          <p:cNvPicPr>
            <a:picLocks noChangeAspect="1"/>
          </p:cNvPicPr>
          <p:nvPr/>
        </p:nvPicPr>
        <p:blipFill>
          <a:blip r:embed="rId4"/>
          <a:stretch>
            <a:fillRect/>
          </a:stretch>
        </p:blipFill>
        <p:spPr>
          <a:xfrm>
            <a:off x="8602134" y="6338558"/>
            <a:ext cx="541865" cy="533399"/>
          </a:xfrm>
          <a:prstGeom prst="rect">
            <a:avLst/>
          </a:prstGeom>
        </p:spPr>
      </p:pic>
    </p:spTree>
    <p:extLst>
      <p:ext uri="{BB962C8B-B14F-4D97-AF65-F5344CB8AC3E}">
        <p14:creationId xmlns:p14="http://schemas.microsoft.com/office/powerpoint/2010/main" val="233568750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852" y="93141"/>
            <a:ext cx="5772512" cy="6301169"/>
          </a:xfrm>
          <a:prstGeom prst="rect">
            <a:avLst/>
          </a:prstGeom>
        </p:spPr>
      </p:pic>
      <p:sp>
        <p:nvSpPr>
          <p:cNvPr id="6" name="Text Box 1"/>
          <p:cNvSpPr txBox="1">
            <a:spLocks noChangeArrowheads="1"/>
          </p:cNvSpPr>
          <p:nvPr/>
        </p:nvSpPr>
        <p:spPr bwMode="auto">
          <a:xfrm rot="1768528">
            <a:off x="-2709961" y="18500887"/>
            <a:ext cx="3346450" cy="91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1500" i="1">
                <a:solidFill>
                  <a:srgbClr val="FFFFFF"/>
                </a:solidFill>
                <a:latin typeface="Cambria" charset="0"/>
              </a:rPr>
              <a:t>World class marine research</a:t>
            </a:r>
            <a:r>
              <a:rPr lang="en-US" sz="1500" i="1">
                <a:solidFill>
                  <a:srgbClr val="FFFFFF"/>
                </a:solidFill>
                <a:latin typeface="Times New Roman" charset="0"/>
              </a:rPr>
              <a:t/>
            </a:r>
            <a:br>
              <a:rPr lang="en-US" sz="1500" i="1">
                <a:solidFill>
                  <a:srgbClr val="FFFFFF"/>
                </a:solidFill>
                <a:latin typeface="Times New Roman" charset="0"/>
              </a:rPr>
            </a:br>
            <a:r>
              <a:rPr lang="en-US" sz="1500" i="1">
                <a:solidFill>
                  <a:srgbClr val="FFFFFF"/>
                </a:solidFill>
                <a:latin typeface="Cambria" charset="0"/>
              </a:rPr>
              <a:t>and technology for your business</a:t>
            </a:r>
            <a:endParaRPr lang="en-US">
              <a:ea typeface="MS PGothic" charset="0"/>
              <a:cs typeface="MS PGothic" charset="0"/>
            </a:endParaRPr>
          </a:p>
        </p:txBody>
      </p:sp>
      <p:sp>
        <p:nvSpPr>
          <p:cNvPr id="7" name="Text Box 2"/>
          <p:cNvSpPr txBox="1">
            <a:spLocks noChangeArrowheads="1"/>
          </p:cNvSpPr>
          <p:nvPr/>
        </p:nvSpPr>
        <p:spPr bwMode="auto">
          <a:xfrm rot="1768528">
            <a:off x="-4968158" y="17726528"/>
            <a:ext cx="8551863" cy="113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GB" sz="1200" b="1">
                <a:solidFill>
                  <a:srgbClr val="FFFFFF"/>
                </a:solidFill>
                <a:latin typeface="Cambria" charset="0"/>
              </a:rPr>
              <a:t>For further information</a:t>
            </a:r>
            <a:r>
              <a:rPr lang="en-GB" sz="1200">
                <a:solidFill>
                  <a:srgbClr val="FFFFFF"/>
                </a:solidFill>
                <a:latin typeface="Cambria" charset="0"/>
              </a:rPr>
              <a:t>, contact Mr. Gerry Scott, NOC Commercialisation Manager</a:t>
            </a:r>
            <a:br>
              <a:rPr lang="en-GB" sz="1200">
                <a:solidFill>
                  <a:srgbClr val="FFFFFF"/>
                </a:solidFill>
                <a:latin typeface="Cambria" charset="0"/>
              </a:rPr>
            </a:br>
            <a:r>
              <a:rPr lang="en-GB" sz="1200">
                <a:solidFill>
                  <a:srgbClr val="FFFFFF"/>
                </a:solidFill>
                <a:latin typeface="Cambria" charset="0"/>
              </a:rPr>
              <a:t>National Oceanography Centre, European Way, Southampton. SO14 3ZH</a:t>
            </a:r>
            <a:br>
              <a:rPr lang="en-GB" sz="1200">
                <a:solidFill>
                  <a:srgbClr val="FFFFFF"/>
                </a:solidFill>
                <a:latin typeface="Cambria" charset="0"/>
              </a:rPr>
            </a:br>
            <a:r>
              <a:rPr lang="en-GB" sz="1200">
                <a:solidFill>
                  <a:srgbClr val="FFFFFF"/>
                </a:solidFill>
                <a:latin typeface="Cambria" charset="0"/>
              </a:rPr>
              <a:t>Tel: +44(0)23 8059 6223   email: gerry.scott@noc.ac.uk   noc.ac.uk </a:t>
            </a:r>
            <a:endParaRPr lang="en-US">
              <a:ea typeface="MS PGothic" charset="0"/>
              <a:cs typeface="MS PGothic" charset="0"/>
            </a:endParaRPr>
          </a:p>
        </p:txBody>
      </p:sp>
      <p:sp>
        <p:nvSpPr>
          <p:cNvPr id="8" name="Text Box 1"/>
          <p:cNvSpPr txBox="1">
            <a:spLocks noChangeArrowheads="1"/>
          </p:cNvSpPr>
          <p:nvPr/>
        </p:nvSpPr>
        <p:spPr bwMode="auto">
          <a:xfrm rot="1768528">
            <a:off x="-2709961" y="18500887"/>
            <a:ext cx="3346450" cy="91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1500" i="1">
                <a:solidFill>
                  <a:srgbClr val="FFFFFF"/>
                </a:solidFill>
                <a:latin typeface="Cambria" charset="0"/>
              </a:rPr>
              <a:t>World class marine research</a:t>
            </a:r>
            <a:r>
              <a:rPr lang="en-US" sz="1500" i="1">
                <a:solidFill>
                  <a:srgbClr val="FFFFFF"/>
                </a:solidFill>
                <a:latin typeface="Times New Roman" charset="0"/>
              </a:rPr>
              <a:t/>
            </a:r>
            <a:br>
              <a:rPr lang="en-US" sz="1500" i="1">
                <a:solidFill>
                  <a:srgbClr val="FFFFFF"/>
                </a:solidFill>
                <a:latin typeface="Times New Roman" charset="0"/>
              </a:rPr>
            </a:br>
            <a:r>
              <a:rPr lang="en-US" sz="1500" i="1">
                <a:solidFill>
                  <a:srgbClr val="FFFFFF"/>
                </a:solidFill>
                <a:latin typeface="Cambria" charset="0"/>
              </a:rPr>
              <a:t>and technology for your business</a:t>
            </a:r>
            <a:endParaRPr lang="en-US">
              <a:ea typeface="MS PGothic" charset="0"/>
              <a:cs typeface="MS PGothic" charset="0"/>
            </a:endParaRPr>
          </a:p>
        </p:txBody>
      </p:sp>
      <p:sp>
        <p:nvSpPr>
          <p:cNvPr id="9" name="Text Box 2"/>
          <p:cNvSpPr txBox="1">
            <a:spLocks noChangeArrowheads="1"/>
          </p:cNvSpPr>
          <p:nvPr/>
        </p:nvSpPr>
        <p:spPr bwMode="auto">
          <a:xfrm rot="1768528">
            <a:off x="-4968158" y="17726528"/>
            <a:ext cx="8551863" cy="113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GB" sz="1200" b="1">
                <a:solidFill>
                  <a:srgbClr val="FFFFFF"/>
                </a:solidFill>
                <a:latin typeface="Cambria" charset="0"/>
              </a:rPr>
              <a:t>For further information</a:t>
            </a:r>
            <a:r>
              <a:rPr lang="en-GB" sz="1200">
                <a:solidFill>
                  <a:srgbClr val="FFFFFF"/>
                </a:solidFill>
                <a:latin typeface="Cambria" charset="0"/>
              </a:rPr>
              <a:t>, contact Mr. Gerry Scott, NOC Commercialisation Manager</a:t>
            </a:r>
            <a:br>
              <a:rPr lang="en-GB" sz="1200">
                <a:solidFill>
                  <a:srgbClr val="FFFFFF"/>
                </a:solidFill>
                <a:latin typeface="Cambria" charset="0"/>
              </a:rPr>
            </a:br>
            <a:r>
              <a:rPr lang="en-GB" sz="1200">
                <a:solidFill>
                  <a:srgbClr val="FFFFFF"/>
                </a:solidFill>
                <a:latin typeface="Cambria" charset="0"/>
              </a:rPr>
              <a:t>National Oceanography Centre, European Way, Southampton. SO14 3ZH</a:t>
            </a:r>
            <a:br>
              <a:rPr lang="en-GB" sz="1200">
                <a:solidFill>
                  <a:srgbClr val="FFFFFF"/>
                </a:solidFill>
                <a:latin typeface="Cambria" charset="0"/>
              </a:rPr>
            </a:br>
            <a:r>
              <a:rPr lang="en-GB" sz="1200">
                <a:solidFill>
                  <a:srgbClr val="FFFFFF"/>
                </a:solidFill>
                <a:latin typeface="Cambria" charset="0"/>
              </a:rPr>
              <a:t>Tel: +44(0)23 8059 6223   email: gerry.scott@noc.ac.uk   noc.ac.uk </a:t>
            </a:r>
            <a:endParaRPr lang="en-US">
              <a:ea typeface="MS PGothic" charset="0"/>
              <a:cs typeface="MS PGothic" charset="0"/>
            </a:endParaRPr>
          </a:p>
        </p:txBody>
      </p:sp>
      <p:sp>
        <p:nvSpPr>
          <p:cNvPr id="10" name="Text Box 1"/>
          <p:cNvSpPr txBox="1">
            <a:spLocks noChangeArrowheads="1"/>
          </p:cNvSpPr>
          <p:nvPr/>
        </p:nvSpPr>
        <p:spPr bwMode="auto">
          <a:xfrm rot="1768528">
            <a:off x="-2709961" y="18500887"/>
            <a:ext cx="3346450" cy="91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1500" i="1">
                <a:solidFill>
                  <a:srgbClr val="FFFFFF"/>
                </a:solidFill>
                <a:latin typeface="Cambria" charset="0"/>
              </a:rPr>
              <a:t>World class marine research</a:t>
            </a:r>
            <a:r>
              <a:rPr lang="en-US" sz="1500" i="1">
                <a:solidFill>
                  <a:srgbClr val="FFFFFF"/>
                </a:solidFill>
                <a:latin typeface="Times New Roman" charset="0"/>
              </a:rPr>
              <a:t/>
            </a:r>
            <a:br>
              <a:rPr lang="en-US" sz="1500" i="1">
                <a:solidFill>
                  <a:srgbClr val="FFFFFF"/>
                </a:solidFill>
                <a:latin typeface="Times New Roman" charset="0"/>
              </a:rPr>
            </a:br>
            <a:r>
              <a:rPr lang="en-US" sz="1500" i="1">
                <a:solidFill>
                  <a:srgbClr val="FFFFFF"/>
                </a:solidFill>
                <a:latin typeface="Cambria" charset="0"/>
              </a:rPr>
              <a:t>and technology for your business</a:t>
            </a:r>
            <a:endParaRPr lang="en-US">
              <a:ea typeface="MS PGothic" charset="0"/>
              <a:cs typeface="MS PGothic" charset="0"/>
            </a:endParaRPr>
          </a:p>
        </p:txBody>
      </p:sp>
      <p:sp>
        <p:nvSpPr>
          <p:cNvPr id="11" name="Text Box 2"/>
          <p:cNvSpPr txBox="1">
            <a:spLocks noChangeArrowheads="1"/>
          </p:cNvSpPr>
          <p:nvPr/>
        </p:nvSpPr>
        <p:spPr bwMode="auto">
          <a:xfrm rot="1768528">
            <a:off x="-4968158" y="17726528"/>
            <a:ext cx="8551863" cy="113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GB" sz="1200" b="1">
                <a:solidFill>
                  <a:srgbClr val="FFFFFF"/>
                </a:solidFill>
                <a:latin typeface="Cambria" charset="0"/>
              </a:rPr>
              <a:t>For further information</a:t>
            </a:r>
            <a:r>
              <a:rPr lang="en-GB" sz="1200">
                <a:solidFill>
                  <a:srgbClr val="FFFFFF"/>
                </a:solidFill>
                <a:latin typeface="Cambria" charset="0"/>
              </a:rPr>
              <a:t>, contact Mr. Gerry Scott, NOC Commercialisation Manager</a:t>
            </a:r>
            <a:br>
              <a:rPr lang="en-GB" sz="1200">
                <a:solidFill>
                  <a:srgbClr val="FFFFFF"/>
                </a:solidFill>
                <a:latin typeface="Cambria" charset="0"/>
              </a:rPr>
            </a:br>
            <a:r>
              <a:rPr lang="en-GB" sz="1200">
                <a:solidFill>
                  <a:srgbClr val="FFFFFF"/>
                </a:solidFill>
                <a:latin typeface="Cambria" charset="0"/>
              </a:rPr>
              <a:t>National Oceanography Centre, European Way, Southampton. SO14 3ZH</a:t>
            </a:r>
            <a:br>
              <a:rPr lang="en-GB" sz="1200">
                <a:solidFill>
                  <a:srgbClr val="FFFFFF"/>
                </a:solidFill>
                <a:latin typeface="Cambria" charset="0"/>
              </a:rPr>
            </a:br>
            <a:r>
              <a:rPr lang="en-GB" sz="1200">
                <a:solidFill>
                  <a:srgbClr val="FFFFFF"/>
                </a:solidFill>
                <a:latin typeface="Cambria" charset="0"/>
              </a:rPr>
              <a:t>Tel: +44(0)23 8059 6223   email: gerry.scott@noc.ac.uk   noc.ac.uk </a:t>
            </a:r>
            <a:endParaRPr lang="en-US">
              <a:ea typeface="MS PGothic" charset="0"/>
              <a:cs typeface="MS PGothic" charset="0"/>
            </a:endParaRPr>
          </a:p>
        </p:txBody>
      </p:sp>
      <p:sp>
        <p:nvSpPr>
          <p:cNvPr id="24" name="TextBox 23"/>
          <p:cNvSpPr txBox="1"/>
          <p:nvPr/>
        </p:nvSpPr>
        <p:spPr>
          <a:xfrm>
            <a:off x="6807044" y="858156"/>
            <a:ext cx="2164321" cy="1200328"/>
          </a:xfrm>
          <a:prstGeom prst="rect">
            <a:avLst/>
          </a:prstGeom>
          <a:noFill/>
        </p:spPr>
        <p:txBody>
          <a:bodyPr wrap="square" rtlCol="0">
            <a:spAutoFit/>
          </a:bodyPr>
          <a:lstStyle/>
          <a:p>
            <a:r>
              <a:rPr lang="en-US" sz="2400" dirty="0" smtClean="0"/>
              <a:t>E&gt;P</a:t>
            </a:r>
          </a:p>
          <a:p>
            <a:r>
              <a:rPr lang="en-US" sz="2400" dirty="0" smtClean="0"/>
              <a:t>Net freshwater loss</a:t>
            </a:r>
            <a:endParaRPr lang="en-US" sz="2400" dirty="0"/>
          </a:p>
        </p:txBody>
      </p:sp>
      <p:sp>
        <p:nvSpPr>
          <p:cNvPr id="25" name="TextBox 24"/>
          <p:cNvSpPr txBox="1"/>
          <p:nvPr/>
        </p:nvSpPr>
        <p:spPr>
          <a:xfrm>
            <a:off x="6921994" y="2931574"/>
            <a:ext cx="2337991" cy="1846659"/>
          </a:xfrm>
          <a:prstGeom prst="rect">
            <a:avLst/>
          </a:prstGeom>
          <a:noFill/>
        </p:spPr>
        <p:txBody>
          <a:bodyPr wrap="square" rtlCol="0">
            <a:spAutoFit/>
          </a:bodyPr>
          <a:lstStyle/>
          <a:p>
            <a:r>
              <a:rPr lang="en-US" sz="2400" dirty="0" smtClean="0"/>
              <a:t>E&lt;P</a:t>
            </a:r>
          </a:p>
          <a:p>
            <a:r>
              <a:rPr lang="en-US" sz="2400" dirty="0" smtClean="0"/>
              <a:t>Input of freshwater</a:t>
            </a:r>
          </a:p>
          <a:p>
            <a:r>
              <a:rPr lang="en-US" sz="2400" dirty="0" smtClean="0"/>
              <a:t>Into the ocean</a:t>
            </a:r>
          </a:p>
          <a:p>
            <a:endParaRPr lang="en-US" dirty="0" smtClean="0"/>
          </a:p>
        </p:txBody>
      </p:sp>
      <p:sp>
        <p:nvSpPr>
          <p:cNvPr id="4" name="TextBox 3"/>
          <p:cNvSpPr txBox="1"/>
          <p:nvPr/>
        </p:nvSpPr>
        <p:spPr>
          <a:xfrm>
            <a:off x="3372586" y="5213367"/>
            <a:ext cx="1300356" cy="369332"/>
          </a:xfrm>
          <a:prstGeom prst="rect">
            <a:avLst/>
          </a:prstGeom>
          <a:noFill/>
        </p:spPr>
        <p:txBody>
          <a:bodyPr wrap="none" rtlCol="0">
            <a:spAutoFit/>
          </a:bodyPr>
          <a:lstStyle/>
          <a:p>
            <a:r>
              <a:rPr lang="en-US" dirty="0" smtClean="0"/>
              <a:t>Southwards</a:t>
            </a:r>
            <a:endParaRPr lang="en-US" dirty="0"/>
          </a:p>
        </p:txBody>
      </p:sp>
      <p:cxnSp>
        <p:nvCxnSpPr>
          <p:cNvPr id="14" name="Straight Arrow Connector 13"/>
          <p:cNvCxnSpPr/>
          <p:nvPr/>
        </p:nvCxnSpPr>
        <p:spPr>
          <a:xfrm flipV="1">
            <a:off x="1720545" y="1172220"/>
            <a:ext cx="3304080" cy="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839165" y="1171473"/>
            <a:ext cx="1438327" cy="246221"/>
          </a:xfrm>
          <a:prstGeom prst="rect">
            <a:avLst/>
          </a:prstGeom>
          <a:noFill/>
        </p:spPr>
        <p:txBody>
          <a:bodyPr wrap="none" rtlCol="0">
            <a:spAutoFit/>
          </a:bodyPr>
          <a:lstStyle/>
          <a:p>
            <a:r>
              <a:rPr lang="en-US" sz="1000" dirty="0" smtClean="0"/>
              <a:t>(</a:t>
            </a:r>
            <a:r>
              <a:rPr lang="en-US" sz="1000" dirty="0" err="1" smtClean="0"/>
              <a:t>McDonagh</a:t>
            </a:r>
            <a:r>
              <a:rPr lang="en-US" sz="1000" dirty="0" smtClean="0"/>
              <a:t> et al., 2015)</a:t>
            </a:r>
            <a:endParaRPr lang="en-US" sz="1000" dirty="0"/>
          </a:p>
        </p:txBody>
      </p:sp>
      <p:sp>
        <p:nvSpPr>
          <p:cNvPr id="13" name="TextBox 12"/>
          <p:cNvSpPr txBox="1"/>
          <p:nvPr/>
        </p:nvSpPr>
        <p:spPr>
          <a:xfrm>
            <a:off x="216466" y="1293000"/>
            <a:ext cx="1060525" cy="1200328"/>
          </a:xfrm>
          <a:prstGeom prst="rect">
            <a:avLst/>
          </a:prstGeom>
          <a:noFill/>
        </p:spPr>
        <p:txBody>
          <a:bodyPr wrap="square" rtlCol="0">
            <a:spAutoFit/>
          </a:bodyPr>
          <a:lstStyle/>
          <a:p>
            <a:r>
              <a:rPr lang="en-US" sz="2400" dirty="0" smtClean="0"/>
              <a:t>Bering Strait </a:t>
            </a:r>
          </a:p>
          <a:p>
            <a:r>
              <a:rPr lang="en-US" sz="2400" dirty="0" smtClean="0"/>
              <a:t>-0.8 </a:t>
            </a:r>
            <a:r>
              <a:rPr lang="en-US" sz="2400" dirty="0" err="1" smtClean="0"/>
              <a:t>Sv</a:t>
            </a:r>
            <a:endParaRPr lang="en-US" sz="2400" dirty="0"/>
          </a:p>
        </p:txBody>
      </p:sp>
      <p:sp>
        <p:nvSpPr>
          <p:cNvPr id="16" name="TextBox 15"/>
          <p:cNvSpPr txBox="1"/>
          <p:nvPr/>
        </p:nvSpPr>
        <p:spPr>
          <a:xfrm rot="16200000">
            <a:off x="16605" y="3345555"/>
            <a:ext cx="2346215" cy="338554"/>
          </a:xfrm>
          <a:prstGeom prst="rect">
            <a:avLst/>
          </a:prstGeom>
          <a:solidFill>
            <a:schemeClr val="bg1"/>
          </a:solidFill>
        </p:spPr>
        <p:txBody>
          <a:bodyPr wrap="none" rtlCol="0">
            <a:spAutoFit/>
          </a:bodyPr>
          <a:lstStyle/>
          <a:p>
            <a:r>
              <a:rPr lang="en-US" sz="1600" dirty="0" smtClean="0"/>
              <a:t>Freshwater Transport (</a:t>
            </a:r>
            <a:r>
              <a:rPr lang="en-US" sz="1600" dirty="0" err="1" smtClean="0"/>
              <a:t>Sv</a:t>
            </a:r>
            <a:r>
              <a:rPr lang="en-US" sz="1600" dirty="0" smtClean="0"/>
              <a:t>)</a:t>
            </a:r>
            <a:endParaRPr lang="en-US" sz="1600" dirty="0"/>
          </a:p>
        </p:txBody>
      </p:sp>
      <p:cxnSp>
        <p:nvCxnSpPr>
          <p:cNvPr id="23" name="Straight Connector 22"/>
          <p:cNvCxnSpPr/>
          <p:nvPr/>
        </p:nvCxnSpPr>
        <p:spPr>
          <a:xfrm>
            <a:off x="256714" y="2503387"/>
            <a:ext cx="8154815" cy="0"/>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2573619" y="142021"/>
            <a:ext cx="3117546" cy="688259"/>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1026"/>
          <p:cNvSpPr txBox="1">
            <a:spLocks noChangeArrowheads="1"/>
          </p:cNvSpPr>
          <p:nvPr/>
        </p:nvSpPr>
        <p:spPr bwMode="auto">
          <a:xfrm>
            <a:off x="7471" y="-368708"/>
            <a:ext cx="914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dirty="0" smtClean="0">
                <a:solidFill>
                  <a:srgbClr val="000000"/>
                </a:solidFill>
                <a:latin typeface="+mj-lt"/>
              </a:rPr>
              <a:t>Freshwater Transport at 26N</a:t>
            </a:r>
            <a:endParaRPr lang="en-US" sz="4400" dirty="0">
              <a:solidFill>
                <a:srgbClr val="000000"/>
              </a:solidFill>
              <a:latin typeface="+mj-lt"/>
            </a:endParaRPr>
          </a:p>
        </p:txBody>
      </p:sp>
      <p:cxnSp>
        <p:nvCxnSpPr>
          <p:cNvPr id="18" name="Straight Connector 17"/>
          <p:cNvCxnSpPr/>
          <p:nvPr/>
        </p:nvCxnSpPr>
        <p:spPr>
          <a:xfrm flipV="1">
            <a:off x="1518541" y="3032609"/>
            <a:ext cx="3442898" cy="109296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060526" y="6298168"/>
            <a:ext cx="6331644" cy="400110"/>
          </a:xfrm>
          <a:prstGeom prst="rect">
            <a:avLst/>
          </a:prstGeom>
          <a:noFill/>
        </p:spPr>
        <p:txBody>
          <a:bodyPr wrap="none" rtlCol="0">
            <a:spAutoFit/>
          </a:bodyPr>
          <a:lstStyle/>
          <a:p>
            <a:r>
              <a:rPr lang="en-US" sz="2000" dirty="0" smtClean="0"/>
              <a:t>B. Moat pers. Comm. Update from </a:t>
            </a:r>
            <a:r>
              <a:rPr kumimoji="1" lang="en-US" sz="2000" i="1" dirty="0" err="1">
                <a:solidFill>
                  <a:srgbClr val="000000"/>
                </a:solidFill>
                <a:latin typeface="Arial" charset="0"/>
                <a:ea typeface="ヒラギノ角ゴ Pro W3" charset="0"/>
                <a:cs typeface="ヒラギノ角ゴ Pro W3" charset="0"/>
              </a:rPr>
              <a:t>McDonagh</a:t>
            </a:r>
            <a:r>
              <a:rPr kumimoji="1" lang="en-US" sz="2000" i="1" dirty="0">
                <a:solidFill>
                  <a:srgbClr val="000000"/>
                </a:solidFill>
                <a:latin typeface="Arial" charset="0"/>
                <a:ea typeface="ヒラギノ角ゴ Pro W3" charset="0"/>
                <a:cs typeface="ヒラギノ角ゴ Pro W3" charset="0"/>
              </a:rPr>
              <a:t> et al 2015 </a:t>
            </a:r>
          </a:p>
        </p:txBody>
      </p:sp>
      <p:pic>
        <p:nvPicPr>
          <p:cNvPr id="27" name="Picture 26"/>
          <p:cNvPicPr>
            <a:picLocks noChangeAspect="1"/>
          </p:cNvPicPr>
          <p:nvPr/>
        </p:nvPicPr>
        <p:blipFill>
          <a:blip r:embed="rId4"/>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181235801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TextBox 5"/>
          <p:cNvSpPr txBox="1">
            <a:spLocks noChangeArrowheads="1"/>
          </p:cNvSpPr>
          <p:nvPr/>
        </p:nvSpPr>
        <p:spPr bwMode="auto">
          <a:xfrm>
            <a:off x="152400" y="4953000"/>
            <a:ext cx="2057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1600" dirty="0">
              <a:latin typeface="Calibri"/>
              <a:cs typeface="Calibri"/>
            </a:endParaRPr>
          </a:p>
        </p:txBody>
      </p:sp>
      <p:grpSp>
        <p:nvGrpSpPr>
          <p:cNvPr id="5" name="Group 4"/>
          <p:cNvGrpSpPr/>
          <p:nvPr/>
        </p:nvGrpSpPr>
        <p:grpSpPr>
          <a:xfrm>
            <a:off x="2438400" y="1447800"/>
            <a:ext cx="6705600" cy="4644479"/>
            <a:chOff x="2514600" y="1476895"/>
            <a:chExt cx="6705600" cy="4923905"/>
          </a:xfrm>
        </p:grpSpPr>
        <p:pic>
          <p:nvPicPr>
            <p:cNvPr id="61441" name="Picture 1"/>
            <p:cNvPicPr>
              <a:picLocks noChangeAspect="1"/>
            </p:cNvPicPr>
            <p:nvPr/>
          </p:nvPicPr>
          <p:blipFill rotWithShape="1">
            <a:blip r:embed="rId3">
              <a:extLst>
                <a:ext uri="{28A0092B-C50C-407E-A947-70E740481C1C}">
                  <a14:useLocalDpi xmlns:a14="http://schemas.microsoft.com/office/drawing/2010/main" val="0"/>
                </a:ext>
              </a:extLst>
            </a:blip>
            <a:srcRect l="1941" t="3900" r="1629"/>
            <a:stretch/>
          </p:blipFill>
          <p:spPr bwMode="auto">
            <a:xfrm>
              <a:off x="2590800" y="1476895"/>
              <a:ext cx="6629400" cy="317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Box 3"/>
            <p:cNvSpPr txBox="1">
              <a:spLocks noChangeArrowheads="1"/>
            </p:cNvSpPr>
            <p:nvPr/>
          </p:nvSpPr>
          <p:spPr bwMode="auto">
            <a:xfrm>
              <a:off x="3733800" y="2362200"/>
              <a:ext cx="2514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i="1" dirty="0" smtClean="0">
                  <a:latin typeface="Arial"/>
                  <a:cs typeface="Arial"/>
                </a:rPr>
                <a:t>Upper Limb</a:t>
              </a:r>
              <a:endParaRPr lang="en-US" sz="2000" i="1" dirty="0">
                <a:latin typeface="Arial"/>
                <a:cs typeface="Arial"/>
              </a:endParaRPr>
            </a:p>
          </p:txBody>
        </p:sp>
        <p:pic>
          <p:nvPicPr>
            <p:cNvPr id="61444" name="Picture 4" descr="2012_mccarthy_etal_GRL_submitted_Page_16.jpg"/>
            <p:cNvPicPr>
              <a:picLocks noChangeAspect="1"/>
            </p:cNvPicPr>
            <p:nvPr/>
          </p:nvPicPr>
          <p:blipFill rotWithShape="1">
            <a:blip r:embed="rId4">
              <a:extLst>
                <a:ext uri="{28A0092B-C50C-407E-A947-70E740481C1C}">
                  <a14:useLocalDpi xmlns:a14="http://schemas.microsoft.com/office/drawing/2010/main" val="0"/>
                </a:ext>
              </a:extLst>
            </a:blip>
            <a:srcRect l="11957" t="46390" r="11201" b="32156"/>
            <a:stretch/>
          </p:blipFill>
          <p:spPr bwMode="auto">
            <a:xfrm>
              <a:off x="2514600" y="4446951"/>
              <a:ext cx="6553200" cy="195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Box 6"/>
            <p:cNvSpPr txBox="1">
              <a:spLocks noChangeArrowheads="1"/>
            </p:cNvSpPr>
            <p:nvPr/>
          </p:nvSpPr>
          <p:spPr bwMode="auto">
            <a:xfrm>
              <a:off x="3733800" y="3200400"/>
              <a:ext cx="2743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i="1" dirty="0" smtClean="0">
                  <a:latin typeface="Arial"/>
                  <a:cs typeface="Arial"/>
                </a:rPr>
                <a:t>Lower Limb</a:t>
              </a:r>
              <a:endParaRPr lang="en-US" sz="2000" i="1" dirty="0">
                <a:latin typeface="Arial"/>
                <a:cs typeface="Arial"/>
              </a:endParaRPr>
            </a:p>
          </p:txBody>
        </p:sp>
      </p:grpSp>
      <p:sp>
        <p:nvSpPr>
          <p:cNvPr id="61447" name="TextBox 7"/>
          <p:cNvSpPr txBox="1">
            <a:spLocks noChangeArrowheads="1"/>
          </p:cNvSpPr>
          <p:nvPr/>
        </p:nvSpPr>
        <p:spPr bwMode="auto">
          <a:xfrm>
            <a:off x="1011057" y="6415445"/>
            <a:ext cx="27844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kumimoji="1" lang="en-US" sz="2000" i="1" dirty="0">
                <a:solidFill>
                  <a:srgbClr val="000000"/>
                </a:solidFill>
                <a:latin typeface="Arial" charset="0"/>
                <a:ea typeface="ヒラギノ角ゴ Pro W3" charset="0"/>
                <a:cs typeface="ヒラギノ角ゴ Pro W3" charset="0"/>
              </a:rPr>
              <a:t>McCarthy et al. (2012)</a:t>
            </a:r>
          </a:p>
        </p:txBody>
      </p:sp>
      <p:sp>
        <p:nvSpPr>
          <p:cNvPr id="2" name="Slide Number Placeholder 1"/>
          <p:cNvSpPr>
            <a:spLocks noGrp="1"/>
          </p:cNvSpPr>
          <p:nvPr>
            <p:ph type="sldNum" sz="quarter" idx="11"/>
          </p:nvPr>
        </p:nvSpPr>
        <p:spPr/>
        <p:txBody>
          <a:bodyPr/>
          <a:lstStyle/>
          <a:p>
            <a:fld id="{C96EBABF-AC08-7A4B-8A24-5DF45D8D5A35}" type="slidenum">
              <a:rPr lang="en-US" smtClean="0"/>
              <a:pPr/>
              <a:t>17</a:t>
            </a:fld>
            <a:endParaRPr lang="en-US" dirty="0"/>
          </a:p>
        </p:txBody>
      </p:sp>
      <p:sp>
        <p:nvSpPr>
          <p:cNvPr id="3" name="TextBox 2"/>
          <p:cNvSpPr txBox="1"/>
          <p:nvPr/>
        </p:nvSpPr>
        <p:spPr>
          <a:xfrm>
            <a:off x="152400" y="-15979"/>
            <a:ext cx="8991600" cy="1077218"/>
          </a:xfrm>
          <a:prstGeom prst="rect">
            <a:avLst/>
          </a:prstGeom>
          <a:noFill/>
        </p:spPr>
        <p:txBody>
          <a:bodyPr wrap="square" rtlCol="0">
            <a:spAutoFit/>
          </a:bodyPr>
          <a:lstStyle/>
          <a:p>
            <a:r>
              <a:rPr lang="en-US" sz="3200" b="1" dirty="0" smtClean="0">
                <a:solidFill>
                  <a:srgbClr val="000090"/>
                </a:solidFill>
                <a:latin typeface="Arial"/>
                <a:cs typeface="Arial"/>
              </a:rPr>
              <a:t>Understanding the state of the MOC at the 26°N array and its forcing</a:t>
            </a:r>
            <a:endParaRPr lang="en-US" sz="3200" b="1" dirty="0">
              <a:solidFill>
                <a:srgbClr val="000090"/>
              </a:solidFill>
              <a:latin typeface="Arial"/>
              <a:cs typeface="Arial"/>
            </a:endParaRPr>
          </a:p>
        </p:txBody>
      </p:sp>
      <p:sp>
        <p:nvSpPr>
          <p:cNvPr id="4" name="TextBox 3"/>
          <p:cNvSpPr txBox="1"/>
          <p:nvPr/>
        </p:nvSpPr>
        <p:spPr>
          <a:xfrm>
            <a:off x="0" y="990600"/>
            <a:ext cx="9144000" cy="400110"/>
          </a:xfrm>
          <a:prstGeom prst="rect">
            <a:avLst/>
          </a:prstGeom>
          <a:noFill/>
        </p:spPr>
        <p:txBody>
          <a:bodyPr wrap="square" rtlCol="0">
            <a:spAutoFit/>
          </a:bodyPr>
          <a:lstStyle/>
          <a:p>
            <a:pPr algn="ctr"/>
            <a:r>
              <a:rPr lang="en-US" sz="2000" u="sng" dirty="0" smtClean="0">
                <a:latin typeface="Arial"/>
                <a:cs typeface="Arial"/>
              </a:rPr>
              <a:t>MOC variability forced by internal density changes in the ocean</a:t>
            </a:r>
            <a:endParaRPr lang="en-US" sz="2000" u="sng" dirty="0">
              <a:latin typeface="Arial"/>
              <a:cs typeface="Arial"/>
            </a:endParaRPr>
          </a:p>
        </p:txBody>
      </p:sp>
      <p:sp>
        <p:nvSpPr>
          <p:cNvPr id="14" name="TextBox 13"/>
          <p:cNvSpPr txBox="1"/>
          <p:nvPr/>
        </p:nvSpPr>
        <p:spPr>
          <a:xfrm>
            <a:off x="152400" y="1384430"/>
            <a:ext cx="2362200" cy="4785926"/>
          </a:xfrm>
          <a:prstGeom prst="rect">
            <a:avLst/>
          </a:prstGeom>
          <a:noFill/>
          <a:ln w="19050" cmpd="sng">
            <a:solidFill>
              <a:srgbClr val="B60000"/>
            </a:solidFill>
          </a:ln>
        </p:spPr>
        <p:txBody>
          <a:bodyPr wrap="square" rtlCol="0">
            <a:spAutoFit/>
          </a:bodyPr>
          <a:lstStyle/>
          <a:p>
            <a:pPr marL="114300" indent="-114300">
              <a:spcBef>
                <a:spcPts val="600"/>
              </a:spcBef>
              <a:buFont typeface="Arial"/>
              <a:buChar char="•"/>
            </a:pPr>
            <a:r>
              <a:rPr lang="en-US" sz="1500" dirty="0" smtClean="0">
                <a:solidFill>
                  <a:srgbClr val="C00000"/>
                </a:solidFill>
                <a:latin typeface="Arial"/>
                <a:cs typeface="Arial"/>
              </a:rPr>
              <a:t>The MOC showed a pronounced decrease in the winter on 2009 (6 Sv below average).</a:t>
            </a:r>
          </a:p>
          <a:p>
            <a:pPr marL="114300" indent="-114300">
              <a:spcBef>
                <a:spcPts val="600"/>
              </a:spcBef>
              <a:buFont typeface="Arial"/>
              <a:buChar char="•"/>
            </a:pPr>
            <a:r>
              <a:rPr lang="en-US" sz="1500" dirty="0" smtClean="0">
                <a:solidFill>
                  <a:srgbClr val="C00000"/>
                </a:solidFill>
                <a:latin typeface="Arial"/>
                <a:cs typeface="Arial"/>
              </a:rPr>
              <a:t>The MOC decrease was largely due to mid-ocean transport changes.</a:t>
            </a:r>
          </a:p>
          <a:p>
            <a:pPr marL="114300" indent="-114300">
              <a:spcBef>
                <a:spcPts val="600"/>
              </a:spcBef>
              <a:buFont typeface="Arial"/>
              <a:buChar char="•"/>
            </a:pPr>
            <a:r>
              <a:rPr lang="en-US" sz="1500" dirty="0" smtClean="0">
                <a:solidFill>
                  <a:srgbClr val="C00000"/>
                </a:solidFill>
                <a:latin typeface="Arial"/>
                <a:cs typeface="Arial"/>
              </a:rPr>
              <a:t>Interannual variability in the deepest part of the ocean is not always in phase.</a:t>
            </a:r>
          </a:p>
          <a:p>
            <a:pPr marL="114300" indent="-114300">
              <a:spcBef>
                <a:spcPts val="600"/>
              </a:spcBef>
              <a:buFont typeface="Arial"/>
              <a:buChar char="•"/>
            </a:pPr>
            <a:r>
              <a:rPr lang="en-US" sz="1500" dirty="0" smtClean="0">
                <a:solidFill>
                  <a:srgbClr val="C00000"/>
                </a:solidFill>
                <a:latin typeface="Arial"/>
                <a:cs typeface="Arial"/>
              </a:rPr>
              <a:t>Thermocline </a:t>
            </a:r>
            <a:r>
              <a:rPr lang="en-US" sz="1500" dirty="0">
                <a:solidFill>
                  <a:srgbClr val="C00000"/>
                </a:solidFill>
                <a:latin typeface="Arial"/>
                <a:cs typeface="Arial"/>
              </a:rPr>
              <a:t>depth in west drives </a:t>
            </a:r>
            <a:r>
              <a:rPr lang="en-US" sz="1500" dirty="0" err="1">
                <a:solidFill>
                  <a:srgbClr val="C00000"/>
                </a:solidFill>
                <a:latin typeface="Arial"/>
                <a:cs typeface="Arial"/>
              </a:rPr>
              <a:t>interannual</a:t>
            </a:r>
            <a:r>
              <a:rPr lang="en-US" sz="1500" dirty="0">
                <a:solidFill>
                  <a:srgbClr val="C00000"/>
                </a:solidFill>
                <a:latin typeface="Arial"/>
                <a:cs typeface="Arial"/>
              </a:rPr>
              <a:t> </a:t>
            </a:r>
            <a:r>
              <a:rPr lang="en-US" sz="1500" dirty="0" smtClean="0">
                <a:solidFill>
                  <a:srgbClr val="C00000"/>
                </a:solidFill>
                <a:latin typeface="Arial"/>
                <a:cs typeface="Arial"/>
              </a:rPr>
              <a:t>variability.</a:t>
            </a:r>
          </a:p>
          <a:p>
            <a:pPr marL="114300" indent="-114300">
              <a:spcBef>
                <a:spcPts val="600"/>
              </a:spcBef>
              <a:buFont typeface="Arial"/>
              <a:buChar char="•"/>
            </a:pPr>
            <a:r>
              <a:rPr lang="en-US" sz="1500" dirty="0" smtClean="0">
                <a:solidFill>
                  <a:srgbClr val="C00000"/>
                </a:solidFill>
                <a:latin typeface="Arial"/>
                <a:cs typeface="Arial"/>
              </a:rPr>
              <a:t>MOC decline in deep water driven by reduction in lowest layer southward transport.</a:t>
            </a:r>
            <a:endParaRPr lang="en-US" sz="1500" dirty="0">
              <a:solidFill>
                <a:srgbClr val="C00000"/>
              </a:solidFill>
              <a:latin typeface="Arial"/>
              <a:cs typeface="Arial"/>
            </a:endParaRPr>
          </a:p>
        </p:txBody>
      </p:sp>
      <p:sp>
        <p:nvSpPr>
          <p:cNvPr id="6" name="TextBox 5"/>
          <p:cNvSpPr txBox="1"/>
          <p:nvPr/>
        </p:nvSpPr>
        <p:spPr>
          <a:xfrm>
            <a:off x="2743200" y="4267200"/>
            <a:ext cx="228600" cy="169277"/>
          </a:xfrm>
          <a:prstGeom prst="rect">
            <a:avLst/>
          </a:prstGeom>
          <a:solidFill>
            <a:schemeClr val="bg1"/>
          </a:solidFill>
        </p:spPr>
        <p:txBody>
          <a:bodyPr wrap="square" rtlCol="0">
            <a:spAutoFit/>
          </a:bodyPr>
          <a:lstStyle/>
          <a:p>
            <a:endParaRPr lang="en-US" sz="500" dirty="0"/>
          </a:p>
        </p:txBody>
      </p:sp>
      <p:sp>
        <p:nvSpPr>
          <p:cNvPr id="15" name="TextBox 14"/>
          <p:cNvSpPr txBox="1"/>
          <p:nvPr/>
        </p:nvSpPr>
        <p:spPr>
          <a:xfrm>
            <a:off x="8991600" y="4419600"/>
            <a:ext cx="228600" cy="169277"/>
          </a:xfrm>
          <a:prstGeom prst="rect">
            <a:avLst/>
          </a:prstGeom>
          <a:solidFill>
            <a:schemeClr val="bg1"/>
          </a:solidFill>
        </p:spPr>
        <p:txBody>
          <a:bodyPr wrap="square" rtlCol="0">
            <a:spAutoFit/>
          </a:bodyPr>
          <a:lstStyle/>
          <a:p>
            <a:endParaRPr lang="en-US" sz="500" dirty="0"/>
          </a:p>
        </p:txBody>
      </p:sp>
      <p:sp>
        <p:nvSpPr>
          <p:cNvPr id="16" name="TextBox 15"/>
          <p:cNvSpPr txBox="1"/>
          <p:nvPr/>
        </p:nvSpPr>
        <p:spPr>
          <a:xfrm>
            <a:off x="5805271" y="6415445"/>
            <a:ext cx="2329006" cy="400110"/>
          </a:xfrm>
          <a:prstGeom prst="rect">
            <a:avLst/>
          </a:prstGeom>
          <a:noFill/>
        </p:spPr>
        <p:txBody>
          <a:bodyPr wrap="none" rtlCol="0">
            <a:spAutoFit/>
          </a:bodyPr>
          <a:lstStyle/>
          <a:p>
            <a:r>
              <a:rPr kumimoji="1" lang="en-US" sz="2000" i="1" dirty="0" err="1">
                <a:solidFill>
                  <a:srgbClr val="000000"/>
                </a:solidFill>
                <a:latin typeface="Arial" charset="0"/>
                <a:ea typeface="ヒラギノ角ゴ Pro W3" charset="0"/>
                <a:cs typeface="ヒラギノ角ゴ Pro W3" charset="0"/>
              </a:rPr>
              <a:t>Smeed</a:t>
            </a:r>
            <a:r>
              <a:rPr kumimoji="1" lang="en-US" sz="2000" i="1" dirty="0">
                <a:solidFill>
                  <a:srgbClr val="000000"/>
                </a:solidFill>
                <a:latin typeface="Arial" charset="0"/>
                <a:ea typeface="ヒラギノ角ゴ Pro W3" charset="0"/>
                <a:cs typeface="ヒラギノ角ゴ Pro W3" charset="0"/>
              </a:rPr>
              <a:t> et al, 2014</a:t>
            </a:r>
          </a:p>
        </p:txBody>
      </p:sp>
      <p:sp>
        <p:nvSpPr>
          <p:cNvPr id="7" name="Rectangle 6"/>
          <p:cNvSpPr/>
          <p:nvPr/>
        </p:nvSpPr>
        <p:spPr>
          <a:xfrm>
            <a:off x="152400" y="6092279"/>
            <a:ext cx="8839200" cy="369332"/>
          </a:xfrm>
          <a:prstGeom prst="rect">
            <a:avLst/>
          </a:prstGeom>
        </p:spPr>
        <p:txBody>
          <a:bodyPr wrap="square">
            <a:spAutoFit/>
          </a:bodyPr>
          <a:lstStyle/>
          <a:p>
            <a:pPr marL="114300" indent="-114300">
              <a:spcBef>
                <a:spcPts val="600"/>
              </a:spcBef>
              <a:buFont typeface="Arial"/>
              <a:buChar char="•"/>
            </a:pPr>
            <a:r>
              <a:rPr lang="en-US" dirty="0">
                <a:solidFill>
                  <a:srgbClr val="C00000"/>
                </a:solidFill>
                <a:latin typeface="Arial"/>
                <a:cs typeface="Arial"/>
              </a:rPr>
              <a:t>The annual cycle was removed from all the MOC components of the 26°N array.</a:t>
            </a:r>
          </a:p>
        </p:txBody>
      </p:sp>
      <p:pic>
        <p:nvPicPr>
          <p:cNvPr id="18" name="Picture 17"/>
          <p:cNvPicPr>
            <a:picLocks noChangeAspect="1"/>
          </p:cNvPicPr>
          <p:nvPr/>
        </p:nvPicPr>
        <p:blipFill>
          <a:blip r:embed="rId5"/>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291049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906" y="6342616"/>
            <a:ext cx="8657339" cy="400110"/>
          </a:xfrm>
          <a:prstGeom prst="rect">
            <a:avLst/>
          </a:prstGeom>
          <a:noFill/>
        </p:spPr>
        <p:txBody>
          <a:bodyPr wrap="none" rtlCol="0">
            <a:spAutoFit/>
          </a:bodyPr>
          <a:lstStyle/>
          <a:p>
            <a:r>
              <a:rPr kumimoji="1" lang="en-US" sz="2000" i="1" dirty="0" err="1">
                <a:solidFill>
                  <a:srgbClr val="000000"/>
                </a:solidFill>
                <a:latin typeface="Arial" charset="0"/>
                <a:ea typeface="ヒラギノ角ゴ Pro W3" charset="0"/>
                <a:cs typeface="ヒラギノ角ゴ Pro W3" charset="0"/>
              </a:rPr>
              <a:t>Rayner</a:t>
            </a:r>
            <a:r>
              <a:rPr kumimoji="1" lang="en-US" sz="2000" i="1" dirty="0">
                <a:solidFill>
                  <a:srgbClr val="000000"/>
                </a:solidFill>
                <a:latin typeface="Arial" charset="0"/>
                <a:ea typeface="ヒラギノ角ゴ Pro W3" charset="0"/>
                <a:cs typeface="ヒラギノ角ゴ Pro W3" charset="0"/>
              </a:rPr>
              <a:t> et al., 2011</a:t>
            </a:r>
            <a:r>
              <a:rPr lang="en-US" dirty="0" smtClean="0"/>
              <a:t>, DSR, “Monitoring the Atlantic Meridional Overturning Circulation” </a:t>
            </a:r>
            <a:endParaRPr lang="en-US" dirty="0"/>
          </a:p>
        </p:txBody>
      </p:sp>
      <p:sp>
        <p:nvSpPr>
          <p:cNvPr id="4" name="TextBox 3"/>
          <p:cNvSpPr txBox="1"/>
          <p:nvPr/>
        </p:nvSpPr>
        <p:spPr>
          <a:xfrm>
            <a:off x="215608" y="619847"/>
            <a:ext cx="2099602" cy="2308324"/>
          </a:xfrm>
          <a:prstGeom prst="rect">
            <a:avLst/>
          </a:prstGeom>
          <a:noFill/>
        </p:spPr>
        <p:txBody>
          <a:bodyPr wrap="square" rtlCol="0">
            <a:spAutoFit/>
          </a:bodyPr>
          <a:lstStyle/>
          <a:p>
            <a:r>
              <a:rPr lang="en-US" sz="2400" dirty="0" smtClean="0"/>
              <a:t>OCCAM 0.25° resolution model used as Observation Simulation Experiment</a:t>
            </a:r>
            <a:endParaRPr lang="en-US" sz="2400" dirty="0"/>
          </a:p>
        </p:txBody>
      </p:sp>
      <p:sp>
        <p:nvSpPr>
          <p:cNvPr id="5" name="TextBox 4"/>
          <p:cNvSpPr txBox="1"/>
          <p:nvPr/>
        </p:nvSpPr>
        <p:spPr>
          <a:xfrm>
            <a:off x="160906" y="3087055"/>
            <a:ext cx="2714956" cy="461665"/>
          </a:xfrm>
          <a:prstGeom prst="rect">
            <a:avLst/>
          </a:prstGeom>
          <a:noFill/>
        </p:spPr>
        <p:txBody>
          <a:bodyPr wrap="none" rtlCol="0">
            <a:spAutoFit/>
          </a:bodyPr>
          <a:lstStyle/>
          <a:p>
            <a:r>
              <a:rPr lang="en-US" sz="2400" b="1" dirty="0" smtClean="0">
                <a:solidFill>
                  <a:srgbClr val="0000FF"/>
                </a:solidFill>
                <a:effectLst>
                  <a:outerShdw blurRad="38100" dist="38100" dir="2700000" algn="tl">
                    <a:srgbClr val="000000">
                      <a:alpha val="43137"/>
                    </a:srgbClr>
                  </a:outerShdw>
                </a:effectLst>
              </a:rPr>
              <a:t>Model MOC “truth”</a:t>
            </a:r>
            <a:endParaRPr lang="en-US" sz="2400" b="1" dirty="0">
              <a:solidFill>
                <a:srgbClr val="0000FF"/>
              </a:solidFill>
              <a:effectLst>
                <a:outerShdw blurRad="38100" dist="38100" dir="2700000" algn="tl">
                  <a:srgbClr val="000000">
                    <a:alpha val="43137"/>
                  </a:srgbClr>
                </a:outerShdw>
              </a:effectLst>
            </a:endParaRPr>
          </a:p>
        </p:txBody>
      </p:sp>
      <p:sp>
        <p:nvSpPr>
          <p:cNvPr id="6" name="TextBox 5"/>
          <p:cNvSpPr txBox="1"/>
          <p:nvPr/>
        </p:nvSpPr>
        <p:spPr>
          <a:xfrm>
            <a:off x="160906" y="3816789"/>
            <a:ext cx="2687304" cy="461665"/>
          </a:xfrm>
          <a:prstGeom prst="rect">
            <a:avLst/>
          </a:prstGeom>
          <a:noFill/>
        </p:spPr>
        <p:txBody>
          <a:bodyPr wrap="none" rtlCol="0">
            <a:spAutoFit/>
          </a:bodyPr>
          <a:lstStyle/>
          <a:p>
            <a:r>
              <a:rPr lang="en-US" sz="2400" b="1" dirty="0" smtClean="0">
                <a:solidFill>
                  <a:srgbClr val="FF0000"/>
                </a:solidFill>
                <a:effectLst>
                  <a:outerShdw blurRad="38100" dist="38100" dir="2700000" algn="tl">
                    <a:srgbClr val="000000">
                      <a:alpha val="43137"/>
                    </a:srgbClr>
                  </a:outerShdw>
                </a:effectLst>
              </a:rPr>
              <a:t>Observational MOC</a:t>
            </a:r>
            <a:endParaRPr lang="en-US" sz="2400" b="1" dirty="0">
              <a:solidFill>
                <a:srgbClr val="FF0000"/>
              </a:solidFill>
              <a:effectLst>
                <a:outerShdw blurRad="38100" dist="38100" dir="2700000" algn="tl">
                  <a:srgbClr val="000000">
                    <a:alpha val="43137"/>
                  </a:srgbClr>
                </a:outerShdw>
              </a:effectLst>
            </a:endParaRPr>
          </a:p>
        </p:txBody>
      </p:sp>
      <p:sp>
        <p:nvSpPr>
          <p:cNvPr id="7" name="TextBox 6"/>
          <p:cNvSpPr txBox="1"/>
          <p:nvPr/>
        </p:nvSpPr>
        <p:spPr>
          <a:xfrm>
            <a:off x="215608" y="4894242"/>
            <a:ext cx="2315508" cy="461665"/>
          </a:xfrm>
          <a:prstGeom prst="rect">
            <a:avLst/>
          </a:prstGeom>
          <a:noFill/>
        </p:spPr>
        <p:txBody>
          <a:bodyPr wrap="none" rtlCol="0">
            <a:spAutoFit/>
          </a:bodyPr>
          <a:lstStyle/>
          <a:p>
            <a:r>
              <a:rPr lang="en-US" sz="2400" b="1" dirty="0" err="1" smtClean="0">
                <a:solidFill>
                  <a:srgbClr val="008000"/>
                </a:solidFill>
                <a:effectLst>
                  <a:outerShdw blurRad="38100" dist="38100" dir="2700000" algn="tl">
                    <a:srgbClr val="000000">
                      <a:alpha val="43137"/>
                    </a:srgbClr>
                  </a:outerShdw>
                </a:effectLst>
              </a:rPr>
              <a:t>Ekman</a:t>
            </a:r>
            <a:r>
              <a:rPr lang="en-US" sz="2400" b="1" dirty="0" smtClean="0">
                <a:solidFill>
                  <a:srgbClr val="008000"/>
                </a:solidFill>
                <a:effectLst>
                  <a:outerShdw blurRad="38100" dist="38100" dir="2700000" algn="tl">
                    <a:srgbClr val="000000">
                      <a:alpha val="43137"/>
                    </a:srgbClr>
                  </a:outerShdw>
                </a:effectLst>
              </a:rPr>
              <a:t> transport</a:t>
            </a:r>
            <a:endParaRPr lang="en-US" sz="2400" b="1" dirty="0">
              <a:solidFill>
                <a:srgbClr val="008000"/>
              </a:solidFill>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3"/>
          <a:stretch>
            <a:fillRect/>
          </a:stretch>
        </p:blipFill>
        <p:spPr>
          <a:xfrm>
            <a:off x="8602134" y="6324601"/>
            <a:ext cx="541865" cy="533399"/>
          </a:xfrm>
          <a:prstGeom prst="rect">
            <a:avLst/>
          </a:prstGeom>
        </p:spPr>
      </p:pic>
      <p:pic>
        <p:nvPicPr>
          <p:cNvPr id="10" name="Picture 9"/>
          <p:cNvPicPr>
            <a:picLocks noChangeAspect="1"/>
          </p:cNvPicPr>
          <p:nvPr/>
        </p:nvPicPr>
        <p:blipFill rotWithShape="1">
          <a:blip r:embed="rId4"/>
          <a:srcRect l="5146" t="37519" r="3509"/>
          <a:stretch/>
        </p:blipFill>
        <p:spPr>
          <a:xfrm>
            <a:off x="2804951" y="2526172"/>
            <a:ext cx="6237875" cy="3813579"/>
          </a:xfrm>
          <a:prstGeom prst="rect">
            <a:avLst/>
          </a:prstGeom>
        </p:spPr>
      </p:pic>
      <p:pic>
        <p:nvPicPr>
          <p:cNvPr id="2" name="Picture 1"/>
          <p:cNvPicPr>
            <a:picLocks noChangeAspect="1"/>
          </p:cNvPicPr>
          <p:nvPr/>
        </p:nvPicPr>
        <p:blipFill rotWithShape="1">
          <a:blip r:embed="rId4"/>
          <a:srcRect b="66158"/>
          <a:stretch/>
        </p:blipFill>
        <p:spPr>
          <a:xfrm>
            <a:off x="2545070" y="619367"/>
            <a:ext cx="6626839" cy="2004511"/>
          </a:xfrm>
          <a:prstGeom prst="rect">
            <a:avLst/>
          </a:prstGeom>
        </p:spPr>
      </p:pic>
      <p:sp>
        <p:nvSpPr>
          <p:cNvPr id="11" name="TextBox 10"/>
          <p:cNvSpPr txBox="1"/>
          <p:nvPr/>
        </p:nvSpPr>
        <p:spPr>
          <a:xfrm>
            <a:off x="5442442" y="5579473"/>
            <a:ext cx="1184940" cy="369332"/>
          </a:xfrm>
          <a:prstGeom prst="rect">
            <a:avLst/>
          </a:prstGeom>
          <a:noFill/>
        </p:spPr>
        <p:txBody>
          <a:bodyPr wrap="none" rtlCol="0">
            <a:spAutoFit/>
          </a:bodyPr>
          <a:lstStyle/>
          <a:p>
            <a:r>
              <a:rPr lang="en-US" dirty="0" smtClean="0"/>
              <a:t>Units of </a:t>
            </a:r>
            <a:r>
              <a:rPr lang="en-US" dirty="0" err="1" smtClean="0"/>
              <a:t>Sv</a:t>
            </a:r>
            <a:endParaRPr lang="en-US" dirty="0"/>
          </a:p>
        </p:txBody>
      </p:sp>
      <p:sp>
        <p:nvSpPr>
          <p:cNvPr id="9" name="TextBox 8"/>
          <p:cNvSpPr txBox="1"/>
          <p:nvPr/>
        </p:nvSpPr>
        <p:spPr>
          <a:xfrm>
            <a:off x="0" y="111649"/>
            <a:ext cx="9143999" cy="707886"/>
          </a:xfrm>
          <a:prstGeom prst="rect">
            <a:avLst/>
          </a:prstGeom>
          <a:noFill/>
        </p:spPr>
        <p:txBody>
          <a:bodyPr wrap="square" rtlCol="0">
            <a:spAutoFit/>
          </a:bodyPr>
          <a:lstStyle/>
          <a:p>
            <a:pPr algn="ctr"/>
            <a:r>
              <a:rPr lang="en-US" sz="4000" dirty="0" smtClean="0"/>
              <a:t>Model Evaluations</a:t>
            </a:r>
            <a:endParaRPr lang="en-US" sz="4000" dirty="0"/>
          </a:p>
        </p:txBody>
      </p:sp>
    </p:spTree>
    <p:extLst>
      <p:ext uri="{BB962C8B-B14F-4D97-AF65-F5344CB8AC3E}">
        <p14:creationId xmlns:p14="http://schemas.microsoft.com/office/powerpoint/2010/main" val="428304922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4"/>
          <p:cNvSpPr txBox="1">
            <a:spLocks noChangeArrowheads="1"/>
          </p:cNvSpPr>
          <p:nvPr/>
        </p:nvSpPr>
        <p:spPr bwMode="auto">
          <a:xfrm>
            <a:off x="5791200" y="6248400"/>
            <a:ext cx="27141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kumimoji="1" lang="en-US" sz="2000" i="1" dirty="0">
                <a:solidFill>
                  <a:srgbClr val="000000"/>
                </a:solidFill>
                <a:latin typeface="Arial" charset="0"/>
                <a:ea typeface="ヒラギノ角ゴ Pro W3" charset="0"/>
                <a:cs typeface="ヒラギノ角ゴ Pro W3" charset="0"/>
              </a:rPr>
              <a:t>Van </a:t>
            </a:r>
            <a:r>
              <a:rPr kumimoji="1" lang="en-US" sz="2000" i="1" dirty="0" err="1">
                <a:solidFill>
                  <a:srgbClr val="000000"/>
                </a:solidFill>
                <a:latin typeface="Arial" charset="0"/>
                <a:ea typeface="ヒラギノ角ゴ Pro W3" charset="0"/>
                <a:cs typeface="ヒラギノ角ゴ Pro W3" charset="0"/>
              </a:rPr>
              <a:t>Sebille</a:t>
            </a:r>
            <a:r>
              <a:rPr kumimoji="1" lang="en-US" sz="2000" i="1" dirty="0">
                <a:solidFill>
                  <a:srgbClr val="000000"/>
                </a:solidFill>
                <a:latin typeface="Arial" charset="0"/>
                <a:ea typeface="ヒラギノ角ゴ Pro W3" charset="0"/>
                <a:cs typeface="ヒラギノ角ゴ Pro W3" charset="0"/>
              </a:rPr>
              <a:t> et al 2011</a:t>
            </a:r>
          </a:p>
        </p:txBody>
      </p:sp>
      <p:sp>
        <p:nvSpPr>
          <p:cNvPr id="59399" name="Picture 8" descr="2011_van_sebille_etal_2011JC007171_ 2.eps"/>
          <p:cNvSpPr>
            <a:spLocks noChangeAspect="1"/>
          </p:cNvSpPr>
          <p:nvPr/>
        </p:nvSpPr>
        <p:spPr bwMode="auto">
          <a:xfrm>
            <a:off x="4419600" y="914400"/>
            <a:ext cx="4452938"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3" name="Group 2"/>
          <p:cNvGrpSpPr/>
          <p:nvPr/>
        </p:nvGrpSpPr>
        <p:grpSpPr>
          <a:xfrm>
            <a:off x="0" y="1297654"/>
            <a:ext cx="4648200" cy="5137150"/>
            <a:chOff x="0" y="990600"/>
            <a:chExt cx="4648200" cy="5137150"/>
          </a:xfrm>
        </p:grpSpPr>
        <p:grpSp>
          <p:nvGrpSpPr>
            <p:cNvPr id="2" name="Group 1"/>
            <p:cNvGrpSpPr/>
            <p:nvPr/>
          </p:nvGrpSpPr>
          <p:grpSpPr>
            <a:xfrm>
              <a:off x="0" y="990600"/>
              <a:ext cx="4648200" cy="5137150"/>
              <a:chOff x="0" y="990600"/>
              <a:chExt cx="4648200" cy="5137150"/>
            </a:xfrm>
          </p:grpSpPr>
          <p:pic>
            <p:nvPicPr>
              <p:cNvPr id="59395" name="Picture 7" descr="2011_van_sebille_etal_2011JC007171_11.eps"/>
              <p:cNvPicPr>
                <a:picLocks noChangeAspect="1"/>
              </p:cNvPicPr>
              <p:nvPr/>
            </p:nvPicPr>
            <p:blipFill>
              <a:blip r:embed="rId3">
                <a:extLst>
                  <a:ext uri="{28A0092B-C50C-407E-A947-70E740481C1C}">
                    <a14:useLocalDpi xmlns:a14="http://schemas.microsoft.com/office/drawing/2010/main" val="0"/>
                  </a:ext>
                </a:extLst>
              </a:blip>
              <a:srcRect l="19405" t="5728" r="18333" b="41112"/>
              <a:stretch>
                <a:fillRect/>
              </a:stretch>
            </p:blipFill>
            <p:spPr bwMode="auto">
              <a:xfrm>
                <a:off x="0" y="990600"/>
                <a:ext cx="4648200" cy="5137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9397" name="TextBox 11"/>
              <p:cNvSpPr txBox="1">
                <a:spLocks noChangeArrowheads="1"/>
              </p:cNvSpPr>
              <p:nvPr/>
            </p:nvSpPr>
            <p:spPr bwMode="auto">
              <a:xfrm>
                <a:off x="1690688" y="5253038"/>
                <a:ext cx="2770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t>Labrador Sea (58°N)</a:t>
                </a:r>
              </a:p>
            </p:txBody>
          </p:sp>
          <p:sp>
            <p:nvSpPr>
              <p:cNvPr id="59398" name="TextBox 12"/>
              <p:cNvSpPr txBox="1">
                <a:spLocks noChangeArrowheads="1"/>
              </p:cNvSpPr>
              <p:nvPr/>
            </p:nvSpPr>
            <p:spPr bwMode="auto">
              <a:xfrm>
                <a:off x="1752600" y="2743200"/>
                <a:ext cx="1935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t>Abaco (26°N)</a:t>
                </a:r>
              </a:p>
            </p:txBody>
          </p:sp>
          <p:sp>
            <p:nvSpPr>
              <p:cNvPr id="59402" name="TextBox 10"/>
              <p:cNvSpPr txBox="1">
                <a:spLocks noChangeArrowheads="1"/>
              </p:cNvSpPr>
              <p:nvPr/>
            </p:nvSpPr>
            <p:spPr bwMode="auto">
              <a:xfrm>
                <a:off x="2590800" y="3729038"/>
                <a:ext cx="1146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t>Salinity</a:t>
                </a:r>
              </a:p>
            </p:txBody>
          </p:sp>
        </p:grpSp>
        <p:sp>
          <p:nvSpPr>
            <p:cNvPr id="59401" name="TextBox 1"/>
            <p:cNvSpPr txBox="1">
              <a:spLocks noChangeArrowheads="1"/>
            </p:cNvSpPr>
            <p:nvPr/>
          </p:nvSpPr>
          <p:spPr bwMode="auto">
            <a:xfrm>
              <a:off x="1042988" y="1219200"/>
              <a:ext cx="1146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Salinity</a:t>
              </a:r>
            </a:p>
          </p:txBody>
        </p:sp>
      </p:grpSp>
      <p:grpSp>
        <p:nvGrpSpPr>
          <p:cNvPr id="5" name="Group 4"/>
          <p:cNvGrpSpPr/>
          <p:nvPr/>
        </p:nvGrpSpPr>
        <p:grpSpPr>
          <a:xfrm>
            <a:off x="4440238" y="1325568"/>
            <a:ext cx="4703762" cy="4876800"/>
            <a:chOff x="4440238" y="990600"/>
            <a:chExt cx="4703762" cy="4876800"/>
          </a:xfrm>
        </p:grpSpPr>
        <p:pic>
          <p:nvPicPr>
            <p:cNvPr id="59396" name="Picture 9" descr="2011_van_sebille_etal_2011JC007171_ 6.eps"/>
            <p:cNvPicPr>
              <a:picLocks noChangeAspect="1"/>
            </p:cNvPicPr>
            <p:nvPr/>
          </p:nvPicPr>
          <p:blipFill>
            <a:blip r:embed="rId4">
              <a:extLst>
                <a:ext uri="{28A0092B-C50C-407E-A947-70E740481C1C}">
                  <a14:useLocalDpi xmlns:a14="http://schemas.microsoft.com/office/drawing/2010/main" val="0"/>
                </a:ext>
              </a:extLst>
            </a:blip>
            <a:srcRect l="21381" t="6299" r="19324" b="70348"/>
            <a:stretch>
              <a:fillRect/>
            </a:stretch>
          </p:blipFill>
          <p:spPr bwMode="auto">
            <a:xfrm>
              <a:off x="4440238" y="3470275"/>
              <a:ext cx="4703762" cy="2397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4451350" y="990600"/>
              <a:ext cx="4692650" cy="2747963"/>
              <a:chOff x="4451350" y="990600"/>
              <a:chExt cx="4692650" cy="2747963"/>
            </a:xfrm>
          </p:grpSpPr>
          <p:pic>
            <p:nvPicPr>
              <p:cNvPr id="59400" name="Picture 8" descr="2011_van_sebille_etal_2011JC007171_ 2.eps"/>
              <p:cNvPicPr>
                <a:picLocks noChangeAspect="1"/>
              </p:cNvPicPr>
              <p:nvPr/>
            </p:nvPicPr>
            <p:blipFill>
              <a:blip r:embed="rId5">
                <a:extLst>
                  <a:ext uri="{28A0092B-C50C-407E-A947-70E740481C1C}">
                    <a14:useLocalDpi xmlns:a14="http://schemas.microsoft.com/office/drawing/2010/main" val="0"/>
                  </a:ext>
                </a:extLst>
              </a:blip>
              <a:srcRect l="18910" t="6493" r="19322" b="67923"/>
              <a:stretch>
                <a:fillRect/>
              </a:stretch>
            </p:blipFill>
            <p:spPr bwMode="auto">
              <a:xfrm>
                <a:off x="4451350" y="990600"/>
                <a:ext cx="4692650" cy="2514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9403" name="TextBox 11"/>
              <p:cNvSpPr txBox="1">
                <a:spLocks noChangeArrowheads="1"/>
              </p:cNvSpPr>
              <p:nvPr/>
            </p:nvSpPr>
            <p:spPr bwMode="auto">
              <a:xfrm>
                <a:off x="4991100" y="3276600"/>
                <a:ext cx="3509963"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Salinity Anomaly at Abaco</a:t>
                </a:r>
              </a:p>
            </p:txBody>
          </p:sp>
        </p:grpSp>
      </p:grpSp>
      <p:sp>
        <p:nvSpPr>
          <p:cNvPr id="59404" name="TextBox 2"/>
          <p:cNvSpPr txBox="1">
            <a:spLocks noChangeArrowheads="1"/>
          </p:cNvSpPr>
          <p:nvPr/>
        </p:nvSpPr>
        <p:spPr bwMode="auto">
          <a:xfrm>
            <a:off x="20142" y="898466"/>
            <a:ext cx="91238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u="sng" dirty="0"/>
              <a:t>Anomalies in the Labrador Sea &lt;</a:t>
            </a:r>
            <a:r>
              <a:rPr lang="en-US" u="sng" dirty="0" smtClean="0"/>
              <a:t> </a:t>
            </a:r>
            <a:r>
              <a:rPr lang="en-US" u="sng" dirty="0"/>
              <a:t>50% and appear at Abaco 9 years later</a:t>
            </a:r>
          </a:p>
        </p:txBody>
      </p:sp>
      <p:sp>
        <p:nvSpPr>
          <p:cNvPr id="14" name="TextBox 3"/>
          <p:cNvSpPr txBox="1">
            <a:spLocks noChangeArrowheads="1"/>
          </p:cNvSpPr>
          <p:nvPr/>
        </p:nvSpPr>
        <p:spPr bwMode="auto">
          <a:xfrm>
            <a:off x="20142" y="28273"/>
            <a:ext cx="8991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dirty="0" smtClean="0">
                <a:solidFill>
                  <a:srgbClr val="000090"/>
                </a:solidFill>
                <a:latin typeface="Arial"/>
                <a:cs typeface="Arial"/>
              </a:rPr>
              <a:t>Model Evaluations: Deep </a:t>
            </a:r>
            <a:r>
              <a:rPr lang="en-US" sz="2800" b="1" dirty="0">
                <a:solidFill>
                  <a:srgbClr val="000090"/>
                </a:solidFill>
                <a:latin typeface="Arial"/>
                <a:cs typeface="Arial"/>
              </a:rPr>
              <a:t>Ocean Water Mass Transformations and Pathways</a:t>
            </a:r>
          </a:p>
        </p:txBody>
      </p:sp>
      <p:pic>
        <p:nvPicPr>
          <p:cNvPr id="19" name="Picture 18"/>
          <p:cNvPicPr>
            <a:picLocks noChangeAspect="1"/>
          </p:cNvPicPr>
          <p:nvPr/>
        </p:nvPicPr>
        <p:blipFill>
          <a:blip r:embed="rId6"/>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2983611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7300" dirty="0" smtClean="0"/>
              <a:t>WBTS GOALS</a:t>
            </a:r>
            <a:endParaRPr lang="en-US" dirty="0"/>
          </a:p>
        </p:txBody>
      </p:sp>
      <p:sp>
        <p:nvSpPr>
          <p:cNvPr id="3" name="Content Placeholder 2"/>
          <p:cNvSpPr>
            <a:spLocks noGrp="1"/>
          </p:cNvSpPr>
          <p:nvPr>
            <p:ph idx="1"/>
          </p:nvPr>
        </p:nvSpPr>
        <p:spPr>
          <a:xfrm>
            <a:off x="457200" y="1417638"/>
            <a:ext cx="8229600" cy="5239734"/>
          </a:xfrm>
        </p:spPr>
        <p:txBody>
          <a:bodyPr>
            <a:normAutofit fontScale="85000" lnSpcReduction="10000"/>
          </a:bodyPr>
          <a:lstStyle/>
          <a:p>
            <a:pPr>
              <a:lnSpc>
                <a:spcPct val="110000"/>
              </a:lnSpc>
            </a:pPr>
            <a:r>
              <a:rPr lang="en-US" dirty="0" smtClean="0"/>
              <a:t>Monitoring the intensity of the Florida Current and the Antilles Current as an index of </a:t>
            </a:r>
            <a:r>
              <a:rPr lang="en-US" dirty="0" err="1" smtClean="0"/>
              <a:t>interannual</a:t>
            </a:r>
            <a:r>
              <a:rPr lang="en-US" dirty="0" smtClean="0"/>
              <a:t> variability in the strength of the subtropical gyre.</a:t>
            </a:r>
          </a:p>
          <a:p>
            <a:pPr lvl="0">
              <a:lnSpc>
                <a:spcPct val="110000"/>
              </a:lnSpc>
            </a:pPr>
            <a:r>
              <a:rPr lang="en-US" dirty="0" smtClean="0"/>
              <a:t>Monitoring </a:t>
            </a:r>
            <a:r>
              <a:rPr lang="en-US" dirty="0"/>
              <a:t>of the DWBC for water-mass and transport signatures related to changes in the strengths and regions of high latitude water mass formation in the North Atlantic.</a:t>
            </a:r>
          </a:p>
          <a:p>
            <a:pPr lvl="0">
              <a:lnSpc>
                <a:spcPct val="110000"/>
              </a:lnSpc>
            </a:pPr>
            <a:r>
              <a:rPr lang="en-US" dirty="0"/>
              <a:t>Providing the western boundary endpoint of a subtropical </a:t>
            </a:r>
            <a:r>
              <a:rPr lang="en-US" dirty="0" err="1"/>
              <a:t>Meridional</a:t>
            </a:r>
            <a:r>
              <a:rPr lang="en-US" dirty="0"/>
              <a:t> Overturning Circulation and heat transport monitoring array designed to measure the </a:t>
            </a:r>
            <a:r>
              <a:rPr lang="en-US" dirty="0" err="1"/>
              <a:t>thermohaline</a:t>
            </a:r>
            <a:r>
              <a:rPr lang="en-US" dirty="0"/>
              <a:t> overturning circulation at 26.5</a:t>
            </a:r>
            <a:r>
              <a:rPr lang="en-US" dirty="0">
                <a:sym typeface="Symbol"/>
              </a:rPr>
              <a:t></a:t>
            </a:r>
            <a:r>
              <a:rPr lang="en-US" dirty="0"/>
              <a:t>N and the time varying </a:t>
            </a:r>
            <a:r>
              <a:rPr lang="en-US" dirty="0" err="1"/>
              <a:t>meridional</a:t>
            </a:r>
            <a:r>
              <a:rPr lang="en-US" dirty="0"/>
              <a:t> heat transport.</a:t>
            </a:r>
          </a:p>
          <a:p>
            <a:pPr marL="0" indent="0">
              <a:buNone/>
            </a:pPr>
            <a:endParaRPr lang="en-US" dirty="0"/>
          </a:p>
        </p:txBody>
      </p:sp>
      <p:pic>
        <p:nvPicPr>
          <p:cNvPr id="4" name="Picture 3"/>
          <p:cNvPicPr>
            <a:picLocks noChangeAspect="1"/>
          </p:cNvPicPr>
          <p:nvPr/>
        </p:nvPicPr>
        <p:blipFill>
          <a:blip r:embed="rId2"/>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341103091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42" y="274637"/>
            <a:ext cx="2887977" cy="3913107"/>
          </a:xfrm>
        </p:spPr>
        <p:txBody>
          <a:bodyPr>
            <a:normAutofit/>
          </a:bodyPr>
          <a:lstStyle/>
          <a:p>
            <a:r>
              <a:rPr lang="en-US" sz="4000" dirty="0" smtClean="0"/>
              <a:t>WBTS data used for Climate Assessments</a:t>
            </a:r>
            <a:endParaRPr lang="en-US" sz="4000" dirty="0"/>
          </a:p>
        </p:txBody>
      </p:sp>
      <p:pic>
        <p:nvPicPr>
          <p:cNvPr id="4" name="Picture 3" descr="final_draft_figure_Chap3_fig11_with_label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4361" y="0"/>
            <a:ext cx="6167597" cy="6858000"/>
          </a:xfrm>
          <a:prstGeom prst="rect">
            <a:avLst/>
          </a:prstGeom>
        </p:spPr>
      </p:pic>
      <p:sp>
        <p:nvSpPr>
          <p:cNvPr id="5" name="TextBox 4"/>
          <p:cNvSpPr txBox="1"/>
          <p:nvPr/>
        </p:nvSpPr>
        <p:spPr>
          <a:xfrm>
            <a:off x="105842" y="4310411"/>
            <a:ext cx="2738520" cy="2339102"/>
          </a:xfrm>
          <a:prstGeom prst="rect">
            <a:avLst/>
          </a:prstGeom>
          <a:noFill/>
        </p:spPr>
        <p:txBody>
          <a:bodyPr wrap="square" rtlCol="0">
            <a:spAutoFit/>
          </a:bodyPr>
          <a:lstStyle/>
          <a:p>
            <a:r>
              <a:rPr kumimoji="1" lang="en-US" sz="2000" i="1" dirty="0">
                <a:solidFill>
                  <a:srgbClr val="000000"/>
                </a:solidFill>
                <a:latin typeface="Arial" charset="0"/>
                <a:ea typeface="ヒラギノ角ゴ Pro W3" charset="0"/>
                <a:cs typeface="ヒラギノ角ゴ Pro W3" charset="0"/>
              </a:rPr>
              <a:t>IPCC, 2013.  </a:t>
            </a:r>
            <a:r>
              <a:rPr lang="en-US" sz="1400" dirty="0"/>
              <a:t>Observations: Ocean (Chapter 3) [</a:t>
            </a:r>
            <a:r>
              <a:rPr lang="en-US" sz="1400" dirty="0" err="1"/>
              <a:t>Rhein</a:t>
            </a:r>
            <a:r>
              <a:rPr lang="en-US" sz="1400" dirty="0" smtClean="0"/>
              <a:t>, et al., </a:t>
            </a:r>
            <a:r>
              <a:rPr lang="en-US" sz="1400" dirty="0"/>
              <a:t>2013].  [in Climate Change 2013: The Physical Science Basis. </a:t>
            </a:r>
            <a:r>
              <a:rPr lang="en-US" sz="1400" dirty="0" smtClean="0"/>
              <a:t>Contribution of Working Group I to the Fifth Assessment Report of the Intergovern­mental Panel on Climate Change Stocker, T.F., et al (eds.)]. (</a:t>
            </a:r>
            <a:r>
              <a:rPr lang="en-US" sz="1400" dirty="0"/>
              <a:t>M. Baringer, contributing author)</a:t>
            </a:r>
            <a:r>
              <a:rPr lang="en-US" sz="1400" dirty="0" smtClean="0"/>
              <a:t>.</a:t>
            </a:r>
            <a:endParaRPr lang="en-US" sz="1400" dirty="0"/>
          </a:p>
        </p:txBody>
      </p:sp>
      <p:pic>
        <p:nvPicPr>
          <p:cNvPr id="6" name="Picture 5"/>
          <p:cNvPicPr>
            <a:picLocks noChangeAspect="1"/>
          </p:cNvPicPr>
          <p:nvPr/>
        </p:nvPicPr>
        <p:blipFill>
          <a:blip r:embed="rId4"/>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134084014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9024" y="2800192"/>
            <a:ext cx="3341800" cy="3416320"/>
          </a:xfrm>
          <a:prstGeom prst="rect">
            <a:avLst/>
          </a:prstGeom>
          <a:noFill/>
        </p:spPr>
        <p:txBody>
          <a:bodyPr wrap="square" rtlCol="0">
            <a:spAutoFit/>
          </a:bodyPr>
          <a:lstStyle/>
          <a:p>
            <a:r>
              <a:rPr lang="en-US" sz="2400" dirty="0" err="1" smtClean="0"/>
              <a:t>Meridional</a:t>
            </a:r>
            <a:r>
              <a:rPr lang="en-US" sz="2400" dirty="0" smtClean="0"/>
              <a:t> Heat Transport estimates at 41</a:t>
            </a:r>
            <a:r>
              <a:rPr lang="en-US" sz="2400" i="1" dirty="0"/>
              <a:t>°</a:t>
            </a:r>
            <a:r>
              <a:rPr lang="en-US" sz="2400" dirty="0" smtClean="0"/>
              <a:t>N and 26</a:t>
            </a:r>
            <a:r>
              <a:rPr lang="en-US" sz="2400" i="1" dirty="0"/>
              <a:t>°</a:t>
            </a:r>
            <a:r>
              <a:rPr lang="en-US" sz="2400" dirty="0" smtClean="0"/>
              <a:t>N show a small, but significant decrease while the 35</a:t>
            </a:r>
            <a:r>
              <a:rPr lang="en-US" sz="2400" i="1" dirty="0"/>
              <a:t>°</a:t>
            </a:r>
            <a:r>
              <a:rPr lang="en-US" sz="2400" dirty="0" smtClean="0"/>
              <a:t>S data shows an increase.  Together these suggest a convergence of heat in the tropical oceans</a:t>
            </a:r>
            <a:endParaRPr lang="en-US" sz="2400" dirty="0"/>
          </a:p>
        </p:txBody>
      </p:sp>
      <p:sp>
        <p:nvSpPr>
          <p:cNvPr id="4" name="TextBox 3"/>
          <p:cNvSpPr txBox="1"/>
          <p:nvPr/>
        </p:nvSpPr>
        <p:spPr>
          <a:xfrm>
            <a:off x="195370" y="177833"/>
            <a:ext cx="3455454" cy="2554545"/>
          </a:xfrm>
          <a:prstGeom prst="rect">
            <a:avLst/>
          </a:prstGeom>
          <a:noFill/>
        </p:spPr>
        <p:txBody>
          <a:bodyPr wrap="square" rtlCol="0">
            <a:spAutoFit/>
          </a:bodyPr>
          <a:lstStyle/>
          <a:p>
            <a:r>
              <a:rPr lang="en-US" sz="3200" dirty="0" smtClean="0"/>
              <a:t>WBTS Data Used for annual BAMS State of the Climate Assessments</a:t>
            </a:r>
            <a:endParaRPr lang="en-US" sz="3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2758" y="-1"/>
            <a:ext cx="5581242" cy="6680673"/>
          </a:xfrm>
          <a:prstGeom prst="rect">
            <a:avLst/>
          </a:prstGeom>
        </p:spPr>
      </p:pic>
      <p:pic>
        <p:nvPicPr>
          <p:cNvPr id="6" name="Picture 5"/>
          <p:cNvPicPr>
            <a:picLocks noChangeAspect="1"/>
          </p:cNvPicPr>
          <p:nvPr/>
        </p:nvPicPr>
        <p:blipFill>
          <a:blip r:embed="rId4"/>
          <a:stretch>
            <a:fillRect/>
          </a:stretch>
        </p:blipFill>
        <p:spPr>
          <a:xfrm>
            <a:off x="8602134" y="6324601"/>
            <a:ext cx="541865" cy="533399"/>
          </a:xfrm>
          <a:prstGeom prst="rect">
            <a:avLst/>
          </a:prstGeom>
        </p:spPr>
      </p:pic>
      <p:sp>
        <p:nvSpPr>
          <p:cNvPr id="7" name="TextBox 6"/>
          <p:cNvSpPr txBox="1"/>
          <p:nvPr/>
        </p:nvSpPr>
        <p:spPr>
          <a:xfrm>
            <a:off x="669839" y="6330528"/>
            <a:ext cx="2485800" cy="400110"/>
          </a:xfrm>
          <a:prstGeom prst="rect">
            <a:avLst/>
          </a:prstGeom>
          <a:noFill/>
        </p:spPr>
        <p:txBody>
          <a:bodyPr wrap="none" rtlCol="0">
            <a:spAutoFit/>
          </a:bodyPr>
          <a:lstStyle/>
          <a:p>
            <a:r>
              <a:rPr kumimoji="1" lang="en-US" sz="2000" i="1" dirty="0">
                <a:solidFill>
                  <a:srgbClr val="000000"/>
                </a:solidFill>
                <a:latin typeface="Arial" charset="0"/>
                <a:ea typeface="ヒラギノ角ゴ Pro W3" charset="0"/>
                <a:cs typeface="ヒラギノ角ゴ Pro W3" charset="0"/>
              </a:rPr>
              <a:t>Baringer et </a:t>
            </a:r>
            <a:r>
              <a:rPr kumimoji="1" lang="en-US" sz="2000" i="1" dirty="0" smtClean="0">
                <a:solidFill>
                  <a:srgbClr val="000000"/>
                </a:solidFill>
                <a:latin typeface="Arial" charset="0"/>
                <a:ea typeface="ヒラギノ角ゴ Pro W3" charset="0"/>
                <a:cs typeface="ヒラギノ角ゴ Pro W3" charset="0"/>
              </a:rPr>
              <a:t>al, </a:t>
            </a:r>
            <a:r>
              <a:rPr kumimoji="1" lang="en-US" sz="2000" i="1" dirty="0">
                <a:solidFill>
                  <a:srgbClr val="000000"/>
                </a:solidFill>
                <a:latin typeface="Arial" charset="0"/>
                <a:ea typeface="ヒラギノ角ゴ Pro W3" charset="0"/>
                <a:cs typeface="ヒラギノ角ゴ Pro W3" charset="0"/>
              </a:rPr>
              <a:t>2015</a:t>
            </a:r>
          </a:p>
        </p:txBody>
      </p:sp>
    </p:spTree>
    <p:extLst>
      <p:ext uri="{BB962C8B-B14F-4D97-AF65-F5344CB8AC3E}">
        <p14:creationId xmlns:p14="http://schemas.microsoft.com/office/powerpoint/2010/main" val="29663715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003800" cy="1143000"/>
          </a:xfrm>
        </p:spPr>
        <p:txBody>
          <a:bodyPr>
            <a:normAutofit fontScale="90000"/>
          </a:bodyPr>
          <a:lstStyle/>
          <a:p>
            <a:r>
              <a:rPr lang="en-US" dirty="0" smtClean="0"/>
              <a:t>Impacts: Anthropogenic Carbon transports</a:t>
            </a:r>
            <a:endParaRPr lang="en-US"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197223" y="1208283"/>
            <a:ext cx="5059562" cy="5167223"/>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5595439" y="274639"/>
            <a:ext cx="3717894" cy="2208918"/>
          </a:xfrm>
          <a:prstGeom prst="rect">
            <a:avLst/>
          </a:prstGeom>
        </p:spPr>
      </p:pic>
      <p:pic>
        <p:nvPicPr>
          <p:cNvPr id="7" name="Picture 6"/>
          <p:cNvPicPr/>
          <p:nvPr/>
        </p:nvPicPr>
        <p:blipFill>
          <a:blip r:embed="rId5">
            <a:extLst>
              <a:ext uri="{28A0092B-C50C-407E-A947-70E740481C1C}">
                <a14:useLocalDpi xmlns:a14="http://schemas.microsoft.com/office/drawing/2010/main" val="0"/>
              </a:ext>
            </a:extLst>
          </a:blip>
          <a:stretch>
            <a:fillRect/>
          </a:stretch>
        </p:blipFill>
        <p:spPr>
          <a:xfrm>
            <a:off x="5595439" y="2596444"/>
            <a:ext cx="3328035" cy="4109545"/>
          </a:xfrm>
          <a:prstGeom prst="rect">
            <a:avLst/>
          </a:prstGeom>
        </p:spPr>
      </p:pic>
      <p:pic>
        <p:nvPicPr>
          <p:cNvPr id="8" name="Picture 7"/>
          <p:cNvPicPr>
            <a:picLocks noChangeAspect="1"/>
          </p:cNvPicPr>
          <p:nvPr/>
        </p:nvPicPr>
        <p:blipFill>
          <a:blip r:embed="rId6"/>
          <a:stretch>
            <a:fillRect/>
          </a:stretch>
        </p:blipFill>
        <p:spPr>
          <a:xfrm>
            <a:off x="8602134" y="6324601"/>
            <a:ext cx="541865" cy="533399"/>
          </a:xfrm>
          <a:prstGeom prst="rect">
            <a:avLst/>
          </a:prstGeom>
        </p:spPr>
      </p:pic>
      <p:sp>
        <p:nvSpPr>
          <p:cNvPr id="3" name="TextBox 2"/>
          <p:cNvSpPr txBox="1"/>
          <p:nvPr/>
        </p:nvSpPr>
        <p:spPr>
          <a:xfrm>
            <a:off x="1800193" y="6412892"/>
            <a:ext cx="2456996" cy="400110"/>
          </a:xfrm>
          <a:prstGeom prst="rect">
            <a:avLst/>
          </a:prstGeom>
          <a:noFill/>
        </p:spPr>
        <p:txBody>
          <a:bodyPr wrap="none" rtlCol="0">
            <a:spAutoFit/>
          </a:bodyPr>
          <a:lstStyle/>
          <a:p>
            <a:r>
              <a:rPr kumimoji="1" lang="en-US" sz="2000" i="1" dirty="0">
                <a:solidFill>
                  <a:srgbClr val="000000"/>
                </a:solidFill>
                <a:latin typeface="Arial" charset="0"/>
                <a:ea typeface="ヒラギノ角ゴ Pro W3" charset="0"/>
                <a:cs typeface="ヒラギノ角ゴ Pro W3" charset="0"/>
              </a:rPr>
              <a:t>Brown et al, in prep</a:t>
            </a:r>
          </a:p>
        </p:txBody>
      </p:sp>
    </p:spTree>
    <p:extLst>
      <p:ext uri="{BB962C8B-B14F-4D97-AF65-F5344CB8AC3E}">
        <p14:creationId xmlns:p14="http://schemas.microsoft.com/office/powerpoint/2010/main" val="3188494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p:nvPr/>
        </p:nvSpPr>
        <p:spPr>
          <a:xfrm>
            <a:off x="294302" y="840998"/>
            <a:ext cx="6365874" cy="4722541"/>
          </a:xfrm>
          <a:prstGeom prst="rect">
            <a:avLst/>
          </a:prstGeom>
          <a:blipFill>
            <a:blip r:embed="rId2" cstate="print"/>
            <a:stretch>
              <a:fillRect/>
            </a:stretch>
          </a:blipFill>
        </p:spPr>
        <p:txBody>
          <a:bodyPr wrap="square" lIns="0" tIns="0" rIns="0" bIns="0" rtlCol="0"/>
          <a:lstStyle/>
          <a:p>
            <a:endParaRPr/>
          </a:p>
        </p:txBody>
      </p:sp>
      <p:sp>
        <p:nvSpPr>
          <p:cNvPr id="5" name="object 12"/>
          <p:cNvSpPr txBox="1"/>
          <p:nvPr/>
        </p:nvSpPr>
        <p:spPr>
          <a:xfrm>
            <a:off x="343858" y="5649666"/>
            <a:ext cx="8354122" cy="307777"/>
          </a:xfrm>
          <a:prstGeom prst="rect">
            <a:avLst/>
          </a:prstGeom>
        </p:spPr>
        <p:txBody>
          <a:bodyPr vert="horz" wrap="square" lIns="0" tIns="0" rIns="0" bIns="0" rtlCol="0">
            <a:spAutoFit/>
          </a:bodyPr>
          <a:lstStyle/>
          <a:p>
            <a:pPr marL="12700" marR="5080"/>
            <a:r>
              <a:rPr kumimoji="1" sz="2000" i="1" dirty="0">
                <a:solidFill>
                  <a:srgbClr val="000000"/>
                </a:solidFill>
                <a:latin typeface="Arial" charset="0"/>
                <a:ea typeface="ヒラギノ角ゴ Pro W3" charset="0"/>
                <a:cs typeface="ヒラギノ角ゴ Pro W3" charset="0"/>
              </a:rPr>
              <a:t>Baringer et al. (2017</a:t>
            </a:r>
            <a:r>
              <a:rPr kumimoji="1" sz="2000" i="1" dirty="0" smtClean="0">
                <a:solidFill>
                  <a:srgbClr val="000000"/>
                </a:solidFill>
                <a:latin typeface="Arial" charset="0"/>
                <a:ea typeface="ヒラギノ角ゴ Pro W3" charset="0"/>
                <a:cs typeface="ヒラギノ角ゴ Pro W3" charset="0"/>
              </a:rPr>
              <a:t>)</a:t>
            </a:r>
            <a:r>
              <a:rPr lang="en-US" sz="1400" spc="-10" dirty="0" smtClean="0">
                <a:latin typeface="Times New Roman"/>
                <a:cs typeface="Times New Roman"/>
              </a:rPr>
              <a:t>, </a:t>
            </a:r>
            <a:endParaRPr sz="1400" dirty="0">
              <a:latin typeface="Times New Roman"/>
              <a:cs typeface="Times New Roman"/>
            </a:endParaRPr>
          </a:p>
        </p:txBody>
      </p:sp>
      <p:sp>
        <p:nvSpPr>
          <p:cNvPr id="7" name="object 6"/>
          <p:cNvSpPr/>
          <p:nvPr/>
        </p:nvSpPr>
        <p:spPr>
          <a:xfrm>
            <a:off x="6975100" y="1732688"/>
            <a:ext cx="629920" cy="0"/>
          </a:xfrm>
          <a:custGeom>
            <a:avLst/>
            <a:gdLst/>
            <a:ahLst/>
            <a:cxnLst/>
            <a:rect l="l" t="t" r="r" b="b"/>
            <a:pathLst>
              <a:path w="629920">
                <a:moveTo>
                  <a:pt x="0" y="0"/>
                </a:moveTo>
                <a:lnTo>
                  <a:pt x="629792" y="0"/>
                </a:lnTo>
              </a:path>
            </a:pathLst>
          </a:custGeom>
          <a:ln w="76200">
            <a:solidFill>
              <a:srgbClr val="00AF50"/>
            </a:solidFill>
          </a:ln>
        </p:spPr>
        <p:txBody>
          <a:bodyPr wrap="square" lIns="0" tIns="0" rIns="0" bIns="0" rtlCol="0"/>
          <a:lstStyle/>
          <a:p>
            <a:endParaRPr/>
          </a:p>
        </p:txBody>
      </p:sp>
      <p:sp>
        <p:nvSpPr>
          <p:cNvPr id="8" name="object 7"/>
          <p:cNvSpPr txBox="1"/>
          <p:nvPr/>
        </p:nvSpPr>
        <p:spPr>
          <a:xfrm>
            <a:off x="7605020" y="823074"/>
            <a:ext cx="1538980" cy="2695610"/>
          </a:xfrm>
          <a:prstGeom prst="rect">
            <a:avLst/>
          </a:prstGeom>
        </p:spPr>
        <p:txBody>
          <a:bodyPr vert="horz" wrap="square" lIns="0" tIns="0" rIns="0" bIns="0" rtlCol="0">
            <a:spAutoFit/>
          </a:bodyPr>
          <a:lstStyle/>
          <a:p>
            <a:pPr marL="27940" indent="-15875"/>
            <a:r>
              <a:rPr spc="-85" dirty="0">
                <a:latin typeface="Times New Roman"/>
                <a:cs typeface="Times New Roman"/>
              </a:rPr>
              <a:t>Dail</a:t>
            </a:r>
            <a:r>
              <a:rPr spc="-90" dirty="0">
                <a:latin typeface="Times New Roman"/>
                <a:cs typeface="Times New Roman"/>
              </a:rPr>
              <a:t>y</a:t>
            </a:r>
            <a:r>
              <a:rPr spc="-40" dirty="0">
                <a:latin typeface="Times New Roman"/>
                <a:cs typeface="Times New Roman"/>
              </a:rPr>
              <a:t> </a:t>
            </a:r>
            <a:r>
              <a:rPr spc="-204" dirty="0">
                <a:latin typeface="Times New Roman"/>
                <a:cs typeface="Times New Roman"/>
              </a:rPr>
              <a:t>F</a:t>
            </a:r>
            <a:r>
              <a:rPr spc="-254" dirty="0">
                <a:latin typeface="Times New Roman"/>
                <a:cs typeface="Times New Roman"/>
              </a:rPr>
              <a:t>C</a:t>
            </a:r>
            <a:r>
              <a:rPr spc="-40" dirty="0">
                <a:latin typeface="Times New Roman"/>
                <a:cs typeface="Times New Roman"/>
              </a:rPr>
              <a:t> </a:t>
            </a:r>
            <a:r>
              <a:rPr spc="55" dirty="0">
                <a:latin typeface="Times New Roman"/>
                <a:cs typeface="Times New Roman"/>
              </a:rPr>
              <a:t>t</a:t>
            </a:r>
            <a:r>
              <a:rPr spc="25" dirty="0">
                <a:latin typeface="Times New Roman"/>
                <a:cs typeface="Times New Roman"/>
              </a:rPr>
              <a:t>r</a:t>
            </a:r>
            <a:r>
              <a:rPr spc="30" dirty="0">
                <a:latin typeface="Times New Roman"/>
                <a:cs typeface="Times New Roman"/>
              </a:rPr>
              <a:t>ansp</a:t>
            </a:r>
            <a:r>
              <a:rPr spc="45" dirty="0">
                <a:latin typeface="Times New Roman"/>
                <a:cs typeface="Times New Roman"/>
              </a:rPr>
              <a:t>ort</a:t>
            </a:r>
            <a:endParaRPr dirty="0">
              <a:latin typeface="Times New Roman"/>
              <a:cs typeface="Times New Roman"/>
            </a:endParaRPr>
          </a:p>
          <a:p>
            <a:pPr marL="27940" marR="5080">
              <a:spcBef>
                <a:spcPts val="1365"/>
              </a:spcBef>
            </a:pPr>
            <a:r>
              <a:rPr sz="2000" b="1" u="heavy" spc="-165" dirty="0">
                <a:latin typeface="Times New Roman"/>
                <a:cs typeface="Times New Roman"/>
              </a:rPr>
              <a:t>O</a:t>
            </a:r>
            <a:r>
              <a:rPr sz="2000" b="1" u="heavy" spc="-130" dirty="0">
                <a:latin typeface="Times New Roman"/>
                <a:cs typeface="Times New Roman"/>
              </a:rPr>
              <a:t>b</a:t>
            </a:r>
            <a:r>
              <a:rPr sz="2000" b="1" u="heavy" spc="-20" dirty="0">
                <a:latin typeface="Times New Roman"/>
                <a:cs typeface="Times New Roman"/>
              </a:rPr>
              <a:t>se</a:t>
            </a:r>
            <a:r>
              <a:rPr sz="2000" b="1" u="heavy" spc="-5" dirty="0">
                <a:latin typeface="Times New Roman"/>
                <a:cs typeface="Times New Roman"/>
              </a:rPr>
              <a:t>r</a:t>
            </a:r>
            <a:r>
              <a:rPr sz="2000" b="1" u="heavy" spc="-80" dirty="0">
                <a:latin typeface="Times New Roman"/>
                <a:cs typeface="Times New Roman"/>
              </a:rPr>
              <a:t>v</a:t>
            </a:r>
            <a:r>
              <a:rPr sz="2000" b="1" u="heavy" spc="25" dirty="0">
                <a:latin typeface="Times New Roman"/>
                <a:cs typeface="Times New Roman"/>
              </a:rPr>
              <a:t>ed</a:t>
            </a:r>
            <a:r>
              <a:rPr sz="2000" b="1" u="heavy" spc="-25" dirty="0">
                <a:latin typeface="Times New Roman"/>
                <a:cs typeface="Times New Roman"/>
              </a:rPr>
              <a:t> </a:t>
            </a:r>
            <a:r>
              <a:rPr sz="2000" b="1" u="heavy" spc="-10" dirty="0">
                <a:latin typeface="Times New Roman"/>
                <a:cs typeface="Times New Roman"/>
              </a:rPr>
              <a:t>–</a:t>
            </a:r>
            <a:r>
              <a:rPr sz="2000" u="heavy" spc="-50" dirty="0">
                <a:latin typeface="Times New Roman"/>
                <a:cs typeface="Times New Roman"/>
              </a:rPr>
              <a:t> </a:t>
            </a:r>
            <a:r>
              <a:rPr sz="2000" b="1" u="heavy" spc="-204" dirty="0">
                <a:latin typeface="Times New Roman"/>
                <a:cs typeface="Times New Roman"/>
              </a:rPr>
              <a:t>P</a:t>
            </a:r>
            <a:r>
              <a:rPr sz="2000" b="1" u="heavy" spc="-175" dirty="0">
                <a:latin typeface="Times New Roman"/>
                <a:cs typeface="Times New Roman"/>
              </a:rPr>
              <a:t>r</a:t>
            </a:r>
            <a:r>
              <a:rPr sz="2000" b="1" u="heavy" spc="-15" dirty="0">
                <a:latin typeface="Times New Roman"/>
                <a:cs typeface="Times New Roman"/>
              </a:rPr>
              <a:t>edic</a:t>
            </a:r>
            <a:r>
              <a:rPr sz="2000" b="1" u="heavy" spc="-35" dirty="0">
                <a:latin typeface="Times New Roman"/>
                <a:cs typeface="Times New Roman"/>
              </a:rPr>
              <a:t>t</a:t>
            </a:r>
            <a:r>
              <a:rPr sz="2000" b="1" u="heavy" spc="25" dirty="0">
                <a:latin typeface="Times New Roman"/>
                <a:cs typeface="Times New Roman"/>
              </a:rPr>
              <a:t>ed</a:t>
            </a:r>
            <a:r>
              <a:rPr sz="2000" b="1" u="heavy" spc="-35" dirty="0">
                <a:latin typeface="Times New Roman"/>
                <a:cs typeface="Times New Roman"/>
              </a:rPr>
              <a:t> </a:t>
            </a:r>
            <a:r>
              <a:rPr sz="2000" b="1" u="heavy" spc="35" dirty="0">
                <a:latin typeface="Times New Roman"/>
                <a:cs typeface="Times New Roman"/>
              </a:rPr>
              <a:t>sea</a:t>
            </a:r>
            <a:r>
              <a:rPr sz="2000" b="1" spc="20" dirty="0">
                <a:latin typeface="Times New Roman"/>
                <a:cs typeface="Times New Roman"/>
              </a:rPr>
              <a:t> </a:t>
            </a:r>
            <a:r>
              <a:rPr sz="2000" b="1" u="heavy" spc="15" dirty="0">
                <a:latin typeface="Times New Roman"/>
                <a:cs typeface="Times New Roman"/>
              </a:rPr>
              <a:t>le</a:t>
            </a:r>
            <a:r>
              <a:rPr sz="2000" b="1" u="heavy" spc="-80" dirty="0">
                <a:latin typeface="Times New Roman"/>
                <a:cs typeface="Times New Roman"/>
              </a:rPr>
              <a:t>v</a:t>
            </a:r>
            <a:r>
              <a:rPr sz="2000" b="1" u="heavy" spc="15" dirty="0">
                <a:latin typeface="Times New Roman"/>
                <a:cs typeface="Times New Roman"/>
              </a:rPr>
              <a:t>el</a:t>
            </a:r>
            <a:r>
              <a:rPr sz="2000" b="1" u="heavy" spc="-40" dirty="0">
                <a:latin typeface="Times New Roman"/>
                <a:cs typeface="Times New Roman"/>
              </a:rPr>
              <a:t> </a:t>
            </a:r>
            <a:r>
              <a:rPr sz="2000" b="1" u="heavy" spc="10" dirty="0">
                <a:latin typeface="Times New Roman"/>
                <a:cs typeface="Times New Roman"/>
              </a:rPr>
              <a:t>2016</a:t>
            </a:r>
            <a:r>
              <a:rPr sz="2000" b="1" spc="-55" dirty="0">
                <a:latin typeface="Times New Roman"/>
                <a:cs typeface="Times New Roman"/>
              </a:rPr>
              <a:t> </a:t>
            </a:r>
            <a:r>
              <a:rPr sz="2000" spc="-70" dirty="0">
                <a:latin typeface="Times New Roman"/>
                <a:cs typeface="Times New Roman"/>
              </a:rPr>
              <a:t>(</a:t>
            </a:r>
            <a:r>
              <a:rPr sz="2000" spc="-155" dirty="0">
                <a:latin typeface="Times New Roman"/>
                <a:cs typeface="Times New Roman"/>
              </a:rPr>
              <a:t>La</a:t>
            </a:r>
            <a:r>
              <a:rPr sz="2000" spc="-204" dirty="0">
                <a:latin typeface="Times New Roman"/>
                <a:cs typeface="Times New Roman"/>
              </a:rPr>
              <a:t>k</a:t>
            </a:r>
            <a:r>
              <a:rPr sz="2000" spc="95" dirty="0">
                <a:latin typeface="Times New Roman"/>
                <a:cs typeface="Times New Roman"/>
              </a:rPr>
              <a:t>e</a:t>
            </a:r>
            <a:r>
              <a:rPr sz="2000" spc="-35" dirty="0">
                <a:latin typeface="Times New Roman"/>
                <a:cs typeface="Times New Roman"/>
              </a:rPr>
              <a:t> </a:t>
            </a:r>
            <a:r>
              <a:rPr sz="2000" spc="-204" dirty="0">
                <a:latin typeface="Times New Roman"/>
                <a:cs typeface="Times New Roman"/>
              </a:rPr>
              <a:t>W</a:t>
            </a:r>
            <a:r>
              <a:rPr sz="2000" spc="45" dirty="0">
                <a:latin typeface="Times New Roman"/>
                <a:cs typeface="Times New Roman"/>
              </a:rPr>
              <a:t>ort</a:t>
            </a:r>
            <a:r>
              <a:rPr sz="2000" spc="75" dirty="0">
                <a:latin typeface="Times New Roman"/>
                <a:cs typeface="Times New Roman"/>
              </a:rPr>
              <a:t>h</a:t>
            </a:r>
            <a:r>
              <a:rPr sz="2000" spc="-70" dirty="0">
                <a:latin typeface="Times New Roman"/>
                <a:cs typeface="Times New Roman"/>
              </a:rPr>
              <a:t>)</a:t>
            </a:r>
            <a:endParaRPr sz="2000" dirty="0">
              <a:latin typeface="Times New Roman"/>
              <a:cs typeface="Times New Roman"/>
            </a:endParaRPr>
          </a:p>
          <a:p>
            <a:pPr marL="46355">
              <a:spcBef>
                <a:spcPts val="910"/>
              </a:spcBef>
              <a:tabLst>
                <a:tab pos="2021839" algn="l"/>
              </a:tabLst>
            </a:pPr>
            <a:r>
              <a:rPr sz="2000" b="1" u="heavy" spc="10" dirty="0">
                <a:latin typeface="Times New Roman"/>
                <a:cs typeface="Times New Roman"/>
              </a:rPr>
              <a:t>2016</a:t>
            </a:r>
            <a:r>
              <a:rPr sz="2000" b="1" u="heavy" spc="-55" dirty="0">
                <a:latin typeface="Times New Roman"/>
                <a:cs typeface="Times New Roman"/>
              </a:rPr>
              <a:t> </a:t>
            </a:r>
            <a:r>
              <a:rPr sz="2000" b="1" u="heavy" spc="-325" dirty="0" smtClean="0">
                <a:latin typeface="Times New Roman"/>
                <a:cs typeface="Times New Roman"/>
              </a:rPr>
              <a:t>F</a:t>
            </a:r>
            <a:r>
              <a:rPr lang="en-US" sz="2000" b="1" u="heavy" spc="-325" dirty="0" smtClean="0">
                <a:latin typeface="Times New Roman"/>
                <a:cs typeface="Times New Roman"/>
              </a:rPr>
              <a:t> </a:t>
            </a:r>
            <a:r>
              <a:rPr sz="2000" b="1" u="heavy" spc="-390" dirty="0" smtClean="0">
                <a:latin typeface="Times New Roman"/>
                <a:cs typeface="Times New Roman"/>
              </a:rPr>
              <a:t>C</a:t>
            </a:r>
            <a:r>
              <a:rPr sz="2000" b="1" u="heavy" spc="-55" dirty="0" smtClean="0">
                <a:latin typeface="Times New Roman"/>
                <a:cs typeface="Times New Roman"/>
              </a:rPr>
              <a:t> </a:t>
            </a:r>
            <a:r>
              <a:rPr sz="2000" b="1" u="heavy" spc="-70" dirty="0" smtClean="0">
                <a:latin typeface="Times New Roman"/>
                <a:cs typeface="Times New Roman"/>
              </a:rPr>
              <a:t>t</a:t>
            </a:r>
            <a:r>
              <a:rPr sz="2000" b="1" u="heavy" spc="-145" dirty="0" smtClean="0">
                <a:latin typeface="Times New Roman"/>
                <a:cs typeface="Times New Roman"/>
              </a:rPr>
              <a:t>r</a:t>
            </a:r>
            <a:r>
              <a:rPr sz="2000" b="1" u="heavy" spc="-30" dirty="0" smtClean="0">
                <a:latin typeface="Times New Roman"/>
                <a:cs typeface="Times New Roman"/>
              </a:rPr>
              <a:t>ansport</a:t>
            </a:r>
            <a:endParaRPr sz="2000" dirty="0">
              <a:latin typeface="Times New Roman"/>
              <a:cs typeface="Times New Roman"/>
            </a:endParaRPr>
          </a:p>
        </p:txBody>
      </p:sp>
      <p:sp>
        <p:nvSpPr>
          <p:cNvPr id="9" name="object 8"/>
          <p:cNvSpPr/>
          <p:nvPr/>
        </p:nvSpPr>
        <p:spPr>
          <a:xfrm>
            <a:off x="6944792" y="3058149"/>
            <a:ext cx="629920" cy="921069"/>
          </a:xfrm>
          <a:custGeom>
            <a:avLst/>
            <a:gdLst/>
            <a:ahLst/>
            <a:cxnLst/>
            <a:rect l="l" t="t" r="r" b="b"/>
            <a:pathLst>
              <a:path w="629920">
                <a:moveTo>
                  <a:pt x="0" y="0"/>
                </a:moveTo>
                <a:lnTo>
                  <a:pt x="629665" y="0"/>
                </a:lnTo>
              </a:path>
            </a:pathLst>
          </a:custGeom>
          <a:ln w="76200">
            <a:solidFill>
              <a:srgbClr val="FF6600"/>
            </a:solidFill>
          </a:ln>
        </p:spPr>
        <p:txBody>
          <a:bodyPr wrap="square" lIns="0" tIns="0" rIns="0" bIns="0" rtlCol="0"/>
          <a:lstStyle/>
          <a:p>
            <a:endParaRPr/>
          </a:p>
        </p:txBody>
      </p:sp>
      <p:sp>
        <p:nvSpPr>
          <p:cNvPr id="10" name="object 4"/>
          <p:cNvSpPr/>
          <p:nvPr/>
        </p:nvSpPr>
        <p:spPr>
          <a:xfrm>
            <a:off x="6914484" y="954062"/>
            <a:ext cx="629920" cy="0"/>
          </a:xfrm>
          <a:custGeom>
            <a:avLst/>
            <a:gdLst/>
            <a:ahLst/>
            <a:cxnLst/>
            <a:rect l="l" t="t" r="r" b="b"/>
            <a:pathLst>
              <a:path w="629920">
                <a:moveTo>
                  <a:pt x="0" y="0"/>
                </a:moveTo>
                <a:lnTo>
                  <a:pt x="629792" y="0"/>
                </a:lnTo>
              </a:path>
            </a:pathLst>
          </a:custGeom>
          <a:ln w="57150">
            <a:solidFill>
              <a:srgbClr val="A6A6A6"/>
            </a:solidFill>
          </a:ln>
        </p:spPr>
        <p:txBody>
          <a:bodyPr wrap="square" lIns="0" tIns="0" rIns="0" bIns="0" rtlCol="0"/>
          <a:lstStyle/>
          <a:p>
            <a:endParaRPr/>
          </a:p>
        </p:txBody>
      </p:sp>
      <p:sp>
        <p:nvSpPr>
          <p:cNvPr id="11" name="object 11"/>
          <p:cNvSpPr txBox="1"/>
          <p:nvPr/>
        </p:nvSpPr>
        <p:spPr>
          <a:xfrm>
            <a:off x="6776142" y="3604811"/>
            <a:ext cx="2323483" cy="2215991"/>
          </a:xfrm>
          <a:prstGeom prst="rect">
            <a:avLst/>
          </a:prstGeom>
          <a:solidFill>
            <a:srgbClr val="9DC3E6"/>
          </a:solidFill>
        </p:spPr>
        <p:txBody>
          <a:bodyPr vert="horz" wrap="square" lIns="0" tIns="0" rIns="0" bIns="0" rtlCol="0">
            <a:spAutoFit/>
          </a:bodyPr>
          <a:lstStyle/>
          <a:p>
            <a:pPr marL="91440" marR="176530"/>
            <a:r>
              <a:rPr sz="2400" b="1" spc="-220" dirty="0">
                <a:latin typeface="Times New Roman"/>
                <a:cs typeface="Times New Roman"/>
              </a:rPr>
              <a:t>L</a:t>
            </a:r>
            <a:r>
              <a:rPr sz="2400" b="1" spc="-175" dirty="0">
                <a:latin typeface="Times New Roman"/>
                <a:cs typeface="Times New Roman"/>
              </a:rPr>
              <a:t>o</a:t>
            </a:r>
            <a:r>
              <a:rPr sz="2400" b="1" spc="35" dirty="0">
                <a:latin typeface="Times New Roman"/>
                <a:cs typeface="Times New Roman"/>
              </a:rPr>
              <a:t>w</a:t>
            </a:r>
            <a:r>
              <a:rPr sz="2400" b="1" spc="-45" dirty="0">
                <a:latin typeface="Times New Roman"/>
                <a:cs typeface="Times New Roman"/>
              </a:rPr>
              <a:t> </a:t>
            </a:r>
            <a:r>
              <a:rPr sz="2400" b="1" spc="-285" dirty="0" smtClean="0">
                <a:latin typeface="Times New Roman"/>
                <a:cs typeface="Times New Roman"/>
              </a:rPr>
              <a:t>F</a:t>
            </a:r>
            <a:r>
              <a:rPr lang="en-US" sz="2400" b="1" spc="-285" dirty="0" smtClean="0">
                <a:latin typeface="Times New Roman"/>
                <a:cs typeface="Times New Roman"/>
              </a:rPr>
              <a:t> </a:t>
            </a:r>
            <a:r>
              <a:rPr sz="2400" b="1" spc="-355" dirty="0" smtClean="0">
                <a:latin typeface="Times New Roman"/>
                <a:cs typeface="Times New Roman"/>
              </a:rPr>
              <a:t>C</a:t>
            </a:r>
            <a:r>
              <a:rPr sz="2400" b="1" spc="-45" dirty="0" smtClean="0">
                <a:latin typeface="Times New Roman"/>
                <a:cs typeface="Times New Roman"/>
              </a:rPr>
              <a:t> </a:t>
            </a:r>
            <a:r>
              <a:rPr sz="2400" b="1" spc="-60" dirty="0">
                <a:latin typeface="Times New Roman"/>
                <a:cs typeface="Times New Roman"/>
              </a:rPr>
              <a:t>t</a:t>
            </a:r>
            <a:r>
              <a:rPr sz="2400" b="1" spc="-125" dirty="0">
                <a:latin typeface="Times New Roman"/>
                <a:cs typeface="Times New Roman"/>
              </a:rPr>
              <a:t>r</a:t>
            </a:r>
            <a:r>
              <a:rPr sz="2400" b="1" spc="-30" dirty="0">
                <a:latin typeface="Times New Roman"/>
                <a:cs typeface="Times New Roman"/>
              </a:rPr>
              <a:t>anspo</a:t>
            </a:r>
            <a:r>
              <a:rPr sz="2400" b="1" spc="-35" dirty="0">
                <a:latin typeface="Times New Roman"/>
                <a:cs typeface="Times New Roman"/>
              </a:rPr>
              <a:t>r</a:t>
            </a:r>
            <a:r>
              <a:rPr sz="2400" b="1" spc="20" dirty="0">
                <a:latin typeface="Times New Roman"/>
                <a:cs typeface="Times New Roman"/>
              </a:rPr>
              <a:t>t</a:t>
            </a:r>
            <a:r>
              <a:rPr sz="2400" b="1" spc="-55" dirty="0">
                <a:latin typeface="Times New Roman"/>
                <a:cs typeface="Times New Roman"/>
              </a:rPr>
              <a:t> </a:t>
            </a:r>
            <a:r>
              <a:rPr sz="2400" b="1" spc="-60" dirty="0">
                <a:latin typeface="Times New Roman"/>
                <a:cs typeface="Times New Roman"/>
              </a:rPr>
              <a:t>c</a:t>
            </a:r>
            <a:r>
              <a:rPr sz="2400" b="1" spc="-35" dirty="0">
                <a:latin typeface="Times New Roman"/>
                <a:cs typeface="Times New Roman"/>
              </a:rPr>
              <a:t>oinc</a:t>
            </a:r>
            <a:r>
              <a:rPr sz="2400" b="1" spc="-30" dirty="0">
                <a:latin typeface="Times New Roman"/>
                <a:cs typeface="Times New Roman"/>
              </a:rPr>
              <a:t>i</a:t>
            </a:r>
            <a:r>
              <a:rPr sz="2400" b="1" spc="40" dirty="0">
                <a:latin typeface="Times New Roman"/>
                <a:cs typeface="Times New Roman"/>
              </a:rPr>
              <a:t>d</a:t>
            </a:r>
            <a:r>
              <a:rPr sz="2400" b="1" spc="20" dirty="0">
                <a:latin typeface="Times New Roman"/>
                <a:cs typeface="Times New Roman"/>
              </a:rPr>
              <a:t>e</a:t>
            </a:r>
            <a:r>
              <a:rPr sz="2400" b="1" spc="-40" dirty="0">
                <a:latin typeface="Times New Roman"/>
                <a:cs typeface="Times New Roman"/>
              </a:rPr>
              <a:t>d</a:t>
            </a:r>
            <a:r>
              <a:rPr sz="2400" b="1" spc="-20" dirty="0">
                <a:latin typeface="Times New Roman"/>
                <a:cs typeface="Times New Roman"/>
              </a:rPr>
              <a:t> </a:t>
            </a:r>
            <a:r>
              <a:rPr sz="2400" b="1" spc="-15" dirty="0">
                <a:latin typeface="Times New Roman"/>
                <a:cs typeface="Times New Roman"/>
              </a:rPr>
              <a:t>wit</a:t>
            </a:r>
            <a:r>
              <a:rPr sz="2400" b="1" spc="-10" dirty="0">
                <a:latin typeface="Times New Roman"/>
                <a:cs typeface="Times New Roman"/>
              </a:rPr>
              <a:t>h</a:t>
            </a:r>
            <a:r>
              <a:rPr sz="2400" b="1" spc="-50" dirty="0">
                <a:latin typeface="Times New Roman"/>
                <a:cs typeface="Times New Roman"/>
              </a:rPr>
              <a:t> </a:t>
            </a:r>
            <a:r>
              <a:rPr sz="2400" b="1" spc="5" dirty="0">
                <a:latin typeface="Times New Roman"/>
                <a:cs typeface="Times New Roman"/>
              </a:rPr>
              <a:t>o</a:t>
            </a:r>
            <a:r>
              <a:rPr sz="2400" b="1" spc="-5" dirty="0">
                <a:latin typeface="Times New Roman"/>
                <a:cs typeface="Times New Roman"/>
              </a:rPr>
              <a:t>b</a:t>
            </a:r>
            <a:r>
              <a:rPr sz="2400" b="1" spc="-15" dirty="0">
                <a:latin typeface="Times New Roman"/>
                <a:cs typeface="Times New Roman"/>
              </a:rPr>
              <a:t>se</a:t>
            </a:r>
            <a:r>
              <a:rPr sz="2400" b="1" spc="-10" dirty="0">
                <a:latin typeface="Times New Roman"/>
                <a:cs typeface="Times New Roman"/>
              </a:rPr>
              <a:t>r</a:t>
            </a:r>
            <a:r>
              <a:rPr sz="2400" b="1" spc="-75" dirty="0">
                <a:latin typeface="Times New Roman"/>
                <a:cs typeface="Times New Roman"/>
              </a:rPr>
              <a:t>v</a:t>
            </a:r>
            <a:r>
              <a:rPr sz="2400" b="1" spc="90" dirty="0">
                <a:latin typeface="Times New Roman"/>
                <a:cs typeface="Times New Roman"/>
              </a:rPr>
              <a:t>e</a:t>
            </a:r>
            <a:r>
              <a:rPr sz="2400" b="1" spc="-40" dirty="0">
                <a:latin typeface="Times New Roman"/>
                <a:cs typeface="Times New Roman"/>
              </a:rPr>
              <a:t>d</a:t>
            </a:r>
            <a:r>
              <a:rPr sz="2400" b="1" spc="-65" dirty="0">
                <a:latin typeface="Times New Roman"/>
                <a:cs typeface="Times New Roman"/>
              </a:rPr>
              <a:t> </a:t>
            </a:r>
            <a:r>
              <a:rPr sz="2400" b="1" spc="-80" dirty="0">
                <a:latin typeface="Times New Roman"/>
                <a:cs typeface="Times New Roman"/>
              </a:rPr>
              <a:t>king</a:t>
            </a:r>
            <a:r>
              <a:rPr sz="2400" b="1" spc="-45" dirty="0">
                <a:latin typeface="Times New Roman"/>
                <a:cs typeface="Times New Roman"/>
              </a:rPr>
              <a:t> </a:t>
            </a:r>
            <a:r>
              <a:rPr sz="2400" b="1" spc="5" dirty="0">
                <a:latin typeface="Times New Roman"/>
                <a:cs typeface="Times New Roman"/>
              </a:rPr>
              <a:t>tide</a:t>
            </a:r>
            <a:r>
              <a:rPr sz="2400" b="1" spc="-60" dirty="0">
                <a:latin typeface="Times New Roman"/>
                <a:cs typeface="Times New Roman"/>
              </a:rPr>
              <a:t> </a:t>
            </a:r>
            <a:r>
              <a:rPr sz="2400" b="1" spc="85" dirty="0">
                <a:latin typeface="Times New Roman"/>
                <a:cs typeface="Times New Roman"/>
              </a:rPr>
              <a:t>e</a:t>
            </a:r>
            <a:r>
              <a:rPr sz="2400" b="1" spc="-75" dirty="0">
                <a:latin typeface="Times New Roman"/>
                <a:cs typeface="Times New Roman"/>
              </a:rPr>
              <a:t>v</a:t>
            </a:r>
            <a:r>
              <a:rPr sz="2400" b="1" spc="25" dirty="0">
                <a:latin typeface="Times New Roman"/>
                <a:cs typeface="Times New Roman"/>
              </a:rPr>
              <a:t>e</a:t>
            </a:r>
            <a:r>
              <a:rPr sz="2400" b="1" spc="20" dirty="0">
                <a:latin typeface="Times New Roman"/>
                <a:cs typeface="Times New Roman"/>
              </a:rPr>
              <a:t>n</a:t>
            </a:r>
            <a:r>
              <a:rPr sz="2400" b="1" spc="15" dirty="0">
                <a:latin typeface="Times New Roman"/>
                <a:cs typeface="Times New Roman"/>
              </a:rPr>
              <a:t>ts</a:t>
            </a:r>
            <a:r>
              <a:rPr sz="2400" b="1" spc="10" dirty="0">
                <a:latin typeface="Times New Roman"/>
                <a:cs typeface="Times New Roman"/>
              </a:rPr>
              <a:t> </a:t>
            </a:r>
            <a:r>
              <a:rPr sz="2400" b="1" spc="-55" dirty="0">
                <a:latin typeface="Times New Roman"/>
                <a:cs typeface="Times New Roman"/>
              </a:rPr>
              <a:t>in</a:t>
            </a:r>
            <a:r>
              <a:rPr sz="2400" b="1" spc="-45" dirty="0">
                <a:latin typeface="Times New Roman"/>
                <a:cs typeface="Times New Roman"/>
              </a:rPr>
              <a:t> </a:t>
            </a:r>
            <a:r>
              <a:rPr sz="2400" b="1" spc="-95" dirty="0">
                <a:latin typeface="Times New Roman"/>
                <a:cs typeface="Times New Roman"/>
              </a:rPr>
              <a:t>Oc</a:t>
            </a:r>
            <a:r>
              <a:rPr sz="2400" b="1" spc="-70" dirty="0">
                <a:latin typeface="Times New Roman"/>
                <a:cs typeface="Times New Roman"/>
              </a:rPr>
              <a:t>t</a:t>
            </a:r>
            <a:r>
              <a:rPr sz="2400" b="1" spc="45" dirty="0">
                <a:latin typeface="Times New Roman"/>
                <a:cs typeface="Times New Roman"/>
              </a:rPr>
              <a:t>ob</a:t>
            </a:r>
            <a:r>
              <a:rPr sz="2400" b="1" spc="30" dirty="0">
                <a:latin typeface="Times New Roman"/>
                <a:cs typeface="Times New Roman"/>
              </a:rPr>
              <a:t>e</a:t>
            </a:r>
            <a:r>
              <a:rPr sz="2400" b="1" spc="-160" dirty="0">
                <a:latin typeface="Times New Roman"/>
                <a:cs typeface="Times New Roman"/>
              </a:rPr>
              <a:t>r</a:t>
            </a:r>
            <a:r>
              <a:rPr sz="2400" b="1" spc="-60" dirty="0">
                <a:latin typeface="Times New Roman"/>
                <a:cs typeface="Times New Roman"/>
              </a:rPr>
              <a:t> </a:t>
            </a:r>
            <a:r>
              <a:rPr sz="2400" b="1" spc="5" dirty="0">
                <a:latin typeface="Times New Roman"/>
                <a:cs typeface="Times New Roman"/>
              </a:rPr>
              <a:t>2016</a:t>
            </a:r>
            <a:endParaRPr sz="2400" dirty="0">
              <a:latin typeface="Times New Roman"/>
              <a:cs typeface="Times New Roman"/>
            </a:endParaRPr>
          </a:p>
        </p:txBody>
      </p:sp>
      <p:sp>
        <p:nvSpPr>
          <p:cNvPr id="12" name="object 2"/>
          <p:cNvSpPr txBox="1">
            <a:spLocks/>
          </p:cNvSpPr>
          <p:nvPr/>
        </p:nvSpPr>
        <p:spPr>
          <a:xfrm>
            <a:off x="0" y="150086"/>
            <a:ext cx="9143999" cy="553998"/>
          </a:xfrm>
          <a:prstGeom prst="rect">
            <a:avLst/>
          </a:prstGeom>
        </p:spPr>
        <p:txBody>
          <a:bodyPr vert="horz" wrap="square" lIns="0" tIns="0" rIns="0" bIns="0" rtlCol="0" anchor="ctr">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8255">
              <a:lnSpc>
                <a:spcPct val="100000"/>
              </a:lnSpc>
            </a:pPr>
            <a:r>
              <a:rPr lang="en-US" sz="3600" dirty="0" smtClean="0">
                <a:latin typeface="Arial"/>
                <a:cs typeface="Arial"/>
              </a:rPr>
              <a:t>Impacts on Coastal Sea-Level</a:t>
            </a:r>
            <a:endParaRPr lang="en-US" sz="3600" dirty="0">
              <a:latin typeface="Arial"/>
              <a:cs typeface="Arial"/>
            </a:endParaRPr>
          </a:p>
        </p:txBody>
      </p:sp>
      <p:sp>
        <p:nvSpPr>
          <p:cNvPr id="13" name="object 9"/>
          <p:cNvSpPr/>
          <p:nvPr/>
        </p:nvSpPr>
        <p:spPr>
          <a:xfrm>
            <a:off x="4825605" y="4706717"/>
            <a:ext cx="276225" cy="332740"/>
          </a:xfrm>
          <a:custGeom>
            <a:avLst/>
            <a:gdLst/>
            <a:ahLst/>
            <a:cxnLst/>
            <a:rect l="l" t="t" r="r" b="b"/>
            <a:pathLst>
              <a:path w="276225" h="332739">
                <a:moveTo>
                  <a:pt x="207137" y="138048"/>
                </a:moveTo>
                <a:lnTo>
                  <a:pt x="68961" y="138048"/>
                </a:lnTo>
                <a:lnTo>
                  <a:pt x="68961" y="332612"/>
                </a:lnTo>
                <a:lnTo>
                  <a:pt x="207137" y="332612"/>
                </a:lnTo>
                <a:lnTo>
                  <a:pt x="207137" y="138048"/>
                </a:lnTo>
                <a:close/>
              </a:path>
              <a:path w="276225" h="332739">
                <a:moveTo>
                  <a:pt x="138049" y="0"/>
                </a:moveTo>
                <a:lnTo>
                  <a:pt x="0" y="138048"/>
                </a:lnTo>
                <a:lnTo>
                  <a:pt x="276225" y="138048"/>
                </a:lnTo>
                <a:lnTo>
                  <a:pt x="138049" y="0"/>
                </a:lnTo>
                <a:close/>
              </a:path>
            </a:pathLst>
          </a:custGeom>
          <a:solidFill>
            <a:srgbClr val="006FC0"/>
          </a:solidFill>
        </p:spPr>
        <p:txBody>
          <a:bodyPr wrap="square" lIns="0" tIns="0" rIns="0" bIns="0" rtlCol="0"/>
          <a:lstStyle/>
          <a:p>
            <a:endParaRPr/>
          </a:p>
        </p:txBody>
      </p:sp>
      <p:sp>
        <p:nvSpPr>
          <p:cNvPr id="14" name="object 3"/>
          <p:cNvSpPr txBox="1"/>
          <p:nvPr/>
        </p:nvSpPr>
        <p:spPr>
          <a:xfrm>
            <a:off x="347311" y="6085145"/>
            <a:ext cx="6312866" cy="212665"/>
          </a:xfrm>
          <a:prstGeom prst="rect">
            <a:avLst/>
          </a:prstGeom>
        </p:spPr>
        <p:txBody>
          <a:bodyPr vert="horz" wrap="square" lIns="0" tIns="0" rIns="0" bIns="0" rtlCol="0">
            <a:spAutoFit/>
          </a:bodyPr>
          <a:lstStyle/>
          <a:p>
            <a:pPr marL="12700" marR="5080">
              <a:lnSpc>
                <a:spcPts val="1510"/>
              </a:lnSpc>
            </a:pPr>
            <a:r>
              <a:rPr kumimoji="1" sz="2000" i="1" dirty="0">
                <a:solidFill>
                  <a:srgbClr val="000000"/>
                </a:solidFill>
                <a:latin typeface="Arial" charset="0"/>
                <a:ea typeface="ヒラギノ角ゴ Pro W3" charset="0"/>
                <a:cs typeface="ヒラギノ角ゴ Pro W3" charset="0"/>
              </a:rPr>
              <a:t>Domingues, R., Baringer, M., &amp; Goni, G. (2016)</a:t>
            </a:r>
            <a:r>
              <a:rPr sz="1400" spc="-10" dirty="0" smtClean="0">
                <a:latin typeface="Times New Roman"/>
                <a:cs typeface="Times New Roman"/>
              </a:rPr>
              <a:t>. </a:t>
            </a:r>
            <a:endParaRPr sz="1400" spc="-10" dirty="0">
              <a:latin typeface="Times New Roman"/>
              <a:cs typeface="Times New Roman"/>
            </a:endParaRPr>
          </a:p>
        </p:txBody>
      </p:sp>
      <p:pic>
        <p:nvPicPr>
          <p:cNvPr id="15" name="Picture 14"/>
          <p:cNvPicPr>
            <a:picLocks noChangeAspect="1"/>
          </p:cNvPicPr>
          <p:nvPr/>
        </p:nvPicPr>
        <p:blipFill>
          <a:blip r:embed="rId3"/>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2223505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260467" y="609603"/>
            <a:ext cx="3700463" cy="492443"/>
          </a:xfrm>
          <a:prstGeom prst="rect">
            <a:avLst/>
          </a:prstGeom>
        </p:spPr>
        <p:txBody>
          <a:bodyPr vert="horz" wrap="square" lIns="0" tIns="0" rIns="0" bIns="0" rtlCol="0">
            <a:spAutoFit/>
          </a:bodyPr>
          <a:lstStyle/>
          <a:p>
            <a:pPr marL="55244">
              <a:lnSpc>
                <a:spcPct val="100000"/>
              </a:lnSpc>
            </a:pPr>
            <a:r>
              <a:rPr sz="1600" dirty="0">
                <a:latin typeface="Calibri"/>
                <a:cs typeface="Calibri"/>
              </a:rPr>
              <a:t>along</a:t>
            </a:r>
            <a:r>
              <a:rPr sz="1600" spc="-5" dirty="0">
                <a:latin typeface="Calibri"/>
                <a:cs typeface="Calibri"/>
              </a:rPr>
              <a:t> </a:t>
            </a:r>
            <a:r>
              <a:rPr sz="1600" dirty="0">
                <a:latin typeface="Calibri"/>
                <a:cs typeface="Calibri"/>
              </a:rPr>
              <a:t>the</a:t>
            </a:r>
            <a:r>
              <a:rPr sz="1600" spc="-5" dirty="0">
                <a:latin typeface="Calibri"/>
                <a:cs typeface="Calibri"/>
              </a:rPr>
              <a:t> </a:t>
            </a:r>
            <a:r>
              <a:rPr sz="1600" spc="-30" dirty="0">
                <a:latin typeface="Calibri"/>
                <a:cs typeface="Calibri"/>
              </a:rPr>
              <a:t>E</a:t>
            </a:r>
            <a:r>
              <a:rPr sz="1600" dirty="0">
                <a:latin typeface="Calibri"/>
                <a:cs typeface="Calibri"/>
              </a:rPr>
              <a:t>a</a:t>
            </a:r>
            <a:r>
              <a:rPr sz="1600" spc="-20" dirty="0">
                <a:latin typeface="Calibri"/>
                <a:cs typeface="Calibri"/>
              </a:rPr>
              <a:t>s</a:t>
            </a:r>
            <a:r>
              <a:rPr sz="1600" spc="-25" dirty="0">
                <a:latin typeface="Calibri"/>
                <a:cs typeface="Calibri"/>
              </a:rPr>
              <a:t>t</a:t>
            </a:r>
            <a:r>
              <a:rPr sz="1600" dirty="0">
                <a:latin typeface="Calibri"/>
                <a:cs typeface="Calibri"/>
              </a:rPr>
              <a:t>ern </a:t>
            </a:r>
            <a:r>
              <a:rPr sz="1600" spc="-5" dirty="0">
                <a:latin typeface="Calibri"/>
                <a:cs typeface="Calibri"/>
              </a:rPr>
              <a:t>Coa</a:t>
            </a:r>
            <a:r>
              <a:rPr sz="1600" spc="-20" dirty="0">
                <a:latin typeface="Calibri"/>
                <a:cs typeface="Calibri"/>
              </a:rPr>
              <a:t>s</a:t>
            </a:r>
            <a:r>
              <a:rPr sz="1600" dirty="0">
                <a:latin typeface="Calibri"/>
                <a:cs typeface="Calibri"/>
              </a:rPr>
              <a:t>t, </a:t>
            </a:r>
            <a:r>
              <a:rPr sz="1600" spc="-55" dirty="0">
                <a:latin typeface="Calibri"/>
                <a:cs typeface="Calibri"/>
              </a:rPr>
              <a:t>W</a:t>
            </a:r>
            <a:r>
              <a:rPr sz="1600" dirty="0">
                <a:latin typeface="Calibri"/>
                <a:cs typeface="Calibri"/>
              </a:rPr>
              <a:t>e</a:t>
            </a:r>
            <a:r>
              <a:rPr sz="1600" spc="-25" dirty="0">
                <a:latin typeface="Calibri"/>
                <a:cs typeface="Calibri"/>
              </a:rPr>
              <a:t>s</a:t>
            </a:r>
            <a:r>
              <a:rPr sz="1600" dirty="0">
                <a:latin typeface="Calibri"/>
                <a:cs typeface="Calibri"/>
              </a:rPr>
              <a:t>t </a:t>
            </a:r>
            <a:r>
              <a:rPr sz="1600" spc="-35" dirty="0">
                <a:latin typeface="Calibri"/>
                <a:cs typeface="Calibri"/>
              </a:rPr>
              <a:t>P</a:t>
            </a:r>
            <a:r>
              <a:rPr sz="1600" dirty="0">
                <a:latin typeface="Calibri"/>
                <a:cs typeface="Calibri"/>
              </a:rPr>
              <a:t>alm</a:t>
            </a:r>
            <a:r>
              <a:rPr sz="1600" spc="-20" dirty="0">
                <a:latin typeface="Calibri"/>
                <a:cs typeface="Calibri"/>
              </a:rPr>
              <a:t> </a:t>
            </a:r>
            <a:r>
              <a:rPr sz="1600" dirty="0">
                <a:latin typeface="Calibri"/>
                <a:cs typeface="Calibri"/>
              </a:rPr>
              <a:t>Beach-</a:t>
            </a:r>
            <a:r>
              <a:rPr sz="1600" spc="-5" dirty="0">
                <a:latin typeface="Calibri"/>
                <a:cs typeface="Calibri"/>
              </a:rPr>
              <a:t>F</a:t>
            </a:r>
            <a:r>
              <a:rPr sz="1600" spc="10" dirty="0">
                <a:latin typeface="Calibri"/>
                <a:cs typeface="Calibri"/>
              </a:rPr>
              <a:t>L</a:t>
            </a:r>
            <a:r>
              <a:rPr sz="1600" spc="-5" dirty="0">
                <a:latin typeface="Calibri"/>
                <a:cs typeface="Calibri"/>
              </a:rPr>
              <a:t>,</a:t>
            </a:r>
            <a:r>
              <a:rPr sz="1600" spc="-10" dirty="0">
                <a:latin typeface="Calibri"/>
                <a:cs typeface="Calibri"/>
              </a:rPr>
              <a:t> </a:t>
            </a:r>
            <a:r>
              <a:rPr sz="1600" dirty="0">
                <a:latin typeface="Calibri"/>
                <a:cs typeface="Calibri"/>
              </a:rPr>
              <a:t>M</a:t>
            </a:r>
            <a:r>
              <a:rPr sz="1600" spc="-35" dirty="0">
                <a:latin typeface="Calibri"/>
                <a:cs typeface="Calibri"/>
              </a:rPr>
              <a:t>a</a:t>
            </a:r>
            <a:r>
              <a:rPr sz="1600" dirty="0">
                <a:latin typeface="Calibri"/>
                <a:cs typeface="Calibri"/>
              </a:rPr>
              <a:t>y</a:t>
            </a:r>
            <a:r>
              <a:rPr sz="1600" spc="-10" dirty="0">
                <a:latin typeface="Calibri"/>
                <a:cs typeface="Calibri"/>
              </a:rPr>
              <a:t> </a:t>
            </a:r>
            <a:r>
              <a:rPr sz="1600" dirty="0">
                <a:latin typeface="Calibri"/>
                <a:cs typeface="Calibri"/>
              </a:rPr>
              <a:t>09 2</a:t>
            </a:r>
            <a:r>
              <a:rPr sz="1600" spc="-5" dirty="0">
                <a:latin typeface="Calibri"/>
                <a:cs typeface="Calibri"/>
              </a:rPr>
              <a:t>0</a:t>
            </a:r>
            <a:r>
              <a:rPr sz="1600" dirty="0">
                <a:latin typeface="Calibri"/>
                <a:cs typeface="Calibri"/>
              </a:rPr>
              <a:t>17</a:t>
            </a:r>
            <a:endParaRPr sz="1600">
              <a:latin typeface="Calibri"/>
              <a:cs typeface="Calibri"/>
            </a:endParaRPr>
          </a:p>
        </p:txBody>
      </p:sp>
      <p:sp>
        <p:nvSpPr>
          <p:cNvPr id="3" name="object 3"/>
          <p:cNvSpPr txBox="1">
            <a:spLocks noGrp="1"/>
          </p:cNvSpPr>
          <p:nvPr>
            <p:ph type="title"/>
          </p:nvPr>
        </p:nvSpPr>
        <p:spPr>
          <a:xfrm>
            <a:off x="457200" y="292141"/>
            <a:ext cx="4770882" cy="1107995"/>
          </a:xfrm>
          <a:prstGeom prst="rect">
            <a:avLst/>
          </a:prstGeom>
        </p:spPr>
        <p:txBody>
          <a:bodyPr vert="horz" wrap="square" lIns="0" tIns="0" rIns="0" bIns="0" rtlCol="0">
            <a:spAutoFit/>
          </a:bodyPr>
          <a:lstStyle/>
          <a:p>
            <a:pPr marL="160020">
              <a:lnSpc>
                <a:spcPct val="100000"/>
              </a:lnSpc>
            </a:pPr>
            <a:r>
              <a:rPr sz="2400" dirty="0">
                <a:latin typeface="Arial"/>
                <a:cs typeface="Arial"/>
              </a:rPr>
              <a:t>Florida</a:t>
            </a:r>
            <a:r>
              <a:rPr sz="2400" spc="-10" dirty="0">
                <a:latin typeface="Arial"/>
                <a:cs typeface="Arial"/>
              </a:rPr>
              <a:t> </a:t>
            </a:r>
            <a:r>
              <a:rPr sz="2400" dirty="0">
                <a:latin typeface="Arial"/>
                <a:cs typeface="Arial"/>
              </a:rPr>
              <a:t>C</a:t>
            </a:r>
            <a:r>
              <a:rPr sz="2400" spc="-10" dirty="0">
                <a:latin typeface="Arial"/>
                <a:cs typeface="Arial"/>
              </a:rPr>
              <a:t>u</a:t>
            </a:r>
            <a:r>
              <a:rPr sz="2400" dirty="0">
                <a:latin typeface="Arial"/>
                <a:cs typeface="Arial"/>
              </a:rPr>
              <a:t>rrent and G</a:t>
            </a:r>
            <a:r>
              <a:rPr sz="2400" spc="-10" dirty="0">
                <a:latin typeface="Arial"/>
                <a:cs typeface="Arial"/>
              </a:rPr>
              <a:t>u</a:t>
            </a:r>
            <a:r>
              <a:rPr sz="2400" dirty="0">
                <a:latin typeface="Arial"/>
                <a:cs typeface="Arial"/>
              </a:rPr>
              <a:t>lf</a:t>
            </a:r>
            <a:r>
              <a:rPr sz="2400" spc="-20" dirty="0">
                <a:latin typeface="Arial"/>
                <a:cs typeface="Arial"/>
              </a:rPr>
              <a:t> </a:t>
            </a:r>
            <a:r>
              <a:rPr sz="2400" dirty="0">
                <a:latin typeface="Arial"/>
                <a:cs typeface="Arial"/>
              </a:rPr>
              <a:t>Stream</a:t>
            </a:r>
            <a:r>
              <a:rPr sz="2400" spc="5" dirty="0">
                <a:latin typeface="Arial"/>
                <a:cs typeface="Arial"/>
              </a:rPr>
              <a:t> </a:t>
            </a:r>
            <a:r>
              <a:rPr sz="2400" dirty="0">
                <a:latin typeface="Arial"/>
                <a:cs typeface="Arial"/>
              </a:rPr>
              <a:t>Effect on</a:t>
            </a:r>
            <a:r>
              <a:rPr sz="2400" spc="-15" dirty="0">
                <a:latin typeface="Arial"/>
                <a:cs typeface="Arial"/>
              </a:rPr>
              <a:t> </a:t>
            </a:r>
            <a:r>
              <a:rPr sz="2400" dirty="0">
                <a:latin typeface="Arial"/>
                <a:cs typeface="Arial"/>
              </a:rPr>
              <a:t>Sea Lev</a:t>
            </a:r>
            <a:r>
              <a:rPr sz="2400" spc="-10" dirty="0">
                <a:latin typeface="Arial"/>
                <a:cs typeface="Arial"/>
              </a:rPr>
              <a:t>e</a:t>
            </a:r>
            <a:r>
              <a:rPr sz="2400" dirty="0">
                <a:latin typeface="Arial"/>
                <a:cs typeface="Arial"/>
              </a:rPr>
              <a:t>l along</a:t>
            </a:r>
            <a:r>
              <a:rPr sz="2400" spc="-15" dirty="0">
                <a:latin typeface="Arial"/>
                <a:cs typeface="Arial"/>
              </a:rPr>
              <a:t> </a:t>
            </a:r>
            <a:r>
              <a:rPr sz="2400" dirty="0">
                <a:latin typeface="Arial"/>
                <a:cs typeface="Arial"/>
              </a:rPr>
              <a:t>ea</a:t>
            </a:r>
            <a:r>
              <a:rPr sz="2400" spc="-10" dirty="0">
                <a:latin typeface="Arial"/>
                <a:cs typeface="Arial"/>
              </a:rPr>
              <a:t>s</a:t>
            </a:r>
            <a:r>
              <a:rPr sz="2400" dirty="0">
                <a:latin typeface="Arial"/>
                <a:cs typeface="Arial"/>
              </a:rPr>
              <a:t>t</a:t>
            </a:r>
            <a:r>
              <a:rPr sz="2400" spc="5" dirty="0">
                <a:latin typeface="Arial"/>
                <a:cs typeface="Arial"/>
              </a:rPr>
              <a:t> </a:t>
            </a:r>
            <a:r>
              <a:rPr sz="2400" dirty="0">
                <a:latin typeface="Arial"/>
                <a:cs typeface="Arial"/>
              </a:rPr>
              <a:t>U.S.</a:t>
            </a:r>
            <a:r>
              <a:rPr sz="2400" spc="-10" dirty="0">
                <a:latin typeface="Arial"/>
                <a:cs typeface="Arial"/>
              </a:rPr>
              <a:t> </a:t>
            </a:r>
            <a:r>
              <a:rPr sz="2400" dirty="0">
                <a:latin typeface="Arial"/>
                <a:cs typeface="Arial"/>
              </a:rPr>
              <a:t>co</a:t>
            </a:r>
            <a:r>
              <a:rPr sz="2400" spc="-10" dirty="0">
                <a:latin typeface="Arial"/>
                <a:cs typeface="Arial"/>
              </a:rPr>
              <a:t>a</a:t>
            </a:r>
            <a:r>
              <a:rPr sz="2400" dirty="0">
                <a:latin typeface="Arial"/>
                <a:cs typeface="Arial"/>
              </a:rPr>
              <a:t>st</a:t>
            </a:r>
          </a:p>
        </p:txBody>
      </p:sp>
      <p:sp>
        <p:nvSpPr>
          <p:cNvPr id="4" name="object 4"/>
          <p:cNvSpPr/>
          <p:nvPr/>
        </p:nvSpPr>
        <p:spPr>
          <a:xfrm>
            <a:off x="5260467" y="609604"/>
            <a:ext cx="3700177" cy="6189853"/>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449389" y="1857928"/>
            <a:ext cx="4778693" cy="4018407"/>
          </a:xfrm>
          <a:prstGeom prst="rect">
            <a:avLst/>
          </a:prstGeom>
        </p:spPr>
        <p:txBody>
          <a:bodyPr vert="horz" wrap="square" lIns="0" tIns="0" rIns="0" bIns="0" rtlCol="0">
            <a:spAutoFit/>
          </a:bodyPr>
          <a:lstStyle/>
          <a:p>
            <a:pPr marL="25400" marR="1061720">
              <a:lnSpc>
                <a:spcPct val="100000"/>
              </a:lnSpc>
            </a:pPr>
            <a:r>
              <a:rPr sz="2400" b="1" u="heavy" spc="-45" dirty="0" smtClean="0">
                <a:latin typeface="Calibri"/>
                <a:cs typeface="Calibri"/>
              </a:rPr>
              <a:t>F</a:t>
            </a:r>
            <a:r>
              <a:rPr sz="2400" b="1" u="heavy" dirty="0" smtClean="0">
                <a:latin typeface="Calibri"/>
                <a:cs typeface="Calibri"/>
              </a:rPr>
              <a:t>or</a:t>
            </a:r>
            <a:r>
              <a:rPr sz="2400" b="1" u="heavy" spc="-25" dirty="0" smtClean="0">
                <a:latin typeface="Calibri"/>
                <a:cs typeface="Calibri"/>
              </a:rPr>
              <a:t> </a:t>
            </a:r>
            <a:r>
              <a:rPr sz="2400" b="1" u="heavy" spc="-20" dirty="0">
                <a:latin typeface="Calibri"/>
                <a:cs typeface="Calibri"/>
              </a:rPr>
              <a:t>e</a:t>
            </a:r>
            <a:r>
              <a:rPr sz="2400" b="1" u="heavy" spc="-25" dirty="0">
                <a:latin typeface="Calibri"/>
                <a:cs typeface="Calibri"/>
              </a:rPr>
              <a:t>v</a:t>
            </a:r>
            <a:r>
              <a:rPr sz="2400" b="1" u="heavy" spc="-5" dirty="0">
                <a:latin typeface="Calibri"/>
                <a:cs typeface="Calibri"/>
              </a:rPr>
              <a:t>e</a:t>
            </a:r>
            <a:r>
              <a:rPr sz="2400" b="1" u="heavy" spc="5" dirty="0">
                <a:latin typeface="Calibri"/>
                <a:cs typeface="Calibri"/>
              </a:rPr>
              <a:t>r</a:t>
            </a:r>
            <a:r>
              <a:rPr sz="2400" b="1" u="heavy" spc="-15" dirty="0">
                <a:latin typeface="Calibri"/>
                <a:cs typeface="Calibri"/>
              </a:rPr>
              <a:t>y</a:t>
            </a:r>
            <a:r>
              <a:rPr sz="2400" b="1" u="heavy" spc="10" dirty="0">
                <a:latin typeface="Calibri"/>
                <a:cs typeface="Calibri"/>
              </a:rPr>
              <a:t> </a:t>
            </a:r>
            <a:r>
              <a:rPr sz="2400" b="1" u="heavy" spc="-15" dirty="0">
                <a:latin typeface="Calibri"/>
                <a:cs typeface="Calibri"/>
              </a:rPr>
              <a:t>1</a:t>
            </a:r>
            <a:r>
              <a:rPr sz="2400" b="1" u="heavy" dirty="0">
                <a:latin typeface="Calibri"/>
                <a:cs typeface="Calibri"/>
              </a:rPr>
              <a:t> </a:t>
            </a:r>
            <a:r>
              <a:rPr sz="2400" b="1" u="heavy" spc="-50" dirty="0">
                <a:latin typeface="Calibri"/>
                <a:cs typeface="Calibri"/>
              </a:rPr>
              <a:t>Sv</a:t>
            </a:r>
            <a:r>
              <a:rPr sz="2400" b="1" u="heavy" spc="30" dirty="0">
                <a:latin typeface="Calibri"/>
                <a:cs typeface="Calibri"/>
              </a:rPr>
              <a:t> </a:t>
            </a:r>
            <a:r>
              <a:rPr sz="2400" b="1" u="heavy" dirty="0">
                <a:latin typeface="Calibri"/>
                <a:cs typeface="Calibri"/>
              </a:rPr>
              <a:t>dec</a:t>
            </a:r>
            <a:r>
              <a:rPr sz="2400" b="1" u="heavy" spc="-40" dirty="0">
                <a:latin typeface="Calibri"/>
                <a:cs typeface="Calibri"/>
              </a:rPr>
              <a:t>r</a:t>
            </a:r>
            <a:r>
              <a:rPr sz="2400" b="1" u="heavy" spc="-5" dirty="0">
                <a:latin typeface="Calibri"/>
                <a:cs typeface="Calibri"/>
              </a:rPr>
              <a:t>ease</a:t>
            </a:r>
            <a:r>
              <a:rPr sz="2400" b="1" u="heavy" spc="15" dirty="0">
                <a:latin typeface="Calibri"/>
                <a:cs typeface="Calibri"/>
              </a:rPr>
              <a:t> </a:t>
            </a:r>
            <a:r>
              <a:rPr sz="2400" b="1" u="heavy" spc="-10" dirty="0">
                <a:latin typeface="Calibri"/>
                <a:cs typeface="Calibri"/>
              </a:rPr>
              <a:t>in</a:t>
            </a:r>
            <a:r>
              <a:rPr sz="2400" b="1" u="heavy" spc="-5" dirty="0">
                <a:latin typeface="Calibri"/>
                <a:cs typeface="Calibri"/>
              </a:rPr>
              <a:t> </a:t>
            </a:r>
            <a:r>
              <a:rPr sz="2400" b="1" u="heavy" spc="-35" dirty="0">
                <a:latin typeface="Calibri"/>
                <a:cs typeface="Calibri"/>
              </a:rPr>
              <a:t>F</a:t>
            </a:r>
            <a:r>
              <a:rPr sz="2400" b="1" u="heavy" dirty="0">
                <a:latin typeface="Calibri"/>
                <a:cs typeface="Calibri"/>
              </a:rPr>
              <a:t>C</a:t>
            </a:r>
            <a:r>
              <a:rPr sz="2400" b="1" u="heavy" spc="-5" dirty="0">
                <a:latin typeface="Calibri"/>
                <a:cs typeface="Calibri"/>
              </a:rPr>
              <a:t> </a:t>
            </a:r>
            <a:r>
              <a:rPr sz="2400" b="1" u="heavy" dirty="0">
                <a:latin typeface="Calibri"/>
                <a:cs typeface="Calibri"/>
              </a:rPr>
              <a:t>t</a:t>
            </a:r>
            <a:r>
              <a:rPr sz="2400" b="1" u="heavy" spc="-55" dirty="0">
                <a:latin typeface="Calibri"/>
                <a:cs typeface="Calibri"/>
              </a:rPr>
              <a:t>r</a:t>
            </a:r>
            <a:r>
              <a:rPr sz="2400" b="1" u="heavy" spc="-15" dirty="0">
                <a:latin typeface="Calibri"/>
                <a:cs typeface="Calibri"/>
              </a:rPr>
              <a:t>ansport</a:t>
            </a:r>
            <a:r>
              <a:rPr sz="2400" b="1" u="heavy" spc="-10" dirty="0">
                <a:latin typeface="Calibri"/>
                <a:cs typeface="Calibri"/>
              </a:rPr>
              <a:t> </a:t>
            </a:r>
            <a:r>
              <a:rPr sz="2400" b="1" u="heavy" spc="-15" dirty="0">
                <a:latin typeface="Calibri"/>
                <a:cs typeface="Calibri"/>
              </a:rPr>
              <a:t>on</a:t>
            </a:r>
            <a:r>
              <a:rPr sz="2400" b="1" spc="-10" dirty="0">
                <a:latin typeface="Calibri"/>
                <a:cs typeface="Calibri"/>
              </a:rPr>
              <a:t> </a:t>
            </a:r>
            <a:r>
              <a:rPr sz="2400" b="1" u="heavy" spc="-15" dirty="0">
                <a:latin typeface="Calibri"/>
                <a:cs typeface="Calibri"/>
              </a:rPr>
              <a:t>seasonal</a:t>
            </a:r>
            <a:r>
              <a:rPr sz="2400" b="1" u="heavy" dirty="0">
                <a:latin typeface="Calibri"/>
                <a:cs typeface="Calibri"/>
              </a:rPr>
              <a:t> tim</a:t>
            </a:r>
            <a:r>
              <a:rPr sz="2400" b="1" u="heavy" spc="-5" dirty="0">
                <a:latin typeface="Calibri"/>
                <a:cs typeface="Calibri"/>
              </a:rPr>
              <a:t>e-</a:t>
            </a:r>
            <a:r>
              <a:rPr sz="2400" b="1" u="heavy" dirty="0">
                <a:latin typeface="Calibri"/>
                <a:cs typeface="Calibri"/>
              </a:rPr>
              <a:t>s</a:t>
            </a:r>
            <a:r>
              <a:rPr sz="2400" b="1" u="heavy" spc="-15" dirty="0">
                <a:latin typeface="Calibri"/>
                <a:cs typeface="Calibri"/>
              </a:rPr>
              <a:t>c</a:t>
            </a:r>
            <a:r>
              <a:rPr sz="2400" b="1" u="heavy" spc="-10" dirty="0">
                <a:latin typeface="Calibri"/>
                <a:cs typeface="Calibri"/>
              </a:rPr>
              <a:t>al</a:t>
            </a:r>
            <a:r>
              <a:rPr sz="2400" b="1" u="heavy" spc="-25" dirty="0">
                <a:latin typeface="Calibri"/>
                <a:cs typeface="Calibri"/>
              </a:rPr>
              <a:t>e</a:t>
            </a:r>
            <a:r>
              <a:rPr sz="2400" b="1" u="heavy" spc="-10" dirty="0">
                <a:latin typeface="Calibri"/>
                <a:cs typeface="Calibri"/>
              </a:rPr>
              <a:t>s:</a:t>
            </a:r>
            <a:endParaRPr sz="2400" dirty="0">
              <a:latin typeface="Calibri"/>
              <a:cs typeface="Calibri"/>
            </a:endParaRPr>
          </a:p>
          <a:p>
            <a:pPr marL="311150" marR="159385" indent="-285750">
              <a:lnSpc>
                <a:spcPct val="100000"/>
              </a:lnSpc>
              <a:spcBef>
                <a:spcPts val="615"/>
              </a:spcBef>
              <a:buClr>
                <a:srgbClr val="FF0000"/>
              </a:buClr>
              <a:buFont typeface="Wingdings"/>
              <a:buChar char=""/>
              <a:tabLst>
                <a:tab pos="311785" algn="l"/>
              </a:tabLst>
            </a:pPr>
            <a:r>
              <a:rPr sz="2200" b="1" spc="-5" dirty="0">
                <a:solidFill>
                  <a:srgbClr val="FF0000"/>
                </a:solidFill>
                <a:latin typeface="Calibri"/>
                <a:cs typeface="Calibri"/>
              </a:rPr>
              <a:t>~</a:t>
            </a:r>
            <a:r>
              <a:rPr sz="2200" b="1" dirty="0">
                <a:solidFill>
                  <a:srgbClr val="FF0000"/>
                </a:solidFill>
                <a:latin typeface="Calibri"/>
                <a:cs typeface="Calibri"/>
              </a:rPr>
              <a:t>5 </a:t>
            </a:r>
            <a:r>
              <a:rPr sz="2200" b="1" spc="-5" dirty="0">
                <a:solidFill>
                  <a:srgbClr val="FF0000"/>
                </a:solidFill>
                <a:latin typeface="Calibri"/>
                <a:cs typeface="Calibri"/>
              </a:rPr>
              <a:t>c</a:t>
            </a:r>
            <a:r>
              <a:rPr sz="2200" b="1" dirty="0">
                <a:solidFill>
                  <a:srgbClr val="FF0000"/>
                </a:solidFill>
                <a:latin typeface="Calibri"/>
                <a:cs typeface="Calibri"/>
              </a:rPr>
              <a:t>m</a:t>
            </a:r>
            <a:r>
              <a:rPr sz="2200" b="1" spc="5" dirty="0">
                <a:solidFill>
                  <a:srgbClr val="FF0000"/>
                </a:solidFill>
                <a:latin typeface="Calibri"/>
                <a:cs typeface="Calibri"/>
              </a:rPr>
              <a:t> </a:t>
            </a:r>
            <a:r>
              <a:rPr sz="2200" b="1" dirty="0">
                <a:solidFill>
                  <a:srgbClr val="FF0000"/>
                </a:solidFill>
                <a:latin typeface="Calibri"/>
                <a:cs typeface="Calibri"/>
              </a:rPr>
              <a:t>inc</a:t>
            </a:r>
            <a:r>
              <a:rPr sz="2200" b="1" spc="-30" dirty="0">
                <a:solidFill>
                  <a:srgbClr val="FF0000"/>
                </a:solidFill>
                <a:latin typeface="Calibri"/>
                <a:cs typeface="Calibri"/>
              </a:rPr>
              <a:t>r</a:t>
            </a:r>
            <a:r>
              <a:rPr sz="2200" b="1" spc="-5" dirty="0">
                <a:solidFill>
                  <a:srgbClr val="FF0000"/>
                </a:solidFill>
                <a:latin typeface="Calibri"/>
                <a:cs typeface="Calibri"/>
              </a:rPr>
              <a:t>eas</a:t>
            </a:r>
            <a:r>
              <a:rPr sz="2200" b="1" dirty="0">
                <a:solidFill>
                  <a:srgbClr val="FF0000"/>
                </a:solidFill>
                <a:latin typeface="Calibri"/>
                <a:cs typeface="Calibri"/>
              </a:rPr>
              <a:t>e</a:t>
            </a:r>
            <a:r>
              <a:rPr sz="2200" b="1" spc="10" dirty="0">
                <a:solidFill>
                  <a:srgbClr val="FF0000"/>
                </a:solidFill>
                <a:latin typeface="Calibri"/>
                <a:cs typeface="Calibri"/>
              </a:rPr>
              <a:t> </a:t>
            </a:r>
            <a:r>
              <a:rPr sz="2200" dirty="0">
                <a:latin typeface="Calibri"/>
                <a:cs typeface="Calibri"/>
              </a:rPr>
              <a:t>in</a:t>
            </a:r>
            <a:r>
              <a:rPr sz="2200" spc="-15" dirty="0">
                <a:latin typeface="Calibri"/>
                <a:cs typeface="Calibri"/>
              </a:rPr>
              <a:t> </a:t>
            </a:r>
            <a:r>
              <a:rPr sz="2200" spc="-20" dirty="0">
                <a:latin typeface="Calibri"/>
                <a:cs typeface="Calibri"/>
              </a:rPr>
              <a:t>c</a:t>
            </a:r>
            <a:r>
              <a:rPr sz="2200" spc="-5" dirty="0">
                <a:latin typeface="Calibri"/>
                <a:cs typeface="Calibri"/>
              </a:rPr>
              <a:t>oa</a:t>
            </a:r>
            <a:r>
              <a:rPr sz="2200" spc="-15" dirty="0">
                <a:latin typeface="Calibri"/>
                <a:cs typeface="Calibri"/>
              </a:rPr>
              <a:t>s</a:t>
            </a:r>
            <a:r>
              <a:rPr sz="2200" spc="-30" dirty="0">
                <a:latin typeface="Calibri"/>
                <a:cs typeface="Calibri"/>
              </a:rPr>
              <a:t>t</a:t>
            </a:r>
            <a:r>
              <a:rPr sz="2200" dirty="0">
                <a:latin typeface="Calibri"/>
                <a:cs typeface="Calibri"/>
              </a:rPr>
              <a:t>al</a:t>
            </a:r>
            <a:r>
              <a:rPr sz="2200" spc="-25" dirty="0">
                <a:latin typeface="Calibri"/>
                <a:cs typeface="Calibri"/>
              </a:rPr>
              <a:t> </a:t>
            </a:r>
            <a:r>
              <a:rPr sz="2200" spc="-5" dirty="0">
                <a:latin typeface="Calibri"/>
                <a:cs typeface="Calibri"/>
              </a:rPr>
              <a:t>se</a:t>
            </a:r>
            <a:r>
              <a:rPr sz="2200" spc="5" dirty="0">
                <a:latin typeface="Calibri"/>
                <a:cs typeface="Calibri"/>
              </a:rPr>
              <a:t>a</a:t>
            </a:r>
            <a:r>
              <a:rPr sz="2200" spc="-5" dirty="0">
                <a:latin typeface="Calibri"/>
                <a:cs typeface="Calibri"/>
              </a:rPr>
              <a:t>-</a:t>
            </a:r>
            <a:r>
              <a:rPr sz="2200" dirty="0">
                <a:latin typeface="Calibri"/>
                <a:cs typeface="Calibri"/>
              </a:rPr>
              <a:t>l</a:t>
            </a:r>
            <a:r>
              <a:rPr sz="2200" spc="-15" dirty="0">
                <a:latin typeface="Calibri"/>
                <a:cs typeface="Calibri"/>
              </a:rPr>
              <a:t>e</a:t>
            </a:r>
            <a:r>
              <a:rPr sz="2200" spc="-25" dirty="0">
                <a:latin typeface="Calibri"/>
                <a:cs typeface="Calibri"/>
              </a:rPr>
              <a:t>v</a:t>
            </a:r>
            <a:r>
              <a:rPr sz="2200" dirty="0">
                <a:latin typeface="Calibri"/>
                <a:cs typeface="Calibri"/>
              </a:rPr>
              <a:t>el</a:t>
            </a:r>
            <a:r>
              <a:rPr sz="2200" spc="-10" dirty="0">
                <a:latin typeface="Calibri"/>
                <a:cs typeface="Calibri"/>
              </a:rPr>
              <a:t> </a:t>
            </a:r>
            <a:r>
              <a:rPr sz="2200" dirty="0">
                <a:latin typeface="Calibri"/>
                <a:cs typeface="Calibri"/>
              </a:rPr>
              <a:t>in</a:t>
            </a:r>
            <a:r>
              <a:rPr sz="2200" spc="-15" dirty="0">
                <a:latin typeface="Calibri"/>
                <a:cs typeface="Calibri"/>
              </a:rPr>
              <a:t> </a:t>
            </a:r>
            <a:r>
              <a:rPr sz="2200" dirty="0">
                <a:latin typeface="Calibri"/>
                <a:cs typeface="Calibri"/>
              </a:rPr>
              <a:t>mo</a:t>
            </a:r>
            <a:r>
              <a:rPr sz="2200" spc="-25" dirty="0">
                <a:latin typeface="Calibri"/>
                <a:cs typeface="Calibri"/>
              </a:rPr>
              <a:t>s</a:t>
            </a:r>
            <a:r>
              <a:rPr sz="2200" dirty="0">
                <a:latin typeface="Calibri"/>
                <a:cs typeface="Calibri"/>
              </a:rPr>
              <a:t>t</a:t>
            </a:r>
            <a:r>
              <a:rPr sz="2200" spc="5" dirty="0">
                <a:latin typeface="Calibri"/>
                <a:cs typeface="Calibri"/>
              </a:rPr>
              <a:t> </a:t>
            </a:r>
            <a:r>
              <a:rPr sz="2200" dirty="0">
                <a:latin typeface="Calibri"/>
                <a:cs typeface="Calibri"/>
              </a:rPr>
              <a:t>lo</a:t>
            </a:r>
            <a:r>
              <a:rPr sz="2200" spc="-20" dirty="0">
                <a:latin typeface="Calibri"/>
                <a:cs typeface="Calibri"/>
              </a:rPr>
              <a:t>c</a:t>
            </a:r>
            <a:r>
              <a:rPr sz="2200" spc="-25" dirty="0">
                <a:latin typeface="Calibri"/>
                <a:cs typeface="Calibri"/>
              </a:rPr>
              <a:t>a</a:t>
            </a:r>
            <a:r>
              <a:rPr sz="2200" dirty="0">
                <a:latin typeface="Calibri"/>
                <a:cs typeface="Calibri"/>
              </a:rPr>
              <a:t>tio</a:t>
            </a:r>
            <a:r>
              <a:rPr sz="2200" spc="-10" dirty="0">
                <a:latin typeface="Calibri"/>
                <a:cs typeface="Calibri"/>
              </a:rPr>
              <a:t>n</a:t>
            </a:r>
            <a:r>
              <a:rPr sz="2200" dirty="0">
                <a:latin typeface="Calibri"/>
                <a:cs typeface="Calibri"/>
              </a:rPr>
              <a:t>s </a:t>
            </a:r>
            <a:r>
              <a:rPr sz="2200" spc="-5" dirty="0">
                <a:latin typeface="Calibri"/>
                <a:cs typeface="Calibri"/>
              </a:rPr>
              <a:t>b</a:t>
            </a:r>
            <a:r>
              <a:rPr sz="2200" spc="-10" dirty="0">
                <a:latin typeface="Calibri"/>
                <a:cs typeface="Calibri"/>
              </a:rPr>
              <a:t>e</a:t>
            </a:r>
            <a:r>
              <a:rPr sz="2200" dirty="0">
                <a:latin typeface="Calibri"/>
                <a:cs typeface="Calibri"/>
              </a:rPr>
              <a:t>t</a:t>
            </a:r>
            <a:r>
              <a:rPr sz="2200" spc="-20" dirty="0">
                <a:latin typeface="Calibri"/>
                <a:cs typeface="Calibri"/>
              </a:rPr>
              <a:t>w</a:t>
            </a:r>
            <a:r>
              <a:rPr sz="2200" dirty="0">
                <a:latin typeface="Calibri"/>
                <a:cs typeface="Calibri"/>
              </a:rPr>
              <a:t>een</a:t>
            </a:r>
            <a:r>
              <a:rPr sz="2200" spc="-5" dirty="0">
                <a:latin typeface="Calibri"/>
                <a:cs typeface="Calibri"/>
              </a:rPr>
              <a:t> </a:t>
            </a:r>
            <a:r>
              <a:rPr sz="2200" dirty="0">
                <a:latin typeface="Calibri"/>
                <a:cs typeface="Calibri"/>
              </a:rPr>
              <a:t>25N</a:t>
            </a:r>
            <a:r>
              <a:rPr sz="2200" spc="-5" dirty="0">
                <a:latin typeface="Calibri"/>
                <a:cs typeface="Calibri"/>
              </a:rPr>
              <a:t>-</a:t>
            </a:r>
            <a:r>
              <a:rPr sz="2200" dirty="0">
                <a:latin typeface="Calibri"/>
                <a:cs typeface="Calibri"/>
              </a:rPr>
              <a:t>42N</a:t>
            </a:r>
          </a:p>
          <a:p>
            <a:pPr marL="311150" marR="5080" indent="-285750">
              <a:lnSpc>
                <a:spcPct val="100000"/>
              </a:lnSpc>
              <a:spcBef>
                <a:spcPts val="1800"/>
              </a:spcBef>
              <a:buClr>
                <a:srgbClr val="FF0000"/>
              </a:buClr>
              <a:buFont typeface="Wingdings"/>
              <a:buChar char=""/>
              <a:tabLst>
                <a:tab pos="311785" algn="l"/>
              </a:tabLst>
            </a:pPr>
            <a:r>
              <a:rPr sz="2200" b="1" spc="-5" dirty="0">
                <a:solidFill>
                  <a:srgbClr val="FF0000"/>
                </a:solidFill>
                <a:latin typeface="Calibri"/>
                <a:cs typeface="Calibri"/>
              </a:rPr>
              <a:t>~1</a:t>
            </a:r>
            <a:r>
              <a:rPr sz="2200" b="1" dirty="0">
                <a:solidFill>
                  <a:srgbClr val="FF0000"/>
                </a:solidFill>
                <a:latin typeface="Calibri"/>
                <a:cs typeface="Calibri"/>
              </a:rPr>
              <a:t>0 </a:t>
            </a:r>
            <a:r>
              <a:rPr sz="2200" b="1" spc="-5" dirty="0">
                <a:solidFill>
                  <a:srgbClr val="FF0000"/>
                </a:solidFill>
                <a:latin typeface="Calibri"/>
                <a:cs typeface="Calibri"/>
              </a:rPr>
              <a:t>c</a:t>
            </a:r>
            <a:r>
              <a:rPr sz="2200" b="1" dirty="0">
                <a:solidFill>
                  <a:srgbClr val="FF0000"/>
                </a:solidFill>
                <a:latin typeface="Calibri"/>
                <a:cs typeface="Calibri"/>
              </a:rPr>
              <a:t>m</a:t>
            </a:r>
            <a:r>
              <a:rPr sz="2200" b="1" spc="5" dirty="0">
                <a:solidFill>
                  <a:srgbClr val="FF0000"/>
                </a:solidFill>
                <a:latin typeface="Calibri"/>
                <a:cs typeface="Calibri"/>
              </a:rPr>
              <a:t> </a:t>
            </a:r>
            <a:r>
              <a:rPr sz="2200" b="1" spc="-20" dirty="0">
                <a:solidFill>
                  <a:srgbClr val="FF0000"/>
                </a:solidFill>
                <a:latin typeface="Calibri"/>
                <a:cs typeface="Calibri"/>
              </a:rPr>
              <a:t>i</a:t>
            </a:r>
            <a:r>
              <a:rPr sz="2200" b="1" dirty="0">
                <a:solidFill>
                  <a:srgbClr val="FF0000"/>
                </a:solidFill>
                <a:latin typeface="Calibri"/>
                <a:cs typeface="Calibri"/>
              </a:rPr>
              <a:t>nc</a:t>
            </a:r>
            <a:r>
              <a:rPr sz="2200" b="1" spc="-25" dirty="0">
                <a:solidFill>
                  <a:srgbClr val="FF0000"/>
                </a:solidFill>
                <a:latin typeface="Calibri"/>
                <a:cs typeface="Calibri"/>
              </a:rPr>
              <a:t>r</a:t>
            </a:r>
            <a:r>
              <a:rPr sz="2200" b="1" spc="-5" dirty="0">
                <a:solidFill>
                  <a:srgbClr val="FF0000"/>
                </a:solidFill>
                <a:latin typeface="Calibri"/>
                <a:cs typeface="Calibri"/>
              </a:rPr>
              <a:t>eas</a:t>
            </a:r>
            <a:r>
              <a:rPr sz="2200" b="1" dirty="0">
                <a:solidFill>
                  <a:srgbClr val="FF0000"/>
                </a:solidFill>
                <a:latin typeface="Calibri"/>
                <a:cs typeface="Calibri"/>
              </a:rPr>
              <a:t>e</a:t>
            </a:r>
            <a:r>
              <a:rPr sz="2200" b="1" spc="10" dirty="0">
                <a:solidFill>
                  <a:srgbClr val="FF0000"/>
                </a:solidFill>
                <a:latin typeface="Calibri"/>
                <a:cs typeface="Calibri"/>
              </a:rPr>
              <a:t> </a:t>
            </a:r>
            <a:r>
              <a:rPr sz="2200" dirty="0">
                <a:latin typeface="Calibri"/>
                <a:cs typeface="Calibri"/>
              </a:rPr>
              <a:t>in</a:t>
            </a:r>
            <a:r>
              <a:rPr sz="2200" spc="-15" dirty="0">
                <a:latin typeface="Calibri"/>
                <a:cs typeface="Calibri"/>
              </a:rPr>
              <a:t> </a:t>
            </a:r>
            <a:r>
              <a:rPr sz="2200" spc="-20" dirty="0">
                <a:latin typeface="Calibri"/>
                <a:cs typeface="Calibri"/>
              </a:rPr>
              <a:t>c</a:t>
            </a:r>
            <a:r>
              <a:rPr sz="2200" spc="-5" dirty="0">
                <a:latin typeface="Calibri"/>
                <a:cs typeface="Calibri"/>
              </a:rPr>
              <a:t>oa</a:t>
            </a:r>
            <a:r>
              <a:rPr sz="2200" spc="-15" dirty="0">
                <a:latin typeface="Calibri"/>
                <a:cs typeface="Calibri"/>
              </a:rPr>
              <a:t>s</a:t>
            </a:r>
            <a:r>
              <a:rPr sz="2200" spc="-30" dirty="0">
                <a:latin typeface="Calibri"/>
                <a:cs typeface="Calibri"/>
              </a:rPr>
              <a:t>t</a:t>
            </a:r>
            <a:r>
              <a:rPr sz="2200" dirty="0">
                <a:latin typeface="Calibri"/>
                <a:cs typeface="Calibri"/>
              </a:rPr>
              <a:t>al</a:t>
            </a:r>
            <a:r>
              <a:rPr sz="2200" spc="-20" dirty="0">
                <a:latin typeface="Calibri"/>
                <a:cs typeface="Calibri"/>
              </a:rPr>
              <a:t> </a:t>
            </a:r>
            <a:r>
              <a:rPr sz="2200" spc="-5" dirty="0">
                <a:latin typeface="Calibri"/>
                <a:cs typeface="Calibri"/>
              </a:rPr>
              <a:t>se</a:t>
            </a:r>
            <a:r>
              <a:rPr sz="2200" spc="5" dirty="0">
                <a:latin typeface="Calibri"/>
                <a:cs typeface="Calibri"/>
              </a:rPr>
              <a:t>a</a:t>
            </a:r>
            <a:r>
              <a:rPr sz="2200" spc="-5" dirty="0">
                <a:latin typeface="Calibri"/>
                <a:cs typeface="Calibri"/>
              </a:rPr>
              <a:t>-</a:t>
            </a:r>
            <a:r>
              <a:rPr sz="2200" dirty="0">
                <a:latin typeface="Calibri"/>
                <a:cs typeface="Calibri"/>
              </a:rPr>
              <a:t>l</a:t>
            </a:r>
            <a:r>
              <a:rPr sz="2200" spc="-15" dirty="0">
                <a:latin typeface="Calibri"/>
                <a:cs typeface="Calibri"/>
              </a:rPr>
              <a:t>e</a:t>
            </a:r>
            <a:r>
              <a:rPr sz="2200" spc="-25" dirty="0">
                <a:latin typeface="Calibri"/>
                <a:cs typeface="Calibri"/>
              </a:rPr>
              <a:t>v</a:t>
            </a:r>
            <a:r>
              <a:rPr sz="2200" dirty="0">
                <a:latin typeface="Calibri"/>
                <a:cs typeface="Calibri"/>
              </a:rPr>
              <a:t>el</a:t>
            </a:r>
            <a:r>
              <a:rPr sz="2200" spc="-15" dirty="0">
                <a:latin typeface="Calibri"/>
                <a:cs typeface="Calibri"/>
              </a:rPr>
              <a:t> </a:t>
            </a:r>
            <a:r>
              <a:rPr sz="2200" dirty="0">
                <a:latin typeface="Calibri"/>
                <a:cs typeface="Calibri"/>
              </a:rPr>
              <a:t>in</a:t>
            </a:r>
            <a:r>
              <a:rPr sz="2200" spc="-5" dirty="0">
                <a:latin typeface="Calibri"/>
                <a:cs typeface="Calibri"/>
              </a:rPr>
              <a:t> </a:t>
            </a:r>
            <a:r>
              <a:rPr sz="2200" spc="-10" dirty="0">
                <a:latin typeface="Calibri"/>
                <a:cs typeface="Calibri"/>
              </a:rPr>
              <a:t>l</a:t>
            </a:r>
            <a:r>
              <a:rPr sz="2200" spc="-5" dirty="0">
                <a:latin typeface="Calibri"/>
                <a:cs typeface="Calibri"/>
              </a:rPr>
              <a:t>o</a:t>
            </a:r>
            <a:r>
              <a:rPr sz="2200" spc="-15" dirty="0">
                <a:latin typeface="Calibri"/>
                <a:cs typeface="Calibri"/>
              </a:rPr>
              <a:t>c</a:t>
            </a:r>
            <a:r>
              <a:rPr sz="2200" spc="-25" dirty="0">
                <a:latin typeface="Calibri"/>
                <a:cs typeface="Calibri"/>
              </a:rPr>
              <a:t>a</a:t>
            </a:r>
            <a:r>
              <a:rPr sz="2200" dirty="0">
                <a:latin typeface="Calibri"/>
                <a:cs typeface="Calibri"/>
              </a:rPr>
              <a:t>tio</a:t>
            </a:r>
            <a:r>
              <a:rPr sz="2200" spc="-10" dirty="0">
                <a:latin typeface="Calibri"/>
                <a:cs typeface="Calibri"/>
              </a:rPr>
              <a:t>n</a:t>
            </a:r>
            <a:r>
              <a:rPr sz="2200" dirty="0">
                <a:latin typeface="Calibri"/>
                <a:cs typeface="Calibri"/>
              </a:rPr>
              <a:t>s</a:t>
            </a:r>
            <a:r>
              <a:rPr sz="2200" spc="-20" dirty="0">
                <a:latin typeface="Calibri"/>
                <a:cs typeface="Calibri"/>
              </a:rPr>
              <a:t> a</a:t>
            </a:r>
            <a:r>
              <a:rPr sz="2200" dirty="0">
                <a:latin typeface="Calibri"/>
                <a:cs typeface="Calibri"/>
              </a:rPr>
              <a:t>t the mi</a:t>
            </a:r>
            <a:r>
              <a:rPr sz="2200" spc="-5" dirty="0">
                <a:latin typeface="Calibri"/>
                <a:cs typeface="Calibri"/>
              </a:rPr>
              <a:t>d-</a:t>
            </a:r>
            <a:r>
              <a:rPr sz="2200" spc="-60" dirty="0">
                <a:latin typeface="Calibri"/>
                <a:cs typeface="Calibri"/>
              </a:rPr>
              <a:t>A</a:t>
            </a:r>
            <a:r>
              <a:rPr sz="2200" dirty="0">
                <a:latin typeface="Calibri"/>
                <a:cs typeface="Calibri"/>
              </a:rPr>
              <a:t>tla</a:t>
            </a:r>
            <a:r>
              <a:rPr sz="2200" spc="-25" dirty="0">
                <a:latin typeface="Calibri"/>
                <a:cs typeface="Calibri"/>
              </a:rPr>
              <a:t>n</a:t>
            </a:r>
            <a:r>
              <a:rPr sz="2200" dirty="0">
                <a:latin typeface="Calibri"/>
                <a:cs typeface="Calibri"/>
              </a:rPr>
              <a:t>t</a:t>
            </a:r>
            <a:r>
              <a:rPr sz="2200" spc="-10" dirty="0">
                <a:latin typeface="Calibri"/>
                <a:cs typeface="Calibri"/>
              </a:rPr>
              <a:t>i</a:t>
            </a:r>
            <a:r>
              <a:rPr sz="2200" dirty="0">
                <a:latin typeface="Calibri"/>
                <a:cs typeface="Calibri"/>
              </a:rPr>
              <a:t>c</a:t>
            </a:r>
            <a:r>
              <a:rPr sz="2200" spc="-20" dirty="0">
                <a:latin typeface="Calibri"/>
                <a:cs typeface="Calibri"/>
              </a:rPr>
              <a:t> </a:t>
            </a:r>
            <a:r>
              <a:rPr sz="2200" spc="-5" dirty="0">
                <a:latin typeface="Calibri"/>
                <a:cs typeface="Calibri"/>
              </a:rPr>
              <a:t>big</a:t>
            </a:r>
            <a:r>
              <a:rPr sz="2200" spc="-20" dirty="0">
                <a:latin typeface="Calibri"/>
                <a:cs typeface="Calibri"/>
              </a:rPr>
              <a:t>h</a:t>
            </a:r>
            <a:r>
              <a:rPr sz="2200" dirty="0">
                <a:latin typeface="Calibri"/>
                <a:cs typeface="Calibri"/>
              </a:rPr>
              <a:t>t</a:t>
            </a:r>
            <a:r>
              <a:rPr sz="2200" spc="-20" dirty="0">
                <a:latin typeface="Calibri"/>
                <a:cs typeface="Calibri"/>
              </a:rPr>
              <a:t> </a:t>
            </a:r>
            <a:r>
              <a:rPr sz="2200" spc="-5" dirty="0">
                <a:latin typeface="Calibri"/>
                <a:cs typeface="Calibri"/>
              </a:rPr>
              <a:t>(SL</a:t>
            </a:r>
            <a:r>
              <a:rPr sz="2200" dirty="0">
                <a:latin typeface="Calibri"/>
                <a:cs typeface="Calibri"/>
              </a:rPr>
              <a:t>R </a:t>
            </a:r>
            <a:r>
              <a:rPr sz="2200" spc="5" dirty="0">
                <a:latin typeface="Calibri"/>
                <a:cs typeface="Calibri"/>
              </a:rPr>
              <a:t>h</a:t>
            </a:r>
            <a:r>
              <a:rPr sz="2200" spc="-5" dirty="0">
                <a:latin typeface="Calibri"/>
                <a:cs typeface="Calibri"/>
              </a:rPr>
              <a:t>o</a:t>
            </a:r>
            <a:r>
              <a:rPr sz="2200" dirty="0">
                <a:latin typeface="Calibri"/>
                <a:cs typeface="Calibri"/>
              </a:rPr>
              <a:t>t </a:t>
            </a:r>
            <a:r>
              <a:rPr sz="2200" spc="-5" dirty="0">
                <a:latin typeface="Calibri"/>
                <a:cs typeface="Calibri"/>
              </a:rPr>
              <a:t>sp</a:t>
            </a:r>
            <a:r>
              <a:rPr sz="2200" dirty="0">
                <a:latin typeface="Calibri"/>
                <a:cs typeface="Calibri"/>
              </a:rPr>
              <a:t>ot,</a:t>
            </a:r>
            <a:r>
              <a:rPr sz="2200" spc="-5" dirty="0">
                <a:latin typeface="Calibri"/>
                <a:cs typeface="Calibri"/>
              </a:rPr>
              <a:t> E</a:t>
            </a:r>
            <a:r>
              <a:rPr sz="2200" spc="-50" dirty="0">
                <a:latin typeface="Calibri"/>
                <a:cs typeface="Calibri"/>
              </a:rPr>
              <a:t>z</a:t>
            </a:r>
            <a:r>
              <a:rPr sz="2200" spc="-10" dirty="0">
                <a:latin typeface="Calibri"/>
                <a:cs typeface="Calibri"/>
              </a:rPr>
              <a:t>er</a:t>
            </a:r>
            <a:r>
              <a:rPr sz="2200" dirty="0">
                <a:latin typeface="Calibri"/>
                <a:cs typeface="Calibri"/>
              </a:rPr>
              <a:t> </a:t>
            </a:r>
            <a:r>
              <a:rPr sz="2200" spc="-10" dirty="0">
                <a:latin typeface="Calibri"/>
                <a:cs typeface="Calibri"/>
              </a:rPr>
              <a:t>e</a:t>
            </a:r>
            <a:r>
              <a:rPr sz="2200" dirty="0">
                <a:latin typeface="Calibri"/>
                <a:cs typeface="Calibri"/>
              </a:rPr>
              <a:t>t</a:t>
            </a:r>
            <a:r>
              <a:rPr sz="2200" spc="5" dirty="0">
                <a:latin typeface="Calibri"/>
                <a:cs typeface="Calibri"/>
              </a:rPr>
              <a:t> </a:t>
            </a:r>
            <a:r>
              <a:rPr sz="2200" dirty="0">
                <a:latin typeface="Calibri"/>
                <a:cs typeface="Calibri"/>
              </a:rPr>
              <a:t>al.,</a:t>
            </a:r>
            <a:r>
              <a:rPr sz="2200" spc="-15" dirty="0">
                <a:latin typeface="Calibri"/>
                <a:cs typeface="Calibri"/>
              </a:rPr>
              <a:t> </a:t>
            </a:r>
            <a:r>
              <a:rPr sz="2200" dirty="0">
                <a:latin typeface="Calibri"/>
                <a:cs typeface="Calibri"/>
              </a:rPr>
              <a:t>2012)</a:t>
            </a:r>
          </a:p>
          <a:p>
            <a:pPr marL="311150" indent="-285750">
              <a:lnSpc>
                <a:spcPct val="100000"/>
              </a:lnSpc>
              <a:spcBef>
                <a:spcPts val="1800"/>
              </a:spcBef>
              <a:buClr>
                <a:srgbClr val="FF0000"/>
              </a:buClr>
              <a:buFont typeface="Wingdings"/>
              <a:buChar char=""/>
              <a:tabLst>
                <a:tab pos="311785" algn="l"/>
              </a:tabLst>
            </a:pPr>
            <a:r>
              <a:rPr sz="2200" b="1" dirty="0">
                <a:solidFill>
                  <a:srgbClr val="006FC0"/>
                </a:solidFill>
                <a:latin typeface="Calibri"/>
                <a:cs typeface="Calibri"/>
              </a:rPr>
              <a:t>5 </a:t>
            </a:r>
            <a:r>
              <a:rPr sz="2200" b="1" spc="-5" dirty="0">
                <a:solidFill>
                  <a:srgbClr val="006FC0"/>
                </a:solidFill>
                <a:latin typeface="Calibri"/>
                <a:cs typeface="Calibri"/>
              </a:rPr>
              <a:t>c</a:t>
            </a:r>
            <a:r>
              <a:rPr sz="2200" b="1" dirty="0">
                <a:solidFill>
                  <a:srgbClr val="006FC0"/>
                </a:solidFill>
                <a:latin typeface="Calibri"/>
                <a:cs typeface="Calibri"/>
              </a:rPr>
              <a:t>m dec</a:t>
            </a:r>
            <a:r>
              <a:rPr sz="2200" b="1" spc="-35" dirty="0">
                <a:solidFill>
                  <a:srgbClr val="006FC0"/>
                </a:solidFill>
                <a:latin typeface="Calibri"/>
                <a:cs typeface="Calibri"/>
              </a:rPr>
              <a:t>r</a:t>
            </a:r>
            <a:r>
              <a:rPr sz="2200" b="1" spc="-5" dirty="0">
                <a:solidFill>
                  <a:srgbClr val="006FC0"/>
                </a:solidFill>
                <a:latin typeface="Calibri"/>
                <a:cs typeface="Calibri"/>
              </a:rPr>
              <a:t>eas</a:t>
            </a:r>
            <a:r>
              <a:rPr sz="2200" b="1" dirty="0">
                <a:solidFill>
                  <a:srgbClr val="006FC0"/>
                </a:solidFill>
                <a:latin typeface="Calibri"/>
                <a:cs typeface="Calibri"/>
              </a:rPr>
              <a:t>e</a:t>
            </a:r>
            <a:r>
              <a:rPr sz="2200" b="1" spc="20" dirty="0">
                <a:solidFill>
                  <a:srgbClr val="006FC0"/>
                </a:solidFill>
                <a:latin typeface="Calibri"/>
                <a:cs typeface="Calibri"/>
              </a:rPr>
              <a:t> </a:t>
            </a:r>
            <a:r>
              <a:rPr sz="2200" dirty="0">
                <a:latin typeface="Calibri"/>
                <a:cs typeface="Calibri"/>
              </a:rPr>
              <a:t>in</a:t>
            </a:r>
            <a:r>
              <a:rPr sz="2200" spc="-15" dirty="0">
                <a:latin typeface="Calibri"/>
                <a:cs typeface="Calibri"/>
              </a:rPr>
              <a:t> </a:t>
            </a:r>
            <a:r>
              <a:rPr sz="2200" spc="-20" dirty="0">
                <a:latin typeface="Calibri"/>
                <a:cs typeface="Calibri"/>
              </a:rPr>
              <a:t>c</a:t>
            </a:r>
            <a:r>
              <a:rPr sz="2200" spc="-5" dirty="0">
                <a:latin typeface="Calibri"/>
                <a:cs typeface="Calibri"/>
              </a:rPr>
              <a:t>oa</a:t>
            </a:r>
            <a:r>
              <a:rPr sz="2200" spc="-15" dirty="0">
                <a:latin typeface="Calibri"/>
                <a:cs typeface="Calibri"/>
              </a:rPr>
              <a:t>s</a:t>
            </a:r>
            <a:r>
              <a:rPr sz="2200" spc="-30" dirty="0">
                <a:latin typeface="Calibri"/>
                <a:cs typeface="Calibri"/>
              </a:rPr>
              <a:t>t</a:t>
            </a:r>
            <a:r>
              <a:rPr sz="2200" dirty="0">
                <a:latin typeface="Calibri"/>
                <a:cs typeface="Calibri"/>
              </a:rPr>
              <a:t>al</a:t>
            </a:r>
            <a:r>
              <a:rPr sz="2200" spc="-20" dirty="0">
                <a:latin typeface="Calibri"/>
                <a:cs typeface="Calibri"/>
              </a:rPr>
              <a:t> </a:t>
            </a:r>
            <a:r>
              <a:rPr sz="2200" spc="-5" dirty="0">
                <a:latin typeface="Calibri"/>
                <a:cs typeface="Calibri"/>
              </a:rPr>
              <a:t>se</a:t>
            </a:r>
            <a:r>
              <a:rPr sz="2200" spc="5" dirty="0">
                <a:latin typeface="Calibri"/>
                <a:cs typeface="Calibri"/>
              </a:rPr>
              <a:t>a</a:t>
            </a:r>
            <a:r>
              <a:rPr sz="2200" spc="-5" dirty="0">
                <a:latin typeface="Calibri"/>
                <a:cs typeface="Calibri"/>
              </a:rPr>
              <a:t>-</a:t>
            </a:r>
            <a:r>
              <a:rPr sz="2200" dirty="0">
                <a:latin typeface="Calibri"/>
                <a:cs typeface="Calibri"/>
              </a:rPr>
              <a:t>l</a:t>
            </a:r>
            <a:r>
              <a:rPr sz="2200" spc="-15" dirty="0">
                <a:latin typeface="Calibri"/>
                <a:cs typeface="Calibri"/>
              </a:rPr>
              <a:t>e</a:t>
            </a:r>
            <a:r>
              <a:rPr sz="2200" spc="-25" dirty="0">
                <a:latin typeface="Calibri"/>
                <a:cs typeface="Calibri"/>
              </a:rPr>
              <a:t>v</a:t>
            </a:r>
            <a:r>
              <a:rPr sz="2200" dirty="0">
                <a:latin typeface="Calibri"/>
                <a:cs typeface="Calibri"/>
              </a:rPr>
              <a:t>el</a:t>
            </a:r>
            <a:r>
              <a:rPr sz="2200" spc="-15" dirty="0">
                <a:latin typeface="Calibri"/>
                <a:cs typeface="Calibri"/>
              </a:rPr>
              <a:t> </a:t>
            </a:r>
            <a:r>
              <a:rPr sz="2200" spc="-20" dirty="0">
                <a:latin typeface="Calibri"/>
                <a:cs typeface="Calibri"/>
              </a:rPr>
              <a:t>a</a:t>
            </a:r>
            <a:r>
              <a:rPr sz="2200" dirty="0">
                <a:latin typeface="Calibri"/>
                <a:cs typeface="Calibri"/>
              </a:rPr>
              <a:t>t the Bahamas</a:t>
            </a:r>
          </a:p>
        </p:txBody>
      </p:sp>
      <p:sp>
        <p:nvSpPr>
          <p:cNvPr id="8" name="object 8"/>
          <p:cNvSpPr txBox="1"/>
          <p:nvPr/>
        </p:nvSpPr>
        <p:spPr>
          <a:xfrm>
            <a:off x="293370" y="6527292"/>
            <a:ext cx="192881" cy="553998"/>
          </a:xfrm>
          <a:prstGeom prst="rect">
            <a:avLst/>
          </a:prstGeom>
        </p:spPr>
        <p:txBody>
          <a:bodyPr vert="horz" wrap="square" lIns="0" tIns="0" rIns="0" bIns="0" rtlCol="0">
            <a:spAutoFit/>
          </a:bodyPr>
          <a:lstStyle/>
          <a:p>
            <a:pPr marL="12700">
              <a:lnSpc>
                <a:spcPct val="100000"/>
              </a:lnSpc>
            </a:pPr>
            <a:r>
              <a:rPr sz="1800" spc="-15" dirty="0">
                <a:latin typeface="Calibri"/>
                <a:cs typeface="Calibri"/>
              </a:rPr>
              <a:t>11</a:t>
            </a:r>
            <a:endParaRPr sz="1800">
              <a:latin typeface="Calibri"/>
              <a:cs typeface="Calibri"/>
            </a:endParaRPr>
          </a:p>
        </p:txBody>
      </p:sp>
      <p:sp>
        <p:nvSpPr>
          <p:cNvPr id="6" name="object 6"/>
          <p:cNvSpPr txBox="1"/>
          <p:nvPr/>
        </p:nvSpPr>
        <p:spPr>
          <a:xfrm>
            <a:off x="5725382" y="698347"/>
            <a:ext cx="645795" cy="738664"/>
          </a:xfrm>
          <a:prstGeom prst="rect">
            <a:avLst/>
          </a:prstGeom>
          <a:solidFill>
            <a:srgbClr val="000000"/>
          </a:solidFill>
        </p:spPr>
        <p:txBody>
          <a:bodyPr vert="horz" wrap="square" lIns="0" tIns="0" rIns="0" bIns="0" rtlCol="0">
            <a:spAutoFit/>
          </a:bodyPr>
          <a:lstStyle/>
          <a:p>
            <a:pPr marL="92075">
              <a:lnSpc>
                <a:spcPct val="100000"/>
              </a:lnSpc>
            </a:pPr>
            <a:r>
              <a:rPr sz="2400" b="1" spc="-15" dirty="0">
                <a:solidFill>
                  <a:srgbClr val="FFFFFF"/>
                </a:solidFill>
                <a:latin typeface="Calibri"/>
                <a:cs typeface="Calibri"/>
              </a:rPr>
              <a:t>0</a:t>
            </a:r>
            <a:r>
              <a:rPr sz="2400" b="1" spc="-10" dirty="0">
                <a:solidFill>
                  <a:srgbClr val="FFFFFF"/>
                </a:solidFill>
                <a:latin typeface="Calibri"/>
                <a:cs typeface="Calibri"/>
              </a:rPr>
              <a:t> lag</a:t>
            </a:r>
            <a:endParaRPr sz="2400">
              <a:latin typeface="Calibri"/>
              <a:cs typeface="Calibri"/>
            </a:endParaRPr>
          </a:p>
        </p:txBody>
      </p:sp>
      <p:sp>
        <p:nvSpPr>
          <p:cNvPr id="7" name="object 7"/>
          <p:cNvSpPr txBox="1"/>
          <p:nvPr/>
        </p:nvSpPr>
        <p:spPr>
          <a:xfrm>
            <a:off x="666560" y="6059551"/>
            <a:ext cx="1259681" cy="615553"/>
          </a:xfrm>
          <a:prstGeom prst="rect">
            <a:avLst/>
          </a:prstGeom>
        </p:spPr>
        <p:txBody>
          <a:bodyPr vert="horz" wrap="square" lIns="0" tIns="0" rIns="0" bIns="0" rtlCol="0">
            <a:spAutoFit/>
          </a:bodyPr>
          <a:lstStyle/>
          <a:p>
            <a:pPr marL="12700">
              <a:lnSpc>
                <a:spcPct val="100000"/>
              </a:lnSpc>
            </a:pPr>
            <a:r>
              <a:rPr sz="2000" b="1" spc="-15" dirty="0">
                <a:latin typeface="Calibri"/>
                <a:cs typeface="Calibri"/>
              </a:rPr>
              <a:t>1</a:t>
            </a:r>
            <a:r>
              <a:rPr sz="2000" b="1" spc="-5" dirty="0">
                <a:latin typeface="Calibri"/>
                <a:cs typeface="Calibri"/>
              </a:rPr>
              <a:t> </a:t>
            </a:r>
            <a:r>
              <a:rPr sz="2000" b="1" spc="-40" dirty="0">
                <a:latin typeface="Calibri"/>
                <a:cs typeface="Calibri"/>
              </a:rPr>
              <a:t>S</a:t>
            </a:r>
            <a:r>
              <a:rPr sz="2000" b="1" spc="-10" dirty="0">
                <a:latin typeface="Calibri"/>
                <a:cs typeface="Calibri"/>
              </a:rPr>
              <a:t>v</a:t>
            </a:r>
            <a:r>
              <a:rPr sz="2000" b="1" spc="10" dirty="0">
                <a:latin typeface="Calibri"/>
                <a:cs typeface="Calibri"/>
              </a:rPr>
              <a:t> </a:t>
            </a:r>
            <a:r>
              <a:rPr sz="2000" b="1" spc="-10" dirty="0">
                <a:latin typeface="Calibri"/>
                <a:cs typeface="Calibri"/>
              </a:rPr>
              <a:t>=</a:t>
            </a:r>
            <a:r>
              <a:rPr sz="2000" b="1" spc="-5" dirty="0">
                <a:latin typeface="Calibri"/>
                <a:cs typeface="Calibri"/>
              </a:rPr>
              <a:t> </a:t>
            </a:r>
            <a:r>
              <a:rPr sz="2000" b="1" spc="-15" dirty="0">
                <a:latin typeface="Calibri"/>
                <a:cs typeface="Calibri"/>
              </a:rPr>
              <a:t>10</a:t>
            </a:r>
            <a:r>
              <a:rPr sz="1950" b="1" spc="15" baseline="25641" dirty="0">
                <a:latin typeface="Calibri"/>
                <a:cs typeface="Calibri"/>
              </a:rPr>
              <a:t>6</a:t>
            </a:r>
            <a:r>
              <a:rPr sz="1950" b="1" baseline="25641" dirty="0">
                <a:latin typeface="Calibri"/>
                <a:cs typeface="Calibri"/>
              </a:rPr>
              <a:t> </a:t>
            </a:r>
            <a:r>
              <a:rPr sz="1950" b="1" spc="-217" baseline="25641" dirty="0">
                <a:latin typeface="Calibri"/>
                <a:cs typeface="Calibri"/>
              </a:rPr>
              <a:t> </a:t>
            </a:r>
            <a:r>
              <a:rPr sz="2000" b="1" spc="-20" dirty="0">
                <a:latin typeface="Calibri"/>
                <a:cs typeface="Calibri"/>
              </a:rPr>
              <a:t>m</a:t>
            </a:r>
            <a:r>
              <a:rPr sz="1950" b="1" spc="15" baseline="25641" dirty="0">
                <a:latin typeface="Calibri"/>
                <a:cs typeface="Calibri"/>
              </a:rPr>
              <a:t>3</a:t>
            </a:r>
            <a:r>
              <a:rPr sz="1950" b="1" baseline="25641" dirty="0">
                <a:latin typeface="Calibri"/>
                <a:cs typeface="Calibri"/>
              </a:rPr>
              <a:t> </a:t>
            </a:r>
            <a:r>
              <a:rPr sz="1950" b="1" spc="-202" baseline="25641" dirty="0">
                <a:latin typeface="Calibri"/>
                <a:cs typeface="Calibri"/>
              </a:rPr>
              <a:t> </a:t>
            </a:r>
            <a:r>
              <a:rPr sz="2000" b="1" spc="-10" dirty="0">
                <a:latin typeface="Calibri"/>
                <a:cs typeface="Calibri"/>
              </a:rPr>
              <a:t>s</a:t>
            </a:r>
            <a:r>
              <a:rPr sz="1950" b="1" spc="15" baseline="25641" dirty="0">
                <a:latin typeface="Calibri"/>
                <a:cs typeface="Calibri"/>
              </a:rPr>
              <a:t>-1</a:t>
            </a:r>
            <a:endParaRPr sz="1950" baseline="25641">
              <a:latin typeface="Calibri"/>
              <a:cs typeface="Calibri"/>
            </a:endParaRPr>
          </a:p>
        </p:txBody>
      </p:sp>
      <p:pic>
        <p:nvPicPr>
          <p:cNvPr id="10" name="Picture 9"/>
          <p:cNvPicPr>
            <a:picLocks noChangeAspect="1"/>
          </p:cNvPicPr>
          <p:nvPr/>
        </p:nvPicPr>
        <p:blipFill>
          <a:blip r:embed="rId4"/>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2645384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44831" y="101251"/>
            <a:ext cx="8054816" cy="1002625"/>
          </a:xfrm>
          <a:prstGeom prst="rect">
            <a:avLst/>
          </a:prstGeom>
        </p:spPr>
        <p:txBody>
          <a:bodyPr vert="horz" wrap="square" lIns="0" tIns="0" rIns="0" bIns="0" rtlCol="0">
            <a:spAutoFit/>
          </a:bodyPr>
          <a:lstStyle/>
          <a:p>
            <a:pPr marL="4065904" marR="5080" indent="-4053840">
              <a:lnSpc>
                <a:spcPts val="2590"/>
              </a:lnSpc>
            </a:pPr>
            <a:r>
              <a:rPr sz="2400" b="1" spc="-130" dirty="0">
                <a:latin typeface="Arial"/>
                <a:cs typeface="Arial"/>
              </a:rPr>
              <a:t>Y</a:t>
            </a:r>
            <a:r>
              <a:rPr sz="2400" b="1" dirty="0">
                <a:latin typeface="Arial"/>
                <a:cs typeface="Arial"/>
              </a:rPr>
              <a:t>ea</a:t>
            </a:r>
            <a:r>
              <a:rPr sz="2400" b="1" spc="-5" dirty="0">
                <a:latin typeface="Arial"/>
                <a:cs typeface="Arial"/>
              </a:rPr>
              <a:t>r-to</a:t>
            </a:r>
            <a:r>
              <a:rPr sz="2400" b="1" dirty="0">
                <a:latin typeface="Arial"/>
                <a:cs typeface="Arial"/>
              </a:rPr>
              <a:t>-ye</a:t>
            </a:r>
            <a:r>
              <a:rPr sz="2400" b="1" spc="-10" dirty="0">
                <a:latin typeface="Arial"/>
                <a:cs typeface="Arial"/>
              </a:rPr>
              <a:t>a</a:t>
            </a:r>
            <a:r>
              <a:rPr sz="2400" b="1" dirty="0">
                <a:latin typeface="Arial"/>
                <a:cs typeface="Arial"/>
              </a:rPr>
              <a:t>r</a:t>
            </a:r>
            <a:r>
              <a:rPr sz="2400" b="1" spc="25" dirty="0">
                <a:latin typeface="Arial"/>
                <a:cs typeface="Arial"/>
              </a:rPr>
              <a:t> </a:t>
            </a:r>
            <a:r>
              <a:rPr sz="2400" b="1" dirty="0">
                <a:latin typeface="Arial"/>
                <a:cs typeface="Arial"/>
              </a:rPr>
              <a:t>ch</a:t>
            </a:r>
            <a:r>
              <a:rPr sz="2400" b="1" spc="-10" dirty="0">
                <a:latin typeface="Arial"/>
                <a:cs typeface="Arial"/>
              </a:rPr>
              <a:t>a</a:t>
            </a:r>
            <a:r>
              <a:rPr sz="2400" b="1" dirty="0">
                <a:latin typeface="Arial"/>
                <a:cs typeface="Arial"/>
              </a:rPr>
              <a:t>ng</a:t>
            </a:r>
            <a:r>
              <a:rPr sz="2400" b="1" spc="-10" dirty="0">
                <a:latin typeface="Arial"/>
                <a:cs typeface="Arial"/>
              </a:rPr>
              <a:t>e</a:t>
            </a:r>
            <a:r>
              <a:rPr sz="2400" b="1" dirty="0">
                <a:latin typeface="Arial"/>
                <a:cs typeface="Arial"/>
              </a:rPr>
              <a:t>s</a:t>
            </a:r>
            <a:r>
              <a:rPr sz="2400" b="1" spc="5" dirty="0">
                <a:latin typeface="Arial"/>
                <a:cs typeface="Arial"/>
              </a:rPr>
              <a:t> </a:t>
            </a:r>
            <a:r>
              <a:rPr sz="2400" b="1" dirty="0">
                <a:latin typeface="Arial"/>
                <a:cs typeface="Arial"/>
              </a:rPr>
              <a:t>in</a:t>
            </a:r>
            <a:r>
              <a:rPr sz="2400" b="1" spc="-15" dirty="0">
                <a:latin typeface="Arial"/>
                <a:cs typeface="Arial"/>
              </a:rPr>
              <a:t> </a:t>
            </a:r>
            <a:r>
              <a:rPr sz="2400" b="1" dirty="0">
                <a:latin typeface="Arial"/>
                <a:cs typeface="Arial"/>
              </a:rPr>
              <a:t>the</a:t>
            </a:r>
            <a:r>
              <a:rPr sz="2400" b="1" spc="-10" dirty="0">
                <a:latin typeface="Arial"/>
                <a:cs typeface="Arial"/>
              </a:rPr>
              <a:t> </a:t>
            </a:r>
            <a:r>
              <a:rPr sz="2400" b="1" dirty="0">
                <a:latin typeface="Arial"/>
                <a:cs typeface="Arial"/>
              </a:rPr>
              <a:t>Florida</a:t>
            </a:r>
            <a:r>
              <a:rPr sz="2400" b="1" spc="-10" dirty="0">
                <a:latin typeface="Arial"/>
                <a:cs typeface="Arial"/>
              </a:rPr>
              <a:t> </a:t>
            </a:r>
            <a:r>
              <a:rPr sz="2400" b="1" dirty="0">
                <a:latin typeface="Arial"/>
                <a:cs typeface="Arial"/>
              </a:rPr>
              <a:t>C</a:t>
            </a:r>
            <a:r>
              <a:rPr sz="2400" b="1" spc="-10" dirty="0">
                <a:latin typeface="Arial"/>
                <a:cs typeface="Arial"/>
              </a:rPr>
              <a:t>u</a:t>
            </a:r>
            <a:r>
              <a:rPr sz="2400" b="1" dirty="0">
                <a:latin typeface="Arial"/>
                <a:cs typeface="Arial"/>
              </a:rPr>
              <a:t>rrent seas</a:t>
            </a:r>
            <a:r>
              <a:rPr sz="2400" b="1" spc="-10" dirty="0">
                <a:latin typeface="Arial"/>
                <a:cs typeface="Arial"/>
              </a:rPr>
              <a:t>o</a:t>
            </a:r>
            <a:r>
              <a:rPr sz="2400" b="1" dirty="0">
                <a:latin typeface="Arial"/>
                <a:cs typeface="Arial"/>
              </a:rPr>
              <a:t>nal</a:t>
            </a:r>
            <a:r>
              <a:rPr sz="2400" b="1" spc="-10" dirty="0">
                <a:latin typeface="Arial"/>
                <a:cs typeface="Arial"/>
              </a:rPr>
              <a:t>i</a:t>
            </a:r>
            <a:r>
              <a:rPr sz="2400" b="1" dirty="0">
                <a:latin typeface="Arial"/>
                <a:cs typeface="Arial"/>
              </a:rPr>
              <a:t>ty:</a:t>
            </a:r>
            <a:r>
              <a:rPr sz="2400" b="1" spc="15" dirty="0">
                <a:latin typeface="Arial"/>
                <a:cs typeface="Arial"/>
              </a:rPr>
              <a:t> </a:t>
            </a:r>
            <a:r>
              <a:rPr sz="2400" b="1" dirty="0">
                <a:latin typeface="Arial"/>
                <a:cs typeface="Arial"/>
              </a:rPr>
              <a:t>lin</a:t>
            </a:r>
            <a:r>
              <a:rPr sz="2400" b="1" spc="-10" dirty="0">
                <a:latin typeface="Arial"/>
                <a:cs typeface="Arial"/>
              </a:rPr>
              <a:t>k</a:t>
            </a:r>
            <a:r>
              <a:rPr sz="2400" b="1" dirty="0">
                <a:latin typeface="Arial"/>
                <a:cs typeface="Arial"/>
              </a:rPr>
              <a:t>s wi</a:t>
            </a:r>
            <a:r>
              <a:rPr sz="2400" b="1" spc="-10" dirty="0">
                <a:latin typeface="Arial"/>
                <a:cs typeface="Arial"/>
              </a:rPr>
              <a:t>t</a:t>
            </a:r>
            <a:r>
              <a:rPr sz="2400" b="1" dirty="0">
                <a:latin typeface="Arial"/>
                <a:cs typeface="Arial"/>
              </a:rPr>
              <a:t>h</a:t>
            </a:r>
            <a:r>
              <a:rPr sz="2400" b="1" spc="-20" dirty="0">
                <a:latin typeface="Arial"/>
                <a:cs typeface="Arial"/>
              </a:rPr>
              <a:t> </a:t>
            </a:r>
            <a:r>
              <a:rPr sz="2400" b="1" dirty="0">
                <a:latin typeface="Arial"/>
                <a:cs typeface="Arial"/>
              </a:rPr>
              <a:t>co</a:t>
            </a:r>
            <a:r>
              <a:rPr sz="2400" b="1" spc="-10" dirty="0">
                <a:latin typeface="Arial"/>
                <a:cs typeface="Arial"/>
              </a:rPr>
              <a:t>a</a:t>
            </a:r>
            <a:r>
              <a:rPr sz="2400" b="1" dirty="0">
                <a:latin typeface="Arial"/>
                <a:cs typeface="Arial"/>
              </a:rPr>
              <a:t>stal </a:t>
            </a:r>
            <a:r>
              <a:rPr sz="2400" b="1" spc="-5" dirty="0">
                <a:latin typeface="Arial"/>
                <a:cs typeface="Arial"/>
              </a:rPr>
              <a:t>sea-</a:t>
            </a:r>
            <a:r>
              <a:rPr sz="2400" b="1" dirty="0">
                <a:latin typeface="Arial"/>
                <a:cs typeface="Arial"/>
              </a:rPr>
              <a:t>lev</a:t>
            </a:r>
            <a:r>
              <a:rPr sz="2400" b="1" spc="-10" dirty="0">
                <a:latin typeface="Arial"/>
                <a:cs typeface="Arial"/>
              </a:rPr>
              <a:t>e</a:t>
            </a:r>
            <a:r>
              <a:rPr sz="2400" b="1" dirty="0">
                <a:latin typeface="Arial"/>
                <a:cs typeface="Arial"/>
              </a:rPr>
              <a:t>l</a:t>
            </a:r>
            <a:r>
              <a:rPr sz="2400" b="1" spc="15" dirty="0">
                <a:latin typeface="Arial"/>
                <a:cs typeface="Arial"/>
              </a:rPr>
              <a:t> </a:t>
            </a:r>
            <a:r>
              <a:rPr sz="2400" b="1" dirty="0">
                <a:latin typeface="Arial"/>
                <a:cs typeface="Arial"/>
              </a:rPr>
              <a:t>ch</a:t>
            </a:r>
            <a:r>
              <a:rPr sz="2400" b="1" spc="-10" dirty="0">
                <a:latin typeface="Arial"/>
                <a:cs typeface="Arial"/>
              </a:rPr>
              <a:t>a</a:t>
            </a:r>
            <a:r>
              <a:rPr sz="2400" b="1" dirty="0">
                <a:latin typeface="Arial"/>
                <a:cs typeface="Arial"/>
              </a:rPr>
              <a:t>ng</a:t>
            </a:r>
            <a:r>
              <a:rPr sz="2400" b="1" spc="-10" dirty="0">
                <a:latin typeface="Arial"/>
                <a:cs typeface="Arial"/>
              </a:rPr>
              <a:t>e</a:t>
            </a:r>
            <a:r>
              <a:rPr sz="2400" b="1" dirty="0">
                <a:latin typeface="Arial"/>
                <a:cs typeface="Arial"/>
              </a:rPr>
              <a:t>s</a:t>
            </a:r>
            <a:endParaRPr sz="2400">
              <a:latin typeface="Arial"/>
              <a:cs typeface="Arial"/>
            </a:endParaRPr>
          </a:p>
        </p:txBody>
      </p:sp>
      <p:sp>
        <p:nvSpPr>
          <p:cNvPr id="3" name="object 3"/>
          <p:cNvSpPr txBox="1"/>
          <p:nvPr/>
        </p:nvSpPr>
        <p:spPr>
          <a:xfrm>
            <a:off x="293370" y="867789"/>
            <a:ext cx="3905726" cy="610851"/>
          </a:xfrm>
          <a:prstGeom prst="rect">
            <a:avLst/>
          </a:prstGeom>
        </p:spPr>
        <p:txBody>
          <a:bodyPr vert="horz" wrap="square" lIns="0" tIns="0" rIns="0" bIns="0" rtlCol="0">
            <a:spAutoFit/>
          </a:bodyPr>
          <a:lstStyle/>
          <a:p>
            <a:pPr marL="12700">
              <a:lnSpc>
                <a:spcPts val="2380"/>
              </a:lnSpc>
            </a:pPr>
            <a:r>
              <a:rPr sz="2000" i="1" spc="-10" dirty="0">
                <a:latin typeface="Arial"/>
                <a:cs typeface="Arial"/>
              </a:rPr>
              <a:t>Satellite</a:t>
            </a:r>
            <a:r>
              <a:rPr sz="2000" i="1" spc="-65" dirty="0">
                <a:latin typeface="Arial"/>
                <a:cs typeface="Arial"/>
              </a:rPr>
              <a:t> </a:t>
            </a:r>
            <a:r>
              <a:rPr sz="2000" i="1" spc="-10" dirty="0">
                <a:latin typeface="Arial"/>
                <a:cs typeface="Arial"/>
              </a:rPr>
              <a:t>Altimetry</a:t>
            </a:r>
            <a:r>
              <a:rPr sz="2000" i="1" spc="-5" dirty="0">
                <a:latin typeface="Arial"/>
                <a:cs typeface="Arial"/>
              </a:rPr>
              <a:t> </a:t>
            </a:r>
            <a:r>
              <a:rPr sz="2000" i="1" spc="-10" dirty="0">
                <a:latin typeface="Arial"/>
                <a:cs typeface="Arial"/>
              </a:rPr>
              <a:t>vs.</a:t>
            </a:r>
            <a:r>
              <a:rPr sz="2000" i="1" spc="-15" dirty="0">
                <a:latin typeface="Arial"/>
                <a:cs typeface="Arial"/>
              </a:rPr>
              <a:t> </a:t>
            </a:r>
            <a:r>
              <a:rPr sz="2000" i="1" spc="-10" dirty="0">
                <a:latin typeface="Arial"/>
                <a:cs typeface="Arial"/>
              </a:rPr>
              <a:t>Florida</a:t>
            </a:r>
            <a:r>
              <a:rPr sz="2000" i="1" spc="10" dirty="0">
                <a:latin typeface="Arial"/>
                <a:cs typeface="Arial"/>
              </a:rPr>
              <a:t> </a:t>
            </a:r>
            <a:r>
              <a:rPr sz="2000" i="1" spc="-10" dirty="0">
                <a:latin typeface="Arial"/>
                <a:cs typeface="Arial"/>
              </a:rPr>
              <a:t>Current</a:t>
            </a:r>
            <a:r>
              <a:rPr sz="2000" i="1" spc="-5" dirty="0">
                <a:latin typeface="Arial"/>
                <a:cs typeface="Arial"/>
              </a:rPr>
              <a:t> </a:t>
            </a:r>
            <a:r>
              <a:rPr sz="2000" i="1" spc="-10" dirty="0">
                <a:latin typeface="Arial"/>
                <a:cs typeface="Arial"/>
              </a:rPr>
              <a:t>transport</a:t>
            </a:r>
            <a:endParaRPr sz="2000">
              <a:latin typeface="Arial"/>
              <a:cs typeface="Arial"/>
            </a:endParaRPr>
          </a:p>
        </p:txBody>
      </p:sp>
      <p:sp>
        <p:nvSpPr>
          <p:cNvPr id="4" name="object 4"/>
          <p:cNvSpPr/>
          <p:nvPr/>
        </p:nvSpPr>
        <p:spPr>
          <a:xfrm>
            <a:off x="1386936" y="3774060"/>
            <a:ext cx="6003322" cy="177520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387316" y="5444186"/>
            <a:ext cx="6003322" cy="105006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362646" y="1257808"/>
            <a:ext cx="6572822" cy="2263394"/>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3573971" y="2963798"/>
            <a:ext cx="342900" cy="549910"/>
          </a:xfrm>
          <a:custGeom>
            <a:avLst/>
            <a:gdLst/>
            <a:ahLst/>
            <a:cxnLst/>
            <a:rect l="l" t="t" r="r" b="b"/>
            <a:pathLst>
              <a:path w="457200" h="549910">
                <a:moveTo>
                  <a:pt x="0" y="274700"/>
                </a:moveTo>
                <a:lnTo>
                  <a:pt x="2992" y="230161"/>
                </a:lnTo>
                <a:lnTo>
                  <a:pt x="11655" y="187903"/>
                </a:lnTo>
                <a:lnTo>
                  <a:pt x="25518" y="148493"/>
                </a:lnTo>
                <a:lnTo>
                  <a:pt x="44110" y="112498"/>
                </a:lnTo>
                <a:lnTo>
                  <a:pt x="66960" y="80486"/>
                </a:lnTo>
                <a:lnTo>
                  <a:pt x="93597" y="53023"/>
                </a:lnTo>
                <a:lnTo>
                  <a:pt x="139624" y="21597"/>
                </a:lnTo>
                <a:lnTo>
                  <a:pt x="191523" y="3597"/>
                </a:lnTo>
                <a:lnTo>
                  <a:pt x="228600" y="0"/>
                </a:lnTo>
                <a:lnTo>
                  <a:pt x="247364" y="911"/>
                </a:lnTo>
                <a:lnTo>
                  <a:pt x="300898" y="14011"/>
                </a:lnTo>
                <a:lnTo>
                  <a:pt x="349066" y="41174"/>
                </a:lnTo>
                <a:lnTo>
                  <a:pt x="390286" y="80486"/>
                </a:lnTo>
                <a:lnTo>
                  <a:pt x="413125" y="112498"/>
                </a:lnTo>
                <a:lnTo>
                  <a:pt x="431705" y="148493"/>
                </a:lnTo>
                <a:lnTo>
                  <a:pt x="445556" y="187903"/>
                </a:lnTo>
                <a:lnTo>
                  <a:pt x="454211" y="230161"/>
                </a:lnTo>
                <a:lnTo>
                  <a:pt x="457200" y="274700"/>
                </a:lnTo>
                <a:lnTo>
                  <a:pt x="456443" y="297237"/>
                </a:lnTo>
                <a:lnTo>
                  <a:pt x="450562" y="340731"/>
                </a:lnTo>
                <a:lnTo>
                  <a:pt x="439251" y="381648"/>
                </a:lnTo>
                <a:lnTo>
                  <a:pt x="422977" y="419424"/>
                </a:lnTo>
                <a:lnTo>
                  <a:pt x="402209" y="453494"/>
                </a:lnTo>
                <a:lnTo>
                  <a:pt x="377416" y="483293"/>
                </a:lnTo>
                <a:lnTo>
                  <a:pt x="333704" y="518750"/>
                </a:lnTo>
                <a:lnTo>
                  <a:pt x="283571" y="541421"/>
                </a:lnTo>
                <a:lnTo>
                  <a:pt x="228600" y="549401"/>
                </a:lnTo>
                <a:lnTo>
                  <a:pt x="209853" y="548491"/>
                </a:lnTo>
                <a:lnTo>
                  <a:pt x="156350" y="535402"/>
                </a:lnTo>
                <a:lnTo>
                  <a:pt x="108189" y="508257"/>
                </a:lnTo>
                <a:lnTo>
                  <a:pt x="66960" y="468963"/>
                </a:lnTo>
                <a:lnTo>
                  <a:pt x="44110" y="436958"/>
                </a:lnTo>
                <a:lnTo>
                  <a:pt x="25518" y="400964"/>
                </a:lnTo>
                <a:lnTo>
                  <a:pt x="11655" y="361547"/>
                </a:lnTo>
                <a:lnTo>
                  <a:pt x="2992" y="319271"/>
                </a:lnTo>
                <a:lnTo>
                  <a:pt x="0" y="274700"/>
                </a:lnTo>
                <a:close/>
              </a:path>
            </a:pathLst>
          </a:custGeom>
          <a:ln w="76200">
            <a:solidFill>
              <a:srgbClr val="FF0000"/>
            </a:solidFill>
          </a:ln>
        </p:spPr>
        <p:txBody>
          <a:bodyPr wrap="square" lIns="0" tIns="0" rIns="0" bIns="0" rtlCol="0"/>
          <a:lstStyle/>
          <a:p>
            <a:endParaRPr/>
          </a:p>
        </p:txBody>
      </p:sp>
      <p:sp>
        <p:nvSpPr>
          <p:cNvPr id="8" name="object 8"/>
          <p:cNvSpPr/>
          <p:nvPr/>
        </p:nvSpPr>
        <p:spPr>
          <a:xfrm>
            <a:off x="3587210" y="3684396"/>
            <a:ext cx="1930241" cy="2030730"/>
          </a:xfrm>
          <a:custGeom>
            <a:avLst/>
            <a:gdLst/>
            <a:ahLst/>
            <a:cxnLst/>
            <a:rect l="l" t="t" r="r" b="b"/>
            <a:pathLst>
              <a:path w="2573654" h="2030729">
                <a:moveTo>
                  <a:pt x="0" y="2030602"/>
                </a:moveTo>
                <a:lnTo>
                  <a:pt x="2573147" y="2030602"/>
                </a:lnTo>
                <a:lnTo>
                  <a:pt x="2573147" y="0"/>
                </a:lnTo>
                <a:lnTo>
                  <a:pt x="0" y="0"/>
                </a:lnTo>
                <a:lnTo>
                  <a:pt x="0" y="2030602"/>
                </a:lnTo>
                <a:close/>
              </a:path>
            </a:pathLst>
          </a:custGeom>
          <a:solidFill>
            <a:srgbClr val="FFFFFF"/>
          </a:solidFill>
        </p:spPr>
        <p:txBody>
          <a:bodyPr wrap="square" lIns="0" tIns="0" rIns="0" bIns="0" rtlCol="0"/>
          <a:lstStyle/>
          <a:p>
            <a:endParaRPr/>
          </a:p>
        </p:txBody>
      </p:sp>
      <p:sp>
        <p:nvSpPr>
          <p:cNvPr id="9" name="object 9"/>
          <p:cNvSpPr/>
          <p:nvPr/>
        </p:nvSpPr>
        <p:spPr>
          <a:xfrm>
            <a:off x="5517070" y="3684396"/>
            <a:ext cx="1969770" cy="2030730"/>
          </a:xfrm>
          <a:custGeom>
            <a:avLst/>
            <a:gdLst/>
            <a:ahLst/>
            <a:cxnLst/>
            <a:rect l="l" t="t" r="r" b="b"/>
            <a:pathLst>
              <a:path w="2626359" h="2030729">
                <a:moveTo>
                  <a:pt x="0" y="2030602"/>
                </a:moveTo>
                <a:lnTo>
                  <a:pt x="2626105" y="2030602"/>
                </a:lnTo>
                <a:lnTo>
                  <a:pt x="2626105" y="0"/>
                </a:lnTo>
                <a:lnTo>
                  <a:pt x="0" y="0"/>
                </a:lnTo>
                <a:lnTo>
                  <a:pt x="0" y="2030602"/>
                </a:lnTo>
                <a:close/>
              </a:path>
            </a:pathLst>
          </a:custGeom>
          <a:solidFill>
            <a:srgbClr val="FFFFFF"/>
          </a:solidFill>
        </p:spPr>
        <p:txBody>
          <a:bodyPr wrap="square" lIns="0" tIns="0" rIns="0" bIns="0" rtlCol="0"/>
          <a:lstStyle/>
          <a:p>
            <a:endParaRPr/>
          </a:p>
        </p:txBody>
      </p:sp>
      <p:sp>
        <p:nvSpPr>
          <p:cNvPr id="10" name="object 10"/>
          <p:cNvSpPr txBox="1">
            <a:spLocks noGrp="1"/>
          </p:cNvSpPr>
          <p:nvPr>
            <p:ph type="sldNum" sz="quarter" idx="4294967295"/>
          </p:nvPr>
        </p:nvSpPr>
        <p:spPr>
          <a:xfrm>
            <a:off x="283845" y="6527292"/>
            <a:ext cx="211931" cy="276999"/>
          </a:xfrm>
          <a:prstGeom prst="rect">
            <a:avLst/>
          </a:prstGeom>
        </p:spPr>
        <p:txBody>
          <a:bodyPr vert="horz" wrap="square" lIns="0" tIns="0" rIns="0" bIns="0" rtlCol="0">
            <a:spAutoFit/>
          </a:bodyPr>
          <a:lstStyle/>
          <a:p>
            <a:pPr marL="25400">
              <a:lnSpc>
                <a:spcPct val="100000"/>
              </a:lnSpc>
            </a:pPr>
            <a:fld id="{81D60167-4931-47E6-BA6A-407CBD079E47}" type="slidenum">
              <a:rPr spc="-10" dirty="0"/>
              <a:t>25</a:t>
            </a:fld>
            <a:endParaRPr spc="-10" dirty="0"/>
          </a:p>
        </p:txBody>
      </p:sp>
      <p:pic>
        <p:nvPicPr>
          <p:cNvPr id="12" name="Picture 11"/>
          <p:cNvPicPr>
            <a:picLocks noChangeAspect="1"/>
          </p:cNvPicPr>
          <p:nvPr/>
        </p:nvPicPr>
        <p:blipFill>
          <a:blip r:embed="rId6"/>
          <a:srcRect l="16366" t="51435" r="12274"/>
          <a:stretch>
            <a:fillRect/>
          </a:stretch>
        </p:blipFill>
        <p:spPr>
          <a:xfrm>
            <a:off x="4953755" y="3715664"/>
            <a:ext cx="3372741" cy="1947612"/>
          </a:xfrm>
          <a:prstGeom prst="rect">
            <a:avLst/>
          </a:prstGeom>
        </p:spPr>
      </p:pic>
      <p:pic>
        <p:nvPicPr>
          <p:cNvPr id="13" name="Picture 12"/>
          <p:cNvPicPr>
            <a:picLocks noChangeAspect="1"/>
          </p:cNvPicPr>
          <p:nvPr/>
        </p:nvPicPr>
        <p:blipFill>
          <a:blip r:embed="rId7"/>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3010051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44831" y="101251"/>
            <a:ext cx="8054816" cy="1002625"/>
          </a:xfrm>
          <a:prstGeom prst="rect">
            <a:avLst/>
          </a:prstGeom>
        </p:spPr>
        <p:txBody>
          <a:bodyPr vert="horz" wrap="square" lIns="0" tIns="0" rIns="0" bIns="0" rtlCol="0">
            <a:spAutoFit/>
          </a:bodyPr>
          <a:lstStyle/>
          <a:p>
            <a:pPr marL="4065904" marR="5080" indent="-4053840">
              <a:lnSpc>
                <a:spcPts val="2590"/>
              </a:lnSpc>
            </a:pPr>
            <a:r>
              <a:rPr sz="2400" b="1" spc="-130" dirty="0">
                <a:latin typeface="Arial"/>
                <a:cs typeface="Arial"/>
              </a:rPr>
              <a:t>Y</a:t>
            </a:r>
            <a:r>
              <a:rPr sz="2400" b="1" dirty="0">
                <a:latin typeface="Arial"/>
                <a:cs typeface="Arial"/>
              </a:rPr>
              <a:t>ea</a:t>
            </a:r>
            <a:r>
              <a:rPr sz="2400" b="1" spc="-5" dirty="0">
                <a:latin typeface="Arial"/>
                <a:cs typeface="Arial"/>
              </a:rPr>
              <a:t>r-to</a:t>
            </a:r>
            <a:r>
              <a:rPr sz="2400" b="1" dirty="0">
                <a:latin typeface="Arial"/>
                <a:cs typeface="Arial"/>
              </a:rPr>
              <a:t>-ye</a:t>
            </a:r>
            <a:r>
              <a:rPr sz="2400" b="1" spc="-10" dirty="0">
                <a:latin typeface="Arial"/>
                <a:cs typeface="Arial"/>
              </a:rPr>
              <a:t>a</a:t>
            </a:r>
            <a:r>
              <a:rPr sz="2400" b="1" dirty="0">
                <a:latin typeface="Arial"/>
                <a:cs typeface="Arial"/>
              </a:rPr>
              <a:t>r</a:t>
            </a:r>
            <a:r>
              <a:rPr sz="2400" b="1" spc="25" dirty="0">
                <a:latin typeface="Arial"/>
                <a:cs typeface="Arial"/>
              </a:rPr>
              <a:t> </a:t>
            </a:r>
            <a:r>
              <a:rPr sz="2400" b="1" dirty="0">
                <a:latin typeface="Arial"/>
                <a:cs typeface="Arial"/>
              </a:rPr>
              <a:t>ch</a:t>
            </a:r>
            <a:r>
              <a:rPr sz="2400" b="1" spc="-10" dirty="0">
                <a:latin typeface="Arial"/>
                <a:cs typeface="Arial"/>
              </a:rPr>
              <a:t>a</a:t>
            </a:r>
            <a:r>
              <a:rPr sz="2400" b="1" dirty="0">
                <a:latin typeface="Arial"/>
                <a:cs typeface="Arial"/>
              </a:rPr>
              <a:t>ng</a:t>
            </a:r>
            <a:r>
              <a:rPr sz="2400" b="1" spc="-10" dirty="0">
                <a:latin typeface="Arial"/>
                <a:cs typeface="Arial"/>
              </a:rPr>
              <a:t>e</a:t>
            </a:r>
            <a:r>
              <a:rPr sz="2400" b="1" dirty="0">
                <a:latin typeface="Arial"/>
                <a:cs typeface="Arial"/>
              </a:rPr>
              <a:t>s</a:t>
            </a:r>
            <a:r>
              <a:rPr sz="2400" b="1" spc="5" dirty="0">
                <a:latin typeface="Arial"/>
                <a:cs typeface="Arial"/>
              </a:rPr>
              <a:t> </a:t>
            </a:r>
            <a:r>
              <a:rPr sz="2400" b="1" dirty="0">
                <a:latin typeface="Arial"/>
                <a:cs typeface="Arial"/>
              </a:rPr>
              <a:t>in</a:t>
            </a:r>
            <a:r>
              <a:rPr sz="2400" b="1" spc="-15" dirty="0">
                <a:latin typeface="Arial"/>
                <a:cs typeface="Arial"/>
              </a:rPr>
              <a:t> </a:t>
            </a:r>
            <a:r>
              <a:rPr sz="2400" b="1" dirty="0">
                <a:latin typeface="Arial"/>
                <a:cs typeface="Arial"/>
              </a:rPr>
              <a:t>the</a:t>
            </a:r>
            <a:r>
              <a:rPr sz="2400" b="1" spc="-10" dirty="0">
                <a:latin typeface="Arial"/>
                <a:cs typeface="Arial"/>
              </a:rPr>
              <a:t> </a:t>
            </a:r>
            <a:r>
              <a:rPr sz="2400" b="1" dirty="0">
                <a:latin typeface="Arial"/>
                <a:cs typeface="Arial"/>
              </a:rPr>
              <a:t>Florida</a:t>
            </a:r>
            <a:r>
              <a:rPr sz="2400" b="1" spc="-10" dirty="0">
                <a:latin typeface="Arial"/>
                <a:cs typeface="Arial"/>
              </a:rPr>
              <a:t> </a:t>
            </a:r>
            <a:r>
              <a:rPr sz="2400" b="1" dirty="0">
                <a:latin typeface="Arial"/>
                <a:cs typeface="Arial"/>
              </a:rPr>
              <a:t>C</a:t>
            </a:r>
            <a:r>
              <a:rPr sz="2400" b="1" spc="-10" dirty="0">
                <a:latin typeface="Arial"/>
                <a:cs typeface="Arial"/>
              </a:rPr>
              <a:t>u</a:t>
            </a:r>
            <a:r>
              <a:rPr sz="2400" b="1" dirty="0">
                <a:latin typeface="Arial"/>
                <a:cs typeface="Arial"/>
              </a:rPr>
              <a:t>rrent seas</a:t>
            </a:r>
            <a:r>
              <a:rPr sz="2400" b="1" spc="-10" dirty="0">
                <a:latin typeface="Arial"/>
                <a:cs typeface="Arial"/>
              </a:rPr>
              <a:t>o</a:t>
            </a:r>
            <a:r>
              <a:rPr sz="2400" b="1" dirty="0">
                <a:latin typeface="Arial"/>
                <a:cs typeface="Arial"/>
              </a:rPr>
              <a:t>nal</a:t>
            </a:r>
            <a:r>
              <a:rPr sz="2400" b="1" spc="-10" dirty="0">
                <a:latin typeface="Arial"/>
                <a:cs typeface="Arial"/>
              </a:rPr>
              <a:t>i</a:t>
            </a:r>
            <a:r>
              <a:rPr sz="2400" b="1" dirty="0">
                <a:latin typeface="Arial"/>
                <a:cs typeface="Arial"/>
              </a:rPr>
              <a:t>ty:</a:t>
            </a:r>
            <a:r>
              <a:rPr sz="2400" b="1" spc="15" dirty="0">
                <a:latin typeface="Arial"/>
                <a:cs typeface="Arial"/>
              </a:rPr>
              <a:t> </a:t>
            </a:r>
            <a:r>
              <a:rPr sz="2400" b="1" dirty="0">
                <a:latin typeface="Arial"/>
                <a:cs typeface="Arial"/>
              </a:rPr>
              <a:t>lin</a:t>
            </a:r>
            <a:r>
              <a:rPr sz="2400" b="1" spc="-10" dirty="0">
                <a:latin typeface="Arial"/>
                <a:cs typeface="Arial"/>
              </a:rPr>
              <a:t>k</a:t>
            </a:r>
            <a:r>
              <a:rPr sz="2400" b="1" dirty="0">
                <a:latin typeface="Arial"/>
                <a:cs typeface="Arial"/>
              </a:rPr>
              <a:t>s wi</a:t>
            </a:r>
            <a:r>
              <a:rPr sz="2400" b="1" spc="-10" dirty="0">
                <a:latin typeface="Arial"/>
                <a:cs typeface="Arial"/>
              </a:rPr>
              <a:t>t</a:t>
            </a:r>
            <a:r>
              <a:rPr sz="2400" b="1" dirty="0">
                <a:latin typeface="Arial"/>
                <a:cs typeface="Arial"/>
              </a:rPr>
              <a:t>h</a:t>
            </a:r>
            <a:r>
              <a:rPr sz="2400" b="1" spc="-20" dirty="0">
                <a:latin typeface="Arial"/>
                <a:cs typeface="Arial"/>
              </a:rPr>
              <a:t> </a:t>
            </a:r>
            <a:r>
              <a:rPr sz="2400" b="1" dirty="0">
                <a:latin typeface="Arial"/>
                <a:cs typeface="Arial"/>
              </a:rPr>
              <a:t>co</a:t>
            </a:r>
            <a:r>
              <a:rPr sz="2400" b="1" spc="-10" dirty="0">
                <a:latin typeface="Arial"/>
                <a:cs typeface="Arial"/>
              </a:rPr>
              <a:t>a</a:t>
            </a:r>
            <a:r>
              <a:rPr sz="2400" b="1" dirty="0">
                <a:latin typeface="Arial"/>
                <a:cs typeface="Arial"/>
              </a:rPr>
              <a:t>stal </a:t>
            </a:r>
            <a:r>
              <a:rPr sz="2400" b="1" spc="-5" dirty="0">
                <a:latin typeface="Arial"/>
                <a:cs typeface="Arial"/>
              </a:rPr>
              <a:t>sea-</a:t>
            </a:r>
            <a:r>
              <a:rPr sz="2400" b="1" dirty="0">
                <a:latin typeface="Arial"/>
                <a:cs typeface="Arial"/>
              </a:rPr>
              <a:t>lev</a:t>
            </a:r>
            <a:r>
              <a:rPr sz="2400" b="1" spc="-10" dirty="0">
                <a:latin typeface="Arial"/>
                <a:cs typeface="Arial"/>
              </a:rPr>
              <a:t>e</a:t>
            </a:r>
            <a:r>
              <a:rPr sz="2400" b="1" dirty="0">
                <a:latin typeface="Arial"/>
                <a:cs typeface="Arial"/>
              </a:rPr>
              <a:t>l</a:t>
            </a:r>
            <a:r>
              <a:rPr sz="2400" b="1" spc="15" dirty="0">
                <a:latin typeface="Arial"/>
                <a:cs typeface="Arial"/>
              </a:rPr>
              <a:t> </a:t>
            </a:r>
            <a:r>
              <a:rPr sz="2400" b="1" dirty="0">
                <a:latin typeface="Arial"/>
                <a:cs typeface="Arial"/>
              </a:rPr>
              <a:t>ch</a:t>
            </a:r>
            <a:r>
              <a:rPr sz="2400" b="1" spc="-10" dirty="0">
                <a:latin typeface="Arial"/>
                <a:cs typeface="Arial"/>
              </a:rPr>
              <a:t>a</a:t>
            </a:r>
            <a:r>
              <a:rPr sz="2400" b="1" dirty="0">
                <a:latin typeface="Arial"/>
                <a:cs typeface="Arial"/>
              </a:rPr>
              <a:t>ng</a:t>
            </a:r>
            <a:r>
              <a:rPr sz="2400" b="1" spc="-10" dirty="0">
                <a:latin typeface="Arial"/>
                <a:cs typeface="Arial"/>
              </a:rPr>
              <a:t>e</a:t>
            </a:r>
            <a:r>
              <a:rPr sz="2400" b="1" dirty="0">
                <a:latin typeface="Arial"/>
                <a:cs typeface="Arial"/>
              </a:rPr>
              <a:t>s</a:t>
            </a:r>
            <a:endParaRPr sz="2400">
              <a:latin typeface="Arial"/>
              <a:cs typeface="Arial"/>
            </a:endParaRPr>
          </a:p>
        </p:txBody>
      </p:sp>
      <p:sp>
        <p:nvSpPr>
          <p:cNvPr id="3" name="object 3"/>
          <p:cNvSpPr txBox="1"/>
          <p:nvPr/>
        </p:nvSpPr>
        <p:spPr>
          <a:xfrm>
            <a:off x="293370" y="867789"/>
            <a:ext cx="3905726" cy="610851"/>
          </a:xfrm>
          <a:prstGeom prst="rect">
            <a:avLst/>
          </a:prstGeom>
        </p:spPr>
        <p:txBody>
          <a:bodyPr vert="horz" wrap="square" lIns="0" tIns="0" rIns="0" bIns="0" rtlCol="0">
            <a:spAutoFit/>
          </a:bodyPr>
          <a:lstStyle/>
          <a:p>
            <a:pPr marL="12700">
              <a:lnSpc>
                <a:spcPts val="2380"/>
              </a:lnSpc>
            </a:pPr>
            <a:r>
              <a:rPr sz="2000" i="1" spc="-10" dirty="0">
                <a:latin typeface="Arial"/>
                <a:cs typeface="Arial"/>
              </a:rPr>
              <a:t>Satellite</a:t>
            </a:r>
            <a:r>
              <a:rPr sz="2000" i="1" spc="-65" dirty="0">
                <a:latin typeface="Arial"/>
                <a:cs typeface="Arial"/>
              </a:rPr>
              <a:t> </a:t>
            </a:r>
            <a:r>
              <a:rPr sz="2000" i="1" spc="-10" dirty="0">
                <a:latin typeface="Arial"/>
                <a:cs typeface="Arial"/>
              </a:rPr>
              <a:t>Altimetry</a:t>
            </a:r>
            <a:r>
              <a:rPr sz="2000" i="1" spc="-5" dirty="0">
                <a:latin typeface="Arial"/>
                <a:cs typeface="Arial"/>
              </a:rPr>
              <a:t> </a:t>
            </a:r>
            <a:r>
              <a:rPr sz="2000" i="1" spc="-10" dirty="0">
                <a:latin typeface="Arial"/>
                <a:cs typeface="Arial"/>
              </a:rPr>
              <a:t>vs.</a:t>
            </a:r>
            <a:r>
              <a:rPr sz="2000" i="1" spc="-15" dirty="0">
                <a:latin typeface="Arial"/>
                <a:cs typeface="Arial"/>
              </a:rPr>
              <a:t> </a:t>
            </a:r>
            <a:r>
              <a:rPr sz="2000" i="1" spc="-10" dirty="0">
                <a:latin typeface="Arial"/>
                <a:cs typeface="Arial"/>
              </a:rPr>
              <a:t>Florida</a:t>
            </a:r>
            <a:r>
              <a:rPr sz="2000" i="1" spc="10" dirty="0">
                <a:latin typeface="Arial"/>
                <a:cs typeface="Arial"/>
              </a:rPr>
              <a:t> </a:t>
            </a:r>
            <a:r>
              <a:rPr sz="2000" i="1" spc="-10" dirty="0">
                <a:latin typeface="Arial"/>
                <a:cs typeface="Arial"/>
              </a:rPr>
              <a:t>Current</a:t>
            </a:r>
            <a:r>
              <a:rPr sz="2000" i="1" spc="-5" dirty="0">
                <a:latin typeface="Arial"/>
                <a:cs typeface="Arial"/>
              </a:rPr>
              <a:t> </a:t>
            </a:r>
            <a:r>
              <a:rPr sz="2000" i="1" spc="-10" dirty="0">
                <a:latin typeface="Arial"/>
                <a:cs typeface="Arial"/>
              </a:rPr>
              <a:t>transport</a:t>
            </a:r>
            <a:endParaRPr sz="2000">
              <a:latin typeface="Arial"/>
              <a:cs typeface="Arial"/>
            </a:endParaRPr>
          </a:p>
        </p:txBody>
      </p:sp>
      <p:sp>
        <p:nvSpPr>
          <p:cNvPr id="4" name="object 4"/>
          <p:cNvSpPr/>
          <p:nvPr/>
        </p:nvSpPr>
        <p:spPr>
          <a:xfrm>
            <a:off x="1387316" y="3684372"/>
            <a:ext cx="6003322" cy="280987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362646" y="1257808"/>
            <a:ext cx="6572822" cy="226339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266021" y="1115694"/>
            <a:ext cx="342900" cy="549910"/>
          </a:xfrm>
          <a:custGeom>
            <a:avLst/>
            <a:gdLst/>
            <a:ahLst/>
            <a:cxnLst/>
            <a:rect l="l" t="t" r="r" b="b"/>
            <a:pathLst>
              <a:path w="457200" h="549910">
                <a:moveTo>
                  <a:pt x="0" y="274700"/>
                </a:moveTo>
                <a:lnTo>
                  <a:pt x="2992" y="230130"/>
                </a:lnTo>
                <a:lnTo>
                  <a:pt x="11655" y="187854"/>
                </a:lnTo>
                <a:lnTo>
                  <a:pt x="25518" y="148437"/>
                </a:lnTo>
                <a:lnTo>
                  <a:pt x="44110" y="112443"/>
                </a:lnTo>
                <a:lnTo>
                  <a:pt x="66960" y="80438"/>
                </a:lnTo>
                <a:lnTo>
                  <a:pt x="93597" y="52986"/>
                </a:lnTo>
                <a:lnTo>
                  <a:pt x="139624" y="21580"/>
                </a:lnTo>
                <a:lnTo>
                  <a:pt x="191523" y="3593"/>
                </a:lnTo>
                <a:lnTo>
                  <a:pt x="228600" y="0"/>
                </a:lnTo>
                <a:lnTo>
                  <a:pt x="247346" y="910"/>
                </a:lnTo>
                <a:lnTo>
                  <a:pt x="300849" y="13999"/>
                </a:lnTo>
                <a:lnTo>
                  <a:pt x="349010" y="41144"/>
                </a:lnTo>
                <a:lnTo>
                  <a:pt x="390239" y="80438"/>
                </a:lnTo>
                <a:lnTo>
                  <a:pt x="413089" y="112443"/>
                </a:lnTo>
                <a:lnTo>
                  <a:pt x="431681" y="148437"/>
                </a:lnTo>
                <a:lnTo>
                  <a:pt x="445544" y="187854"/>
                </a:lnTo>
                <a:lnTo>
                  <a:pt x="454207" y="230130"/>
                </a:lnTo>
                <a:lnTo>
                  <a:pt x="457200" y="274700"/>
                </a:lnTo>
                <a:lnTo>
                  <a:pt x="456442" y="297237"/>
                </a:lnTo>
                <a:lnTo>
                  <a:pt x="450555" y="340731"/>
                </a:lnTo>
                <a:lnTo>
                  <a:pt x="439233" y="381648"/>
                </a:lnTo>
                <a:lnTo>
                  <a:pt x="422947" y="419424"/>
                </a:lnTo>
                <a:lnTo>
                  <a:pt x="402167" y="453494"/>
                </a:lnTo>
                <a:lnTo>
                  <a:pt x="377364" y="483293"/>
                </a:lnTo>
                <a:lnTo>
                  <a:pt x="333648" y="518750"/>
                </a:lnTo>
                <a:lnTo>
                  <a:pt x="283530" y="541421"/>
                </a:lnTo>
                <a:lnTo>
                  <a:pt x="228600" y="549401"/>
                </a:lnTo>
                <a:lnTo>
                  <a:pt x="209853" y="548491"/>
                </a:lnTo>
                <a:lnTo>
                  <a:pt x="156350" y="535402"/>
                </a:lnTo>
                <a:lnTo>
                  <a:pt x="108189" y="508257"/>
                </a:lnTo>
                <a:lnTo>
                  <a:pt x="66960" y="468963"/>
                </a:lnTo>
                <a:lnTo>
                  <a:pt x="44110" y="436958"/>
                </a:lnTo>
                <a:lnTo>
                  <a:pt x="25518" y="400964"/>
                </a:lnTo>
                <a:lnTo>
                  <a:pt x="11655" y="361547"/>
                </a:lnTo>
                <a:lnTo>
                  <a:pt x="2992" y="319271"/>
                </a:lnTo>
                <a:lnTo>
                  <a:pt x="0" y="274700"/>
                </a:lnTo>
                <a:close/>
              </a:path>
            </a:pathLst>
          </a:custGeom>
          <a:ln w="76200">
            <a:solidFill>
              <a:srgbClr val="FF0000"/>
            </a:solidFill>
          </a:ln>
        </p:spPr>
        <p:txBody>
          <a:bodyPr wrap="square" lIns="0" tIns="0" rIns="0" bIns="0" rtlCol="0"/>
          <a:lstStyle/>
          <a:p>
            <a:endParaRPr/>
          </a:p>
        </p:txBody>
      </p:sp>
      <p:sp>
        <p:nvSpPr>
          <p:cNvPr id="7" name="object 7"/>
          <p:cNvSpPr/>
          <p:nvPr/>
        </p:nvSpPr>
        <p:spPr>
          <a:xfrm>
            <a:off x="3587210" y="3684396"/>
            <a:ext cx="1930241" cy="2030730"/>
          </a:xfrm>
          <a:custGeom>
            <a:avLst/>
            <a:gdLst/>
            <a:ahLst/>
            <a:cxnLst/>
            <a:rect l="l" t="t" r="r" b="b"/>
            <a:pathLst>
              <a:path w="2573654" h="2030729">
                <a:moveTo>
                  <a:pt x="0" y="2030602"/>
                </a:moveTo>
                <a:lnTo>
                  <a:pt x="2573147" y="2030602"/>
                </a:lnTo>
                <a:lnTo>
                  <a:pt x="2573147" y="0"/>
                </a:lnTo>
                <a:lnTo>
                  <a:pt x="0" y="0"/>
                </a:lnTo>
                <a:lnTo>
                  <a:pt x="0" y="2030602"/>
                </a:lnTo>
                <a:close/>
              </a:path>
            </a:pathLst>
          </a:custGeom>
          <a:solidFill>
            <a:srgbClr val="FFFFFF"/>
          </a:solidFill>
        </p:spPr>
        <p:txBody>
          <a:bodyPr wrap="square" lIns="0" tIns="0" rIns="0" bIns="0" rtlCol="0"/>
          <a:lstStyle/>
          <a:p>
            <a:endParaRPr/>
          </a:p>
        </p:txBody>
      </p:sp>
      <p:sp>
        <p:nvSpPr>
          <p:cNvPr id="8" name="object 8"/>
          <p:cNvSpPr/>
          <p:nvPr/>
        </p:nvSpPr>
        <p:spPr>
          <a:xfrm>
            <a:off x="5517070" y="3684396"/>
            <a:ext cx="1969770" cy="2030730"/>
          </a:xfrm>
          <a:custGeom>
            <a:avLst/>
            <a:gdLst/>
            <a:ahLst/>
            <a:cxnLst/>
            <a:rect l="l" t="t" r="r" b="b"/>
            <a:pathLst>
              <a:path w="2626359" h="2030729">
                <a:moveTo>
                  <a:pt x="0" y="2030602"/>
                </a:moveTo>
                <a:lnTo>
                  <a:pt x="2626105" y="2030602"/>
                </a:lnTo>
                <a:lnTo>
                  <a:pt x="2626105" y="0"/>
                </a:lnTo>
                <a:lnTo>
                  <a:pt x="0" y="0"/>
                </a:lnTo>
                <a:lnTo>
                  <a:pt x="0" y="2030602"/>
                </a:lnTo>
                <a:close/>
              </a:path>
            </a:pathLst>
          </a:custGeom>
          <a:solidFill>
            <a:srgbClr val="FFFFFF"/>
          </a:solidFill>
        </p:spPr>
        <p:txBody>
          <a:bodyPr wrap="square" lIns="0" tIns="0" rIns="0" bIns="0" rtlCol="0"/>
          <a:lstStyle/>
          <a:p>
            <a:endParaRPr/>
          </a:p>
        </p:txBody>
      </p:sp>
      <p:sp>
        <p:nvSpPr>
          <p:cNvPr id="9" name="object 9"/>
          <p:cNvSpPr txBox="1"/>
          <p:nvPr/>
        </p:nvSpPr>
        <p:spPr>
          <a:xfrm>
            <a:off x="293370" y="6527292"/>
            <a:ext cx="192881" cy="553998"/>
          </a:xfrm>
          <a:prstGeom prst="rect">
            <a:avLst/>
          </a:prstGeom>
        </p:spPr>
        <p:txBody>
          <a:bodyPr vert="horz" wrap="square" lIns="0" tIns="0" rIns="0" bIns="0" rtlCol="0">
            <a:spAutoFit/>
          </a:bodyPr>
          <a:lstStyle/>
          <a:p>
            <a:pPr marL="12700">
              <a:lnSpc>
                <a:spcPct val="100000"/>
              </a:lnSpc>
            </a:pPr>
            <a:r>
              <a:rPr sz="1800" spc="-15" dirty="0">
                <a:latin typeface="Calibri"/>
                <a:cs typeface="Calibri"/>
              </a:rPr>
              <a:t>20</a:t>
            </a:r>
            <a:endParaRPr sz="1800">
              <a:latin typeface="Calibri"/>
              <a:cs typeface="Calibri"/>
            </a:endParaRPr>
          </a:p>
        </p:txBody>
      </p:sp>
      <p:pic>
        <p:nvPicPr>
          <p:cNvPr id="12" name="Picture 11"/>
          <p:cNvPicPr>
            <a:picLocks noChangeAspect="1"/>
          </p:cNvPicPr>
          <p:nvPr/>
        </p:nvPicPr>
        <p:blipFill>
          <a:blip r:embed="rId5"/>
          <a:srcRect l="16366" t="51435" r="12274"/>
          <a:stretch>
            <a:fillRect/>
          </a:stretch>
        </p:blipFill>
        <p:spPr>
          <a:xfrm>
            <a:off x="4953755" y="3715664"/>
            <a:ext cx="3372741" cy="1947612"/>
          </a:xfrm>
          <a:prstGeom prst="rect">
            <a:avLst/>
          </a:prstGeom>
        </p:spPr>
      </p:pic>
      <p:pic>
        <p:nvPicPr>
          <p:cNvPr id="13" name="Picture 12"/>
          <p:cNvPicPr>
            <a:picLocks noChangeAspect="1"/>
          </p:cNvPicPr>
          <p:nvPr/>
        </p:nvPicPr>
        <p:blipFill>
          <a:blip r:embed="rId6"/>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831924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88551"/>
            <a:ext cx="9143999" cy="1337802"/>
          </a:xfrm>
          <a:prstGeom prst="rect">
            <a:avLst/>
          </a:prstGeom>
        </p:spPr>
        <p:txBody>
          <a:bodyPr vert="horz" wrap="square" lIns="0" tIns="0" rIns="0" bIns="0" rtlCol="0">
            <a:spAutoFit/>
          </a:bodyPr>
          <a:lstStyle/>
          <a:p>
            <a:pPr marR="5080" algn="ctr">
              <a:lnSpc>
                <a:spcPct val="90000"/>
              </a:lnSpc>
            </a:pPr>
            <a:r>
              <a:rPr sz="3200" b="1" spc="-130" dirty="0">
                <a:latin typeface="Arial"/>
                <a:cs typeface="Arial"/>
              </a:rPr>
              <a:t>Y</a:t>
            </a:r>
            <a:r>
              <a:rPr sz="3200" b="1" dirty="0">
                <a:latin typeface="Arial"/>
                <a:cs typeface="Arial"/>
              </a:rPr>
              <a:t>ea</a:t>
            </a:r>
            <a:r>
              <a:rPr sz="3200" b="1" spc="-5" dirty="0">
                <a:latin typeface="Arial"/>
                <a:cs typeface="Arial"/>
              </a:rPr>
              <a:t>r-to</a:t>
            </a:r>
            <a:r>
              <a:rPr sz="3200" b="1" dirty="0">
                <a:latin typeface="Arial"/>
                <a:cs typeface="Arial"/>
              </a:rPr>
              <a:t>-ye</a:t>
            </a:r>
            <a:r>
              <a:rPr sz="3200" b="1" spc="-10" dirty="0">
                <a:latin typeface="Arial"/>
                <a:cs typeface="Arial"/>
              </a:rPr>
              <a:t>a</a:t>
            </a:r>
            <a:r>
              <a:rPr sz="3200" b="1" dirty="0">
                <a:latin typeface="Arial"/>
                <a:cs typeface="Arial"/>
              </a:rPr>
              <a:t>r</a:t>
            </a:r>
            <a:r>
              <a:rPr sz="3200" b="1" spc="25" dirty="0">
                <a:latin typeface="Arial"/>
                <a:cs typeface="Arial"/>
              </a:rPr>
              <a:t> </a:t>
            </a:r>
            <a:r>
              <a:rPr sz="3200" b="1" dirty="0">
                <a:latin typeface="Arial"/>
                <a:cs typeface="Arial"/>
              </a:rPr>
              <a:t>ch</a:t>
            </a:r>
            <a:r>
              <a:rPr sz="3200" b="1" spc="-10" dirty="0">
                <a:latin typeface="Arial"/>
                <a:cs typeface="Arial"/>
              </a:rPr>
              <a:t>a</a:t>
            </a:r>
            <a:r>
              <a:rPr sz="3200" b="1" dirty="0">
                <a:latin typeface="Arial"/>
                <a:cs typeface="Arial"/>
              </a:rPr>
              <a:t>ng</a:t>
            </a:r>
            <a:r>
              <a:rPr sz="3200" b="1" spc="-10" dirty="0">
                <a:latin typeface="Arial"/>
                <a:cs typeface="Arial"/>
              </a:rPr>
              <a:t>e</a:t>
            </a:r>
            <a:r>
              <a:rPr sz="3200" b="1" dirty="0">
                <a:latin typeface="Arial"/>
                <a:cs typeface="Arial"/>
              </a:rPr>
              <a:t>s</a:t>
            </a:r>
            <a:r>
              <a:rPr sz="3200" b="1" spc="5" dirty="0">
                <a:latin typeface="Arial"/>
                <a:cs typeface="Arial"/>
              </a:rPr>
              <a:t> </a:t>
            </a:r>
            <a:r>
              <a:rPr sz="3200" b="1" dirty="0">
                <a:latin typeface="Arial"/>
                <a:cs typeface="Arial"/>
              </a:rPr>
              <a:t>in</a:t>
            </a:r>
            <a:r>
              <a:rPr sz="3200" b="1" spc="-15" dirty="0">
                <a:latin typeface="Arial"/>
                <a:cs typeface="Arial"/>
              </a:rPr>
              <a:t> </a:t>
            </a:r>
            <a:r>
              <a:rPr sz="3200" b="1" dirty="0">
                <a:latin typeface="Arial"/>
                <a:cs typeface="Arial"/>
              </a:rPr>
              <a:t>the</a:t>
            </a:r>
            <a:r>
              <a:rPr sz="3200" b="1" spc="-10" dirty="0">
                <a:latin typeface="Arial"/>
                <a:cs typeface="Arial"/>
              </a:rPr>
              <a:t> </a:t>
            </a:r>
            <a:r>
              <a:rPr sz="3200" b="1" dirty="0">
                <a:latin typeface="Arial"/>
                <a:cs typeface="Arial"/>
              </a:rPr>
              <a:t>Florida</a:t>
            </a:r>
            <a:r>
              <a:rPr sz="3200" b="1" spc="-10" dirty="0">
                <a:latin typeface="Arial"/>
                <a:cs typeface="Arial"/>
              </a:rPr>
              <a:t> </a:t>
            </a:r>
            <a:r>
              <a:rPr sz="3200" b="1" dirty="0" smtClean="0">
                <a:latin typeface="Arial"/>
                <a:cs typeface="Arial"/>
              </a:rPr>
              <a:t>C</a:t>
            </a:r>
            <a:r>
              <a:rPr sz="3200" b="1" spc="-10" dirty="0" smtClean="0">
                <a:latin typeface="Arial"/>
                <a:cs typeface="Arial"/>
              </a:rPr>
              <a:t>u</a:t>
            </a:r>
            <a:r>
              <a:rPr sz="3200" b="1" dirty="0" smtClean="0">
                <a:latin typeface="Arial"/>
                <a:cs typeface="Arial"/>
              </a:rPr>
              <a:t>rrent</a:t>
            </a:r>
            <a:r>
              <a:rPr lang="en-US" sz="3200" b="1" dirty="0" smtClean="0">
                <a:latin typeface="Arial"/>
                <a:cs typeface="Arial"/>
              </a:rPr>
              <a:t> </a:t>
            </a:r>
            <a:r>
              <a:rPr sz="3200" b="1" dirty="0" smtClean="0">
                <a:latin typeface="Arial"/>
                <a:cs typeface="Arial"/>
              </a:rPr>
              <a:t>seas</a:t>
            </a:r>
            <a:r>
              <a:rPr sz="3200" b="1" spc="-10" dirty="0" smtClean="0">
                <a:latin typeface="Arial"/>
                <a:cs typeface="Arial"/>
              </a:rPr>
              <a:t>o</a:t>
            </a:r>
            <a:r>
              <a:rPr sz="3200" b="1" dirty="0" smtClean="0">
                <a:latin typeface="Arial"/>
                <a:cs typeface="Arial"/>
              </a:rPr>
              <a:t>nal</a:t>
            </a:r>
            <a:r>
              <a:rPr sz="3200" b="1" spc="-10" dirty="0" smtClean="0">
                <a:latin typeface="Arial"/>
                <a:cs typeface="Arial"/>
              </a:rPr>
              <a:t>i</a:t>
            </a:r>
            <a:r>
              <a:rPr sz="3200" b="1" dirty="0" smtClean="0">
                <a:latin typeface="Arial"/>
                <a:cs typeface="Arial"/>
              </a:rPr>
              <a:t>ty</a:t>
            </a:r>
            <a:r>
              <a:rPr sz="3200" b="1" dirty="0">
                <a:latin typeface="Arial"/>
                <a:cs typeface="Arial"/>
              </a:rPr>
              <a:t>:</a:t>
            </a:r>
            <a:r>
              <a:rPr sz="3200" b="1" spc="15" dirty="0">
                <a:latin typeface="Arial"/>
                <a:cs typeface="Arial"/>
              </a:rPr>
              <a:t> </a:t>
            </a:r>
            <a:r>
              <a:rPr sz="3200" b="1" dirty="0">
                <a:latin typeface="Arial"/>
                <a:cs typeface="Arial"/>
              </a:rPr>
              <a:t>lin</a:t>
            </a:r>
            <a:r>
              <a:rPr sz="3200" b="1" spc="-10" dirty="0">
                <a:latin typeface="Arial"/>
                <a:cs typeface="Arial"/>
              </a:rPr>
              <a:t>k</a:t>
            </a:r>
            <a:r>
              <a:rPr sz="3200" b="1" dirty="0">
                <a:latin typeface="Arial"/>
                <a:cs typeface="Arial"/>
              </a:rPr>
              <a:t>s wi</a:t>
            </a:r>
            <a:r>
              <a:rPr sz="3200" b="1" spc="-10" dirty="0">
                <a:latin typeface="Arial"/>
                <a:cs typeface="Arial"/>
              </a:rPr>
              <a:t>t</a:t>
            </a:r>
            <a:r>
              <a:rPr sz="3200" b="1" dirty="0">
                <a:latin typeface="Arial"/>
                <a:cs typeface="Arial"/>
              </a:rPr>
              <a:t>h</a:t>
            </a:r>
            <a:r>
              <a:rPr sz="3200" b="1" spc="-20" dirty="0">
                <a:latin typeface="Arial"/>
                <a:cs typeface="Arial"/>
              </a:rPr>
              <a:t> </a:t>
            </a:r>
            <a:r>
              <a:rPr sz="3200" b="1" dirty="0">
                <a:latin typeface="Arial"/>
                <a:cs typeface="Arial"/>
              </a:rPr>
              <a:t>co</a:t>
            </a:r>
            <a:r>
              <a:rPr sz="3200" b="1" spc="-10" dirty="0">
                <a:latin typeface="Arial"/>
                <a:cs typeface="Arial"/>
              </a:rPr>
              <a:t>a</a:t>
            </a:r>
            <a:r>
              <a:rPr sz="3200" b="1" dirty="0">
                <a:latin typeface="Arial"/>
                <a:cs typeface="Arial"/>
              </a:rPr>
              <a:t>stal </a:t>
            </a:r>
            <a:r>
              <a:rPr sz="3200" b="1" spc="-5" dirty="0">
                <a:latin typeface="Arial"/>
                <a:cs typeface="Arial"/>
              </a:rPr>
              <a:t>sea-</a:t>
            </a:r>
            <a:r>
              <a:rPr sz="3200" b="1" dirty="0">
                <a:latin typeface="Arial"/>
                <a:cs typeface="Arial"/>
              </a:rPr>
              <a:t>lev</a:t>
            </a:r>
            <a:r>
              <a:rPr sz="3200" b="1" spc="-10" dirty="0">
                <a:latin typeface="Arial"/>
                <a:cs typeface="Arial"/>
              </a:rPr>
              <a:t>e</a:t>
            </a:r>
            <a:r>
              <a:rPr sz="3200" b="1" dirty="0">
                <a:latin typeface="Arial"/>
                <a:cs typeface="Arial"/>
              </a:rPr>
              <a:t>l</a:t>
            </a:r>
            <a:r>
              <a:rPr sz="3200" b="1" spc="15" dirty="0">
                <a:latin typeface="Arial"/>
                <a:cs typeface="Arial"/>
              </a:rPr>
              <a:t> </a:t>
            </a:r>
            <a:r>
              <a:rPr sz="3200" b="1" dirty="0">
                <a:latin typeface="Arial"/>
                <a:cs typeface="Arial"/>
              </a:rPr>
              <a:t>ch</a:t>
            </a:r>
            <a:r>
              <a:rPr sz="3200" b="1" spc="-10" dirty="0">
                <a:latin typeface="Arial"/>
                <a:cs typeface="Arial"/>
              </a:rPr>
              <a:t>a</a:t>
            </a:r>
            <a:r>
              <a:rPr sz="3200" b="1" dirty="0">
                <a:latin typeface="Arial"/>
                <a:cs typeface="Arial"/>
              </a:rPr>
              <a:t>ng</a:t>
            </a:r>
            <a:r>
              <a:rPr sz="3200" b="1" spc="-10" dirty="0">
                <a:latin typeface="Arial"/>
                <a:cs typeface="Arial"/>
              </a:rPr>
              <a:t>e</a:t>
            </a:r>
            <a:r>
              <a:rPr sz="3200" b="1" dirty="0">
                <a:latin typeface="Arial"/>
                <a:cs typeface="Arial"/>
              </a:rPr>
              <a:t>s</a:t>
            </a:r>
            <a:endParaRPr sz="3200" dirty="0">
              <a:latin typeface="Arial"/>
              <a:cs typeface="Arial"/>
            </a:endParaRPr>
          </a:p>
        </p:txBody>
      </p:sp>
      <p:grpSp>
        <p:nvGrpSpPr>
          <p:cNvPr id="12" name="Group 11"/>
          <p:cNvGrpSpPr/>
          <p:nvPr/>
        </p:nvGrpSpPr>
        <p:grpSpPr>
          <a:xfrm>
            <a:off x="242100" y="1510467"/>
            <a:ext cx="4142327" cy="4077462"/>
            <a:chOff x="242100" y="1189456"/>
            <a:chExt cx="4142327" cy="4077462"/>
          </a:xfrm>
        </p:grpSpPr>
        <p:sp>
          <p:nvSpPr>
            <p:cNvPr id="4" name="object 4"/>
            <p:cNvSpPr/>
            <p:nvPr/>
          </p:nvSpPr>
          <p:spPr>
            <a:xfrm>
              <a:off x="242100" y="1189456"/>
              <a:ext cx="4142327" cy="407746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934071" y="2660906"/>
              <a:ext cx="3120390" cy="1739900"/>
            </a:xfrm>
            <a:custGeom>
              <a:avLst/>
              <a:gdLst/>
              <a:ahLst/>
              <a:cxnLst/>
              <a:rect l="l" t="t" r="r" b="b"/>
              <a:pathLst>
                <a:path w="4160520" h="1739900">
                  <a:moveTo>
                    <a:pt x="126237" y="1580642"/>
                  </a:moveTo>
                  <a:lnTo>
                    <a:pt x="0" y="1725041"/>
                  </a:lnTo>
                  <a:lnTo>
                    <a:pt x="191262" y="1739392"/>
                  </a:lnTo>
                  <a:lnTo>
                    <a:pt x="174043" y="1697355"/>
                  </a:lnTo>
                  <a:lnTo>
                    <a:pt x="143129" y="1697355"/>
                  </a:lnTo>
                  <a:lnTo>
                    <a:pt x="121412" y="1644396"/>
                  </a:lnTo>
                  <a:lnTo>
                    <a:pt x="147908" y="1633549"/>
                  </a:lnTo>
                  <a:lnTo>
                    <a:pt x="126237" y="1580642"/>
                  </a:lnTo>
                  <a:close/>
                </a:path>
                <a:path w="4160520" h="1739900">
                  <a:moveTo>
                    <a:pt x="147908" y="1633549"/>
                  </a:moveTo>
                  <a:lnTo>
                    <a:pt x="121412" y="1644396"/>
                  </a:lnTo>
                  <a:lnTo>
                    <a:pt x="143129" y="1697355"/>
                  </a:lnTo>
                  <a:lnTo>
                    <a:pt x="169604" y="1686516"/>
                  </a:lnTo>
                  <a:lnTo>
                    <a:pt x="147908" y="1633549"/>
                  </a:lnTo>
                  <a:close/>
                </a:path>
                <a:path w="4160520" h="1739900">
                  <a:moveTo>
                    <a:pt x="169604" y="1686516"/>
                  </a:moveTo>
                  <a:lnTo>
                    <a:pt x="143129" y="1697355"/>
                  </a:lnTo>
                  <a:lnTo>
                    <a:pt x="174043" y="1697355"/>
                  </a:lnTo>
                  <a:lnTo>
                    <a:pt x="169604" y="1686516"/>
                  </a:lnTo>
                  <a:close/>
                </a:path>
                <a:path w="4160520" h="1739900">
                  <a:moveTo>
                    <a:pt x="4138295" y="0"/>
                  </a:moveTo>
                  <a:lnTo>
                    <a:pt x="147908" y="1633549"/>
                  </a:lnTo>
                  <a:lnTo>
                    <a:pt x="169604" y="1686516"/>
                  </a:lnTo>
                  <a:lnTo>
                    <a:pt x="4160012" y="52959"/>
                  </a:lnTo>
                  <a:lnTo>
                    <a:pt x="4138295" y="0"/>
                  </a:lnTo>
                  <a:close/>
                </a:path>
              </a:pathLst>
            </a:custGeom>
            <a:solidFill>
              <a:srgbClr val="000000"/>
            </a:solidFill>
          </p:spPr>
          <p:txBody>
            <a:bodyPr wrap="square" lIns="0" tIns="0" rIns="0" bIns="0" rtlCol="0"/>
            <a:lstStyle/>
            <a:p>
              <a:endParaRPr/>
            </a:p>
          </p:txBody>
        </p:sp>
      </p:grpSp>
      <p:sp>
        <p:nvSpPr>
          <p:cNvPr id="6" name="object 6"/>
          <p:cNvSpPr txBox="1"/>
          <p:nvPr/>
        </p:nvSpPr>
        <p:spPr>
          <a:xfrm>
            <a:off x="4823534" y="1441355"/>
            <a:ext cx="4191382" cy="1107995"/>
          </a:xfrm>
          <a:prstGeom prst="rect">
            <a:avLst/>
          </a:prstGeom>
          <a:ln w="9525">
            <a:solidFill>
              <a:srgbClr val="E7E6E6"/>
            </a:solidFill>
          </a:ln>
        </p:spPr>
        <p:txBody>
          <a:bodyPr vert="horz" wrap="square" lIns="0" tIns="0" rIns="0" bIns="0" rtlCol="0">
            <a:spAutoFit/>
          </a:bodyPr>
          <a:lstStyle/>
          <a:p>
            <a:pPr marL="298450" marR="174625" indent="-116839" algn="ctr">
              <a:lnSpc>
                <a:spcPct val="100000"/>
              </a:lnSpc>
            </a:pPr>
            <a:r>
              <a:rPr sz="2400" b="1" spc="-15" dirty="0">
                <a:latin typeface="Calibri"/>
                <a:cs typeface="Calibri"/>
              </a:rPr>
              <a:t>SHA </a:t>
            </a:r>
            <a:r>
              <a:rPr sz="2400" b="1" spc="-10" dirty="0">
                <a:latin typeface="Calibri"/>
                <a:cs typeface="Calibri"/>
              </a:rPr>
              <a:t>signals </a:t>
            </a:r>
            <a:r>
              <a:rPr sz="2400" b="1" spc="-15" dirty="0">
                <a:latin typeface="Calibri"/>
                <a:cs typeface="Calibri"/>
              </a:rPr>
              <a:t>p</a:t>
            </a:r>
            <a:r>
              <a:rPr sz="2400" b="1" spc="-35" dirty="0">
                <a:latin typeface="Calibri"/>
                <a:cs typeface="Calibri"/>
              </a:rPr>
              <a:t>r</a:t>
            </a:r>
            <a:r>
              <a:rPr sz="2400" b="1" spc="-15" dirty="0">
                <a:latin typeface="Calibri"/>
                <a:cs typeface="Calibri"/>
              </a:rPr>
              <a:t>opa</a:t>
            </a:r>
            <a:r>
              <a:rPr sz="2400" b="1" spc="-50" dirty="0">
                <a:latin typeface="Calibri"/>
                <a:cs typeface="Calibri"/>
              </a:rPr>
              <a:t>g</a:t>
            </a:r>
            <a:r>
              <a:rPr sz="2400" b="1" spc="-35" dirty="0">
                <a:latin typeface="Calibri"/>
                <a:cs typeface="Calibri"/>
              </a:rPr>
              <a:t>a</a:t>
            </a:r>
            <a:r>
              <a:rPr sz="2400" b="1" spc="-40" dirty="0">
                <a:latin typeface="Calibri"/>
                <a:cs typeface="Calibri"/>
              </a:rPr>
              <a:t>t</a:t>
            </a:r>
            <a:r>
              <a:rPr sz="2400" b="1" spc="-10" dirty="0">
                <a:latin typeface="Calibri"/>
                <a:cs typeface="Calibri"/>
              </a:rPr>
              <a:t>e</a:t>
            </a:r>
            <a:r>
              <a:rPr sz="2400" b="1" spc="15" dirty="0">
                <a:latin typeface="Calibri"/>
                <a:cs typeface="Calibri"/>
              </a:rPr>
              <a:t> </a:t>
            </a:r>
            <a:r>
              <a:rPr sz="2400" b="1" spc="-35" dirty="0">
                <a:latin typeface="Calibri"/>
                <a:cs typeface="Calibri"/>
              </a:rPr>
              <a:t>w</a:t>
            </a:r>
            <a:r>
              <a:rPr sz="2400" b="1" spc="-15" dirty="0">
                <a:latin typeface="Calibri"/>
                <a:cs typeface="Calibri"/>
              </a:rPr>
              <a:t>e</a:t>
            </a:r>
            <a:r>
              <a:rPr sz="2400" b="1" spc="-30" dirty="0">
                <a:latin typeface="Calibri"/>
                <a:cs typeface="Calibri"/>
              </a:rPr>
              <a:t>s</a:t>
            </a:r>
            <a:r>
              <a:rPr sz="2400" b="1" spc="-10" dirty="0">
                <a:latin typeface="Calibri"/>
                <a:cs typeface="Calibri"/>
              </a:rPr>
              <a:t>t</a:t>
            </a:r>
            <a:r>
              <a:rPr sz="2400" b="1" spc="-45" dirty="0">
                <a:latin typeface="Calibri"/>
                <a:cs typeface="Calibri"/>
              </a:rPr>
              <a:t>w</a:t>
            </a:r>
            <a:r>
              <a:rPr sz="2400" b="1" spc="-10" dirty="0">
                <a:latin typeface="Calibri"/>
                <a:cs typeface="Calibri"/>
              </a:rPr>
              <a:t>a</a:t>
            </a:r>
            <a:r>
              <a:rPr sz="2400" b="1" spc="-40" dirty="0">
                <a:latin typeface="Calibri"/>
                <a:cs typeface="Calibri"/>
              </a:rPr>
              <a:t>r</a:t>
            </a:r>
            <a:r>
              <a:rPr sz="2400" b="1" spc="-15" dirty="0">
                <a:latin typeface="Calibri"/>
                <a:cs typeface="Calibri"/>
              </a:rPr>
              <a:t>d</a:t>
            </a:r>
            <a:r>
              <a:rPr sz="2400" b="1" spc="15" dirty="0">
                <a:latin typeface="Calibri"/>
                <a:cs typeface="Calibri"/>
              </a:rPr>
              <a:t> </a:t>
            </a:r>
            <a:r>
              <a:rPr sz="2400" b="1" spc="-35" dirty="0">
                <a:latin typeface="Calibri"/>
                <a:cs typeface="Calibri"/>
              </a:rPr>
              <a:t>a</a:t>
            </a:r>
            <a:r>
              <a:rPr sz="2400" b="1" spc="-10" dirty="0">
                <a:latin typeface="Calibri"/>
                <a:cs typeface="Calibri"/>
              </a:rPr>
              <a:t>t an</a:t>
            </a:r>
            <a:r>
              <a:rPr sz="2400" b="1" spc="-5" dirty="0">
                <a:latin typeface="Calibri"/>
                <a:cs typeface="Calibri"/>
              </a:rPr>
              <a:t> </a:t>
            </a:r>
            <a:r>
              <a:rPr sz="2400" b="1" spc="-15" dirty="0">
                <a:latin typeface="Calibri"/>
                <a:cs typeface="Calibri"/>
              </a:rPr>
              <a:t>app</a:t>
            </a:r>
            <a:r>
              <a:rPr sz="2400" b="1" spc="-35" dirty="0">
                <a:latin typeface="Calibri"/>
                <a:cs typeface="Calibri"/>
              </a:rPr>
              <a:t>r</a:t>
            </a:r>
            <a:r>
              <a:rPr sz="2400" b="1" spc="-60" dirty="0">
                <a:latin typeface="Calibri"/>
                <a:cs typeface="Calibri"/>
              </a:rPr>
              <a:t>o</a:t>
            </a:r>
            <a:r>
              <a:rPr sz="2400" b="1" spc="-20" dirty="0">
                <a:latin typeface="Calibri"/>
                <a:cs typeface="Calibri"/>
              </a:rPr>
              <a:t>xim</a:t>
            </a:r>
            <a:r>
              <a:rPr sz="2400" b="1" spc="-30" dirty="0">
                <a:latin typeface="Calibri"/>
                <a:cs typeface="Calibri"/>
              </a:rPr>
              <a:t>a</a:t>
            </a:r>
            <a:r>
              <a:rPr sz="2400" b="1" spc="-40" dirty="0">
                <a:latin typeface="Calibri"/>
                <a:cs typeface="Calibri"/>
              </a:rPr>
              <a:t>t</a:t>
            </a:r>
            <a:r>
              <a:rPr sz="2400" b="1" spc="-10" dirty="0">
                <a:latin typeface="Calibri"/>
                <a:cs typeface="Calibri"/>
              </a:rPr>
              <a:t>e</a:t>
            </a:r>
            <a:r>
              <a:rPr sz="2400" b="1" spc="15" dirty="0">
                <a:latin typeface="Calibri"/>
                <a:cs typeface="Calibri"/>
              </a:rPr>
              <a:t> </a:t>
            </a:r>
            <a:r>
              <a:rPr sz="2400" b="1" spc="-15" dirty="0">
                <a:latin typeface="Calibri"/>
                <a:cs typeface="Calibri"/>
              </a:rPr>
              <a:t>fi</a:t>
            </a:r>
            <a:r>
              <a:rPr sz="2400" b="1" spc="-60" dirty="0">
                <a:latin typeface="Calibri"/>
                <a:cs typeface="Calibri"/>
              </a:rPr>
              <a:t>x</a:t>
            </a:r>
            <a:r>
              <a:rPr sz="2400" b="1" spc="-15" dirty="0">
                <a:latin typeface="Calibri"/>
                <a:cs typeface="Calibri"/>
              </a:rPr>
              <a:t>ed</a:t>
            </a:r>
            <a:r>
              <a:rPr sz="2400" b="1" spc="10" dirty="0">
                <a:latin typeface="Calibri"/>
                <a:cs typeface="Calibri"/>
              </a:rPr>
              <a:t> </a:t>
            </a:r>
            <a:r>
              <a:rPr sz="2400" b="1" spc="-45" dirty="0">
                <a:latin typeface="Calibri"/>
                <a:cs typeface="Calibri"/>
              </a:rPr>
              <a:t>r</a:t>
            </a:r>
            <a:r>
              <a:rPr sz="2400" b="1" spc="-35" dirty="0">
                <a:latin typeface="Calibri"/>
                <a:cs typeface="Calibri"/>
              </a:rPr>
              <a:t>a</a:t>
            </a:r>
            <a:r>
              <a:rPr sz="2400" b="1" spc="-40" dirty="0">
                <a:latin typeface="Calibri"/>
                <a:cs typeface="Calibri"/>
              </a:rPr>
              <a:t>t</a:t>
            </a:r>
            <a:r>
              <a:rPr sz="2400" b="1" spc="-10" dirty="0">
                <a:latin typeface="Calibri"/>
                <a:cs typeface="Calibri"/>
              </a:rPr>
              <a:t>e</a:t>
            </a:r>
            <a:r>
              <a:rPr sz="2400" b="1" spc="10" dirty="0">
                <a:latin typeface="Calibri"/>
                <a:cs typeface="Calibri"/>
              </a:rPr>
              <a:t> </a:t>
            </a:r>
            <a:r>
              <a:rPr sz="2400" b="1" spc="-35" dirty="0">
                <a:latin typeface="Calibri"/>
                <a:cs typeface="Calibri"/>
              </a:rPr>
              <a:t>a</a:t>
            </a:r>
            <a:r>
              <a:rPr sz="2400" b="1" spc="-10" dirty="0">
                <a:latin typeface="Calibri"/>
                <a:cs typeface="Calibri"/>
              </a:rPr>
              <a:t>t</a:t>
            </a:r>
            <a:r>
              <a:rPr sz="2400" b="1" dirty="0">
                <a:latin typeface="Calibri"/>
                <a:cs typeface="Calibri"/>
              </a:rPr>
              <a:t> </a:t>
            </a:r>
            <a:r>
              <a:rPr sz="2400" b="1" spc="-15" dirty="0">
                <a:latin typeface="Calibri"/>
                <a:cs typeface="Calibri"/>
              </a:rPr>
              <a:t>27N</a:t>
            </a:r>
            <a:endParaRPr sz="2400" dirty="0">
              <a:latin typeface="Calibri"/>
              <a:cs typeface="Calibri"/>
            </a:endParaRPr>
          </a:p>
        </p:txBody>
      </p:sp>
      <p:sp>
        <p:nvSpPr>
          <p:cNvPr id="7" name="object 7"/>
          <p:cNvSpPr/>
          <p:nvPr/>
        </p:nvSpPr>
        <p:spPr>
          <a:xfrm>
            <a:off x="6800850" y="2608145"/>
            <a:ext cx="228600" cy="652780"/>
          </a:xfrm>
          <a:custGeom>
            <a:avLst/>
            <a:gdLst/>
            <a:ahLst/>
            <a:cxnLst/>
            <a:rect l="l" t="t" r="r" b="b"/>
            <a:pathLst>
              <a:path w="304800" h="652780">
                <a:moveTo>
                  <a:pt x="304800" y="500252"/>
                </a:moveTo>
                <a:lnTo>
                  <a:pt x="0" y="500252"/>
                </a:lnTo>
                <a:lnTo>
                  <a:pt x="152400" y="652652"/>
                </a:lnTo>
                <a:lnTo>
                  <a:pt x="304800" y="500252"/>
                </a:lnTo>
                <a:close/>
              </a:path>
              <a:path w="304800" h="652780">
                <a:moveTo>
                  <a:pt x="228600" y="0"/>
                </a:moveTo>
                <a:lnTo>
                  <a:pt x="76200" y="0"/>
                </a:lnTo>
                <a:lnTo>
                  <a:pt x="76200" y="500252"/>
                </a:lnTo>
                <a:lnTo>
                  <a:pt x="228600" y="500252"/>
                </a:lnTo>
                <a:lnTo>
                  <a:pt x="228600" y="0"/>
                </a:lnTo>
                <a:close/>
              </a:path>
            </a:pathLst>
          </a:custGeom>
          <a:solidFill>
            <a:srgbClr val="5B9BD4"/>
          </a:solidFill>
        </p:spPr>
        <p:txBody>
          <a:bodyPr wrap="square" lIns="0" tIns="0" rIns="0" bIns="0" rtlCol="0"/>
          <a:lstStyle/>
          <a:p>
            <a:endParaRPr/>
          </a:p>
        </p:txBody>
      </p:sp>
      <p:sp>
        <p:nvSpPr>
          <p:cNvPr id="8" name="object 8"/>
          <p:cNvSpPr/>
          <p:nvPr/>
        </p:nvSpPr>
        <p:spPr>
          <a:xfrm>
            <a:off x="6800850" y="2622102"/>
            <a:ext cx="228600" cy="652780"/>
          </a:xfrm>
          <a:custGeom>
            <a:avLst/>
            <a:gdLst/>
            <a:ahLst/>
            <a:cxnLst/>
            <a:rect l="l" t="t" r="r" b="b"/>
            <a:pathLst>
              <a:path w="304800" h="652780">
                <a:moveTo>
                  <a:pt x="0" y="500252"/>
                </a:moveTo>
                <a:lnTo>
                  <a:pt x="76200" y="500252"/>
                </a:lnTo>
                <a:lnTo>
                  <a:pt x="76200" y="0"/>
                </a:lnTo>
                <a:lnTo>
                  <a:pt x="228600" y="0"/>
                </a:lnTo>
                <a:lnTo>
                  <a:pt x="228600" y="500252"/>
                </a:lnTo>
                <a:lnTo>
                  <a:pt x="304800" y="500252"/>
                </a:lnTo>
                <a:lnTo>
                  <a:pt x="152400" y="652652"/>
                </a:lnTo>
                <a:lnTo>
                  <a:pt x="0" y="500252"/>
                </a:lnTo>
                <a:close/>
              </a:path>
            </a:pathLst>
          </a:custGeom>
          <a:ln w="12700">
            <a:solidFill>
              <a:srgbClr val="41709C"/>
            </a:solidFill>
          </a:ln>
        </p:spPr>
        <p:txBody>
          <a:bodyPr wrap="square" lIns="0" tIns="0" rIns="0" bIns="0" rtlCol="0"/>
          <a:lstStyle/>
          <a:p>
            <a:endParaRPr/>
          </a:p>
        </p:txBody>
      </p:sp>
      <p:sp>
        <p:nvSpPr>
          <p:cNvPr id="9" name="object 9"/>
          <p:cNvSpPr txBox="1"/>
          <p:nvPr/>
        </p:nvSpPr>
        <p:spPr>
          <a:xfrm>
            <a:off x="5129975" y="3419166"/>
            <a:ext cx="3583305" cy="1846659"/>
          </a:xfrm>
          <a:prstGeom prst="rect">
            <a:avLst/>
          </a:prstGeom>
          <a:solidFill>
            <a:srgbClr val="006FC0"/>
          </a:solidFill>
          <a:ln w="9525">
            <a:solidFill>
              <a:srgbClr val="E7E6E6"/>
            </a:solidFill>
          </a:ln>
        </p:spPr>
        <p:txBody>
          <a:bodyPr vert="horz" wrap="square" lIns="0" tIns="0" rIns="0" bIns="0" rtlCol="0">
            <a:spAutoFit/>
          </a:bodyPr>
          <a:lstStyle/>
          <a:p>
            <a:pPr marL="245110" marR="235585" algn="ctr">
              <a:lnSpc>
                <a:spcPct val="100000"/>
              </a:lnSpc>
            </a:pPr>
            <a:r>
              <a:rPr sz="2400" b="1" spc="-50" dirty="0">
                <a:solidFill>
                  <a:srgbClr val="FFFF00"/>
                </a:solidFill>
                <a:latin typeface="Calibri"/>
                <a:cs typeface="Calibri"/>
              </a:rPr>
              <a:t>P</a:t>
            </a:r>
            <a:r>
              <a:rPr sz="2400" b="1" spc="-15" dirty="0">
                <a:solidFill>
                  <a:srgbClr val="FFFF00"/>
                </a:solidFill>
                <a:latin typeface="Calibri"/>
                <a:cs typeface="Calibri"/>
              </a:rPr>
              <a:t>o</a:t>
            </a:r>
            <a:r>
              <a:rPr sz="2400" b="1" spc="-40" dirty="0">
                <a:solidFill>
                  <a:srgbClr val="FFFF00"/>
                </a:solidFill>
                <a:latin typeface="Calibri"/>
                <a:cs typeface="Calibri"/>
              </a:rPr>
              <a:t>t</a:t>
            </a:r>
            <a:r>
              <a:rPr sz="2400" b="1" spc="-15" dirty="0">
                <a:solidFill>
                  <a:srgbClr val="FFFF00"/>
                </a:solidFill>
                <a:latin typeface="Calibri"/>
                <a:cs typeface="Calibri"/>
              </a:rPr>
              <a:t>e</a:t>
            </a:r>
            <a:r>
              <a:rPr sz="2400" b="1" spc="-30" dirty="0">
                <a:solidFill>
                  <a:srgbClr val="FFFF00"/>
                </a:solidFill>
                <a:latin typeface="Calibri"/>
                <a:cs typeface="Calibri"/>
              </a:rPr>
              <a:t>n</a:t>
            </a:r>
            <a:r>
              <a:rPr sz="2400" b="1" spc="-10" dirty="0">
                <a:solidFill>
                  <a:srgbClr val="FFFF00"/>
                </a:solidFill>
                <a:latin typeface="Calibri"/>
                <a:cs typeface="Calibri"/>
              </a:rPr>
              <a:t>tial</a:t>
            </a:r>
            <a:r>
              <a:rPr sz="2400" b="1" spc="-15" dirty="0">
                <a:solidFill>
                  <a:srgbClr val="FFFF00"/>
                </a:solidFill>
                <a:latin typeface="Calibri"/>
                <a:cs typeface="Calibri"/>
              </a:rPr>
              <a:t> </a:t>
            </a:r>
            <a:r>
              <a:rPr sz="2400" b="1" spc="-35" dirty="0">
                <a:solidFill>
                  <a:srgbClr val="FFFF00"/>
                </a:solidFill>
                <a:latin typeface="Calibri"/>
                <a:cs typeface="Calibri"/>
              </a:rPr>
              <a:t>f</a:t>
            </a:r>
            <a:r>
              <a:rPr sz="2400" b="1" spc="-10" dirty="0">
                <a:solidFill>
                  <a:srgbClr val="FFFF00"/>
                </a:solidFill>
                <a:latin typeface="Calibri"/>
                <a:cs typeface="Calibri"/>
              </a:rPr>
              <a:t>or</a:t>
            </a:r>
            <a:r>
              <a:rPr sz="2400" b="1" dirty="0">
                <a:solidFill>
                  <a:srgbClr val="FFFF00"/>
                </a:solidFill>
                <a:latin typeface="Calibri"/>
                <a:cs typeface="Calibri"/>
              </a:rPr>
              <a:t> </a:t>
            </a:r>
            <a:r>
              <a:rPr sz="2400" b="1" spc="-15" dirty="0">
                <a:solidFill>
                  <a:srgbClr val="FFFF00"/>
                </a:solidFill>
                <a:latin typeface="Calibri"/>
                <a:cs typeface="Calibri"/>
              </a:rPr>
              <a:t>p</a:t>
            </a:r>
            <a:r>
              <a:rPr sz="2400" b="1" spc="-35" dirty="0">
                <a:solidFill>
                  <a:srgbClr val="FFFF00"/>
                </a:solidFill>
                <a:latin typeface="Calibri"/>
                <a:cs typeface="Calibri"/>
              </a:rPr>
              <a:t>r</a:t>
            </a:r>
            <a:r>
              <a:rPr sz="2400" b="1" spc="-10" dirty="0">
                <a:solidFill>
                  <a:srgbClr val="FFFF00"/>
                </a:solidFill>
                <a:latin typeface="Calibri"/>
                <a:cs typeface="Calibri"/>
              </a:rPr>
              <a:t>oducing</a:t>
            </a:r>
            <a:r>
              <a:rPr sz="2400" b="1" spc="5" dirty="0">
                <a:solidFill>
                  <a:srgbClr val="FFFF00"/>
                </a:solidFill>
                <a:latin typeface="Calibri"/>
                <a:cs typeface="Calibri"/>
              </a:rPr>
              <a:t> </a:t>
            </a:r>
            <a:r>
              <a:rPr sz="2400" b="1" spc="-10" dirty="0">
                <a:solidFill>
                  <a:srgbClr val="FFFF00"/>
                </a:solidFill>
                <a:latin typeface="Calibri"/>
                <a:cs typeface="Calibri"/>
              </a:rPr>
              <a:t>seasonal</a:t>
            </a:r>
            <a:r>
              <a:rPr sz="2400" b="1" spc="10" dirty="0">
                <a:solidFill>
                  <a:srgbClr val="FFFF00"/>
                </a:solidFill>
                <a:latin typeface="Calibri"/>
                <a:cs typeface="Calibri"/>
              </a:rPr>
              <a:t> </a:t>
            </a:r>
            <a:r>
              <a:rPr sz="2400" b="1" spc="-10" dirty="0">
                <a:solidFill>
                  <a:srgbClr val="FFFF00"/>
                </a:solidFill>
                <a:latin typeface="Calibri"/>
                <a:cs typeface="Calibri"/>
              </a:rPr>
              <a:t>outlook indi</a:t>
            </a:r>
            <a:r>
              <a:rPr sz="2400" b="1" spc="-25" dirty="0">
                <a:solidFill>
                  <a:srgbClr val="FFFF00"/>
                </a:solidFill>
                <a:latin typeface="Calibri"/>
                <a:cs typeface="Calibri"/>
              </a:rPr>
              <a:t>c</a:t>
            </a:r>
            <a:r>
              <a:rPr sz="2400" b="1" spc="-35" dirty="0">
                <a:solidFill>
                  <a:srgbClr val="FFFF00"/>
                </a:solidFill>
                <a:latin typeface="Calibri"/>
                <a:cs typeface="Calibri"/>
              </a:rPr>
              <a:t>at</a:t>
            </a:r>
            <a:r>
              <a:rPr sz="2400" b="1" spc="-15" dirty="0">
                <a:solidFill>
                  <a:srgbClr val="FFFF00"/>
                </a:solidFill>
                <a:latin typeface="Calibri"/>
                <a:cs typeface="Calibri"/>
              </a:rPr>
              <a:t>o</a:t>
            </a:r>
            <a:r>
              <a:rPr sz="2400" b="1" spc="-40" dirty="0">
                <a:solidFill>
                  <a:srgbClr val="FFFF00"/>
                </a:solidFill>
                <a:latin typeface="Calibri"/>
                <a:cs typeface="Calibri"/>
              </a:rPr>
              <a:t>r</a:t>
            </a:r>
            <a:r>
              <a:rPr sz="2400" b="1" spc="-10" dirty="0">
                <a:solidFill>
                  <a:srgbClr val="FFFF00"/>
                </a:solidFill>
                <a:latin typeface="Calibri"/>
                <a:cs typeface="Calibri"/>
              </a:rPr>
              <a:t>s</a:t>
            </a:r>
            <a:r>
              <a:rPr sz="2400" b="1" spc="-5" dirty="0">
                <a:solidFill>
                  <a:srgbClr val="FFFF00"/>
                </a:solidFill>
                <a:latin typeface="Calibri"/>
                <a:cs typeface="Calibri"/>
              </a:rPr>
              <a:t> </a:t>
            </a:r>
            <a:r>
              <a:rPr sz="2400" b="1" spc="-30" dirty="0">
                <a:solidFill>
                  <a:srgbClr val="FFFF00"/>
                </a:solidFill>
                <a:latin typeface="Calibri"/>
                <a:cs typeface="Calibri"/>
              </a:rPr>
              <a:t>f</a:t>
            </a:r>
            <a:r>
              <a:rPr sz="2400" b="1" spc="-10" dirty="0">
                <a:solidFill>
                  <a:srgbClr val="FFFF00"/>
                </a:solidFill>
                <a:latin typeface="Calibri"/>
                <a:cs typeface="Calibri"/>
              </a:rPr>
              <a:t>or</a:t>
            </a:r>
            <a:r>
              <a:rPr sz="2400" b="1" dirty="0">
                <a:solidFill>
                  <a:srgbClr val="FFFF00"/>
                </a:solidFill>
                <a:latin typeface="Calibri"/>
                <a:cs typeface="Calibri"/>
              </a:rPr>
              <a:t> </a:t>
            </a:r>
            <a:r>
              <a:rPr sz="2400" b="1" spc="-10" dirty="0">
                <a:solidFill>
                  <a:srgbClr val="FFFF00"/>
                </a:solidFill>
                <a:latin typeface="Calibri"/>
                <a:cs typeface="Calibri"/>
              </a:rPr>
              <a:t>the</a:t>
            </a:r>
            <a:r>
              <a:rPr sz="2400" b="1" spc="-5" dirty="0">
                <a:solidFill>
                  <a:srgbClr val="FFFF00"/>
                </a:solidFill>
                <a:latin typeface="Calibri"/>
                <a:cs typeface="Calibri"/>
              </a:rPr>
              <a:t> </a:t>
            </a:r>
            <a:r>
              <a:rPr sz="2400" b="1" spc="-25" dirty="0">
                <a:solidFill>
                  <a:srgbClr val="FFFF00"/>
                </a:solidFill>
                <a:latin typeface="Calibri"/>
                <a:cs typeface="Calibri"/>
              </a:rPr>
              <a:t>F</a:t>
            </a:r>
            <a:r>
              <a:rPr sz="2400" b="1" spc="-15" dirty="0">
                <a:solidFill>
                  <a:srgbClr val="FFFF00"/>
                </a:solidFill>
                <a:latin typeface="Calibri"/>
                <a:cs typeface="Calibri"/>
              </a:rPr>
              <a:t>C</a:t>
            </a:r>
            <a:r>
              <a:rPr sz="2400" b="1" spc="-5" dirty="0">
                <a:solidFill>
                  <a:srgbClr val="FFFF00"/>
                </a:solidFill>
                <a:latin typeface="Calibri"/>
                <a:cs typeface="Calibri"/>
              </a:rPr>
              <a:t> </a:t>
            </a:r>
            <a:r>
              <a:rPr sz="2400" b="1" spc="-10" dirty="0">
                <a:solidFill>
                  <a:srgbClr val="FFFF00"/>
                </a:solidFill>
                <a:latin typeface="Calibri"/>
                <a:cs typeface="Calibri"/>
              </a:rPr>
              <a:t>t</a:t>
            </a:r>
            <a:r>
              <a:rPr sz="2400" b="1" spc="-65" dirty="0">
                <a:solidFill>
                  <a:srgbClr val="FFFF00"/>
                </a:solidFill>
                <a:latin typeface="Calibri"/>
                <a:cs typeface="Calibri"/>
              </a:rPr>
              <a:t>r</a:t>
            </a:r>
            <a:r>
              <a:rPr sz="2400" b="1" spc="-10" dirty="0">
                <a:solidFill>
                  <a:srgbClr val="FFFF00"/>
                </a:solidFill>
                <a:latin typeface="Calibri"/>
                <a:cs typeface="Calibri"/>
              </a:rPr>
              <a:t>ansport </a:t>
            </a:r>
            <a:r>
              <a:rPr sz="2400" b="1" spc="-15" dirty="0">
                <a:solidFill>
                  <a:srgbClr val="FFFF00"/>
                </a:solidFill>
                <a:latin typeface="Calibri"/>
                <a:cs typeface="Calibri"/>
              </a:rPr>
              <a:t>and</a:t>
            </a:r>
            <a:r>
              <a:rPr sz="2400" b="1" spc="5" dirty="0">
                <a:solidFill>
                  <a:srgbClr val="FFFF00"/>
                </a:solidFill>
                <a:latin typeface="Calibri"/>
                <a:cs typeface="Calibri"/>
              </a:rPr>
              <a:t> </a:t>
            </a:r>
            <a:r>
              <a:rPr sz="2400" b="1" spc="-35" dirty="0">
                <a:solidFill>
                  <a:srgbClr val="FFFF00"/>
                </a:solidFill>
                <a:latin typeface="Calibri"/>
                <a:cs typeface="Calibri"/>
              </a:rPr>
              <a:t>f</a:t>
            </a:r>
            <a:r>
              <a:rPr sz="2400" b="1" spc="-10" dirty="0">
                <a:solidFill>
                  <a:srgbClr val="FFFF00"/>
                </a:solidFill>
                <a:latin typeface="Calibri"/>
                <a:cs typeface="Calibri"/>
              </a:rPr>
              <a:t>or</a:t>
            </a:r>
            <a:r>
              <a:rPr sz="2400" b="1" spc="-5" dirty="0">
                <a:solidFill>
                  <a:srgbClr val="FFFF00"/>
                </a:solidFill>
                <a:latin typeface="Calibri"/>
                <a:cs typeface="Calibri"/>
              </a:rPr>
              <a:t> </a:t>
            </a:r>
            <a:r>
              <a:rPr sz="2400" b="1" spc="-15" dirty="0">
                <a:solidFill>
                  <a:srgbClr val="FFFF00"/>
                </a:solidFill>
                <a:latin typeface="Calibri"/>
                <a:cs typeface="Calibri"/>
              </a:rPr>
              <a:t>coa</a:t>
            </a:r>
            <a:r>
              <a:rPr sz="2400" b="1" spc="-40" dirty="0">
                <a:solidFill>
                  <a:srgbClr val="FFFF00"/>
                </a:solidFill>
                <a:latin typeface="Calibri"/>
                <a:cs typeface="Calibri"/>
              </a:rPr>
              <a:t>s</a:t>
            </a:r>
            <a:r>
              <a:rPr sz="2400" b="1" spc="-35" dirty="0">
                <a:solidFill>
                  <a:srgbClr val="FFFF00"/>
                </a:solidFill>
                <a:latin typeface="Calibri"/>
                <a:cs typeface="Calibri"/>
              </a:rPr>
              <a:t>t</a:t>
            </a:r>
            <a:r>
              <a:rPr sz="2400" b="1" spc="-10" dirty="0">
                <a:solidFill>
                  <a:srgbClr val="FFFF00"/>
                </a:solidFill>
                <a:latin typeface="Calibri"/>
                <a:cs typeface="Calibri"/>
              </a:rPr>
              <a:t>al</a:t>
            </a:r>
            <a:r>
              <a:rPr sz="2400" b="1" spc="-5" dirty="0">
                <a:solidFill>
                  <a:srgbClr val="FFFF00"/>
                </a:solidFill>
                <a:latin typeface="Calibri"/>
                <a:cs typeface="Calibri"/>
              </a:rPr>
              <a:t> </a:t>
            </a:r>
            <a:r>
              <a:rPr sz="2400" b="1" spc="-10" dirty="0">
                <a:solidFill>
                  <a:srgbClr val="FFFF00"/>
                </a:solidFill>
                <a:latin typeface="Calibri"/>
                <a:cs typeface="Calibri"/>
              </a:rPr>
              <a:t>se</a:t>
            </a:r>
            <a:r>
              <a:rPr sz="2400" b="1" spc="-5" dirty="0">
                <a:solidFill>
                  <a:srgbClr val="FFFF00"/>
                </a:solidFill>
                <a:latin typeface="Calibri"/>
                <a:cs typeface="Calibri"/>
              </a:rPr>
              <a:t>a</a:t>
            </a:r>
            <a:r>
              <a:rPr sz="2400" b="1" spc="-10" dirty="0">
                <a:solidFill>
                  <a:srgbClr val="FFFF00"/>
                </a:solidFill>
                <a:latin typeface="Calibri"/>
                <a:cs typeface="Calibri"/>
              </a:rPr>
              <a:t>-l</a:t>
            </a:r>
            <a:r>
              <a:rPr sz="2400" b="1" spc="-20" dirty="0">
                <a:solidFill>
                  <a:srgbClr val="FFFF00"/>
                </a:solidFill>
                <a:latin typeface="Calibri"/>
                <a:cs typeface="Calibri"/>
              </a:rPr>
              <a:t>e</a:t>
            </a:r>
            <a:r>
              <a:rPr sz="2400" b="1" spc="-30" dirty="0">
                <a:solidFill>
                  <a:srgbClr val="FFFF00"/>
                </a:solidFill>
                <a:latin typeface="Calibri"/>
                <a:cs typeface="Calibri"/>
              </a:rPr>
              <a:t>v</a:t>
            </a:r>
            <a:r>
              <a:rPr sz="2400" b="1" spc="-15" dirty="0">
                <a:solidFill>
                  <a:srgbClr val="FFFF00"/>
                </a:solidFill>
                <a:latin typeface="Calibri"/>
                <a:cs typeface="Calibri"/>
              </a:rPr>
              <a:t>e</a:t>
            </a:r>
            <a:r>
              <a:rPr sz="2400" b="1" spc="-5" dirty="0">
                <a:solidFill>
                  <a:srgbClr val="FFFF00"/>
                </a:solidFill>
                <a:latin typeface="Calibri"/>
                <a:cs typeface="Calibri"/>
              </a:rPr>
              <a:t>l</a:t>
            </a:r>
            <a:r>
              <a:rPr sz="2400" b="1" spc="15" dirty="0">
                <a:solidFill>
                  <a:srgbClr val="FFFF00"/>
                </a:solidFill>
                <a:latin typeface="Calibri"/>
                <a:cs typeface="Calibri"/>
              </a:rPr>
              <a:t> </a:t>
            </a:r>
            <a:r>
              <a:rPr sz="2400" b="1" spc="-15" dirty="0">
                <a:solidFill>
                  <a:srgbClr val="FFFF00"/>
                </a:solidFill>
                <a:latin typeface="Calibri"/>
                <a:cs typeface="Calibri"/>
              </a:rPr>
              <a:t>chan</a:t>
            </a:r>
            <a:r>
              <a:rPr sz="2400" b="1" spc="-35" dirty="0">
                <a:solidFill>
                  <a:srgbClr val="FFFF00"/>
                </a:solidFill>
                <a:latin typeface="Calibri"/>
                <a:cs typeface="Calibri"/>
              </a:rPr>
              <a:t>g</a:t>
            </a:r>
            <a:r>
              <a:rPr sz="2400" b="1" spc="-15" dirty="0">
                <a:solidFill>
                  <a:srgbClr val="FFFF00"/>
                </a:solidFill>
                <a:latin typeface="Calibri"/>
                <a:cs typeface="Calibri"/>
              </a:rPr>
              <a:t>es</a:t>
            </a:r>
            <a:endParaRPr sz="2400" dirty="0">
              <a:latin typeface="Calibri"/>
              <a:cs typeface="Calibri"/>
            </a:endParaRPr>
          </a:p>
        </p:txBody>
      </p:sp>
      <p:sp>
        <p:nvSpPr>
          <p:cNvPr id="10" name="object 10"/>
          <p:cNvSpPr txBox="1">
            <a:spLocks noGrp="1"/>
          </p:cNvSpPr>
          <p:nvPr>
            <p:ph type="sldNum" sz="quarter" idx="4294967295"/>
          </p:nvPr>
        </p:nvSpPr>
        <p:spPr>
          <a:xfrm>
            <a:off x="283845" y="6527292"/>
            <a:ext cx="211931" cy="553998"/>
          </a:xfrm>
          <a:prstGeom prst="rect">
            <a:avLst/>
          </a:prstGeom>
        </p:spPr>
        <p:txBody>
          <a:bodyPr vert="horz" wrap="square" lIns="0" tIns="0" rIns="0" bIns="0" rtlCol="0">
            <a:spAutoFit/>
          </a:bodyPr>
          <a:lstStyle/>
          <a:p>
            <a:pPr marL="25400">
              <a:lnSpc>
                <a:spcPct val="100000"/>
              </a:lnSpc>
            </a:pPr>
            <a:fld id="{81D60167-4931-47E6-BA6A-407CBD079E47}" type="slidenum">
              <a:rPr spc="-10" dirty="0"/>
              <a:t>27</a:t>
            </a:fld>
            <a:endParaRPr spc="-10" dirty="0"/>
          </a:p>
        </p:txBody>
      </p:sp>
      <p:pic>
        <p:nvPicPr>
          <p:cNvPr id="13" name="Picture 12"/>
          <p:cNvPicPr>
            <a:picLocks noChangeAspect="1"/>
          </p:cNvPicPr>
          <p:nvPr/>
        </p:nvPicPr>
        <p:blipFill>
          <a:blip r:embed="rId4"/>
          <a:stretch>
            <a:fillRect/>
          </a:stretch>
        </p:blipFill>
        <p:spPr>
          <a:xfrm>
            <a:off x="8602134" y="6324601"/>
            <a:ext cx="541865" cy="533399"/>
          </a:xfrm>
          <a:prstGeom prst="rect">
            <a:avLst/>
          </a:prstGeom>
        </p:spPr>
      </p:pic>
      <p:sp>
        <p:nvSpPr>
          <p:cNvPr id="14" name="object 3"/>
          <p:cNvSpPr txBox="1"/>
          <p:nvPr/>
        </p:nvSpPr>
        <p:spPr>
          <a:xfrm>
            <a:off x="347311" y="6085145"/>
            <a:ext cx="6312866" cy="212665"/>
          </a:xfrm>
          <a:prstGeom prst="rect">
            <a:avLst/>
          </a:prstGeom>
        </p:spPr>
        <p:txBody>
          <a:bodyPr vert="horz" wrap="square" lIns="0" tIns="0" rIns="0" bIns="0" rtlCol="0">
            <a:spAutoFit/>
          </a:bodyPr>
          <a:lstStyle/>
          <a:p>
            <a:pPr marL="12700" marR="5080">
              <a:lnSpc>
                <a:spcPts val="1510"/>
              </a:lnSpc>
            </a:pPr>
            <a:r>
              <a:rPr kumimoji="1" sz="2000" i="1" dirty="0">
                <a:solidFill>
                  <a:srgbClr val="000000"/>
                </a:solidFill>
                <a:latin typeface="Arial" charset="0"/>
                <a:ea typeface="ヒラギノ角ゴ Pro W3" charset="0"/>
                <a:cs typeface="ヒラギノ角ゴ Pro W3" charset="0"/>
              </a:rPr>
              <a:t>Domingues, R., Baringer, M., &amp; Goni, G. (2016)</a:t>
            </a:r>
            <a:r>
              <a:rPr sz="1400" spc="-10" dirty="0" smtClean="0">
                <a:latin typeface="Times New Roman"/>
                <a:cs typeface="Times New Roman"/>
              </a:rPr>
              <a:t>. </a:t>
            </a:r>
            <a:endParaRPr sz="1400" spc="-10" dirty="0">
              <a:latin typeface="Times New Roman"/>
              <a:cs typeface="Times New Roman"/>
            </a:endParaRPr>
          </a:p>
        </p:txBody>
      </p:sp>
    </p:spTree>
    <p:extLst>
      <p:ext uri="{BB962C8B-B14F-4D97-AF65-F5344CB8AC3E}">
        <p14:creationId xmlns:p14="http://schemas.microsoft.com/office/powerpoint/2010/main" val="2319690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5371" y="1231946"/>
            <a:ext cx="3391060" cy="5170646"/>
          </a:xfrm>
          <a:prstGeom prst="rect">
            <a:avLst/>
          </a:prstGeom>
          <a:noFill/>
        </p:spPr>
        <p:txBody>
          <a:bodyPr wrap="square" rtlCol="0">
            <a:spAutoFit/>
          </a:bodyPr>
          <a:lstStyle/>
          <a:p>
            <a:pPr marL="285750" indent="-285750">
              <a:buFont typeface="Arial"/>
              <a:buChar char="•"/>
            </a:pPr>
            <a:r>
              <a:rPr lang="en-US" sz="2400" dirty="0" smtClean="0"/>
              <a:t>Magnitude and variability of the MOC and associated heat and fresh water transport</a:t>
            </a:r>
          </a:p>
          <a:p>
            <a:pPr marL="742950" lvl="1" indent="-285750">
              <a:buFont typeface="Arial"/>
              <a:buChar char="•"/>
            </a:pPr>
            <a:r>
              <a:rPr lang="en-US" sz="2400" dirty="0"/>
              <a:t>Short-term variability of the transport</a:t>
            </a:r>
          </a:p>
          <a:p>
            <a:pPr marL="742950" lvl="1" indent="-285750">
              <a:buFont typeface="Arial"/>
              <a:buChar char="•"/>
            </a:pPr>
            <a:r>
              <a:rPr lang="en-US" sz="2400" dirty="0"/>
              <a:t>Seasonal cycle of the MOC</a:t>
            </a:r>
          </a:p>
          <a:p>
            <a:pPr marL="742950" lvl="1" indent="-285750">
              <a:buFont typeface="Arial"/>
              <a:buChar char="•"/>
            </a:pPr>
            <a:r>
              <a:rPr lang="en-US" sz="2400" dirty="0"/>
              <a:t>Inter-annual </a:t>
            </a:r>
            <a:r>
              <a:rPr lang="en-US" sz="2400" dirty="0" smtClean="0"/>
              <a:t>variability</a:t>
            </a:r>
          </a:p>
          <a:p>
            <a:pPr marL="742950" lvl="1" indent="-285750">
              <a:buFont typeface="Arial"/>
              <a:buChar char="•"/>
            </a:pPr>
            <a:r>
              <a:rPr lang="en-US" sz="2400" dirty="0" smtClean="0"/>
              <a:t>Multi-year trend</a:t>
            </a:r>
            <a:endParaRPr lang="en-US" sz="2400" dirty="0"/>
          </a:p>
          <a:p>
            <a:pPr lvl="1"/>
            <a:endParaRPr lang="en-US" dirty="0" smtClean="0"/>
          </a:p>
        </p:txBody>
      </p:sp>
      <p:sp>
        <p:nvSpPr>
          <p:cNvPr id="9" name="Title 1"/>
          <p:cNvSpPr>
            <a:spLocks noGrp="1"/>
          </p:cNvSpPr>
          <p:nvPr>
            <p:ph type="title"/>
          </p:nvPr>
        </p:nvSpPr>
        <p:spPr>
          <a:xfrm>
            <a:off x="33874" y="76472"/>
            <a:ext cx="9110125" cy="868357"/>
          </a:xfrm>
        </p:spPr>
        <p:txBody>
          <a:bodyPr>
            <a:normAutofit fontScale="90000"/>
          </a:bodyPr>
          <a:lstStyle/>
          <a:p>
            <a:r>
              <a:rPr lang="en-US" dirty="0" smtClean="0"/>
              <a:t>Summary of Increased Understanding of MOC</a:t>
            </a:r>
            <a:r>
              <a:rPr lang="en-US" dirty="0"/>
              <a:t> </a:t>
            </a:r>
            <a:r>
              <a:rPr lang="en-US" dirty="0" smtClean="0"/>
              <a:t>from Rapid/MOCHA/WBTS</a:t>
            </a:r>
            <a:endParaRPr lang="en-US" dirty="0"/>
          </a:p>
        </p:txBody>
      </p:sp>
      <p:pic>
        <p:nvPicPr>
          <p:cNvPr id="4" name="Picture 3"/>
          <p:cNvPicPr>
            <a:picLocks noChangeAspect="1"/>
          </p:cNvPicPr>
          <p:nvPr/>
        </p:nvPicPr>
        <p:blipFill rotWithShape="1">
          <a:blip r:embed="rId3"/>
          <a:srcRect b="53612"/>
          <a:stretch/>
        </p:blipFill>
        <p:spPr>
          <a:xfrm>
            <a:off x="3391061" y="1165124"/>
            <a:ext cx="5621583" cy="1870820"/>
          </a:xfrm>
          <a:prstGeom prst="rect">
            <a:avLst/>
          </a:prstGeom>
        </p:spPr>
      </p:pic>
      <p:sp>
        <p:nvSpPr>
          <p:cNvPr id="2" name="TextBox 1"/>
          <p:cNvSpPr txBox="1"/>
          <p:nvPr/>
        </p:nvSpPr>
        <p:spPr>
          <a:xfrm>
            <a:off x="3851574" y="3035944"/>
            <a:ext cx="5161069" cy="677108"/>
          </a:xfrm>
          <a:prstGeom prst="rect">
            <a:avLst/>
          </a:prstGeom>
          <a:noFill/>
        </p:spPr>
        <p:txBody>
          <a:bodyPr wrap="square" rtlCol="0">
            <a:spAutoFit/>
          </a:bodyPr>
          <a:lstStyle/>
          <a:p>
            <a:pPr algn="r"/>
            <a:r>
              <a:rPr lang="en-US" dirty="0" smtClean="0"/>
              <a:t>AMOC </a:t>
            </a:r>
            <a:r>
              <a:rPr lang="en-GB" dirty="0"/>
              <a:t>Anomalies (positive is northward) relative to mean annual </a:t>
            </a:r>
            <a:r>
              <a:rPr lang="en-GB" dirty="0" smtClean="0"/>
              <a:t>cycle</a:t>
            </a:r>
            <a:r>
              <a:rPr lang="en-GB" dirty="0"/>
              <a:t> </a:t>
            </a:r>
            <a:r>
              <a:rPr lang="en-GB" dirty="0" smtClean="0"/>
              <a:t>(</a:t>
            </a:r>
            <a:r>
              <a:rPr kumimoji="1" lang="en-GB" sz="2000" i="1" dirty="0">
                <a:solidFill>
                  <a:srgbClr val="000000"/>
                </a:solidFill>
                <a:latin typeface="Arial" charset="0"/>
                <a:ea typeface="ヒラギノ角ゴ Pro W3" charset="0"/>
                <a:cs typeface="ヒラギノ角ゴ Pro W3" charset="0"/>
              </a:rPr>
              <a:t>Smeed et al. 2013</a:t>
            </a:r>
            <a:r>
              <a:rPr lang="en-GB" dirty="0" smtClean="0"/>
              <a:t>)</a:t>
            </a:r>
            <a:endParaRPr lang="en-US" dirty="0"/>
          </a:p>
        </p:txBody>
      </p:sp>
      <p:sp>
        <p:nvSpPr>
          <p:cNvPr id="3" name="TextBox 2"/>
          <p:cNvSpPr txBox="1"/>
          <p:nvPr/>
        </p:nvSpPr>
        <p:spPr>
          <a:xfrm>
            <a:off x="3516656" y="3642696"/>
            <a:ext cx="5621583" cy="3046988"/>
          </a:xfrm>
          <a:prstGeom prst="rect">
            <a:avLst/>
          </a:prstGeom>
          <a:noFill/>
        </p:spPr>
        <p:txBody>
          <a:bodyPr wrap="square" rtlCol="0">
            <a:spAutoFit/>
          </a:bodyPr>
          <a:lstStyle/>
          <a:p>
            <a:pPr marL="285750" indent="-285750">
              <a:buFont typeface="Arial"/>
              <a:buChar char="•"/>
            </a:pPr>
            <a:r>
              <a:rPr lang="en-US" sz="2400" dirty="0"/>
              <a:t>Processes</a:t>
            </a:r>
          </a:p>
          <a:p>
            <a:pPr marL="742950" lvl="1" indent="-285750">
              <a:buFont typeface="Arial"/>
              <a:buChar char="•"/>
            </a:pPr>
            <a:r>
              <a:rPr lang="en-US" sz="2400" dirty="0"/>
              <a:t>Components of the MOC</a:t>
            </a:r>
          </a:p>
          <a:p>
            <a:pPr marL="742950" lvl="1" indent="-285750">
              <a:buFont typeface="Arial"/>
              <a:buChar char="•"/>
            </a:pPr>
            <a:r>
              <a:rPr lang="en-US" sz="2400" dirty="0"/>
              <a:t>Vertical structure of MOC</a:t>
            </a:r>
          </a:p>
          <a:p>
            <a:pPr marL="742950" lvl="1" indent="-285750">
              <a:buFont typeface="Arial"/>
              <a:buChar char="•"/>
            </a:pPr>
            <a:r>
              <a:rPr lang="en-US" sz="2400" dirty="0"/>
              <a:t>Relative importance of overturning and gyre circulation</a:t>
            </a:r>
          </a:p>
          <a:p>
            <a:pPr marL="742950" lvl="1" indent="-285750">
              <a:buFont typeface="Arial"/>
              <a:buChar char="•"/>
            </a:pPr>
            <a:r>
              <a:rPr lang="en-US" sz="2400" dirty="0"/>
              <a:t>Impacts of eddy </a:t>
            </a:r>
            <a:r>
              <a:rPr lang="en-US" sz="2400" dirty="0" smtClean="0"/>
              <a:t>processes</a:t>
            </a:r>
          </a:p>
          <a:p>
            <a:pPr marL="742950" lvl="1" indent="-285750">
              <a:buFont typeface="Arial"/>
              <a:buChar char="•"/>
            </a:pPr>
            <a:r>
              <a:rPr lang="en-US" sz="2400" dirty="0" smtClean="0"/>
              <a:t>Forcing on seasonal and shorter time scale</a:t>
            </a:r>
            <a:endParaRPr lang="en-US" dirty="0"/>
          </a:p>
        </p:txBody>
      </p:sp>
      <p:pic>
        <p:nvPicPr>
          <p:cNvPr id="8" name="Picture 7"/>
          <p:cNvPicPr>
            <a:picLocks noChangeAspect="1"/>
          </p:cNvPicPr>
          <p:nvPr/>
        </p:nvPicPr>
        <p:blipFill>
          <a:blip r:embed="rId4"/>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52619232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3734" y="2806744"/>
            <a:ext cx="4347601" cy="3504101"/>
          </a:xfrm>
          <a:prstGeom prst="rect">
            <a:avLst/>
          </a:prstGeom>
        </p:spPr>
      </p:pic>
      <p:pic>
        <p:nvPicPr>
          <p:cNvPr id="5" name="Picture 4"/>
          <p:cNvPicPr>
            <a:picLocks noChangeAspect="1"/>
          </p:cNvPicPr>
          <p:nvPr/>
        </p:nvPicPr>
        <p:blipFill>
          <a:blip r:embed="rId4"/>
          <a:stretch>
            <a:fillRect/>
          </a:stretch>
        </p:blipFill>
        <p:spPr>
          <a:xfrm>
            <a:off x="4555088" y="2806744"/>
            <a:ext cx="4432765" cy="3504101"/>
          </a:xfrm>
          <a:prstGeom prst="rect">
            <a:avLst/>
          </a:prstGeom>
        </p:spPr>
      </p:pic>
      <p:pic>
        <p:nvPicPr>
          <p:cNvPr id="7" name="Picture 6" descr="ArrayMaps.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6823" y="98867"/>
            <a:ext cx="3337300" cy="2707877"/>
          </a:xfrm>
          <a:prstGeom prst="rect">
            <a:avLst/>
          </a:prstGeom>
        </p:spPr>
      </p:pic>
      <p:sp>
        <p:nvSpPr>
          <p:cNvPr id="2" name="TextBox 1"/>
          <p:cNvSpPr txBox="1"/>
          <p:nvPr/>
        </p:nvSpPr>
        <p:spPr>
          <a:xfrm>
            <a:off x="3193980" y="6361052"/>
            <a:ext cx="3085048" cy="400110"/>
          </a:xfrm>
          <a:prstGeom prst="rect">
            <a:avLst/>
          </a:prstGeom>
          <a:noFill/>
        </p:spPr>
        <p:txBody>
          <a:bodyPr wrap="none" rtlCol="0">
            <a:spAutoFit/>
          </a:bodyPr>
          <a:lstStyle/>
          <a:p>
            <a:r>
              <a:rPr kumimoji="1" lang="en-US" sz="2000" i="1" dirty="0" err="1">
                <a:solidFill>
                  <a:srgbClr val="000000"/>
                </a:solidFill>
                <a:latin typeface="Arial" charset="0"/>
                <a:ea typeface="ヒラギノ角ゴ Pro W3" charset="0"/>
                <a:cs typeface="ヒラギノ角ゴ Pro W3" charset="0"/>
              </a:rPr>
              <a:t>Meinen</a:t>
            </a:r>
            <a:r>
              <a:rPr kumimoji="1" lang="en-US" sz="2000" i="1" dirty="0">
                <a:solidFill>
                  <a:srgbClr val="000000"/>
                </a:solidFill>
                <a:latin typeface="Arial" charset="0"/>
                <a:ea typeface="ヒラギノ角ゴ Pro W3" charset="0"/>
                <a:cs typeface="ヒラギノ角ゴ Pro W3" charset="0"/>
              </a:rPr>
              <a:t> and Luther, 2016</a:t>
            </a:r>
          </a:p>
        </p:txBody>
      </p:sp>
      <p:sp>
        <p:nvSpPr>
          <p:cNvPr id="3" name="TextBox 2"/>
          <p:cNvSpPr txBox="1"/>
          <p:nvPr/>
        </p:nvSpPr>
        <p:spPr>
          <a:xfrm>
            <a:off x="404695" y="488486"/>
            <a:ext cx="4786558" cy="2062103"/>
          </a:xfrm>
          <a:prstGeom prst="rect">
            <a:avLst/>
          </a:prstGeom>
          <a:noFill/>
        </p:spPr>
        <p:txBody>
          <a:bodyPr wrap="square" rtlCol="0">
            <a:spAutoFit/>
          </a:bodyPr>
          <a:lstStyle/>
          <a:p>
            <a:r>
              <a:rPr lang="en-US" sz="3200" dirty="0" smtClean="0"/>
              <a:t>Future Directions: Comparison, Coherence, and Connectivity with other latitudes</a:t>
            </a:r>
          </a:p>
        </p:txBody>
      </p:sp>
      <p:pic>
        <p:nvPicPr>
          <p:cNvPr id="8" name="Picture 7"/>
          <p:cNvPicPr>
            <a:picLocks noChangeAspect="1"/>
          </p:cNvPicPr>
          <p:nvPr/>
        </p:nvPicPr>
        <p:blipFill>
          <a:blip r:embed="rId6"/>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2795296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49093" y="4090798"/>
            <a:ext cx="3044499" cy="1975092"/>
          </a:xfrm>
          <a:prstGeom prst="rect">
            <a:avLst/>
          </a:prstGeom>
          <a:blipFill>
            <a:blip r:embed="rId3" cstate="print"/>
            <a:stretch>
              <a:fillRect/>
            </a:stretch>
          </a:blipFill>
        </p:spPr>
        <p:txBody>
          <a:bodyPr wrap="square" lIns="0" tIns="0" rIns="0" bIns="0" rtlCol="0"/>
          <a:lstStyle/>
          <a:p>
            <a:endParaRPr/>
          </a:p>
        </p:txBody>
      </p:sp>
      <p:pic>
        <p:nvPicPr>
          <p:cNvPr id="6" name="Picture 5" descr="FC_ObservationsMap.eps"/>
          <p:cNvPicPr>
            <a:picLocks noChangeAspect="1"/>
          </p:cNvPicPr>
          <p:nvPr/>
        </p:nvPicPr>
        <p:blipFill rotWithShape="1">
          <a:blip r:embed="rId4">
            <a:extLst>
              <a:ext uri="{28A0092B-C50C-407E-A947-70E740481C1C}">
                <a14:useLocalDpi xmlns:a14="http://schemas.microsoft.com/office/drawing/2010/main" val="0"/>
              </a:ext>
            </a:extLst>
          </a:blip>
          <a:srcRect r="13043"/>
          <a:stretch/>
        </p:blipFill>
        <p:spPr>
          <a:xfrm>
            <a:off x="3684114" y="3965188"/>
            <a:ext cx="5233117" cy="2208922"/>
          </a:xfrm>
          <a:prstGeom prst="rect">
            <a:avLst/>
          </a:prstGeom>
        </p:spPr>
      </p:pic>
      <p:sp>
        <p:nvSpPr>
          <p:cNvPr id="7" name="TextBox 6"/>
          <p:cNvSpPr txBox="1"/>
          <p:nvPr/>
        </p:nvSpPr>
        <p:spPr>
          <a:xfrm>
            <a:off x="600283" y="1151418"/>
            <a:ext cx="8093670" cy="2677656"/>
          </a:xfrm>
          <a:prstGeom prst="rect">
            <a:avLst/>
          </a:prstGeom>
          <a:noFill/>
        </p:spPr>
        <p:txBody>
          <a:bodyPr wrap="square" rtlCol="0">
            <a:spAutoFit/>
          </a:bodyPr>
          <a:lstStyle/>
          <a:p>
            <a:pPr algn="just" eaLnBrk="0" hangingPunct="0">
              <a:tabLst>
                <a:tab pos="180975" algn="l"/>
                <a:tab pos="457200" algn="l"/>
              </a:tabLst>
            </a:pPr>
            <a:r>
              <a:rPr lang="en-US" sz="2400" b="1" dirty="0" smtClean="0">
                <a:solidFill>
                  <a:srgbClr val="000000"/>
                </a:solidFill>
                <a:effectLst>
                  <a:outerShdw blurRad="38100" dist="38100" dir="2700000" algn="tl">
                    <a:srgbClr val="000000"/>
                  </a:outerShdw>
                </a:effectLst>
                <a:latin typeface="Times New Roman"/>
                <a:ea typeface="Times" charset="0"/>
                <a:cs typeface="Times New Roman"/>
              </a:rPr>
              <a:t>Florida Current (warm upper limb)</a:t>
            </a:r>
          </a:p>
          <a:p>
            <a:pPr algn="just" eaLnBrk="0" hangingPunct="0">
              <a:buFont typeface="Arial"/>
              <a:buChar char="•"/>
              <a:tabLst>
                <a:tab pos="180975" algn="l"/>
                <a:tab pos="457200" algn="l"/>
              </a:tabLst>
            </a:pPr>
            <a:r>
              <a:rPr lang="en-US" sz="2400" dirty="0" smtClean="0">
                <a:solidFill>
                  <a:srgbClr val="000000"/>
                </a:solidFill>
                <a:effectLst>
                  <a:outerShdw blurRad="38100" dist="38100" dir="2700000" algn="tl">
                    <a:srgbClr val="000000"/>
                  </a:outerShdw>
                </a:effectLst>
                <a:latin typeface="Times New Roman"/>
                <a:ea typeface="Times" charset="0"/>
                <a:cs typeface="Times New Roman"/>
              </a:rPr>
              <a:t>Continuous time series of the volume transport using a submarine telephone cable - </a:t>
            </a:r>
            <a:r>
              <a:rPr lang="en-US" sz="2400" i="1" dirty="0" smtClean="0">
                <a:solidFill>
                  <a:srgbClr val="000000"/>
                </a:solidFill>
                <a:effectLst>
                  <a:outerShdw blurRad="38100" dist="38100" dir="2700000" algn="tl">
                    <a:srgbClr val="000000"/>
                  </a:outerShdw>
                </a:effectLst>
                <a:latin typeface="Times New Roman"/>
                <a:ea typeface="Times" charset="0"/>
                <a:cs typeface="Times New Roman"/>
              </a:rPr>
              <a:t>Observations began in 1982</a:t>
            </a:r>
          </a:p>
          <a:p>
            <a:pPr algn="just" eaLnBrk="0" hangingPunct="0">
              <a:buFont typeface="Arial"/>
              <a:buChar char="•"/>
              <a:tabLst>
                <a:tab pos="180975" algn="l"/>
                <a:tab pos="457200" algn="l"/>
              </a:tabLst>
            </a:pPr>
            <a:endParaRPr lang="en-US" sz="2400" dirty="0" smtClean="0">
              <a:solidFill>
                <a:srgbClr val="000000"/>
              </a:solidFill>
              <a:effectLst>
                <a:outerShdw blurRad="38100" dist="38100" dir="2700000" algn="tl">
                  <a:srgbClr val="000000"/>
                </a:outerShdw>
              </a:effectLst>
              <a:latin typeface="Times New Roman"/>
              <a:ea typeface="Times" charset="0"/>
              <a:cs typeface="Times New Roman"/>
            </a:endParaRPr>
          </a:p>
          <a:p>
            <a:pPr algn="just" eaLnBrk="0" hangingPunct="0">
              <a:buFont typeface="Arial"/>
              <a:buChar char="•"/>
              <a:tabLst>
                <a:tab pos="180975" algn="l"/>
                <a:tab pos="457200" algn="l"/>
              </a:tabLst>
            </a:pPr>
            <a:r>
              <a:rPr lang="en-US" sz="2400" dirty="0" smtClean="0">
                <a:solidFill>
                  <a:srgbClr val="000000"/>
                </a:solidFill>
                <a:effectLst>
                  <a:outerShdw blurRad="38100" dist="38100" dir="2700000" algn="tl">
                    <a:srgbClr val="000000"/>
                  </a:outerShdw>
                </a:effectLst>
                <a:latin typeface="Times New Roman"/>
                <a:ea typeface="Times" charset="0"/>
                <a:cs typeface="Times New Roman"/>
              </a:rPr>
              <a:t>Regular ship sections of velocity and water properties (CTDO</a:t>
            </a:r>
            <a:r>
              <a:rPr lang="en-US" sz="2400" baseline="-25000" dirty="0" smtClean="0">
                <a:solidFill>
                  <a:srgbClr val="000000"/>
                </a:solidFill>
                <a:effectLst>
                  <a:outerShdw blurRad="38100" dist="38100" dir="2700000" algn="tl">
                    <a:srgbClr val="000000"/>
                  </a:outerShdw>
                </a:effectLst>
                <a:latin typeface="Times New Roman"/>
                <a:ea typeface="Times" charset="0"/>
                <a:cs typeface="Times New Roman"/>
              </a:rPr>
              <a:t>2</a:t>
            </a:r>
            <a:r>
              <a:rPr lang="en-US" sz="2400" dirty="0" smtClean="0">
                <a:solidFill>
                  <a:srgbClr val="000000"/>
                </a:solidFill>
                <a:effectLst>
                  <a:outerShdw blurRad="38100" dist="38100" dir="2700000" algn="tl">
                    <a:srgbClr val="000000"/>
                  </a:outerShdw>
                </a:effectLst>
                <a:latin typeface="Times New Roman"/>
                <a:ea typeface="Times" charset="0"/>
                <a:cs typeface="Times New Roman"/>
              </a:rPr>
              <a:t>/LADCP and XBT/</a:t>
            </a:r>
            <a:r>
              <a:rPr lang="en-US" sz="2400" dirty="0" err="1" smtClean="0">
                <a:solidFill>
                  <a:srgbClr val="000000"/>
                </a:solidFill>
                <a:effectLst>
                  <a:outerShdw blurRad="38100" dist="38100" dir="2700000" algn="tl">
                    <a:srgbClr val="000000"/>
                  </a:outerShdw>
                </a:effectLst>
                <a:latin typeface="Times New Roman"/>
                <a:ea typeface="Times" charset="0"/>
                <a:cs typeface="Times New Roman"/>
              </a:rPr>
              <a:t>dropsonde</a:t>
            </a:r>
            <a:r>
              <a:rPr lang="en-US" sz="2400" dirty="0" smtClean="0">
                <a:solidFill>
                  <a:srgbClr val="000000"/>
                </a:solidFill>
                <a:effectLst>
                  <a:outerShdw blurRad="38100" dist="38100" dir="2700000" algn="tl">
                    <a:srgbClr val="000000"/>
                  </a:outerShdw>
                </a:effectLst>
                <a:latin typeface="Times New Roman"/>
                <a:ea typeface="Times" charset="0"/>
                <a:cs typeface="Times New Roman"/>
              </a:rPr>
              <a:t>) - </a:t>
            </a:r>
            <a:r>
              <a:rPr lang="en-US" sz="2400" i="1" dirty="0" smtClean="0">
                <a:solidFill>
                  <a:srgbClr val="000000"/>
                </a:solidFill>
                <a:effectLst>
                  <a:outerShdw blurRad="38100" dist="38100" dir="2700000" algn="tl">
                    <a:srgbClr val="000000"/>
                  </a:outerShdw>
                </a:effectLst>
                <a:latin typeface="Times New Roman"/>
                <a:ea typeface="Times" charset="0"/>
                <a:cs typeface="Times New Roman"/>
              </a:rPr>
              <a:t>Observations began in 1982, with different technologies over time</a:t>
            </a:r>
            <a:endParaRPr lang="en-US" sz="2400" dirty="0" smtClean="0">
              <a:solidFill>
                <a:srgbClr val="000000"/>
              </a:solidFill>
              <a:effectLst>
                <a:outerShdw blurRad="38100" dist="38100" dir="2700000" algn="tl">
                  <a:srgbClr val="000000"/>
                </a:outerShdw>
              </a:effectLst>
              <a:latin typeface="Times New Roman"/>
              <a:ea typeface="Times" charset="0"/>
              <a:cs typeface="Times New Roman"/>
            </a:endParaRPr>
          </a:p>
        </p:txBody>
      </p:sp>
      <p:sp>
        <p:nvSpPr>
          <p:cNvPr id="2" name="TextBox 1"/>
          <p:cNvSpPr txBox="1"/>
          <p:nvPr/>
        </p:nvSpPr>
        <p:spPr>
          <a:xfrm>
            <a:off x="2176977" y="380741"/>
            <a:ext cx="4725172" cy="707886"/>
          </a:xfrm>
          <a:prstGeom prst="rect">
            <a:avLst/>
          </a:prstGeom>
          <a:noFill/>
        </p:spPr>
        <p:txBody>
          <a:bodyPr wrap="none" rtlCol="0">
            <a:spAutoFit/>
          </a:bodyPr>
          <a:lstStyle/>
          <a:p>
            <a:r>
              <a:rPr lang="en-US" sz="4000" dirty="0" smtClean="0"/>
              <a:t>Components of WBTS</a:t>
            </a:r>
            <a:endParaRPr lang="en-US" sz="4000" dirty="0"/>
          </a:p>
        </p:txBody>
      </p:sp>
      <p:pic>
        <p:nvPicPr>
          <p:cNvPr id="8" name="Picture 7"/>
          <p:cNvPicPr>
            <a:picLocks noChangeAspect="1"/>
          </p:cNvPicPr>
          <p:nvPr/>
        </p:nvPicPr>
        <p:blipFill>
          <a:blip r:embed="rId5"/>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306109545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511800" cy="1143000"/>
          </a:xfrm>
        </p:spPr>
        <p:txBody>
          <a:bodyPr>
            <a:noAutofit/>
          </a:bodyPr>
          <a:lstStyle/>
          <a:p>
            <a:r>
              <a:rPr lang="en-US" sz="3200" dirty="0" smtClean="0"/>
              <a:t>Future Directions: Florida Current Warming and steric impacts of Sea Level </a:t>
            </a:r>
            <a:endParaRPr lang="en-US" sz="3200"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203202" y="1569447"/>
            <a:ext cx="5663565" cy="4742815"/>
          </a:xfrm>
          <a:prstGeom prst="rect">
            <a:avLst/>
          </a:prstGeom>
        </p:spPr>
      </p:pic>
      <p:pic>
        <p:nvPicPr>
          <p:cNvPr id="6" name="Picture 5"/>
          <p:cNvPicPr/>
          <p:nvPr/>
        </p:nvPicPr>
        <p:blipFill rotWithShape="1">
          <a:blip r:embed="rId4" cstate="print">
            <a:extLst>
              <a:ext uri="{28A0092B-C50C-407E-A947-70E740481C1C}">
                <a14:useLocalDpi xmlns:a14="http://schemas.microsoft.com/office/drawing/2010/main" val="0"/>
              </a:ext>
            </a:extLst>
          </a:blip>
          <a:srcRect l="50287" t="4924" b="12067"/>
          <a:stretch/>
        </p:blipFill>
        <p:spPr>
          <a:xfrm>
            <a:off x="5969000" y="3753557"/>
            <a:ext cx="3067756" cy="3104443"/>
          </a:xfrm>
          <a:prstGeom prst="rect">
            <a:avLst/>
          </a:prstGeom>
        </p:spPr>
      </p:pic>
      <p:pic>
        <p:nvPicPr>
          <p:cNvPr id="4" name="Picture 3"/>
          <p:cNvPicPr/>
          <p:nvPr/>
        </p:nvPicPr>
        <p:blipFill rotWithShape="1">
          <a:blip r:embed="rId4" cstate="print">
            <a:extLst>
              <a:ext uri="{28A0092B-C50C-407E-A947-70E740481C1C}">
                <a14:useLocalDpi xmlns:a14="http://schemas.microsoft.com/office/drawing/2010/main" val="0"/>
              </a:ext>
            </a:extLst>
          </a:blip>
          <a:srcRect r="50902"/>
          <a:stretch/>
        </p:blipFill>
        <p:spPr>
          <a:xfrm>
            <a:off x="6006959" y="274639"/>
            <a:ext cx="3029797" cy="3478918"/>
          </a:xfrm>
          <a:prstGeom prst="rect">
            <a:avLst/>
          </a:prstGeom>
        </p:spPr>
      </p:pic>
      <p:pic>
        <p:nvPicPr>
          <p:cNvPr id="7" name="Picture 6"/>
          <p:cNvPicPr>
            <a:picLocks noChangeAspect="1"/>
          </p:cNvPicPr>
          <p:nvPr/>
        </p:nvPicPr>
        <p:blipFill>
          <a:blip r:embed="rId5"/>
          <a:stretch>
            <a:fillRect/>
          </a:stretch>
        </p:blipFill>
        <p:spPr>
          <a:xfrm>
            <a:off x="8602134" y="6324601"/>
            <a:ext cx="541865" cy="533399"/>
          </a:xfrm>
          <a:prstGeom prst="rect">
            <a:avLst/>
          </a:prstGeom>
        </p:spPr>
      </p:pic>
      <p:sp>
        <p:nvSpPr>
          <p:cNvPr id="3" name="TextBox 2"/>
          <p:cNvSpPr txBox="1"/>
          <p:nvPr/>
        </p:nvSpPr>
        <p:spPr>
          <a:xfrm>
            <a:off x="1260193" y="6294144"/>
            <a:ext cx="3036622" cy="400110"/>
          </a:xfrm>
          <a:prstGeom prst="rect">
            <a:avLst/>
          </a:prstGeom>
          <a:noFill/>
        </p:spPr>
        <p:txBody>
          <a:bodyPr wrap="none" rtlCol="0">
            <a:spAutoFit/>
          </a:bodyPr>
          <a:lstStyle/>
          <a:p>
            <a:r>
              <a:rPr kumimoji="1" lang="en-US" sz="2000" i="1" dirty="0" err="1" smtClean="0">
                <a:solidFill>
                  <a:srgbClr val="000000"/>
                </a:solidFill>
                <a:latin typeface="Arial" charset="0"/>
                <a:ea typeface="ヒラギノ角ゴ Pro W3" charset="0"/>
                <a:cs typeface="ヒラギノ角ゴ Pro W3" charset="0"/>
              </a:rPr>
              <a:t>Domingues</a:t>
            </a:r>
            <a:r>
              <a:rPr kumimoji="1" lang="en-US" sz="2000" i="1" dirty="0" smtClean="0">
                <a:solidFill>
                  <a:srgbClr val="000000"/>
                </a:solidFill>
                <a:latin typeface="Arial" charset="0"/>
                <a:ea typeface="ヒラギノ角ゴ Pro W3" charset="0"/>
                <a:cs typeface="ヒラギノ角ゴ Pro W3" charset="0"/>
              </a:rPr>
              <a:t> </a:t>
            </a:r>
            <a:r>
              <a:rPr kumimoji="1" lang="en-US" sz="2000" i="1" dirty="0">
                <a:solidFill>
                  <a:srgbClr val="000000"/>
                </a:solidFill>
                <a:latin typeface="Arial" charset="0"/>
                <a:ea typeface="ヒラギノ角ゴ Pro W3" charset="0"/>
                <a:cs typeface="ヒラギノ角ゴ Pro W3" charset="0"/>
              </a:rPr>
              <a:t>et al, in prep</a:t>
            </a:r>
            <a:r>
              <a:rPr lang="en-US" dirty="0" smtClean="0"/>
              <a:t>.</a:t>
            </a:r>
            <a:endParaRPr lang="en-US" dirty="0"/>
          </a:p>
        </p:txBody>
      </p:sp>
    </p:spTree>
    <p:extLst>
      <p:ext uri="{BB962C8B-B14F-4D97-AF65-F5344CB8AC3E}">
        <p14:creationId xmlns:p14="http://schemas.microsoft.com/office/powerpoint/2010/main" val="2500720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1362"/>
          </a:xfrm>
        </p:spPr>
        <p:txBody>
          <a:bodyPr>
            <a:normAutofit fontScale="90000"/>
          </a:bodyPr>
          <a:lstStyle/>
          <a:p>
            <a:r>
              <a:rPr lang="en-US" dirty="0" smtClean="0"/>
              <a:t>Future of Rapid Array</a:t>
            </a:r>
            <a:endParaRPr lang="en-US"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457200" y="1417639"/>
            <a:ext cx="8461615" cy="4753824"/>
          </a:xfrm>
          <a:prstGeom prst="rect">
            <a:avLst/>
          </a:prstGeom>
        </p:spPr>
      </p:pic>
      <p:sp>
        <p:nvSpPr>
          <p:cNvPr id="3" name="TextBox 2"/>
          <p:cNvSpPr txBox="1"/>
          <p:nvPr/>
        </p:nvSpPr>
        <p:spPr>
          <a:xfrm>
            <a:off x="1157112" y="955974"/>
            <a:ext cx="6747610" cy="461665"/>
          </a:xfrm>
          <a:prstGeom prst="rect">
            <a:avLst/>
          </a:prstGeom>
          <a:noFill/>
        </p:spPr>
        <p:txBody>
          <a:bodyPr wrap="none" rtlCol="0">
            <a:spAutoFit/>
          </a:bodyPr>
          <a:lstStyle/>
          <a:p>
            <a:r>
              <a:rPr lang="en-US" sz="2400" dirty="0" smtClean="0"/>
              <a:t>Anthropogenic Carbon, Oxygen, Nutrient transports.</a:t>
            </a:r>
            <a:endParaRPr lang="en-US" sz="2400" dirty="0"/>
          </a:p>
        </p:txBody>
      </p:sp>
      <p:pic>
        <p:nvPicPr>
          <p:cNvPr id="5" name="Picture 4"/>
          <p:cNvPicPr>
            <a:picLocks noChangeAspect="1"/>
          </p:cNvPicPr>
          <p:nvPr/>
        </p:nvPicPr>
        <p:blipFill>
          <a:blip r:embed="rId4"/>
          <a:stretch>
            <a:fillRect/>
          </a:stretch>
        </p:blipFill>
        <p:spPr>
          <a:xfrm>
            <a:off x="8602134" y="6324601"/>
            <a:ext cx="541865" cy="533399"/>
          </a:xfrm>
          <a:prstGeom prst="rect">
            <a:avLst/>
          </a:prstGeom>
        </p:spPr>
      </p:pic>
      <p:sp>
        <p:nvSpPr>
          <p:cNvPr id="6" name="TextBox 5"/>
          <p:cNvSpPr txBox="1"/>
          <p:nvPr/>
        </p:nvSpPr>
        <p:spPr>
          <a:xfrm>
            <a:off x="2229482" y="6365248"/>
            <a:ext cx="4580599" cy="400110"/>
          </a:xfrm>
          <a:prstGeom prst="rect">
            <a:avLst/>
          </a:prstGeom>
          <a:noFill/>
        </p:spPr>
        <p:txBody>
          <a:bodyPr wrap="none" rtlCol="0">
            <a:spAutoFit/>
          </a:bodyPr>
          <a:lstStyle/>
          <a:p>
            <a:r>
              <a:rPr kumimoji="1" lang="en-US" sz="2000" i="1" dirty="0">
                <a:solidFill>
                  <a:srgbClr val="000000"/>
                </a:solidFill>
                <a:latin typeface="Arial" charset="0"/>
                <a:ea typeface="ヒラギノ角ゴ Pro W3" charset="0"/>
                <a:cs typeface="ヒラギノ角ゴ Pro W3" charset="0"/>
              </a:rPr>
              <a:t>Schematic courtesy Pete Brown, SOC</a:t>
            </a:r>
          </a:p>
        </p:txBody>
      </p:sp>
    </p:spTree>
    <p:extLst>
      <p:ext uri="{BB962C8B-B14F-4D97-AF65-F5344CB8AC3E}">
        <p14:creationId xmlns:p14="http://schemas.microsoft.com/office/powerpoint/2010/main" val="1552525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448432" y="3302777"/>
            <a:ext cx="3335867" cy="32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bg1"/>
                </a:solidFill>
                <a:latin typeface="Arial" charset="0"/>
                <a:ea typeface="ＭＳ Ｐゴシック" charset="0"/>
                <a:cs typeface="ＭＳ Ｐゴシック" charset="0"/>
              </a:defRPr>
            </a:lvl1pPr>
            <a:lvl2pPr marL="37931725" indent="-37474525" eaLnBrk="0" hangingPunct="0">
              <a:defRPr sz="2800">
                <a:solidFill>
                  <a:schemeClr val="bg1"/>
                </a:solidFill>
                <a:latin typeface="Arial" charset="0"/>
                <a:ea typeface="ＭＳ Ｐゴシック" charset="0"/>
              </a:defRPr>
            </a:lvl2pPr>
            <a:lvl3pPr eaLnBrk="0" hangingPunct="0">
              <a:defRPr sz="2800">
                <a:solidFill>
                  <a:schemeClr val="bg1"/>
                </a:solidFill>
                <a:latin typeface="Arial" charset="0"/>
                <a:ea typeface="ＭＳ Ｐゴシック" charset="0"/>
              </a:defRPr>
            </a:lvl3pPr>
            <a:lvl4pPr eaLnBrk="0" hangingPunct="0">
              <a:defRPr sz="2800">
                <a:solidFill>
                  <a:schemeClr val="bg1"/>
                </a:solidFill>
                <a:latin typeface="Arial" charset="0"/>
                <a:ea typeface="ＭＳ Ｐゴシック" charset="0"/>
              </a:defRPr>
            </a:lvl4pPr>
            <a:lvl5pPr eaLnBrk="0" hangingPunct="0">
              <a:defRPr sz="2800">
                <a:solidFill>
                  <a:schemeClr val="bg1"/>
                </a:solidFill>
                <a:latin typeface="Arial" charset="0"/>
                <a:ea typeface="ＭＳ Ｐゴシック" charset="0"/>
              </a:defRPr>
            </a:lvl5pPr>
            <a:lvl6pPr marL="457200" eaLnBrk="0" fontAlgn="base" hangingPunct="0">
              <a:spcBef>
                <a:spcPct val="0"/>
              </a:spcBef>
              <a:spcAft>
                <a:spcPct val="0"/>
              </a:spcAft>
              <a:defRPr sz="2800">
                <a:solidFill>
                  <a:schemeClr val="bg1"/>
                </a:solidFill>
                <a:latin typeface="Arial" charset="0"/>
                <a:ea typeface="ＭＳ Ｐゴシック" charset="0"/>
              </a:defRPr>
            </a:lvl6pPr>
            <a:lvl7pPr marL="914400" eaLnBrk="0" fontAlgn="base" hangingPunct="0">
              <a:spcBef>
                <a:spcPct val="0"/>
              </a:spcBef>
              <a:spcAft>
                <a:spcPct val="0"/>
              </a:spcAft>
              <a:defRPr sz="2800">
                <a:solidFill>
                  <a:schemeClr val="bg1"/>
                </a:solidFill>
                <a:latin typeface="Arial" charset="0"/>
                <a:ea typeface="ＭＳ Ｐゴシック" charset="0"/>
              </a:defRPr>
            </a:lvl7pPr>
            <a:lvl8pPr marL="1371600" eaLnBrk="0" fontAlgn="base" hangingPunct="0">
              <a:spcBef>
                <a:spcPct val="0"/>
              </a:spcBef>
              <a:spcAft>
                <a:spcPct val="0"/>
              </a:spcAft>
              <a:defRPr sz="2800">
                <a:solidFill>
                  <a:schemeClr val="bg1"/>
                </a:solidFill>
                <a:latin typeface="Arial" charset="0"/>
                <a:ea typeface="ＭＳ Ｐゴシック" charset="0"/>
              </a:defRPr>
            </a:lvl8pPr>
            <a:lvl9pPr marL="1828800" eaLnBrk="0" fontAlgn="base" hangingPunct="0">
              <a:spcBef>
                <a:spcPct val="0"/>
              </a:spcBef>
              <a:spcAft>
                <a:spcPct val="0"/>
              </a:spcAft>
              <a:defRPr sz="2800">
                <a:solidFill>
                  <a:schemeClr val="bg1"/>
                </a:solidFill>
                <a:latin typeface="Arial" charset="0"/>
                <a:ea typeface="ＭＳ Ｐゴシック" charset="0"/>
              </a:defRPr>
            </a:lvl9pPr>
          </a:lstStyle>
          <a:p>
            <a:pPr eaLnBrk="1" hangingPunct="1">
              <a:spcBef>
                <a:spcPct val="50000"/>
              </a:spcBef>
            </a:pPr>
            <a:r>
              <a:rPr lang="en-US" sz="1800" u="sng" dirty="0" smtClean="0">
                <a:solidFill>
                  <a:schemeClr val="tx1"/>
                </a:solidFill>
              </a:rPr>
              <a:t>Value</a:t>
            </a:r>
            <a:r>
              <a:rPr lang="en-US" sz="1800" dirty="0">
                <a:solidFill>
                  <a:schemeClr val="tx1"/>
                </a:solidFill>
              </a:rPr>
              <a:t>:</a:t>
            </a:r>
          </a:p>
          <a:p>
            <a:pPr eaLnBrk="1" hangingPunct="1">
              <a:spcBef>
                <a:spcPct val="50000"/>
              </a:spcBef>
              <a:buFontTx/>
              <a:buChar char="•"/>
            </a:pPr>
            <a:r>
              <a:rPr lang="en-US" sz="1600" dirty="0">
                <a:solidFill>
                  <a:schemeClr val="tx1"/>
                </a:solidFill>
              </a:rPr>
              <a:t> </a:t>
            </a:r>
            <a:r>
              <a:rPr lang="en-US" sz="1600" b="1" i="1" dirty="0">
                <a:solidFill>
                  <a:schemeClr val="tx1"/>
                </a:solidFill>
              </a:rPr>
              <a:t>Accurate</a:t>
            </a:r>
            <a:r>
              <a:rPr lang="en-US" sz="1600" dirty="0">
                <a:solidFill>
                  <a:schemeClr val="tx1"/>
                </a:solidFill>
              </a:rPr>
              <a:t> multi-year mean AMOC estimates, for comparison with future (and past) AMOC states</a:t>
            </a:r>
          </a:p>
          <a:p>
            <a:pPr eaLnBrk="1" hangingPunct="1">
              <a:spcBef>
                <a:spcPct val="50000"/>
              </a:spcBef>
              <a:buFontTx/>
              <a:buChar char="•"/>
            </a:pPr>
            <a:r>
              <a:rPr lang="en-US" sz="1600" dirty="0">
                <a:solidFill>
                  <a:schemeClr val="tx1"/>
                </a:solidFill>
              </a:rPr>
              <a:t> </a:t>
            </a:r>
            <a:r>
              <a:rPr lang="en-US" sz="1600" b="1" i="1" dirty="0">
                <a:solidFill>
                  <a:schemeClr val="tx1"/>
                </a:solidFill>
              </a:rPr>
              <a:t>Understanding</a:t>
            </a:r>
            <a:r>
              <a:rPr lang="en-US" sz="1600" dirty="0">
                <a:solidFill>
                  <a:schemeClr val="tx1"/>
                </a:solidFill>
              </a:rPr>
              <a:t> of processes underlying short-term (</a:t>
            </a:r>
            <a:r>
              <a:rPr lang="en-US" sz="1600" dirty="0" err="1">
                <a:solidFill>
                  <a:schemeClr val="tx1"/>
                </a:solidFill>
              </a:rPr>
              <a:t>intraseasonal</a:t>
            </a:r>
            <a:r>
              <a:rPr lang="en-US" sz="1600" dirty="0">
                <a:solidFill>
                  <a:schemeClr val="tx1"/>
                </a:solidFill>
              </a:rPr>
              <a:t> to annual) variability</a:t>
            </a:r>
          </a:p>
          <a:p>
            <a:pPr eaLnBrk="1" hangingPunct="1">
              <a:spcBef>
                <a:spcPct val="50000"/>
              </a:spcBef>
              <a:buFontTx/>
              <a:buChar char="•"/>
            </a:pPr>
            <a:r>
              <a:rPr lang="en-US" sz="1600" dirty="0">
                <a:solidFill>
                  <a:schemeClr val="tx1"/>
                </a:solidFill>
              </a:rPr>
              <a:t> </a:t>
            </a:r>
            <a:r>
              <a:rPr lang="en-US" sz="1600" b="1" i="1" dirty="0">
                <a:solidFill>
                  <a:schemeClr val="tx1"/>
                </a:solidFill>
              </a:rPr>
              <a:t>Benchmarks</a:t>
            </a:r>
            <a:r>
              <a:rPr lang="en-US" sz="1600" dirty="0">
                <a:solidFill>
                  <a:schemeClr val="tx1"/>
                </a:solidFill>
              </a:rPr>
              <a:t> for evaluation of modeled AMOC variability (GCMs, data synthesis models)</a:t>
            </a:r>
          </a:p>
        </p:txBody>
      </p:sp>
      <p:sp>
        <p:nvSpPr>
          <p:cNvPr id="63491" name="Text Box 3"/>
          <p:cNvSpPr txBox="1">
            <a:spLocks noChangeArrowheads="1"/>
          </p:cNvSpPr>
          <p:nvPr/>
        </p:nvSpPr>
        <p:spPr bwMode="auto">
          <a:xfrm>
            <a:off x="685800" y="228600"/>
            <a:ext cx="7772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bg1"/>
                </a:solidFill>
                <a:latin typeface="Arial" charset="0"/>
                <a:ea typeface="ＭＳ Ｐゴシック" charset="0"/>
                <a:cs typeface="ＭＳ Ｐゴシック" charset="0"/>
              </a:defRPr>
            </a:lvl1pPr>
            <a:lvl2pPr marL="37931725" indent="-37474525" eaLnBrk="0" hangingPunct="0">
              <a:defRPr sz="2800">
                <a:solidFill>
                  <a:schemeClr val="bg1"/>
                </a:solidFill>
                <a:latin typeface="Arial" charset="0"/>
                <a:ea typeface="ＭＳ Ｐゴシック" charset="0"/>
              </a:defRPr>
            </a:lvl2pPr>
            <a:lvl3pPr eaLnBrk="0" hangingPunct="0">
              <a:defRPr sz="2800">
                <a:solidFill>
                  <a:schemeClr val="bg1"/>
                </a:solidFill>
                <a:latin typeface="Arial" charset="0"/>
                <a:ea typeface="ＭＳ Ｐゴシック" charset="0"/>
              </a:defRPr>
            </a:lvl3pPr>
            <a:lvl4pPr eaLnBrk="0" hangingPunct="0">
              <a:defRPr sz="2800">
                <a:solidFill>
                  <a:schemeClr val="bg1"/>
                </a:solidFill>
                <a:latin typeface="Arial" charset="0"/>
                <a:ea typeface="ＭＳ Ｐゴシック" charset="0"/>
              </a:defRPr>
            </a:lvl4pPr>
            <a:lvl5pPr eaLnBrk="0" hangingPunct="0">
              <a:defRPr sz="2800">
                <a:solidFill>
                  <a:schemeClr val="bg1"/>
                </a:solidFill>
                <a:latin typeface="Arial" charset="0"/>
                <a:ea typeface="ＭＳ Ｐゴシック" charset="0"/>
              </a:defRPr>
            </a:lvl5pPr>
            <a:lvl6pPr marL="457200" eaLnBrk="0" fontAlgn="base" hangingPunct="0">
              <a:spcBef>
                <a:spcPct val="0"/>
              </a:spcBef>
              <a:spcAft>
                <a:spcPct val="0"/>
              </a:spcAft>
              <a:defRPr sz="2800">
                <a:solidFill>
                  <a:schemeClr val="bg1"/>
                </a:solidFill>
                <a:latin typeface="Arial" charset="0"/>
                <a:ea typeface="ＭＳ Ｐゴシック" charset="0"/>
              </a:defRPr>
            </a:lvl6pPr>
            <a:lvl7pPr marL="914400" eaLnBrk="0" fontAlgn="base" hangingPunct="0">
              <a:spcBef>
                <a:spcPct val="0"/>
              </a:spcBef>
              <a:spcAft>
                <a:spcPct val="0"/>
              </a:spcAft>
              <a:defRPr sz="2800">
                <a:solidFill>
                  <a:schemeClr val="bg1"/>
                </a:solidFill>
                <a:latin typeface="Arial" charset="0"/>
                <a:ea typeface="ＭＳ Ｐゴシック" charset="0"/>
              </a:defRPr>
            </a:lvl7pPr>
            <a:lvl8pPr marL="1371600" eaLnBrk="0" fontAlgn="base" hangingPunct="0">
              <a:spcBef>
                <a:spcPct val="0"/>
              </a:spcBef>
              <a:spcAft>
                <a:spcPct val="0"/>
              </a:spcAft>
              <a:defRPr sz="2800">
                <a:solidFill>
                  <a:schemeClr val="bg1"/>
                </a:solidFill>
                <a:latin typeface="Arial" charset="0"/>
                <a:ea typeface="ＭＳ Ｐゴシック" charset="0"/>
              </a:defRPr>
            </a:lvl8pPr>
            <a:lvl9pPr marL="1828800" eaLnBrk="0" fontAlgn="base" hangingPunct="0">
              <a:spcBef>
                <a:spcPct val="0"/>
              </a:spcBef>
              <a:spcAft>
                <a:spcPct val="0"/>
              </a:spcAft>
              <a:defRPr sz="2800">
                <a:solidFill>
                  <a:schemeClr val="bg1"/>
                </a:solidFill>
                <a:latin typeface="Arial" charset="0"/>
                <a:ea typeface="ＭＳ Ｐゴシック" charset="0"/>
              </a:defRPr>
            </a:lvl9pPr>
          </a:lstStyle>
          <a:p>
            <a:pPr algn="ctr" eaLnBrk="1" hangingPunct="1">
              <a:spcBef>
                <a:spcPct val="50000"/>
              </a:spcBef>
            </a:pPr>
            <a:r>
              <a:rPr lang="en-US" sz="3200" dirty="0">
                <a:solidFill>
                  <a:srgbClr val="000000"/>
                </a:solidFill>
              </a:rPr>
              <a:t>AMOC Monitoring Strategy</a:t>
            </a:r>
            <a:endParaRPr lang="en-US" sz="3200" dirty="0">
              <a:solidFill>
                <a:srgbClr val="000000"/>
              </a:solidFill>
              <a:cs typeface="Arial" charset="0"/>
            </a:endParaRPr>
          </a:p>
        </p:txBody>
      </p:sp>
      <p:sp>
        <p:nvSpPr>
          <p:cNvPr id="63492" name="Text Box 5"/>
          <p:cNvSpPr txBox="1">
            <a:spLocks noChangeArrowheads="1"/>
          </p:cNvSpPr>
          <p:nvPr/>
        </p:nvSpPr>
        <p:spPr bwMode="auto">
          <a:xfrm>
            <a:off x="5105400" y="5715000"/>
            <a:ext cx="36576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bg1"/>
                </a:solidFill>
                <a:latin typeface="Arial" charset="0"/>
                <a:ea typeface="ＭＳ Ｐゴシック" charset="0"/>
                <a:cs typeface="ＭＳ Ｐゴシック" charset="0"/>
              </a:defRPr>
            </a:lvl1pPr>
            <a:lvl2pPr marL="37931725" indent="-37474525" eaLnBrk="0" hangingPunct="0">
              <a:defRPr sz="2800">
                <a:solidFill>
                  <a:schemeClr val="bg1"/>
                </a:solidFill>
                <a:latin typeface="Arial" charset="0"/>
                <a:ea typeface="ＭＳ Ｐゴシック" charset="0"/>
              </a:defRPr>
            </a:lvl2pPr>
            <a:lvl3pPr eaLnBrk="0" hangingPunct="0">
              <a:defRPr sz="2800">
                <a:solidFill>
                  <a:schemeClr val="bg1"/>
                </a:solidFill>
                <a:latin typeface="Arial" charset="0"/>
                <a:ea typeface="ＭＳ Ｐゴシック" charset="0"/>
              </a:defRPr>
            </a:lvl3pPr>
            <a:lvl4pPr eaLnBrk="0" hangingPunct="0">
              <a:defRPr sz="2800">
                <a:solidFill>
                  <a:schemeClr val="bg1"/>
                </a:solidFill>
                <a:latin typeface="Arial" charset="0"/>
                <a:ea typeface="ＭＳ Ｐゴシック" charset="0"/>
              </a:defRPr>
            </a:lvl4pPr>
            <a:lvl5pPr eaLnBrk="0" hangingPunct="0">
              <a:defRPr sz="2800">
                <a:solidFill>
                  <a:schemeClr val="bg1"/>
                </a:solidFill>
                <a:latin typeface="Arial" charset="0"/>
                <a:ea typeface="ＭＳ Ｐゴシック" charset="0"/>
              </a:defRPr>
            </a:lvl5pPr>
            <a:lvl6pPr marL="457200" eaLnBrk="0" fontAlgn="base" hangingPunct="0">
              <a:spcBef>
                <a:spcPct val="0"/>
              </a:spcBef>
              <a:spcAft>
                <a:spcPct val="0"/>
              </a:spcAft>
              <a:defRPr sz="2800">
                <a:solidFill>
                  <a:schemeClr val="bg1"/>
                </a:solidFill>
                <a:latin typeface="Arial" charset="0"/>
                <a:ea typeface="ＭＳ Ｐゴシック" charset="0"/>
              </a:defRPr>
            </a:lvl6pPr>
            <a:lvl7pPr marL="914400" eaLnBrk="0" fontAlgn="base" hangingPunct="0">
              <a:spcBef>
                <a:spcPct val="0"/>
              </a:spcBef>
              <a:spcAft>
                <a:spcPct val="0"/>
              </a:spcAft>
              <a:defRPr sz="2800">
                <a:solidFill>
                  <a:schemeClr val="bg1"/>
                </a:solidFill>
                <a:latin typeface="Arial" charset="0"/>
                <a:ea typeface="ＭＳ Ｐゴシック" charset="0"/>
              </a:defRPr>
            </a:lvl7pPr>
            <a:lvl8pPr marL="1371600" eaLnBrk="0" fontAlgn="base" hangingPunct="0">
              <a:spcBef>
                <a:spcPct val="0"/>
              </a:spcBef>
              <a:spcAft>
                <a:spcPct val="0"/>
              </a:spcAft>
              <a:defRPr sz="2800">
                <a:solidFill>
                  <a:schemeClr val="bg1"/>
                </a:solidFill>
                <a:latin typeface="Arial" charset="0"/>
                <a:ea typeface="ＭＳ Ｐゴシック" charset="0"/>
              </a:defRPr>
            </a:lvl8pPr>
            <a:lvl9pPr marL="1828800" eaLnBrk="0" fontAlgn="base" hangingPunct="0">
              <a:spcBef>
                <a:spcPct val="0"/>
              </a:spcBef>
              <a:spcAft>
                <a:spcPct val="0"/>
              </a:spcAft>
              <a:defRPr sz="2800">
                <a:solidFill>
                  <a:schemeClr val="bg1"/>
                </a:solidFill>
                <a:latin typeface="Arial" charset="0"/>
                <a:ea typeface="ＭＳ Ｐゴシック" charset="0"/>
              </a:defRPr>
            </a:lvl9pPr>
          </a:lstStyle>
          <a:p>
            <a:pPr eaLnBrk="1" hangingPunct="1">
              <a:spcBef>
                <a:spcPct val="50000"/>
              </a:spcBef>
            </a:pPr>
            <a:r>
              <a:rPr lang="en-US" sz="2000" i="1"/>
              <a:t>Lumpkin and Speer (2007)</a:t>
            </a:r>
          </a:p>
          <a:p>
            <a:pPr eaLnBrk="1" hangingPunct="1">
              <a:spcBef>
                <a:spcPct val="50000"/>
              </a:spcBef>
            </a:pPr>
            <a:r>
              <a:rPr lang="en-US" sz="1800"/>
              <a:t> </a:t>
            </a:r>
          </a:p>
        </p:txBody>
      </p:sp>
      <p:grpSp>
        <p:nvGrpSpPr>
          <p:cNvPr id="3" name="Group 2"/>
          <p:cNvGrpSpPr/>
          <p:nvPr/>
        </p:nvGrpSpPr>
        <p:grpSpPr>
          <a:xfrm>
            <a:off x="4488655" y="881124"/>
            <a:ext cx="4475163" cy="5791200"/>
            <a:chOff x="3886200" y="914400"/>
            <a:chExt cx="4475163" cy="5791200"/>
          </a:xfrm>
        </p:grpSpPr>
        <p:pic>
          <p:nvPicPr>
            <p:cNvPr id="63493" name="Picture 7" descr="moc_atlantic_low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914400"/>
              <a:ext cx="4475163" cy="5791200"/>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3494" name="Line 8"/>
            <p:cNvSpPr>
              <a:spLocks noChangeShapeType="1"/>
            </p:cNvSpPr>
            <p:nvPr/>
          </p:nvSpPr>
          <p:spPr bwMode="auto">
            <a:xfrm flipV="1">
              <a:off x="5638800" y="1981200"/>
              <a:ext cx="304800" cy="228600"/>
            </a:xfrm>
            <a:prstGeom prst="line">
              <a:avLst/>
            </a:prstGeom>
            <a:noFill/>
            <a:ln w="63500">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3495" name="Line 9"/>
            <p:cNvSpPr>
              <a:spLocks noChangeShapeType="1"/>
            </p:cNvSpPr>
            <p:nvPr/>
          </p:nvSpPr>
          <p:spPr bwMode="auto">
            <a:xfrm>
              <a:off x="5943600" y="1981200"/>
              <a:ext cx="990600" cy="152400"/>
            </a:xfrm>
            <a:prstGeom prst="line">
              <a:avLst/>
            </a:prstGeom>
            <a:noFill/>
            <a:ln w="63500">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3496" name="Line 11"/>
            <p:cNvSpPr>
              <a:spLocks noChangeShapeType="1"/>
            </p:cNvSpPr>
            <p:nvPr/>
          </p:nvSpPr>
          <p:spPr bwMode="auto">
            <a:xfrm>
              <a:off x="4953000" y="2971800"/>
              <a:ext cx="1828800" cy="0"/>
            </a:xfrm>
            <a:prstGeom prst="line">
              <a:avLst/>
            </a:prstGeom>
            <a:noFill/>
            <a:ln w="63500">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3497" name="Line 12"/>
            <p:cNvSpPr>
              <a:spLocks noChangeShapeType="1"/>
            </p:cNvSpPr>
            <p:nvPr/>
          </p:nvSpPr>
          <p:spPr bwMode="auto">
            <a:xfrm>
              <a:off x="5583767" y="3352800"/>
              <a:ext cx="1219200" cy="0"/>
            </a:xfrm>
            <a:prstGeom prst="line">
              <a:avLst/>
            </a:prstGeom>
            <a:noFill/>
            <a:ln w="63500">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3498" name="Line 14"/>
            <p:cNvSpPr>
              <a:spLocks noChangeShapeType="1"/>
            </p:cNvSpPr>
            <p:nvPr/>
          </p:nvSpPr>
          <p:spPr bwMode="auto">
            <a:xfrm flipH="1">
              <a:off x="5715000" y="4800600"/>
              <a:ext cx="2133600" cy="0"/>
            </a:xfrm>
            <a:prstGeom prst="line">
              <a:avLst/>
            </a:prstGeom>
            <a:noFill/>
            <a:ln w="63500">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12655" name="Text Box 15"/>
            <p:cNvSpPr txBox="1">
              <a:spLocks noChangeArrowheads="1"/>
            </p:cNvSpPr>
            <p:nvPr/>
          </p:nvSpPr>
          <p:spPr bwMode="auto">
            <a:xfrm>
              <a:off x="5715000" y="2057400"/>
              <a:ext cx="990600" cy="336550"/>
            </a:xfrm>
            <a:prstGeom prst="rect">
              <a:avLst/>
            </a:prstGeom>
            <a:noFill/>
            <a:ln w="31750">
              <a:noFill/>
              <a:miter lim="800000"/>
              <a:headEnd/>
              <a:tailEnd/>
            </a:ln>
            <a:effectLst/>
          </p:spPr>
          <p:txBody>
            <a:bodyPr>
              <a:spAutoFit/>
            </a:bodyPr>
            <a:lstStyle>
              <a:lvl1pPr eaLnBrk="0" hangingPunct="0">
                <a:defRPr sz="2800">
                  <a:solidFill>
                    <a:schemeClr val="bg1"/>
                  </a:solidFill>
                  <a:latin typeface="Arial" charset="0"/>
                  <a:ea typeface="ＭＳ Ｐゴシック" charset="0"/>
                  <a:cs typeface="ＭＳ Ｐゴシック" charset="0"/>
                </a:defRPr>
              </a:lvl1pPr>
              <a:lvl2pPr marL="37931725" indent="-37474525" eaLnBrk="0" hangingPunct="0">
                <a:defRPr sz="2800">
                  <a:solidFill>
                    <a:schemeClr val="bg1"/>
                  </a:solidFill>
                  <a:latin typeface="Arial" charset="0"/>
                  <a:ea typeface="ＭＳ Ｐゴシック" charset="0"/>
                </a:defRPr>
              </a:lvl2pPr>
              <a:lvl3pPr eaLnBrk="0" hangingPunct="0">
                <a:defRPr sz="2800">
                  <a:solidFill>
                    <a:schemeClr val="bg1"/>
                  </a:solidFill>
                  <a:latin typeface="Arial" charset="0"/>
                  <a:ea typeface="ＭＳ Ｐゴシック" charset="0"/>
                </a:defRPr>
              </a:lvl3pPr>
              <a:lvl4pPr eaLnBrk="0" hangingPunct="0">
                <a:defRPr sz="2800">
                  <a:solidFill>
                    <a:schemeClr val="bg1"/>
                  </a:solidFill>
                  <a:latin typeface="Arial" charset="0"/>
                  <a:ea typeface="ＭＳ Ｐゴシック" charset="0"/>
                </a:defRPr>
              </a:lvl4pPr>
              <a:lvl5pPr eaLnBrk="0" hangingPunct="0">
                <a:defRPr sz="2800">
                  <a:solidFill>
                    <a:schemeClr val="bg1"/>
                  </a:solidFill>
                  <a:latin typeface="Arial" charset="0"/>
                  <a:ea typeface="ＭＳ Ｐゴシック" charset="0"/>
                </a:defRPr>
              </a:lvl5pPr>
              <a:lvl6pPr marL="457200" eaLnBrk="0" fontAlgn="base" hangingPunct="0">
                <a:spcBef>
                  <a:spcPct val="0"/>
                </a:spcBef>
                <a:spcAft>
                  <a:spcPct val="0"/>
                </a:spcAft>
                <a:defRPr sz="2800">
                  <a:solidFill>
                    <a:schemeClr val="bg1"/>
                  </a:solidFill>
                  <a:latin typeface="Arial" charset="0"/>
                  <a:ea typeface="ＭＳ Ｐゴシック" charset="0"/>
                </a:defRPr>
              </a:lvl6pPr>
              <a:lvl7pPr marL="914400" eaLnBrk="0" fontAlgn="base" hangingPunct="0">
                <a:spcBef>
                  <a:spcPct val="0"/>
                </a:spcBef>
                <a:spcAft>
                  <a:spcPct val="0"/>
                </a:spcAft>
                <a:defRPr sz="2800">
                  <a:solidFill>
                    <a:schemeClr val="bg1"/>
                  </a:solidFill>
                  <a:latin typeface="Arial" charset="0"/>
                  <a:ea typeface="ＭＳ Ｐゴシック" charset="0"/>
                </a:defRPr>
              </a:lvl7pPr>
              <a:lvl8pPr marL="1371600" eaLnBrk="0" fontAlgn="base" hangingPunct="0">
                <a:spcBef>
                  <a:spcPct val="0"/>
                </a:spcBef>
                <a:spcAft>
                  <a:spcPct val="0"/>
                </a:spcAft>
                <a:defRPr sz="2800">
                  <a:solidFill>
                    <a:schemeClr val="bg1"/>
                  </a:solidFill>
                  <a:latin typeface="Arial" charset="0"/>
                  <a:ea typeface="ＭＳ Ｐゴシック" charset="0"/>
                </a:defRPr>
              </a:lvl8pPr>
              <a:lvl9pPr marL="1828800" eaLnBrk="0" fontAlgn="base" hangingPunct="0">
                <a:spcBef>
                  <a:spcPct val="0"/>
                </a:spcBef>
                <a:spcAft>
                  <a:spcPct val="0"/>
                </a:spcAft>
                <a:defRPr sz="2800">
                  <a:solidFill>
                    <a:schemeClr val="bg1"/>
                  </a:solidFill>
                  <a:latin typeface="Arial" charset="0"/>
                  <a:ea typeface="ＭＳ Ｐゴシック" charset="0"/>
                </a:defRPr>
              </a:lvl9pPr>
            </a:lstStyle>
            <a:p>
              <a:pPr eaLnBrk="1" hangingPunct="1">
                <a:spcBef>
                  <a:spcPct val="50000"/>
                </a:spcBef>
              </a:pPr>
              <a:r>
                <a:rPr lang="en-US" sz="1600" b="1" i="1">
                  <a:effectLst>
                    <a:outerShdw blurRad="38100" dist="38100" dir="2700000" algn="tl">
                      <a:srgbClr val="000000"/>
                    </a:outerShdw>
                  </a:effectLst>
                </a:rPr>
                <a:t>O-SNAP</a:t>
              </a:r>
            </a:p>
          </p:txBody>
        </p:sp>
        <p:sp>
          <p:nvSpPr>
            <p:cNvPr id="112656" name="Text Box 16"/>
            <p:cNvSpPr txBox="1">
              <a:spLocks noChangeArrowheads="1"/>
            </p:cNvSpPr>
            <p:nvPr/>
          </p:nvSpPr>
          <p:spPr bwMode="auto">
            <a:xfrm>
              <a:off x="5943600" y="2667000"/>
              <a:ext cx="990600" cy="336550"/>
            </a:xfrm>
            <a:prstGeom prst="rect">
              <a:avLst/>
            </a:prstGeom>
            <a:noFill/>
            <a:ln w="31750">
              <a:noFill/>
              <a:miter lim="800000"/>
              <a:headEnd/>
              <a:tailEnd/>
            </a:ln>
            <a:effectLst/>
          </p:spPr>
          <p:txBody>
            <a:bodyPr>
              <a:spAutoFit/>
            </a:bodyPr>
            <a:lstStyle>
              <a:lvl1pPr eaLnBrk="0" hangingPunct="0">
                <a:defRPr sz="2800">
                  <a:solidFill>
                    <a:schemeClr val="bg1"/>
                  </a:solidFill>
                  <a:latin typeface="Arial" charset="0"/>
                  <a:ea typeface="ＭＳ Ｐゴシック" charset="0"/>
                  <a:cs typeface="ＭＳ Ｐゴシック" charset="0"/>
                </a:defRPr>
              </a:lvl1pPr>
              <a:lvl2pPr marL="37931725" indent="-37474525" eaLnBrk="0" hangingPunct="0">
                <a:defRPr sz="2800">
                  <a:solidFill>
                    <a:schemeClr val="bg1"/>
                  </a:solidFill>
                  <a:latin typeface="Arial" charset="0"/>
                  <a:ea typeface="ＭＳ Ｐゴシック" charset="0"/>
                </a:defRPr>
              </a:lvl2pPr>
              <a:lvl3pPr eaLnBrk="0" hangingPunct="0">
                <a:defRPr sz="2800">
                  <a:solidFill>
                    <a:schemeClr val="bg1"/>
                  </a:solidFill>
                  <a:latin typeface="Arial" charset="0"/>
                  <a:ea typeface="ＭＳ Ｐゴシック" charset="0"/>
                </a:defRPr>
              </a:lvl3pPr>
              <a:lvl4pPr eaLnBrk="0" hangingPunct="0">
                <a:defRPr sz="2800">
                  <a:solidFill>
                    <a:schemeClr val="bg1"/>
                  </a:solidFill>
                  <a:latin typeface="Arial" charset="0"/>
                  <a:ea typeface="ＭＳ Ｐゴシック" charset="0"/>
                </a:defRPr>
              </a:lvl4pPr>
              <a:lvl5pPr eaLnBrk="0" hangingPunct="0">
                <a:defRPr sz="2800">
                  <a:solidFill>
                    <a:schemeClr val="bg1"/>
                  </a:solidFill>
                  <a:latin typeface="Arial" charset="0"/>
                  <a:ea typeface="ＭＳ Ｐゴシック" charset="0"/>
                </a:defRPr>
              </a:lvl5pPr>
              <a:lvl6pPr marL="457200" eaLnBrk="0" fontAlgn="base" hangingPunct="0">
                <a:spcBef>
                  <a:spcPct val="0"/>
                </a:spcBef>
                <a:spcAft>
                  <a:spcPct val="0"/>
                </a:spcAft>
                <a:defRPr sz="2800">
                  <a:solidFill>
                    <a:schemeClr val="bg1"/>
                  </a:solidFill>
                  <a:latin typeface="Arial" charset="0"/>
                  <a:ea typeface="ＭＳ Ｐゴシック" charset="0"/>
                </a:defRPr>
              </a:lvl6pPr>
              <a:lvl7pPr marL="914400" eaLnBrk="0" fontAlgn="base" hangingPunct="0">
                <a:spcBef>
                  <a:spcPct val="0"/>
                </a:spcBef>
                <a:spcAft>
                  <a:spcPct val="0"/>
                </a:spcAft>
                <a:defRPr sz="2800">
                  <a:solidFill>
                    <a:schemeClr val="bg1"/>
                  </a:solidFill>
                  <a:latin typeface="Arial" charset="0"/>
                  <a:ea typeface="ＭＳ Ｐゴシック" charset="0"/>
                </a:defRPr>
              </a:lvl7pPr>
              <a:lvl8pPr marL="1371600" eaLnBrk="0" fontAlgn="base" hangingPunct="0">
                <a:spcBef>
                  <a:spcPct val="0"/>
                </a:spcBef>
                <a:spcAft>
                  <a:spcPct val="0"/>
                </a:spcAft>
                <a:defRPr sz="2800">
                  <a:solidFill>
                    <a:schemeClr val="bg1"/>
                  </a:solidFill>
                  <a:latin typeface="Arial" charset="0"/>
                  <a:ea typeface="ＭＳ Ｐゴシック" charset="0"/>
                </a:defRPr>
              </a:lvl8pPr>
              <a:lvl9pPr marL="1828800" eaLnBrk="0" fontAlgn="base" hangingPunct="0">
                <a:spcBef>
                  <a:spcPct val="0"/>
                </a:spcBef>
                <a:spcAft>
                  <a:spcPct val="0"/>
                </a:spcAft>
                <a:defRPr sz="2800">
                  <a:solidFill>
                    <a:schemeClr val="bg1"/>
                  </a:solidFill>
                  <a:latin typeface="Arial" charset="0"/>
                  <a:ea typeface="ＭＳ Ｐゴシック" charset="0"/>
                </a:defRPr>
              </a:lvl9pPr>
            </a:lstStyle>
            <a:p>
              <a:pPr eaLnBrk="1" hangingPunct="1">
                <a:spcBef>
                  <a:spcPct val="50000"/>
                </a:spcBef>
              </a:pPr>
              <a:r>
                <a:rPr lang="en-US" sz="1600" b="1" i="1">
                  <a:effectLst>
                    <a:outerShdw blurRad="38100" dist="38100" dir="2700000" algn="tl">
                      <a:srgbClr val="000000"/>
                    </a:outerShdw>
                  </a:effectLst>
                </a:rPr>
                <a:t>RAPID</a:t>
              </a:r>
            </a:p>
          </p:txBody>
        </p:sp>
        <p:sp>
          <p:nvSpPr>
            <p:cNvPr id="112657" name="Text Box 17"/>
            <p:cNvSpPr txBox="1">
              <a:spLocks noChangeArrowheads="1"/>
            </p:cNvSpPr>
            <p:nvPr/>
          </p:nvSpPr>
          <p:spPr bwMode="auto">
            <a:xfrm>
              <a:off x="5943600" y="3352800"/>
              <a:ext cx="990600" cy="336550"/>
            </a:xfrm>
            <a:prstGeom prst="rect">
              <a:avLst/>
            </a:prstGeom>
            <a:noFill/>
            <a:ln w="31750">
              <a:noFill/>
              <a:miter lim="800000"/>
              <a:headEnd/>
              <a:tailEnd/>
            </a:ln>
            <a:effectLst/>
          </p:spPr>
          <p:txBody>
            <a:bodyPr>
              <a:spAutoFit/>
            </a:bodyPr>
            <a:lstStyle>
              <a:lvl1pPr eaLnBrk="0" hangingPunct="0">
                <a:defRPr sz="2800">
                  <a:solidFill>
                    <a:schemeClr val="bg1"/>
                  </a:solidFill>
                  <a:latin typeface="Arial" charset="0"/>
                  <a:ea typeface="ＭＳ Ｐゴシック" charset="0"/>
                  <a:cs typeface="ＭＳ Ｐゴシック" charset="0"/>
                </a:defRPr>
              </a:lvl1pPr>
              <a:lvl2pPr marL="37931725" indent="-37474525" eaLnBrk="0" hangingPunct="0">
                <a:defRPr sz="2800">
                  <a:solidFill>
                    <a:schemeClr val="bg1"/>
                  </a:solidFill>
                  <a:latin typeface="Arial" charset="0"/>
                  <a:ea typeface="ＭＳ Ｐゴシック" charset="0"/>
                </a:defRPr>
              </a:lvl2pPr>
              <a:lvl3pPr eaLnBrk="0" hangingPunct="0">
                <a:defRPr sz="2800">
                  <a:solidFill>
                    <a:schemeClr val="bg1"/>
                  </a:solidFill>
                  <a:latin typeface="Arial" charset="0"/>
                  <a:ea typeface="ＭＳ Ｐゴシック" charset="0"/>
                </a:defRPr>
              </a:lvl3pPr>
              <a:lvl4pPr eaLnBrk="0" hangingPunct="0">
                <a:defRPr sz="2800">
                  <a:solidFill>
                    <a:schemeClr val="bg1"/>
                  </a:solidFill>
                  <a:latin typeface="Arial" charset="0"/>
                  <a:ea typeface="ＭＳ Ｐゴシック" charset="0"/>
                </a:defRPr>
              </a:lvl4pPr>
              <a:lvl5pPr eaLnBrk="0" hangingPunct="0">
                <a:defRPr sz="2800">
                  <a:solidFill>
                    <a:schemeClr val="bg1"/>
                  </a:solidFill>
                  <a:latin typeface="Arial" charset="0"/>
                  <a:ea typeface="ＭＳ Ｐゴシック" charset="0"/>
                </a:defRPr>
              </a:lvl5pPr>
              <a:lvl6pPr marL="457200" eaLnBrk="0" fontAlgn="base" hangingPunct="0">
                <a:spcBef>
                  <a:spcPct val="0"/>
                </a:spcBef>
                <a:spcAft>
                  <a:spcPct val="0"/>
                </a:spcAft>
                <a:defRPr sz="2800">
                  <a:solidFill>
                    <a:schemeClr val="bg1"/>
                  </a:solidFill>
                  <a:latin typeface="Arial" charset="0"/>
                  <a:ea typeface="ＭＳ Ｐゴシック" charset="0"/>
                </a:defRPr>
              </a:lvl6pPr>
              <a:lvl7pPr marL="914400" eaLnBrk="0" fontAlgn="base" hangingPunct="0">
                <a:spcBef>
                  <a:spcPct val="0"/>
                </a:spcBef>
                <a:spcAft>
                  <a:spcPct val="0"/>
                </a:spcAft>
                <a:defRPr sz="2800">
                  <a:solidFill>
                    <a:schemeClr val="bg1"/>
                  </a:solidFill>
                  <a:latin typeface="Arial" charset="0"/>
                  <a:ea typeface="ＭＳ Ｐゴシック" charset="0"/>
                </a:defRPr>
              </a:lvl7pPr>
              <a:lvl8pPr marL="1371600" eaLnBrk="0" fontAlgn="base" hangingPunct="0">
                <a:spcBef>
                  <a:spcPct val="0"/>
                </a:spcBef>
                <a:spcAft>
                  <a:spcPct val="0"/>
                </a:spcAft>
                <a:defRPr sz="2800">
                  <a:solidFill>
                    <a:schemeClr val="bg1"/>
                  </a:solidFill>
                  <a:latin typeface="Arial" charset="0"/>
                  <a:ea typeface="ＭＳ Ｐゴシック" charset="0"/>
                </a:defRPr>
              </a:lvl8pPr>
              <a:lvl9pPr marL="1828800" eaLnBrk="0" fontAlgn="base" hangingPunct="0">
                <a:spcBef>
                  <a:spcPct val="0"/>
                </a:spcBef>
                <a:spcAft>
                  <a:spcPct val="0"/>
                </a:spcAft>
                <a:defRPr sz="2800">
                  <a:solidFill>
                    <a:schemeClr val="bg1"/>
                  </a:solidFill>
                  <a:latin typeface="Arial" charset="0"/>
                  <a:ea typeface="ＭＳ Ｐゴシック" charset="0"/>
                </a:defRPr>
              </a:lvl9pPr>
            </a:lstStyle>
            <a:p>
              <a:pPr eaLnBrk="1" hangingPunct="1">
                <a:spcBef>
                  <a:spcPct val="50000"/>
                </a:spcBef>
              </a:pPr>
              <a:r>
                <a:rPr lang="en-US" sz="1600" b="1" i="1">
                  <a:effectLst>
                    <a:outerShdw blurRad="38100" dist="38100" dir="2700000" algn="tl">
                      <a:srgbClr val="000000"/>
                    </a:outerShdw>
                  </a:effectLst>
                </a:rPr>
                <a:t>MOVE</a:t>
              </a:r>
            </a:p>
          </p:txBody>
        </p:sp>
        <p:sp>
          <p:nvSpPr>
            <p:cNvPr id="112658" name="Text Box 18"/>
            <p:cNvSpPr txBox="1">
              <a:spLocks noChangeArrowheads="1"/>
            </p:cNvSpPr>
            <p:nvPr/>
          </p:nvSpPr>
          <p:spPr bwMode="auto">
            <a:xfrm>
              <a:off x="6324600" y="4800600"/>
              <a:ext cx="990600" cy="336550"/>
            </a:xfrm>
            <a:prstGeom prst="rect">
              <a:avLst/>
            </a:prstGeom>
            <a:noFill/>
            <a:ln w="31750">
              <a:noFill/>
              <a:miter lim="800000"/>
              <a:headEnd/>
              <a:tailEnd/>
            </a:ln>
            <a:effectLst/>
          </p:spPr>
          <p:txBody>
            <a:bodyPr>
              <a:spAutoFit/>
            </a:bodyPr>
            <a:lstStyle>
              <a:lvl1pPr eaLnBrk="0" hangingPunct="0">
                <a:defRPr sz="2800">
                  <a:solidFill>
                    <a:schemeClr val="bg1"/>
                  </a:solidFill>
                  <a:latin typeface="Arial" charset="0"/>
                  <a:ea typeface="ＭＳ Ｐゴシック" charset="0"/>
                  <a:cs typeface="ＭＳ Ｐゴシック" charset="0"/>
                </a:defRPr>
              </a:lvl1pPr>
              <a:lvl2pPr marL="37931725" indent="-37474525" eaLnBrk="0" hangingPunct="0">
                <a:defRPr sz="2800">
                  <a:solidFill>
                    <a:schemeClr val="bg1"/>
                  </a:solidFill>
                  <a:latin typeface="Arial" charset="0"/>
                  <a:ea typeface="ＭＳ Ｐゴシック" charset="0"/>
                </a:defRPr>
              </a:lvl2pPr>
              <a:lvl3pPr eaLnBrk="0" hangingPunct="0">
                <a:defRPr sz="2800">
                  <a:solidFill>
                    <a:schemeClr val="bg1"/>
                  </a:solidFill>
                  <a:latin typeface="Arial" charset="0"/>
                  <a:ea typeface="ＭＳ Ｐゴシック" charset="0"/>
                </a:defRPr>
              </a:lvl3pPr>
              <a:lvl4pPr eaLnBrk="0" hangingPunct="0">
                <a:defRPr sz="2800">
                  <a:solidFill>
                    <a:schemeClr val="bg1"/>
                  </a:solidFill>
                  <a:latin typeface="Arial" charset="0"/>
                  <a:ea typeface="ＭＳ Ｐゴシック" charset="0"/>
                </a:defRPr>
              </a:lvl4pPr>
              <a:lvl5pPr eaLnBrk="0" hangingPunct="0">
                <a:defRPr sz="2800">
                  <a:solidFill>
                    <a:schemeClr val="bg1"/>
                  </a:solidFill>
                  <a:latin typeface="Arial" charset="0"/>
                  <a:ea typeface="ＭＳ Ｐゴシック" charset="0"/>
                </a:defRPr>
              </a:lvl5pPr>
              <a:lvl6pPr marL="457200" eaLnBrk="0" fontAlgn="base" hangingPunct="0">
                <a:spcBef>
                  <a:spcPct val="0"/>
                </a:spcBef>
                <a:spcAft>
                  <a:spcPct val="0"/>
                </a:spcAft>
                <a:defRPr sz="2800">
                  <a:solidFill>
                    <a:schemeClr val="bg1"/>
                  </a:solidFill>
                  <a:latin typeface="Arial" charset="0"/>
                  <a:ea typeface="ＭＳ Ｐゴシック" charset="0"/>
                </a:defRPr>
              </a:lvl6pPr>
              <a:lvl7pPr marL="914400" eaLnBrk="0" fontAlgn="base" hangingPunct="0">
                <a:spcBef>
                  <a:spcPct val="0"/>
                </a:spcBef>
                <a:spcAft>
                  <a:spcPct val="0"/>
                </a:spcAft>
                <a:defRPr sz="2800">
                  <a:solidFill>
                    <a:schemeClr val="bg1"/>
                  </a:solidFill>
                  <a:latin typeface="Arial" charset="0"/>
                  <a:ea typeface="ＭＳ Ｐゴシック" charset="0"/>
                </a:defRPr>
              </a:lvl7pPr>
              <a:lvl8pPr marL="1371600" eaLnBrk="0" fontAlgn="base" hangingPunct="0">
                <a:spcBef>
                  <a:spcPct val="0"/>
                </a:spcBef>
                <a:spcAft>
                  <a:spcPct val="0"/>
                </a:spcAft>
                <a:defRPr sz="2800">
                  <a:solidFill>
                    <a:schemeClr val="bg1"/>
                  </a:solidFill>
                  <a:latin typeface="Arial" charset="0"/>
                  <a:ea typeface="ＭＳ Ｐゴシック" charset="0"/>
                </a:defRPr>
              </a:lvl8pPr>
              <a:lvl9pPr marL="1828800" eaLnBrk="0" fontAlgn="base" hangingPunct="0">
                <a:spcBef>
                  <a:spcPct val="0"/>
                </a:spcBef>
                <a:spcAft>
                  <a:spcPct val="0"/>
                </a:spcAft>
                <a:defRPr sz="2800">
                  <a:solidFill>
                    <a:schemeClr val="bg1"/>
                  </a:solidFill>
                  <a:latin typeface="Arial" charset="0"/>
                  <a:ea typeface="ＭＳ Ｐゴシック" charset="0"/>
                </a:defRPr>
              </a:lvl9pPr>
            </a:lstStyle>
            <a:p>
              <a:pPr eaLnBrk="1" hangingPunct="1">
                <a:spcBef>
                  <a:spcPct val="50000"/>
                </a:spcBef>
              </a:pPr>
              <a:r>
                <a:rPr lang="en-US" sz="1600" b="1" i="1">
                  <a:effectLst>
                    <a:outerShdw blurRad="38100" dist="38100" dir="2700000" algn="tl">
                      <a:srgbClr val="000000"/>
                    </a:outerShdw>
                  </a:effectLst>
                </a:rPr>
                <a:t>SAMOC</a:t>
              </a:r>
            </a:p>
          </p:txBody>
        </p:sp>
      </p:grpSp>
      <p:sp>
        <p:nvSpPr>
          <p:cNvPr id="2" name="TextBox 1"/>
          <p:cNvSpPr txBox="1"/>
          <p:nvPr/>
        </p:nvSpPr>
        <p:spPr>
          <a:xfrm rot="10800000" flipV="1">
            <a:off x="169333" y="700685"/>
            <a:ext cx="4142756" cy="2646879"/>
          </a:xfrm>
          <a:prstGeom prst="rect">
            <a:avLst/>
          </a:prstGeom>
          <a:noFill/>
        </p:spPr>
        <p:txBody>
          <a:bodyPr wrap="square" rtlCol="0">
            <a:spAutoFit/>
          </a:bodyPr>
          <a:lstStyle/>
          <a:p>
            <a:r>
              <a:rPr lang="ja-JP" altLang="en-US" b="1" dirty="0">
                <a:solidFill>
                  <a:srgbClr val="000000"/>
                </a:solidFill>
                <a:latin typeface="Times New Roman" charset="0"/>
              </a:rPr>
              <a:t>“</a:t>
            </a:r>
            <a:r>
              <a:rPr lang="en-US" b="1" dirty="0">
                <a:solidFill>
                  <a:srgbClr val="000000"/>
                </a:solidFill>
                <a:latin typeface="Times New Roman" charset="0"/>
              </a:rPr>
              <a:t>To set in place a system for continuous observation of the </a:t>
            </a:r>
            <a:r>
              <a:rPr lang="en-US" b="1" dirty="0" err="1">
                <a:solidFill>
                  <a:srgbClr val="000000"/>
                </a:solidFill>
                <a:latin typeface="Times New Roman" charset="0"/>
              </a:rPr>
              <a:t>meridional</a:t>
            </a:r>
            <a:r>
              <a:rPr lang="en-US" b="1" dirty="0">
                <a:solidFill>
                  <a:srgbClr val="000000"/>
                </a:solidFill>
                <a:latin typeface="Times New Roman" charset="0"/>
              </a:rPr>
              <a:t> overturning circulation and northward heat transport in the Atlantic Ocean, with which to document its variability and its relationship to observed climate fluctuations, and to assess climate model predictions.</a:t>
            </a:r>
            <a:r>
              <a:rPr lang="ja-JP" altLang="en-US" b="1" dirty="0">
                <a:solidFill>
                  <a:srgbClr val="000000"/>
                </a:solidFill>
                <a:latin typeface="Times New Roman" charset="0"/>
              </a:rPr>
              <a:t>”</a:t>
            </a:r>
            <a:r>
              <a:rPr lang="en-US" dirty="0">
                <a:solidFill>
                  <a:srgbClr val="000000"/>
                </a:solidFill>
              </a:rPr>
              <a:t> </a:t>
            </a:r>
            <a:r>
              <a:rPr lang="en-US" dirty="0" smtClean="0">
                <a:solidFill>
                  <a:srgbClr val="000000"/>
                </a:solidFill>
              </a:rPr>
              <a:t> </a:t>
            </a:r>
            <a:r>
              <a:rPr kumimoji="1" lang="en-US" sz="2000" i="1" dirty="0">
                <a:solidFill>
                  <a:srgbClr val="000000"/>
                </a:solidFill>
                <a:latin typeface="Arial" charset="0"/>
                <a:ea typeface="ヒラギノ角ゴ Pro W3" charset="0"/>
                <a:cs typeface="ヒラギノ角ゴ Pro W3" charset="0"/>
              </a:rPr>
              <a:t>AMOC Implementation Plan, 2007.</a:t>
            </a:r>
          </a:p>
        </p:txBody>
      </p:sp>
      <p:pic>
        <p:nvPicPr>
          <p:cNvPr id="17" name="Picture 16"/>
          <p:cNvPicPr>
            <a:picLocks noChangeAspect="1"/>
          </p:cNvPicPr>
          <p:nvPr/>
        </p:nvPicPr>
        <p:blipFill>
          <a:blip r:embed="rId4"/>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399888223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pare_to_cable4.jpg"/>
          <p:cNvPicPr>
            <a:picLocks noChangeAspect="1"/>
          </p:cNvPicPr>
          <p:nvPr/>
        </p:nvPicPr>
        <p:blipFill rotWithShape="1">
          <a:blip r:embed="rId3"/>
          <a:srcRect l="5070" t="3122" r="5865" b="5814"/>
          <a:stretch/>
        </p:blipFill>
        <p:spPr>
          <a:xfrm>
            <a:off x="248170" y="1401528"/>
            <a:ext cx="4894277" cy="4963747"/>
          </a:xfrm>
          <a:prstGeom prst="rect">
            <a:avLst/>
          </a:prstGeom>
        </p:spPr>
      </p:pic>
      <p:pic>
        <p:nvPicPr>
          <p:cNvPr id="3" name="Picture 2" descr="DeploymentMap.jpg"/>
          <p:cNvPicPr>
            <a:picLocks noChangeAspect="1"/>
          </p:cNvPicPr>
          <p:nvPr/>
        </p:nvPicPr>
        <p:blipFill>
          <a:blip r:embed="rId4"/>
          <a:srcRect l="2813" t="5119" r="7157" b="3997"/>
          <a:stretch>
            <a:fillRect/>
          </a:stretch>
        </p:blipFill>
        <p:spPr>
          <a:xfrm>
            <a:off x="5142448" y="3909200"/>
            <a:ext cx="3737179" cy="2655364"/>
          </a:xfrm>
          <a:prstGeom prst="rect">
            <a:avLst/>
          </a:prstGeom>
        </p:spPr>
      </p:pic>
      <p:pic>
        <p:nvPicPr>
          <p:cNvPr id="4" name="Picture 3"/>
          <p:cNvPicPr>
            <a:picLocks noChangeAspect="1"/>
          </p:cNvPicPr>
          <p:nvPr/>
        </p:nvPicPr>
        <p:blipFill rotWithShape="1">
          <a:blip r:embed="rId5"/>
          <a:srcRect l="3151" r="14191"/>
          <a:stretch/>
        </p:blipFill>
        <p:spPr>
          <a:xfrm>
            <a:off x="5346752" y="244788"/>
            <a:ext cx="3532875" cy="2952450"/>
          </a:xfrm>
          <a:prstGeom prst="rect">
            <a:avLst/>
          </a:prstGeom>
        </p:spPr>
      </p:pic>
      <p:sp>
        <p:nvSpPr>
          <p:cNvPr id="5" name="Title 1"/>
          <p:cNvSpPr txBox="1">
            <a:spLocks/>
          </p:cNvSpPr>
          <p:nvPr/>
        </p:nvSpPr>
        <p:spPr>
          <a:xfrm>
            <a:off x="457200" y="274638"/>
            <a:ext cx="4685247" cy="1143000"/>
          </a:xfrm>
          <a:prstGeom prst="rect">
            <a:avLst/>
          </a:prstGeom>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dirty="0" smtClean="0"/>
              <a:t>TECHNOLOGY:  Alternative or back-up system to measure the Florida Current</a:t>
            </a:r>
            <a:endParaRPr lang="en-US" sz="6600" dirty="0"/>
          </a:p>
        </p:txBody>
      </p:sp>
      <p:pic>
        <p:nvPicPr>
          <p:cNvPr id="6" name="Picture 5"/>
          <p:cNvPicPr>
            <a:picLocks noChangeAspect="1"/>
          </p:cNvPicPr>
          <p:nvPr/>
        </p:nvPicPr>
        <p:blipFill>
          <a:blip r:embed="rId6"/>
          <a:stretch>
            <a:fillRect/>
          </a:stretch>
        </p:blipFill>
        <p:spPr>
          <a:xfrm>
            <a:off x="8602134" y="6324601"/>
            <a:ext cx="541865" cy="533399"/>
          </a:xfrm>
          <a:prstGeom prst="rect">
            <a:avLst/>
          </a:prstGeom>
        </p:spPr>
      </p:pic>
      <p:sp>
        <p:nvSpPr>
          <p:cNvPr id="7" name="TextBox 6"/>
          <p:cNvSpPr txBox="1"/>
          <p:nvPr/>
        </p:nvSpPr>
        <p:spPr>
          <a:xfrm>
            <a:off x="1986212" y="6365275"/>
            <a:ext cx="2086427" cy="400110"/>
          </a:xfrm>
          <a:prstGeom prst="rect">
            <a:avLst/>
          </a:prstGeom>
          <a:noFill/>
        </p:spPr>
        <p:txBody>
          <a:bodyPr wrap="none" rtlCol="0">
            <a:spAutoFit/>
          </a:bodyPr>
          <a:lstStyle/>
          <a:p>
            <a:r>
              <a:rPr kumimoji="1" lang="en-US" sz="2000" i="1" dirty="0" err="1">
                <a:solidFill>
                  <a:srgbClr val="000000"/>
                </a:solidFill>
                <a:latin typeface="Arial" charset="0"/>
                <a:ea typeface="ヒラギノ角ゴ Pro W3" charset="0"/>
                <a:cs typeface="ヒラギノ角ゴ Pro W3" charset="0"/>
              </a:rPr>
              <a:t>Meinen</a:t>
            </a:r>
            <a:r>
              <a:rPr kumimoji="1" lang="en-US" sz="2000" i="1" dirty="0">
                <a:solidFill>
                  <a:srgbClr val="000000"/>
                </a:solidFill>
                <a:latin typeface="Arial" charset="0"/>
                <a:ea typeface="ヒラギノ角ゴ Pro W3" charset="0"/>
                <a:cs typeface="ヒラギノ角ゴ Pro W3" charset="0"/>
              </a:rPr>
              <a:t>, in prep.</a:t>
            </a:r>
          </a:p>
        </p:txBody>
      </p:sp>
    </p:spTree>
    <p:extLst>
      <p:ext uri="{BB962C8B-B14F-4D97-AF65-F5344CB8AC3E}">
        <p14:creationId xmlns:p14="http://schemas.microsoft.com/office/powerpoint/2010/main" val="30803683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71452"/>
          </a:xfrm>
        </p:spPr>
        <p:txBody>
          <a:bodyPr>
            <a:normAutofit/>
          </a:bodyPr>
          <a:lstStyle/>
          <a:p>
            <a:r>
              <a:rPr lang="en-US" dirty="0" smtClean="0"/>
              <a:t>Future Technology:  ABIISS</a:t>
            </a:r>
            <a:br>
              <a:rPr lang="en-US" dirty="0" smtClean="0"/>
            </a:br>
            <a:r>
              <a:rPr lang="en-US" sz="3100" dirty="0" smtClean="0"/>
              <a:t>Adaptable Bottom Instrument Information Shuttle System</a:t>
            </a:r>
            <a:endParaRPr lang="en-US" dirty="0"/>
          </a:p>
        </p:txBody>
      </p:sp>
      <p:pic>
        <p:nvPicPr>
          <p:cNvPr id="5" name="Picture 4"/>
          <p:cNvPicPr>
            <a:picLocks noChangeAspect="1"/>
          </p:cNvPicPr>
          <p:nvPr/>
        </p:nvPicPr>
        <p:blipFill>
          <a:blip r:embed="rId2"/>
          <a:stretch>
            <a:fillRect/>
          </a:stretch>
        </p:blipFill>
        <p:spPr>
          <a:xfrm>
            <a:off x="3349036" y="2134939"/>
            <a:ext cx="5794963" cy="4346222"/>
          </a:xfrm>
          <a:prstGeom prst="rect">
            <a:avLst/>
          </a:prstGeom>
        </p:spPr>
      </p:pic>
      <p:sp>
        <p:nvSpPr>
          <p:cNvPr id="7" name="TextBox 6"/>
          <p:cNvSpPr txBox="1"/>
          <p:nvPr/>
        </p:nvSpPr>
        <p:spPr>
          <a:xfrm>
            <a:off x="242678" y="2100319"/>
            <a:ext cx="2954346" cy="4247317"/>
          </a:xfrm>
          <a:prstGeom prst="rect">
            <a:avLst/>
          </a:prstGeom>
          <a:noFill/>
        </p:spPr>
        <p:txBody>
          <a:bodyPr wrap="square" rtlCol="0">
            <a:spAutoFit/>
          </a:bodyPr>
          <a:lstStyle/>
          <a:p>
            <a:r>
              <a:rPr lang="en-US" dirty="0" smtClean="0"/>
              <a:t>ABIISS deployed in 4500+ meters of water – representing for the first time a test in true deep ocean conditions (recovered in 2017). The ABIISS system has been mated to a pressure-equipped Inverted Echo Sounder (PIES) for an 18-month deployment alongside one of the existing PIES moorings that are part of the long-term AOML “Western Boundary Time Series” project. </a:t>
            </a:r>
            <a:endParaRPr lang="en-US" dirty="0"/>
          </a:p>
        </p:txBody>
      </p:sp>
      <p:pic>
        <p:nvPicPr>
          <p:cNvPr id="6" name="Picture 5"/>
          <p:cNvPicPr>
            <a:picLocks noChangeAspect="1"/>
          </p:cNvPicPr>
          <p:nvPr/>
        </p:nvPicPr>
        <p:blipFill>
          <a:blip r:embed="rId3"/>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304153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271" y="1978797"/>
            <a:ext cx="2526185" cy="2245497"/>
          </a:xfrm>
          <a:prstGeom prst="rect">
            <a:avLst/>
          </a:prstGeom>
        </p:spPr>
      </p:pic>
      <p:grpSp>
        <p:nvGrpSpPr>
          <p:cNvPr id="9" name="Group 8"/>
          <p:cNvGrpSpPr/>
          <p:nvPr/>
        </p:nvGrpSpPr>
        <p:grpSpPr>
          <a:xfrm>
            <a:off x="324622" y="1808549"/>
            <a:ext cx="5695950" cy="2857500"/>
            <a:chOff x="1013597" y="3365500"/>
            <a:chExt cx="7594600" cy="28575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597" y="3365500"/>
              <a:ext cx="7594600" cy="2857500"/>
            </a:xfrm>
            <a:prstGeom prst="rect">
              <a:avLst/>
            </a:prstGeom>
          </p:spPr>
        </p:pic>
        <p:sp>
          <p:nvSpPr>
            <p:cNvPr id="6" name="Rectangle 5"/>
            <p:cNvSpPr/>
            <p:nvPr/>
          </p:nvSpPr>
          <p:spPr>
            <a:xfrm>
              <a:off x="4244332" y="5016825"/>
              <a:ext cx="234779" cy="14828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15030" y="5109278"/>
              <a:ext cx="2536244" cy="338554"/>
            </a:xfrm>
            <a:prstGeom prst="rect">
              <a:avLst/>
            </a:prstGeom>
            <a:solidFill>
              <a:srgbClr val="FFFFFF">
                <a:alpha val="76863"/>
              </a:srgbClr>
            </a:solidFill>
          </p:spPr>
          <p:txBody>
            <a:bodyPr wrap="none" rtlCol="0">
              <a:spAutoFit/>
            </a:bodyPr>
            <a:lstStyle/>
            <a:p>
              <a:r>
                <a:rPr lang="en-US" sz="1600" b="1" dirty="0" smtClean="0"/>
                <a:t>Potential glider port</a:t>
              </a:r>
              <a:endParaRPr lang="en-US" sz="1600" b="1" dirty="0"/>
            </a:p>
          </p:txBody>
        </p:sp>
        <p:sp>
          <p:nvSpPr>
            <p:cNvPr id="8" name="Rectangle 7"/>
            <p:cNvSpPr/>
            <p:nvPr/>
          </p:nvSpPr>
          <p:spPr>
            <a:xfrm>
              <a:off x="4065373" y="4547286"/>
              <a:ext cx="2656703" cy="39541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433872" y="4722489"/>
            <a:ext cx="8710128" cy="1938992"/>
          </a:xfrm>
          <a:prstGeom prst="rect">
            <a:avLst/>
          </a:prstGeom>
          <a:noFill/>
        </p:spPr>
        <p:txBody>
          <a:bodyPr wrap="square" rtlCol="0">
            <a:spAutoFit/>
          </a:bodyPr>
          <a:lstStyle/>
          <a:p>
            <a:r>
              <a:rPr lang="en-US" sz="2400" dirty="0" smtClean="0"/>
              <a:t>Underwater glider travelled distance: ~1000km.   Temperature and salinity profiles every 5km: ~200 profiles to 1000m.  Acoustics communications have been used with </a:t>
            </a:r>
            <a:r>
              <a:rPr lang="en-US" sz="2400" dirty="0" err="1" smtClean="0"/>
              <a:t>Seagliders</a:t>
            </a:r>
            <a:r>
              <a:rPr lang="en-US" sz="2400" dirty="0" smtClean="0"/>
              <a:t>, primarily </a:t>
            </a:r>
            <a:r>
              <a:rPr lang="en-US" sz="2400" dirty="0"/>
              <a:t>been done using the WHOI </a:t>
            </a:r>
            <a:r>
              <a:rPr lang="en-US" sz="2400" dirty="0" smtClean="0"/>
              <a:t>Micro-Modem, data packages need to be relatively small, 100s of KB range</a:t>
            </a:r>
            <a:endParaRPr lang="en-US" sz="2400" dirty="0"/>
          </a:p>
        </p:txBody>
      </p:sp>
      <p:sp>
        <p:nvSpPr>
          <p:cNvPr id="11" name="TextBox 10"/>
          <p:cNvSpPr txBox="1"/>
          <p:nvPr/>
        </p:nvSpPr>
        <p:spPr>
          <a:xfrm>
            <a:off x="209325" y="265178"/>
            <a:ext cx="8739805" cy="1323439"/>
          </a:xfrm>
          <a:prstGeom prst="rect">
            <a:avLst/>
          </a:prstGeom>
          <a:noFill/>
        </p:spPr>
        <p:txBody>
          <a:bodyPr wrap="square" rtlCol="0">
            <a:spAutoFit/>
          </a:bodyPr>
          <a:lstStyle/>
          <a:p>
            <a:pPr algn="ctr"/>
            <a:r>
              <a:rPr lang="en-US" sz="4000" dirty="0" smtClean="0"/>
              <a:t>Future Technology:  Underwater glider observations and data telemetry</a:t>
            </a:r>
            <a:endParaRPr lang="en-US" sz="4000" dirty="0"/>
          </a:p>
        </p:txBody>
      </p:sp>
      <p:sp>
        <p:nvSpPr>
          <p:cNvPr id="12" name="TextBox 11"/>
          <p:cNvSpPr txBox="1"/>
          <p:nvPr/>
        </p:nvSpPr>
        <p:spPr>
          <a:xfrm>
            <a:off x="6089271" y="4451288"/>
            <a:ext cx="2859859" cy="261610"/>
          </a:xfrm>
          <a:prstGeom prst="rect">
            <a:avLst/>
          </a:prstGeom>
          <a:noFill/>
        </p:spPr>
        <p:txBody>
          <a:bodyPr wrap="none" rtlCol="0">
            <a:spAutoFit/>
          </a:bodyPr>
          <a:lstStyle/>
          <a:p>
            <a:r>
              <a:rPr lang="en-US" sz="1100" b="1" dirty="0" smtClean="0"/>
              <a:t>AOML-CARICOOS gliders in the Caribbean Sea</a:t>
            </a:r>
            <a:endParaRPr lang="en-US" sz="1100" b="1" dirty="0"/>
          </a:p>
        </p:txBody>
      </p:sp>
      <p:pic>
        <p:nvPicPr>
          <p:cNvPr id="13" name="Picture 12"/>
          <p:cNvPicPr>
            <a:picLocks noChangeAspect="1"/>
          </p:cNvPicPr>
          <p:nvPr/>
        </p:nvPicPr>
        <p:blipFill>
          <a:blip r:embed="rId4"/>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1336422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2119"/>
          </a:xfrm>
        </p:spPr>
        <p:txBody>
          <a:bodyPr/>
          <a:lstStyle/>
          <a:p>
            <a:r>
              <a:rPr lang="en-US" dirty="0" smtClean="0"/>
              <a:t>Future Science Questions</a:t>
            </a:r>
            <a:endParaRPr lang="en-US" dirty="0"/>
          </a:p>
        </p:txBody>
      </p:sp>
      <p:sp>
        <p:nvSpPr>
          <p:cNvPr id="3" name="TextBox 2"/>
          <p:cNvSpPr txBox="1"/>
          <p:nvPr/>
        </p:nvSpPr>
        <p:spPr>
          <a:xfrm>
            <a:off x="317510" y="939488"/>
            <a:ext cx="8493387" cy="5432256"/>
          </a:xfrm>
          <a:prstGeom prst="rect">
            <a:avLst/>
          </a:prstGeom>
          <a:noFill/>
        </p:spPr>
        <p:txBody>
          <a:bodyPr wrap="square" rtlCol="0">
            <a:spAutoFit/>
          </a:bodyPr>
          <a:lstStyle/>
          <a:p>
            <a:pPr marL="285750" indent="-285750">
              <a:spcBef>
                <a:spcPts val="600"/>
              </a:spcBef>
              <a:buFont typeface="Arial"/>
              <a:buChar char="•"/>
            </a:pPr>
            <a:r>
              <a:rPr lang="en-US" sz="2400" dirty="0"/>
              <a:t>C</a:t>
            </a:r>
            <a:r>
              <a:rPr lang="en-US" sz="2400" dirty="0" smtClean="0"/>
              <a:t>onnectivity of the AMOC – </a:t>
            </a:r>
            <a:r>
              <a:rPr lang="en-US" sz="2400" dirty="0" err="1" smtClean="0"/>
              <a:t>Subpolar</a:t>
            </a:r>
            <a:r>
              <a:rPr lang="en-US" sz="2400" dirty="0" smtClean="0"/>
              <a:t> North Atlantic, Subtropical South Atlantic, Boundary Currents</a:t>
            </a:r>
          </a:p>
          <a:p>
            <a:pPr marL="285750" indent="-285750">
              <a:spcBef>
                <a:spcPts val="600"/>
              </a:spcBef>
              <a:buFont typeface="Arial"/>
              <a:buChar char="•"/>
            </a:pPr>
            <a:r>
              <a:rPr lang="en-US" sz="2400" dirty="0" smtClean="0"/>
              <a:t>Understanding mechanisms and natural variability</a:t>
            </a:r>
          </a:p>
          <a:p>
            <a:pPr marL="285750" indent="-285750">
              <a:spcBef>
                <a:spcPts val="600"/>
              </a:spcBef>
              <a:buFont typeface="Arial"/>
              <a:buChar char="•"/>
            </a:pPr>
            <a:r>
              <a:rPr lang="en-US" sz="2400" dirty="0" smtClean="0"/>
              <a:t>Understanding the oceans response to changes in forcing</a:t>
            </a:r>
          </a:p>
          <a:p>
            <a:pPr marL="285750" indent="-285750">
              <a:spcBef>
                <a:spcPts val="600"/>
              </a:spcBef>
              <a:buFont typeface="Arial"/>
              <a:buChar char="•"/>
            </a:pPr>
            <a:r>
              <a:rPr lang="en-US" sz="2400" dirty="0"/>
              <a:t>Role of AMOC in the global carbon cycle (does AMOC variability constrain CO2 uptake?</a:t>
            </a:r>
            <a:r>
              <a:rPr lang="en-US" sz="2400" dirty="0" smtClean="0"/>
              <a:t>)</a:t>
            </a:r>
          </a:p>
          <a:p>
            <a:pPr marL="285750" indent="-285750">
              <a:spcBef>
                <a:spcPts val="600"/>
              </a:spcBef>
              <a:buFont typeface="Arial"/>
              <a:buChar char="•"/>
            </a:pPr>
            <a:r>
              <a:rPr lang="en-US" sz="2400" dirty="0" smtClean="0"/>
              <a:t>Flow </a:t>
            </a:r>
            <a:r>
              <a:rPr lang="en-US" sz="2400" dirty="0"/>
              <a:t>compensation in deep circulation (40 </a:t>
            </a:r>
            <a:r>
              <a:rPr lang="en-US" sz="2400" dirty="0" err="1"/>
              <a:t>Sv</a:t>
            </a:r>
            <a:r>
              <a:rPr lang="en-US" sz="2400" dirty="0"/>
              <a:t> DWBC reduced to 18 </a:t>
            </a:r>
            <a:r>
              <a:rPr lang="en-US" sz="2400" dirty="0" err="1"/>
              <a:t>Sv</a:t>
            </a:r>
            <a:r>
              <a:rPr lang="en-US" sz="2400" dirty="0"/>
              <a:t> net deep MOC transport</a:t>
            </a:r>
            <a:r>
              <a:rPr lang="en-US" sz="2400" dirty="0" smtClean="0"/>
              <a:t>)</a:t>
            </a:r>
          </a:p>
          <a:p>
            <a:pPr marL="285750" indent="-285750">
              <a:spcBef>
                <a:spcPts val="600"/>
              </a:spcBef>
              <a:buFont typeface="Arial"/>
              <a:buChar char="•"/>
            </a:pPr>
            <a:r>
              <a:rPr lang="en-US" sz="2400" dirty="0" smtClean="0"/>
              <a:t>How </a:t>
            </a:r>
            <a:r>
              <a:rPr lang="en-US" sz="2400" dirty="0"/>
              <a:t>do these heat transport anomalies move/spread into the N. Atlantic? On what time scale?                                                                          </a:t>
            </a:r>
            <a:endParaRPr lang="en-US" sz="2400" dirty="0" smtClean="0"/>
          </a:p>
          <a:p>
            <a:pPr marL="285750" indent="-285750">
              <a:spcBef>
                <a:spcPts val="600"/>
              </a:spcBef>
              <a:buFont typeface="Arial"/>
              <a:buChar char="•"/>
            </a:pPr>
            <a:r>
              <a:rPr lang="en-US" sz="2400" dirty="0" smtClean="0"/>
              <a:t>What </a:t>
            </a:r>
            <a:r>
              <a:rPr lang="en-US" sz="2400" dirty="0"/>
              <a:t>are the associated heat content tendencies and  patterns resulting from ocean heat advection/divergence? </a:t>
            </a:r>
            <a:endParaRPr lang="en-US" sz="2400" dirty="0" smtClean="0"/>
          </a:p>
          <a:p>
            <a:pPr marL="285750" indent="-285750">
              <a:spcBef>
                <a:spcPts val="600"/>
              </a:spcBef>
              <a:buFont typeface="Arial"/>
              <a:buChar char="•"/>
            </a:pPr>
            <a:r>
              <a:rPr lang="en-US" sz="2400" dirty="0" smtClean="0"/>
              <a:t>How </a:t>
            </a:r>
            <a:r>
              <a:rPr lang="en-US" sz="2400" dirty="0"/>
              <a:t>does MOC impact coastal sea-level</a:t>
            </a:r>
            <a:r>
              <a:rPr lang="en-US" sz="2400" dirty="0" smtClean="0"/>
              <a:t>?</a:t>
            </a:r>
            <a:endParaRPr lang="en-US" sz="2400" dirty="0"/>
          </a:p>
        </p:txBody>
      </p:sp>
      <p:pic>
        <p:nvPicPr>
          <p:cNvPr id="4" name="Picture 3"/>
          <p:cNvPicPr>
            <a:picLocks noChangeAspect="1"/>
          </p:cNvPicPr>
          <p:nvPr/>
        </p:nvPicPr>
        <p:blipFill>
          <a:blip r:embed="rId2"/>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2216847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745" y="143780"/>
            <a:ext cx="8793574" cy="6309420"/>
          </a:xfrm>
          <a:prstGeom prst="rect">
            <a:avLst/>
          </a:prstGeom>
          <a:noFill/>
        </p:spPr>
        <p:txBody>
          <a:bodyPr wrap="square" rtlCol="0">
            <a:spAutoFit/>
          </a:bodyPr>
          <a:lstStyle/>
          <a:p>
            <a:endParaRPr lang="en-US" sz="4000" b="1" dirty="0" smtClean="0"/>
          </a:p>
          <a:p>
            <a:pPr marL="514350" indent="-514350">
              <a:buFont typeface="+mj-lt"/>
              <a:buAutoNum type="arabicPeriod"/>
            </a:pPr>
            <a:r>
              <a:rPr lang="en-US" sz="2800" dirty="0" smtClean="0">
                <a:latin typeface="Times New Roman"/>
                <a:cs typeface="Times New Roman"/>
              </a:rPr>
              <a:t>What roll will NOAA play post 2020 when NSF support for the 26N array ends?</a:t>
            </a:r>
          </a:p>
          <a:p>
            <a:pPr marL="514350" indent="-514350">
              <a:buFont typeface="+mj-lt"/>
              <a:buAutoNum type="arabicPeriod"/>
            </a:pPr>
            <a:r>
              <a:rPr lang="en-US" sz="2800" dirty="0" smtClean="0">
                <a:latin typeface="Times New Roman"/>
                <a:cs typeface="Times New Roman"/>
              </a:rPr>
              <a:t>Can the tall mooring array be transitioned to a reduced inverted echo sounder array?</a:t>
            </a:r>
          </a:p>
          <a:p>
            <a:pPr marL="514350" indent="-514350">
              <a:buFont typeface="+mj-lt"/>
              <a:buAutoNum type="arabicPeriod"/>
            </a:pPr>
            <a:r>
              <a:rPr lang="en-US" sz="2800" dirty="0" smtClean="0">
                <a:latin typeface="Times New Roman"/>
                <a:cs typeface="Times New Roman"/>
              </a:rPr>
              <a:t>Can MOC impacts be assessed with carbon, nutrient transports, </a:t>
            </a:r>
            <a:r>
              <a:rPr lang="en-US" sz="2800" dirty="0" err="1" smtClean="0">
                <a:latin typeface="Times New Roman"/>
                <a:cs typeface="Times New Roman"/>
              </a:rPr>
              <a:t>etc</a:t>
            </a:r>
            <a:r>
              <a:rPr lang="en-US" sz="2800" dirty="0" smtClean="0">
                <a:latin typeface="Times New Roman"/>
                <a:cs typeface="Times New Roman"/>
              </a:rPr>
              <a:t>? </a:t>
            </a:r>
          </a:p>
          <a:p>
            <a:pPr marL="514350" indent="-514350">
              <a:buFont typeface="+mj-lt"/>
              <a:buAutoNum type="arabicPeriod"/>
            </a:pPr>
            <a:r>
              <a:rPr lang="en-US" sz="2800" dirty="0" smtClean="0">
                <a:latin typeface="Times New Roman"/>
                <a:cs typeface="Times New Roman"/>
              </a:rPr>
              <a:t>Can MOC time scales be refined using chemistry e.g. CFCs, etc.?</a:t>
            </a:r>
          </a:p>
          <a:p>
            <a:pPr marL="514350" indent="-514350">
              <a:buFont typeface="+mj-lt"/>
              <a:buAutoNum type="arabicPeriod"/>
            </a:pPr>
            <a:r>
              <a:rPr lang="en-US" sz="2800" dirty="0" smtClean="0">
                <a:latin typeface="Times New Roman"/>
                <a:cs typeface="Times New Roman"/>
              </a:rPr>
              <a:t>Can ABIISS help reduce ship time needs?</a:t>
            </a:r>
          </a:p>
          <a:p>
            <a:pPr marL="514350" indent="-514350">
              <a:buFont typeface="+mj-lt"/>
              <a:buAutoNum type="arabicPeriod"/>
            </a:pPr>
            <a:r>
              <a:rPr lang="en-US" sz="2800" dirty="0" smtClean="0">
                <a:latin typeface="Times New Roman"/>
                <a:cs typeface="Times New Roman"/>
              </a:rPr>
              <a:t>Can deep gliders technology replace the hydrographic section and collect mooring data?</a:t>
            </a:r>
          </a:p>
          <a:p>
            <a:pPr marL="514350" indent="-514350">
              <a:buFont typeface="+mj-lt"/>
              <a:buAutoNum type="arabicPeriod"/>
            </a:pPr>
            <a:r>
              <a:rPr lang="en-US" sz="2800" dirty="0" smtClean="0">
                <a:latin typeface="Times New Roman"/>
                <a:cs typeface="Times New Roman"/>
              </a:rPr>
              <a:t>What systems can be used in the Florida Straits to replace Walton Smith sections or cable time series?</a:t>
            </a:r>
          </a:p>
        </p:txBody>
      </p:sp>
      <p:pic>
        <p:nvPicPr>
          <p:cNvPr id="5" name="Picture 4"/>
          <p:cNvPicPr>
            <a:picLocks noChangeAspect="1"/>
          </p:cNvPicPr>
          <p:nvPr/>
        </p:nvPicPr>
        <p:blipFill>
          <a:blip r:embed="rId2"/>
          <a:stretch>
            <a:fillRect/>
          </a:stretch>
        </p:blipFill>
        <p:spPr>
          <a:xfrm>
            <a:off x="8331200" y="6057900"/>
            <a:ext cx="812800" cy="800100"/>
          </a:xfrm>
          <a:prstGeom prst="rect">
            <a:avLst/>
          </a:prstGeom>
        </p:spPr>
      </p:pic>
      <p:sp>
        <p:nvSpPr>
          <p:cNvPr id="6" name="TextBox 5"/>
          <p:cNvSpPr txBox="1"/>
          <p:nvPr/>
        </p:nvSpPr>
        <p:spPr>
          <a:xfrm>
            <a:off x="201546" y="108809"/>
            <a:ext cx="8578039" cy="646331"/>
          </a:xfrm>
          <a:prstGeom prst="rect">
            <a:avLst/>
          </a:prstGeom>
          <a:noFill/>
        </p:spPr>
        <p:txBody>
          <a:bodyPr wrap="none" rtlCol="0">
            <a:spAutoFit/>
          </a:bodyPr>
          <a:lstStyle/>
          <a:p>
            <a:r>
              <a:rPr lang="en-US" sz="3600" b="1" dirty="0" smtClean="0"/>
              <a:t>Western Boundary Time Series WHAT NEXT:</a:t>
            </a:r>
            <a:endParaRPr lang="en-US" sz="3600" b="1" dirty="0"/>
          </a:p>
        </p:txBody>
      </p:sp>
    </p:spTree>
    <p:extLst>
      <p:ext uri="{BB962C8B-B14F-4D97-AF65-F5344CB8AC3E}">
        <p14:creationId xmlns:p14="http://schemas.microsoft.com/office/powerpoint/2010/main" val="73482223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82248"/>
            <a:ext cx="8229600" cy="1143000"/>
          </a:xfrm>
        </p:spPr>
        <p:txBody>
          <a:bodyPr>
            <a:normAutofit/>
          </a:bodyPr>
          <a:lstStyle/>
          <a:p>
            <a:r>
              <a:rPr lang="en-US" sz="6000" dirty="0" smtClean="0"/>
              <a:t>Thank you!</a:t>
            </a:r>
            <a:endParaRPr lang="en-US" sz="6000" dirty="0"/>
          </a:p>
        </p:txBody>
      </p:sp>
      <p:pic>
        <p:nvPicPr>
          <p:cNvPr id="4" name="Picture 3"/>
          <p:cNvPicPr>
            <a:picLocks noChangeAspect="1"/>
          </p:cNvPicPr>
          <p:nvPr/>
        </p:nvPicPr>
        <p:blipFill>
          <a:blip r:embed="rId2"/>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29152552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305800" cy="1143000"/>
          </a:xfrm>
        </p:spPr>
        <p:txBody>
          <a:bodyPr/>
          <a:lstStyle/>
          <a:p>
            <a:pPr algn="l"/>
            <a:r>
              <a:rPr lang="en-US" dirty="0" smtClean="0">
                <a:solidFill>
                  <a:srgbClr val="000090"/>
                </a:solidFill>
              </a:rPr>
              <a:t>Partners and Stakeholders</a:t>
            </a:r>
            <a:endParaRPr lang="en-US" dirty="0">
              <a:solidFill>
                <a:srgbClr val="000090"/>
              </a:solidFill>
            </a:endParaRPr>
          </a:p>
        </p:txBody>
      </p:sp>
      <p:sp>
        <p:nvSpPr>
          <p:cNvPr id="3" name="Content Placeholder 2"/>
          <p:cNvSpPr>
            <a:spLocks noGrp="1"/>
          </p:cNvSpPr>
          <p:nvPr>
            <p:ph idx="1"/>
          </p:nvPr>
        </p:nvSpPr>
        <p:spPr>
          <a:xfrm>
            <a:off x="152399" y="911225"/>
            <a:ext cx="8723489" cy="2781300"/>
          </a:xfrm>
        </p:spPr>
        <p:txBody>
          <a:bodyPr/>
          <a:lstStyle/>
          <a:p>
            <a:r>
              <a:rPr lang="en-US" dirty="0" smtClean="0"/>
              <a:t>Research at AOML on the WBTS involves many national, international partners, collaborators and stakeholders.  A special few include:</a:t>
            </a:r>
            <a:endParaRPr lang="en-US" dirty="0"/>
          </a:p>
          <a:p>
            <a:endParaRPr lang="en-US" dirty="0"/>
          </a:p>
        </p:txBody>
      </p:sp>
      <p:pic>
        <p:nvPicPr>
          <p:cNvPr id="4" name="Picture 3"/>
          <p:cNvPicPr/>
          <p:nvPr/>
        </p:nvPicPr>
        <p:blipFill>
          <a:blip r:embed="rId3" cstate="print"/>
          <a:srcRect/>
          <a:stretch>
            <a:fillRect/>
          </a:stretch>
        </p:blipFill>
        <p:spPr bwMode="auto">
          <a:xfrm>
            <a:off x="3750242" y="3233813"/>
            <a:ext cx="1107058" cy="1104355"/>
          </a:xfrm>
          <a:prstGeom prst="rect">
            <a:avLst/>
          </a:prstGeom>
          <a:noFill/>
          <a:ln w="9525">
            <a:noFill/>
            <a:miter lim="800000"/>
            <a:headEnd/>
            <a:tailEnd/>
          </a:ln>
        </p:spPr>
      </p:pic>
      <p:pic>
        <p:nvPicPr>
          <p:cNvPr id="5" name="Picture 4"/>
          <p:cNvPicPr/>
          <p:nvPr/>
        </p:nvPicPr>
        <p:blipFill>
          <a:blip r:embed="rId4" cstate="print"/>
          <a:srcRect/>
          <a:stretch>
            <a:fillRect/>
          </a:stretch>
        </p:blipFill>
        <p:spPr bwMode="auto">
          <a:xfrm>
            <a:off x="3203580" y="4338168"/>
            <a:ext cx="880329" cy="512402"/>
          </a:xfrm>
          <a:prstGeom prst="rect">
            <a:avLst/>
          </a:prstGeom>
          <a:noFill/>
          <a:ln w="9525">
            <a:noFill/>
            <a:miter lim="800000"/>
            <a:headEnd/>
            <a:tailEnd/>
          </a:ln>
        </p:spPr>
      </p:pic>
      <p:pic>
        <p:nvPicPr>
          <p:cNvPr id="14" name="Picture 13"/>
          <p:cNvPicPr/>
          <p:nvPr/>
        </p:nvPicPr>
        <p:blipFill>
          <a:blip r:embed="rId5" cstate="print"/>
          <a:srcRect/>
          <a:stretch>
            <a:fillRect/>
          </a:stretch>
        </p:blipFill>
        <p:spPr bwMode="auto">
          <a:xfrm>
            <a:off x="364957" y="4131504"/>
            <a:ext cx="1156755" cy="713228"/>
          </a:xfrm>
          <a:prstGeom prst="rect">
            <a:avLst/>
          </a:prstGeom>
          <a:noFill/>
          <a:ln w="9525">
            <a:noFill/>
            <a:miter lim="800000"/>
            <a:headEnd/>
            <a:tailEnd/>
          </a:ln>
        </p:spPr>
      </p:pic>
      <p:pic>
        <p:nvPicPr>
          <p:cNvPr id="15" name="Picture 14"/>
          <p:cNvPicPr/>
          <p:nvPr/>
        </p:nvPicPr>
        <p:blipFill>
          <a:blip r:embed="rId6" cstate="print"/>
          <a:srcRect/>
          <a:stretch>
            <a:fillRect/>
          </a:stretch>
        </p:blipFill>
        <p:spPr bwMode="auto">
          <a:xfrm>
            <a:off x="1521712" y="2570224"/>
            <a:ext cx="2122034" cy="617641"/>
          </a:xfrm>
          <a:prstGeom prst="rect">
            <a:avLst/>
          </a:prstGeom>
          <a:noFill/>
          <a:ln w="9525">
            <a:noFill/>
            <a:miter lim="800000"/>
            <a:headEnd/>
            <a:tailEnd/>
          </a:ln>
        </p:spPr>
      </p:pic>
      <p:pic>
        <p:nvPicPr>
          <p:cNvPr id="16" name="Picture 15"/>
          <p:cNvPicPr/>
          <p:nvPr/>
        </p:nvPicPr>
        <p:blipFill>
          <a:blip r:embed="rId7" cstate="print"/>
          <a:srcRect r="28738"/>
          <a:stretch>
            <a:fillRect/>
          </a:stretch>
        </p:blipFill>
        <p:spPr bwMode="auto">
          <a:xfrm>
            <a:off x="5512217" y="5129040"/>
            <a:ext cx="1735902" cy="635099"/>
          </a:xfrm>
          <a:prstGeom prst="rect">
            <a:avLst/>
          </a:prstGeom>
          <a:noFill/>
          <a:ln w="9525">
            <a:noFill/>
            <a:miter lim="800000"/>
            <a:headEnd/>
            <a:tailEnd/>
          </a:ln>
        </p:spPr>
      </p:pic>
      <p:pic>
        <p:nvPicPr>
          <p:cNvPr id="18" name="Picture 17"/>
          <p:cNvPicPr/>
          <p:nvPr/>
        </p:nvPicPr>
        <p:blipFill>
          <a:blip r:embed="rId8" cstate="print"/>
          <a:srcRect/>
          <a:stretch>
            <a:fillRect/>
          </a:stretch>
        </p:blipFill>
        <p:spPr bwMode="auto">
          <a:xfrm>
            <a:off x="401117" y="2459542"/>
            <a:ext cx="1120593" cy="718163"/>
          </a:xfrm>
          <a:prstGeom prst="rect">
            <a:avLst/>
          </a:prstGeom>
          <a:noFill/>
          <a:ln w="9525">
            <a:noFill/>
            <a:miter lim="800000"/>
            <a:headEnd/>
            <a:tailEnd/>
          </a:ln>
        </p:spPr>
      </p:pic>
      <p:pic>
        <p:nvPicPr>
          <p:cNvPr id="19" name="Picture 18"/>
          <p:cNvPicPr/>
          <p:nvPr/>
        </p:nvPicPr>
        <p:blipFill>
          <a:blip r:embed="rId9" cstate="print"/>
          <a:srcRect/>
          <a:stretch>
            <a:fillRect/>
          </a:stretch>
        </p:blipFill>
        <p:spPr bwMode="auto">
          <a:xfrm>
            <a:off x="1738961" y="4217888"/>
            <a:ext cx="1385239" cy="851322"/>
          </a:xfrm>
          <a:prstGeom prst="rect">
            <a:avLst/>
          </a:prstGeom>
          <a:noFill/>
          <a:ln w="9525">
            <a:noFill/>
            <a:miter lim="800000"/>
            <a:headEnd/>
            <a:tailEnd/>
          </a:ln>
        </p:spPr>
      </p:pic>
      <p:pic>
        <p:nvPicPr>
          <p:cNvPr id="27" name="Picture 26"/>
          <p:cNvPicPr/>
          <p:nvPr/>
        </p:nvPicPr>
        <p:blipFill>
          <a:blip r:embed="rId10" cstate="print"/>
          <a:srcRect/>
          <a:stretch>
            <a:fillRect/>
          </a:stretch>
        </p:blipFill>
        <p:spPr bwMode="auto">
          <a:xfrm>
            <a:off x="6168101" y="4131505"/>
            <a:ext cx="1250677" cy="931060"/>
          </a:xfrm>
          <a:prstGeom prst="rect">
            <a:avLst/>
          </a:prstGeom>
          <a:noFill/>
          <a:ln w="9525">
            <a:noFill/>
            <a:miter lim="800000"/>
            <a:headEnd/>
            <a:tailEnd/>
          </a:ln>
        </p:spPr>
      </p:pic>
      <p:pic>
        <p:nvPicPr>
          <p:cNvPr id="28" name="Picture 27" descr="http://mysaf2.safmarine.com/wps/themes/html/SafmarineTheme/colors/default/logo.gif"/>
          <p:cNvPicPr/>
          <p:nvPr/>
        </p:nvPicPr>
        <p:blipFill>
          <a:blip r:embed="rId11">
            <a:extLst>
              <a:ext uri="{28A0092B-C50C-407E-A947-70E740481C1C}">
                <a14:useLocalDpi xmlns:a14="http://schemas.microsoft.com/office/drawing/2010/main" val="0"/>
              </a:ext>
            </a:extLst>
          </a:blip>
          <a:srcRect/>
          <a:stretch>
            <a:fillRect/>
          </a:stretch>
        </p:blipFill>
        <p:spPr bwMode="auto">
          <a:xfrm>
            <a:off x="5512217" y="5898098"/>
            <a:ext cx="1577836" cy="585121"/>
          </a:xfrm>
          <a:prstGeom prst="rect">
            <a:avLst/>
          </a:prstGeom>
          <a:noFill/>
          <a:ln>
            <a:noFill/>
          </a:ln>
        </p:spPr>
      </p:pic>
      <p:pic>
        <p:nvPicPr>
          <p:cNvPr id="32" name="Picture 31" descr="nodc.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298" y="4975161"/>
            <a:ext cx="1628713" cy="922938"/>
          </a:xfrm>
          <a:prstGeom prst="rect">
            <a:avLst/>
          </a:prstGeom>
        </p:spPr>
      </p:pic>
      <p:pic>
        <p:nvPicPr>
          <p:cNvPr id="33" name="Picture 32" descr="NCDC.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55800" y="5081807"/>
            <a:ext cx="1168399" cy="1050080"/>
          </a:xfrm>
          <a:prstGeom prst="rect">
            <a:avLst/>
          </a:prstGeom>
        </p:spPr>
      </p:pic>
      <p:pic>
        <p:nvPicPr>
          <p:cNvPr id="34" name="Picture 33" descr="NESDISShield.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27097" y="5307660"/>
            <a:ext cx="1328382" cy="1175560"/>
          </a:xfrm>
          <a:prstGeom prst="rect">
            <a:avLst/>
          </a:prstGeom>
        </p:spPr>
      </p:pic>
      <p:sp>
        <p:nvSpPr>
          <p:cNvPr id="36" name="Slide Number Placeholder 35"/>
          <p:cNvSpPr>
            <a:spLocks noGrp="1"/>
          </p:cNvSpPr>
          <p:nvPr>
            <p:ph type="sldNum" sz="quarter" idx="11"/>
          </p:nvPr>
        </p:nvSpPr>
        <p:spPr/>
        <p:txBody>
          <a:bodyPr/>
          <a:lstStyle/>
          <a:p>
            <a:fld id="{AB1FD0B6-8E5E-BC46-9BAD-30C21BE3CAFE}" type="slidenum">
              <a:rPr lang="en-US" smtClean="0"/>
              <a:pPr/>
              <a:t>39</a:t>
            </a:fld>
            <a:endParaRPr lang="en-US"/>
          </a:p>
        </p:txBody>
      </p:sp>
      <p:pic>
        <p:nvPicPr>
          <p:cNvPr id="39" name="Picture 38" descr="nsf_logo.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43745" y="2459542"/>
            <a:ext cx="864215" cy="864215"/>
          </a:xfrm>
          <a:prstGeom prst="rect">
            <a:avLst/>
          </a:prstGeom>
        </p:spPr>
      </p:pic>
      <p:pic>
        <p:nvPicPr>
          <p:cNvPr id="40" name="Picture 39" descr="NERC.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34735" y="2570224"/>
            <a:ext cx="2134383" cy="730037"/>
          </a:xfrm>
          <a:prstGeom prst="rect">
            <a:avLst/>
          </a:prstGeom>
        </p:spPr>
      </p:pic>
      <p:pic>
        <p:nvPicPr>
          <p:cNvPr id="41" name="Picture 40" descr="seabird.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72119" y="3311525"/>
            <a:ext cx="2794000" cy="762000"/>
          </a:xfrm>
          <a:prstGeom prst="rect">
            <a:avLst/>
          </a:prstGeom>
        </p:spPr>
      </p:pic>
      <p:pic>
        <p:nvPicPr>
          <p:cNvPr id="42" name="Picture 41"/>
          <p:cNvPicPr>
            <a:picLocks noChangeAspect="1"/>
          </p:cNvPicPr>
          <p:nvPr/>
        </p:nvPicPr>
        <p:blipFill>
          <a:blip r:embed="rId18"/>
          <a:stretch>
            <a:fillRect/>
          </a:stretch>
        </p:blipFill>
        <p:spPr>
          <a:xfrm>
            <a:off x="6622304" y="2451578"/>
            <a:ext cx="935497" cy="920881"/>
          </a:xfrm>
          <a:prstGeom prst="rect">
            <a:avLst/>
          </a:prstGeom>
        </p:spPr>
      </p:pic>
      <p:pic>
        <p:nvPicPr>
          <p:cNvPr id="43" name="Picture 42" descr="aoml_wheel_logo.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25470" y="2635573"/>
            <a:ext cx="1150418" cy="1150418"/>
          </a:xfrm>
          <a:prstGeom prst="rect">
            <a:avLst/>
          </a:prstGeom>
        </p:spPr>
      </p:pic>
      <p:pic>
        <p:nvPicPr>
          <p:cNvPr id="44" name="Picture 43" descr="CPO_Logo_7-3.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63408" y="3372460"/>
            <a:ext cx="2552923" cy="1104354"/>
          </a:xfrm>
          <a:prstGeom prst="rect">
            <a:avLst/>
          </a:prstGeom>
        </p:spPr>
      </p:pic>
      <p:pic>
        <p:nvPicPr>
          <p:cNvPr id="45" name="Picture 44" descr="teledyne.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81226" y="6082850"/>
            <a:ext cx="3230912" cy="638625"/>
          </a:xfrm>
          <a:prstGeom prst="rect">
            <a:avLst/>
          </a:prstGeom>
        </p:spPr>
      </p:pic>
      <p:pic>
        <p:nvPicPr>
          <p:cNvPr id="46" name="Picture 45" descr="cimas.png"/>
          <p:cNvPicPr>
            <a:picLocks noChangeAspect="1"/>
          </p:cNvPicPr>
          <p:nvPr/>
        </p:nvPicPr>
        <p:blipFill rotWithShape="1">
          <a:blip r:embed="rId22">
            <a:extLst>
              <a:ext uri="{28A0092B-C50C-407E-A947-70E740481C1C}">
                <a14:useLocalDpi xmlns:a14="http://schemas.microsoft.com/office/drawing/2010/main" val="0"/>
              </a:ext>
            </a:extLst>
          </a:blip>
          <a:srcRect r="80330"/>
          <a:stretch/>
        </p:blipFill>
        <p:spPr>
          <a:xfrm>
            <a:off x="1728012" y="3300261"/>
            <a:ext cx="1599086" cy="831243"/>
          </a:xfrm>
          <a:prstGeom prst="rect">
            <a:avLst/>
          </a:prstGeom>
        </p:spPr>
      </p:pic>
      <p:pic>
        <p:nvPicPr>
          <p:cNvPr id="7" name="Picture 6" descr="high_density_map.gif"/>
          <p:cNvPicPr>
            <a:picLocks noChangeAspect="1"/>
          </p:cNvPicPr>
          <p:nvPr/>
        </p:nvPicPr>
        <p:blipFill rotWithShape="1">
          <a:blip r:embed="rId23">
            <a:extLst>
              <a:ext uri="{28A0092B-C50C-407E-A947-70E740481C1C}">
                <a14:useLocalDpi xmlns:a14="http://schemas.microsoft.com/office/drawing/2010/main" val="0"/>
              </a:ext>
            </a:extLst>
          </a:blip>
          <a:srcRect l="10240" t="16667" r="63847" b="53664"/>
          <a:stretch/>
        </p:blipFill>
        <p:spPr>
          <a:xfrm>
            <a:off x="7248207" y="4515342"/>
            <a:ext cx="1507675" cy="2034705"/>
          </a:xfrm>
          <a:prstGeom prst="rect">
            <a:avLst/>
          </a:prstGeom>
        </p:spPr>
      </p:pic>
      <p:pic>
        <p:nvPicPr>
          <p:cNvPr id="9" name="Picture 8" descr="AtlantOS-Logo-V2.0.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209058" y="4131505"/>
            <a:ext cx="1959043" cy="601763"/>
          </a:xfrm>
          <a:prstGeom prst="rect">
            <a:avLst/>
          </a:prstGeom>
        </p:spPr>
      </p:pic>
      <p:pic>
        <p:nvPicPr>
          <p:cNvPr id="30" name="Picture 29"/>
          <p:cNvPicPr>
            <a:picLocks noChangeAspect="1"/>
          </p:cNvPicPr>
          <p:nvPr/>
        </p:nvPicPr>
        <p:blipFill>
          <a:blip r:embed="rId18"/>
          <a:stretch>
            <a:fillRect/>
          </a:stretch>
        </p:blipFill>
        <p:spPr>
          <a:xfrm>
            <a:off x="8602134" y="6324601"/>
            <a:ext cx="541865" cy="533399"/>
          </a:xfrm>
          <a:prstGeom prst="rect">
            <a:avLst/>
          </a:prstGeom>
        </p:spPr>
      </p:pic>
      <p:pic>
        <p:nvPicPr>
          <p:cNvPr id="23" name="Picture 22"/>
          <p:cNvPicPr/>
          <p:nvPr/>
        </p:nvPicPr>
        <p:blipFill>
          <a:blip r:embed="rId25" cstate="print"/>
          <a:srcRect/>
          <a:stretch>
            <a:fillRect/>
          </a:stretch>
        </p:blipFill>
        <p:spPr bwMode="auto">
          <a:xfrm>
            <a:off x="4447527" y="4892237"/>
            <a:ext cx="1064690" cy="830846"/>
          </a:xfrm>
          <a:prstGeom prst="rect">
            <a:avLst/>
          </a:prstGeom>
          <a:noFill/>
          <a:ln w="9525">
            <a:noFill/>
            <a:miter lim="800000"/>
            <a:headEnd/>
            <a:tailEnd/>
          </a:ln>
        </p:spPr>
      </p:pic>
    </p:spTree>
    <p:extLst>
      <p:ext uri="{BB962C8B-B14F-4D97-AF65-F5344CB8AC3E}">
        <p14:creationId xmlns:p14="http://schemas.microsoft.com/office/powerpoint/2010/main" val="99312110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RI_1847_Meinen_etal_Fig3.eps"/>
          <p:cNvPicPr>
            <a:picLocks noChangeAspect="1"/>
          </p:cNvPicPr>
          <p:nvPr/>
        </p:nvPicPr>
        <p:blipFill rotWithShape="1">
          <a:blip r:embed="rId3">
            <a:extLst>
              <a:ext uri="{28A0092B-C50C-407E-A947-70E740481C1C}">
                <a14:useLocalDpi xmlns:a14="http://schemas.microsoft.com/office/drawing/2010/main" val="0"/>
              </a:ext>
            </a:extLst>
          </a:blip>
          <a:srcRect t="52037"/>
          <a:stretch/>
        </p:blipFill>
        <p:spPr>
          <a:xfrm>
            <a:off x="2402529" y="3213693"/>
            <a:ext cx="6267001" cy="2786196"/>
          </a:xfrm>
          <a:prstGeom prst="rect">
            <a:avLst/>
          </a:prstGeom>
        </p:spPr>
      </p:pic>
      <p:pic>
        <p:nvPicPr>
          <p:cNvPr id="3" name="Picture 2"/>
          <p:cNvPicPr>
            <a:picLocks noChangeAspect="1"/>
          </p:cNvPicPr>
          <p:nvPr/>
        </p:nvPicPr>
        <p:blipFill rotWithShape="1">
          <a:blip r:embed="rId4"/>
          <a:srcRect l="49994" r="5279"/>
          <a:stretch/>
        </p:blipFill>
        <p:spPr>
          <a:xfrm>
            <a:off x="341896" y="241763"/>
            <a:ext cx="1772283" cy="3111500"/>
          </a:xfrm>
          <a:prstGeom prst="rect">
            <a:avLst/>
          </a:prstGeom>
        </p:spPr>
      </p:pic>
      <p:pic>
        <p:nvPicPr>
          <p:cNvPr id="4" name="Picture 3"/>
          <p:cNvPicPr>
            <a:picLocks noChangeAspect="1"/>
          </p:cNvPicPr>
          <p:nvPr/>
        </p:nvPicPr>
        <p:blipFill rotWithShape="1">
          <a:blip r:embed="rId5"/>
          <a:srcRect l="54506" r="1111"/>
          <a:stretch/>
        </p:blipFill>
        <p:spPr>
          <a:xfrm>
            <a:off x="327386" y="3548661"/>
            <a:ext cx="1786793" cy="2971800"/>
          </a:xfrm>
          <a:prstGeom prst="rect">
            <a:avLst/>
          </a:prstGeom>
        </p:spPr>
      </p:pic>
      <p:sp>
        <p:nvSpPr>
          <p:cNvPr id="5" name="TextBox 4"/>
          <p:cNvSpPr txBox="1"/>
          <p:nvPr/>
        </p:nvSpPr>
        <p:spPr>
          <a:xfrm>
            <a:off x="2274662" y="26798"/>
            <a:ext cx="5744506" cy="523220"/>
          </a:xfrm>
          <a:prstGeom prst="rect">
            <a:avLst/>
          </a:prstGeom>
          <a:noFill/>
        </p:spPr>
        <p:txBody>
          <a:bodyPr wrap="none" rtlCol="0">
            <a:spAutoFit/>
          </a:bodyPr>
          <a:lstStyle/>
          <a:p>
            <a:r>
              <a:rPr lang="en-US" sz="2800" dirty="0" smtClean="0"/>
              <a:t>Components of WBTS: Florida Current</a:t>
            </a:r>
            <a:endParaRPr lang="en-US" sz="2800" dirty="0"/>
          </a:p>
        </p:txBody>
      </p:sp>
      <p:sp>
        <p:nvSpPr>
          <p:cNvPr id="6" name="TextBox 5"/>
          <p:cNvSpPr txBox="1"/>
          <p:nvPr/>
        </p:nvSpPr>
        <p:spPr>
          <a:xfrm>
            <a:off x="2470031" y="5804491"/>
            <a:ext cx="6676828" cy="369332"/>
          </a:xfrm>
          <a:prstGeom prst="rect">
            <a:avLst/>
          </a:prstGeom>
          <a:noFill/>
        </p:spPr>
        <p:txBody>
          <a:bodyPr wrap="none" rtlCol="0">
            <a:spAutoFit/>
          </a:bodyPr>
          <a:lstStyle/>
          <a:p>
            <a:r>
              <a:rPr lang="en-US" dirty="0" smtClean="0"/>
              <a:t>Cable voltages calibrated by total volume transport section estimates.</a:t>
            </a:r>
            <a:endParaRPr lang="en-US" dirty="0"/>
          </a:p>
        </p:txBody>
      </p:sp>
      <p:sp>
        <p:nvSpPr>
          <p:cNvPr id="7" name="TextBox 6"/>
          <p:cNvSpPr txBox="1"/>
          <p:nvPr/>
        </p:nvSpPr>
        <p:spPr>
          <a:xfrm>
            <a:off x="3963213" y="6196799"/>
            <a:ext cx="3127377" cy="400110"/>
          </a:xfrm>
          <a:prstGeom prst="rect">
            <a:avLst/>
          </a:prstGeom>
          <a:noFill/>
        </p:spPr>
        <p:txBody>
          <a:bodyPr wrap="none" rtlCol="0">
            <a:spAutoFit/>
          </a:bodyPr>
          <a:lstStyle/>
          <a:p>
            <a:r>
              <a:rPr kumimoji="1" lang="en-US" sz="2000" i="1" dirty="0">
                <a:solidFill>
                  <a:srgbClr val="000000"/>
                </a:solidFill>
                <a:latin typeface="Arial" charset="0"/>
                <a:ea typeface="ヒラギノ角ゴ Pro W3" charset="0"/>
                <a:cs typeface="ヒラギノ角ゴ Pro W3" charset="0"/>
              </a:rPr>
              <a:t>Garcia and </a:t>
            </a:r>
            <a:r>
              <a:rPr kumimoji="1" lang="en-US" sz="2000" i="1" dirty="0" err="1">
                <a:solidFill>
                  <a:srgbClr val="000000"/>
                </a:solidFill>
                <a:latin typeface="Arial" charset="0"/>
                <a:ea typeface="ヒラギノ角ゴ Pro W3" charset="0"/>
                <a:cs typeface="ヒラギノ角ゴ Pro W3" charset="0"/>
              </a:rPr>
              <a:t>Meinen</a:t>
            </a:r>
            <a:r>
              <a:rPr kumimoji="1" lang="en-US" sz="2000" i="1" dirty="0">
                <a:solidFill>
                  <a:srgbClr val="000000"/>
                </a:solidFill>
                <a:latin typeface="Arial" charset="0"/>
                <a:ea typeface="ヒラギノ角ゴ Pro W3" charset="0"/>
                <a:cs typeface="ヒラギノ角ゴ Pro W3" charset="0"/>
              </a:rPr>
              <a:t>, 2014</a:t>
            </a:r>
          </a:p>
        </p:txBody>
      </p:sp>
      <p:pic>
        <p:nvPicPr>
          <p:cNvPr id="8" name="Picture 7" descr="DSRI_1847_Meinen_etal_Fig3.eps"/>
          <p:cNvPicPr>
            <a:picLocks noChangeAspect="1"/>
          </p:cNvPicPr>
          <p:nvPr/>
        </p:nvPicPr>
        <p:blipFill rotWithShape="1">
          <a:blip r:embed="rId3">
            <a:extLst>
              <a:ext uri="{28A0092B-C50C-407E-A947-70E740481C1C}">
                <a14:useLocalDpi xmlns:a14="http://schemas.microsoft.com/office/drawing/2010/main" val="0"/>
              </a:ext>
            </a:extLst>
          </a:blip>
          <a:srcRect b="53772"/>
          <a:stretch/>
        </p:blipFill>
        <p:spPr>
          <a:xfrm>
            <a:off x="2415379" y="566491"/>
            <a:ext cx="6267001" cy="2685433"/>
          </a:xfrm>
          <a:prstGeom prst="rect">
            <a:avLst/>
          </a:prstGeom>
        </p:spPr>
      </p:pic>
      <p:pic>
        <p:nvPicPr>
          <p:cNvPr id="9" name="Picture 8"/>
          <p:cNvPicPr>
            <a:picLocks noChangeAspect="1"/>
          </p:cNvPicPr>
          <p:nvPr/>
        </p:nvPicPr>
        <p:blipFill>
          <a:blip r:embed="rId6"/>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1867769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026"/>
            <a:ext cx="8229600" cy="953557"/>
          </a:xfrm>
        </p:spPr>
        <p:txBody>
          <a:bodyPr>
            <a:noAutofit/>
          </a:bodyPr>
          <a:lstStyle/>
          <a:p>
            <a:r>
              <a:rPr lang="en-US" sz="5400" dirty="0" smtClean="0"/>
              <a:t>STRENGTHS</a:t>
            </a:r>
            <a:endParaRPr lang="en-US" sz="3600" dirty="0"/>
          </a:p>
        </p:txBody>
      </p:sp>
      <p:sp>
        <p:nvSpPr>
          <p:cNvPr id="3" name="Content Placeholder 2"/>
          <p:cNvSpPr>
            <a:spLocks noGrp="1"/>
          </p:cNvSpPr>
          <p:nvPr>
            <p:ph idx="1"/>
          </p:nvPr>
        </p:nvSpPr>
        <p:spPr>
          <a:xfrm>
            <a:off x="457200" y="1102584"/>
            <a:ext cx="8229600" cy="5582702"/>
          </a:xfrm>
        </p:spPr>
        <p:txBody>
          <a:bodyPr>
            <a:normAutofit fontScale="62500" lnSpcReduction="20000"/>
          </a:bodyPr>
          <a:lstStyle/>
          <a:p>
            <a:pPr lvl="0"/>
            <a:r>
              <a:rPr lang="en-US" dirty="0"/>
              <a:t>Provides the longest open ocean transport time series in the world.</a:t>
            </a:r>
          </a:p>
          <a:p>
            <a:pPr lvl="0"/>
            <a:r>
              <a:rPr lang="en-US" dirty="0"/>
              <a:t>Key index of the climate system providing ~35 years of data on the state of the ocean.</a:t>
            </a:r>
          </a:p>
          <a:p>
            <a:pPr lvl="0"/>
            <a:r>
              <a:rPr lang="en-US" dirty="0"/>
              <a:t>Ongoing time series serve as the backbone for other observing programs (e.g. expansion to build a trans-basin monitoring array jointly supported by NSF and the United Kingdom).</a:t>
            </a:r>
          </a:p>
          <a:p>
            <a:pPr lvl="0"/>
            <a:r>
              <a:rPr lang="en-US" dirty="0"/>
              <a:t>Together with partner data sets, provides the longest continuous daily time series of the state of the MOC.</a:t>
            </a:r>
          </a:p>
          <a:p>
            <a:pPr lvl="0"/>
            <a:r>
              <a:rPr lang="en-US" dirty="0"/>
              <a:t>Located in the center of the subtropical gyre of the North Atlantic, where oceanic heat transport is a maximum and eddy noise is a minimum (i.e. provides high signal to noise</a:t>
            </a:r>
            <a:r>
              <a:rPr lang="en-US" dirty="0" smtClean="0"/>
              <a:t>).</a:t>
            </a:r>
            <a:endParaRPr lang="en-US" dirty="0"/>
          </a:p>
          <a:p>
            <a:pPr lvl="0"/>
            <a:r>
              <a:rPr lang="en-US" dirty="0"/>
              <a:t>Observations include full water column observations of WOCE-quality water </a:t>
            </a:r>
            <a:r>
              <a:rPr lang="en-US" dirty="0" smtClean="0"/>
              <a:t>properties.</a:t>
            </a:r>
            <a:endParaRPr lang="en-US" dirty="0"/>
          </a:p>
          <a:p>
            <a:pPr lvl="0"/>
            <a:r>
              <a:rPr lang="en-US" dirty="0"/>
              <a:t>Time series observations result in daily estimates of the Florida Current and </a:t>
            </a:r>
            <a:r>
              <a:rPr lang="en-US" dirty="0" smtClean="0"/>
              <a:t>DWBC.</a:t>
            </a:r>
            <a:endParaRPr lang="en-US" dirty="0"/>
          </a:p>
          <a:p>
            <a:pPr lvl="0"/>
            <a:r>
              <a:rPr lang="en-US" dirty="0"/>
              <a:t>Uses relatively low cost instrumentation in novel </a:t>
            </a:r>
            <a:r>
              <a:rPr lang="en-US" dirty="0" smtClean="0"/>
              <a:t>ways.</a:t>
            </a:r>
            <a:endParaRPr lang="en-US" dirty="0"/>
          </a:p>
          <a:p>
            <a:pPr lvl="0"/>
            <a:r>
              <a:rPr lang="en-US" dirty="0"/>
              <a:t>Routine occupations allow for testing of ancillary program instrumentation (e.g. “ABIISS” data pods system tested in the Florida Current and the DWBC, deep gliders, etc.</a:t>
            </a:r>
            <a:r>
              <a:rPr lang="en-US" dirty="0" smtClean="0"/>
              <a:t>)</a:t>
            </a:r>
            <a:endParaRPr lang="en-US" dirty="0"/>
          </a:p>
        </p:txBody>
      </p:sp>
      <p:pic>
        <p:nvPicPr>
          <p:cNvPr id="4" name="Picture 3"/>
          <p:cNvPicPr>
            <a:picLocks noChangeAspect="1"/>
          </p:cNvPicPr>
          <p:nvPr/>
        </p:nvPicPr>
        <p:blipFill>
          <a:blip r:embed="rId2"/>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241429277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WEAKNESSES</a:t>
            </a:r>
            <a:endParaRPr lang="en-US" sz="5400" dirty="0"/>
          </a:p>
        </p:txBody>
      </p:sp>
      <p:sp>
        <p:nvSpPr>
          <p:cNvPr id="3" name="Content Placeholder 2"/>
          <p:cNvSpPr>
            <a:spLocks noGrp="1"/>
          </p:cNvSpPr>
          <p:nvPr>
            <p:ph idx="1"/>
          </p:nvPr>
        </p:nvSpPr>
        <p:spPr>
          <a:xfrm>
            <a:off x="457200" y="1265238"/>
            <a:ext cx="8229600" cy="4861777"/>
          </a:xfrm>
        </p:spPr>
        <p:txBody>
          <a:bodyPr>
            <a:normAutofit fontScale="77500" lnSpcReduction="20000"/>
          </a:bodyPr>
          <a:lstStyle/>
          <a:p>
            <a:pPr lvl="0"/>
            <a:r>
              <a:rPr lang="en-US" dirty="0"/>
              <a:t>Located at a single latitude.</a:t>
            </a:r>
          </a:p>
          <a:p>
            <a:pPr lvl="0"/>
            <a:r>
              <a:rPr lang="en-US" dirty="0"/>
              <a:t>Requires </a:t>
            </a:r>
            <a:r>
              <a:rPr lang="en-US" dirty="0" smtClean="0"/>
              <a:t>ships.</a:t>
            </a:r>
          </a:p>
          <a:p>
            <a:pPr lvl="0"/>
            <a:r>
              <a:rPr lang="en-US" dirty="0" smtClean="0"/>
              <a:t>Requires </a:t>
            </a:r>
            <a:r>
              <a:rPr lang="en-US" dirty="0"/>
              <a:t>many different coordinated activities, instruments and methods and ship types</a:t>
            </a:r>
          </a:p>
          <a:p>
            <a:pPr lvl="0"/>
            <a:r>
              <a:rPr lang="en-US" dirty="0"/>
              <a:t>Novel, low cost instrumentation makes some trade-offs about what is observable e.g. sacrificing some horizontal or vertical structure of variability (e.g. net transport of the Florida Current or low-mode vertical structure of the DWBC)</a:t>
            </a:r>
          </a:p>
          <a:p>
            <a:pPr lvl="0"/>
            <a:r>
              <a:rPr lang="en-US" dirty="0"/>
              <a:t>Hydrographic sections provide only limited temporal snapshots (e.g. may be aliased in time).</a:t>
            </a:r>
          </a:p>
          <a:p>
            <a:pPr lvl="0"/>
            <a:r>
              <a:rPr lang="en-US" dirty="0"/>
              <a:t>Level funding reduces spare equipment, planned equipment replacement cycles instead become ‘fix when broken’</a:t>
            </a:r>
            <a:r>
              <a:rPr lang="en-US" dirty="0" smtClean="0"/>
              <a:t>.</a:t>
            </a:r>
            <a:endParaRPr lang="en-US" dirty="0"/>
          </a:p>
        </p:txBody>
      </p:sp>
      <p:pic>
        <p:nvPicPr>
          <p:cNvPr id="4" name="Picture 3"/>
          <p:cNvPicPr>
            <a:picLocks noChangeAspect="1"/>
          </p:cNvPicPr>
          <p:nvPr/>
        </p:nvPicPr>
        <p:blipFill>
          <a:blip r:embed="rId2"/>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22928502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9816"/>
          </a:xfrm>
        </p:spPr>
        <p:txBody>
          <a:bodyPr>
            <a:noAutofit/>
          </a:bodyPr>
          <a:lstStyle/>
          <a:p>
            <a:r>
              <a:rPr lang="en-US" sz="5400" dirty="0" smtClean="0"/>
              <a:t>OPPORTUNITIES</a:t>
            </a:r>
            <a:endParaRPr lang="en-US" sz="5400" dirty="0"/>
          </a:p>
        </p:txBody>
      </p:sp>
      <p:sp>
        <p:nvSpPr>
          <p:cNvPr id="3" name="Content Placeholder 2"/>
          <p:cNvSpPr>
            <a:spLocks noGrp="1"/>
          </p:cNvSpPr>
          <p:nvPr>
            <p:ph idx="1"/>
          </p:nvPr>
        </p:nvSpPr>
        <p:spPr>
          <a:xfrm>
            <a:off x="457200" y="1251281"/>
            <a:ext cx="8229600" cy="5257800"/>
          </a:xfrm>
        </p:spPr>
        <p:txBody>
          <a:bodyPr>
            <a:normAutofit fontScale="70000" lnSpcReduction="20000"/>
          </a:bodyPr>
          <a:lstStyle/>
          <a:p>
            <a:pPr lvl="0"/>
            <a:r>
              <a:rPr lang="en-US" dirty="0"/>
              <a:t>Ongoing program is attractive to other chemistry and ecosystem research (e.g. expansion to nutrient, carbon fluxes and ecosystem assessments through biological sampling).</a:t>
            </a:r>
          </a:p>
          <a:p>
            <a:pPr lvl="0"/>
            <a:r>
              <a:rPr lang="en-US" dirty="0"/>
              <a:t>Provides deployment opportunities for other projects (e.g. deployment opportunities for surface drifters, Argo, XBTs)</a:t>
            </a:r>
          </a:p>
          <a:p>
            <a:pPr lvl="0"/>
            <a:r>
              <a:rPr lang="en-US" dirty="0"/>
              <a:t>Provides additional data for validating and interpreting other observing systems (e.g. gravity missions, satellite, coastal sea level records).</a:t>
            </a:r>
          </a:p>
          <a:p>
            <a:pPr lvl="0"/>
            <a:r>
              <a:rPr lang="en-US" dirty="0"/>
              <a:t>New technology could reduce the need for ‘white hull’ cruises such as deep gliders, shallow gliders, wave gliders and ABIISS could replace hydrographic sections and telemeter data from subsurface moorings in the </a:t>
            </a:r>
            <a:r>
              <a:rPr lang="en-US" dirty="0" smtClean="0"/>
              <a:t>DWBC.</a:t>
            </a:r>
          </a:p>
          <a:p>
            <a:pPr lvl="0"/>
            <a:r>
              <a:rPr lang="en-US" dirty="0" smtClean="0"/>
              <a:t>New </a:t>
            </a:r>
            <a:r>
              <a:rPr lang="en-US" dirty="0"/>
              <a:t>technologies in the Florida Current could provide a back-up system to cable voltages and/or replace calibration cruises.</a:t>
            </a:r>
          </a:p>
          <a:p>
            <a:pPr lvl="0"/>
            <a:r>
              <a:rPr lang="en-US" dirty="0"/>
              <a:t>New MOC time series for </a:t>
            </a:r>
            <a:r>
              <a:rPr lang="en-US" dirty="0" smtClean="0"/>
              <a:t>the </a:t>
            </a:r>
            <a:r>
              <a:rPr lang="en-US" dirty="0" err="1" smtClean="0"/>
              <a:t>Subpolar</a:t>
            </a:r>
            <a:r>
              <a:rPr lang="en-US" dirty="0" smtClean="0"/>
              <a:t> </a:t>
            </a:r>
            <a:r>
              <a:rPr lang="en-US" dirty="0"/>
              <a:t>Gyre in the North Atlantic (“O-SNAP”) and the Subtropical Gyre in the South Atlantic (“SAMBA”) compared to the 26N MOC time series will yield many new scientific advances</a:t>
            </a:r>
            <a:r>
              <a:rPr lang="en-US" dirty="0" smtClean="0"/>
              <a:t>.</a:t>
            </a:r>
            <a:endParaRPr lang="en-US" dirty="0"/>
          </a:p>
        </p:txBody>
      </p:sp>
      <p:pic>
        <p:nvPicPr>
          <p:cNvPr id="4" name="Picture 3"/>
          <p:cNvPicPr>
            <a:picLocks noChangeAspect="1"/>
          </p:cNvPicPr>
          <p:nvPr/>
        </p:nvPicPr>
        <p:blipFill>
          <a:blip r:embed="rId2"/>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1509634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83773"/>
          </a:xfrm>
        </p:spPr>
        <p:txBody>
          <a:bodyPr>
            <a:noAutofit/>
          </a:bodyPr>
          <a:lstStyle/>
          <a:p>
            <a:r>
              <a:rPr lang="en-US" sz="5400" dirty="0" smtClean="0"/>
              <a:t>THREATS</a:t>
            </a:r>
            <a:endParaRPr lang="en-US" sz="2800" dirty="0"/>
          </a:p>
        </p:txBody>
      </p:sp>
      <p:sp>
        <p:nvSpPr>
          <p:cNvPr id="3" name="Content Placeholder 2"/>
          <p:cNvSpPr>
            <a:spLocks noGrp="1"/>
          </p:cNvSpPr>
          <p:nvPr>
            <p:ph idx="1"/>
          </p:nvPr>
        </p:nvSpPr>
        <p:spPr>
          <a:xfrm>
            <a:off x="457200" y="1228195"/>
            <a:ext cx="8229600" cy="4833534"/>
          </a:xfrm>
        </p:spPr>
        <p:txBody>
          <a:bodyPr>
            <a:normAutofit fontScale="70000" lnSpcReduction="20000"/>
          </a:bodyPr>
          <a:lstStyle/>
          <a:p>
            <a:pPr lvl="0"/>
            <a:r>
              <a:rPr lang="en-GB" dirty="0"/>
              <a:t>Risk the loss of key staff managing the all aspects of data collection and processing, when salary support is not adjusted for inflation. </a:t>
            </a:r>
            <a:endParaRPr lang="en-US" dirty="0"/>
          </a:p>
          <a:p>
            <a:pPr lvl="0"/>
            <a:r>
              <a:rPr lang="en-US" dirty="0"/>
              <a:t>Recruitment of the next generation of scientists to assume leadership of programs like this is impossible without dedicated resources for graduate students, Post Docs and junior staff.</a:t>
            </a:r>
          </a:p>
          <a:p>
            <a:pPr lvl="0"/>
            <a:r>
              <a:rPr lang="en-US" dirty="0"/>
              <a:t>Funding for some components of this project comes largely from two independent NOAA sources with unique pressures (e.g. NSF and United Kingdom providing support for University of Miami’s Cooperative Institute for Marine and Atmospheric Studies).</a:t>
            </a:r>
          </a:p>
          <a:p>
            <a:pPr lvl="0"/>
            <a:r>
              <a:rPr lang="en-US" dirty="0"/>
              <a:t>AOML funding support for base funds come from ‘climate’ while OOMD program funding comes from ‘ocean’ funding lines. Different funding sources within NOAA and outside of NOAA can have different funding pressures.</a:t>
            </a:r>
          </a:p>
          <a:p>
            <a:pPr lvl="0"/>
            <a:r>
              <a:rPr lang="en-US" dirty="0"/>
              <a:t>Other programs rely on WBTS data and data availability could adversely impact those programs (</a:t>
            </a:r>
            <a:r>
              <a:rPr lang="en-US" dirty="0" err="1"/>
              <a:t>e.g</a:t>
            </a:r>
            <a:r>
              <a:rPr lang="en-US" dirty="0"/>
              <a:t> RAPID/MOCHA) and hence NOAA and AOML’s reputation as a reliable partner</a:t>
            </a:r>
            <a:r>
              <a:rPr lang="en-US" dirty="0" smtClean="0"/>
              <a:t>.</a:t>
            </a:r>
            <a:endParaRPr lang="en-US" dirty="0"/>
          </a:p>
        </p:txBody>
      </p:sp>
      <p:pic>
        <p:nvPicPr>
          <p:cNvPr id="4" name="Picture 3"/>
          <p:cNvPicPr>
            <a:picLocks noChangeAspect="1"/>
          </p:cNvPicPr>
          <p:nvPr/>
        </p:nvPicPr>
        <p:blipFill>
          <a:blip r:embed="rId2"/>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33648394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a:bodyPr>
          <a:lstStyle/>
          <a:p>
            <a:r>
              <a:rPr lang="en-US" sz="4800" dirty="0" smtClean="0"/>
              <a:t>Publications</a:t>
            </a:r>
            <a:endParaRPr lang="en-US" sz="2800" dirty="0"/>
          </a:p>
        </p:txBody>
      </p:sp>
      <p:sp>
        <p:nvSpPr>
          <p:cNvPr id="3" name="Content Placeholder 2"/>
          <p:cNvSpPr>
            <a:spLocks noGrp="1"/>
          </p:cNvSpPr>
          <p:nvPr>
            <p:ph idx="1"/>
          </p:nvPr>
        </p:nvSpPr>
        <p:spPr>
          <a:xfrm>
            <a:off x="5051702" y="1600200"/>
            <a:ext cx="3809710" cy="4525963"/>
          </a:xfrm>
        </p:spPr>
        <p:txBody>
          <a:bodyPr>
            <a:normAutofit lnSpcReduction="10000"/>
          </a:bodyPr>
          <a:lstStyle/>
          <a:p>
            <a:pPr marL="0" indent="0">
              <a:buNone/>
            </a:pPr>
            <a:r>
              <a:rPr lang="en-US" sz="2800" dirty="0" smtClean="0"/>
              <a:t>Curated publication listing includes only papers that provide new analysis, calculation or figure that includes WBTS data explicitly.</a:t>
            </a:r>
          </a:p>
          <a:p>
            <a:pPr marL="0" indent="0">
              <a:buNone/>
            </a:pPr>
            <a:endParaRPr lang="en-US" sz="2800" dirty="0" smtClean="0"/>
          </a:p>
          <a:p>
            <a:pPr marL="0" indent="0">
              <a:buNone/>
            </a:pPr>
            <a:r>
              <a:rPr lang="en-US" sz="2800" dirty="0" smtClean="0"/>
              <a:t>Average = 9 publications per year for the last 6 years.</a:t>
            </a:r>
            <a:endParaRPr lang="en-US" sz="2800" dirty="0"/>
          </a:p>
        </p:txBody>
      </p:sp>
      <p:graphicFrame>
        <p:nvGraphicFramePr>
          <p:cNvPr id="4" name="Chart 3"/>
          <p:cNvGraphicFramePr>
            <a:graphicFrameLocks/>
          </p:cNvGraphicFramePr>
          <p:nvPr>
            <p:extLst>
              <p:ext uri="{D42A27DB-BD31-4B8C-83A1-F6EECF244321}">
                <p14:modId xmlns:p14="http://schemas.microsoft.com/office/powerpoint/2010/main" val="212319265"/>
              </p:ext>
            </p:extLst>
          </p:nvPr>
        </p:nvGraphicFramePr>
        <p:xfrm>
          <a:off x="192055" y="1732555"/>
          <a:ext cx="4859647" cy="3431443"/>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16020056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a:t>
            </a:r>
            <a:endParaRPr lang="en-US" dirty="0"/>
          </a:p>
        </p:txBody>
      </p:sp>
      <p:graphicFrame>
        <p:nvGraphicFramePr>
          <p:cNvPr id="4" name="Chart 3"/>
          <p:cNvGraphicFramePr/>
          <p:nvPr>
            <p:extLst>
              <p:ext uri="{D42A27DB-BD31-4B8C-83A1-F6EECF244321}">
                <p14:modId xmlns:p14="http://schemas.microsoft.com/office/powerpoint/2010/main" val="1626889874"/>
              </p:ext>
            </p:extLst>
          </p:nvPr>
        </p:nvGraphicFramePr>
        <p:xfrm>
          <a:off x="139549" y="1274493"/>
          <a:ext cx="4990649" cy="34707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extLst>
              <p:ext uri="{D42A27DB-BD31-4B8C-83A1-F6EECF244321}">
                <p14:modId xmlns:p14="http://schemas.microsoft.com/office/powerpoint/2010/main" val="479904345"/>
              </p:ext>
            </p:extLst>
          </p:nvPr>
        </p:nvGraphicFramePr>
        <p:xfrm>
          <a:off x="5130199" y="1246578"/>
          <a:ext cx="4428961" cy="3722019"/>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600065" y="4675506"/>
            <a:ext cx="8086736" cy="1938992"/>
          </a:xfrm>
          <a:prstGeom prst="rect">
            <a:avLst/>
          </a:prstGeom>
          <a:noFill/>
        </p:spPr>
        <p:txBody>
          <a:bodyPr wrap="square" rtlCol="0">
            <a:spAutoFit/>
          </a:bodyPr>
          <a:lstStyle/>
          <a:p>
            <a:pPr marL="285750" indent="-285750">
              <a:buFont typeface="Arial"/>
              <a:buChar char="•"/>
            </a:pPr>
            <a:r>
              <a:rPr lang="en-US" sz="2000" dirty="0" smtClean="0"/>
              <a:t>OOMD provides approximately 50% of the required funding.</a:t>
            </a:r>
          </a:p>
          <a:p>
            <a:pPr marL="285750" indent="-285750">
              <a:buFont typeface="Arial"/>
              <a:buChar char="•"/>
            </a:pPr>
            <a:r>
              <a:rPr lang="en-US" sz="2000" dirty="0" smtClean="0"/>
              <a:t>AOML Base funds increase to fill the inflationary increases.</a:t>
            </a:r>
          </a:p>
          <a:p>
            <a:pPr marL="285750" indent="-285750">
              <a:buFont typeface="Arial"/>
              <a:buChar char="•"/>
            </a:pPr>
            <a:r>
              <a:rPr lang="en-US" sz="2000" dirty="0" smtClean="0"/>
              <a:t>Supplemental funding from NSF provides support for CIMAS affiliates on cruises.</a:t>
            </a:r>
          </a:p>
          <a:p>
            <a:pPr marL="285750" indent="-285750">
              <a:buFont typeface="Arial"/>
              <a:buChar char="•"/>
            </a:pPr>
            <a:r>
              <a:rPr lang="en-US" sz="2000" dirty="0" smtClean="0"/>
              <a:t>Supplemental funding from SOC/NERC supports Florida Current Hydrographic cruises.</a:t>
            </a:r>
            <a:endParaRPr lang="en-US" sz="2000" dirty="0"/>
          </a:p>
        </p:txBody>
      </p:sp>
      <p:pic>
        <p:nvPicPr>
          <p:cNvPr id="7" name="Picture 6"/>
          <p:cNvPicPr>
            <a:picLocks noChangeAspect="1"/>
          </p:cNvPicPr>
          <p:nvPr/>
        </p:nvPicPr>
        <p:blipFill>
          <a:blip r:embed="rId5"/>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29477764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83" y="181415"/>
            <a:ext cx="8660757" cy="6572089"/>
          </a:xfrm>
        </p:spPr>
        <p:txBody>
          <a:bodyPr>
            <a:noAutofit/>
          </a:bodyPr>
          <a:lstStyle/>
          <a:p>
            <a:pPr marL="0" indent="0">
              <a:buNone/>
            </a:pPr>
            <a:r>
              <a:rPr lang="en-US" sz="2400" b="1" dirty="0" smtClean="0"/>
              <a:t>Other Results:  Reduced MOC and associated heat transport can lead to</a:t>
            </a:r>
          </a:p>
          <a:p>
            <a:pPr lvl="1"/>
            <a:r>
              <a:rPr lang="en-US" sz="2000" dirty="0" smtClean="0"/>
              <a:t>Reduced SSTs, </a:t>
            </a:r>
            <a:r>
              <a:rPr lang="en-US" sz="2000" dirty="0" err="1" smtClean="0"/>
              <a:t>Surafce</a:t>
            </a:r>
            <a:r>
              <a:rPr lang="en-US" sz="2000" dirty="0" smtClean="0"/>
              <a:t> Air T (</a:t>
            </a:r>
            <a:r>
              <a:rPr lang="en-US" sz="2000" dirty="0" err="1"/>
              <a:t>V</a:t>
            </a:r>
            <a:r>
              <a:rPr lang="en-US" sz="2000" dirty="0" err="1" smtClean="0"/>
              <a:t>ellinga&amp;Wood</a:t>
            </a:r>
            <a:r>
              <a:rPr lang="en-US" sz="2000" dirty="0" smtClean="0"/>
              <a:t> 2002)</a:t>
            </a:r>
          </a:p>
          <a:p>
            <a:pPr lvl="1"/>
            <a:r>
              <a:rPr lang="en-US" sz="2000" dirty="0" smtClean="0"/>
              <a:t>Cooling of N. Atlantic and adjacent lands (or reduction in anthropogenic T increases; e.g. </a:t>
            </a:r>
            <a:r>
              <a:rPr lang="en-US" sz="2000" dirty="0" err="1" smtClean="0"/>
              <a:t>Woolings</a:t>
            </a:r>
            <a:r>
              <a:rPr lang="en-US" sz="2000" dirty="0" smtClean="0"/>
              <a:t> et al 2012)</a:t>
            </a:r>
          </a:p>
          <a:p>
            <a:pPr lvl="1"/>
            <a:r>
              <a:rPr lang="en-US" sz="2000" dirty="0" smtClean="0"/>
              <a:t>Reduced AMO (</a:t>
            </a:r>
            <a:r>
              <a:rPr lang="en-US" sz="2000" dirty="0" err="1"/>
              <a:t>D</a:t>
            </a:r>
            <a:r>
              <a:rPr lang="en-US" sz="2000" dirty="0" err="1" smtClean="0"/>
              <a:t>elworth</a:t>
            </a:r>
            <a:r>
              <a:rPr lang="en-US" sz="2000" dirty="0" smtClean="0"/>
              <a:t> and Mann 2009)</a:t>
            </a:r>
          </a:p>
          <a:p>
            <a:pPr lvl="1"/>
            <a:r>
              <a:rPr lang="en-US" sz="2000" dirty="0" smtClean="0"/>
              <a:t>Strengthening of winter storms (track changes; Jacob et al 2005))</a:t>
            </a:r>
          </a:p>
          <a:p>
            <a:pPr lvl="1"/>
            <a:r>
              <a:rPr lang="en-US" sz="2000" dirty="0" smtClean="0"/>
              <a:t>Increased </a:t>
            </a:r>
            <a:r>
              <a:rPr lang="en-US" sz="2000" dirty="0" err="1"/>
              <a:t>W</a:t>
            </a:r>
            <a:r>
              <a:rPr lang="en-US" sz="2000" dirty="0" err="1" smtClean="0"/>
              <a:t>esterlies</a:t>
            </a:r>
            <a:r>
              <a:rPr lang="en-US" sz="2000" dirty="0" smtClean="0"/>
              <a:t>/Decreased Easterly Trades (</a:t>
            </a:r>
            <a:r>
              <a:rPr lang="en-US" sz="2000" dirty="0" err="1" smtClean="0"/>
              <a:t>Brayshaw</a:t>
            </a:r>
            <a:r>
              <a:rPr lang="en-US" sz="2000" dirty="0" smtClean="0"/>
              <a:t> et al 2009)</a:t>
            </a:r>
          </a:p>
          <a:p>
            <a:pPr lvl="1"/>
            <a:r>
              <a:rPr lang="en-US" sz="2000" dirty="0" smtClean="0"/>
              <a:t>Southward movement of ITCZ (</a:t>
            </a:r>
            <a:r>
              <a:rPr lang="en-US" sz="2000" dirty="0" err="1" smtClean="0"/>
              <a:t>precip</a:t>
            </a:r>
            <a:r>
              <a:rPr lang="en-US" sz="2000" dirty="0" smtClean="0"/>
              <a:t> changes; Stouffer et al 2006)</a:t>
            </a:r>
          </a:p>
          <a:p>
            <a:pPr lvl="1"/>
            <a:r>
              <a:rPr lang="en-US" sz="2000" dirty="0" smtClean="0"/>
              <a:t>Changes in drought (McCabe et al 2004)</a:t>
            </a:r>
          </a:p>
          <a:p>
            <a:pPr lvl="1"/>
            <a:r>
              <a:rPr lang="en-US" sz="2000" dirty="0" smtClean="0"/>
              <a:t>Changes in precipitation in monsoon regions (Zhang and </a:t>
            </a:r>
            <a:r>
              <a:rPr lang="en-US" sz="2000" dirty="0" err="1" smtClean="0"/>
              <a:t>Delworth</a:t>
            </a:r>
            <a:r>
              <a:rPr lang="en-US" sz="2000" dirty="0" smtClean="0"/>
              <a:t>, 2006)</a:t>
            </a:r>
          </a:p>
          <a:p>
            <a:pPr lvl="1"/>
            <a:r>
              <a:rPr lang="en-US" sz="2000" dirty="0" smtClean="0"/>
              <a:t>Rising N. Atlantic Sea-Level (1 m; e.g. </a:t>
            </a:r>
            <a:r>
              <a:rPr lang="en-US" sz="2000" dirty="0" err="1" smtClean="0"/>
              <a:t>Leverman</a:t>
            </a:r>
            <a:r>
              <a:rPr lang="en-US" sz="2000" dirty="0" smtClean="0"/>
              <a:t> et al 2005)</a:t>
            </a:r>
          </a:p>
          <a:p>
            <a:pPr lvl="1"/>
            <a:r>
              <a:rPr lang="en-US" sz="2000" dirty="0" smtClean="0"/>
              <a:t>Changes in circulation (e.g. </a:t>
            </a:r>
            <a:r>
              <a:rPr lang="en-US" sz="2000" dirty="0" err="1" smtClean="0"/>
              <a:t>Hakkinen</a:t>
            </a:r>
            <a:r>
              <a:rPr lang="en-US" sz="2000" dirty="0" smtClean="0"/>
              <a:t> and </a:t>
            </a:r>
            <a:r>
              <a:rPr lang="en-US" sz="2000" dirty="0" err="1" smtClean="0"/>
              <a:t>Rhines</a:t>
            </a:r>
            <a:r>
              <a:rPr lang="en-US" sz="2000" dirty="0" smtClean="0"/>
              <a:t>, 2004; Lozier et al 2010)</a:t>
            </a:r>
          </a:p>
          <a:p>
            <a:pPr lvl="1"/>
            <a:r>
              <a:rPr lang="en-US" sz="2000" dirty="0" smtClean="0"/>
              <a:t>Carbon export production from the North Atlantic (e.g. </a:t>
            </a:r>
            <a:r>
              <a:rPr lang="en-US" sz="2000" dirty="0" err="1" smtClean="0"/>
              <a:t>Schmittner</a:t>
            </a:r>
            <a:r>
              <a:rPr lang="en-US" sz="2000" dirty="0" smtClean="0"/>
              <a:t> 2005)</a:t>
            </a:r>
            <a:endParaRPr lang="en-US" sz="2000" dirty="0"/>
          </a:p>
          <a:p>
            <a:pPr lvl="1"/>
            <a:r>
              <a:rPr lang="en-US" sz="2000" dirty="0" smtClean="0"/>
              <a:t>Land Biogeochemistry (</a:t>
            </a:r>
            <a:r>
              <a:rPr lang="en-US" sz="2000" dirty="0" err="1" smtClean="0"/>
              <a:t>Bozbiyik</a:t>
            </a:r>
            <a:r>
              <a:rPr lang="en-US" sz="2000" dirty="0" smtClean="0"/>
              <a:t> et al 2011; Obata 2007) – e.g. reduction in net primary production on land due to cooling and decreased precipitation.</a:t>
            </a:r>
            <a:endParaRPr lang="en-US" sz="2000" dirty="0"/>
          </a:p>
        </p:txBody>
      </p:sp>
      <p:sp>
        <p:nvSpPr>
          <p:cNvPr id="4" name="TextBox 3"/>
          <p:cNvSpPr txBox="1"/>
          <p:nvPr/>
        </p:nvSpPr>
        <p:spPr>
          <a:xfrm>
            <a:off x="500197" y="6132770"/>
            <a:ext cx="8518544" cy="923330"/>
          </a:xfrm>
          <a:prstGeom prst="rect">
            <a:avLst/>
          </a:prstGeom>
          <a:noFill/>
        </p:spPr>
        <p:txBody>
          <a:bodyPr wrap="square" rtlCol="0">
            <a:spAutoFit/>
          </a:bodyPr>
          <a:lstStyle/>
          <a:p>
            <a:r>
              <a:rPr lang="en-US" dirty="0" err="1" smtClean="0"/>
              <a:t>Srokosz</a:t>
            </a:r>
            <a:r>
              <a:rPr lang="en-US" dirty="0" smtClean="0"/>
              <a:t>, Baringer, </a:t>
            </a:r>
            <a:r>
              <a:rPr lang="en-US" dirty="0" err="1"/>
              <a:t>Bryden</a:t>
            </a:r>
            <a:r>
              <a:rPr lang="en-US" dirty="0"/>
              <a:t>, </a:t>
            </a:r>
            <a:r>
              <a:rPr lang="en-US" dirty="0" smtClean="0"/>
              <a:t>Cunningham</a:t>
            </a:r>
            <a:r>
              <a:rPr lang="en-US" dirty="0"/>
              <a:t>, </a:t>
            </a:r>
            <a:r>
              <a:rPr lang="en-US" dirty="0" err="1" smtClean="0"/>
              <a:t>Delworth</a:t>
            </a:r>
            <a:r>
              <a:rPr lang="en-US" dirty="0"/>
              <a:t>, </a:t>
            </a:r>
            <a:r>
              <a:rPr lang="en-US" dirty="0" smtClean="0"/>
              <a:t>Lozier</a:t>
            </a:r>
            <a:r>
              <a:rPr lang="en-US" dirty="0"/>
              <a:t>, </a:t>
            </a:r>
            <a:r>
              <a:rPr lang="en-US" dirty="0" smtClean="0"/>
              <a:t>Marotzke </a:t>
            </a:r>
            <a:r>
              <a:rPr lang="en-US" dirty="0"/>
              <a:t>and </a:t>
            </a:r>
            <a:r>
              <a:rPr lang="en-US" dirty="0" smtClean="0"/>
              <a:t>Sutton</a:t>
            </a:r>
            <a:r>
              <a:rPr lang="en-US" dirty="0"/>
              <a:t>, 2012. </a:t>
            </a:r>
            <a:r>
              <a:rPr lang="en-US" dirty="0" smtClean="0"/>
              <a:t>Bull</a:t>
            </a:r>
            <a:r>
              <a:rPr lang="en-US" dirty="0"/>
              <a:t>. Am. Met. Soc., </a:t>
            </a:r>
            <a:r>
              <a:rPr lang="en-US" dirty="0" err="1"/>
              <a:t>doi</a:t>
            </a:r>
            <a:r>
              <a:rPr lang="en-US" dirty="0"/>
              <a:t>: 10.1175/BAMS-D-11-00151.1, Nov 2012.</a:t>
            </a:r>
          </a:p>
          <a:p>
            <a:endParaRPr lang="en-US" dirty="0"/>
          </a:p>
        </p:txBody>
      </p:sp>
      <p:pic>
        <p:nvPicPr>
          <p:cNvPr id="5" name="Picture 4"/>
          <p:cNvPicPr>
            <a:picLocks noChangeAspect="1"/>
          </p:cNvPicPr>
          <p:nvPr/>
        </p:nvPicPr>
        <p:blipFill>
          <a:blip r:embed="rId3"/>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355940845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9" name="Group 5"/>
          <p:cNvGrpSpPr>
            <a:grpSpLocks/>
          </p:cNvGrpSpPr>
          <p:nvPr/>
        </p:nvGrpSpPr>
        <p:grpSpPr bwMode="auto">
          <a:xfrm>
            <a:off x="96580" y="2487466"/>
            <a:ext cx="3616984" cy="3532334"/>
            <a:chOff x="2178" y="22523"/>
            <a:chExt cx="2946" cy="2676"/>
          </a:xfrm>
        </p:grpSpPr>
        <p:sp>
          <p:nvSpPr>
            <p:cNvPr id="45064" name="AutoShape 6"/>
            <p:cNvSpPr>
              <a:spLocks noChangeArrowheads="1"/>
            </p:cNvSpPr>
            <p:nvPr/>
          </p:nvSpPr>
          <p:spPr bwMode="auto">
            <a:xfrm>
              <a:off x="2178" y="22523"/>
              <a:ext cx="2946" cy="2676"/>
            </a:xfrm>
            <a:prstGeom prst="roundRect">
              <a:avLst>
                <a:gd name="adj" fmla="val 16667"/>
              </a:avLst>
            </a:prstGeom>
            <a:solidFill>
              <a:schemeClr val="bg1"/>
            </a:solidFill>
            <a:ln w="9525">
              <a:solidFill>
                <a:schemeClr val="bg1"/>
              </a:solidFill>
              <a:round/>
              <a:headEnd/>
              <a:tailEnd/>
            </a:ln>
          </p:spPr>
          <p:txBody>
            <a:bodyPr wrap="none" anchor="ctr"/>
            <a:lstStyle/>
            <a:p>
              <a:endParaRPr lang="en-US"/>
            </a:p>
          </p:txBody>
        </p:sp>
        <p:pic>
          <p:nvPicPr>
            <p:cNvPr id="45065" name="Picture 7" descr="poster_cableCal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2" y="22772"/>
              <a:ext cx="2626"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060" name="Group 8"/>
          <p:cNvGrpSpPr>
            <a:grpSpLocks/>
          </p:cNvGrpSpPr>
          <p:nvPr/>
        </p:nvGrpSpPr>
        <p:grpSpPr bwMode="auto">
          <a:xfrm>
            <a:off x="3505200" y="1143000"/>
            <a:ext cx="5638800" cy="4876800"/>
            <a:chOff x="4312" y="20172"/>
            <a:chExt cx="5656" cy="3552"/>
          </a:xfrm>
        </p:grpSpPr>
        <p:sp>
          <p:nvSpPr>
            <p:cNvPr id="45062" name="AutoShape 9"/>
            <p:cNvSpPr>
              <a:spLocks noChangeArrowheads="1"/>
            </p:cNvSpPr>
            <p:nvPr/>
          </p:nvSpPr>
          <p:spPr bwMode="auto">
            <a:xfrm>
              <a:off x="4312" y="20172"/>
              <a:ext cx="5656" cy="3552"/>
            </a:xfrm>
            <a:prstGeom prst="roundRect">
              <a:avLst>
                <a:gd name="adj" fmla="val 16667"/>
              </a:avLst>
            </a:prstGeom>
            <a:solidFill>
              <a:schemeClr val="bg1"/>
            </a:solidFill>
            <a:ln w="9525">
              <a:solidFill>
                <a:schemeClr val="bg1"/>
              </a:solidFill>
              <a:round/>
              <a:headEnd/>
              <a:tailEnd/>
            </a:ln>
          </p:spPr>
          <p:txBody>
            <a:bodyPr wrap="none" anchor="ctr"/>
            <a:lstStyle/>
            <a:p>
              <a:endParaRPr lang="en-US"/>
            </a:p>
          </p:txBody>
        </p:sp>
        <p:pic>
          <p:nvPicPr>
            <p:cNvPr id="45063" name="Picture 10" descr="poster_cableCa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 y="20369"/>
              <a:ext cx="5182" cy="3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061" name="Text Box 11"/>
          <p:cNvSpPr txBox="1">
            <a:spLocks noChangeArrowheads="1"/>
          </p:cNvSpPr>
          <p:nvPr/>
        </p:nvSpPr>
        <p:spPr bwMode="auto">
          <a:xfrm>
            <a:off x="4860548" y="5837860"/>
            <a:ext cx="3124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i="1">
                <a:solidFill>
                  <a:srgbClr val="FFFF00"/>
                </a:solidFill>
                <a:latin typeface="Arial" charset="0"/>
                <a:ea typeface="ヒラギノ角ゴ Pro W3" charset="0"/>
                <a:cs typeface="ヒラギノ角ゴ Pro W3" charset="0"/>
              </a:defRPr>
            </a:lvl1pPr>
            <a:lvl2pPr marL="37931725" indent="-37474525" eaLnBrk="0" hangingPunct="0">
              <a:defRPr kumimoji="1" sz="2000" i="1">
                <a:solidFill>
                  <a:srgbClr val="FFFF00"/>
                </a:solidFill>
                <a:latin typeface="Arial" charset="0"/>
                <a:ea typeface="ヒラギノ角ゴ Pro W3" charset="0"/>
                <a:cs typeface="ヒラギノ角ゴ Pro W3" charset="0"/>
              </a:defRPr>
            </a:lvl2pPr>
            <a:lvl3pPr eaLnBrk="0" hangingPunct="0">
              <a:defRPr kumimoji="1" sz="2000" i="1">
                <a:solidFill>
                  <a:srgbClr val="FFFF00"/>
                </a:solidFill>
                <a:latin typeface="Arial" charset="0"/>
                <a:ea typeface="ヒラギノ角ゴ Pro W3" charset="0"/>
                <a:cs typeface="ヒラギノ角ゴ Pro W3" charset="0"/>
              </a:defRPr>
            </a:lvl3pPr>
            <a:lvl4pPr eaLnBrk="0" hangingPunct="0">
              <a:defRPr kumimoji="1" sz="2000" i="1">
                <a:solidFill>
                  <a:srgbClr val="FFFF00"/>
                </a:solidFill>
                <a:latin typeface="Arial" charset="0"/>
                <a:ea typeface="ヒラギノ角ゴ Pro W3" charset="0"/>
                <a:cs typeface="ヒラギノ角ゴ Pro W3" charset="0"/>
              </a:defRPr>
            </a:lvl4pPr>
            <a:lvl5pPr eaLnBrk="0" hangingPunct="0">
              <a:defRPr kumimoji="1" sz="2000" i="1">
                <a:solidFill>
                  <a:srgbClr val="FFFF00"/>
                </a:solidFill>
                <a:latin typeface="Arial" charset="0"/>
                <a:ea typeface="ヒラギノ角ゴ Pro W3" charset="0"/>
                <a:cs typeface="ヒラギノ角ゴ Pro W3" charset="0"/>
              </a:defRPr>
            </a:lvl5pPr>
            <a:lvl6pPr marL="457200" eaLnBrk="0" fontAlgn="base" hangingPunct="0">
              <a:spcBef>
                <a:spcPct val="50000"/>
              </a:spcBef>
              <a:spcAft>
                <a:spcPct val="0"/>
              </a:spcAft>
              <a:defRPr kumimoji="1" sz="2000" i="1">
                <a:solidFill>
                  <a:srgbClr val="FFFF00"/>
                </a:solidFill>
                <a:latin typeface="Arial" charset="0"/>
                <a:ea typeface="ヒラギノ角ゴ Pro W3" charset="0"/>
                <a:cs typeface="ヒラギノ角ゴ Pro W3" charset="0"/>
              </a:defRPr>
            </a:lvl6pPr>
            <a:lvl7pPr marL="914400" eaLnBrk="0" fontAlgn="base" hangingPunct="0">
              <a:spcBef>
                <a:spcPct val="50000"/>
              </a:spcBef>
              <a:spcAft>
                <a:spcPct val="0"/>
              </a:spcAft>
              <a:defRPr kumimoji="1" sz="2000" i="1">
                <a:solidFill>
                  <a:srgbClr val="FFFF00"/>
                </a:solidFill>
                <a:latin typeface="Arial" charset="0"/>
                <a:ea typeface="ヒラギノ角ゴ Pro W3" charset="0"/>
                <a:cs typeface="ヒラギノ角ゴ Pro W3" charset="0"/>
              </a:defRPr>
            </a:lvl7pPr>
            <a:lvl8pPr marL="1371600" eaLnBrk="0" fontAlgn="base" hangingPunct="0">
              <a:spcBef>
                <a:spcPct val="50000"/>
              </a:spcBef>
              <a:spcAft>
                <a:spcPct val="0"/>
              </a:spcAft>
              <a:defRPr kumimoji="1" sz="2000" i="1">
                <a:solidFill>
                  <a:srgbClr val="FFFF00"/>
                </a:solidFill>
                <a:latin typeface="Arial" charset="0"/>
                <a:ea typeface="ヒラギノ角ゴ Pro W3" charset="0"/>
                <a:cs typeface="ヒラギノ角ゴ Pro W3" charset="0"/>
              </a:defRPr>
            </a:lvl8pPr>
            <a:lvl9pPr marL="1828800" eaLnBrk="0" fontAlgn="base" hangingPunct="0">
              <a:spcBef>
                <a:spcPct val="50000"/>
              </a:spcBef>
              <a:spcAft>
                <a:spcPct val="0"/>
              </a:spcAft>
              <a:defRPr kumimoji="1" sz="2000" i="1">
                <a:solidFill>
                  <a:srgbClr val="FFFF00"/>
                </a:solidFill>
                <a:latin typeface="Arial" charset="0"/>
                <a:ea typeface="ヒラギノ角ゴ Pro W3" charset="0"/>
                <a:cs typeface="ヒラギノ角ゴ Pro W3" charset="0"/>
              </a:defRPr>
            </a:lvl9pPr>
          </a:lstStyle>
          <a:p>
            <a:pPr eaLnBrk="1" hangingPunct="1"/>
            <a:r>
              <a:rPr lang="en-US" dirty="0" err="1">
                <a:solidFill>
                  <a:srgbClr val="000000"/>
                </a:solidFill>
              </a:rPr>
              <a:t>Shoosmith</a:t>
            </a:r>
            <a:r>
              <a:rPr lang="en-US" dirty="0">
                <a:solidFill>
                  <a:srgbClr val="000000"/>
                </a:solidFill>
              </a:rPr>
              <a:t> et al. (2005)</a:t>
            </a:r>
          </a:p>
        </p:txBody>
      </p:sp>
      <p:sp>
        <p:nvSpPr>
          <p:cNvPr id="10" name="TextBox 9"/>
          <p:cNvSpPr txBox="1"/>
          <p:nvPr/>
        </p:nvSpPr>
        <p:spPr>
          <a:xfrm>
            <a:off x="1311768" y="67948"/>
            <a:ext cx="6538769" cy="584776"/>
          </a:xfrm>
          <a:prstGeom prst="rect">
            <a:avLst/>
          </a:prstGeom>
          <a:noFill/>
        </p:spPr>
        <p:txBody>
          <a:bodyPr wrap="none" rtlCol="0">
            <a:spAutoFit/>
          </a:bodyPr>
          <a:lstStyle/>
          <a:p>
            <a:r>
              <a:rPr lang="en-US" sz="3200" dirty="0" smtClean="0"/>
              <a:t>Components of WBTS: Florida Current</a:t>
            </a:r>
            <a:endParaRPr lang="en-US" sz="3200" dirty="0"/>
          </a:p>
        </p:txBody>
      </p:sp>
      <p:sp>
        <p:nvSpPr>
          <p:cNvPr id="3" name="TextBox 2"/>
          <p:cNvSpPr txBox="1"/>
          <p:nvPr/>
        </p:nvSpPr>
        <p:spPr>
          <a:xfrm>
            <a:off x="381000" y="905730"/>
            <a:ext cx="3332565" cy="1569660"/>
          </a:xfrm>
          <a:prstGeom prst="rect">
            <a:avLst/>
          </a:prstGeom>
          <a:noFill/>
        </p:spPr>
        <p:txBody>
          <a:bodyPr wrap="square" rtlCol="0">
            <a:spAutoFit/>
          </a:bodyPr>
          <a:lstStyle/>
          <a:p>
            <a:r>
              <a:rPr lang="en-US" sz="2400" dirty="0" smtClean="0"/>
              <a:t>Cable voltages have been calibrated to provide heat transport as well as volume transport.</a:t>
            </a:r>
            <a:endParaRPr lang="en-US" sz="2400" dirty="0"/>
          </a:p>
        </p:txBody>
      </p:sp>
      <p:pic>
        <p:nvPicPr>
          <p:cNvPr id="13" name="Picture 12"/>
          <p:cNvPicPr>
            <a:picLocks noChangeAspect="1"/>
          </p:cNvPicPr>
          <p:nvPr/>
        </p:nvPicPr>
        <p:blipFill>
          <a:blip r:embed="rId5"/>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44305204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515100" y="-7283450"/>
            <a:ext cx="22174200" cy="21424900"/>
          </a:xfrm>
          <a:prstGeom prst="rect">
            <a:avLst/>
          </a:prstGeom>
        </p:spPr>
      </p:pic>
      <p:pic>
        <p:nvPicPr>
          <p:cNvPr id="3" name="Picture 2"/>
          <p:cNvPicPr>
            <a:picLocks noChangeAspect="1"/>
          </p:cNvPicPr>
          <p:nvPr/>
        </p:nvPicPr>
        <p:blipFill>
          <a:blip r:embed="rId3"/>
          <a:stretch>
            <a:fillRect/>
          </a:stretch>
        </p:blipFill>
        <p:spPr>
          <a:xfrm>
            <a:off x="-6362700" y="-7131050"/>
            <a:ext cx="22174200" cy="21424900"/>
          </a:xfrm>
          <a:prstGeom prst="rect">
            <a:avLst/>
          </a:prstGeom>
        </p:spPr>
      </p:pic>
      <p:pic>
        <p:nvPicPr>
          <p:cNvPr id="4" name="Picture 3" descr="Johns_mocha_heat_tables_figs.tiff"/>
          <p:cNvPicPr>
            <a:picLocks noChangeAspect="1"/>
          </p:cNvPicPr>
          <p:nvPr/>
        </p:nvPicPr>
        <p:blipFill>
          <a:blip r:embed="rId4"/>
          <a:stretch>
            <a:fillRect/>
          </a:stretch>
        </p:blipFill>
        <p:spPr>
          <a:xfrm>
            <a:off x="197838" y="1308248"/>
            <a:ext cx="5209675" cy="5042296"/>
          </a:xfrm>
          <a:prstGeom prst="rect">
            <a:avLst/>
          </a:prstGeom>
        </p:spPr>
      </p:pic>
      <p:sp>
        <p:nvSpPr>
          <p:cNvPr id="5" name="TextBox 4"/>
          <p:cNvSpPr txBox="1"/>
          <p:nvPr/>
        </p:nvSpPr>
        <p:spPr>
          <a:xfrm>
            <a:off x="2028484" y="6298168"/>
            <a:ext cx="2181730" cy="400110"/>
          </a:xfrm>
          <a:prstGeom prst="rect">
            <a:avLst/>
          </a:prstGeom>
          <a:noFill/>
        </p:spPr>
        <p:txBody>
          <a:bodyPr wrap="none" rtlCol="0">
            <a:spAutoFit/>
          </a:bodyPr>
          <a:lstStyle/>
          <a:p>
            <a:r>
              <a:rPr kumimoji="1" lang="en-US" sz="2000" i="1" dirty="0">
                <a:solidFill>
                  <a:srgbClr val="000000"/>
                </a:solidFill>
                <a:latin typeface="Arial" charset="0"/>
                <a:ea typeface="ヒラギノ角ゴ Pro W3" charset="0"/>
                <a:cs typeface="ヒラギノ角ゴ Pro W3" charset="0"/>
              </a:rPr>
              <a:t>Johns et al, 2011</a:t>
            </a:r>
          </a:p>
        </p:txBody>
      </p:sp>
      <p:sp>
        <p:nvSpPr>
          <p:cNvPr id="8" name="TextBox 7"/>
          <p:cNvSpPr txBox="1"/>
          <p:nvPr/>
        </p:nvSpPr>
        <p:spPr>
          <a:xfrm>
            <a:off x="5527742" y="4091010"/>
            <a:ext cx="3487715" cy="2031325"/>
          </a:xfrm>
          <a:prstGeom prst="rect">
            <a:avLst/>
          </a:prstGeom>
          <a:noFill/>
        </p:spPr>
        <p:txBody>
          <a:bodyPr wrap="square" rtlCol="0">
            <a:spAutoFit/>
          </a:bodyPr>
          <a:lstStyle/>
          <a:p>
            <a:r>
              <a:rPr lang="en-US" dirty="0" smtClean="0"/>
              <a:t>Following Shoosmith et al (2005) the Florida Current heat transport is computed by multiplying the flow weighted temperature of the Florida Current with the volume transport using section data to derive a season climatology.</a:t>
            </a:r>
            <a:endParaRPr lang="en-US" dirty="0"/>
          </a:p>
        </p:txBody>
      </p:sp>
      <p:sp>
        <p:nvSpPr>
          <p:cNvPr id="10" name="TextBox 9"/>
          <p:cNvSpPr txBox="1"/>
          <p:nvPr/>
        </p:nvSpPr>
        <p:spPr>
          <a:xfrm>
            <a:off x="1120288" y="5106673"/>
            <a:ext cx="4083169" cy="646331"/>
          </a:xfrm>
          <a:prstGeom prst="rect">
            <a:avLst/>
          </a:prstGeom>
          <a:noFill/>
        </p:spPr>
        <p:txBody>
          <a:bodyPr wrap="none" rtlCol="0">
            <a:spAutoFit/>
          </a:bodyPr>
          <a:lstStyle/>
          <a:p>
            <a:r>
              <a:rPr lang="en-US" dirty="0" smtClean="0"/>
              <a:t>Mean Flow Weighted Temperature 19.4 C</a:t>
            </a:r>
          </a:p>
          <a:p>
            <a:r>
              <a:rPr lang="en-US" dirty="0" smtClean="0"/>
              <a:t>Seasonal amplitude 0.5 C</a:t>
            </a:r>
            <a:endParaRPr lang="en-US" dirty="0"/>
          </a:p>
        </p:txBody>
      </p:sp>
      <p:pic>
        <p:nvPicPr>
          <p:cNvPr id="9" name="Picture 8"/>
          <p:cNvPicPr>
            <a:picLocks noChangeAspect="1"/>
          </p:cNvPicPr>
          <p:nvPr/>
        </p:nvPicPr>
        <p:blipFill>
          <a:blip r:embed="rId5"/>
          <a:stretch>
            <a:fillRect/>
          </a:stretch>
        </p:blipFill>
        <p:spPr>
          <a:xfrm>
            <a:off x="8602134" y="6324601"/>
            <a:ext cx="541865" cy="533399"/>
          </a:xfrm>
          <a:prstGeom prst="rect">
            <a:avLst/>
          </a:prstGeom>
        </p:spPr>
      </p:pic>
      <p:sp>
        <p:nvSpPr>
          <p:cNvPr id="11" name="TextBox 10"/>
          <p:cNvSpPr txBox="1"/>
          <p:nvPr/>
        </p:nvSpPr>
        <p:spPr>
          <a:xfrm>
            <a:off x="1311768" y="67948"/>
            <a:ext cx="6538769" cy="584776"/>
          </a:xfrm>
          <a:prstGeom prst="rect">
            <a:avLst/>
          </a:prstGeom>
          <a:noFill/>
        </p:spPr>
        <p:txBody>
          <a:bodyPr wrap="none" rtlCol="0">
            <a:spAutoFit/>
          </a:bodyPr>
          <a:lstStyle/>
          <a:p>
            <a:r>
              <a:rPr lang="en-US" sz="3200" dirty="0" smtClean="0"/>
              <a:t>Components of WBTS: Florida Current</a:t>
            </a:r>
            <a:endParaRPr lang="en-US" sz="3200" dirty="0"/>
          </a:p>
        </p:txBody>
      </p:sp>
      <p:sp>
        <p:nvSpPr>
          <p:cNvPr id="6" name="TextBox 5"/>
          <p:cNvSpPr txBox="1"/>
          <p:nvPr/>
        </p:nvSpPr>
        <p:spPr>
          <a:xfrm>
            <a:off x="5714775" y="1149518"/>
            <a:ext cx="3146013" cy="2677656"/>
          </a:xfrm>
          <a:prstGeom prst="rect">
            <a:avLst/>
          </a:prstGeom>
          <a:noFill/>
        </p:spPr>
        <p:txBody>
          <a:bodyPr wrap="square" rtlCol="0">
            <a:spAutoFit/>
          </a:bodyPr>
          <a:lstStyle/>
          <a:p>
            <a:r>
              <a:rPr lang="en-US" sz="2800" dirty="0" smtClean="0"/>
              <a:t>Heat transport calibration further refined to include the effects of seasonally varying  temperature</a:t>
            </a:r>
            <a:endParaRPr lang="en-US" sz="2800" dirty="0"/>
          </a:p>
        </p:txBody>
      </p:sp>
    </p:spTree>
    <p:extLst>
      <p:ext uri="{BB962C8B-B14F-4D97-AF65-F5344CB8AC3E}">
        <p14:creationId xmlns:p14="http://schemas.microsoft.com/office/powerpoint/2010/main" val="13876391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srcRect b="24498"/>
          <a:stretch/>
        </p:blipFill>
        <p:spPr bwMode="auto">
          <a:xfrm>
            <a:off x="0" y="1544100"/>
            <a:ext cx="9144000" cy="3940906"/>
          </a:xfrm>
          <a:prstGeom prst="rect">
            <a:avLst/>
          </a:prstGeom>
          <a:noFill/>
          <a:ln w="9525">
            <a:noFill/>
            <a:miter lim="800000"/>
            <a:headEnd/>
            <a:tailEnd/>
          </a:ln>
        </p:spPr>
      </p:pic>
      <p:sp>
        <p:nvSpPr>
          <p:cNvPr id="4" name="TextBox 3"/>
          <p:cNvSpPr txBox="1"/>
          <p:nvPr/>
        </p:nvSpPr>
        <p:spPr>
          <a:xfrm>
            <a:off x="1088488" y="729143"/>
            <a:ext cx="6558842" cy="954107"/>
          </a:xfrm>
          <a:prstGeom prst="rect">
            <a:avLst/>
          </a:prstGeom>
          <a:noFill/>
        </p:spPr>
        <p:txBody>
          <a:bodyPr wrap="square" rtlCol="0">
            <a:spAutoFit/>
          </a:bodyPr>
          <a:lstStyle/>
          <a:p>
            <a:pPr algn="ctr"/>
            <a:r>
              <a:rPr lang="en-US" sz="2800" b="1" dirty="0" smtClean="0"/>
              <a:t>Florida Current Cable Voltages also calibrated to provide Salinity Transport</a:t>
            </a:r>
            <a:endParaRPr lang="en-US" sz="2800" b="1" dirty="0"/>
          </a:p>
        </p:txBody>
      </p:sp>
      <p:sp>
        <p:nvSpPr>
          <p:cNvPr id="5" name="TextBox 4"/>
          <p:cNvSpPr txBox="1"/>
          <p:nvPr/>
        </p:nvSpPr>
        <p:spPr>
          <a:xfrm>
            <a:off x="3177536" y="5483199"/>
            <a:ext cx="3070395" cy="400110"/>
          </a:xfrm>
          <a:prstGeom prst="rect">
            <a:avLst/>
          </a:prstGeom>
          <a:noFill/>
        </p:spPr>
        <p:txBody>
          <a:bodyPr wrap="none" rtlCol="0">
            <a:spAutoFit/>
          </a:bodyPr>
          <a:lstStyle/>
          <a:p>
            <a:r>
              <a:rPr kumimoji="1" lang="en-US" sz="2000" i="1" dirty="0" err="1">
                <a:solidFill>
                  <a:srgbClr val="000000"/>
                </a:solidFill>
                <a:latin typeface="Arial" charset="0"/>
                <a:ea typeface="ヒラギノ角ゴ Pro W3" charset="0"/>
                <a:cs typeface="ヒラギノ角ゴ Pro W3" charset="0"/>
              </a:rPr>
              <a:t>Szultz</a:t>
            </a:r>
            <a:r>
              <a:rPr kumimoji="1" lang="en-US" sz="2000" i="1" dirty="0">
                <a:solidFill>
                  <a:srgbClr val="000000"/>
                </a:solidFill>
                <a:latin typeface="Arial" charset="0"/>
                <a:ea typeface="ヒラギノ角ゴ Pro W3" charset="0"/>
                <a:cs typeface="ヒラギノ角ゴ Pro W3" charset="0"/>
              </a:rPr>
              <a:t> and Meinen, 2012</a:t>
            </a:r>
          </a:p>
        </p:txBody>
      </p:sp>
      <p:sp>
        <p:nvSpPr>
          <p:cNvPr id="6" name="TextBox 5"/>
          <p:cNvSpPr txBox="1"/>
          <p:nvPr/>
        </p:nvSpPr>
        <p:spPr>
          <a:xfrm>
            <a:off x="1311768" y="67948"/>
            <a:ext cx="5744506" cy="523220"/>
          </a:xfrm>
          <a:prstGeom prst="rect">
            <a:avLst/>
          </a:prstGeom>
          <a:noFill/>
        </p:spPr>
        <p:txBody>
          <a:bodyPr wrap="none" rtlCol="0">
            <a:spAutoFit/>
          </a:bodyPr>
          <a:lstStyle/>
          <a:p>
            <a:r>
              <a:rPr lang="en-US" sz="2800" dirty="0" smtClean="0"/>
              <a:t>Components of WBTS: Florida Current</a:t>
            </a:r>
            <a:endParaRPr lang="en-US" sz="2800" dirty="0"/>
          </a:p>
        </p:txBody>
      </p:sp>
      <p:pic>
        <p:nvPicPr>
          <p:cNvPr id="7" name="Picture 6"/>
          <p:cNvPicPr>
            <a:picLocks noChangeAspect="1"/>
          </p:cNvPicPr>
          <p:nvPr/>
        </p:nvPicPr>
        <p:blipFill>
          <a:blip r:embed="rId4"/>
          <a:stretch>
            <a:fillRect/>
          </a:stretch>
        </p:blipFill>
        <p:spPr>
          <a:xfrm>
            <a:off x="8602134" y="6324601"/>
            <a:ext cx="541865" cy="533399"/>
          </a:xfrm>
          <a:prstGeom prst="rect">
            <a:avLst/>
          </a:prstGeom>
        </p:spPr>
      </p:pic>
      <p:sp>
        <p:nvSpPr>
          <p:cNvPr id="8" name="TextBox 7"/>
          <p:cNvSpPr txBox="1"/>
          <p:nvPr/>
        </p:nvSpPr>
        <p:spPr>
          <a:xfrm>
            <a:off x="837299" y="6127015"/>
            <a:ext cx="7612932" cy="461665"/>
          </a:xfrm>
          <a:prstGeom prst="rect">
            <a:avLst/>
          </a:prstGeom>
          <a:noFill/>
        </p:spPr>
        <p:txBody>
          <a:bodyPr wrap="none" rtlCol="0">
            <a:spAutoFit/>
          </a:bodyPr>
          <a:lstStyle/>
          <a:p>
            <a:r>
              <a:rPr lang="en-US" sz="2400" dirty="0"/>
              <a:t>C</a:t>
            </a:r>
            <a:r>
              <a:rPr lang="en-US" sz="2400" dirty="0" smtClean="0"/>
              <a:t>ompounding the value of section and cable measurements</a:t>
            </a:r>
            <a:endParaRPr lang="en-US" sz="2400" dirty="0"/>
          </a:p>
        </p:txBody>
      </p:sp>
    </p:spTree>
    <p:extLst>
      <p:ext uri="{BB962C8B-B14F-4D97-AF65-F5344CB8AC3E}">
        <p14:creationId xmlns:p14="http://schemas.microsoft.com/office/powerpoint/2010/main" val="183945662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BTS_ObservationsMap.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730" y="3715827"/>
            <a:ext cx="7594600" cy="2401863"/>
          </a:xfrm>
          <a:prstGeom prst="rect">
            <a:avLst/>
          </a:prstGeom>
        </p:spPr>
      </p:pic>
      <p:sp>
        <p:nvSpPr>
          <p:cNvPr id="5" name="TextBox 4"/>
          <p:cNvSpPr txBox="1"/>
          <p:nvPr/>
        </p:nvSpPr>
        <p:spPr>
          <a:xfrm>
            <a:off x="323613" y="1130504"/>
            <a:ext cx="8391562" cy="2585323"/>
          </a:xfrm>
          <a:prstGeom prst="rect">
            <a:avLst/>
          </a:prstGeom>
          <a:noFill/>
        </p:spPr>
        <p:txBody>
          <a:bodyPr wrap="square" rtlCol="0">
            <a:spAutoFit/>
          </a:bodyPr>
          <a:lstStyle/>
          <a:p>
            <a:pPr algn="just" eaLnBrk="0" hangingPunct="0">
              <a:tabLst>
                <a:tab pos="180975" algn="l"/>
                <a:tab pos="457200" algn="l"/>
              </a:tabLst>
            </a:pPr>
            <a:r>
              <a:rPr lang="en-US" sz="2400" b="1" dirty="0" smtClean="0">
                <a:solidFill>
                  <a:srgbClr val="000000"/>
                </a:solidFill>
                <a:effectLst>
                  <a:outerShdw blurRad="38100" dist="38100" dir="2700000" algn="tl">
                    <a:srgbClr val="000000"/>
                  </a:outerShdw>
                </a:effectLst>
                <a:latin typeface="Times New Roman"/>
                <a:ea typeface="Times" charset="0"/>
                <a:cs typeface="Times New Roman"/>
              </a:rPr>
              <a:t>Deep Western Boundary Current (cold deep limb)</a:t>
            </a:r>
          </a:p>
          <a:p>
            <a:pPr algn="just" eaLnBrk="0" hangingPunct="0">
              <a:buFont typeface="Arial"/>
              <a:buChar char="•"/>
              <a:tabLst>
                <a:tab pos="180975" algn="l"/>
                <a:tab pos="457200" algn="l"/>
              </a:tabLst>
            </a:pPr>
            <a:r>
              <a:rPr lang="en-US" sz="2400" dirty="0" smtClean="0">
                <a:solidFill>
                  <a:srgbClr val="000000"/>
                </a:solidFill>
                <a:effectLst>
                  <a:outerShdw blurRad="38100" dist="38100" dir="2700000" algn="tl">
                    <a:srgbClr val="000000"/>
                  </a:outerShdw>
                </a:effectLst>
                <a:latin typeface="Times New Roman"/>
                <a:ea typeface="Times" charset="0"/>
                <a:cs typeface="Times New Roman"/>
              </a:rPr>
              <a:t>Continuous time series of the volume transport using  a line of PIES/CPIES moorings - </a:t>
            </a:r>
            <a:r>
              <a:rPr lang="en-US" sz="2400" i="1" dirty="0" smtClean="0">
                <a:solidFill>
                  <a:srgbClr val="000000"/>
                </a:solidFill>
                <a:effectLst>
                  <a:outerShdw blurRad="38100" dist="38100" dir="2700000" algn="tl">
                    <a:srgbClr val="000000"/>
                  </a:outerShdw>
                </a:effectLst>
                <a:latin typeface="Times New Roman"/>
                <a:ea typeface="Times" charset="0"/>
                <a:cs typeface="Times New Roman"/>
              </a:rPr>
              <a:t>Observations began in 2004</a:t>
            </a:r>
          </a:p>
          <a:p>
            <a:pPr algn="just" eaLnBrk="0" hangingPunct="0">
              <a:buFont typeface="Arial"/>
              <a:buChar char="•"/>
              <a:tabLst>
                <a:tab pos="180975" algn="l"/>
                <a:tab pos="457200" algn="l"/>
              </a:tabLst>
            </a:pPr>
            <a:endParaRPr lang="en-US" sz="2400" dirty="0" smtClean="0">
              <a:solidFill>
                <a:srgbClr val="000000"/>
              </a:solidFill>
              <a:effectLst>
                <a:outerShdw blurRad="38100" dist="38100" dir="2700000" algn="tl">
                  <a:srgbClr val="000000"/>
                </a:outerShdw>
              </a:effectLst>
              <a:latin typeface="Times New Roman"/>
              <a:ea typeface="Times" charset="0"/>
              <a:cs typeface="Times New Roman"/>
            </a:endParaRPr>
          </a:p>
          <a:p>
            <a:pPr algn="just" eaLnBrk="0" hangingPunct="0">
              <a:buFont typeface="Arial"/>
              <a:buChar char="•"/>
              <a:tabLst>
                <a:tab pos="180975" algn="l"/>
                <a:tab pos="457200" algn="l"/>
              </a:tabLst>
            </a:pPr>
            <a:r>
              <a:rPr lang="en-US" sz="2400" dirty="0" smtClean="0">
                <a:solidFill>
                  <a:srgbClr val="000000"/>
                </a:solidFill>
                <a:effectLst>
                  <a:outerShdw blurRad="38100" dist="38100" dir="2700000" algn="tl">
                    <a:srgbClr val="000000"/>
                  </a:outerShdw>
                </a:effectLst>
                <a:latin typeface="Times New Roman"/>
                <a:ea typeface="Times" charset="0"/>
                <a:cs typeface="Times New Roman"/>
              </a:rPr>
              <a:t>Regular ship sections of velocity and water properties (CTDO</a:t>
            </a:r>
            <a:r>
              <a:rPr lang="en-US" sz="2400" baseline="-25000" dirty="0" smtClean="0">
                <a:solidFill>
                  <a:srgbClr val="000000"/>
                </a:solidFill>
                <a:effectLst>
                  <a:outerShdw blurRad="38100" dist="38100" dir="2700000" algn="tl">
                    <a:srgbClr val="000000"/>
                  </a:outerShdw>
                </a:effectLst>
                <a:latin typeface="Times New Roman"/>
                <a:ea typeface="Times" charset="0"/>
                <a:cs typeface="Times New Roman"/>
              </a:rPr>
              <a:t>2</a:t>
            </a:r>
            <a:r>
              <a:rPr lang="en-US" sz="2400" dirty="0" smtClean="0">
                <a:solidFill>
                  <a:srgbClr val="000000"/>
                </a:solidFill>
                <a:effectLst>
                  <a:outerShdw blurRad="38100" dist="38100" dir="2700000" algn="tl">
                    <a:srgbClr val="000000"/>
                  </a:outerShdw>
                </a:effectLst>
                <a:latin typeface="Times New Roman"/>
                <a:ea typeface="Times" charset="0"/>
                <a:cs typeface="Times New Roman"/>
              </a:rPr>
              <a:t>/LADCP) - </a:t>
            </a:r>
            <a:r>
              <a:rPr lang="en-US" sz="2400" i="1" dirty="0" smtClean="0">
                <a:solidFill>
                  <a:srgbClr val="000000"/>
                </a:solidFill>
                <a:effectLst>
                  <a:outerShdw blurRad="38100" dist="38100" dir="2700000" algn="tl">
                    <a:srgbClr val="000000"/>
                  </a:outerShdw>
                </a:effectLst>
                <a:latin typeface="Times New Roman"/>
                <a:ea typeface="Times" charset="0"/>
                <a:cs typeface="Times New Roman"/>
              </a:rPr>
              <a:t>Observations began in 1984</a:t>
            </a:r>
          </a:p>
          <a:p>
            <a:endParaRPr lang="en-US" dirty="0"/>
          </a:p>
        </p:txBody>
      </p:sp>
      <p:sp>
        <p:nvSpPr>
          <p:cNvPr id="4" name="TextBox 3"/>
          <p:cNvSpPr txBox="1"/>
          <p:nvPr/>
        </p:nvSpPr>
        <p:spPr>
          <a:xfrm>
            <a:off x="2651446" y="329558"/>
            <a:ext cx="3817071" cy="584776"/>
          </a:xfrm>
          <a:prstGeom prst="rect">
            <a:avLst/>
          </a:prstGeom>
          <a:noFill/>
        </p:spPr>
        <p:txBody>
          <a:bodyPr wrap="none" rtlCol="0">
            <a:spAutoFit/>
          </a:bodyPr>
          <a:lstStyle/>
          <a:p>
            <a:r>
              <a:rPr lang="en-US" sz="3200" dirty="0" smtClean="0"/>
              <a:t>Components of WBTS</a:t>
            </a:r>
            <a:endParaRPr lang="en-US" sz="3200" dirty="0"/>
          </a:p>
        </p:txBody>
      </p:sp>
      <p:pic>
        <p:nvPicPr>
          <p:cNvPr id="6" name="Picture 5"/>
          <p:cNvPicPr>
            <a:picLocks noChangeAspect="1"/>
          </p:cNvPicPr>
          <p:nvPr/>
        </p:nvPicPr>
        <p:blipFill>
          <a:blip r:embed="rId4"/>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60870433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1_van_sebille_etal_2011JC007171_ 3.eps"/>
          <p:cNvPicPr>
            <a:picLocks noChangeAspect="1"/>
          </p:cNvPicPr>
          <p:nvPr/>
        </p:nvPicPr>
        <p:blipFill rotWithShape="1">
          <a:blip r:embed="rId3">
            <a:extLst>
              <a:ext uri="{28A0092B-C50C-407E-A947-70E740481C1C}">
                <a14:useLocalDpi xmlns:a14="http://schemas.microsoft.com/office/drawing/2010/main" val="0"/>
              </a:ext>
            </a:extLst>
          </a:blip>
          <a:srcRect l="19263" t="6900" r="19412" b="59328"/>
          <a:stretch/>
        </p:blipFill>
        <p:spPr>
          <a:xfrm>
            <a:off x="24315" y="809492"/>
            <a:ext cx="8732451" cy="5887168"/>
          </a:xfrm>
          <a:prstGeom prst="rect">
            <a:avLst/>
          </a:prstGeom>
        </p:spPr>
      </p:pic>
      <p:sp>
        <p:nvSpPr>
          <p:cNvPr id="2" name="TextBox 1"/>
          <p:cNvSpPr txBox="1"/>
          <p:nvPr/>
        </p:nvSpPr>
        <p:spPr>
          <a:xfrm>
            <a:off x="3444031" y="6442265"/>
            <a:ext cx="2732975" cy="400110"/>
          </a:xfrm>
          <a:prstGeom prst="rect">
            <a:avLst/>
          </a:prstGeom>
          <a:noFill/>
        </p:spPr>
        <p:txBody>
          <a:bodyPr wrap="none" rtlCol="0">
            <a:spAutoFit/>
          </a:bodyPr>
          <a:lstStyle/>
          <a:p>
            <a:r>
              <a:rPr kumimoji="1" lang="en-US" sz="2000" i="1" dirty="0">
                <a:solidFill>
                  <a:srgbClr val="000000"/>
                </a:solidFill>
                <a:latin typeface="Arial" charset="0"/>
                <a:ea typeface="ヒラギノ角ゴ Pro W3" charset="0"/>
                <a:cs typeface="ヒラギノ角ゴ Pro W3" charset="0"/>
              </a:rPr>
              <a:t>van</a:t>
            </a:r>
            <a:r>
              <a:rPr lang="en-US" dirty="0" smtClean="0"/>
              <a:t> </a:t>
            </a:r>
            <a:r>
              <a:rPr kumimoji="1" lang="en-US" sz="2000" i="1" dirty="0" err="1" smtClean="0">
                <a:solidFill>
                  <a:srgbClr val="000000"/>
                </a:solidFill>
                <a:latin typeface="Arial" charset="0"/>
                <a:ea typeface="ヒラギノ角ゴ Pro W3" charset="0"/>
                <a:cs typeface="ヒラギノ角ゴ Pro W3" charset="0"/>
              </a:rPr>
              <a:t>Sebille</a:t>
            </a:r>
            <a:r>
              <a:rPr kumimoji="1" lang="en-US" sz="2000" i="1" dirty="0" smtClean="0">
                <a:solidFill>
                  <a:srgbClr val="000000"/>
                </a:solidFill>
                <a:latin typeface="Arial" charset="0"/>
                <a:ea typeface="ヒラギノ角ゴ Pro W3" charset="0"/>
                <a:cs typeface="ヒラギノ角ゴ Pro W3" charset="0"/>
              </a:rPr>
              <a:t> et al, 2011</a:t>
            </a:r>
            <a:endParaRPr kumimoji="1" lang="en-US" sz="2000" i="1" dirty="0">
              <a:solidFill>
                <a:srgbClr val="000000"/>
              </a:solidFill>
              <a:latin typeface="Arial" charset="0"/>
              <a:ea typeface="ヒラギノ角ゴ Pro W3" charset="0"/>
              <a:cs typeface="ヒラギノ角ゴ Pro W3" charset="0"/>
            </a:endParaRPr>
          </a:p>
        </p:txBody>
      </p:sp>
      <p:sp>
        <p:nvSpPr>
          <p:cNvPr id="5" name="TextBox 4"/>
          <p:cNvSpPr txBox="1"/>
          <p:nvPr/>
        </p:nvSpPr>
        <p:spPr>
          <a:xfrm>
            <a:off x="359411" y="509746"/>
            <a:ext cx="8281835" cy="369332"/>
          </a:xfrm>
          <a:prstGeom prst="rect">
            <a:avLst/>
          </a:prstGeom>
          <a:noFill/>
        </p:spPr>
        <p:txBody>
          <a:bodyPr wrap="none" rtlCol="0">
            <a:spAutoFit/>
          </a:bodyPr>
          <a:lstStyle/>
          <a:p>
            <a:r>
              <a:rPr lang="en-US" dirty="0" smtClean="0"/>
              <a:t>Deep Western Boundary Current Variability at the Depth of Classic Labrador Sea Water</a:t>
            </a:r>
            <a:endParaRPr lang="en-US" dirty="0"/>
          </a:p>
        </p:txBody>
      </p:sp>
      <p:sp>
        <p:nvSpPr>
          <p:cNvPr id="6" name="TextBox 5"/>
          <p:cNvSpPr txBox="1"/>
          <p:nvPr/>
        </p:nvSpPr>
        <p:spPr>
          <a:xfrm>
            <a:off x="2037426" y="37170"/>
            <a:ext cx="5079235" cy="584776"/>
          </a:xfrm>
          <a:prstGeom prst="rect">
            <a:avLst/>
          </a:prstGeom>
          <a:noFill/>
        </p:spPr>
        <p:txBody>
          <a:bodyPr wrap="none" rtlCol="0">
            <a:spAutoFit/>
          </a:bodyPr>
          <a:lstStyle/>
          <a:p>
            <a:r>
              <a:rPr lang="en-US" sz="3200" dirty="0" smtClean="0"/>
              <a:t>Components of WBTS: DWBC</a:t>
            </a:r>
            <a:endParaRPr lang="en-US" sz="3200" dirty="0"/>
          </a:p>
        </p:txBody>
      </p:sp>
      <p:pic>
        <p:nvPicPr>
          <p:cNvPr id="7" name="Picture 6"/>
          <p:cNvPicPr>
            <a:picLocks noChangeAspect="1"/>
          </p:cNvPicPr>
          <p:nvPr/>
        </p:nvPicPr>
        <p:blipFill>
          <a:blip r:embed="rId4"/>
          <a:stretch>
            <a:fillRect/>
          </a:stretch>
        </p:blipFill>
        <p:spPr>
          <a:xfrm>
            <a:off x="8602134" y="6324601"/>
            <a:ext cx="541865" cy="533399"/>
          </a:xfrm>
          <a:prstGeom prst="rect">
            <a:avLst/>
          </a:prstGeom>
        </p:spPr>
      </p:pic>
    </p:spTree>
    <p:extLst>
      <p:ext uri="{BB962C8B-B14F-4D97-AF65-F5344CB8AC3E}">
        <p14:creationId xmlns:p14="http://schemas.microsoft.com/office/powerpoint/2010/main" val="368134225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2113</TotalTime>
  <Words>5941</Words>
  <Application>Microsoft Macintosh PowerPoint</Application>
  <PresentationFormat>On-screen Show (4:3)</PresentationFormat>
  <Paragraphs>472</Paragraphs>
  <Slides>46</Slides>
  <Notes>34</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Western Boundary Time Series: </vt:lpstr>
      <vt:lpstr>WBTS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Extension of WBTS: RAPID/MOCHA 26.5°N Array</vt:lpstr>
      <vt:lpstr>MOC Highlights</vt:lpstr>
      <vt:lpstr>PowerPoint Presentation</vt:lpstr>
      <vt:lpstr>PowerPoint Presentation</vt:lpstr>
      <vt:lpstr>PowerPoint Presentation</vt:lpstr>
      <vt:lpstr>PowerPoint Presentation</vt:lpstr>
      <vt:lpstr>PowerPoint Presentation</vt:lpstr>
      <vt:lpstr>WBTS data used for Climate Assessments</vt:lpstr>
      <vt:lpstr>PowerPoint Presentation</vt:lpstr>
      <vt:lpstr>Impacts: Anthropogenic Carbon transports</vt:lpstr>
      <vt:lpstr>PowerPoint Presentation</vt:lpstr>
      <vt:lpstr>Florida Current and Gulf Stream Effect on Sea Level along east U.S. coast</vt:lpstr>
      <vt:lpstr>PowerPoint Presentation</vt:lpstr>
      <vt:lpstr>PowerPoint Presentation</vt:lpstr>
      <vt:lpstr>PowerPoint Presentation</vt:lpstr>
      <vt:lpstr>Summary of Increased Understanding of MOC from Rapid/MOCHA/WBTS</vt:lpstr>
      <vt:lpstr>PowerPoint Presentation</vt:lpstr>
      <vt:lpstr>Future Directions: Florida Current Warming and steric impacts of Sea Level </vt:lpstr>
      <vt:lpstr>Future of Rapid Array</vt:lpstr>
      <vt:lpstr>PowerPoint Presentation</vt:lpstr>
      <vt:lpstr>PowerPoint Presentation</vt:lpstr>
      <vt:lpstr>Future Technology:  ABIISS Adaptable Bottom Instrument Information Shuttle System</vt:lpstr>
      <vt:lpstr>PowerPoint Presentation</vt:lpstr>
      <vt:lpstr>Future Science Questions</vt:lpstr>
      <vt:lpstr>PowerPoint Presentation</vt:lpstr>
      <vt:lpstr>Thank you!</vt:lpstr>
      <vt:lpstr>Partners and Stakeholders</vt:lpstr>
      <vt:lpstr>STRENGTHS</vt:lpstr>
      <vt:lpstr>WEAKNESSES</vt:lpstr>
      <vt:lpstr>OPPORTUNITIES</vt:lpstr>
      <vt:lpstr>THREATS</vt:lpstr>
      <vt:lpstr>Publications</vt:lpstr>
      <vt:lpstr>Budget</vt:lpstr>
      <vt:lpstr>PowerPoint Presentation</vt:lpstr>
    </vt:vector>
  </TitlesOfParts>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Slide/title etc</dc:title>
  <dc:creator>Molly Baringer</dc:creator>
  <cp:lastModifiedBy>Molly Baringer</cp:lastModifiedBy>
  <cp:revision>182</cp:revision>
  <cp:lastPrinted>2017-10-18T02:26:06Z</cp:lastPrinted>
  <dcterms:created xsi:type="dcterms:W3CDTF">2017-10-16T19:40:24Z</dcterms:created>
  <dcterms:modified xsi:type="dcterms:W3CDTF">2017-10-18T13:05:47Z</dcterms:modified>
</cp:coreProperties>
</file>