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72" r:id="rId6"/>
    <p:sldId id="271" r:id="rId7"/>
    <p:sldId id="273" r:id="rId8"/>
    <p:sldId id="274" r:id="rId9"/>
    <p:sldId id="280" r:id="rId10"/>
    <p:sldId id="281" r:id="rId11"/>
    <p:sldId id="282" r:id="rId12"/>
    <p:sldId id="264" r:id="rId13"/>
    <p:sldId id="276" r:id="rId14"/>
    <p:sldId id="258" r:id="rId15"/>
    <p:sldId id="259" r:id="rId16"/>
    <p:sldId id="261" r:id="rId17"/>
    <p:sldId id="284" r:id="rId18"/>
    <p:sldId id="283" r:id="rId19"/>
    <p:sldId id="262" r:id="rId20"/>
    <p:sldId id="286" r:id="rId21"/>
    <p:sldId id="285" r:id="rId22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2" autoAdjust="0"/>
  </p:normalViewPr>
  <p:slideViewPr>
    <p:cSldViewPr>
      <p:cViewPr>
        <p:scale>
          <a:sx n="80" d="100"/>
          <a:sy n="80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2365B311-7A73-4F78-9F19-64468CB6ED93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22A2BEC-0C2F-40D3-A2F8-7D5184490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A2BEC-0C2F-40D3-A2F8-7D51844908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84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EAF595-FE33-4095-934B-C1C4076165F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3F8128-957E-4F4A-8E6B-B2806DDA7CE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AOML’s </a:t>
            </a:r>
            <a:b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Time &amp; Delayed Mode XBT Quality Control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3567" y="5068669"/>
            <a:ext cx="2647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Yeun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-Ho C.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Daneshzadeh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Yeun-ho.chong@noaa.gov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33400" y="5859463"/>
            <a:ext cx="8555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chemeClr val="bg1"/>
                </a:solidFill>
                <a:latin typeface="Calibri" pitchFamily="34" charset="0"/>
              </a:rPr>
              <a:t>2012 Meeting of the Joint IODE-JCOMM Steering Group for the GTSPP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chemeClr val="bg1"/>
                </a:solidFill>
                <a:latin typeface="Calibri" pitchFamily="34" charset="0"/>
              </a:rPr>
              <a:t>16 - 20 April 2012, Oostende, Belgium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17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no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6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352800" y="6599238"/>
            <a:ext cx="57483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alibri" pitchFamily="34" charset="0"/>
              </a:rPr>
              <a:t>Joint IODE-JCOMM Steering Group for the GTSPP, Oostende, 2012</a:t>
            </a:r>
          </a:p>
        </p:txBody>
      </p:sp>
      <p:pic>
        <p:nvPicPr>
          <p:cNvPr id="13316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VQC_b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311275"/>
            <a:ext cx="7399337" cy="505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sp>
        <p:nvSpPr>
          <p:cNvPr id="11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Visual Quality Control for RT XBT Data</a:t>
            </a:r>
          </a:p>
        </p:txBody>
      </p:sp>
      <p:pic>
        <p:nvPicPr>
          <p:cNvPr id="8" name="Picture 9" descr="no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8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352800" y="6599238"/>
            <a:ext cx="57483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latin typeface="Calibri" pitchFamily="34" charset="0"/>
              </a:rPr>
              <a:t>Joint </a:t>
            </a:r>
            <a:r>
              <a:rPr lang="en-US" altLang="en-US" sz="1400" dirty="0" smtClean="0">
                <a:solidFill>
                  <a:schemeClr val="bg1"/>
                </a:solidFill>
                <a:latin typeface="Calibri" pitchFamily="34" charset="0"/>
              </a:rPr>
              <a:t>IODE-JCMM </a:t>
            </a:r>
            <a:r>
              <a:rPr lang="en-US" altLang="en-US" sz="1400" dirty="0">
                <a:solidFill>
                  <a:schemeClr val="bg1"/>
                </a:solidFill>
                <a:latin typeface="Calibri" pitchFamily="34" charset="0"/>
              </a:rPr>
              <a:t>Steering Group for the GTSPP, Oostende, 2012</a:t>
            </a:r>
          </a:p>
        </p:txBody>
      </p:sp>
      <p:pic>
        <p:nvPicPr>
          <p:cNvPr id="14340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Visual Quality Control for RT XBT Data</a:t>
            </a:r>
          </a:p>
        </p:txBody>
      </p:sp>
      <p:pic>
        <p:nvPicPr>
          <p:cNvPr id="14344" name="Picture 9" descr="VQC_bu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311275"/>
            <a:ext cx="7397750" cy="505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8" name="Picture 9" descr="no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AOML: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Flow for DM XBT data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86200" y="155448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0066"/>
                </a:solidFill>
                <a:cs typeface="Times New Roman" pitchFamily="18" charset="0"/>
              </a:rPr>
              <a:t>●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comes from the rider via e-mail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or in cd.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(ax7, ax8, ax10, ax18, ax25, ax97)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66"/>
                </a:solidFill>
                <a:cs typeface="Times New Roman" pitchFamily="18" charset="0"/>
              </a:rPr>
              <a:t>●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comes from the rider via e-mail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or ftp downloaded. (ax1, ax2, ax20)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000066"/>
                </a:solidFill>
                <a:cs typeface="Times New Roman" pitchFamily="18" charset="0"/>
              </a:rPr>
              <a:t>●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comes from the rider via e-mail.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(mx1, mx2, mx4)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31119" y="4953000"/>
            <a:ext cx="4519238" cy="1016382"/>
            <a:chOff x="2030448" y="4846036"/>
            <a:chExt cx="5197124" cy="1016382"/>
          </a:xfrm>
        </p:grpSpPr>
        <p:pic>
          <p:nvPicPr>
            <p:cNvPr id="1028" name="Picture 4" descr="C:\Documents and Settings\yeun-ho.chong\Local Settings\Temporary Internet Files\Content.IE5\QNWT6PGV\MC900442168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0448" y="4846036"/>
              <a:ext cx="945163" cy="945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Program Files\Microsoft Office\MEDIA\CAGCAT10\j0205466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1" y="4876800"/>
              <a:ext cx="990600" cy="985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4244340" y="5301735"/>
              <a:ext cx="1295400" cy="461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79771" y="5105400"/>
              <a:ext cx="1447801" cy="6096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AOML</a:t>
              </a:r>
              <a:endParaRPr lang="en-US" sz="2000" dirty="0"/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11" name="Picture 2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3532421" cy="4163717"/>
          </a:xfrm>
          <a:prstGeom prst="rect">
            <a:avLst/>
          </a:prstGeom>
        </p:spPr>
      </p:pic>
      <p:pic>
        <p:nvPicPr>
          <p:cNvPr id="15" name="Picture 9" descr="noa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352800" y="6599238"/>
            <a:ext cx="57483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alibri" pitchFamily="34" charset="0"/>
              </a:rPr>
              <a:t>Joint IODE-JCOMM Steering Group for the GTSPP, Oostende, 2012</a:t>
            </a:r>
          </a:p>
        </p:txBody>
      </p:sp>
      <p:pic>
        <p:nvPicPr>
          <p:cNvPr id="6148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Quality Control for DM XBT Data</a:t>
            </a:r>
          </a:p>
        </p:txBody>
      </p:sp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304800" y="1143000"/>
            <a:ext cx="86106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          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AOML DM QC </a:t>
            </a:r>
            <a:r>
              <a:rPr lang="en-US" altLang="en-US" sz="2800" dirty="0">
                <a:latin typeface="Calibri" pitchFamily="34" charset="0"/>
                <a:cs typeface="Calibri" panose="020F0502020204030204" pitchFamily="34" charset="0"/>
              </a:rPr>
              <a:t>Tests:</a:t>
            </a:r>
          </a:p>
          <a:p>
            <a:pPr eaLnBrk="1" hangingPunct="1"/>
            <a:endParaRPr lang="en-US" altLang="en-US" sz="2800" dirty="0">
              <a:latin typeface="Calibri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Location check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Date/Time increasing check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Speed check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alt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Levitus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2009 Climatology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Local Climatology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Duplicate check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Waterfall check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	</a:t>
            </a:r>
            <a:endParaRPr lang="en-US" altLang="en-US" sz="2800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7" name="Picture 9" descr="no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 Thresholds and Values used 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● </a:t>
            </a:r>
            <a:r>
              <a:rPr lang="en-US" sz="2800" dirty="0" smtClean="0">
                <a:latin typeface="+mj-lt"/>
              </a:rPr>
              <a:t>Speed check : distances between drops more than 60    km or  speed more than 20 m/s.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● </a:t>
            </a:r>
            <a:r>
              <a:rPr lang="en-US" sz="2800" dirty="0" smtClean="0">
                <a:latin typeface="+mj-lt"/>
              </a:rPr>
              <a:t>Duplicate check : </a:t>
            </a:r>
            <a:r>
              <a:rPr lang="en-US" sz="2800" dirty="0" err="1" smtClean="0">
                <a:latin typeface="+mj-lt"/>
              </a:rPr>
              <a:t>lon</a:t>
            </a:r>
            <a:r>
              <a:rPr lang="en-US" sz="2800" dirty="0" smtClean="0">
                <a:latin typeface="+mj-lt"/>
              </a:rPr>
              <a:t> &lt; 0.07 </a:t>
            </a:r>
            <a:r>
              <a:rPr lang="en-US" sz="2800" baseline="30000" dirty="0" smtClean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 &amp; </a:t>
            </a:r>
            <a:r>
              <a:rPr lang="en-US" sz="2800" dirty="0" err="1" smtClean="0">
                <a:latin typeface="+mj-lt"/>
              </a:rPr>
              <a:t>lat</a:t>
            </a:r>
            <a:r>
              <a:rPr lang="en-US" sz="2800" dirty="0" smtClean="0">
                <a:latin typeface="+mj-lt"/>
              </a:rPr>
              <a:t> &lt; 0.07 </a:t>
            </a:r>
            <a:r>
              <a:rPr lang="en-US" sz="2800" baseline="30000" dirty="0" smtClean="0">
                <a:latin typeface="+mj-lt"/>
              </a:rPr>
              <a:t>o</a:t>
            </a:r>
            <a:r>
              <a:rPr lang="en-US" sz="2800" dirty="0" smtClean="0">
                <a:latin typeface="+mj-lt"/>
              </a:rPr>
              <a:t> &amp; time  &lt; 2 min.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● </a:t>
            </a:r>
            <a:r>
              <a:rPr lang="en-US" sz="2800" dirty="0" smtClean="0">
                <a:latin typeface="+mj-lt"/>
              </a:rPr>
              <a:t>Local climatology : nearest 25 profiles within +/- 45 days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66"/>
                </a:solidFill>
                <a:latin typeface="+mj-lt"/>
                <a:cs typeface="Times New Roman" pitchFamily="18" charset="0"/>
              </a:rPr>
              <a:t>● </a:t>
            </a:r>
            <a:r>
              <a:rPr lang="en-US" sz="2800" dirty="0" err="1" smtClean="0">
                <a:latin typeface="+mj-lt"/>
              </a:rPr>
              <a:t>Levitus</a:t>
            </a:r>
            <a:r>
              <a:rPr lang="en-US" sz="2800" dirty="0" smtClean="0">
                <a:latin typeface="+mj-lt"/>
              </a:rPr>
              <a:t> 2009 climatology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000066"/>
                </a:solidFill>
                <a:cs typeface="Times New Roman" pitchFamily="18" charset="0"/>
              </a:rPr>
              <a:t>● </a:t>
            </a:r>
            <a:r>
              <a:rPr lang="en-US" altLang="en-US" sz="2800" dirty="0" smtClean="0">
                <a:latin typeface="+mj-lt"/>
              </a:rPr>
              <a:t>Waterfall plot for consistency</a:t>
            </a:r>
            <a:endParaRPr lang="en-US" sz="2800" dirty="0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6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>
          <a:xfrm>
            <a:off x="71438" y="381000"/>
            <a:ext cx="8539162" cy="533400"/>
          </a:xfrm>
          <a:prstGeom prst="rect">
            <a:avLst/>
          </a:prstGeom>
          <a:noFill/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Quality Control for DM XBT Data</a:t>
            </a:r>
          </a:p>
        </p:txBody>
      </p:sp>
      <p:pic>
        <p:nvPicPr>
          <p:cNvPr id="9" name="Picture 9" descr="no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DM Typical Problems :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050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2400" dirty="0" smtClean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Premature launch error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Temperature offset error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Wire break(stretch) error or touching side of      	ship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Spike error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frequency error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●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Just no good profile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6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>
          <a:xfrm>
            <a:off x="71438" y="381000"/>
            <a:ext cx="8539162" cy="533400"/>
          </a:xfrm>
          <a:prstGeom prst="rect">
            <a:avLst/>
          </a:prstGeom>
          <a:noFill/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Quality Control for DM XBT Data</a:t>
            </a:r>
          </a:p>
        </p:txBody>
      </p:sp>
      <p:pic>
        <p:nvPicPr>
          <p:cNvPr id="9" name="Picture 9" descr="no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DM Temperature Offset Examples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13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>
          <a:xfrm>
            <a:off x="71438" y="381000"/>
            <a:ext cx="8539162" cy="533400"/>
          </a:xfrm>
          <a:prstGeom prst="rect">
            <a:avLst/>
          </a:prstGeom>
          <a:noFill/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Quality Control for DM XBT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1055" y="1641146"/>
            <a:ext cx="3809999" cy="4490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26367"/>
            <a:ext cx="3638276" cy="3664833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7162800" y="2590800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noa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DM Pre-mature Launch &amp; other errors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13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>
          <a:xfrm>
            <a:off x="71438" y="381000"/>
            <a:ext cx="8539162" cy="533400"/>
          </a:xfrm>
          <a:prstGeom prst="rect">
            <a:avLst/>
          </a:prstGeom>
          <a:noFill/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Quality Control for DM XBT Data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919" y="1711682"/>
            <a:ext cx="3962400" cy="4501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3026" y="2124974"/>
            <a:ext cx="4097547" cy="381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59889" y="6031468"/>
            <a:ext cx="2533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malfunction in Tube #6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9" descr="noa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     DM Examples of bad profiles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Temperature offset            Just no good profile                   High frequency                             Leakage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" t="22405" r="51791" b="52123"/>
          <a:stretch/>
        </p:blipFill>
        <p:spPr>
          <a:xfrm rot="5400000">
            <a:off x="321291" y="2808595"/>
            <a:ext cx="2487304" cy="1746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50895" r="51804" b="25000"/>
          <a:stretch/>
        </p:blipFill>
        <p:spPr>
          <a:xfrm rot="5400000">
            <a:off x="2250191" y="2907237"/>
            <a:ext cx="2438401" cy="16531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9" t="73683" r="3577" b="2387"/>
          <a:stretch/>
        </p:blipFill>
        <p:spPr>
          <a:xfrm rot="5400000">
            <a:off x="6172199" y="2819400"/>
            <a:ext cx="2473657" cy="16411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" y="5334000"/>
            <a:ext cx="205697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5334000"/>
            <a:ext cx="351012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Black dotted line :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Levitus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2009 climatology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Grey lines : local climatology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Colored solid lines : profiles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13" name="Picture 24" descr="Pic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>
          <a:xfrm>
            <a:off x="71438" y="381000"/>
            <a:ext cx="8539162" cy="533400"/>
          </a:xfrm>
          <a:prstGeom prst="rect">
            <a:avLst/>
          </a:prstGeom>
          <a:noFill/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Quality Control for DM XBT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9" t="73264" r="3537" b="2708"/>
          <a:stretch/>
        </p:blipFill>
        <p:spPr>
          <a:xfrm rot="5400000">
            <a:off x="4311874" y="2864076"/>
            <a:ext cx="2362201" cy="1663251"/>
          </a:xfrm>
          <a:prstGeom prst="rect">
            <a:avLst/>
          </a:prstGeom>
        </p:spPr>
      </p:pic>
      <p:pic>
        <p:nvPicPr>
          <p:cNvPr id="18" name="Picture 9" descr="noa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DM Examples of bad profiles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            </a:t>
            </a:r>
            <a:r>
              <a:rPr lang="en-US" sz="1600" b="1" dirty="0" smtClean="0">
                <a:latin typeface="+mj-lt"/>
              </a:rPr>
              <a:t>Bad probe</a:t>
            </a:r>
            <a:r>
              <a:rPr lang="en-US" sz="1600" b="1" dirty="0" smtClean="0">
                <a:latin typeface="+mj-lt"/>
                <a:cs typeface="Calibri" panose="020F0502020204030204" pitchFamily="34" charset="0"/>
              </a:rPr>
              <a:t>                 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Wire stretch                       Spike                 Premature Launch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 r="51893" b="76468"/>
          <a:stretch/>
        </p:blipFill>
        <p:spPr>
          <a:xfrm rot="5400000">
            <a:off x="3791234" y="2824518"/>
            <a:ext cx="2538484" cy="1613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47612" r="52581" b="27827"/>
          <a:stretch/>
        </p:blipFill>
        <p:spPr>
          <a:xfrm rot="5400000">
            <a:off x="5718981" y="2815420"/>
            <a:ext cx="2438399" cy="1684361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12" name="Picture 2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>
          <a:xfrm>
            <a:off x="71438" y="381000"/>
            <a:ext cx="8539162" cy="533400"/>
          </a:xfrm>
          <a:prstGeom prst="rect">
            <a:avLst/>
          </a:prstGeom>
          <a:noFill/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Quality Control for DM XBT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5334000"/>
            <a:ext cx="351012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Black dotted line :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Levitus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2009 climatology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Grey lines : local climatology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Colored solid lines : profiles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24862" r="52108" b="51250"/>
          <a:stretch/>
        </p:blipFill>
        <p:spPr>
          <a:xfrm rot="5400000">
            <a:off x="2076450" y="2838450"/>
            <a:ext cx="2438397" cy="1638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8" t="73750" r="3675" b="2222"/>
          <a:stretch/>
        </p:blipFill>
        <p:spPr>
          <a:xfrm rot="5400000">
            <a:off x="280986" y="2795589"/>
            <a:ext cx="2362199" cy="1647824"/>
          </a:xfrm>
          <a:prstGeom prst="rect">
            <a:avLst/>
          </a:prstGeom>
        </p:spPr>
      </p:pic>
      <p:pic>
        <p:nvPicPr>
          <p:cNvPr id="16" name="Picture 9" descr="noa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5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438525" y="4572000"/>
            <a:ext cx="2438400" cy="1752600"/>
          </a:xfrm>
          <a:prstGeom prst="rect">
            <a:avLst/>
          </a:prstGeom>
          <a:solidFill>
            <a:srgbClr val="C00000">
              <a:alpha val="17000"/>
            </a:srgbClr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352800" y="6599238"/>
            <a:ext cx="57483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alibri" pitchFamily="34" charset="0"/>
              </a:rPr>
              <a:t>Joint IODE-JCOMM Steering Group for the GTSPP, Oostende, 2012</a:t>
            </a:r>
          </a:p>
        </p:txBody>
      </p:sp>
      <p:pic>
        <p:nvPicPr>
          <p:cNvPr id="3076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 smtClean="0">
                <a:solidFill>
                  <a:srgbClr val="000066"/>
                </a:solidFill>
                <a:latin typeface="Calibri" pitchFamily="34" charset="0"/>
              </a:rPr>
              <a:t>AOML</a:t>
            </a:r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: XBT Data Flow</a:t>
            </a:r>
          </a:p>
        </p:txBody>
      </p:sp>
      <p:grpSp>
        <p:nvGrpSpPr>
          <p:cNvPr id="3079" name="Group 30"/>
          <p:cNvGrpSpPr>
            <a:grpSpLocks/>
          </p:cNvGrpSpPr>
          <p:nvPr/>
        </p:nvGrpSpPr>
        <p:grpSpPr bwMode="auto">
          <a:xfrm>
            <a:off x="6096000" y="5257800"/>
            <a:ext cx="2819400" cy="1066800"/>
            <a:chOff x="1662540" y="5334000"/>
            <a:chExt cx="2971800" cy="1066800"/>
          </a:xfrm>
        </p:grpSpPr>
        <p:sp>
          <p:nvSpPr>
            <p:cNvPr id="18" name="Snip Same Side Corner Rectangle 17"/>
            <p:cNvSpPr/>
            <p:nvPr/>
          </p:nvSpPr>
          <p:spPr>
            <a:xfrm>
              <a:off x="1828198" y="5334000"/>
              <a:ext cx="2667257" cy="1066800"/>
            </a:xfrm>
            <a:prstGeom prst="snip2SameRect">
              <a:avLst/>
            </a:prstGeom>
            <a:solidFill>
              <a:srgbClr val="EC91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10" name="TextBox 18"/>
            <p:cNvSpPr txBox="1">
              <a:spLocks noChangeArrowheads="1"/>
            </p:cNvSpPr>
            <p:nvPr/>
          </p:nvSpPr>
          <p:spPr bwMode="auto">
            <a:xfrm>
              <a:off x="1662540" y="5486400"/>
              <a:ext cx="297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/>
              <a:r>
                <a:rPr lang="en-US" altLang="en-US" b="1">
                  <a:latin typeface="Calibri" pitchFamily="34" charset="0"/>
                </a:rPr>
                <a:t>AOML Operational Data Base</a:t>
              </a:r>
            </a:p>
          </p:txBody>
        </p:sp>
      </p:grpSp>
      <p:grpSp>
        <p:nvGrpSpPr>
          <p:cNvPr id="3080" name="Group 26"/>
          <p:cNvGrpSpPr>
            <a:grpSpLocks/>
          </p:cNvGrpSpPr>
          <p:nvPr/>
        </p:nvGrpSpPr>
        <p:grpSpPr bwMode="auto">
          <a:xfrm>
            <a:off x="3733800" y="4724400"/>
            <a:ext cx="1828800" cy="1447800"/>
            <a:chOff x="990600" y="3962400"/>
            <a:chExt cx="1828800" cy="1447800"/>
          </a:xfrm>
        </p:grpSpPr>
        <p:sp>
          <p:nvSpPr>
            <p:cNvPr id="17" name="Flowchart: Alternate Process 16"/>
            <p:cNvSpPr/>
            <p:nvPr/>
          </p:nvSpPr>
          <p:spPr>
            <a:xfrm>
              <a:off x="990600" y="3962400"/>
              <a:ext cx="1828800" cy="1447800"/>
            </a:xfrm>
            <a:prstGeom prst="flowChartAlternateProces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08" name="TextBox 19"/>
            <p:cNvSpPr txBox="1">
              <a:spLocks noChangeArrowheads="1"/>
            </p:cNvSpPr>
            <p:nvPr/>
          </p:nvSpPr>
          <p:spPr bwMode="auto">
            <a:xfrm>
              <a:off x="1066800" y="4133671"/>
              <a:ext cx="16988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Calibri" pitchFamily="34" charset="0"/>
                </a:rPr>
                <a:t>AOML </a:t>
              </a:r>
              <a:r>
                <a:rPr lang="en-US" altLang="en-US" b="1" dirty="0" smtClean="0">
                  <a:latin typeface="Calibri" pitchFamily="34" charset="0"/>
                </a:rPr>
                <a:t>Auto/Visual</a:t>
              </a:r>
            </a:p>
            <a:p>
              <a:pPr algn="ctr" eaLnBrk="1" hangingPunct="1"/>
              <a:r>
                <a:rPr lang="en-US" altLang="en-US" b="1" dirty="0" smtClean="0">
                  <a:latin typeface="Calibri" pitchFamily="34" charset="0"/>
                </a:rPr>
                <a:t>QC</a:t>
              </a:r>
              <a:endParaRPr lang="en-US" altLang="en-US" b="1" dirty="0">
                <a:latin typeface="Calibri" pitchFamily="34" charset="0"/>
              </a:endParaRPr>
            </a:p>
          </p:txBody>
        </p:sp>
      </p:grpSp>
      <p:sp>
        <p:nvSpPr>
          <p:cNvPr id="16" name="16-Point Star 15"/>
          <p:cNvSpPr/>
          <p:nvPr/>
        </p:nvSpPr>
        <p:spPr>
          <a:xfrm>
            <a:off x="6594475" y="2743200"/>
            <a:ext cx="2286000" cy="1524000"/>
          </a:xfrm>
          <a:prstGeom prst="star16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2" name="TextBox 20"/>
          <p:cNvSpPr txBox="1">
            <a:spLocks noChangeArrowheads="1"/>
          </p:cNvSpPr>
          <p:nvPr/>
        </p:nvSpPr>
        <p:spPr bwMode="auto">
          <a:xfrm>
            <a:off x="7069280" y="3124200"/>
            <a:ext cx="139368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/>
            <a:r>
              <a:rPr lang="en-US" altLang="en-US" sz="1100" b="1" dirty="0" smtClean="0">
                <a:latin typeface="Calibri" pitchFamily="34" charset="0"/>
              </a:rPr>
              <a:t>Global Telecommunications System (GTS)</a:t>
            </a:r>
            <a:endParaRPr lang="en-US" altLang="en-US" sz="1100" b="1" dirty="0">
              <a:latin typeface="Calibri" pitchFamily="34" charset="0"/>
            </a:endParaRPr>
          </a:p>
        </p:txBody>
      </p:sp>
      <p:grpSp>
        <p:nvGrpSpPr>
          <p:cNvPr id="3083" name="Group 25"/>
          <p:cNvGrpSpPr>
            <a:grpSpLocks/>
          </p:cNvGrpSpPr>
          <p:nvPr/>
        </p:nvGrpSpPr>
        <p:grpSpPr bwMode="auto">
          <a:xfrm>
            <a:off x="3810000" y="2493963"/>
            <a:ext cx="1828800" cy="990600"/>
            <a:chOff x="3810000" y="2514600"/>
            <a:chExt cx="1828800" cy="990600"/>
          </a:xfrm>
        </p:grpSpPr>
        <p:sp>
          <p:nvSpPr>
            <p:cNvPr id="14" name="Rectangle 13"/>
            <p:cNvSpPr/>
            <p:nvPr/>
          </p:nvSpPr>
          <p:spPr>
            <a:xfrm>
              <a:off x="3810000" y="2514600"/>
              <a:ext cx="1828800" cy="990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06" name="TextBox 21"/>
            <p:cNvSpPr txBox="1">
              <a:spLocks noChangeArrowheads="1"/>
            </p:cNvSpPr>
            <p:nvPr/>
          </p:nvSpPr>
          <p:spPr bwMode="auto">
            <a:xfrm>
              <a:off x="4173070" y="2550459"/>
              <a:ext cx="13716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Calibri" pitchFamily="34" charset="0"/>
                </a:rPr>
                <a:t>SEAS Server</a:t>
              </a: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962400"/>
            <a:ext cx="1695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Box 29"/>
          <p:cNvSpPr txBox="1">
            <a:spLocks noChangeArrowheads="1"/>
          </p:cNvSpPr>
          <p:nvPr/>
        </p:nvSpPr>
        <p:spPr bwMode="auto">
          <a:xfrm>
            <a:off x="1676400" y="2362200"/>
            <a:ext cx="2078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itchFamily="34" charset="0"/>
              </a:rPr>
              <a:t>SEAS RT </a:t>
            </a:r>
          </a:p>
          <a:p>
            <a:pPr algn="ctr" eaLnBrk="1" hangingPunct="1"/>
            <a:r>
              <a:rPr lang="en-US" altLang="en-US" b="1">
                <a:latin typeface="Calibri" pitchFamily="34" charset="0"/>
              </a:rPr>
              <a:t>Transmission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4260850" y="3581400"/>
            <a:ext cx="176213" cy="10668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4862513" y="3595688"/>
            <a:ext cx="201612" cy="1052512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88" name="TextBox 33"/>
          <p:cNvSpPr txBox="1">
            <a:spLocks noChangeArrowheads="1"/>
          </p:cNvSpPr>
          <p:nvPr/>
        </p:nvSpPr>
        <p:spPr bwMode="auto">
          <a:xfrm>
            <a:off x="2819400" y="3817938"/>
            <a:ext cx="152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itchFamily="34" charset="0"/>
              </a:rPr>
              <a:t>RT Profiles</a:t>
            </a:r>
          </a:p>
          <a:p>
            <a:pPr algn="ctr" eaLnBrk="1" hangingPunct="1"/>
            <a:r>
              <a:rPr lang="en-US" altLang="en-US" b="1">
                <a:latin typeface="Calibri" pitchFamily="34" charset="0"/>
              </a:rPr>
              <a:t> for QC</a:t>
            </a:r>
          </a:p>
        </p:txBody>
      </p:sp>
      <p:sp>
        <p:nvSpPr>
          <p:cNvPr id="3089" name="TextBox 34"/>
          <p:cNvSpPr txBox="1">
            <a:spLocks noChangeArrowheads="1"/>
          </p:cNvSpPr>
          <p:nvPr/>
        </p:nvSpPr>
        <p:spPr bwMode="auto">
          <a:xfrm>
            <a:off x="5022850" y="3913188"/>
            <a:ext cx="1495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b="1">
                <a:latin typeface="Calibri" pitchFamily="34" charset="0"/>
              </a:rPr>
              <a:t>QC Result</a:t>
            </a:r>
          </a:p>
        </p:txBody>
      </p:sp>
      <p:sp>
        <p:nvSpPr>
          <p:cNvPr id="36" name="Left Arrow 35"/>
          <p:cNvSpPr/>
          <p:nvPr/>
        </p:nvSpPr>
        <p:spPr>
          <a:xfrm rot="10800000">
            <a:off x="5638800" y="5791200"/>
            <a:ext cx="533400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Striped Right Arrow 37"/>
          <p:cNvSpPr/>
          <p:nvPr/>
        </p:nvSpPr>
        <p:spPr>
          <a:xfrm rot="19802785">
            <a:off x="5667375" y="2489200"/>
            <a:ext cx="771525" cy="161925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92" name="Group 44"/>
          <p:cNvGrpSpPr>
            <a:grpSpLocks/>
          </p:cNvGrpSpPr>
          <p:nvPr/>
        </p:nvGrpSpPr>
        <p:grpSpPr bwMode="auto">
          <a:xfrm>
            <a:off x="6248400" y="1295400"/>
            <a:ext cx="1676400" cy="954088"/>
            <a:chOff x="7162800" y="3636815"/>
            <a:chExt cx="1676400" cy="954107"/>
          </a:xfrm>
        </p:grpSpPr>
        <p:sp>
          <p:nvSpPr>
            <p:cNvPr id="39" name="Round Diagonal Corner Rectangle 38"/>
            <p:cNvSpPr/>
            <p:nvPr/>
          </p:nvSpPr>
          <p:spPr>
            <a:xfrm>
              <a:off x="7162800" y="3657453"/>
              <a:ext cx="1676400" cy="914418"/>
            </a:xfrm>
            <a:prstGeom prst="round2DiagRect">
              <a:avLst/>
            </a:prstGeom>
            <a:solidFill>
              <a:srgbClr val="00B0F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04" name="TextBox 40"/>
            <p:cNvSpPr txBox="1">
              <a:spLocks noChangeArrowheads="1"/>
            </p:cNvSpPr>
            <p:nvPr/>
          </p:nvSpPr>
          <p:spPr bwMode="auto">
            <a:xfrm>
              <a:off x="7287485" y="3636815"/>
              <a:ext cx="139239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Calibri" pitchFamily="34" charset="0"/>
                </a:rPr>
                <a:t>Data Centers</a:t>
              </a:r>
            </a:p>
          </p:txBody>
        </p:sp>
      </p:grpSp>
      <p:sp>
        <p:nvSpPr>
          <p:cNvPr id="46" name="Striped Right Arrow 45"/>
          <p:cNvSpPr/>
          <p:nvPr/>
        </p:nvSpPr>
        <p:spPr>
          <a:xfrm rot="762372">
            <a:off x="5716588" y="3116263"/>
            <a:ext cx="852487" cy="192087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Left Arrow 46"/>
          <p:cNvSpPr/>
          <p:nvPr/>
        </p:nvSpPr>
        <p:spPr>
          <a:xfrm rot="9361543">
            <a:off x="1935163" y="3441700"/>
            <a:ext cx="1782762" cy="150813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95" name="Group 77"/>
          <p:cNvGrpSpPr>
            <a:grpSpLocks/>
          </p:cNvGrpSpPr>
          <p:nvPr/>
        </p:nvGrpSpPr>
        <p:grpSpPr bwMode="auto">
          <a:xfrm>
            <a:off x="539750" y="1427163"/>
            <a:ext cx="1676400" cy="838200"/>
            <a:chOff x="263230" y="1399310"/>
            <a:chExt cx="1676400" cy="838200"/>
          </a:xfrm>
        </p:grpSpPr>
        <p:sp>
          <p:nvSpPr>
            <p:cNvPr id="48" name="Snip Same Side Corner Rectangle 47"/>
            <p:cNvSpPr/>
            <p:nvPr/>
          </p:nvSpPr>
          <p:spPr>
            <a:xfrm>
              <a:off x="318793" y="1399310"/>
              <a:ext cx="1600200" cy="838200"/>
            </a:xfrm>
            <a:prstGeom prst="snip2SameRect">
              <a:avLst/>
            </a:prstGeom>
            <a:solidFill>
              <a:srgbClr val="FFC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02" name="TextBox 48"/>
            <p:cNvSpPr txBox="1">
              <a:spLocks noChangeArrowheads="1"/>
            </p:cNvSpPr>
            <p:nvPr/>
          </p:nvSpPr>
          <p:spPr bwMode="auto">
            <a:xfrm>
              <a:off x="263230" y="1579415"/>
              <a:ext cx="1676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 dirty="0" smtClean="0">
                  <a:latin typeface="Calibri" pitchFamily="34" charset="0"/>
                </a:rPr>
                <a:t>DM </a:t>
              </a:r>
              <a:r>
                <a:rPr lang="en-US" altLang="en-US" sz="2800" b="1" dirty="0">
                  <a:latin typeface="Calibri" pitchFamily="34" charset="0"/>
                </a:rPr>
                <a:t>Data</a:t>
              </a:r>
            </a:p>
          </p:txBody>
        </p:sp>
      </p:grpSp>
      <p:sp>
        <p:nvSpPr>
          <p:cNvPr id="53" name="Up Arrow 52"/>
          <p:cNvSpPr/>
          <p:nvPr/>
        </p:nvSpPr>
        <p:spPr>
          <a:xfrm>
            <a:off x="1350963" y="2362200"/>
            <a:ext cx="166687" cy="1509713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97" name="TextBox 53"/>
          <p:cNvSpPr txBox="1">
            <a:spLocks noChangeArrowheads="1"/>
          </p:cNvSpPr>
          <p:nvPr/>
        </p:nvSpPr>
        <p:spPr bwMode="auto">
          <a:xfrm>
            <a:off x="-173038" y="2743200"/>
            <a:ext cx="1773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hangingPunct="1"/>
            <a:r>
              <a:rPr lang="en-US" altLang="en-US" sz="2300" b="1">
                <a:latin typeface="Calibri" pitchFamily="34" charset="0"/>
              </a:rPr>
              <a:t>Data Download</a:t>
            </a:r>
          </a:p>
        </p:txBody>
      </p:sp>
      <p:sp>
        <p:nvSpPr>
          <p:cNvPr id="41" name="Left Arrow 40"/>
          <p:cNvSpPr/>
          <p:nvPr/>
        </p:nvSpPr>
        <p:spPr>
          <a:xfrm rot="10800000">
            <a:off x="2449513" y="1754188"/>
            <a:ext cx="3535362" cy="150812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43" name="Picture 9" descr="no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DM Most common problems in %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                    </a:t>
            </a:r>
            <a:endParaRPr lang="en-US" sz="1600" b="1" dirty="0"/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2362200"/>
            <a:ext cx="168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AX7 2013 Errors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15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no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>
          <a:xfrm>
            <a:off x="71438" y="381000"/>
            <a:ext cx="8539162" cy="533400"/>
          </a:xfrm>
          <a:prstGeom prst="rect">
            <a:avLst/>
          </a:prstGeom>
          <a:noFill/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Quality Control for DM XBT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t="6132" r="9297" b="10310"/>
          <a:stretch/>
        </p:blipFill>
        <p:spPr>
          <a:xfrm>
            <a:off x="428538" y="2819400"/>
            <a:ext cx="4219662" cy="365760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146399"/>
              </p:ext>
            </p:extLst>
          </p:nvPr>
        </p:nvGraphicFramePr>
        <p:xfrm>
          <a:off x="5562600" y="2819400"/>
          <a:ext cx="23622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677"/>
                <a:gridCol w="1332523"/>
              </a:tblGrid>
              <a:tr h="2920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of XBTs</a:t>
                      </a:r>
                      <a:endParaRPr lang="en-US" sz="1600" dirty="0"/>
                    </a:p>
                  </a:txBody>
                  <a:tcPr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TOR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11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NGR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22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WSR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5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DPR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13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HFR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13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CUR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0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PLR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8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OTHER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4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 Number of Profiles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QC’ed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FY2013: 7087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21" name="Picture 24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>
          <a:xfrm>
            <a:off x="71438" y="381000"/>
            <a:ext cx="8539162" cy="533400"/>
          </a:xfrm>
          <a:prstGeom prst="rect">
            <a:avLst/>
          </a:prstGeom>
          <a:noFill/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smtClean="0">
                <a:solidFill>
                  <a:srgbClr val="000066"/>
                </a:solidFill>
                <a:latin typeface="Calibri" pitchFamily="34" charset="0"/>
              </a:rPr>
              <a:t>AOML: Quality Control for DM XBT Data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8498"/>
              </p:ext>
            </p:extLst>
          </p:nvPr>
        </p:nvGraphicFramePr>
        <p:xfrm>
          <a:off x="838200" y="1752600"/>
          <a:ext cx="23622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677"/>
                <a:gridCol w="1332523"/>
              </a:tblGrid>
              <a:tr h="2920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HD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 of XBTs</a:t>
                      </a:r>
                      <a:endParaRPr lang="en-US" sz="1600" dirty="0"/>
                    </a:p>
                  </a:txBody>
                  <a:tcPr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AX1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248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AX2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197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AX7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964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AX8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3055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AX10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438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AX18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885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AX20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476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AX25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305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AX97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268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MX1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56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MX2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79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  <a:tr h="31856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MX4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116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2514600"/>
            <a:ext cx="4579937" cy="276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noa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352800" y="6599238"/>
            <a:ext cx="57483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latin typeface="Calibri" pitchFamily="34" charset="0"/>
              </a:rPr>
              <a:t>Joint IODE-JCOMM Steering Group for the GTSPP, Oostende, 2012</a:t>
            </a:r>
          </a:p>
        </p:txBody>
      </p:sp>
      <p:pic>
        <p:nvPicPr>
          <p:cNvPr id="4100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Quality Control for RT XBT Data</a:t>
            </a:r>
          </a:p>
        </p:txBody>
      </p:sp>
      <p:pic>
        <p:nvPicPr>
          <p:cNvPr id="4104" name="Picture 41" descr="AOML_AQ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076325"/>
            <a:ext cx="438150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Box 42"/>
          <p:cNvSpPr txBox="1">
            <a:spLocks noChangeArrowheads="1"/>
          </p:cNvSpPr>
          <p:nvPr/>
        </p:nvSpPr>
        <p:spPr bwMode="auto">
          <a:xfrm>
            <a:off x="5562600" y="2133600"/>
            <a:ext cx="3276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</a:rPr>
              <a:t>Automatic Quality Control Processing System for SEAS XBT Real-Time Data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9" name="Picture 9" descr="no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9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352800" y="6599238"/>
            <a:ext cx="57483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alibri" pitchFamily="34" charset="0"/>
              </a:rPr>
              <a:t>Joint IODE-JCOMM Steering Group for the GTSPP, Oostende, 2012</a:t>
            </a:r>
          </a:p>
        </p:txBody>
      </p:sp>
      <p:pic>
        <p:nvPicPr>
          <p:cNvPr id="6148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Automatic Quality Control for RT XBT Data</a:t>
            </a:r>
          </a:p>
        </p:txBody>
      </p:sp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304800" y="1203325"/>
            <a:ext cx="8610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AOML Auto QC Tests:</a:t>
            </a:r>
          </a:p>
          <a:p>
            <a:pPr eaLnBrk="1" hangingPunct="1"/>
            <a:endParaRPr lang="en-US" altLang="en-US" sz="2800" dirty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●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Gross check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●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Constant value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●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Spike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●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Vertical Gradient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●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Climatology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●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Analysis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●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Date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●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Location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●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Depth</a:t>
            </a:r>
          </a:p>
        </p:txBody>
      </p:sp>
      <p:pic>
        <p:nvPicPr>
          <p:cNvPr id="7" name="Picture 9" descr="no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7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352800" y="6599238"/>
            <a:ext cx="57483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alibri" pitchFamily="34" charset="0"/>
              </a:rPr>
              <a:t>Joint IODE-JCOMM Steering Group for the GTSPP, Oostende, 2012</a:t>
            </a:r>
          </a:p>
        </p:txBody>
      </p:sp>
      <p:pic>
        <p:nvPicPr>
          <p:cNvPr id="8196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Automatic Quality Control for RT XBT Data</a:t>
            </a:r>
          </a:p>
        </p:txBody>
      </p: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295275" y="1206500"/>
            <a:ext cx="8543925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</a:rPr>
              <a:t>AOML Auto QC Tests:</a:t>
            </a:r>
          </a:p>
          <a:p>
            <a:pPr eaLnBrk="1" hangingPunct="1"/>
            <a:endParaRPr lang="en-US" altLang="en-US" sz="150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● Spike</a:t>
            </a:r>
            <a:endParaRPr lang="en-US" altLang="en-US" sz="280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 A measurement fails this test if tolerance of 0.4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C for difference between observed temperature and the associated median (of 3 observations) is exceeded</a:t>
            </a: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altLang="en-US" sz="2800" i="1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test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= | 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altLang="en-US" sz="2800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- ( 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altLang="en-US" sz="2800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+ 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altLang="en-US" sz="2800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) / 2 | - | ( 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altLang="en-US" sz="2800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- 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altLang="en-US" sz="2800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) / 2 |</a:t>
            </a:r>
          </a:p>
          <a:p>
            <a:pPr eaLnBrk="1" hangingPunct="1"/>
            <a:endParaRPr lang="en-US" altLang="en-US" sz="150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● Vertical Gradient</a:t>
            </a:r>
            <a:endParaRPr lang="en-US" altLang="en-US" sz="280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This test flags gradients and inversions. A measurement fails this test if the temperature gradient is outside of range 0.2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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C/m to 1.0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C/m</a:t>
            </a: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grad(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T)</a:t>
            </a:r>
            <a:r>
              <a:rPr lang="en-US" altLang="en-US" sz="2800" i="1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test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= ( T</a:t>
            </a:r>
            <a:r>
              <a:rPr lang="en-US" altLang="en-US" sz="2800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– T</a:t>
            </a:r>
            <a:r>
              <a:rPr lang="en-US" altLang="en-US" sz="2800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) / ( 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Z</a:t>
            </a:r>
            <a:r>
              <a:rPr lang="en-US" altLang="en-US" sz="2800" i="1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– Z</a:t>
            </a:r>
            <a:r>
              <a:rPr lang="en-US" altLang="en-US" sz="2800" i="1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1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8" name="Picture 9" descr="no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4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200" dirty="0" smtClean="0">
                <a:solidFill>
                  <a:srgbClr val="000066"/>
                </a:solidFill>
                <a:latin typeface="Calibri" pitchFamily="34" charset="0"/>
              </a:rPr>
              <a:t>AOML: </a:t>
            </a:r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Automatic</a:t>
            </a:r>
            <a:r>
              <a:rPr lang="en-US" altLang="en-US" sz="3200" dirty="0" smtClean="0">
                <a:solidFill>
                  <a:srgbClr val="000066"/>
                </a:solidFill>
                <a:latin typeface="Calibri" pitchFamily="34" charset="0"/>
              </a:rPr>
              <a:t> Quality Control for RT XBT Data</a:t>
            </a:r>
          </a:p>
        </p:txBody>
      </p:sp>
      <p:sp>
        <p:nvSpPr>
          <p:cNvPr id="7176" name="TextBox 14"/>
          <p:cNvSpPr txBox="1">
            <a:spLocks noChangeArrowheads="1"/>
          </p:cNvSpPr>
          <p:nvPr/>
        </p:nvSpPr>
        <p:spPr bwMode="auto">
          <a:xfrm>
            <a:off x="295275" y="1206500"/>
            <a:ext cx="854392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</a:rPr>
              <a:t>AOML Auto QC Tests:</a:t>
            </a:r>
          </a:p>
          <a:p>
            <a:pPr eaLnBrk="1" hangingPunct="1"/>
            <a:endParaRPr lang="en-US" altLang="en-US" sz="150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● 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</a:rPr>
              <a:t>Gross check</a:t>
            </a: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 This test checks the extreme depth and temperature values:</a:t>
            </a: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Good:              -2.5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C &lt; 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&lt; 40.0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C</a:t>
            </a: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		        0.0 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Z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&lt; 11000.0 m</a:t>
            </a:r>
          </a:p>
          <a:p>
            <a:pPr eaLnBrk="1" hangingPunct="1"/>
            <a:endParaRPr lang="en-US" altLang="en-US" sz="200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altLang="en-US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</a:rPr>
              <a:t>Constant value  (global flag)</a:t>
            </a: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This test checks if the profile is constant from top to bottom:</a:t>
            </a:r>
          </a:p>
          <a:p>
            <a:pPr eaLnBrk="1" hangingPunct="1"/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Good:                     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T</a:t>
            </a:r>
            <a:r>
              <a:rPr lang="en-US" altLang="en-US" sz="2800" i="1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min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en-US" sz="280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n-US" altLang="en-US" sz="2800" i="1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 T</a:t>
            </a:r>
            <a:r>
              <a:rPr lang="en-US" altLang="en-US" sz="2800" i="1" baseline="-2500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max</a:t>
            </a:r>
            <a:endParaRPr lang="en-US" altLang="en-US" sz="280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7" name="Picture 9" descr="no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200" dirty="0" smtClean="0">
                <a:solidFill>
                  <a:srgbClr val="000066"/>
                </a:solidFill>
                <a:latin typeface="Calibri" pitchFamily="34" charset="0"/>
              </a:rPr>
              <a:t>AOML: </a:t>
            </a:r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Automatic</a:t>
            </a:r>
            <a:r>
              <a:rPr lang="en-US" altLang="en-US" sz="3200" dirty="0" smtClean="0">
                <a:solidFill>
                  <a:srgbClr val="000066"/>
                </a:solidFill>
                <a:latin typeface="Calibri" pitchFamily="34" charset="0"/>
              </a:rPr>
              <a:t> Quality Control for RT XBT Data</a:t>
            </a:r>
          </a:p>
        </p:txBody>
      </p:sp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295275" y="1206500"/>
            <a:ext cx="854392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AOML Auto QC Tests:</a:t>
            </a:r>
          </a:p>
          <a:p>
            <a:pPr eaLnBrk="1" hangingPunct="1"/>
            <a:endParaRPr lang="en-US" altLang="en-US" sz="1500" dirty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● Date  (global flag)</a:t>
            </a:r>
            <a:endParaRPr lang="en-US" altLang="en-US" sz="2800" dirty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 This test checks for impossible date and time: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Good:   </a:t>
            </a:r>
            <a:r>
              <a:rPr lang="en-US" altLang="en-US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Year &gt; 1997; 				0 </a:t>
            </a:r>
            <a:r>
              <a:rPr lang="en-US" altLang="en-US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en-US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Hour &lt; 24</a:t>
            </a:r>
          </a:p>
          <a:p>
            <a:pPr eaLnBrk="1" hangingPunct="1"/>
            <a:r>
              <a:rPr lang="en-US" altLang="en-US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                             Month = 1, 2, …, 12;			0 </a:t>
            </a:r>
            <a:r>
              <a:rPr lang="en-US" altLang="en-US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en-US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Min. &lt; 60</a:t>
            </a:r>
          </a:p>
          <a:p>
            <a:pPr eaLnBrk="1" hangingPunct="1"/>
            <a:r>
              <a:rPr lang="en-US" altLang="en-US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                             Day = 1, …., corresponding max.</a:t>
            </a:r>
          </a:p>
          <a:p>
            <a:pPr eaLnBrk="1" hangingPunct="1"/>
            <a:endParaRPr lang="en-US" altLang="en-US" sz="2000" dirty="0">
              <a:solidFill>
                <a:srgbClr val="000066"/>
              </a:solidFill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	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● Location  (global flag)</a:t>
            </a:r>
            <a:endParaRPr lang="en-US" altLang="en-US" sz="2800" dirty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This test checks for impossible locations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Good:   -180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Longitude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180</a:t>
            </a: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	     -90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Latitude 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90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7" name="Picture 9" descr="no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Automatic Quality Control for RT XBT Data</a:t>
            </a:r>
          </a:p>
        </p:txBody>
      </p:sp>
      <p:sp>
        <p:nvSpPr>
          <p:cNvPr id="11272" name="TextBox 14"/>
          <p:cNvSpPr txBox="1">
            <a:spLocks noChangeArrowheads="1"/>
          </p:cNvSpPr>
          <p:nvPr/>
        </p:nvSpPr>
        <p:spPr bwMode="auto">
          <a:xfrm>
            <a:off x="295275" y="1206500"/>
            <a:ext cx="85439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</a:rPr>
              <a:t>AOML Auto QC Tests:</a:t>
            </a:r>
          </a:p>
          <a:p>
            <a:pPr eaLnBrk="1" hangingPunct="1"/>
            <a:endParaRPr lang="en-US" altLang="en-US" sz="1500" dirty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	● Depth  (global flag)</a:t>
            </a:r>
            <a:endParaRPr lang="en-US" altLang="en-US" sz="2800" dirty="0">
              <a:solidFill>
                <a:srgbClr val="000066"/>
              </a:solidFill>
              <a:latin typeface="Calibri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000066"/>
                </a:solidFill>
                <a:latin typeface="Calibri" pitchFamily="34" charset="0"/>
                <a:cs typeface="Times New Roman" pitchFamily="18" charset="0"/>
              </a:rPr>
              <a:t>  This test checks for profiles located at sea using ETOPO5.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7" name="Picture 9" descr="no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488"/>
            <a:ext cx="914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>
            <a:spLocks noGrp="1" noChangeArrowheads="1"/>
          </p:cNvSpPr>
          <p:nvPr>
            <p:ph type="title"/>
          </p:nvPr>
        </p:nvSpPr>
        <p:spPr>
          <a:xfrm>
            <a:off x="71438" y="381000"/>
            <a:ext cx="8539162" cy="5334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>
                <a:solidFill>
                  <a:srgbClr val="000066"/>
                </a:solidFill>
                <a:latin typeface="Calibri" pitchFamily="34" charset="0"/>
              </a:rPr>
              <a:t>AOML: Visual Quality Control for RT XBT Data</a:t>
            </a:r>
          </a:p>
        </p:txBody>
      </p:sp>
      <p:pic>
        <p:nvPicPr>
          <p:cNvPr id="12296" name="Picture 8" descr="VQC_go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312863"/>
            <a:ext cx="7407275" cy="505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" y="6611779"/>
            <a:ext cx="9144000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000" dirty="0">
                <a:latin typeface="Calibri" pitchFamily="34" charset="0"/>
              </a:rPr>
              <a:t>Joint IODE-JCOMM Steering Group for the GTSPP, Oostende, </a:t>
            </a:r>
            <a:r>
              <a:rPr lang="en-US" altLang="en-US" sz="1000" dirty="0" smtClean="0">
                <a:latin typeface="Calibri" pitchFamily="34" charset="0"/>
              </a:rPr>
              <a:t>Belgium June 17-20,2014</a:t>
            </a:r>
            <a:endParaRPr lang="en-US" altLang="en-US" sz="1000" dirty="0">
              <a:latin typeface="Calibri" pitchFamily="34" charset="0"/>
            </a:endParaRPr>
          </a:p>
        </p:txBody>
      </p:sp>
      <p:pic>
        <p:nvPicPr>
          <p:cNvPr id="7" name="Picture 9" descr="noa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63" y="304800"/>
            <a:ext cx="6365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1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11456</TotalTime>
  <Words>828</Words>
  <Application>Microsoft Office PowerPoint</Application>
  <PresentationFormat>On-screen Show (4:3)</PresentationFormat>
  <Paragraphs>210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AOML’s  Real Time &amp; Delayed Mode XBT Quality Control</vt:lpstr>
      <vt:lpstr>AOML: XBT Data Flow</vt:lpstr>
      <vt:lpstr>AOML: Quality Control for RT XBT Data</vt:lpstr>
      <vt:lpstr>AOML: Automatic Quality Control for RT XBT Data</vt:lpstr>
      <vt:lpstr>AOML: Automatic Quality Control for RT XBT Data</vt:lpstr>
      <vt:lpstr>AOML: Automatic Quality Control for RT XBT Data</vt:lpstr>
      <vt:lpstr>AOML: Automatic Quality Control for RT XBT Data</vt:lpstr>
      <vt:lpstr>AOML: Automatic Quality Control for RT XBT Data</vt:lpstr>
      <vt:lpstr>AOML: Visual Quality Control for RT XBT Data</vt:lpstr>
      <vt:lpstr>AOML: Visual Quality Control for RT XBT Data</vt:lpstr>
      <vt:lpstr>AOML: Visual Quality Control for RT XBT Data</vt:lpstr>
      <vt:lpstr>AOML: Data Flow for DM XBT data</vt:lpstr>
      <vt:lpstr>AOML: Quality Control for DM XBT Data</vt:lpstr>
      <vt:lpstr> DM Thresholds and Values used :</vt:lpstr>
      <vt:lpstr> DM Typical Problems :</vt:lpstr>
      <vt:lpstr>         DM Temperature Offset Examples</vt:lpstr>
      <vt:lpstr>         DM Pre-mature Launch &amp; other errors</vt:lpstr>
      <vt:lpstr>                DM Examples of bad profiles</vt:lpstr>
      <vt:lpstr>       DM Examples of bad profiles</vt:lpstr>
      <vt:lpstr>    DM Most common problems in %</vt:lpstr>
      <vt:lpstr>DM Number of Profiles QC’ed in FY2013: 7087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Flow</dc:title>
  <dc:creator>yeun-ho.chong</dc:creator>
  <cp:lastModifiedBy>yeun-ho.chong</cp:lastModifiedBy>
  <cp:revision>109</cp:revision>
  <cp:lastPrinted>2014-05-23T17:51:47Z</cp:lastPrinted>
  <dcterms:created xsi:type="dcterms:W3CDTF">2013-05-30T13:18:21Z</dcterms:created>
  <dcterms:modified xsi:type="dcterms:W3CDTF">2014-06-12T13:50:06Z</dcterms:modified>
</cp:coreProperties>
</file>