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3" r:id="rId3"/>
    <p:sldId id="283" r:id="rId4"/>
    <p:sldId id="274" r:id="rId5"/>
    <p:sldId id="291" r:id="rId6"/>
    <p:sldId id="285" r:id="rId7"/>
    <p:sldId id="266" r:id="rId8"/>
    <p:sldId id="284" r:id="rId9"/>
    <p:sldId id="277" r:id="rId10"/>
    <p:sldId id="279" r:id="rId11"/>
    <p:sldId id="262" r:id="rId12"/>
    <p:sldId id="286" r:id="rId13"/>
    <p:sldId id="268" r:id="rId14"/>
    <p:sldId id="289" r:id="rId15"/>
    <p:sldId id="257" r:id="rId16"/>
    <p:sldId id="288" r:id="rId17"/>
    <p:sldId id="260" r:id="rId18"/>
    <p:sldId id="280" r:id="rId19"/>
  </p:sldIdLst>
  <p:sldSz cx="12192000" cy="6858000"/>
  <p:notesSz cx="9232900" cy="69342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12" autoAdjust="0"/>
  </p:normalViewPr>
  <p:slideViewPr>
    <p:cSldViewPr snapToGrid="0" snapToObjects="1">
      <p:cViewPr varScale="1">
        <p:scale>
          <a:sx n="77" d="100"/>
          <a:sy n="77" d="100"/>
        </p:scale>
        <p:origin x="-102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00923" cy="346710"/>
          </a:xfrm>
          <a:prstGeom prst="rect">
            <a:avLst/>
          </a:prstGeom>
        </p:spPr>
        <p:txBody>
          <a:bodyPr vert="horz" lIns="92362" tIns="46181" rIns="92362" bIns="461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9841" y="1"/>
            <a:ext cx="4000923" cy="346710"/>
          </a:xfrm>
          <a:prstGeom prst="rect">
            <a:avLst/>
          </a:prstGeom>
        </p:spPr>
        <p:txBody>
          <a:bodyPr vert="horz" lIns="92362" tIns="46181" rIns="92362" bIns="46181" rtlCol="0"/>
          <a:lstStyle>
            <a:lvl1pPr algn="r">
              <a:defRPr sz="1200"/>
            </a:lvl1pPr>
          </a:lstStyle>
          <a:p>
            <a:fld id="{4ABFB7F1-936D-9E4B-9A31-B0C33AB5D17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86289"/>
            <a:ext cx="4000923" cy="346710"/>
          </a:xfrm>
          <a:prstGeom prst="rect">
            <a:avLst/>
          </a:prstGeom>
        </p:spPr>
        <p:txBody>
          <a:bodyPr vert="horz" lIns="92362" tIns="46181" rIns="92362" bIns="461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9841" y="6586289"/>
            <a:ext cx="4000923" cy="346710"/>
          </a:xfrm>
          <a:prstGeom prst="rect">
            <a:avLst/>
          </a:prstGeom>
        </p:spPr>
        <p:txBody>
          <a:bodyPr vert="horz" lIns="92362" tIns="46181" rIns="92362" bIns="46181" rtlCol="0" anchor="b"/>
          <a:lstStyle>
            <a:lvl1pPr algn="r">
              <a:defRPr sz="1200"/>
            </a:lvl1pPr>
          </a:lstStyle>
          <a:p>
            <a:fld id="{9D318590-C027-8745-9799-80483DD9B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46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0785" cy="346474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0029" y="0"/>
            <a:ext cx="4000785" cy="346474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F2BFB50D-6FB4-43B1-9D92-1E9410C845D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5050" y="520700"/>
            <a:ext cx="46228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97" tIns="45250" rIns="90497" bIns="452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457" y="3293273"/>
            <a:ext cx="7387989" cy="3120626"/>
          </a:xfrm>
          <a:prstGeom prst="rect">
            <a:avLst/>
          </a:prstGeom>
        </p:spPr>
        <p:txBody>
          <a:bodyPr vert="horz" lIns="90497" tIns="45250" rIns="90497" bIns="452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544"/>
            <a:ext cx="4000785" cy="346474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0029" y="6586544"/>
            <a:ext cx="4000785" cy="346474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45B02F67-FD73-4539-90BA-E544F46FB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63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5050" y="520700"/>
            <a:ext cx="4622800" cy="2600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0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05050" y="520700"/>
            <a:ext cx="4622800" cy="2600325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8A0C63B-EC93-49F3-B2AD-479ED76C19F8}" type="datetime1">
              <a:rPr lang="en-US" smtClean="0">
                <a:latin typeface="Arial" pitchFamily="34" charset="0"/>
              </a:rPr>
              <a:pPr>
                <a:defRPr/>
              </a:pPr>
              <a:t>6/12/2014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2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7B37-78AA-D641-A574-BA7FB5789FC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AA9C-575C-3F4A-A4C6-0166F04C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2.pd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df"/><Relationship Id="rId10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15503" y="673815"/>
            <a:ext cx="6584620" cy="4893648"/>
            <a:chOff x="1191503" y="673815"/>
            <a:chExt cx="6584620" cy="4893648"/>
          </a:xfrm>
        </p:grpSpPr>
        <p:sp>
          <p:nvSpPr>
            <p:cNvPr id="2" name="TextBox 1"/>
            <p:cNvSpPr txBox="1"/>
            <p:nvPr/>
          </p:nvSpPr>
          <p:spPr>
            <a:xfrm>
              <a:off x="1191503" y="673815"/>
              <a:ext cx="658462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AOML and the Global XBT Network</a:t>
              </a:r>
            </a:p>
            <a:p>
              <a:pPr algn="ctr"/>
              <a:endParaRPr lang="en-US" sz="3600" b="1" dirty="0"/>
            </a:p>
            <a:p>
              <a:pPr algn="ctr"/>
              <a:endParaRPr lang="en-US" sz="3600" b="1" dirty="0"/>
            </a:p>
            <a:p>
              <a:pPr algn="ctr"/>
              <a:endParaRPr lang="en-US" sz="3600" b="1" dirty="0"/>
            </a:p>
            <a:p>
              <a:pPr algn="ctr"/>
              <a:endParaRPr lang="en-US" sz="3600" b="1" dirty="0"/>
            </a:p>
            <a:p>
              <a:pPr algn="ctr"/>
              <a:endParaRPr lang="en-US" sz="3600" b="1" dirty="0"/>
            </a:p>
            <a:p>
              <a:pPr algn="ctr"/>
              <a:endParaRPr lang="en-US" sz="3600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9196" y="2039892"/>
              <a:ext cx="1589234" cy="159632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77023" y="4182468"/>
              <a:ext cx="301358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GTSPP Meeting</a:t>
              </a:r>
            </a:p>
            <a:p>
              <a:pPr algn="ctr"/>
              <a:r>
                <a:rPr lang="en-US" sz="2800" b="1" dirty="0"/>
                <a:t>Oostende, Belgium</a:t>
              </a:r>
            </a:p>
            <a:p>
              <a:pPr algn="ctr"/>
              <a:r>
                <a:rPr lang="en-US" sz="2800" b="1" dirty="0"/>
                <a:t>June 17-20, 2014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283958" y="152400"/>
            <a:ext cx="780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Deployment opportunity for other platforms - Argo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32" y="1484422"/>
            <a:ext cx="8177507" cy="4227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4833" y="963827"/>
            <a:ext cx="2432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Year 2013</a:t>
            </a:r>
          </a:p>
          <a:p>
            <a:r>
              <a:rPr lang="en-US" sz="1200" b="1" dirty="0"/>
              <a:t>Number of Deployments: </a:t>
            </a:r>
            <a:r>
              <a:rPr lang="en-US" sz="1200" b="1" dirty="0" err="1" smtClean="0"/>
              <a:t>argo</a:t>
            </a:r>
            <a:r>
              <a:rPr lang="en-US" sz="1200" b="1" dirty="0" smtClean="0"/>
              <a:t>=810</a:t>
            </a:r>
          </a:p>
          <a:p>
            <a:r>
              <a:rPr lang="en-US" sz="1200" b="1" dirty="0" smtClean="0"/>
              <a:t>32 deployed by XBT HD lines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0883" y="149165"/>
            <a:ext cx="4931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Science applications of XBTs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2134" y="919754"/>
            <a:ext cx="89558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b="1" dirty="0"/>
              <a:t> Western boundary currents</a:t>
            </a:r>
          </a:p>
          <a:p>
            <a:pPr>
              <a:buFont typeface="Arial"/>
              <a:buChar char="•"/>
            </a:pPr>
            <a:endParaRPr lang="en-US" sz="2200" b="1" dirty="0"/>
          </a:p>
          <a:p>
            <a:pPr>
              <a:buFont typeface="Arial"/>
              <a:buChar char="•"/>
            </a:pPr>
            <a:r>
              <a:rPr lang="en-US" sz="2200" b="1" dirty="0"/>
              <a:t> Frontal regions</a:t>
            </a:r>
          </a:p>
          <a:p>
            <a:pPr>
              <a:buFont typeface="Arial"/>
              <a:buChar char="•"/>
            </a:pPr>
            <a:endParaRPr lang="en-US" sz="2200" b="1" dirty="0"/>
          </a:p>
          <a:p>
            <a:pPr>
              <a:buFont typeface="Arial"/>
              <a:buChar char="•"/>
            </a:pPr>
            <a:r>
              <a:rPr lang="en-US" sz="2200" b="1" dirty="0"/>
              <a:t> Subsurface currents and undercurrents</a:t>
            </a:r>
          </a:p>
          <a:p>
            <a:pPr>
              <a:buFont typeface="Arial"/>
              <a:buChar char="•"/>
            </a:pPr>
            <a:endParaRPr lang="en-US" sz="2200" b="1" dirty="0"/>
          </a:p>
          <a:p>
            <a:pPr>
              <a:buFont typeface="Arial"/>
              <a:buChar char="•"/>
            </a:pPr>
            <a:r>
              <a:rPr lang="en-US" sz="2200" b="1" dirty="0"/>
              <a:t> Meridional heat </a:t>
            </a:r>
            <a:r>
              <a:rPr lang="en-US" sz="2200" b="1" dirty="0" smtClean="0"/>
              <a:t>transport</a:t>
            </a:r>
            <a:endParaRPr lang="en-US" sz="2200" b="1" dirty="0"/>
          </a:p>
          <a:p>
            <a:pPr>
              <a:buFont typeface="Arial"/>
              <a:buChar char="•"/>
            </a:pPr>
            <a:endParaRPr lang="en-US" sz="2200" b="1" dirty="0"/>
          </a:p>
          <a:p>
            <a:pPr>
              <a:buFont typeface="Arial"/>
              <a:buChar char="•"/>
            </a:pPr>
            <a:r>
              <a:rPr lang="en-US" sz="2200" b="1" dirty="0"/>
              <a:t> Upper ocean heat content</a:t>
            </a:r>
          </a:p>
          <a:p>
            <a:pPr>
              <a:buFont typeface="Arial"/>
              <a:buChar char="•"/>
            </a:pPr>
            <a:endParaRPr lang="en-US" sz="2200" b="1" dirty="0"/>
          </a:p>
          <a:p>
            <a:pPr>
              <a:buFont typeface="Arial"/>
              <a:buChar char="•"/>
            </a:pPr>
            <a:r>
              <a:rPr lang="en-US" sz="2200" b="1" dirty="0"/>
              <a:t> Validation of numerical models</a:t>
            </a:r>
          </a:p>
          <a:p>
            <a:pPr>
              <a:buFont typeface="Arial"/>
              <a:buChar char="•"/>
            </a:pPr>
            <a:endParaRPr lang="en-US" sz="2200" b="1" dirty="0"/>
          </a:p>
          <a:p>
            <a:pPr>
              <a:buFont typeface="Arial"/>
              <a:buChar char="•"/>
            </a:pPr>
            <a:r>
              <a:rPr lang="en-US" sz="2200" b="1" dirty="0"/>
              <a:t> Initialization of numerical models for weather and climate </a:t>
            </a:r>
            <a:r>
              <a:rPr lang="en-US" sz="2200" b="1" dirty="0" smtClean="0"/>
              <a:t>forecasts</a:t>
            </a:r>
          </a:p>
          <a:p>
            <a:r>
              <a:rPr lang="en-US" sz="2200" b="1" dirty="0" smtClean="0"/>
              <a:t> </a:t>
            </a:r>
          </a:p>
          <a:p>
            <a:r>
              <a:rPr lang="en-US" sz="2200" b="1" i="1" dirty="0" smtClean="0"/>
              <a:t>Excellent </a:t>
            </a:r>
            <a:r>
              <a:rPr lang="en-US" sz="2200" b="1" i="1" dirty="0"/>
              <a:t>synergy with Argo floats and other observational platforms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216725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North/South Atlantic </a:t>
            </a:r>
            <a:r>
              <a:rPr lang="en-US" sz="3200" b="1" dirty="0" err="1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Meridional</a:t>
            </a:r>
            <a:r>
              <a:rPr lang="en-US" sz="3200" b="1" dirty="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Heat Transport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r="2739" b="11570"/>
          <a:stretch/>
        </p:blipFill>
        <p:spPr>
          <a:xfrm>
            <a:off x="1006310" y="1901110"/>
            <a:ext cx="4875381" cy="3013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87" y="2044925"/>
            <a:ext cx="4583989" cy="2808107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267089" y="1428374"/>
            <a:ext cx="561372" cy="3002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51" b="1" dirty="0">
                <a:solidFill>
                  <a:schemeClr val="bg1"/>
                </a:solidFill>
              </a:rPr>
              <a:t>AX18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90772" y="1350940"/>
            <a:ext cx="561372" cy="3002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51" b="1" dirty="0">
                <a:solidFill>
                  <a:schemeClr val="bg1"/>
                </a:solidFill>
              </a:rPr>
              <a:t>AX07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9908" y="5338116"/>
            <a:ext cx="5374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/www.aoml.noaa.gov/phod/soto/mht/ax7/report.php</a:t>
            </a:r>
          </a:p>
          <a:p>
            <a:r>
              <a:rPr lang="en-US" dirty="0" smtClean="0"/>
              <a:t>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www.aoml.noaa.gov/phod/soto/mht/ax18/report.php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228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Western Boundary Currents (AX18)</a:t>
            </a:r>
          </a:p>
        </p:txBody>
      </p:sp>
      <p:pic>
        <p:nvPicPr>
          <p:cNvPr id="7" name="Picture 19" descr="2005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647" y="841255"/>
            <a:ext cx="3610611" cy="270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363" y="1044276"/>
            <a:ext cx="1382283" cy="11645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tracks_PIES_SA_small_ABCD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 l="3529" t="30000" r="5882" b="18182"/>
              <a:stretch>
                <a:fillRect/>
              </a:stretch>
            </p:blipFill>
          </mc:Choice>
          <mc:Fallback>
            <p:blipFill>
              <a:blip r:embed="rId6"/>
              <a:srcRect l="3529" t="30000" r="5882" b="18182"/>
              <a:stretch>
                <a:fillRect/>
              </a:stretch>
            </p:blipFill>
          </mc:Fallback>
        </mc:AlternateContent>
        <p:spPr>
          <a:xfrm>
            <a:off x="1785362" y="4387074"/>
            <a:ext cx="2449756" cy="1813583"/>
          </a:xfrm>
          <a:prstGeom prst="rect">
            <a:avLst/>
          </a:prstGeom>
        </p:spPr>
      </p:pic>
      <p:pic>
        <p:nvPicPr>
          <p:cNvPr id="11" name="Picture 10" descr="TS_PIES_SHA_A_DTREF_1993-2010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rcRect l="1818" t="32941" r="8182" b="30588"/>
              <a:stretch>
                <a:fillRect/>
              </a:stretch>
            </p:blipFill>
          </mc:Choice>
          <mc:Fallback>
            <p:blipFill>
              <a:blip r:embed="rId8"/>
              <a:srcRect l="1818" t="32941" r="8182" b="30588"/>
              <a:stretch>
                <a:fillRect/>
              </a:stretch>
            </p:blipFill>
          </mc:Fallback>
        </mc:AlternateContent>
        <p:spPr>
          <a:xfrm>
            <a:off x="4647007" y="4198911"/>
            <a:ext cx="5291352" cy="1657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5688" y="841255"/>
            <a:ext cx="3477747" cy="2703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548225" y="83129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200" b="1" dirty="0" err="1">
                <a:latin typeface="Calibri" pitchFamily="34" charset="0"/>
                <a:cs typeface="Calibri" pitchFamily="34" charset="0"/>
              </a:rPr>
              <a:t>Meridional</a:t>
            </a:r>
            <a:r>
              <a:rPr lang="en-US" altLang="en-US" sz="2200" b="1" dirty="0">
                <a:latin typeface="Calibri" pitchFamily="34" charset="0"/>
                <a:cs typeface="Calibri" pitchFamily="34" charset="0"/>
              </a:rPr>
              <a:t> Overturning Circulation (MOC) associated fluxes and transports in the South Atlantic at 35°S (AX18)</a:t>
            </a:r>
          </a:p>
        </p:txBody>
      </p:sp>
      <p:grpSp>
        <p:nvGrpSpPr>
          <p:cNvPr id="13315" name="Group 16"/>
          <p:cNvGrpSpPr>
            <a:grpSpLocks/>
          </p:cNvGrpSpPr>
          <p:nvPr/>
        </p:nvGrpSpPr>
        <p:grpSpPr bwMode="auto">
          <a:xfrm>
            <a:off x="9180518" y="4572000"/>
            <a:ext cx="1487487" cy="1752600"/>
            <a:chOff x="7696200" y="0"/>
            <a:chExt cx="1486874" cy="1752600"/>
          </a:xfrm>
        </p:grpSpPr>
        <p:pic>
          <p:nvPicPr>
            <p:cNvPr id="13320" name="Picture 9" descr="high_density_map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0"/>
              <a:ext cx="1486874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8183456" y="1024128"/>
              <a:ext cx="694943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3316" name="Picture 1" descr="MOV_ax18.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25351" r="10464" b="22429"/>
          <a:stretch>
            <a:fillRect/>
          </a:stretch>
        </p:blipFill>
        <p:spPr bwMode="auto">
          <a:xfrm>
            <a:off x="6248403" y="1371600"/>
            <a:ext cx="403225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MHT_MOC_ax18.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4287" b="22276"/>
          <a:stretch>
            <a:fillRect/>
          </a:stretch>
        </p:blipFill>
        <p:spPr bwMode="auto">
          <a:xfrm>
            <a:off x="1905002" y="1295404"/>
            <a:ext cx="43561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7"/>
          <p:cNvSpPr txBox="1">
            <a:spLocks noChangeArrowheads="1"/>
          </p:cNvSpPr>
          <p:nvPr/>
        </p:nvSpPr>
        <p:spPr bwMode="auto">
          <a:xfrm>
            <a:off x="1524004" y="990600"/>
            <a:ext cx="9134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 u="sng">
                <a:latin typeface="Calibri" pitchFamily="34" charset="0"/>
                <a:cs typeface="Calibri" pitchFamily="34" charset="0"/>
              </a:rPr>
              <a:t>South Atlantic XBT observations can estimate MOC, heat and fresh water fluxes</a:t>
            </a:r>
          </a:p>
        </p:txBody>
      </p:sp>
      <p:sp>
        <p:nvSpPr>
          <p:cNvPr id="13319" name="TextBox 18"/>
          <p:cNvSpPr txBox="1">
            <a:spLocks noChangeArrowheads="1"/>
          </p:cNvSpPr>
          <p:nvPr/>
        </p:nvSpPr>
        <p:spPr bwMode="auto">
          <a:xfrm>
            <a:off x="1752600" y="4495800"/>
            <a:ext cx="7315200" cy="1815882"/>
          </a:xfrm>
          <a:prstGeom prst="rect">
            <a:avLst/>
          </a:prstGeom>
          <a:noFill/>
          <a:ln w="19050">
            <a:solidFill>
              <a:srgbClr val="B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15888" indent="-115888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600" dirty="0" err="1">
                <a:solidFill>
                  <a:srgbClr val="C10000"/>
                </a:solidFill>
                <a:latin typeface="Calibri" pitchFamily="34" charset="0"/>
                <a:cs typeface="Calibri" pitchFamily="34" charset="0"/>
              </a:rPr>
              <a:t>Meridional</a:t>
            </a:r>
            <a:r>
              <a:rPr lang="en-US" altLang="en-US" sz="1600" dirty="0">
                <a:solidFill>
                  <a:srgbClr val="C10000"/>
                </a:solidFill>
                <a:latin typeface="Calibri" pitchFamily="34" charset="0"/>
                <a:cs typeface="Calibri" pitchFamily="34" charset="0"/>
              </a:rPr>
              <a:t> heat transport at 35°S in the South Atlantic is 0.55 ± 0.14 PW, with larger variability than at 26°N.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600" dirty="0">
                <a:solidFill>
                  <a:srgbClr val="C10000"/>
                </a:solidFill>
                <a:latin typeface="Calibri" pitchFamily="34" charset="0"/>
                <a:cs typeface="Calibri" pitchFamily="34" charset="0"/>
              </a:rPr>
              <a:t>MOC is 18.17 ± 2.3 </a:t>
            </a:r>
            <a:r>
              <a:rPr lang="en-US" altLang="en-US" sz="1600" dirty="0" err="1">
                <a:solidFill>
                  <a:srgbClr val="C10000"/>
                </a:solidFill>
                <a:latin typeface="Calibri" pitchFamily="34" charset="0"/>
                <a:cs typeface="Calibri" pitchFamily="34" charset="0"/>
              </a:rPr>
              <a:t>Sv</a:t>
            </a:r>
            <a:r>
              <a:rPr lang="en-US" altLang="en-US" sz="1600" dirty="0">
                <a:solidFill>
                  <a:srgbClr val="C10000"/>
                </a:solidFill>
                <a:latin typeface="Calibri" pitchFamily="34" charset="0"/>
                <a:cs typeface="Calibri" pitchFamily="34" charset="0"/>
              </a:rPr>
              <a:t>, similar in magnitude as 26°N, but with slightly lower variability.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600" dirty="0">
                <a:solidFill>
                  <a:srgbClr val="C10000"/>
                </a:solidFill>
                <a:latin typeface="Calibri" pitchFamily="34" charset="0"/>
                <a:cs typeface="Calibri" pitchFamily="34" charset="0"/>
              </a:rPr>
              <a:t>Fresh Water fluxes are less than zero, implying that the MOC is bi-stable.  Note that numerical models have a stable MOC with a positive </a:t>
            </a:r>
            <a:r>
              <a:rPr lang="en-US" altLang="en-US" sz="1600" dirty="0" err="1">
                <a:solidFill>
                  <a:srgbClr val="C10000"/>
                </a:solidFill>
                <a:latin typeface="Calibri" pitchFamily="34" charset="0"/>
                <a:cs typeface="Calibri" pitchFamily="34" charset="0"/>
              </a:rPr>
              <a:t>slainity</a:t>
            </a:r>
            <a:r>
              <a:rPr lang="en-US" altLang="en-US" sz="1600" dirty="0">
                <a:solidFill>
                  <a:srgbClr val="C10000"/>
                </a:solidFill>
                <a:latin typeface="Calibri" pitchFamily="34" charset="0"/>
                <a:cs typeface="Calibri" pitchFamily="34" charset="0"/>
              </a:rPr>
              <a:t> flux in the South Atlantic.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4"/>
            <a:ext cx="48006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228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Frontal regions in the </a:t>
            </a:r>
          </a:p>
          <a:p>
            <a:pPr algn="ctr"/>
            <a:r>
              <a:rPr lang="en-US" sz="3200" b="1" dirty="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Antarctic Circumpolar Current (AX25)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679375" y="5188530"/>
            <a:ext cx="247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Figure by </a:t>
            </a:r>
            <a:r>
              <a:rPr lang="en-US" sz="1600" dirty="0" err="1"/>
              <a:t>Sebastiaan</a:t>
            </a:r>
            <a:r>
              <a:rPr lang="en-US" sz="1600" dirty="0"/>
              <a:t> Swart;</a:t>
            </a:r>
          </a:p>
          <a:p>
            <a:r>
              <a:rPr lang="en-US" sz="1600" dirty="0" err="1"/>
              <a:t>Goni</a:t>
            </a:r>
            <a:r>
              <a:rPr lang="en-US" sz="1600" dirty="0"/>
              <a:t> et al, 2010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1447802"/>
            <a:ext cx="3962400" cy="154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r>
              <a:rPr lang="en-US" sz="1351" dirty="0"/>
              <a:t> AX25 XBT </a:t>
            </a:r>
            <a:r>
              <a:rPr lang="en-US" sz="1351" dirty="0" err="1"/>
              <a:t>obs</a:t>
            </a:r>
            <a:r>
              <a:rPr lang="en-US" sz="1351" dirty="0"/>
              <a:t> + satellite altimetry </a:t>
            </a:r>
          </a:p>
          <a:p>
            <a:pPr>
              <a:buFont typeface="Arial" pitchFamily="-109" charset="0"/>
              <a:buChar char="•"/>
            </a:pPr>
            <a:r>
              <a:rPr lang="en-US" sz="1351" dirty="0"/>
              <a:t> Detection of fine scale features that</a:t>
            </a:r>
            <a:br>
              <a:rPr lang="en-US" sz="1351" dirty="0"/>
            </a:br>
            <a:r>
              <a:rPr lang="en-US" sz="1351" dirty="0"/>
              <a:t>   form the fronts,</a:t>
            </a:r>
          </a:p>
          <a:p>
            <a:pPr>
              <a:buFont typeface="Arial" pitchFamily="-109" charset="0"/>
              <a:buChar char="•"/>
            </a:pPr>
            <a:r>
              <a:rPr lang="en-US" sz="1351" dirty="0"/>
              <a:t> </a:t>
            </a:r>
            <a:r>
              <a:rPr lang="en-US" sz="1351" dirty="0" err="1">
                <a:solidFill>
                  <a:srgbClr val="FF0000"/>
                </a:solidFill>
              </a:rPr>
              <a:t>Subantarctic</a:t>
            </a:r>
            <a:r>
              <a:rPr lang="en-US" sz="1351" dirty="0">
                <a:solidFill>
                  <a:srgbClr val="FF0000"/>
                </a:solidFill>
              </a:rPr>
              <a:t> front </a:t>
            </a:r>
            <a:r>
              <a:rPr lang="en-US" sz="1351" dirty="0"/>
              <a:t>contributes to 50%</a:t>
            </a:r>
            <a:br>
              <a:rPr lang="en-US" sz="1351" dirty="0"/>
            </a:br>
            <a:r>
              <a:rPr lang="en-US" sz="1351" dirty="0"/>
              <a:t>  of the total transport variance of the</a:t>
            </a:r>
            <a:br>
              <a:rPr lang="en-US" sz="1351" dirty="0"/>
            </a:br>
            <a:r>
              <a:rPr lang="en-US" sz="1351" dirty="0"/>
              <a:t>  ACC, even when its transport is less</a:t>
            </a:r>
            <a:br>
              <a:rPr lang="en-US" sz="1351" dirty="0"/>
            </a:br>
            <a:r>
              <a:rPr lang="en-US" sz="1351" dirty="0"/>
              <a:t>  than other fronts.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30" y="3407411"/>
            <a:ext cx="3432071" cy="2584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5" y="274640"/>
            <a:ext cx="8763000" cy="124936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+mn-lt"/>
                <a:cs typeface="Arial" panose="020B0604020202020204" pitchFamily="34" charset="0"/>
              </a:rPr>
              <a:t>AX8 XBT transect is used to study the Atlantic Equatorial Current system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884" y="1598225"/>
            <a:ext cx="4593771" cy="35814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tropical Atlantic current system is important for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interhemispheric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west-to-east transport of heat, salt and nutrients.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AX8 transect has been used to monitor properties, such as velocity, transport and location, of the equatorial surface and subsurface currents.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XBT and altimetry are used together to investigate the mechanisms of the variability of these currents, from daily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interannual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timescales.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1" y="4953001"/>
            <a:ext cx="3962400" cy="120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1" b="1" i="1" dirty="0">
                <a:latin typeface="Arial" panose="020B0604020202020204" pitchFamily="34" charset="0"/>
                <a:cs typeface="Arial" panose="020B0604020202020204" pitchFamily="34" charset="0"/>
              </a:rPr>
              <a:t>Top: </a:t>
            </a:r>
            <a:r>
              <a:rPr lang="en-US" sz="1451" i="1" dirty="0">
                <a:latin typeface="Arial" panose="020B0604020202020204" pitchFamily="34" charset="0"/>
                <a:cs typeface="Arial" panose="020B0604020202020204" pitchFamily="34" charset="0"/>
              </a:rPr>
              <a:t>Mean zonal velocity (in m/s) across the AX8 section.</a:t>
            </a:r>
          </a:p>
          <a:p>
            <a:r>
              <a:rPr lang="en-US" sz="1451" b="1" i="1" dirty="0">
                <a:latin typeface="Arial" panose="020B0604020202020204" pitchFamily="34" charset="0"/>
                <a:cs typeface="Arial" panose="020B0604020202020204" pitchFamily="34" charset="0"/>
              </a:rPr>
              <a:t>Bottom: </a:t>
            </a:r>
            <a:r>
              <a:rPr lang="en-US" sz="1451" i="1" dirty="0">
                <a:latin typeface="Arial" panose="020B0604020202020204" pitchFamily="34" charset="0"/>
                <a:cs typeface="Arial" panose="020B0604020202020204" pitchFamily="34" charset="0"/>
              </a:rPr>
              <a:t>Transport of the NECC (in </a:t>
            </a:r>
            <a:r>
              <a:rPr lang="en-US" sz="1451" i="1" dirty="0" err="1"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en-US" sz="1451" i="1" dirty="0">
                <a:latin typeface="Arial" panose="020B0604020202020204" pitchFamily="34" charset="0"/>
                <a:cs typeface="Arial" panose="020B0604020202020204" pitchFamily="34" charset="0"/>
              </a:rPr>
              <a:t>) estimated by XBT only (red dots) and using altimetry and XBT together (blue curve).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24605" y="1524009"/>
            <a:ext cx="4343401" cy="3217201"/>
            <a:chOff x="4800600" y="1524002"/>
            <a:chExt cx="4343401" cy="3217201"/>
          </a:xfrm>
        </p:grpSpPr>
        <p:grpSp>
          <p:nvGrpSpPr>
            <p:cNvPr id="7" name="Group 6"/>
            <p:cNvGrpSpPr/>
            <p:nvPr/>
          </p:nvGrpSpPr>
          <p:grpSpPr>
            <a:xfrm>
              <a:off x="4800600" y="1524002"/>
              <a:ext cx="4343401" cy="3217201"/>
              <a:chOff x="4800600" y="1524002"/>
              <a:chExt cx="4343401" cy="321720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6455"/>
              <a:stretch/>
            </p:blipFill>
            <p:spPr>
              <a:xfrm rot="5400000">
                <a:off x="6217140" y="518943"/>
                <a:ext cx="1921802" cy="393192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722"/>
              <a:stretch/>
            </p:blipFill>
            <p:spPr>
              <a:xfrm>
                <a:off x="4800600" y="3576316"/>
                <a:ext cx="4343400" cy="1164887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29200" y="3607526"/>
              <a:ext cx="960119" cy="3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1" dirty="0">
                  <a:latin typeface="Arial" panose="020B0604020202020204" pitchFamily="34" charset="0"/>
                  <a:cs typeface="Arial" panose="020B0604020202020204" pitchFamily="34" charset="0"/>
                </a:rPr>
                <a:t>NECC</a:t>
              </a:r>
            </a:p>
          </p:txBody>
        </p:sp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176149" y="5849738"/>
            <a:ext cx="1447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 err="1" smtClean="0"/>
              <a:t>Goni</a:t>
            </a:r>
            <a:r>
              <a:rPr lang="en-US" sz="1000" dirty="0" smtClean="0"/>
              <a:t> </a:t>
            </a:r>
            <a:r>
              <a:rPr lang="en-US" sz="1000" dirty="0"/>
              <a:t>and </a:t>
            </a:r>
            <a:r>
              <a:rPr lang="en-US" sz="1000" dirty="0" err="1" smtClean="0"/>
              <a:t>Baringer</a:t>
            </a:r>
            <a:r>
              <a:rPr lang="en-US" sz="1000" dirty="0" smtClean="0"/>
              <a:t>, </a:t>
            </a:r>
            <a:r>
              <a:rPr lang="en-US" sz="1000" dirty="0"/>
              <a:t>2002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186052" y="6014013"/>
            <a:ext cx="1082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Goes et all. 2013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79" y="5050813"/>
            <a:ext cx="2275068" cy="17895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690" y="149165"/>
            <a:ext cx="4508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Plans for the Future - XBT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3493" y="1071945"/>
            <a:ext cx="89245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Continue strong emphasis on research, mostly HD transects (importance of </a:t>
            </a:r>
            <a:r>
              <a:rPr lang="en-US" sz="2000" b="1" dirty="0" err="1" smtClean="0"/>
              <a:t>boundry</a:t>
            </a:r>
            <a:r>
              <a:rPr lang="en-US" sz="2000" b="1" dirty="0" smtClean="0"/>
              <a:t> currents, </a:t>
            </a:r>
            <a:r>
              <a:rPr lang="en-US" sz="2000" b="1" dirty="0" err="1" smtClean="0"/>
              <a:t>moc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mht</a:t>
            </a:r>
            <a:r>
              <a:rPr lang="en-US" sz="2000" b="1" dirty="0" smtClean="0"/>
              <a:t> including synergy with other observations)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Continue support of XBT Science Team. (www.aoml.noaa.gov/phod/goos/xbtscience/)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XBT improvements</a:t>
            </a:r>
          </a:p>
          <a:p>
            <a:r>
              <a:rPr lang="en-US" sz="2000" b="1" dirty="0" smtClean="0"/>
              <a:t>        Collaborate with </a:t>
            </a:r>
            <a:r>
              <a:rPr lang="en-US" sz="2000" b="1" dirty="0" err="1" smtClean="0"/>
              <a:t>Sippican</a:t>
            </a:r>
            <a:r>
              <a:rPr lang="en-US" sz="2000" b="1" dirty="0" smtClean="0"/>
              <a:t> in XBT FRE experiments.</a:t>
            </a:r>
          </a:p>
          <a:p>
            <a:r>
              <a:rPr lang="en-US" sz="2000" b="1" dirty="0" smtClean="0"/>
              <a:t>        Collaborate with </a:t>
            </a:r>
            <a:r>
              <a:rPr lang="en-US" sz="2000" b="1" dirty="0" err="1" smtClean="0"/>
              <a:t>Sippican</a:t>
            </a:r>
            <a:r>
              <a:rPr lang="en-US" sz="2000" b="1" dirty="0" smtClean="0"/>
              <a:t> to explore development of new climate quality XBT   	probe.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Third XBT Fall Rate Workshop to be held in China in October,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Continue strong international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92151"/>
            <a:ext cx="8305800" cy="501675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indent="-342882"/>
            <a:endParaRPr lang="en-US" sz="2000" b="1" dirty="0">
              <a:ea typeface="Times New Roman" pitchFamily="-109" charset="0"/>
              <a:cs typeface="Times New Roman" pitchFamily="-109" charset="0"/>
            </a:endParaRPr>
          </a:p>
          <a:p>
            <a:pPr indent="-342882">
              <a:buFont typeface="Arial"/>
              <a:buChar char="•"/>
            </a:pPr>
            <a:r>
              <a:rPr lang="en-US" sz="2000" b="1" dirty="0" smtClean="0">
                <a:ea typeface="Times New Roman" pitchFamily="-109" charset="0"/>
                <a:cs typeface="Times New Roman" pitchFamily="-109" charset="0"/>
              </a:rPr>
              <a:t>Explore the connection between SOOP and other groups with overlap in      	some objectives (Scientific Committee on Oceanic Research (SCOR) and 	World Ocean Council).</a:t>
            </a:r>
            <a:endParaRPr lang="en-US" sz="2000" b="1" dirty="0">
              <a:ea typeface="Times New Roman" pitchFamily="-109" charset="0"/>
              <a:cs typeface="Times New Roman" pitchFamily="-109" charset="0"/>
            </a:endParaRPr>
          </a:p>
          <a:p>
            <a:pPr indent="-342882"/>
            <a:endParaRPr lang="en-US" sz="2000" b="1" dirty="0">
              <a:ea typeface="Times New Roman" pitchFamily="-109" charset="0"/>
              <a:cs typeface="Times New Roman" pitchFamily="-109" charset="0"/>
            </a:endParaRPr>
          </a:p>
          <a:p>
            <a:pPr indent="-342882">
              <a:buFont typeface="Arial"/>
              <a:buChar char="•"/>
            </a:pPr>
            <a:r>
              <a:rPr lang="en-US" sz="2000" b="1" dirty="0" smtClean="0">
                <a:ea typeface="Times New Roman" pitchFamily="-109" charset="0"/>
                <a:cs typeface="Times New Roman" pitchFamily="-109" charset="0"/>
              </a:rPr>
              <a:t>Continue collaboration with Global Ocean Surface </a:t>
            </a:r>
            <a:r>
              <a:rPr lang="en-US" sz="2000" b="1" smtClean="0">
                <a:ea typeface="Times New Roman" pitchFamily="-109" charset="0"/>
                <a:cs typeface="Times New Roman" pitchFamily="-109" charset="0"/>
              </a:rPr>
              <a:t>Underway Data 	(GOSUD) </a:t>
            </a:r>
            <a:r>
              <a:rPr lang="en-US" sz="2000" b="1" dirty="0" smtClean="0">
                <a:ea typeface="Times New Roman" pitchFamily="-109" charset="0"/>
                <a:cs typeface="Times New Roman" pitchFamily="-109" charset="0"/>
              </a:rPr>
              <a:t>and SAMOS</a:t>
            </a:r>
            <a:endParaRPr lang="en-US" sz="2000" b="1" dirty="0">
              <a:ea typeface="Times New Roman" pitchFamily="-109" charset="0"/>
              <a:cs typeface="Times New Roman" pitchFamily="-109" charset="0"/>
            </a:endParaRPr>
          </a:p>
          <a:p>
            <a:pPr indent="-342882"/>
            <a:endParaRPr lang="en-US" sz="2000" b="1" dirty="0">
              <a:ea typeface="Times New Roman" pitchFamily="-109" charset="0"/>
              <a:cs typeface="Times New Roman" pitchFamily="-109" charset="0"/>
            </a:endParaRPr>
          </a:p>
          <a:p>
            <a:pPr indent="-342882">
              <a:buFont typeface="Arial"/>
              <a:buChar char="•"/>
            </a:pPr>
            <a:r>
              <a:rPr lang="en-US" sz="2000" b="1" dirty="0" smtClean="0">
                <a:ea typeface="Times New Roman" pitchFamily="-109" charset="0"/>
                <a:cs typeface="Times New Roman" pitchFamily="-109" charset="0"/>
              </a:rPr>
              <a:t>Urge all institutions to transmit profiles in RT or NRT into GTS.</a:t>
            </a:r>
          </a:p>
          <a:p>
            <a:endParaRPr lang="en-US" sz="2000" b="1" dirty="0">
              <a:ea typeface="Times New Roman" pitchFamily="-109" charset="0"/>
              <a:cs typeface="Times New Roman" pitchFamily="-109" charset="0"/>
            </a:endParaRPr>
          </a:p>
          <a:p>
            <a:pPr indent="-342882">
              <a:buFont typeface="Arial"/>
              <a:buChar char="•"/>
            </a:pPr>
            <a:r>
              <a:rPr lang="en-US" sz="2000" b="1" dirty="0" smtClean="0">
                <a:ea typeface="Times New Roman" pitchFamily="-109" charset="0"/>
                <a:cs typeface="Times New Roman" pitchFamily="-109" charset="0"/>
              </a:rPr>
              <a:t>Identify institutions, operators that are not currently transmitting XBT   	and TSG data into GTS (TC).  Provide help, such as in equipment, 	expertise, etc.</a:t>
            </a:r>
            <a:r>
              <a:rPr lang="en-US" sz="2000" b="1" dirty="0"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2000" b="1" dirty="0">
                <a:ea typeface="Times New Roman" pitchFamily="-109" charset="0"/>
                <a:cs typeface="Times New Roman" pitchFamily="-109" charset="0"/>
              </a:rPr>
            </a:br>
            <a:r>
              <a:rPr lang="en-US" sz="2000" b="1" dirty="0">
                <a:ea typeface="Times New Roman" pitchFamily="-109" charset="0"/>
                <a:cs typeface="Times New Roman" pitchFamily="-109" charset="0"/>
              </a:rPr>
              <a:t>      </a:t>
            </a:r>
          </a:p>
          <a:p>
            <a:pPr marL="342882" indent="-342882">
              <a:buFont typeface="Calibri" pitchFamily="-109" charset="0"/>
              <a:buAutoNum type="arabicParenR" startAt="6"/>
            </a:pPr>
            <a:endParaRPr lang="en-US" sz="2000" b="1" dirty="0">
              <a:ea typeface="Times New Roman" pitchFamily="-109" charset="0"/>
              <a:cs typeface="Times New Roman" pitchFamily="-109" charset="0"/>
            </a:endParaRPr>
          </a:p>
          <a:p>
            <a:pPr marL="342882" indent="-342882"/>
            <a:endParaRPr lang="en-US" sz="2000" b="1" dirty="0"/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4744238" y="225965"/>
            <a:ext cx="336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ea typeface="Times New Roman" pitchFamily="-109" charset="0"/>
                <a:cs typeface="Times New Roman" pitchFamily="-109" charset="0"/>
              </a:rPr>
              <a:t>Recommendations</a:t>
            </a:r>
            <a:endParaRPr lang="en-US" sz="3200" b="1" dirty="0">
              <a:ea typeface="Times New Roman" pitchFamily="-109" charset="0"/>
              <a:cs typeface="Times New Roman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1905002" y="76203"/>
            <a:ext cx="8115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XBT network</a:t>
            </a:r>
          </a:p>
          <a:p>
            <a:pPr algn="ctr"/>
            <a:r>
              <a:rPr lang="en-US" sz="2800" b="1" dirty="0"/>
              <a:t>(</a:t>
            </a:r>
            <a:r>
              <a:rPr lang="en-US" sz="2800" b="1" dirty="0" smtClean="0"/>
              <a:t>OceanObs09</a:t>
            </a:r>
            <a:r>
              <a:rPr lang="en-US" sz="2800" b="1" dirty="0"/>
              <a:t>, CLIVAR panels, regional/national)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5" y="1696325"/>
            <a:ext cx="7769160" cy="396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301346" y="1485723"/>
            <a:ext cx="304217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Low Density (0):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4 deployments per day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12 transect per year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Replaced by ARGO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383340" y="1485723"/>
            <a:ext cx="35046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Frequently Repeated (33)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6-8 deployments per day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12-18 transect per year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Data not widely used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649047" y="3965136"/>
            <a:ext cx="48660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High Density (28):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1 deployment every 25-50 km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(18-35 deployments per day)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4-5 transects per year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Data widely used in scientific studies</a:t>
            </a:r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3144192" y="-15825"/>
            <a:ext cx="58055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3200" b="1" dirty="0">
              <a:solidFill>
                <a:srgbClr val="000000"/>
              </a:solidFill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Recommended XBT deployments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2"/>
          <p:cNvSpPr txBox="1">
            <a:spLocks noChangeArrowheads="1"/>
          </p:cNvSpPr>
          <p:nvPr/>
        </p:nvSpPr>
        <p:spPr bwMode="auto">
          <a:xfrm>
            <a:off x="4107365" y="228605"/>
            <a:ext cx="3914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b="1" dirty="0"/>
              <a:t>XBT deployment 2013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04" y="1510420"/>
            <a:ext cx="6946544" cy="411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3149690" y="59376"/>
            <a:ext cx="5798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XBT and Argo floats observations</a:t>
            </a:r>
          </a:p>
          <a:p>
            <a:pPr algn="ctr"/>
            <a:r>
              <a:rPr lang="en-US" sz="3200" b="1" dirty="0"/>
              <a:t>Spatial sampling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25703" r="3435" b="27793"/>
          <a:stretch/>
        </p:blipFill>
        <p:spPr>
          <a:xfrm>
            <a:off x="2723413" y="4064591"/>
            <a:ext cx="6709559" cy="2502420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 t="8391"/>
          <a:stretch>
            <a:fillRect/>
          </a:stretch>
        </p:blipFill>
        <p:spPr bwMode="auto">
          <a:xfrm>
            <a:off x="3447105" y="1333000"/>
            <a:ext cx="499427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20993" y="1045032"/>
            <a:ext cx="537327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b="1" dirty="0"/>
              <a:t>2000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3393" y="3726808"/>
            <a:ext cx="537327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b="1" dirty="0"/>
              <a:t>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5304" y="3945839"/>
            <a:ext cx="1353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ARGO=149,443  XBT=13,650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/>
          </p:cNvSpPr>
          <p:nvPr>
            <p:ph type="ctrTitle" idx="4294967295"/>
          </p:nvPr>
        </p:nvSpPr>
        <p:spPr>
          <a:xfrm>
            <a:off x="2209800" y="2130432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</p:txBody>
      </p:sp>
      <p:sp>
        <p:nvSpPr>
          <p:cNvPr id="21508" name="Rectangle 3"/>
          <p:cNvSpPr>
            <a:spLocks noGrp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338221"/>
              </p:ext>
            </p:extLst>
          </p:nvPr>
        </p:nvGraphicFramePr>
        <p:xfrm>
          <a:off x="1696847" y="1330328"/>
          <a:ext cx="8798317" cy="471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name="Chart" r:id="rId3" imgW="7648730" imgH="4105156" progId="MSGraph.Chart.8">
                  <p:embed followColorScheme="full"/>
                </p:oleObj>
              </mc:Choice>
              <mc:Fallback>
                <p:oleObj name="Chart" r:id="rId3" imgW="7648730" imgH="410515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847" y="1330328"/>
                        <a:ext cx="8798317" cy="471514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bg2"/>
                          </a:gs>
                          <a:gs pos="50000">
                            <a:schemeClr val="bg1"/>
                          </a:gs>
                          <a:gs pos="100000">
                            <a:schemeClr val="bg2"/>
                          </a:gs>
                        </a:gsLst>
                        <a:lin ang="189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3125458" y="96196"/>
            <a:ext cx="5798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XBT and Argo floats observations</a:t>
            </a:r>
          </a:p>
          <a:p>
            <a:pPr algn="ctr"/>
            <a:r>
              <a:rPr lang="en-US" sz="3200" b="1" dirty="0"/>
              <a:t>Temporal sampling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5507" y="35629"/>
            <a:ext cx="6537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AOML HD XBT Network</a:t>
            </a:r>
          </a:p>
          <a:p>
            <a:pPr algn="ctr"/>
            <a:r>
              <a:rPr lang="en-US" sz="2800" b="1" dirty="0"/>
              <a:t>(12 transects)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6341" y="1032093"/>
            <a:ext cx="4383701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Collaboration Deployments:</a:t>
            </a:r>
          </a:p>
          <a:p>
            <a:pPr>
              <a:buFont typeface="Arial"/>
              <a:buChar char="•"/>
            </a:pPr>
            <a:r>
              <a:rPr lang="en-US" sz="1200" b="1" dirty="0"/>
              <a:t>  AX01: Northern Europe to Iceland to Greenland, </a:t>
            </a:r>
          </a:p>
          <a:p>
            <a:r>
              <a:rPr lang="en-US" sz="1200" b="1" dirty="0"/>
              <a:t>                in collaboration with the University of Paris</a:t>
            </a:r>
          </a:p>
          <a:p>
            <a:pPr>
              <a:buFont typeface="Arial"/>
              <a:buChar char="•"/>
            </a:pPr>
            <a:r>
              <a:rPr lang="en-US" sz="1200" b="1" dirty="0"/>
              <a:t>  AX02: Boston to Iceland, in collaboration with NOAA/</a:t>
            </a:r>
          </a:p>
          <a:p>
            <a:r>
              <a:rPr lang="en-US" sz="1200" b="1" dirty="0"/>
              <a:t>	   Northeast Fisheries Science Center (NEFSC </a:t>
            </a:r>
          </a:p>
          <a:p>
            <a:r>
              <a:rPr lang="en-US" sz="1200" b="1" dirty="0"/>
              <a:t>                and University of Paris.</a:t>
            </a:r>
          </a:p>
          <a:p>
            <a:pPr>
              <a:buFont typeface="Arial"/>
              <a:buChar char="•"/>
            </a:pPr>
            <a:r>
              <a:rPr lang="en-US" sz="1200" b="1" dirty="0"/>
              <a:t>  AX07: Gibraltar to </a:t>
            </a:r>
            <a:r>
              <a:rPr lang="en-US" sz="1200" b="1" dirty="0" smtClean="0"/>
              <a:t>Miami (AOML only)</a:t>
            </a:r>
            <a:endParaRPr lang="en-US" sz="1200" b="1" dirty="0"/>
          </a:p>
          <a:p>
            <a:pPr>
              <a:buFont typeface="Arial"/>
              <a:buChar char="•"/>
            </a:pPr>
            <a:r>
              <a:rPr lang="en-US" sz="1200" b="1" dirty="0"/>
              <a:t>  AX08: Cape Town to New York, in collaboration with the </a:t>
            </a:r>
          </a:p>
          <a:p>
            <a:r>
              <a:rPr lang="en-US" sz="1200" b="1" dirty="0"/>
              <a:t>                University of Cape Town.</a:t>
            </a:r>
          </a:p>
          <a:p>
            <a:pPr>
              <a:buFont typeface="Arial"/>
              <a:buChar char="•"/>
            </a:pPr>
            <a:r>
              <a:rPr lang="en-US" sz="1200" b="1" dirty="0"/>
              <a:t>  AX10: New York to Puerto Rico</a:t>
            </a:r>
            <a:r>
              <a:rPr lang="en-US" sz="1200" b="1" dirty="0" smtClean="0"/>
              <a:t>. (AOML only)</a:t>
            </a:r>
            <a:endParaRPr lang="en-US" sz="1200" b="1" dirty="0"/>
          </a:p>
          <a:p>
            <a:pPr>
              <a:buFont typeface="Arial"/>
              <a:buChar char="•"/>
            </a:pPr>
            <a:r>
              <a:rPr lang="en-US" sz="1200" b="1" dirty="0"/>
              <a:t>  AX18: Cape Town to Buenos Aires, in collaboration with the</a:t>
            </a:r>
          </a:p>
          <a:p>
            <a:r>
              <a:rPr lang="en-US" sz="1200" b="1" dirty="0"/>
              <a:t>                University of Cape Town and Argentine Hydrographic </a:t>
            </a:r>
          </a:p>
          <a:p>
            <a:r>
              <a:rPr lang="en-US" sz="1200" b="1" dirty="0"/>
              <a:t>                Service.</a:t>
            </a:r>
          </a:p>
          <a:p>
            <a:pPr>
              <a:buFont typeface="Arial"/>
              <a:buChar char="•"/>
            </a:pPr>
            <a:r>
              <a:rPr lang="en-US" sz="1200" b="1" dirty="0"/>
              <a:t>  AX20: France to France Guyana, in collaboration with the </a:t>
            </a:r>
          </a:p>
          <a:p>
            <a:r>
              <a:rPr lang="en-US" sz="1200" b="1" dirty="0"/>
              <a:t>                University of Paris and IRD, France, and with BSH</a:t>
            </a:r>
          </a:p>
          <a:p>
            <a:r>
              <a:rPr lang="en-US" sz="1200" b="1" dirty="0"/>
              <a:t>                of Germany.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b="1" dirty="0"/>
              <a:t>AX25: Cape Town to Antarctica, in collaboration with the</a:t>
            </a:r>
          </a:p>
          <a:p>
            <a:r>
              <a:rPr lang="en-US" sz="1200" b="1" dirty="0"/>
              <a:t>                 University of Cape Town.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b="1" dirty="0"/>
              <a:t>AX97: Rio de Janeiro to Isla de </a:t>
            </a:r>
            <a:r>
              <a:rPr lang="en-US" sz="1200" b="1" dirty="0" err="1"/>
              <a:t>Trinidade</a:t>
            </a:r>
            <a:r>
              <a:rPr lang="en-US" sz="1200" b="1" dirty="0"/>
              <a:t>, in collaboration with</a:t>
            </a:r>
          </a:p>
          <a:p>
            <a:r>
              <a:rPr lang="en-US" sz="1200" b="1" dirty="0"/>
              <a:t>                 the Federal University of Rio Grande (Brazil) and the</a:t>
            </a:r>
          </a:p>
          <a:p>
            <a:r>
              <a:rPr lang="en-US" sz="1200" b="1" dirty="0"/>
              <a:t>                 Brazilian Navy.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b="1" dirty="0"/>
              <a:t>MX1, MX2, and MX4 : </a:t>
            </a:r>
            <a:r>
              <a:rPr lang="en-US" sz="1200" b="1" dirty="0" err="1"/>
              <a:t>Meridional</a:t>
            </a:r>
            <a:r>
              <a:rPr lang="en-US" sz="1200" b="1" dirty="0"/>
              <a:t> Mediterranean Sea </a:t>
            </a:r>
          </a:p>
          <a:p>
            <a:r>
              <a:rPr lang="en-US" sz="1200" b="1" dirty="0"/>
              <a:t>                 transects, in collaboration with ENEA/Italy.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200" b="1" dirty="0"/>
              <a:t>IX1,IX12,and IX28: Fremantle to </a:t>
            </a:r>
            <a:r>
              <a:rPr lang="en-US" sz="1200" b="1" dirty="0" err="1"/>
              <a:t>Sunda</a:t>
            </a:r>
            <a:r>
              <a:rPr lang="en-US" sz="1200" b="1" dirty="0"/>
              <a:t> Straits, Fremantle to </a:t>
            </a:r>
          </a:p>
          <a:p>
            <a:r>
              <a:rPr lang="en-US" sz="1200" b="1" dirty="0"/>
              <a:t>                 Red Sea, and Hobart to Antarctica, in collaboration with </a:t>
            </a:r>
          </a:p>
          <a:p>
            <a:r>
              <a:rPr lang="en-US" sz="1200" b="1" dirty="0"/>
              <a:t>                 Australia’s Bureau of Meteorology and CSIRO.</a:t>
            </a:r>
          </a:p>
          <a:p>
            <a:r>
              <a:rPr lang="en-US" sz="2400" b="1" dirty="0"/>
              <a:t>Data flow/management:</a:t>
            </a:r>
            <a:endParaRPr lang="en-US" sz="1351" b="1" dirty="0"/>
          </a:p>
          <a:p>
            <a:pPr>
              <a:buFont typeface="Wingdings" charset="2"/>
              <a:buChar char="§"/>
            </a:pPr>
            <a:r>
              <a:rPr lang="en-US" sz="1200" b="1" dirty="0"/>
              <a:t> NWS</a:t>
            </a:r>
          </a:p>
          <a:p>
            <a:pPr>
              <a:buFont typeface="Wingdings" charset="2"/>
              <a:buChar char="§"/>
            </a:pPr>
            <a:r>
              <a:rPr lang="en-US" sz="1200" b="1" dirty="0"/>
              <a:t> NODC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61" y="1532269"/>
            <a:ext cx="3952161" cy="4658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5507" y="5"/>
            <a:ext cx="6537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Scripps Institution of Oceanography (SIO) High Density XBT Network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87" y="1395021"/>
            <a:ext cx="7838782" cy="4462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28199" y="176509"/>
            <a:ext cx="8193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Deployment opportunity for other platforms - drifters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4" y="1480698"/>
            <a:ext cx="8223573" cy="4237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4838" y="951470"/>
            <a:ext cx="2649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Year 2013</a:t>
            </a:r>
          </a:p>
          <a:p>
            <a:r>
              <a:rPr lang="en-US" sz="1200" b="1" dirty="0"/>
              <a:t>Number of Deployments: </a:t>
            </a:r>
            <a:r>
              <a:rPr lang="en-US" sz="1200" b="1" dirty="0" smtClean="0"/>
              <a:t>Drifter=1194</a:t>
            </a:r>
          </a:p>
          <a:p>
            <a:r>
              <a:rPr lang="en-US" sz="1200" b="1" dirty="0" smtClean="0"/>
              <a:t>53 deployed by XBT HD lines.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20" y="5992236"/>
            <a:ext cx="645483" cy="64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622</Words>
  <Application>Microsoft Office PowerPoint</Application>
  <PresentationFormat>Custom</PresentationFormat>
  <Paragraphs>142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AX8 XBT transect is used to study the Atlantic Equatorial Current system   </vt:lpstr>
      <vt:lpstr>PowerPoint Presentation</vt:lpstr>
      <vt:lpstr>PowerPoint Presentation</vt:lpstr>
    </vt:vector>
  </TitlesOfParts>
  <Company>U.S. Dept. of Commerce NOAA/AOML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Gustavo Goni</dc:creator>
  <cp:lastModifiedBy>yeun-ho.chong</cp:lastModifiedBy>
  <cp:revision>99</cp:revision>
  <cp:lastPrinted>2014-06-12T15:17:15Z</cp:lastPrinted>
  <dcterms:created xsi:type="dcterms:W3CDTF">2011-06-07T12:56:48Z</dcterms:created>
  <dcterms:modified xsi:type="dcterms:W3CDTF">2014-06-12T18:23:25Z</dcterms:modified>
</cp:coreProperties>
</file>