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0" r:id="rId2"/>
    <p:sldId id="281" r:id="rId3"/>
    <p:sldId id="288" r:id="rId4"/>
    <p:sldId id="271" r:id="rId5"/>
    <p:sldId id="279" r:id="rId6"/>
    <p:sldId id="293" r:id="rId7"/>
    <p:sldId id="272" r:id="rId8"/>
    <p:sldId id="273" r:id="rId9"/>
    <p:sldId id="274" r:id="rId10"/>
    <p:sldId id="277" r:id="rId11"/>
    <p:sldId id="283" r:id="rId12"/>
    <p:sldId id="282" r:id="rId13"/>
    <p:sldId id="276" r:id="rId14"/>
    <p:sldId id="278" r:id="rId15"/>
    <p:sldId id="285" r:id="rId16"/>
    <p:sldId id="284" r:id="rId17"/>
    <p:sldId id="267" r:id="rId18"/>
    <p:sldId id="263" r:id="rId19"/>
    <p:sldId id="264" r:id="rId20"/>
    <p:sldId id="280" r:id="rId21"/>
    <p:sldId id="265" r:id="rId22"/>
    <p:sldId id="266" r:id="rId23"/>
    <p:sldId id="261" r:id="rId24"/>
    <p:sldId id="262" r:id="rId25"/>
    <p:sldId id="287" r:id="rId26"/>
    <p:sldId id="268" r:id="rId27"/>
    <p:sldId id="269" r:id="rId28"/>
    <p:sldId id="286" r:id="rId29"/>
    <p:sldId id="289" r:id="rId30"/>
    <p:sldId id="291" r:id="rId31"/>
    <p:sldId id="290" r:id="rId32"/>
    <p:sldId id="29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33" autoAdjust="0"/>
  </p:normalViewPr>
  <p:slideViewPr>
    <p:cSldViewPr snapToGrid="0" snapToObjects="1">
      <p:cViewPr>
        <p:scale>
          <a:sx n="60" d="100"/>
          <a:sy n="60" d="100"/>
        </p:scale>
        <p:origin x="-135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A269E-16B2-3144-9787-039247385575}" type="datetimeFigureOut">
              <a:rPr lang="en-US" smtClean="0"/>
              <a:pPr/>
              <a:t>2/19/2014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34DDBA-C4E9-A148-B595-5859AA8EAFEF}" type="slidenum">
              <a:rPr lang="en-US" smtClean="0"/>
              <a:pPr/>
              <a:t>‹#›</a:t>
            </a:fld>
            <a:endParaRPr lang="en-US"/>
          </a:p>
        </p:txBody>
      </p:sp>
    </p:spTree>
    <p:extLst>
      <p:ext uri="{BB962C8B-B14F-4D97-AF65-F5344CB8AC3E}">
        <p14:creationId xmlns:p14="http://schemas.microsoft.com/office/powerpoint/2010/main" xmlns="" val="2595803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Analyzing</a:t>
            </a:r>
            <a:r>
              <a:rPr lang="en-US" baseline="0" dirty="0" smtClean="0"/>
              <a:t> how ocean tracers change over time allow the understanding of long term changes filtering weather and </a:t>
            </a:r>
            <a:r>
              <a:rPr lang="en-US" baseline="0" dirty="0" err="1" smtClean="0"/>
              <a:t>interannual</a:t>
            </a:r>
            <a:r>
              <a:rPr lang="en-US" baseline="0" dirty="0" smtClean="0"/>
              <a:t> noise in the data.</a:t>
            </a:r>
          </a:p>
          <a:p>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Detection of trends in the salinity minimum region.</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Strong compensation between temperature and salinity south of  30ºS</a:t>
            </a:r>
            <a:endParaRPr lang="en-US" dirty="0" smtClean="0"/>
          </a:p>
          <a:p>
            <a:r>
              <a:rPr lang="en-US" dirty="0" smtClean="0"/>
              <a:t>This may</a:t>
            </a:r>
            <a:r>
              <a:rPr lang="en-US" baseline="0" dirty="0" smtClean="0"/>
              <a:t> explain the stronger trends observed by </a:t>
            </a:r>
            <a:r>
              <a:rPr lang="en-US" baseline="0" dirty="0" err="1" smtClean="0"/>
              <a:t>Schmidtko</a:t>
            </a:r>
            <a:r>
              <a:rPr lang="en-US" baseline="0" dirty="0" smtClean="0"/>
              <a:t> and Johnson.</a:t>
            </a:r>
          </a:p>
          <a:p>
            <a:r>
              <a:rPr lang="en-US" dirty="0" smtClean="0"/>
              <a:t>Impact on the MOC changes in the region.</a:t>
            </a:r>
          </a:p>
          <a:p>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 index rises since mid-1970s</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AMOC in the</a:t>
            </a:r>
            <a:r>
              <a:rPr lang="en-US" baseline="0" dirty="0" smtClean="0"/>
              <a:t> LGM is weaker and shallower then present.</a:t>
            </a:r>
          </a:p>
          <a:p>
            <a:r>
              <a:rPr lang="en-US" baseline="0" dirty="0" smtClean="0"/>
              <a:t>PI is 21 </a:t>
            </a:r>
            <a:r>
              <a:rPr lang="en-US" baseline="0" dirty="0" err="1" smtClean="0"/>
              <a:t>Sv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Orbital forcing caused</a:t>
            </a:r>
            <a:r>
              <a:rPr lang="en-US" baseline="0" dirty="0" smtClean="0"/>
              <a:t> cooling and maximum ice cover</a:t>
            </a:r>
          </a:p>
          <a:p>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7</a:t>
            </a:fld>
            <a:endParaRPr lang="en-US"/>
          </a:p>
        </p:txBody>
      </p:sp>
    </p:spTree>
    <p:extLst>
      <p:ext uri="{BB962C8B-B14F-4D97-AF65-F5344CB8AC3E}">
        <p14:creationId xmlns:p14="http://schemas.microsoft.com/office/powerpoint/2010/main" xmlns="" val="37969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4C cooling is similar but opposite to what a 2x CO2 forcing warming.</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middle of the current interglacial period. </a:t>
            </a:r>
          </a:p>
          <a:p>
            <a:r>
              <a:rPr lang="en-US" dirty="0" smtClean="0"/>
              <a:t>It is well known from astronomical calculations that periodic changes in characteristics of the Earth’s orbit around the Sun control the seasonal and latitudinal distribution of incoming solar radiation at the top of the atmosphere (hereafter called ‘insolation’).</a:t>
            </a:r>
          </a:p>
          <a:p>
            <a:r>
              <a:rPr lang="en-US" dirty="0" smtClean="0"/>
              <a:t>Precession refers to changes in the time of the year when the Earth is closest to the Sun, with quasi-periodicities of about 19,000 and 23,000 years. As a result, changes in the position and duration of the seasons on the orbit strongly modulate the latitudinal and seasonal distribution of insolation. Seasonal changes in insolation are much larger than annual mean changes and can reach 60 W m</a:t>
            </a:r>
            <a:r>
              <a:rPr lang="en-US" baseline="30000" dirty="0" smtClean="0"/>
              <a:t>–2</a:t>
            </a:r>
            <a:r>
              <a:rPr lang="en-US" dirty="0" smtClean="0"/>
              <a:t> (Box TS.6, Figure 1). </a:t>
            </a:r>
          </a:p>
          <a:p>
            <a:endParaRPr lang="en-US" dirty="0" smtClean="0"/>
          </a:p>
          <a:p>
            <a:r>
              <a:rPr lang="en-US" dirty="0" err="1" smtClean="0"/>
              <a:t>Paleobotanical</a:t>
            </a:r>
            <a:r>
              <a:rPr lang="en-US" dirty="0" smtClean="0"/>
              <a:t> evidence indicates boreal</a:t>
            </a:r>
            <a:r>
              <a:rPr lang="en-US" baseline="0" dirty="0" smtClean="0"/>
              <a:t> forests extended north of the modern </a:t>
            </a:r>
            <a:r>
              <a:rPr lang="en-US" baseline="0" dirty="0" err="1" smtClean="0"/>
              <a:t>treeline</a:t>
            </a:r>
            <a:r>
              <a:rPr lang="en-US" baseline="0" dirty="0" smtClean="0"/>
              <a:t>. Albedo implications (darker forests absorb more heat). </a:t>
            </a:r>
            <a:endParaRPr lang="en-US" dirty="0" smtClean="0"/>
          </a:p>
          <a:p>
            <a:endParaRPr lang="en-US" dirty="0" smtClean="0"/>
          </a:p>
          <a:p>
            <a:r>
              <a:rPr lang="en-US" dirty="0" smtClean="0"/>
              <a:t>Implications</a:t>
            </a:r>
            <a:r>
              <a:rPr lang="en-US" baseline="0" dirty="0" smtClean="0"/>
              <a:t> for….</a:t>
            </a:r>
            <a:endParaRPr lang="en-US" dirty="0" smtClean="0"/>
          </a:p>
          <a:p>
            <a:r>
              <a:rPr lang="en-US" dirty="0" smtClean="0"/>
              <a:t>Hydrological cycle – P-E, warmer=</a:t>
            </a:r>
            <a:r>
              <a:rPr lang="en-US" baseline="0" dirty="0" smtClean="0"/>
              <a:t>wetter?, extremes</a:t>
            </a:r>
          </a:p>
          <a:p>
            <a:r>
              <a:rPr lang="en-US" baseline="0" dirty="0" smtClean="0"/>
              <a:t>Storminess – hurricanes (warmer summers = more?), </a:t>
            </a:r>
            <a:r>
              <a:rPr lang="en-US" baseline="0" dirty="0" err="1" smtClean="0"/>
              <a:t>meridional</a:t>
            </a:r>
            <a:r>
              <a:rPr lang="en-US" baseline="0" dirty="0" smtClean="0"/>
              <a:t> temperature gradients are important for </a:t>
            </a:r>
            <a:r>
              <a:rPr lang="en-US" baseline="0" dirty="0" err="1" smtClean="0"/>
              <a:t>midlatitude</a:t>
            </a:r>
            <a:r>
              <a:rPr lang="en-US" baseline="0" dirty="0" smtClean="0"/>
              <a:t> storms, monsoons</a:t>
            </a:r>
          </a:p>
          <a:p>
            <a:r>
              <a:rPr lang="en-US" baseline="0" dirty="0" smtClean="0"/>
              <a:t>Ocean circulation – wind driven gyres, overturning circulations. </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9</a:t>
            </a:fld>
            <a:endParaRPr lang="en-US"/>
          </a:p>
        </p:txBody>
      </p:sp>
    </p:spTree>
    <p:extLst>
      <p:ext uri="{BB962C8B-B14F-4D97-AF65-F5344CB8AC3E}">
        <p14:creationId xmlns:p14="http://schemas.microsoft.com/office/powerpoint/2010/main" xmlns="" val="275985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 field (LGM - PI) for (a) Northern and (b) Southern Hemisphere Zonal wind stress (NHZW and SHZW, respectively) in dyne/cm</a:t>
            </a:r>
            <a:r>
              <a:rPr lang="en-US" baseline="30000" dirty="0" smtClean="0"/>
              <a:t>2</a:t>
            </a:r>
            <a:r>
              <a:rPr lang="en-US" dirty="0" smtClean="0"/>
              <a:t>. Also shown are the positions of zero wind stress curl for the LGM (black contours) and PI (red contours). The LGM winds are more intense by 0.2–0.4 (dyne/cm</a:t>
            </a:r>
            <a:r>
              <a:rPr lang="en-US" baseline="30000" dirty="0" smtClean="0"/>
              <a:t>2</a:t>
            </a:r>
            <a:r>
              <a:rPr lang="en-US" dirty="0" smtClean="0"/>
              <a:t>) in the south.</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fluid penetrates into the main </a:t>
            </a:r>
            <a:r>
              <a:rPr lang="en-US" dirty="0" err="1" smtClean="0"/>
              <a:t>thermocline</a:t>
            </a:r>
            <a:r>
              <a:rPr lang="en-US" dirty="0" smtClean="0"/>
              <a:t>, which is provided by a</a:t>
            </a:r>
            <a:r>
              <a:rPr lang="en-US" baseline="0" dirty="0" smtClean="0"/>
              <a:t> volume flux across the base of the winter mixed layer.</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 Ocean Data Assimilation (SODA) version 2.2.6 [Ray and Giese, 2012].</a:t>
            </a:r>
          </a:p>
          <a:p>
            <a:endParaRPr lang="en-US" dirty="0" smtClean="0"/>
          </a:p>
          <a:p>
            <a:r>
              <a:rPr lang="en-US" dirty="0" smtClean="0"/>
              <a:t>POP : Parallel Ocean Program model [Smith et al., 1992] spanning the period of 1871 to 2008.</a:t>
            </a:r>
          </a:p>
          <a:p>
            <a:endParaRPr lang="en-US" dirty="0" smtClean="0"/>
          </a:p>
          <a:p>
            <a:r>
              <a:rPr lang="en-US" dirty="0" smtClean="0"/>
              <a:t>Using a sequential estimation data assimilation method [Carton and Giese, 2008]. Heat and salt fluxes are calculated from bulk formulae using 20CRv2 daily variables. </a:t>
            </a:r>
          </a:p>
          <a:p>
            <a:endParaRPr lang="en-US" dirty="0" smtClean="0"/>
          </a:p>
          <a:p>
            <a:r>
              <a:rPr lang="en-US" dirty="0" smtClean="0"/>
              <a:t>By not assimilating in-depth </a:t>
            </a:r>
            <a:r>
              <a:rPr lang="en-US" dirty="0" err="1" smtClean="0"/>
              <a:t>hydrography</a:t>
            </a:r>
            <a:r>
              <a:rPr lang="en-US" dirty="0" smtClean="0"/>
              <a:t> and only SST, the model is more consistent dynamically over different decades than alternative versions. A complete overview of the ocean-reanalysis process is detailed by Carton and Giese [2008].</a:t>
            </a:r>
          </a:p>
          <a:p>
            <a:endParaRPr lang="en-US" dirty="0" smtClean="0"/>
          </a:p>
          <a:p>
            <a:r>
              <a:rPr lang="en-US" sz="1200" dirty="0" smtClean="0"/>
              <a:t>which consists of the mixing due to local dissipation of tidal energy (</a:t>
            </a:r>
            <a:r>
              <a:rPr lang="en-US" sz="1200" dirty="0" err="1" smtClean="0"/>
              <a:t>Ktidal</a:t>
            </a:r>
            <a:r>
              <a:rPr lang="en-US" sz="1200" dirty="0" smtClean="0"/>
              <a:t>) [Laurent et al., 2002; Simmons et al., 2004] </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Close to the A16 WOCE line.</a:t>
            </a:r>
            <a:endParaRPr lang="en-US" dirty="0"/>
          </a:p>
        </p:txBody>
      </p:sp>
      <p:sp>
        <p:nvSpPr>
          <p:cNvPr id="4" name="Slide Number Placeholder 3"/>
          <p:cNvSpPr>
            <a:spLocks noGrp="1"/>
          </p:cNvSpPr>
          <p:nvPr>
            <p:ph type="sldNum" sz="quarter" idx="10"/>
          </p:nvPr>
        </p:nvSpPr>
        <p:spPr/>
        <p:txBody>
          <a:bodyPr/>
          <a:lstStyle/>
          <a:p>
            <a:fld id="{1034DDBA-C4E9-A148-B595-5859AA8EAFEF}"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783198-B076-2244-B4C4-CC4396A01F93}"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315294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83198-B076-2244-B4C4-CC4396A01F93}"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158552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83198-B076-2244-B4C4-CC4396A01F93}"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149562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83198-B076-2244-B4C4-CC4396A01F93}"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2853660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783198-B076-2244-B4C4-CC4396A01F93}"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364199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783198-B076-2244-B4C4-CC4396A01F93}"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95867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783198-B076-2244-B4C4-CC4396A01F93}" type="datetimeFigureOut">
              <a:rPr lang="en-US" smtClean="0"/>
              <a:pPr/>
              <a:t>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58875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83198-B076-2244-B4C4-CC4396A01F93}" type="datetimeFigureOut">
              <a:rPr lang="en-US" smtClean="0"/>
              <a:pPr/>
              <a:t>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300787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83198-B076-2244-B4C4-CC4396A01F93}" type="datetimeFigureOut">
              <a:rPr lang="en-US" smtClean="0"/>
              <a:pPr/>
              <a:t>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1928663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83198-B076-2244-B4C4-CC4396A01F93}"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333244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83198-B076-2244-B4C4-CC4396A01F93}"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318455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83198-B076-2244-B4C4-CC4396A01F93}" type="datetimeFigureOut">
              <a:rPr lang="en-US" smtClean="0"/>
              <a:pPr/>
              <a:t>2/19/2014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EFFAA-D56F-AD4E-A2AC-7025772DFB6F}" type="slidenum">
              <a:rPr lang="en-US" smtClean="0"/>
              <a:pPr/>
              <a:t>‹#›</a:t>
            </a:fld>
            <a:endParaRPr lang="en-US"/>
          </a:p>
        </p:txBody>
      </p:sp>
    </p:spTree>
    <p:extLst>
      <p:ext uri="{BB962C8B-B14F-4D97-AF65-F5344CB8AC3E}">
        <p14:creationId xmlns:p14="http://schemas.microsoft.com/office/powerpoint/2010/main" xmlns="" val="1306928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9.wmf"/><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1683"/>
            <a:ext cx="8229600" cy="1143000"/>
          </a:xfrm>
        </p:spPr>
        <p:txBody>
          <a:bodyPr/>
          <a:lstStyle/>
          <a:p>
            <a:r>
              <a:rPr lang="en-US" dirty="0" smtClean="0">
                <a:latin typeface="Times New Roman" pitchFamily="18" charset="0"/>
                <a:cs typeface="Times New Roman" pitchFamily="18" charset="0"/>
              </a:rPr>
              <a:t>AAIW: Past, Present and Future</a:t>
            </a:r>
            <a:endParaRPr lang="en-US"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4014123"/>
            <a:ext cx="8229600" cy="1062844"/>
          </a:xfrm>
        </p:spPr>
        <p:txBody>
          <a:bodyPr>
            <a:normAutofit/>
          </a:bodyPr>
          <a:lstStyle/>
          <a:p>
            <a:pPr>
              <a:buNone/>
            </a:pPr>
            <a:r>
              <a:rPr lang="en-US" sz="2400" dirty="0" smtClean="0">
                <a:latin typeface="Times New Roman" pitchFamily="18" charset="0"/>
                <a:cs typeface="Times New Roman" pitchFamily="18" charset="0"/>
              </a:rPr>
              <a:t>Collaborators: </a:t>
            </a:r>
            <a:r>
              <a:rPr lang="en-US" sz="2400" dirty="0" err="1" smtClean="0">
                <a:latin typeface="Times New Roman" pitchFamily="18" charset="0"/>
                <a:cs typeface="Times New Roman" pitchFamily="18" charset="0"/>
              </a:rPr>
              <a:t>Ilana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Wainer</a:t>
            </a:r>
            <a:r>
              <a:rPr lang="en-US" sz="2400" dirty="0" smtClean="0">
                <a:latin typeface="Times New Roman" pitchFamily="18" charset="0"/>
                <a:cs typeface="Times New Roman" pitchFamily="18" charset="0"/>
              </a:rPr>
              <a:t> (USP), Lisa N. Murphy (RSMAS), Natalia Signorelli (USP), Esther Brady (NCAR</a:t>
            </a:r>
            <a:r>
              <a:rPr lang="en-US" sz="2400" dirty="0" smtClean="0">
                <a:latin typeface="Times New Roman" pitchFamily="18" charset="0"/>
                <a:cs typeface="Times New Roman" pitchFamily="18" charset="0"/>
              </a:rPr>
              <a:t>)</a:t>
            </a:r>
          </a:p>
        </p:txBody>
      </p:sp>
      <p:grpSp>
        <p:nvGrpSpPr>
          <p:cNvPr id="4" name="Group 3"/>
          <p:cNvGrpSpPr/>
          <p:nvPr/>
        </p:nvGrpSpPr>
        <p:grpSpPr>
          <a:xfrm>
            <a:off x="304800" y="5334000"/>
            <a:ext cx="8405813" cy="1295400"/>
            <a:chOff x="304800" y="5334000"/>
            <a:chExt cx="8405813" cy="1295400"/>
          </a:xfrm>
        </p:grpSpPr>
        <p:pic>
          <p:nvPicPr>
            <p:cNvPr id="5" name="Picture 2" descr="G:\NOAA_retreat\logo_noaa.jpg"/>
            <p:cNvPicPr>
              <a:picLocks noChangeAspect="1" noChangeArrowheads="1"/>
            </p:cNvPicPr>
            <p:nvPr/>
          </p:nvPicPr>
          <p:blipFill>
            <a:blip r:embed="rId2" cstate="print"/>
            <a:srcRect/>
            <a:stretch>
              <a:fillRect/>
            </a:stretch>
          </p:blipFill>
          <p:spPr bwMode="auto">
            <a:xfrm>
              <a:off x="7467600" y="5410200"/>
              <a:ext cx="1243013" cy="1214439"/>
            </a:xfrm>
            <a:prstGeom prst="rect">
              <a:avLst/>
            </a:prstGeom>
            <a:noFill/>
          </p:spPr>
        </p:pic>
        <p:pic>
          <p:nvPicPr>
            <p:cNvPr id="6" name="Picture 1" descr="CIMAS Logo"/>
            <p:cNvPicPr>
              <a:picLocks noChangeAspect="1" noChangeArrowheads="1"/>
            </p:cNvPicPr>
            <p:nvPr/>
          </p:nvPicPr>
          <p:blipFill>
            <a:blip r:embed="rId3" cstate="print"/>
            <a:srcRect/>
            <a:stretch>
              <a:fillRect/>
            </a:stretch>
          </p:blipFill>
          <p:spPr bwMode="auto">
            <a:xfrm>
              <a:off x="304800" y="5334000"/>
              <a:ext cx="2462859" cy="1295400"/>
            </a:xfrm>
            <a:prstGeom prst="rect">
              <a:avLst/>
            </a:prstGeom>
            <a:noFill/>
            <a:ln w="9525">
              <a:noFill/>
              <a:miter lim="800000"/>
              <a:headEnd/>
              <a:tailEnd/>
            </a:ln>
          </p:spPr>
        </p:pic>
      </p:grpSp>
      <p:sp>
        <p:nvSpPr>
          <p:cNvPr id="7" name="TextBox 6"/>
          <p:cNvSpPr txBox="1"/>
          <p:nvPr/>
        </p:nvSpPr>
        <p:spPr>
          <a:xfrm>
            <a:off x="3894083" y="5990897"/>
            <a:ext cx="2601310" cy="369332"/>
          </a:xfrm>
          <a:prstGeom prst="rect">
            <a:avLst/>
          </a:prstGeom>
          <a:noFill/>
        </p:spPr>
        <p:txBody>
          <a:bodyPr wrap="square" rtlCol="0">
            <a:spAutoFit/>
          </a:bodyPr>
          <a:lstStyle/>
          <a:p>
            <a:r>
              <a:rPr lang="en-US" b="1" dirty="0" smtClean="0">
                <a:latin typeface="Arial" pitchFamily="34" charset="0"/>
                <a:cs typeface="Arial" pitchFamily="34" charset="0"/>
              </a:rPr>
              <a:t>February 20, 2014</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Zonal wind stress differences (LGM-PI)</a:t>
            </a:r>
            <a:endParaRPr lang="en-US" sz="3600" dirty="0">
              <a:latin typeface="Arial" pitchFamily="34" charset="0"/>
              <a:cs typeface="Arial" pitchFamily="34" charset="0"/>
            </a:endParaRPr>
          </a:p>
        </p:txBody>
      </p:sp>
      <p:grpSp>
        <p:nvGrpSpPr>
          <p:cNvPr id="8" name="Group 7"/>
          <p:cNvGrpSpPr/>
          <p:nvPr/>
        </p:nvGrpSpPr>
        <p:grpSpPr>
          <a:xfrm>
            <a:off x="709613" y="1124842"/>
            <a:ext cx="8101879" cy="4029336"/>
            <a:chOff x="709613" y="2401888"/>
            <a:chExt cx="8101879" cy="4029336"/>
          </a:xfrm>
        </p:grpSpPr>
        <p:pic>
          <p:nvPicPr>
            <p:cNvPr id="1028" name="Picture 4"/>
            <p:cNvPicPr>
              <a:picLocks noChangeAspect="1" noChangeArrowheads="1"/>
            </p:cNvPicPr>
            <p:nvPr/>
          </p:nvPicPr>
          <p:blipFill>
            <a:blip r:embed="rId3"/>
            <a:srcRect/>
            <a:stretch>
              <a:fillRect/>
            </a:stretch>
          </p:blipFill>
          <p:spPr bwMode="auto">
            <a:xfrm>
              <a:off x="709613" y="2401888"/>
              <a:ext cx="7724775" cy="3724275"/>
            </a:xfrm>
            <a:prstGeom prst="rect">
              <a:avLst/>
            </a:prstGeom>
            <a:noFill/>
            <a:ln w="9525">
              <a:noFill/>
              <a:miter lim="800000"/>
              <a:headEnd/>
              <a:tailEnd/>
            </a:ln>
          </p:spPr>
        </p:pic>
        <p:sp>
          <p:nvSpPr>
            <p:cNvPr id="5" name="TextBox 4"/>
            <p:cNvSpPr txBox="1"/>
            <p:nvPr/>
          </p:nvSpPr>
          <p:spPr>
            <a:xfrm>
              <a:off x="7356765" y="6061892"/>
              <a:ext cx="1454727"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Dyn</a:t>
              </a:r>
              <a:r>
                <a:rPr lang="en-US" dirty="0" smtClean="0">
                  <a:latin typeface="Times New Roman" pitchFamily="18" charset="0"/>
                  <a:cs typeface="Times New Roman" pitchFamily="18" charset="0"/>
                </a:rPr>
                <a:t>/cm</a:t>
              </a:r>
              <a:r>
                <a:rPr lang="en-US" baseline="30000" dirty="0" smtClean="0">
                  <a:latin typeface="Times New Roman" pitchFamily="18" charset="0"/>
                  <a:cs typeface="Times New Roman" pitchFamily="18" charset="0"/>
                </a:rPr>
                <a:t>2</a:t>
              </a:r>
              <a:endParaRPr lang="en-US" baseline="30000" dirty="0">
                <a:latin typeface="Times New Roman" pitchFamily="18" charset="0"/>
                <a:cs typeface="Times New Roman" pitchFamily="18" charset="0"/>
              </a:endParaRPr>
            </a:p>
          </p:txBody>
        </p:sp>
        <p:sp>
          <p:nvSpPr>
            <p:cNvPr id="7" name="TextBox 6"/>
            <p:cNvSpPr txBox="1"/>
            <p:nvPr/>
          </p:nvSpPr>
          <p:spPr>
            <a:xfrm>
              <a:off x="3477482" y="6041110"/>
              <a:ext cx="1454727"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Dyn</a:t>
              </a:r>
              <a:r>
                <a:rPr lang="en-US" dirty="0" smtClean="0">
                  <a:latin typeface="Times New Roman" pitchFamily="18" charset="0"/>
                  <a:cs typeface="Times New Roman" pitchFamily="18" charset="0"/>
                </a:rPr>
                <a:t>/cm</a:t>
              </a:r>
              <a:r>
                <a:rPr lang="en-US" baseline="30000" dirty="0" smtClean="0">
                  <a:latin typeface="Times New Roman" pitchFamily="18" charset="0"/>
                  <a:cs typeface="Times New Roman" pitchFamily="18" charset="0"/>
                </a:rPr>
                <a:t>2</a:t>
              </a:r>
              <a:endParaRPr lang="en-US" baseline="30000" dirty="0">
                <a:latin typeface="Times New Roman" pitchFamily="18" charset="0"/>
                <a:cs typeface="Times New Roman" pitchFamily="18" charset="0"/>
              </a:endParaRPr>
            </a:p>
          </p:txBody>
        </p:sp>
      </p:grpSp>
      <p:sp>
        <p:nvSpPr>
          <p:cNvPr id="11" name="TextBox 10"/>
          <p:cNvSpPr txBox="1"/>
          <p:nvPr/>
        </p:nvSpPr>
        <p:spPr>
          <a:xfrm>
            <a:off x="709613" y="5391807"/>
            <a:ext cx="6647152" cy="646331"/>
          </a:xfrm>
          <a:prstGeom prst="rect">
            <a:avLst/>
          </a:prstGeom>
          <a:noFill/>
        </p:spPr>
        <p:txBody>
          <a:bodyPr wrap="square" rtlCol="0">
            <a:spAutoFit/>
          </a:bodyPr>
          <a:lstStyle/>
          <a:p>
            <a:r>
              <a:rPr lang="en-US" dirty="0" smtClean="0"/>
              <a:t>ACC is much stronger in the LGM.</a:t>
            </a:r>
          </a:p>
          <a:p>
            <a:r>
              <a:rPr lang="en-US" dirty="0" smtClean="0"/>
              <a:t>Weakened Icelandic low and Arctic oscillation.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Salinity differences</a:t>
            </a:r>
            <a:endParaRPr lang="en-US" sz="3600" dirty="0">
              <a:latin typeface="Arial" pitchFamily="34" charset="0"/>
              <a:cs typeface="Arial" pitchFamily="34" charset="0"/>
            </a:endParaRPr>
          </a:p>
        </p:txBody>
      </p:sp>
      <p:sp>
        <p:nvSpPr>
          <p:cNvPr id="4" name="Content Placeholder 3"/>
          <p:cNvSpPr>
            <a:spLocks noGrp="1"/>
          </p:cNvSpPr>
          <p:nvPr>
            <p:ph sz="half" idx="2"/>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2227660" y="1448618"/>
            <a:ext cx="6515097" cy="484632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Temperature differences</a:t>
            </a:r>
            <a:endParaRPr lang="en-US" sz="3600" dirty="0">
              <a:latin typeface="Arial" pitchFamily="34" charset="0"/>
              <a:cs typeface="Arial" pitchFamily="34" charset="0"/>
            </a:endParaRPr>
          </a:p>
        </p:txBody>
      </p:sp>
      <p:sp>
        <p:nvSpPr>
          <p:cNvPr id="4" name="Content Placeholder 3"/>
          <p:cNvSpPr>
            <a:spLocks noGrp="1"/>
          </p:cNvSpPr>
          <p:nvPr>
            <p:ph sz="half" idx="2"/>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2206878" y="1469400"/>
            <a:ext cx="6515097" cy="484632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TS_profiles.eps"/>
          <p:cNvPicPr>
            <a:picLocks noGrp="1" noChangeAspect="1"/>
          </p:cNvPicPr>
          <p:nvPr>
            <p:ph sz="half" idx="1"/>
          </p:nvPr>
        </p:nvPicPr>
        <p:blipFill>
          <a:blip r:embed="rId2"/>
          <a:stretch>
            <a:fillRect/>
          </a:stretch>
        </p:blipFill>
        <p:spPr>
          <a:xfrm>
            <a:off x="-757480" y="1600200"/>
            <a:ext cx="6481626" cy="4679642"/>
          </a:xfrm>
        </p:spPr>
      </p:pic>
      <p:pic>
        <p:nvPicPr>
          <p:cNvPr id="4" name="Picture 2"/>
          <p:cNvPicPr>
            <a:picLocks noChangeAspect="1" noChangeArrowheads="1"/>
          </p:cNvPicPr>
          <p:nvPr/>
        </p:nvPicPr>
        <p:blipFill>
          <a:blip r:embed="rId3" cstate="print"/>
          <a:srcRect/>
          <a:stretch>
            <a:fillRect/>
          </a:stretch>
        </p:blipFill>
        <p:spPr bwMode="auto">
          <a:xfrm>
            <a:off x="5724146" y="2094554"/>
            <a:ext cx="5428680" cy="3971508"/>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1143000"/>
          </a:xfrm>
        </p:spPr>
        <p:txBody>
          <a:bodyPr>
            <a:normAutofit fontScale="90000"/>
          </a:bodyPr>
          <a:lstStyle/>
          <a:p>
            <a:r>
              <a:rPr lang="en-US" dirty="0" smtClean="0"/>
              <a:t>Intermediate water mass formation</a:t>
            </a:r>
            <a:endParaRPr lang="en-US" dirty="0"/>
          </a:p>
        </p:txBody>
      </p:sp>
      <p:graphicFrame>
        <p:nvGraphicFramePr>
          <p:cNvPr id="9" name="Content Placeholder 8"/>
          <p:cNvGraphicFramePr>
            <a:graphicFrameLocks noGrp="1"/>
          </p:cNvGraphicFramePr>
          <p:nvPr>
            <p:ph sz="half" idx="2"/>
          </p:nvPr>
        </p:nvGraphicFramePr>
        <p:xfrm>
          <a:off x="153056" y="4445024"/>
          <a:ext cx="5584215" cy="1819360"/>
        </p:xfrm>
        <a:graphic>
          <a:graphicData uri="http://schemas.openxmlformats.org/drawingml/2006/table">
            <a:tbl>
              <a:tblPr>
                <a:tableStyleId>{D7AC3CCA-C797-4891-BE02-D94E43425B78}</a:tableStyleId>
              </a:tblPr>
              <a:tblGrid>
                <a:gridCol w="797825"/>
                <a:gridCol w="797825"/>
                <a:gridCol w="797825"/>
                <a:gridCol w="797825"/>
                <a:gridCol w="797825"/>
                <a:gridCol w="797825"/>
                <a:gridCol w="797265"/>
              </a:tblGrid>
              <a:tr h="161155">
                <a:tc gridSpan="2">
                  <a:txBody>
                    <a:bodyPr/>
                    <a:lstStyle/>
                    <a:p>
                      <a:pPr marL="0" marR="0">
                        <a:spcBef>
                          <a:spcPts val="0"/>
                        </a:spcBef>
                        <a:spcAft>
                          <a:spcPts val="0"/>
                        </a:spcAft>
                      </a:pPr>
                      <a:endParaRPr lang="en-US" sz="1200" dirty="0">
                        <a:latin typeface="Arial"/>
                        <a:ea typeface="AR PL UMing HK"/>
                        <a:cs typeface="Lohit Devanagari"/>
                      </a:endParaRPr>
                    </a:p>
                  </a:txBody>
                  <a:tcPr marL="22270" marR="22270" marT="22270" marB="22270"/>
                </a:tc>
                <a:tc hMerge="1">
                  <a:txBody>
                    <a:bodyPr/>
                    <a:lstStyle/>
                    <a:p>
                      <a:endParaRPr lang="en-US"/>
                    </a:p>
                  </a:txBody>
                  <a:tcPr/>
                </a:tc>
                <a:tc gridSpan="2">
                  <a:txBody>
                    <a:bodyPr/>
                    <a:lstStyle/>
                    <a:p>
                      <a:pPr marL="0" marR="0">
                        <a:spcBef>
                          <a:spcPts val="0"/>
                        </a:spcBef>
                        <a:spcAft>
                          <a:spcPts val="0"/>
                        </a:spcAft>
                      </a:pPr>
                      <a:r>
                        <a:rPr lang="en-US" sz="1200" dirty="0"/>
                        <a:t>Atlantic</a:t>
                      </a:r>
                      <a:endParaRPr lang="en-US" sz="1200" dirty="0">
                        <a:latin typeface="DejaVu Sans Mono"/>
                        <a:ea typeface="AR PL UMing HK"/>
                        <a:cs typeface="Lohit Devanagari"/>
                      </a:endParaRPr>
                    </a:p>
                  </a:txBody>
                  <a:tcPr marL="22270" marR="22270" marT="22270" marB="22270"/>
                </a:tc>
                <a:tc hMerge="1">
                  <a:txBody>
                    <a:bodyPr/>
                    <a:lstStyle/>
                    <a:p>
                      <a:endParaRPr lang="en-US"/>
                    </a:p>
                  </a:txBody>
                  <a:tcPr/>
                </a:tc>
                <a:tc gridSpan="2">
                  <a:txBody>
                    <a:bodyPr/>
                    <a:lstStyle/>
                    <a:p>
                      <a:pPr marL="0" marR="0">
                        <a:spcBef>
                          <a:spcPts val="0"/>
                        </a:spcBef>
                        <a:spcAft>
                          <a:spcPts val="0"/>
                        </a:spcAft>
                      </a:pPr>
                      <a:r>
                        <a:rPr lang="en-US" sz="1200"/>
                        <a:t>Pacific</a:t>
                      </a:r>
                      <a:endParaRPr lang="en-US" sz="1200">
                        <a:latin typeface="DejaVu Sans Mono"/>
                        <a:ea typeface="AR PL UMing HK"/>
                        <a:cs typeface="Lohit Devanagari"/>
                      </a:endParaRPr>
                    </a:p>
                  </a:txBody>
                  <a:tcPr marL="22270" marR="22270" marT="22270" marB="22270"/>
                </a:tc>
                <a:tc hMerge="1">
                  <a:txBody>
                    <a:bodyPr/>
                    <a:lstStyle/>
                    <a:p>
                      <a:endParaRPr lang="en-US"/>
                    </a:p>
                  </a:txBody>
                  <a:tcPr/>
                </a:tc>
                <a:tc>
                  <a:txBody>
                    <a:bodyPr/>
                    <a:lstStyle/>
                    <a:p>
                      <a:pPr marL="0" marR="0">
                        <a:spcBef>
                          <a:spcPts val="0"/>
                        </a:spcBef>
                        <a:spcAft>
                          <a:spcPts val="0"/>
                        </a:spcAft>
                      </a:pPr>
                      <a:r>
                        <a:rPr lang="en-US" sz="1200"/>
                        <a:t>Indian</a:t>
                      </a:r>
                      <a:endParaRPr lang="en-US" sz="1200">
                        <a:latin typeface="DejaVu Sans Mono"/>
                        <a:ea typeface="AR PL UMing HK"/>
                        <a:cs typeface="Lohit Devanagari"/>
                      </a:endParaRPr>
                    </a:p>
                  </a:txBody>
                  <a:tcPr marL="22270" marR="22270" marT="22270" marB="22270"/>
                </a:tc>
              </a:tr>
              <a:tr h="161155">
                <a:tc>
                  <a:txBody>
                    <a:bodyPr/>
                    <a:lstStyle/>
                    <a:p>
                      <a:pPr marL="0" marR="0">
                        <a:spcBef>
                          <a:spcPts val="0"/>
                        </a:spcBef>
                        <a:spcAft>
                          <a:spcPts val="0"/>
                        </a:spcAft>
                      </a:pPr>
                      <a:r>
                        <a:rPr lang="en-US" sz="1200"/>
                        <a:t>Simulation</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endParaRPr lang="en-US" sz="1200" dirty="0">
                        <a:latin typeface="Arial"/>
                        <a:ea typeface="AR PL UMing HK"/>
                        <a:cs typeface="Lohit Devanagari"/>
                      </a:endParaRPr>
                    </a:p>
                  </a:txBody>
                  <a:tcPr marL="22270" marR="22270" marT="22270" marB="22270"/>
                </a:tc>
                <a:tc>
                  <a:txBody>
                    <a:bodyPr/>
                    <a:lstStyle/>
                    <a:p>
                      <a:pPr marL="0" marR="0">
                        <a:spcBef>
                          <a:spcPts val="0"/>
                        </a:spcBef>
                        <a:spcAft>
                          <a:spcPts val="0"/>
                        </a:spcAft>
                      </a:pPr>
                      <a:r>
                        <a:rPr lang="en-US" sz="1200"/>
                        <a:t>South</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North</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South</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North</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South</a:t>
                      </a:r>
                      <a:endParaRPr lang="en-US" sz="1200">
                        <a:latin typeface="DejaVu Sans Mono"/>
                        <a:ea typeface="AR PL UMing HK"/>
                        <a:cs typeface="Lohit Devanagari"/>
                      </a:endParaRPr>
                    </a:p>
                  </a:txBody>
                  <a:tcPr marL="22270" marR="22270" marT="22270" marB="22270"/>
                </a:tc>
              </a:tr>
              <a:tr h="161155">
                <a:tc rowSpan="2">
                  <a:txBody>
                    <a:bodyPr/>
                    <a:lstStyle/>
                    <a:p>
                      <a:pPr marL="0" marR="0">
                        <a:spcBef>
                          <a:spcPts val="0"/>
                        </a:spcBef>
                        <a:spcAft>
                          <a:spcPts val="0"/>
                        </a:spcAft>
                      </a:pPr>
                      <a:r>
                        <a:rPr lang="en-US" sz="1200"/>
                        <a:t>PI</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smtClean="0"/>
                        <a:t> Sub (</a:t>
                      </a:r>
                      <a:r>
                        <a:rPr lang="en-US" sz="1200" dirty="0" err="1" smtClean="0"/>
                        <a:t>Sv</a:t>
                      </a:r>
                      <a:r>
                        <a:rPr lang="en-US" sz="1200" dirty="0" smtClean="0"/>
                        <a:t>)</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10.4</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5.8</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29.4</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10.2</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12.0</a:t>
                      </a:r>
                      <a:endParaRPr lang="en-US" sz="1200">
                        <a:latin typeface="DejaVu Sans Mono"/>
                        <a:ea typeface="AR PL UMing HK"/>
                        <a:cs typeface="Lohit Devanagari"/>
                      </a:endParaRPr>
                    </a:p>
                  </a:txBody>
                  <a:tcPr marL="22270" marR="22270" marT="22270" marB="22270"/>
                </a:tc>
              </a:tr>
              <a:tr h="161155">
                <a:tc vMerge="1">
                  <a:txBody>
                    <a:bodyPr/>
                    <a:lstStyle/>
                    <a:p>
                      <a:endParaRPr lang="en-US"/>
                    </a:p>
                  </a:txBody>
                  <a:tcPr/>
                </a:tc>
                <a:tc>
                  <a:txBody>
                    <a:bodyPr/>
                    <a:lstStyle/>
                    <a:p>
                      <a:pPr marL="0" marR="0">
                        <a:spcBef>
                          <a:spcPts val="0"/>
                        </a:spcBef>
                        <a:spcAft>
                          <a:spcPts val="0"/>
                        </a:spcAft>
                      </a:pPr>
                      <a:r>
                        <a:rPr lang="en-US" sz="1200" dirty="0" err="1" smtClean="0"/>
                        <a:t>σ</a:t>
                      </a:r>
                      <a:r>
                        <a:rPr lang="en-US" sz="1200" baseline="-25000" dirty="0" err="1" smtClean="0"/>
                        <a:t>θ</a:t>
                      </a:r>
                      <a:r>
                        <a:rPr lang="en-US" sz="1200" baseline="-25000" dirty="0" smtClean="0"/>
                        <a:t> </a:t>
                      </a:r>
                      <a:r>
                        <a:rPr lang="en-US" sz="1200" baseline="0" dirty="0" smtClean="0"/>
                        <a:t>(Kg/m</a:t>
                      </a:r>
                      <a:r>
                        <a:rPr lang="en-US" sz="1200" baseline="30000" dirty="0" smtClean="0"/>
                        <a:t>3</a:t>
                      </a:r>
                      <a:r>
                        <a:rPr lang="en-US" sz="1200" baseline="0" dirty="0" smtClean="0"/>
                        <a:t>)</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26.5-27.4</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27.4-28.2 </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26.5-27.5</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25.7-26.8</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26.4-27.5 </a:t>
                      </a:r>
                      <a:endParaRPr lang="en-US" sz="1200">
                        <a:latin typeface="DejaVu Sans Mono"/>
                        <a:ea typeface="AR PL UMing HK"/>
                        <a:cs typeface="Lohit Devanagari"/>
                      </a:endParaRPr>
                    </a:p>
                  </a:txBody>
                  <a:tcPr marL="22270" marR="22270" marT="22270" marB="22270"/>
                </a:tc>
              </a:tr>
              <a:tr h="161155">
                <a:tc rowSpan="2">
                  <a:txBody>
                    <a:bodyPr/>
                    <a:lstStyle/>
                    <a:p>
                      <a:pPr marL="0" marR="0">
                        <a:spcBef>
                          <a:spcPts val="0"/>
                        </a:spcBef>
                        <a:spcAft>
                          <a:spcPts val="0"/>
                        </a:spcAft>
                      </a:pPr>
                      <a:r>
                        <a:rPr lang="en-US" sz="1200"/>
                        <a:t>MH</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smtClean="0"/>
                        <a:t>Sub (</a:t>
                      </a:r>
                      <a:r>
                        <a:rPr lang="en-US" sz="1200" dirty="0" err="1" smtClean="0"/>
                        <a:t>Sv</a:t>
                      </a:r>
                      <a:r>
                        <a:rPr lang="en-US" sz="1200" dirty="0" smtClean="0"/>
                        <a:t>)</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12.3</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3.8</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31.1</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12.1</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12.2</a:t>
                      </a:r>
                      <a:endParaRPr lang="en-US" sz="1200">
                        <a:latin typeface="DejaVu Sans Mono"/>
                        <a:ea typeface="AR PL UMing HK"/>
                        <a:cs typeface="Lohit Devanagari"/>
                      </a:endParaRPr>
                    </a:p>
                  </a:txBody>
                  <a:tcPr marL="22270" marR="22270" marT="22270" marB="22270"/>
                </a:tc>
              </a:tr>
              <a:tr h="161155">
                <a:tc vMerge="1">
                  <a:txBody>
                    <a:bodyPr/>
                    <a:lstStyle/>
                    <a:p>
                      <a:endParaRPr lang="en-US"/>
                    </a:p>
                  </a:txBody>
                  <a:tcPr/>
                </a:tc>
                <a:tc>
                  <a:txBody>
                    <a:bodyPr/>
                    <a:lstStyle/>
                    <a:p>
                      <a:pPr marL="0" marR="0">
                        <a:spcBef>
                          <a:spcPts val="0"/>
                        </a:spcBef>
                        <a:spcAft>
                          <a:spcPts val="0"/>
                        </a:spcAft>
                      </a:pPr>
                      <a:r>
                        <a:rPr lang="en-US" sz="1200" dirty="0" err="1" smtClean="0"/>
                        <a:t>σ</a:t>
                      </a:r>
                      <a:r>
                        <a:rPr lang="en-US" sz="1200" baseline="-25000" dirty="0" err="1" smtClean="0"/>
                        <a:t>θ</a:t>
                      </a:r>
                      <a:r>
                        <a:rPr lang="en-US" sz="1200" baseline="0" dirty="0" smtClean="0"/>
                        <a:t> (Kg/m</a:t>
                      </a:r>
                      <a:r>
                        <a:rPr lang="en-US" sz="1200" baseline="30000" dirty="0" smtClean="0"/>
                        <a:t>3</a:t>
                      </a:r>
                      <a:r>
                        <a:rPr lang="en-US" sz="1200" baseline="0" dirty="0" smtClean="0"/>
                        <a:t>)</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26.5-27.4</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27.4-28.2</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26.5-27.5</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25.7-26.8</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26.4-27.5</a:t>
                      </a:r>
                      <a:endParaRPr lang="en-US" sz="1200">
                        <a:latin typeface="DejaVu Sans Mono"/>
                        <a:ea typeface="AR PL UMing HK"/>
                        <a:cs typeface="Lohit Devanagari"/>
                      </a:endParaRPr>
                    </a:p>
                  </a:txBody>
                  <a:tcPr marL="22270" marR="22270" marT="22270" marB="22270"/>
                </a:tc>
              </a:tr>
              <a:tr h="161155">
                <a:tc rowSpan="2">
                  <a:txBody>
                    <a:bodyPr/>
                    <a:lstStyle/>
                    <a:p>
                      <a:pPr marL="0" marR="0">
                        <a:spcBef>
                          <a:spcPts val="0"/>
                        </a:spcBef>
                        <a:spcAft>
                          <a:spcPts val="0"/>
                        </a:spcAft>
                      </a:pPr>
                      <a:r>
                        <a:rPr lang="en-US" sz="1200"/>
                        <a:t>LGM</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smtClean="0"/>
                        <a:t>Sub (</a:t>
                      </a:r>
                      <a:r>
                        <a:rPr lang="en-US" sz="1200" dirty="0" err="1" smtClean="0"/>
                        <a:t>Sv</a:t>
                      </a:r>
                      <a:r>
                        <a:rPr lang="en-US" sz="1200" dirty="0" smtClean="0"/>
                        <a:t>)</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16.2</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8.6</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43.4</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10.5</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24.3</a:t>
                      </a:r>
                      <a:endParaRPr lang="en-US" sz="1200">
                        <a:latin typeface="DejaVu Sans Mono"/>
                        <a:ea typeface="AR PL UMing HK"/>
                        <a:cs typeface="Lohit Devanagari"/>
                      </a:endParaRPr>
                    </a:p>
                  </a:txBody>
                  <a:tcPr marL="22270" marR="22270" marT="22270" marB="22270"/>
                </a:tc>
              </a:tr>
              <a:tr h="161155">
                <a:tc vMerge="1">
                  <a:txBody>
                    <a:bodyPr/>
                    <a:lstStyle/>
                    <a:p>
                      <a:endParaRPr lang="en-US"/>
                    </a:p>
                  </a:txBody>
                  <a:tcPr/>
                </a:tc>
                <a:tc>
                  <a:txBody>
                    <a:bodyPr/>
                    <a:lstStyle/>
                    <a:p>
                      <a:pPr marL="0" marR="0">
                        <a:spcBef>
                          <a:spcPts val="0"/>
                        </a:spcBef>
                        <a:spcAft>
                          <a:spcPts val="0"/>
                        </a:spcAft>
                      </a:pPr>
                      <a:r>
                        <a:rPr lang="en-US" sz="1200" dirty="0" err="1" smtClean="0"/>
                        <a:t>σ</a:t>
                      </a:r>
                      <a:r>
                        <a:rPr lang="en-US" sz="1200" baseline="-25000" dirty="0" err="1" smtClean="0"/>
                        <a:t>θ</a:t>
                      </a:r>
                      <a:r>
                        <a:rPr lang="en-US" sz="1200" baseline="-25000" dirty="0" smtClean="0"/>
                        <a:t> </a:t>
                      </a:r>
                      <a:r>
                        <a:rPr lang="en-US" sz="1200" baseline="0" dirty="0" smtClean="0"/>
                        <a:t>(Kg/m</a:t>
                      </a:r>
                      <a:r>
                        <a:rPr lang="en-US" sz="1200" baseline="30000" dirty="0" smtClean="0"/>
                        <a:t>3</a:t>
                      </a:r>
                      <a:r>
                        <a:rPr lang="en-US" sz="1200" baseline="0" dirty="0" smtClean="0"/>
                        <a:t>)</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27.2-29.0</a:t>
                      </a:r>
                      <a:endParaRPr lang="en-US" sz="1200" dirty="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28.5-29.4</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27.4-29.0</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a:t>26.5-27.5</a:t>
                      </a:r>
                      <a:endParaRPr lang="en-US" sz="1200">
                        <a:latin typeface="DejaVu Sans Mono"/>
                        <a:ea typeface="AR PL UMing HK"/>
                        <a:cs typeface="Lohit Devanagari"/>
                      </a:endParaRPr>
                    </a:p>
                  </a:txBody>
                  <a:tcPr marL="22270" marR="22270" marT="22270" marB="22270"/>
                </a:tc>
                <a:tc>
                  <a:txBody>
                    <a:bodyPr/>
                    <a:lstStyle/>
                    <a:p>
                      <a:pPr marL="0" marR="0">
                        <a:spcBef>
                          <a:spcPts val="0"/>
                        </a:spcBef>
                        <a:spcAft>
                          <a:spcPts val="0"/>
                        </a:spcAft>
                      </a:pPr>
                      <a:r>
                        <a:rPr lang="en-US" sz="1200" dirty="0"/>
                        <a:t>27.4-29.0</a:t>
                      </a:r>
                      <a:endParaRPr lang="en-US" sz="1200" dirty="0">
                        <a:latin typeface="DejaVu Sans Mono"/>
                        <a:ea typeface="AR PL UMing HK"/>
                        <a:cs typeface="Lohit Devanagari"/>
                      </a:endParaRPr>
                    </a:p>
                  </a:txBody>
                  <a:tcPr marL="22270" marR="22270" marT="22270" marB="22270"/>
                </a:tc>
              </a:tr>
            </a:tbl>
          </a:graphicData>
        </a:graphic>
      </p:graphicFrame>
      <p:pic>
        <p:nvPicPr>
          <p:cNvPr id="7" name="Content Placeholder 6" descr="equation_palo1799-math-0001.gif"/>
          <p:cNvPicPr>
            <a:picLocks noGrp="1" noChangeAspect="1"/>
          </p:cNvPicPr>
          <p:nvPr>
            <p:ph sz="half" idx="1"/>
          </p:nvPr>
        </p:nvPicPr>
        <p:blipFill>
          <a:blip r:embed="rId3"/>
          <a:stretch>
            <a:fillRect/>
          </a:stretch>
        </p:blipFill>
        <p:spPr>
          <a:xfrm>
            <a:off x="647700" y="2312322"/>
            <a:ext cx="4180114" cy="457200"/>
          </a:xfrm>
        </p:spPr>
      </p:pic>
      <p:pic>
        <p:nvPicPr>
          <p:cNvPr id="8" name="Picture 2"/>
          <p:cNvPicPr>
            <a:picLocks noChangeAspect="1" noChangeArrowheads="1"/>
          </p:cNvPicPr>
          <p:nvPr/>
        </p:nvPicPr>
        <p:blipFill>
          <a:blip r:embed="rId4" cstate="print"/>
          <a:srcRect/>
          <a:stretch>
            <a:fillRect/>
          </a:stretch>
        </p:blipFill>
        <p:spPr bwMode="auto">
          <a:xfrm>
            <a:off x="5831870" y="1315308"/>
            <a:ext cx="3109830" cy="5303520"/>
          </a:xfrm>
          <a:prstGeom prst="rect">
            <a:avLst/>
          </a:prstGeom>
          <a:noFill/>
          <a:ln w="9525">
            <a:noFill/>
            <a:round/>
            <a:headEnd/>
            <a:tailEnd/>
          </a:ln>
        </p:spPr>
      </p:pic>
      <p:sp>
        <p:nvSpPr>
          <p:cNvPr id="10" name="TextBox 9"/>
          <p:cNvSpPr txBox="1"/>
          <p:nvPr/>
        </p:nvSpPr>
        <p:spPr>
          <a:xfrm>
            <a:off x="153056" y="3943350"/>
            <a:ext cx="5584215" cy="523220"/>
          </a:xfrm>
          <a:prstGeom prst="rect">
            <a:avLst/>
          </a:prstGeom>
          <a:noFill/>
        </p:spPr>
        <p:txBody>
          <a:bodyPr wrap="square" rtlCol="0">
            <a:spAutoFit/>
          </a:bodyPr>
          <a:lstStyle/>
          <a:p>
            <a:r>
              <a:rPr lang="en-US" sz="1400" b="1" dirty="0" smtClean="0">
                <a:latin typeface="Arial" pitchFamily="34" charset="0"/>
                <a:cs typeface="Arial" pitchFamily="34" charset="0"/>
              </a:rPr>
              <a:t>Table: </a:t>
            </a:r>
            <a:r>
              <a:rPr lang="en-US" sz="1400" dirty="0" smtClean="0">
                <a:latin typeface="Arial" pitchFamily="34" charset="0"/>
                <a:cs typeface="Arial" pitchFamily="34" charset="0"/>
              </a:rPr>
              <a:t>Transport (</a:t>
            </a:r>
            <a:r>
              <a:rPr lang="en-US" sz="1400" dirty="0" err="1" smtClean="0">
                <a:latin typeface="Arial" pitchFamily="34" charset="0"/>
                <a:cs typeface="Arial" pitchFamily="34" charset="0"/>
              </a:rPr>
              <a:t>Sv</a:t>
            </a:r>
            <a:r>
              <a:rPr lang="en-US" sz="1400" dirty="0" smtClean="0">
                <a:latin typeface="Arial" pitchFamily="34" charset="0"/>
                <a:cs typeface="Arial" pitchFamily="34" charset="0"/>
              </a:rPr>
              <a:t>) of </a:t>
            </a:r>
            <a:r>
              <a:rPr lang="en-US" sz="1400" dirty="0" err="1" smtClean="0">
                <a:latin typeface="Arial" pitchFamily="34" charset="0"/>
                <a:cs typeface="Arial" pitchFamily="34" charset="0"/>
              </a:rPr>
              <a:t>subducted</a:t>
            </a:r>
            <a:r>
              <a:rPr lang="en-US" sz="1400" dirty="0" smtClean="0">
                <a:latin typeface="Arial" pitchFamily="34" charset="0"/>
                <a:cs typeface="Arial" pitchFamily="34" charset="0"/>
              </a:rPr>
              <a:t> waters with respect to density levels of intermediate waters for each basin and time period.</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1143000"/>
          </a:xfrm>
        </p:spPr>
        <p:txBody>
          <a:bodyPr>
            <a:normAutofit/>
          </a:bodyPr>
          <a:lstStyle/>
          <a:p>
            <a:r>
              <a:rPr lang="en-US" sz="3600" dirty="0" smtClean="0">
                <a:latin typeface="Arial" pitchFamily="34" charset="0"/>
                <a:cs typeface="Arial" pitchFamily="34" charset="0"/>
              </a:rPr>
              <a:t>Historical trends over the last 30 yrs</a:t>
            </a:r>
            <a:endParaRPr lang="en-US" sz="3600" dirty="0">
              <a:latin typeface="Arial" pitchFamily="34" charset="0"/>
              <a:cs typeface="Arial" pitchFamily="34" charset="0"/>
            </a:endParaRPr>
          </a:p>
        </p:txBody>
      </p:sp>
      <p:sp>
        <p:nvSpPr>
          <p:cNvPr id="3" name="Content Placeholder 2"/>
          <p:cNvSpPr>
            <a:spLocks noGrp="1"/>
          </p:cNvSpPr>
          <p:nvPr>
            <p:ph sz="half" idx="1"/>
          </p:nvPr>
        </p:nvSpPr>
        <p:spPr>
          <a:xfrm>
            <a:off x="166256" y="1600200"/>
            <a:ext cx="4038600" cy="3574473"/>
          </a:xfrm>
        </p:spPr>
        <p:txBody>
          <a:bodyPr>
            <a:normAutofit/>
          </a:bodyPr>
          <a:lstStyle/>
          <a:p>
            <a:r>
              <a:rPr lang="en-US" sz="2400" dirty="0" smtClean="0"/>
              <a:t>The Sea level pressure (SLP) SAM index, specially in the winter, and winter SST near AAIW formation latitudes may be related to the AAIW core property variability.</a:t>
            </a:r>
            <a:endParaRPr lang="en-US" sz="2400" dirty="0"/>
          </a:p>
        </p:txBody>
      </p:sp>
      <p:pic>
        <p:nvPicPr>
          <p:cNvPr id="7" name="Content Placeholder 6" descr="jcli-d-11-00021.1-f5.jpeg"/>
          <p:cNvPicPr>
            <a:picLocks noGrp="1" noChangeAspect="1"/>
          </p:cNvPicPr>
          <p:nvPr>
            <p:ph sz="half" idx="2"/>
          </p:nvPr>
        </p:nvPicPr>
        <p:blipFill>
          <a:blip r:embed="rId2"/>
          <a:stretch>
            <a:fillRect/>
          </a:stretch>
        </p:blipFill>
        <p:spPr>
          <a:xfrm>
            <a:off x="4435098" y="1030379"/>
            <a:ext cx="4642555" cy="5079475"/>
          </a:xfrm>
        </p:spPr>
      </p:pic>
      <p:sp>
        <p:nvSpPr>
          <p:cNvPr id="5" name="TextBox 4"/>
          <p:cNvSpPr txBox="1"/>
          <p:nvPr/>
        </p:nvSpPr>
        <p:spPr>
          <a:xfrm>
            <a:off x="789709" y="6109855"/>
            <a:ext cx="3221182" cy="276999"/>
          </a:xfrm>
          <a:prstGeom prst="rect">
            <a:avLst/>
          </a:prstGeom>
          <a:noFill/>
        </p:spPr>
        <p:txBody>
          <a:bodyPr wrap="square" rtlCol="0">
            <a:spAutoFit/>
          </a:bodyPr>
          <a:lstStyle/>
          <a:p>
            <a:r>
              <a:rPr lang="en-US" sz="1200" b="1" dirty="0" err="1" smtClean="0">
                <a:latin typeface="Arial" pitchFamily="34" charset="0"/>
                <a:cs typeface="Arial" pitchFamily="34" charset="0"/>
              </a:rPr>
              <a:t>Schmidtko</a:t>
            </a:r>
            <a:r>
              <a:rPr lang="en-US" sz="1200" b="1" dirty="0" smtClean="0">
                <a:latin typeface="Arial" pitchFamily="34" charset="0"/>
                <a:cs typeface="Arial" pitchFamily="34" charset="0"/>
              </a:rPr>
              <a:t> and Johnson, 2011</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What are the causes of historical changes in the AAIW core characteristics?</a:t>
            </a:r>
            <a:endParaRPr lang="en-US" dirty="0"/>
          </a:p>
        </p:txBody>
      </p:sp>
      <p:sp>
        <p:nvSpPr>
          <p:cNvPr id="3" name="Content Placeholder 2"/>
          <p:cNvSpPr>
            <a:spLocks noGrp="1"/>
          </p:cNvSpPr>
          <p:nvPr>
            <p:ph sz="half" idx="1"/>
          </p:nvPr>
        </p:nvSpPr>
        <p:spPr>
          <a:xfrm>
            <a:off x="457200" y="1600200"/>
            <a:ext cx="8229600" cy="4525963"/>
          </a:xfrm>
        </p:spPr>
        <p:txBody>
          <a:bodyPr>
            <a:normAutofit/>
          </a:bodyPr>
          <a:lstStyle/>
          <a:p>
            <a:r>
              <a:rPr lang="en-US" sz="2000" b="1" dirty="0" smtClean="0"/>
              <a:t>SODA 2.2.6 </a:t>
            </a:r>
            <a:r>
              <a:rPr lang="en-US" sz="2000" dirty="0" smtClean="0"/>
              <a:t>[Ray and Giese, 2012]: uses the POP model at a 1/4◦ horizontal resolution and 40 vertical levels at monthly averages. Surface boundary conditions used are from eight ensemble members of the NOAA’s 20Crv2 [Compo et al., 2011]. SODA 2.26 assimilates only </a:t>
            </a:r>
            <a:r>
              <a:rPr lang="en-US" sz="2000" b="1" dirty="0" smtClean="0"/>
              <a:t>SST</a:t>
            </a:r>
            <a:r>
              <a:rPr lang="en-US" sz="2000" dirty="0" smtClean="0"/>
              <a:t> data from the ICOADS 2.5.</a:t>
            </a:r>
          </a:p>
          <a:p>
            <a:r>
              <a:rPr lang="en-US" sz="2000" b="1" dirty="0" err="1" smtClean="0"/>
              <a:t>Uvic</a:t>
            </a:r>
            <a:r>
              <a:rPr lang="en-US" sz="2000" b="1" dirty="0" smtClean="0"/>
              <a:t> ESCM v2.9 </a:t>
            </a:r>
            <a:r>
              <a:rPr lang="en-US" sz="2000" dirty="0" smtClean="0"/>
              <a:t>[Weaver et al., 2001]: Ocean is MOM2 [</a:t>
            </a:r>
            <a:r>
              <a:rPr lang="en-US" sz="2000" dirty="0" err="1" smtClean="0"/>
              <a:t>Pacanowski</a:t>
            </a:r>
            <a:r>
              <a:rPr lang="en-US" sz="2000" dirty="0" smtClean="0"/>
              <a:t> , 1995] with a 1.8◦ x 3.6◦ resolution in the horizontal and 19 depth levels. The atmospheric component is a one layer atmospheric energy-moisture balance model, which does not apply flux correction and is forced by prescribed winds from the NCEP/NCAR climatology. </a:t>
            </a:r>
            <a:r>
              <a:rPr lang="en-US" sz="2000" dirty="0" err="1" smtClean="0"/>
              <a:t>Diapycnal</a:t>
            </a:r>
            <a:r>
              <a:rPr lang="en-US" sz="2000" dirty="0" smtClean="0"/>
              <a:t> diffusivity is parameterized as </a:t>
            </a:r>
            <a:r>
              <a:rPr lang="en-US" sz="2000" dirty="0" err="1" smtClean="0"/>
              <a:t>K</a:t>
            </a:r>
            <a:r>
              <a:rPr lang="en-US" sz="2000" baseline="-25000" dirty="0" err="1" smtClean="0"/>
              <a:t>v</a:t>
            </a:r>
            <a:r>
              <a:rPr lang="en-US" sz="2000" dirty="0" smtClean="0"/>
              <a:t> = </a:t>
            </a:r>
            <a:r>
              <a:rPr lang="en-US" sz="2000" dirty="0" err="1" smtClean="0"/>
              <a:t>K</a:t>
            </a:r>
            <a:r>
              <a:rPr lang="en-US" sz="2000" baseline="-25000" dirty="0" err="1" smtClean="0"/>
              <a:t>tidal</a:t>
            </a:r>
            <a:r>
              <a:rPr lang="en-US" sz="2000" dirty="0" smtClean="0"/>
              <a:t> + </a:t>
            </a:r>
            <a:r>
              <a:rPr lang="en-US" sz="2000" dirty="0" err="1" smtClean="0"/>
              <a:t>K</a:t>
            </a:r>
            <a:r>
              <a:rPr lang="en-US" sz="2000" baseline="-25000" dirty="0" err="1" smtClean="0"/>
              <a:t>bg</a:t>
            </a:r>
            <a:r>
              <a:rPr lang="en-US" sz="2000" dirty="0" smtClean="0"/>
              <a:t>, with </a:t>
            </a:r>
            <a:r>
              <a:rPr lang="en-US" sz="2000" dirty="0" err="1" smtClean="0"/>
              <a:t>K</a:t>
            </a:r>
            <a:r>
              <a:rPr lang="en-US" sz="2000" baseline="-25000" dirty="0" err="1" smtClean="0"/>
              <a:t>bg</a:t>
            </a:r>
            <a:r>
              <a:rPr lang="en-US" sz="2000" dirty="0" smtClean="0"/>
              <a:t> = 0.3 cm</a:t>
            </a:r>
            <a:r>
              <a:rPr lang="en-US" sz="2000" baseline="30000" dirty="0" smtClean="0"/>
              <a:t>2</a:t>
            </a:r>
            <a:r>
              <a:rPr lang="en-US" sz="2000" dirty="0" smtClean="0"/>
              <a:t> s</a:t>
            </a:r>
            <a:r>
              <a:rPr lang="en-US" sz="2000" baseline="30000" dirty="0" smtClean="0"/>
              <a:t>−1</a:t>
            </a:r>
            <a:r>
              <a:rPr lang="en-US" sz="2000" dirty="0" smtClean="0"/>
              <a:t>. Each experiment is spun up for 3000 years.</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903742"/>
          </a:xfrm>
        </p:spPr>
        <p:txBody>
          <a:bodyPr>
            <a:normAutofit/>
          </a:bodyPr>
          <a:lstStyle/>
          <a:p>
            <a:r>
              <a:rPr lang="en-US" sz="3600" dirty="0" smtClean="0">
                <a:latin typeface="Arial" pitchFamily="34" charset="0"/>
                <a:cs typeface="Arial" pitchFamily="34" charset="0"/>
              </a:rPr>
              <a:t>SODA x Argo</a:t>
            </a:r>
            <a:endParaRPr lang="en-US" sz="3600" dirty="0">
              <a:latin typeface="Arial" pitchFamily="34" charset="0"/>
              <a:cs typeface="Arial" pitchFamily="34" charset="0"/>
            </a:endParaRPr>
          </a:p>
        </p:txBody>
      </p:sp>
      <p:pic>
        <p:nvPicPr>
          <p:cNvPr id="5" name="Content Placeholder 4" descr="SODA_ARGO_section25W_2.eps"/>
          <p:cNvPicPr>
            <a:picLocks noGrp="1" noChangeAspect="1"/>
          </p:cNvPicPr>
          <p:nvPr>
            <p:ph sz="half" idx="1"/>
          </p:nvPr>
        </p:nvPicPr>
        <p:blipFill>
          <a:blip r:embed="rId2"/>
          <a:stretch>
            <a:fillRect/>
          </a:stretch>
        </p:blipFill>
        <p:spPr>
          <a:xfrm>
            <a:off x="259307" y="1422775"/>
            <a:ext cx="4063343" cy="5120640"/>
          </a:xfrm>
        </p:spPr>
      </p:pic>
      <p:sp>
        <p:nvSpPr>
          <p:cNvPr id="6" name="TextBox 5"/>
          <p:cNvSpPr txBox="1"/>
          <p:nvPr/>
        </p:nvSpPr>
        <p:spPr>
          <a:xfrm>
            <a:off x="1665026" y="1178380"/>
            <a:ext cx="1050878" cy="369332"/>
          </a:xfrm>
          <a:prstGeom prst="rect">
            <a:avLst/>
          </a:prstGeom>
          <a:noFill/>
        </p:spPr>
        <p:txBody>
          <a:bodyPr wrap="square" rtlCol="0">
            <a:spAutoFit/>
          </a:bodyPr>
          <a:lstStyle/>
          <a:p>
            <a:pPr algn="ctr"/>
            <a:r>
              <a:rPr lang="en-US" dirty="0" smtClean="0"/>
              <a:t>Salinity</a:t>
            </a:r>
            <a:endParaRPr lang="en-US" dirty="0"/>
          </a:p>
        </p:txBody>
      </p:sp>
      <p:grpSp>
        <p:nvGrpSpPr>
          <p:cNvPr id="9" name="Group 8"/>
          <p:cNvGrpSpPr/>
          <p:nvPr/>
        </p:nvGrpSpPr>
        <p:grpSpPr>
          <a:xfrm>
            <a:off x="4644188" y="1178380"/>
            <a:ext cx="4042612" cy="5359898"/>
            <a:chOff x="4644188" y="1178380"/>
            <a:chExt cx="4042612" cy="5359898"/>
          </a:xfrm>
        </p:grpSpPr>
        <p:pic>
          <p:nvPicPr>
            <p:cNvPr id="7" name="Picture 6" descr="SODA_ARGO_Smin_2.eps"/>
            <p:cNvPicPr>
              <a:picLocks noChangeAspect="1"/>
            </p:cNvPicPr>
            <p:nvPr/>
          </p:nvPicPr>
          <p:blipFill>
            <a:blip r:embed="rId3"/>
            <a:stretch>
              <a:fillRect/>
            </a:stretch>
          </p:blipFill>
          <p:spPr>
            <a:xfrm>
              <a:off x="4644188" y="1417638"/>
              <a:ext cx="4042612" cy="5120640"/>
            </a:xfrm>
            <a:prstGeom prst="rect">
              <a:avLst/>
            </a:prstGeom>
          </p:spPr>
        </p:pic>
        <p:sp>
          <p:nvSpPr>
            <p:cNvPr id="8" name="TextBox 7"/>
            <p:cNvSpPr txBox="1"/>
            <p:nvPr/>
          </p:nvSpPr>
          <p:spPr>
            <a:xfrm>
              <a:off x="5991368" y="1178380"/>
              <a:ext cx="1050878" cy="369332"/>
            </a:xfrm>
            <a:prstGeom prst="rect">
              <a:avLst/>
            </a:prstGeom>
            <a:noFill/>
          </p:spPr>
          <p:txBody>
            <a:bodyPr wrap="square" rtlCol="0">
              <a:spAutoFit/>
            </a:bodyPr>
            <a:lstStyle/>
            <a:p>
              <a:pPr algn="ctr"/>
              <a:r>
                <a:rPr lang="en-US" dirty="0" err="1" smtClean="0"/>
                <a:t>Smin</a:t>
              </a:r>
              <a:endParaRPr lang="en-US" dirty="0"/>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1143000"/>
          </a:xfrm>
        </p:spPr>
        <p:txBody>
          <a:bodyPr>
            <a:normAutofit/>
          </a:bodyPr>
          <a:lstStyle/>
          <a:p>
            <a:r>
              <a:rPr lang="en-US" sz="3600" dirty="0" smtClean="0">
                <a:latin typeface="Arial" pitchFamily="34" charset="0"/>
                <a:cs typeface="Arial" pitchFamily="34" charset="0"/>
              </a:rPr>
              <a:t>Decadal TS properties at 25ºW</a:t>
            </a:r>
            <a:endParaRPr lang="en-US" sz="3600" dirty="0">
              <a:latin typeface="Arial" pitchFamily="34" charset="0"/>
              <a:cs typeface="Arial" pitchFamily="34" charset="0"/>
            </a:endParaRPr>
          </a:p>
        </p:txBody>
      </p:sp>
      <p:pic>
        <p:nvPicPr>
          <p:cNvPr id="5" name="Content Placeholder 4" descr="TS_lat_zoom.eps"/>
          <p:cNvPicPr>
            <a:picLocks noGrp="1" noChangeAspect="1"/>
          </p:cNvPicPr>
          <p:nvPr>
            <p:ph sz="half" idx="1"/>
          </p:nvPr>
        </p:nvPicPr>
        <p:blipFill>
          <a:blip r:embed="rId3"/>
          <a:stretch>
            <a:fillRect/>
          </a:stretch>
        </p:blipFill>
        <p:spPr>
          <a:xfrm>
            <a:off x="1758062" y="1162942"/>
            <a:ext cx="5625832" cy="566928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1143000"/>
          </a:xfrm>
        </p:spPr>
        <p:txBody>
          <a:bodyPr>
            <a:normAutofit/>
          </a:bodyPr>
          <a:lstStyle/>
          <a:p>
            <a:r>
              <a:rPr lang="en-US" sz="3600" dirty="0" err="1" smtClean="0">
                <a:latin typeface="Arial" pitchFamily="34" charset="0"/>
                <a:cs typeface="Arial" pitchFamily="34" charset="0"/>
              </a:rPr>
              <a:t>Smin</a:t>
            </a:r>
            <a:r>
              <a:rPr lang="en-US" sz="3600" dirty="0" smtClean="0">
                <a:latin typeface="Arial" pitchFamily="34" charset="0"/>
                <a:cs typeface="Arial" pitchFamily="34" charset="0"/>
              </a:rPr>
              <a:t> indices at 25ºW</a:t>
            </a:r>
            <a:endParaRPr lang="en-US" sz="3600" dirty="0">
              <a:latin typeface="Arial" pitchFamily="34" charset="0"/>
              <a:cs typeface="Arial" pitchFamily="34" charset="0"/>
            </a:endParaRPr>
          </a:p>
        </p:txBody>
      </p:sp>
      <p:pic>
        <p:nvPicPr>
          <p:cNvPr id="5" name="Content Placeholder 4" descr="indices_smin.eps"/>
          <p:cNvPicPr>
            <a:picLocks noGrp="1" noChangeAspect="1"/>
          </p:cNvPicPr>
          <p:nvPr>
            <p:ph sz="half" idx="1"/>
          </p:nvPr>
        </p:nvPicPr>
        <p:blipFill>
          <a:blip r:embed="rId3"/>
          <a:stretch>
            <a:fillRect/>
          </a:stretch>
        </p:blipFill>
        <p:spPr>
          <a:xfrm>
            <a:off x="681878" y="1737043"/>
            <a:ext cx="7459011" cy="438912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Ocean tracers and circulation</a:t>
            </a:r>
            <a:endParaRPr lang="en-US" sz="3600" dirty="0">
              <a:latin typeface="Arial" pitchFamily="34" charset="0"/>
              <a:cs typeface="Arial" pitchFamily="34" charset="0"/>
            </a:endParaRPr>
          </a:p>
        </p:txBody>
      </p:sp>
      <p:sp>
        <p:nvSpPr>
          <p:cNvPr id="3" name="Content Placeholder 2"/>
          <p:cNvSpPr>
            <a:spLocks noGrp="1"/>
          </p:cNvSpPr>
          <p:nvPr>
            <p:ph sz="half" idx="1"/>
          </p:nvPr>
        </p:nvSpPr>
        <p:spPr>
          <a:xfrm>
            <a:off x="394854" y="4062790"/>
            <a:ext cx="4038600" cy="1169747"/>
          </a:xfrm>
        </p:spPr>
        <p:txBody>
          <a:bodyPr>
            <a:normAutofit fontScale="70000" lnSpcReduction="20000"/>
          </a:bodyPr>
          <a:lstStyle/>
          <a:p>
            <a:r>
              <a:rPr lang="en-US" dirty="0" smtClean="0">
                <a:latin typeface="Arial" pitchFamily="34" charset="0"/>
                <a:cs typeface="Arial" pitchFamily="34" charset="0"/>
              </a:rPr>
              <a:t>The highest inventories are found  in the locations of the mode and intermediate waters.</a:t>
            </a:r>
          </a:p>
          <a:p>
            <a:pPr>
              <a:buNone/>
            </a:pPr>
            <a:r>
              <a:rPr lang="en-US" sz="1700" dirty="0" smtClean="0">
                <a:latin typeface="Arial" pitchFamily="34" charset="0"/>
                <a:cs typeface="Arial" pitchFamily="34" charset="0"/>
              </a:rPr>
              <a:t>      (</a:t>
            </a:r>
            <a:r>
              <a:rPr lang="en-US" sz="1700" b="1" dirty="0" smtClean="0">
                <a:latin typeface="Arial" pitchFamily="34" charset="0"/>
                <a:cs typeface="Arial" pitchFamily="34" charset="0"/>
              </a:rPr>
              <a:t>Sabine and </a:t>
            </a:r>
            <a:r>
              <a:rPr lang="en-US" sz="1700" b="1" dirty="0" err="1" smtClean="0">
                <a:latin typeface="Arial" pitchFamily="34" charset="0"/>
                <a:cs typeface="Arial" pitchFamily="34" charset="0"/>
              </a:rPr>
              <a:t>Tanhua</a:t>
            </a:r>
            <a:r>
              <a:rPr lang="en-US" sz="1700" b="1" dirty="0" smtClean="0">
                <a:latin typeface="Arial" pitchFamily="34" charset="0"/>
                <a:cs typeface="Arial" pitchFamily="34" charset="0"/>
              </a:rPr>
              <a:t>, 2010</a:t>
            </a:r>
            <a:r>
              <a:rPr lang="en-US" sz="1700" dirty="0" smtClean="0">
                <a:latin typeface="Arial" pitchFamily="34" charset="0"/>
                <a:cs typeface="Arial" pitchFamily="34" charset="0"/>
              </a:rPr>
              <a:t>)</a:t>
            </a:r>
            <a:endParaRPr lang="en-US" sz="1700" dirty="0">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5339895" y="1600200"/>
            <a:ext cx="3346905" cy="4762000"/>
          </a:xfrm>
          <a:prstGeom prst="rect">
            <a:avLst/>
          </a:prstGeom>
          <a:noFill/>
          <a:ln w="9525">
            <a:noFill/>
            <a:round/>
            <a:headEnd/>
            <a:tailEnd/>
          </a:ln>
        </p:spPr>
      </p:pic>
      <p:pic>
        <p:nvPicPr>
          <p:cNvPr id="6" name="Content Placeholder 4" descr="world_colinv.jpg"/>
          <p:cNvPicPr>
            <a:picLocks noChangeAspect="1"/>
          </p:cNvPicPr>
          <p:nvPr/>
        </p:nvPicPr>
        <p:blipFill>
          <a:blip r:embed="rId4"/>
          <a:stretch>
            <a:fillRect/>
          </a:stretch>
        </p:blipFill>
        <p:spPr>
          <a:xfrm>
            <a:off x="124688" y="1579412"/>
            <a:ext cx="4625407" cy="2504160"/>
          </a:xfrm>
          <a:prstGeom prst="rect">
            <a:avLst/>
          </a:prstGeom>
        </p:spPr>
      </p:pic>
      <p:sp>
        <p:nvSpPr>
          <p:cNvPr id="7" name="TextBox 6"/>
          <p:cNvSpPr txBox="1"/>
          <p:nvPr/>
        </p:nvSpPr>
        <p:spPr>
          <a:xfrm>
            <a:off x="5881255" y="6362200"/>
            <a:ext cx="2805545" cy="276999"/>
          </a:xfrm>
          <a:prstGeom prst="rect">
            <a:avLst/>
          </a:prstGeom>
          <a:noFill/>
        </p:spPr>
        <p:txBody>
          <a:bodyPr wrap="square" rtlCol="0">
            <a:spAutoFit/>
          </a:bodyPr>
          <a:lstStyle/>
          <a:p>
            <a:r>
              <a:rPr lang="en-US" sz="1200" b="1" dirty="0" err="1" smtClean="0">
                <a:latin typeface="Arial" pitchFamily="34" charset="0"/>
                <a:cs typeface="Arial" pitchFamily="34" charset="0"/>
              </a:rPr>
              <a:t>Wannikhof</a:t>
            </a:r>
            <a:r>
              <a:rPr lang="en-US" sz="1200" b="1" dirty="0" smtClean="0">
                <a:latin typeface="Arial" pitchFamily="34" charset="0"/>
                <a:cs typeface="Arial" pitchFamily="34" charset="0"/>
              </a:rPr>
              <a:t> et al., 2010</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1143000"/>
          </a:xfrm>
        </p:spPr>
        <p:txBody>
          <a:bodyPr>
            <a:normAutofit/>
          </a:bodyPr>
          <a:lstStyle/>
          <a:p>
            <a:r>
              <a:rPr lang="en-US" sz="3600" dirty="0" smtClean="0">
                <a:latin typeface="Arial" pitchFamily="34" charset="0"/>
                <a:cs typeface="Arial" pitchFamily="34" charset="0"/>
              </a:rPr>
              <a:t>TS effect on density</a:t>
            </a:r>
            <a:endParaRPr lang="en-US" sz="3600" dirty="0">
              <a:latin typeface="Arial" pitchFamily="34" charset="0"/>
              <a:cs typeface="Arial" pitchFamily="34" charset="0"/>
            </a:endParaRPr>
          </a:p>
        </p:txBody>
      </p:sp>
      <p:pic>
        <p:nvPicPr>
          <p:cNvPr id="5" name="Content Placeholder 4" descr="SODA_sigma_ST30_dep23.eps"/>
          <p:cNvPicPr>
            <a:picLocks noGrp="1" noChangeAspect="1"/>
          </p:cNvPicPr>
          <p:nvPr>
            <p:ph sz="half" idx="1"/>
          </p:nvPr>
        </p:nvPicPr>
        <p:blipFill>
          <a:blip r:embed="rId3"/>
          <a:stretch>
            <a:fillRect/>
          </a:stretch>
        </p:blipFill>
        <p:spPr>
          <a:xfrm>
            <a:off x="0" y="1411483"/>
            <a:ext cx="3408616" cy="2651760"/>
          </a:xfrm>
        </p:spPr>
      </p:pic>
      <p:pic>
        <p:nvPicPr>
          <p:cNvPr id="6" name="Content Placeholder 5" descr="SODA_sigma_ST35_dep23.eps"/>
          <p:cNvPicPr>
            <a:picLocks noGrp="1" noChangeAspect="1"/>
          </p:cNvPicPr>
          <p:nvPr>
            <p:ph sz="half" idx="2"/>
          </p:nvPr>
        </p:nvPicPr>
        <p:blipFill>
          <a:blip r:embed="rId4"/>
          <a:stretch>
            <a:fillRect/>
          </a:stretch>
        </p:blipFill>
        <p:spPr>
          <a:xfrm>
            <a:off x="0" y="4206240"/>
            <a:ext cx="3386519" cy="2651760"/>
          </a:xfrm>
        </p:spPr>
      </p:pic>
      <p:grpSp>
        <p:nvGrpSpPr>
          <p:cNvPr id="9" name="Group 8"/>
          <p:cNvGrpSpPr/>
          <p:nvPr/>
        </p:nvGrpSpPr>
        <p:grpSpPr>
          <a:xfrm>
            <a:off x="443552" y="1598788"/>
            <a:ext cx="668741" cy="3156520"/>
            <a:chOff x="1561242" y="-207761"/>
            <a:chExt cx="668741" cy="3156520"/>
          </a:xfrm>
        </p:grpSpPr>
        <p:sp>
          <p:nvSpPr>
            <p:cNvPr id="7" name="TextBox 6"/>
            <p:cNvSpPr txBox="1"/>
            <p:nvPr/>
          </p:nvSpPr>
          <p:spPr>
            <a:xfrm>
              <a:off x="1561242" y="-207761"/>
              <a:ext cx="655093" cy="369332"/>
            </a:xfrm>
            <a:prstGeom prst="rect">
              <a:avLst/>
            </a:prstGeom>
            <a:noFill/>
          </p:spPr>
          <p:txBody>
            <a:bodyPr wrap="square" rtlCol="0">
              <a:spAutoFit/>
            </a:bodyPr>
            <a:lstStyle/>
            <a:p>
              <a:r>
                <a:rPr lang="en-US" dirty="0" smtClean="0">
                  <a:latin typeface="Times New Roman" pitchFamily="18" charset="0"/>
                  <a:cs typeface="Times New Roman" pitchFamily="18" charset="0"/>
                </a:rPr>
                <a:t>30ºS</a:t>
              </a:r>
              <a:endParaRPr lang="en-US" dirty="0">
                <a:latin typeface="Times New Roman" pitchFamily="18" charset="0"/>
                <a:cs typeface="Times New Roman" pitchFamily="18" charset="0"/>
              </a:endParaRPr>
            </a:p>
          </p:txBody>
        </p:sp>
        <p:sp>
          <p:nvSpPr>
            <p:cNvPr id="8" name="TextBox 7"/>
            <p:cNvSpPr txBox="1"/>
            <p:nvPr/>
          </p:nvSpPr>
          <p:spPr>
            <a:xfrm>
              <a:off x="1574890" y="2579427"/>
              <a:ext cx="655093" cy="369332"/>
            </a:xfrm>
            <a:prstGeom prst="rect">
              <a:avLst/>
            </a:prstGeom>
            <a:noFill/>
          </p:spPr>
          <p:txBody>
            <a:bodyPr wrap="square" rtlCol="0">
              <a:spAutoFit/>
            </a:bodyPr>
            <a:lstStyle/>
            <a:p>
              <a:r>
                <a:rPr lang="en-US" dirty="0" smtClean="0">
                  <a:latin typeface="Times New Roman" pitchFamily="18" charset="0"/>
                  <a:cs typeface="Times New Roman" pitchFamily="18" charset="0"/>
                </a:rPr>
                <a:t>35ºS</a:t>
              </a:r>
              <a:endParaRPr lang="en-US" dirty="0">
                <a:latin typeface="Times New Roman" pitchFamily="18" charset="0"/>
                <a:cs typeface="Times New Roman" pitchFamily="18" charset="0"/>
              </a:endParaRPr>
            </a:p>
          </p:txBody>
        </p:sp>
      </p:grpSp>
      <p:sp>
        <p:nvSpPr>
          <p:cNvPr id="10" name="TextBox 9"/>
          <p:cNvSpPr txBox="1"/>
          <p:nvPr/>
        </p:nvSpPr>
        <p:spPr>
          <a:xfrm>
            <a:off x="4872251" y="4457419"/>
            <a:ext cx="4271749" cy="584775"/>
          </a:xfrm>
          <a:prstGeom prst="rect">
            <a:avLst/>
          </a:prstGeom>
          <a:noFill/>
        </p:spPr>
        <p:txBody>
          <a:bodyPr wrap="square" rtlCol="0">
            <a:spAutoFit/>
          </a:bodyPr>
          <a:lstStyle/>
          <a:p>
            <a:r>
              <a:rPr lang="en-US" sz="1600" i="1" dirty="0" smtClean="0">
                <a:latin typeface="Arial" pitchFamily="34" charset="0"/>
                <a:cs typeface="Arial" pitchFamily="34" charset="0"/>
              </a:rPr>
              <a:t>Correlation between the thermo- and halo-</a:t>
            </a:r>
            <a:r>
              <a:rPr lang="en-US" sz="1600" i="1" dirty="0" err="1" smtClean="0">
                <a:latin typeface="Arial" pitchFamily="34" charset="0"/>
                <a:cs typeface="Arial" pitchFamily="34" charset="0"/>
              </a:rPr>
              <a:t>pycnal</a:t>
            </a:r>
            <a:r>
              <a:rPr lang="en-US" sz="1600" i="1" dirty="0" smtClean="0">
                <a:latin typeface="Arial" pitchFamily="34" charset="0"/>
                <a:cs typeface="Arial" pitchFamily="34" charset="0"/>
              </a:rPr>
              <a:t> changes close to the AAIW core.</a:t>
            </a:r>
            <a:endParaRPr lang="en-US" sz="1600" i="1" dirty="0">
              <a:latin typeface="Arial" pitchFamily="34" charset="0"/>
              <a:cs typeface="Arial" pitchFamily="34" charset="0"/>
            </a:endParaRPr>
          </a:p>
        </p:txBody>
      </p:sp>
      <p:grpSp>
        <p:nvGrpSpPr>
          <p:cNvPr id="12" name="Group 11"/>
          <p:cNvGrpSpPr/>
          <p:nvPr/>
        </p:nvGrpSpPr>
        <p:grpSpPr>
          <a:xfrm>
            <a:off x="4358933" y="1519307"/>
            <a:ext cx="4502237" cy="2926080"/>
            <a:chOff x="4358933" y="3368905"/>
            <a:chExt cx="4502237" cy="2926080"/>
          </a:xfrm>
        </p:grpSpPr>
        <p:pic>
          <p:nvPicPr>
            <p:cNvPr id="11" name="Picture 10" descr="CORRELATION_S_T.eps"/>
            <p:cNvPicPr>
              <a:picLocks noChangeAspect="1"/>
            </p:cNvPicPr>
            <p:nvPr/>
          </p:nvPicPr>
          <p:blipFill>
            <a:blip r:embed="rId5"/>
            <a:stretch>
              <a:fillRect/>
            </a:stretch>
          </p:blipFill>
          <p:spPr>
            <a:xfrm>
              <a:off x="4358933" y="3368905"/>
              <a:ext cx="4502237" cy="2926080"/>
            </a:xfrm>
            <a:prstGeom prst="rect">
              <a:avLst/>
            </a:prstGeom>
          </p:spPr>
        </p:pic>
        <p:sp>
          <p:nvSpPr>
            <p:cNvPr id="13" name="5-Point Star 12"/>
            <p:cNvSpPr>
              <a:spLocks noChangeAspect="1"/>
            </p:cNvSpPr>
            <p:nvPr/>
          </p:nvSpPr>
          <p:spPr>
            <a:xfrm>
              <a:off x="6262253" y="5038108"/>
              <a:ext cx="274320" cy="248194"/>
            </a:xfrm>
            <a:prstGeom prst="star5">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a:spLocks noChangeAspect="1"/>
            </p:cNvSpPr>
            <p:nvPr/>
          </p:nvSpPr>
          <p:spPr>
            <a:xfrm>
              <a:off x="6269179" y="4165324"/>
              <a:ext cx="274320" cy="248194"/>
            </a:xfrm>
            <a:prstGeom prst="star5">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2"/>
            <a:ext cx="8229600" cy="885422"/>
          </a:xfrm>
        </p:spPr>
        <p:txBody>
          <a:bodyPr>
            <a:normAutofit/>
          </a:bodyPr>
          <a:lstStyle/>
          <a:p>
            <a:r>
              <a:rPr lang="en-US" sz="3600" dirty="0" err="1" smtClean="0">
                <a:latin typeface="Arial" pitchFamily="34" charset="0"/>
                <a:cs typeface="Arial" pitchFamily="34" charset="0"/>
              </a:rPr>
              <a:t>Smin</a:t>
            </a:r>
            <a:r>
              <a:rPr lang="en-US" sz="3600" dirty="0" smtClean="0">
                <a:latin typeface="Arial" pitchFamily="34" charset="0"/>
                <a:cs typeface="Arial" pitchFamily="34" charset="0"/>
              </a:rPr>
              <a:t> in the SA</a:t>
            </a:r>
            <a:endParaRPr lang="en-US" sz="3600" dirty="0">
              <a:latin typeface="Arial" pitchFamily="34" charset="0"/>
              <a:cs typeface="Arial" pitchFamily="34" charset="0"/>
            </a:endParaRPr>
          </a:p>
        </p:txBody>
      </p:sp>
      <p:pic>
        <p:nvPicPr>
          <p:cNvPr id="7" name="Content Placeholder 6" descr="SODA_Smin27.1_27.6map_4panel.eps"/>
          <p:cNvPicPr>
            <a:picLocks noGrp="1" noChangeAspect="1"/>
          </p:cNvPicPr>
          <p:nvPr>
            <p:ph sz="half" idx="1"/>
          </p:nvPr>
        </p:nvPicPr>
        <p:blipFill>
          <a:blip r:embed="rId2"/>
          <a:stretch>
            <a:fillRect/>
          </a:stretch>
        </p:blipFill>
        <p:spPr>
          <a:xfrm>
            <a:off x="-296008" y="2011680"/>
            <a:ext cx="7263171" cy="4846320"/>
          </a:xfrm>
        </p:spPr>
      </p:pic>
      <p:sp>
        <p:nvSpPr>
          <p:cNvPr id="4" name="Content Placeholder 3"/>
          <p:cNvSpPr>
            <a:spLocks noGrp="1"/>
          </p:cNvSpPr>
          <p:nvPr>
            <p:ph sz="half" idx="2"/>
          </p:nvPr>
        </p:nvSpPr>
        <p:spPr>
          <a:xfrm>
            <a:off x="-296008" y="1637249"/>
            <a:ext cx="5959366" cy="748862"/>
          </a:xfrm>
        </p:spPr>
        <p:txBody>
          <a:bodyPr>
            <a:normAutofit/>
          </a:bodyPr>
          <a:lstStyle/>
          <a:p>
            <a:r>
              <a:rPr lang="en-US" sz="1600" dirty="0" err="1" smtClean="0">
                <a:latin typeface="Arial" pitchFamily="34" charset="0"/>
                <a:cs typeface="Arial" pitchFamily="34" charset="0"/>
              </a:rPr>
              <a:t>Smin</a:t>
            </a:r>
            <a:r>
              <a:rPr lang="en-US" sz="1600" dirty="0" smtClean="0">
                <a:latin typeface="Arial" pitchFamily="34" charset="0"/>
                <a:cs typeface="Arial" pitchFamily="34" charset="0"/>
              </a:rPr>
              <a:t> between neutral densities </a:t>
            </a:r>
            <a:r>
              <a:rPr lang="en-US" sz="1600" dirty="0" smtClean="0">
                <a:latin typeface="Arial" pitchFamily="34" charset="0"/>
                <a:cs typeface="Arial" pitchFamily="34" charset="0"/>
                <a:sym typeface="Symbol"/>
              </a:rPr>
              <a:t>n=27.1-27.6 kg/m</a:t>
            </a:r>
            <a:r>
              <a:rPr lang="en-US" sz="1600" baseline="30000" dirty="0" smtClean="0">
                <a:latin typeface="Arial" pitchFamily="34" charset="0"/>
                <a:cs typeface="Arial" pitchFamily="34" charset="0"/>
                <a:sym typeface="Symbol"/>
              </a:rPr>
              <a:t>3</a:t>
            </a:r>
            <a:endParaRPr lang="en-US" sz="1600" baseline="30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PV in the </a:t>
            </a:r>
            <a:r>
              <a:rPr lang="en-US" sz="3600" dirty="0" err="1" smtClean="0">
                <a:latin typeface="Arial" pitchFamily="34" charset="0"/>
                <a:cs typeface="Arial" pitchFamily="34" charset="0"/>
              </a:rPr>
              <a:t>Smin</a:t>
            </a:r>
            <a:r>
              <a:rPr lang="en-US" sz="3600" dirty="0" smtClean="0">
                <a:latin typeface="Arial" pitchFamily="34" charset="0"/>
                <a:cs typeface="Arial" pitchFamily="34" charset="0"/>
              </a:rPr>
              <a:t> layer</a:t>
            </a:r>
            <a:endParaRPr lang="en-US" sz="3600" dirty="0">
              <a:latin typeface="Arial" pitchFamily="34" charset="0"/>
              <a:cs typeface="Arial" pitchFamily="34" charset="0"/>
            </a:endParaRPr>
          </a:p>
        </p:txBody>
      </p:sp>
      <p:pic>
        <p:nvPicPr>
          <p:cNvPr id="5" name="Content Placeholder 4" descr="SODA_PV27.1_27.6map_4panel.eps"/>
          <p:cNvPicPr>
            <a:picLocks noGrp="1" noChangeAspect="1"/>
          </p:cNvPicPr>
          <p:nvPr>
            <p:ph sz="half" idx="1"/>
          </p:nvPr>
        </p:nvPicPr>
        <p:blipFill>
          <a:blip r:embed="rId2"/>
          <a:stretch>
            <a:fillRect/>
          </a:stretch>
        </p:blipFill>
        <p:spPr>
          <a:xfrm>
            <a:off x="-266017" y="1600200"/>
            <a:ext cx="7126130" cy="4754880"/>
          </a:xfrm>
        </p:spPr>
      </p:pic>
      <p:sp>
        <p:nvSpPr>
          <p:cNvPr id="4" name="Content Placeholder 3"/>
          <p:cNvSpPr>
            <a:spLocks noGrp="1"/>
          </p:cNvSpPr>
          <p:nvPr>
            <p:ph sz="half" idx="2"/>
          </p:nvPr>
        </p:nvSpPr>
        <p:spPr>
          <a:xfrm>
            <a:off x="6122184" y="1600200"/>
            <a:ext cx="3158296" cy="4525963"/>
          </a:xfrm>
        </p:spPr>
        <p:txBody>
          <a:bodyPr>
            <a:normAutofit/>
          </a:bodyPr>
          <a:lstStyle/>
          <a:p>
            <a:r>
              <a:rPr lang="en-US" sz="2000" dirty="0" smtClean="0">
                <a:latin typeface="Times New Roman" pitchFamily="18" charset="0"/>
                <a:cs typeface="Times New Roman" pitchFamily="18" charset="0"/>
              </a:rPr>
              <a:t>Increased negative (anti-cyclonic) PV region in the SA.</a:t>
            </a:r>
          </a:p>
          <a:p>
            <a:r>
              <a:rPr lang="en-US" sz="2000" dirty="0" smtClean="0">
                <a:latin typeface="Times New Roman" pitchFamily="18" charset="0"/>
                <a:cs typeface="Times New Roman" pitchFamily="18" charset="0"/>
              </a:rPr>
              <a:t>Southward expansion of SA subtropical gyre (Lumpkin and </a:t>
            </a:r>
            <a:r>
              <a:rPr lang="en-US" sz="2000" dirty="0" err="1" smtClean="0">
                <a:latin typeface="Times New Roman" pitchFamily="18" charset="0"/>
                <a:cs typeface="Times New Roman" pitchFamily="18" charset="0"/>
              </a:rPr>
              <a:t>Garzoli</a:t>
            </a:r>
            <a:r>
              <a:rPr lang="en-US" sz="2000" dirty="0" smtClean="0">
                <a:latin typeface="Times New Roman" pitchFamily="18" charset="0"/>
                <a:cs typeface="Times New Roman" pitchFamily="18" charset="0"/>
              </a:rPr>
              <a:t>, 2011; </a:t>
            </a:r>
            <a:r>
              <a:rPr lang="en-US" sz="2000" dirty="0" err="1" smtClean="0">
                <a:latin typeface="Times New Roman" pitchFamily="18" charset="0"/>
                <a:cs typeface="Times New Roman" pitchFamily="18" charset="0"/>
              </a:rPr>
              <a:t>Goni</a:t>
            </a:r>
            <a:r>
              <a:rPr lang="en-US" sz="2000" dirty="0" smtClean="0">
                <a:latin typeface="Times New Roman" pitchFamily="18" charset="0"/>
                <a:cs typeface="Times New Roman" pitchFamily="18" charset="0"/>
              </a:rPr>
              <a:t> et al., 2011)</a:t>
            </a:r>
            <a:endParaRPr lang="en-US" sz="2000"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srcRect/>
          <a:stretch>
            <a:fillRect/>
          </a:stretch>
        </p:blipFill>
        <p:spPr bwMode="auto">
          <a:xfrm>
            <a:off x="6028382" y="5012951"/>
            <a:ext cx="2658418" cy="1113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2"/>
            <a:ext cx="8229600" cy="1143000"/>
          </a:xfrm>
        </p:spPr>
        <p:txBody>
          <a:bodyPr>
            <a:normAutofit/>
          </a:bodyPr>
          <a:lstStyle/>
          <a:p>
            <a:r>
              <a:rPr lang="en-US" sz="3600" dirty="0" err="1" smtClean="0">
                <a:latin typeface="Arial" pitchFamily="34" charset="0"/>
                <a:cs typeface="Arial" pitchFamily="34" charset="0"/>
              </a:rPr>
              <a:t>Smin</a:t>
            </a:r>
            <a:r>
              <a:rPr lang="en-US" sz="3600" dirty="0" smtClean="0">
                <a:latin typeface="Arial" pitchFamily="34" charset="0"/>
                <a:cs typeface="Arial" pitchFamily="34" charset="0"/>
              </a:rPr>
              <a:t> and westerly winds</a:t>
            </a:r>
            <a:endParaRPr lang="en-US" sz="3600" dirty="0">
              <a:latin typeface="Arial" pitchFamily="34" charset="0"/>
              <a:cs typeface="Arial" pitchFamily="34" charset="0"/>
            </a:endParaRPr>
          </a:p>
        </p:txBody>
      </p:sp>
      <p:pic>
        <p:nvPicPr>
          <p:cNvPr id="5" name="Content Placeholder 4" descr="corr_map_ind_tau_salmin.eps"/>
          <p:cNvPicPr>
            <a:picLocks noGrp="1" noChangeAspect="1"/>
          </p:cNvPicPr>
          <p:nvPr>
            <p:ph sz="half" idx="1"/>
          </p:nvPr>
        </p:nvPicPr>
        <p:blipFill>
          <a:blip r:embed="rId3"/>
          <a:stretch>
            <a:fillRect/>
          </a:stretch>
        </p:blipFill>
        <p:spPr>
          <a:xfrm>
            <a:off x="2996422" y="1804917"/>
            <a:ext cx="6126480" cy="4067826"/>
          </a:xfrm>
        </p:spPr>
      </p:pic>
      <p:pic>
        <p:nvPicPr>
          <p:cNvPr id="4" name="Picture 3" descr="jpo-d-13-047.1-f12.jpeg"/>
          <p:cNvPicPr>
            <a:picLocks noChangeAspect="1"/>
          </p:cNvPicPr>
          <p:nvPr/>
        </p:nvPicPr>
        <p:blipFill>
          <a:blip r:embed="rId4"/>
          <a:stretch>
            <a:fillRect/>
          </a:stretch>
        </p:blipFill>
        <p:spPr>
          <a:xfrm>
            <a:off x="34112" y="1618869"/>
            <a:ext cx="2880360" cy="3101645"/>
          </a:xfrm>
          <a:prstGeom prst="rect">
            <a:avLst/>
          </a:prstGeom>
        </p:spPr>
      </p:pic>
      <p:sp>
        <p:nvSpPr>
          <p:cNvPr id="6" name="TextBox 5"/>
          <p:cNvSpPr txBox="1"/>
          <p:nvPr/>
        </p:nvSpPr>
        <p:spPr>
          <a:xfrm>
            <a:off x="259307" y="4720514"/>
            <a:ext cx="2361063" cy="276999"/>
          </a:xfrm>
          <a:prstGeom prst="rect">
            <a:avLst/>
          </a:prstGeom>
          <a:noFill/>
        </p:spPr>
        <p:txBody>
          <a:bodyPr wrap="square" rtlCol="0">
            <a:spAutoFit/>
          </a:bodyPr>
          <a:lstStyle/>
          <a:p>
            <a:r>
              <a:rPr lang="en-US" sz="1200" b="1" dirty="0" err="1" smtClean="0">
                <a:latin typeface="Arial" pitchFamily="34" charset="0"/>
                <a:cs typeface="Arial" pitchFamily="34" charset="0"/>
              </a:rPr>
              <a:t>Durgadoo</a:t>
            </a:r>
            <a:r>
              <a:rPr lang="en-US" sz="1200" b="1" dirty="0" smtClean="0">
                <a:latin typeface="Arial" pitchFamily="34" charset="0"/>
                <a:cs typeface="Arial" pitchFamily="34" charset="0"/>
              </a:rPr>
              <a:t> et al., 2013</a:t>
            </a:r>
            <a:endParaRPr lang="en-US" sz="1200" b="1" dirty="0">
              <a:latin typeface="Arial" pitchFamily="34" charset="0"/>
              <a:cs typeface="Arial" pitchFamily="34" charset="0"/>
            </a:endParaRPr>
          </a:p>
        </p:txBody>
      </p:sp>
      <p:sp>
        <p:nvSpPr>
          <p:cNvPr id="7" name="TextBox 6"/>
          <p:cNvSpPr txBox="1"/>
          <p:nvPr/>
        </p:nvSpPr>
        <p:spPr>
          <a:xfrm>
            <a:off x="3491345" y="6130636"/>
            <a:ext cx="4488873" cy="369332"/>
          </a:xfrm>
          <a:prstGeom prst="rect">
            <a:avLst/>
          </a:prstGeom>
          <a:noFill/>
        </p:spPr>
        <p:txBody>
          <a:bodyPr wrap="square" rtlCol="0">
            <a:spAutoFit/>
          </a:bodyPr>
          <a:lstStyle/>
          <a:p>
            <a:r>
              <a:rPr lang="en-US" dirty="0" smtClean="0">
                <a:latin typeface="Arial" pitchFamily="34" charset="0"/>
                <a:cs typeface="Arial" pitchFamily="34" charset="0"/>
              </a:rPr>
              <a:t>TAUX index: 35º-65ºS/0º-20ºE</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8"/>
            <a:ext cx="8229600" cy="1143000"/>
          </a:xfrm>
        </p:spPr>
        <p:txBody>
          <a:bodyPr>
            <a:normAutofit/>
          </a:bodyPr>
          <a:lstStyle/>
          <a:p>
            <a:r>
              <a:rPr lang="en-US" sz="3600" dirty="0" smtClean="0">
                <a:latin typeface="Arial" pitchFamily="34" charset="0"/>
                <a:cs typeface="Arial" pitchFamily="34" charset="0"/>
              </a:rPr>
              <a:t>Westward propagation of Salinity</a:t>
            </a:r>
            <a:endParaRPr lang="en-US" sz="3600" dirty="0">
              <a:latin typeface="Arial" pitchFamily="34" charset="0"/>
              <a:cs typeface="Arial" pitchFamily="34" charset="0"/>
            </a:endParaRPr>
          </a:p>
        </p:txBody>
      </p:sp>
      <p:pic>
        <p:nvPicPr>
          <p:cNvPr id="5" name="Content Placeholder 4" descr="Hovmoller_30S_35S_salinity2.eps"/>
          <p:cNvPicPr>
            <a:picLocks noGrp="1" noChangeAspect="1"/>
          </p:cNvPicPr>
          <p:nvPr>
            <p:ph sz="half" idx="1"/>
          </p:nvPr>
        </p:nvPicPr>
        <p:blipFill>
          <a:blip r:embed="rId2"/>
          <a:stretch>
            <a:fillRect/>
          </a:stretch>
        </p:blipFill>
        <p:spPr>
          <a:xfrm>
            <a:off x="20464" y="1777958"/>
            <a:ext cx="5212080" cy="4184531"/>
          </a:xfrm>
        </p:spPr>
      </p:pic>
      <p:grpSp>
        <p:nvGrpSpPr>
          <p:cNvPr id="8" name="Group 7"/>
          <p:cNvGrpSpPr/>
          <p:nvPr/>
        </p:nvGrpSpPr>
        <p:grpSpPr>
          <a:xfrm>
            <a:off x="1105460" y="5930963"/>
            <a:ext cx="3562064" cy="369332"/>
            <a:chOff x="1678676" y="6313107"/>
            <a:chExt cx="3562064" cy="369332"/>
          </a:xfrm>
        </p:grpSpPr>
        <p:sp>
          <p:nvSpPr>
            <p:cNvPr id="4" name="TextBox 3"/>
            <p:cNvSpPr txBox="1"/>
            <p:nvPr/>
          </p:nvSpPr>
          <p:spPr>
            <a:xfrm>
              <a:off x="1678676" y="6313107"/>
              <a:ext cx="709684"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30°S</a:t>
              </a:r>
              <a:endParaRPr lang="en-US" b="1" dirty="0">
                <a:latin typeface="Times New Roman" pitchFamily="18" charset="0"/>
                <a:cs typeface="Times New Roman" pitchFamily="18" charset="0"/>
              </a:endParaRPr>
            </a:p>
          </p:txBody>
        </p:sp>
        <p:sp>
          <p:nvSpPr>
            <p:cNvPr id="6" name="TextBox 5"/>
            <p:cNvSpPr txBox="1"/>
            <p:nvPr/>
          </p:nvSpPr>
          <p:spPr>
            <a:xfrm>
              <a:off x="4451448" y="6313107"/>
              <a:ext cx="789292"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35°S</a:t>
              </a:r>
              <a:endParaRPr lang="en-US" b="1" dirty="0">
                <a:latin typeface="Times New Roman" pitchFamily="18" charset="0"/>
                <a:cs typeface="Times New Roman" pitchFamily="18" charset="0"/>
              </a:endParaRPr>
            </a:p>
          </p:txBody>
        </p:sp>
      </p:grpSp>
      <p:pic>
        <p:nvPicPr>
          <p:cNvPr id="7" name="Picture 2"/>
          <p:cNvPicPr>
            <a:picLocks noChangeAspect="1" noChangeArrowheads="1"/>
          </p:cNvPicPr>
          <p:nvPr/>
        </p:nvPicPr>
        <p:blipFill>
          <a:blip r:embed="rId3" cstate="print"/>
          <a:srcRect t="35678" b="-2456"/>
          <a:stretch>
            <a:fillRect/>
          </a:stretch>
        </p:blipFill>
        <p:spPr bwMode="auto">
          <a:xfrm>
            <a:off x="5314657" y="1187325"/>
            <a:ext cx="3796279" cy="3179945"/>
          </a:xfrm>
          <a:prstGeom prst="rect">
            <a:avLst/>
          </a:prstGeom>
          <a:noFill/>
          <a:ln w="9525">
            <a:noFill/>
            <a:round/>
            <a:headEnd/>
            <a:tailEnd/>
          </a:ln>
        </p:spPr>
      </p:pic>
      <p:pic>
        <p:nvPicPr>
          <p:cNvPr id="10" name="Picture 2"/>
          <p:cNvPicPr>
            <a:picLocks noChangeAspect="1" noChangeArrowheads="1"/>
          </p:cNvPicPr>
          <p:nvPr/>
        </p:nvPicPr>
        <p:blipFill>
          <a:blip r:embed="rId4" cstate="print"/>
          <a:srcRect/>
          <a:stretch>
            <a:fillRect/>
          </a:stretch>
        </p:blipFill>
        <p:spPr bwMode="auto">
          <a:xfrm>
            <a:off x="5438185" y="4258935"/>
            <a:ext cx="3248615" cy="2519872"/>
          </a:xfrm>
          <a:prstGeom prst="rect">
            <a:avLst/>
          </a:prstGeom>
          <a:noFill/>
          <a:ln w="9525">
            <a:noFill/>
            <a:round/>
            <a:headEnd/>
            <a:tailEnd/>
          </a:ln>
        </p:spPr>
      </p:pic>
      <p:sp>
        <p:nvSpPr>
          <p:cNvPr id="9" name="TextBox 8"/>
          <p:cNvSpPr txBox="1"/>
          <p:nvPr/>
        </p:nvSpPr>
        <p:spPr>
          <a:xfrm>
            <a:off x="5759355" y="4367270"/>
            <a:ext cx="2695433" cy="276999"/>
          </a:xfrm>
          <a:prstGeom prst="rect">
            <a:avLst/>
          </a:prstGeom>
          <a:noFill/>
        </p:spPr>
        <p:txBody>
          <a:bodyPr wrap="square" rtlCol="0">
            <a:spAutoFit/>
          </a:bodyPr>
          <a:lstStyle/>
          <a:p>
            <a:r>
              <a:rPr lang="en-US" sz="1200" b="1" dirty="0" smtClean="0">
                <a:latin typeface="Arial" pitchFamily="34" charset="0"/>
                <a:cs typeface="Arial" pitchFamily="34" charset="0"/>
              </a:rPr>
              <a:t>McCarthy et al., 2012</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err="1" smtClean="0">
                <a:latin typeface="Arial" pitchFamily="34" charset="0"/>
                <a:cs typeface="Arial" pitchFamily="34" charset="0"/>
              </a:rPr>
              <a:t>Uvic</a:t>
            </a:r>
            <a:r>
              <a:rPr lang="en-US" sz="3600" dirty="0" smtClean="0">
                <a:latin typeface="Arial" pitchFamily="34" charset="0"/>
                <a:cs typeface="Arial" pitchFamily="34" charset="0"/>
              </a:rPr>
              <a:t> model simulations</a:t>
            </a:r>
            <a:endParaRPr lang="en-US" sz="3600" dirty="0">
              <a:latin typeface="Arial" pitchFamily="34" charset="0"/>
              <a:cs typeface="Arial" pitchFamily="34" charset="0"/>
            </a:endParaRPr>
          </a:p>
        </p:txBody>
      </p:sp>
      <p:graphicFrame>
        <p:nvGraphicFramePr>
          <p:cNvPr id="6" name="Content Placeholder 5"/>
          <p:cNvGraphicFramePr>
            <a:graphicFrameLocks noGrp="1"/>
          </p:cNvGraphicFramePr>
          <p:nvPr>
            <p:ph sz="half" idx="1"/>
          </p:nvPr>
        </p:nvGraphicFramePr>
        <p:xfrm>
          <a:off x="228602" y="4634351"/>
          <a:ext cx="8686800" cy="1854200"/>
        </p:xfrm>
        <a:graphic>
          <a:graphicData uri="http://schemas.openxmlformats.org/drawingml/2006/table">
            <a:tbl>
              <a:tblPr firstRow="1" bandRow="1">
                <a:tableStyleId>{5C22544A-7EE6-4342-B048-85BDC9FD1C3A}</a:tableStyleId>
              </a:tblPr>
              <a:tblGrid>
                <a:gridCol w="712408"/>
                <a:gridCol w="2068287"/>
                <a:gridCol w="2599294"/>
                <a:gridCol w="3306811"/>
              </a:tblGrid>
              <a:tr h="370840">
                <a:tc>
                  <a:txBody>
                    <a:bodyPr/>
                    <a:lstStyle/>
                    <a:p>
                      <a:r>
                        <a:rPr lang="en-US" dirty="0" smtClean="0"/>
                        <a:t>#</a:t>
                      </a:r>
                      <a:endParaRPr lang="en-US" dirty="0"/>
                    </a:p>
                  </a:txBody>
                  <a:tcPr/>
                </a:tc>
                <a:tc>
                  <a:txBody>
                    <a:bodyPr/>
                    <a:lstStyle/>
                    <a:p>
                      <a:r>
                        <a:rPr lang="en-US" dirty="0" smtClean="0"/>
                        <a:t>Experiment</a:t>
                      </a:r>
                      <a:endParaRPr lang="en-US" dirty="0"/>
                    </a:p>
                  </a:txBody>
                  <a:tcPr/>
                </a:tc>
                <a:tc>
                  <a:txBody>
                    <a:bodyPr/>
                    <a:lstStyle/>
                    <a:p>
                      <a:r>
                        <a:rPr lang="en-US" dirty="0" smtClean="0"/>
                        <a:t>Wind Forcing</a:t>
                      </a:r>
                      <a:endParaRPr lang="en-US" dirty="0"/>
                    </a:p>
                  </a:txBody>
                  <a:tcPr/>
                </a:tc>
                <a:tc>
                  <a:txBody>
                    <a:bodyPr/>
                    <a:lstStyle/>
                    <a:p>
                      <a:r>
                        <a:rPr lang="en-US" dirty="0" smtClean="0"/>
                        <a:t>CO</a:t>
                      </a:r>
                      <a:r>
                        <a:rPr lang="en-US" baseline="-25000" dirty="0" smtClean="0"/>
                        <a:t>2</a:t>
                      </a:r>
                      <a:r>
                        <a:rPr lang="en-US" dirty="0" smtClean="0"/>
                        <a:t> Forcing</a:t>
                      </a:r>
                      <a:endParaRPr lang="en-US" dirty="0"/>
                    </a:p>
                  </a:txBody>
                  <a:tcPr/>
                </a:tc>
              </a:tr>
              <a:tr h="370840">
                <a:tc>
                  <a:txBody>
                    <a:bodyPr/>
                    <a:lstStyle/>
                    <a:p>
                      <a:r>
                        <a:rPr lang="en-US" baseline="0" dirty="0" smtClean="0"/>
                        <a:t>1</a:t>
                      </a:r>
                      <a:endParaRPr lang="en-US" baseline="0" dirty="0"/>
                    </a:p>
                  </a:txBody>
                  <a:tcPr/>
                </a:tc>
                <a:tc>
                  <a:txBody>
                    <a:bodyPr/>
                    <a:lstStyle/>
                    <a:p>
                      <a:r>
                        <a:rPr lang="en-US" dirty="0" smtClean="0"/>
                        <a:t>CONTROL</a:t>
                      </a:r>
                      <a:endParaRPr lang="en-US" dirty="0"/>
                    </a:p>
                  </a:txBody>
                  <a:tcPr/>
                </a:tc>
                <a:tc>
                  <a:txBody>
                    <a:bodyPr/>
                    <a:lstStyle/>
                    <a:p>
                      <a:r>
                        <a:rPr lang="en-US" dirty="0" smtClean="0"/>
                        <a:t>NCEP climatology </a:t>
                      </a:r>
                      <a:endParaRPr lang="en-US" dirty="0"/>
                    </a:p>
                  </a:txBody>
                  <a:tcPr/>
                </a:tc>
                <a:tc>
                  <a:txBody>
                    <a:bodyPr/>
                    <a:lstStyle/>
                    <a:p>
                      <a:r>
                        <a:rPr lang="pl-PL" dirty="0" smtClean="0"/>
                        <a:t>1800 lev</a:t>
                      </a:r>
                      <a:r>
                        <a:rPr lang="en-US" dirty="0" smtClean="0"/>
                        <a:t>el (284</a:t>
                      </a:r>
                      <a:r>
                        <a:rPr lang="en-US" baseline="0" dirty="0" smtClean="0"/>
                        <a:t> </a:t>
                      </a:r>
                      <a:r>
                        <a:rPr lang="en-US" baseline="0" dirty="0" err="1" smtClean="0"/>
                        <a:t>ppmV</a:t>
                      </a:r>
                      <a:r>
                        <a:rPr lang="en-US" baseline="0" dirty="0" smtClean="0"/>
                        <a:t>)</a:t>
                      </a:r>
                      <a:endParaRPr lang="en-US" dirty="0"/>
                    </a:p>
                  </a:txBody>
                  <a:tcPr/>
                </a:tc>
              </a:tr>
              <a:tr h="370840">
                <a:tc>
                  <a:txBody>
                    <a:bodyPr/>
                    <a:lstStyle/>
                    <a:p>
                      <a:r>
                        <a:rPr lang="en-US" baseline="0" dirty="0" smtClean="0"/>
                        <a:t>2</a:t>
                      </a:r>
                      <a:endParaRPr lang="en-US" baseline="0" dirty="0"/>
                    </a:p>
                  </a:txBody>
                  <a:tcPr/>
                </a:tc>
                <a:tc>
                  <a:txBody>
                    <a:bodyPr/>
                    <a:lstStyle/>
                    <a:p>
                      <a:r>
                        <a:rPr lang="pl-PL" dirty="0" smtClean="0"/>
                        <a:t>SAM </a:t>
                      </a:r>
                      <a:endParaRPr lang="en-US" dirty="0"/>
                    </a:p>
                  </a:txBody>
                  <a:tcPr/>
                </a:tc>
                <a:tc>
                  <a:txBody>
                    <a:bodyPr/>
                    <a:lstStyle/>
                    <a:p>
                      <a:r>
                        <a:rPr lang="pl-PL" dirty="0" smtClean="0"/>
                        <a:t>NCEP clim </a:t>
                      </a:r>
                      <a:r>
                        <a:rPr lang="en-US" dirty="0" smtClean="0"/>
                        <a:t>+</a:t>
                      </a:r>
                      <a:r>
                        <a:rPr lang="pl-PL" dirty="0" smtClean="0"/>
                        <a:t> SAM </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t>1800 lev</a:t>
                      </a:r>
                      <a:r>
                        <a:rPr lang="en-US" dirty="0" smtClean="0"/>
                        <a:t>el</a:t>
                      </a:r>
                    </a:p>
                  </a:txBody>
                  <a:tcPr/>
                </a:tc>
              </a:tr>
              <a:tr h="370840">
                <a:tc>
                  <a:txBody>
                    <a:bodyPr/>
                    <a:lstStyle/>
                    <a:p>
                      <a:r>
                        <a:rPr lang="en-US" baseline="0" dirty="0" smtClean="0"/>
                        <a:t>3</a:t>
                      </a:r>
                      <a:endParaRPr lang="en-US" baseline="0" dirty="0"/>
                    </a:p>
                  </a:txBody>
                  <a:tcPr/>
                </a:tc>
                <a:tc>
                  <a:txBody>
                    <a:bodyPr/>
                    <a:lstStyle/>
                    <a:p>
                      <a:r>
                        <a:rPr lang="en-US" dirty="0" smtClean="0"/>
                        <a:t>SAM + NAO </a:t>
                      </a:r>
                      <a:endParaRPr lang="en-US" dirty="0"/>
                    </a:p>
                  </a:txBody>
                  <a:tcPr/>
                </a:tc>
                <a:tc>
                  <a:txBody>
                    <a:bodyPr/>
                    <a:lstStyle/>
                    <a:p>
                      <a:r>
                        <a:rPr lang="pl-PL" dirty="0" smtClean="0"/>
                        <a:t>NCEP clim </a:t>
                      </a:r>
                      <a:r>
                        <a:rPr lang="en-US" dirty="0" smtClean="0"/>
                        <a:t>+</a:t>
                      </a:r>
                      <a:r>
                        <a:rPr lang="pl-PL" dirty="0" smtClean="0"/>
                        <a:t> SAM </a:t>
                      </a:r>
                      <a:r>
                        <a:rPr lang="en-US" dirty="0" smtClean="0"/>
                        <a:t> + NAO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t>1800 lev</a:t>
                      </a:r>
                      <a:r>
                        <a:rPr lang="en-US" dirty="0" smtClean="0"/>
                        <a:t>el</a:t>
                      </a:r>
                    </a:p>
                  </a:txBody>
                  <a:tcPr/>
                </a:tc>
              </a:tr>
              <a:tr h="370840">
                <a:tc>
                  <a:txBody>
                    <a:bodyPr/>
                    <a:lstStyle/>
                    <a:p>
                      <a:r>
                        <a:rPr lang="en-US" baseline="0" dirty="0" smtClean="0"/>
                        <a:t>4</a:t>
                      </a:r>
                      <a:endParaRPr lang="en-US" baseline="0" dirty="0"/>
                    </a:p>
                  </a:txBody>
                  <a:tcPr/>
                </a:tc>
                <a:tc>
                  <a:txBody>
                    <a:bodyPr/>
                    <a:lstStyle/>
                    <a:p>
                      <a:r>
                        <a:rPr lang="pl-PL" dirty="0" smtClean="0"/>
                        <a:t>SAM + NAO + CO</a:t>
                      </a:r>
                      <a:r>
                        <a:rPr lang="pl-PL" baseline="-25000" dirty="0" smtClean="0"/>
                        <a:t>2</a:t>
                      </a:r>
                      <a:endParaRPr lang="en-US" baseline="-25000" dirty="0"/>
                    </a:p>
                  </a:txBody>
                  <a:tcPr/>
                </a:tc>
                <a:tc>
                  <a:txBody>
                    <a:bodyPr/>
                    <a:lstStyle/>
                    <a:p>
                      <a:r>
                        <a:rPr lang="pl-PL" dirty="0" smtClean="0"/>
                        <a:t>NCEP clim </a:t>
                      </a:r>
                      <a:r>
                        <a:rPr lang="en-US" dirty="0" smtClean="0"/>
                        <a:t>+</a:t>
                      </a:r>
                      <a:r>
                        <a:rPr lang="pl-PL" dirty="0" smtClean="0"/>
                        <a:t> SAM </a:t>
                      </a:r>
                      <a:r>
                        <a:rPr lang="en-US" dirty="0" smtClean="0"/>
                        <a:t> + NAO</a:t>
                      </a:r>
                      <a:endParaRPr lang="en-US" dirty="0"/>
                    </a:p>
                  </a:txBody>
                  <a:tcPr/>
                </a:tc>
                <a:tc>
                  <a:txBody>
                    <a:bodyPr/>
                    <a:lstStyle/>
                    <a:p>
                      <a:r>
                        <a:rPr lang="en-US" dirty="0" smtClean="0"/>
                        <a:t>T</a:t>
                      </a:r>
                      <a:r>
                        <a:rPr lang="pl-PL" dirty="0" smtClean="0"/>
                        <a:t>ransient to 384 ppmV in 2009</a:t>
                      </a:r>
                      <a:endParaRPr lang="en-US" dirty="0"/>
                    </a:p>
                  </a:txBody>
                  <a:tcPr/>
                </a:tc>
              </a:tr>
            </a:tbl>
          </a:graphicData>
        </a:graphic>
      </p:graphicFrame>
      <p:sp>
        <p:nvSpPr>
          <p:cNvPr id="4" name="TextBox 3"/>
          <p:cNvSpPr txBox="1"/>
          <p:nvPr/>
        </p:nvSpPr>
        <p:spPr>
          <a:xfrm>
            <a:off x="457200" y="1417638"/>
            <a:ext cx="8229600" cy="2539157"/>
          </a:xfrm>
          <a:prstGeom prst="rect">
            <a:avLst/>
          </a:prstGeom>
          <a:noFill/>
        </p:spPr>
        <p:txBody>
          <a:bodyPr wrap="square" rtlCol="0">
            <a:spAutoFit/>
          </a:bodyPr>
          <a:lstStyle/>
          <a:p>
            <a:pPr marL="91440">
              <a:spcAft>
                <a:spcPts val="600"/>
              </a:spcAft>
            </a:pPr>
            <a:r>
              <a:rPr lang="en-US" dirty="0" smtClean="0">
                <a:latin typeface="Arial" pitchFamily="34" charset="0"/>
                <a:cs typeface="Arial" pitchFamily="34" charset="0"/>
              </a:rPr>
              <a:t>Separate the effects of SST and wind forcing:</a:t>
            </a:r>
          </a:p>
          <a:p>
            <a:pPr marL="91440">
              <a:spcAft>
                <a:spcPts val="600"/>
              </a:spcAft>
              <a:buFont typeface="Arial" pitchFamily="34" charset="0"/>
              <a:buChar char="•"/>
            </a:pPr>
            <a:r>
              <a:rPr lang="en-US" dirty="0" smtClean="0">
                <a:latin typeface="Arial" pitchFamily="34" charset="0"/>
                <a:cs typeface="Arial" pitchFamily="34" charset="0"/>
              </a:rPr>
              <a:t>SST forcing is simulated by increasing the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level in the atmosphere following the historical path.</a:t>
            </a:r>
          </a:p>
          <a:p>
            <a:pPr marL="91440">
              <a:spcAft>
                <a:spcPts val="600"/>
              </a:spcAft>
              <a:buFont typeface="Arial" pitchFamily="34" charset="0"/>
              <a:buChar char="•"/>
            </a:pPr>
            <a:r>
              <a:rPr lang="en-US" dirty="0" smtClean="0">
                <a:latin typeface="Arial" pitchFamily="34" charset="0"/>
                <a:cs typeface="Arial" pitchFamily="34" charset="0"/>
              </a:rPr>
              <a:t>Wind forcing is simulated as the main modes of SLP anomaly in the southern and northern hemispheres., i.e., the Southern Annular Mode (SAM) and the North Atlantic Oscillation (NAO).</a:t>
            </a:r>
          </a:p>
          <a:p>
            <a:pPr marL="91440">
              <a:spcAft>
                <a:spcPts val="600"/>
              </a:spcAft>
              <a:buFont typeface="Arial" pitchFamily="34" charset="0"/>
              <a:buChar char="•"/>
            </a:pPr>
            <a:r>
              <a:rPr lang="en-US" dirty="0" err="1" smtClean="0">
                <a:latin typeface="Arial" pitchFamily="34" charset="0"/>
                <a:cs typeface="Arial" pitchFamily="34" charset="0"/>
              </a:rPr>
              <a:t>Forcings</a:t>
            </a:r>
            <a:r>
              <a:rPr lang="en-US" dirty="0" smtClean="0">
                <a:latin typeface="Arial" pitchFamily="34" charset="0"/>
                <a:cs typeface="Arial" pitchFamily="34" charset="0"/>
              </a:rPr>
              <a:t> are added hierarchically, and the effect of each forcing is calculated by the difference to the immediate simulation with lower complexity.</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SLP EOF 1</a:t>
            </a:r>
            <a:endParaRPr lang="en-US" sz="3600" dirty="0">
              <a:latin typeface="Arial" pitchFamily="34" charset="0"/>
              <a:cs typeface="Arial" pitchFamily="34" charset="0"/>
            </a:endParaRPr>
          </a:p>
        </p:txBody>
      </p:sp>
      <p:pic>
        <p:nvPicPr>
          <p:cNvPr id="7" name="Content Placeholder 6" descr="EOFs_UVIC_ferret.eps"/>
          <p:cNvPicPr>
            <a:picLocks noGrp="1" noChangeAspect="1"/>
          </p:cNvPicPr>
          <p:nvPr>
            <p:ph sz="half" idx="1"/>
          </p:nvPr>
        </p:nvPicPr>
        <p:blipFill>
          <a:blip r:embed="rId3"/>
          <a:stretch>
            <a:fillRect/>
          </a:stretch>
        </p:blipFill>
        <p:spPr>
          <a:xfrm>
            <a:off x="65832" y="1402801"/>
            <a:ext cx="8982632" cy="4297680"/>
          </a:xfrm>
        </p:spPr>
      </p:pic>
      <p:sp>
        <p:nvSpPr>
          <p:cNvPr id="8" name="TextBox 7"/>
          <p:cNvSpPr txBox="1"/>
          <p:nvPr/>
        </p:nvSpPr>
        <p:spPr>
          <a:xfrm>
            <a:off x="2388357" y="6291618"/>
            <a:ext cx="4558353" cy="369332"/>
          </a:xfrm>
          <a:prstGeom prst="rect">
            <a:avLst/>
          </a:prstGeom>
          <a:noFill/>
        </p:spPr>
        <p:txBody>
          <a:bodyPr wrap="square" rtlCol="0">
            <a:spAutoFit/>
          </a:bodyPr>
          <a:lstStyle/>
          <a:p>
            <a:r>
              <a:rPr lang="en-US" dirty="0" smtClean="0"/>
              <a:t>20</a:t>
            </a:r>
            <a:r>
              <a:rPr lang="en-US" baseline="30000" dirty="0" smtClean="0"/>
              <a:t>th</a:t>
            </a:r>
            <a:r>
              <a:rPr lang="en-US" dirty="0" smtClean="0"/>
              <a:t> century reanalysis (</a:t>
            </a:r>
            <a:r>
              <a:rPr lang="en-US" sz="1200" b="1" dirty="0" smtClean="0">
                <a:latin typeface="Arial" pitchFamily="34" charset="0"/>
                <a:cs typeface="Arial" pitchFamily="34" charset="0"/>
              </a:rPr>
              <a:t>Compo et al., 2011</a:t>
            </a:r>
            <a:r>
              <a:rPr lang="en-US" dirty="0" smtClean="0"/>
              <a: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Forced </a:t>
            </a:r>
            <a:r>
              <a:rPr lang="en-US" sz="3600" dirty="0" err="1" smtClean="0">
                <a:latin typeface="Arial" pitchFamily="34" charset="0"/>
                <a:cs typeface="Arial" pitchFamily="34" charset="0"/>
              </a:rPr>
              <a:t>Smin</a:t>
            </a:r>
            <a:r>
              <a:rPr lang="en-US" sz="3600" dirty="0" smtClean="0">
                <a:latin typeface="Arial" pitchFamily="34" charset="0"/>
                <a:cs typeface="Arial" pitchFamily="34" charset="0"/>
              </a:rPr>
              <a:t> changes</a:t>
            </a:r>
            <a:endParaRPr lang="en-US" sz="3600" dirty="0">
              <a:latin typeface="Arial" pitchFamily="34" charset="0"/>
              <a:cs typeface="Arial" pitchFamily="34" charset="0"/>
            </a:endParaRPr>
          </a:p>
        </p:txBody>
      </p:sp>
      <p:pic>
        <p:nvPicPr>
          <p:cNvPr id="7" name="Content Placeholder 6" descr="AAIW_sal_temp_25W_UVIC.eps"/>
          <p:cNvPicPr>
            <a:picLocks noGrp="1" noChangeAspect="1"/>
          </p:cNvPicPr>
          <p:nvPr>
            <p:ph sz="half" idx="1"/>
          </p:nvPr>
        </p:nvPicPr>
        <p:blipFill>
          <a:blip r:embed="rId2"/>
          <a:srcRect b="52662"/>
          <a:stretch>
            <a:fillRect/>
          </a:stretch>
        </p:blipFill>
        <p:spPr>
          <a:xfrm>
            <a:off x="5852161" y="4713890"/>
            <a:ext cx="3200400" cy="1871840"/>
          </a:xfrm>
        </p:spPr>
      </p:pic>
      <p:pic>
        <p:nvPicPr>
          <p:cNvPr id="4" name="Picture 3" descr="SAL_min_map_2000_2009_2.eps"/>
          <p:cNvPicPr>
            <a:picLocks noChangeAspect="1"/>
          </p:cNvPicPr>
          <p:nvPr/>
        </p:nvPicPr>
        <p:blipFill>
          <a:blip r:embed="rId3"/>
          <a:stretch>
            <a:fillRect/>
          </a:stretch>
        </p:blipFill>
        <p:spPr>
          <a:xfrm>
            <a:off x="3200401" y="876931"/>
            <a:ext cx="5852160" cy="3751165"/>
          </a:xfrm>
          <a:prstGeom prst="rect">
            <a:avLst/>
          </a:prstGeom>
        </p:spPr>
      </p:pic>
      <p:pic>
        <p:nvPicPr>
          <p:cNvPr id="5" name="Content Placeholder 6" descr="AAIW_sal_temp_25W_UVIC.eps"/>
          <p:cNvPicPr>
            <a:picLocks noGrp="1" noChangeAspect="1"/>
          </p:cNvPicPr>
          <p:nvPr>
            <p:ph sz="half" idx="1"/>
          </p:nvPr>
        </p:nvPicPr>
        <p:blipFill>
          <a:blip r:embed="rId2"/>
          <a:srcRect t="47060"/>
          <a:stretch>
            <a:fillRect/>
          </a:stretch>
        </p:blipFill>
        <p:spPr>
          <a:xfrm>
            <a:off x="2635470" y="4713890"/>
            <a:ext cx="3200400" cy="209348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Mechanism for exchange of tracers</a:t>
            </a:r>
            <a:endParaRPr lang="en-US" dirty="0">
              <a:latin typeface="Arial" pitchFamily="34" charset="0"/>
              <a:cs typeface="Arial" pitchFamily="34" charset="0"/>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3"/>
          <p:cNvPicPr>
            <a:picLocks noChangeAspect="1" noChangeArrowheads="1"/>
          </p:cNvPicPr>
          <p:nvPr/>
        </p:nvPicPr>
        <p:blipFill>
          <a:blip r:embed="rId2"/>
          <a:srcRect/>
          <a:stretch>
            <a:fillRect/>
          </a:stretch>
        </p:blipFill>
        <p:spPr bwMode="auto">
          <a:xfrm>
            <a:off x="401495" y="1444625"/>
            <a:ext cx="8604250" cy="4665663"/>
          </a:xfrm>
          <a:prstGeom prst="rect">
            <a:avLst/>
          </a:prstGeom>
          <a:noFill/>
          <a:ln w="9525">
            <a:noFill/>
            <a:round/>
            <a:headEnd/>
            <a:tailEnd/>
          </a:ln>
          <a:effectLst/>
        </p:spPr>
      </p:pic>
      <p:sp>
        <p:nvSpPr>
          <p:cNvPr id="6" name="Text Box 4"/>
          <p:cNvSpPr txBox="1">
            <a:spLocks noChangeArrowheads="1"/>
          </p:cNvSpPr>
          <p:nvPr/>
        </p:nvSpPr>
        <p:spPr bwMode="auto">
          <a:xfrm>
            <a:off x="401495" y="6583363"/>
            <a:ext cx="4319588" cy="255587"/>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r>
              <a:rPr lang="en-GB" sz="1200" b="1" dirty="0">
                <a:solidFill>
                  <a:srgbClr val="000000"/>
                </a:solidFill>
                <a:latin typeface="Arial" charset="0"/>
                <a:ea typeface="msgothic" charset="0"/>
                <a:cs typeface="msgothic" charset="0"/>
              </a:rPr>
              <a:t>R F Anderson et al. Science 2009;323:1443-1448</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8" y="2569779"/>
            <a:ext cx="8229600" cy="1143000"/>
          </a:xfrm>
        </p:spPr>
        <p:txBody>
          <a:bodyPr/>
          <a:lstStyle/>
          <a:p>
            <a:r>
              <a:rPr lang="en-US" dirty="0" smtClean="0"/>
              <a:t>Thank you</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50"/>
            <a:ext cx="8229600" cy="1143000"/>
          </a:xfrm>
        </p:spPr>
        <p:txBody>
          <a:bodyPr>
            <a:noAutofit/>
          </a:bodyPr>
          <a:lstStyle/>
          <a:p>
            <a:r>
              <a:rPr lang="en-US" sz="3600" dirty="0" smtClean="0">
                <a:latin typeface="Arial" pitchFamily="34" charset="0"/>
                <a:cs typeface="Arial" pitchFamily="34" charset="0"/>
              </a:rPr>
              <a:t>Temperature and salinity in the </a:t>
            </a:r>
            <a:r>
              <a:rPr lang="en-US" sz="3600" dirty="0" err="1" smtClean="0">
                <a:latin typeface="Arial" pitchFamily="34" charset="0"/>
                <a:cs typeface="Arial" pitchFamily="34" charset="0"/>
              </a:rPr>
              <a:t>Coriolis</a:t>
            </a:r>
            <a:r>
              <a:rPr lang="en-US" sz="3600" dirty="0" smtClean="0">
                <a:latin typeface="Arial" pitchFamily="34" charset="0"/>
                <a:cs typeface="Arial" pitchFamily="34" charset="0"/>
              </a:rPr>
              <a:t> data</a:t>
            </a:r>
            <a:endParaRPr lang="en-US" sz="3600" dirty="0">
              <a:latin typeface="Arial" pitchFamily="34" charset="0"/>
              <a:cs typeface="Arial" pitchFamily="34" charset="0"/>
            </a:endParaRPr>
          </a:p>
        </p:txBody>
      </p:sp>
      <p:pic>
        <p:nvPicPr>
          <p:cNvPr id="5" name="Content Placeholder 4" descr="TEMP_SAL_CORA315_dat.eps"/>
          <p:cNvPicPr>
            <a:picLocks noGrp="1" noChangeAspect="1"/>
          </p:cNvPicPr>
          <p:nvPr>
            <p:ph sz="half" idx="1"/>
          </p:nvPr>
        </p:nvPicPr>
        <p:blipFill>
          <a:blip r:embed="rId2"/>
          <a:stretch>
            <a:fillRect/>
          </a:stretch>
        </p:blipFill>
        <p:spPr>
          <a:xfrm>
            <a:off x="930164" y="1851465"/>
            <a:ext cx="7343131" cy="439168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Mixing in the Southern Ocean</a:t>
            </a:r>
            <a:endParaRPr lang="en-US" sz="3600" dirty="0">
              <a:latin typeface="Arial" pitchFamily="34" charset="0"/>
              <a:cs typeface="Arial" pitchFamily="34" charset="0"/>
            </a:endParaRPr>
          </a:p>
        </p:txBody>
      </p:sp>
      <p:pic>
        <p:nvPicPr>
          <p:cNvPr id="5" name="Content Placeholder 4" descr="figure1_pdfs_new.eps"/>
          <p:cNvPicPr>
            <a:picLocks noGrp="1" noChangeAspect="1"/>
          </p:cNvPicPr>
          <p:nvPr>
            <p:ph sz="half" idx="1"/>
          </p:nvPr>
        </p:nvPicPr>
        <p:blipFill>
          <a:blip r:embed="rId2"/>
          <a:stretch>
            <a:fillRect/>
          </a:stretch>
        </p:blipFill>
        <p:spPr>
          <a:xfrm>
            <a:off x="1242849" y="1503242"/>
            <a:ext cx="5223641" cy="4622922"/>
          </a:xfrm>
        </p:spPr>
      </p:pic>
      <p:sp>
        <p:nvSpPr>
          <p:cNvPr id="6" name="TextBox 5"/>
          <p:cNvSpPr txBox="1"/>
          <p:nvPr/>
        </p:nvSpPr>
        <p:spPr>
          <a:xfrm>
            <a:off x="2078421" y="6321972"/>
            <a:ext cx="2569779" cy="276999"/>
          </a:xfrm>
          <a:prstGeom prst="rect">
            <a:avLst/>
          </a:prstGeom>
          <a:noFill/>
        </p:spPr>
        <p:txBody>
          <a:bodyPr wrap="square" rtlCol="0">
            <a:spAutoFit/>
          </a:bodyPr>
          <a:lstStyle/>
          <a:p>
            <a:r>
              <a:rPr lang="en-US" sz="1200" b="1" dirty="0" smtClean="0">
                <a:latin typeface="Arial" pitchFamily="34" charset="0"/>
                <a:cs typeface="Arial" pitchFamily="34" charset="0"/>
              </a:rPr>
              <a:t>Goes et al., 2010</a:t>
            </a:r>
            <a:endParaRPr lang="en-US" sz="1200" b="1" dirty="0">
              <a:latin typeface="Arial" pitchFamily="34" charset="0"/>
              <a:cs typeface="Arial" pitchFamily="34" charset="0"/>
            </a:endParaRPr>
          </a:p>
        </p:txBody>
      </p:sp>
      <p:cxnSp>
        <p:nvCxnSpPr>
          <p:cNvPr id="8" name="Straight Arrow Connector 7"/>
          <p:cNvCxnSpPr/>
          <p:nvPr/>
        </p:nvCxnSpPr>
        <p:spPr>
          <a:xfrm flipV="1">
            <a:off x="6466490" y="3862552"/>
            <a:ext cx="911772" cy="504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00349" y="2457265"/>
            <a:ext cx="2128345" cy="1477328"/>
          </a:xfrm>
          <a:prstGeom prst="rect">
            <a:avLst/>
          </a:prstGeom>
          <a:noFill/>
        </p:spPr>
        <p:txBody>
          <a:bodyPr wrap="square" rtlCol="0">
            <a:spAutoFit/>
          </a:bodyPr>
          <a:lstStyle/>
          <a:p>
            <a:r>
              <a:rPr lang="en-US" dirty="0" smtClean="0">
                <a:latin typeface="Arial" pitchFamily="34" charset="0"/>
                <a:cs typeface="Arial" pitchFamily="34" charset="0"/>
              </a:rPr>
              <a:t>Adding upper SO mixing improves the representation of ocean traces in </a:t>
            </a:r>
            <a:r>
              <a:rPr lang="en-US" dirty="0" err="1" smtClean="0">
                <a:latin typeface="Arial" pitchFamily="34" charset="0"/>
                <a:cs typeface="Arial" pitchFamily="34" charset="0"/>
              </a:rPr>
              <a:t>UVic</a:t>
            </a:r>
            <a:endParaRPr lang="en-US"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
            <a:ext cx="8229600" cy="1143000"/>
          </a:xfrm>
        </p:spPr>
        <p:txBody>
          <a:bodyPr>
            <a:normAutofit/>
          </a:bodyPr>
          <a:lstStyle/>
          <a:p>
            <a:r>
              <a:rPr lang="en-US" sz="3600" dirty="0" smtClean="0">
                <a:latin typeface="Times New Roman" pitchFamily="18" charset="0"/>
                <a:cs typeface="Times New Roman" pitchFamily="18" charset="0"/>
              </a:rPr>
              <a:t>AAIW formation</a:t>
            </a:r>
            <a:endParaRPr lang="en-US" sz="3600" dirty="0">
              <a:latin typeface="Times New Roman" pitchFamily="18" charset="0"/>
              <a:cs typeface="Times New Roman" pitchFamily="18" charset="0"/>
            </a:endParaRPr>
          </a:p>
        </p:txBody>
      </p:sp>
      <p:pic>
        <p:nvPicPr>
          <p:cNvPr id="6" name="Content Placeholder 5" descr="i1520-0485-40-3-509-f08.jpeg"/>
          <p:cNvPicPr>
            <a:picLocks noGrp="1" noChangeAspect="1"/>
          </p:cNvPicPr>
          <p:nvPr>
            <p:ph sz="half" idx="2"/>
          </p:nvPr>
        </p:nvPicPr>
        <p:blipFill>
          <a:blip r:embed="rId2"/>
          <a:stretch>
            <a:fillRect/>
          </a:stretch>
        </p:blipFill>
        <p:spPr>
          <a:xfrm>
            <a:off x="145840" y="1064344"/>
            <a:ext cx="4432271" cy="5232542"/>
          </a:xfrm>
        </p:spPr>
      </p:pic>
      <p:pic>
        <p:nvPicPr>
          <p:cNvPr id="8" name="Picture 2"/>
          <p:cNvPicPr>
            <a:picLocks noChangeAspect="1" noChangeArrowheads="1"/>
          </p:cNvPicPr>
          <p:nvPr/>
        </p:nvPicPr>
        <p:blipFill>
          <a:blip r:embed="rId3" cstate="print"/>
          <a:srcRect/>
          <a:stretch>
            <a:fillRect/>
          </a:stretch>
        </p:blipFill>
        <p:spPr bwMode="auto">
          <a:xfrm>
            <a:off x="4632239" y="3580401"/>
            <a:ext cx="4449415" cy="2716485"/>
          </a:xfrm>
          <a:prstGeom prst="rect">
            <a:avLst/>
          </a:prstGeom>
          <a:noFill/>
          <a:ln w="9525">
            <a:noFill/>
            <a:round/>
            <a:headEnd/>
            <a:tailEnd/>
          </a:ln>
        </p:spPr>
      </p:pic>
      <p:sp>
        <p:nvSpPr>
          <p:cNvPr id="9" name="TextBox 8"/>
          <p:cNvSpPr txBox="1"/>
          <p:nvPr/>
        </p:nvSpPr>
        <p:spPr>
          <a:xfrm>
            <a:off x="1101437" y="6296886"/>
            <a:ext cx="2078182" cy="276999"/>
          </a:xfrm>
          <a:prstGeom prst="rect">
            <a:avLst/>
          </a:prstGeom>
          <a:noFill/>
        </p:spPr>
        <p:txBody>
          <a:bodyPr wrap="square" rtlCol="0">
            <a:spAutoFit/>
          </a:bodyPr>
          <a:lstStyle/>
          <a:p>
            <a:r>
              <a:rPr lang="en-US" sz="1200" b="1" dirty="0" err="1" smtClean="0">
                <a:latin typeface="Arial" pitchFamily="34" charset="0"/>
                <a:cs typeface="Arial" pitchFamily="34" charset="0"/>
              </a:rPr>
              <a:t>Sallee</a:t>
            </a:r>
            <a:r>
              <a:rPr lang="en-US" sz="1200" b="1" dirty="0" smtClean="0">
                <a:latin typeface="Arial" pitchFamily="34" charset="0"/>
                <a:cs typeface="Arial" pitchFamily="34" charset="0"/>
              </a:rPr>
              <a:t> et al., 2010</a:t>
            </a:r>
            <a:endParaRPr lang="en-US" sz="1200" b="1" dirty="0">
              <a:latin typeface="Arial" pitchFamily="34" charset="0"/>
              <a:cs typeface="Arial" pitchFamily="34" charset="0"/>
            </a:endParaRPr>
          </a:p>
        </p:txBody>
      </p:sp>
      <p:sp>
        <p:nvSpPr>
          <p:cNvPr id="10" name="TextBox 9"/>
          <p:cNvSpPr txBox="1"/>
          <p:nvPr/>
        </p:nvSpPr>
        <p:spPr>
          <a:xfrm>
            <a:off x="6345388" y="6296886"/>
            <a:ext cx="2078182" cy="276999"/>
          </a:xfrm>
          <a:prstGeom prst="rect">
            <a:avLst/>
          </a:prstGeom>
          <a:noFill/>
        </p:spPr>
        <p:txBody>
          <a:bodyPr wrap="square" rtlCol="0">
            <a:spAutoFit/>
          </a:bodyPr>
          <a:lstStyle/>
          <a:p>
            <a:r>
              <a:rPr lang="en-US" sz="1200" b="1" dirty="0" smtClean="0">
                <a:latin typeface="Arial" pitchFamily="34" charset="0"/>
                <a:cs typeface="Arial" pitchFamily="34" charset="0"/>
              </a:rPr>
              <a:t>Goes et al., 2008</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pitchFamily="18" charset="0"/>
                <a:cs typeface="Times New Roman" pitchFamily="18" charset="0"/>
              </a:rPr>
              <a:t>The spread of S. Atlantic AAIW</a:t>
            </a:r>
            <a:endParaRPr lang="en-US" sz="3600" dirty="0">
              <a:latin typeface="Times New Roman" pitchFamily="18" charset="0"/>
              <a:cs typeface="Times New Roman" pitchFamily="18" charset="0"/>
            </a:endParaRPr>
          </a:p>
        </p:txBody>
      </p:sp>
      <p:pic>
        <p:nvPicPr>
          <p:cNvPr id="5" name="Content Placeholder 6" descr="fig13.eps"/>
          <p:cNvPicPr>
            <a:picLocks noGrp="1" noChangeAspect="1"/>
          </p:cNvPicPr>
          <p:nvPr/>
        </p:nvPicPr>
        <p:blipFill>
          <a:blip r:embed="rId2"/>
          <a:stretch>
            <a:fillRect/>
          </a:stretch>
        </p:blipFill>
        <p:spPr>
          <a:xfrm>
            <a:off x="1101436" y="1371283"/>
            <a:ext cx="6816859" cy="5112644"/>
          </a:xfrm>
          <a:prstGeom prst="rect">
            <a:avLst/>
          </a:prstGeom>
        </p:spPr>
      </p:pic>
      <p:sp>
        <p:nvSpPr>
          <p:cNvPr id="6" name="TextBox 5"/>
          <p:cNvSpPr txBox="1"/>
          <p:nvPr/>
        </p:nvSpPr>
        <p:spPr>
          <a:xfrm>
            <a:off x="1101436" y="6296886"/>
            <a:ext cx="3394363"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Schmid</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Garzoli</a:t>
            </a:r>
            <a:r>
              <a:rPr lang="en-US" dirty="0" smtClean="0">
                <a:latin typeface="Times New Roman" pitchFamily="18" charset="0"/>
                <a:cs typeface="Times New Roman" pitchFamily="18" charset="0"/>
              </a:rPr>
              <a:t>, 2010</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
            <a:ext cx="8229600" cy="1143000"/>
          </a:xfrm>
        </p:spPr>
        <p:txBody>
          <a:bodyPr>
            <a:normAutofit/>
          </a:bodyPr>
          <a:lstStyle/>
          <a:p>
            <a:r>
              <a:rPr lang="en-US" sz="3600" dirty="0" smtClean="0">
                <a:latin typeface="Arial" pitchFamily="34" charset="0"/>
                <a:cs typeface="Arial" pitchFamily="34" charset="0"/>
              </a:rPr>
              <a:t>Past climates</a:t>
            </a:r>
            <a:endParaRPr lang="en-US" sz="3600" dirty="0">
              <a:latin typeface="Arial" pitchFamily="34" charset="0"/>
              <a:cs typeface="Arial" pitchFamily="34" charset="0"/>
            </a:endParaRPr>
          </a:p>
        </p:txBody>
      </p:sp>
      <p:pic>
        <p:nvPicPr>
          <p:cNvPr id="5" name="Content Placeholder 4" descr="i1520-0442-19-11-2526-f08.jpeg"/>
          <p:cNvPicPr>
            <a:picLocks noGrp="1" noChangeAspect="1"/>
          </p:cNvPicPr>
          <p:nvPr>
            <p:ph sz="half" idx="1"/>
          </p:nvPr>
        </p:nvPicPr>
        <p:blipFill>
          <a:blip r:embed="rId3"/>
          <a:stretch>
            <a:fillRect/>
          </a:stretch>
        </p:blipFill>
        <p:spPr>
          <a:xfrm>
            <a:off x="6185187" y="876384"/>
            <a:ext cx="2927281" cy="5896180"/>
          </a:xfrm>
        </p:spPr>
      </p:pic>
      <p:sp>
        <p:nvSpPr>
          <p:cNvPr id="4" name="Content Placeholder 3"/>
          <p:cNvSpPr>
            <a:spLocks noGrp="1"/>
          </p:cNvSpPr>
          <p:nvPr>
            <p:ph sz="half" idx="2"/>
          </p:nvPr>
        </p:nvSpPr>
        <p:spPr>
          <a:xfrm>
            <a:off x="457199" y="1789386"/>
            <a:ext cx="5785945" cy="4525963"/>
          </a:xfrm>
        </p:spPr>
        <p:txBody>
          <a:bodyPr/>
          <a:lstStyle/>
          <a:p>
            <a:r>
              <a:rPr lang="en-US" sz="2400" dirty="0" err="1" smtClean="0">
                <a:latin typeface="Arial" pitchFamily="34" charset="0"/>
                <a:cs typeface="Arial" pitchFamily="34" charset="0"/>
              </a:rPr>
              <a:t>Pahnke</a:t>
            </a:r>
            <a:r>
              <a:rPr lang="en-US" sz="2400" dirty="0" smtClean="0">
                <a:latin typeface="Arial" pitchFamily="34" charset="0"/>
                <a:cs typeface="Arial" pitchFamily="34" charset="0"/>
              </a:rPr>
              <a:t> 2005, 2008</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Otto-</a:t>
            </a:r>
            <a:r>
              <a:rPr lang="en-US" sz="2400" dirty="0" err="1" smtClean="0">
                <a:latin typeface="Arial" pitchFamily="34" charset="0"/>
                <a:cs typeface="Arial" pitchFamily="34" charset="0"/>
              </a:rPr>
              <a:t>Bliesner</a:t>
            </a:r>
            <a:r>
              <a:rPr lang="en-US" sz="2400" dirty="0" smtClean="0">
                <a:latin typeface="Arial" pitchFamily="34" charset="0"/>
                <a:cs typeface="Arial" pitchFamily="34" charset="0"/>
              </a:rPr>
              <a:t> et al., 2006: NCAR CCSM3 simulations of the Last Glacial Maximum (21kyr ago) and Mid-Holocene (6kyr ago) following the PMIP-2 protocol.</a:t>
            </a:r>
            <a:endParaRPr lang="en-US" sz="2400" dirty="0">
              <a:latin typeface="Arial" pitchFamily="34" charset="0"/>
              <a:cs typeface="Arial" pitchFamily="34" charset="0"/>
            </a:endParaRPr>
          </a:p>
        </p:txBody>
      </p:sp>
      <p:sp>
        <p:nvSpPr>
          <p:cNvPr id="6" name="TextBox 5"/>
          <p:cNvSpPr txBox="1"/>
          <p:nvPr/>
        </p:nvSpPr>
        <p:spPr>
          <a:xfrm>
            <a:off x="819807" y="5612524"/>
            <a:ext cx="4934607" cy="646331"/>
          </a:xfrm>
          <a:prstGeom prst="rect">
            <a:avLst/>
          </a:prstGeom>
          <a:noFill/>
        </p:spPr>
        <p:txBody>
          <a:bodyPr wrap="square" rtlCol="0">
            <a:spAutoFit/>
          </a:bodyPr>
          <a:lstStyle/>
          <a:p>
            <a:r>
              <a:rPr lang="en-US" b="1" dirty="0" smtClean="0">
                <a:solidFill>
                  <a:srgbClr val="0070C0"/>
                </a:solidFill>
              </a:rPr>
              <a:t>What is the Intermediate water formation response to changes in the NADW and AMOC?</a:t>
            </a:r>
            <a:endParaRPr lang="en-US" b="1" dirty="0">
              <a:solidFill>
                <a:srgbClr val="0070C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Last Glacial Maximum (LGM)</a:t>
            </a:r>
            <a:endParaRPr lang="en-US" dirty="0"/>
          </a:p>
        </p:txBody>
      </p:sp>
      <p:sp>
        <p:nvSpPr>
          <p:cNvPr id="5" name="TextBox 4"/>
          <p:cNvSpPr txBox="1"/>
          <p:nvPr/>
        </p:nvSpPr>
        <p:spPr>
          <a:xfrm>
            <a:off x="885175" y="4984137"/>
            <a:ext cx="7331556" cy="369332"/>
          </a:xfrm>
          <a:prstGeom prst="rect">
            <a:avLst/>
          </a:prstGeom>
          <a:noFill/>
        </p:spPr>
        <p:txBody>
          <a:bodyPr wrap="square" rtlCol="0">
            <a:spAutoFit/>
          </a:bodyPr>
          <a:lstStyle/>
          <a:p>
            <a:endParaRPr lang="en-US" dirty="0"/>
          </a:p>
        </p:txBody>
      </p:sp>
      <p:sp>
        <p:nvSpPr>
          <p:cNvPr id="13" name="TextBox 12"/>
          <p:cNvSpPr txBox="1"/>
          <p:nvPr/>
        </p:nvSpPr>
        <p:spPr>
          <a:xfrm>
            <a:off x="4454738" y="1273311"/>
            <a:ext cx="4579817" cy="5909311"/>
          </a:xfrm>
          <a:prstGeom prst="rect">
            <a:avLst/>
          </a:prstGeom>
          <a:noFill/>
        </p:spPr>
        <p:txBody>
          <a:bodyPr wrap="square" rtlCol="0">
            <a:spAutoFit/>
          </a:bodyPr>
          <a:lstStyle/>
          <a:p>
            <a:pPr marL="285750" indent="-285750">
              <a:buFont typeface="Arial"/>
              <a:buChar char="•"/>
            </a:pPr>
            <a:r>
              <a:rPr lang="en-US" dirty="0" smtClean="0"/>
              <a:t>The LGM (23-19 </a:t>
            </a:r>
            <a:r>
              <a:rPr lang="en-US" dirty="0" err="1" smtClean="0"/>
              <a:t>ka</a:t>
            </a:r>
            <a:r>
              <a:rPr lang="en-US" dirty="0" smtClean="0"/>
              <a:t> BP) was the coldest part of the most recent glacial period. </a:t>
            </a:r>
            <a:endParaRPr lang="en-US" dirty="0"/>
          </a:p>
          <a:p>
            <a:pPr marL="285750" indent="-285750">
              <a:buFont typeface="Arial"/>
              <a:buChar char="•"/>
            </a:pPr>
            <a:endParaRPr lang="en-US" dirty="0" smtClean="0"/>
          </a:p>
          <a:p>
            <a:pPr marL="285750" indent="-285750">
              <a:buFont typeface="Arial"/>
              <a:buChar char="•"/>
            </a:pPr>
            <a:r>
              <a:rPr lang="en-US" dirty="0" smtClean="0"/>
              <a:t>Climate models indicate the Earth’s average surface temperature was about ~3-5°C cooler than present day due to changes in orbital and greenhouse gas forcing and expanded ice sheets and glaciers (</a:t>
            </a:r>
            <a:r>
              <a:rPr lang="en-US" dirty="0" err="1" smtClean="0"/>
              <a:t>Braconnot</a:t>
            </a:r>
            <a:r>
              <a:rPr lang="en-US" dirty="0" smtClean="0"/>
              <a:t> et al., 2007).</a:t>
            </a:r>
          </a:p>
          <a:p>
            <a:pPr marL="285750" indent="-285750">
              <a:buFont typeface="Arial"/>
              <a:buChar char="•"/>
            </a:pPr>
            <a:endParaRPr lang="en-US" dirty="0"/>
          </a:p>
          <a:p>
            <a:pPr marL="285750" indent="-285750">
              <a:buFont typeface="Arial"/>
              <a:buChar char="•"/>
            </a:pPr>
            <a:r>
              <a:rPr lang="en-US" dirty="0" smtClean="0"/>
              <a:t>Oceanic proxy records indicate cooling of tropical sea surface temperatures (~2.5°C and 3°C) and much greater cooling and expanded sea ice over the high-latitude oceans (Crowley, 2000). </a:t>
            </a:r>
          </a:p>
          <a:p>
            <a:pPr marL="285750" indent="-285750">
              <a:buFont typeface="Arial"/>
              <a:buChar char="•"/>
            </a:pPr>
            <a:endParaRPr lang="en-US" dirty="0" smtClean="0"/>
          </a:p>
          <a:p>
            <a:pPr marL="285750" indent="-285750">
              <a:buFont typeface="Arial"/>
              <a:buChar char="•"/>
            </a:pPr>
            <a:r>
              <a:rPr lang="en-US" dirty="0" smtClean="0"/>
              <a:t>During the LGM, the growth of ice sheets resulted in a global sea level lowering of about 120 meters (</a:t>
            </a:r>
            <a:r>
              <a:rPr lang="en-US" dirty="0" err="1" smtClean="0"/>
              <a:t>Peltier</a:t>
            </a:r>
            <a:r>
              <a:rPr lang="en-US" dirty="0" smtClean="0"/>
              <a:t>, 2004; Masson-</a:t>
            </a:r>
            <a:r>
              <a:rPr lang="en-US" dirty="0" err="1" smtClean="0"/>
              <a:t>Delmotte</a:t>
            </a:r>
            <a:r>
              <a:rPr lang="en-US" dirty="0" smtClean="0"/>
              <a:t> et al., 2006). </a:t>
            </a:r>
          </a:p>
          <a:p>
            <a:endParaRPr lang="en-US" dirty="0" smtClean="0"/>
          </a:p>
        </p:txBody>
      </p:sp>
      <p:pic>
        <p:nvPicPr>
          <p:cNvPr id="16" name="Content Placeholder 15" descr="iceage02.tif"/>
          <p:cNvPicPr>
            <a:picLocks noGrp="1" noChangeAspect="1"/>
          </p:cNvPicPr>
          <p:nvPr>
            <p:ph sz="half" idx="1"/>
          </p:nvPr>
        </p:nvPicPr>
        <p:blipFill rotWithShape="1">
          <a:blip r:embed="rId3">
            <a:extLst>
              <a:ext uri="{28A0092B-C50C-407E-A947-70E740481C1C}">
                <a14:useLocalDpi xmlns:a14="http://schemas.microsoft.com/office/drawing/2010/main" xmlns="" val="0"/>
              </a:ext>
            </a:extLst>
          </a:blip>
          <a:srcRect t="-206" b="1664"/>
          <a:stretch/>
        </p:blipFill>
        <p:spPr>
          <a:xfrm>
            <a:off x="235906" y="1764030"/>
            <a:ext cx="4038600" cy="1520259"/>
          </a:xfrm>
        </p:spPr>
      </p:pic>
      <p:pic>
        <p:nvPicPr>
          <p:cNvPr id="17" name="Content Placeholder 16" descr="iceage03.tif"/>
          <p:cNvPicPr>
            <a:picLocks noGrp="1" noChangeAspect="1"/>
          </p:cNvPicPr>
          <p:nvPr>
            <p:ph sz="half" idx="2"/>
          </p:nvPr>
        </p:nvPicPr>
        <p:blipFill rotWithShape="1">
          <a:blip r:embed="rId4">
            <a:extLst>
              <a:ext uri="{28A0092B-C50C-407E-A947-70E740481C1C}">
                <a14:useLocalDpi xmlns:a14="http://schemas.microsoft.com/office/drawing/2010/main" xmlns="" val="0"/>
              </a:ext>
            </a:extLst>
          </a:blip>
          <a:srcRect t="-206" b="1664"/>
          <a:stretch/>
        </p:blipFill>
        <p:spPr>
          <a:xfrm>
            <a:off x="235906" y="3435017"/>
            <a:ext cx="4038600" cy="1520260"/>
          </a:xfrm>
        </p:spPr>
      </p:pic>
      <p:sp>
        <p:nvSpPr>
          <p:cNvPr id="18" name="TextBox 17"/>
          <p:cNvSpPr txBox="1"/>
          <p:nvPr/>
        </p:nvSpPr>
        <p:spPr>
          <a:xfrm>
            <a:off x="254776" y="5080361"/>
            <a:ext cx="4019730" cy="1415772"/>
          </a:xfrm>
          <a:prstGeom prst="rect">
            <a:avLst/>
          </a:prstGeom>
          <a:noFill/>
        </p:spPr>
        <p:txBody>
          <a:bodyPr wrap="square" rtlCol="0">
            <a:spAutoFit/>
          </a:bodyPr>
          <a:lstStyle/>
          <a:p>
            <a:r>
              <a:rPr lang="en-US" sz="1200" b="1" dirty="0" smtClean="0"/>
              <a:t>Figure</a:t>
            </a:r>
            <a:r>
              <a:rPr lang="en-US" sz="1200" dirty="0" smtClean="0"/>
              <a:t>: The extent of ice sheets and sea ice in the Northern and Southern Hemisphere during the LGM and the present day. </a:t>
            </a:r>
          </a:p>
          <a:p>
            <a:r>
              <a:rPr lang="en-GB" sz="1200" dirty="0" smtClean="0"/>
              <a:t>Mark McCaffrey , NGDC/NOAA </a:t>
            </a:r>
          </a:p>
          <a:p>
            <a:r>
              <a:rPr lang="en-GB" sz="1200" dirty="0" smtClean="0"/>
              <a:t>Source: http://</a:t>
            </a:r>
            <a:r>
              <a:rPr lang="en-GB" sz="1200" dirty="0" err="1" smtClean="0"/>
              <a:t>www.ncdc.noaa.gov</a:t>
            </a:r>
            <a:r>
              <a:rPr lang="en-GB" sz="1200" dirty="0" smtClean="0"/>
              <a:t>/</a:t>
            </a:r>
            <a:r>
              <a:rPr lang="en-GB" sz="1200" dirty="0" err="1" smtClean="0"/>
              <a:t>paleo</a:t>
            </a:r>
            <a:r>
              <a:rPr lang="en-GB" sz="1200" dirty="0" smtClean="0"/>
              <a:t>/slides/</a:t>
            </a:r>
            <a:r>
              <a:rPr lang="en-GB" sz="1200" dirty="0" err="1" smtClean="0"/>
              <a:t>slideset</a:t>
            </a:r>
            <a:r>
              <a:rPr lang="en-GB" sz="1200" dirty="0" smtClean="0"/>
              <a:t>/11/11_178_slide.html</a:t>
            </a:r>
          </a:p>
          <a:p>
            <a:endParaRPr lang="en-US" sz="1400" dirty="0" smtClean="0"/>
          </a:p>
        </p:txBody>
      </p:sp>
    </p:spTree>
    <p:extLst>
      <p:ext uri="{BB962C8B-B14F-4D97-AF65-F5344CB8AC3E}">
        <p14:creationId xmlns:p14="http://schemas.microsoft.com/office/powerpoint/2010/main" xmlns="" val="1109798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44" y="270241"/>
            <a:ext cx="8552099" cy="1143000"/>
          </a:xfrm>
        </p:spPr>
        <p:txBody>
          <a:bodyPr>
            <a:normAutofit fontScale="90000"/>
          </a:bodyPr>
          <a:lstStyle/>
          <a:p>
            <a:r>
              <a:rPr lang="en-US" dirty="0" smtClean="0"/>
              <a:t>LGM SAT reconstruction and proxy data give a global mean cooling of 4.0 ± 0.8°C</a:t>
            </a:r>
            <a:endParaRPr lang="en-US" dirty="0"/>
          </a:p>
        </p:txBody>
      </p:sp>
      <p:pic>
        <p:nvPicPr>
          <p:cNvPr id="6" name="Content Placeholder 5" descr="Screen Shot 2014-02-10 at 11.37.55 AM.png"/>
          <p:cNvPicPr>
            <a:picLocks noGrp="1" noChangeAspect="1"/>
          </p:cNvPicPr>
          <p:nvPr>
            <p:ph idx="1"/>
          </p:nvPr>
        </p:nvPicPr>
        <p:blipFill>
          <a:blip r:embed="rId3">
            <a:extLst>
              <a:ext uri="{28A0092B-C50C-407E-A947-70E740481C1C}">
                <a14:useLocalDpi xmlns:a14="http://schemas.microsoft.com/office/drawing/2010/main" xmlns="" val="0"/>
              </a:ext>
            </a:extLst>
          </a:blip>
          <a:srcRect t="-2691" b="-2691"/>
          <a:stretch>
            <a:fillRect/>
          </a:stretch>
        </p:blipFill>
        <p:spPr/>
      </p:pic>
      <p:sp>
        <p:nvSpPr>
          <p:cNvPr id="7" name="TextBox 6"/>
          <p:cNvSpPr txBox="1"/>
          <p:nvPr/>
        </p:nvSpPr>
        <p:spPr>
          <a:xfrm>
            <a:off x="457200" y="6094318"/>
            <a:ext cx="8229599" cy="646331"/>
          </a:xfrm>
          <a:prstGeom prst="rect">
            <a:avLst/>
          </a:prstGeom>
          <a:noFill/>
        </p:spPr>
        <p:txBody>
          <a:bodyPr wrap="square" rtlCol="0">
            <a:spAutoFit/>
          </a:bodyPr>
          <a:lstStyle/>
          <a:p>
            <a:r>
              <a:rPr lang="en-US" sz="1200" dirty="0" smtClean="0"/>
              <a:t>Figure 1 from Annan and Hargreaves (2013). </a:t>
            </a:r>
          </a:p>
          <a:p>
            <a:r>
              <a:rPr lang="en-US" sz="1200" dirty="0" smtClean="0"/>
              <a:t>Proxy data from land and ocean (MARGO Project Members, 2009; </a:t>
            </a:r>
            <a:r>
              <a:rPr lang="en-US" sz="1200" dirty="0" err="1" smtClean="0"/>
              <a:t>Bartlein</a:t>
            </a:r>
            <a:r>
              <a:rPr lang="en-US" sz="1200" dirty="0" smtClean="0"/>
              <a:t> et al., 2011; </a:t>
            </a:r>
            <a:r>
              <a:rPr lang="en-US" sz="1200" dirty="0" err="1" smtClean="0"/>
              <a:t>Shakun</a:t>
            </a:r>
            <a:r>
              <a:rPr lang="en-US" sz="1200" dirty="0" smtClean="0"/>
              <a:t> et al., 2012).</a:t>
            </a:r>
          </a:p>
          <a:p>
            <a:r>
              <a:rPr lang="en-US" sz="1200" dirty="0" smtClean="0"/>
              <a:t>Model data from PMIP2 project (</a:t>
            </a:r>
            <a:r>
              <a:rPr lang="en-US" sz="1200" dirty="0" err="1" smtClean="0"/>
              <a:t>Braconnot</a:t>
            </a:r>
            <a:r>
              <a:rPr lang="en-US" sz="1200" dirty="0" smtClean="0"/>
              <a:t> et al., 2007).</a:t>
            </a:r>
            <a:endParaRPr lang="en-US" sz="1200" dirty="0"/>
          </a:p>
        </p:txBody>
      </p:sp>
    </p:spTree>
    <p:extLst>
      <p:ext uri="{BB962C8B-B14F-4D97-AF65-F5344CB8AC3E}">
        <p14:creationId xmlns:p14="http://schemas.microsoft.com/office/powerpoint/2010/main" xmlns="" val="3156030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Middle Holocene</a:t>
            </a:r>
            <a:endParaRPr lang="en-US" dirty="0"/>
          </a:p>
        </p:txBody>
      </p:sp>
      <p:pic>
        <p:nvPicPr>
          <p:cNvPr id="5" name="Content Placeholder 4" descr="box-ts-6-figure-1-l.png"/>
          <p:cNvPicPr>
            <a:picLocks noGrp="1" noChangeAspect="1"/>
          </p:cNvPicPr>
          <p:nvPr>
            <p:ph sz="half" idx="1"/>
          </p:nvPr>
        </p:nvPicPr>
        <p:blipFill rotWithShape="1">
          <a:blip r:embed="rId3">
            <a:extLst>
              <a:ext uri="{28A0092B-C50C-407E-A947-70E740481C1C}">
                <a14:useLocalDpi xmlns:a14="http://schemas.microsoft.com/office/drawing/2010/main" xmlns="" val="0"/>
              </a:ext>
            </a:extLst>
          </a:blip>
          <a:srcRect t="-70" b="-68"/>
          <a:stretch/>
        </p:blipFill>
        <p:spPr>
          <a:xfrm>
            <a:off x="322500" y="1600200"/>
            <a:ext cx="2968041" cy="1817256"/>
          </a:xfrm>
        </p:spPr>
      </p:pic>
      <p:sp>
        <p:nvSpPr>
          <p:cNvPr id="4" name="Content Placeholder 3"/>
          <p:cNvSpPr>
            <a:spLocks noGrp="1"/>
          </p:cNvSpPr>
          <p:nvPr>
            <p:ph sz="half" idx="2"/>
          </p:nvPr>
        </p:nvSpPr>
        <p:spPr/>
        <p:txBody>
          <a:bodyPr>
            <a:normAutofit fontScale="77500" lnSpcReduction="20000"/>
          </a:bodyPr>
          <a:lstStyle/>
          <a:p>
            <a:r>
              <a:rPr lang="en-US" dirty="0" smtClean="0"/>
              <a:t>Orbital changes resulted in increased seasonality in the Northern Hemisphere during the Mid-Holocene (8-6 </a:t>
            </a:r>
            <a:r>
              <a:rPr lang="en-US" dirty="0" err="1" smtClean="0"/>
              <a:t>ka</a:t>
            </a:r>
            <a:r>
              <a:rPr lang="en-US" dirty="0" smtClean="0"/>
              <a:t> BP).</a:t>
            </a:r>
          </a:p>
          <a:p>
            <a:endParaRPr lang="en-US" dirty="0" smtClean="0"/>
          </a:p>
          <a:p>
            <a:r>
              <a:rPr lang="en-US" dirty="0" smtClean="0"/>
              <a:t>Greater summer insolation resulted in more intense monsoons and higher lake levels in Africa and Asia (</a:t>
            </a:r>
            <a:r>
              <a:rPr lang="en-US" dirty="0" err="1" smtClean="0"/>
              <a:t>Kohfeld</a:t>
            </a:r>
            <a:r>
              <a:rPr lang="en-US" dirty="0" smtClean="0"/>
              <a:t> and Harrison, 2000; </a:t>
            </a:r>
            <a:r>
              <a:rPr lang="en-US" dirty="0" err="1" smtClean="0"/>
              <a:t>deMenocal</a:t>
            </a:r>
            <a:r>
              <a:rPr lang="en-US" dirty="0"/>
              <a:t> </a:t>
            </a:r>
            <a:r>
              <a:rPr lang="en-US" dirty="0" smtClean="0"/>
              <a:t>et al., 2000), was well as northward shifts in boreal forests (Ritchie et al., 1987). </a:t>
            </a:r>
            <a:endParaRPr lang="en-US" dirty="0"/>
          </a:p>
        </p:txBody>
      </p:sp>
      <p:sp>
        <p:nvSpPr>
          <p:cNvPr id="6" name="TextBox 5"/>
          <p:cNvSpPr txBox="1"/>
          <p:nvPr/>
        </p:nvSpPr>
        <p:spPr>
          <a:xfrm>
            <a:off x="400504" y="3444750"/>
            <a:ext cx="4247696" cy="1323439"/>
          </a:xfrm>
          <a:prstGeom prst="rect">
            <a:avLst/>
          </a:prstGeom>
          <a:noFill/>
        </p:spPr>
        <p:txBody>
          <a:bodyPr wrap="square" rtlCol="0">
            <a:spAutoFit/>
          </a:bodyPr>
          <a:lstStyle/>
          <a:p>
            <a:r>
              <a:rPr lang="en-US" sz="1000" b="1" dirty="0" smtClean="0"/>
              <a:t>Figure 1:</a:t>
            </a:r>
            <a:r>
              <a:rPr lang="en-US" sz="1000" dirty="0" smtClean="0"/>
              <a:t> Schematic of the Earth’s orbital changes (</a:t>
            </a:r>
            <a:r>
              <a:rPr lang="en-US" sz="1000" dirty="0" err="1" smtClean="0"/>
              <a:t>Milankovitch</a:t>
            </a:r>
            <a:r>
              <a:rPr lang="en-US" sz="1000" dirty="0" smtClean="0"/>
              <a:t> cycles) that drive the ice age cycles. ‘T’ denotes changes in the tilt (or obliquity) of the Earth’s axis, ‘E’ denotes changes in the eccentricity of the orbit and ‘P’ denotes precession, that is, changes in the direction of the axis tilt at a given point of the orbit. </a:t>
            </a:r>
          </a:p>
          <a:p>
            <a:r>
              <a:rPr lang="en-US" sz="1000" dirty="0" smtClean="0"/>
              <a:t>IPCC, 2007: WG1-AR4</a:t>
            </a:r>
          </a:p>
          <a:p>
            <a:r>
              <a:rPr lang="en-US" sz="1000" dirty="0" smtClean="0"/>
              <a:t>Source: http://</a:t>
            </a:r>
            <a:r>
              <a:rPr lang="en-US" sz="1000" dirty="0" err="1" smtClean="0"/>
              <a:t>www.ipcc.ch</a:t>
            </a:r>
            <a:r>
              <a:rPr lang="en-US" sz="1000" dirty="0" smtClean="0"/>
              <a:t>/</a:t>
            </a:r>
            <a:r>
              <a:rPr lang="en-US" sz="1000" dirty="0" err="1" smtClean="0"/>
              <a:t>publications_and_data</a:t>
            </a:r>
            <a:r>
              <a:rPr lang="en-US" sz="1000" dirty="0" smtClean="0"/>
              <a:t>/ar4/wg1/en/box-ts-6-figure-1.html</a:t>
            </a:r>
            <a:endParaRPr lang="en-US" sz="1000" dirty="0"/>
          </a:p>
        </p:txBody>
      </p:sp>
      <p:sp>
        <p:nvSpPr>
          <p:cNvPr id="8" name="TextBox 7"/>
          <p:cNvSpPr txBox="1"/>
          <p:nvPr/>
        </p:nvSpPr>
        <p:spPr>
          <a:xfrm>
            <a:off x="2532411" y="5173703"/>
            <a:ext cx="1960814" cy="707886"/>
          </a:xfrm>
          <a:prstGeom prst="rect">
            <a:avLst/>
          </a:prstGeom>
          <a:noFill/>
        </p:spPr>
        <p:txBody>
          <a:bodyPr wrap="square" rtlCol="0">
            <a:spAutoFit/>
          </a:bodyPr>
          <a:lstStyle/>
          <a:p>
            <a:r>
              <a:rPr lang="en-US" sz="1000" b="1" dirty="0" smtClean="0"/>
              <a:t>Figure 2:</a:t>
            </a:r>
            <a:r>
              <a:rPr lang="en-US" sz="1000" dirty="0" smtClean="0"/>
              <a:t> Mean </a:t>
            </a:r>
            <a:r>
              <a:rPr lang="en-US" sz="1000" dirty="0"/>
              <a:t>June mid-month </a:t>
            </a:r>
            <a:r>
              <a:rPr lang="en-US" sz="1000" dirty="0" smtClean="0"/>
              <a:t>insolation (W m</a:t>
            </a:r>
            <a:r>
              <a:rPr lang="en-US" sz="1000" baseline="30000" dirty="0" smtClean="0"/>
              <a:t>-2</a:t>
            </a:r>
            <a:r>
              <a:rPr lang="en-US" sz="1000" dirty="0" smtClean="0"/>
              <a:t>) at </a:t>
            </a:r>
            <a:r>
              <a:rPr lang="en-US" sz="1000" dirty="0"/>
              <a:t>30 °N (Berger and </a:t>
            </a:r>
            <a:r>
              <a:rPr lang="en-US" sz="1000" dirty="0" err="1"/>
              <a:t>Loutre</a:t>
            </a:r>
            <a:r>
              <a:rPr lang="en-US" sz="1000" dirty="0"/>
              <a:t>, </a:t>
            </a:r>
            <a:r>
              <a:rPr lang="en-US" sz="1000" dirty="0" smtClean="0"/>
              <a:t>1991) </a:t>
            </a:r>
            <a:r>
              <a:rPr lang="en-US" sz="1000" dirty="0"/>
              <a:t>over the last </a:t>
            </a:r>
            <a:r>
              <a:rPr lang="en-US" sz="1000" dirty="0" smtClean="0"/>
              <a:t>22 </a:t>
            </a:r>
            <a:r>
              <a:rPr lang="en-US" sz="1000" dirty="0" err="1"/>
              <a:t>ka</a:t>
            </a:r>
            <a:r>
              <a:rPr lang="en-US" sz="1000" dirty="0" smtClean="0"/>
              <a:t>.</a:t>
            </a:r>
            <a:endParaRPr lang="en-US" sz="1000" dirty="0"/>
          </a:p>
        </p:txBody>
      </p:sp>
      <p:pic>
        <p:nvPicPr>
          <p:cNvPr id="9" name="Picture 8" descr="DUST_INSOL_Heinrich_22ka-400.pdf"/>
          <p:cNvPicPr>
            <a:picLocks noChangeAspect="1"/>
          </p:cNvPicPr>
          <p:nvPr/>
        </p:nvPicPr>
        <p:blipFill rotWithShape="1">
          <a:blip r:embed="rId4">
            <a:extLst>
              <a:ext uri="{28A0092B-C50C-407E-A947-70E740481C1C}">
                <a14:useLocalDpi xmlns:a14="http://schemas.microsoft.com/office/drawing/2010/main" xmlns="" val="0"/>
              </a:ext>
            </a:extLst>
          </a:blip>
          <a:srcRect l="7152" t="18940" r="3702" b="17924"/>
          <a:stretch/>
        </p:blipFill>
        <p:spPr>
          <a:xfrm>
            <a:off x="400504" y="4818124"/>
            <a:ext cx="2102109" cy="1926661"/>
          </a:xfrm>
          <a:prstGeom prst="rect">
            <a:avLst/>
          </a:prstGeom>
        </p:spPr>
      </p:pic>
    </p:spTree>
    <p:extLst>
      <p:ext uri="{BB962C8B-B14F-4D97-AF65-F5344CB8AC3E}">
        <p14:creationId xmlns:p14="http://schemas.microsoft.com/office/powerpoint/2010/main" xmlns="" val="1278758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1505</TotalTime>
  <Words>1719</Words>
  <Application>Microsoft Office PowerPoint</Application>
  <PresentationFormat>On-screen Show (4:3)</PresentationFormat>
  <Paragraphs>207</Paragraphs>
  <Slides>32</Slides>
  <Notes>14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AAIW: Past, Present and Future</vt:lpstr>
      <vt:lpstr>Ocean tracers and circulation</vt:lpstr>
      <vt:lpstr>Mechanism for exchange of tracers</vt:lpstr>
      <vt:lpstr>AAIW formation</vt:lpstr>
      <vt:lpstr>The spread of S. Atlantic AAIW</vt:lpstr>
      <vt:lpstr>Past climates</vt:lpstr>
      <vt:lpstr>The Last Glacial Maximum (LGM)</vt:lpstr>
      <vt:lpstr>LGM SAT reconstruction and proxy data give a global mean cooling of 4.0 ± 0.8°C</vt:lpstr>
      <vt:lpstr>The Middle Holocene</vt:lpstr>
      <vt:lpstr>Zonal wind stress differences (LGM-PI)</vt:lpstr>
      <vt:lpstr>Salinity differences</vt:lpstr>
      <vt:lpstr>Temperature differences</vt:lpstr>
      <vt:lpstr>Slide 13</vt:lpstr>
      <vt:lpstr>Intermediate water mass formation</vt:lpstr>
      <vt:lpstr>Historical trends over the last 30 yrs</vt:lpstr>
      <vt:lpstr>What are the causes of historical changes in the AAIW core characteristics?</vt:lpstr>
      <vt:lpstr>SODA x Argo</vt:lpstr>
      <vt:lpstr>Decadal TS properties at 25ºW</vt:lpstr>
      <vt:lpstr>Smin indices at 25ºW</vt:lpstr>
      <vt:lpstr>TS effect on density</vt:lpstr>
      <vt:lpstr>Smin in the SA</vt:lpstr>
      <vt:lpstr>PV in the Smin layer</vt:lpstr>
      <vt:lpstr>Smin and westerly winds</vt:lpstr>
      <vt:lpstr>Westward propagation of Salinity</vt:lpstr>
      <vt:lpstr>Uvic model simulations</vt:lpstr>
      <vt:lpstr>SLP EOF 1</vt:lpstr>
      <vt:lpstr>Forced Smin changes</vt:lpstr>
      <vt:lpstr>Conclusions</vt:lpstr>
      <vt:lpstr>Future work</vt:lpstr>
      <vt:lpstr>Thank you</vt:lpstr>
      <vt:lpstr>Temperature and salinity in the Coriolis data</vt:lpstr>
      <vt:lpstr>Mixing in the Southern Ocean</vt:lpstr>
    </vt:vector>
  </TitlesOfParts>
  <Company>University of Miami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LGM</dc:title>
  <dc:creator>Lisa Murphy</dc:creator>
  <cp:lastModifiedBy>Marlos Pereira de Araujo Goes</cp:lastModifiedBy>
  <cp:revision>113</cp:revision>
  <dcterms:created xsi:type="dcterms:W3CDTF">2014-02-10T15:13:58Z</dcterms:created>
  <dcterms:modified xsi:type="dcterms:W3CDTF">2014-02-20T02:53:07Z</dcterms:modified>
</cp:coreProperties>
</file>