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Lst>
  <p:notesMasterIdLst>
    <p:notesMasterId r:id="rId12"/>
  </p:notesMasterIdLst>
  <p:handoutMasterIdLst>
    <p:handoutMasterId r:id="rId13"/>
  </p:handoutMasterIdLst>
  <p:sldIdLst>
    <p:sldId id="314" r:id="rId2"/>
    <p:sldId id="313" r:id="rId3"/>
    <p:sldId id="292" r:id="rId4"/>
    <p:sldId id="276" r:id="rId5"/>
    <p:sldId id="310" r:id="rId6"/>
    <p:sldId id="275" r:id="rId7"/>
    <p:sldId id="304" r:id="rId8"/>
    <p:sldId id="309" r:id="rId9"/>
    <p:sldId id="305" r:id="rId10"/>
    <p:sldId id="303" r:id="rId11"/>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orient="horz" pos="3716" id="1">
          <p15:clr>
            <a:srgbClr val="A4A3A4"/>
          </p15:clr>
        </p15:guide>
        <p15:guide pos="2880" id="2">
          <p15:clr>
            <a:srgbClr val="A4A3A4"/>
          </p15:clr>
        </p15:guide>
      </p15:sldGuideLst>
    </p:ext>
    <p:ext uri="http://customooxmlschemas.google.com/">
      <go:slidesCustomData xmlns:go="http://customooxmlschemas.google.com/" xmlns:p15="http://schemas.microsoft.com/office/powerpoint/2012/main" xmlns="" roundtripDataSignature="AMtx7mjgC8GtHPr/aWv/TROeUq6PlwOJ9A==" r:id="rId21"/>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ro Cesa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DCDB"/>
    <a:srgbClr val="07F91E"/>
    <a:srgbClr val="4CC062"/>
    <a:srgbClr val="F9FF01"/>
    <a:srgbClr val="B5C6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1" autoAdjust="0"/>
    <p:restoredTop sz="94660"/>
  </p:normalViewPr>
  <p:slideViewPr>
    <p:cSldViewPr snapToGrid="0" snapToObjects="1">
      <p:cViewPr varScale="1">
        <p:scale>
          <a:sx n="69" d="100"/>
          <a:sy n="69" d="100"/>
        </p:scale>
        <p:origin x="-1692" y="-96"/>
      </p:cViewPr>
      <p:guideLst>
        <p:guide orient="horz" pos="3716"/>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26" Type="http://schemas.openxmlformats.org/officeDocument/2006/relationships/tableStyles" Target="tableStyles.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23"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FE5921B-3B06-9E4A-8CB2-35F79ADB904C}"/>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F403DF1E-26EC-B746-B606-FE0D67AE2AD9}"/>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7A3FB6AE-888F-C14C-BB35-AB3A4BD09159}" type="datetimeFigureOut">
              <a:rPr lang="en-US" smtClean="0"/>
              <a:t>5/3/2019</a:t>
            </a:fld>
            <a:endParaRPr lang="en-US"/>
          </a:p>
        </p:txBody>
      </p:sp>
      <p:sp>
        <p:nvSpPr>
          <p:cNvPr id="4" name="Footer Placeholder 3">
            <a:extLst>
              <a:ext uri="{FF2B5EF4-FFF2-40B4-BE49-F238E27FC236}">
                <a16:creationId xmlns:a16="http://schemas.microsoft.com/office/drawing/2014/main" xmlns="" id="{4DA2AA81-470D-4E4E-9C52-4020153049D7}"/>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9C272AD5-BF17-3146-8738-535B35FC3FD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0F55E5A-BA60-6E47-A52B-6826665EBF13}" type="slidenum">
              <a:rPr lang="en-US" smtClean="0"/>
              <a:t>‹#›</a:t>
            </a:fld>
            <a:endParaRPr lang="en-US"/>
          </a:p>
        </p:txBody>
      </p:sp>
    </p:spTree>
    <p:extLst>
      <p:ext uri="{BB962C8B-B14F-4D97-AF65-F5344CB8AC3E}">
        <p14:creationId xmlns:p14="http://schemas.microsoft.com/office/powerpoint/2010/main" val="2391789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1"/>
            <a:ext cx="3170235" cy="479425"/>
          </a:xfrm>
          <a:prstGeom prst="rect">
            <a:avLst/>
          </a:prstGeom>
          <a:noFill/>
          <a:ln>
            <a:noFill/>
          </a:ln>
        </p:spPr>
        <p:txBody>
          <a:bodyPr lIns="91412" tIns="91412" rIns="91412" bIns="91412" anchor="t" anchorCtr="0"/>
          <a:lstStyle>
            <a:lvl1pPr marL="0" marR="0" lvl="0"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1pPr>
            <a:lvl2pPr marL="457133" marR="0" lvl="1"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914266" marR="0" lvl="2"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399" marR="0" lvl="3"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1828532" marR="0" lvl="4"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2285665"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3199932"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457133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6399862"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4143376" y="1"/>
            <a:ext cx="3170235" cy="479425"/>
          </a:xfrm>
          <a:prstGeom prst="rect">
            <a:avLst/>
          </a:prstGeom>
          <a:noFill/>
          <a:ln>
            <a:noFill/>
          </a:ln>
        </p:spPr>
        <p:txBody>
          <a:bodyPr lIns="91412" tIns="91412" rIns="91412" bIns="91412" anchor="t" anchorCtr="0"/>
          <a:lstStyle>
            <a:lvl1pPr marL="0" marR="0" lvl="0" indent="0" algn="r" rtl="0">
              <a:lnSpc>
                <a:spcPct val="100000"/>
              </a:lnSpc>
              <a:spcBef>
                <a:spcPts val="0"/>
              </a:spcBef>
              <a:spcAft>
                <a:spcPts val="0"/>
              </a:spcAft>
              <a:buClr>
                <a:srgbClr val="000000"/>
              </a:buClr>
              <a:buFont typeface="Calibri"/>
              <a:buNone/>
              <a:defRPr sz="1300" b="0" i="0" u="none" strike="noStrike" cap="none">
                <a:solidFill>
                  <a:srgbClr val="000000"/>
                </a:solidFill>
                <a:latin typeface="Calibri"/>
                <a:ea typeface="Calibri"/>
                <a:cs typeface="Calibri"/>
                <a:sym typeface="Calibri"/>
              </a:defRPr>
            </a:lvl1pPr>
            <a:lvl2pPr marL="457133" marR="0" lvl="1"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914266" marR="0" lvl="2"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399" marR="0" lvl="3"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1828532" marR="0" lvl="4"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2285665"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3199932"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457133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6399862"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31839" y="4560888"/>
            <a:ext cx="5851525" cy="4319587"/>
          </a:xfrm>
          <a:prstGeom prst="rect">
            <a:avLst/>
          </a:prstGeom>
          <a:noFill/>
          <a:ln>
            <a:noFill/>
          </a:ln>
        </p:spPr>
        <p:txBody>
          <a:bodyPr lIns="91412" tIns="91412" rIns="91412" bIns="91412" anchor="t" anchorCtr="0"/>
          <a:lstStyle>
            <a:lvl1pPr marL="0" marR="0" lvl="0"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9120186"/>
            <a:ext cx="3170235" cy="479425"/>
          </a:xfrm>
          <a:prstGeom prst="rect">
            <a:avLst/>
          </a:prstGeom>
          <a:noFill/>
          <a:ln>
            <a:noFill/>
          </a:ln>
        </p:spPr>
        <p:txBody>
          <a:bodyPr lIns="91412" tIns="91412" rIns="91412" bIns="91412" anchor="b" anchorCtr="0"/>
          <a:lstStyle>
            <a:lvl1pPr marL="0" marR="0" lvl="0"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1pPr>
            <a:lvl2pPr marL="457133" marR="0" lvl="1"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914266" marR="0" lvl="2"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1371399" marR="0" lvl="3"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1828532" marR="0" lvl="4"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2285665" marR="0" lvl="5"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3199932" marR="0" lvl="6"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4571330" marR="0" lvl="7"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6399862" marR="0" lvl="8" indent="0" algn="l" rtl="0">
              <a:lnSpc>
                <a:spcPct val="100000"/>
              </a:lnSpc>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143376" y="9120186"/>
            <a:ext cx="3170235" cy="479425"/>
          </a:xfrm>
          <a:prstGeom prst="rect">
            <a:avLst/>
          </a:prstGeom>
          <a:noFill/>
          <a:ln>
            <a:noFill/>
          </a:ln>
        </p:spPr>
        <p:txBody>
          <a:bodyPr lIns="96636" tIns="48317" rIns="96636" bIns="48317" anchor="b" anchorCtr="0">
            <a:noAutofit/>
          </a:bodyPr>
          <a:lstStyle/>
          <a:p>
            <a:pPr algn="r">
              <a:buClr>
                <a:srgbClr val="000000"/>
              </a:buClr>
              <a:buSzPct val="25000"/>
            </a:pPr>
            <a:fld id="{00000000-1234-1234-1234-123412341234}" type="slidenum">
              <a:rPr lang="en-US" sz="1300" smtClean="0">
                <a:latin typeface="Calibri"/>
                <a:ea typeface="Calibri"/>
                <a:cs typeface="Calibri"/>
                <a:sym typeface="Calibri"/>
              </a:rPr>
              <a:pPr algn="r">
                <a:buClr>
                  <a:srgbClr val="000000"/>
                </a:buClr>
                <a:buSzPct val="25000"/>
              </a:pPr>
              <a:t>‹#›</a:t>
            </a:fld>
            <a:endParaRPr lang="en-US" sz="1300">
              <a:latin typeface="Calibri"/>
              <a:ea typeface="Calibri"/>
              <a:cs typeface="Calibri"/>
              <a:sym typeface="Calibri"/>
            </a:endParaRPr>
          </a:p>
        </p:txBody>
      </p:sp>
    </p:spTree>
    <p:extLst>
      <p:ext uri="{BB962C8B-B14F-4D97-AF65-F5344CB8AC3E}">
        <p14:creationId xmlns:p14="http://schemas.microsoft.com/office/powerpoint/2010/main" val="2552066254"/>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66479" eaLnBrk="0" hangingPunct="0">
              <a:spcBef>
                <a:spcPct val="30000"/>
              </a:spcBef>
              <a:defRPr sz="1200">
                <a:solidFill>
                  <a:schemeClr val="tx1"/>
                </a:solidFill>
                <a:latin typeface="Times New Roman" pitchFamily="18" charset="0"/>
              </a:defRPr>
            </a:lvl1pPr>
            <a:lvl2pPr marL="770549" indent="-296365" defTabSz="966479" eaLnBrk="0" hangingPunct="0">
              <a:spcBef>
                <a:spcPct val="30000"/>
              </a:spcBef>
              <a:defRPr sz="1200">
                <a:solidFill>
                  <a:schemeClr val="tx1"/>
                </a:solidFill>
                <a:latin typeface="Times New Roman" pitchFamily="18" charset="0"/>
              </a:defRPr>
            </a:lvl2pPr>
            <a:lvl3pPr marL="1185461" indent="-237093" defTabSz="966479" eaLnBrk="0" hangingPunct="0">
              <a:spcBef>
                <a:spcPct val="30000"/>
              </a:spcBef>
              <a:defRPr sz="1200">
                <a:solidFill>
                  <a:schemeClr val="tx1"/>
                </a:solidFill>
                <a:latin typeface="Times New Roman" pitchFamily="18" charset="0"/>
              </a:defRPr>
            </a:lvl3pPr>
            <a:lvl4pPr marL="1659644" indent="-237093" defTabSz="966479" eaLnBrk="0" hangingPunct="0">
              <a:spcBef>
                <a:spcPct val="30000"/>
              </a:spcBef>
              <a:defRPr sz="1200">
                <a:solidFill>
                  <a:schemeClr val="tx1"/>
                </a:solidFill>
                <a:latin typeface="Times New Roman" pitchFamily="18" charset="0"/>
              </a:defRPr>
            </a:lvl4pPr>
            <a:lvl5pPr marL="2133829" indent="-237093" defTabSz="966479" eaLnBrk="0" hangingPunct="0">
              <a:spcBef>
                <a:spcPct val="30000"/>
              </a:spcBef>
              <a:defRPr sz="1200">
                <a:solidFill>
                  <a:schemeClr val="tx1"/>
                </a:solidFill>
                <a:latin typeface="Times New Roman" pitchFamily="18" charset="0"/>
              </a:defRPr>
            </a:lvl5pPr>
            <a:lvl6pPr marL="2608013" indent="-237093" defTabSz="966479" eaLnBrk="0" fontAlgn="base" hangingPunct="0">
              <a:spcBef>
                <a:spcPct val="30000"/>
              </a:spcBef>
              <a:spcAft>
                <a:spcPct val="0"/>
              </a:spcAft>
              <a:defRPr sz="1200">
                <a:solidFill>
                  <a:schemeClr val="tx1"/>
                </a:solidFill>
                <a:latin typeface="Times New Roman" pitchFamily="18" charset="0"/>
              </a:defRPr>
            </a:lvl6pPr>
            <a:lvl7pPr marL="3082196" indent="-237093" defTabSz="966479" eaLnBrk="0" fontAlgn="base" hangingPunct="0">
              <a:spcBef>
                <a:spcPct val="30000"/>
              </a:spcBef>
              <a:spcAft>
                <a:spcPct val="0"/>
              </a:spcAft>
              <a:defRPr sz="1200">
                <a:solidFill>
                  <a:schemeClr val="tx1"/>
                </a:solidFill>
                <a:latin typeface="Times New Roman" pitchFamily="18" charset="0"/>
              </a:defRPr>
            </a:lvl7pPr>
            <a:lvl8pPr marL="3556381" indent="-237093" defTabSz="966479" eaLnBrk="0" fontAlgn="base" hangingPunct="0">
              <a:spcBef>
                <a:spcPct val="30000"/>
              </a:spcBef>
              <a:spcAft>
                <a:spcPct val="0"/>
              </a:spcAft>
              <a:defRPr sz="1200">
                <a:solidFill>
                  <a:schemeClr val="tx1"/>
                </a:solidFill>
                <a:latin typeface="Times New Roman" pitchFamily="18" charset="0"/>
              </a:defRPr>
            </a:lvl8pPr>
            <a:lvl9pPr marL="4030564" indent="-237093" defTabSz="966479"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2EB7CC7-7454-43AB-AE64-690AF7951B02}" type="slidenum">
              <a:rPr lang="en-US" altLang="en-US" smtClean="0">
                <a:latin typeface="Book Antiqua" pitchFamily="18" charset="0"/>
              </a:rPr>
              <a:pPr eaLnBrk="1" hangingPunct="1">
                <a:spcBef>
                  <a:spcPct val="0"/>
                </a:spcBef>
              </a:pPr>
              <a:t>1</a:t>
            </a:fld>
            <a:endParaRPr lang="en-US" altLang="en-US">
              <a:latin typeface="Book Antiqua" pitchFamily="18"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300" smtClean="0">
                <a:latin typeface="Calibri"/>
                <a:ea typeface="Calibri"/>
                <a:cs typeface="Calibri"/>
                <a:sym typeface="Calibri"/>
              </a:rPr>
              <a:pPr algn="r">
                <a:buClr>
                  <a:srgbClr val="000000"/>
                </a:buClr>
                <a:buSzPct val="25000"/>
              </a:pPr>
              <a:t>4</a:t>
            </a:fld>
            <a:endParaRPr lang="en-US" sz="1300">
              <a:latin typeface="Calibri"/>
              <a:ea typeface="Calibri"/>
              <a:cs typeface="Calibri"/>
              <a:sym typeface="Calibri"/>
            </a:endParaRPr>
          </a:p>
        </p:txBody>
      </p:sp>
    </p:spTree>
    <p:extLst>
      <p:ext uri="{BB962C8B-B14F-4D97-AF65-F5344CB8AC3E}">
        <p14:creationId xmlns:p14="http://schemas.microsoft.com/office/powerpoint/2010/main" val="2217331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300" smtClean="0">
                <a:latin typeface="Calibri"/>
                <a:ea typeface="Calibri"/>
                <a:cs typeface="Calibri"/>
                <a:sym typeface="Calibri"/>
              </a:rPr>
              <a:pPr algn="r">
                <a:buClr>
                  <a:srgbClr val="000000"/>
                </a:buClr>
                <a:buSzPct val="25000"/>
              </a:pPr>
              <a:t>6</a:t>
            </a:fld>
            <a:endParaRPr lang="en-US" sz="1300">
              <a:latin typeface="Calibri"/>
              <a:ea typeface="Calibri"/>
              <a:cs typeface="Calibri"/>
              <a:sym typeface="Calibri"/>
            </a:endParaRPr>
          </a:p>
        </p:txBody>
      </p:sp>
    </p:spTree>
    <p:extLst>
      <p:ext uri="{BB962C8B-B14F-4D97-AF65-F5344CB8AC3E}">
        <p14:creationId xmlns:p14="http://schemas.microsoft.com/office/powerpoint/2010/main" val="1787028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B09A4DC9-612E-4BD4-9071-8BA4177A560D}" type="slidenum">
              <a:rPr lang="en-US" altLang="en-US"/>
              <a:pPr>
                <a:defRPr/>
              </a:pPr>
              <a:t>‹#›</a:t>
            </a:fld>
            <a:endParaRPr lang="en-US" altLang="en-US"/>
          </a:p>
        </p:txBody>
      </p:sp>
    </p:spTree>
    <p:extLst>
      <p:ext uri="{BB962C8B-B14F-4D97-AF65-F5344CB8AC3E}">
        <p14:creationId xmlns:p14="http://schemas.microsoft.com/office/powerpoint/2010/main" val="14704839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p:nvPr/>
        </p:nvSpPr>
        <p:spPr>
          <a:xfrm>
            <a:off x="0" y="0"/>
            <a:ext cx="9151936" cy="6858000"/>
          </a:xfrm>
          <a:prstGeom prst="rect">
            <a:avLst/>
          </a:prstGeom>
          <a:gradFill>
            <a:gsLst>
              <a:gs pos="0">
                <a:srgbClr val="C9E6EE"/>
              </a:gs>
              <a:gs pos="69000">
                <a:srgbClr val="95B3D7"/>
              </a:gs>
              <a:gs pos="100000">
                <a:srgbClr val="95B3D7"/>
              </a:gs>
            </a:gsLst>
            <a:lin ang="162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p:txBody>
      </p:sp>
      <p:pic>
        <p:nvPicPr>
          <p:cNvPr id="11" name="Shape 11" descr="C:\Users\adam.steckel\Desktop\Emerging Technologies Workshop\EmergingTech Logo v2.png"/>
          <p:cNvPicPr preferRelativeResize="0"/>
          <p:nvPr/>
        </p:nvPicPr>
        <p:blipFill rotWithShape="1">
          <a:blip r:embed="rId3">
            <a:alphaModFix/>
          </a:blip>
          <a:srcRect/>
          <a:stretch/>
        </p:blipFill>
        <p:spPr>
          <a:xfrm>
            <a:off x="431800" y="5387975"/>
            <a:ext cx="1187448" cy="920748"/>
          </a:xfrm>
          <a:prstGeom prst="rect">
            <a:avLst/>
          </a:prstGeom>
          <a:noFill/>
          <a:ln>
            <a:noFill/>
          </a:ln>
        </p:spPr>
      </p:pic>
      <p:sp>
        <p:nvSpPr>
          <p:cNvPr id="12" name="Shape 12"/>
          <p:cNvSpPr txBox="1"/>
          <p:nvPr/>
        </p:nvSpPr>
        <p:spPr>
          <a:xfrm>
            <a:off x="1547812" y="5697537"/>
            <a:ext cx="2268536" cy="52228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376092"/>
              </a:buClr>
              <a:buSzPct val="25000"/>
              <a:buFont typeface="Galdeano"/>
              <a:buNone/>
            </a:pPr>
            <a:r>
              <a:rPr lang="en-US" sz="1400" b="1" i="0" u="none" strike="noStrike" cap="none">
                <a:solidFill>
                  <a:srgbClr val="376092"/>
                </a:solidFill>
                <a:latin typeface="Galdeano"/>
                <a:ea typeface="Galdeano"/>
                <a:cs typeface="Galdeano"/>
                <a:sym typeface="Galdeano"/>
              </a:rPr>
              <a:t>NOAA Emerging</a:t>
            </a:r>
          </a:p>
          <a:p>
            <a:pPr marL="0" marR="0" lvl="0" indent="0" algn="l" rtl="0">
              <a:lnSpc>
                <a:spcPct val="100000"/>
              </a:lnSpc>
              <a:spcBef>
                <a:spcPts val="0"/>
              </a:spcBef>
              <a:spcAft>
                <a:spcPts val="0"/>
              </a:spcAft>
              <a:buClr>
                <a:srgbClr val="558ED5"/>
              </a:buClr>
              <a:buSzPct val="25000"/>
              <a:buFont typeface="Galdeano"/>
              <a:buNone/>
            </a:pPr>
            <a:r>
              <a:rPr lang="en-US" sz="1400" b="1" i="0" u="none" strike="noStrike" cap="none">
                <a:solidFill>
                  <a:srgbClr val="558ED5"/>
                </a:solidFill>
                <a:latin typeface="Galdeano"/>
                <a:ea typeface="Galdeano"/>
                <a:cs typeface="Galdeano"/>
                <a:sym typeface="Galdeano"/>
              </a:rPr>
              <a:t>Technologies Workshop</a:t>
            </a:r>
          </a:p>
        </p:txBody>
      </p:sp>
      <p:pic>
        <p:nvPicPr>
          <p:cNvPr id="13" name="Shape 13"/>
          <p:cNvPicPr preferRelativeResize="0"/>
          <p:nvPr/>
        </p:nvPicPr>
        <p:blipFill rotWithShape="1">
          <a:blip r:embed="rId4">
            <a:alphaModFix/>
          </a:blip>
          <a:srcRect/>
          <a:stretch/>
        </p:blipFill>
        <p:spPr>
          <a:xfrm>
            <a:off x="7596185" y="5387975"/>
            <a:ext cx="1087437" cy="10858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Gustavo.Goni@noaa.gov" TargetMode="External"/><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jpg"/><Relationship Id="rId2" Type="http://schemas.openxmlformats.org/officeDocument/2006/relationships/image" Target="../media/image7.tiff"/><Relationship Id="rId1" Type="http://schemas.openxmlformats.org/officeDocument/2006/relationships/slideLayout" Target="../slideLayouts/slideLayout1.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tiff"/><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212565" y="163884"/>
            <a:ext cx="8931435" cy="954107"/>
          </a:xfrm>
          <a:prstGeom prst="rect">
            <a:avLst/>
          </a:prstGeom>
          <a:noFill/>
          <a:ln w="9525">
            <a:noFill/>
            <a:miter lim="800000"/>
            <a:headEnd/>
            <a:tailEnd/>
          </a:ln>
        </p:spPr>
        <p:txBody>
          <a:bodyPr wrap="square">
            <a:spAutoFit/>
          </a:bodyPr>
          <a:lstStyle/>
          <a:p>
            <a:pPr algn="ctr">
              <a:defRPr/>
            </a:pPr>
            <a:r>
              <a:rPr lang="en-US" sz="2800" b="1" dirty="0">
                <a:latin typeface="Cambria" panose="02040503050406030204" pitchFamily="18" charset="0"/>
              </a:rPr>
              <a:t>NOAA Hurricane Underwater Gliders to improve Atlantic hurricane glider intensity forecasts</a:t>
            </a:r>
          </a:p>
        </p:txBody>
      </p:sp>
      <p:sp>
        <p:nvSpPr>
          <p:cNvPr id="10" name="Text Box 6"/>
          <p:cNvSpPr txBox="1">
            <a:spLocks noChangeArrowheads="1"/>
          </p:cNvSpPr>
          <p:nvPr/>
        </p:nvSpPr>
        <p:spPr bwMode="auto">
          <a:xfrm>
            <a:off x="212565" y="1477434"/>
            <a:ext cx="8357143" cy="921852"/>
          </a:xfrm>
          <a:prstGeom prst="rect">
            <a:avLst/>
          </a:prstGeom>
          <a:noFill/>
          <a:ln w="9525">
            <a:noFill/>
            <a:miter lim="800000"/>
            <a:headEnd/>
            <a:tailEnd/>
          </a:ln>
        </p:spPr>
        <p:txBody>
          <a:bodyPr/>
          <a:lstStyle/>
          <a:p>
            <a:pPr algn="ctr">
              <a:defRPr/>
            </a:pPr>
            <a:r>
              <a:rPr lang="en-US" sz="2000" dirty="0">
                <a:solidFill>
                  <a:schemeClr val="bg2">
                    <a:lumMod val="50000"/>
                  </a:schemeClr>
                </a:solidFill>
                <a:latin typeface="Cambria" panose="02040503050406030204" pitchFamily="18" charset="0"/>
              </a:rPr>
              <a:t>Prepared by Gustavo Goni</a:t>
            </a:r>
          </a:p>
          <a:p>
            <a:pPr algn="ctr">
              <a:defRPr/>
            </a:pPr>
            <a:r>
              <a:rPr lang="en-US" sz="2000" dirty="0">
                <a:solidFill>
                  <a:schemeClr val="bg2">
                    <a:lumMod val="50000"/>
                  </a:schemeClr>
                </a:solidFill>
                <a:latin typeface="Cambria" panose="02040503050406030204" pitchFamily="18" charset="0"/>
              </a:rPr>
              <a:t>National Oceanic and Atmospheric Administration</a:t>
            </a:r>
          </a:p>
          <a:p>
            <a:pPr algn="ctr">
              <a:defRPr/>
            </a:pPr>
            <a:r>
              <a:rPr lang="en-US" sz="2000" dirty="0">
                <a:solidFill>
                  <a:schemeClr val="bg2">
                    <a:lumMod val="50000"/>
                  </a:schemeClr>
                </a:solidFill>
                <a:latin typeface="Cambria" panose="02040503050406030204" pitchFamily="18" charset="0"/>
              </a:rPr>
              <a:t>Atlantic Oceanographic and Meteorological Laboratory</a:t>
            </a:r>
          </a:p>
          <a:p>
            <a:pPr algn="ctr">
              <a:defRPr/>
            </a:pPr>
            <a:r>
              <a:rPr lang="en-US" sz="2000" dirty="0">
                <a:solidFill>
                  <a:schemeClr val="bg2">
                    <a:lumMod val="50000"/>
                  </a:schemeClr>
                </a:solidFill>
                <a:latin typeface="Cambria" panose="02040503050406030204" pitchFamily="18" charset="0"/>
              </a:rPr>
              <a:t>Miami, Florida</a:t>
            </a:r>
          </a:p>
          <a:p>
            <a:pPr algn="ctr">
              <a:defRPr/>
            </a:pPr>
            <a:endParaRPr lang="en-US" sz="2000" dirty="0">
              <a:solidFill>
                <a:schemeClr val="bg2">
                  <a:lumMod val="50000"/>
                </a:schemeClr>
              </a:solidFill>
              <a:latin typeface="Cambria" panose="02040503050406030204" pitchFamily="18" charset="0"/>
            </a:endParaRPr>
          </a:p>
          <a:p>
            <a:pPr>
              <a:defRPr/>
            </a:pPr>
            <a:r>
              <a:rPr lang="en-US" sz="1800" dirty="0">
                <a:solidFill>
                  <a:schemeClr val="bg2">
                    <a:lumMod val="50000"/>
                  </a:schemeClr>
                </a:solidFill>
                <a:latin typeface="Cambria" panose="02040503050406030204" pitchFamily="18" charset="0"/>
              </a:rPr>
              <a:t>Partners:   University of Miami, University of Puerto Rico Mayaguez, CARICOOS, ANAMAR (Dominican Republic), Island School (Bahamas), OCOVI/USVI, Rutgers University, IOOS, …</a:t>
            </a:r>
          </a:p>
        </p:txBody>
      </p:sp>
      <p:pic>
        <p:nvPicPr>
          <p:cNvPr id="13" name="Picture 12">
            <a:extLst>
              <a:ext uri="{FF2B5EF4-FFF2-40B4-BE49-F238E27FC236}">
                <a16:creationId xmlns:a16="http://schemas.microsoft.com/office/drawing/2014/main" xmlns="" id="{10DBEF00-D8AA-4D40-8223-04782DEC5F0B}"/>
              </a:ext>
            </a:extLst>
          </p:cNvPr>
          <p:cNvPicPr>
            <a:picLocks noChangeAspect="1"/>
          </p:cNvPicPr>
          <p:nvPr/>
        </p:nvPicPr>
        <p:blipFill>
          <a:blip r:embed="rId3"/>
          <a:stretch>
            <a:fillRect/>
          </a:stretch>
        </p:blipFill>
        <p:spPr>
          <a:xfrm>
            <a:off x="3768124" y="4106556"/>
            <a:ext cx="1246021" cy="1246021"/>
          </a:xfrm>
          <a:prstGeom prst="rect">
            <a:avLst/>
          </a:prstGeom>
        </p:spPr>
      </p:pic>
      <p:sp>
        <p:nvSpPr>
          <p:cNvPr id="2" name="TextBox 1">
            <a:extLst>
              <a:ext uri="{FF2B5EF4-FFF2-40B4-BE49-F238E27FC236}">
                <a16:creationId xmlns:a16="http://schemas.microsoft.com/office/drawing/2014/main" xmlns="" id="{FF858B2D-2D3C-3448-A4F0-1085863682AC}"/>
              </a:ext>
            </a:extLst>
          </p:cNvPr>
          <p:cNvSpPr txBox="1"/>
          <p:nvPr/>
        </p:nvSpPr>
        <p:spPr>
          <a:xfrm>
            <a:off x="3385892" y="5655115"/>
            <a:ext cx="2010486" cy="738664"/>
          </a:xfrm>
          <a:prstGeom prst="rect">
            <a:avLst/>
          </a:prstGeom>
          <a:noFill/>
        </p:spPr>
        <p:txBody>
          <a:bodyPr wrap="none" rtlCol="0">
            <a:spAutoFit/>
          </a:bodyPr>
          <a:lstStyle/>
          <a:p>
            <a:pPr algn="ctr"/>
            <a:r>
              <a:rPr lang="en-US" dirty="0" smtClean="0"/>
              <a:t>IOCARIBE </a:t>
            </a:r>
            <a:r>
              <a:rPr lang="en-US" dirty="0"/>
              <a:t>MEETING, </a:t>
            </a:r>
          </a:p>
          <a:p>
            <a:pPr algn="ctr"/>
            <a:r>
              <a:rPr lang="en-US" dirty="0"/>
              <a:t>Aruba </a:t>
            </a:r>
          </a:p>
          <a:p>
            <a:pPr algn="ctr"/>
            <a:r>
              <a:rPr lang="en-US" dirty="0"/>
              <a:t>May 2019</a:t>
            </a:r>
          </a:p>
        </p:txBody>
      </p:sp>
    </p:spTree>
    <p:extLst>
      <p:ext uri="{BB962C8B-B14F-4D97-AF65-F5344CB8AC3E}">
        <p14:creationId xmlns:p14="http://schemas.microsoft.com/office/powerpoint/2010/main" val="2018081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2E7C22A-3B64-FF49-8BA1-5780D09775B9}"/>
              </a:ext>
            </a:extLst>
          </p:cNvPr>
          <p:cNvPicPr>
            <a:picLocks noChangeAspect="1"/>
          </p:cNvPicPr>
          <p:nvPr/>
        </p:nvPicPr>
        <p:blipFill>
          <a:blip r:embed="rId2"/>
          <a:stretch>
            <a:fillRect/>
          </a:stretch>
        </p:blipFill>
        <p:spPr>
          <a:xfrm>
            <a:off x="8495523" y="6213930"/>
            <a:ext cx="507132" cy="507132"/>
          </a:xfrm>
          <a:prstGeom prst="rect">
            <a:avLst/>
          </a:prstGeom>
        </p:spPr>
      </p:pic>
      <p:sp>
        <p:nvSpPr>
          <p:cNvPr id="3" name="TextBox 2">
            <a:extLst>
              <a:ext uri="{FF2B5EF4-FFF2-40B4-BE49-F238E27FC236}">
                <a16:creationId xmlns:a16="http://schemas.microsoft.com/office/drawing/2014/main" xmlns="" id="{7D67ED5B-F5BB-0946-8E78-679D6B7A204B}"/>
              </a:ext>
            </a:extLst>
          </p:cNvPr>
          <p:cNvSpPr txBox="1"/>
          <p:nvPr/>
        </p:nvSpPr>
        <p:spPr>
          <a:xfrm>
            <a:off x="614851" y="0"/>
            <a:ext cx="8003023" cy="6801862"/>
          </a:xfrm>
          <a:prstGeom prst="rect">
            <a:avLst/>
          </a:prstGeom>
          <a:noFill/>
        </p:spPr>
        <p:txBody>
          <a:bodyPr wrap="square" rtlCol="0">
            <a:spAutoFit/>
          </a:bodyPr>
          <a:lstStyle/>
          <a:p>
            <a:pPr algn="ctr"/>
            <a:r>
              <a:rPr lang="en-US" sz="2000" dirty="0">
                <a:latin typeface="Cambria" panose="02040503050406030204" pitchFamily="18" charset="0"/>
              </a:rPr>
              <a:t>Summary</a:t>
            </a:r>
          </a:p>
          <a:p>
            <a:pPr algn="ctr"/>
            <a:endParaRPr lang="en-US" sz="2000" dirty="0">
              <a:latin typeface="Cambria" panose="02040503050406030204" pitchFamily="18" charset="0"/>
            </a:endParaRPr>
          </a:p>
          <a:p>
            <a:r>
              <a:rPr lang="en-US" sz="1800" dirty="0">
                <a:latin typeface="Cambria" panose="02040503050406030204" pitchFamily="18" charset="0"/>
              </a:rPr>
              <a:t>This is the first international effort geared towards implementing an ocean observing system to improve Atlantic hurricane intensity forecasts.</a:t>
            </a:r>
          </a:p>
          <a:p>
            <a:endParaRPr lang="en-US" sz="1800" dirty="0">
              <a:latin typeface="Cambria" panose="02040503050406030204" pitchFamily="18" charset="0"/>
            </a:endParaRPr>
          </a:p>
          <a:p>
            <a:r>
              <a:rPr lang="en-US" sz="1800" dirty="0">
                <a:latin typeface="Cambria" panose="02040503050406030204" pitchFamily="18" charset="0"/>
              </a:rPr>
              <a:t>Current Regional Participants:</a:t>
            </a:r>
          </a:p>
          <a:p>
            <a:endParaRPr lang="en-US" sz="1800" dirty="0">
              <a:latin typeface="Cambria" panose="02040503050406030204" pitchFamily="18" charset="0"/>
            </a:endParaRPr>
          </a:p>
          <a:p>
            <a:pPr marL="285750" indent="-285750">
              <a:buFont typeface="Arial" panose="020B0604020202020204" pitchFamily="34" charset="0"/>
              <a:buChar char="•"/>
            </a:pPr>
            <a:r>
              <a:rPr lang="en-US" sz="1800" dirty="0">
                <a:latin typeface="Cambria" panose="02040503050406030204" pitchFamily="18" charset="0"/>
              </a:rPr>
              <a:t>NOAA/AOML, Miami (Lead) </a:t>
            </a:r>
          </a:p>
          <a:p>
            <a:pPr marL="285750" indent="-285750">
              <a:buFont typeface="Arial" panose="020B0604020202020204" pitchFamily="34" charset="0"/>
              <a:buChar char="•"/>
            </a:pPr>
            <a:r>
              <a:rPr lang="en-US" sz="1800" dirty="0">
                <a:latin typeface="Cambria" panose="02040503050406030204" pitchFamily="18" charset="0"/>
              </a:rPr>
              <a:t>CIMAS, University of Miami, Miami</a:t>
            </a:r>
          </a:p>
          <a:p>
            <a:pPr marL="285750" indent="-285750">
              <a:buFont typeface="Arial" panose="020B0604020202020204" pitchFamily="34" charset="0"/>
              <a:buChar char="•"/>
            </a:pPr>
            <a:r>
              <a:rPr lang="en-US" sz="1800" dirty="0">
                <a:latin typeface="Cambria" panose="02040503050406030204" pitchFamily="18" charset="0"/>
              </a:rPr>
              <a:t>CARICOOS, Puerto Rico</a:t>
            </a:r>
          </a:p>
          <a:p>
            <a:pPr marL="285750" indent="-285750">
              <a:buFont typeface="Arial" panose="020B0604020202020204" pitchFamily="34" charset="0"/>
              <a:buChar char="•"/>
            </a:pPr>
            <a:r>
              <a:rPr lang="en-US" sz="1800" dirty="0">
                <a:latin typeface="Cambria" panose="02040503050406030204" pitchFamily="18" charset="0"/>
              </a:rPr>
              <a:t>University of Puerto Rico, Mayaguez</a:t>
            </a:r>
          </a:p>
          <a:p>
            <a:pPr marL="285750" indent="-285750">
              <a:buFont typeface="Arial" panose="020B0604020202020204" pitchFamily="34" charset="0"/>
              <a:buChar char="•"/>
            </a:pPr>
            <a:r>
              <a:rPr lang="en-US" sz="1800" dirty="0">
                <a:latin typeface="Cambria" panose="02040503050406030204" pitchFamily="18" charset="0"/>
              </a:rPr>
              <a:t>OCOVI, US Virgin Islands</a:t>
            </a:r>
          </a:p>
          <a:p>
            <a:pPr marL="285750" indent="-285750">
              <a:buFont typeface="Arial" panose="020B0604020202020204" pitchFamily="34" charset="0"/>
              <a:buChar char="•"/>
            </a:pPr>
            <a:r>
              <a:rPr lang="en-US" sz="1800" dirty="0">
                <a:latin typeface="Cambria" panose="02040503050406030204" pitchFamily="18" charset="0"/>
              </a:rPr>
              <a:t>Island School, Cape Eleuthera Institute, Bahamas</a:t>
            </a:r>
          </a:p>
          <a:p>
            <a:pPr marL="285750" indent="-285750">
              <a:buFont typeface="Arial" panose="020B0604020202020204" pitchFamily="34" charset="0"/>
              <a:buChar char="•"/>
            </a:pPr>
            <a:r>
              <a:rPr lang="en-US" sz="1800" dirty="0">
                <a:latin typeface="Cambria" panose="02040503050406030204" pitchFamily="18" charset="0"/>
              </a:rPr>
              <a:t>ANAMAR, Dominican Republic</a:t>
            </a:r>
          </a:p>
          <a:p>
            <a:pPr marL="285750" indent="-285750">
              <a:buFont typeface="Arial" panose="020B0604020202020204" pitchFamily="34" charset="0"/>
              <a:buChar char="•"/>
            </a:pPr>
            <a:r>
              <a:rPr lang="en-US" sz="1800" dirty="0">
                <a:latin typeface="Cambria" panose="02040503050406030204" pitchFamily="18" charset="0"/>
              </a:rPr>
              <a:t>Navy and Coast Guard Auxiliaries, Dominican Republic</a:t>
            </a:r>
          </a:p>
          <a:p>
            <a:pPr marL="285750" indent="-285750">
              <a:buFont typeface="Arial" panose="020B0604020202020204" pitchFamily="34" charset="0"/>
              <a:buChar char="•"/>
            </a:pPr>
            <a:r>
              <a:rPr lang="en-US" sz="1800" dirty="0">
                <a:latin typeface="Cambria" panose="02040503050406030204" pitchFamily="18" charset="0"/>
              </a:rPr>
              <a:t>ONAMET, Dominican Republic</a:t>
            </a:r>
          </a:p>
          <a:p>
            <a:endParaRPr lang="en-US" sz="1800" dirty="0">
              <a:latin typeface="Cambria" panose="02040503050406030204" pitchFamily="18" charset="0"/>
            </a:endParaRPr>
          </a:p>
          <a:p>
            <a:r>
              <a:rPr lang="en-US" sz="1800" dirty="0">
                <a:latin typeface="Cambria" panose="02040503050406030204" pitchFamily="18" charset="0"/>
              </a:rPr>
              <a:t>There is potential to increase number of participants from agencies in regions where observations are now not being implemented (eastern Caribbean, east of Lesser Antilles, </a:t>
            </a:r>
            <a:r>
              <a:rPr lang="en-US" sz="1800" dirty="0" err="1">
                <a:latin typeface="Cambria" panose="02040503050406030204" pitchFamily="18" charset="0"/>
              </a:rPr>
              <a:t>etc</a:t>
            </a:r>
            <a:r>
              <a:rPr lang="en-US" sz="1800" dirty="0">
                <a:latin typeface="Cambria" panose="02040503050406030204" pitchFamily="18" charset="0"/>
              </a:rPr>
              <a:t>).  NOAA may be able to offer equipment and training opportunities.   New participant may need to contribute with logistics, a glider port, vessels, technical/science personnel.</a:t>
            </a:r>
          </a:p>
          <a:p>
            <a:pPr marL="342900" indent="-342900">
              <a:buAutoNum type="arabicParenR"/>
            </a:pPr>
            <a:endParaRPr lang="en-US" sz="1800" dirty="0">
              <a:latin typeface="Cambria" panose="02040503050406030204" pitchFamily="18" charset="0"/>
            </a:endParaRPr>
          </a:p>
          <a:p>
            <a:r>
              <a:rPr lang="en-US" sz="1800" dirty="0">
                <a:latin typeface="Cambria" panose="02040503050406030204" pitchFamily="18" charset="0"/>
              </a:rPr>
              <a:t>Please contact Gustavo Goni at </a:t>
            </a:r>
            <a:r>
              <a:rPr lang="en-US" sz="1800" dirty="0">
                <a:latin typeface="Cambria" panose="02040503050406030204" pitchFamily="18" charset="0"/>
                <a:hlinkClick r:id="rId3"/>
              </a:rPr>
              <a:t>Gustavo.Goni@noaa.gov</a:t>
            </a:r>
            <a:r>
              <a:rPr lang="en-US" sz="1800" dirty="0">
                <a:latin typeface="Cambria" panose="02040503050406030204" pitchFamily="18" charset="0"/>
              </a:rPr>
              <a:t> </a:t>
            </a:r>
            <a:r>
              <a:rPr lang="en-US" sz="1800" dirty="0" smtClean="0">
                <a:latin typeface="Cambria" panose="02040503050406030204" pitchFamily="18" charset="0"/>
              </a:rPr>
              <a:t>with questions.</a:t>
            </a:r>
            <a:endParaRPr lang="en-US" sz="1800" dirty="0">
              <a:latin typeface="Cambria" panose="02040503050406030204" pitchFamily="18" charset="0"/>
            </a:endParaRPr>
          </a:p>
        </p:txBody>
      </p:sp>
    </p:spTree>
    <p:extLst>
      <p:ext uri="{BB962C8B-B14F-4D97-AF65-F5344CB8AC3E}">
        <p14:creationId xmlns:p14="http://schemas.microsoft.com/office/powerpoint/2010/main" val="2786631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a:extLst>
              <a:ext uri="{FF2B5EF4-FFF2-40B4-BE49-F238E27FC236}">
                <a16:creationId xmlns:a16="http://schemas.microsoft.com/office/drawing/2014/main" xmlns="" id="{8BD5A0F3-3655-9E43-90D7-96A8B699964D}"/>
              </a:ext>
            </a:extLst>
          </p:cNvPr>
          <p:cNvSpPr txBox="1"/>
          <p:nvPr/>
        </p:nvSpPr>
        <p:spPr>
          <a:xfrm>
            <a:off x="689549" y="1290747"/>
            <a:ext cx="7977466" cy="267765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dirty="0">
                <a:solidFill>
                  <a:schemeClr val="dk1"/>
                </a:solidFill>
                <a:latin typeface="Calibri"/>
                <a:ea typeface="Calibri"/>
                <a:cs typeface="Calibri"/>
                <a:sym typeface="Calibri"/>
              </a:rPr>
              <a:t>Goal</a:t>
            </a:r>
          </a:p>
          <a:p>
            <a:pPr marL="0" marR="0" lvl="0" indent="0" algn="l" rtl="0">
              <a:spcBef>
                <a:spcPts val="0"/>
              </a:spcBef>
              <a:buSzPct val="25000"/>
              <a:buNone/>
            </a:pPr>
            <a:endParaRPr lang="en-US" sz="2400" b="1" dirty="0">
              <a:solidFill>
                <a:schemeClr val="dk1"/>
              </a:solidFill>
              <a:latin typeface="Calibri"/>
              <a:ea typeface="Calibri"/>
              <a:cs typeface="Calibri"/>
              <a:sym typeface="Calibri"/>
            </a:endParaRPr>
          </a:p>
          <a:p>
            <a:pPr marL="0" marR="0" lvl="0" indent="0" algn="l" rtl="0">
              <a:spcBef>
                <a:spcPts val="0"/>
              </a:spcBef>
              <a:buSzPct val="25000"/>
              <a:buNone/>
            </a:pPr>
            <a:r>
              <a:rPr lang="en-US" sz="2400" dirty="0">
                <a:solidFill>
                  <a:schemeClr val="dk1"/>
                </a:solidFill>
                <a:latin typeface="Calibri"/>
                <a:ea typeface="Calibri"/>
                <a:cs typeface="Calibri"/>
                <a:sym typeface="Calibri"/>
              </a:rPr>
              <a:t>To improve Atlantic hurricane intensity forecasts to improve preparation and mitigation operations</a:t>
            </a:r>
          </a:p>
          <a:p>
            <a:pPr marL="0" marR="0" lvl="0" indent="0" algn="l" rtl="0">
              <a:spcBef>
                <a:spcPts val="0"/>
              </a:spcBef>
              <a:buSzPct val="25000"/>
              <a:buNone/>
            </a:pPr>
            <a:endParaRPr lang="en-US" sz="2400" b="1" dirty="0">
              <a:solidFill>
                <a:schemeClr val="dk1"/>
              </a:solidFill>
              <a:latin typeface="Calibri"/>
              <a:ea typeface="Calibri"/>
              <a:cs typeface="Calibri"/>
              <a:sym typeface="Calibri"/>
            </a:endParaRPr>
          </a:p>
          <a:p>
            <a:pPr marL="0" marR="0" lvl="0" indent="0" algn="ctr" rtl="0">
              <a:spcBef>
                <a:spcPts val="0"/>
              </a:spcBef>
              <a:buSzPct val="25000"/>
              <a:buNone/>
            </a:pPr>
            <a:r>
              <a:rPr lang="en-US" sz="2400" b="1" dirty="0">
                <a:solidFill>
                  <a:schemeClr val="dk1"/>
                </a:solidFill>
                <a:latin typeface="Calibri"/>
                <a:ea typeface="Calibri"/>
                <a:cs typeface="Calibri"/>
                <a:sym typeface="Calibri"/>
              </a:rPr>
              <a:t>Objectives</a:t>
            </a:r>
          </a:p>
          <a:p>
            <a:pPr marL="0" marR="0" lvl="0" indent="0" algn="l" rtl="0">
              <a:spcBef>
                <a:spcPts val="0"/>
              </a:spcBef>
              <a:buNone/>
            </a:pPr>
            <a:endParaRPr sz="2400" b="1" dirty="0">
              <a:solidFill>
                <a:schemeClr val="dk1"/>
              </a:solidFill>
              <a:latin typeface="Calibri"/>
              <a:ea typeface="Calibri"/>
              <a:cs typeface="Calibri"/>
              <a:sym typeface="Calibri"/>
            </a:endParaRPr>
          </a:p>
          <a:p>
            <a:pPr marR="0" lvl="0" algn="l" rtl="0">
              <a:spcBef>
                <a:spcPts val="0"/>
              </a:spcBef>
              <a:buClr>
                <a:schemeClr val="dk1"/>
              </a:buClr>
              <a:buSzPct val="100000"/>
            </a:pPr>
            <a:r>
              <a:rPr lang="en-US" sz="2400" dirty="0">
                <a:solidFill>
                  <a:schemeClr val="dk1"/>
                </a:solidFill>
                <a:latin typeface="Calibri"/>
                <a:ea typeface="Calibri"/>
                <a:cs typeface="Calibri"/>
                <a:sym typeface="Calibri"/>
              </a:rPr>
              <a:t>To develop partnerships within government agencies, academic and research institutions, and private industry to design, implement, and maintain a </a:t>
            </a:r>
            <a:r>
              <a:rPr lang="en-US" sz="2400" u="sng" dirty="0">
                <a:solidFill>
                  <a:schemeClr val="dk1"/>
                </a:solidFill>
                <a:latin typeface="Calibri"/>
                <a:ea typeface="Calibri"/>
                <a:cs typeface="Calibri"/>
                <a:sym typeface="Calibri"/>
              </a:rPr>
              <a:t>dedicated ocean observing system in Caribbean Sea, Atlantic Ocean, and Gulf of Mexico, </a:t>
            </a:r>
            <a:r>
              <a:rPr lang="en-US" sz="2400" dirty="0">
                <a:solidFill>
                  <a:schemeClr val="dk1"/>
                </a:solidFill>
                <a:latin typeface="Calibri"/>
                <a:ea typeface="Calibri"/>
                <a:cs typeface="Calibri"/>
                <a:sym typeface="Calibri"/>
              </a:rPr>
              <a:t>that will allow to reduce errors in Atlantic hurricane intensity forecasts.  </a:t>
            </a:r>
          </a:p>
          <a:p>
            <a:pPr marL="257175" marR="0" lvl="0" indent="-257175" algn="l" rtl="0">
              <a:spcBef>
                <a:spcPts val="0"/>
              </a:spcBef>
              <a:buClr>
                <a:schemeClr val="dk1"/>
              </a:buClr>
              <a:buFont typeface="Arial"/>
              <a:buNone/>
            </a:pPr>
            <a:endParaRPr sz="2400" b="1" dirty="0">
              <a:solidFill>
                <a:schemeClr val="dk1"/>
              </a:solidFill>
              <a:latin typeface="Calibri"/>
              <a:ea typeface="Calibri"/>
              <a:cs typeface="Calibri"/>
              <a:sym typeface="Calibri"/>
            </a:endParaRPr>
          </a:p>
        </p:txBody>
      </p:sp>
      <p:sp>
        <p:nvSpPr>
          <p:cNvPr id="3" name="Rectangle 5">
            <a:extLst>
              <a:ext uri="{FF2B5EF4-FFF2-40B4-BE49-F238E27FC236}">
                <a16:creationId xmlns:a16="http://schemas.microsoft.com/office/drawing/2014/main" xmlns="" id="{7A530FF5-43B6-D548-B42D-839CFE554CDE}"/>
              </a:ext>
            </a:extLst>
          </p:cNvPr>
          <p:cNvSpPr>
            <a:spLocks noChangeArrowheads="1"/>
          </p:cNvSpPr>
          <p:nvPr/>
        </p:nvSpPr>
        <p:spPr bwMode="auto">
          <a:xfrm>
            <a:off x="212565" y="163884"/>
            <a:ext cx="8931435" cy="523220"/>
          </a:xfrm>
          <a:prstGeom prst="rect">
            <a:avLst/>
          </a:prstGeom>
          <a:noFill/>
          <a:ln w="9525">
            <a:noFill/>
            <a:miter lim="800000"/>
            <a:headEnd/>
            <a:tailEnd/>
          </a:ln>
        </p:spPr>
        <p:txBody>
          <a:bodyPr wrap="square">
            <a:spAutoFit/>
          </a:bodyPr>
          <a:lstStyle/>
          <a:p>
            <a:pPr algn="ctr">
              <a:defRPr/>
            </a:pPr>
            <a:r>
              <a:rPr lang="en-US" sz="2800" b="1" dirty="0">
                <a:latin typeface="Cambria" panose="02040503050406030204" pitchFamily="18" charset="0"/>
              </a:rPr>
              <a:t>NOAA Hurricane Underwater Gliders</a:t>
            </a:r>
          </a:p>
        </p:txBody>
      </p:sp>
      <p:pic>
        <p:nvPicPr>
          <p:cNvPr id="4" name="Picture 3">
            <a:extLst>
              <a:ext uri="{FF2B5EF4-FFF2-40B4-BE49-F238E27FC236}">
                <a16:creationId xmlns:a16="http://schemas.microsoft.com/office/drawing/2014/main" xmlns="" id="{E1A43B95-8B35-AD4A-A32F-828AAD4CDEB6}"/>
              </a:ext>
            </a:extLst>
          </p:cNvPr>
          <p:cNvPicPr>
            <a:picLocks noChangeAspect="1"/>
          </p:cNvPicPr>
          <p:nvPr/>
        </p:nvPicPr>
        <p:blipFill>
          <a:blip r:embed="rId2"/>
          <a:stretch>
            <a:fillRect/>
          </a:stretch>
        </p:blipFill>
        <p:spPr>
          <a:xfrm>
            <a:off x="8495523" y="6213930"/>
            <a:ext cx="507132" cy="507132"/>
          </a:xfrm>
          <a:prstGeom prst="rect">
            <a:avLst/>
          </a:prstGeom>
        </p:spPr>
      </p:pic>
    </p:spTree>
    <p:extLst>
      <p:ext uri="{BB962C8B-B14F-4D97-AF65-F5344CB8AC3E}">
        <p14:creationId xmlns:p14="http://schemas.microsoft.com/office/powerpoint/2010/main" val="4042296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1B68D91-3673-5244-9B58-3FC2D4B40674}"/>
              </a:ext>
            </a:extLst>
          </p:cNvPr>
          <p:cNvSpPr txBox="1"/>
          <p:nvPr/>
        </p:nvSpPr>
        <p:spPr>
          <a:xfrm>
            <a:off x="939329" y="271798"/>
            <a:ext cx="7394973" cy="461665"/>
          </a:xfrm>
          <a:prstGeom prst="rect">
            <a:avLst/>
          </a:prstGeom>
          <a:noFill/>
        </p:spPr>
        <p:txBody>
          <a:bodyPr wrap="none" rtlCol="0">
            <a:spAutoFit/>
          </a:bodyPr>
          <a:lstStyle/>
          <a:p>
            <a:r>
              <a:rPr lang="en-US" sz="2400" b="1" dirty="0">
                <a:latin typeface="Cambria" panose="02040503050406030204" pitchFamily="18" charset="0"/>
              </a:rPr>
              <a:t>Reduction of errors in track and intensity forecasts</a:t>
            </a:r>
          </a:p>
        </p:txBody>
      </p:sp>
      <p:sp>
        <p:nvSpPr>
          <p:cNvPr id="3" name="TextBox 2">
            <a:extLst>
              <a:ext uri="{FF2B5EF4-FFF2-40B4-BE49-F238E27FC236}">
                <a16:creationId xmlns:a16="http://schemas.microsoft.com/office/drawing/2014/main" xmlns="" id="{FF2AA43C-3BDF-D94C-8CC3-3B88BECF337D}"/>
              </a:ext>
            </a:extLst>
          </p:cNvPr>
          <p:cNvSpPr txBox="1"/>
          <p:nvPr/>
        </p:nvSpPr>
        <p:spPr>
          <a:xfrm>
            <a:off x="368171" y="3984605"/>
            <a:ext cx="8537287" cy="2862322"/>
          </a:xfrm>
          <a:prstGeom prst="rect">
            <a:avLst/>
          </a:prstGeom>
          <a:noFill/>
        </p:spPr>
        <p:txBody>
          <a:bodyPr wrap="square" rtlCol="0">
            <a:spAutoFit/>
          </a:bodyPr>
          <a:lstStyle/>
          <a:p>
            <a:r>
              <a:rPr lang="en-US" sz="1800" b="1" dirty="0">
                <a:latin typeface="Cambria" panose="02040503050406030204" pitchFamily="18" charset="0"/>
              </a:rPr>
              <a:t>In average, errors in track forecasts continuously improve with time.</a:t>
            </a:r>
          </a:p>
          <a:p>
            <a:endParaRPr lang="en-US" sz="1800" b="1" dirty="0">
              <a:latin typeface="Cambria" panose="02040503050406030204" pitchFamily="18" charset="0"/>
            </a:endParaRPr>
          </a:p>
          <a:p>
            <a:r>
              <a:rPr lang="en-US" sz="1800" b="1" dirty="0">
                <a:latin typeface="Cambria" panose="02040503050406030204" pitchFamily="18" charset="0"/>
              </a:rPr>
              <a:t>In average, errors in intensity forecast have remained almost unchanged (for 48hs forecasts or less) and larger than 15 knots (for 72hs or more) during last 25 years.   In average, these errors may represent </a:t>
            </a:r>
            <a:r>
              <a:rPr lang="en-US" sz="1800" b="1" u="sng" dirty="0">
                <a:latin typeface="Cambria" panose="02040503050406030204" pitchFamily="18" charset="0"/>
              </a:rPr>
              <a:t>one category above or below </a:t>
            </a:r>
            <a:r>
              <a:rPr lang="en-US" sz="1800" b="1" dirty="0">
                <a:latin typeface="Cambria" panose="02040503050406030204" pitchFamily="18" charset="0"/>
              </a:rPr>
              <a:t>the actual hurricane intensity.</a:t>
            </a:r>
          </a:p>
          <a:p>
            <a:endParaRPr lang="en-US" sz="1800" b="1" dirty="0">
              <a:latin typeface="Cambria" panose="02040503050406030204" pitchFamily="18" charset="0"/>
            </a:endParaRPr>
          </a:p>
          <a:p>
            <a:r>
              <a:rPr lang="en-US" sz="1800" b="1" dirty="0">
                <a:latin typeface="Cambria" panose="02040503050406030204" pitchFamily="18" charset="0"/>
              </a:rPr>
              <a:t>An improved forecast allows local governments to better plan for evacuations,  identify potential coastal inundations areas, urban design, and plan for upcoming mitigation efforts</a:t>
            </a:r>
            <a:r>
              <a:rPr lang="en-US" sz="1800" b="1" dirty="0" smtClean="0">
                <a:latin typeface="Cambria" panose="02040503050406030204" pitchFamily="18" charset="0"/>
              </a:rPr>
              <a:t>.</a:t>
            </a:r>
            <a:endParaRPr lang="en-US" sz="1800" b="1" dirty="0">
              <a:latin typeface="Cambria" panose="02040503050406030204" pitchFamily="18" charset="0"/>
            </a:endParaRPr>
          </a:p>
        </p:txBody>
      </p:sp>
      <p:grpSp>
        <p:nvGrpSpPr>
          <p:cNvPr id="17" name="Group 16">
            <a:extLst>
              <a:ext uri="{FF2B5EF4-FFF2-40B4-BE49-F238E27FC236}">
                <a16:creationId xmlns:a16="http://schemas.microsoft.com/office/drawing/2014/main" xmlns="" id="{6FCE6221-F25E-F640-BA25-43A6D7545684}"/>
              </a:ext>
            </a:extLst>
          </p:cNvPr>
          <p:cNvGrpSpPr/>
          <p:nvPr/>
        </p:nvGrpSpPr>
        <p:grpSpPr>
          <a:xfrm>
            <a:off x="939329" y="1015591"/>
            <a:ext cx="7122595" cy="2833251"/>
            <a:chOff x="381340" y="1196781"/>
            <a:chExt cx="8387278" cy="3336321"/>
          </a:xfrm>
        </p:grpSpPr>
        <p:grpSp>
          <p:nvGrpSpPr>
            <p:cNvPr id="12" name="Group 11">
              <a:extLst>
                <a:ext uri="{FF2B5EF4-FFF2-40B4-BE49-F238E27FC236}">
                  <a16:creationId xmlns:a16="http://schemas.microsoft.com/office/drawing/2014/main" xmlns="" id="{9902AAF0-8146-9A42-A752-FAB5FA9F29A9}"/>
                </a:ext>
              </a:extLst>
            </p:cNvPr>
            <p:cNvGrpSpPr/>
            <p:nvPr/>
          </p:nvGrpSpPr>
          <p:grpSpPr>
            <a:xfrm>
              <a:off x="381340" y="1196781"/>
              <a:ext cx="8387278" cy="3294484"/>
              <a:chOff x="381340" y="1196781"/>
              <a:chExt cx="8387278" cy="3294484"/>
            </a:xfrm>
          </p:grpSpPr>
          <p:grpSp>
            <p:nvGrpSpPr>
              <p:cNvPr id="4" name="Group 3">
                <a:extLst>
                  <a:ext uri="{FF2B5EF4-FFF2-40B4-BE49-F238E27FC236}">
                    <a16:creationId xmlns:a16="http://schemas.microsoft.com/office/drawing/2014/main" xmlns="" id="{C4A0C3E8-DC85-D447-BC31-A90CB4B51711}"/>
                  </a:ext>
                </a:extLst>
              </p:cNvPr>
              <p:cNvGrpSpPr/>
              <p:nvPr/>
            </p:nvGrpSpPr>
            <p:grpSpPr>
              <a:xfrm>
                <a:off x="467627" y="1196781"/>
                <a:ext cx="8300991" cy="3294484"/>
                <a:chOff x="467627" y="1438154"/>
                <a:chExt cx="8300991" cy="3294484"/>
              </a:xfrm>
            </p:grpSpPr>
            <p:pic>
              <p:nvPicPr>
                <p:cNvPr id="5" name="Picture 4">
                  <a:extLst>
                    <a:ext uri="{FF2B5EF4-FFF2-40B4-BE49-F238E27FC236}">
                      <a16:creationId xmlns:a16="http://schemas.microsoft.com/office/drawing/2014/main" xmlns="" id="{6B6AE0AF-09E9-944B-90C7-E2C5E854DD0E}"/>
                    </a:ext>
                  </a:extLst>
                </p:cNvPr>
                <p:cNvPicPr>
                  <a:picLocks noChangeAspect="1"/>
                </p:cNvPicPr>
                <p:nvPr/>
              </p:nvPicPr>
              <p:blipFill>
                <a:blip r:embed="rId2"/>
                <a:stretch>
                  <a:fillRect/>
                </a:stretch>
              </p:blipFill>
              <p:spPr>
                <a:xfrm>
                  <a:off x="4668925" y="1438154"/>
                  <a:ext cx="4099693" cy="3294484"/>
                </a:xfrm>
                <a:prstGeom prst="rect">
                  <a:avLst/>
                </a:prstGeom>
              </p:spPr>
            </p:pic>
            <p:pic>
              <p:nvPicPr>
                <p:cNvPr id="7" name="Picture 6">
                  <a:extLst>
                    <a:ext uri="{FF2B5EF4-FFF2-40B4-BE49-F238E27FC236}">
                      <a16:creationId xmlns:a16="http://schemas.microsoft.com/office/drawing/2014/main" xmlns="" id="{B19DE3D9-FBF3-8D4F-AD02-0CCB13CFC64C}"/>
                    </a:ext>
                  </a:extLst>
                </p:cNvPr>
                <p:cNvPicPr>
                  <a:picLocks noChangeAspect="1"/>
                </p:cNvPicPr>
                <p:nvPr/>
              </p:nvPicPr>
              <p:blipFill>
                <a:blip r:embed="rId3"/>
                <a:stretch>
                  <a:fillRect/>
                </a:stretch>
              </p:blipFill>
              <p:spPr>
                <a:xfrm>
                  <a:off x="467627" y="1438154"/>
                  <a:ext cx="4015903" cy="3294484"/>
                </a:xfrm>
                <a:prstGeom prst="rect">
                  <a:avLst/>
                </a:prstGeom>
              </p:spPr>
            </p:pic>
          </p:grpSp>
          <p:sp>
            <p:nvSpPr>
              <p:cNvPr id="8" name="TextBox 7">
                <a:extLst>
                  <a:ext uri="{FF2B5EF4-FFF2-40B4-BE49-F238E27FC236}">
                    <a16:creationId xmlns:a16="http://schemas.microsoft.com/office/drawing/2014/main" xmlns="" id="{19EFE8FF-3924-3149-871B-CA6240AA05FD}"/>
                  </a:ext>
                </a:extLst>
              </p:cNvPr>
              <p:cNvSpPr txBox="1"/>
              <p:nvPr/>
            </p:nvSpPr>
            <p:spPr>
              <a:xfrm>
                <a:off x="480726" y="3719384"/>
                <a:ext cx="383438" cy="307777"/>
              </a:xfrm>
              <a:prstGeom prst="rect">
                <a:avLst/>
              </a:prstGeom>
              <a:solidFill>
                <a:schemeClr val="bg1">
                  <a:lumMod val="95000"/>
                </a:schemeClr>
              </a:solidFill>
            </p:spPr>
            <p:txBody>
              <a:bodyPr wrap="none" rtlCol="0">
                <a:spAutoFit/>
              </a:bodyPr>
              <a:lstStyle/>
              <a:p>
                <a:r>
                  <a:rPr lang="en-US" b="1" dirty="0"/>
                  <a:t>50</a:t>
                </a:r>
              </a:p>
            </p:txBody>
          </p:sp>
          <p:sp>
            <p:nvSpPr>
              <p:cNvPr id="9" name="TextBox 8">
                <a:extLst>
                  <a:ext uri="{FF2B5EF4-FFF2-40B4-BE49-F238E27FC236}">
                    <a16:creationId xmlns:a16="http://schemas.microsoft.com/office/drawing/2014/main" xmlns="" id="{5E867882-5B5F-D64A-9442-ECE447148C6D}"/>
                  </a:ext>
                </a:extLst>
              </p:cNvPr>
              <p:cNvSpPr txBox="1"/>
              <p:nvPr/>
            </p:nvSpPr>
            <p:spPr>
              <a:xfrm>
                <a:off x="381340" y="1318932"/>
                <a:ext cx="482824" cy="307777"/>
              </a:xfrm>
              <a:prstGeom prst="rect">
                <a:avLst/>
              </a:prstGeom>
              <a:solidFill>
                <a:schemeClr val="bg1">
                  <a:lumMod val="95000"/>
                </a:schemeClr>
              </a:solidFill>
            </p:spPr>
            <p:txBody>
              <a:bodyPr wrap="none" rtlCol="0">
                <a:spAutoFit/>
              </a:bodyPr>
              <a:lstStyle/>
              <a:p>
                <a:r>
                  <a:rPr lang="en-US" b="1" dirty="0"/>
                  <a:t>400</a:t>
                </a:r>
              </a:p>
            </p:txBody>
          </p:sp>
          <p:sp>
            <p:nvSpPr>
              <p:cNvPr id="10" name="TextBox 9">
                <a:extLst>
                  <a:ext uri="{FF2B5EF4-FFF2-40B4-BE49-F238E27FC236}">
                    <a16:creationId xmlns:a16="http://schemas.microsoft.com/office/drawing/2014/main" xmlns="" id="{0F9E756D-967A-ED42-A899-3A1329A86D58}"/>
                  </a:ext>
                </a:extLst>
              </p:cNvPr>
              <p:cNvSpPr txBox="1"/>
              <p:nvPr/>
            </p:nvSpPr>
            <p:spPr>
              <a:xfrm>
                <a:off x="4779117" y="3565495"/>
                <a:ext cx="284052" cy="307777"/>
              </a:xfrm>
              <a:prstGeom prst="rect">
                <a:avLst/>
              </a:prstGeom>
              <a:solidFill>
                <a:schemeClr val="bg1">
                  <a:lumMod val="95000"/>
                </a:schemeClr>
              </a:solidFill>
            </p:spPr>
            <p:txBody>
              <a:bodyPr wrap="none" rtlCol="0">
                <a:spAutoFit/>
              </a:bodyPr>
              <a:lstStyle/>
              <a:p>
                <a:r>
                  <a:rPr lang="en-US" b="1" dirty="0"/>
                  <a:t>5</a:t>
                </a:r>
              </a:p>
            </p:txBody>
          </p:sp>
          <p:sp>
            <p:nvSpPr>
              <p:cNvPr id="11" name="TextBox 10">
                <a:extLst>
                  <a:ext uri="{FF2B5EF4-FFF2-40B4-BE49-F238E27FC236}">
                    <a16:creationId xmlns:a16="http://schemas.microsoft.com/office/drawing/2014/main" xmlns="" id="{ADFEF210-614D-914E-943D-294AEBFF0EFE}"/>
                  </a:ext>
                </a:extLst>
              </p:cNvPr>
              <p:cNvSpPr txBox="1"/>
              <p:nvPr/>
            </p:nvSpPr>
            <p:spPr>
              <a:xfrm>
                <a:off x="4679731" y="1376517"/>
                <a:ext cx="383438" cy="307777"/>
              </a:xfrm>
              <a:prstGeom prst="rect">
                <a:avLst/>
              </a:prstGeom>
              <a:solidFill>
                <a:schemeClr val="bg1">
                  <a:lumMod val="95000"/>
                </a:schemeClr>
              </a:solidFill>
            </p:spPr>
            <p:txBody>
              <a:bodyPr wrap="none" rtlCol="0">
                <a:spAutoFit/>
              </a:bodyPr>
              <a:lstStyle/>
              <a:p>
                <a:r>
                  <a:rPr lang="en-US" b="1" dirty="0"/>
                  <a:t>30</a:t>
                </a:r>
              </a:p>
            </p:txBody>
          </p:sp>
        </p:grpSp>
        <p:sp>
          <p:nvSpPr>
            <p:cNvPr id="13" name="TextBox 12">
              <a:extLst>
                <a:ext uri="{FF2B5EF4-FFF2-40B4-BE49-F238E27FC236}">
                  <a16:creationId xmlns:a16="http://schemas.microsoft.com/office/drawing/2014/main" xmlns="" id="{124E6519-FA77-5940-9342-865596DE7E5E}"/>
                </a:ext>
              </a:extLst>
            </p:cNvPr>
            <p:cNvSpPr txBox="1"/>
            <p:nvPr/>
          </p:nvSpPr>
          <p:spPr>
            <a:xfrm>
              <a:off x="573058" y="4202748"/>
              <a:ext cx="582211" cy="307777"/>
            </a:xfrm>
            <a:prstGeom prst="rect">
              <a:avLst/>
            </a:prstGeom>
            <a:solidFill>
              <a:schemeClr val="bg1">
                <a:lumMod val="95000"/>
              </a:schemeClr>
            </a:solidFill>
          </p:spPr>
          <p:txBody>
            <a:bodyPr wrap="none" rtlCol="0">
              <a:spAutoFit/>
            </a:bodyPr>
            <a:lstStyle/>
            <a:p>
              <a:r>
                <a:rPr lang="en-US" b="1" dirty="0"/>
                <a:t>1990</a:t>
              </a:r>
            </a:p>
          </p:txBody>
        </p:sp>
        <p:sp>
          <p:nvSpPr>
            <p:cNvPr id="14" name="TextBox 13">
              <a:extLst>
                <a:ext uri="{FF2B5EF4-FFF2-40B4-BE49-F238E27FC236}">
                  <a16:creationId xmlns:a16="http://schemas.microsoft.com/office/drawing/2014/main" xmlns="" id="{51EE7ACC-95F7-2347-B06D-1DF548E2FB94}"/>
                </a:ext>
              </a:extLst>
            </p:cNvPr>
            <p:cNvSpPr txBox="1"/>
            <p:nvPr/>
          </p:nvSpPr>
          <p:spPr>
            <a:xfrm>
              <a:off x="4809221" y="4170023"/>
              <a:ext cx="582211" cy="307777"/>
            </a:xfrm>
            <a:prstGeom prst="rect">
              <a:avLst/>
            </a:prstGeom>
            <a:solidFill>
              <a:schemeClr val="bg1">
                <a:lumMod val="95000"/>
              </a:schemeClr>
            </a:solidFill>
          </p:spPr>
          <p:txBody>
            <a:bodyPr wrap="none" rtlCol="0">
              <a:spAutoFit/>
            </a:bodyPr>
            <a:lstStyle/>
            <a:p>
              <a:r>
                <a:rPr lang="en-US" b="1" dirty="0"/>
                <a:t>1990</a:t>
              </a:r>
            </a:p>
          </p:txBody>
        </p:sp>
        <p:sp>
          <p:nvSpPr>
            <p:cNvPr id="15" name="TextBox 14">
              <a:extLst>
                <a:ext uri="{FF2B5EF4-FFF2-40B4-BE49-F238E27FC236}">
                  <a16:creationId xmlns:a16="http://schemas.microsoft.com/office/drawing/2014/main" xmlns="" id="{ECCCF332-1757-2A42-B763-90B8CC8B8408}"/>
                </a:ext>
              </a:extLst>
            </p:cNvPr>
            <p:cNvSpPr txBox="1"/>
            <p:nvPr/>
          </p:nvSpPr>
          <p:spPr>
            <a:xfrm>
              <a:off x="3976424" y="4225325"/>
              <a:ext cx="582211" cy="307777"/>
            </a:xfrm>
            <a:prstGeom prst="rect">
              <a:avLst/>
            </a:prstGeom>
            <a:solidFill>
              <a:schemeClr val="bg1">
                <a:lumMod val="95000"/>
              </a:schemeClr>
            </a:solidFill>
          </p:spPr>
          <p:txBody>
            <a:bodyPr wrap="none" rtlCol="0">
              <a:spAutoFit/>
            </a:bodyPr>
            <a:lstStyle/>
            <a:p>
              <a:r>
                <a:rPr lang="en-US" b="1" dirty="0"/>
                <a:t>2017</a:t>
              </a:r>
            </a:p>
          </p:txBody>
        </p:sp>
        <p:sp>
          <p:nvSpPr>
            <p:cNvPr id="16" name="TextBox 15">
              <a:extLst>
                <a:ext uri="{FF2B5EF4-FFF2-40B4-BE49-F238E27FC236}">
                  <a16:creationId xmlns:a16="http://schemas.microsoft.com/office/drawing/2014/main" xmlns="" id="{39A0878C-8DF0-CE49-B8D1-D9B946DD2D55}"/>
                </a:ext>
              </a:extLst>
            </p:cNvPr>
            <p:cNvSpPr txBox="1"/>
            <p:nvPr/>
          </p:nvSpPr>
          <p:spPr>
            <a:xfrm>
              <a:off x="8186407" y="4202748"/>
              <a:ext cx="582211" cy="307777"/>
            </a:xfrm>
            <a:prstGeom prst="rect">
              <a:avLst/>
            </a:prstGeom>
            <a:solidFill>
              <a:schemeClr val="bg1">
                <a:lumMod val="95000"/>
              </a:schemeClr>
            </a:solidFill>
          </p:spPr>
          <p:txBody>
            <a:bodyPr wrap="none" rtlCol="0">
              <a:spAutoFit/>
            </a:bodyPr>
            <a:lstStyle/>
            <a:p>
              <a:r>
                <a:rPr lang="en-US" b="1" dirty="0"/>
                <a:t>2017</a:t>
              </a:r>
            </a:p>
          </p:txBody>
        </p:sp>
      </p:grpSp>
      <p:pic>
        <p:nvPicPr>
          <p:cNvPr id="18" name="Picture 17">
            <a:extLst>
              <a:ext uri="{FF2B5EF4-FFF2-40B4-BE49-F238E27FC236}">
                <a16:creationId xmlns:a16="http://schemas.microsoft.com/office/drawing/2014/main" xmlns="" id="{CB40C180-17A3-7040-A7D7-70746D76F8C7}"/>
              </a:ext>
            </a:extLst>
          </p:cNvPr>
          <p:cNvPicPr>
            <a:picLocks noChangeAspect="1"/>
          </p:cNvPicPr>
          <p:nvPr/>
        </p:nvPicPr>
        <p:blipFill>
          <a:blip r:embed="rId4"/>
          <a:stretch>
            <a:fillRect/>
          </a:stretch>
        </p:blipFill>
        <p:spPr>
          <a:xfrm>
            <a:off x="8495523" y="6213930"/>
            <a:ext cx="507132" cy="507132"/>
          </a:xfrm>
          <a:prstGeom prst="rect">
            <a:avLst/>
          </a:prstGeom>
        </p:spPr>
      </p:pic>
    </p:spTree>
    <p:extLst>
      <p:ext uri="{BB962C8B-B14F-4D97-AF65-F5344CB8AC3E}">
        <p14:creationId xmlns:p14="http://schemas.microsoft.com/office/powerpoint/2010/main" val="1737769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6" name="Text Box 6"/>
          <p:cNvSpPr txBox="1">
            <a:spLocks noChangeArrowheads="1"/>
          </p:cNvSpPr>
          <p:nvPr/>
        </p:nvSpPr>
        <p:spPr bwMode="auto">
          <a:xfrm>
            <a:off x="1681316" y="6611938"/>
            <a:ext cx="747630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50000"/>
              </a:spcBef>
              <a:buFontTx/>
              <a:buNone/>
            </a:pPr>
            <a:r>
              <a:rPr lang="en-US" altLang="en-US" sz="1300" b="1" dirty="0">
                <a:solidFill>
                  <a:schemeClr val="bg1"/>
                </a:solidFill>
                <a:latin typeface="Calibri" pitchFamily="34" charset="0"/>
              </a:rPr>
              <a:t>Glider Technology for Sustained Oceanic Observations, Lima, November 2017</a:t>
            </a:r>
          </a:p>
        </p:txBody>
      </p:sp>
      <p:sp>
        <p:nvSpPr>
          <p:cNvPr id="3077" name="Text Box 9"/>
          <p:cNvSpPr>
            <a:spLocks noGrp="1" noChangeArrowheads="1"/>
          </p:cNvSpPr>
          <p:nvPr>
            <p:ph type="title"/>
          </p:nvPr>
        </p:nvSpPr>
        <p:spPr>
          <a:xfrm>
            <a:off x="720814" y="321967"/>
            <a:ext cx="8300884" cy="533400"/>
          </a:xfrm>
        </p:spPr>
        <p:txBody>
          <a:bodyPr/>
          <a:lstStyle/>
          <a:p>
            <a:pPr>
              <a:defRPr/>
            </a:pPr>
            <a:r>
              <a:rPr lang="en-US" altLang="en-US" sz="2400" b="1" dirty="0">
                <a:solidFill>
                  <a:schemeClr val="bg2">
                    <a:lumMod val="50000"/>
                  </a:schemeClr>
                </a:solidFill>
                <a:latin typeface="Cambria" charset="0"/>
                <a:ea typeface="Cambria" charset="0"/>
                <a:cs typeface="Cambria" charset="0"/>
              </a:rPr>
              <a:t>Role of the ocean in tropical cyclone intensification</a:t>
            </a:r>
          </a:p>
        </p:txBody>
      </p:sp>
      <p:sp>
        <p:nvSpPr>
          <p:cNvPr id="3" name="TextBox 2"/>
          <p:cNvSpPr txBox="1"/>
          <p:nvPr/>
        </p:nvSpPr>
        <p:spPr>
          <a:xfrm>
            <a:off x="5183442" y="1218905"/>
            <a:ext cx="3564294" cy="3139321"/>
          </a:xfrm>
          <a:prstGeom prst="rect">
            <a:avLst/>
          </a:prstGeom>
          <a:noFill/>
        </p:spPr>
        <p:txBody>
          <a:bodyPr wrap="square" rtlCol="0">
            <a:spAutoFit/>
          </a:bodyPr>
          <a:lstStyle/>
          <a:p>
            <a:r>
              <a:rPr lang="en-US" sz="1800" b="1" dirty="0">
                <a:latin typeface="Cambria" charset="0"/>
                <a:ea typeface="Cambria" charset="0"/>
                <a:cs typeface="Cambria" charset="0"/>
              </a:rPr>
              <a:t>Hurricane Katrina intensified when travelling over a warm ocean feature in the Gulf of Mexico</a:t>
            </a:r>
          </a:p>
          <a:p>
            <a:endParaRPr lang="en-US" sz="1800" b="1" dirty="0">
              <a:latin typeface="Cambria" charset="0"/>
              <a:ea typeface="Cambria" charset="0"/>
              <a:cs typeface="Cambria" charset="0"/>
            </a:endParaRPr>
          </a:p>
          <a:p>
            <a:r>
              <a:rPr lang="en-US" sz="1800" b="1" dirty="0">
                <a:latin typeface="Cambria" charset="0"/>
                <a:ea typeface="Cambria" charset="0"/>
                <a:cs typeface="Cambria" charset="0"/>
              </a:rPr>
              <a:t>The upper ocean heat content matters.</a:t>
            </a:r>
          </a:p>
          <a:p>
            <a:endParaRPr lang="en-US" sz="1800" b="1" dirty="0">
              <a:latin typeface="Cambria" charset="0"/>
              <a:ea typeface="Cambria" charset="0"/>
              <a:cs typeface="Cambria" charset="0"/>
            </a:endParaRPr>
          </a:p>
          <a:p>
            <a:r>
              <a:rPr lang="en-US" sz="1800" b="1" dirty="0">
                <a:latin typeface="Cambria" charset="0"/>
                <a:ea typeface="Cambria" charset="0"/>
                <a:cs typeface="Cambria" charset="0"/>
              </a:rPr>
              <a:t>The upper ocean temperature, salinity, density matters.</a:t>
            </a:r>
          </a:p>
          <a:p>
            <a:endParaRPr lang="en-US" sz="1800" b="1" dirty="0">
              <a:latin typeface="Cambria" charset="0"/>
              <a:ea typeface="Cambria" charset="0"/>
              <a:cs typeface="Cambria" charset="0"/>
            </a:endParaRPr>
          </a:p>
        </p:txBody>
      </p:sp>
      <p:sp>
        <p:nvSpPr>
          <p:cNvPr id="2" name="TextBox 1"/>
          <p:cNvSpPr txBox="1"/>
          <p:nvPr/>
        </p:nvSpPr>
        <p:spPr>
          <a:xfrm>
            <a:off x="1754659" y="3505886"/>
            <a:ext cx="1688283" cy="307777"/>
          </a:xfrm>
          <a:prstGeom prst="rect">
            <a:avLst/>
          </a:prstGeom>
          <a:solidFill>
            <a:schemeClr val="bg1"/>
          </a:solidFill>
        </p:spPr>
        <p:txBody>
          <a:bodyPr wrap="none" rtlCol="0">
            <a:spAutoFit/>
          </a:bodyPr>
          <a:lstStyle/>
          <a:p>
            <a:r>
              <a:rPr lang="en-US" b="1"/>
              <a:t>Hurricane Katrina</a:t>
            </a:r>
          </a:p>
        </p:txBody>
      </p:sp>
      <p:grpSp>
        <p:nvGrpSpPr>
          <p:cNvPr id="4" name="Group 3"/>
          <p:cNvGrpSpPr/>
          <p:nvPr/>
        </p:nvGrpSpPr>
        <p:grpSpPr>
          <a:xfrm>
            <a:off x="213648" y="1211879"/>
            <a:ext cx="4770304" cy="3861674"/>
            <a:chOff x="439205" y="1667921"/>
            <a:chExt cx="4770304" cy="3861674"/>
          </a:xfrm>
        </p:grpSpPr>
        <p:pic>
          <p:nvPicPr>
            <p:cNvPr id="8" name="Picture 7" descr="katrina_tchp.png"/>
            <p:cNvPicPr>
              <a:picLocks noChangeAspect="1"/>
            </p:cNvPicPr>
            <p:nvPr/>
          </p:nvPicPr>
          <p:blipFill>
            <a:blip r:embed="rId3"/>
            <a:stretch>
              <a:fillRect/>
            </a:stretch>
          </p:blipFill>
          <p:spPr>
            <a:xfrm>
              <a:off x="439205" y="1667921"/>
              <a:ext cx="4770304" cy="3861674"/>
            </a:xfrm>
            <a:prstGeom prst="rect">
              <a:avLst/>
            </a:prstGeom>
          </p:spPr>
        </p:pic>
        <p:sp>
          <p:nvSpPr>
            <p:cNvPr id="9" name="TextBox 8"/>
            <p:cNvSpPr txBox="1"/>
            <p:nvPr/>
          </p:nvSpPr>
          <p:spPr>
            <a:xfrm>
              <a:off x="1310878" y="3518748"/>
              <a:ext cx="2557110" cy="338554"/>
            </a:xfrm>
            <a:prstGeom prst="rect">
              <a:avLst/>
            </a:prstGeom>
            <a:solidFill>
              <a:srgbClr val="FFFFFF">
                <a:alpha val="74118"/>
              </a:srgbClr>
            </a:solidFill>
          </p:spPr>
          <p:txBody>
            <a:bodyPr wrap="none" rtlCol="0">
              <a:spAutoFit/>
            </a:bodyPr>
            <a:lstStyle/>
            <a:p>
              <a:r>
                <a:rPr lang="en-US" sz="1600" b="1" dirty="0"/>
                <a:t>Hurricane Katrina (2005)</a:t>
              </a:r>
            </a:p>
          </p:txBody>
        </p:sp>
      </p:grpSp>
      <p:pic>
        <p:nvPicPr>
          <p:cNvPr id="10" name="Picture 9">
            <a:extLst>
              <a:ext uri="{FF2B5EF4-FFF2-40B4-BE49-F238E27FC236}">
                <a16:creationId xmlns:a16="http://schemas.microsoft.com/office/drawing/2014/main" xmlns="" id="{2D4BA577-6A61-684A-965A-37559AA70A25}"/>
              </a:ext>
            </a:extLst>
          </p:cNvPr>
          <p:cNvPicPr>
            <a:picLocks noChangeAspect="1"/>
          </p:cNvPicPr>
          <p:nvPr/>
        </p:nvPicPr>
        <p:blipFill>
          <a:blip r:embed="rId4"/>
          <a:stretch>
            <a:fillRect/>
          </a:stretch>
        </p:blipFill>
        <p:spPr>
          <a:xfrm>
            <a:off x="8495523" y="6213930"/>
            <a:ext cx="507132" cy="507132"/>
          </a:xfrm>
          <a:prstGeom prst="rect">
            <a:avLst/>
          </a:prstGeom>
        </p:spPr>
      </p:pic>
      <p:sp>
        <p:nvSpPr>
          <p:cNvPr id="5" name="TextBox 4">
            <a:extLst>
              <a:ext uri="{FF2B5EF4-FFF2-40B4-BE49-F238E27FC236}">
                <a16:creationId xmlns:a16="http://schemas.microsoft.com/office/drawing/2014/main" xmlns="" id="{38B488DD-52C8-054D-92C4-6E38ADD539DE}"/>
              </a:ext>
            </a:extLst>
          </p:cNvPr>
          <p:cNvSpPr txBox="1"/>
          <p:nvPr/>
        </p:nvSpPr>
        <p:spPr>
          <a:xfrm>
            <a:off x="488557" y="5688608"/>
            <a:ext cx="7845288" cy="923330"/>
          </a:xfrm>
          <a:prstGeom prst="rect">
            <a:avLst/>
          </a:prstGeom>
          <a:noFill/>
        </p:spPr>
        <p:txBody>
          <a:bodyPr wrap="square" rtlCol="0">
            <a:spAutoFit/>
          </a:bodyPr>
          <a:lstStyle/>
          <a:p>
            <a:r>
              <a:rPr lang="en-US" sz="1800" b="1" dirty="0">
                <a:latin typeface="Cambria" charset="0"/>
                <a:ea typeface="Cambria" charset="0"/>
                <a:cs typeface="Cambria" charset="0"/>
              </a:rPr>
              <a:t>Temperature and Salinity to 500 to 1000m deep need to be continuously monitored during hurricane season to improve intensity forecasts</a:t>
            </a:r>
          </a:p>
          <a:p>
            <a:endParaRPr lang="en-US" sz="1800" dirty="0"/>
          </a:p>
        </p:txBody>
      </p:sp>
      <p:sp>
        <p:nvSpPr>
          <p:cNvPr id="7" name="TextBox 6">
            <a:extLst>
              <a:ext uri="{FF2B5EF4-FFF2-40B4-BE49-F238E27FC236}">
                <a16:creationId xmlns:a16="http://schemas.microsoft.com/office/drawing/2014/main" xmlns="" id="{3E8193D2-3746-9749-8CE8-7480350B239C}"/>
              </a:ext>
            </a:extLst>
          </p:cNvPr>
          <p:cNvSpPr txBox="1"/>
          <p:nvPr/>
        </p:nvSpPr>
        <p:spPr>
          <a:xfrm>
            <a:off x="213648" y="5073553"/>
            <a:ext cx="4365298" cy="523220"/>
          </a:xfrm>
          <a:prstGeom prst="rect">
            <a:avLst/>
          </a:prstGeom>
          <a:noFill/>
        </p:spPr>
        <p:txBody>
          <a:bodyPr wrap="none" rtlCol="0">
            <a:spAutoFit/>
          </a:bodyPr>
          <a:lstStyle/>
          <a:p>
            <a:r>
              <a:rPr lang="en-US" dirty="0"/>
              <a:t>Background color is Tropical Cyclone Heat Potential,</a:t>
            </a:r>
          </a:p>
          <a:p>
            <a:r>
              <a:rPr lang="en-US" dirty="0"/>
              <a:t>similar to upper ocean heat content</a:t>
            </a:r>
          </a:p>
        </p:txBody>
      </p:sp>
    </p:spTree>
    <p:extLst>
      <p:ext uri="{BB962C8B-B14F-4D97-AF65-F5344CB8AC3E}">
        <p14:creationId xmlns:p14="http://schemas.microsoft.com/office/powerpoint/2010/main" val="57484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4">
            <a:extLst>
              <a:ext uri="{FF2B5EF4-FFF2-40B4-BE49-F238E27FC236}">
                <a16:creationId xmlns:a16="http://schemas.microsoft.com/office/drawing/2014/main" xmlns="" id="{E99A5CCF-AD01-5E43-9F68-32D05D539D03}"/>
              </a:ext>
            </a:extLst>
          </p:cNvPr>
          <p:cNvSpPr txBox="1"/>
          <p:nvPr/>
        </p:nvSpPr>
        <p:spPr>
          <a:xfrm>
            <a:off x="982498" y="130357"/>
            <a:ext cx="7594225" cy="75889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none" dirty="0">
                <a:solidFill>
                  <a:schemeClr val="dk1"/>
                </a:solidFill>
                <a:latin typeface="Cambria" panose="02040503050406030204" pitchFamily="18" charset="0"/>
                <a:ea typeface="Cambria"/>
                <a:cs typeface="Cambria"/>
                <a:sym typeface="Cambria"/>
              </a:rPr>
              <a:t>Ocean Field Observations in place</a:t>
            </a:r>
          </a:p>
        </p:txBody>
      </p:sp>
      <p:sp>
        <p:nvSpPr>
          <p:cNvPr id="7" name="TextBox 6">
            <a:extLst>
              <a:ext uri="{FF2B5EF4-FFF2-40B4-BE49-F238E27FC236}">
                <a16:creationId xmlns:a16="http://schemas.microsoft.com/office/drawing/2014/main" xmlns="" id="{9AECB8D3-49B2-7D45-92C9-7B66A1DFB67A}"/>
              </a:ext>
            </a:extLst>
          </p:cNvPr>
          <p:cNvSpPr txBox="1"/>
          <p:nvPr/>
        </p:nvSpPr>
        <p:spPr>
          <a:xfrm>
            <a:off x="201757" y="1149180"/>
            <a:ext cx="3679212" cy="4524315"/>
          </a:xfrm>
          <a:prstGeom prst="rect">
            <a:avLst/>
          </a:prstGeom>
          <a:noFill/>
        </p:spPr>
        <p:txBody>
          <a:bodyPr wrap="none" rtlCol="0">
            <a:spAutoFit/>
          </a:bodyPr>
          <a:lstStyle/>
          <a:p>
            <a:r>
              <a:rPr lang="en-US" sz="1800" b="1" dirty="0">
                <a:latin typeface="Cambria" panose="02040503050406030204" pitchFamily="18" charset="0"/>
              </a:rPr>
              <a:t>Profiling floats</a:t>
            </a:r>
          </a:p>
          <a:p>
            <a:endParaRPr lang="en-US" sz="1800" b="1" dirty="0">
              <a:latin typeface="Cambria" panose="02040503050406030204" pitchFamily="18" charset="0"/>
            </a:endParaRPr>
          </a:p>
          <a:p>
            <a:r>
              <a:rPr lang="en-US" sz="1800" b="1" dirty="0">
                <a:latin typeface="Cambria" panose="02040503050406030204" pitchFamily="18" charset="0"/>
              </a:rPr>
              <a:t>Underwater gliders</a:t>
            </a:r>
          </a:p>
          <a:p>
            <a:endParaRPr lang="en-US" sz="1800" b="1" dirty="0">
              <a:latin typeface="Cambria" panose="02040503050406030204" pitchFamily="18" charset="0"/>
            </a:endParaRPr>
          </a:p>
          <a:p>
            <a:r>
              <a:rPr lang="en-US" sz="1800" b="1" dirty="0">
                <a:latin typeface="Cambria" panose="02040503050406030204" pitchFamily="18" charset="0"/>
              </a:rPr>
              <a:t>Expendable BathyThermographs</a:t>
            </a:r>
          </a:p>
          <a:p>
            <a:endParaRPr lang="en-US" sz="1800" b="1" dirty="0">
              <a:latin typeface="Cambria" panose="02040503050406030204" pitchFamily="18" charset="0"/>
            </a:endParaRPr>
          </a:p>
          <a:p>
            <a:endParaRPr lang="en-US" sz="1800" b="1" dirty="0">
              <a:latin typeface="Cambria" panose="02040503050406030204" pitchFamily="18" charset="0"/>
            </a:endParaRPr>
          </a:p>
          <a:p>
            <a:endParaRPr lang="en-US" sz="1800" b="1" dirty="0">
              <a:latin typeface="Cambria" panose="02040503050406030204" pitchFamily="18" charset="0"/>
            </a:endParaRPr>
          </a:p>
          <a:p>
            <a:r>
              <a:rPr lang="en-US" sz="1800" b="1" dirty="0">
                <a:latin typeface="Cambria" panose="02040503050406030204" pitchFamily="18" charset="0"/>
              </a:rPr>
              <a:t>Surface drifters</a:t>
            </a:r>
          </a:p>
          <a:p>
            <a:endParaRPr lang="en-US" sz="1800" b="1" dirty="0">
              <a:latin typeface="Cambria" panose="02040503050406030204" pitchFamily="18" charset="0"/>
            </a:endParaRPr>
          </a:p>
          <a:p>
            <a:r>
              <a:rPr lang="en-US" sz="1800" b="1" dirty="0">
                <a:latin typeface="Cambria" panose="02040503050406030204" pitchFamily="18" charset="0"/>
              </a:rPr>
              <a:t>Moorings</a:t>
            </a:r>
          </a:p>
          <a:p>
            <a:endParaRPr lang="en-US" sz="1800" b="1" dirty="0">
              <a:latin typeface="Cambria" panose="02040503050406030204" pitchFamily="18" charset="0"/>
            </a:endParaRPr>
          </a:p>
          <a:p>
            <a:endParaRPr lang="en-US" sz="1800" b="1" dirty="0">
              <a:latin typeface="Cambria" panose="02040503050406030204" pitchFamily="18" charset="0"/>
            </a:endParaRPr>
          </a:p>
          <a:p>
            <a:r>
              <a:rPr lang="en-US" sz="1800" b="1" dirty="0">
                <a:latin typeface="Cambria" panose="02040503050406030204" pitchFamily="18" charset="0"/>
              </a:rPr>
              <a:t>Ships of Opportunity</a:t>
            </a:r>
          </a:p>
          <a:p>
            <a:endParaRPr lang="en-US" sz="1800" b="1" dirty="0">
              <a:latin typeface="Cambria" panose="02040503050406030204" pitchFamily="18" charset="0"/>
            </a:endParaRPr>
          </a:p>
          <a:p>
            <a:r>
              <a:rPr lang="en-US" sz="1800" b="1" dirty="0">
                <a:latin typeface="Cambria" panose="02040503050406030204" pitchFamily="18" charset="0"/>
              </a:rPr>
              <a:t>Voluntary Observing Ships</a:t>
            </a:r>
          </a:p>
        </p:txBody>
      </p:sp>
      <p:pic>
        <p:nvPicPr>
          <p:cNvPr id="8" name="Picture 7">
            <a:extLst>
              <a:ext uri="{FF2B5EF4-FFF2-40B4-BE49-F238E27FC236}">
                <a16:creationId xmlns:a16="http://schemas.microsoft.com/office/drawing/2014/main" xmlns="" id="{29949F50-0D10-3946-8554-C105DA0D7AA1}"/>
              </a:ext>
            </a:extLst>
          </p:cNvPr>
          <p:cNvPicPr>
            <a:picLocks noChangeAspect="1"/>
          </p:cNvPicPr>
          <p:nvPr/>
        </p:nvPicPr>
        <p:blipFill>
          <a:blip r:embed="rId2"/>
          <a:stretch>
            <a:fillRect/>
          </a:stretch>
        </p:blipFill>
        <p:spPr>
          <a:xfrm>
            <a:off x="6886237" y="962995"/>
            <a:ext cx="1612661" cy="2477634"/>
          </a:xfrm>
          <a:prstGeom prst="rect">
            <a:avLst/>
          </a:prstGeom>
        </p:spPr>
      </p:pic>
      <p:pic>
        <p:nvPicPr>
          <p:cNvPr id="9" name="Picture 8">
            <a:extLst>
              <a:ext uri="{FF2B5EF4-FFF2-40B4-BE49-F238E27FC236}">
                <a16:creationId xmlns:a16="http://schemas.microsoft.com/office/drawing/2014/main" xmlns="" id="{82DADABC-2936-1F46-9233-18C2FFCD7D49}"/>
              </a:ext>
            </a:extLst>
          </p:cNvPr>
          <p:cNvPicPr>
            <a:picLocks noChangeAspect="1"/>
          </p:cNvPicPr>
          <p:nvPr/>
        </p:nvPicPr>
        <p:blipFill rotWithShape="1">
          <a:blip r:embed="rId3"/>
          <a:srcRect l="29637" t="1057" b="1"/>
          <a:stretch/>
        </p:blipFill>
        <p:spPr>
          <a:xfrm>
            <a:off x="4024810" y="962995"/>
            <a:ext cx="2537279" cy="1737111"/>
          </a:xfrm>
          <a:prstGeom prst="rect">
            <a:avLst/>
          </a:prstGeom>
        </p:spPr>
      </p:pic>
      <p:pic>
        <p:nvPicPr>
          <p:cNvPr id="10" name="Picture 9">
            <a:extLst>
              <a:ext uri="{FF2B5EF4-FFF2-40B4-BE49-F238E27FC236}">
                <a16:creationId xmlns:a16="http://schemas.microsoft.com/office/drawing/2014/main" xmlns="" id="{1B28CABA-0141-0A4A-A379-5DB1FED5BB1A}"/>
              </a:ext>
            </a:extLst>
          </p:cNvPr>
          <p:cNvPicPr>
            <a:picLocks noChangeAspect="1"/>
          </p:cNvPicPr>
          <p:nvPr/>
        </p:nvPicPr>
        <p:blipFill rotWithShape="1">
          <a:blip r:embed="rId4"/>
          <a:srcRect l="-4089" t="-94" r="17467" b="-3310"/>
          <a:stretch/>
        </p:blipFill>
        <p:spPr>
          <a:xfrm>
            <a:off x="3740864" y="2915878"/>
            <a:ext cx="2077496" cy="2090897"/>
          </a:xfrm>
          <a:prstGeom prst="rect">
            <a:avLst/>
          </a:prstGeom>
        </p:spPr>
      </p:pic>
      <p:pic>
        <p:nvPicPr>
          <p:cNvPr id="11" name="Picture 10">
            <a:extLst>
              <a:ext uri="{FF2B5EF4-FFF2-40B4-BE49-F238E27FC236}">
                <a16:creationId xmlns:a16="http://schemas.microsoft.com/office/drawing/2014/main" xmlns="" id="{31458267-B114-E044-B37D-9D767CDFC244}"/>
              </a:ext>
            </a:extLst>
          </p:cNvPr>
          <p:cNvPicPr>
            <a:picLocks noChangeAspect="1"/>
          </p:cNvPicPr>
          <p:nvPr/>
        </p:nvPicPr>
        <p:blipFill rotWithShape="1">
          <a:blip r:embed="rId5"/>
          <a:srcRect l="-524" t="1039" r="8789" b="-1039"/>
          <a:stretch/>
        </p:blipFill>
        <p:spPr>
          <a:xfrm>
            <a:off x="6212686" y="3606485"/>
            <a:ext cx="2465740" cy="1718487"/>
          </a:xfrm>
          <a:prstGeom prst="rect">
            <a:avLst/>
          </a:prstGeom>
        </p:spPr>
      </p:pic>
      <p:pic>
        <p:nvPicPr>
          <p:cNvPr id="12" name="Picture 11">
            <a:extLst>
              <a:ext uri="{FF2B5EF4-FFF2-40B4-BE49-F238E27FC236}">
                <a16:creationId xmlns:a16="http://schemas.microsoft.com/office/drawing/2014/main" xmlns="" id="{36A50ECA-EBFD-FD4E-A9A4-4F98EB00CD6F}"/>
              </a:ext>
            </a:extLst>
          </p:cNvPr>
          <p:cNvPicPr>
            <a:picLocks noChangeAspect="1"/>
          </p:cNvPicPr>
          <p:nvPr/>
        </p:nvPicPr>
        <p:blipFill>
          <a:blip r:embed="rId6"/>
          <a:stretch>
            <a:fillRect/>
          </a:stretch>
        </p:blipFill>
        <p:spPr>
          <a:xfrm>
            <a:off x="3550114" y="5006775"/>
            <a:ext cx="2458995" cy="1383185"/>
          </a:xfrm>
          <a:prstGeom prst="rect">
            <a:avLst/>
          </a:prstGeom>
        </p:spPr>
      </p:pic>
      <p:pic>
        <p:nvPicPr>
          <p:cNvPr id="13" name="Shape 93">
            <a:extLst>
              <a:ext uri="{FF2B5EF4-FFF2-40B4-BE49-F238E27FC236}">
                <a16:creationId xmlns:a16="http://schemas.microsoft.com/office/drawing/2014/main" xmlns="" id="{7C9FFF97-65AD-2A48-817E-E707482104A3}"/>
              </a:ext>
            </a:extLst>
          </p:cNvPr>
          <p:cNvPicPr preferRelativeResize="0"/>
          <p:nvPr/>
        </p:nvPicPr>
        <p:blipFill rotWithShape="1">
          <a:blip r:embed="rId7">
            <a:alphaModFix/>
          </a:blip>
          <a:srcRect/>
          <a:stretch/>
        </p:blipFill>
        <p:spPr>
          <a:xfrm>
            <a:off x="8472042" y="6190701"/>
            <a:ext cx="474374" cy="474374"/>
          </a:xfrm>
          <a:prstGeom prst="rect">
            <a:avLst/>
          </a:prstGeom>
          <a:noFill/>
          <a:ln>
            <a:noFill/>
          </a:ln>
        </p:spPr>
      </p:pic>
    </p:spTree>
    <p:extLst>
      <p:ext uri="{BB962C8B-B14F-4D97-AF65-F5344CB8AC3E}">
        <p14:creationId xmlns:p14="http://schemas.microsoft.com/office/powerpoint/2010/main" val="1312557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6" name="Text Box 6"/>
          <p:cNvSpPr txBox="1">
            <a:spLocks noChangeArrowheads="1"/>
          </p:cNvSpPr>
          <p:nvPr/>
        </p:nvSpPr>
        <p:spPr bwMode="auto">
          <a:xfrm>
            <a:off x="1646956" y="6599037"/>
            <a:ext cx="7476306"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50000"/>
              </a:spcBef>
              <a:buFontTx/>
              <a:buNone/>
            </a:pPr>
            <a:r>
              <a:rPr lang="en-US" altLang="en-US" sz="1300" b="1" dirty="0">
                <a:solidFill>
                  <a:schemeClr val="bg1"/>
                </a:solidFill>
                <a:latin typeface="Calibri" pitchFamily="34" charset="0"/>
              </a:rPr>
              <a:t>Glider Technology for Sustained Oceanic Observations, Lima, November 2017</a:t>
            </a:r>
          </a:p>
        </p:txBody>
      </p:sp>
      <p:sp>
        <p:nvSpPr>
          <p:cNvPr id="3077" name="Text Box 9"/>
          <p:cNvSpPr>
            <a:spLocks noGrp="1" noChangeArrowheads="1"/>
          </p:cNvSpPr>
          <p:nvPr>
            <p:ph type="title"/>
          </p:nvPr>
        </p:nvSpPr>
        <p:spPr>
          <a:xfrm>
            <a:off x="-188" y="206561"/>
            <a:ext cx="9019308" cy="533400"/>
          </a:xfrm>
        </p:spPr>
        <p:txBody>
          <a:bodyPr/>
          <a:lstStyle/>
          <a:p>
            <a:pPr algn="ctr">
              <a:defRPr/>
            </a:pPr>
            <a:r>
              <a:rPr lang="en-US" sz="2800" b="1" dirty="0">
                <a:latin typeface="Cambria" panose="02040503050406030204" pitchFamily="18" charset="0"/>
              </a:rPr>
              <a:t>First </a:t>
            </a:r>
            <a:r>
              <a:rPr lang="en-US" sz="2800" b="1" u="sng" dirty="0">
                <a:latin typeface="Cambria" panose="02040503050406030204" pitchFamily="18" charset="0"/>
              </a:rPr>
              <a:t>dedicated</a:t>
            </a:r>
            <a:r>
              <a:rPr lang="en-US" sz="2800" b="1" dirty="0">
                <a:latin typeface="Cambria" panose="02040503050406030204" pitchFamily="18" charset="0"/>
              </a:rPr>
              <a:t> glider network started in 2014 off the coast of Puerto Rico by NOAA/AOML and CARICOOS.   </a:t>
            </a:r>
          </a:p>
        </p:txBody>
      </p:sp>
      <p:sp>
        <p:nvSpPr>
          <p:cNvPr id="22" name="Diamond 21">
            <a:extLst>
              <a:ext uri="{FF2B5EF4-FFF2-40B4-BE49-F238E27FC236}">
                <a16:creationId xmlns:a16="http://schemas.microsoft.com/office/drawing/2014/main" xmlns="" id="{BE64B544-371F-7E48-9CFE-F094EBD91A16}"/>
              </a:ext>
            </a:extLst>
          </p:cNvPr>
          <p:cNvSpPr>
            <a:spLocks noChangeAspect="1"/>
          </p:cNvSpPr>
          <p:nvPr/>
        </p:nvSpPr>
        <p:spPr>
          <a:xfrm>
            <a:off x="1451103" y="5817716"/>
            <a:ext cx="76038" cy="89453"/>
          </a:xfrm>
          <a:prstGeom prst="diamond">
            <a:avLst/>
          </a:prstGeom>
          <a:solidFill>
            <a:srgbClr val="FFC000"/>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66204A9B-EA6B-9C46-96F4-B3F8CA02153A}"/>
              </a:ext>
            </a:extLst>
          </p:cNvPr>
          <p:cNvGrpSpPr/>
          <p:nvPr/>
        </p:nvGrpSpPr>
        <p:grpSpPr>
          <a:xfrm>
            <a:off x="1147805" y="1510593"/>
            <a:ext cx="1910675" cy="2284509"/>
            <a:chOff x="17657" y="1478088"/>
            <a:chExt cx="2100637" cy="2290971"/>
          </a:xfrm>
        </p:grpSpPr>
        <p:pic>
          <p:nvPicPr>
            <p:cNvPr id="24" name="Picture 23">
              <a:extLst>
                <a:ext uri="{FF2B5EF4-FFF2-40B4-BE49-F238E27FC236}">
                  <a16:creationId xmlns:a16="http://schemas.microsoft.com/office/drawing/2014/main" xmlns="" id="{ACF41E6E-430B-3640-AF10-C7487758B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51" b="9286"/>
            <a:stretch/>
          </p:blipFill>
          <p:spPr>
            <a:xfrm>
              <a:off x="17657" y="1478088"/>
              <a:ext cx="2100637" cy="2290971"/>
            </a:xfrm>
            <a:prstGeom prst="rect">
              <a:avLst/>
            </a:prstGeom>
          </p:spPr>
        </p:pic>
        <p:sp>
          <p:nvSpPr>
            <p:cNvPr id="25" name="Diamond 24">
              <a:extLst>
                <a:ext uri="{FF2B5EF4-FFF2-40B4-BE49-F238E27FC236}">
                  <a16:creationId xmlns:a16="http://schemas.microsoft.com/office/drawing/2014/main" xmlns="" id="{68CF856B-5ACB-6D4F-95B8-89026BD917AC}"/>
                </a:ext>
              </a:extLst>
            </p:cNvPr>
            <p:cNvSpPr>
              <a:spLocks noChangeAspect="1"/>
            </p:cNvSpPr>
            <p:nvPr/>
          </p:nvSpPr>
          <p:spPr>
            <a:xfrm>
              <a:off x="1351283" y="2095675"/>
              <a:ext cx="76038" cy="89453"/>
            </a:xfrm>
            <a:prstGeom prst="diamond">
              <a:avLst/>
            </a:prstGeom>
            <a:solidFill>
              <a:srgbClr val="FFC000"/>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B8E41517-5ADA-4C44-933C-FB56F9FC6544}"/>
                </a:ext>
              </a:extLst>
            </p:cNvPr>
            <p:cNvSpPr txBox="1"/>
            <p:nvPr/>
          </p:nvSpPr>
          <p:spPr>
            <a:xfrm>
              <a:off x="1089506" y="3239956"/>
              <a:ext cx="878767" cy="369332"/>
            </a:xfrm>
            <a:prstGeom prst="rect">
              <a:avLst/>
            </a:prstGeom>
            <a:solidFill>
              <a:schemeClr val="bg1">
                <a:lumMod val="75000"/>
                <a:alpha val="63000"/>
              </a:schemeClr>
            </a:solidFill>
          </p:spPr>
          <p:txBody>
            <a:bodyPr wrap="none" rtlCol="0">
              <a:spAutoFit/>
            </a:bodyPr>
            <a:lstStyle/>
            <a:p>
              <a:pPr algn="ctr"/>
              <a:r>
                <a:rPr lang="en-US" sz="900" b="1" dirty="0">
                  <a:solidFill>
                    <a:srgbClr val="FFFF00"/>
                  </a:solidFill>
                </a:rPr>
                <a:t>TS Bertha</a:t>
              </a:r>
            </a:p>
            <a:p>
              <a:pPr algn="ctr"/>
              <a:r>
                <a:rPr lang="en-US" sz="900" b="1" dirty="0">
                  <a:solidFill>
                    <a:srgbClr val="FFFF00"/>
                  </a:solidFill>
                </a:rPr>
                <a:t>(August, 2014)</a:t>
              </a:r>
            </a:p>
          </p:txBody>
        </p:sp>
        <p:sp>
          <p:nvSpPr>
            <p:cNvPr id="27" name="TextBox 26">
              <a:extLst>
                <a:ext uri="{FF2B5EF4-FFF2-40B4-BE49-F238E27FC236}">
                  <a16:creationId xmlns:a16="http://schemas.microsoft.com/office/drawing/2014/main" xmlns="" id="{A1772D0B-8403-9444-8004-4D2AF1237461}"/>
                </a:ext>
              </a:extLst>
            </p:cNvPr>
            <p:cNvSpPr txBox="1"/>
            <p:nvPr/>
          </p:nvSpPr>
          <p:spPr>
            <a:xfrm>
              <a:off x="892954" y="1483068"/>
              <a:ext cx="1077538" cy="369332"/>
            </a:xfrm>
            <a:prstGeom prst="rect">
              <a:avLst/>
            </a:prstGeom>
            <a:solidFill>
              <a:schemeClr val="bg1">
                <a:lumMod val="75000"/>
                <a:alpha val="63000"/>
              </a:schemeClr>
            </a:solidFill>
          </p:spPr>
          <p:txBody>
            <a:bodyPr wrap="none" rtlCol="0">
              <a:spAutoFit/>
            </a:bodyPr>
            <a:lstStyle/>
            <a:p>
              <a:pPr algn="ctr"/>
              <a:r>
                <a:rPr lang="en-US" sz="900" b="1" dirty="0">
                  <a:solidFill>
                    <a:srgbClr val="FFFF00"/>
                  </a:solidFill>
                </a:rPr>
                <a:t>Hurricane Gonzalo</a:t>
              </a:r>
            </a:p>
            <a:p>
              <a:pPr algn="ctr"/>
              <a:r>
                <a:rPr lang="en-US" sz="900" b="1" dirty="0">
                  <a:solidFill>
                    <a:srgbClr val="FFFF00"/>
                  </a:solidFill>
                </a:rPr>
                <a:t>(October, 2014)</a:t>
              </a:r>
            </a:p>
          </p:txBody>
        </p:sp>
        <p:sp>
          <p:nvSpPr>
            <p:cNvPr id="28" name="Diamond 27">
              <a:extLst>
                <a:ext uri="{FF2B5EF4-FFF2-40B4-BE49-F238E27FC236}">
                  <a16:creationId xmlns:a16="http://schemas.microsoft.com/office/drawing/2014/main" xmlns="" id="{04EA02AE-BE61-3D47-917C-B448BB097EFE}"/>
                </a:ext>
              </a:extLst>
            </p:cNvPr>
            <p:cNvSpPr>
              <a:spLocks noChangeAspect="1"/>
            </p:cNvSpPr>
            <p:nvPr/>
          </p:nvSpPr>
          <p:spPr>
            <a:xfrm>
              <a:off x="1053897" y="3216547"/>
              <a:ext cx="76038" cy="89453"/>
            </a:xfrm>
            <a:prstGeom prst="diamond">
              <a:avLst/>
            </a:prstGeom>
            <a:solidFill>
              <a:srgbClr val="FFC000"/>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xmlns="" id="{FA2B3D6A-FEDB-824F-A8BC-AEB0F6C8146B}"/>
              </a:ext>
            </a:extLst>
          </p:cNvPr>
          <p:cNvSpPr txBox="1"/>
          <p:nvPr/>
        </p:nvSpPr>
        <p:spPr>
          <a:xfrm>
            <a:off x="1014418" y="1143178"/>
            <a:ext cx="2347117" cy="338554"/>
          </a:xfrm>
          <a:prstGeom prst="rect">
            <a:avLst/>
          </a:prstGeom>
          <a:noFill/>
        </p:spPr>
        <p:txBody>
          <a:bodyPr wrap="none" rtlCol="0">
            <a:spAutoFit/>
          </a:bodyPr>
          <a:lstStyle/>
          <a:p>
            <a:r>
              <a:rPr lang="en-US" sz="1600" b="1" dirty="0">
                <a:latin typeface="Cambria" panose="02040503050406030204" pitchFamily="18" charset="0"/>
              </a:rPr>
              <a:t>2014 hurricane season</a:t>
            </a:r>
          </a:p>
        </p:txBody>
      </p:sp>
      <p:sp>
        <p:nvSpPr>
          <p:cNvPr id="19" name="Diamond 18">
            <a:extLst>
              <a:ext uri="{FF2B5EF4-FFF2-40B4-BE49-F238E27FC236}">
                <a16:creationId xmlns:a16="http://schemas.microsoft.com/office/drawing/2014/main" xmlns="" id="{96412439-2528-1C47-A424-46517694CAA6}"/>
              </a:ext>
            </a:extLst>
          </p:cNvPr>
          <p:cNvSpPr>
            <a:spLocks noChangeAspect="1"/>
          </p:cNvSpPr>
          <p:nvPr/>
        </p:nvSpPr>
        <p:spPr>
          <a:xfrm>
            <a:off x="3915011" y="2380327"/>
            <a:ext cx="76038" cy="89453"/>
          </a:xfrm>
          <a:prstGeom prst="diamond">
            <a:avLst/>
          </a:prstGeom>
          <a:solidFill>
            <a:srgbClr val="FFC000"/>
          </a:solid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239DE1DD-1C8F-9B4E-9294-17B14971AB08}"/>
              </a:ext>
            </a:extLst>
          </p:cNvPr>
          <p:cNvGrpSpPr/>
          <p:nvPr/>
        </p:nvGrpSpPr>
        <p:grpSpPr>
          <a:xfrm>
            <a:off x="4440677" y="1320809"/>
            <a:ext cx="4386526" cy="4586360"/>
            <a:chOff x="4086698" y="1258998"/>
            <a:chExt cx="4618149" cy="4828536"/>
          </a:xfrm>
        </p:grpSpPr>
        <p:pic>
          <p:nvPicPr>
            <p:cNvPr id="29" name="Picture 28">
              <a:extLst>
                <a:ext uri="{FF2B5EF4-FFF2-40B4-BE49-F238E27FC236}">
                  <a16:creationId xmlns:a16="http://schemas.microsoft.com/office/drawing/2014/main" xmlns="" id="{C1EA9077-164E-FA42-B7F6-641F5E0AE9E0}"/>
                </a:ext>
              </a:extLst>
            </p:cNvPr>
            <p:cNvPicPr>
              <a:picLocks noChangeAspect="1"/>
            </p:cNvPicPr>
            <p:nvPr/>
          </p:nvPicPr>
          <p:blipFill rotWithShape="1">
            <a:blip r:embed="rId4"/>
            <a:srcRect b="10797"/>
            <a:stretch/>
          </p:blipFill>
          <p:spPr>
            <a:xfrm>
              <a:off x="4115008" y="1592512"/>
              <a:ext cx="2250093" cy="2099455"/>
            </a:xfrm>
            <a:prstGeom prst="rect">
              <a:avLst/>
            </a:prstGeom>
          </p:spPr>
        </p:pic>
        <p:pic>
          <p:nvPicPr>
            <p:cNvPr id="30" name="Picture 6" descr="http://www.aoml.noaa.gov/phod/goos/gliders/mission05/images/AOMLgliders_location.png">
              <a:extLst>
                <a:ext uri="{FF2B5EF4-FFF2-40B4-BE49-F238E27FC236}">
                  <a16:creationId xmlns:a16="http://schemas.microsoft.com/office/drawing/2014/main" xmlns="" id="{40271449-0052-4E4E-87C5-5205FA3DEC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1089"/>
            <a:stretch/>
          </p:blipFill>
          <p:spPr bwMode="auto">
            <a:xfrm>
              <a:off x="6436732" y="1594897"/>
              <a:ext cx="2268115" cy="21093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www.aoml.noaa.gov/phod/goos/gliders/images/AOMLgliders_location.png">
              <a:extLst>
                <a:ext uri="{FF2B5EF4-FFF2-40B4-BE49-F238E27FC236}">
                  <a16:creationId xmlns:a16="http://schemas.microsoft.com/office/drawing/2014/main" xmlns="" id="{770D2234-6564-FF4C-AAC9-C1D9E172E6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2235"/>
            <a:stretch/>
          </p:blipFill>
          <p:spPr bwMode="auto">
            <a:xfrm>
              <a:off x="4086698" y="3902520"/>
              <a:ext cx="2339852" cy="218501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B49891FA-FEEC-EB41-8F14-C1ADCC404B1E}"/>
                </a:ext>
              </a:extLst>
            </p:cNvPr>
            <p:cNvPicPr>
              <a:picLocks noChangeAspect="1"/>
            </p:cNvPicPr>
            <p:nvPr/>
          </p:nvPicPr>
          <p:blipFill rotWithShape="1">
            <a:blip r:embed="rId7"/>
            <a:srcRect b="12885"/>
            <a:stretch/>
          </p:blipFill>
          <p:spPr>
            <a:xfrm>
              <a:off x="6443522" y="3906842"/>
              <a:ext cx="2258804" cy="2081286"/>
            </a:xfrm>
            <a:prstGeom prst="rect">
              <a:avLst/>
            </a:prstGeom>
          </p:spPr>
        </p:pic>
        <p:sp>
          <p:nvSpPr>
            <p:cNvPr id="33" name="TextBox 32">
              <a:extLst>
                <a:ext uri="{FF2B5EF4-FFF2-40B4-BE49-F238E27FC236}">
                  <a16:creationId xmlns:a16="http://schemas.microsoft.com/office/drawing/2014/main" xmlns="" id="{B273F147-6D83-AE45-8CD1-51E38792E813}"/>
                </a:ext>
              </a:extLst>
            </p:cNvPr>
            <p:cNvSpPr txBox="1"/>
            <p:nvPr/>
          </p:nvSpPr>
          <p:spPr>
            <a:xfrm>
              <a:off x="4886780" y="1258998"/>
              <a:ext cx="607859" cy="307777"/>
            </a:xfrm>
            <a:prstGeom prst="rect">
              <a:avLst/>
            </a:prstGeom>
            <a:noFill/>
          </p:spPr>
          <p:txBody>
            <a:bodyPr wrap="none" rtlCol="0">
              <a:spAutoFit/>
            </a:bodyPr>
            <a:lstStyle/>
            <a:p>
              <a:r>
                <a:rPr lang="en-US" b="1" dirty="0">
                  <a:latin typeface="Cambria" panose="02040503050406030204" pitchFamily="18" charset="0"/>
                </a:rPr>
                <a:t>2015</a:t>
              </a:r>
            </a:p>
          </p:txBody>
        </p:sp>
        <p:sp>
          <p:nvSpPr>
            <p:cNvPr id="34" name="TextBox 33">
              <a:extLst>
                <a:ext uri="{FF2B5EF4-FFF2-40B4-BE49-F238E27FC236}">
                  <a16:creationId xmlns:a16="http://schemas.microsoft.com/office/drawing/2014/main" xmlns="" id="{D3FADA10-C3E4-B747-8D71-655AEBC9E137}"/>
                </a:ext>
              </a:extLst>
            </p:cNvPr>
            <p:cNvSpPr txBox="1"/>
            <p:nvPr/>
          </p:nvSpPr>
          <p:spPr>
            <a:xfrm>
              <a:off x="7266860" y="1287120"/>
              <a:ext cx="607859" cy="307777"/>
            </a:xfrm>
            <a:prstGeom prst="rect">
              <a:avLst/>
            </a:prstGeom>
            <a:noFill/>
          </p:spPr>
          <p:txBody>
            <a:bodyPr wrap="none" rtlCol="0">
              <a:spAutoFit/>
            </a:bodyPr>
            <a:lstStyle/>
            <a:p>
              <a:r>
                <a:rPr lang="en-US" b="1" dirty="0">
                  <a:latin typeface="Cambria" panose="02040503050406030204" pitchFamily="18" charset="0"/>
                </a:rPr>
                <a:t>2016</a:t>
              </a:r>
            </a:p>
          </p:txBody>
        </p:sp>
        <p:sp>
          <p:nvSpPr>
            <p:cNvPr id="35" name="TextBox 34">
              <a:extLst>
                <a:ext uri="{FF2B5EF4-FFF2-40B4-BE49-F238E27FC236}">
                  <a16:creationId xmlns:a16="http://schemas.microsoft.com/office/drawing/2014/main" xmlns="" id="{3AF766E5-5894-FE47-A04A-9FDA5C210D2D}"/>
                </a:ext>
              </a:extLst>
            </p:cNvPr>
            <p:cNvSpPr txBox="1"/>
            <p:nvPr/>
          </p:nvSpPr>
          <p:spPr>
            <a:xfrm>
              <a:off x="4988363" y="3618787"/>
              <a:ext cx="607859" cy="307777"/>
            </a:xfrm>
            <a:prstGeom prst="rect">
              <a:avLst/>
            </a:prstGeom>
            <a:noFill/>
          </p:spPr>
          <p:txBody>
            <a:bodyPr wrap="none" rtlCol="0">
              <a:spAutoFit/>
            </a:bodyPr>
            <a:lstStyle/>
            <a:p>
              <a:r>
                <a:rPr lang="en-US" b="1" dirty="0">
                  <a:latin typeface="Cambria" panose="02040503050406030204" pitchFamily="18" charset="0"/>
                </a:rPr>
                <a:t>2017</a:t>
              </a:r>
            </a:p>
          </p:txBody>
        </p:sp>
        <p:sp>
          <p:nvSpPr>
            <p:cNvPr id="36" name="TextBox 35">
              <a:extLst>
                <a:ext uri="{FF2B5EF4-FFF2-40B4-BE49-F238E27FC236}">
                  <a16:creationId xmlns:a16="http://schemas.microsoft.com/office/drawing/2014/main" xmlns="" id="{1742AD0B-46B0-BB4C-B06E-4A778E279D7F}"/>
                </a:ext>
              </a:extLst>
            </p:cNvPr>
            <p:cNvSpPr txBox="1"/>
            <p:nvPr/>
          </p:nvSpPr>
          <p:spPr>
            <a:xfrm>
              <a:off x="7397515" y="3691967"/>
              <a:ext cx="607859" cy="307777"/>
            </a:xfrm>
            <a:prstGeom prst="rect">
              <a:avLst/>
            </a:prstGeom>
            <a:noFill/>
          </p:spPr>
          <p:txBody>
            <a:bodyPr wrap="none" rtlCol="0">
              <a:spAutoFit/>
            </a:bodyPr>
            <a:lstStyle/>
            <a:p>
              <a:r>
                <a:rPr lang="en-US" b="1" dirty="0">
                  <a:latin typeface="Cambria" panose="02040503050406030204" pitchFamily="18" charset="0"/>
                </a:rPr>
                <a:t>2018</a:t>
              </a:r>
            </a:p>
          </p:txBody>
        </p:sp>
      </p:grpSp>
      <p:pic>
        <p:nvPicPr>
          <p:cNvPr id="37" name="Picture 36">
            <a:extLst>
              <a:ext uri="{FF2B5EF4-FFF2-40B4-BE49-F238E27FC236}">
                <a16:creationId xmlns:a16="http://schemas.microsoft.com/office/drawing/2014/main" xmlns="" id="{B3F90A75-831F-C341-A060-9112DCAFAD7F}"/>
              </a:ext>
            </a:extLst>
          </p:cNvPr>
          <p:cNvPicPr>
            <a:picLocks noChangeAspect="1"/>
          </p:cNvPicPr>
          <p:nvPr/>
        </p:nvPicPr>
        <p:blipFill>
          <a:blip r:embed="rId8"/>
          <a:stretch>
            <a:fillRect/>
          </a:stretch>
        </p:blipFill>
        <p:spPr>
          <a:xfrm>
            <a:off x="8495523" y="6213930"/>
            <a:ext cx="507132" cy="507132"/>
          </a:xfrm>
          <a:prstGeom prst="rect">
            <a:avLst/>
          </a:prstGeom>
        </p:spPr>
      </p:pic>
      <p:pic>
        <p:nvPicPr>
          <p:cNvPr id="38" name="Picture 37" descr="https://lh5.googleusercontent.com/aoFN7QomSU_vXVDSC1oBWYYn8NM1BtAMSFvxXpKKZLI0C8XTrc6aVy1zPnEB1CXG9d3jsWJ0XQV9JxcDhMbz3IR4dee8bF6SXaI6vImgVt3iLWUPWxsEuYTfhKMziFjkTY29VV4m7kPSa2xWdA">
            <a:extLst>
              <a:ext uri="{FF2B5EF4-FFF2-40B4-BE49-F238E27FC236}">
                <a16:creationId xmlns:a16="http://schemas.microsoft.com/office/drawing/2014/main" xmlns="" id="{C60D64BC-670F-8F49-99B2-FAC7D9D9F3D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69253" y="3796062"/>
            <a:ext cx="3821796" cy="3309517"/>
          </a:xfrm>
          <a:prstGeom prst="rect">
            <a:avLst/>
          </a:prstGeom>
          <a:noFill/>
        </p:spPr>
      </p:pic>
      <p:sp>
        <p:nvSpPr>
          <p:cNvPr id="3" name="TextBox 2">
            <a:extLst>
              <a:ext uri="{FF2B5EF4-FFF2-40B4-BE49-F238E27FC236}">
                <a16:creationId xmlns:a16="http://schemas.microsoft.com/office/drawing/2014/main" xmlns="" id="{1FB1DF34-E1A5-7248-BA09-8B4CB66AD398}"/>
              </a:ext>
            </a:extLst>
          </p:cNvPr>
          <p:cNvSpPr txBox="1"/>
          <p:nvPr/>
        </p:nvSpPr>
        <p:spPr>
          <a:xfrm>
            <a:off x="4476594" y="5973582"/>
            <a:ext cx="3771510" cy="523220"/>
          </a:xfrm>
          <a:prstGeom prst="rect">
            <a:avLst/>
          </a:prstGeom>
          <a:noFill/>
        </p:spPr>
        <p:txBody>
          <a:bodyPr wrap="square" rtlCol="0">
            <a:spAutoFit/>
          </a:bodyPr>
          <a:lstStyle/>
          <a:p>
            <a:r>
              <a:rPr lang="en-US" dirty="0"/>
              <a:t>How glider observations reduced error in intensity forecast of Gonzalo by 1 cat</a:t>
            </a:r>
          </a:p>
        </p:txBody>
      </p:sp>
      <p:cxnSp>
        <p:nvCxnSpPr>
          <p:cNvPr id="6" name="Straight Arrow Connector 5">
            <a:extLst>
              <a:ext uri="{FF2B5EF4-FFF2-40B4-BE49-F238E27FC236}">
                <a16:creationId xmlns:a16="http://schemas.microsoft.com/office/drawing/2014/main" xmlns="" id="{F1C5B8C9-E411-A242-A56D-E7ADCAF08B34}"/>
              </a:ext>
            </a:extLst>
          </p:cNvPr>
          <p:cNvCxnSpPr>
            <a:cxnSpLocks/>
          </p:cNvCxnSpPr>
          <p:nvPr/>
        </p:nvCxnSpPr>
        <p:spPr>
          <a:xfrm flipH="1" flipV="1">
            <a:off x="3724142" y="6107162"/>
            <a:ext cx="743425" cy="4033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27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2E7C22A-3B64-FF49-8BA1-5780D09775B9}"/>
              </a:ext>
            </a:extLst>
          </p:cNvPr>
          <p:cNvPicPr>
            <a:picLocks noChangeAspect="1"/>
          </p:cNvPicPr>
          <p:nvPr/>
        </p:nvPicPr>
        <p:blipFill>
          <a:blip r:embed="rId2"/>
          <a:stretch>
            <a:fillRect/>
          </a:stretch>
        </p:blipFill>
        <p:spPr>
          <a:xfrm>
            <a:off x="8495523" y="6213930"/>
            <a:ext cx="507132" cy="507132"/>
          </a:xfrm>
          <a:prstGeom prst="rect">
            <a:avLst/>
          </a:prstGeom>
        </p:spPr>
      </p:pic>
      <p:pic>
        <p:nvPicPr>
          <p:cNvPr id="3" name="Picture 2">
            <a:extLst>
              <a:ext uri="{FF2B5EF4-FFF2-40B4-BE49-F238E27FC236}">
                <a16:creationId xmlns:a16="http://schemas.microsoft.com/office/drawing/2014/main" xmlns="" id="{957391DF-059F-194E-B67F-27AF0B650312}"/>
              </a:ext>
            </a:extLst>
          </p:cNvPr>
          <p:cNvPicPr/>
          <p:nvPr/>
        </p:nvPicPr>
        <p:blipFill>
          <a:blip r:embed="rId3">
            <a:extLst>
              <a:ext uri="{28A0092B-C50C-407E-A947-70E740481C1C}">
                <a14:useLocalDpi xmlns:a14="http://schemas.microsoft.com/office/drawing/2010/main" val="0"/>
              </a:ext>
            </a:extLst>
          </a:blip>
          <a:stretch>
            <a:fillRect/>
          </a:stretch>
        </p:blipFill>
        <p:spPr>
          <a:xfrm>
            <a:off x="297407" y="1400961"/>
            <a:ext cx="5471892" cy="4421083"/>
          </a:xfrm>
          <a:prstGeom prst="rect">
            <a:avLst/>
          </a:prstGeom>
        </p:spPr>
      </p:pic>
      <p:sp>
        <p:nvSpPr>
          <p:cNvPr id="6" name="Text Box 9">
            <a:extLst>
              <a:ext uri="{FF2B5EF4-FFF2-40B4-BE49-F238E27FC236}">
                <a16:creationId xmlns:a16="http://schemas.microsoft.com/office/drawing/2014/main" xmlns="" id="{F11C0B5A-D1FA-984C-9261-EDBA0A312B09}"/>
              </a:ext>
            </a:extLst>
          </p:cNvPr>
          <p:cNvSpPr>
            <a:spLocks noGrp="1" noChangeArrowheads="1"/>
          </p:cNvSpPr>
          <p:nvPr>
            <p:ph type="title"/>
          </p:nvPr>
        </p:nvSpPr>
        <p:spPr>
          <a:xfrm>
            <a:off x="425326" y="192498"/>
            <a:ext cx="8483957" cy="533400"/>
          </a:xfrm>
        </p:spPr>
        <p:txBody>
          <a:bodyPr/>
          <a:lstStyle/>
          <a:p>
            <a:pPr algn="ctr">
              <a:defRPr/>
            </a:pPr>
            <a:r>
              <a:rPr lang="en-US" altLang="en-US" sz="2400" b="1" dirty="0">
                <a:solidFill>
                  <a:schemeClr val="bg2">
                    <a:lumMod val="50000"/>
                  </a:schemeClr>
                </a:solidFill>
                <a:latin typeface="Cambria" charset="0"/>
                <a:ea typeface="Cambria" charset="0"/>
                <a:cs typeface="Cambria" charset="0"/>
              </a:rPr>
              <a:t>2018 NOAA and US Navy Glider observations in the tropical Atlantic and Caribbean Sea</a:t>
            </a:r>
          </a:p>
        </p:txBody>
      </p:sp>
      <p:sp>
        <p:nvSpPr>
          <p:cNvPr id="2" name="TextBox 1">
            <a:extLst>
              <a:ext uri="{FF2B5EF4-FFF2-40B4-BE49-F238E27FC236}">
                <a16:creationId xmlns:a16="http://schemas.microsoft.com/office/drawing/2014/main" xmlns="" id="{FC15EBE2-B200-7E48-B743-7771EFC1688B}"/>
              </a:ext>
            </a:extLst>
          </p:cNvPr>
          <p:cNvSpPr txBox="1"/>
          <p:nvPr/>
        </p:nvSpPr>
        <p:spPr>
          <a:xfrm>
            <a:off x="5769299" y="1068604"/>
            <a:ext cx="3233356" cy="3970318"/>
          </a:xfrm>
          <a:prstGeom prst="rect">
            <a:avLst/>
          </a:prstGeom>
          <a:noFill/>
        </p:spPr>
        <p:txBody>
          <a:bodyPr wrap="square" rtlCol="0">
            <a:spAutoFit/>
          </a:bodyPr>
          <a:lstStyle/>
          <a:p>
            <a:r>
              <a:rPr lang="en-US" sz="1800" b="1" dirty="0"/>
              <a:t>Participant institutions:</a:t>
            </a:r>
          </a:p>
          <a:p>
            <a:endParaRPr lang="en-US" sz="1800" b="1" dirty="0"/>
          </a:p>
          <a:p>
            <a:r>
              <a:rPr lang="en-US" sz="1800" dirty="0"/>
              <a:t>NOAA/AOML, Miami (Lead)</a:t>
            </a:r>
          </a:p>
          <a:p>
            <a:r>
              <a:rPr lang="en-US" sz="1800" dirty="0"/>
              <a:t>U.S. Navy</a:t>
            </a:r>
          </a:p>
          <a:p>
            <a:r>
              <a:rPr lang="en-US" sz="1800" dirty="0"/>
              <a:t>University of Miami</a:t>
            </a:r>
          </a:p>
          <a:p>
            <a:r>
              <a:rPr lang="en-US" sz="1800" dirty="0"/>
              <a:t>University of Puerto Rico</a:t>
            </a:r>
          </a:p>
          <a:p>
            <a:r>
              <a:rPr lang="en-US" sz="1800" dirty="0"/>
              <a:t>CARICOOS</a:t>
            </a:r>
          </a:p>
          <a:p>
            <a:r>
              <a:rPr lang="en-US" sz="1800" dirty="0"/>
              <a:t>OCOVI, USVI</a:t>
            </a:r>
          </a:p>
          <a:p>
            <a:r>
              <a:rPr lang="en-US" sz="1800" dirty="0"/>
              <a:t>Rutgers University</a:t>
            </a:r>
          </a:p>
          <a:p>
            <a:endParaRPr lang="en-US" sz="1800" b="1" dirty="0"/>
          </a:p>
          <a:p>
            <a:r>
              <a:rPr lang="en-US" sz="1800" b="1" dirty="0"/>
              <a:t>99% of all ocean profile observations (&gt;30,000) in this regions were provided by gliders during 2018</a:t>
            </a:r>
          </a:p>
        </p:txBody>
      </p:sp>
    </p:spTree>
    <p:extLst>
      <p:ext uri="{BB962C8B-B14F-4D97-AF65-F5344CB8AC3E}">
        <p14:creationId xmlns:p14="http://schemas.microsoft.com/office/powerpoint/2010/main" val="2382584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74A5AA66-816C-5742-BBAF-264CF139D47F}"/>
              </a:ext>
            </a:extLst>
          </p:cNvPr>
          <p:cNvGrpSpPr/>
          <p:nvPr/>
        </p:nvGrpSpPr>
        <p:grpSpPr>
          <a:xfrm>
            <a:off x="-181102" y="28023"/>
            <a:ext cx="9325102" cy="6869787"/>
            <a:chOff x="-181102" y="28023"/>
            <a:chExt cx="9325102" cy="6869787"/>
          </a:xfrm>
        </p:grpSpPr>
        <p:pic>
          <p:nvPicPr>
            <p:cNvPr id="5" name="Picture 4">
              <a:extLst>
                <a:ext uri="{FF2B5EF4-FFF2-40B4-BE49-F238E27FC236}">
                  <a16:creationId xmlns:a16="http://schemas.microsoft.com/office/drawing/2014/main" xmlns="" id="{22E7C22A-3B64-FF49-8BA1-5780D09775B9}"/>
                </a:ext>
              </a:extLst>
            </p:cNvPr>
            <p:cNvPicPr>
              <a:picLocks noChangeAspect="1"/>
            </p:cNvPicPr>
            <p:nvPr/>
          </p:nvPicPr>
          <p:blipFill>
            <a:blip r:embed="rId2"/>
            <a:stretch>
              <a:fillRect/>
            </a:stretch>
          </p:blipFill>
          <p:spPr>
            <a:xfrm>
              <a:off x="8495523" y="6213930"/>
              <a:ext cx="507132" cy="507132"/>
            </a:xfrm>
            <a:prstGeom prst="rect">
              <a:avLst/>
            </a:prstGeom>
          </p:spPr>
        </p:pic>
        <p:pic>
          <p:nvPicPr>
            <p:cNvPr id="4" name="Picture 2" descr="https://marine.rutgers.edu/~dkaragon/imagery/atlantic%20hurricane%202018/refreshed%20Atlantic%201%20(all%20tails%20final).jpg">
              <a:extLst>
                <a:ext uri="{FF2B5EF4-FFF2-40B4-BE49-F238E27FC236}">
                  <a16:creationId xmlns:a16="http://schemas.microsoft.com/office/drawing/2014/main" xmlns="" id="{4204BDB3-9369-C944-A440-C0E3A577325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7110"/>
            <a:stretch/>
          </p:blipFill>
          <p:spPr bwMode="auto">
            <a:xfrm>
              <a:off x="474913" y="609861"/>
              <a:ext cx="8669087" cy="53751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xmlns="" id="{7E35C497-50B0-1B4A-8D86-8BC896B44A9A}"/>
                </a:ext>
              </a:extLst>
            </p:cNvPr>
            <p:cNvSpPr/>
            <p:nvPr/>
          </p:nvSpPr>
          <p:spPr>
            <a:xfrm>
              <a:off x="7087969" y="3410066"/>
              <a:ext cx="792465" cy="18065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7" name="Oval 6">
              <a:extLst>
                <a:ext uri="{FF2B5EF4-FFF2-40B4-BE49-F238E27FC236}">
                  <a16:creationId xmlns:a16="http://schemas.microsoft.com/office/drawing/2014/main" xmlns="" id="{B697B212-D56A-E44D-BCBF-5C5803C12535}"/>
                </a:ext>
              </a:extLst>
            </p:cNvPr>
            <p:cNvSpPr/>
            <p:nvPr/>
          </p:nvSpPr>
          <p:spPr>
            <a:xfrm rot="2232917">
              <a:off x="3447739" y="3301781"/>
              <a:ext cx="918554" cy="18065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8" name="Oval 7">
              <a:extLst>
                <a:ext uri="{FF2B5EF4-FFF2-40B4-BE49-F238E27FC236}">
                  <a16:creationId xmlns:a16="http://schemas.microsoft.com/office/drawing/2014/main" xmlns="" id="{E5AB3B4D-EE8C-8E44-B5EE-9C4EF62B2A9E}"/>
                </a:ext>
              </a:extLst>
            </p:cNvPr>
            <p:cNvSpPr/>
            <p:nvPr/>
          </p:nvSpPr>
          <p:spPr>
            <a:xfrm rot="3235392">
              <a:off x="2314959" y="307743"/>
              <a:ext cx="839450" cy="39593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9" name="TextBox 8">
              <a:extLst>
                <a:ext uri="{FF2B5EF4-FFF2-40B4-BE49-F238E27FC236}">
                  <a16:creationId xmlns:a16="http://schemas.microsoft.com/office/drawing/2014/main" xmlns="" id="{11D73E96-0350-864A-B582-D7B073F4A999}"/>
                </a:ext>
              </a:extLst>
            </p:cNvPr>
            <p:cNvSpPr txBox="1"/>
            <p:nvPr/>
          </p:nvSpPr>
          <p:spPr>
            <a:xfrm>
              <a:off x="7265700" y="3336050"/>
              <a:ext cx="1074333" cy="418256"/>
            </a:xfrm>
            <a:prstGeom prst="rect">
              <a:avLst/>
            </a:prstGeom>
            <a:noFill/>
          </p:spPr>
          <p:txBody>
            <a:bodyPr wrap="none" rtlCol="0">
              <a:spAutoFit/>
            </a:bodyPr>
            <a:lstStyle/>
            <a:p>
              <a:r>
                <a:rPr lang="en-US" sz="2118" b="1" dirty="0">
                  <a:solidFill>
                    <a:schemeClr val="bg1"/>
                  </a:solidFill>
                </a:rPr>
                <a:t>Helene</a:t>
              </a:r>
            </a:p>
          </p:txBody>
        </p:sp>
        <p:sp>
          <p:nvSpPr>
            <p:cNvPr id="10" name="TextBox 9">
              <a:extLst>
                <a:ext uri="{FF2B5EF4-FFF2-40B4-BE49-F238E27FC236}">
                  <a16:creationId xmlns:a16="http://schemas.microsoft.com/office/drawing/2014/main" xmlns="" id="{A61794D3-642F-5347-9D5D-BC7512D8749F}"/>
                </a:ext>
              </a:extLst>
            </p:cNvPr>
            <p:cNvSpPr txBox="1"/>
            <p:nvPr/>
          </p:nvSpPr>
          <p:spPr>
            <a:xfrm>
              <a:off x="5019505" y="3995944"/>
              <a:ext cx="862737" cy="418256"/>
            </a:xfrm>
            <a:prstGeom prst="rect">
              <a:avLst/>
            </a:prstGeom>
            <a:noFill/>
          </p:spPr>
          <p:txBody>
            <a:bodyPr wrap="none" rtlCol="0">
              <a:spAutoFit/>
            </a:bodyPr>
            <a:lstStyle/>
            <a:p>
              <a:r>
                <a:rPr lang="en-US" sz="2118" b="1" dirty="0">
                  <a:solidFill>
                    <a:schemeClr val="bg1"/>
                  </a:solidFill>
                </a:rPr>
                <a:t>Isaac</a:t>
              </a:r>
            </a:p>
          </p:txBody>
        </p:sp>
        <p:sp>
          <p:nvSpPr>
            <p:cNvPr id="11" name="TextBox 10">
              <a:extLst>
                <a:ext uri="{FF2B5EF4-FFF2-40B4-BE49-F238E27FC236}">
                  <a16:creationId xmlns:a16="http://schemas.microsoft.com/office/drawing/2014/main" xmlns="" id="{64676CFB-960F-F544-9276-193F83E57D45}"/>
                </a:ext>
              </a:extLst>
            </p:cNvPr>
            <p:cNvSpPr txBox="1"/>
            <p:nvPr/>
          </p:nvSpPr>
          <p:spPr>
            <a:xfrm>
              <a:off x="3501101" y="2374177"/>
              <a:ext cx="1317990" cy="418256"/>
            </a:xfrm>
            <a:prstGeom prst="rect">
              <a:avLst/>
            </a:prstGeom>
            <a:noFill/>
          </p:spPr>
          <p:txBody>
            <a:bodyPr wrap="none" rtlCol="0">
              <a:spAutoFit/>
            </a:bodyPr>
            <a:lstStyle/>
            <a:p>
              <a:r>
                <a:rPr lang="en-US" sz="2118" b="1" dirty="0">
                  <a:solidFill>
                    <a:schemeClr val="bg1"/>
                  </a:solidFill>
                </a:rPr>
                <a:t>Florence</a:t>
              </a:r>
            </a:p>
          </p:txBody>
        </p:sp>
        <p:sp>
          <p:nvSpPr>
            <p:cNvPr id="12" name="Rectangle 11">
              <a:extLst>
                <a:ext uri="{FF2B5EF4-FFF2-40B4-BE49-F238E27FC236}">
                  <a16:creationId xmlns:a16="http://schemas.microsoft.com/office/drawing/2014/main" xmlns="" id="{621AC6C8-4C4B-3044-AA42-AD4C20CB8511}"/>
                </a:ext>
              </a:extLst>
            </p:cNvPr>
            <p:cNvSpPr/>
            <p:nvPr/>
          </p:nvSpPr>
          <p:spPr>
            <a:xfrm>
              <a:off x="1" y="28023"/>
              <a:ext cx="9143999" cy="581389"/>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77" b="1" dirty="0">
                  <a:solidFill>
                    <a:schemeClr val="tx1"/>
                  </a:solidFill>
                </a:rPr>
                <a:t>All 2018 Atlantic Hurricane Gliders</a:t>
              </a:r>
            </a:p>
          </p:txBody>
        </p:sp>
        <p:sp>
          <p:nvSpPr>
            <p:cNvPr id="13" name="TextBox 12">
              <a:extLst>
                <a:ext uri="{FF2B5EF4-FFF2-40B4-BE49-F238E27FC236}">
                  <a16:creationId xmlns:a16="http://schemas.microsoft.com/office/drawing/2014/main" xmlns="" id="{AF4D58C6-4722-0C41-A9C5-8626E339D511}"/>
                </a:ext>
              </a:extLst>
            </p:cNvPr>
            <p:cNvSpPr txBox="1"/>
            <p:nvPr/>
          </p:nvSpPr>
          <p:spPr>
            <a:xfrm>
              <a:off x="-181102" y="5854896"/>
              <a:ext cx="9144000" cy="1042914"/>
            </a:xfrm>
            <a:prstGeom prst="rect">
              <a:avLst/>
            </a:prstGeom>
            <a:noFill/>
            <a:ln>
              <a:noFill/>
            </a:ln>
          </p:spPr>
          <p:txBody>
            <a:bodyPr wrap="square" rtlCol="0">
              <a:spAutoFit/>
            </a:bodyPr>
            <a:lstStyle/>
            <a:p>
              <a:pPr algn="ctr"/>
              <a:r>
                <a:rPr lang="en-US" sz="1765" b="1" dirty="0">
                  <a:solidFill>
                    <a:schemeClr val="tx1"/>
                  </a:solidFill>
                </a:rPr>
                <a:t>&gt;30 Hurricane Gliders from NOAA, NSF, NSF, Academic &amp; Industry Partners </a:t>
              </a:r>
            </a:p>
            <a:p>
              <a:pPr algn="ctr"/>
              <a:r>
                <a:rPr lang="en-US" sz="1765" b="1" dirty="0">
                  <a:solidFill>
                    <a:schemeClr val="tx1"/>
                  </a:solidFill>
                </a:rPr>
                <a:t>reporting ocean conditions through the U.S. IOOS Glider Data Assembly Center ahead of Hurricanes Florence, Isaac and Helene on September 11, 2018.</a:t>
              </a:r>
            </a:p>
            <a:p>
              <a:pPr algn="ctr"/>
              <a:endParaRPr lang="en-US" sz="882" b="1" dirty="0">
                <a:solidFill>
                  <a:schemeClr val="tx1"/>
                </a:solidFill>
              </a:endParaRPr>
            </a:p>
          </p:txBody>
        </p:sp>
      </p:grpSp>
      <p:pic>
        <p:nvPicPr>
          <p:cNvPr id="16" name="Picture 15">
            <a:extLst>
              <a:ext uri="{FF2B5EF4-FFF2-40B4-BE49-F238E27FC236}">
                <a16:creationId xmlns:a16="http://schemas.microsoft.com/office/drawing/2014/main" xmlns="" id="{D7A72D9B-58C4-A941-AA30-EE8008016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889" y="782410"/>
            <a:ext cx="3413009" cy="2269505"/>
          </a:xfrm>
          <a:prstGeom prst="rect">
            <a:avLst/>
          </a:prstGeom>
          <a:ln w="76200">
            <a:solidFill>
              <a:schemeClr val="bg1"/>
            </a:solidFill>
          </a:ln>
        </p:spPr>
      </p:pic>
    </p:spTree>
    <p:extLst>
      <p:ext uri="{BB962C8B-B14F-4D97-AF65-F5344CB8AC3E}">
        <p14:creationId xmlns:p14="http://schemas.microsoft.com/office/powerpoint/2010/main" val="26069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2E7C22A-3B64-FF49-8BA1-5780D09775B9}"/>
              </a:ext>
            </a:extLst>
          </p:cNvPr>
          <p:cNvPicPr>
            <a:picLocks noChangeAspect="1"/>
          </p:cNvPicPr>
          <p:nvPr/>
        </p:nvPicPr>
        <p:blipFill>
          <a:blip r:embed="rId2"/>
          <a:stretch>
            <a:fillRect/>
          </a:stretch>
        </p:blipFill>
        <p:spPr>
          <a:xfrm>
            <a:off x="8495523" y="6213930"/>
            <a:ext cx="507132" cy="507132"/>
          </a:xfrm>
          <a:prstGeom prst="rect">
            <a:avLst/>
          </a:prstGeom>
        </p:spPr>
      </p:pic>
      <p:sp>
        <p:nvSpPr>
          <p:cNvPr id="3" name="Text Box 9">
            <a:extLst>
              <a:ext uri="{FF2B5EF4-FFF2-40B4-BE49-F238E27FC236}">
                <a16:creationId xmlns:a16="http://schemas.microsoft.com/office/drawing/2014/main" xmlns="" id="{202A6BA5-7EE5-8A45-8432-958B7B10DB78}"/>
              </a:ext>
            </a:extLst>
          </p:cNvPr>
          <p:cNvSpPr>
            <a:spLocks noGrp="1" noChangeArrowheads="1"/>
          </p:cNvSpPr>
          <p:nvPr>
            <p:ph type="title"/>
          </p:nvPr>
        </p:nvSpPr>
        <p:spPr>
          <a:xfrm>
            <a:off x="342378" y="92736"/>
            <a:ext cx="8483957" cy="533400"/>
          </a:xfrm>
        </p:spPr>
        <p:txBody>
          <a:bodyPr/>
          <a:lstStyle/>
          <a:p>
            <a:pPr algn="ctr">
              <a:defRPr/>
            </a:pPr>
            <a:r>
              <a:rPr lang="en-US" altLang="en-US" sz="2400" b="1" dirty="0">
                <a:solidFill>
                  <a:schemeClr val="bg2">
                    <a:lumMod val="50000"/>
                  </a:schemeClr>
                </a:solidFill>
                <a:latin typeface="Cambria" charset="0"/>
                <a:ea typeface="Cambria" charset="0"/>
                <a:cs typeface="Cambria" charset="0"/>
              </a:rPr>
              <a:t>2019: A Picket line of hurricane gliders for Atlantic Hurricane Intensity Forecasts</a:t>
            </a:r>
            <a:br>
              <a:rPr lang="en-US" altLang="en-US" sz="2400" b="1" dirty="0">
                <a:solidFill>
                  <a:schemeClr val="bg2">
                    <a:lumMod val="50000"/>
                  </a:schemeClr>
                </a:solidFill>
                <a:latin typeface="Cambria" charset="0"/>
                <a:ea typeface="Cambria" charset="0"/>
                <a:cs typeface="Cambria" charset="0"/>
              </a:rPr>
            </a:br>
            <a:r>
              <a:rPr lang="en-US" altLang="en-US" sz="2400" b="1" dirty="0">
                <a:solidFill>
                  <a:schemeClr val="bg2">
                    <a:lumMod val="50000"/>
                  </a:schemeClr>
                </a:solidFill>
                <a:latin typeface="Cambria" charset="0"/>
                <a:ea typeface="Cambria" charset="0"/>
                <a:cs typeface="Cambria" charset="0"/>
              </a:rPr>
              <a:t/>
            </a:r>
            <a:br>
              <a:rPr lang="en-US" altLang="en-US" sz="2400" b="1" dirty="0">
                <a:solidFill>
                  <a:schemeClr val="bg2">
                    <a:lumMod val="50000"/>
                  </a:schemeClr>
                </a:solidFill>
                <a:latin typeface="Cambria" charset="0"/>
                <a:ea typeface="Cambria" charset="0"/>
                <a:cs typeface="Cambria" charset="0"/>
              </a:rPr>
            </a:br>
            <a:r>
              <a:rPr lang="en-US" altLang="en-US" sz="1800" b="1" dirty="0">
                <a:solidFill>
                  <a:schemeClr val="tx1"/>
                </a:solidFill>
                <a:latin typeface="Cambria" charset="0"/>
                <a:ea typeface="Cambria" charset="0"/>
                <a:cs typeface="Cambria" charset="0"/>
              </a:rPr>
              <a:t>NOAA/AOML, US Navy, IOOS, Rutgers U, U of Miami, CARICOOS, MARACOOS, SECORA, ANAMAR (Dominican Republic), CEI (Bahamas), OCOVI/USVI</a:t>
            </a:r>
            <a:endParaRPr lang="en-US" altLang="en-US" sz="2400" b="1" dirty="0">
              <a:solidFill>
                <a:schemeClr val="tx1"/>
              </a:solidFill>
              <a:latin typeface="Cambria" charset="0"/>
              <a:ea typeface="Cambria" charset="0"/>
              <a:cs typeface="Cambria" charset="0"/>
            </a:endParaRPr>
          </a:p>
        </p:txBody>
      </p:sp>
      <p:grpSp>
        <p:nvGrpSpPr>
          <p:cNvPr id="2" name="Group 1">
            <a:extLst>
              <a:ext uri="{FF2B5EF4-FFF2-40B4-BE49-F238E27FC236}">
                <a16:creationId xmlns:a16="http://schemas.microsoft.com/office/drawing/2014/main" xmlns="" id="{0FAE5BAC-C304-5940-9A0C-64A372F8EC0D}"/>
              </a:ext>
            </a:extLst>
          </p:cNvPr>
          <p:cNvGrpSpPr/>
          <p:nvPr/>
        </p:nvGrpSpPr>
        <p:grpSpPr>
          <a:xfrm>
            <a:off x="0" y="1915298"/>
            <a:ext cx="5634683" cy="4942702"/>
            <a:chOff x="1767014" y="1594022"/>
            <a:chExt cx="5634683" cy="4942702"/>
          </a:xfrm>
        </p:grpSpPr>
        <p:pic>
          <p:nvPicPr>
            <p:cNvPr id="4" name="Picture 3">
              <a:extLst>
                <a:ext uri="{FF2B5EF4-FFF2-40B4-BE49-F238E27FC236}">
                  <a16:creationId xmlns:a16="http://schemas.microsoft.com/office/drawing/2014/main" xmlns="" id="{2DC33265-50EB-BB4B-999A-826F1E2416E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67014" y="1594022"/>
              <a:ext cx="5634683" cy="4942702"/>
            </a:xfrm>
            <a:prstGeom prst="rect">
              <a:avLst/>
            </a:prstGeom>
          </p:spPr>
        </p:pic>
        <p:sp>
          <p:nvSpPr>
            <p:cNvPr id="6" name="Oval 5">
              <a:extLst>
                <a:ext uri="{FF2B5EF4-FFF2-40B4-BE49-F238E27FC236}">
                  <a16:creationId xmlns:a16="http://schemas.microsoft.com/office/drawing/2014/main" xmlns="" id="{FC7F214B-3DEF-9344-B35E-3A829E25D155}"/>
                </a:ext>
              </a:extLst>
            </p:cNvPr>
            <p:cNvSpPr/>
            <p:nvPr/>
          </p:nvSpPr>
          <p:spPr>
            <a:xfrm rot="1419996">
              <a:off x="5876788" y="4365047"/>
              <a:ext cx="497369" cy="40198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88EDF63B-7DDD-424F-993E-34FC4FD0D2E4}"/>
                </a:ext>
              </a:extLst>
            </p:cNvPr>
            <p:cNvSpPr/>
            <p:nvPr/>
          </p:nvSpPr>
          <p:spPr>
            <a:xfrm rot="7036135">
              <a:off x="4788218" y="2211339"/>
              <a:ext cx="1003880" cy="401982"/>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A077CE1A-1A49-6A40-BEBB-2132C5BC8A12}"/>
                </a:ext>
              </a:extLst>
            </p:cNvPr>
            <p:cNvSpPr/>
            <p:nvPr/>
          </p:nvSpPr>
          <p:spPr>
            <a:xfrm rot="11009970">
              <a:off x="3278605" y="3262331"/>
              <a:ext cx="1067486" cy="542002"/>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D0BCC054-D71A-A543-8E0A-99E7E95DDD9C}"/>
                </a:ext>
              </a:extLst>
            </p:cNvPr>
            <p:cNvSpPr/>
            <p:nvPr/>
          </p:nvSpPr>
          <p:spPr>
            <a:xfrm rot="6202348">
              <a:off x="4228537" y="3132082"/>
              <a:ext cx="1003880" cy="32007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FBA2BC58-4C63-A941-8148-3567EBAF9F30}"/>
              </a:ext>
            </a:extLst>
          </p:cNvPr>
          <p:cNvSpPr txBox="1"/>
          <p:nvPr/>
        </p:nvSpPr>
        <p:spPr>
          <a:xfrm>
            <a:off x="5682956" y="2124239"/>
            <a:ext cx="3319699" cy="3046988"/>
          </a:xfrm>
          <a:prstGeom prst="rect">
            <a:avLst/>
          </a:prstGeom>
          <a:noFill/>
        </p:spPr>
        <p:txBody>
          <a:bodyPr wrap="square" rtlCol="0">
            <a:spAutoFit/>
          </a:bodyPr>
          <a:lstStyle/>
          <a:p>
            <a:r>
              <a:rPr lang="en-US" sz="1600" b="1" dirty="0"/>
              <a:t>Through the US Hurricane Supplemental Funding, NOAA (Gustavo Goni, Lead PI) will support an enhance effort that will include &gt; 30 gliders in the Atlantic, Caribbean Sea, and Gulf of Mexico, in support of hurricane intensity forecasts.</a:t>
            </a:r>
          </a:p>
          <a:p>
            <a:endParaRPr lang="en-US" sz="1600" b="1" dirty="0"/>
          </a:p>
          <a:p>
            <a:r>
              <a:rPr lang="en-US" sz="1600" b="1" dirty="0"/>
              <a:t>Orange circles indicate where US Navy gliders may be deployed in US EEZ waters.</a:t>
            </a:r>
          </a:p>
        </p:txBody>
      </p:sp>
    </p:spTree>
    <p:extLst>
      <p:ext uri="{BB962C8B-B14F-4D97-AF65-F5344CB8AC3E}">
        <p14:creationId xmlns:p14="http://schemas.microsoft.com/office/powerpoint/2010/main" val="3930860828"/>
      </p:ext>
    </p:extLst>
  </p:cSld>
  <p:clrMapOvr>
    <a:masterClrMapping/>
  </p:clrMapOvr>
</p:sld>
</file>

<file path=ppt/theme/theme1.xml><?xml version="1.0" encoding="utf-8"?>
<a:theme xmlns:a="http://schemas.openxmlformats.org/drawingml/2006/main" name="ETW Cover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18860</TotalTime>
  <Words>745</Words>
  <Application>Microsoft Office PowerPoint</Application>
  <PresentationFormat>On-screen Show (4:3)</PresentationFormat>
  <Paragraphs>117</Paragraphs>
  <Slides>10</Slides>
  <Notes>3</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ETW Cover Slide</vt:lpstr>
      <vt:lpstr>PowerPoint Presentation</vt:lpstr>
      <vt:lpstr>PowerPoint Presentation</vt:lpstr>
      <vt:lpstr>PowerPoint Presentation</vt:lpstr>
      <vt:lpstr>Role of the ocean in tropical cyclone intensification</vt:lpstr>
      <vt:lpstr>PowerPoint Presentation</vt:lpstr>
      <vt:lpstr>First dedicated glider network started in 2014 off the coast of Puerto Rico by NOAA/AOML and CARICOOS.   </vt:lpstr>
      <vt:lpstr>2018 NOAA and US Navy Glider observations in the tropical Atlantic and Caribbean Sea</vt:lpstr>
      <vt:lpstr>PowerPoint Presentation</vt:lpstr>
      <vt:lpstr>2019: A Picket line of hurricane gliders for Atlantic Hurricane Intensity Forecasts  NOAA/AOML, US Navy, IOOS, Rutgers U, U of Miami, CARICOOS, MARACOOS, SECORA, ANAMAR (Dominican Republic), CEI (Bahamas), OCOVI/USVI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Lumpkin</cp:lastModifiedBy>
  <cp:revision>394</cp:revision>
  <cp:lastPrinted>2018-05-29T16:00:09Z</cp:lastPrinted>
  <dcterms:modified xsi:type="dcterms:W3CDTF">2019-05-03T19:41:43Z</dcterms:modified>
</cp:coreProperties>
</file>