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6" r:id="rId3"/>
    <p:sldId id="278" r:id="rId4"/>
    <p:sldId id="279" r:id="rId5"/>
    <p:sldId id="280" r:id="rId6"/>
    <p:sldId id="281" r:id="rId7"/>
    <p:sldId id="268" r:id="rId8"/>
    <p:sldId id="271" r:id="rId9"/>
    <p:sldId id="273" r:id="rId10"/>
    <p:sldId id="270" r:id="rId11"/>
    <p:sldId id="27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9D1E6-C129-0249-BA21-C693E2D6A2FA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605C0-8DCB-3548-A480-82839477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1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2/20/2014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2/20/2014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26798"/>
            <a:ext cx="6324600" cy="1828800"/>
          </a:xfrm>
        </p:spPr>
        <p:txBody>
          <a:bodyPr/>
          <a:lstStyle/>
          <a:p>
            <a:pPr algn="ctr"/>
            <a:r>
              <a:rPr lang="en-US" dirty="0" smtClean="0"/>
              <a:t>GDP/</a:t>
            </a:r>
            <a:r>
              <a:rPr lang="en-US" dirty="0" err="1" smtClean="0"/>
              <a:t>kiost</a:t>
            </a:r>
            <a:r>
              <a:rPr lang="en-US" dirty="0" smtClean="0"/>
              <a:t> Partnership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4900658" y="2841048"/>
            <a:ext cx="623109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NOAA-Ministry of Oceans and Fisheries (MOF) Joint Project Agreement Ocean Research Panel</a:t>
            </a:r>
          </a:p>
          <a:p>
            <a:pPr algn="ctr"/>
            <a:r>
              <a:rPr lang="en-US" sz="1400" dirty="0" smtClean="0"/>
              <a:t>Honolulu, HI</a:t>
            </a:r>
            <a:endParaRPr lang="en-US" sz="1400" dirty="0"/>
          </a:p>
          <a:p>
            <a:pPr algn="ctr"/>
            <a:r>
              <a:rPr lang="en-US" sz="1400" dirty="0" smtClean="0"/>
              <a:t>25 February, 2014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943803" y="4821865"/>
            <a:ext cx="4783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Presented by</a:t>
            </a:r>
            <a:r>
              <a:rPr lang="en-US" sz="2000" dirty="0" smtClean="0">
                <a:solidFill>
                  <a:schemeClr val="bg1"/>
                </a:solidFill>
              </a:rPr>
              <a:t>: Rick Lumpkin, </a:t>
            </a:r>
            <a:r>
              <a:rPr lang="en-US" sz="2000" dirty="0" smtClean="0">
                <a:solidFill>
                  <a:schemeClr val="bg1"/>
                </a:solidFill>
              </a:rPr>
              <a:t>NOAA/AOML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Created by: Shaun </a:t>
            </a:r>
            <a:r>
              <a:rPr lang="en-US" sz="2000" dirty="0" err="1" smtClean="0">
                <a:solidFill>
                  <a:schemeClr val="bg1"/>
                </a:solidFill>
              </a:rPr>
              <a:t>Dolk</a:t>
            </a:r>
            <a:r>
              <a:rPr lang="en-US" sz="2000" dirty="0" smtClean="0">
                <a:solidFill>
                  <a:schemeClr val="bg1"/>
                </a:solidFill>
              </a:rPr>
              <a:t>, CIMAS/AOML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719" y="1085004"/>
            <a:ext cx="2187747" cy="115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7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lobpop.gif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alphaModFix amt="9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2" t="1" r="27178" b="-2997"/>
          <a:stretch/>
        </p:blipFill>
        <p:spPr>
          <a:xfrm>
            <a:off x="381000" y="1719071"/>
            <a:ext cx="3954920" cy="502251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R/V ARAON Deployment Impacts</a:t>
            </a:r>
            <a:endParaRPr lang="en-US" dirty="0"/>
          </a:p>
        </p:txBody>
      </p:sp>
      <p:sp>
        <p:nvSpPr>
          <p:cNvPr id="5" name="Donut 4"/>
          <p:cNvSpPr/>
          <p:nvPr/>
        </p:nvSpPr>
        <p:spPr>
          <a:xfrm>
            <a:off x="1524001" y="5164667"/>
            <a:ext cx="2518832" cy="963083"/>
          </a:xfrm>
          <a:prstGeom prst="donut">
            <a:avLst>
              <a:gd name="adj" fmla="val 5527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4582332" y="1798637"/>
            <a:ext cx="4329642" cy="63976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n-US" sz="2800" dirty="0" smtClean="0"/>
              <a:t>Southern Ocean Deployment Limitations </a:t>
            </a:r>
            <a:endParaRPr lang="en-US" sz="2800" dirty="0"/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4582332" y="3098676"/>
            <a:ext cx="4329642" cy="63976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Limited Container Ship Traffic </a:t>
            </a:r>
          </a:p>
          <a:p>
            <a:endParaRPr lang="en-US" sz="1800" dirty="0"/>
          </a:p>
          <a:p>
            <a:r>
              <a:rPr lang="en-US" sz="1800" dirty="0" smtClean="0"/>
              <a:t>Few Scientific Cruises</a:t>
            </a:r>
          </a:p>
          <a:p>
            <a:pPr lvl="1"/>
            <a:r>
              <a:rPr lang="en-US" sz="1600" dirty="0" smtClean="0"/>
              <a:t>Seasonal Opportunities</a:t>
            </a:r>
          </a:p>
          <a:p>
            <a:pPr lvl="1"/>
            <a:r>
              <a:rPr lang="en-US" sz="1600" dirty="0" smtClean="0"/>
              <a:t>Storage Constraints </a:t>
            </a:r>
          </a:p>
          <a:p>
            <a:pPr lvl="1"/>
            <a:r>
              <a:rPr lang="en-US" sz="1600" dirty="0" smtClean="0"/>
              <a:t>Logistic Requirements </a:t>
            </a:r>
          </a:p>
          <a:p>
            <a:endParaRPr lang="en-US" sz="1800" dirty="0"/>
          </a:p>
          <a:p>
            <a:r>
              <a:rPr lang="en-US" sz="1800" dirty="0" smtClean="0"/>
              <a:t>ACC Assistance Required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6679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2041672"/>
            <a:ext cx="8407893" cy="4581891"/>
          </a:xfrm>
        </p:spPr>
        <p:txBody>
          <a:bodyPr>
            <a:normAutofit/>
          </a:bodyPr>
          <a:lstStyle/>
          <a:p>
            <a:r>
              <a:rPr lang="en-US" dirty="0" smtClean="0"/>
              <a:t>Current collaboration between the GDP and KIOST is a success – </a:t>
            </a:r>
            <a:r>
              <a:rPr lang="en-US" b="1" u="sng" dirty="0" smtClean="0"/>
              <a:t>THANK YOU DR. JEON and DR. LEE!!! </a:t>
            </a:r>
          </a:p>
          <a:p>
            <a:pPr lvl="1"/>
            <a:r>
              <a:rPr lang="en-US" dirty="0" smtClean="0"/>
              <a:t>Continue Collaborating in the Western Equatorial Pacific Ocean</a:t>
            </a:r>
          </a:p>
          <a:p>
            <a:pPr lvl="2"/>
            <a:r>
              <a:rPr lang="en-US" dirty="0" smtClean="0"/>
              <a:t>Increase the deployment plan to incorporate an additional 10 drifters (30 </a:t>
            </a:r>
            <a:r>
              <a:rPr lang="en-US" dirty="0" smtClean="0"/>
              <a:t>GDP drifters </a:t>
            </a:r>
            <a:r>
              <a:rPr lang="en-US" dirty="0" smtClean="0"/>
              <a:t>in total)</a:t>
            </a:r>
          </a:p>
          <a:p>
            <a:pPr lvl="1"/>
            <a:r>
              <a:rPr lang="en-US" dirty="0" smtClean="0"/>
              <a:t>Continue Collaborating in the Southern Ocean </a:t>
            </a:r>
          </a:p>
          <a:p>
            <a:r>
              <a:rPr lang="en-US" dirty="0" smtClean="0"/>
              <a:t>GDP and KIOST desire to expand the current collaboration to include additional deployment opportunities of mutual interest:</a:t>
            </a:r>
          </a:p>
          <a:p>
            <a:pPr lvl="1"/>
            <a:r>
              <a:rPr lang="en-US" dirty="0"/>
              <a:t>Arctic Ocean </a:t>
            </a:r>
          </a:p>
          <a:p>
            <a:pPr lvl="2"/>
            <a:r>
              <a:rPr lang="en-US" dirty="0"/>
              <a:t>Including the Bering Sea</a:t>
            </a:r>
          </a:p>
          <a:p>
            <a:pPr lvl="1"/>
            <a:r>
              <a:rPr lang="en-US" dirty="0"/>
              <a:t>Indian </a:t>
            </a:r>
            <a:r>
              <a:rPr lang="en-US" dirty="0" smtClean="0"/>
              <a:t>Ocean</a:t>
            </a:r>
          </a:p>
          <a:p>
            <a:r>
              <a:rPr lang="en-US" dirty="0" smtClean="0"/>
              <a:t>GDP and KIOST desire to work together on drifter-related research. 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98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2041672"/>
            <a:ext cx="8407893" cy="45818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a Drifter? 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Global Drifter Program (GDP) Goals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GDP Partnerships 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GDP/Korean Collaborative Evolution </a:t>
            </a:r>
          </a:p>
          <a:p>
            <a:pPr lvl="1"/>
            <a:r>
              <a:rPr lang="en-US" dirty="0"/>
              <a:t>Increased Communication and Collaborative Efforts 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POSEIDON Deployments</a:t>
            </a:r>
          </a:p>
          <a:p>
            <a:pPr lvl="1"/>
            <a:r>
              <a:rPr lang="en-US" dirty="0" smtClean="0"/>
              <a:t>Equatorial Pacific 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R/V ARAON Deployments </a:t>
            </a:r>
          </a:p>
          <a:p>
            <a:pPr lvl="1"/>
            <a:r>
              <a:rPr lang="en-US" dirty="0" smtClean="0"/>
              <a:t>Southern Ocean 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Future Plans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4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rifter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698" r="-25698"/>
          <a:stretch/>
        </p:blipFill>
        <p:spPr>
          <a:xfrm>
            <a:off x="-522260" y="1756788"/>
            <a:ext cx="4422734" cy="475243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 Drifter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45430" y="1767302"/>
            <a:ext cx="4213687" cy="4739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Surface Float</a:t>
            </a:r>
          </a:p>
          <a:p>
            <a:r>
              <a:rPr lang="en-US" sz="1200" dirty="0" smtClean="0"/>
              <a:t>       -expected life: 450 days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D-Cell Battery Packs (4-5)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Satellite Transmitter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Sea Surface Temperature Sensor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Drogue (sea-anchor)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-expected life: 300 days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dirty="0"/>
              <a:t>Tether Strain Sensor 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/>
              <a:t>Drogue Detection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/>
              <a:t>Cost: ~$1700</a:t>
            </a:r>
          </a:p>
          <a:p>
            <a:pPr lvl="1"/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Additional Sensors Can </a:t>
            </a:r>
            <a:r>
              <a:rPr lang="en-US" sz="1600" dirty="0"/>
              <a:t>B</a:t>
            </a:r>
            <a:r>
              <a:rPr lang="en-US" sz="1600" dirty="0" smtClean="0"/>
              <a:t>e Added</a:t>
            </a:r>
          </a:p>
          <a:p>
            <a:pPr marL="1200150" lvl="2" indent="-285750">
              <a:buFont typeface="Arial"/>
              <a:buChar char="•"/>
            </a:pPr>
            <a:r>
              <a:rPr lang="en-US" sz="1600" dirty="0" smtClean="0"/>
              <a:t>Barometer Sensor</a:t>
            </a:r>
          </a:p>
          <a:p>
            <a:pPr marL="1200150" lvl="2" indent="-285750">
              <a:buFont typeface="Arial"/>
              <a:buChar char="•"/>
            </a:pPr>
            <a:r>
              <a:rPr lang="en-US" sz="1600" dirty="0" smtClean="0"/>
              <a:t>Salinity Sensor</a:t>
            </a:r>
          </a:p>
          <a:p>
            <a:pPr marL="1200150" lvl="2" indent="-285750">
              <a:buFont typeface="Arial"/>
              <a:buChar char="•"/>
            </a:pPr>
            <a:r>
              <a:rPr lang="en-US" sz="1600" dirty="0" smtClean="0"/>
              <a:t>Wind Sensor</a:t>
            </a:r>
          </a:p>
          <a:p>
            <a:pPr marL="1657350" lvl="3" indent="-285750">
              <a:buFont typeface="Arial"/>
              <a:buChar char="•"/>
            </a:pPr>
            <a:r>
              <a:rPr lang="en-US" sz="1600" dirty="0" smtClean="0"/>
              <a:t>Speed and Direction</a:t>
            </a:r>
          </a:p>
        </p:txBody>
      </p:sp>
      <p:pic>
        <p:nvPicPr>
          <p:cNvPr id="6" name="Picture 5" descr="svpb_cut-ou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117" y="1648600"/>
            <a:ext cx="1108175" cy="1694469"/>
          </a:xfrm>
          <a:prstGeom prst="rect">
            <a:avLst/>
          </a:prstGeom>
        </p:spPr>
      </p:pic>
      <p:pic>
        <p:nvPicPr>
          <p:cNvPr id="7" name="Picture 6" descr="DrogueBackground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922" y="3343069"/>
            <a:ext cx="1634129" cy="108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6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1636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The GDP is the principal component of the </a:t>
            </a:r>
            <a:r>
              <a:rPr lang="en-US" i="1" dirty="0" smtClean="0"/>
              <a:t>Global Surface Drifting Buoy Array</a:t>
            </a:r>
            <a:r>
              <a:rPr lang="en-US" dirty="0" smtClean="0"/>
              <a:t>, a branch of NOAA’s Global Ocean Observing System (GOOS) and </a:t>
            </a:r>
            <a:r>
              <a:rPr lang="en-US" i="1" dirty="0" smtClean="0"/>
              <a:t>Global Climate Observing System </a:t>
            </a:r>
            <a:r>
              <a:rPr lang="en-US" dirty="0" smtClean="0"/>
              <a:t>(GCOS) and a scientific project of the DBCP.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Objectives: </a:t>
            </a:r>
          </a:p>
          <a:p>
            <a:pPr lvl="1"/>
            <a:r>
              <a:rPr lang="en-US" b="1" u="sng" dirty="0" smtClean="0"/>
              <a:t>Maintain</a:t>
            </a:r>
            <a:r>
              <a:rPr lang="en-US" dirty="0" smtClean="0"/>
              <a:t> a global 5</a:t>
            </a:r>
            <a:r>
              <a:rPr lang="en-US" dirty="0" smtClean="0">
                <a:sym typeface="Symbol"/>
              </a:rPr>
              <a:t></a:t>
            </a:r>
            <a:r>
              <a:rPr lang="en-US" dirty="0" smtClean="0"/>
              <a:t>x5</a:t>
            </a:r>
            <a:r>
              <a:rPr lang="en-US" dirty="0" smtClean="0">
                <a:sym typeface="Symbol"/>
              </a:rPr>
              <a:t></a:t>
            </a:r>
            <a:r>
              <a:rPr lang="en-US" dirty="0" smtClean="0"/>
              <a:t> array of 1250 satellite-tracked </a:t>
            </a:r>
            <a:r>
              <a:rPr lang="en-US" dirty="0" err="1" smtClean="0"/>
              <a:t>Lagrangian</a:t>
            </a:r>
            <a:r>
              <a:rPr lang="en-US" dirty="0" smtClean="0"/>
              <a:t> surface drifting buoys to meet the need for an accurate and globally dense set of in-situ observations: mixed layer currents, SST, atmospheric pressure, winds, and salinity. </a:t>
            </a:r>
          </a:p>
          <a:p>
            <a:pPr marL="365760" lvl="1" indent="0">
              <a:buNone/>
            </a:pPr>
            <a:endParaRPr lang="en-US" dirty="0" smtClean="0"/>
          </a:p>
          <a:p>
            <a:pPr lvl="1"/>
            <a:r>
              <a:rPr lang="en-US" b="1" u="sng" dirty="0" smtClean="0"/>
              <a:t>Provide</a:t>
            </a:r>
            <a:r>
              <a:rPr lang="en-US" dirty="0" smtClean="0"/>
              <a:t> data processing system for scientific use of these data.</a:t>
            </a:r>
          </a:p>
          <a:p>
            <a:pPr marL="365760" lvl="1" indent="0">
              <a:buNone/>
            </a:pPr>
            <a:r>
              <a:rPr lang="en-US" dirty="0" smtClean="0"/>
              <a:t> </a:t>
            </a:r>
          </a:p>
          <a:p>
            <a:pPr marL="45720" indent="0">
              <a:buNone/>
            </a:pPr>
            <a:r>
              <a:rPr lang="en-US" dirty="0" smtClean="0"/>
              <a:t>Drifter data support short-term (seasonal-to-</a:t>
            </a:r>
            <a:r>
              <a:rPr lang="en-US" dirty="0" err="1" smtClean="0"/>
              <a:t>interannual</a:t>
            </a:r>
            <a:r>
              <a:rPr lang="en-US" dirty="0" smtClean="0"/>
              <a:t>) climate predictions as well as climate research and monitoring.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 Goals And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821402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dirty="0"/>
              <a:t>Based on the nature of the drifting buoy, continuous deployments and strategic reseeding is imperative. In order to achieve adequate coverage (5</a:t>
            </a:r>
            <a:r>
              <a:rPr lang="en-US" dirty="0">
                <a:sym typeface="Symbol"/>
              </a:rPr>
              <a:t></a:t>
            </a:r>
            <a:r>
              <a:rPr lang="en-US" dirty="0"/>
              <a:t> x 5</a:t>
            </a:r>
            <a:r>
              <a:rPr lang="en-US" dirty="0">
                <a:sym typeface="Symbol"/>
              </a:rPr>
              <a:t></a:t>
            </a:r>
            <a:r>
              <a:rPr lang="en-US" dirty="0"/>
              <a:t> array of 1250 drifters), frequently repeated, routine deployment </a:t>
            </a:r>
            <a:r>
              <a:rPr lang="en-US" dirty="0">
                <a:solidFill>
                  <a:srgbClr val="534949"/>
                </a:solidFill>
              </a:rPr>
              <a:t>opportunities are needed. </a:t>
            </a:r>
            <a:endParaRPr lang="en-US" dirty="0" smtClean="0">
              <a:solidFill>
                <a:srgbClr val="534949"/>
              </a:solidFill>
            </a:endParaRP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b="1" i="1" u="sng" dirty="0" smtClean="0"/>
              <a:t>Vested </a:t>
            </a:r>
            <a:r>
              <a:rPr lang="en-US" b="1" i="1" u="sng" dirty="0"/>
              <a:t>International Collaborators</a:t>
            </a:r>
            <a:r>
              <a:rPr lang="en-US" b="1" dirty="0"/>
              <a:t> </a:t>
            </a:r>
            <a:r>
              <a:rPr lang="en-US" dirty="0"/>
              <a:t>are agencies that </a:t>
            </a:r>
            <a:r>
              <a:rPr lang="en-US" dirty="0" smtClean="0"/>
              <a:t>either 	purchase </a:t>
            </a:r>
            <a:r>
              <a:rPr lang="en-US" dirty="0" smtClean="0"/>
              <a:t>drifters, </a:t>
            </a:r>
            <a:r>
              <a:rPr lang="en-US" dirty="0" smtClean="0"/>
              <a:t>or upgrade GDP drifters with 	additional sensors. </a:t>
            </a:r>
          </a:p>
          <a:p>
            <a:pPr marL="45720" indent="0">
              <a:buNone/>
            </a:pPr>
            <a:r>
              <a:rPr lang="en-US" dirty="0"/>
              <a:t> </a:t>
            </a:r>
          </a:p>
          <a:p>
            <a:pPr marL="45720" indent="0">
              <a:buNone/>
            </a:pPr>
            <a:r>
              <a:rPr lang="en-US" b="1" i="1" u="sng" dirty="0"/>
              <a:t>International Collaborators</a:t>
            </a:r>
            <a:r>
              <a:rPr lang="en-US" dirty="0"/>
              <a:t> include partners who regularly deploy </a:t>
            </a:r>
            <a:r>
              <a:rPr lang="en-US" dirty="0" smtClean="0"/>
              <a:t>	drifters </a:t>
            </a:r>
            <a:r>
              <a:rPr lang="en-US" dirty="0"/>
              <a:t>on </a:t>
            </a:r>
            <a:r>
              <a:rPr lang="en-US" dirty="0" smtClean="0"/>
              <a:t>behalf </a:t>
            </a:r>
            <a:r>
              <a:rPr lang="en-US" dirty="0"/>
              <a:t>of the </a:t>
            </a:r>
            <a:r>
              <a:rPr lang="en-US" dirty="0" smtClean="0"/>
              <a:t>GDP</a:t>
            </a:r>
            <a:r>
              <a:rPr lang="en-US" dirty="0"/>
              <a:t>. Though these collaborators do </a:t>
            </a:r>
            <a:r>
              <a:rPr lang="en-US" dirty="0" smtClean="0"/>
              <a:t>	not </a:t>
            </a:r>
            <a:r>
              <a:rPr lang="en-US" dirty="0"/>
              <a:t>purchase </a:t>
            </a:r>
            <a:r>
              <a:rPr lang="en-US" dirty="0" smtClean="0"/>
              <a:t>drifters</a:t>
            </a:r>
            <a:r>
              <a:rPr lang="en-US" dirty="0"/>
              <a:t>, they are of great </a:t>
            </a:r>
            <a:r>
              <a:rPr lang="en-US" dirty="0" smtClean="0"/>
              <a:t>importance </a:t>
            </a:r>
            <a:r>
              <a:rPr lang="en-US" dirty="0"/>
              <a:t>in </a:t>
            </a:r>
            <a:r>
              <a:rPr lang="en-US" dirty="0" smtClean="0"/>
              <a:t>	seeding </a:t>
            </a:r>
            <a:r>
              <a:rPr lang="en-US" dirty="0"/>
              <a:t>regions </a:t>
            </a:r>
            <a:r>
              <a:rPr lang="en-US" dirty="0" smtClean="0"/>
              <a:t>otherwise inaccessible.</a:t>
            </a:r>
          </a:p>
          <a:p>
            <a:pPr marL="45720" indent="0">
              <a:buNone/>
            </a:pPr>
            <a:r>
              <a:rPr lang="en-US" dirty="0" smtClean="0"/>
              <a:t> </a:t>
            </a:r>
            <a:endParaRPr lang="en-US" b="1" i="1" u="sng" dirty="0" smtClean="0"/>
          </a:p>
          <a:p>
            <a:pPr marL="45720" indent="0">
              <a:buNone/>
            </a:pPr>
            <a:r>
              <a:rPr lang="en-US" b="1" i="1" u="sng" dirty="0" smtClean="0"/>
              <a:t>Domestic </a:t>
            </a:r>
            <a:r>
              <a:rPr lang="en-US" b="1" i="1" u="sng" dirty="0"/>
              <a:t>Collaborators</a:t>
            </a:r>
            <a:r>
              <a:rPr lang="en-US" b="1" dirty="0"/>
              <a:t> </a:t>
            </a:r>
            <a:r>
              <a:rPr lang="en-US" dirty="0"/>
              <a:t>conduct research using </a:t>
            </a:r>
            <a:r>
              <a:rPr lang="en-US" dirty="0" smtClean="0"/>
              <a:t>drifters and assist 	in the 	deployment of GDP drifters.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b="1" i="1" u="sng" dirty="0"/>
              <a:t>GDP Affiliates</a:t>
            </a:r>
            <a:r>
              <a:rPr lang="en-US" b="1" dirty="0"/>
              <a:t> </a:t>
            </a:r>
            <a:r>
              <a:rPr lang="en-US" dirty="0"/>
              <a:t>include NOAA </a:t>
            </a:r>
            <a:r>
              <a:rPr lang="en-US" dirty="0" smtClean="0"/>
              <a:t>employees and NOAA contractors.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GDP Partnerships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4-Point Star 20"/>
          <p:cNvSpPr/>
          <p:nvPr/>
        </p:nvSpPr>
        <p:spPr>
          <a:xfrm>
            <a:off x="1196411" y="6113831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1142916" y="5640543"/>
            <a:ext cx="223781" cy="20101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6-Point Star 23"/>
          <p:cNvSpPr/>
          <p:nvPr/>
        </p:nvSpPr>
        <p:spPr>
          <a:xfrm>
            <a:off x="5225756" y="5995840"/>
            <a:ext cx="106826" cy="121556"/>
          </a:xfrm>
          <a:prstGeom prst="star6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flipH="1">
            <a:off x="1196411" y="6502596"/>
            <a:ext cx="70346" cy="71221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228934" y="6400926"/>
            <a:ext cx="83087" cy="71221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250552" y="308625"/>
            <a:ext cx="4728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SUCCESSFUL GDP PARTNERSHIPS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586033" y="5571630"/>
            <a:ext cx="25800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Vested International Collaborator</a:t>
            </a:r>
          </a:p>
          <a:p>
            <a:r>
              <a:rPr lang="en-US" sz="900" dirty="0" smtClean="0"/>
              <a:t>           (purchase and/or upgrade drifters)</a:t>
            </a:r>
            <a:endParaRPr lang="en-US" sz="900" dirty="0"/>
          </a:p>
        </p:txBody>
      </p:sp>
      <p:sp>
        <p:nvSpPr>
          <p:cNvPr id="36" name="TextBox 35"/>
          <p:cNvSpPr txBox="1"/>
          <p:nvPr/>
        </p:nvSpPr>
        <p:spPr>
          <a:xfrm>
            <a:off x="1586033" y="6059885"/>
            <a:ext cx="20132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International Collaborator</a:t>
            </a:r>
            <a:endParaRPr lang="en-US" sz="1300" dirty="0"/>
          </a:p>
        </p:txBody>
      </p:sp>
      <p:sp>
        <p:nvSpPr>
          <p:cNvPr id="37" name="TextBox 36"/>
          <p:cNvSpPr txBox="1"/>
          <p:nvPr/>
        </p:nvSpPr>
        <p:spPr>
          <a:xfrm>
            <a:off x="1577972" y="6399069"/>
            <a:ext cx="129458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US Collaborator </a:t>
            </a:r>
            <a:endParaRPr lang="en-US" sz="1300" dirty="0"/>
          </a:p>
        </p:txBody>
      </p:sp>
      <p:sp>
        <p:nvSpPr>
          <p:cNvPr id="38" name="TextBox 37"/>
          <p:cNvSpPr txBox="1"/>
          <p:nvPr/>
        </p:nvSpPr>
        <p:spPr>
          <a:xfrm>
            <a:off x="5533437" y="5913691"/>
            <a:ext cx="225456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Global Drifter Program (GDP)</a:t>
            </a:r>
            <a:endParaRPr lang="en-US" sz="1300" dirty="0"/>
          </a:p>
        </p:txBody>
      </p:sp>
      <p:sp>
        <p:nvSpPr>
          <p:cNvPr id="39" name="TextBox 38"/>
          <p:cNvSpPr txBox="1"/>
          <p:nvPr/>
        </p:nvSpPr>
        <p:spPr>
          <a:xfrm>
            <a:off x="5533437" y="6291198"/>
            <a:ext cx="117793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GDP Affiliates</a:t>
            </a:r>
            <a:endParaRPr lang="en-US" sz="1300" dirty="0"/>
          </a:p>
        </p:txBody>
      </p:sp>
      <p:pic>
        <p:nvPicPr>
          <p:cNvPr id="3" name="Picture 2" descr="globpop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80" y="861423"/>
            <a:ext cx="8334337" cy="4536962"/>
          </a:xfrm>
          <a:prstGeom prst="rect">
            <a:avLst/>
          </a:prstGeom>
        </p:spPr>
      </p:pic>
      <p:sp>
        <p:nvSpPr>
          <p:cNvPr id="40" name="5-Point Star 39"/>
          <p:cNvSpPr/>
          <p:nvPr/>
        </p:nvSpPr>
        <p:spPr>
          <a:xfrm>
            <a:off x="5596711" y="1843592"/>
            <a:ext cx="223781" cy="20101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5-Point Star 40"/>
          <p:cNvSpPr/>
          <p:nvPr/>
        </p:nvSpPr>
        <p:spPr>
          <a:xfrm>
            <a:off x="6785487" y="3236035"/>
            <a:ext cx="223781" cy="20101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5-Point Star 42"/>
          <p:cNvSpPr/>
          <p:nvPr/>
        </p:nvSpPr>
        <p:spPr>
          <a:xfrm>
            <a:off x="7843051" y="2044602"/>
            <a:ext cx="223781" cy="20101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5-Point Star 43"/>
          <p:cNvSpPr/>
          <p:nvPr/>
        </p:nvSpPr>
        <p:spPr>
          <a:xfrm>
            <a:off x="3744900" y="3943639"/>
            <a:ext cx="223781" cy="20101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5-Point Star 44"/>
          <p:cNvSpPr/>
          <p:nvPr/>
        </p:nvSpPr>
        <p:spPr>
          <a:xfrm>
            <a:off x="2805300" y="3537550"/>
            <a:ext cx="223781" cy="20101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-Point Star 45"/>
          <p:cNvSpPr/>
          <p:nvPr/>
        </p:nvSpPr>
        <p:spPr>
          <a:xfrm>
            <a:off x="6222596" y="3345715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-Point Star 46"/>
          <p:cNvSpPr/>
          <p:nvPr/>
        </p:nvSpPr>
        <p:spPr>
          <a:xfrm>
            <a:off x="7515769" y="2671775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-Point Star 47"/>
          <p:cNvSpPr/>
          <p:nvPr/>
        </p:nvSpPr>
        <p:spPr>
          <a:xfrm>
            <a:off x="1246746" y="3555934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-Point Star 48"/>
          <p:cNvSpPr/>
          <p:nvPr/>
        </p:nvSpPr>
        <p:spPr>
          <a:xfrm>
            <a:off x="3029081" y="2347454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-Point Star 49"/>
          <p:cNvSpPr/>
          <p:nvPr/>
        </p:nvSpPr>
        <p:spPr>
          <a:xfrm>
            <a:off x="2754965" y="2347454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4-Point Star 50"/>
          <p:cNvSpPr/>
          <p:nvPr/>
        </p:nvSpPr>
        <p:spPr>
          <a:xfrm>
            <a:off x="7397516" y="2489896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4-Point Star 51"/>
          <p:cNvSpPr/>
          <p:nvPr/>
        </p:nvSpPr>
        <p:spPr>
          <a:xfrm>
            <a:off x="2200118" y="3093593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4-Point Star 52"/>
          <p:cNvSpPr/>
          <p:nvPr/>
        </p:nvSpPr>
        <p:spPr>
          <a:xfrm>
            <a:off x="1727240" y="2814217"/>
            <a:ext cx="100670" cy="142442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6-Point Star 53"/>
          <p:cNvSpPr/>
          <p:nvPr/>
        </p:nvSpPr>
        <p:spPr>
          <a:xfrm>
            <a:off x="6080162" y="2549247"/>
            <a:ext cx="106826" cy="121556"/>
          </a:xfrm>
          <a:prstGeom prst="star6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165356" y="2103170"/>
            <a:ext cx="83087" cy="71221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282999" y="2378491"/>
            <a:ext cx="83087" cy="71221"/>
          </a:xfrm>
          <a:prstGeom prst="ellipse">
            <a:avLst/>
          </a:prstGeom>
          <a:solidFill>
            <a:srgbClr val="FF66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206899" y="2138780"/>
            <a:ext cx="83087" cy="71221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145444" y="2257877"/>
            <a:ext cx="83087" cy="71221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080162" y="2418675"/>
            <a:ext cx="83087" cy="71221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385996" y="2670803"/>
            <a:ext cx="83087" cy="71221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4-Point Star 60"/>
          <p:cNvSpPr/>
          <p:nvPr/>
        </p:nvSpPr>
        <p:spPr>
          <a:xfrm>
            <a:off x="8248763" y="3698376"/>
            <a:ext cx="91526" cy="165700"/>
          </a:xfrm>
          <a:prstGeom prst="star4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4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2462" y="1719071"/>
            <a:ext cx="7816430" cy="487979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Coastal and Ocean </a:t>
            </a:r>
            <a:r>
              <a:rPr lang="en-US" dirty="0" smtClean="0"/>
              <a:t>Observation Panel Meeting </a:t>
            </a:r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dirty="0" smtClean="0"/>
              <a:t>  – </a:t>
            </a:r>
            <a:r>
              <a:rPr lang="en-US" dirty="0" err="1" smtClean="0"/>
              <a:t>Jeju</a:t>
            </a:r>
            <a:r>
              <a:rPr lang="en-US" dirty="0" smtClean="0"/>
              <a:t>, </a:t>
            </a:r>
            <a:r>
              <a:rPr lang="en-US" dirty="0"/>
              <a:t>K</a:t>
            </a:r>
            <a:r>
              <a:rPr lang="en-US" dirty="0" smtClean="0"/>
              <a:t>orea – 11-12 October, 2007</a:t>
            </a:r>
          </a:p>
          <a:p>
            <a:pPr lvl="1"/>
            <a:r>
              <a:rPr lang="en-US" dirty="0" smtClean="0"/>
              <a:t>Addressed: </a:t>
            </a:r>
          </a:p>
          <a:p>
            <a:pPr lvl="2"/>
            <a:r>
              <a:rPr lang="en-US" dirty="0" smtClean="0"/>
              <a:t>Missing Deployment Reports</a:t>
            </a:r>
          </a:p>
          <a:p>
            <a:pPr lvl="2"/>
            <a:r>
              <a:rPr lang="en-US" dirty="0" smtClean="0"/>
              <a:t>Data Formatting Issues </a:t>
            </a:r>
          </a:p>
          <a:p>
            <a:pPr lvl="2"/>
            <a:r>
              <a:rPr lang="en-US" dirty="0" smtClean="0"/>
              <a:t>Communication Concerns  </a:t>
            </a:r>
          </a:p>
          <a:p>
            <a:pPr marL="640080" lvl="2" indent="0">
              <a:buNone/>
            </a:pP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Coastal </a:t>
            </a:r>
            <a:r>
              <a:rPr lang="en-US" dirty="0"/>
              <a:t>and Ocean </a:t>
            </a:r>
            <a:r>
              <a:rPr lang="en-US" dirty="0" smtClean="0"/>
              <a:t>Observation Panel Meeting </a:t>
            </a:r>
            <a:endParaRPr lang="en-US" dirty="0"/>
          </a:p>
          <a:p>
            <a:pPr marL="45720" indent="0">
              <a:buNone/>
            </a:pPr>
            <a:r>
              <a:rPr lang="en-US" dirty="0"/>
              <a:t>   – </a:t>
            </a:r>
            <a:r>
              <a:rPr lang="en-US" dirty="0" smtClean="0"/>
              <a:t>Miami, Florida </a:t>
            </a:r>
            <a:r>
              <a:rPr lang="en-US" dirty="0"/>
              <a:t>– </a:t>
            </a:r>
            <a:r>
              <a:rPr lang="en-US" dirty="0" smtClean="0"/>
              <a:t>22-23 April, 2009</a:t>
            </a:r>
          </a:p>
          <a:p>
            <a:pPr lvl="1"/>
            <a:r>
              <a:rPr lang="en-US" dirty="0" smtClean="0"/>
              <a:t>Addressed: </a:t>
            </a:r>
          </a:p>
          <a:p>
            <a:pPr lvl="2"/>
            <a:r>
              <a:rPr lang="en-US" dirty="0" smtClean="0"/>
              <a:t>Communication Concerns</a:t>
            </a:r>
          </a:p>
          <a:p>
            <a:pPr lvl="3"/>
            <a:r>
              <a:rPr lang="en-US" dirty="0"/>
              <a:t>Established Agency Contacts </a:t>
            </a:r>
            <a:r>
              <a:rPr lang="en-US" dirty="0" smtClean="0"/>
              <a:t>within KIOST</a:t>
            </a:r>
          </a:p>
          <a:p>
            <a:pPr lvl="2"/>
            <a:r>
              <a:rPr lang="en-US" dirty="0" smtClean="0"/>
              <a:t>Mutual Benefits Using Drifter Deployments</a:t>
            </a:r>
          </a:p>
          <a:p>
            <a:pPr lvl="2"/>
            <a:endParaRPr lang="en-US" dirty="0" smtClean="0"/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Seminar on Ocean Climate Collaboration </a:t>
            </a:r>
            <a:endParaRPr lang="en-US" dirty="0" smtClean="0"/>
          </a:p>
          <a:p>
            <a:pPr marL="45720" indent="0">
              <a:buNone/>
            </a:pPr>
            <a:r>
              <a:rPr lang="en-US" dirty="0"/>
              <a:t> – Seattle, Washington – 15-16 April, 2013</a:t>
            </a:r>
          </a:p>
          <a:p>
            <a:pPr lvl="1"/>
            <a:r>
              <a:rPr lang="en-US" dirty="0"/>
              <a:t>Addressed: </a:t>
            </a:r>
          </a:p>
          <a:p>
            <a:pPr lvl="2"/>
            <a:r>
              <a:rPr lang="en-US" dirty="0"/>
              <a:t>Accomplishments Achieved </a:t>
            </a:r>
          </a:p>
          <a:p>
            <a:pPr lvl="2"/>
            <a:r>
              <a:rPr lang="en-US" dirty="0"/>
              <a:t>Desire to Continue Collaborative Efforts</a:t>
            </a:r>
          </a:p>
          <a:p>
            <a:pPr lvl="3"/>
            <a:r>
              <a:rPr lang="en-US" dirty="0"/>
              <a:t>Possible Expansion of Current Parameters  </a:t>
            </a:r>
            <a:endParaRPr lang="en-US" dirty="0" smtClean="0"/>
          </a:p>
          <a:p>
            <a:pPr marL="914400" lvl="3" indent="0">
              <a:buNone/>
            </a:pPr>
            <a:endParaRPr lang="en-US" dirty="0"/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Joint Project Agreement Ocean Research Panel </a:t>
            </a:r>
          </a:p>
          <a:p>
            <a:pPr marL="45720" indent="0">
              <a:buNone/>
            </a:pPr>
            <a:r>
              <a:rPr lang="en-US" dirty="0"/>
              <a:t>  – </a:t>
            </a:r>
            <a:r>
              <a:rPr lang="en-US" dirty="0" smtClean="0"/>
              <a:t>Honolulu, Hawaii </a:t>
            </a:r>
            <a:r>
              <a:rPr lang="en-US" dirty="0"/>
              <a:t>– </a:t>
            </a:r>
            <a:r>
              <a:rPr lang="en-US" dirty="0" smtClean="0"/>
              <a:t>25 February, 2014</a:t>
            </a:r>
          </a:p>
          <a:p>
            <a:pPr lvl="1"/>
            <a:r>
              <a:rPr lang="en-US" dirty="0" smtClean="0"/>
              <a:t>Address: </a:t>
            </a:r>
            <a:endParaRPr lang="en-US" dirty="0"/>
          </a:p>
          <a:p>
            <a:pPr lvl="2"/>
            <a:r>
              <a:rPr lang="en-US" dirty="0" smtClean="0"/>
              <a:t>Successful Deployments from R/V ARAON</a:t>
            </a:r>
            <a:endParaRPr lang="en-US" dirty="0"/>
          </a:p>
          <a:p>
            <a:pPr lvl="2"/>
            <a:r>
              <a:rPr lang="en-US" dirty="0"/>
              <a:t>Desire to Continue Collaborative Efforts</a:t>
            </a:r>
          </a:p>
          <a:p>
            <a:pPr lvl="3"/>
            <a:r>
              <a:rPr lang="en-US" dirty="0"/>
              <a:t>Possible </a:t>
            </a:r>
            <a:r>
              <a:rPr lang="en-US" dirty="0" smtClean="0"/>
              <a:t>Expansion of Collaboration into Arctic/Antarctic Regions </a:t>
            </a:r>
            <a:endParaRPr lang="en-US" dirty="0"/>
          </a:p>
          <a:p>
            <a:pPr lvl="3"/>
            <a:r>
              <a:rPr lang="en-US" dirty="0"/>
              <a:t>Work with KIOST Scientists at NOAA/AOML on Drifter-Related Research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914400" lvl="3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     Collaboration maturation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26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Annual POSEIDON Cruise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5" y="2362201"/>
            <a:ext cx="4041775" cy="37639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2009</a:t>
            </a:r>
          </a:p>
          <a:p>
            <a:pPr lvl="1"/>
            <a:r>
              <a:rPr lang="en-US" sz="1900" dirty="0" smtClean="0"/>
              <a:t>8 Drifter </a:t>
            </a:r>
            <a:r>
              <a:rPr lang="en-US" sz="1900" dirty="0"/>
              <a:t>D</a:t>
            </a:r>
            <a:r>
              <a:rPr lang="en-US" sz="1900" dirty="0" smtClean="0"/>
              <a:t>eployments </a:t>
            </a:r>
            <a:endParaRPr lang="en-US" sz="1900" dirty="0"/>
          </a:p>
          <a:p>
            <a:r>
              <a:rPr lang="en-US" dirty="0" smtClean="0"/>
              <a:t>2010</a:t>
            </a:r>
          </a:p>
          <a:p>
            <a:pPr lvl="1"/>
            <a:r>
              <a:rPr lang="en-US" sz="1900" dirty="0" smtClean="0"/>
              <a:t>20 Drifter </a:t>
            </a:r>
            <a:r>
              <a:rPr lang="en-US" sz="1900" dirty="0"/>
              <a:t>D</a:t>
            </a:r>
            <a:r>
              <a:rPr lang="en-US" sz="1900" dirty="0" smtClean="0"/>
              <a:t>eployments</a:t>
            </a:r>
            <a:endParaRPr lang="en-US" sz="1900" dirty="0"/>
          </a:p>
          <a:p>
            <a:r>
              <a:rPr lang="en-US" dirty="0" smtClean="0"/>
              <a:t>2011</a:t>
            </a:r>
          </a:p>
          <a:p>
            <a:pPr lvl="1"/>
            <a:r>
              <a:rPr lang="en-US" sz="1900" dirty="0" smtClean="0"/>
              <a:t>0 Drifter deployments </a:t>
            </a:r>
          </a:p>
          <a:p>
            <a:pPr lvl="2"/>
            <a:r>
              <a:rPr lang="en-US" sz="1500" dirty="0" smtClean="0"/>
              <a:t>Shipping Constraints</a:t>
            </a:r>
            <a:endParaRPr lang="en-US" sz="1500" dirty="0"/>
          </a:p>
          <a:p>
            <a:r>
              <a:rPr lang="en-US" dirty="0" smtClean="0"/>
              <a:t>2012</a:t>
            </a:r>
          </a:p>
          <a:p>
            <a:pPr lvl="1"/>
            <a:r>
              <a:rPr lang="en-US" sz="1900" dirty="0" smtClean="0"/>
              <a:t>19 </a:t>
            </a:r>
            <a:r>
              <a:rPr lang="en-US" sz="1900" dirty="0"/>
              <a:t>Drifter Deployments </a:t>
            </a:r>
            <a:endParaRPr lang="en-US" dirty="0" smtClean="0"/>
          </a:p>
          <a:p>
            <a:r>
              <a:rPr lang="en-US" dirty="0" smtClean="0"/>
              <a:t>2013</a:t>
            </a:r>
          </a:p>
          <a:p>
            <a:pPr lvl="1"/>
            <a:r>
              <a:rPr lang="en-US" dirty="0" smtClean="0"/>
              <a:t>0 Drifter Deployments</a:t>
            </a:r>
          </a:p>
          <a:p>
            <a:pPr lvl="2"/>
            <a:r>
              <a:rPr lang="en-US" sz="1500" dirty="0" smtClean="0"/>
              <a:t>Drifter Inventory Shortage</a:t>
            </a:r>
          </a:p>
          <a:p>
            <a:r>
              <a:rPr lang="en-US" dirty="0" smtClean="0"/>
              <a:t>2014 </a:t>
            </a:r>
            <a:r>
              <a:rPr lang="en-US" sz="1800" dirty="0" smtClean="0"/>
              <a:t>(planned)</a:t>
            </a:r>
          </a:p>
          <a:p>
            <a:pPr lvl="1"/>
            <a:r>
              <a:rPr lang="en-US" sz="1900" dirty="0" smtClean="0"/>
              <a:t>20 Drifter Deployments </a:t>
            </a:r>
          </a:p>
          <a:p>
            <a:pPr marL="365760" lvl="1" indent="0">
              <a:buNone/>
            </a:pPr>
            <a:endParaRPr lang="en-US" sz="1900" dirty="0" smtClean="0"/>
          </a:p>
          <a:p>
            <a:pPr marL="640080" lvl="2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Achievements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52863" y="6229135"/>
            <a:ext cx="392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Total:      </a:t>
            </a:r>
            <a:r>
              <a:rPr lang="en-US" u="sng" dirty="0" smtClean="0"/>
              <a:t>47 SVP Drifters Deployed</a:t>
            </a:r>
            <a:endParaRPr lang="en-US" u="sng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45025" y="6126162"/>
            <a:ext cx="37728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Content Placeholder 2" descr="POSEIDON_Deps.jp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r="8916"/>
          <a:stretch>
            <a:fillRect/>
          </a:stretch>
        </p:blipFill>
        <p:spPr>
          <a:xfrm>
            <a:off x="245533" y="2152649"/>
            <a:ext cx="4305300" cy="3929749"/>
          </a:xfrm>
        </p:spPr>
      </p:pic>
    </p:spTree>
    <p:extLst>
      <p:ext uri="{BB962C8B-B14F-4D97-AF65-F5344CB8AC3E}">
        <p14:creationId xmlns:p14="http://schemas.microsoft.com/office/powerpoint/2010/main" val="37824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5025" y="2118518"/>
            <a:ext cx="4329642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Southern Ocean Deployments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5" y="2834479"/>
            <a:ext cx="4041775" cy="3687763"/>
          </a:xfrm>
        </p:spPr>
        <p:txBody>
          <a:bodyPr>
            <a:normAutofit/>
          </a:bodyPr>
          <a:lstStyle/>
          <a:p>
            <a:r>
              <a:rPr lang="en-US" dirty="0" smtClean="0"/>
              <a:t>2013</a:t>
            </a:r>
          </a:p>
          <a:p>
            <a:pPr lvl="1"/>
            <a:r>
              <a:rPr lang="en-US" dirty="0" smtClean="0"/>
              <a:t>30 Drifters Deployments </a:t>
            </a:r>
            <a:endParaRPr lang="en-US" dirty="0"/>
          </a:p>
          <a:p>
            <a:r>
              <a:rPr lang="en-US" dirty="0" smtClean="0"/>
              <a:t>2014 </a:t>
            </a:r>
            <a:r>
              <a:rPr lang="en-US" sz="1400" dirty="0" smtClean="0"/>
              <a:t>(planned)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0 Drifters Deployments</a:t>
            </a:r>
            <a:endParaRPr lang="en-US" dirty="0"/>
          </a:p>
          <a:p>
            <a:pPr marL="640080" lvl="2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Achievements </a:t>
            </a:r>
            <a:r>
              <a:rPr lang="en-US" sz="1800" dirty="0" smtClean="0"/>
              <a:t>(cont.) 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4726950" y="5467135"/>
            <a:ext cx="369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Total:      </a:t>
            </a:r>
            <a:r>
              <a:rPr lang="en-US" u="sng" dirty="0" smtClean="0"/>
              <a:t>30 SVPB Drifters Deployed</a:t>
            </a:r>
            <a:endParaRPr lang="en-US" u="sng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726950" y="5364162"/>
            <a:ext cx="37728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6" descr="RV_ARAON_Deps.jp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r="8916"/>
          <a:stretch>
            <a:fillRect/>
          </a:stretch>
        </p:blipFill>
        <p:spPr>
          <a:xfrm>
            <a:off x="254386" y="2118519"/>
            <a:ext cx="4390639" cy="4007644"/>
          </a:xfrm>
        </p:spPr>
      </p:pic>
    </p:spTree>
    <p:extLst>
      <p:ext uri="{BB962C8B-B14F-4D97-AF65-F5344CB8AC3E}">
        <p14:creationId xmlns:p14="http://schemas.microsoft.com/office/powerpoint/2010/main" val="105214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527</TotalTime>
  <Words>647</Words>
  <Application>Microsoft Office PowerPoint</Application>
  <PresentationFormat>On-screen Show (4:3)</PresentationFormat>
  <Paragraphs>145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Grid</vt:lpstr>
      <vt:lpstr>GDP/kiost Partnership</vt:lpstr>
      <vt:lpstr>Outline </vt:lpstr>
      <vt:lpstr>GDP Drifter</vt:lpstr>
      <vt:lpstr>GDP Goals And Objectives</vt:lpstr>
      <vt:lpstr>Successful GDP Partnerships </vt:lpstr>
      <vt:lpstr>PowerPoint Presentation</vt:lpstr>
      <vt:lpstr>     Collaboration maturation</vt:lpstr>
      <vt:lpstr>Collaborative Achievements </vt:lpstr>
      <vt:lpstr>Collaborative Achievements (cont.) </vt:lpstr>
      <vt:lpstr>R/V ARAON Deployment Impacts</vt:lpstr>
      <vt:lpstr>Future Plans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Dolk</dc:creator>
  <cp:lastModifiedBy>Rick Lumpkin</cp:lastModifiedBy>
  <cp:revision>26</cp:revision>
  <dcterms:created xsi:type="dcterms:W3CDTF">2013-05-09T18:30:45Z</dcterms:created>
  <dcterms:modified xsi:type="dcterms:W3CDTF">2014-02-20T22:06:54Z</dcterms:modified>
</cp:coreProperties>
</file>