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43" r:id="rId2"/>
    <p:sldId id="381" r:id="rId3"/>
    <p:sldId id="382" r:id="rId4"/>
    <p:sldId id="372" r:id="rId5"/>
    <p:sldId id="387" r:id="rId6"/>
    <p:sldId id="384" r:id="rId7"/>
    <p:sldId id="385" r:id="rId8"/>
    <p:sldId id="347" r:id="rId9"/>
    <p:sldId id="352" r:id="rId10"/>
    <p:sldId id="357" r:id="rId11"/>
    <p:sldId id="353" r:id="rId12"/>
    <p:sldId id="368" r:id="rId13"/>
    <p:sldId id="359" r:id="rId14"/>
    <p:sldId id="371" r:id="rId15"/>
    <p:sldId id="361" r:id="rId16"/>
    <p:sldId id="370" r:id="rId17"/>
    <p:sldId id="346" r:id="rId18"/>
    <p:sldId id="362" r:id="rId19"/>
    <p:sldId id="349" r:id="rId20"/>
    <p:sldId id="350" r:id="rId21"/>
    <p:sldId id="374" r:id="rId22"/>
    <p:sldId id="351" r:id="rId23"/>
    <p:sldId id="386" r:id="rId24"/>
    <p:sldId id="388" r:id="rId25"/>
    <p:sldId id="389" r:id="rId26"/>
    <p:sldId id="344" r:id="rId27"/>
    <p:sldId id="345" r:id="rId28"/>
    <p:sldId id="375" r:id="rId29"/>
    <p:sldId id="365" r:id="rId30"/>
    <p:sldId id="348" r:id="rId31"/>
    <p:sldId id="376" r:id="rId32"/>
    <p:sldId id="354" r:id="rId33"/>
    <p:sldId id="355" r:id="rId34"/>
    <p:sldId id="369" r:id="rId35"/>
    <p:sldId id="356" r:id="rId36"/>
    <p:sldId id="360" r:id="rId37"/>
    <p:sldId id="373" r:id="rId38"/>
    <p:sldId id="364" r:id="rId39"/>
    <p:sldId id="367" r:id="rId40"/>
    <p:sldId id="377" r:id="rId41"/>
    <p:sldId id="379" r:id="rId42"/>
    <p:sldId id="378" r:id="rId43"/>
    <p:sldId id="380" r:id="rId44"/>
  </p:sldIdLst>
  <p:sldSz cx="9144000" cy="6858000" type="screen4x3"/>
  <p:notesSz cx="6997700" cy="92837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CCFF"/>
    <a:srgbClr val="FF3300"/>
    <a:srgbClr val="333333"/>
    <a:srgbClr val="5F5F5F"/>
    <a:srgbClr val="990000"/>
    <a:srgbClr val="FF9933"/>
    <a:srgbClr val="FF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89" autoAdjust="0"/>
    <p:restoredTop sz="90773" autoAdjust="0"/>
  </p:normalViewPr>
  <p:slideViewPr>
    <p:cSldViewPr>
      <p:cViewPr varScale="1">
        <p:scale>
          <a:sx n="67" d="100"/>
          <a:sy n="67" d="100"/>
        </p:scale>
        <p:origin x="-132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5" tIns="46507" rIns="93015" bIns="46507" numCol="1" anchor="t" anchorCtr="0" compatLnSpc="1">
            <a:prstTxWarp prst="textNoShape">
              <a:avLst/>
            </a:prstTxWarp>
          </a:bodyPr>
          <a:lstStyle>
            <a:lvl1pPr defTabSz="930275">
              <a:defRPr sz="1200"/>
            </a:lvl1pPr>
          </a:lstStyle>
          <a:p>
            <a:pPr>
              <a:defRPr/>
            </a:pPr>
            <a:endParaRPr lang="en-US"/>
          </a:p>
        </p:txBody>
      </p:sp>
      <p:sp>
        <p:nvSpPr>
          <p:cNvPr id="4099" name="Rectangle 3"/>
          <p:cNvSpPr>
            <a:spLocks noGrp="1" noChangeArrowheads="1"/>
          </p:cNvSpPr>
          <p:nvPr>
            <p:ph type="dt" sz="quarter" idx="1"/>
          </p:nvPr>
        </p:nvSpPr>
        <p:spPr bwMode="auto">
          <a:xfrm>
            <a:off x="3965575" y="0"/>
            <a:ext cx="30321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5" tIns="46507" rIns="93015" bIns="46507" numCol="1" anchor="t" anchorCtr="0" compatLnSpc="1">
            <a:prstTxWarp prst="textNoShape">
              <a:avLst/>
            </a:prstTxWarp>
          </a:bodyPr>
          <a:lstStyle>
            <a:lvl1pPr algn="r" defTabSz="930275">
              <a:defRPr sz="1200"/>
            </a:lvl1pPr>
          </a:lstStyle>
          <a:p>
            <a:pPr>
              <a:defRPr/>
            </a:pPr>
            <a:endParaRPr lang="en-US"/>
          </a:p>
        </p:txBody>
      </p:sp>
      <p:sp>
        <p:nvSpPr>
          <p:cNvPr id="4100" name="Rectangle 4"/>
          <p:cNvSpPr>
            <a:spLocks noGrp="1" noChangeArrowheads="1"/>
          </p:cNvSpPr>
          <p:nvPr>
            <p:ph type="ftr" sz="quarter" idx="2"/>
          </p:nvPr>
        </p:nvSpPr>
        <p:spPr bwMode="auto">
          <a:xfrm>
            <a:off x="0" y="8818563"/>
            <a:ext cx="30321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5" tIns="46507" rIns="93015" bIns="46507" numCol="1" anchor="b" anchorCtr="0" compatLnSpc="1">
            <a:prstTxWarp prst="textNoShape">
              <a:avLst/>
            </a:prstTxWarp>
          </a:bodyPr>
          <a:lstStyle>
            <a:lvl1pPr defTabSz="930275">
              <a:defRPr sz="1200"/>
            </a:lvl1pPr>
          </a:lstStyle>
          <a:p>
            <a:pPr>
              <a:defRPr/>
            </a:pPr>
            <a:endParaRPr lang="en-US"/>
          </a:p>
        </p:txBody>
      </p:sp>
      <p:sp>
        <p:nvSpPr>
          <p:cNvPr id="4101" name="Rectangle 5"/>
          <p:cNvSpPr>
            <a:spLocks noGrp="1" noChangeArrowheads="1"/>
          </p:cNvSpPr>
          <p:nvPr>
            <p:ph type="sldNum" sz="quarter" idx="3"/>
          </p:nvPr>
        </p:nvSpPr>
        <p:spPr bwMode="auto">
          <a:xfrm>
            <a:off x="3965575" y="8818563"/>
            <a:ext cx="30321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5" tIns="46507" rIns="93015" bIns="46507" numCol="1" anchor="b" anchorCtr="0" compatLnSpc="1">
            <a:prstTxWarp prst="textNoShape">
              <a:avLst/>
            </a:prstTxWarp>
          </a:bodyPr>
          <a:lstStyle>
            <a:lvl1pPr algn="r" defTabSz="930275">
              <a:defRPr sz="1200"/>
            </a:lvl1pPr>
          </a:lstStyle>
          <a:p>
            <a:pPr>
              <a:defRPr/>
            </a:pPr>
            <a:fld id="{FCD69459-8A8A-4657-98F6-76C415E516F8}" type="slidenum">
              <a:rPr lang="en-US"/>
              <a:pPr>
                <a:defRPr/>
              </a:pPr>
              <a:t>‹#›</a:t>
            </a:fld>
            <a:endParaRPr lang="en-US"/>
          </a:p>
        </p:txBody>
      </p:sp>
    </p:spTree>
    <p:extLst>
      <p:ext uri="{BB962C8B-B14F-4D97-AF65-F5344CB8AC3E}">
        <p14:creationId xmlns:p14="http://schemas.microsoft.com/office/powerpoint/2010/main" val="2003661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416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2" tIns="45812" rIns="91622" bIns="45812" numCol="1" anchor="t" anchorCtr="0" compatLnSpc="1">
            <a:prstTxWarp prst="textNoShape">
              <a:avLst/>
            </a:prstTxWarp>
          </a:bodyPr>
          <a:lstStyle>
            <a:lvl1pPr>
              <a:defRPr sz="1200"/>
            </a:lvl1pPr>
          </a:lstStyle>
          <a:p>
            <a:pPr>
              <a:defRPr/>
            </a:pPr>
            <a:endParaRPr lang="en-US"/>
          </a:p>
        </p:txBody>
      </p:sp>
      <p:sp>
        <p:nvSpPr>
          <p:cNvPr id="39939" name="Rectangle 3"/>
          <p:cNvSpPr>
            <a:spLocks noGrp="1" noChangeArrowheads="1"/>
          </p:cNvSpPr>
          <p:nvPr>
            <p:ph type="dt" idx="1"/>
          </p:nvPr>
        </p:nvSpPr>
        <p:spPr bwMode="auto">
          <a:xfrm>
            <a:off x="3956050" y="0"/>
            <a:ext cx="30416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2" tIns="45812" rIns="91622" bIns="45812"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50938" y="688975"/>
            <a:ext cx="4697412" cy="35226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911225" y="4441825"/>
            <a:ext cx="5175250"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2" tIns="45812" rIns="91622" bIns="458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807450"/>
            <a:ext cx="30416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2" tIns="45812" rIns="91622" bIns="45812" numCol="1" anchor="b" anchorCtr="0" compatLnSpc="1">
            <a:prstTxWarp prst="textNoShape">
              <a:avLst/>
            </a:prstTxWarp>
          </a:bodyPr>
          <a:lstStyle>
            <a:lvl1pPr>
              <a:defRPr sz="1200"/>
            </a:lvl1pPr>
          </a:lstStyle>
          <a:p>
            <a:pPr>
              <a:defRPr/>
            </a:pPr>
            <a:endParaRPr lang="en-US"/>
          </a:p>
        </p:txBody>
      </p:sp>
      <p:sp>
        <p:nvSpPr>
          <p:cNvPr id="39943" name="Rectangle 7"/>
          <p:cNvSpPr>
            <a:spLocks noGrp="1" noChangeArrowheads="1"/>
          </p:cNvSpPr>
          <p:nvPr>
            <p:ph type="sldNum" sz="quarter" idx="5"/>
          </p:nvPr>
        </p:nvSpPr>
        <p:spPr bwMode="auto">
          <a:xfrm>
            <a:off x="3956050" y="8807450"/>
            <a:ext cx="30416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2" tIns="45812" rIns="91622" bIns="45812" numCol="1" anchor="b" anchorCtr="0" compatLnSpc="1">
            <a:prstTxWarp prst="textNoShape">
              <a:avLst/>
            </a:prstTxWarp>
          </a:bodyPr>
          <a:lstStyle>
            <a:lvl1pPr algn="r">
              <a:defRPr sz="1200"/>
            </a:lvl1pPr>
          </a:lstStyle>
          <a:p>
            <a:pPr>
              <a:defRPr/>
            </a:pPr>
            <a:fld id="{C1202B3E-BF7E-4C53-8973-0BF5DB09AB87}" type="slidenum">
              <a:rPr lang="en-US"/>
              <a:pPr>
                <a:defRPr/>
              </a:pPr>
              <a:t>‹#›</a:t>
            </a:fld>
            <a:endParaRPr lang="en-US"/>
          </a:p>
        </p:txBody>
      </p:sp>
    </p:spTree>
    <p:extLst>
      <p:ext uri="{BB962C8B-B14F-4D97-AF65-F5344CB8AC3E}">
        <p14:creationId xmlns:p14="http://schemas.microsoft.com/office/powerpoint/2010/main" val="4017779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7098669-6477-45D1-9E55-2ADA677B539B}" type="slidenum">
              <a:rPr lang="en-US" altLang="en-US" smtClean="0"/>
              <a:pPr eaLnBrk="1" hangingPunct="1">
                <a:spcBef>
                  <a:spcPct val="0"/>
                </a:spcBef>
              </a:pPr>
              <a:t>2</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smtClean="0">
                <a:latin typeface="AdvTT182ff89e"/>
              </a:rPr>
              <a:t>Two independent analyses of surface current:  </a:t>
            </a:r>
          </a:p>
          <a:p>
            <a:pPr eaLnBrk="1" hangingPunct="1"/>
            <a:r>
              <a:rPr lang="en-US" altLang="en-US" smtClean="0">
                <a:latin typeface="AdvTT182ff89e"/>
              </a:rPr>
              <a:t>1) Ocean Surface Current Analysis </a:t>
            </a:r>
            <a:r>
              <a:rPr lang="en-US" altLang="en-US" smtClean="0">
                <a:latin typeface="AdvTT182ff89e+20"/>
              </a:rPr>
              <a:t>– </a:t>
            </a:r>
            <a:r>
              <a:rPr lang="en-US" altLang="en-US" smtClean="0">
                <a:latin typeface="AdvTT182ff89e"/>
              </a:rPr>
              <a:t>realtime (OSCAR) of </a:t>
            </a:r>
            <a:r>
              <a:rPr lang="en-US" altLang="en-US" smtClean="0">
                <a:latin typeface="AdvTT73b978ed.I"/>
              </a:rPr>
              <a:t>Bonjean and Lagerloef </a:t>
            </a:r>
            <a:r>
              <a:rPr lang="en-US" altLang="en-US" smtClean="0">
                <a:latin typeface="AdvTT182ff89e"/>
              </a:rPr>
              <a:t>[2002]. This analysis is based on combining geostrophic currents computed from satellite</a:t>
            </a:r>
          </a:p>
          <a:p>
            <a:pPr eaLnBrk="1" hangingPunct="1"/>
            <a:r>
              <a:rPr lang="en-US" altLang="en-US" smtClean="0">
                <a:latin typeface="AdvTT182ff89e"/>
              </a:rPr>
              <a:t>altimetry with ageostrophic currents computed from the surface wind stress. </a:t>
            </a:r>
          </a:p>
          <a:p>
            <a:pPr eaLnBrk="1" hangingPunct="1"/>
            <a:r>
              <a:rPr lang="en-US" altLang="en-US" smtClean="0">
                <a:latin typeface="AdvTT182ff89e"/>
              </a:rPr>
              <a:t>2) The Simple Ocean Data Assimilation (SODA) 2.2.4 reanalysis of </a:t>
            </a:r>
            <a:r>
              <a:rPr lang="en-US" altLang="en-US" smtClean="0">
                <a:latin typeface="AdvTT73b978ed.I"/>
              </a:rPr>
              <a:t>Carton and Giese </a:t>
            </a:r>
            <a:r>
              <a:rPr lang="en-US" altLang="en-US" smtClean="0">
                <a:latin typeface="AdvTT182ff89e"/>
              </a:rPr>
              <a:t>[2008] which uses data assimilation to ingest historical hydrographic information and SST into a meteorologically forced ocean general circulation model.</a:t>
            </a:r>
          </a:p>
          <a:p>
            <a:pPr eaLnBrk="1" hangingPunct="1"/>
            <a:r>
              <a:rPr lang="en-US" altLang="en-US" smtClean="0">
                <a:latin typeface="AdvTT182ff89e"/>
              </a:rPr>
              <a:t>NOTE that the suspicious low-frequency variations were independently identified by Semyon Grodsky and Marie-helene Rio.</a:t>
            </a:r>
            <a:endParaRPr lang="en-US" altLang="en-US" smtClean="0">
              <a:latin typeface="AdvTTf331adb4.B"/>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smtClean="0"/>
              <a:t>NEC: impinges on islands, creates NHRC and accelerated jet of NEC at ~18N.  West of islands, instantaneous ocean flow is dominated by energetic cyclonic and anticyclonic eddies.</a:t>
            </a:r>
          </a:p>
        </p:txBody>
      </p:sp>
      <p:sp>
        <p:nvSpPr>
          <p:cNvPr id="481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1E473C7-0F9C-47A8-8DED-8F5E1668B4F7}"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altLang="en-US" smtClean="0"/>
              <a:t>Islands extend above </a:t>
            </a:r>
          </a:p>
        </p:txBody>
      </p:sp>
      <p:sp>
        <p:nvSpPr>
          <p:cNvPr id="49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E5EE1DF-4CD8-4C4E-9190-C2704C204AFE}" type="slidenum">
              <a:rPr lang="en-US" altLang="en-US" smtClean="0"/>
              <a:pPr eaLnBrk="1" hangingPunct="1">
                <a:spcBef>
                  <a:spcPct val="0"/>
                </a:spcBef>
              </a:pPr>
              <a:t>26</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C5820-E076-4334-9E26-1296D2406135}" type="slidenum">
              <a:rPr lang="en-US"/>
              <a:pPr>
                <a:defRPr/>
              </a:pPr>
              <a:t>‹#›</a:t>
            </a:fld>
            <a:endParaRPr lang="en-US"/>
          </a:p>
        </p:txBody>
      </p:sp>
    </p:spTree>
    <p:extLst>
      <p:ext uri="{BB962C8B-B14F-4D97-AF65-F5344CB8AC3E}">
        <p14:creationId xmlns:p14="http://schemas.microsoft.com/office/powerpoint/2010/main" val="77748355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8D174E-6BDA-4C38-AD94-071218D91827}" type="slidenum">
              <a:rPr lang="en-US"/>
              <a:pPr>
                <a:defRPr/>
              </a:pPr>
              <a:t>‹#›</a:t>
            </a:fld>
            <a:endParaRPr lang="en-US"/>
          </a:p>
        </p:txBody>
      </p:sp>
    </p:spTree>
    <p:extLst>
      <p:ext uri="{BB962C8B-B14F-4D97-AF65-F5344CB8AC3E}">
        <p14:creationId xmlns:p14="http://schemas.microsoft.com/office/powerpoint/2010/main" val="196933278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E3A22-8B7A-4DB2-A8F9-12FB9141357C}" type="slidenum">
              <a:rPr lang="en-US"/>
              <a:pPr>
                <a:defRPr/>
              </a:pPr>
              <a:t>‹#›</a:t>
            </a:fld>
            <a:endParaRPr lang="en-US"/>
          </a:p>
        </p:txBody>
      </p:sp>
    </p:spTree>
    <p:extLst>
      <p:ext uri="{BB962C8B-B14F-4D97-AF65-F5344CB8AC3E}">
        <p14:creationId xmlns:p14="http://schemas.microsoft.com/office/powerpoint/2010/main" val="27539333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8D92EC-1B17-4369-BF0C-95E1F73FA4CA}" type="slidenum">
              <a:rPr lang="en-US"/>
              <a:pPr>
                <a:defRPr/>
              </a:pPr>
              <a:t>‹#›</a:t>
            </a:fld>
            <a:endParaRPr lang="en-US"/>
          </a:p>
        </p:txBody>
      </p:sp>
    </p:spTree>
    <p:extLst>
      <p:ext uri="{BB962C8B-B14F-4D97-AF65-F5344CB8AC3E}">
        <p14:creationId xmlns:p14="http://schemas.microsoft.com/office/powerpoint/2010/main" val="415351575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74236-0B3E-4B8C-9B3F-7FC44F0A67A0}" type="slidenum">
              <a:rPr lang="en-US"/>
              <a:pPr>
                <a:defRPr/>
              </a:pPr>
              <a:t>‹#›</a:t>
            </a:fld>
            <a:endParaRPr lang="en-US"/>
          </a:p>
        </p:txBody>
      </p:sp>
    </p:spTree>
    <p:extLst>
      <p:ext uri="{BB962C8B-B14F-4D97-AF65-F5344CB8AC3E}">
        <p14:creationId xmlns:p14="http://schemas.microsoft.com/office/powerpoint/2010/main" val="5576348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720DC-94B1-4AFB-A269-946AF8C851A6}" type="slidenum">
              <a:rPr lang="en-US"/>
              <a:pPr>
                <a:defRPr/>
              </a:pPr>
              <a:t>‹#›</a:t>
            </a:fld>
            <a:endParaRPr lang="en-US"/>
          </a:p>
        </p:txBody>
      </p:sp>
    </p:spTree>
    <p:extLst>
      <p:ext uri="{BB962C8B-B14F-4D97-AF65-F5344CB8AC3E}">
        <p14:creationId xmlns:p14="http://schemas.microsoft.com/office/powerpoint/2010/main" val="207264657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404F7C-721B-4B2D-8DCB-A746DA3A7070}" type="slidenum">
              <a:rPr lang="en-US"/>
              <a:pPr>
                <a:defRPr/>
              </a:pPr>
              <a:t>‹#›</a:t>
            </a:fld>
            <a:endParaRPr lang="en-US"/>
          </a:p>
        </p:txBody>
      </p:sp>
    </p:spTree>
    <p:extLst>
      <p:ext uri="{BB962C8B-B14F-4D97-AF65-F5344CB8AC3E}">
        <p14:creationId xmlns:p14="http://schemas.microsoft.com/office/powerpoint/2010/main" val="361123883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5CCBDD9-F867-4615-977E-014DAFA9C2A4}" type="slidenum">
              <a:rPr lang="en-US"/>
              <a:pPr>
                <a:defRPr/>
              </a:pPr>
              <a:t>‹#›</a:t>
            </a:fld>
            <a:endParaRPr lang="en-US"/>
          </a:p>
        </p:txBody>
      </p:sp>
    </p:spTree>
    <p:extLst>
      <p:ext uri="{BB962C8B-B14F-4D97-AF65-F5344CB8AC3E}">
        <p14:creationId xmlns:p14="http://schemas.microsoft.com/office/powerpoint/2010/main" val="278602859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01E6A6-F4FA-4FE0-B9E8-5EE43762908D}" type="slidenum">
              <a:rPr lang="en-US"/>
              <a:pPr>
                <a:defRPr/>
              </a:pPr>
              <a:t>‹#›</a:t>
            </a:fld>
            <a:endParaRPr lang="en-US"/>
          </a:p>
        </p:txBody>
      </p:sp>
    </p:spTree>
    <p:extLst>
      <p:ext uri="{BB962C8B-B14F-4D97-AF65-F5344CB8AC3E}">
        <p14:creationId xmlns:p14="http://schemas.microsoft.com/office/powerpoint/2010/main" val="247859662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5E104E-D3A9-481D-B6E1-3A66CB9966A9}" type="slidenum">
              <a:rPr lang="en-US"/>
              <a:pPr>
                <a:defRPr/>
              </a:pPr>
              <a:t>‹#›</a:t>
            </a:fld>
            <a:endParaRPr lang="en-US"/>
          </a:p>
        </p:txBody>
      </p:sp>
    </p:spTree>
    <p:extLst>
      <p:ext uri="{BB962C8B-B14F-4D97-AF65-F5344CB8AC3E}">
        <p14:creationId xmlns:p14="http://schemas.microsoft.com/office/powerpoint/2010/main" val="73536227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DC23FE-B363-4908-BB10-7EC450939F9B}" type="slidenum">
              <a:rPr lang="en-US"/>
              <a:pPr>
                <a:defRPr/>
              </a:pPr>
              <a:t>‹#›</a:t>
            </a:fld>
            <a:endParaRPr lang="en-US"/>
          </a:p>
        </p:txBody>
      </p:sp>
    </p:spTree>
    <p:extLst>
      <p:ext uri="{BB962C8B-B14F-4D97-AF65-F5344CB8AC3E}">
        <p14:creationId xmlns:p14="http://schemas.microsoft.com/office/powerpoint/2010/main" val="86146237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8CFEBD4-7A43-4DB4-B3CF-4F87E4338A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6200" y="19050"/>
            <a:ext cx="9067800" cy="1143000"/>
          </a:xfrm>
          <a:effectLst>
            <a:outerShdw dist="35921" dir="2700000" algn="ctr" rotWithShape="0">
              <a:schemeClr val="bg1"/>
            </a:outerShdw>
          </a:effectLst>
        </p:spPr>
        <p:txBody>
          <a:bodyPr/>
          <a:lstStyle/>
          <a:p>
            <a:pPr eaLnBrk="1" hangingPunct="1"/>
            <a:r>
              <a:rPr lang="en-US" altLang="en-US" sz="3600" smtClean="0"/>
              <a:t>A new global surface current climatology, with application to the Hawaiian Island region</a:t>
            </a:r>
          </a:p>
        </p:txBody>
      </p:sp>
      <p:grpSp>
        <p:nvGrpSpPr>
          <p:cNvPr id="2051" name="Group 3"/>
          <p:cNvGrpSpPr>
            <a:grpSpLocks/>
          </p:cNvGrpSpPr>
          <p:nvPr/>
        </p:nvGrpSpPr>
        <p:grpSpPr bwMode="auto">
          <a:xfrm>
            <a:off x="2014538" y="1316038"/>
            <a:ext cx="5222875" cy="955675"/>
            <a:chOff x="1242" y="2908"/>
            <a:chExt cx="3289" cy="601"/>
          </a:xfrm>
        </p:grpSpPr>
        <p:sp>
          <p:nvSpPr>
            <p:cNvPr id="269316" name="Text Box 4" descr="Parchment"/>
            <p:cNvSpPr txBox="1">
              <a:spLocks noChangeArrowheads="1"/>
            </p:cNvSpPr>
            <p:nvPr/>
          </p:nvSpPr>
          <p:spPr bwMode="auto">
            <a:xfrm>
              <a:off x="1753" y="2908"/>
              <a:ext cx="2253" cy="601"/>
            </a:xfrm>
            <a:prstGeom prst="rect">
              <a:avLst/>
            </a:prstGeom>
            <a:blipFill dpi="0" rotWithShape="0">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3200" dirty="0">
                  <a:effectLst>
                    <a:outerShdw blurRad="38100" dist="38100" dir="2700000" algn="tl">
                      <a:srgbClr val="FFFFFF"/>
                    </a:outerShdw>
                  </a:effectLst>
                </a:rPr>
                <a:t>Rick Lumpkin</a:t>
              </a:r>
            </a:p>
            <a:p>
              <a:pPr algn="ctr">
                <a:defRPr/>
              </a:pPr>
              <a:r>
                <a:rPr lang="en-US" dirty="0">
                  <a:effectLst>
                    <a:outerShdw blurRad="38100" dist="38100" dir="2700000" algn="tl">
                      <a:srgbClr val="FFFFFF"/>
                    </a:outerShdw>
                  </a:effectLst>
                </a:rPr>
                <a:t>(Rick.Lumpkin@noaa.gov)</a:t>
              </a:r>
              <a:endParaRPr lang="en-US" b="1" dirty="0"/>
            </a:p>
          </p:txBody>
        </p:sp>
        <p:pic>
          <p:nvPicPr>
            <p:cNvPr id="2054" name="Picture 5" descr="C:\Documents and Settings\lumpkin.AOML\My Documents\My Pictures\logos\aoml paste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1" y="2921"/>
              <a:ext cx="43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descr="C:\Documents and Settings\lumpkin.AOML\My Documents\My Pictures\logos\noaa logo.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 y="2931"/>
              <a:ext cx="432"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7175" y="2568575"/>
            <a:ext cx="6034088"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0" y="1038225"/>
            <a:ext cx="7772400" cy="1143000"/>
          </a:xfrm>
        </p:spPr>
        <p:txBody>
          <a:bodyPr/>
          <a:lstStyle/>
          <a:p>
            <a:endParaRPr lang="en-US" altLang="en-US" smtClean="0"/>
          </a:p>
        </p:txBody>
      </p:sp>
      <p:sp>
        <p:nvSpPr>
          <p:cNvPr id="11267" name="TextBox 2"/>
          <p:cNvSpPr txBox="1">
            <a:spLocks noChangeArrowheads="1"/>
          </p:cNvSpPr>
          <p:nvPr/>
        </p:nvSpPr>
        <p:spPr bwMode="auto">
          <a:xfrm>
            <a:off x="152400" y="4267200"/>
            <a:ext cx="29035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a:t>Top</a:t>
            </a:r>
            <a:r>
              <a:rPr lang="en-US" altLang="en-US" sz="2400"/>
              <a:t>: eddy AC94c in AVHRR imagery.  </a:t>
            </a:r>
            <a:r>
              <a:rPr lang="en-US" altLang="en-US" sz="2400" b="1"/>
              <a:t>Right</a:t>
            </a:r>
            <a:r>
              <a:rPr lang="en-US" altLang="en-US" sz="2400"/>
              <a:t>: altimetric passes in frame of reference moving with AC94c.</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938" y="1143000"/>
            <a:ext cx="615315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269" name="Group 4"/>
          <p:cNvGrpSpPr>
            <a:grpSpLocks/>
          </p:cNvGrpSpPr>
          <p:nvPr/>
        </p:nvGrpSpPr>
        <p:grpSpPr bwMode="auto">
          <a:xfrm>
            <a:off x="-9525" y="1143000"/>
            <a:ext cx="3152775" cy="2943225"/>
            <a:chOff x="-9525" y="1895475"/>
            <a:chExt cx="3152775" cy="2943225"/>
          </a:xfrm>
        </p:grpSpPr>
        <p:pic>
          <p:nvPicPr>
            <p:cNvPr id="112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895475"/>
              <a:ext cx="315277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90800" y="2209800"/>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270" name="TextBox 2"/>
          <p:cNvSpPr txBox="1">
            <a:spLocks noChangeArrowheads="1"/>
          </p:cNvSpPr>
          <p:nvPr/>
        </p:nvSpPr>
        <p:spPr bwMode="auto">
          <a:xfrm>
            <a:off x="4648200" y="6519863"/>
            <a:ext cx="4314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600"/>
              <a:t>Lumpkin (1998)</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7625"/>
            <a:ext cx="5367338"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TextBox 2"/>
          <p:cNvSpPr txBox="1">
            <a:spLocks noChangeArrowheads="1"/>
          </p:cNvSpPr>
          <p:nvPr/>
        </p:nvSpPr>
        <p:spPr bwMode="auto">
          <a:xfrm>
            <a:off x="6738938" y="5138738"/>
            <a:ext cx="1676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Lumpkin (1998)</a:t>
            </a:r>
          </a:p>
        </p:txBody>
      </p:sp>
      <p:sp>
        <p:nvSpPr>
          <p:cNvPr id="12293" name="TextBox 5"/>
          <p:cNvSpPr txBox="1">
            <a:spLocks noChangeArrowheads="1"/>
          </p:cNvSpPr>
          <p:nvPr/>
        </p:nvSpPr>
        <p:spPr bwMode="auto">
          <a:xfrm>
            <a:off x="195263" y="54864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a:t>Top</a:t>
            </a:r>
            <a:r>
              <a:rPr lang="en-US" altLang="en-US" sz="2400"/>
              <a:t>: mean fraction of subinertial variance into CCW (blue) and CW (red) motion, with paths of cyclonic (blue) and anticyclonic (red) eddies tracked by drifters.  </a:t>
            </a:r>
            <a:r>
              <a:rPr lang="en-US" altLang="en-US" sz="2400" b="1"/>
              <a:t>Bottom</a:t>
            </a:r>
            <a:r>
              <a:rPr lang="en-US" altLang="en-US" sz="2400"/>
              <a:t>: time-mean currents from drifters.</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0" y="152400"/>
            <a:ext cx="7772400" cy="1143000"/>
          </a:xfrm>
        </p:spPr>
        <p:txBody>
          <a:bodyPr/>
          <a:lstStyle/>
          <a:p>
            <a:r>
              <a:rPr lang="en-US" altLang="en-US" smtClean="0"/>
              <a:t>The Hawaiian Lee Countercurrent (HLCC)</a:t>
            </a:r>
          </a:p>
        </p:txBody>
      </p:sp>
      <p:sp>
        <p:nvSpPr>
          <p:cNvPr id="13315" name="TextBox 8"/>
          <p:cNvSpPr txBox="1">
            <a:spLocks noChangeArrowheads="1"/>
          </p:cNvSpPr>
          <p:nvPr/>
        </p:nvSpPr>
        <p:spPr bwMode="auto">
          <a:xfrm>
            <a:off x="280988" y="55626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First reported in grey literature from early drifter observations (Flament, 1993, 1994).  First documented in peer-reviewed literature by Qiu et al. (1997).  Extent: </a:t>
            </a:r>
            <a:r>
              <a:rPr lang="en-US" altLang="en-US" sz="2400" b="1"/>
              <a:t>157—168°W, 19—20°N</a:t>
            </a:r>
            <a:r>
              <a:rPr lang="en-US" altLang="en-US" sz="2400"/>
              <a:t>.</a:t>
            </a:r>
          </a:p>
        </p:txBody>
      </p:sp>
      <p:pic>
        <p:nvPicPr>
          <p:cNvPr id="133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113" y="1484313"/>
            <a:ext cx="4756150" cy="407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200400" y="3257550"/>
            <a:ext cx="2133600" cy="314325"/>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8" name="TextBox 2"/>
          <p:cNvSpPr txBox="1">
            <a:spLocks noChangeArrowheads="1"/>
          </p:cNvSpPr>
          <p:nvPr/>
        </p:nvSpPr>
        <p:spPr bwMode="auto">
          <a:xfrm>
            <a:off x="6967538" y="4826000"/>
            <a:ext cx="2157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Qiu, Koh, Lumpkin and Flament (1997)</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381000"/>
            <a:ext cx="8534400" cy="838200"/>
          </a:xfrm>
        </p:spPr>
        <p:txBody>
          <a:bodyPr/>
          <a:lstStyle/>
          <a:p>
            <a:r>
              <a:rPr lang="en-US" altLang="en-US" sz="4000" smtClean="0"/>
              <a:t>What is the zonal extent of the HLCC?</a:t>
            </a:r>
          </a:p>
        </p:txBody>
      </p:sp>
      <p:sp>
        <p:nvSpPr>
          <p:cNvPr id="14339" name="TextBox 2"/>
          <p:cNvSpPr txBox="1">
            <a:spLocks noChangeArrowheads="1"/>
          </p:cNvSpPr>
          <p:nvPr/>
        </p:nvSpPr>
        <p:spPr bwMode="auto">
          <a:xfrm>
            <a:off x="304800" y="1447800"/>
            <a:ext cx="8534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Qiu et al. (1997), Lumpkin (1998):  </a:t>
            </a:r>
            <a:r>
              <a:rPr lang="en-US" altLang="en-US" sz="2400" b="1"/>
              <a:t>157°W—168°W.</a:t>
            </a:r>
          </a:p>
          <a:p>
            <a:pPr eaLnBrk="1" hangingPunct="1">
              <a:spcBef>
                <a:spcPct val="0"/>
              </a:spcBef>
              <a:buFontTx/>
              <a:buNone/>
            </a:pPr>
            <a:r>
              <a:rPr lang="en-US" altLang="en-US" sz="2400" b="1"/>
              <a:t>	</a:t>
            </a:r>
            <a:r>
              <a:rPr lang="en-US" altLang="en-US" sz="2400" i="1"/>
              <a:t>Drifter data through 1997 </a:t>
            </a:r>
            <a:r>
              <a:rPr lang="en-US" altLang="en-US" sz="2400" i="1">
                <a:sym typeface="Symbol" pitchFamily="18" charset="2"/>
              </a:rPr>
              <a:t></a:t>
            </a:r>
            <a:r>
              <a:rPr lang="en-US" altLang="en-US" sz="2400" i="1"/>
              <a:t> simple bin averaging.</a:t>
            </a:r>
          </a:p>
          <a:p>
            <a:pPr eaLnBrk="1" hangingPunct="1">
              <a:spcBef>
                <a:spcPct val="0"/>
              </a:spcBef>
              <a:buFontTx/>
              <a:buNone/>
            </a:pPr>
            <a:endParaRPr lang="en-US" altLang="en-US" sz="2400"/>
          </a:p>
          <a:p>
            <a:pPr eaLnBrk="1" hangingPunct="1">
              <a:spcBef>
                <a:spcPct val="0"/>
              </a:spcBef>
              <a:buFontTx/>
              <a:buNone/>
            </a:pPr>
            <a:r>
              <a:rPr lang="en-US" altLang="en-US" sz="2400"/>
              <a:t>Xie et al. (2001):   Hawaiian Islands to Asian coast (!)</a:t>
            </a:r>
          </a:p>
          <a:p>
            <a:pPr eaLnBrk="1" hangingPunct="1">
              <a:spcBef>
                <a:spcPct val="0"/>
              </a:spcBef>
              <a:buFontTx/>
              <a:buNone/>
            </a:pPr>
            <a:r>
              <a:rPr lang="en-US" altLang="en-US" sz="2400"/>
              <a:t>	</a:t>
            </a:r>
            <a:r>
              <a:rPr lang="en-US" altLang="en-US" sz="2400" i="1"/>
              <a:t>1½ layer model, primitive equation model.</a:t>
            </a:r>
          </a:p>
          <a:p>
            <a:pPr eaLnBrk="1" hangingPunct="1">
              <a:spcBef>
                <a:spcPct val="0"/>
              </a:spcBef>
              <a:buFontTx/>
              <a:buNone/>
            </a:pPr>
            <a:endParaRPr lang="en-US" altLang="en-US" sz="2400" i="1"/>
          </a:p>
          <a:p>
            <a:pPr eaLnBrk="1" hangingPunct="1">
              <a:spcBef>
                <a:spcPct val="0"/>
              </a:spcBef>
              <a:buFontTx/>
              <a:buNone/>
            </a:pPr>
            <a:r>
              <a:rPr lang="en-US" altLang="en-US" sz="2400"/>
              <a:t>Kobashi and Kawamura (2002): “just west of Hawaii” to </a:t>
            </a:r>
            <a:r>
              <a:rPr lang="en-US" altLang="en-US" sz="2400" b="1"/>
              <a:t>150°E.</a:t>
            </a:r>
            <a:endParaRPr lang="en-US" altLang="en-US" sz="2400"/>
          </a:p>
          <a:p>
            <a:pPr eaLnBrk="1" hangingPunct="1">
              <a:spcBef>
                <a:spcPct val="0"/>
              </a:spcBef>
              <a:buFontTx/>
              <a:buNone/>
            </a:pPr>
            <a:r>
              <a:rPr lang="en-US" altLang="en-US" sz="2400" i="1"/>
              <a:t>	CTD, XBT casts </a:t>
            </a:r>
            <a:r>
              <a:rPr lang="en-US" altLang="en-US" sz="2400" i="1">
                <a:sym typeface="Symbol" pitchFamily="18" charset="2"/>
              </a:rPr>
              <a:t></a:t>
            </a:r>
            <a:r>
              <a:rPr lang="en-US" altLang="en-US" sz="2400" i="1"/>
              <a:t>  gridded monthly T, S; OI smoothed.</a:t>
            </a:r>
          </a:p>
          <a:p>
            <a:pPr eaLnBrk="1" hangingPunct="1">
              <a:spcBef>
                <a:spcPct val="0"/>
              </a:spcBef>
              <a:buFontTx/>
              <a:buNone/>
            </a:pPr>
            <a:endParaRPr lang="en-US" altLang="en-US" sz="2400"/>
          </a:p>
          <a:p>
            <a:pPr eaLnBrk="1" hangingPunct="1">
              <a:spcBef>
                <a:spcPct val="0"/>
              </a:spcBef>
              <a:buFontTx/>
              <a:buNone/>
            </a:pPr>
            <a:r>
              <a:rPr lang="en-US" altLang="en-US" sz="2400"/>
              <a:t>Yu et al. (2003): </a:t>
            </a:r>
            <a:r>
              <a:rPr lang="en-US" altLang="en-US" sz="2400" b="1"/>
              <a:t>158°W—172°W.</a:t>
            </a:r>
          </a:p>
          <a:p>
            <a:pPr eaLnBrk="1" hangingPunct="1">
              <a:spcBef>
                <a:spcPct val="0"/>
              </a:spcBef>
              <a:buFontTx/>
              <a:buNone/>
            </a:pPr>
            <a:r>
              <a:rPr lang="en-US" altLang="en-US" sz="2400" b="1"/>
              <a:t>	</a:t>
            </a:r>
            <a:r>
              <a:rPr lang="en-US" altLang="en-US" sz="2400" i="1"/>
              <a:t>Drifter data through 1999 </a:t>
            </a:r>
            <a:r>
              <a:rPr lang="en-US" altLang="en-US" sz="2400" i="1">
                <a:sym typeface="Symbol" pitchFamily="18" charset="2"/>
              </a:rPr>
              <a:t></a:t>
            </a:r>
            <a:r>
              <a:rPr lang="en-US" altLang="en-US" sz="2400" i="1"/>
              <a:t>  simple bin averaging.</a:t>
            </a:r>
          </a:p>
          <a:p>
            <a:pPr eaLnBrk="1" hangingPunct="1">
              <a:spcBef>
                <a:spcPct val="0"/>
              </a:spcBef>
              <a:buFontTx/>
              <a:buNone/>
            </a:pPr>
            <a:r>
              <a:rPr lang="en-US" altLang="en-US" sz="2400" i="1"/>
              <a:t>		   </a:t>
            </a:r>
            <a:r>
              <a:rPr lang="en-US" altLang="en-US" sz="2400" b="1"/>
              <a:t>158°W—175°W.</a:t>
            </a:r>
          </a:p>
          <a:p>
            <a:pPr eaLnBrk="1" hangingPunct="1">
              <a:spcBef>
                <a:spcPct val="0"/>
              </a:spcBef>
              <a:buFontTx/>
              <a:buNone/>
            </a:pPr>
            <a:r>
              <a:rPr lang="en-US" altLang="en-US" sz="2400" b="1" i="1"/>
              <a:t>	</a:t>
            </a:r>
            <a:r>
              <a:rPr lang="en-US" altLang="en-US" sz="2400" i="1"/>
              <a:t>2½ layer model.  BC instability limits western extent.  </a:t>
            </a:r>
          </a:p>
          <a:p>
            <a:pPr eaLnBrk="1" hangingPunct="1">
              <a:spcBef>
                <a:spcPct val="0"/>
              </a:spcBef>
              <a:buFontTx/>
              <a:buNone/>
            </a:pPr>
            <a:r>
              <a:rPr lang="en-US" altLang="en-US" sz="2400" i="1"/>
              <a:t>	Noted that zonal extent very sensitive to model resolution.</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19138" y="304800"/>
            <a:ext cx="7772400" cy="1143000"/>
          </a:xfrm>
        </p:spPr>
        <p:txBody>
          <a:bodyPr/>
          <a:lstStyle/>
          <a:p>
            <a:r>
              <a:rPr lang="en-US" altLang="en-US" sz="4000" smtClean="0"/>
              <a:t>Does the barotropic energy flux play a significant role in the HLCC?</a:t>
            </a:r>
          </a:p>
        </p:txBody>
      </p:sp>
      <p:sp>
        <p:nvSpPr>
          <p:cNvPr id="15363" name="TextBox 2"/>
          <p:cNvSpPr txBox="1">
            <a:spLocks noChangeArrowheads="1"/>
          </p:cNvSpPr>
          <p:nvPr/>
        </p:nvSpPr>
        <p:spPr bwMode="auto">
          <a:xfrm>
            <a:off x="338138" y="2057400"/>
            <a:ext cx="8534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Lumpkin (1998):  eddy-to-mean flux of 10</a:t>
            </a:r>
            <a:r>
              <a:rPr lang="en-US" altLang="en-US" sz="2400">
                <a:sym typeface="Symbol" pitchFamily="18" charset="2"/>
              </a:rPr>
              <a:t>8 W m</a:t>
            </a:r>
            <a:r>
              <a:rPr lang="en-US" altLang="en-US" sz="2400" baseline="30000">
                <a:sym typeface="Symbol" pitchFamily="18" charset="2"/>
              </a:rPr>
              <a:t>-3</a:t>
            </a:r>
            <a:r>
              <a:rPr lang="en-US" altLang="en-US" sz="2400">
                <a:sym typeface="Symbol" pitchFamily="18" charset="2"/>
              </a:rPr>
              <a:t> at 18—19</a:t>
            </a:r>
            <a:r>
              <a:rPr lang="en-US" altLang="en-US" sz="2400"/>
              <a:t>°</a:t>
            </a:r>
            <a:r>
              <a:rPr lang="en-US" altLang="en-US" sz="2400">
                <a:sym typeface="Symbol" pitchFamily="18" charset="2"/>
              </a:rPr>
              <a:t>N, averaged in the band 160—168</a:t>
            </a:r>
            <a:r>
              <a:rPr lang="en-US" altLang="en-US" sz="2400"/>
              <a:t>°</a:t>
            </a:r>
            <a:r>
              <a:rPr lang="en-US" altLang="en-US" sz="2400">
                <a:sym typeface="Symbol" pitchFamily="18" charset="2"/>
              </a:rPr>
              <a:t>W.</a:t>
            </a:r>
            <a:endParaRPr lang="en-US" altLang="en-US" sz="2400" b="1"/>
          </a:p>
          <a:p>
            <a:pPr eaLnBrk="1" hangingPunct="1">
              <a:spcBef>
                <a:spcPct val="0"/>
              </a:spcBef>
              <a:buFontTx/>
              <a:buNone/>
            </a:pPr>
            <a:r>
              <a:rPr lang="en-US" altLang="en-US" sz="2400" b="1"/>
              <a:t>	</a:t>
            </a:r>
            <a:r>
              <a:rPr lang="en-US" altLang="en-US" sz="2400" i="1"/>
              <a:t>Drifter data through 1997.</a:t>
            </a:r>
          </a:p>
          <a:p>
            <a:pPr eaLnBrk="1" hangingPunct="1">
              <a:spcBef>
                <a:spcPct val="0"/>
              </a:spcBef>
              <a:buFontTx/>
              <a:buNone/>
            </a:pPr>
            <a:r>
              <a:rPr lang="en-US" altLang="en-US" sz="2400"/>
              <a:t> </a:t>
            </a:r>
          </a:p>
          <a:p>
            <a:pPr eaLnBrk="1" hangingPunct="1">
              <a:spcBef>
                <a:spcPct val="0"/>
              </a:spcBef>
              <a:buFontTx/>
              <a:buNone/>
            </a:pPr>
            <a:r>
              <a:rPr lang="en-US" altLang="en-US" sz="2400"/>
              <a:t>Yu et al. (2003): no significant BT energy flux averaged in the band 157—172°W. </a:t>
            </a:r>
            <a:endParaRPr lang="en-US" altLang="en-US" sz="2400" b="1"/>
          </a:p>
          <a:p>
            <a:pPr eaLnBrk="1" hangingPunct="1">
              <a:spcBef>
                <a:spcPct val="0"/>
              </a:spcBef>
              <a:buFontTx/>
              <a:buNone/>
            </a:pPr>
            <a:r>
              <a:rPr lang="en-US" altLang="en-US" sz="2400" b="1"/>
              <a:t>	</a:t>
            </a:r>
            <a:r>
              <a:rPr lang="en-US" altLang="en-US" sz="2400" i="1"/>
              <a:t>Drifter data through 1999.</a:t>
            </a:r>
          </a:p>
          <a:p>
            <a:pPr eaLnBrk="1" hangingPunct="1">
              <a:spcBef>
                <a:spcPct val="0"/>
              </a:spcBef>
              <a:buFontTx/>
              <a:buNone/>
            </a:pPr>
            <a:endParaRPr lang="en-US" altLang="en-US" sz="2400" i="1"/>
          </a:p>
          <a:p>
            <a:pPr eaLnBrk="1" hangingPunct="1">
              <a:spcBef>
                <a:spcPct val="0"/>
              </a:spcBef>
              <a:buFontTx/>
              <a:buNone/>
            </a:pPr>
            <a:r>
              <a:rPr lang="en-US" altLang="en-US" sz="2400" i="1"/>
              <a:t>Note</a:t>
            </a:r>
            <a:r>
              <a:rPr lang="en-US" altLang="en-US" sz="2400"/>
              <a:t>: both studies suffered from relatively sparse data dominated by a few dense deployments.  Both used simple bin averaging to separate mean/eddy velocities; this can result in biased results (Bauer et al., 1998).</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8588" y="0"/>
            <a:ext cx="8839200" cy="685800"/>
          </a:xfrm>
        </p:spPr>
        <p:txBody>
          <a:bodyPr/>
          <a:lstStyle/>
          <a:p>
            <a:r>
              <a:rPr lang="en-US" altLang="en-US" sz="3600" smtClean="0"/>
              <a:t>Since 1999: many more drifter observations!</a:t>
            </a:r>
          </a:p>
        </p:txBody>
      </p:sp>
      <p:pic>
        <p:nvPicPr>
          <p:cNvPr id="16387" name="Picture 2"/>
          <p:cNvPicPr>
            <a:picLocks noChangeAspect="1"/>
          </p:cNvPicPr>
          <p:nvPr/>
        </p:nvPicPr>
        <p:blipFill>
          <a:blip r:embed="rId2">
            <a:extLst>
              <a:ext uri="{28A0092B-C50C-407E-A947-70E740481C1C}">
                <a14:useLocalDpi xmlns:a14="http://schemas.microsoft.com/office/drawing/2010/main" val="0"/>
              </a:ext>
            </a:extLst>
          </a:blip>
          <a:srcRect l="6250" t="25833" r="7188" b="27917"/>
          <a:stretch>
            <a:fillRect/>
          </a:stretch>
        </p:blipFill>
        <p:spPr bwMode="auto">
          <a:xfrm>
            <a:off x="590550" y="1471613"/>
            <a:ext cx="7562850"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p:cNvSpPr>
            <a:spLocks noChangeArrowheads="1"/>
          </p:cNvSpPr>
          <p:nvPr/>
        </p:nvSpPr>
        <p:spPr bwMode="auto">
          <a:xfrm>
            <a:off x="590550" y="990600"/>
            <a:ext cx="791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Drogued observations vs. time, 14—25°N, 180—150°W</a:t>
            </a:r>
          </a:p>
        </p:txBody>
      </p:sp>
      <p:sp>
        <p:nvSpPr>
          <p:cNvPr id="16389" name="Rectangle 5"/>
          <p:cNvSpPr>
            <a:spLocks noChangeArrowheads="1"/>
          </p:cNvSpPr>
          <p:nvPr/>
        </p:nvSpPr>
        <p:spPr bwMode="auto">
          <a:xfrm>
            <a:off x="409575" y="4575175"/>
            <a:ext cx="82772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130 drifter-years of drogued velocity data by 324 unique drifters (~ 2</a:t>
            </a:r>
            <a:r>
              <a:rPr lang="en-US" altLang="en-US" sz="2400">
                <a:sym typeface="Symbol" pitchFamily="18" charset="2"/>
              </a:rPr>
              <a:t> data available through 1999: </a:t>
            </a:r>
            <a:r>
              <a:rPr lang="en-US" altLang="en-US" sz="2400"/>
              <a:t>64 drifter-years collected by 144 unique drifters).</a:t>
            </a:r>
          </a:p>
          <a:p>
            <a:pPr eaLnBrk="1" hangingPunct="1">
              <a:spcBef>
                <a:spcPct val="0"/>
              </a:spcBef>
              <a:buFontTx/>
              <a:buNone/>
            </a:pPr>
            <a:endParaRPr lang="en-US" altLang="en-US" sz="2400"/>
          </a:p>
          <a:p>
            <a:pPr eaLnBrk="1" hangingPunct="1">
              <a:spcBef>
                <a:spcPct val="0"/>
              </a:spcBef>
              <a:buFontTx/>
              <a:buNone/>
            </a:pPr>
            <a:r>
              <a:rPr lang="en-US" altLang="en-US" sz="2400"/>
              <a:t>Data no longer primarily from 1993, 1995 and 1996 deployments.</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14288"/>
            <a:ext cx="8839200" cy="762000"/>
          </a:xfrm>
        </p:spPr>
        <p:txBody>
          <a:bodyPr/>
          <a:lstStyle/>
          <a:p>
            <a:r>
              <a:rPr lang="en-US" altLang="en-US" sz="3600" smtClean="0"/>
              <a:t>Since 1999: many more drifter observations!</a:t>
            </a:r>
          </a:p>
        </p:txBody>
      </p:sp>
      <p:pic>
        <p:nvPicPr>
          <p:cNvPr id="17411" name="Picture 1"/>
          <p:cNvPicPr>
            <a:picLocks noChangeAspect="1"/>
          </p:cNvPicPr>
          <p:nvPr/>
        </p:nvPicPr>
        <p:blipFill>
          <a:blip r:embed="rId2">
            <a:extLst>
              <a:ext uri="{28A0092B-C50C-407E-A947-70E740481C1C}">
                <a14:useLocalDpi xmlns:a14="http://schemas.microsoft.com/office/drawing/2010/main" val="0"/>
              </a:ext>
            </a:extLst>
          </a:blip>
          <a:srcRect l="13280" t="8958" r="6250" b="6041"/>
          <a:stretch>
            <a:fillRect/>
          </a:stretch>
        </p:blipFill>
        <p:spPr bwMode="auto">
          <a:xfrm>
            <a:off x="1214438" y="1023938"/>
            <a:ext cx="7358062"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228600"/>
            <a:ext cx="7772400" cy="685800"/>
          </a:xfrm>
        </p:spPr>
        <p:txBody>
          <a:bodyPr/>
          <a:lstStyle/>
          <a:p>
            <a:r>
              <a:rPr lang="en-US" altLang="en-US" sz="4000" smtClean="0"/>
              <a:t>The island wake as seen by drifters</a:t>
            </a:r>
          </a:p>
        </p:txBody>
      </p:sp>
      <p:grpSp>
        <p:nvGrpSpPr>
          <p:cNvPr id="18435" name="Group 5"/>
          <p:cNvGrpSpPr>
            <a:grpSpLocks/>
          </p:cNvGrpSpPr>
          <p:nvPr/>
        </p:nvGrpSpPr>
        <p:grpSpPr bwMode="auto">
          <a:xfrm>
            <a:off x="847725" y="1066800"/>
            <a:ext cx="7262813" cy="5257800"/>
            <a:chOff x="847725" y="1066800"/>
            <a:chExt cx="7262464" cy="5257800"/>
          </a:xfrm>
        </p:grpSpPr>
        <p:grpSp>
          <p:nvGrpSpPr>
            <p:cNvPr id="18443" name="Group 4"/>
            <p:cNvGrpSpPr>
              <a:grpSpLocks/>
            </p:cNvGrpSpPr>
            <p:nvPr/>
          </p:nvGrpSpPr>
          <p:grpSpPr bwMode="auto">
            <a:xfrm>
              <a:off x="847725" y="1066800"/>
              <a:ext cx="7262464" cy="5257800"/>
              <a:chOff x="847725" y="1066800"/>
              <a:chExt cx="7262464" cy="5257800"/>
            </a:xfrm>
          </p:grpSpPr>
          <p:pic>
            <p:nvPicPr>
              <p:cNvPr id="18446" name="Picture 2"/>
              <p:cNvPicPr>
                <a:picLocks noChangeAspect="1" noChangeArrowheads="1"/>
              </p:cNvPicPr>
              <p:nvPr/>
            </p:nvPicPr>
            <p:blipFill>
              <a:blip r:embed="rId2">
                <a:extLst>
                  <a:ext uri="{28A0092B-C50C-407E-A947-70E740481C1C}">
                    <a14:useLocalDpi xmlns:a14="http://schemas.microsoft.com/office/drawing/2010/main" val="0"/>
                  </a:ext>
                </a:extLst>
              </a:blip>
              <a:srcRect t="32401"/>
              <a:stretch>
                <a:fillRect/>
              </a:stretch>
            </p:blipFill>
            <p:spPr bwMode="auto">
              <a:xfrm>
                <a:off x="847725" y="1066800"/>
                <a:ext cx="7262464"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3968" y="1295400"/>
                <a:ext cx="15239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84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058" y="3657600"/>
              <a:ext cx="356954" cy="407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5" name="Picture 3"/>
            <p:cNvPicPr>
              <a:picLocks noChangeAspect="1" noChangeArrowheads="1"/>
            </p:cNvPicPr>
            <p:nvPr/>
          </p:nvPicPr>
          <p:blipFill>
            <a:blip r:embed="rId4">
              <a:extLst>
                <a:ext uri="{28A0092B-C50C-407E-A947-70E740481C1C}">
                  <a14:useLocalDpi xmlns:a14="http://schemas.microsoft.com/office/drawing/2010/main" val="0"/>
                </a:ext>
              </a:extLst>
            </a:blip>
            <a:srcRect l="27318" t="2925"/>
            <a:stretch>
              <a:fillRect/>
            </a:stretch>
          </p:blipFill>
          <p:spPr bwMode="auto">
            <a:xfrm>
              <a:off x="1416843" y="3657600"/>
              <a:ext cx="259439" cy="395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436" name="TextBox 2"/>
          <p:cNvSpPr txBox="1">
            <a:spLocks noChangeArrowheads="1"/>
          </p:cNvSpPr>
          <p:nvPr/>
        </p:nvSpPr>
        <p:spPr bwMode="auto">
          <a:xfrm>
            <a:off x="6400800" y="6519863"/>
            <a:ext cx="2733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Lumpkin and Flament (2013)</a:t>
            </a:r>
          </a:p>
        </p:txBody>
      </p:sp>
      <p:grpSp>
        <p:nvGrpSpPr>
          <p:cNvPr id="3" name="Group 2"/>
          <p:cNvGrpSpPr>
            <a:grpSpLocks/>
          </p:cNvGrpSpPr>
          <p:nvPr/>
        </p:nvGrpSpPr>
        <p:grpSpPr bwMode="auto">
          <a:xfrm>
            <a:off x="2100263" y="2057400"/>
            <a:ext cx="4943475" cy="1095375"/>
            <a:chOff x="2099913" y="2057400"/>
            <a:chExt cx="4944174" cy="1095476"/>
          </a:xfrm>
        </p:grpSpPr>
        <p:sp>
          <p:nvSpPr>
            <p:cNvPr id="18441" name="Rectangle 1"/>
            <p:cNvSpPr>
              <a:spLocks noChangeArrowheads="1"/>
            </p:cNvSpPr>
            <p:nvPr/>
          </p:nvSpPr>
          <p:spPr bwMode="auto">
            <a:xfrm>
              <a:off x="2099913" y="2752766"/>
              <a:ext cx="4944174"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t>Significant eastward speeds: 170°W to 157°W</a:t>
              </a:r>
            </a:p>
          </p:txBody>
        </p:sp>
        <p:sp>
          <p:nvSpPr>
            <p:cNvPr id="11" name="Oval 10"/>
            <p:cNvSpPr/>
            <p:nvPr/>
          </p:nvSpPr>
          <p:spPr>
            <a:xfrm>
              <a:off x="3200206" y="2057400"/>
              <a:ext cx="2743588" cy="466768"/>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4"/>
          <p:cNvGrpSpPr>
            <a:grpSpLocks/>
          </p:cNvGrpSpPr>
          <p:nvPr/>
        </p:nvGrpSpPr>
        <p:grpSpPr bwMode="auto">
          <a:xfrm>
            <a:off x="1676400" y="2230438"/>
            <a:ext cx="5522913" cy="1323975"/>
            <a:chOff x="1676321" y="2230099"/>
            <a:chExt cx="5523065" cy="1324707"/>
          </a:xfrm>
        </p:grpSpPr>
        <p:sp>
          <p:nvSpPr>
            <p:cNvPr id="18439" name="Rectangle 16"/>
            <p:cNvSpPr>
              <a:spLocks noChangeArrowheads="1"/>
            </p:cNvSpPr>
            <p:nvPr/>
          </p:nvSpPr>
          <p:spPr bwMode="auto">
            <a:xfrm>
              <a:off x="2099913" y="3154696"/>
              <a:ext cx="5099473"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t>Eastward but not significant, 177.5°W—174°W</a:t>
              </a:r>
            </a:p>
          </p:txBody>
        </p:sp>
        <p:sp>
          <p:nvSpPr>
            <p:cNvPr id="18" name="Oval 17"/>
            <p:cNvSpPr/>
            <p:nvPr/>
          </p:nvSpPr>
          <p:spPr>
            <a:xfrm>
              <a:off x="1676321" y="2230099"/>
              <a:ext cx="1176370" cy="266847"/>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1752600"/>
            <a:ext cx="7772400" cy="1143000"/>
          </a:xfrm>
        </p:spPr>
        <p:txBody>
          <a:bodyPr/>
          <a:lstStyle/>
          <a:p>
            <a:r>
              <a:rPr lang="en-US" altLang="en-US" smtClean="0"/>
              <a:t>(Animation of seasonal variations in surface currents)</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Seasonal variability of the HLCC</a:t>
            </a: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34475"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4" name="TextBox 2"/>
          <p:cNvSpPr txBox="1">
            <a:spLocks noChangeArrowheads="1"/>
          </p:cNvSpPr>
          <p:nvPr/>
        </p:nvSpPr>
        <p:spPr bwMode="auto">
          <a:xfrm>
            <a:off x="6638925" y="6027738"/>
            <a:ext cx="2733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Lumpkin and Flament (2013)</a:t>
            </a:r>
          </a:p>
        </p:txBody>
      </p:sp>
      <p:grpSp>
        <p:nvGrpSpPr>
          <p:cNvPr id="3" name="Group 2"/>
          <p:cNvGrpSpPr>
            <a:grpSpLocks/>
          </p:cNvGrpSpPr>
          <p:nvPr/>
        </p:nvGrpSpPr>
        <p:grpSpPr bwMode="auto">
          <a:xfrm>
            <a:off x="2814638" y="2024063"/>
            <a:ext cx="6291262" cy="2357437"/>
            <a:chOff x="2814637" y="2023998"/>
            <a:chExt cx="6291262" cy="2357821"/>
          </a:xfrm>
        </p:grpSpPr>
        <p:sp>
          <p:nvSpPr>
            <p:cNvPr id="20487" name="Rectangle 1"/>
            <p:cNvSpPr>
              <a:spLocks noChangeArrowheads="1"/>
            </p:cNvSpPr>
            <p:nvPr/>
          </p:nvSpPr>
          <p:spPr bwMode="auto">
            <a:xfrm>
              <a:off x="7239682" y="2023998"/>
              <a:ext cx="18662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b="1"/>
                <a:t>Peak: 5.3</a:t>
              </a:r>
              <a:r>
                <a:rPr lang="en-US" altLang="en-US" sz="1600" b="1">
                  <a:sym typeface="Symbol" pitchFamily="18" charset="2"/>
                </a:rPr>
                <a:t>0.2 cm/s </a:t>
              </a:r>
              <a:endParaRPr lang="en-US" altLang="en-US" sz="1600" b="1"/>
            </a:p>
          </p:txBody>
        </p:sp>
        <p:sp>
          <p:nvSpPr>
            <p:cNvPr id="20488" name="Rectangle 6"/>
            <p:cNvSpPr>
              <a:spLocks noChangeArrowheads="1"/>
            </p:cNvSpPr>
            <p:nvPr/>
          </p:nvSpPr>
          <p:spPr bwMode="auto">
            <a:xfrm>
              <a:off x="2819400" y="4009715"/>
              <a:ext cx="19688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b="1"/>
                <a:t>Peak: 13.6</a:t>
              </a:r>
              <a:r>
                <a:rPr lang="en-US" altLang="en-US" sz="1600" b="1">
                  <a:sym typeface="Symbol" pitchFamily="18" charset="2"/>
                </a:rPr>
                <a:t>0.3 cm/s </a:t>
              </a:r>
              <a:endParaRPr lang="en-US" altLang="en-US" sz="1600" b="1"/>
            </a:p>
          </p:txBody>
        </p:sp>
        <p:sp>
          <p:nvSpPr>
            <p:cNvPr id="20489" name="Rectangle 7"/>
            <p:cNvSpPr>
              <a:spLocks noChangeArrowheads="1"/>
            </p:cNvSpPr>
            <p:nvPr/>
          </p:nvSpPr>
          <p:spPr bwMode="auto">
            <a:xfrm>
              <a:off x="6864194" y="4043265"/>
              <a:ext cx="19688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b="1"/>
                <a:t>Peak: 10.2</a:t>
              </a:r>
              <a:r>
                <a:rPr lang="en-US" altLang="en-US" sz="1600" b="1">
                  <a:sym typeface="Symbol" pitchFamily="18" charset="2"/>
                </a:rPr>
                <a:t>0.2 cm/s </a:t>
              </a:r>
              <a:endParaRPr lang="en-US" altLang="en-US" sz="1600" b="1"/>
            </a:p>
          </p:txBody>
        </p:sp>
        <p:sp>
          <p:nvSpPr>
            <p:cNvPr id="20490" name="Rectangle 8"/>
            <p:cNvSpPr>
              <a:spLocks noChangeArrowheads="1"/>
            </p:cNvSpPr>
            <p:nvPr/>
          </p:nvSpPr>
          <p:spPr bwMode="auto">
            <a:xfrm>
              <a:off x="2814637" y="2052637"/>
              <a:ext cx="19688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b="1"/>
                <a:t>Peak: 13.2</a:t>
              </a:r>
              <a:r>
                <a:rPr lang="en-US" altLang="en-US" sz="1600" b="1">
                  <a:sym typeface="Symbol" pitchFamily="18" charset="2"/>
                </a:rPr>
                <a:t>0.2 cm/s </a:t>
              </a:r>
              <a:endParaRPr lang="en-US" altLang="en-US" sz="1600" b="1"/>
            </a:p>
          </p:txBody>
        </p:sp>
      </p:grpSp>
      <p:sp>
        <p:nvSpPr>
          <p:cNvPr id="20486" name="Rectangle 4"/>
          <p:cNvSpPr>
            <a:spLocks noChangeArrowheads="1"/>
          </p:cNvSpPr>
          <p:nvPr/>
        </p:nvSpPr>
        <p:spPr bwMode="auto">
          <a:xfrm>
            <a:off x="685800" y="6365875"/>
            <a:ext cx="7319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Consistent with Kobashi and Kawamura (2002).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838200"/>
          </a:xfrm>
        </p:spPr>
        <p:txBody>
          <a:bodyPr/>
          <a:lstStyle/>
          <a:p>
            <a:pPr eaLnBrk="1" hangingPunct="1"/>
            <a:r>
              <a:rPr lang="en-US" altLang="en-US" smtClean="0"/>
              <a:t>Drogue presence reanalysis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5410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Text Box 4"/>
          <p:cNvSpPr txBox="1">
            <a:spLocks noChangeArrowheads="1"/>
          </p:cNvSpPr>
          <p:nvPr/>
        </p:nvSpPr>
        <p:spPr bwMode="auto">
          <a:xfrm>
            <a:off x="5791200" y="838200"/>
            <a:ext cx="30480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a:t>Left: time-mean zonal currents from drifters and two independent analyses (Grodsky </a:t>
            </a:r>
            <a:r>
              <a:rPr lang="en-US" altLang="en-US" sz="2000" i="1"/>
              <a:t>et al</a:t>
            </a:r>
            <a:r>
              <a:rPr lang="en-US" altLang="en-US" sz="2000"/>
              <a:t>., 2011).</a:t>
            </a:r>
          </a:p>
          <a:p>
            <a:pPr eaLnBrk="1" hangingPunct="1">
              <a:spcBef>
                <a:spcPct val="50000"/>
              </a:spcBef>
              <a:buFontTx/>
              <a:buNone/>
            </a:pPr>
            <a:r>
              <a:rPr lang="en-US" altLang="en-US" sz="2000"/>
              <a:t>Geostrophic component can be calculated from AVISO and CLS mean dynamic height (Rio </a:t>
            </a:r>
            <a:r>
              <a:rPr lang="en-US" altLang="en-US" sz="2000" i="1"/>
              <a:t>et al</a:t>
            </a:r>
            <a:r>
              <a:rPr lang="en-US" altLang="en-US" sz="2000"/>
              <a:t>.., 2011).</a:t>
            </a:r>
          </a:p>
        </p:txBody>
      </p:sp>
      <p:sp>
        <p:nvSpPr>
          <p:cNvPr id="3077" name="Rectangle 6"/>
          <p:cNvSpPr>
            <a:spLocks noChangeArrowheads="1"/>
          </p:cNvSpPr>
          <p:nvPr/>
        </p:nvSpPr>
        <p:spPr bwMode="auto">
          <a:xfrm>
            <a:off x="685800" y="2543175"/>
            <a:ext cx="3200400" cy="200025"/>
          </a:xfrm>
          <a:prstGeom prst="rect">
            <a:avLst/>
          </a:prstGeom>
          <a:noFill/>
          <a:ln w="571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grpSp>
        <p:nvGrpSpPr>
          <p:cNvPr id="3078" name="Group 7"/>
          <p:cNvGrpSpPr>
            <a:grpSpLocks/>
          </p:cNvGrpSpPr>
          <p:nvPr/>
        </p:nvGrpSpPr>
        <p:grpSpPr bwMode="auto">
          <a:xfrm>
            <a:off x="685800" y="2743200"/>
            <a:ext cx="5391150" cy="1066800"/>
            <a:chOff x="432" y="1728"/>
            <a:chExt cx="3396" cy="672"/>
          </a:xfrm>
        </p:grpSpPr>
        <p:sp>
          <p:nvSpPr>
            <p:cNvPr id="3081" name="Line 8"/>
            <p:cNvSpPr>
              <a:spLocks noChangeShapeType="1"/>
            </p:cNvSpPr>
            <p:nvPr/>
          </p:nvSpPr>
          <p:spPr bwMode="auto">
            <a:xfrm>
              <a:off x="432" y="1728"/>
              <a:ext cx="0" cy="6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2" name="Line 9"/>
            <p:cNvSpPr>
              <a:spLocks noChangeShapeType="1"/>
            </p:cNvSpPr>
            <p:nvPr/>
          </p:nvSpPr>
          <p:spPr bwMode="auto">
            <a:xfrm>
              <a:off x="2448" y="1728"/>
              <a:ext cx="1380" cy="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9" name="Picture 3" descr="C:\Documents and Settings\rick.lumpkin\My Documents\presentations\2012\Ocean Sciences - Salt Lake City - February\curves3.jpg"/>
          <p:cNvPicPr>
            <a:picLocks noChangeAspect="1" noChangeArrowheads="1"/>
          </p:cNvPicPr>
          <p:nvPr/>
        </p:nvPicPr>
        <p:blipFill>
          <a:blip r:embed="rId4">
            <a:extLst>
              <a:ext uri="{28A0092B-C50C-407E-A947-70E740481C1C}">
                <a14:useLocalDpi xmlns:a14="http://schemas.microsoft.com/office/drawing/2010/main" val="0"/>
              </a:ext>
            </a:extLst>
          </a:blip>
          <a:srcRect l="6667" t="4445" r="6667" b="4445"/>
          <a:stretch>
            <a:fillRect/>
          </a:stretch>
        </p:blipFill>
        <p:spPr bwMode="auto">
          <a:xfrm>
            <a:off x="685800" y="3775075"/>
            <a:ext cx="539115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4"/>
          <p:cNvSpPr txBox="1">
            <a:spLocks noChangeArrowheads="1"/>
          </p:cNvSpPr>
          <p:nvPr/>
        </p:nvSpPr>
        <p:spPr bwMode="auto">
          <a:xfrm>
            <a:off x="6110288" y="3971925"/>
            <a:ext cx="304800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a:t>Time mean currents in the ACC band 40—60S before (red) and after (blue) drogue presence reanalysis (Lumpkin et al., 2012).</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7312025" y="5570538"/>
            <a:ext cx="1676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Lumpkin and Flament (2013)</a:t>
            </a:r>
          </a:p>
        </p:txBody>
      </p:sp>
      <p:sp>
        <p:nvSpPr>
          <p:cNvPr id="21507" name="Rectangle 3"/>
          <p:cNvSpPr>
            <a:spLocks noChangeArrowheads="1"/>
          </p:cNvSpPr>
          <p:nvPr/>
        </p:nvSpPr>
        <p:spPr bwMode="auto">
          <a:xfrm>
            <a:off x="690563" y="6027738"/>
            <a:ext cx="8153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Solid, with error bars: August-January (peak HLCC).</a:t>
            </a:r>
          </a:p>
          <a:p>
            <a:pPr eaLnBrk="1" hangingPunct="1">
              <a:spcBef>
                <a:spcPct val="0"/>
              </a:spcBef>
              <a:buFontTx/>
              <a:buNone/>
            </a:pPr>
            <a:r>
              <a:rPr lang="en-US" altLang="en-US" sz="2400"/>
              <a:t>Dashed: annual mean.  </a:t>
            </a:r>
          </a:p>
        </p:txBody>
      </p:sp>
      <p:pic>
        <p:nvPicPr>
          <p:cNvPr id="21508" name="Picture 3" descr="C:\Users\Rick.Lumpkin\Desktop\rey.jpg"/>
          <p:cNvPicPr>
            <a:picLocks noChangeAspect="1" noChangeArrowheads="1"/>
          </p:cNvPicPr>
          <p:nvPr/>
        </p:nvPicPr>
        <p:blipFill>
          <a:blip r:embed="rId2">
            <a:extLst>
              <a:ext uri="{28A0092B-C50C-407E-A947-70E740481C1C}">
                <a14:useLocalDpi xmlns:a14="http://schemas.microsoft.com/office/drawing/2010/main" val="0"/>
              </a:ext>
            </a:extLst>
          </a:blip>
          <a:srcRect l="9064" t="4167" r="7813" b="2708"/>
          <a:stretch>
            <a:fillRect/>
          </a:stretch>
        </p:blipFill>
        <p:spPr bwMode="auto">
          <a:xfrm>
            <a:off x="228600" y="74613"/>
            <a:ext cx="7083425"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6038"/>
            <a:ext cx="8458200" cy="685800"/>
          </a:xfrm>
        </p:spPr>
        <p:txBody>
          <a:bodyPr/>
          <a:lstStyle/>
          <a:p>
            <a:r>
              <a:rPr lang="en-US" altLang="en-US" smtClean="0"/>
              <a:t>The role of the barotropic eddy flux</a:t>
            </a:r>
          </a:p>
        </p:txBody>
      </p:sp>
      <p:sp>
        <p:nvSpPr>
          <p:cNvPr id="22531" name="Rectangle 2"/>
          <p:cNvSpPr>
            <a:spLocks noChangeArrowheads="1"/>
          </p:cNvSpPr>
          <p:nvPr/>
        </p:nvSpPr>
        <p:spPr bwMode="auto">
          <a:xfrm>
            <a:off x="152400" y="860425"/>
            <a:ext cx="89916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b="1"/>
              <a:t>South of the HLCC, where anticyclonic vorticity dominates</a:t>
            </a:r>
          </a:p>
          <a:p>
            <a:pPr eaLnBrk="1" hangingPunct="1">
              <a:spcBef>
                <a:spcPct val="0"/>
              </a:spcBef>
              <a:buFontTx/>
              <a:buNone/>
            </a:pPr>
            <a:r>
              <a:rPr lang="en-US" altLang="en-US" sz="2000" b="1"/>
              <a:t>the oceanic wake of the Hawaiian Islands, the zonal speed U is strongly meridionally sheared </a:t>
            </a:r>
            <a:r>
              <a:rPr lang="en-US" altLang="en-US" sz="2000"/>
              <a:t>(–10.2 cm s</a:t>
            </a:r>
            <a:r>
              <a:rPr lang="en-US" altLang="en-US" sz="2000" baseline="30000"/>
              <a:t>–1</a:t>
            </a:r>
            <a:r>
              <a:rPr lang="en-US" altLang="en-US" sz="2000"/>
              <a:t> at</a:t>
            </a:r>
          </a:p>
          <a:p>
            <a:pPr eaLnBrk="1" hangingPunct="1">
              <a:spcBef>
                <a:spcPct val="0"/>
              </a:spcBef>
              <a:buFontTx/>
              <a:buNone/>
            </a:pPr>
            <a:r>
              <a:rPr lang="en-US" altLang="en-US" sz="2000"/>
              <a:t>18.0°N, +6.8 cm s</a:t>
            </a:r>
            <a:r>
              <a:rPr lang="en-US" altLang="en-US" sz="2000" baseline="30000"/>
              <a:t>–1</a:t>
            </a:r>
            <a:r>
              <a:rPr lang="en-US" altLang="en-US" sz="2000"/>
              <a:t> at 19.5°N, a mean gradient of 1.0 × 10</a:t>
            </a:r>
            <a:r>
              <a:rPr lang="en-US" altLang="en-US" sz="2000" baseline="30000"/>
              <a:t>–6</a:t>
            </a:r>
            <a:r>
              <a:rPr lang="en-US" altLang="en-US" sz="2000"/>
              <a:t> s</a:t>
            </a:r>
            <a:r>
              <a:rPr lang="en-US" altLang="en-US" sz="2000" baseline="30000"/>
              <a:t>–1</a:t>
            </a:r>
            <a:endParaRPr lang="en-US" altLang="en-US" sz="2000"/>
          </a:p>
          <a:p>
            <a:pPr eaLnBrk="1" hangingPunct="1">
              <a:spcBef>
                <a:spcPct val="0"/>
              </a:spcBef>
              <a:buFontTx/>
              <a:buNone/>
            </a:pPr>
            <a:r>
              <a:rPr lang="en-US" altLang="en-US" sz="2000"/>
              <a:t>averaged in the band 160°–168°W)</a:t>
            </a:r>
          </a:p>
          <a:p>
            <a:pPr eaLnBrk="1" hangingPunct="1">
              <a:spcBef>
                <a:spcPct val="0"/>
              </a:spcBef>
              <a:buFontTx/>
              <a:buNone/>
            </a:pPr>
            <a:endParaRPr lang="en-US" altLang="en-US" sz="2000"/>
          </a:p>
          <a:p>
            <a:pPr eaLnBrk="1" hangingPunct="1">
              <a:spcBef>
                <a:spcPct val="0"/>
              </a:spcBef>
              <a:buFontTx/>
              <a:buNone/>
            </a:pPr>
            <a:r>
              <a:rPr lang="en-US" altLang="en-US" sz="2000" b="1"/>
              <a:t>The Reynolds shear stress </a:t>
            </a:r>
            <a:r>
              <a:rPr lang="en-US" altLang="en-US" sz="2000"/>
              <a:t>&lt;</a:t>
            </a:r>
            <a:r>
              <a:rPr lang="en-US" altLang="en-US" sz="2000" i="1"/>
              <a:t>u'v'</a:t>
            </a:r>
            <a:r>
              <a:rPr lang="en-US" altLang="en-US" sz="2000"/>
              <a:t>&gt; </a:t>
            </a:r>
            <a:r>
              <a:rPr lang="en-US" altLang="en-US" sz="2000" b="1"/>
              <a:t>works to reinforce this gradient </a:t>
            </a:r>
            <a:r>
              <a:rPr lang="en-US" altLang="en-US" sz="2000"/>
              <a:t>(25.7</a:t>
            </a:r>
            <a:r>
              <a:rPr lang="en-US" altLang="en-US" sz="2000">
                <a:sym typeface="Symbol" pitchFamily="18" charset="2"/>
              </a:rPr>
              <a:t></a:t>
            </a:r>
            <a:r>
              <a:rPr lang="en-US" altLang="en-US" sz="2000"/>
              <a:t>3.0 cm</a:t>
            </a:r>
            <a:r>
              <a:rPr lang="en-US" altLang="en-US" sz="2000" baseline="30000"/>
              <a:t>2</a:t>
            </a:r>
            <a:r>
              <a:rPr lang="en-US" altLang="en-US" sz="2000"/>
              <a:t> s</a:t>
            </a:r>
            <a:r>
              <a:rPr lang="en-US" altLang="en-US" sz="2000" baseline="30000"/>
              <a:t>–2</a:t>
            </a:r>
            <a:r>
              <a:rPr lang="en-US" altLang="en-US" sz="2000"/>
              <a:t> at 18.25°N, 39.5</a:t>
            </a:r>
            <a:r>
              <a:rPr lang="en-US" altLang="en-US" sz="2000">
                <a:sym typeface="Symbol" pitchFamily="18" charset="2"/>
              </a:rPr>
              <a:t></a:t>
            </a:r>
            <a:r>
              <a:rPr lang="en-US" altLang="en-US" sz="2000"/>
              <a:t>3.6 cm</a:t>
            </a:r>
            <a:r>
              <a:rPr lang="en-US" altLang="en-US" sz="2000" baseline="30000"/>
              <a:t>2</a:t>
            </a:r>
            <a:r>
              <a:rPr lang="en-US" altLang="en-US" sz="2000"/>
              <a:t> s</a:t>
            </a:r>
            <a:r>
              <a:rPr lang="en-US" altLang="en-US" sz="2000" baseline="30000"/>
              <a:t>–2</a:t>
            </a:r>
            <a:r>
              <a:rPr lang="en-US" altLang="en-US" sz="2000"/>
              <a:t> during peak HLCC months Aug-Jan). The associated eddy-to-mean flux (</a:t>
            </a:r>
            <a:r>
              <a:rPr lang="en-US" altLang="en-US" sz="2000" i="1"/>
              <a:t>ρ</a:t>
            </a:r>
            <a:r>
              <a:rPr lang="en-US" altLang="en-US" sz="2000"/>
              <a:t>&lt;</a:t>
            </a:r>
            <a:r>
              <a:rPr lang="en-US" altLang="en-US" sz="2000" i="1"/>
              <a:t>u'v'</a:t>
            </a:r>
            <a:r>
              <a:rPr lang="en-US" altLang="en-US" sz="2000"/>
              <a:t>&gt;∂</a:t>
            </a:r>
            <a:r>
              <a:rPr lang="en-US" altLang="en-US" sz="2000" i="1"/>
              <a:t>U</a:t>
            </a:r>
            <a:r>
              <a:rPr lang="en-US" altLang="en-US" sz="2000"/>
              <a:t>/∂</a:t>
            </a:r>
            <a:r>
              <a:rPr lang="en-US" altLang="en-US" sz="2000" i="1"/>
              <a:t>y) </a:t>
            </a:r>
            <a:r>
              <a:rPr lang="en-US" altLang="en-US" sz="2000"/>
              <a:t>is 3.3</a:t>
            </a:r>
            <a:r>
              <a:rPr lang="en-US" altLang="en-US" sz="2000">
                <a:sym typeface="Symbol" pitchFamily="18" charset="2"/>
              </a:rPr>
              <a:t></a:t>
            </a:r>
            <a:r>
              <a:rPr lang="el-GR" altLang="en-US" sz="2000"/>
              <a:t>1.2 μ</a:t>
            </a:r>
            <a:r>
              <a:rPr lang="en-US" altLang="en-US" sz="2000"/>
              <a:t>W m</a:t>
            </a:r>
            <a:r>
              <a:rPr lang="en-US" altLang="en-US" sz="2000" baseline="30000"/>
              <a:t>–3</a:t>
            </a:r>
            <a:r>
              <a:rPr lang="en-US" altLang="en-US" sz="2000"/>
              <a:t> (6.1</a:t>
            </a:r>
            <a:r>
              <a:rPr lang="en-US" altLang="en-US" sz="2000">
                <a:sym typeface="Symbol" pitchFamily="18" charset="2"/>
              </a:rPr>
              <a:t>2.1</a:t>
            </a:r>
            <a:r>
              <a:rPr lang="el-GR" altLang="en-US" sz="2000"/>
              <a:t> μ</a:t>
            </a:r>
            <a:r>
              <a:rPr lang="en-US" altLang="en-US" sz="2000"/>
              <a:t>W m</a:t>
            </a:r>
            <a:r>
              <a:rPr lang="en-US" altLang="en-US" sz="2000" baseline="30000"/>
              <a:t>–3</a:t>
            </a:r>
            <a:r>
              <a:rPr lang="en-US" altLang="en-US" sz="2000"/>
              <a:t> during peak months) at 18.25°N. </a:t>
            </a:r>
            <a:r>
              <a:rPr lang="en-US" altLang="en-US" sz="2400" b="1" i="1"/>
              <a:t>Energetic anticyclonic lee eddies advect and deposit zonal momentum that maintains the meridional shear between the HLCC and the NEC to its south.</a:t>
            </a:r>
          </a:p>
          <a:p>
            <a:pPr eaLnBrk="1" hangingPunct="1">
              <a:spcBef>
                <a:spcPct val="0"/>
              </a:spcBef>
              <a:buFontTx/>
              <a:buNone/>
            </a:pPr>
            <a:endParaRPr lang="en-US" altLang="en-US" sz="2000" b="1" i="1"/>
          </a:p>
          <a:p>
            <a:pPr eaLnBrk="1" hangingPunct="1">
              <a:spcBef>
                <a:spcPct val="0"/>
              </a:spcBef>
              <a:buFontTx/>
              <a:buNone/>
            </a:pPr>
            <a:r>
              <a:rPr lang="en-US" altLang="en-US" sz="2000" b="1"/>
              <a:t>This energy flux could spin up an HLCC of </a:t>
            </a:r>
            <a:r>
              <a:rPr lang="en-US" altLang="en-US" sz="2000" b="1" i="1"/>
              <a:t>U </a:t>
            </a:r>
            <a:r>
              <a:rPr lang="en-US" altLang="en-US" sz="2000" b="1"/>
              <a:t>= 7 cm s</a:t>
            </a:r>
            <a:r>
              <a:rPr lang="en-US" altLang="en-US" sz="2000" b="1" baseline="30000"/>
              <a:t>–1</a:t>
            </a:r>
            <a:r>
              <a:rPr lang="en-US" altLang="en-US" sz="2000" b="1"/>
              <a:t> in </a:t>
            </a:r>
            <a:r>
              <a:rPr lang="en-US" altLang="en-US" sz="2000"/>
              <a:t>time </a:t>
            </a:r>
            <a:r>
              <a:rPr lang="en-US" altLang="en-US" sz="2000" i="1"/>
              <a:t>T </a:t>
            </a:r>
            <a:r>
              <a:rPr lang="en-US" altLang="en-US" sz="2000"/>
              <a:t>= </a:t>
            </a:r>
            <a:r>
              <a:rPr lang="en-US" altLang="en-US" sz="2000" i="1"/>
              <a:t>ρU</a:t>
            </a:r>
            <a:r>
              <a:rPr lang="en-US" altLang="en-US" sz="2000" baseline="30000"/>
              <a:t>2</a:t>
            </a:r>
            <a:r>
              <a:rPr lang="en-US" altLang="en-US" sz="2000"/>
              <a:t>/(2 × [3 μW m</a:t>
            </a:r>
            <a:r>
              <a:rPr lang="en-US" altLang="en-US" sz="2000" baseline="30000"/>
              <a:t>–3</a:t>
            </a:r>
            <a:r>
              <a:rPr lang="en-US" altLang="en-US" sz="2000"/>
              <a:t>]) ~ </a:t>
            </a:r>
            <a:r>
              <a:rPr lang="en-US" altLang="en-US" sz="2000" b="1"/>
              <a:t>10 days, and during peak HLCC </a:t>
            </a:r>
            <a:r>
              <a:rPr lang="pl-PL" altLang="en-US" sz="2000" b="1"/>
              <a:t>months</a:t>
            </a:r>
            <a:r>
              <a:rPr lang="pl-PL" altLang="en-US" sz="2000"/>
              <a:t> (</a:t>
            </a:r>
            <a:r>
              <a:rPr lang="pl-PL" altLang="en-US" sz="2000" i="1"/>
              <a:t>U </a:t>
            </a:r>
            <a:r>
              <a:rPr lang="pl-PL" altLang="en-US" sz="2000"/>
              <a:t>= 8.5 cm s</a:t>
            </a:r>
            <a:r>
              <a:rPr lang="pl-PL" altLang="en-US" sz="2000" baseline="30000"/>
              <a:t>–1</a:t>
            </a:r>
            <a:r>
              <a:rPr lang="en-US" altLang="en-US" sz="2000"/>
              <a:t>) </a:t>
            </a:r>
            <a:r>
              <a:rPr lang="en-US" altLang="en-US" sz="2000" b="1"/>
              <a:t>in seven days</a:t>
            </a:r>
            <a:r>
              <a:rPr lang="en-US" altLang="en-US" sz="2000"/>
              <a:t>.</a:t>
            </a:r>
            <a:endParaRPr lang="en-US" altLang="en-US" sz="2000" b="1" i="1"/>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42863"/>
            <a:ext cx="4581525"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r="5870"/>
          <a:stretch>
            <a:fillRect/>
          </a:stretch>
        </p:blipFill>
        <p:spPr bwMode="auto">
          <a:xfrm>
            <a:off x="2276475" y="5614988"/>
            <a:ext cx="458152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6" name="TextBox 2"/>
          <p:cNvSpPr txBox="1">
            <a:spLocks noChangeArrowheads="1"/>
          </p:cNvSpPr>
          <p:nvPr/>
        </p:nvSpPr>
        <p:spPr bwMode="auto">
          <a:xfrm>
            <a:off x="7467600" y="6543675"/>
            <a:ext cx="167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Lumpkin (1998)</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66675"/>
            <a:ext cx="7772400" cy="609600"/>
          </a:xfrm>
        </p:spPr>
        <p:txBody>
          <a:bodyPr/>
          <a:lstStyle/>
          <a:p>
            <a:pPr eaLnBrk="1" hangingPunct="1"/>
            <a:r>
              <a:rPr lang="en-US" altLang="en-US" smtClean="0"/>
              <a:t>Summary</a:t>
            </a:r>
          </a:p>
        </p:txBody>
      </p:sp>
      <p:sp>
        <p:nvSpPr>
          <p:cNvPr id="2" name="TextBox 1"/>
          <p:cNvSpPr txBox="1"/>
          <p:nvPr/>
        </p:nvSpPr>
        <p:spPr>
          <a:xfrm>
            <a:off x="228600" y="795338"/>
            <a:ext cx="8686800" cy="6062662"/>
          </a:xfrm>
          <a:prstGeom prst="rect">
            <a:avLst/>
          </a:prstGeom>
          <a:noFill/>
        </p:spPr>
        <p:txBody>
          <a:bodyPr>
            <a:spAutoFit/>
          </a:bodyPr>
          <a:lstStyle/>
          <a:p>
            <a:pPr marL="342900" indent="-342900">
              <a:buFont typeface="Arial" pitchFamily="34" charset="0"/>
              <a:buChar char="•"/>
              <a:defRPr/>
            </a:pPr>
            <a:r>
              <a:rPr lang="en-US" dirty="0"/>
              <a:t>Drifter observations used to map time-mean, seasonal and SOI-related surface currents.</a:t>
            </a:r>
          </a:p>
          <a:p>
            <a:pPr marL="342900" indent="-342900">
              <a:buFont typeface="Arial" pitchFamily="34" charset="0"/>
              <a:buChar char="•"/>
              <a:defRPr/>
            </a:pPr>
            <a:r>
              <a:rPr lang="en-US" dirty="0"/>
              <a:t>Methodology produces formal error bars for all components and for monthly mean fields.</a:t>
            </a:r>
          </a:p>
          <a:p>
            <a:pPr marL="342900" indent="-342900">
              <a:buFont typeface="Arial" pitchFamily="34" charset="0"/>
              <a:buChar char="•"/>
              <a:defRPr/>
            </a:pPr>
            <a:r>
              <a:rPr lang="en-US" dirty="0"/>
              <a:t>Study takes advantage of recent drogue reanalysis; only </a:t>
            </a:r>
            <a:r>
              <a:rPr lang="en-US" dirty="0" err="1"/>
              <a:t>drogued</a:t>
            </a:r>
            <a:r>
              <a:rPr lang="en-US" dirty="0"/>
              <a:t> drifters included.</a:t>
            </a:r>
          </a:p>
          <a:p>
            <a:pPr marL="342900" indent="-342900">
              <a:buFont typeface="Arial" pitchFamily="34" charset="0"/>
              <a:buChar char="•"/>
              <a:defRPr/>
            </a:pPr>
            <a:r>
              <a:rPr lang="en-US" dirty="0"/>
              <a:t>Results show details of absolute surface circulation at unprecedented resolution.</a:t>
            </a:r>
          </a:p>
          <a:p>
            <a:pPr marL="342900" indent="-342900">
              <a:buFont typeface="Arial" pitchFamily="34" charset="0"/>
              <a:buChar char="•"/>
              <a:defRPr/>
            </a:pPr>
            <a:r>
              <a:rPr lang="en-US" dirty="0"/>
              <a:t>Monthly climatology available upon request; to be made publicly available after peer review (manuscript to be submitted to </a:t>
            </a:r>
            <a:r>
              <a:rPr lang="en-US" i="1" dirty="0"/>
              <a:t>J. </a:t>
            </a:r>
            <a:r>
              <a:rPr lang="en-US" i="1" dirty="0" err="1"/>
              <a:t>Geophys</a:t>
            </a:r>
            <a:r>
              <a:rPr lang="en-US" i="1" dirty="0"/>
              <a:t>. Res</a:t>
            </a:r>
            <a:r>
              <a:rPr lang="en-US" dirty="0"/>
              <a:t>.)</a:t>
            </a:r>
          </a:p>
          <a:p>
            <a:pPr>
              <a:defRPr/>
            </a:pPr>
            <a:endParaRPr lang="en-US" dirty="0"/>
          </a:p>
          <a:p>
            <a:pPr>
              <a:defRPr/>
            </a:pPr>
            <a:r>
              <a:rPr lang="en-US" sz="2800" dirty="0"/>
              <a:t>Future Work</a:t>
            </a:r>
          </a:p>
          <a:p>
            <a:pPr marL="342900" indent="-342900">
              <a:buFont typeface="Arial" pitchFamily="34" charset="0"/>
              <a:buChar char="•"/>
              <a:defRPr/>
            </a:pPr>
            <a:r>
              <a:rPr lang="en-US" dirty="0"/>
              <a:t>Include </a:t>
            </a:r>
            <a:r>
              <a:rPr lang="en-US" dirty="0" err="1"/>
              <a:t>undrogued</a:t>
            </a:r>
            <a:r>
              <a:rPr lang="en-US" dirty="0"/>
              <a:t> drifters using slip correction.</a:t>
            </a:r>
          </a:p>
          <a:p>
            <a:pPr marL="342900" indent="-342900">
              <a:buFont typeface="Arial" pitchFamily="34" charset="0"/>
              <a:buChar char="•"/>
              <a:defRPr/>
            </a:pPr>
            <a:r>
              <a:rPr lang="en-US" dirty="0"/>
              <a:t>Separately examine motion that is correlated with local wind (Ekman and slip), and difference (geostrophic).</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1038" y="5029200"/>
            <a:ext cx="7772400" cy="1143000"/>
          </a:xfrm>
        </p:spPr>
        <p:txBody>
          <a:bodyPr/>
          <a:lstStyle/>
          <a:p>
            <a:r>
              <a:rPr lang="en-US" altLang="en-US" smtClean="0"/>
              <a:t>Climatology available in ASCII, NetCDF and Matlab formats on GDP web page.</a:t>
            </a: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05900" cy="451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smtClean="0"/>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152400"/>
            <a:ext cx="7772400" cy="762000"/>
          </a:xfrm>
        </p:spPr>
        <p:txBody>
          <a:bodyPr/>
          <a:lstStyle/>
          <a:p>
            <a:r>
              <a:rPr lang="en-US" altLang="en-US" sz="4000" smtClean="0"/>
              <a:t>Winds around the Hawaiian Islands</a:t>
            </a:r>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047750"/>
            <a:ext cx="6096000"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2" name="TextBox 2"/>
          <p:cNvSpPr txBox="1">
            <a:spLocks noChangeArrowheads="1"/>
          </p:cNvSpPr>
          <p:nvPr/>
        </p:nvSpPr>
        <p:spPr bwMode="auto">
          <a:xfrm>
            <a:off x="228600" y="6315075"/>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Winds at 0-500m measured from the NCAR aircraft Electra during HaRP experiment of  July-August 1990 [Smith and Grubisic, 1993; Lumpkin, 1998]. </a:t>
            </a:r>
          </a:p>
        </p:txBody>
      </p:sp>
      <p:sp>
        <p:nvSpPr>
          <p:cNvPr id="27653" name="TextBox 3"/>
          <p:cNvSpPr txBox="1">
            <a:spLocks noChangeArrowheads="1"/>
          </p:cNvSpPr>
          <p:nvPr/>
        </p:nvSpPr>
        <p:spPr bwMode="auto">
          <a:xfrm>
            <a:off x="6353175" y="1219200"/>
            <a:ext cx="27908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Islands extend above Trade Wind inversion layer.</a:t>
            </a:r>
          </a:p>
          <a:p>
            <a:pPr eaLnBrk="1" hangingPunct="1">
              <a:spcBef>
                <a:spcPct val="0"/>
              </a:spcBef>
              <a:buFontTx/>
              <a:buNone/>
            </a:pPr>
            <a:endParaRPr lang="en-US" altLang="en-US" sz="2400"/>
          </a:p>
          <a:p>
            <a:pPr eaLnBrk="1" hangingPunct="1">
              <a:spcBef>
                <a:spcPct val="0"/>
              </a:spcBef>
              <a:buFontTx/>
              <a:buNone/>
            </a:pPr>
            <a:r>
              <a:rPr lang="en-US" altLang="en-US" sz="2400"/>
              <a:t>Wind shadows in island lees.</a:t>
            </a:r>
          </a:p>
          <a:p>
            <a:pPr eaLnBrk="1" hangingPunct="1">
              <a:spcBef>
                <a:spcPct val="0"/>
              </a:spcBef>
              <a:buFontTx/>
              <a:buNone/>
            </a:pPr>
            <a:endParaRPr lang="en-US" altLang="en-US" sz="2400"/>
          </a:p>
          <a:p>
            <a:pPr eaLnBrk="1" hangingPunct="1">
              <a:spcBef>
                <a:spcPct val="0"/>
              </a:spcBef>
              <a:buFontTx/>
              <a:buNone/>
            </a:pPr>
            <a:r>
              <a:rPr lang="en-US" altLang="en-US" sz="2400"/>
              <a:t>Wind jets between islands.</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23900" y="533400"/>
            <a:ext cx="7772400" cy="685800"/>
          </a:xfrm>
        </p:spPr>
        <p:txBody>
          <a:bodyPr/>
          <a:lstStyle/>
          <a:p>
            <a:r>
              <a:rPr lang="en-US" altLang="en-US" smtClean="0"/>
              <a:t>Evidence of large-scale atmospheric wake</a:t>
            </a:r>
          </a:p>
        </p:txBody>
      </p:sp>
      <p:pic>
        <p:nvPicPr>
          <p:cNvPr id="28675" name="Picture 2" descr="http://www.jamstec.go.jp/frsgc/eng/Xie/010615/fig2.gif"/>
          <p:cNvPicPr>
            <a:picLocks noChangeAspect="1" noChangeArrowheads="1"/>
          </p:cNvPicPr>
          <p:nvPr/>
        </p:nvPicPr>
        <p:blipFill>
          <a:blip r:embed="rId2">
            <a:extLst>
              <a:ext uri="{28A0092B-C50C-407E-A947-70E740481C1C}">
                <a14:useLocalDpi xmlns:a14="http://schemas.microsoft.com/office/drawing/2010/main" val="0"/>
              </a:ext>
            </a:extLst>
          </a:blip>
          <a:srcRect l="1775" t="6949" r="2441" b="32251"/>
          <a:stretch>
            <a:fillRect/>
          </a:stretch>
        </p:blipFill>
        <p:spPr bwMode="auto">
          <a:xfrm>
            <a:off x="457200" y="1981200"/>
            <a:ext cx="7972425"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3"/>
          <p:cNvSpPr txBox="1">
            <a:spLocks noChangeArrowheads="1"/>
          </p:cNvSpPr>
          <p:nvPr/>
        </p:nvSpPr>
        <p:spPr bwMode="auto">
          <a:xfrm>
            <a:off x="152400" y="6096000"/>
            <a:ext cx="891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Arrows: QuikSCAT wind stress.  Shading: SST anomaly.  [from NASA science page “Hawaii’s Wake”]. </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5950" y="714375"/>
            <a:ext cx="5372100" cy="61436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99" name="Title 1"/>
          <p:cNvSpPr>
            <a:spLocks noGrp="1"/>
          </p:cNvSpPr>
          <p:nvPr>
            <p:ph type="title"/>
          </p:nvPr>
        </p:nvSpPr>
        <p:spPr>
          <a:xfrm>
            <a:off x="688975" y="71438"/>
            <a:ext cx="7772400" cy="685800"/>
          </a:xfrm>
        </p:spPr>
        <p:txBody>
          <a:bodyPr/>
          <a:lstStyle/>
          <a:p>
            <a:r>
              <a:rPr lang="en-US" altLang="en-US" sz="4000" smtClean="0"/>
              <a:t>Evidence of downstream merging</a:t>
            </a: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757238"/>
            <a:ext cx="5281613" cy="3481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3"/>
          <p:cNvPicPr>
            <a:picLocks noChangeAspect="1" noChangeArrowheads="1"/>
          </p:cNvPicPr>
          <p:nvPr/>
        </p:nvPicPr>
        <p:blipFill>
          <a:blip r:embed="rId3">
            <a:extLst>
              <a:ext uri="{28A0092B-C50C-407E-A947-70E740481C1C}">
                <a14:useLocalDpi xmlns:a14="http://schemas.microsoft.com/office/drawing/2010/main" val="0"/>
              </a:ext>
            </a:extLst>
          </a:blip>
          <a:srcRect l="584" r="-2"/>
          <a:stretch>
            <a:fillRect/>
          </a:stretch>
        </p:blipFill>
        <p:spPr bwMode="auto">
          <a:xfrm>
            <a:off x="1981200" y="4295775"/>
            <a:ext cx="486727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2" name="TextBox 2"/>
          <p:cNvSpPr txBox="1">
            <a:spLocks noChangeArrowheads="1"/>
          </p:cNvSpPr>
          <p:nvPr/>
        </p:nvSpPr>
        <p:spPr bwMode="auto">
          <a:xfrm>
            <a:off x="6986588" y="6515100"/>
            <a:ext cx="21574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600"/>
              <a:t>Flament et al. (2001)</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38188" y="66675"/>
            <a:ext cx="7772400" cy="685800"/>
          </a:xfrm>
        </p:spPr>
        <p:txBody>
          <a:bodyPr/>
          <a:lstStyle/>
          <a:p>
            <a:r>
              <a:rPr lang="en-US" altLang="en-US" smtClean="0"/>
              <a:t>What generates the lee eddies?</a:t>
            </a:r>
          </a:p>
        </p:txBody>
      </p:sp>
      <p:sp>
        <p:nvSpPr>
          <p:cNvPr id="30723" name="TextBox 2"/>
          <p:cNvSpPr txBox="1">
            <a:spLocks noChangeArrowheads="1"/>
          </p:cNvSpPr>
          <p:nvPr/>
        </p:nvSpPr>
        <p:spPr bwMode="auto">
          <a:xfrm>
            <a:off x="347663" y="831850"/>
            <a:ext cx="84010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McGary (1959), Pazert (1968): </a:t>
            </a:r>
            <a:r>
              <a:rPr lang="en-US" altLang="en-US" sz="2400" b="1" i="1"/>
              <a:t>oceanic flow around the Hawaiian Islands </a:t>
            </a:r>
            <a:r>
              <a:rPr lang="en-US" altLang="en-US" sz="2400"/>
              <a:t>has Reynolds number in the vortex shedding regime.  </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1100"/>
              <a:t> </a:t>
            </a:r>
          </a:p>
          <a:p>
            <a:pPr eaLnBrk="1" hangingPunct="1">
              <a:spcBef>
                <a:spcPct val="0"/>
              </a:spcBef>
              <a:buFontTx/>
              <a:buNone/>
            </a:pPr>
            <a:r>
              <a:rPr lang="en-US" altLang="en-US" sz="2400"/>
              <a:t>Lumpkin (1998): insufficient flow through Alenuihaha Channel. Unstable NEC separation from South Point of Hawaii.  Kármán vortex street formation is </a:t>
            </a:r>
            <a:r>
              <a:rPr lang="en-US" altLang="en-US" sz="2400" i="1"/>
              <a:t>stable</a:t>
            </a:r>
            <a:r>
              <a:rPr lang="en-US" altLang="en-US" sz="2400"/>
              <a:t>.</a:t>
            </a:r>
          </a:p>
        </p:txBody>
      </p:sp>
      <p:pic>
        <p:nvPicPr>
          <p:cNvPr id="30724" name="Picture 7"/>
          <p:cNvPicPr>
            <a:picLocks noChangeAspect="1" noChangeArrowheads="1"/>
          </p:cNvPicPr>
          <p:nvPr/>
        </p:nvPicPr>
        <p:blipFill>
          <a:blip r:embed="rId2">
            <a:extLst>
              <a:ext uri="{28A0092B-C50C-407E-A947-70E740481C1C}">
                <a14:useLocalDpi xmlns:a14="http://schemas.microsoft.com/office/drawing/2010/main" val="0"/>
              </a:ext>
            </a:extLst>
          </a:blip>
          <a:srcRect t="32458" b="16808"/>
          <a:stretch>
            <a:fillRect/>
          </a:stretch>
        </p:blipFill>
        <p:spPr bwMode="auto">
          <a:xfrm>
            <a:off x="741363" y="1690688"/>
            <a:ext cx="392112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5" name="TextBox 2"/>
          <p:cNvSpPr txBox="1">
            <a:spLocks noChangeArrowheads="1"/>
          </p:cNvSpPr>
          <p:nvPr/>
        </p:nvSpPr>
        <p:spPr bwMode="auto">
          <a:xfrm>
            <a:off x="4829175" y="2119313"/>
            <a:ext cx="3886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b="1"/>
              <a:t>Left</a:t>
            </a:r>
            <a:r>
              <a:rPr lang="en-US" altLang="en-US" sz="1600"/>
              <a:t>: atmospheric flow around Guadelupe Island, visualized by clouds, forming Kármán vortex street.  Source: http://www.weather.com/news/von-karman-vortices-20130131</a:t>
            </a:r>
          </a:p>
        </p:txBody>
      </p:sp>
      <p:pic>
        <p:nvPicPr>
          <p:cNvPr id="307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4743450"/>
            <a:ext cx="34417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5749925"/>
            <a:ext cx="3459162" cy="102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4768850"/>
            <a:ext cx="4014788" cy="196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381000"/>
            <a:ext cx="7772400" cy="762000"/>
          </a:xfrm>
        </p:spPr>
        <p:txBody>
          <a:bodyPr/>
          <a:lstStyle/>
          <a:p>
            <a:pPr eaLnBrk="1" hangingPunct="1"/>
            <a:r>
              <a:rPr lang="en-US" altLang="en-US" smtClean="0"/>
              <a:t>Observational density</a:t>
            </a:r>
          </a:p>
        </p:txBody>
      </p:sp>
      <p:sp>
        <p:nvSpPr>
          <p:cNvPr id="4099" name="AutoShape 2" descr="ftp://ftp.aoml.noaa.gov/phod/pub/lumpkin/greg/figures/numobs.jpg"/>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4100" name="AutoShape 4" descr="ftp://ftp.aoml.noaa.gov/phod/pub/lumpkin/greg/figures/numobs.jpg"/>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4101" name="AutoShape 6" descr="ftp://ftp.aoml.noaa.gov/phod/pub/lumpkin/greg/figures/numobs.jpg"/>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4102" name="AutoShape 8" descr="ftp://ftp.aoml.noaa.gov/phod/pub/lumpkin/greg/figures/numobs.jpg"/>
          <p:cNvSpPr>
            <a:spLocks noChangeAspect="1" noChangeArrowheads="1"/>
          </p:cNvSpPr>
          <p:nvPr/>
        </p:nvSpPr>
        <p:spPr bwMode="auto">
          <a:xfrm>
            <a:off x="625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pic>
        <p:nvPicPr>
          <p:cNvPr id="4103" name="Picture 6"/>
          <p:cNvPicPr>
            <a:picLocks noChangeAspect="1"/>
          </p:cNvPicPr>
          <p:nvPr/>
        </p:nvPicPr>
        <p:blipFill>
          <a:blip r:embed="rId2">
            <a:extLst>
              <a:ext uri="{28A0092B-C50C-407E-A947-70E740481C1C}">
                <a14:useLocalDpi xmlns:a14="http://schemas.microsoft.com/office/drawing/2010/main" val="0"/>
              </a:ext>
            </a:extLst>
          </a:blip>
          <a:srcRect l="8333" t="22929" r="4375" b="24570"/>
          <a:stretch>
            <a:fillRect/>
          </a:stretch>
        </p:blipFill>
        <p:spPr bwMode="auto">
          <a:xfrm>
            <a:off x="0" y="1447800"/>
            <a:ext cx="9129713"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7"/>
          <p:cNvSpPr txBox="1">
            <a:spLocks noChangeArrowheads="1"/>
          </p:cNvSpPr>
          <p:nvPr/>
        </p:nvSpPr>
        <p:spPr bwMode="auto">
          <a:xfrm>
            <a:off x="168275" y="5791200"/>
            <a:ext cx="8670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Drogued drifter days per square degree in the bins.  </a:t>
            </a:r>
          </a:p>
          <a:p>
            <a:pPr eaLnBrk="1" hangingPunct="1">
              <a:spcBef>
                <a:spcPct val="0"/>
              </a:spcBef>
              <a:buFontTx/>
              <a:buNone/>
            </a:pPr>
            <a:r>
              <a:rPr lang="en-US" altLang="en-US" sz="2400"/>
              <a:t>&lt;12: currents not mapped.</a:t>
            </a:r>
          </a:p>
        </p:txBody>
      </p:sp>
      <p:sp>
        <p:nvSpPr>
          <p:cNvPr id="4105" name="TextBox 2"/>
          <p:cNvSpPr txBox="1">
            <a:spLocks noChangeArrowheads="1"/>
          </p:cNvSpPr>
          <p:nvPr/>
        </p:nvSpPr>
        <p:spPr bwMode="auto">
          <a:xfrm>
            <a:off x="4843463" y="6553200"/>
            <a:ext cx="4314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600"/>
              <a:t>Lumpkin and Johnson (2013)</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52475" y="152400"/>
            <a:ext cx="7772400" cy="685800"/>
          </a:xfrm>
        </p:spPr>
        <p:txBody>
          <a:bodyPr/>
          <a:lstStyle/>
          <a:p>
            <a:r>
              <a:rPr lang="en-US" altLang="en-US" smtClean="0"/>
              <a:t>What generates the lee eddies?</a:t>
            </a:r>
          </a:p>
        </p:txBody>
      </p:sp>
      <p:sp>
        <p:nvSpPr>
          <p:cNvPr id="31747" name="TextBox 2"/>
          <p:cNvSpPr txBox="1">
            <a:spLocks noChangeArrowheads="1"/>
          </p:cNvSpPr>
          <p:nvPr/>
        </p:nvSpPr>
        <p:spPr bwMode="auto">
          <a:xfrm>
            <a:off x="609600" y="838200"/>
            <a:ext cx="792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b="1" i="1"/>
              <a:t>Ekman pumping</a:t>
            </a:r>
          </a:p>
        </p:txBody>
      </p:sp>
      <p:pic>
        <p:nvPicPr>
          <p:cNvPr id="31748" name="Picture 5"/>
          <p:cNvPicPr>
            <a:picLocks noChangeAspect="1" noChangeArrowheads="1"/>
          </p:cNvPicPr>
          <p:nvPr/>
        </p:nvPicPr>
        <p:blipFill>
          <a:blip r:embed="rId2">
            <a:extLst>
              <a:ext uri="{28A0092B-C50C-407E-A947-70E740481C1C}">
                <a14:useLocalDpi xmlns:a14="http://schemas.microsoft.com/office/drawing/2010/main" val="0"/>
              </a:ext>
            </a:extLst>
          </a:blip>
          <a:srcRect l="45621"/>
          <a:stretch>
            <a:fillRect/>
          </a:stretch>
        </p:blipFill>
        <p:spPr bwMode="auto">
          <a:xfrm>
            <a:off x="1773238" y="4287838"/>
            <a:ext cx="3309937" cy="248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9" name="TextBox 2"/>
          <p:cNvSpPr txBox="1">
            <a:spLocks noChangeArrowheads="1"/>
          </p:cNvSpPr>
          <p:nvPr/>
        </p:nvSpPr>
        <p:spPr bwMode="auto">
          <a:xfrm>
            <a:off x="5083175" y="6434138"/>
            <a:ext cx="21574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600"/>
              <a:t>Chavanne et al. (2010)</a:t>
            </a:r>
          </a:p>
        </p:txBody>
      </p:sp>
      <p:pic>
        <p:nvPicPr>
          <p:cNvPr id="317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39875"/>
            <a:ext cx="50355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1" name="TextBox 2"/>
          <p:cNvSpPr txBox="1">
            <a:spLocks noChangeArrowheads="1"/>
          </p:cNvSpPr>
          <p:nvPr/>
        </p:nvSpPr>
        <p:spPr bwMode="auto">
          <a:xfrm>
            <a:off x="4876800" y="3954463"/>
            <a:ext cx="21574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600"/>
              <a:t>Willett et al. (2006)</a:t>
            </a:r>
          </a:p>
        </p:txBody>
      </p:sp>
      <p:pic>
        <p:nvPicPr>
          <p:cNvPr id="317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1485900"/>
            <a:ext cx="3048000" cy="262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3" name="TextBox 2"/>
          <p:cNvSpPr txBox="1">
            <a:spLocks noChangeArrowheads="1"/>
          </p:cNvSpPr>
          <p:nvPr/>
        </p:nvSpPr>
        <p:spPr bwMode="auto">
          <a:xfrm>
            <a:off x="609600" y="3641725"/>
            <a:ext cx="21574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600"/>
              <a:t>Lumpkin (1998)</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38188" y="66675"/>
            <a:ext cx="7772400" cy="685800"/>
          </a:xfrm>
        </p:spPr>
        <p:txBody>
          <a:bodyPr/>
          <a:lstStyle/>
          <a:p>
            <a:r>
              <a:rPr lang="en-US" altLang="en-US" smtClean="0"/>
              <a:t>What generates the lee eddies?</a:t>
            </a:r>
          </a:p>
        </p:txBody>
      </p:sp>
      <p:sp>
        <p:nvSpPr>
          <p:cNvPr id="32771" name="TextBox 2"/>
          <p:cNvSpPr txBox="1">
            <a:spLocks noChangeArrowheads="1"/>
          </p:cNvSpPr>
          <p:nvPr/>
        </p:nvSpPr>
        <p:spPr bwMode="auto">
          <a:xfrm>
            <a:off x="347663" y="831850"/>
            <a:ext cx="840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i="1"/>
              <a:t>Ekman pumping or oceanic flow around the Hawaiian Islands?</a:t>
            </a:r>
          </a:p>
        </p:txBody>
      </p:sp>
      <p:grpSp>
        <p:nvGrpSpPr>
          <p:cNvPr id="32772" name="Group 4"/>
          <p:cNvGrpSpPr>
            <a:grpSpLocks/>
          </p:cNvGrpSpPr>
          <p:nvPr/>
        </p:nvGrpSpPr>
        <p:grpSpPr bwMode="auto">
          <a:xfrm>
            <a:off x="347663" y="3057525"/>
            <a:ext cx="8382000" cy="2133600"/>
            <a:chOff x="381000" y="3962400"/>
            <a:chExt cx="8382000" cy="2133600"/>
          </a:xfrm>
        </p:grpSpPr>
        <p:sp>
          <p:nvSpPr>
            <p:cNvPr id="4" name="Rectangle 3"/>
            <p:cNvSpPr/>
            <p:nvPr/>
          </p:nvSpPr>
          <p:spPr>
            <a:xfrm>
              <a:off x="381000" y="3962400"/>
              <a:ext cx="8382000" cy="2133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27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53" y="4143375"/>
              <a:ext cx="2682409" cy="182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4038599"/>
              <a:ext cx="2681384" cy="190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4" y="4097696"/>
              <a:ext cx="2756219" cy="1879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2773" name="TextBox 8"/>
          <p:cNvSpPr txBox="1">
            <a:spLocks noChangeArrowheads="1"/>
          </p:cNvSpPr>
          <p:nvPr/>
        </p:nvSpPr>
        <p:spPr bwMode="auto">
          <a:xfrm>
            <a:off x="152400" y="56388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High-resolution simulations such as Kersalé (2011) indicate that both need to be present to generate realistically energetic eddies, along with sufficiently high resolution and forcing (QuikSCAT).</a:t>
            </a:r>
          </a:p>
        </p:txBody>
      </p:sp>
      <p:sp>
        <p:nvSpPr>
          <p:cNvPr id="32774" name="TextBox 8"/>
          <p:cNvSpPr txBox="1">
            <a:spLocks noChangeArrowheads="1"/>
          </p:cNvSpPr>
          <p:nvPr/>
        </p:nvSpPr>
        <p:spPr bwMode="auto">
          <a:xfrm>
            <a:off x="366713" y="16002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Lumpkin (1998): Ekman pumping generates cyclonic eddies; flow separation at South Point of Hawaii generates anticyclonic eddies (with Ekman pumping a secondary source of downwelling).</a:t>
            </a:r>
          </a:p>
        </p:txBody>
      </p:sp>
      <p:sp>
        <p:nvSpPr>
          <p:cNvPr id="32775" name="TextBox 2"/>
          <p:cNvSpPr txBox="1">
            <a:spLocks noChangeArrowheads="1"/>
          </p:cNvSpPr>
          <p:nvPr/>
        </p:nvSpPr>
        <p:spPr bwMode="auto">
          <a:xfrm>
            <a:off x="6858000" y="5191125"/>
            <a:ext cx="2157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600"/>
              <a:t>Kersalé (2011)</a:t>
            </a: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00088" y="304800"/>
            <a:ext cx="7772400" cy="1143000"/>
          </a:xfrm>
        </p:spPr>
        <p:txBody>
          <a:bodyPr/>
          <a:lstStyle/>
          <a:p>
            <a:r>
              <a:rPr lang="en-US" altLang="en-US" smtClean="0"/>
              <a:t>Eddies propagate westward … </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600200"/>
            <a:ext cx="7875587"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6" name="TextBox 2"/>
          <p:cNvSpPr txBox="1">
            <a:spLocks noChangeArrowheads="1"/>
          </p:cNvSpPr>
          <p:nvPr/>
        </p:nvSpPr>
        <p:spPr bwMode="auto">
          <a:xfrm>
            <a:off x="152400" y="6519863"/>
            <a:ext cx="4314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Lumpkin (1998)</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altLang="en-US" smtClean="0"/>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6510338"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0" name="TextBox 2"/>
          <p:cNvSpPr txBox="1">
            <a:spLocks noChangeArrowheads="1"/>
          </p:cNvSpPr>
          <p:nvPr/>
        </p:nvSpPr>
        <p:spPr bwMode="auto">
          <a:xfrm>
            <a:off x="152400" y="6519863"/>
            <a:ext cx="4314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Lumpkin (1998)</a:t>
            </a: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190750"/>
            <a:ext cx="7743825" cy="368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Title 1"/>
          <p:cNvSpPr>
            <a:spLocks noGrp="1"/>
          </p:cNvSpPr>
          <p:nvPr>
            <p:ph type="title"/>
          </p:nvPr>
        </p:nvSpPr>
        <p:spPr>
          <a:xfrm>
            <a:off x="762000" y="228600"/>
            <a:ext cx="7772400" cy="838200"/>
          </a:xfrm>
        </p:spPr>
        <p:txBody>
          <a:bodyPr/>
          <a:lstStyle/>
          <a:p>
            <a:r>
              <a:rPr lang="en-US" altLang="en-US" smtClean="0"/>
              <a:t>Drifter observations in the HLCC</a:t>
            </a:r>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075" y="1266825"/>
            <a:ext cx="1895475" cy="2057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5845" name="TextBox 4"/>
          <p:cNvSpPr txBox="1">
            <a:spLocks noChangeArrowheads="1"/>
          </p:cNvSpPr>
          <p:nvPr/>
        </p:nvSpPr>
        <p:spPr bwMode="auto">
          <a:xfrm>
            <a:off x="0" y="60198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Zonally averaged drogued drifter observations, 160—168°W.  White circles: independent observations.  Shading: standard error.</a:t>
            </a:r>
          </a:p>
        </p:txBody>
      </p:sp>
      <p:sp>
        <p:nvSpPr>
          <p:cNvPr id="35846" name="TextBox 2"/>
          <p:cNvSpPr txBox="1">
            <a:spLocks noChangeArrowheads="1"/>
          </p:cNvSpPr>
          <p:nvPr/>
        </p:nvSpPr>
        <p:spPr bwMode="auto">
          <a:xfrm>
            <a:off x="7696200" y="5703888"/>
            <a:ext cx="1576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Lumpkin (1998)</a:t>
            </a: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6350"/>
            <a:ext cx="7224713"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7" name="TextBox 2"/>
          <p:cNvSpPr txBox="1">
            <a:spLocks noChangeArrowheads="1"/>
          </p:cNvSpPr>
          <p:nvPr/>
        </p:nvSpPr>
        <p:spPr bwMode="auto">
          <a:xfrm>
            <a:off x="7500938" y="5349875"/>
            <a:ext cx="1652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Lumpkin (1998)</a:t>
            </a:r>
          </a:p>
        </p:txBody>
      </p:sp>
      <p:sp>
        <p:nvSpPr>
          <p:cNvPr id="36868" name="TextBox 4"/>
          <p:cNvSpPr txBox="1">
            <a:spLocks noChangeArrowheads="1"/>
          </p:cNvSpPr>
          <p:nvPr/>
        </p:nvSpPr>
        <p:spPr bwMode="auto">
          <a:xfrm>
            <a:off x="9525" y="5768975"/>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Zonally averaged drifter observations, 160—168°W.  White circles: independent observations.  Shading: standard error.</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t="47516"/>
          <a:stretch>
            <a:fillRect/>
          </a:stretch>
        </p:blipFill>
        <p:spPr bwMode="auto">
          <a:xfrm>
            <a:off x="304800" y="700088"/>
            <a:ext cx="833596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1" name="TextBox 2"/>
          <p:cNvSpPr txBox="1">
            <a:spLocks noChangeArrowheads="1"/>
          </p:cNvSpPr>
          <p:nvPr/>
        </p:nvSpPr>
        <p:spPr bwMode="auto">
          <a:xfrm>
            <a:off x="609600" y="49530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Eddy fluxes from zonally averaged drifter observations, 160—168°W. Shading: standard error.</a:t>
            </a:r>
          </a:p>
        </p:txBody>
      </p:sp>
      <p:sp>
        <p:nvSpPr>
          <p:cNvPr id="37892" name="TextBox 2"/>
          <p:cNvSpPr txBox="1">
            <a:spLocks noChangeArrowheads="1"/>
          </p:cNvSpPr>
          <p:nvPr/>
        </p:nvSpPr>
        <p:spPr bwMode="auto">
          <a:xfrm>
            <a:off x="7239000" y="4391025"/>
            <a:ext cx="1652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Lumpkin (1998)</a:t>
            </a:r>
          </a:p>
        </p:txBody>
      </p:sp>
      <p:grpSp>
        <p:nvGrpSpPr>
          <p:cNvPr id="5" name="Group 4"/>
          <p:cNvGrpSpPr>
            <a:grpSpLocks/>
          </p:cNvGrpSpPr>
          <p:nvPr/>
        </p:nvGrpSpPr>
        <p:grpSpPr bwMode="auto">
          <a:xfrm>
            <a:off x="1100138" y="1985963"/>
            <a:ext cx="1447800" cy="1304925"/>
            <a:chOff x="1143000" y="1971675"/>
            <a:chExt cx="1447800" cy="1304925"/>
          </a:xfrm>
        </p:grpSpPr>
        <p:pic>
          <p:nvPicPr>
            <p:cNvPr id="37894" name="Picture 4"/>
            <p:cNvPicPr>
              <a:picLocks noChangeAspect="1" noChangeArrowheads="1"/>
            </p:cNvPicPr>
            <p:nvPr/>
          </p:nvPicPr>
          <p:blipFill>
            <a:blip r:embed="rId3">
              <a:extLst>
                <a:ext uri="{28A0092B-C50C-407E-A947-70E740481C1C}">
                  <a14:useLocalDpi xmlns:a14="http://schemas.microsoft.com/office/drawing/2010/main" val="0"/>
                </a:ext>
              </a:extLst>
            </a:blip>
            <a:srcRect r="50000" b="10269"/>
            <a:stretch>
              <a:fillRect/>
            </a:stretch>
          </p:blipFill>
          <p:spPr bwMode="auto">
            <a:xfrm>
              <a:off x="1143000" y="2819400"/>
              <a:ext cx="1447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1328737" y="1971675"/>
              <a:ext cx="428625" cy="914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9600" y="457200"/>
            <a:ext cx="7772400" cy="914400"/>
          </a:xfrm>
        </p:spPr>
        <p:txBody>
          <a:bodyPr/>
          <a:lstStyle/>
          <a:p>
            <a:r>
              <a:rPr lang="en-US" altLang="en-US" smtClean="0"/>
              <a:t>Seasonal variations of the HLCC</a:t>
            </a:r>
          </a:p>
        </p:txBody>
      </p:sp>
      <p:sp>
        <p:nvSpPr>
          <p:cNvPr id="3" name="TextBox 2"/>
          <p:cNvSpPr txBox="1">
            <a:spLocks noChangeArrowheads="1"/>
          </p:cNvSpPr>
          <p:nvPr/>
        </p:nvSpPr>
        <p:spPr bwMode="auto">
          <a:xfrm>
            <a:off x="609600" y="19050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eaLnBrk="1" hangingPunct="1">
              <a:defRPr/>
            </a:pPr>
            <a:r>
              <a:rPr lang="en-US" dirty="0" smtClean="0"/>
              <a:t>Wind variations</a:t>
            </a:r>
          </a:p>
          <a:p>
            <a:pPr marL="0" indent="0" eaLnBrk="1" hangingPunct="1">
              <a:defRPr/>
            </a:pPr>
            <a:endParaRPr lang="en-US" dirty="0" smtClean="0"/>
          </a:p>
          <a:p>
            <a:pPr marL="0" indent="0" eaLnBrk="1" hangingPunct="1">
              <a:defRPr/>
            </a:pPr>
            <a:endParaRPr lang="en-US" dirty="0" smtClean="0"/>
          </a:p>
          <a:p>
            <a:pPr marL="0" indent="0" eaLnBrk="1" hangingPunct="1">
              <a:defRPr/>
            </a:pPr>
            <a:endParaRPr lang="en-US" dirty="0" smtClean="0"/>
          </a:p>
          <a:p>
            <a:pPr marL="0" indent="0" eaLnBrk="1" hangingPunct="1">
              <a:defRPr/>
            </a:pPr>
            <a:endParaRPr lang="en-US" dirty="0" smtClean="0"/>
          </a:p>
          <a:p>
            <a:pPr>
              <a:defRPr/>
            </a:pPr>
            <a:endParaRPr lang="en-US" dirty="0" smtClean="0"/>
          </a:p>
          <a:p>
            <a:pPr>
              <a:defRPr/>
            </a:pPr>
            <a:r>
              <a:rPr lang="en-US" dirty="0" smtClean="0"/>
              <a:t>HLCC variations: </a:t>
            </a:r>
          </a:p>
          <a:p>
            <a:pPr>
              <a:defRPr/>
            </a:pPr>
            <a:r>
              <a:rPr lang="en-US" dirty="0" smtClean="0"/>
              <a:t>	</a:t>
            </a:r>
            <a:r>
              <a:rPr lang="en-US" dirty="0" err="1" smtClean="0"/>
              <a:t>Kobashi</a:t>
            </a:r>
            <a:r>
              <a:rPr lang="en-US" dirty="0" smtClean="0"/>
              <a:t> and Kawamura (2002): HLCC strongest in July to February and weakest in April to June.</a:t>
            </a:r>
          </a:p>
          <a:p>
            <a:pPr>
              <a:defRPr/>
            </a:pPr>
            <a:r>
              <a:rPr lang="en-US" dirty="0" smtClean="0"/>
              <a:t>	</a:t>
            </a:r>
          </a:p>
          <a:p>
            <a:pPr>
              <a:defRPr/>
            </a:pPr>
            <a:r>
              <a:rPr lang="en-US" dirty="0" smtClean="0"/>
              <a:t>	Very different from STCC at ~24°N (strongest in winter through summer, weakest in fall).</a:t>
            </a:r>
          </a:p>
        </p:txBody>
      </p:sp>
      <p:pic>
        <p:nvPicPr>
          <p:cNvPr id="3891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676400"/>
            <a:ext cx="43211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7" name="TextBox 2"/>
          <p:cNvSpPr txBox="1">
            <a:spLocks noChangeArrowheads="1"/>
          </p:cNvSpPr>
          <p:nvPr/>
        </p:nvSpPr>
        <p:spPr bwMode="auto">
          <a:xfrm>
            <a:off x="5797550" y="3800475"/>
            <a:ext cx="1652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Lumpkin (1998)</a:t>
            </a:r>
          </a:p>
        </p:txBody>
      </p:sp>
      <p:sp>
        <p:nvSpPr>
          <p:cNvPr id="38918" name="TextBox 2"/>
          <p:cNvSpPr txBox="1">
            <a:spLocks noChangeArrowheads="1"/>
          </p:cNvSpPr>
          <p:nvPr/>
        </p:nvSpPr>
        <p:spPr bwMode="auto">
          <a:xfrm>
            <a:off x="4970463" y="2762250"/>
            <a:ext cx="1652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zonal</a:t>
            </a:r>
          </a:p>
        </p:txBody>
      </p:sp>
      <p:sp>
        <p:nvSpPr>
          <p:cNvPr id="38919" name="TextBox 2"/>
          <p:cNvSpPr txBox="1">
            <a:spLocks noChangeArrowheads="1"/>
          </p:cNvSpPr>
          <p:nvPr/>
        </p:nvSpPr>
        <p:spPr bwMode="auto">
          <a:xfrm>
            <a:off x="5734050" y="1933575"/>
            <a:ext cx="1652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meridional</a:t>
            </a: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381000"/>
            <a:ext cx="8763000" cy="1143000"/>
          </a:xfrm>
        </p:spPr>
        <p:txBody>
          <a:bodyPr/>
          <a:lstStyle/>
          <a:p>
            <a:r>
              <a:rPr lang="en-US" altLang="en-US" smtClean="0"/>
              <a:t>What creates the HLCC?</a:t>
            </a:r>
          </a:p>
        </p:txBody>
      </p:sp>
      <p:sp>
        <p:nvSpPr>
          <p:cNvPr id="39939" name="TextBox 2"/>
          <p:cNvSpPr txBox="1">
            <a:spLocks noChangeArrowheads="1"/>
          </p:cNvSpPr>
          <p:nvPr/>
        </p:nvSpPr>
        <p:spPr bwMode="auto">
          <a:xfrm>
            <a:off x="609600" y="1905000"/>
            <a:ext cx="7924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AutoNum type="arabicPeriod"/>
            </a:pPr>
            <a:r>
              <a:rPr lang="en-US" altLang="en-US" sz="2400"/>
              <a:t>Sverdrup response to large-scale wind wake (White and Walker, 1985; Leonardi, 1998; Leonardi et al., 1998; Xie et al., 2001).</a:t>
            </a:r>
          </a:p>
          <a:p>
            <a:pPr eaLnBrk="1" hangingPunct="1">
              <a:spcBef>
                <a:spcPct val="0"/>
              </a:spcBef>
              <a:buFontTx/>
              <a:buAutoNum type="arabicPeriod"/>
            </a:pPr>
            <a:endParaRPr lang="en-US" altLang="en-US" sz="2400"/>
          </a:p>
          <a:p>
            <a:pPr eaLnBrk="1" hangingPunct="1">
              <a:spcBef>
                <a:spcPct val="0"/>
              </a:spcBef>
              <a:buFontTx/>
              <a:buAutoNum type="arabicPeriod"/>
            </a:pPr>
            <a:r>
              <a:rPr lang="en-US" altLang="en-US" sz="2400"/>
              <a:t>Eddy rectification, barotropic eddy fluxes (Lumpkin, 1998; Kobashi and Kawamura (2002).</a:t>
            </a:r>
          </a:p>
          <a:p>
            <a:pPr eaLnBrk="1" hangingPunct="1">
              <a:spcBef>
                <a:spcPct val="0"/>
              </a:spcBef>
              <a:buFontTx/>
              <a:buAutoNum type="arabicPeriod"/>
            </a:pPr>
            <a:endParaRPr lang="en-US" altLang="en-US" sz="2400"/>
          </a:p>
          <a:p>
            <a:pPr eaLnBrk="1" hangingPunct="1">
              <a:spcBef>
                <a:spcPct val="0"/>
              </a:spcBef>
              <a:buFontTx/>
              <a:buAutoNum type="arabicPeriod"/>
            </a:pPr>
            <a:r>
              <a:rPr lang="en-US" altLang="en-US" sz="2400"/>
              <a:t>SST </a:t>
            </a:r>
            <a:r>
              <a:rPr lang="en-US" altLang="en-US" sz="2400">
                <a:sym typeface="Symbol" pitchFamily="18" charset="2"/>
              </a:rPr>
              <a:t></a:t>
            </a:r>
            <a:r>
              <a:rPr lang="en-US" altLang="en-US" sz="2400"/>
              <a:t>  wind feedback (Sasaki and Nonaka, 2006).</a:t>
            </a: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p:cNvPicPr>
          <p:nvPr/>
        </p:nvPicPr>
        <p:blipFill>
          <a:blip r:embed="rId2">
            <a:extLst>
              <a:ext uri="{28A0092B-C50C-407E-A947-70E740481C1C}">
                <a14:useLocalDpi xmlns:a14="http://schemas.microsoft.com/office/drawing/2010/main" val="0"/>
              </a:ext>
            </a:extLst>
          </a:blip>
          <a:srcRect l="8749" t="27779" r="7031" b="39999"/>
          <a:stretch>
            <a:fillRect/>
          </a:stretch>
        </p:blipFill>
        <p:spPr bwMode="auto">
          <a:xfrm>
            <a:off x="71438" y="2047875"/>
            <a:ext cx="90281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143000"/>
          </a:xfrm>
        </p:spPr>
        <p:txBody>
          <a:bodyPr/>
          <a:lstStyle/>
          <a:p>
            <a:pPr eaLnBrk="1" hangingPunct="1"/>
            <a:r>
              <a:rPr lang="en-US" altLang="en-US" sz="3600" smtClean="0"/>
              <a:t>Methodology</a:t>
            </a:r>
            <a:br>
              <a:rPr lang="en-US" altLang="en-US" sz="3600" smtClean="0"/>
            </a:br>
            <a:r>
              <a:rPr lang="en-US" altLang="en-US" sz="2800" smtClean="0"/>
              <a:t>(Lumpkin and Johnson, 2013)</a:t>
            </a:r>
            <a:endParaRPr lang="en-US" altLang="en-US" sz="3600" smtClean="0"/>
          </a:p>
        </p:txBody>
      </p:sp>
      <p:sp>
        <p:nvSpPr>
          <p:cNvPr id="3" name="TextBox 2"/>
          <p:cNvSpPr txBox="1"/>
          <p:nvPr/>
        </p:nvSpPr>
        <p:spPr>
          <a:xfrm>
            <a:off x="228600" y="1371600"/>
            <a:ext cx="8534400" cy="5262563"/>
          </a:xfrm>
          <a:prstGeom prst="rect">
            <a:avLst/>
          </a:prstGeom>
          <a:noFill/>
        </p:spPr>
        <p:txBody>
          <a:bodyPr>
            <a:spAutoFit/>
          </a:bodyPr>
          <a:lstStyle/>
          <a:p>
            <a:pPr marL="342900" indent="-342900">
              <a:buFont typeface="Arial" pitchFamily="34" charset="0"/>
              <a:buChar char="•"/>
              <a:defRPr/>
            </a:pPr>
            <a:r>
              <a:rPr lang="en-US" dirty="0"/>
              <a:t>QC, interpolated 6h velocities from drifter DAC.</a:t>
            </a:r>
          </a:p>
          <a:p>
            <a:pPr marL="342900" indent="-342900">
              <a:buFont typeface="Arial" pitchFamily="34" charset="0"/>
              <a:buChar char="•"/>
              <a:defRPr/>
            </a:pPr>
            <a:r>
              <a:rPr lang="en-US" dirty="0"/>
              <a:t>Only </a:t>
            </a:r>
            <a:r>
              <a:rPr lang="en-US" dirty="0" err="1"/>
              <a:t>drogued</a:t>
            </a:r>
            <a:r>
              <a:rPr lang="en-US" i="1" dirty="0"/>
              <a:t> </a:t>
            </a:r>
            <a:r>
              <a:rPr lang="en-US" dirty="0"/>
              <a:t>values (according to recent reanalysis).</a:t>
            </a:r>
          </a:p>
          <a:p>
            <a:pPr marL="342900" indent="-342900">
              <a:buFont typeface="Arial" pitchFamily="34" charset="0"/>
              <a:buChar char="•"/>
              <a:defRPr/>
            </a:pPr>
            <a:r>
              <a:rPr lang="en-US" dirty="0"/>
              <a:t>NCEP winds used to remove linear slip.</a:t>
            </a:r>
          </a:p>
          <a:p>
            <a:pPr marL="342900" indent="-342900">
              <a:buFont typeface="Arial" pitchFamily="34" charset="0"/>
              <a:buChar char="•"/>
              <a:defRPr/>
            </a:pPr>
            <a:r>
              <a:rPr lang="en-US" dirty="0" err="1"/>
              <a:t>Lowpassed</a:t>
            </a:r>
            <a:r>
              <a:rPr lang="en-US" dirty="0"/>
              <a:t> at 5 days (remove inertial, tidal).</a:t>
            </a:r>
          </a:p>
          <a:p>
            <a:pPr marL="342900" indent="-342900">
              <a:buFont typeface="Arial" pitchFamily="34" charset="0"/>
              <a:buChar char="•"/>
              <a:defRPr/>
            </a:pPr>
            <a:r>
              <a:rPr lang="en-US" dirty="0"/>
              <a:t>Decimated to daily values.</a:t>
            </a:r>
          </a:p>
          <a:p>
            <a:pPr>
              <a:defRPr/>
            </a:pPr>
            <a:endParaRPr lang="en-US" dirty="0"/>
          </a:p>
          <a:p>
            <a:pPr>
              <a:defRPr/>
            </a:pPr>
            <a:r>
              <a:rPr lang="en-US" dirty="0"/>
              <a:t>Pseudo-</a:t>
            </a:r>
            <a:r>
              <a:rPr lang="en-US" dirty="0" err="1"/>
              <a:t>Eulerian</a:t>
            </a:r>
            <a:r>
              <a:rPr lang="en-US" dirty="0"/>
              <a:t> means: </a:t>
            </a:r>
          </a:p>
          <a:p>
            <a:pPr marL="342900" indent="-342900">
              <a:buFont typeface="Arial" pitchFamily="34" charset="0"/>
              <a:buChar char="•"/>
              <a:defRPr/>
            </a:pPr>
            <a:r>
              <a:rPr lang="en-US" dirty="0"/>
              <a:t>Mapped in elliptical bins of area </a:t>
            </a:r>
            <a:r>
              <a:rPr lang="en-US" dirty="0">
                <a:sym typeface="Symbol"/>
              </a:rPr>
              <a:t></a:t>
            </a:r>
            <a:r>
              <a:rPr lang="en-US" dirty="0"/>
              <a:t>×(1°)</a:t>
            </a:r>
            <a:r>
              <a:rPr lang="en-US" baseline="30000" dirty="0"/>
              <a:t>2</a:t>
            </a:r>
            <a:r>
              <a:rPr lang="en-US" dirty="0"/>
              <a:t>.  </a:t>
            </a:r>
          </a:p>
          <a:p>
            <a:pPr marL="342900" indent="-342900">
              <a:buFont typeface="Arial" pitchFamily="34" charset="0"/>
              <a:buChar char="•"/>
              <a:defRPr/>
            </a:pPr>
            <a:r>
              <a:rPr lang="en-US" dirty="0"/>
              <a:t>Eccentricity, orientation set by variance ellipse in bin.</a:t>
            </a:r>
          </a:p>
          <a:p>
            <a:pPr marL="342900" indent="-342900">
              <a:buFont typeface="Arial" pitchFamily="34" charset="0"/>
              <a:buChar char="•"/>
              <a:defRPr/>
            </a:pPr>
            <a:r>
              <a:rPr lang="en-US" dirty="0"/>
              <a:t>Observations in each bin decomposed into time-mean, annual, semiannual, SOI, and spatial gradient components using Gauss-Markov estimation (also yields formal error estimates).</a:t>
            </a:r>
          </a:p>
          <a:p>
            <a:pPr marL="342900" indent="-342900">
              <a:buFont typeface="Arial" pitchFamily="34" charset="0"/>
              <a:buChar char="•"/>
              <a:defRPr/>
            </a:pPr>
            <a:endParaRPr lang="en-US" dirty="0"/>
          </a:p>
          <a:p>
            <a:pPr>
              <a:defRPr/>
            </a:pPr>
            <a:r>
              <a:rPr lang="en-US" dirty="0"/>
              <a:t>Eddy variations: </a:t>
            </a:r>
            <a:r>
              <a:rPr lang="en-US" i="1" dirty="0"/>
              <a:t>u</a:t>
            </a:r>
            <a:r>
              <a:rPr lang="en-US" dirty="0"/>
              <a:t>’ = &lt;</a:t>
            </a:r>
            <a:r>
              <a:rPr lang="en-US" i="1" dirty="0"/>
              <a:t>u</a:t>
            </a:r>
            <a:r>
              <a:rPr lang="en-US" dirty="0"/>
              <a:t>&gt; - </a:t>
            </a:r>
            <a:r>
              <a:rPr lang="en-US" i="1" dirty="0"/>
              <a:t>u</a:t>
            </a:r>
            <a:r>
              <a:rPr lang="en-US" dirty="0"/>
              <a:t>,   </a:t>
            </a:r>
            <a:r>
              <a:rPr lang="en-US" i="1" dirty="0"/>
              <a:t>v</a:t>
            </a:r>
            <a:r>
              <a:rPr lang="en-US" dirty="0"/>
              <a:t>’=&lt;</a:t>
            </a:r>
            <a:r>
              <a:rPr lang="en-US" i="1" dirty="0"/>
              <a:t>v</a:t>
            </a:r>
            <a:r>
              <a:rPr lang="en-US" dirty="0"/>
              <a:t>&gt;-</a:t>
            </a:r>
            <a:r>
              <a:rPr lang="en-US" i="1" dirty="0"/>
              <a:t>v</a:t>
            </a:r>
            <a:r>
              <a:rPr lang="en-US" dirty="0"/>
              <a:t>.</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762000"/>
            <a:ext cx="9164638"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7" name="TextBox 2"/>
          <p:cNvSpPr txBox="1">
            <a:spLocks noChangeArrowheads="1"/>
          </p:cNvSpPr>
          <p:nvPr/>
        </p:nvSpPr>
        <p:spPr bwMode="auto">
          <a:xfrm>
            <a:off x="1892300" y="5891213"/>
            <a:ext cx="6400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Drifter trajectories colored by direction</a:t>
            </a: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9550"/>
            <a:ext cx="774065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681831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TextBox 2"/>
          <p:cNvSpPr txBox="1">
            <a:spLocks noChangeArrowheads="1"/>
          </p:cNvSpPr>
          <p:nvPr/>
        </p:nvSpPr>
        <p:spPr bwMode="auto">
          <a:xfrm>
            <a:off x="7239000" y="685800"/>
            <a:ext cx="17399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Top: mean currents from drifters.</a:t>
            </a:r>
          </a:p>
          <a:p>
            <a:pPr eaLnBrk="1" hangingPunct="1">
              <a:spcBef>
                <a:spcPct val="0"/>
              </a:spcBef>
              <a:buFontTx/>
              <a:buNone/>
            </a:pPr>
            <a:endParaRPr lang="en-US" altLang="en-US" sz="1600"/>
          </a:p>
          <a:p>
            <a:pPr eaLnBrk="1" hangingPunct="1">
              <a:spcBef>
                <a:spcPct val="0"/>
              </a:spcBef>
              <a:buFontTx/>
              <a:buNone/>
            </a:pPr>
            <a:r>
              <a:rPr lang="en-US" altLang="en-US" sz="1600"/>
              <a:t>Bottom: dynamic height anomalies relative to 400dbar from XBT, CTD (shading, m) and geostrophic currents (arrows)</a:t>
            </a: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7315200" cy="623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76275" y="95250"/>
            <a:ext cx="7772400" cy="685800"/>
          </a:xfrm>
        </p:spPr>
        <p:txBody>
          <a:bodyPr/>
          <a:lstStyle/>
          <a:p>
            <a:pPr eaLnBrk="1" hangingPunct="1"/>
            <a:r>
              <a:rPr lang="en-US" altLang="en-US" smtClean="0"/>
              <a:t>Mean currents</a:t>
            </a:r>
          </a:p>
        </p:txBody>
      </p:sp>
      <p:sp>
        <p:nvSpPr>
          <p:cNvPr id="6147" name="Rectangle 3"/>
          <p:cNvSpPr>
            <a:spLocks noChangeArrowheads="1"/>
          </p:cNvSpPr>
          <p:nvPr/>
        </p:nvSpPr>
        <p:spPr bwMode="auto">
          <a:xfrm>
            <a:off x="28575" y="5432425"/>
            <a:ext cx="9163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t>Mean speed (color, in cm s</a:t>
            </a:r>
            <a:r>
              <a:rPr lang="en-US" altLang="en-US" sz="2000" baseline="30000"/>
              <a:t>-1</a:t>
            </a:r>
            <a:r>
              <a:rPr lang="en-US" altLang="en-US" sz="2000"/>
              <a:t>) with streamlines (black lines).    Gray areas have less than 12 drifter days per square degree.  Only bins with mean current speeds statistically different from zero at one standard error of the mean are shaded.</a:t>
            </a:r>
          </a:p>
        </p:txBody>
      </p:sp>
      <p:pic>
        <p:nvPicPr>
          <p:cNvPr id="6148" name="Picture 1"/>
          <p:cNvPicPr>
            <a:picLocks noChangeAspect="1"/>
          </p:cNvPicPr>
          <p:nvPr/>
        </p:nvPicPr>
        <p:blipFill>
          <a:blip r:embed="rId2">
            <a:extLst>
              <a:ext uri="{28A0092B-C50C-407E-A947-70E740481C1C}">
                <a14:useLocalDpi xmlns:a14="http://schemas.microsoft.com/office/drawing/2010/main" val="0"/>
              </a:ext>
            </a:extLst>
          </a:blip>
          <a:srcRect l="9584" t="24570" r="3751" b="24843"/>
          <a:stretch>
            <a:fillRect/>
          </a:stretch>
        </p:blipFill>
        <p:spPr bwMode="auto">
          <a:xfrm>
            <a:off x="9525" y="990600"/>
            <a:ext cx="9140825"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2"/>
          <p:cNvSpPr txBox="1">
            <a:spLocks noChangeArrowheads="1"/>
          </p:cNvSpPr>
          <p:nvPr/>
        </p:nvSpPr>
        <p:spPr bwMode="auto">
          <a:xfrm>
            <a:off x="4843463" y="6553200"/>
            <a:ext cx="4314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600"/>
              <a:t>Lumpkin and Johnson (2013)</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01675" y="152400"/>
            <a:ext cx="7772400" cy="838200"/>
          </a:xfrm>
        </p:spPr>
        <p:txBody>
          <a:bodyPr/>
          <a:lstStyle/>
          <a:p>
            <a:pPr eaLnBrk="1" hangingPunct="1"/>
            <a:r>
              <a:rPr lang="en-US" altLang="en-US" smtClean="0"/>
              <a:t>Residuals (eddies)</a:t>
            </a:r>
          </a:p>
        </p:txBody>
      </p:sp>
      <p:sp>
        <p:nvSpPr>
          <p:cNvPr id="7171" name="Rectangle 3"/>
          <p:cNvSpPr>
            <a:spLocks noChangeArrowheads="1"/>
          </p:cNvSpPr>
          <p:nvPr/>
        </p:nvSpPr>
        <p:spPr bwMode="auto">
          <a:xfrm>
            <a:off x="0" y="56578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Variance ellipses centered every 5º longitude by 2º latitude.  Shading indicates square root of magnitude of variance (cm s</a:t>
            </a:r>
            <a:r>
              <a:rPr lang="en-US" altLang="en-US" sz="2400" baseline="30000"/>
              <a:t>-1</a:t>
            </a:r>
            <a:r>
              <a:rPr lang="en-US" altLang="en-US" sz="2400"/>
              <a:t>).  Gray areas have less than 12 drifter days per square degree</a:t>
            </a:r>
          </a:p>
        </p:txBody>
      </p:sp>
      <p:pic>
        <p:nvPicPr>
          <p:cNvPr id="7172" name="Picture 2"/>
          <p:cNvPicPr>
            <a:picLocks noChangeAspect="1"/>
          </p:cNvPicPr>
          <p:nvPr/>
        </p:nvPicPr>
        <p:blipFill>
          <a:blip r:embed="rId2">
            <a:extLst>
              <a:ext uri="{28A0092B-C50C-407E-A947-70E740481C1C}">
                <a14:useLocalDpi xmlns:a14="http://schemas.microsoft.com/office/drawing/2010/main" val="0"/>
              </a:ext>
            </a:extLst>
          </a:blip>
          <a:srcRect l="9375" t="24570" r="4375" b="24843"/>
          <a:stretch>
            <a:fillRect/>
          </a:stretch>
        </p:blipFill>
        <p:spPr bwMode="auto">
          <a:xfrm>
            <a:off x="33338" y="1143000"/>
            <a:ext cx="9129712"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2"/>
          <p:cNvSpPr txBox="1">
            <a:spLocks noChangeArrowheads="1"/>
          </p:cNvSpPr>
          <p:nvPr/>
        </p:nvSpPr>
        <p:spPr bwMode="auto">
          <a:xfrm>
            <a:off x="4843463" y="6553200"/>
            <a:ext cx="4314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600"/>
              <a:t>Lumpkin and Johnson (2013)</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23813"/>
            <a:ext cx="7772400" cy="1143000"/>
          </a:xfrm>
        </p:spPr>
        <p:txBody>
          <a:bodyPr/>
          <a:lstStyle/>
          <a:p>
            <a:pPr eaLnBrk="1" hangingPunct="1"/>
            <a:r>
              <a:rPr lang="en-US" altLang="en-US" sz="4000" smtClean="0"/>
              <a:t>Southern Oscillation Index currents</a:t>
            </a:r>
          </a:p>
        </p:txBody>
      </p:sp>
      <p:sp>
        <p:nvSpPr>
          <p:cNvPr id="8195" name="Rectangle 3"/>
          <p:cNvSpPr>
            <a:spLocks noChangeArrowheads="1"/>
          </p:cNvSpPr>
          <p:nvPr/>
        </p:nvSpPr>
        <p:spPr bwMode="auto">
          <a:xfrm>
            <a:off x="0" y="525145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Speed (colors in cm s</a:t>
            </a:r>
            <a:r>
              <a:rPr lang="en-US" altLang="en-US" sz="2400" baseline="30000"/>
              <a:t>-1</a:t>
            </a:r>
            <a:r>
              <a:rPr lang="en-US" altLang="en-US" sz="2400"/>
              <a:t>) shown for SOI = -1 (moderate El Niño).  Arrows for subset of gridpoints shown to indicate directions.  Gridpoints with values not significantly different from zero at one standard error of the mean not displayed</a:t>
            </a:r>
          </a:p>
        </p:txBody>
      </p:sp>
      <p:pic>
        <p:nvPicPr>
          <p:cNvPr id="8196" name="Picture 1"/>
          <p:cNvPicPr>
            <a:picLocks noChangeAspect="1"/>
          </p:cNvPicPr>
          <p:nvPr/>
        </p:nvPicPr>
        <p:blipFill>
          <a:blip r:embed="rId2">
            <a:extLst>
              <a:ext uri="{28A0092B-C50C-407E-A947-70E740481C1C}">
                <a14:useLocalDpi xmlns:a14="http://schemas.microsoft.com/office/drawing/2010/main" val="0"/>
              </a:ext>
            </a:extLst>
          </a:blip>
          <a:srcRect l="9375" t="23750" r="4375" b="24844"/>
          <a:stretch>
            <a:fillRect/>
          </a:stretch>
        </p:blipFill>
        <p:spPr bwMode="auto">
          <a:xfrm>
            <a:off x="14288" y="1066800"/>
            <a:ext cx="92297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2"/>
          <p:cNvSpPr txBox="1">
            <a:spLocks noChangeArrowheads="1"/>
          </p:cNvSpPr>
          <p:nvPr/>
        </p:nvSpPr>
        <p:spPr bwMode="auto">
          <a:xfrm>
            <a:off x="4843463" y="6553200"/>
            <a:ext cx="4314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600"/>
              <a:t>Lumpkin and Johnson (2013)</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57225" y="142875"/>
            <a:ext cx="7772400" cy="1143000"/>
          </a:xfrm>
        </p:spPr>
        <p:txBody>
          <a:bodyPr/>
          <a:lstStyle/>
          <a:p>
            <a:r>
              <a:rPr lang="en-US" altLang="en-US" sz="3200" smtClean="0"/>
              <a:t>Islands embedded in large-scale oceanic flow</a:t>
            </a: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1295400"/>
            <a:ext cx="6934200"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0" name="TextBox 2"/>
          <p:cNvSpPr txBox="1">
            <a:spLocks noChangeArrowheads="1"/>
          </p:cNvSpPr>
          <p:nvPr/>
        </p:nvSpPr>
        <p:spPr bwMode="auto">
          <a:xfrm>
            <a:off x="152400" y="6519863"/>
            <a:ext cx="4314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Lumpkin (1998)</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152400"/>
            <a:ext cx="7772400" cy="685800"/>
          </a:xfrm>
        </p:spPr>
        <p:txBody>
          <a:bodyPr/>
          <a:lstStyle/>
          <a:p>
            <a:r>
              <a:rPr lang="en-US" altLang="en-US" smtClean="0"/>
              <a:t>Lee eddies</a:t>
            </a: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4924425"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025" y="1143000"/>
            <a:ext cx="43148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5" name="TextBox 2"/>
          <p:cNvSpPr txBox="1">
            <a:spLocks noChangeArrowheads="1"/>
          </p:cNvSpPr>
          <p:nvPr/>
        </p:nvSpPr>
        <p:spPr bwMode="auto">
          <a:xfrm>
            <a:off x="4772025" y="3048000"/>
            <a:ext cx="4314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Left: SLA from altimetry, with ADCP-determined center of AC94c (diamonds) and drifter trajectories (black).</a:t>
            </a:r>
          </a:p>
          <a:p>
            <a:pPr eaLnBrk="1" hangingPunct="1">
              <a:spcBef>
                <a:spcPct val="0"/>
              </a:spcBef>
              <a:buFontTx/>
              <a:buNone/>
            </a:pPr>
            <a:endParaRPr lang="en-US" altLang="en-US" sz="1600"/>
          </a:p>
          <a:p>
            <a:pPr eaLnBrk="1" hangingPunct="1">
              <a:spcBef>
                <a:spcPct val="0"/>
              </a:spcBef>
              <a:buFontTx/>
              <a:buNone/>
            </a:pPr>
            <a:r>
              <a:rPr lang="en-US" altLang="en-US" sz="1600"/>
              <a:t>Above: ADCP profile of azimuthal speed in AC94c.</a:t>
            </a:r>
          </a:p>
        </p:txBody>
      </p:sp>
      <p:sp>
        <p:nvSpPr>
          <p:cNvPr id="10246" name="TextBox 2"/>
          <p:cNvSpPr txBox="1">
            <a:spLocks noChangeArrowheads="1"/>
          </p:cNvSpPr>
          <p:nvPr/>
        </p:nvSpPr>
        <p:spPr bwMode="auto">
          <a:xfrm>
            <a:off x="152400" y="6519863"/>
            <a:ext cx="4314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Lumpkin (1998)</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42925</TotalTime>
  <Words>1695</Words>
  <Application>Microsoft Office PowerPoint</Application>
  <PresentationFormat>On-screen Show (4:3)</PresentationFormat>
  <Paragraphs>187</Paragraphs>
  <Slides>43</Slides>
  <Notes>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A new global surface current climatology, with application to the Hawaiian Island region</vt:lpstr>
      <vt:lpstr>Drogue presence reanalysis</vt:lpstr>
      <vt:lpstr>Observational density</vt:lpstr>
      <vt:lpstr>Methodology (Lumpkin and Johnson, 2013)</vt:lpstr>
      <vt:lpstr>Mean currents</vt:lpstr>
      <vt:lpstr>Residuals (eddies)</vt:lpstr>
      <vt:lpstr>Southern Oscillation Index currents</vt:lpstr>
      <vt:lpstr>Islands embedded in large-scale oceanic flow</vt:lpstr>
      <vt:lpstr>Lee eddies</vt:lpstr>
      <vt:lpstr>PowerPoint Presentation</vt:lpstr>
      <vt:lpstr>PowerPoint Presentation</vt:lpstr>
      <vt:lpstr>The Hawaiian Lee Countercurrent (HLCC)</vt:lpstr>
      <vt:lpstr>What is the zonal extent of the HLCC?</vt:lpstr>
      <vt:lpstr>Does the barotropic energy flux play a significant role in the HLCC?</vt:lpstr>
      <vt:lpstr>Since 1999: many more drifter observations!</vt:lpstr>
      <vt:lpstr>Since 1999: many more drifter observations!</vt:lpstr>
      <vt:lpstr>The island wake as seen by drifters</vt:lpstr>
      <vt:lpstr>(Animation of seasonal variations in surface currents)</vt:lpstr>
      <vt:lpstr>Seasonal variability of the HLCC</vt:lpstr>
      <vt:lpstr>PowerPoint Presentation</vt:lpstr>
      <vt:lpstr>The role of the barotropic eddy flux</vt:lpstr>
      <vt:lpstr>PowerPoint Presentation</vt:lpstr>
      <vt:lpstr>Summary</vt:lpstr>
      <vt:lpstr>Climatology available in ASCII, NetCDF and Matlab formats on GDP web page.</vt:lpstr>
      <vt:lpstr>PowerPoint Presentation</vt:lpstr>
      <vt:lpstr>Winds around the Hawaiian Islands</vt:lpstr>
      <vt:lpstr>Evidence of large-scale atmospheric wake</vt:lpstr>
      <vt:lpstr>Evidence of downstream merging</vt:lpstr>
      <vt:lpstr>What generates the lee eddies?</vt:lpstr>
      <vt:lpstr>What generates the lee eddies?</vt:lpstr>
      <vt:lpstr>What generates the lee eddies?</vt:lpstr>
      <vt:lpstr>Eddies propagate westward … </vt:lpstr>
      <vt:lpstr>PowerPoint Presentation</vt:lpstr>
      <vt:lpstr>Drifter observations in the HLCC</vt:lpstr>
      <vt:lpstr>PowerPoint Presentation</vt:lpstr>
      <vt:lpstr>PowerPoint Presentation</vt:lpstr>
      <vt:lpstr>Seasonal variations of the HLCC</vt:lpstr>
      <vt:lpstr>What creates the HLCC?</vt:lpstr>
      <vt:lpstr>PowerPoint Presentation</vt:lpstr>
      <vt:lpstr>PowerPoint Presentation</vt:lpstr>
      <vt:lpstr>PowerPoint Presentation</vt:lpstr>
      <vt:lpstr>PowerPoint Presentation</vt:lpstr>
      <vt:lpstr>PowerPoint Presentation</vt:lpstr>
    </vt:vector>
  </TitlesOfParts>
  <Company>NOAA/AOML/PhOD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Drifter velocities</dc:title>
  <dc:creator>Rick Lumpkin</dc:creator>
  <cp:lastModifiedBy>Rick Lumpkin</cp:lastModifiedBy>
  <cp:revision>831</cp:revision>
  <dcterms:created xsi:type="dcterms:W3CDTF">2000-10-11T22:49:59Z</dcterms:created>
  <dcterms:modified xsi:type="dcterms:W3CDTF">2014-02-18T20:02:00Z</dcterms:modified>
</cp:coreProperties>
</file>