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notesSlides/notesSlide27.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charts/chart2.xml" ContentType="application/vnd.openxmlformats-officedocument.drawingml.char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Default Extension="xlsx" ContentType="application/vnd.openxmlformats-officedocument.spreadsheetml.sheet"/>
  <Override PartName="/ppt/notesSlides/notesSlide19.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Default Extension="package" ContentType="application/vnd.openxmlformats-officedocument.package"/>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notesSlides/notesSlide24.xml" ContentType="application/vnd.openxmlformats-officedocument.presentationml.notesSlide+xml"/>
  <Override PartName="/ppt/slides/slide24.xml" ContentType="application/vnd.openxmlformats-officedocument.presentationml.slide+xml"/>
  <Override PartName="/ppt/tags/tag1.xml" ContentType="application/vnd.openxmlformats-officedocument.presentationml.tags+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notesSlides/notesSlide20.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embedTrueTypeFonts="1" saveSubsetFonts="1" autoCompressPictures="0">
  <p:sldMasterIdLst>
    <p:sldMasterId id="2147483648" r:id="rId1"/>
  </p:sldMasterIdLst>
  <p:notesMasterIdLst>
    <p:notesMasterId r:id="rId30"/>
  </p:notesMasterIdLst>
  <p:handoutMasterIdLst>
    <p:handoutMasterId r:id="rId31"/>
  </p:handoutMasterIdLst>
  <p:sldIdLst>
    <p:sldId id="256" r:id="rId2"/>
    <p:sldId id="366" r:id="rId3"/>
    <p:sldId id="371" r:id="rId4"/>
    <p:sldId id="372" r:id="rId5"/>
    <p:sldId id="373" r:id="rId6"/>
    <p:sldId id="374" r:id="rId7"/>
    <p:sldId id="400" r:id="rId8"/>
    <p:sldId id="375" r:id="rId9"/>
    <p:sldId id="376" r:id="rId10"/>
    <p:sldId id="377" r:id="rId11"/>
    <p:sldId id="378" r:id="rId12"/>
    <p:sldId id="379" r:id="rId13"/>
    <p:sldId id="380" r:id="rId14"/>
    <p:sldId id="381" r:id="rId15"/>
    <p:sldId id="382" r:id="rId16"/>
    <p:sldId id="384" r:id="rId17"/>
    <p:sldId id="385" r:id="rId18"/>
    <p:sldId id="386" r:id="rId19"/>
    <p:sldId id="401" r:id="rId20"/>
    <p:sldId id="402" r:id="rId21"/>
    <p:sldId id="387" r:id="rId22"/>
    <p:sldId id="389" r:id="rId23"/>
    <p:sldId id="390" r:id="rId24"/>
    <p:sldId id="391" r:id="rId25"/>
    <p:sldId id="392" r:id="rId26"/>
    <p:sldId id="393" r:id="rId27"/>
    <p:sldId id="394" r:id="rId28"/>
    <p:sldId id="367" r:id="rId2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TradeGothic" pitchFamily="2" charset="0"/>
        <a:ea typeface="+mn-ea"/>
        <a:cs typeface="+mn-cs"/>
      </a:defRPr>
    </a:lvl1pPr>
    <a:lvl2pPr marL="457200" algn="l" rtl="0" fontAlgn="base">
      <a:spcBef>
        <a:spcPct val="0"/>
      </a:spcBef>
      <a:spcAft>
        <a:spcPct val="0"/>
      </a:spcAft>
      <a:defRPr kern="1200">
        <a:solidFill>
          <a:schemeClr val="tx1"/>
        </a:solidFill>
        <a:latin typeface="TradeGothic" pitchFamily="2" charset="0"/>
        <a:ea typeface="+mn-ea"/>
        <a:cs typeface="+mn-cs"/>
      </a:defRPr>
    </a:lvl2pPr>
    <a:lvl3pPr marL="914400" algn="l" rtl="0" fontAlgn="base">
      <a:spcBef>
        <a:spcPct val="0"/>
      </a:spcBef>
      <a:spcAft>
        <a:spcPct val="0"/>
      </a:spcAft>
      <a:defRPr kern="1200">
        <a:solidFill>
          <a:schemeClr val="tx1"/>
        </a:solidFill>
        <a:latin typeface="TradeGothic" pitchFamily="2" charset="0"/>
        <a:ea typeface="+mn-ea"/>
        <a:cs typeface="+mn-cs"/>
      </a:defRPr>
    </a:lvl3pPr>
    <a:lvl4pPr marL="1371600" algn="l" rtl="0" fontAlgn="base">
      <a:spcBef>
        <a:spcPct val="0"/>
      </a:spcBef>
      <a:spcAft>
        <a:spcPct val="0"/>
      </a:spcAft>
      <a:defRPr kern="1200">
        <a:solidFill>
          <a:schemeClr val="tx1"/>
        </a:solidFill>
        <a:latin typeface="TradeGothic" pitchFamily="2" charset="0"/>
        <a:ea typeface="+mn-ea"/>
        <a:cs typeface="+mn-cs"/>
      </a:defRPr>
    </a:lvl4pPr>
    <a:lvl5pPr marL="1828800" algn="l" rtl="0" fontAlgn="base">
      <a:spcBef>
        <a:spcPct val="0"/>
      </a:spcBef>
      <a:spcAft>
        <a:spcPct val="0"/>
      </a:spcAft>
      <a:defRPr kern="1200">
        <a:solidFill>
          <a:schemeClr val="tx1"/>
        </a:solidFill>
        <a:latin typeface="TradeGothic" pitchFamily="2" charset="0"/>
        <a:ea typeface="+mn-ea"/>
        <a:cs typeface="+mn-cs"/>
      </a:defRPr>
    </a:lvl5pPr>
    <a:lvl6pPr marL="2286000" algn="l" defTabSz="457200" rtl="0" eaLnBrk="1" latinLnBrk="0" hangingPunct="1">
      <a:defRPr kern="1200">
        <a:solidFill>
          <a:schemeClr val="tx1"/>
        </a:solidFill>
        <a:latin typeface="TradeGothic" pitchFamily="2" charset="0"/>
        <a:ea typeface="+mn-ea"/>
        <a:cs typeface="+mn-cs"/>
      </a:defRPr>
    </a:lvl6pPr>
    <a:lvl7pPr marL="2743200" algn="l" defTabSz="457200" rtl="0" eaLnBrk="1" latinLnBrk="0" hangingPunct="1">
      <a:defRPr kern="1200">
        <a:solidFill>
          <a:schemeClr val="tx1"/>
        </a:solidFill>
        <a:latin typeface="TradeGothic" pitchFamily="2" charset="0"/>
        <a:ea typeface="+mn-ea"/>
        <a:cs typeface="+mn-cs"/>
      </a:defRPr>
    </a:lvl7pPr>
    <a:lvl8pPr marL="3200400" algn="l" defTabSz="457200" rtl="0" eaLnBrk="1" latinLnBrk="0" hangingPunct="1">
      <a:defRPr kern="1200">
        <a:solidFill>
          <a:schemeClr val="tx1"/>
        </a:solidFill>
        <a:latin typeface="TradeGothic" pitchFamily="2" charset="0"/>
        <a:ea typeface="+mn-ea"/>
        <a:cs typeface="+mn-cs"/>
      </a:defRPr>
    </a:lvl8pPr>
    <a:lvl9pPr marL="3657600" algn="l" defTabSz="457200" rtl="0" eaLnBrk="1" latinLnBrk="0" hangingPunct="1">
      <a:defRPr kern="1200">
        <a:solidFill>
          <a:schemeClr val="tx1"/>
        </a:solidFill>
        <a:latin typeface="TradeGothic"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3399FF"/>
    <a:srgbClr val="FFFF99"/>
    <a:srgbClr val="CCCCFF"/>
    <a:srgbClr val="6600CC"/>
    <a:srgbClr val="FF9933"/>
    <a:srgbClr val="99CCFF"/>
    <a:srgbClr val="000066"/>
    <a:srgbClr val="333399"/>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521" autoAdjust="0"/>
    <p:restoredTop sz="82212" autoAdjust="0"/>
  </p:normalViewPr>
  <p:slideViewPr>
    <p:cSldViewPr>
      <p:cViewPr>
        <p:scale>
          <a:sx n="100" d="100"/>
          <a:sy n="100" d="100"/>
        </p:scale>
        <p:origin x="-808"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theme" Target="theme/theme1.xml"/><Relationship Id="rId3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notesMaster" Target="notesMasters/notesMaster1.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package1.package"/></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13785557986871"/>
          <c:y val="0.0606060606060606"/>
          <c:w val="0.727571115973742"/>
          <c:h val="0.861952861952862"/>
        </c:manualLayout>
      </c:layout>
      <c:barChart>
        <c:barDir val="col"/>
        <c:grouping val="clustered"/>
        <c:ser>
          <c:idx val="0"/>
          <c:order val="0"/>
          <c:tx>
            <c:strRef>
              <c:f>Sheet1!$A$2</c:f>
              <c:strCache>
                <c:ptCount val="1"/>
                <c:pt idx="0">
                  <c:v>Base</c:v>
                </c:pt>
              </c:strCache>
            </c:strRef>
          </c:tx>
          <c:spPr>
            <a:solidFill>
              <a:srgbClr val="FCF305"/>
            </a:solidFill>
            <a:ln w="10502">
              <a:solidFill>
                <a:srgbClr val="000000"/>
              </a:solidFill>
              <a:prstDash val="solid"/>
            </a:ln>
          </c:spPr>
          <c:cat>
            <c:numRef>
              <c:f>Sheet1!$B$1:$O$1</c:f>
              <c:numCache>
                <c:formatCode>General</c:formatCode>
                <c:ptCount val="14"/>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numCache>
            </c:numRef>
          </c:cat>
          <c:val>
            <c:numRef>
              <c:f>Sheet1!$B$2:$O$2</c:f>
              <c:numCache>
                <c:formatCode>"$"#,##0_);[Red]\("$"#,##0\)</c:formatCode>
                <c:ptCount val="14"/>
                <c:pt idx="0">
                  <c:v>3020.0</c:v>
                </c:pt>
                <c:pt idx="1">
                  <c:v>2925.0</c:v>
                </c:pt>
                <c:pt idx="2">
                  <c:v>3146.0</c:v>
                </c:pt>
                <c:pt idx="3">
                  <c:v>3212.0</c:v>
                </c:pt>
                <c:pt idx="4">
                  <c:v>3380.0</c:v>
                </c:pt>
                <c:pt idx="5">
                  <c:v>3462.0</c:v>
                </c:pt>
                <c:pt idx="6">
                  <c:v>3416.0</c:v>
                </c:pt>
                <c:pt idx="7">
                  <c:v>3579.0</c:v>
                </c:pt>
                <c:pt idx="8">
                  <c:v>3610.0</c:v>
                </c:pt>
                <c:pt idx="9">
                  <c:v>3720.0</c:v>
                </c:pt>
                <c:pt idx="10" formatCode="#,##0">
                  <c:v>3720.0</c:v>
                </c:pt>
                <c:pt idx="11" formatCode="#,##0">
                  <c:v>3720.0</c:v>
                </c:pt>
                <c:pt idx="12" formatCode="#,##0">
                  <c:v>3631.0</c:v>
                </c:pt>
                <c:pt idx="13" formatCode="#,##0">
                  <c:v>3599.0</c:v>
                </c:pt>
              </c:numCache>
            </c:numRef>
          </c:val>
        </c:ser>
        <c:ser>
          <c:idx val="1"/>
          <c:order val="1"/>
          <c:tx>
            <c:strRef>
              <c:f>Sheet1!$A$3</c:f>
              <c:strCache>
                <c:ptCount val="1"/>
                <c:pt idx="0">
                  <c:v>Proposals</c:v>
                </c:pt>
              </c:strCache>
            </c:strRef>
          </c:tx>
          <c:spPr>
            <a:solidFill>
              <a:srgbClr val="DD0806"/>
            </a:solidFill>
            <a:ln w="10502">
              <a:solidFill>
                <a:srgbClr val="000000"/>
              </a:solidFill>
              <a:prstDash val="solid"/>
            </a:ln>
          </c:spPr>
          <c:cat>
            <c:numRef>
              <c:f>Sheet1!$B$1:$O$1</c:f>
              <c:numCache>
                <c:formatCode>General</c:formatCode>
                <c:ptCount val="14"/>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numCache>
            </c:numRef>
          </c:cat>
          <c:val>
            <c:numRef>
              <c:f>Sheet1!$B$3:$O$3</c:f>
              <c:numCache>
                <c:formatCode>"$"#,##0_);[Red]\("$"#,##0\)</c:formatCode>
                <c:ptCount val="14"/>
                <c:pt idx="0">
                  <c:v>2341.0</c:v>
                </c:pt>
                <c:pt idx="1">
                  <c:v>2572.0</c:v>
                </c:pt>
                <c:pt idx="2">
                  <c:v>2862.0</c:v>
                </c:pt>
                <c:pt idx="3">
                  <c:v>3368.0</c:v>
                </c:pt>
                <c:pt idx="4">
                  <c:v>4057.0</c:v>
                </c:pt>
                <c:pt idx="5">
                  <c:v>4335.0</c:v>
                </c:pt>
                <c:pt idx="6">
                  <c:v>4325.0</c:v>
                </c:pt>
                <c:pt idx="7">
                  <c:v>4535.0</c:v>
                </c:pt>
                <c:pt idx="8">
                  <c:v>4509.0</c:v>
                </c:pt>
                <c:pt idx="9">
                  <c:v>4842.8</c:v>
                </c:pt>
                <c:pt idx="10" formatCode="#,##0">
                  <c:v>5500.0</c:v>
                </c:pt>
                <c:pt idx="11" formatCode="#,##0">
                  <c:v>5900.0</c:v>
                </c:pt>
                <c:pt idx="12" formatCode="#,##0">
                  <c:v>5002.0</c:v>
                </c:pt>
                <c:pt idx="13" formatCode="#,##0">
                  <c:v>5365.0</c:v>
                </c:pt>
              </c:numCache>
            </c:numRef>
          </c:val>
        </c:ser>
        <c:gapWidth val="100"/>
        <c:axId val="846983592"/>
        <c:axId val="771508680"/>
      </c:barChart>
      <c:catAx>
        <c:axId val="846983592"/>
        <c:scaling>
          <c:orientation val="minMax"/>
        </c:scaling>
        <c:axPos val="b"/>
        <c:numFmt formatCode="General" sourceLinked="1"/>
        <c:tickLblPos val="nextTo"/>
        <c:spPr>
          <a:ln w="2625">
            <a:solidFill>
              <a:srgbClr val="000000"/>
            </a:solidFill>
            <a:prstDash val="solid"/>
          </a:ln>
        </c:spPr>
        <c:txPr>
          <a:bodyPr rot="-5400000" vert="horz" anchor="ctr" anchorCtr="1"/>
          <a:lstStyle/>
          <a:p>
            <a:pPr>
              <a:defRPr sz="1323" b="1" i="0" u="none" strike="noStrike" baseline="0">
                <a:solidFill>
                  <a:srgbClr val="000000"/>
                </a:solidFill>
                <a:latin typeface="Comic Sans MS"/>
                <a:ea typeface="Comic Sans MS"/>
                <a:cs typeface="Comic Sans MS"/>
              </a:defRPr>
            </a:pPr>
            <a:endParaRPr lang="en-US"/>
          </a:p>
        </c:txPr>
        <c:crossAx val="771508680"/>
        <c:crosses val="autoZero"/>
        <c:auto val="1"/>
        <c:lblAlgn val="ctr"/>
        <c:lblOffset val="100"/>
        <c:tickLblSkip val="1"/>
        <c:tickMarkSkip val="1"/>
      </c:catAx>
      <c:valAx>
        <c:axId val="771508680"/>
        <c:scaling>
          <c:orientation val="minMax"/>
        </c:scaling>
        <c:axPos val="l"/>
        <c:majorGridlines>
          <c:spPr>
            <a:ln w="2625">
              <a:solidFill>
                <a:srgbClr val="000000"/>
              </a:solidFill>
              <a:prstDash val="solid"/>
            </a:ln>
          </c:spPr>
        </c:majorGridlines>
        <c:numFmt formatCode="&quot;$&quot;#,##0_);[Red]\(&quot;$&quot;#,##0\)" sourceLinked="1"/>
        <c:tickLblPos val="nextTo"/>
        <c:spPr>
          <a:ln w="2625">
            <a:solidFill>
              <a:srgbClr val="000000"/>
            </a:solidFill>
            <a:prstDash val="solid"/>
          </a:ln>
        </c:spPr>
        <c:txPr>
          <a:bodyPr rot="0" vert="horz"/>
          <a:lstStyle/>
          <a:p>
            <a:pPr>
              <a:defRPr sz="1530" b="1" i="0" u="none" strike="noStrike" baseline="0">
                <a:solidFill>
                  <a:srgbClr val="000000"/>
                </a:solidFill>
                <a:latin typeface="Times New Roman"/>
                <a:ea typeface="Times New Roman"/>
                <a:cs typeface="Times New Roman"/>
              </a:defRPr>
            </a:pPr>
            <a:endParaRPr lang="en-US"/>
          </a:p>
        </c:txPr>
        <c:crossAx val="846983592"/>
        <c:crosses val="autoZero"/>
        <c:crossBetween val="between"/>
      </c:valAx>
      <c:spPr>
        <a:noFill/>
        <a:ln w="21004">
          <a:noFill/>
        </a:ln>
      </c:spPr>
    </c:plotArea>
    <c:plotVisOnly val="1"/>
    <c:dispBlanksAs val="gap"/>
  </c:chart>
  <c:spPr>
    <a:noFill/>
    <a:ln>
      <a:noFill/>
    </a:ln>
  </c:spPr>
  <c:txPr>
    <a:bodyPr/>
    <a:lstStyle/>
    <a:p>
      <a:pPr>
        <a:defRPr sz="2253" b="1" i="0" u="none" strike="noStrike" baseline="0">
          <a:solidFill>
            <a:srgbClr val="000000"/>
          </a:solidFill>
          <a:latin typeface="Times New Roman"/>
          <a:ea typeface="Times New Roman"/>
          <a:cs typeface="Times New Roman"/>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lineChart>
        <c:grouping val="standard"/>
        <c:ser>
          <c:idx val="0"/>
          <c:order val="0"/>
          <c:tx>
            <c:strRef>
              <c:f>Sheet1!$B$1</c:f>
              <c:strCache>
                <c:ptCount val="1"/>
                <c:pt idx="0">
                  <c:v># Publications</c:v>
                </c:pt>
              </c:strCache>
            </c:strRef>
          </c:tx>
          <c:spPr>
            <a:ln w="38100" cmpd="sng">
              <a:solidFill>
                <a:srgbClr val="FF0000"/>
              </a:solidFill>
            </a:ln>
          </c:spPr>
          <c:marker>
            <c:spPr>
              <a:solidFill>
                <a:srgbClr val="FF0000"/>
              </a:solidFill>
              <a:ln w="76200" cmpd="sng">
                <a:solidFill>
                  <a:srgbClr val="FF0000"/>
                </a:solidFill>
              </a:ln>
            </c:spPr>
          </c:marker>
          <c:cat>
            <c:numRef>
              <c:f>Sheet1!$A$2:$A$15</c:f>
              <c:numCache>
                <c:formatCode>General</c:formatCode>
                <c:ptCount val="14"/>
                <c:pt idx="0">
                  <c:v>2000.0</c:v>
                </c:pt>
                <c:pt idx="2">
                  <c:v>2002.0</c:v>
                </c:pt>
                <c:pt idx="4">
                  <c:v>2004.0</c:v>
                </c:pt>
                <c:pt idx="6">
                  <c:v>2006.0</c:v>
                </c:pt>
                <c:pt idx="8">
                  <c:v>2008.0</c:v>
                </c:pt>
                <c:pt idx="10">
                  <c:v>2010.0</c:v>
                </c:pt>
                <c:pt idx="12">
                  <c:v>2012.0</c:v>
                </c:pt>
              </c:numCache>
            </c:numRef>
          </c:cat>
          <c:val>
            <c:numRef>
              <c:f>Sheet1!$B$2:$B$15</c:f>
              <c:numCache>
                <c:formatCode>General</c:formatCode>
                <c:ptCount val="14"/>
                <c:pt idx="0">
                  <c:v>13.0</c:v>
                </c:pt>
                <c:pt idx="1">
                  <c:v>23.0</c:v>
                </c:pt>
                <c:pt idx="2">
                  <c:v>18.0</c:v>
                </c:pt>
                <c:pt idx="3">
                  <c:v>29.0</c:v>
                </c:pt>
                <c:pt idx="4">
                  <c:v>11.0</c:v>
                </c:pt>
                <c:pt idx="5">
                  <c:v>23.0</c:v>
                </c:pt>
                <c:pt idx="6">
                  <c:v>22.0</c:v>
                </c:pt>
                <c:pt idx="7">
                  <c:v>22.0</c:v>
                </c:pt>
                <c:pt idx="8">
                  <c:v>27.0</c:v>
                </c:pt>
                <c:pt idx="9">
                  <c:v>37.0</c:v>
                </c:pt>
                <c:pt idx="10">
                  <c:v>44.0</c:v>
                </c:pt>
                <c:pt idx="11">
                  <c:v>47.0</c:v>
                </c:pt>
                <c:pt idx="12">
                  <c:v>46.0</c:v>
                </c:pt>
                <c:pt idx="13">
                  <c:v>63.0</c:v>
                </c:pt>
              </c:numCache>
            </c:numRef>
          </c:val>
        </c:ser>
        <c:ser>
          <c:idx val="1"/>
          <c:order val="1"/>
          <c:tx>
            <c:strRef>
              <c:f>Sheet1!$C$1</c:f>
              <c:strCache>
                <c:ptCount val="1"/>
                <c:pt idx="0">
                  <c:v># Employees</c:v>
                </c:pt>
              </c:strCache>
            </c:strRef>
          </c:tx>
          <c:cat>
            <c:numRef>
              <c:f>Sheet1!$A$2:$A$15</c:f>
              <c:numCache>
                <c:formatCode>General</c:formatCode>
                <c:ptCount val="14"/>
                <c:pt idx="0">
                  <c:v>2000.0</c:v>
                </c:pt>
                <c:pt idx="2">
                  <c:v>2002.0</c:v>
                </c:pt>
                <c:pt idx="4">
                  <c:v>2004.0</c:v>
                </c:pt>
                <c:pt idx="6">
                  <c:v>2006.0</c:v>
                </c:pt>
                <c:pt idx="8">
                  <c:v>2008.0</c:v>
                </c:pt>
                <c:pt idx="10">
                  <c:v>2010.0</c:v>
                </c:pt>
                <c:pt idx="12">
                  <c:v>2012.0</c:v>
                </c:pt>
              </c:numCache>
            </c:numRef>
          </c:cat>
          <c:val>
            <c:numRef>
              <c:f>Sheet1!$C$2:$C$15</c:f>
              <c:numCache>
                <c:formatCode>General</c:formatCode>
                <c:ptCount val="14"/>
                <c:pt idx="0">
                  <c:v>44.0</c:v>
                </c:pt>
                <c:pt idx="1">
                  <c:v>41.0</c:v>
                </c:pt>
                <c:pt idx="2">
                  <c:v>47.0</c:v>
                </c:pt>
                <c:pt idx="3">
                  <c:v>45.0</c:v>
                </c:pt>
                <c:pt idx="4">
                  <c:v>46.0</c:v>
                </c:pt>
                <c:pt idx="5">
                  <c:v>50.0</c:v>
                </c:pt>
                <c:pt idx="6">
                  <c:v>48.0</c:v>
                </c:pt>
                <c:pt idx="7">
                  <c:v>49.0</c:v>
                </c:pt>
                <c:pt idx="8">
                  <c:v>49.0</c:v>
                </c:pt>
                <c:pt idx="9">
                  <c:v>50.0</c:v>
                </c:pt>
                <c:pt idx="10">
                  <c:v>51.0</c:v>
                </c:pt>
                <c:pt idx="11">
                  <c:v>52.0</c:v>
                </c:pt>
                <c:pt idx="12">
                  <c:v>54.0</c:v>
                </c:pt>
                <c:pt idx="13">
                  <c:v>55.0</c:v>
                </c:pt>
              </c:numCache>
            </c:numRef>
          </c:val>
        </c:ser>
        <c:ser>
          <c:idx val="2"/>
          <c:order val="2"/>
          <c:tx>
            <c:strRef>
              <c:f>Sheet1!$D$1</c:f>
              <c:strCache>
                <c:ptCount val="1"/>
                <c:pt idx="0">
                  <c:v>Series 3</c:v>
                </c:pt>
              </c:strCache>
            </c:strRef>
          </c:tx>
          <c:cat>
            <c:numRef>
              <c:f>Sheet1!$A$2:$A$15</c:f>
              <c:numCache>
                <c:formatCode>General</c:formatCode>
                <c:ptCount val="14"/>
                <c:pt idx="0">
                  <c:v>2000.0</c:v>
                </c:pt>
                <c:pt idx="2">
                  <c:v>2002.0</c:v>
                </c:pt>
                <c:pt idx="4">
                  <c:v>2004.0</c:v>
                </c:pt>
                <c:pt idx="6">
                  <c:v>2006.0</c:v>
                </c:pt>
                <c:pt idx="8">
                  <c:v>2008.0</c:v>
                </c:pt>
                <c:pt idx="10">
                  <c:v>2010.0</c:v>
                </c:pt>
                <c:pt idx="12">
                  <c:v>2012.0</c:v>
                </c:pt>
              </c:numCache>
            </c:numRef>
          </c:cat>
          <c:val>
            <c:numRef>
              <c:f>Sheet1!$D$2:$D$15</c:f>
              <c:numCache>
                <c:formatCode>General</c:formatCode>
                <c:ptCount val="14"/>
              </c:numCache>
            </c:numRef>
          </c:val>
        </c:ser>
        <c:marker val="1"/>
        <c:axId val="532493544"/>
        <c:axId val="700173048"/>
      </c:lineChart>
      <c:catAx>
        <c:axId val="532493544"/>
        <c:scaling>
          <c:orientation val="minMax"/>
        </c:scaling>
        <c:axPos val="b"/>
        <c:numFmt formatCode="General" sourceLinked="1"/>
        <c:tickLblPos val="nextTo"/>
        <c:txPr>
          <a:bodyPr/>
          <a:lstStyle/>
          <a:p>
            <a:pPr>
              <a:defRPr sz="1400" b="1" i="0"/>
            </a:pPr>
            <a:endParaRPr lang="en-US"/>
          </a:p>
        </c:txPr>
        <c:crossAx val="700173048"/>
        <c:crosses val="autoZero"/>
        <c:auto val="1"/>
        <c:lblAlgn val="ctr"/>
        <c:lblOffset val="100"/>
      </c:catAx>
      <c:valAx>
        <c:axId val="700173048"/>
        <c:scaling>
          <c:orientation val="minMax"/>
        </c:scaling>
        <c:axPos val="l"/>
        <c:majorGridlines>
          <c:spPr>
            <a:ln>
              <a:solidFill>
                <a:schemeClr val="tx2"/>
              </a:solidFill>
            </a:ln>
          </c:spPr>
        </c:majorGridlines>
        <c:numFmt formatCode="General" sourceLinked="1"/>
        <c:tickLblPos val="nextTo"/>
        <c:crossAx val="532493544"/>
        <c:crosses val="autoZero"/>
        <c:crossBetween val="between"/>
      </c:valAx>
    </c:plotArea>
    <c:legend>
      <c:legendPos val="r"/>
      <c:legendEntry>
        <c:idx val="2"/>
        <c:delete val="1"/>
      </c:legendEntry>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defTabSz="947738">
              <a:defRPr sz="1200"/>
            </a:lvl1pPr>
          </a:lstStyle>
          <a:p>
            <a:endParaRPr lang="en-US"/>
          </a:p>
        </p:txBody>
      </p:sp>
      <p:sp>
        <p:nvSpPr>
          <p:cNvPr id="307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algn="r" defTabSz="947738">
              <a:defRPr sz="1200"/>
            </a:lvl1pPr>
          </a:lstStyle>
          <a:p>
            <a:endParaRPr lang="en-US"/>
          </a:p>
        </p:txBody>
      </p:sp>
      <p:sp>
        <p:nvSpPr>
          <p:cNvPr id="307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defTabSz="947738">
              <a:defRPr sz="1200"/>
            </a:lvl1pPr>
          </a:lstStyle>
          <a:p>
            <a:endParaRPr lang="en-US"/>
          </a:p>
        </p:txBody>
      </p:sp>
      <p:sp>
        <p:nvSpPr>
          <p:cNvPr id="307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algn="r" defTabSz="947738">
              <a:defRPr sz="1200"/>
            </a:lvl1pPr>
          </a:lstStyle>
          <a:p>
            <a:fld id="{72FF9689-30EF-5E43-9CB8-2100C15AD5D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3439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defTabSz="947738">
              <a:defRPr sz="1200">
                <a:latin typeface="Arial" pitchFamily="-65" charset="0"/>
              </a:defRPr>
            </a:lvl1pPr>
          </a:lstStyle>
          <a:p>
            <a:endParaRPr lang="en-US"/>
          </a:p>
        </p:txBody>
      </p:sp>
      <p:sp>
        <p:nvSpPr>
          <p:cNvPr id="4099"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lvl1pPr algn="r" defTabSz="947738">
              <a:defRPr sz="1200">
                <a:latin typeface="Arial" pitchFamily="-65" charset="0"/>
              </a:defRPr>
            </a:lvl1pPr>
          </a:lstStyle>
          <a:p>
            <a:endParaRPr lang="en-US"/>
          </a:p>
        </p:txBody>
      </p:sp>
      <p:sp>
        <p:nvSpPr>
          <p:cNvPr id="410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4841" tIns="47420" rIns="94841" bIns="474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defTabSz="947738">
              <a:defRPr sz="1200">
                <a:latin typeface="Arial" pitchFamily="-65" charset="0"/>
              </a:defRPr>
            </a:lvl1pPr>
          </a:lstStyle>
          <a:p>
            <a:endParaRPr lang="en-US"/>
          </a:p>
        </p:txBody>
      </p:sp>
      <p:sp>
        <p:nvSpPr>
          <p:cNvPr id="4103"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4841" tIns="47420" rIns="94841" bIns="47420" numCol="1" anchor="b" anchorCtr="0" compatLnSpc="1">
            <a:prstTxWarp prst="textNoShape">
              <a:avLst/>
            </a:prstTxWarp>
          </a:bodyPr>
          <a:lstStyle>
            <a:lvl1pPr algn="r" defTabSz="947738">
              <a:defRPr sz="1200">
                <a:latin typeface="Arial" pitchFamily="-65" charset="0"/>
              </a:defRPr>
            </a:lvl1pPr>
          </a:lstStyle>
          <a:p>
            <a:fld id="{2F058E4C-5CED-9445-A89B-CF1652116972}"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892706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65" charset="0"/>
        <a:ea typeface="+mn-ea"/>
        <a:cs typeface="+mn-cs"/>
      </a:defRPr>
    </a:lvl1pPr>
    <a:lvl2pPr marL="4572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6432EF-DE8D-5448-A5F1-9717BD90BCEC}" type="slidenum">
              <a:rPr lang="en-US"/>
              <a:pPr/>
              <a:t>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r>
              <a:rPr lang="en-US" sz="1000" dirty="0" smtClean="0"/>
              <a:t>The Physical Oceanography Division (PhOD) is a part of the Atlantic Oceanographic and Meteorological Laboratory (AOML) together with the Ocean Chemistry Ecosystems and Hurricane Research Divisions. The Physical Oceanography Division carries out interdisciplinary scientific investigations of the physics of ocean currents and water properties, and on the role of the ocean in climate, extreme weather events, and ecosystems. The tools used to carry out these studies range from sensors on deep ocean moorings to satellite-based instruments to measurements made on research and commercial shipping vessels and autonomous vehicles, and include data analysis and numerical modeling as well as theoretical approaches.</a:t>
            </a:r>
          </a:p>
          <a:p>
            <a:endParaRPr lang="en-US" sz="1000" dirty="0" smtClean="0"/>
          </a:p>
          <a:p>
            <a:endParaRPr lang="en-US" sz="10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10</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1000" dirty="0" smtClean="0"/>
              <a:t>The ThermoSalinoGraph (TSG) operations at AOML are mostly</a:t>
            </a:r>
            <a:r>
              <a:rPr lang="en-US" sz="1000" baseline="0" dirty="0" smtClean="0"/>
              <a:t> carried out in support of pCO2 assessment efforts.  In addition, AOML maintains a TSG in the University of Virginia Semester At Sea Program ship, which has allowed us to obtain global observations during their ship’s twice a year around the world voyages.   AOML also operates a TSG in partnership with the Argentine Coast Guard that operates in coastal waters off South America and in the Drake Passage.   In addition, AOML also partnered with the University of Miami to operate the TSGs in two ships of the Royal Caribbean cruise line.    All these data are transmitted to NODC, Coriolis, and other data centers.   These data are particularly useful in the validation and calibration of satellite-derived sea surface salinity fields.</a:t>
            </a:r>
          </a:p>
          <a:p>
            <a:endParaRPr lang="en-US" sz="10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kern="1200" dirty="0" smtClean="0">
                <a:solidFill>
                  <a:schemeClr val="tx1"/>
                </a:solidFill>
                <a:latin typeface="Arial" pitchFamily="-65" charset="0"/>
                <a:ea typeface="+mn-ea"/>
                <a:cs typeface="+mn-cs"/>
              </a:rPr>
              <a:t>The glider project is a multi-institutional effort that brings together the research and operational components within NOAA and the university community to implement and carry out sustained and targeted ocean observations from Seagliders in the Caribbean Sea and southwestern tropical North Atlantic Ocean.  The upper ocean thermal structure in this region has been linked to rapid intensification of tropical cyclones, and to the seasonal Atlantic hurricane activity.  However, there are only a few (&lt;300) upper ocean thermal observations carried out per year in this region, and sustained ocean observations are currently not in place or planned.  This</a:t>
            </a:r>
            <a:r>
              <a:rPr lang="en-US" sz="1000" kern="1200" baseline="0" dirty="0" smtClean="0">
                <a:solidFill>
                  <a:schemeClr val="tx1"/>
                </a:solidFill>
                <a:latin typeface="Arial" pitchFamily="-65" charset="0"/>
                <a:ea typeface="+mn-ea"/>
                <a:cs typeface="+mn-cs"/>
              </a:rPr>
              <a:t> </a:t>
            </a:r>
            <a:r>
              <a:rPr lang="en-US" sz="1000" kern="1200" dirty="0" smtClean="0">
                <a:solidFill>
                  <a:schemeClr val="tx1"/>
                </a:solidFill>
                <a:latin typeface="Arial" pitchFamily="-65" charset="0"/>
                <a:ea typeface="+mn-ea"/>
                <a:cs typeface="+mn-cs"/>
              </a:rPr>
              <a:t>work will provide 4,500 to 5,500 profile observations per year.  In addition, for the first time, current velocity profiles will be obtained from the Seagliders to assist hurricane forecast models to reproduce the key ocean dynamic processes associated with tropical storm-induced surface ocean cooling.  The main objectives of this</a:t>
            </a:r>
            <a:r>
              <a:rPr lang="en-US" sz="1000" kern="1200" baseline="0" dirty="0" smtClean="0">
                <a:solidFill>
                  <a:schemeClr val="tx1"/>
                </a:solidFill>
                <a:latin typeface="Arial" pitchFamily="-65" charset="0"/>
                <a:ea typeface="+mn-ea"/>
                <a:cs typeface="+mn-cs"/>
              </a:rPr>
              <a:t> </a:t>
            </a:r>
            <a:r>
              <a:rPr lang="en-US" sz="1000" kern="1200" dirty="0" smtClean="0">
                <a:solidFill>
                  <a:schemeClr val="tx1"/>
                </a:solidFill>
                <a:latin typeface="Arial" pitchFamily="-65" charset="0"/>
                <a:ea typeface="+mn-ea"/>
                <a:cs typeface="+mn-cs"/>
              </a:rPr>
              <a:t>work are to implement upper ocean observations from Seagliders, to evaluate their impact on and to improve: (1) hurricane intensity forecasts and (2) hurricane seasonal forecasts; using a combination of these new sustained observations, targeted observations, data analysis, and current NOAA operational forecast models.  </a:t>
            </a:r>
          </a:p>
          <a:p>
            <a:endParaRPr lang="en-US" baseline="0" dirty="0" smtClean="0"/>
          </a:p>
          <a:p>
            <a:endParaRPr lang="en-US" baseline="0" dirty="0" smtClean="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11</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1200" kern="1200" dirty="0" smtClean="0">
                <a:solidFill>
                  <a:schemeClr val="tx1"/>
                </a:solidFill>
                <a:latin typeface="Arial" pitchFamily="-65" charset="0"/>
                <a:ea typeface="+mn-ea"/>
                <a:cs typeface="+mn-cs"/>
              </a:rPr>
              <a:t>These cruises are conducted on cargo</a:t>
            </a:r>
            <a:r>
              <a:rPr lang="en-US" sz="1200" kern="1200" baseline="0" dirty="0" smtClean="0">
                <a:solidFill>
                  <a:schemeClr val="tx1"/>
                </a:solidFill>
                <a:latin typeface="Arial" pitchFamily="-65" charset="0"/>
                <a:ea typeface="+mn-ea"/>
                <a:cs typeface="+mn-cs"/>
              </a:rPr>
              <a:t> ships for the XBT network, and NOAA </a:t>
            </a:r>
            <a:r>
              <a:rPr lang="en-US" sz="1200" kern="1200" dirty="0" smtClean="0">
                <a:solidFill>
                  <a:schemeClr val="tx1"/>
                </a:solidFill>
                <a:latin typeface="Arial" pitchFamily="-65" charset="0"/>
                <a:ea typeface="+mn-ea"/>
                <a:cs typeface="+mn-cs"/>
              </a:rPr>
              <a:t>(e.g. NOAA (R/V Ronald H. Brown), UNOLS (R/V Walton Smith, R/V Endeavor), and from the University of Sao Paulo (R/V Alpha </a:t>
            </a:r>
            <a:r>
              <a:rPr lang="en-US" sz="1200" kern="1200" dirty="0" err="1" smtClean="0">
                <a:solidFill>
                  <a:schemeClr val="tx1"/>
                </a:solidFill>
                <a:latin typeface="Arial" pitchFamily="-65" charset="0"/>
                <a:ea typeface="+mn-ea"/>
                <a:cs typeface="+mn-cs"/>
              </a:rPr>
              <a:t>Crucis</a:t>
            </a:r>
            <a:r>
              <a:rPr lang="en-US" sz="1200" kern="1200" dirty="0" smtClean="0">
                <a:solidFill>
                  <a:schemeClr val="tx1"/>
                </a:solidFill>
                <a:latin typeface="Arial" pitchFamily="-65" charset="0"/>
                <a:ea typeface="+mn-ea"/>
                <a:cs typeface="+mn-cs"/>
              </a:rPr>
              <a:t>).  The oceanographic cruises included the PIRATA Northeast Extension (PNE), Western Boundary Time Series (WBTS), CLIVAR Repeat Section A16N, CLIVAR Repeat Section 16S,  Southwest Atlantic Meridional Overturning Circulation Program (SAM) and  27N Florida Straits cruise.</a:t>
            </a:r>
            <a:endParaRPr lang="en-US" sz="1200" kern="1200" dirty="0">
              <a:solidFill>
                <a:schemeClr val="tx1"/>
              </a:solidFill>
              <a:latin typeface="Arial" pitchFamily="-65"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12</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900" kern="1200" dirty="0" smtClean="0">
                <a:solidFill>
                  <a:schemeClr val="tx1"/>
                </a:solidFill>
                <a:latin typeface="Arial" pitchFamily="-65" charset="0"/>
                <a:ea typeface="+mn-ea"/>
                <a:cs typeface="+mn-cs"/>
              </a:rPr>
              <a:t>The Physical Oceanography Division has an Instrumentation Development Group that uses state-of-the-art technology and incorporates innovative design techniques for developing new oceanographic instruments. </a:t>
            </a:r>
          </a:p>
          <a:p>
            <a:endParaRPr lang="en-US" sz="900" kern="1200" dirty="0" smtClean="0">
              <a:solidFill>
                <a:schemeClr val="tx1"/>
              </a:solidFill>
              <a:latin typeface="Arial" pitchFamily="-65" charset="0"/>
              <a:ea typeface="+mn-ea"/>
              <a:cs typeface="+mn-cs"/>
            </a:endParaRPr>
          </a:p>
          <a:p>
            <a:r>
              <a:rPr lang="en-US" sz="900" kern="1200" dirty="0" smtClean="0">
                <a:solidFill>
                  <a:schemeClr val="tx1"/>
                </a:solidFill>
                <a:latin typeface="Arial" pitchFamily="-65" charset="0"/>
                <a:ea typeface="+mn-ea"/>
                <a:cs typeface="+mn-cs"/>
              </a:rPr>
              <a:t>A deep ocean data retrieval system, shown above on the upper left panel of the picture, once fully operational will allow scientific instruments anchored on the ocean bottom to send their data back via expandable data pods that will release from the ocean floor on a programmable schedule. The first deep ocean system was successfully deployed on January 15, 2014</a:t>
            </a:r>
            <a:r>
              <a:rPr lang="en-US" sz="900" kern="1200" baseline="0" dirty="0" smtClean="0">
                <a:solidFill>
                  <a:schemeClr val="tx1"/>
                </a:solidFill>
                <a:latin typeface="Arial" pitchFamily="-65" charset="0"/>
                <a:ea typeface="+mn-ea"/>
                <a:cs typeface="+mn-cs"/>
              </a:rPr>
              <a:t> (</a:t>
            </a:r>
            <a:r>
              <a:rPr lang="en-US" sz="900" kern="1200" dirty="0" smtClean="0">
                <a:solidFill>
                  <a:schemeClr val="tx1"/>
                </a:solidFill>
                <a:latin typeface="Arial" pitchFamily="-65" charset="0"/>
                <a:ea typeface="+mn-ea"/>
                <a:cs typeface="+mn-cs"/>
              </a:rPr>
              <a:t>pictured on the lower left panel),</a:t>
            </a:r>
            <a:r>
              <a:rPr lang="en-US" sz="900" kern="1200" baseline="0" dirty="0" smtClean="0">
                <a:solidFill>
                  <a:schemeClr val="tx1"/>
                </a:solidFill>
                <a:latin typeface="Arial" pitchFamily="-65" charset="0"/>
                <a:ea typeface="+mn-ea"/>
                <a:cs typeface="+mn-cs"/>
              </a:rPr>
              <a:t> and it is already providing data to AOML.</a:t>
            </a:r>
            <a:endParaRPr lang="en-US" sz="900" kern="1200" dirty="0" smtClean="0">
              <a:solidFill>
                <a:schemeClr val="tx1"/>
              </a:solidFill>
              <a:latin typeface="Arial" pitchFamily="-65" charset="0"/>
              <a:ea typeface="+mn-ea"/>
              <a:cs typeface="+mn-cs"/>
            </a:endParaRPr>
          </a:p>
          <a:p>
            <a:endParaRPr lang="en-US" sz="900" kern="1200" dirty="0" smtClean="0">
              <a:solidFill>
                <a:schemeClr val="tx1"/>
              </a:solidFill>
              <a:latin typeface="Arial" pitchFamily="-65" charset="0"/>
              <a:ea typeface="+mn-ea"/>
              <a:cs typeface="+mn-cs"/>
            </a:endParaRPr>
          </a:p>
          <a:p>
            <a:r>
              <a:rPr lang="en-US" sz="900" kern="1200" dirty="0" smtClean="0">
                <a:solidFill>
                  <a:schemeClr val="tx1"/>
                </a:solidFill>
                <a:latin typeface="Arial" pitchFamily="-65" charset="0"/>
                <a:ea typeface="+mn-ea"/>
                <a:cs typeface="+mn-cs"/>
              </a:rPr>
              <a:t>Because of the limited amount of deck space available for installation on some ships, a wireless XBT autolauncher using a standard wireless access point, a battery, a solar panel, and other off-the-shelf equipment and software tools, is being developed as a  “cable replacement” for the standard XBT autolauncher system. The improved setup will consist of </a:t>
            </a:r>
            <a:r>
              <a:rPr lang="en-US" sz="900" kern="1200" dirty="0" err="1" smtClean="0">
                <a:solidFill>
                  <a:schemeClr val="tx1"/>
                </a:solidFill>
                <a:latin typeface="Arial" pitchFamily="-65" charset="0"/>
                <a:ea typeface="+mn-ea"/>
                <a:cs typeface="+mn-cs"/>
              </a:rPr>
              <a:t>wifi</a:t>
            </a:r>
            <a:r>
              <a:rPr lang="en-US" sz="900" kern="1200" dirty="0" smtClean="0">
                <a:solidFill>
                  <a:schemeClr val="tx1"/>
                </a:solidFill>
                <a:latin typeface="Arial" pitchFamily="-65" charset="0"/>
                <a:ea typeface="+mn-ea"/>
                <a:cs typeface="+mn-cs"/>
              </a:rPr>
              <a:t> technology coupled with a remote desktop client that in theory can be operated using only a tablet computer, shown on the upper right panel.</a:t>
            </a:r>
          </a:p>
          <a:p>
            <a:endParaRPr lang="en-US" sz="900" kern="1200" dirty="0" smtClean="0">
              <a:solidFill>
                <a:schemeClr val="tx1"/>
              </a:solidFill>
              <a:latin typeface="Arial" pitchFamily="-65" charset="0"/>
              <a:ea typeface="+mn-ea"/>
              <a:cs typeface="+mn-cs"/>
            </a:endParaRPr>
          </a:p>
          <a:p>
            <a:r>
              <a:rPr lang="en-US" sz="900" kern="1200" dirty="0" smtClean="0">
                <a:solidFill>
                  <a:schemeClr val="tx1"/>
                </a:solidFill>
                <a:latin typeface="Arial" pitchFamily="-65" charset="0"/>
                <a:ea typeface="+mn-ea"/>
                <a:cs typeface="+mn-cs"/>
              </a:rPr>
              <a:t> AOML has partnered with Lockheed Martin Sippican to help in the development of a new XBT probe (XBT Climate Quality Probes) that will have a thermistor and two pressure switches that will provide temperature profile measurements with errors less than approximately 0.02C and 1m, in temperature and depth.  The new probe will be expected to cost no more than 50% of the current cost, making it a still cost effective platform to measure temperature profiles. In support of the new probe development, one test was carried out in a 20 meter high water tank, 2</a:t>
            </a:r>
            <a:r>
              <a:rPr lang="en-US" sz="900" kern="1200" baseline="30000" dirty="0" smtClean="0">
                <a:solidFill>
                  <a:schemeClr val="tx1"/>
                </a:solidFill>
                <a:latin typeface="Arial" pitchFamily="-65" charset="0"/>
                <a:ea typeface="+mn-ea"/>
                <a:cs typeface="+mn-cs"/>
              </a:rPr>
              <a:t>nd</a:t>
            </a:r>
            <a:r>
              <a:rPr lang="en-US" sz="900" kern="1200" dirty="0" smtClean="0">
                <a:solidFill>
                  <a:schemeClr val="tx1"/>
                </a:solidFill>
                <a:latin typeface="Arial" pitchFamily="-65" charset="0"/>
                <a:ea typeface="+mn-ea"/>
                <a:cs typeface="+mn-cs"/>
              </a:rPr>
              <a:t> picture from left in the upper panel,  to determine the current fall rate in the top 10m of the probe’s decent.</a:t>
            </a:r>
          </a:p>
          <a:p>
            <a:endParaRPr lang="en-US" sz="900" kern="1200" dirty="0" smtClean="0">
              <a:solidFill>
                <a:schemeClr val="tx1"/>
              </a:solidFill>
              <a:latin typeface="Arial" pitchFamily="-65" charset="0"/>
              <a:ea typeface="+mn-ea"/>
              <a:cs typeface="+mn-cs"/>
            </a:endParaRPr>
          </a:p>
          <a:p>
            <a:r>
              <a:rPr lang="en-US" sz="900" kern="1200" dirty="0" smtClean="0">
                <a:solidFill>
                  <a:schemeClr val="tx1"/>
                </a:solidFill>
                <a:latin typeface="Arial" pitchFamily="-65" charset="0"/>
                <a:ea typeface="+mn-ea"/>
                <a:cs typeface="+mn-cs"/>
              </a:rPr>
              <a:t>The PIRATA array consists of 18 moorings spanning the tropical Atlantic Ocean. Several of the moorings are directly downwind from the Sahara and Sahel regions of Africa, which together represent the largest source of mineral dust on the planet. Dust and biomass burning aerosols accumulate on the moorings’ solar radiometer domes, leading to biases as large as -150 W m</a:t>
            </a:r>
            <a:r>
              <a:rPr lang="en-US" sz="900" kern="1200" baseline="30000" dirty="0" smtClean="0">
                <a:solidFill>
                  <a:schemeClr val="tx1"/>
                </a:solidFill>
                <a:latin typeface="Arial" pitchFamily="-65" charset="0"/>
                <a:ea typeface="+mn-ea"/>
                <a:cs typeface="+mn-cs"/>
              </a:rPr>
              <a:t>-2</a:t>
            </a:r>
            <a:r>
              <a:rPr lang="en-US" sz="900" kern="1200" dirty="0" smtClean="0">
                <a:solidFill>
                  <a:schemeClr val="tx1"/>
                </a:solidFill>
                <a:latin typeface="Arial" pitchFamily="-65" charset="0"/>
                <a:ea typeface="+mn-ea"/>
                <a:cs typeface="+mn-cs"/>
              </a:rPr>
              <a:t>. Scientists and engineers at AOML are developing an automated radiometer dome cleaner, shown on the bottom right panel, that will rinse aerosols from the dome at regular 24-hour intervals while the instrument is deployed at sea. Tests at sea will begin after successful land tests, with the ultimate goal of developing a radiometer dome cleaner that is thorough and reliable enough to be installed on the PIRATA moorings.</a:t>
            </a:r>
          </a:p>
          <a:p>
            <a:endParaRPr lang="en-US" baseline="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13</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900" dirty="0" smtClean="0"/>
              <a:t>Several</a:t>
            </a:r>
            <a:r>
              <a:rPr lang="en-US" sz="900" baseline="0" dirty="0" smtClean="0"/>
              <a:t> divisional research projects also support extramural efforts that are closely related to our work. </a:t>
            </a:r>
            <a:r>
              <a:rPr lang="en-US" sz="900" baseline="0" dirty="0" smtClean="0"/>
              <a:t> One </a:t>
            </a:r>
            <a:r>
              <a:rPr lang="en-US" sz="900" baseline="0" dirty="0" smtClean="0"/>
              <a:t>example was the rapid response of AOML to monitor the ocean dynamics in the Gulf of Mexico during the Deepwater Horizon oil spill incident.</a:t>
            </a:r>
            <a:r>
              <a:rPr lang="en-US" sz="900" baseline="0" dirty="0" smtClean="0"/>
              <a:t> During this incident, PHOD provided real-time blended satellite data products, including sea surface height and surface currents, that were used by the NOAA Office of Response and Restoration (ORR) and others as a tool in planning response efforts.  Key results from this effort included quantification of the daily mean surface oil extent (20,000 km2), the southern extent of the surface oil  (~27N, ~85W in early June), changes in oil coverage in space and time, and other metrics, which were critically important to the response effort.  PHOD scientists also lead and supported several oceanographic cruises and drifter deployments, which provided real-time oceanographic data products (via web, ftp, and GTS).  Key cruise results included the discovery of a subsurface carbon plume 15km SW of the wellhead at 1154m depth on July 17, 2010; and also an absence of a direct pathway from the northern Gulf to the Florida Straits via the Loop Current due to the location of the anticyclonic eddy Franklin. </a:t>
            </a:r>
          </a:p>
          <a:p>
            <a:endParaRPr lang="en-US" sz="900" baseline="0" dirty="0" smtClean="0"/>
          </a:p>
          <a:p>
            <a:r>
              <a:rPr lang="en-US" sz="900" baseline="0" dirty="0" smtClean="0"/>
              <a:t>Two divisional proposals were funded through the Sandy Supplemental funds 1) Evaluation of the satellite data fusion strategies using observing system simulation experiments (G. Halliwell, Lead PI), and  2) </a:t>
            </a:r>
            <a:r>
              <a:rPr lang="en-US" sz="900" kern="1200" dirty="0" smtClean="0">
                <a:solidFill>
                  <a:schemeClr val="tx1"/>
                </a:solidFill>
                <a:latin typeface="Arial" pitchFamily="-65" charset="0"/>
                <a:ea typeface="+mn-ea"/>
                <a:cs typeface="+mn-cs"/>
              </a:rPr>
              <a:t>Sustained and Targeted Ocean Observations for Improving Atlantic Tropical Cyclone Intensity and Hurricane Seasonal Forecasts</a:t>
            </a:r>
            <a:r>
              <a:rPr lang="en-US" sz="900" kern="1200" baseline="0" dirty="0" smtClean="0">
                <a:solidFill>
                  <a:schemeClr val="tx1"/>
                </a:solidFill>
                <a:latin typeface="Arial" pitchFamily="-65" charset="0"/>
                <a:ea typeface="+mn-ea"/>
                <a:cs typeface="+mn-cs"/>
              </a:rPr>
              <a:t> (G. Goni, Lead PI).  These two projects are geared towards improving tropical cyclone intensification forecasts.</a:t>
            </a:r>
          </a:p>
          <a:p>
            <a:endParaRPr lang="en-US" sz="900" dirty="0" smtClean="0"/>
          </a:p>
          <a:p>
            <a:r>
              <a:rPr lang="en-US" sz="900" dirty="0" smtClean="0"/>
              <a:t>NESDIS: drifting buoy SSTs are used to validate and calibrate satellite SST, which can be biased by aerosols.  The skill at which the overall ocean observing system is meeting this need is quantified as a "maximum potential satellite bias" at NOAA/NCDC; analysis of this record has shown that it is strongly correlated with the number of drifters, as drifting buoys are the primary source of observations away from the major shipping lines (i.e., much of the Southern Ocean).</a:t>
            </a:r>
          </a:p>
          <a:p>
            <a:endParaRPr lang="en-US" sz="900" baseline="0" dirty="0" smtClean="0"/>
          </a:p>
          <a:p>
            <a:r>
              <a:rPr lang="en-US" sz="900" baseline="0" dirty="0" smtClean="0"/>
              <a:t>Through its SEAS Program and together with the NWS, PHOD maintains a suite of marine meteorological observations from more than 1,000 volunteer ships that provide approximately 1M marine meteorological reports per year, the largest non-satellite source of marine meteorological observations.</a:t>
            </a:r>
          </a:p>
          <a:p>
            <a:endParaRPr lang="en-US" sz="900" baseline="0" dirty="0" smtClean="0"/>
          </a:p>
          <a:p>
            <a:r>
              <a:rPr lang="en-US" sz="900" dirty="0" smtClean="0"/>
              <a:t>NOAA/NWS:  meteorological observations from drifters and from the PIRATA Northeast Extension are transmitted on the Global Telecommunication System for worldwide use in NWP efforts. Hurricane drifters are targeted for deployment in the paths of major hurricanes; their data (which also goes on the GTS) includes surface and subsurface temperatures to improve hurricane intensity forecasting efforts.</a:t>
            </a:r>
            <a:endParaRPr lang="en-US" sz="900" baseline="0" dirty="0" smtClean="0"/>
          </a:p>
          <a:p>
            <a:endParaRPr lang="en-US" sz="900" baseline="0" dirty="0" smtClean="0"/>
          </a:p>
          <a:p>
            <a:r>
              <a:rPr lang="en-US" sz="900" baseline="0" dirty="0" smtClean="0"/>
              <a:t>Several PHOD scientists are active members of the SPURS Science Steering Team and associated working groups.  AOML actively participates in this NASA project by enhancing several sustained ocean observations in the tropical Atlantic.  The objective of this work is to increase our understanding of the variability of the maximum sea surface salinity of North Atlantic Ocean. For example: </a:t>
            </a:r>
            <a:r>
              <a:rPr lang="en-US" sz="900" dirty="0" err="1" smtClean="0"/>
              <a:t>AOML's</a:t>
            </a:r>
            <a:r>
              <a:rPr lang="en-US" sz="900" dirty="0" smtClean="0"/>
              <a:t> drifter center is preparing to distribute a quality-controlled set of salinity observations from all drifting buoys worldwide that are a part of the GDP and measure salinity, including the SPURS drifters.  These data will come with quality control flags that will facilitate their use in research.   The XBT network was also enhance</a:t>
            </a:r>
            <a:r>
              <a:rPr lang="en-US" sz="900" baseline="0" dirty="0" smtClean="0"/>
              <a:t> by carrying out additional realizations of transect that cross the North Atlantic Ocean.</a:t>
            </a:r>
            <a:endParaRPr lang="en-US" sz="900" baseline="0" dirty="0" smtClean="0"/>
          </a:p>
          <a:p>
            <a:endParaRPr lang="en-US" sz="900" baseline="0" dirty="0" smtClean="0"/>
          </a:p>
          <a:p>
            <a:r>
              <a:rPr lang="en-US" sz="900" baseline="0" dirty="0" smtClean="0"/>
              <a:t>The SEAS Program is now being used as the basis for the new Mandatory Ship Reporting, which provides information on how cargo ships can reduce the risk of collisions with whales. </a:t>
            </a:r>
          </a:p>
          <a:p>
            <a:endParaRPr lang="en-US"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14</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15</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16</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900" kern="1200" dirty="0" smtClean="0">
                <a:solidFill>
                  <a:schemeClr val="tx1"/>
                </a:solidFill>
                <a:latin typeface="Arial" pitchFamily="-65" charset="0"/>
                <a:ea typeface="+mn-ea"/>
                <a:cs typeface="+mn-cs"/>
              </a:rPr>
              <a:t>The Physical Oceanography Division carries out interdisciplinary scientific investigations of the physics of ocean currents and water properties. The goal of PhOD is to strengthen our scientific understanding of the role of the ocean in climate, extreme weather events, and ecosystems, by enhancing our observational work, research, technological development, and science communications. The tools used to carry out these studies range from sensors on deep ocean moorings to satellite-based instruments to measurements made on research and commercial shipping vessels and autonomous vehicles, and include data analyses and numerical modeling as well as theoretical approaches.</a:t>
            </a:r>
            <a:r>
              <a:rPr lang="en-US" sz="900" dirty="0" smtClean="0"/>
              <a:t> </a:t>
            </a:r>
            <a:r>
              <a:rPr lang="en-US" sz="900" baseline="0" dirty="0" smtClean="0"/>
              <a:t> </a:t>
            </a:r>
            <a:r>
              <a:rPr lang="en-US" sz="900" dirty="0" smtClean="0"/>
              <a:t>We show here five of the main divisional</a:t>
            </a:r>
            <a:r>
              <a:rPr lang="en-US" sz="900" baseline="0" dirty="0" smtClean="0"/>
              <a:t> scientific accomplishments on MOC studies, Tropical Atlantic variability, tornado activity, and fisheries oceanography.   Details on these and other scientific findings by PHOD personnel can be seen in the following oral and poster presentations and in the divisional web pages.</a:t>
            </a:r>
            <a:endParaRPr lang="en-US" sz="900" dirty="0" smtClean="0"/>
          </a:p>
          <a:p>
            <a:endParaRPr lang="en-US" sz="900" dirty="0" smtClean="0"/>
          </a:p>
          <a:p>
            <a:r>
              <a:rPr lang="en-US" sz="900" dirty="0" smtClean="0"/>
              <a:t>Variations in the MOC have been shown in climate models to be</a:t>
            </a:r>
            <a:r>
              <a:rPr lang="en-US" sz="900" baseline="0" dirty="0" smtClean="0"/>
              <a:t> </a:t>
            </a:r>
            <a:r>
              <a:rPr lang="en-US" sz="900" dirty="0" smtClean="0"/>
              <a:t>correlated to changes in precipitation patterns across North America,</a:t>
            </a:r>
            <a:r>
              <a:rPr lang="en-US" sz="900" baseline="0" dirty="0" smtClean="0"/>
              <a:t> </a:t>
            </a:r>
            <a:r>
              <a:rPr lang="en-US" sz="900" dirty="0" smtClean="0"/>
              <a:t>to changes in upper ocean heat content and therefore to hurricane</a:t>
            </a:r>
            <a:r>
              <a:rPr lang="en-US" sz="900" baseline="0" dirty="0" smtClean="0"/>
              <a:t> </a:t>
            </a:r>
            <a:r>
              <a:rPr lang="en-US" sz="900" dirty="0" smtClean="0"/>
              <a:t>intensification, and to changes in surface air temperatures across wide</a:t>
            </a:r>
            <a:r>
              <a:rPr lang="en-US" sz="900" baseline="0" dirty="0" smtClean="0"/>
              <a:t> </a:t>
            </a:r>
            <a:r>
              <a:rPr lang="en-US" sz="900" dirty="0" smtClean="0"/>
              <a:t>swaths of the globe.  Improving understanding of the MOC system is a</a:t>
            </a:r>
            <a:r>
              <a:rPr lang="en-US" sz="900" baseline="0" dirty="0" smtClean="0"/>
              <a:t> </a:t>
            </a:r>
            <a:r>
              <a:rPr lang="en-US" sz="900" dirty="0" smtClean="0"/>
              <a:t>key near-term priority in the US Interagency Ocean Research Priorities</a:t>
            </a:r>
            <a:r>
              <a:rPr lang="en-US" sz="900" baseline="0" dirty="0" smtClean="0"/>
              <a:t> </a:t>
            </a:r>
            <a:r>
              <a:rPr lang="en-US" sz="900" dirty="0" smtClean="0"/>
              <a:t>Plan released in 2007.  AOML/PhOD has been at the forefront of making</a:t>
            </a:r>
            <a:r>
              <a:rPr lang="en-US" sz="900" baseline="0" dirty="0" smtClean="0"/>
              <a:t> </a:t>
            </a:r>
            <a:r>
              <a:rPr lang="en-US" sz="900" dirty="0" smtClean="0"/>
              <a:t>the necessary observations to improve our understanding, with moored</a:t>
            </a:r>
            <a:r>
              <a:rPr lang="en-US" sz="900" baseline="0" dirty="0" smtClean="0"/>
              <a:t> </a:t>
            </a:r>
            <a:r>
              <a:rPr lang="en-US" sz="900" dirty="0" smtClean="0"/>
              <a:t>time series in the North and South Atlantic (the WBTS &amp; SAM projects).</a:t>
            </a:r>
            <a:br>
              <a:rPr lang="en-US" sz="900" dirty="0" smtClean="0"/>
            </a:br>
            <a:r>
              <a:rPr lang="en-US" sz="900" dirty="0" smtClean="0"/>
              <a:t/>
            </a:r>
            <a:br>
              <a:rPr lang="en-US" sz="900" dirty="0" smtClean="0"/>
            </a:br>
            <a:r>
              <a:rPr lang="en-US" sz="900" dirty="0" smtClean="0"/>
              <a:t>In the North Atlantic, the WBTS project provides key observations of</a:t>
            </a:r>
            <a:r>
              <a:rPr lang="en-US" sz="900" baseline="0" dirty="0" smtClean="0"/>
              <a:t> </a:t>
            </a:r>
            <a:r>
              <a:rPr lang="en-US" sz="900" dirty="0" smtClean="0"/>
              <a:t>the Florida Current, which are an essential element of the basin-wide</a:t>
            </a:r>
            <a:r>
              <a:rPr lang="en-US" sz="900" baseline="0" dirty="0" smtClean="0"/>
              <a:t> </a:t>
            </a:r>
            <a:r>
              <a:rPr lang="en-US" sz="900" dirty="0" smtClean="0"/>
              <a:t>MOC estimates being produced by the international RAPID-MOC/MOCHA/WBTS</a:t>
            </a:r>
            <a:r>
              <a:rPr lang="en-US" sz="900" baseline="0" dirty="0" smtClean="0"/>
              <a:t> </a:t>
            </a:r>
            <a:r>
              <a:rPr lang="en-US" sz="900" dirty="0" smtClean="0"/>
              <a:t>array at 26N.  In a recent publication (</a:t>
            </a:r>
            <a:r>
              <a:rPr lang="en-US" sz="900" dirty="0" err="1" smtClean="0"/>
              <a:t>Smeed</a:t>
            </a:r>
            <a:r>
              <a:rPr lang="en-US" sz="900" dirty="0" smtClean="0"/>
              <a:t> et al., 2014), the</a:t>
            </a:r>
            <a:r>
              <a:rPr lang="en-US" sz="900" baseline="0" dirty="0" smtClean="0"/>
              <a:t> </a:t>
            </a:r>
            <a:r>
              <a:rPr lang="en-US" sz="900" dirty="0" smtClean="0"/>
              <a:t>first 8.5 years of the array have shown a small but statistically</a:t>
            </a:r>
            <a:r>
              <a:rPr lang="en-US" sz="900" baseline="0" dirty="0" smtClean="0"/>
              <a:t> </a:t>
            </a:r>
            <a:r>
              <a:rPr lang="en-US" sz="900" dirty="0" smtClean="0"/>
              <a:t>significant downward trend (upper figure), primarily resulting from</a:t>
            </a:r>
            <a:r>
              <a:rPr lang="en-US" sz="900" baseline="0" dirty="0" smtClean="0"/>
              <a:t> </a:t>
            </a:r>
            <a:r>
              <a:rPr lang="en-US" sz="900" dirty="0" smtClean="0"/>
              <a:t>changes in the ocean density structure within the basin interior.</a:t>
            </a:r>
            <a:r>
              <a:rPr lang="en-US" sz="900" baseline="0" dirty="0" smtClean="0"/>
              <a:t> </a:t>
            </a:r>
            <a:r>
              <a:rPr lang="en-US" sz="900" dirty="0" smtClean="0"/>
              <a:t>This change is likely to be associated with interannual and/or decadal</a:t>
            </a:r>
            <a:r>
              <a:rPr lang="en-US" sz="900" baseline="0" dirty="0" smtClean="0"/>
              <a:t> </a:t>
            </a:r>
            <a:r>
              <a:rPr lang="en-US" sz="900" dirty="0" smtClean="0"/>
              <a:t>variability, and it is superimposed on top of much stronger </a:t>
            </a:r>
            <a:r>
              <a:rPr lang="en-US" sz="900" dirty="0" err="1" smtClean="0"/>
              <a:t>subannual</a:t>
            </a:r>
            <a:r>
              <a:rPr lang="en-US" sz="900" baseline="0" dirty="0" smtClean="0"/>
              <a:t> </a:t>
            </a:r>
            <a:r>
              <a:rPr lang="en-US" sz="900" dirty="0" smtClean="0"/>
              <a:t>variations that make extracting trends difficult.  This illustrates</a:t>
            </a:r>
            <a:r>
              <a:rPr lang="en-US" sz="900" baseline="0" dirty="0" smtClean="0"/>
              <a:t> </a:t>
            </a:r>
            <a:r>
              <a:rPr lang="en-US" sz="900" dirty="0" smtClean="0"/>
              <a:t>the imperative need for making continuous daily estimates over long</a:t>
            </a:r>
            <a:r>
              <a:rPr lang="en-US" sz="900" baseline="0" dirty="0" smtClean="0"/>
              <a:t> </a:t>
            </a:r>
            <a:r>
              <a:rPr lang="en-US" sz="900" dirty="0" smtClean="0"/>
              <a:t>time scales in order to tease out these very important long-period</a:t>
            </a:r>
            <a:r>
              <a:rPr lang="en-US" sz="900" baseline="0" dirty="0" smtClean="0"/>
              <a:t> </a:t>
            </a:r>
            <a:r>
              <a:rPr lang="en-US" sz="900" dirty="0" smtClean="0"/>
              <a:t>signals.</a:t>
            </a:r>
            <a:br>
              <a:rPr lang="en-US" sz="900" dirty="0" smtClean="0"/>
            </a:br>
            <a:r>
              <a:rPr lang="en-US" sz="900" dirty="0" smtClean="0"/>
              <a:t/>
            </a:r>
            <a:br>
              <a:rPr lang="en-US" sz="900" dirty="0" smtClean="0"/>
            </a:br>
            <a:r>
              <a:rPr lang="en-US" sz="900" dirty="0" smtClean="0"/>
              <a:t>Understanding the mechanisms causing variations in the MOC will also</a:t>
            </a:r>
            <a:r>
              <a:rPr lang="en-US" sz="900" baseline="0" dirty="0" smtClean="0"/>
              <a:t> </a:t>
            </a:r>
            <a:r>
              <a:rPr lang="en-US" sz="900" dirty="0" smtClean="0"/>
              <a:t>require careful, detailed observations of the components of the MOC</a:t>
            </a:r>
            <a:r>
              <a:rPr lang="en-US" sz="900" baseline="0" dirty="0" smtClean="0"/>
              <a:t> </a:t>
            </a:r>
            <a:r>
              <a:rPr lang="en-US" sz="900" dirty="0" smtClean="0"/>
              <a:t>system.  Variations in the Deep Western Boundary Current, for example,</a:t>
            </a:r>
            <a:r>
              <a:rPr lang="en-US" sz="900" baseline="0" dirty="0" smtClean="0"/>
              <a:t> </a:t>
            </a:r>
            <a:r>
              <a:rPr lang="en-US" sz="900" dirty="0" smtClean="0"/>
              <a:t>greatly exceed those of the basin-wide MOC itself (Meinen et al.,</a:t>
            </a:r>
            <a:r>
              <a:rPr lang="en-US" sz="900" baseline="0" dirty="0" smtClean="0"/>
              <a:t> </a:t>
            </a:r>
            <a:r>
              <a:rPr lang="en-US" sz="900" dirty="0" smtClean="0"/>
              <a:t>2013), and understanding how those deep variations are compensated</a:t>
            </a:r>
            <a:r>
              <a:rPr lang="en-US" sz="900" baseline="0" dirty="0" smtClean="0"/>
              <a:t> </a:t>
            </a:r>
            <a:r>
              <a:rPr lang="en-US" sz="900" dirty="0" smtClean="0"/>
              <a:t>within the basin will be essential for understanding why the MOC</a:t>
            </a:r>
            <a:r>
              <a:rPr lang="en-US" sz="900" baseline="0" dirty="0" smtClean="0"/>
              <a:t> </a:t>
            </a:r>
            <a:r>
              <a:rPr lang="en-US" sz="900" dirty="0" smtClean="0"/>
              <a:t>changes as it does.  The Deep Western Boundary Current observations</a:t>
            </a:r>
            <a:r>
              <a:rPr lang="en-US" sz="900" baseline="0" dirty="0" smtClean="0"/>
              <a:t> </a:t>
            </a:r>
            <a:r>
              <a:rPr lang="en-US" sz="900" dirty="0" smtClean="0"/>
              <a:t>made by the WBTS project and its partner programs are critical for</a:t>
            </a:r>
            <a:r>
              <a:rPr lang="en-US" sz="900" baseline="0" dirty="0" smtClean="0"/>
              <a:t> </a:t>
            </a:r>
            <a:r>
              <a:rPr lang="en-US" sz="900" dirty="0" smtClean="0"/>
              <a:t>this purpose.</a:t>
            </a:r>
            <a:endParaRPr lang="en-US" sz="9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17</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The goal of this study is to determine the causes of a strong meridional mode event that peaked in April-May</a:t>
            </a:r>
            <a:r>
              <a:rPr lang="en-US" baseline="0" dirty="0" smtClean="0"/>
              <a:t> 2009.  Associated with the event was an anomalous dipole of sea surface temperature (SST) across the Equator.  The anomalous SST pattern altered the atmospheric circulation causing extreme flooding in NE Brazil and a weaker than normal Atlantic hurricane season.  Measurements from the sustained ocean observing system (PIRATA, Argo, surface drifters) revealed for the first time the importance of upper ocean dynamics (mainly changes in wind-induced upwelling and turbulent mixing) in the development of a meridional mode event. In addition, observations of near-surface currents from XBT transects confirmed the importance of upper ocean dynamics for driving tropical Atlantic SSTs variability.  Future work involves the evaluation of coupled climate models to determine if these processes are properly represented.</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18</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65" charset="0"/>
                <a:ea typeface="+mn-ea"/>
                <a:cs typeface="+mn-cs"/>
              </a:rPr>
              <a:t>NOAA/AOML/PhOD maintains several sustained observations that contribute to several</a:t>
            </a:r>
            <a:r>
              <a:rPr lang="en-US" sz="1200" kern="1200" baseline="0" dirty="0" smtClean="0">
                <a:solidFill>
                  <a:schemeClr val="tx1"/>
                </a:solidFill>
                <a:latin typeface="Arial" pitchFamily="-65" charset="0"/>
                <a:ea typeface="+mn-ea"/>
                <a:cs typeface="+mn-cs"/>
              </a:rPr>
              <a:t> international initiatives, </a:t>
            </a:r>
            <a:r>
              <a:rPr lang="en-US" sz="1200" kern="1200" dirty="0" smtClean="0">
                <a:solidFill>
                  <a:schemeClr val="tx1"/>
                </a:solidFill>
                <a:latin typeface="Arial" pitchFamily="-65" charset="0"/>
                <a:ea typeface="+mn-ea"/>
                <a:cs typeface="+mn-cs"/>
              </a:rPr>
              <a:t>aimed at capturing key components of the MOC in the South Atlantic.</a:t>
            </a:r>
            <a:br>
              <a:rPr lang="en-US" sz="1200" kern="1200" dirty="0" smtClean="0">
                <a:solidFill>
                  <a:schemeClr val="tx1"/>
                </a:solidFill>
                <a:latin typeface="Arial" pitchFamily="-65" charset="0"/>
                <a:ea typeface="+mn-ea"/>
                <a:cs typeface="+mn-cs"/>
              </a:rPr>
            </a:br>
            <a:r>
              <a:rPr lang="en-US" sz="1200" kern="1200" dirty="0" smtClean="0">
                <a:solidFill>
                  <a:schemeClr val="tx1"/>
                </a:solidFill>
                <a:latin typeface="Arial" pitchFamily="-65" charset="0"/>
                <a:ea typeface="+mn-ea"/>
                <a:cs typeface="+mn-cs"/>
              </a:rPr>
              <a:t/>
            </a:r>
            <a:br>
              <a:rPr lang="en-US" sz="1200" kern="1200" dirty="0" smtClean="0">
                <a:solidFill>
                  <a:schemeClr val="tx1"/>
                </a:solidFill>
                <a:latin typeface="Arial" pitchFamily="-65" charset="0"/>
                <a:ea typeface="+mn-ea"/>
                <a:cs typeface="+mn-cs"/>
              </a:rPr>
            </a:br>
            <a:r>
              <a:rPr lang="en-US" sz="1200" kern="1200" dirty="0" smtClean="0">
                <a:solidFill>
                  <a:schemeClr val="tx1"/>
                </a:solidFill>
                <a:latin typeface="Arial" pitchFamily="-65" charset="0"/>
                <a:ea typeface="+mn-ea"/>
                <a:cs typeface="+mn-cs"/>
              </a:rPr>
              <a:t>The high-density XBT transect at 34.5S (AX18) has revealed may features, including the importance of both the boundary currents and the ocean interior region for the MOC variability, and the strong seasonal variations in the MOC geostrophic component, which is missing in numerical models. Daily estimates of the MOC at 34.5S from the western boundary SAM array and the eastern boundary French mooring array demonstrates strong MOC variability at periods shorter than 100 days. The altimetry observations have been used to investigate latitudinal and temporal changes of the MOC/MHT during the past 20 years. This study suggests that both the Ekman and geostrophic transports play important roles in the MOC/MHT interannual changes, and MOC experiences a strong seasonal cycle at 34.5S, but its amplitude decreases towards north.</a:t>
            </a:r>
            <a:br>
              <a:rPr lang="en-US" sz="1200" kern="1200" dirty="0" smtClean="0">
                <a:solidFill>
                  <a:schemeClr val="tx1"/>
                </a:solidFill>
                <a:latin typeface="Arial" pitchFamily="-65" charset="0"/>
                <a:ea typeface="+mn-ea"/>
                <a:cs typeface="+mn-cs"/>
              </a:rPr>
            </a:br>
            <a:r>
              <a:rPr lang="en-US" sz="1200" kern="1200" dirty="0" smtClean="0">
                <a:solidFill>
                  <a:schemeClr val="tx1"/>
                </a:solidFill>
                <a:latin typeface="Arial" pitchFamily="-65" charset="0"/>
                <a:ea typeface="+mn-ea"/>
                <a:cs typeface="+mn-cs"/>
              </a:rPr>
              <a:t/>
            </a:r>
            <a:br>
              <a:rPr lang="en-US" sz="1200" kern="1200" dirty="0" smtClean="0">
                <a:solidFill>
                  <a:schemeClr val="tx1"/>
                </a:solidFill>
                <a:latin typeface="Arial" pitchFamily="-65" charset="0"/>
                <a:ea typeface="+mn-ea"/>
                <a:cs typeface="+mn-cs"/>
              </a:rPr>
            </a:br>
            <a:r>
              <a:rPr lang="en-US" sz="1200" kern="1200" dirty="0" smtClean="0">
                <a:solidFill>
                  <a:schemeClr val="tx1"/>
                </a:solidFill>
                <a:latin typeface="Arial" pitchFamily="-65" charset="0"/>
                <a:ea typeface="+mn-ea"/>
                <a:cs typeface="+mn-cs"/>
              </a:rPr>
              <a:t>These results from observations have been used to assess numerical models, which suggests that models do not capture the strong boundary currents, and they are unable to reproduce the seasonal cycle of the geostrophic transport.</a:t>
            </a:r>
            <a:br>
              <a:rPr lang="en-US" sz="1200" kern="1200" dirty="0" smtClean="0">
                <a:solidFill>
                  <a:schemeClr val="tx1"/>
                </a:solidFill>
                <a:latin typeface="Arial" pitchFamily="-65" charset="0"/>
                <a:ea typeface="+mn-ea"/>
                <a:cs typeface="+mn-cs"/>
              </a:rPr>
            </a:br>
            <a:endParaRPr lang="en-US" dirty="0" smtClean="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19</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i="1" dirty="0" smtClean="0"/>
              <a:t>The record-breaking U.S. tornado outbreaks in the spring of 2011 prompted the need to identify long-term climate signals that could potentially provide seasonal predictability for U.S. tornado outbreaks. Research led by scientists in the Physical Oceanography Division of NOAA-AOML used both observations and model experiments to show that a positive phase Trans-Niño may be one such climate signal.</a:t>
            </a:r>
            <a:endParaRPr lang="en-US" dirty="0" smtClean="0"/>
          </a:p>
          <a:p>
            <a:endParaRPr lang="en-US" dirty="0" smtClean="0"/>
          </a:p>
          <a:p>
            <a:r>
              <a:rPr lang="en-US" dirty="0" smtClean="0"/>
              <a:t>In the maps above, the dots indicate the incidence</a:t>
            </a:r>
            <a:r>
              <a:rPr lang="en-US" baseline="0" dirty="0" smtClean="0"/>
              <a:t> </a:t>
            </a:r>
            <a:r>
              <a:rPr lang="en-US" dirty="0" smtClean="0"/>
              <a:t>of intense tornadoes</a:t>
            </a:r>
            <a:r>
              <a:rPr lang="en-US" baseline="0" dirty="0" smtClean="0"/>
              <a:t> </a:t>
            </a:r>
            <a:r>
              <a:rPr lang="en-US" dirty="0" smtClean="0"/>
              <a:t>during the 10 positive Trans-Niño years in the upper panel, and</a:t>
            </a:r>
            <a:r>
              <a:rPr lang="en-US" baseline="0" dirty="0" smtClean="0"/>
              <a:t> </a:t>
            </a:r>
            <a:r>
              <a:rPr lang="en-US" dirty="0" smtClean="0"/>
              <a:t>for the 10 neutral Trans-Niño years in the lower panel. The number</a:t>
            </a:r>
            <a:r>
              <a:rPr lang="en-US" baseline="0" dirty="0" smtClean="0"/>
              <a:t> </a:t>
            </a:r>
            <a:r>
              <a:rPr lang="en-US" dirty="0" smtClean="0"/>
              <a:t>of intense tornadoes is nearly double during a (+) phase of</a:t>
            </a:r>
            <a:r>
              <a:rPr lang="en-US" baseline="0" dirty="0" smtClean="0"/>
              <a:t> </a:t>
            </a:r>
            <a:r>
              <a:rPr lang="en-US" dirty="0" smtClean="0"/>
              <a:t>Trans-Niño. We also found that 7 out of 10 extreme tornado</a:t>
            </a:r>
            <a:r>
              <a:rPr lang="en-US" baseline="0" dirty="0" smtClean="0"/>
              <a:t> </a:t>
            </a:r>
            <a:r>
              <a:rPr lang="en-US" dirty="0" smtClean="0"/>
              <a:t>outbreaks, including the top 3, during 1951-2010 were all</a:t>
            </a:r>
            <a:r>
              <a:rPr lang="en-US" baseline="0" dirty="0" smtClean="0"/>
              <a:t> </a:t>
            </a:r>
            <a:r>
              <a:rPr lang="en-US" dirty="0" smtClean="0"/>
              <a:t>associated with a (+) phase of Trans-Niño. Trans-Nino</a:t>
            </a:r>
            <a:r>
              <a:rPr lang="en-US" baseline="0" dirty="0" smtClean="0"/>
              <a:t> </a:t>
            </a:r>
            <a:r>
              <a:rPr lang="en-US" dirty="0" smtClean="0"/>
              <a:t>represents the evolution of tropical Pacific SST anomalies</a:t>
            </a:r>
            <a:r>
              <a:rPr lang="en-US" baseline="0" dirty="0" smtClean="0"/>
              <a:t> </a:t>
            </a:r>
            <a:r>
              <a:rPr lang="en-US" dirty="0" smtClean="0"/>
              <a:t>during the onset and decay phases of ENSO. </a:t>
            </a:r>
          </a:p>
          <a:p>
            <a:endParaRPr lang="en-US" dirty="0" smtClean="0"/>
          </a:p>
          <a:p>
            <a:r>
              <a:rPr lang="en-US" dirty="0" smtClean="0"/>
              <a:t>Other scientific research carried out in</a:t>
            </a:r>
            <a:r>
              <a:rPr lang="en-US" baseline="0" dirty="0" smtClean="0"/>
              <a:t> PHOD </a:t>
            </a:r>
            <a:r>
              <a:rPr lang="en-US" dirty="0" smtClean="0"/>
              <a:t>on</a:t>
            </a:r>
            <a:r>
              <a:rPr lang="en-US" baseline="0" dirty="0" smtClean="0"/>
              <a:t> </a:t>
            </a:r>
            <a:r>
              <a:rPr lang="en-US" dirty="0" smtClean="0"/>
              <a:t>on extreme weather events and oceans are listed in Sang-</a:t>
            </a:r>
            <a:r>
              <a:rPr lang="en-US" dirty="0" err="1" smtClean="0"/>
              <a:t>Ki</a:t>
            </a:r>
            <a:r>
              <a:rPr lang="en-US" dirty="0" smtClean="0"/>
              <a:t> Lee's presentation.</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Complete information about the</a:t>
            </a:r>
            <a:r>
              <a:rPr lang="en-US" baseline="0" dirty="0" smtClean="0"/>
              <a:t> Physical Oceanography Division is provided in the divisional web pages at: www.aoml.noaa.gov/phod and in the divisional project report located at: http://</a:t>
            </a:r>
            <a:r>
              <a:rPr lang="en-US" baseline="0" dirty="0" err="1" smtClean="0"/>
              <a:t>www.aoml.noaa.gov/phod/docs/PhOD_programs.pdf</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20</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We show here work that is carried </a:t>
            </a:r>
            <a:r>
              <a:rPr lang="en-US" dirty="0" smtClean="0"/>
              <a:t>out in</a:t>
            </a:r>
            <a:r>
              <a:rPr lang="en-US" dirty="0" smtClean="0"/>
              <a:t> partnership with </a:t>
            </a:r>
            <a:r>
              <a:rPr lang="en-US" dirty="0" smtClean="0"/>
              <a:t>NOAA/</a:t>
            </a:r>
            <a:r>
              <a:rPr lang="en-US" dirty="0" smtClean="0"/>
              <a:t>SEFSC</a:t>
            </a:r>
            <a:r>
              <a:rPr lang="en-US" baseline="0" dirty="0" smtClean="0"/>
              <a:t> and that is geared towards investigating and assessing the link between environmental parameters and key commercial fish species.  This work has two main objectives:</a:t>
            </a:r>
          </a:p>
          <a:p>
            <a:endParaRPr lang="en-US" baseline="0" dirty="0" smtClean="0"/>
          </a:p>
          <a:p>
            <a:r>
              <a:rPr lang="en-US" baseline="0" dirty="0" smtClean="0"/>
              <a:t>Fisheries and Mesoscale Features:  Satellite a</a:t>
            </a:r>
            <a:r>
              <a:rPr lang="en-US" dirty="0" smtClean="0"/>
              <a:t>ltimetry fields and fishery surveys indicate that when the Loop Current is farther to the south, larvae are more abundant in the eastern Gulf of Mexico than in the central and western portions of the basin. Analysis made from 23 rings shed by the Loop Current during 1993-2010 indicate that warm-core rings shed by the Loop Current are generally less likely to contain larvae. Eventually, associations between the inner and outer regions of mesoscale features and larval catches show higher abundances of bluefin tuna, little </a:t>
            </a:r>
            <a:r>
              <a:rPr lang="en-US" dirty="0" err="1" smtClean="0"/>
              <a:t>tunny</a:t>
            </a:r>
            <a:r>
              <a:rPr lang="en-US" dirty="0" smtClean="0"/>
              <a:t>, </a:t>
            </a:r>
            <a:r>
              <a:rPr lang="en-US" dirty="0" err="1" smtClean="0"/>
              <a:t>Thunnus</a:t>
            </a:r>
            <a:r>
              <a:rPr lang="en-US" dirty="0" smtClean="0"/>
              <a:t>, </a:t>
            </a:r>
            <a:r>
              <a:rPr lang="en-US" dirty="0" err="1" smtClean="0"/>
              <a:t>Auxis</a:t>
            </a:r>
            <a:r>
              <a:rPr lang="en-US" dirty="0" smtClean="0"/>
              <a:t> and red snapper in the boundaries and frontal areas of anticyclonic regions. Collaborative work will continue between AOML and SEFSC to analyze the link between ocean features and stock assessment.</a:t>
            </a:r>
            <a:endParaRPr lang="en-US" dirty="0" smtClean="0"/>
          </a:p>
          <a:p>
            <a:endParaRPr lang="en-US" dirty="0" smtClean="0"/>
          </a:p>
          <a:p>
            <a:r>
              <a:rPr lang="en-US" dirty="0" smtClean="0"/>
              <a:t>Fisheries and climate</a:t>
            </a:r>
            <a:r>
              <a:rPr lang="en-US" baseline="0" dirty="0" smtClean="0"/>
              <a:t> variability:  </a:t>
            </a:r>
            <a:r>
              <a:rPr lang="en-US" dirty="0" smtClean="0"/>
              <a:t>According to the IPCC results, the area of bluefin tuna habitat may be reduced in the future due to anthropogenic global warming</a:t>
            </a:r>
            <a:r>
              <a:rPr lang="en-US" baseline="0" dirty="0" smtClean="0"/>
              <a:t> </a:t>
            </a:r>
            <a:r>
              <a:rPr lang="en-US" dirty="0" smtClean="0"/>
              <a:t>as shown in the figures (Muhling et al. 2011). However, a downscaled</a:t>
            </a:r>
            <a:r>
              <a:rPr lang="en-US" baseline="0" dirty="0" smtClean="0"/>
              <a:t> </a:t>
            </a:r>
            <a:r>
              <a:rPr lang="en-US" dirty="0" smtClean="0"/>
              <a:t>model simulation performed by AOML scientists suggests that the</a:t>
            </a:r>
            <a:r>
              <a:rPr lang="en-US" baseline="0" dirty="0" smtClean="0"/>
              <a:t> </a:t>
            </a:r>
            <a:r>
              <a:rPr lang="en-US" dirty="0" smtClean="0"/>
              <a:t>rate of the habitat loss will be much slower due to the</a:t>
            </a:r>
            <a:r>
              <a:rPr lang="en-US" baseline="0" dirty="0" smtClean="0"/>
              <a:t> </a:t>
            </a:r>
            <a:r>
              <a:rPr lang="en-US" dirty="0" smtClean="0"/>
              <a:t>slowdown of the Loop Current and associated cooling in the</a:t>
            </a:r>
            <a:r>
              <a:rPr lang="en-US" baseline="0" dirty="0" smtClean="0"/>
              <a:t> </a:t>
            </a:r>
            <a:r>
              <a:rPr lang="en-US" dirty="0" smtClean="0"/>
              <a:t>northern Gulf of Mexico. More details on this work</a:t>
            </a:r>
            <a:r>
              <a:rPr lang="en-US" baseline="0" dirty="0" smtClean="0"/>
              <a:t> </a:t>
            </a:r>
            <a:r>
              <a:rPr lang="en-US" dirty="0" smtClean="0"/>
              <a:t>can be found in Libby Johns' poster presentation.</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21</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1200" dirty="0" smtClean="0">
                <a:latin typeface="Cambria"/>
                <a:cs typeface="Cambria"/>
              </a:rPr>
              <a:t>PHOD performs</a:t>
            </a:r>
            <a:r>
              <a:rPr lang="en-US" sz="1200" baseline="0" dirty="0" smtClean="0">
                <a:latin typeface="Cambria"/>
                <a:cs typeface="Cambria"/>
              </a:rPr>
              <a:t> an internal review process for all manuscripts to be submitted to peer-reviewed journals.  The number of divisional publications has consistently increased during the last 10 years, while maintaining approximately the same number of scientific and science support personnel.</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22</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23</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In order</a:t>
            </a:r>
            <a:r>
              <a:rPr lang="en-US" baseline="0" dirty="0" smtClean="0"/>
              <a:t> to discuss current and future work in the division and to allow scientist to improve internal communications and partnerships, PHOD holds scientific retreats and divisional meetings that allow us to better coordinate efforts for scientific communications and proposal writing.  The divisional retreats include participants of the University of Miami and NOAA/SEFSC.   In addition, PHOD organizes and/or participates in the planning of AOML-SEFSC meetings, with the objective to increase partnership opportunities between the two laboratories.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24</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PHOD receives</a:t>
            </a:r>
            <a:r>
              <a:rPr lang="en-US" baseline="0" dirty="0" smtClean="0"/>
              <a:t> has hosted many scientists, engineers, science support personnel during the last five years.   In general, these visits are geared towards increasing partnerships and collaborations with scientists of other universities, both national and international.  Visitors also include university graduate summer interns.  For example, Mr. Dillon </a:t>
            </a:r>
            <a:r>
              <a:rPr lang="en-US" baseline="0" dirty="0" err="1" smtClean="0"/>
              <a:t>Amaya</a:t>
            </a:r>
            <a:r>
              <a:rPr lang="en-US" baseline="0" dirty="0" smtClean="0"/>
              <a:t>, a Texas A&amp;M student and a Hollings Scholar that worked under the supervision of Dr. Gregory Foltz, and Ms. Alexandra Ramos from the University of Puerto Rico, Mayaguez, who visited AOML to work with several divisional scientists on air-sea interactions during tropical cyclones.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25</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PHOD maintains a web page with updated description of all divisional projects,</a:t>
            </a:r>
            <a:r>
              <a:rPr lang="en-US" baseline="0" dirty="0" smtClean="0"/>
              <a:t> including an updated publication list with links to the manuscripts, real- and delayed-time ocean products derived from in-situ and/or satellite observations, quality controlled data distribution from some projects, and links to recent publications and news.   PHOD maintains a divisional project report, which summarizes all information about each project.  Links to videos of many divisional projects are also included in the web page.  PHOD seminars are broadcasted live through the web and videos of past seminars are posted in the the divisional web page.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26</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27</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058E4C-5CED-9445-A89B-CF1652116972}"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3</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4</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5</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The divisional base funds have approximately remained unchanged during the last ten years.  External proposals</a:t>
            </a:r>
            <a:r>
              <a:rPr lang="en-US" baseline="0" dirty="0" smtClean="0"/>
              <a:t> are funded through CPO/COD, NSF, NASA.  Two large proposals were funded in support of Deepwater Horizon and Sandy Supplemental efforts.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6</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The</a:t>
            </a:r>
            <a:r>
              <a:rPr lang="en-US" baseline="0" dirty="0" smtClean="0"/>
              <a:t> total number of divisional staff (federal plus CIMAS) has remained</a:t>
            </a:r>
            <a:r>
              <a:rPr lang="en-US" baseline="0" dirty="0" smtClean="0"/>
              <a:t> largely unchanged </a:t>
            </a:r>
            <a:r>
              <a:rPr lang="en-US" baseline="0" dirty="0" smtClean="0"/>
              <a:t>during the years.  However, the number of CIMAS employees is now larger than federals.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7</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900" dirty="0" smtClean="0"/>
              <a:t>The Major observational</a:t>
            </a:r>
            <a:r>
              <a:rPr lang="en-US" sz="900" baseline="0" dirty="0" smtClean="0"/>
              <a:t> programs and projects that relate to sustained ocean observations in which AOML scientists play a critical role in their </a:t>
            </a:r>
            <a:r>
              <a:rPr lang="en-US" sz="900" baseline="0" dirty="0" smtClean="0"/>
              <a:t>design, </a:t>
            </a:r>
            <a:r>
              <a:rPr lang="en-US" sz="900" baseline="0" dirty="0" smtClean="0"/>
              <a:t>implementation, and enhancements are:</a:t>
            </a:r>
            <a:r>
              <a:rPr lang="en-US" sz="900" baseline="0" dirty="0" smtClean="0"/>
              <a:t> the XBT </a:t>
            </a:r>
            <a:r>
              <a:rPr lang="en-US" sz="900" baseline="0" dirty="0" smtClean="0"/>
              <a:t>network, the Global Drifter Program, the Argo Program, the Western Boundary Time Series Program, the PIRATA Northeast Extension Array, the Southwest Atlantic MOC moorings, and </a:t>
            </a:r>
            <a:r>
              <a:rPr lang="en-US" sz="900" baseline="0" dirty="0" smtClean="0"/>
              <a:t>Thermosalinograph </a:t>
            </a:r>
            <a:r>
              <a:rPr lang="en-US" sz="900" baseline="0" dirty="0" smtClean="0"/>
              <a:t>(TSG) observations.</a:t>
            </a:r>
            <a:r>
              <a:rPr lang="en-US" sz="900" baseline="0" dirty="0" smtClean="0"/>
              <a:t> We highlight here the main role of AOML in each program/project and some of their key objectives.  Scientific presentations during this session will provide insights into how analyses of these observations, frequently in combination with satellite observations and numerical modeling outputs, are used at AOML to improve understanding of the role of the ocean in climate, extreme weather events, and ecosystems. </a:t>
            </a:r>
            <a:endParaRPr lang="en-US" sz="900" dirty="0" smtClean="0"/>
          </a:p>
          <a:p>
            <a:endParaRPr lang="en-US" sz="900" baseline="0" dirty="0" smtClean="0"/>
          </a:p>
          <a:p>
            <a:r>
              <a:rPr lang="en-US" sz="900" baseline="0" dirty="0" smtClean="0"/>
              <a:t>Complete information about the AOML contribution to sustained ocean observations can be found at: http://</a:t>
            </a:r>
            <a:r>
              <a:rPr lang="en-US" sz="900" baseline="0" dirty="0" err="1" smtClean="0"/>
              <a:t>www.aoml.noaa.gov/phod/goos.php</a:t>
            </a:r>
            <a:endParaRPr lang="en-US" sz="900" baseline="0" dirty="0" smtClean="0"/>
          </a:p>
          <a:p>
            <a:endParaRPr lang="en-US" sz="900" baseline="0" dirty="0" smtClean="0"/>
          </a:p>
          <a:p>
            <a:r>
              <a:rPr lang="en-US" sz="900" baseline="0" dirty="0" smtClean="0"/>
              <a:t>For the XBT Network:  AOML is in charge of the deployment of 8000 XBTs.  These data are used to monitor the variability of the upper ocean thermal structure along fixed predetermined transects, with the objective of assessing the variability of the Meridional Heat Transport and Meridional Overturning Circulation in the Atlantic Ocean, and to investigate the variability of key surface and near-surface currents, and boundary currents. Information about the AOML XBT network can be found at: http://</a:t>
            </a:r>
            <a:r>
              <a:rPr lang="en-US" sz="900" baseline="0" dirty="0" err="1" smtClean="0"/>
              <a:t>www.aoml.noaa.gov/phod/goos/xbt_network</a:t>
            </a:r>
            <a:r>
              <a:rPr lang="en-US" sz="900" baseline="0" dirty="0" smtClean="0"/>
              <a:t>/ and about the international XBT effort at: http://</a:t>
            </a:r>
            <a:r>
              <a:rPr lang="en-US" sz="900" baseline="0" dirty="0" err="1" smtClean="0"/>
              <a:t>www.aoml.noaa.gov/phod/goos/xbtscience</a:t>
            </a:r>
            <a:r>
              <a:rPr lang="en-US" sz="900" baseline="0" dirty="0" smtClean="0"/>
              <a:t>/  Among the main contributions of the XBT network, its data has provided the first time series of the MHT and MOC in the South Atlantic Ocean, including the identification of the geostrophic component of the seasonal cycle, and the year-to-year variability of these parameters.</a:t>
            </a:r>
          </a:p>
          <a:p>
            <a:endParaRPr lang="en-US" sz="900" baseline="0" dirty="0" smtClean="0"/>
          </a:p>
          <a:p>
            <a:r>
              <a:rPr lang="en-US" sz="900" baseline="0" dirty="0" smtClean="0"/>
              <a:t>For the Argo Program:  The </a:t>
            </a:r>
            <a:r>
              <a:rPr lang="en-US" sz="900" dirty="0" smtClean="0"/>
              <a:t>US Argo Data Assembly Center is in charge of:</a:t>
            </a:r>
            <a:r>
              <a:rPr lang="en-US" sz="900" baseline="0" dirty="0" smtClean="0"/>
              <a:t> </a:t>
            </a:r>
            <a:r>
              <a:rPr lang="en-US" sz="900" dirty="0" smtClean="0"/>
              <a:t>(1) real-time processing, quality control and distribution to GTS</a:t>
            </a:r>
            <a:r>
              <a:rPr lang="en-US" sz="900" baseline="0" dirty="0" smtClean="0"/>
              <a:t> </a:t>
            </a:r>
            <a:r>
              <a:rPr lang="en-US" sz="900" dirty="0" smtClean="0"/>
              <a:t>and Argo Global Data Assembly Centers;</a:t>
            </a:r>
            <a:r>
              <a:rPr lang="en-US" sz="900" baseline="0" dirty="0" smtClean="0"/>
              <a:t> </a:t>
            </a:r>
            <a:r>
              <a:rPr lang="en-US" sz="900" dirty="0" smtClean="0"/>
              <a:t>(2) receiving, verifying and distributing of data to the Argo</a:t>
            </a:r>
            <a:r>
              <a:rPr lang="en-US" sz="900" baseline="0" dirty="0" smtClean="0"/>
              <a:t> </a:t>
            </a:r>
            <a:r>
              <a:rPr lang="en-US" sz="900" dirty="0" smtClean="0"/>
              <a:t>Global Data Assembly Centers after scientific quality control;</a:t>
            </a:r>
            <a:r>
              <a:rPr lang="en-US" sz="900" baseline="0" dirty="0" smtClean="0"/>
              <a:t> </a:t>
            </a:r>
            <a:r>
              <a:rPr lang="en-US" sz="900" dirty="0" smtClean="0"/>
              <a:t>(3) coordination of deployments with Argo partners;</a:t>
            </a:r>
            <a:r>
              <a:rPr lang="en-US" sz="900" baseline="0" dirty="0" smtClean="0"/>
              <a:t> and </a:t>
            </a:r>
            <a:r>
              <a:rPr lang="en-US" sz="900" dirty="0" smtClean="0"/>
              <a:t>(4) contributing to ensuring high quality of data in the South Atlantic</a:t>
            </a:r>
            <a:r>
              <a:rPr lang="en-US" sz="900" baseline="0" dirty="0" smtClean="0"/>
              <a:t> </a:t>
            </a:r>
            <a:r>
              <a:rPr lang="en-US" sz="900" dirty="0" smtClean="0"/>
              <a:t>region.</a:t>
            </a:r>
            <a:endParaRPr lang="en-US" sz="900" baseline="0" dirty="0" smtClean="0"/>
          </a:p>
          <a:p>
            <a:endParaRPr lang="en-US" sz="900" baseline="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8</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dirty="0" smtClean="0"/>
              <a:t>Global Drifter Program:</a:t>
            </a:r>
            <a:r>
              <a:rPr lang="en-US" baseline="0" dirty="0" smtClean="0"/>
              <a:t> Leading the international community effort (of more than 20 countries) AOML coordinates deployments and assembles and quality </a:t>
            </a:r>
            <a:r>
              <a:rPr lang="en-US" baseline="0" dirty="0" smtClean="0"/>
              <a:t>controls </a:t>
            </a:r>
            <a:r>
              <a:rPr lang="en-US" baseline="0" dirty="0" smtClean="0"/>
              <a:t>the surface drifter observations</a:t>
            </a:r>
            <a:r>
              <a:rPr lang="en-US" baseline="0" dirty="0" smtClean="0"/>
              <a:t>.</a:t>
            </a:r>
          </a:p>
          <a:p>
            <a:endParaRPr lang="en-US" baseline="0" dirty="0" smtClean="0"/>
          </a:p>
          <a:p>
            <a:r>
              <a:rPr lang="en-US" baseline="0" dirty="0" smtClean="0"/>
              <a:t>PIRATA ARRAY: Together with PMEL,  AOML leads the efforts to maintain four moorings (indicated </a:t>
            </a:r>
            <a:r>
              <a:rPr lang="en-US" baseline="0" dirty="0" smtClean="0"/>
              <a:t>with </a:t>
            </a:r>
            <a:r>
              <a:rPr lang="en-US" baseline="0" dirty="0" smtClean="0"/>
              <a:t>blue in the map) and to conduct annual hydrographic cruises with the objective to improve our understanding of climate fluctuations </a:t>
            </a:r>
            <a:r>
              <a:rPr lang="en-US" baseline="0" dirty="0" smtClean="0"/>
              <a:t>in the </a:t>
            </a:r>
            <a:r>
              <a:rPr lang="en-US" baseline="0" dirty="0" smtClean="0"/>
              <a:t>tropical North </a:t>
            </a:r>
            <a:r>
              <a:rPr lang="en-US" baseline="0" dirty="0" smtClean="0"/>
              <a:t>Atlantic, </a:t>
            </a:r>
            <a:r>
              <a:rPr lang="en-US" baseline="0" dirty="0" smtClean="0"/>
              <a:t>which is the area of tropical cyclone formation.   The talk by Dr. Rick Lumpkin will provide more insights on the work done with these and other in situ and satellite observations.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E6B1D-3A5D-2241-A484-AB01E9D9F93A}" type="slidenum">
              <a:rPr lang="en-US"/>
              <a:pPr/>
              <a:t>9</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900" dirty="0" smtClean="0"/>
              <a:t>PhOD leads two projects aimed at collecting continuous time series</a:t>
            </a:r>
            <a:r>
              <a:rPr lang="en-US" sz="900" baseline="0" dirty="0" smtClean="0"/>
              <a:t> </a:t>
            </a:r>
            <a:r>
              <a:rPr lang="en-US" sz="900" dirty="0" smtClean="0"/>
              <a:t>measurements of key components of the Meridional Overturning</a:t>
            </a:r>
            <a:r>
              <a:rPr lang="en-US" sz="900" baseline="0" dirty="0" smtClean="0"/>
              <a:t> </a:t>
            </a:r>
            <a:r>
              <a:rPr lang="en-US" sz="900" dirty="0" smtClean="0"/>
              <a:t>Circulation (MOC).  Variations in the MOC have been shown in climate</a:t>
            </a:r>
            <a:r>
              <a:rPr lang="en-US" sz="900" baseline="0" dirty="0" smtClean="0"/>
              <a:t> </a:t>
            </a:r>
            <a:r>
              <a:rPr lang="en-US" sz="900" dirty="0" smtClean="0"/>
              <a:t>models to be correlated to changes in precipitation patterns across</a:t>
            </a:r>
            <a:r>
              <a:rPr lang="en-US" sz="900" baseline="0" dirty="0" smtClean="0"/>
              <a:t> </a:t>
            </a:r>
            <a:r>
              <a:rPr lang="en-US" sz="900" dirty="0" smtClean="0"/>
              <a:t>North America, to changes in upper ocean heat content and therefore</a:t>
            </a:r>
            <a:r>
              <a:rPr lang="en-US" sz="900" baseline="0" dirty="0" smtClean="0"/>
              <a:t> </a:t>
            </a:r>
            <a:r>
              <a:rPr lang="en-US" sz="900" dirty="0" smtClean="0"/>
              <a:t>to hurricane intensification, and to changes in surface air</a:t>
            </a:r>
            <a:r>
              <a:rPr lang="en-US" sz="900" baseline="0" dirty="0" smtClean="0"/>
              <a:t> </a:t>
            </a:r>
            <a:r>
              <a:rPr lang="en-US" sz="900" dirty="0" smtClean="0"/>
              <a:t>temperatures across wide swaths of the globe.  Improving understanding</a:t>
            </a:r>
            <a:r>
              <a:rPr lang="en-US" sz="900" baseline="0" dirty="0" smtClean="0"/>
              <a:t> </a:t>
            </a:r>
            <a:r>
              <a:rPr lang="en-US" sz="900" dirty="0" smtClean="0"/>
              <a:t>of the MOC system is a key near-term priority in the US Interagency Ocean Research Priorities Plan released in 2007.  AOML/PhOD has been</a:t>
            </a:r>
            <a:r>
              <a:rPr lang="en-US" sz="900" baseline="0" dirty="0" smtClean="0"/>
              <a:t> </a:t>
            </a:r>
            <a:r>
              <a:rPr lang="en-US" sz="900" dirty="0" smtClean="0"/>
              <a:t>at the forefront of making the necessary observations to improve our</a:t>
            </a:r>
            <a:r>
              <a:rPr lang="en-US" sz="900" baseline="0" dirty="0" smtClean="0"/>
              <a:t> </a:t>
            </a:r>
            <a:r>
              <a:rPr lang="en-US" sz="900" dirty="0" smtClean="0"/>
              <a:t>understanding, with moored time series in the North and South Atlantic.</a:t>
            </a:r>
            <a:br>
              <a:rPr lang="en-US" sz="900" dirty="0" smtClean="0"/>
            </a:br>
            <a:r>
              <a:rPr lang="en-US" sz="900" dirty="0" smtClean="0"/>
              <a:t/>
            </a:r>
            <a:br>
              <a:rPr lang="en-US" sz="900" dirty="0" smtClean="0"/>
            </a:br>
            <a:r>
              <a:rPr lang="en-US" sz="900" dirty="0" smtClean="0"/>
              <a:t>PhOD leads the NOAA Western Boundary Time Series project, which has been collecting time series observations of the warm upper limb of</a:t>
            </a:r>
            <a:r>
              <a:rPr lang="en-US" sz="900" baseline="0" dirty="0" smtClean="0"/>
              <a:t> </a:t>
            </a:r>
            <a:r>
              <a:rPr lang="en-US" sz="900" dirty="0" smtClean="0"/>
              <a:t>the MOC in the Florida Current via submarine cable and ship sections</a:t>
            </a:r>
            <a:r>
              <a:rPr lang="en-US" sz="900" baseline="0" dirty="0" smtClean="0"/>
              <a:t> </a:t>
            </a:r>
            <a:r>
              <a:rPr lang="en-US" sz="900" dirty="0" smtClean="0"/>
              <a:t>nearly continuously since 1982.  The WBTS project also has been</a:t>
            </a:r>
            <a:r>
              <a:rPr lang="en-US" sz="900" baseline="0" dirty="0" smtClean="0"/>
              <a:t> </a:t>
            </a:r>
            <a:r>
              <a:rPr lang="en-US" sz="900" dirty="0" smtClean="0"/>
              <a:t>collecting annual or semi-annual hydrographic sections across the Deep</a:t>
            </a:r>
            <a:r>
              <a:rPr lang="en-US" sz="900" baseline="0" dirty="0" smtClean="0"/>
              <a:t> </a:t>
            </a:r>
            <a:r>
              <a:rPr lang="en-US" sz="900" dirty="0" smtClean="0"/>
              <a:t>Western Boundary Current east of the Bahamas since 1984, and the</a:t>
            </a:r>
            <a:r>
              <a:rPr lang="en-US" sz="900" baseline="0" dirty="0" smtClean="0"/>
              <a:t> </a:t>
            </a:r>
            <a:r>
              <a:rPr lang="en-US" sz="900" dirty="0" smtClean="0"/>
              <a:t>volume transports of the currents east of the Bahamas have been</a:t>
            </a:r>
            <a:r>
              <a:rPr lang="en-US" sz="900" baseline="0" dirty="0" smtClean="0"/>
              <a:t> </a:t>
            </a:r>
            <a:r>
              <a:rPr lang="en-US" sz="900" dirty="0" smtClean="0"/>
              <a:t>measured continuously since 2004 using an array of pressure-equipped</a:t>
            </a:r>
            <a:r>
              <a:rPr lang="en-US" sz="900" baseline="0" dirty="0" smtClean="0"/>
              <a:t> i</a:t>
            </a:r>
            <a:r>
              <a:rPr lang="en-US" sz="900" dirty="0" smtClean="0"/>
              <a:t>nverted echo sounders.  The WBTS observing program also served as a</a:t>
            </a:r>
            <a:r>
              <a:rPr lang="en-US" sz="900" baseline="0" dirty="0" smtClean="0"/>
              <a:t> </a:t>
            </a:r>
            <a:r>
              <a:rPr lang="en-US" sz="900" dirty="0" smtClean="0"/>
              <a:t>crucial cornerstone for the international array (RAPID-MOC/MOCHA/WBTS)</a:t>
            </a:r>
            <a:r>
              <a:rPr lang="en-US" sz="900" baseline="0" dirty="0" smtClean="0"/>
              <a:t> </a:t>
            </a:r>
            <a:r>
              <a:rPr lang="en-US" sz="900" dirty="0" smtClean="0"/>
              <a:t>that has been making daily estimates of the basin-wide MOC at 26N</a:t>
            </a:r>
            <a:r>
              <a:rPr lang="en-US" sz="900" baseline="0" dirty="0" smtClean="0"/>
              <a:t> </a:t>
            </a:r>
            <a:r>
              <a:rPr lang="en-US" sz="900" dirty="0" smtClean="0"/>
              <a:t>since 2004 with our partners at the Univ. of Miami and at the National</a:t>
            </a:r>
            <a:r>
              <a:rPr lang="en-US" sz="900" baseline="0" dirty="0" smtClean="0"/>
              <a:t> </a:t>
            </a:r>
            <a:r>
              <a:rPr lang="en-US" sz="900" dirty="0" smtClean="0"/>
              <a:t>Oceanography Centre in Southampton, UK.  The WBTS program is part of</a:t>
            </a:r>
            <a:r>
              <a:rPr lang="en-US" sz="900" baseline="0" dirty="0" smtClean="0"/>
              <a:t> </a:t>
            </a:r>
            <a:r>
              <a:rPr lang="en-US" sz="900" dirty="0" smtClean="0"/>
              <a:t>the Global Ocean Observing System, and it is envisioned to continue in</a:t>
            </a:r>
            <a:r>
              <a:rPr lang="en-US" sz="900" baseline="0" dirty="0" smtClean="0"/>
              <a:t> </a:t>
            </a:r>
            <a:r>
              <a:rPr lang="en-US" sz="900" dirty="0" smtClean="0"/>
              <a:t>perpetuity - although we are always looking into new technologies that</a:t>
            </a:r>
            <a:r>
              <a:rPr lang="en-US" sz="900" baseline="0" dirty="0" smtClean="0"/>
              <a:t> </a:t>
            </a:r>
            <a:r>
              <a:rPr lang="en-US" sz="900" dirty="0" smtClean="0"/>
              <a:t>will allow us to do the projects better and/or more efficiently.</a:t>
            </a:r>
            <a:br>
              <a:rPr lang="en-US" sz="900" dirty="0" smtClean="0"/>
            </a:br>
            <a:r>
              <a:rPr lang="en-US" sz="900" dirty="0" smtClean="0"/>
              <a:t/>
            </a:r>
            <a:br>
              <a:rPr lang="en-US" sz="900" dirty="0" smtClean="0"/>
            </a:br>
            <a:r>
              <a:rPr lang="en-US" sz="900" dirty="0" smtClean="0"/>
              <a:t>PhOD also leads the Southwest Atlantic MOC (SAM) project that is</a:t>
            </a:r>
            <a:r>
              <a:rPr lang="en-US" sz="900" baseline="0" dirty="0" smtClean="0"/>
              <a:t> </a:t>
            </a:r>
            <a:r>
              <a:rPr lang="en-US" sz="900" dirty="0" smtClean="0"/>
              <a:t>providing measurements of the western boundary components of the MOC</a:t>
            </a:r>
            <a:r>
              <a:rPr lang="en-US" sz="900" baseline="0" dirty="0" smtClean="0"/>
              <a:t> </a:t>
            </a:r>
            <a:r>
              <a:rPr lang="en-US" sz="900" dirty="0" smtClean="0"/>
              <a:t>at 34.5S just east of South America.  PhOD has maintained an array</a:t>
            </a:r>
            <a:r>
              <a:rPr lang="en-US" sz="900" baseline="0" dirty="0" smtClean="0"/>
              <a:t> </a:t>
            </a:r>
            <a:r>
              <a:rPr lang="en-US" sz="900" dirty="0" smtClean="0"/>
              <a:t>of pressure-equipped inverted echo sounders since 2009 that is</a:t>
            </a:r>
            <a:r>
              <a:rPr lang="en-US" sz="900" baseline="0" dirty="0" smtClean="0"/>
              <a:t> </a:t>
            </a:r>
            <a:r>
              <a:rPr lang="en-US" sz="900" dirty="0" smtClean="0"/>
              <a:t>providing daily estimates of the Deep Western Boundary Current as well</a:t>
            </a:r>
            <a:r>
              <a:rPr lang="en-US" sz="900" baseline="0" dirty="0" smtClean="0"/>
              <a:t> </a:t>
            </a:r>
            <a:r>
              <a:rPr lang="en-US" sz="900" dirty="0" smtClean="0"/>
              <a:t>as observations of the Brazil Current.  The SAM project has also proven</a:t>
            </a:r>
            <a:r>
              <a:rPr lang="en-US" sz="900" baseline="0" dirty="0" smtClean="0"/>
              <a:t> </a:t>
            </a:r>
            <a:r>
              <a:rPr lang="en-US" sz="900" dirty="0" smtClean="0"/>
              <a:t>to be a cornerstone for a developing trans-basin array in the South</a:t>
            </a:r>
            <a:r>
              <a:rPr lang="en-US" sz="900" baseline="0" dirty="0" smtClean="0"/>
              <a:t> </a:t>
            </a:r>
            <a:r>
              <a:rPr lang="en-US" sz="900" dirty="0" smtClean="0"/>
              <a:t>Atlantic, with international partners from Brazil, France, Argentina</a:t>
            </a:r>
            <a:r>
              <a:rPr lang="en-US" sz="900" baseline="0" dirty="0" smtClean="0"/>
              <a:t> </a:t>
            </a:r>
            <a:r>
              <a:rPr lang="en-US" sz="900" dirty="0" smtClean="0"/>
              <a:t>and South Africa providing additional moored instruments in late 2012</a:t>
            </a:r>
            <a:r>
              <a:rPr lang="en-US" sz="900" baseline="0" dirty="0" smtClean="0"/>
              <a:t> </a:t>
            </a:r>
            <a:r>
              <a:rPr lang="en-US" sz="900" dirty="0" smtClean="0"/>
              <a:t>and throughout 2013 as well as additional hydrographic observations to</a:t>
            </a:r>
            <a:r>
              <a:rPr lang="en-US" sz="900" baseline="0" dirty="0" smtClean="0"/>
              <a:t> </a:t>
            </a:r>
            <a:r>
              <a:rPr lang="en-US" sz="900" dirty="0" smtClean="0"/>
              <a:t>better observe the MOC in the South Atlantic.  The SAM project is also</a:t>
            </a:r>
            <a:r>
              <a:rPr lang="en-US" sz="900" baseline="0" dirty="0" smtClean="0"/>
              <a:t> </a:t>
            </a:r>
            <a:r>
              <a:rPr lang="en-US" sz="900" dirty="0" smtClean="0"/>
              <a:t>part of the Global Ocean Observing System envisioned to continue in</a:t>
            </a:r>
            <a:r>
              <a:rPr lang="en-US" sz="900" baseline="0" dirty="0" smtClean="0"/>
              <a:t> </a:t>
            </a:r>
            <a:r>
              <a:rPr lang="en-US" sz="900" dirty="0" smtClean="0"/>
              <a:t>perpetuity - with the continuing goal to find ways to collect the needed</a:t>
            </a:r>
            <a:r>
              <a:rPr lang="en-US" sz="900" baseline="0" dirty="0" smtClean="0"/>
              <a:t> </a:t>
            </a:r>
            <a:r>
              <a:rPr lang="en-US" sz="900" dirty="0" smtClean="0"/>
              <a:t>observations better/faster/cheaper.</a:t>
            </a:r>
            <a:br>
              <a:rPr lang="en-US" sz="900" dirty="0" smtClean="0"/>
            </a:br>
            <a:endParaRPr lang="en-US" sz="9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subTitle" idx="1"/>
          </p:nvPr>
        </p:nvSpPr>
        <p:spPr>
          <a:xfrm>
            <a:off x="0" y="5791200"/>
            <a:ext cx="8153400" cy="1066800"/>
          </a:xfrm>
        </p:spPr>
        <p:txBody>
          <a:bodyPr rIns="91440" anchor="ctr"/>
          <a:lstStyle>
            <a:lvl1pPr>
              <a:spcBef>
                <a:spcPct val="20000"/>
              </a:spcBef>
              <a:defRPr sz="1600">
                <a:solidFill>
                  <a:schemeClr val="bg1"/>
                </a:solidFill>
                <a:latin typeface="TradeGothicBoldCondTwenty" pitchFamily="2" charset="0"/>
              </a:defRPr>
            </a:lvl1pPr>
          </a:lstStyle>
          <a:p>
            <a:r>
              <a:rPr lang="en-US" smtClean="0"/>
              <a:t>Click to edit Master subtitle style</a:t>
            </a:r>
            <a:endParaRPr lang="en-US"/>
          </a:p>
        </p:txBody>
      </p:sp>
      <p:sp>
        <p:nvSpPr>
          <p:cNvPr id="2052" name="Rectangle 4"/>
          <p:cNvSpPr>
            <a:spLocks noGrp="1" noChangeArrowheads="1"/>
          </p:cNvSpPr>
          <p:nvPr>
            <p:ph type="ctrTitle" sz="quarter"/>
          </p:nvPr>
        </p:nvSpPr>
        <p:spPr>
          <a:xfrm>
            <a:off x="685800" y="990600"/>
            <a:ext cx="7772400" cy="2895600"/>
          </a:xfrm>
          <a:effectLst/>
        </p:spPr>
        <p:txBody>
          <a:bodyPr rIns="91440"/>
          <a:lstStyle>
            <a:lvl1pPr>
              <a:defRPr sz="8800">
                <a:solidFill>
                  <a:schemeClr val="tx1"/>
                </a:solidFill>
              </a:defRPr>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a:t>AOML Program Review</a:t>
            </a:r>
          </a:p>
        </p:txBody>
      </p:sp>
      <p:sp>
        <p:nvSpPr>
          <p:cNvPr id="5" name="Slide Number Placeholder 4"/>
          <p:cNvSpPr>
            <a:spLocks noGrp="1"/>
          </p:cNvSpPr>
          <p:nvPr>
            <p:ph type="sldNum" sz="quarter" idx="11"/>
          </p:nvPr>
        </p:nvSpPr>
        <p:spPr/>
        <p:txBody>
          <a:bodyPr/>
          <a:lstStyle>
            <a:lvl1pPr>
              <a:defRPr smtClean="0"/>
            </a:lvl1pPr>
          </a:lstStyle>
          <a:p>
            <a:fld id="{E9DED2A2-E9DA-F34F-88FC-B432E34FCA5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a:t>AOML Program Review</a:t>
            </a:r>
          </a:p>
        </p:txBody>
      </p:sp>
      <p:sp>
        <p:nvSpPr>
          <p:cNvPr id="5" name="Slide Number Placeholder 4"/>
          <p:cNvSpPr>
            <a:spLocks noGrp="1"/>
          </p:cNvSpPr>
          <p:nvPr>
            <p:ph type="sldNum" sz="quarter" idx="11"/>
          </p:nvPr>
        </p:nvSpPr>
        <p:spPr/>
        <p:txBody>
          <a:bodyPr/>
          <a:lstStyle>
            <a:lvl1pPr>
              <a:defRPr smtClean="0"/>
            </a:lvl1pPr>
          </a:lstStyle>
          <a:p>
            <a:fld id="{A14BE135-6E6C-1D44-9D92-9DBC113E4E0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a:t>AOML Program Review</a:t>
            </a:r>
          </a:p>
        </p:txBody>
      </p:sp>
      <p:sp>
        <p:nvSpPr>
          <p:cNvPr id="5" name="Slide Number Placeholder 4"/>
          <p:cNvSpPr>
            <a:spLocks noGrp="1"/>
          </p:cNvSpPr>
          <p:nvPr>
            <p:ph type="sldNum" sz="quarter" idx="11"/>
          </p:nvPr>
        </p:nvSpPr>
        <p:spPr/>
        <p:txBody>
          <a:bodyPr/>
          <a:lstStyle>
            <a:lvl1pPr>
              <a:defRPr smtClean="0"/>
            </a:lvl1pPr>
          </a:lstStyle>
          <a:p>
            <a:fld id="{AB1FD0B6-8E5E-BC46-9BAD-30C21BE3CAF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r>
              <a:rPr lang="en-US"/>
              <a:t>AOML Program Review</a:t>
            </a:r>
          </a:p>
        </p:txBody>
      </p:sp>
      <p:sp>
        <p:nvSpPr>
          <p:cNvPr id="5" name="Slide Number Placeholder 4"/>
          <p:cNvSpPr>
            <a:spLocks noGrp="1"/>
          </p:cNvSpPr>
          <p:nvPr>
            <p:ph type="sldNum" sz="quarter" idx="11"/>
          </p:nvPr>
        </p:nvSpPr>
        <p:spPr/>
        <p:txBody>
          <a:bodyPr/>
          <a:lstStyle>
            <a:lvl1pPr>
              <a:defRPr smtClean="0"/>
            </a:lvl1pPr>
          </a:lstStyle>
          <a:p>
            <a:fld id="{56BD24EA-E031-3C4F-A2A6-6EBD81CA0B0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r>
              <a:rPr lang="en-US"/>
              <a:t>AOML Program Review</a:t>
            </a:r>
          </a:p>
        </p:txBody>
      </p:sp>
      <p:sp>
        <p:nvSpPr>
          <p:cNvPr id="6" name="Slide Number Placeholder 5"/>
          <p:cNvSpPr>
            <a:spLocks noGrp="1"/>
          </p:cNvSpPr>
          <p:nvPr>
            <p:ph type="sldNum" sz="quarter" idx="11"/>
          </p:nvPr>
        </p:nvSpPr>
        <p:spPr/>
        <p:txBody>
          <a:bodyPr/>
          <a:lstStyle>
            <a:lvl1pPr>
              <a:defRPr smtClean="0"/>
            </a:lvl1pPr>
          </a:lstStyle>
          <a:p>
            <a:fld id="{A9651582-A18F-B24E-9E00-E1A6A0521AC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r>
              <a:rPr lang="en-US"/>
              <a:t>AOML Program Review</a:t>
            </a:r>
          </a:p>
        </p:txBody>
      </p:sp>
      <p:sp>
        <p:nvSpPr>
          <p:cNvPr id="8" name="Slide Number Placeholder 7"/>
          <p:cNvSpPr>
            <a:spLocks noGrp="1"/>
          </p:cNvSpPr>
          <p:nvPr>
            <p:ph type="sldNum" sz="quarter" idx="11"/>
          </p:nvPr>
        </p:nvSpPr>
        <p:spPr/>
        <p:txBody>
          <a:bodyPr/>
          <a:lstStyle>
            <a:lvl1pPr>
              <a:defRPr smtClean="0"/>
            </a:lvl1pPr>
          </a:lstStyle>
          <a:p>
            <a:fld id="{8892F054-9CEB-7E4C-A08A-7804F5D82B3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r>
              <a:rPr lang="en-US"/>
              <a:t>AOML Program Review</a:t>
            </a:r>
          </a:p>
        </p:txBody>
      </p:sp>
      <p:sp>
        <p:nvSpPr>
          <p:cNvPr id="4" name="Slide Number Placeholder 3"/>
          <p:cNvSpPr>
            <a:spLocks noGrp="1"/>
          </p:cNvSpPr>
          <p:nvPr>
            <p:ph type="sldNum" sz="quarter" idx="11"/>
          </p:nvPr>
        </p:nvSpPr>
        <p:spPr/>
        <p:txBody>
          <a:bodyPr/>
          <a:lstStyle>
            <a:lvl1pPr>
              <a:defRPr smtClean="0"/>
            </a:lvl1pPr>
          </a:lstStyle>
          <a:p>
            <a:fld id="{A1125F33-B5BE-0146-8AA1-6F0A45A5E8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r>
              <a:rPr lang="en-US"/>
              <a:t>AOML Program Review</a:t>
            </a:r>
          </a:p>
        </p:txBody>
      </p:sp>
      <p:sp>
        <p:nvSpPr>
          <p:cNvPr id="3" name="Slide Number Placeholder 2"/>
          <p:cNvSpPr>
            <a:spLocks noGrp="1"/>
          </p:cNvSpPr>
          <p:nvPr>
            <p:ph type="sldNum" sz="quarter" idx="11"/>
          </p:nvPr>
        </p:nvSpPr>
        <p:spPr/>
        <p:txBody>
          <a:bodyPr/>
          <a:lstStyle>
            <a:lvl1pPr>
              <a:defRPr smtClean="0"/>
            </a:lvl1pPr>
          </a:lstStyle>
          <a:p>
            <a:fld id="{C96EBABF-AC08-7A4B-8A24-5DF45D8D5A3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r>
              <a:rPr lang="en-US"/>
              <a:t>AOML Program Review</a:t>
            </a:r>
          </a:p>
        </p:txBody>
      </p:sp>
      <p:sp>
        <p:nvSpPr>
          <p:cNvPr id="6" name="Slide Number Placeholder 5"/>
          <p:cNvSpPr>
            <a:spLocks noGrp="1"/>
          </p:cNvSpPr>
          <p:nvPr>
            <p:ph type="sldNum" sz="quarter" idx="11"/>
          </p:nvPr>
        </p:nvSpPr>
        <p:spPr/>
        <p:txBody>
          <a:bodyPr/>
          <a:lstStyle>
            <a:lvl1pPr>
              <a:defRPr smtClean="0"/>
            </a:lvl1pPr>
          </a:lstStyle>
          <a:p>
            <a:fld id="{B2F2589A-B144-ED47-A310-25887C258FC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r>
              <a:rPr lang="en-US"/>
              <a:t>AOML Program Review</a:t>
            </a:r>
          </a:p>
        </p:txBody>
      </p:sp>
      <p:sp>
        <p:nvSpPr>
          <p:cNvPr id="6" name="Slide Number Placeholder 5"/>
          <p:cNvSpPr>
            <a:spLocks noGrp="1"/>
          </p:cNvSpPr>
          <p:nvPr>
            <p:ph type="sldNum" sz="quarter" idx="11"/>
          </p:nvPr>
        </p:nvSpPr>
        <p:spPr/>
        <p:txBody>
          <a:bodyPr/>
          <a:lstStyle>
            <a:lvl1pPr>
              <a:defRPr smtClean="0"/>
            </a:lvl1pPr>
          </a:lstStyle>
          <a:p>
            <a:fld id="{BABD79F0-B7C6-914D-BEBB-65446CF9C01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3.png"/><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066800"/>
          </a:xfrm>
          <a:prstGeom prst="rect">
            <a:avLst/>
          </a:prstGeom>
          <a:noFill/>
          <a:ln w="9525">
            <a:noFill/>
            <a:miter lim="800000"/>
            <a:headEnd/>
            <a:tailEnd/>
          </a:ln>
          <a:effectLst>
            <a:outerShdw blurRad="63500" dist="17961" dir="2700000" algn="ctr" rotWithShape="0">
              <a:schemeClr val="bg1">
                <a:alpha val="74998"/>
              </a:schemeClr>
            </a:outerShdw>
          </a:effectLst>
        </p:spPr>
        <p:txBody>
          <a:bodyPr vert="horz" wrap="square" lIns="91440" tIns="45720" rIns="18288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381000" y="1219200"/>
            <a:ext cx="8763000" cy="4953000"/>
          </a:xfrm>
          <a:prstGeom prst="rect">
            <a:avLst/>
          </a:prstGeom>
          <a:noFill/>
          <a:ln w="9525">
            <a:noFill/>
            <a:miter lim="800000"/>
            <a:headEnd/>
            <a:tailEnd/>
          </a:ln>
          <a:effectLst/>
        </p:spPr>
        <p:txBody>
          <a:bodyPr vert="horz" wrap="square" lIns="91440" tIns="45720" rIns="18288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ftr" sz="quarter" idx="3"/>
          </p:nvPr>
        </p:nvSpPr>
        <p:spPr bwMode="auto">
          <a:xfrm>
            <a:off x="5410200" y="6381750"/>
            <a:ext cx="37338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600">
                <a:solidFill>
                  <a:srgbClr val="FFFFFF"/>
                </a:solidFill>
                <a:latin typeface="+mn-lt"/>
              </a:defRPr>
            </a:lvl1pPr>
          </a:lstStyle>
          <a:p>
            <a:r>
              <a:rPr lang="en-US" smtClean="0"/>
              <a:t>AOML Program Review</a:t>
            </a:r>
            <a:endParaRPr lang="en-US" dirty="0"/>
          </a:p>
        </p:txBody>
      </p:sp>
      <p:sp>
        <p:nvSpPr>
          <p:cNvPr id="1029" name="Rectangle 5"/>
          <p:cNvSpPr>
            <a:spLocks noGrp="1" noChangeArrowheads="1"/>
          </p:cNvSpPr>
          <p:nvPr>
            <p:ph type="sldNum" sz="quarter" idx="4"/>
          </p:nvPr>
        </p:nvSpPr>
        <p:spPr bwMode="auto">
          <a:xfrm>
            <a:off x="0" y="6381750"/>
            <a:ext cx="533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solidFill>
                  <a:schemeClr val="bg1"/>
                </a:solidFill>
                <a:latin typeface="+mn-lt"/>
              </a:defRPr>
            </a:lvl1pPr>
          </a:lstStyle>
          <a:p>
            <a:fld id="{24F001BD-A523-C745-B923-10B4FEBFB7A3}" type="slidenum">
              <a:rPr lang="en-US" smtClean="0"/>
              <a:pPr/>
              <a:t>‹#›</a:t>
            </a:fld>
            <a:endParaRPr lang="en-US"/>
          </a:p>
        </p:txBody>
      </p:sp>
      <p:pic>
        <p:nvPicPr>
          <p:cNvPr id="6" name="Picture 9" descr="Dept of Commerce Seal"/>
          <p:cNvPicPr>
            <a:picLocks noChangeAspect="1" noChangeArrowheads="1"/>
          </p:cNvPicPr>
          <p:nvPr/>
        </p:nvPicPr>
        <p:blipFill>
          <a:blip r:embed="rId14"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6248400" y="6556375"/>
            <a:ext cx="227012" cy="225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7" name="Picture 10" descr="NOAA"/>
          <p:cNvPicPr>
            <a:picLocks noChangeAspect="1" noChangeArrowheads="1"/>
          </p:cNvPicPr>
          <p:nvPr/>
        </p:nvPicPr>
        <p:blipFill>
          <a:blip r:embed="rId15"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6496050" y="6551612"/>
            <a:ext cx="228600" cy="228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r" rtl="0" eaLnBrk="1" fontAlgn="base" hangingPunct="1">
        <a:lnSpc>
          <a:spcPct val="90000"/>
        </a:lnSpc>
        <a:spcBef>
          <a:spcPct val="0"/>
        </a:spcBef>
        <a:spcAft>
          <a:spcPct val="0"/>
        </a:spcAft>
        <a:defRPr sz="4800" b="1">
          <a:solidFill>
            <a:srgbClr val="003366"/>
          </a:solidFill>
          <a:latin typeface="+mn-lt"/>
          <a:ea typeface="+mj-ea"/>
          <a:cs typeface="+mj-cs"/>
        </a:defRPr>
      </a:lvl1pPr>
      <a:lvl2pPr algn="r" rtl="0" eaLnBrk="1" fontAlgn="base" hangingPunct="1">
        <a:lnSpc>
          <a:spcPct val="90000"/>
        </a:lnSpc>
        <a:spcBef>
          <a:spcPct val="0"/>
        </a:spcBef>
        <a:spcAft>
          <a:spcPct val="0"/>
        </a:spcAft>
        <a:defRPr sz="4800" b="1">
          <a:solidFill>
            <a:srgbClr val="003366"/>
          </a:solidFill>
          <a:latin typeface="Arial" pitchFamily="-65" charset="0"/>
        </a:defRPr>
      </a:lvl2pPr>
      <a:lvl3pPr algn="r" rtl="0" eaLnBrk="1" fontAlgn="base" hangingPunct="1">
        <a:lnSpc>
          <a:spcPct val="90000"/>
        </a:lnSpc>
        <a:spcBef>
          <a:spcPct val="0"/>
        </a:spcBef>
        <a:spcAft>
          <a:spcPct val="0"/>
        </a:spcAft>
        <a:defRPr sz="4800" b="1">
          <a:solidFill>
            <a:srgbClr val="003366"/>
          </a:solidFill>
          <a:latin typeface="Arial" pitchFamily="-65" charset="0"/>
        </a:defRPr>
      </a:lvl3pPr>
      <a:lvl4pPr algn="r" rtl="0" eaLnBrk="1" fontAlgn="base" hangingPunct="1">
        <a:lnSpc>
          <a:spcPct val="90000"/>
        </a:lnSpc>
        <a:spcBef>
          <a:spcPct val="0"/>
        </a:spcBef>
        <a:spcAft>
          <a:spcPct val="0"/>
        </a:spcAft>
        <a:defRPr sz="4800" b="1">
          <a:solidFill>
            <a:srgbClr val="003366"/>
          </a:solidFill>
          <a:latin typeface="Arial" pitchFamily="-65" charset="0"/>
        </a:defRPr>
      </a:lvl4pPr>
      <a:lvl5pPr algn="r" rtl="0" eaLnBrk="1" fontAlgn="base" hangingPunct="1">
        <a:lnSpc>
          <a:spcPct val="90000"/>
        </a:lnSpc>
        <a:spcBef>
          <a:spcPct val="0"/>
        </a:spcBef>
        <a:spcAft>
          <a:spcPct val="0"/>
        </a:spcAft>
        <a:defRPr sz="4800" b="1">
          <a:solidFill>
            <a:srgbClr val="003366"/>
          </a:solidFill>
          <a:latin typeface="Arial" pitchFamily="-65" charset="0"/>
        </a:defRPr>
      </a:lvl5pPr>
      <a:lvl6pPr marL="457200" algn="r" rtl="0" eaLnBrk="1" fontAlgn="base" hangingPunct="1">
        <a:lnSpc>
          <a:spcPct val="90000"/>
        </a:lnSpc>
        <a:spcBef>
          <a:spcPct val="0"/>
        </a:spcBef>
        <a:spcAft>
          <a:spcPct val="0"/>
        </a:spcAft>
        <a:defRPr sz="4800" b="1">
          <a:solidFill>
            <a:srgbClr val="003366"/>
          </a:solidFill>
          <a:latin typeface="Arial" pitchFamily="-65" charset="0"/>
        </a:defRPr>
      </a:lvl6pPr>
      <a:lvl7pPr marL="914400" algn="r" rtl="0" eaLnBrk="1" fontAlgn="base" hangingPunct="1">
        <a:lnSpc>
          <a:spcPct val="90000"/>
        </a:lnSpc>
        <a:spcBef>
          <a:spcPct val="0"/>
        </a:spcBef>
        <a:spcAft>
          <a:spcPct val="0"/>
        </a:spcAft>
        <a:defRPr sz="4800" b="1">
          <a:solidFill>
            <a:srgbClr val="003366"/>
          </a:solidFill>
          <a:latin typeface="Arial" pitchFamily="-65" charset="0"/>
        </a:defRPr>
      </a:lvl7pPr>
      <a:lvl8pPr marL="1371600" algn="r" rtl="0" eaLnBrk="1" fontAlgn="base" hangingPunct="1">
        <a:lnSpc>
          <a:spcPct val="90000"/>
        </a:lnSpc>
        <a:spcBef>
          <a:spcPct val="0"/>
        </a:spcBef>
        <a:spcAft>
          <a:spcPct val="0"/>
        </a:spcAft>
        <a:defRPr sz="4800" b="1">
          <a:solidFill>
            <a:srgbClr val="003366"/>
          </a:solidFill>
          <a:latin typeface="Arial" pitchFamily="-65" charset="0"/>
        </a:defRPr>
      </a:lvl8pPr>
      <a:lvl9pPr marL="1828800" algn="r" rtl="0" eaLnBrk="1" fontAlgn="base" hangingPunct="1">
        <a:lnSpc>
          <a:spcPct val="90000"/>
        </a:lnSpc>
        <a:spcBef>
          <a:spcPct val="0"/>
        </a:spcBef>
        <a:spcAft>
          <a:spcPct val="0"/>
        </a:spcAft>
        <a:defRPr sz="4800" b="1">
          <a:solidFill>
            <a:srgbClr val="003366"/>
          </a:solidFill>
          <a:latin typeface="Arial" pitchFamily="-65" charset="0"/>
        </a:defRPr>
      </a:lvl9pPr>
    </p:titleStyle>
    <p:bodyStyle>
      <a:lvl1pPr algn="l" rtl="0" eaLnBrk="1" fontAlgn="base" hangingPunct="1">
        <a:spcBef>
          <a:spcPct val="50000"/>
        </a:spcBef>
        <a:spcAft>
          <a:spcPct val="0"/>
        </a:spcAft>
        <a:defRPr sz="2400">
          <a:solidFill>
            <a:schemeClr val="tx1"/>
          </a:solidFill>
          <a:latin typeface="+mn-lt"/>
          <a:ea typeface="+mn-ea"/>
          <a:cs typeface="+mn-cs"/>
        </a:defRPr>
      </a:lvl1pPr>
      <a:lvl2pPr marL="795338" indent="-338138" algn="l" rtl="0" eaLnBrk="1" fontAlgn="base" hangingPunct="1">
        <a:spcBef>
          <a:spcPct val="20000"/>
        </a:spcBef>
        <a:spcAft>
          <a:spcPct val="0"/>
        </a:spcAft>
        <a:buClr>
          <a:srgbClr val="000066"/>
        </a:buClr>
        <a:buSzPct val="115000"/>
        <a:buChar char="•"/>
        <a:defRPr sz="2000">
          <a:solidFill>
            <a:schemeClr val="tx1"/>
          </a:solidFill>
          <a:latin typeface="+mn-lt"/>
          <a:ea typeface="ＭＳ Ｐゴシック" pitchFamily="-65" charset="-128"/>
        </a:defRPr>
      </a:lvl2pPr>
      <a:lvl3pPr marL="1258888" indent="-225425" algn="l" rtl="0" eaLnBrk="1" fontAlgn="base" hangingPunct="1">
        <a:spcBef>
          <a:spcPct val="20000"/>
        </a:spcBef>
        <a:spcAft>
          <a:spcPct val="0"/>
        </a:spcAft>
        <a:buClr>
          <a:schemeClr val="accent2"/>
        </a:buClr>
        <a:buSzPct val="120000"/>
        <a:buChar char="–"/>
        <a:defRPr>
          <a:solidFill>
            <a:schemeClr val="tx1"/>
          </a:solidFill>
          <a:latin typeface="+mn-lt"/>
          <a:ea typeface="ＭＳ Ｐゴシック" pitchFamily="-65" charset="-128"/>
        </a:defRPr>
      </a:lvl3pPr>
      <a:lvl4pPr marL="1828800" indent="-284163" algn="l" rtl="0" eaLnBrk="1" fontAlgn="base" hangingPunct="1">
        <a:spcBef>
          <a:spcPct val="20000"/>
        </a:spcBef>
        <a:spcAft>
          <a:spcPct val="0"/>
        </a:spcAft>
        <a:buFont typeface="Arial" pitchFamily="-65" charset="0"/>
        <a:buChar char="ü"/>
        <a:defRPr>
          <a:solidFill>
            <a:schemeClr val="tx1"/>
          </a:solidFill>
          <a:latin typeface="+mn-lt"/>
          <a:ea typeface="ＭＳ Ｐゴシック" pitchFamily="-65" charset="-128"/>
        </a:defRPr>
      </a:lvl4pPr>
      <a:lvl5pPr marL="2286000" indent="-222250" algn="l" rtl="0" eaLnBrk="1" fontAlgn="base" hangingPunct="1">
        <a:spcBef>
          <a:spcPct val="20000"/>
        </a:spcBef>
        <a:spcAft>
          <a:spcPct val="0"/>
        </a:spcAft>
        <a:buChar char="»"/>
        <a:defRPr>
          <a:solidFill>
            <a:schemeClr val="tx1"/>
          </a:solidFill>
          <a:latin typeface="+mn-lt"/>
          <a:ea typeface="ＭＳ Ｐゴシック" pitchFamily="-65" charset="-128"/>
        </a:defRPr>
      </a:lvl5pPr>
      <a:lvl6pPr marL="2743200" indent="-222250" algn="l" rtl="0" eaLnBrk="1" fontAlgn="base" hangingPunct="1">
        <a:spcBef>
          <a:spcPct val="20000"/>
        </a:spcBef>
        <a:spcAft>
          <a:spcPct val="0"/>
        </a:spcAft>
        <a:buChar char="»"/>
        <a:defRPr>
          <a:solidFill>
            <a:schemeClr val="tx1"/>
          </a:solidFill>
          <a:latin typeface="+mn-lt"/>
          <a:ea typeface="ＭＳ Ｐゴシック" pitchFamily="-65" charset="-128"/>
        </a:defRPr>
      </a:lvl6pPr>
      <a:lvl7pPr marL="3200400" indent="-222250" algn="l" rtl="0" eaLnBrk="1" fontAlgn="base" hangingPunct="1">
        <a:spcBef>
          <a:spcPct val="20000"/>
        </a:spcBef>
        <a:spcAft>
          <a:spcPct val="0"/>
        </a:spcAft>
        <a:buChar char="»"/>
        <a:defRPr>
          <a:solidFill>
            <a:schemeClr val="tx1"/>
          </a:solidFill>
          <a:latin typeface="+mn-lt"/>
          <a:ea typeface="ＭＳ Ｐゴシック" pitchFamily="-65" charset="-128"/>
        </a:defRPr>
      </a:lvl7pPr>
      <a:lvl8pPr marL="3657600" indent="-222250" algn="l" rtl="0" eaLnBrk="1" fontAlgn="base" hangingPunct="1">
        <a:spcBef>
          <a:spcPct val="20000"/>
        </a:spcBef>
        <a:spcAft>
          <a:spcPct val="0"/>
        </a:spcAft>
        <a:buChar char="»"/>
        <a:defRPr>
          <a:solidFill>
            <a:schemeClr val="tx1"/>
          </a:solidFill>
          <a:latin typeface="+mn-lt"/>
          <a:ea typeface="ＭＳ Ｐゴシック" pitchFamily="-65" charset="-128"/>
        </a:defRPr>
      </a:lvl8pPr>
      <a:lvl9pPr marL="4114800" indent="-222250" algn="l" rtl="0" eaLnBrk="1" fontAlgn="base" hangingPunct="1">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4" Type="http://schemas.openxmlformats.org/officeDocument/2006/relationships/image" Target="../media/image4.jpeg"/><Relationship Id="rId10" Type="http://schemas.openxmlformats.org/officeDocument/2006/relationships/image" Target="../media/image10.png"/><Relationship Id="rId5" Type="http://schemas.openxmlformats.org/officeDocument/2006/relationships/image" Target="../media/image5.png"/><Relationship Id="rId7" Type="http://schemas.openxmlformats.org/officeDocument/2006/relationships/image" Target="../media/image7.jpeg"/><Relationship Id="rId11" Type="http://schemas.openxmlformats.org/officeDocument/2006/relationships/image" Target="../media/image11.png"/><Relationship Id="rId12" Type="http://schemas.openxmlformats.org/officeDocument/2006/relationships/image" Target="../media/image12.jpeg"/><Relationship Id="rId1" Type="http://schemas.openxmlformats.org/officeDocument/2006/relationships/tags" Target="../tags/tag1.xml"/><Relationship Id="rId2" Type="http://schemas.openxmlformats.org/officeDocument/2006/relationships/slideLayout" Target="../slideLayouts/slideLayout1.xml"/><Relationship Id="rId9" Type="http://schemas.openxmlformats.org/officeDocument/2006/relationships/image" Target="../media/image9.jpeg"/><Relationship Id="rId3" Type="http://schemas.openxmlformats.org/officeDocument/2006/relationships/notesSlide" Target="../notesSlides/notesSlide1.xml"/><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24.jpeg"/><Relationship Id="rId5" Type="http://schemas.openxmlformats.org/officeDocument/2006/relationships/image" Target="../media/image25.pn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jpeg"/><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64" Type="http://schemas.openxmlformats.org/officeDocument/2006/relationships/image" Target="../media/image90.png"/><Relationship Id="rId60" Type="http://schemas.openxmlformats.org/officeDocument/2006/relationships/image" Target="../media/image86.png"/><Relationship Id="rId39" Type="http://schemas.openxmlformats.org/officeDocument/2006/relationships/image" Target="../media/image65.png"/><Relationship Id="rId7" Type="http://schemas.openxmlformats.org/officeDocument/2006/relationships/image" Target="../media/image33.png"/><Relationship Id="rId43" Type="http://schemas.openxmlformats.org/officeDocument/2006/relationships/image" Target="../media/image69.png"/><Relationship Id="rId25" Type="http://schemas.openxmlformats.org/officeDocument/2006/relationships/image" Target="../media/image51.png"/><Relationship Id="rId10" Type="http://schemas.openxmlformats.org/officeDocument/2006/relationships/image" Target="../media/image36.png"/><Relationship Id="rId50" Type="http://schemas.openxmlformats.org/officeDocument/2006/relationships/image" Target="../media/image76.png"/><Relationship Id="rId63" Type="http://schemas.openxmlformats.org/officeDocument/2006/relationships/image" Target="../media/image89.png"/><Relationship Id="rId17" Type="http://schemas.openxmlformats.org/officeDocument/2006/relationships/image" Target="../media/image43.png"/><Relationship Id="rId9" Type="http://schemas.openxmlformats.org/officeDocument/2006/relationships/image" Target="../media/image35.png"/><Relationship Id="rId18" Type="http://schemas.openxmlformats.org/officeDocument/2006/relationships/image" Target="../media/image44.png"/><Relationship Id="rId27" Type="http://schemas.openxmlformats.org/officeDocument/2006/relationships/image" Target="../media/image53.png"/><Relationship Id="rId14" Type="http://schemas.openxmlformats.org/officeDocument/2006/relationships/image" Target="../media/image40.png"/><Relationship Id="rId4" Type="http://schemas.openxmlformats.org/officeDocument/2006/relationships/image" Target="../media/image30.png"/><Relationship Id="rId28" Type="http://schemas.openxmlformats.org/officeDocument/2006/relationships/image" Target="../media/image54.png"/><Relationship Id="rId45" Type="http://schemas.openxmlformats.org/officeDocument/2006/relationships/image" Target="../media/image71.png"/><Relationship Id="rId58" Type="http://schemas.openxmlformats.org/officeDocument/2006/relationships/image" Target="../media/image84.png"/><Relationship Id="rId42" Type="http://schemas.openxmlformats.org/officeDocument/2006/relationships/image" Target="../media/image68.png"/><Relationship Id="rId6" Type="http://schemas.openxmlformats.org/officeDocument/2006/relationships/image" Target="../media/image32.png"/><Relationship Id="rId49" Type="http://schemas.openxmlformats.org/officeDocument/2006/relationships/image" Target="../media/image75.png"/><Relationship Id="rId44" Type="http://schemas.openxmlformats.org/officeDocument/2006/relationships/image" Target="../media/image70.png"/><Relationship Id="rId19" Type="http://schemas.openxmlformats.org/officeDocument/2006/relationships/image" Target="../media/image45.png"/><Relationship Id="rId38" Type="http://schemas.openxmlformats.org/officeDocument/2006/relationships/image" Target="../media/image64.png"/><Relationship Id="rId20" Type="http://schemas.openxmlformats.org/officeDocument/2006/relationships/image" Target="../media/image46.png"/><Relationship Id="rId2" Type="http://schemas.openxmlformats.org/officeDocument/2006/relationships/notesSlide" Target="../notesSlides/notesSlide15.xml"/><Relationship Id="rId46" Type="http://schemas.openxmlformats.org/officeDocument/2006/relationships/image" Target="../media/image72.png"/><Relationship Id="rId57" Type="http://schemas.openxmlformats.org/officeDocument/2006/relationships/image" Target="../media/image83.png"/><Relationship Id="rId59" Type="http://schemas.openxmlformats.org/officeDocument/2006/relationships/image" Target="../media/image85.png"/><Relationship Id="rId35" Type="http://schemas.openxmlformats.org/officeDocument/2006/relationships/image" Target="../media/image61.png"/><Relationship Id="rId51" Type="http://schemas.openxmlformats.org/officeDocument/2006/relationships/image" Target="../media/image77.png"/><Relationship Id="rId55" Type="http://schemas.openxmlformats.org/officeDocument/2006/relationships/image" Target="../media/image81.png"/><Relationship Id="rId31" Type="http://schemas.openxmlformats.org/officeDocument/2006/relationships/image" Target="../media/image57.png"/><Relationship Id="rId34" Type="http://schemas.openxmlformats.org/officeDocument/2006/relationships/image" Target="../media/image60.png"/><Relationship Id="rId40" Type="http://schemas.openxmlformats.org/officeDocument/2006/relationships/image" Target="../media/image66.png"/><Relationship Id="rId62" Type="http://schemas.openxmlformats.org/officeDocument/2006/relationships/image" Target="../media/image88.png"/><Relationship Id="rId66" Type="http://schemas.openxmlformats.org/officeDocument/2006/relationships/image" Target="../media/image92.png"/><Relationship Id="rId36" Type="http://schemas.openxmlformats.org/officeDocument/2006/relationships/image" Target="../media/image62.png"/><Relationship Id="rId1" Type="http://schemas.openxmlformats.org/officeDocument/2006/relationships/slideLayout" Target="../slideLayouts/slideLayout2.xml"/><Relationship Id="rId24" Type="http://schemas.openxmlformats.org/officeDocument/2006/relationships/image" Target="../media/image50.png"/><Relationship Id="rId47" Type="http://schemas.openxmlformats.org/officeDocument/2006/relationships/image" Target="../media/image73.png"/><Relationship Id="rId56" Type="http://schemas.openxmlformats.org/officeDocument/2006/relationships/image" Target="../media/image82.png"/><Relationship Id="rId48" Type="http://schemas.openxmlformats.org/officeDocument/2006/relationships/image" Target="../media/image74.png"/><Relationship Id="rId8" Type="http://schemas.openxmlformats.org/officeDocument/2006/relationships/image" Target="../media/image34.png"/><Relationship Id="rId13" Type="http://schemas.openxmlformats.org/officeDocument/2006/relationships/image" Target="../media/image39.png"/><Relationship Id="rId32" Type="http://schemas.openxmlformats.org/officeDocument/2006/relationships/image" Target="../media/image58.png"/><Relationship Id="rId37" Type="http://schemas.openxmlformats.org/officeDocument/2006/relationships/image" Target="../media/image63.png"/><Relationship Id="rId52" Type="http://schemas.openxmlformats.org/officeDocument/2006/relationships/image" Target="../media/image78.png"/><Relationship Id="rId65" Type="http://schemas.openxmlformats.org/officeDocument/2006/relationships/image" Target="../media/image91.png"/><Relationship Id="rId67" Type="http://schemas.openxmlformats.org/officeDocument/2006/relationships/image" Target="../media/image93.png"/><Relationship Id="rId54" Type="http://schemas.openxmlformats.org/officeDocument/2006/relationships/image" Target="../media/image80.png"/><Relationship Id="rId12" Type="http://schemas.openxmlformats.org/officeDocument/2006/relationships/image" Target="../media/image38.png"/><Relationship Id="rId3" Type="http://schemas.openxmlformats.org/officeDocument/2006/relationships/image" Target="../media/image29.png"/><Relationship Id="rId23" Type="http://schemas.openxmlformats.org/officeDocument/2006/relationships/image" Target="../media/image49.png"/><Relationship Id="rId61" Type="http://schemas.openxmlformats.org/officeDocument/2006/relationships/image" Target="../media/image87.png"/><Relationship Id="rId53" Type="http://schemas.openxmlformats.org/officeDocument/2006/relationships/image" Target="../media/image79.png"/><Relationship Id="rId26" Type="http://schemas.openxmlformats.org/officeDocument/2006/relationships/image" Target="../media/image52.png"/><Relationship Id="rId30" Type="http://schemas.openxmlformats.org/officeDocument/2006/relationships/image" Target="../media/image56.png"/><Relationship Id="rId11" Type="http://schemas.openxmlformats.org/officeDocument/2006/relationships/image" Target="../media/image37.png"/><Relationship Id="rId68" Type="http://schemas.openxmlformats.org/officeDocument/2006/relationships/image" Target="../media/image94.gif"/><Relationship Id="rId29" Type="http://schemas.openxmlformats.org/officeDocument/2006/relationships/image" Target="../media/image55.png"/><Relationship Id="rId16" Type="http://schemas.openxmlformats.org/officeDocument/2006/relationships/image" Target="../media/image42.png"/><Relationship Id="rId33" Type="http://schemas.openxmlformats.org/officeDocument/2006/relationships/image" Target="../media/image59.png"/><Relationship Id="rId41" Type="http://schemas.openxmlformats.org/officeDocument/2006/relationships/image" Target="../media/image67.png"/><Relationship Id="rId5" Type="http://schemas.openxmlformats.org/officeDocument/2006/relationships/image" Target="../media/image31.png"/><Relationship Id="rId15" Type="http://schemas.openxmlformats.org/officeDocument/2006/relationships/image" Target="../media/image41.png"/><Relationship Id="rId22" Type="http://schemas.openxmlformats.org/officeDocument/2006/relationships/image" Target="../media/image48.png"/><Relationship Id="rId21" Type="http://schemas.openxmlformats.org/officeDocument/2006/relationships/image" Target="../media/image47.png"/></Relationships>
</file>

<file path=ppt/slides/_rels/slide16.xml.rels><?xml version="1.0" encoding="UTF-8" standalone="yes"?>
<Relationships xmlns="http://schemas.openxmlformats.org/package/2006/relationships"><Relationship Id="rId4"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9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0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3.png"/></Relationships>
</file>

<file path=ppt/slides/_rels/slide25.xml.rels><?xml version="1.0" encoding="UTF-8" standalone="yes"?>
<Relationships xmlns="http://schemas.openxmlformats.org/package/2006/relationships"><Relationship Id="rId6" Type="http://schemas.openxmlformats.org/officeDocument/2006/relationships/image" Target="../media/image108.pn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5.png"/><Relationship Id="rId5"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113.jpeg"/><Relationship Id="rId4" Type="http://schemas.openxmlformats.org/officeDocument/2006/relationships/image" Target="../media/image110.png"/><Relationship Id="rId5" Type="http://schemas.openxmlformats.org/officeDocument/2006/relationships/image" Target="../media/image111.pn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6.xml"/><Relationship Id="rId9" Type="http://schemas.openxmlformats.org/officeDocument/2006/relationships/image" Target="../media/image114.jpeg"/><Relationship Id="rId3" Type="http://schemas.openxmlformats.org/officeDocument/2006/relationships/image" Target="../media/image109.jpeg"/><Relationship Id="rId6" Type="http://schemas.openxmlformats.org/officeDocument/2006/relationships/image" Target="../media/image1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jpeg"/><Relationship Id="rId4" Type="http://schemas.openxmlformats.org/officeDocument/2006/relationships/image" Target="../media/image5.png"/><Relationship Id="rId10" Type="http://schemas.openxmlformats.org/officeDocument/2006/relationships/image" Target="../media/image11.png"/><Relationship Id="rId5" Type="http://schemas.openxmlformats.org/officeDocument/2006/relationships/image" Target="../media/image6.png"/><Relationship Id="rId7" Type="http://schemas.openxmlformats.org/officeDocument/2006/relationships/image" Target="../media/image8.jpeg"/><Relationship Id="rId11"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28.xml"/><Relationship Id="rId9" Type="http://schemas.openxmlformats.org/officeDocument/2006/relationships/image" Target="../media/image10.png"/><Relationship Id="rId3" Type="http://schemas.openxmlformats.org/officeDocument/2006/relationships/image" Target="../media/image4.jpeg"/><Relationship Id="rId6"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gif"/></Relationships>
</file>

<file path=ppt/slides/_rels/slide9.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BlueOcean.jpg"/>
          <p:cNvPicPr>
            <a:picLocks noChangeAspect="1"/>
          </p:cNvPicPr>
          <p:nvPr/>
        </p:nvPicPr>
        <p:blipFill>
          <a:blip r:embed="rId4">
            <a:alphaModFix amt="85000"/>
          </a:blip>
          <a:stretch>
            <a:fillRect/>
          </a:stretch>
        </p:blipFill>
        <p:spPr>
          <a:xfrm>
            <a:off x="0" y="0"/>
            <a:ext cx="9144000" cy="5943600"/>
          </a:xfrm>
          <a:prstGeom prst="rect">
            <a:avLst/>
          </a:prstGeom>
        </p:spPr>
      </p:pic>
      <p:sp>
        <p:nvSpPr>
          <p:cNvPr id="11" name="Rectangle 14"/>
          <p:cNvSpPr>
            <a:spLocks noChangeArrowheads="1"/>
          </p:cNvSpPr>
          <p:nvPr/>
        </p:nvSpPr>
        <p:spPr bwMode="auto">
          <a:xfrm>
            <a:off x="0" y="5943600"/>
            <a:ext cx="9144000" cy="914400"/>
          </a:xfrm>
          <a:prstGeom prst="rect">
            <a:avLst/>
          </a:prstGeom>
          <a:solidFill>
            <a:schemeClr val="accent2">
              <a:lumMod val="75000"/>
            </a:schemeClr>
          </a:solidFill>
          <a:ln w="9525">
            <a:noFill/>
            <a:miter lim="800000"/>
            <a:headEnd/>
            <a:tailEnd/>
          </a:ln>
          <a:effectLst/>
        </p:spPr>
        <p:txBody>
          <a:bodyPr wrap="none" anchor="ctr">
            <a:prstTxWarp prst="textNoShape">
              <a:avLst/>
            </a:prstTxWarp>
          </a:bodyPr>
          <a:lstStyle/>
          <a:p>
            <a:endParaRPr lang="en-US">
              <a:latin typeface="+mn-lt"/>
            </a:endParaRPr>
          </a:p>
        </p:txBody>
      </p:sp>
      <p:pic>
        <p:nvPicPr>
          <p:cNvPr id="12" name="Picture 9" descr="Dept of Commerce Seal"/>
          <p:cNvPicPr>
            <a:picLocks noChangeAspect="1" noChangeArrowheads="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7543800" y="6019800"/>
            <a:ext cx="825500" cy="820737"/>
          </a:xfrm>
          <a:prstGeom prst="rect">
            <a:avLst/>
          </a:prstGeom>
          <a:noFill/>
          <a:effectLst>
            <a:outerShdw blurRad="63500" dist="37026" dir="7998880" algn="ctr" rotWithShape="0">
              <a:schemeClr val="bg2">
                <a:alpha val="50000"/>
              </a:schemeClr>
            </a:outerShdw>
          </a:effectLst>
        </p:spPr>
      </p:pic>
      <p:pic>
        <p:nvPicPr>
          <p:cNvPr id="13" name="Picture 10" descr="NOAA"/>
          <p:cNvPicPr>
            <a:picLocks noChangeAspect="1" noChangeArrowheads="1"/>
          </p:cNvPicPr>
          <p:nvPr/>
        </p:nvPicPr>
        <p:blipFill>
          <a:blip r:embed="rId6"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8382000" y="6048375"/>
            <a:ext cx="762000" cy="762000"/>
          </a:xfrm>
          <a:prstGeom prst="rect">
            <a:avLst/>
          </a:prstGeom>
          <a:noFill/>
          <a:effectLst>
            <a:outerShdw blurRad="63500" dist="37026" dir="7998880" algn="ctr" rotWithShape="0">
              <a:schemeClr val="bg2">
                <a:alpha val="50000"/>
              </a:schemeClr>
            </a:outerShdw>
          </a:effectLst>
        </p:spPr>
      </p:pic>
      <p:sp>
        <p:nvSpPr>
          <p:cNvPr id="5142" name="Rectangle 22"/>
          <p:cNvSpPr>
            <a:spLocks noGrp="1" noChangeArrowheads="1"/>
          </p:cNvSpPr>
          <p:nvPr>
            <p:ph type="subTitle" idx="1"/>
          </p:nvPr>
        </p:nvSpPr>
        <p:spPr>
          <a:xfrm>
            <a:off x="0" y="5943600"/>
            <a:ext cx="8001000" cy="914400"/>
          </a:xfrm>
        </p:spPr>
        <p:txBody>
          <a:bodyPr/>
          <a:lstStyle/>
          <a:p>
            <a:r>
              <a:rPr lang="en-US" dirty="0" smtClean="0">
                <a:latin typeface="+mn-lt"/>
              </a:rPr>
              <a:t>AOML </a:t>
            </a:r>
            <a:r>
              <a:rPr lang="en-US" dirty="0">
                <a:latin typeface="+mn-lt"/>
              </a:rPr>
              <a:t>Program Review</a:t>
            </a:r>
          </a:p>
          <a:p>
            <a:r>
              <a:rPr lang="en-US" dirty="0" smtClean="0">
                <a:latin typeface="+mn-lt"/>
              </a:rPr>
              <a:t>4-6 March 2014</a:t>
            </a:r>
            <a:endParaRPr lang="en-US" dirty="0">
              <a:latin typeface="+mn-lt"/>
            </a:endParaRPr>
          </a:p>
        </p:txBody>
      </p:sp>
      <p:grpSp>
        <p:nvGrpSpPr>
          <p:cNvPr id="23" name="Group 22"/>
          <p:cNvGrpSpPr/>
          <p:nvPr/>
        </p:nvGrpSpPr>
        <p:grpSpPr>
          <a:xfrm>
            <a:off x="0" y="3810000"/>
            <a:ext cx="8915400" cy="2057400"/>
            <a:chOff x="0" y="3810000"/>
            <a:chExt cx="8915400" cy="2057400"/>
          </a:xfrm>
        </p:grpSpPr>
        <p:pic>
          <p:nvPicPr>
            <p:cNvPr id="17" name="Picture 16" descr="PHOD_2.jpg"/>
            <p:cNvPicPr>
              <a:picLocks noChangeAspect="1"/>
            </p:cNvPicPr>
            <p:nvPr/>
          </p:nvPicPr>
          <p:blipFill>
            <a:blip r:embed="rId7"/>
            <a:stretch>
              <a:fillRect/>
            </a:stretch>
          </p:blipFill>
          <p:spPr>
            <a:xfrm>
              <a:off x="0" y="3886200"/>
              <a:ext cx="1638300" cy="1228725"/>
            </a:xfrm>
            <a:prstGeom prst="rect">
              <a:avLst/>
            </a:prstGeom>
          </p:spPr>
        </p:pic>
        <p:pic>
          <p:nvPicPr>
            <p:cNvPr id="19" name="Picture 18" descr="PHOD_4.jpg"/>
            <p:cNvPicPr>
              <a:picLocks noChangeAspect="1"/>
            </p:cNvPicPr>
            <p:nvPr/>
          </p:nvPicPr>
          <p:blipFill>
            <a:blip r:embed="rId8"/>
            <a:stretch>
              <a:fillRect/>
            </a:stretch>
          </p:blipFill>
          <p:spPr>
            <a:xfrm>
              <a:off x="6248400" y="3810000"/>
              <a:ext cx="1212850" cy="1682750"/>
            </a:xfrm>
            <a:prstGeom prst="rect">
              <a:avLst/>
            </a:prstGeom>
          </p:spPr>
        </p:pic>
        <p:pic>
          <p:nvPicPr>
            <p:cNvPr id="16" name="Picture 15" descr="PHOD_1.jpg"/>
            <p:cNvPicPr>
              <a:picLocks noChangeAspect="1"/>
            </p:cNvPicPr>
            <p:nvPr/>
          </p:nvPicPr>
          <p:blipFill>
            <a:blip r:embed="rId9"/>
            <a:stretch>
              <a:fillRect/>
            </a:stretch>
          </p:blipFill>
          <p:spPr>
            <a:xfrm>
              <a:off x="4724400" y="4800600"/>
              <a:ext cx="1621536" cy="1066800"/>
            </a:xfrm>
            <a:prstGeom prst="rect">
              <a:avLst/>
            </a:prstGeom>
          </p:spPr>
        </p:pic>
        <p:pic>
          <p:nvPicPr>
            <p:cNvPr id="21" name="Picture 20" descr="PHOD_6.png"/>
            <p:cNvPicPr>
              <a:picLocks noChangeAspect="1"/>
            </p:cNvPicPr>
            <p:nvPr/>
          </p:nvPicPr>
          <p:blipFill>
            <a:blip r:embed="rId10"/>
            <a:stretch>
              <a:fillRect/>
            </a:stretch>
          </p:blipFill>
          <p:spPr>
            <a:xfrm>
              <a:off x="2590800" y="3886200"/>
              <a:ext cx="2608385" cy="1130300"/>
            </a:xfrm>
            <a:prstGeom prst="rect">
              <a:avLst/>
            </a:prstGeom>
          </p:spPr>
        </p:pic>
        <p:pic>
          <p:nvPicPr>
            <p:cNvPr id="18" name="Picture 17" descr="PHOD_3.png"/>
            <p:cNvPicPr>
              <a:picLocks noChangeAspect="1"/>
            </p:cNvPicPr>
            <p:nvPr/>
          </p:nvPicPr>
          <p:blipFill>
            <a:blip r:embed="rId11"/>
            <a:stretch>
              <a:fillRect/>
            </a:stretch>
          </p:blipFill>
          <p:spPr>
            <a:xfrm>
              <a:off x="7467600" y="4724400"/>
              <a:ext cx="1447800" cy="1082954"/>
            </a:xfrm>
            <a:prstGeom prst="rect">
              <a:avLst/>
            </a:prstGeom>
          </p:spPr>
        </p:pic>
        <p:pic>
          <p:nvPicPr>
            <p:cNvPr id="22" name="Picture 21" descr="PHOD_7.png"/>
            <p:cNvPicPr>
              <a:picLocks noChangeAspect="1"/>
            </p:cNvPicPr>
            <p:nvPr/>
          </p:nvPicPr>
          <p:blipFill>
            <a:blip r:embed="rId12"/>
            <a:stretch>
              <a:fillRect/>
            </a:stretch>
          </p:blipFill>
          <p:spPr>
            <a:xfrm>
              <a:off x="1143000" y="4648200"/>
              <a:ext cx="1632364" cy="1092200"/>
            </a:xfrm>
            <a:prstGeom prst="rect">
              <a:avLst/>
            </a:prstGeom>
          </p:spPr>
        </p:pic>
      </p:grpSp>
      <p:sp>
        <p:nvSpPr>
          <p:cNvPr id="20" name="Title 1"/>
          <p:cNvSpPr txBox="1">
            <a:spLocks/>
          </p:cNvSpPr>
          <p:nvPr>
            <p:custDataLst>
              <p:tags r:id="rId1"/>
            </p:custDataLst>
          </p:nvPr>
        </p:nvSpPr>
        <p:spPr>
          <a:xfrm>
            <a:off x="381000" y="190500"/>
            <a:ext cx="8293100" cy="977899"/>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n-lt"/>
                <a:ea typeface="+mj-ea"/>
                <a:cs typeface="Cambria"/>
              </a:rPr>
              <a:t>Oceans and Climate Research</a:t>
            </a:r>
          </a:p>
          <a:p>
            <a:pPr lvl="0" defTabSz="914400">
              <a:spcBef>
                <a:spcPct val="20000"/>
              </a:spcBef>
              <a:defRPr/>
            </a:pPr>
            <a:r>
              <a:rPr lang="en-US" sz="2800" b="1" dirty="0" smtClean="0">
                <a:latin typeface="+mn-lt"/>
                <a:cs typeface="Cambria"/>
              </a:rPr>
              <a:t>Physical Oceanography Division (PHOD)</a:t>
            </a:r>
          </a:p>
          <a:p>
            <a:pPr lvl="0" defTabSz="914400">
              <a:spcBef>
                <a:spcPct val="20000"/>
              </a:spcBef>
              <a:defRPr/>
            </a:pPr>
            <a:r>
              <a:rPr lang="en-US" sz="2000" b="1" dirty="0" smtClean="0">
                <a:latin typeface="+mn-lt"/>
                <a:cs typeface="Cambria"/>
              </a:rPr>
              <a:t>Gustavo Jorge Goni, Division Director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n-lt"/>
              <a:ea typeface="+mj-ea"/>
              <a:cs typeface="+mj-cs"/>
            </a:endParaRPr>
          </a:p>
        </p:txBody>
      </p:sp>
      <p:sp>
        <p:nvSpPr>
          <p:cNvPr id="24" name="TextBox 23"/>
          <p:cNvSpPr txBox="1"/>
          <p:nvPr/>
        </p:nvSpPr>
        <p:spPr>
          <a:xfrm>
            <a:off x="457200" y="1955801"/>
            <a:ext cx="8153400" cy="1477328"/>
          </a:xfrm>
          <a:prstGeom prst="rect">
            <a:avLst/>
          </a:prstGeom>
          <a:solidFill>
            <a:srgbClr val="FFFFFF">
              <a:alpha val="53000"/>
            </a:srgbClr>
          </a:solidFill>
        </p:spPr>
        <p:txBody>
          <a:bodyPr wrap="square" rtlCol="0">
            <a:spAutoFit/>
          </a:bodyPr>
          <a:lstStyle/>
          <a:p>
            <a:r>
              <a:rPr lang="en-US" b="1" dirty="0" smtClean="0"/>
              <a:t>		   www</a:t>
            </a:r>
            <a:r>
              <a:rPr lang="en-US" b="1" dirty="0" smtClean="0"/>
              <a:t>.aoml.noaa.gov/phod</a:t>
            </a:r>
            <a:endParaRPr lang="en-US" b="1" dirty="0" smtClean="0">
              <a:effectLst>
                <a:outerShdw blurRad="38100" dist="38100" dir="2700000" algn="tl">
                  <a:srgbClr val="DDDDDD"/>
                </a:outerShdw>
              </a:effectLst>
              <a:latin typeface="+mn-lt"/>
            </a:endParaRPr>
          </a:p>
          <a:p>
            <a:r>
              <a:rPr lang="en-US" b="1" dirty="0" smtClean="0">
                <a:effectLst>
                  <a:outerShdw blurRad="38100" dist="38100" dir="2700000" algn="tl">
                    <a:srgbClr val="DDDDDD"/>
                  </a:outerShdw>
                </a:effectLst>
                <a:latin typeface="+mn-lt"/>
              </a:rPr>
              <a:t>Division Goal: </a:t>
            </a:r>
            <a:r>
              <a:rPr lang="en-US" dirty="0" smtClean="0">
                <a:effectLst>
                  <a:outerShdw blurRad="38100" dist="38100" dir="2700000" algn="tl">
                    <a:srgbClr val="DDDDDD"/>
                  </a:outerShdw>
                </a:effectLst>
                <a:latin typeface="+mn-lt"/>
              </a:rPr>
              <a:t>To </a:t>
            </a:r>
            <a:r>
              <a:rPr lang="en-US" dirty="0" smtClean="0">
                <a:effectLst>
                  <a:outerShdw blurRad="38100" dist="38100" dir="2700000" algn="tl">
                    <a:srgbClr val="DDDDDD"/>
                  </a:outerShdw>
                </a:effectLst>
                <a:latin typeface="+mn-lt"/>
              </a:rPr>
              <a:t>strengthen our scientific understanding of the role of the ocean in climate, extreme weather events, and ecosystems, by enhancing our</a:t>
            </a:r>
            <a:r>
              <a:rPr lang="en-US" b="1" dirty="0" smtClean="0">
                <a:effectLst>
                  <a:outerShdw blurRad="38100" dist="38100" dir="2700000" algn="tl">
                    <a:srgbClr val="DDDDDD"/>
                  </a:outerShdw>
                </a:effectLst>
                <a:latin typeface="+mn-lt"/>
              </a:rPr>
              <a:t> observational work, research, technological development, and science </a:t>
            </a:r>
            <a:r>
              <a:rPr lang="en-US" b="1" dirty="0" smtClean="0">
                <a:effectLst>
                  <a:outerShdw blurRad="38100" dist="38100" dir="2700000" algn="tl">
                    <a:srgbClr val="DDDDDD"/>
                  </a:outerShdw>
                </a:effectLst>
                <a:latin typeface="+mn-lt"/>
              </a:rPr>
              <a:t>communications.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10</a:t>
            </a:fld>
            <a:endParaRPr lang="en-US" dirty="0"/>
          </a:p>
        </p:txBody>
      </p:sp>
      <p:sp>
        <p:nvSpPr>
          <p:cNvPr id="6" name="TextBox 5"/>
          <p:cNvSpPr txBox="1"/>
          <p:nvPr/>
        </p:nvSpPr>
        <p:spPr>
          <a:xfrm>
            <a:off x="228600" y="152400"/>
            <a:ext cx="7282963" cy="707886"/>
          </a:xfrm>
          <a:prstGeom prst="rect">
            <a:avLst/>
          </a:prstGeom>
          <a:noFill/>
        </p:spPr>
        <p:txBody>
          <a:bodyPr wrap="none" rtlCol="0">
            <a:spAutoFit/>
          </a:bodyPr>
          <a:lstStyle/>
          <a:p>
            <a:r>
              <a:rPr lang="en-US" sz="4000" b="1" dirty="0" smtClean="0">
                <a:latin typeface="+mn-lt"/>
                <a:cs typeface="Cambria"/>
              </a:rPr>
              <a:t>Major Observational Projects</a:t>
            </a:r>
            <a:endParaRPr lang="en-US" sz="4000" b="1" dirty="0">
              <a:latin typeface="+mn-lt"/>
              <a:cs typeface="Cambria"/>
            </a:endParaRPr>
          </a:p>
        </p:txBody>
      </p:sp>
      <p:sp>
        <p:nvSpPr>
          <p:cNvPr id="7" name="TextBox 6"/>
          <p:cNvSpPr txBox="1"/>
          <p:nvPr/>
        </p:nvSpPr>
        <p:spPr>
          <a:xfrm>
            <a:off x="5181600" y="1219200"/>
            <a:ext cx="2467743" cy="369332"/>
          </a:xfrm>
          <a:prstGeom prst="rect">
            <a:avLst/>
          </a:prstGeom>
          <a:noFill/>
        </p:spPr>
        <p:txBody>
          <a:bodyPr wrap="none" rtlCol="0">
            <a:spAutoFit/>
          </a:bodyPr>
          <a:lstStyle/>
          <a:p>
            <a:r>
              <a:rPr lang="en-US" b="1" dirty="0" smtClean="0">
                <a:latin typeface="+mn-lt"/>
              </a:rPr>
              <a:t>Thermosalinographs</a:t>
            </a:r>
          </a:p>
        </p:txBody>
      </p:sp>
      <p:sp>
        <p:nvSpPr>
          <p:cNvPr id="9" name="TextBox 8"/>
          <p:cNvSpPr txBox="1"/>
          <p:nvPr/>
        </p:nvSpPr>
        <p:spPr>
          <a:xfrm>
            <a:off x="5410200" y="3886200"/>
            <a:ext cx="3505200" cy="2554545"/>
          </a:xfrm>
          <a:prstGeom prst="rect">
            <a:avLst/>
          </a:prstGeom>
          <a:noFill/>
        </p:spPr>
        <p:txBody>
          <a:bodyPr wrap="square" rtlCol="0">
            <a:spAutoFit/>
          </a:bodyPr>
          <a:lstStyle/>
          <a:p>
            <a:pPr>
              <a:buFont typeface="Arial"/>
              <a:buChar char="•"/>
            </a:pPr>
            <a:r>
              <a:rPr lang="en-US" sz="1600" dirty="0" smtClean="0">
                <a:latin typeface="+mn-lt"/>
              </a:rPr>
              <a:t> 2 gliders in the tropical Atlantic and Caribbean Sea, by July 2014; to provide ~</a:t>
            </a:r>
            <a:r>
              <a:rPr lang="en-US" sz="1600" dirty="0" smtClean="0">
                <a:latin typeface="+mn-lt"/>
              </a:rPr>
              <a:t>5,000 </a:t>
            </a:r>
            <a:r>
              <a:rPr lang="en-US" sz="1600" dirty="0" smtClean="0">
                <a:latin typeface="+mn-lt"/>
              </a:rPr>
              <a:t>T-S-O2 profiles per year.</a:t>
            </a:r>
            <a:endParaRPr lang="en-US" sz="1600" dirty="0" smtClean="0">
              <a:solidFill>
                <a:srgbClr val="FF0000"/>
              </a:solidFill>
              <a:latin typeface="+mn-lt"/>
            </a:endParaRPr>
          </a:p>
          <a:p>
            <a:pPr>
              <a:buFont typeface="Arial"/>
              <a:buChar char="•"/>
            </a:pPr>
            <a:endParaRPr lang="en-US" sz="1600" dirty="0" smtClean="0">
              <a:latin typeface="+mn-lt"/>
            </a:endParaRPr>
          </a:p>
          <a:p>
            <a:pPr>
              <a:buFont typeface="Arial"/>
              <a:buChar char="•"/>
            </a:pPr>
            <a:r>
              <a:rPr lang="en-US" sz="1600" dirty="0" smtClean="0">
                <a:latin typeface="+mn-lt"/>
              </a:rPr>
              <a:t> Improving TC seasonal</a:t>
            </a:r>
            <a:r>
              <a:rPr lang="en-US" sz="1600" dirty="0" smtClean="0">
                <a:latin typeface="+mn-lt"/>
              </a:rPr>
              <a:t> and intensification forecasts, by gaining </a:t>
            </a:r>
            <a:r>
              <a:rPr lang="en-US" sz="1600" dirty="0" smtClean="0">
                <a:latin typeface="+mn-lt"/>
              </a:rPr>
              <a:t>a better understanding</a:t>
            </a:r>
            <a:r>
              <a:rPr lang="en-US" sz="1600" dirty="0" smtClean="0">
                <a:latin typeface="+mn-lt"/>
              </a:rPr>
              <a:t> of air-sea processes during extreme weather events.</a:t>
            </a:r>
            <a:endParaRPr lang="en-US" sz="1600" dirty="0" smtClean="0">
              <a:latin typeface="+mn-lt"/>
            </a:endParaRPr>
          </a:p>
        </p:txBody>
      </p:sp>
      <p:grpSp>
        <p:nvGrpSpPr>
          <p:cNvPr id="12" name="Group 11"/>
          <p:cNvGrpSpPr/>
          <p:nvPr/>
        </p:nvGrpSpPr>
        <p:grpSpPr>
          <a:xfrm>
            <a:off x="228600" y="4267200"/>
            <a:ext cx="4980928" cy="1828801"/>
            <a:chOff x="3581400" y="4114800"/>
            <a:chExt cx="4980928" cy="1828801"/>
          </a:xfrm>
        </p:grpSpPr>
        <p:pic>
          <p:nvPicPr>
            <p:cNvPr id="8" name="Picture 7" descr="TC_v1.png"/>
            <p:cNvPicPr>
              <a:picLocks noChangeAspect="1"/>
            </p:cNvPicPr>
            <p:nvPr/>
          </p:nvPicPr>
          <p:blipFill>
            <a:blip r:embed="rId3"/>
            <a:stretch>
              <a:fillRect/>
            </a:stretch>
          </p:blipFill>
          <p:spPr>
            <a:xfrm>
              <a:off x="3581400" y="4114800"/>
              <a:ext cx="2438400" cy="1828801"/>
            </a:xfrm>
            <a:prstGeom prst="rect">
              <a:avLst/>
            </a:prstGeom>
          </p:spPr>
        </p:pic>
        <p:pic>
          <p:nvPicPr>
            <p:cNvPr id="10" name="Picture 9" descr="glider_v1.png"/>
            <p:cNvPicPr>
              <a:picLocks noChangeAspect="1"/>
            </p:cNvPicPr>
            <p:nvPr/>
          </p:nvPicPr>
          <p:blipFill>
            <a:blip r:embed="rId4"/>
            <a:stretch>
              <a:fillRect/>
            </a:stretch>
          </p:blipFill>
          <p:spPr>
            <a:xfrm>
              <a:off x="6324600" y="4114800"/>
              <a:ext cx="2237728" cy="1676400"/>
            </a:xfrm>
            <a:prstGeom prst="rect">
              <a:avLst/>
            </a:prstGeom>
          </p:spPr>
        </p:pic>
      </p:grpSp>
      <p:pic>
        <p:nvPicPr>
          <p:cNvPr id="13" name="Picture 12"/>
          <p:cNvPicPr>
            <a:picLocks noChangeAspect="1"/>
          </p:cNvPicPr>
          <p:nvPr/>
        </p:nvPicPr>
        <p:blipFill>
          <a:blip r:embed="rId5"/>
          <a:stretch>
            <a:fillRect/>
          </a:stretch>
        </p:blipFill>
        <p:spPr>
          <a:xfrm>
            <a:off x="149225" y="1524000"/>
            <a:ext cx="3889375" cy="2133600"/>
          </a:xfrm>
          <a:prstGeom prst="rect">
            <a:avLst/>
          </a:prstGeom>
        </p:spPr>
      </p:pic>
      <p:sp>
        <p:nvSpPr>
          <p:cNvPr id="14" name="TextBox 13"/>
          <p:cNvSpPr txBox="1"/>
          <p:nvPr/>
        </p:nvSpPr>
        <p:spPr>
          <a:xfrm>
            <a:off x="4114800" y="1676400"/>
            <a:ext cx="4533960" cy="1569660"/>
          </a:xfrm>
          <a:prstGeom prst="rect">
            <a:avLst/>
          </a:prstGeom>
          <a:noFill/>
        </p:spPr>
        <p:txBody>
          <a:bodyPr wrap="square" rtlCol="0">
            <a:spAutoFit/>
          </a:bodyPr>
          <a:lstStyle/>
          <a:p>
            <a:pPr>
              <a:buFont typeface="Arial"/>
              <a:buChar char="•"/>
            </a:pPr>
            <a:r>
              <a:rPr lang="en-US" sz="1600" dirty="0" smtClean="0">
                <a:latin typeface="+mn-lt"/>
              </a:rPr>
              <a:t> Maintain equipment and transmission in approximately 20 ships.</a:t>
            </a:r>
          </a:p>
          <a:p>
            <a:pPr>
              <a:buFont typeface="Arial"/>
              <a:buChar char="•"/>
            </a:pPr>
            <a:endParaRPr lang="en-US" sz="1600" dirty="0" smtClean="0">
              <a:latin typeface="+mn-lt"/>
            </a:endParaRPr>
          </a:p>
          <a:p>
            <a:pPr>
              <a:buFont typeface="Arial"/>
              <a:buChar char="•"/>
            </a:pPr>
            <a:r>
              <a:rPr lang="en-US" sz="1600" dirty="0" smtClean="0">
                <a:latin typeface="+mn-lt"/>
              </a:rPr>
              <a:t> Repeat transects are carried out in support of pCO2 assessments, Aquarius SSS data, and process experiments (SPURS)</a:t>
            </a:r>
            <a:endParaRPr lang="en-US" sz="1600" dirty="0">
              <a:latin typeface="+mn-lt"/>
            </a:endParaRPr>
          </a:p>
        </p:txBody>
      </p:sp>
      <p:sp>
        <p:nvSpPr>
          <p:cNvPr id="15" name="TextBox 14"/>
          <p:cNvSpPr txBox="1"/>
          <p:nvPr/>
        </p:nvSpPr>
        <p:spPr>
          <a:xfrm>
            <a:off x="6324600" y="3581400"/>
            <a:ext cx="980068" cy="369332"/>
          </a:xfrm>
          <a:prstGeom prst="rect">
            <a:avLst/>
          </a:prstGeom>
          <a:noFill/>
        </p:spPr>
        <p:txBody>
          <a:bodyPr wrap="none" rtlCol="0">
            <a:spAutoFit/>
          </a:bodyPr>
          <a:lstStyle/>
          <a:p>
            <a:r>
              <a:rPr lang="en-US" b="1" dirty="0" smtClean="0">
                <a:latin typeface="+mn-lt"/>
              </a:rPr>
              <a:t>Gliders</a:t>
            </a:r>
            <a:endParaRPr lang="en-US" b="1"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11</a:t>
            </a:fld>
            <a:endParaRPr lang="en-US" dirty="0"/>
          </a:p>
        </p:txBody>
      </p:sp>
      <p:sp>
        <p:nvSpPr>
          <p:cNvPr id="6" name="TextBox 5"/>
          <p:cNvSpPr txBox="1"/>
          <p:nvPr/>
        </p:nvSpPr>
        <p:spPr>
          <a:xfrm>
            <a:off x="228600" y="64125"/>
            <a:ext cx="7282963" cy="707886"/>
          </a:xfrm>
          <a:prstGeom prst="rect">
            <a:avLst/>
          </a:prstGeom>
          <a:noFill/>
        </p:spPr>
        <p:txBody>
          <a:bodyPr wrap="none" rtlCol="0">
            <a:spAutoFit/>
          </a:bodyPr>
          <a:lstStyle/>
          <a:p>
            <a:r>
              <a:rPr lang="en-US" sz="4000" b="1" dirty="0" smtClean="0">
                <a:latin typeface="+mn-lt"/>
                <a:cs typeface="Cambria"/>
              </a:rPr>
              <a:t>Major Observational Projects</a:t>
            </a:r>
            <a:endParaRPr lang="en-US" sz="4000" b="1" dirty="0">
              <a:latin typeface="+mn-lt"/>
              <a:cs typeface="Cambria"/>
            </a:endParaRPr>
          </a:p>
        </p:txBody>
      </p:sp>
      <p:sp>
        <p:nvSpPr>
          <p:cNvPr id="7" name="Rectangle 3"/>
          <p:cNvSpPr txBox="1">
            <a:spLocks noChangeArrowheads="1"/>
          </p:cNvSpPr>
          <p:nvPr/>
        </p:nvSpPr>
        <p:spPr bwMode="auto">
          <a:xfrm>
            <a:off x="228600" y="1371600"/>
            <a:ext cx="85344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tx1"/>
                </a:solidFill>
                <a:effectLst/>
                <a:uLnTx/>
                <a:uFillTx/>
                <a:latin typeface="+mn-lt"/>
                <a:ea typeface="ＭＳ Ｐゴシック" pitchFamily="27" charset="-128"/>
                <a:cs typeface="ＭＳ Ｐゴシック" pitchFamily="27" charset="-128"/>
              </a:rPr>
              <a:t>Number of cruises </a:t>
            </a:r>
            <a:r>
              <a:rPr kumimoji="0" lang="en-US" sz="2400" i="0" u="none" strike="noStrike" kern="0" cap="none" spc="0" normalizeH="0" baseline="0" noProof="0" dirty="0" smtClean="0">
                <a:ln>
                  <a:noFill/>
                </a:ln>
                <a:solidFill>
                  <a:schemeClr val="tx1"/>
                </a:solidFill>
                <a:effectLst/>
                <a:uLnTx/>
                <a:uFillTx/>
                <a:latin typeface="+mn-lt"/>
                <a:ea typeface="ＭＳ Ｐゴシック" pitchFamily="27" charset="-128"/>
                <a:cs typeface="ＭＳ Ｐゴシック" pitchFamily="27" charset="-128"/>
              </a:rPr>
              <a:t>(includes XBT transects) </a:t>
            </a:r>
            <a:endParaRPr kumimoji="0" lang="en-US" sz="2800" i="0" u="none" strike="noStrike" kern="0" cap="none" spc="0" normalizeH="0" baseline="0" noProof="0" dirty="0" smtClean="0">
              <a:ln>
                <a:noFill/>
              </a:ln>
              <a:solidFill>
                <a:schemeClr val="tx1"/>
              </a:solidFill>
              <a:effectLst/>
              <a:uLnTx/>
              <a:uFillTx/>
              <a:latin typeface="+mn-lt"/>
              <a:ea typeface="ＭＳ Ｐゴシック" pitchFamily="27" charset="-128"/>
              <a:cs typeface="ＭＳ Ｐゴシック" pitchFamily="27"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1" i="0" u="none" strike="noStrike" kern="0" cap="none" spc="0" normalizeH="0" baseline="0" noProof="0" dirty="0" smtClean="0">
              <a:ln>
                <a:noFill/>
              </a:ln>
              <a:solidFill>
                <a:schemeClr val="tx1"/>
              </a:solidFill>
              <a:effectLst/>
              <a:uLnTx/>
              <a:uFillTx/>
              <a:latin typeface="+mn-lt"/>
              <a:ea typeface="ＭＳ Ｐゴシック" pitchFamily="27" charset="-128"/>
              <a:cs typeface="ＭＳ Ｐゴシック" pitchFamily="27"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1" i="0" u="none" strike="noStrike" kern="0" cap="none" spc="0" normalizeH="0" baseline="0" noProof="0" dirty="0" smtClean="0">
              <a:ln>
                <a:noFill/>
              </a:ln>
              <a:solidFill>
                <a:schemeClr val="tx1"/>
              </a:solidFill>
              <a:effectLst/>
              <a:uLnTx/>
              <a:uFillTx/>
              <a:latin typeface="+mn-lt"/>
              <a:ea typeface="ＭＳ Ｐゴシック" pitchFamily="27" charset="-128"/>
              <a:cs typeface="ＭＳ Ｐゴシック" pitchFamily="27"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1" i="0" u="none" strike="noStrike" kern="0" cap="none" spc="0" normalizeH="0" baseline="0" noProof="0" dirty="0" smtClean="0">
              <a:ln>
                <a:noFill/>
              </a:ln>
              <a:solidFill>
                <a:schemeClr val="tx1"/>
              </a:solidFill>
              <a:effectLst/>
              <a:uLnTx/>
              <a:uFillTx/>
              <a:latin typeface="+mn-lt"/>
              <a:ea typeface="ＭＳ Ｐゴシック" pitchFamily="27" charset="-128"/>
              <a:cs typeface="ＭＳ Ｐゴシック" pitchFamily="27"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tx1"/>
                </a:solidFill>
                <a:effectLst/>
                <a:uLnTx/>
                <a:uFillTx/>
                <a:latin typeface="+mn-lt"/>
                <a:ea typeface="ＭＳ Ｐゴシック" pitchFamily="27" charset="-128"/>
                <a:cs typeface="ＭＳ Ｐゴシック" pitchFamily="27" charset="-128"/>
              </a:rPr>
              <a:t>Days at sea</a:t>
            </a:r>
          </a:p>
        </p:txBody>
      </p:sp>
      <p:graphicFrame>
        <p:nvGraphicFramePr>
          <p:cNvPr id="8" name="Table 7"/>
          <p:cNvGraphicFramePr>
            <a:graphicFrameLocks noGrp="1"/>
          </p:cNvGraphicFramePr>
          <p:nvPr/>
        </p:nvGraphicFramePr>
        <p:xfrm>
          <a:off x="1600200" y="2133600"/>
          <a:ext cx="6096000" cy="914400"/>
        </p:xfrm>
        <a:graphic>
          <a:graphicData uri="http://schemas.openxmlformats.org/drawingml/2006/table">
            <a:tbl>
              <a:tblPr firstRow="1" bandRow="1">
                <a:tableStyleId>{21E4AEA4-8DFA-4A89-87EB-49C32662AFE0}</a:tableStyleId>
              </a:tblPr>
              <a:tblGrid>
                <a:gridCol w="1219200"/>
                <a:gridCol w="1219200"/>
                <a:gridCol w="1219200"/>
                <a:gridCol w="1219200"/>
                <a:gridCol w="1219200"/>
              </a:tblGrid>
              <a:tr h="370840">
                <a:tc>
                  <a:txBody>
                    <a:bodyPr/>
                    <a:lstStyle/>
                    <a:p>
                      <a:pPr algn="ctr"/>
                      <a:r>
                        <a:rPr lang="en-US" sz="2400" dirty="0" smtClean="0"/>
                        <a:t>2009</a:t>
                      </a:r>
                      <a:endParaRPr lang="en-US" sz="2400" b="1" dirty="0"/>
                    </a:p>
                  </a:txBody>
                  <a:tcPr>
                    <a:solidFill>
                      <a:srgbClr val="000090"/>
                    </a:solidFill>
                  </a:tcPr>
                </a:tc>
                <a:tc>
                  <a:txBody>
                    <a:bodyPr/>
                    <a:lstStyle/>
                    <a:p>
                      <a:pPr algn="ctr"/>
                      <a:r>
                        <a:rPr lang="en-US" sz="2400" dirty="0" smtClean="0"/>
                        <a:t>2010</a:t>
                      </a:r>
                      <a:endParaRPr lang="en-US" sz="2400" b="1" dirty="0"/>
                    </a:p>
                  </a:txBody>
                  <a:tcPr>
                    <a:solidFill>
                      <a:srgbClr val="000090"/>
                    </a:solidFill>
                  </a:tcPr>
                </a:tc>
                <a:tc>
                  <a:txBody>
                    <a:bodyPr/>
                    <a:lstStyle/>
                    <a:p>
                      <a:pPr algn="ctr"/>
                      <a:r>
                        <a:rPr lang="en-US" sz="2400" dirty="0" smtClean="0"/>
                        <a:t>2011</a:t>
                      </a:r>
                      <a:endParaRPr lang="en-US" sz="2400" b="1" dirty="0"/>
                    </a:p>
                  </a:txBody>
                  <a:tcPr>
                    <a:solidFill>
                      <a:srgbClr val="000090"/>
                    </a:solidFill>
                  </a:tcPr>
                </a:tc>
                <a:tc>
                  <a:txBody>
                    <a:bodyPr/>
                    <a:lstStyle/>
                    <a:p>
                      <a:pPr algn="ctr"/>
                      <a:r>
                        <a:rPr lang="en-US" sz="2400" b="1" dirty="0" smtClean="0"/>
                        <a:t>2012</a:t>
                      </a:r>
                      <a:endParaRPr lang="en-US" sz="2400" b="1" dirty="0"/>
                    </a:p>
                  </a:txBody>
                  <a:tcPr>
                    <a:solidFill>
                      <a:srgbClr val="000090"/>
                    </a:solidFill>
                  </a:tcPr>
                </a:tc>
                <a:tc>
                  <a:txBody>
                    <a:bodyPr/>
                    <a:lstStyle/>
                    <a:p>
                      <a:pPr algn="ctr"/>
                      <a:r>
                        <a:rPr lang="en-US" sz="2400" b="1" dirty="0" smtClean="0">
                          <a:solidFill>
                            <a:srgbClr val="FFFFFF"/>
                          </a:solidFill>
                        </a:rPr>
                        <a:t>2013</a:t>
                      </a:r>
                      <a:endParaRPr lang="en-US" sz="2400" b="1" dirty="0">
                        <a:solidFill>
                          <a:srgbClr val="FFFFFF"/>
                        </a:solidFill>
                      </a:endParaRPr>
                    </a:p>
                  </a:txBody>
                  <a:tcPr>
                    <a:solidFill>
                      <a:srgbClr val="000090"/>
                    </a:solidFill>
                  </a:tcPr>
                </a:tc>
              </a:tr>
              <a:tr h="370840">
                <a:tc>
                  <a:txBody>
                    <a:bodyPr/>
                    <a:lstStyle/>
                    <a:p>
                      <a:pPr algn="ctr"/>
                      <a:r>
                        <a:rPr lang="en-US" sz="2400" b="1" dirty="0" smtClean="0"/>
                        <a:t>69</a:t>
                      </a:r>
                      <a:endParaRPr lang="en-US" sz="2400" b="1" dirty="0"/>
                    </a:p>
                  </a:txBody>
                  <a:tcPr>
                    <a:solidFill>
                      <a:schemeClr val="bg1">
                        <a:lumMod val="65000"/>
                      </a:schemeClr>
                    </a:solidFill>
                  </a:tcPr>
                </a:tc>
                <a:tc>
                  <a:txBody>
                    <a:bodyPr/>
                    <a:lstStyle/>
                    <a:p>
                      <a:pPr algn="ctr"/>
                      <a:r>
                        <a:rPr lang="en-US" sz="2400" b="1" dirty="0" smtClean="0"/>
                        <a:t>66</a:t>
                      </a:r>
                      <a:endParaRPr lang="en-US" sz="2400" b="1" dirty="0"/>
                    </a:p>
                  </a:txBody>
                  <a:tcPr>
                    <a:solidFill>
                      <a:schemeClr val="bg1">
                        <a:lumMod val="65000"/>
                      </a:schemeClr>
                    </a:solidFill>
                  </a:tcPr>
                </a:tc>
                <a:tc>
                  <a:txBody>
                    <a:bodyPr/>
                    <a:lstStyle/>
                    <a:p>
                      <a:pPr algn="ctr"/>
                      <a:r>
                        <a:rPr lang="en-US" sz="2400" b="1" dirty="0" smtClean="0"/>
                        <a:t>75</a:t>
                      </a:r>
                      <a:endParaRPr lang="en-US" sz="2400" b="1" dirty="0"/>
                    </a:p>
                  </a:txBody>
                  <a:tcPr>
                    <a:solidFill>
                      <a:schemeClr val="bg1">
                        <a:lumMod val="65000"/>
                      </a:schemeClr>
                    </a:solidFill>
                  </a:tcPr>
                </a:tc>
                <a:tc>
                  <a:txBody>
                    <a:bodyPr/>
                    <a:lstStyle/>
                    <a:p>
                      <a:pPr algn="ctr"/>
                      <a:r>
                        <a:rPr lang="en-US" sz="2400" b="1" dirty="0" smtClean="0"/>
                        <a:t>60</a:t>
                      </a:r>
                      <a:endParaRPr lang="en-US" sz="2400" b="1" dirty="0"/>
                    </a:p>
                  </a:txBody>
                  <a:tcPr>
                    <a:solidFill>
                      <a:schemeClr val="bg1">
                        <a:lumMod val="65000"/>
                      </a:schemeClr>
                    </a:solidFill>
                  </a:tcPr>
                </a:tc>
                <a:tc>
                  <a:txBody>
                    <a:bodyPr/>
                    <a:lstStyle/>
                    <a:p>
                      <a:pPr algn="ctr"/>
                      <a:r>
                        <a:rPr lang="en-US" sz="2400" b="1" dirty="0" smtClean="0"/>
                        <a:t>55</a:t>
                      </a:r>
                      <a:endParaRPr lang="en-US" sz="2400" b="1" dirty="0"/>
                    </a:p>
                  </a:txBody>
                  <a:tcPr>
                    <a:solidFill>
                      <a:schemeClr val="bg1">
                        <a:lumMod val="65000"/>
                      </a:schemeClr>
                    </a:solidFill>
                  </a:tcPr>
                </a:tc>
              </a:tr>
            </a:tbl>
          </a:graphicData>
        </a:graphic>
      </p:graphicFrame>
      <p:graphicFrame>
        <p:nvGraphicFramePr>
          <p:cNvPr id="9" name="Table 8"/>
          <p:cNvGraphicFramePr>
            <a:graphicFrameLocks noGrp="1"/>
          </p:cNvGraphicFramePr>
          <p:nvPr/>
        </p:nvGraphicFramePr>
        <p:xfrm>
          <a:off x="1600200" y="4343400"/>
          <a:ext cx="6096000" cy="914400"/>
        </p:xfrm>
        <a:graphic>
          <a:graphicData uri="http://schemas.openxmlformats.org/drawingml/2006/table">
            <a:tbl>
              <a:tblPr firstRow="1" bandRow="1">
                <a:tableStyleId>{21E4AEA4-8DFA-4A89-87EB-49C32662AFE0}</a:tableStyleId>
              </a:tblPr>
              <a:tblGrid>
                <a:gridCol w="1219200"/>
                <a:gridCol w="1219200"/>
                <a:gridCol w="1219200"/>
                <a:gridCol w="1219200"/>
                <a:gridCol w="1219200"/>
              </a:tblGrid>
              <a:tr h="370840">
                <a:tc>
                  <a:txBody>
                    <a:bodyPr/>
                    <a:lstStyle/>
                    <a:p>
                      <a:pPr algn="ctr"/>
                      <a:r>
                        <a:rPr lang="en-US" sz="2400" dirty="0" smtClean="0"/>
                        <a:t>2009</a:t>
                      </a:r>
                      <a:endParaRPr lang="en-US" sz="2400" b="1" dirty="0"/>
                    </a:p>
                  </a:txBody>
                  <a:tcPr>
                    <a:solidFill>
                      <a:srgbClr val="000090"/>
                    </a:solidFill>
                  </a:tcPr>
                </a:tc>
                <a:tc>
                  <a:txBody>
                    <a:bodyPr/>
                    <a:lstStyle/>
                    <a:p>
                      <a:pPr algn="ctr"/>
                      <a:r>
                        <a:rPr lang="en-US" sz="2400" dirty="0" smtClean="0"/>
                        <a:t>2010</a:t>
                      </a:r>
                      <a:endParaRPr lang="en-US" sz="2400" b="1" dirty="0"/>
                    </a:p>
                  </a:txBody>
                  <a:tcPr>
                    <a:solidFill>
                      <a:srgbClr val="000090"/>
                    </a:solidFill>
                  </a:tcPr>
                </a:tc>
                <a:tc>
                  <a:txBody>
                    <a:bodyPr/>
                    <a:lstStyle/>
                    <a:p>
                      <a:pPr algn="ctr"/>
                      <a:r>
                        <a:rPr lang="en-US" sz="2400" dirty="0" smtClean="0"/>
                        <a:t>2011</a:t>
                      </a:r>
                      <a:endParaRPr lang="en-US" sz="2400" b="1" dirty="0"/>
                    </a:p>
                  </a:txBody>
                  <a:tcPr>
                    <a:solidFill>
                      <a:srgbClr val="000090"/>
                    </a:solidFill>
                  </a:tcPr>
                </a:tc>
                <a:tc>
                  <a:txBody>
                    <a:bodyPr/>
                    <a:lstStyle/>
                    <a:p>
                      <a:pPr algn="ctr"/>
                      <a:r>
                        <a:rPr lang="en-US" sz="2400" b="1" dirty="0" smtClean="0"/>
                        <a:t>2012</a:t>
                      </a:r>
                      <a:endParaRPr lang="en-US" sz="2400" b="1" dirty="0"/>
                    </a:p>
                  </a:txBody>
                  <a:tcPr>
                    <a:solidFill>
                      <a:srgbClr val="000090"/>
                    </a:solidFill>
                  </a:tcPr>
                </a:tc>
                <a:tc>
                  <a:txBody>
                    <a:bodyPr/>
                    <a:lstStyle/>
                    <a:p>
                      <a:pPr algn="ctr"/>
                      <a:r>
                        <a:rPr lang="en-US" sz="2400" b="1" dirty="0" smtClean="0">
                          <a:solidFill>
                            <a:schemeClr val="bg1"/>
                          </a:solidFill>
                        </a:rPr>
                        <a:t>2013</a:t>
                      </a:r>
                    </a:p>
                  </a:txBody>
                  <a:tcPr>
                    <a:solidFill>
                      <a:srgbClr val="000090"/>
                    </a:solidFill>
                  </a:tcPr>
                </a:tc>
              </a:tr>
              <a:tr h="370840">
                <a:tc>
                  <a:txBody>
                    <a:bodyPr/>
                    <a:lstStyle/>
                    <a:p>
                      <a:pPr algn="ctr"/>
                      <a:r>
                        <a:rPr lang="en-US" sz="2400" b="1" dirty="0" smtClean="0"/>
                        <a:t>464</a:t>
                      </a:r>
                      <a:endParaRPr lang="en-US" sz="2400" b="1" dirty="0"/>
                    </a:p>
                  </a:txBody>
                  <a:tcPr>
                    <a:solidFill>
                      <a:srgbClr val="A6A6A6"/>
                    </a:solidFill>
                  </a:tcPr>
                </a:tc>
                <a:tc>
                  <a:txBody>
                    <a:bodyPr/>
                    <a:lstStyle/>
                    <a:p>
                      <a:pPr algn="ctr"/>
                      <a:r>
                        <a:rPr lang="en-US" sz="2400" b="1" dirty="0" smtClean="0"/>
                        <a:t>561</a:t>
                      </a:r>
                      <a:endParaRPr lang="en-US" sz="2400" b="1" dirty="0"/>
                    </a:p>
                  </a:txBody>
                  <a:tcPr>
                    <a:solidFill>
                      <a:srgbClr val="A6A6A6"/>
                    </a:solidFill>
                  </a:tcPr>
                </a:tc>
                <a:tc>
                  <a:txBody>
                    <a:bodyPr/>
                    <a:lstStyle/>
                    <a:p>
                      <a:pPr algn="ctr"/>
                      <a:r>
                        <a:rPr lang="en-US" sz="2400" b="1" dirty="0" smtClean="0"/>
                        <a:t>479</a:t>
                      </a:r>
                      <a:endParaRPr lang="en-US" sz="2400" b="1" dirty="0"/>
                    </a:p>
                  </a:txBody>
                  <a:tcPr>
                    <a:solidFill>
                      <a:srgbClr val="A6A6A6"/>
                    </a:solidFill>
                  </a:tcPr>
                </a:tc>
                <a:tc>
                  <a:txBody>
                    <a:bodyPr/>
                    <a:lstStyle/>
                    <a:p>
                      <a:pPr algn="ctr"/>
                      <a:r>
                        <a:rPr lang="en-US" sz="2400" b="1" dirty="0" smtClean="0"/>
                        <a:t>420</a:t>
                      </a:r>
                      <a:endParaRPr lang="en-US" sz="2400" b="1" dirty="0"/>
                    </a:p>
                  </a:txBody>
                  <a:tcPr>
                    <a:solidFill>
                      <a:srgbClr val="A6A6A6"/>
                    </a:solidFill>
                  </a:tcPr>
                </a:tc>
                <a:tc>
                  <a:txBody>
                    <a:bodyPr/>
                    <a:lstStyle/>
                    <a:p>
                      <a:pPr algn="ctr"/>
                      <a:r>
                        <a:rPr lang="en-US" sz="2400" b="1" dirty="0" smtClean="0"/>
                        <a:t>422</a:t>
                      </a:r>
                      <a:endParaRPr lang="en-US" sz="2400" b="1" dirty="0"/>
                    </a:p>
                  </a:txBody>
                  <a:tcPr>
                    <a:solidFill>
                      <a:srgbClr val="A6A6A6"/>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12</a:t>
            </a:fld>
            <a:endParaRPr lang="en-US" dirty="0"/>
          </a:p>
        </p:txBody>
      </p:sp>
      <p:sp>
        <p:nvSpPr>
          <p:cNvPr id="6" name="TextBox 5"/>
          <p:cNvSpPr txBox="1"/>
          <p:nvPr/>
        </p:nvSpPr>
        <p:spPr>
          <a:xfrm>
            <a:off x="152400" y="152400"/>
            <a:ext cx="8754720" cy="707886"/>
          </a:xfrm>
          <a:prstGeom prst="rect">
            <a:avLst/>
          </a:prstGeom>
          <a:noFill/>
        </p:spPr>
        <p:txBody>
          <a:bodyPr wrap="none" rtlCol="0">
            <a:spAutoFit/>
          </a:bodyPr>
          <a:lstStyle/>
          <a:p>
            <a:r>
              <a:rPr lang="en-US" sz="4000" b="1" dirty="0" smtClean="0">
                <a:latin typeface="+mn-lt"/>
                <a:cs typeface="Cambria"/>
              </a:rPr>
              <a:t>Major Technological Developments</a:t>
            </a:r>
            <a:endParaRPr lang="en-US" sz="4000" b="1" dirty="0">
              <a:latin typeface="+mn-lt"/>
              <a:cs typeface="Cambria"/>
            </a:endParaRPr>
          </a:p>
        </p:txBody>
      </p:sp>
      <p:pic>
        <p:nvPicPr>
          <p:cNvPr id="7" name="Picture 2" descr="IMAG0422.jpg"/>
          <p:cNvPicPr>
            <a:picLocks noChangeAspect="1"/>
          </p:cNvPicPr>
          <p:nvPr/>
        </p:nvPicPr>
        <p:blipFill>
          <a:blip r:embed="rId3"/>
          <a:srcRect t="4289" b="5611"/>
          <a:stretch>
            <a:fillRect/>
          </a:stretch>
        </p:blipFill>
        <p:spPr bwMode="auto">
          <a:xfrm>
            <a:off x="2819400" y="1752600"/>
            <a:ext cx="1378156" cy="2209800"/>
          </a:xfrm>
          <a:prstGeom prst="rect">
            <a:avLst/>
          </a:prstGeom>
          <a:noFill/>
          <a:ln w="19050">
            <a:noFill/>
            <a:miter lim="800000"/>
            <a:headEnd/>
            <a:tailEnd/>
          </a:ln>
        </p:spPr>
      </p:pic>
      <p:pic>
        <p:nvPicPr>
          <p:cNvPr id="8" name="Picture 7" descr="data_pod_v1.jpg"/>
          <p:cNvPicPr>
            <a:picLocks noChangeAspect="1"/>
          </p:cNvPicPr>
          <p:nvPr/>
        </p:nvPicPr>
        <p:blipFill>
          <a:blip r:embed="rId4"/>
          <a:stretch>
            <a:fillRect/>
          </a:stretch>
        </p:blipFill>
        <p:spPr>
          <a:xfrm>
            <a:off x="304800" y="1600200"/>
            <a:ext cx="1676400" cy="2066454"/>
          </a:xfrm>
          <a:prstGeom prst="rect">
            <a:avLst/>
          </a:prstGeom>
        </p:spPr>
      </p:pic>
      <p:sp>
        <p:nvSpPr>
          <p:cNvPr id="11" name="TextBox 10"/>
          <p:cNvSpPr txBox="1"/>
          <p:nvPr/>
        </p:nvSpPr>
        <p:spPr>
          <a:xfrm>
            <a:off x="3962400" y="5867400"/>
            <a:ext cx="5029200" cy="369332"/>
          </a:xfrm>
          <a:prstGeom prst="rect">
            <a:avLst/>
          </a:prstGeom>
          <a:solidFill>
            <a:srgbClr val="A6A6A6"/>
          </a:solidFill>
        </p:spPr>
        <p:txBody>
          <a:bodyPr wrap="square" rtlCol="0">
            <a:spAutoFit/>
          </a:bodyPr>
          <a:lstStyle/>
          <a:p>
            <a:r>
              <a:rPr lang="en-US" dirty="0" smtClean="0">
                <a:latin typeface="+mn-lt"/>
              </a:rPr>
              <a:t>Please see technological work in poster area</a:t>
            </a:r>
            <a:endParaRPr lang="en-US" dirty="0">
              <a:latin typeface="+mn-lt"/>
            </a:endParaRPr>
          </a:p>
        </p:txBody>
      </p:sp>
      <p:pic>
        <p:nvPicPr>
          <p:cNvPr id="9" name="Picture 2"/>
          <p:cNvPicPr>
            <a:picLocks noChangeAspect="1"/>
          </p:cNvPicPr>
          <p:nvPr/>
        </p:nvPicPr>
        <p:blipFill>
          <a:blip r:embed="rId5"/>
          <a:srcRect/>
          <a:stretch>
            <a:fillRect/>
          </a:stretch>
        </p:blipFill>
        <p:spPr bwMode="auto">
          <a:xfrm>
            <a:off x="4419600" y="1676400"/>
            <a:ext cx="4267200" cy="2278692"/>
          </a:xfrm>
          <a:prstGeom prst="rect">
            <a:avLst/>
          </a:prstGeom>
          <a:noFill/>
          <a:ln w="9525">
            <a:noFill/>
            <a:miter lim="800000"/>
            <a:headEnd/>
            <a:tailEnd/>
          </a:ln>
        </p:spPr>
      </p:pic>
      <p:sp>
        <p:nvSpPr>
          <p:cNvPr id="12" name="TextBox 11"/>
          <p:cNvSpPr txBox="1"/>
          <p:nvPr/>
        </p:nvSpPr>
        <p:spPr>
          <a:xfrm>
            <a:off x="304799" y="1106269"/>
            <a:ext cx="1427683" cy="369332"/>
          </a:xfrm>
          <a:prstGeom prst="rect">
            <a:avLst/>
          </a:prstGeom>
          <a:noFill/>
        </p:spPr>
        <p:txBody>
          <a:bodyPr wrap="square" rtlCol="0">
            <a:spAutoFit/>
          </a:bodyPr>
          <a:lstStyle/>
          <a:p>
            <a:r>
              <a:rPr lang="en-US" b="1" dirty="0" smtClean="0">
                <a:latin typeface="+mn-lt"/>
              </a:rPr>
              <a:t>Data Pods</a:t>
            </a:r>
            <a:endParaRPr lang="en-US" b="1" dirty="0">
              <a:latin typeface="+mn-lt"/>
            </a:endParaRPr>
          </a:p>
        </p:txBody>
      </p:sp>
      <p:sp>
        <p:nvSpPr>
          <p:cNvPr id="13" name="TextBox 12"/>
          <p:cNvSpPr txBox="1"/>
          <p:nvPr/>
        </p:nvSpPr>
        <p:spPr>
          <a:xfrm>
            <a:off x="2667000" y="1106269"/>
            <a:ext cx="1905000" cy="646331"/>
          </a:xfrm>
          <a:prstGeom prst="rect">
            <a:avLst/>
          </a:prstGeom>
          <a:noFill/>
        </p:spPr>
        <p:txBody>
          <a:bodyPr wrap="square" rtlCol="0">
            <a:spAutoFit/>
          </a:bodyPr>
          <a:lstStyle/>
          <a:p>
            <a:r>
              <a:rPr lang="en-US" b="1" dirty="0" smtClean="0">
                <a:latin typeface="+mn-lt"/>
              </a:rPr>
              <a:t>XBT Climate Quality Probes</a:t>
            </a:r>
            <a:endParaRPr lang="en-US" b="1" dirty="0">
              <a:latin typeface="+mn-lt"/>
            </a:endParaRPr>
          </a:p>
        </p:txBody>
      </p:sp>
      <p:sp>
        <p:nvSpPr>
          <p:cNvPr id="14" name="TextBox 13"/>
          <p:cNvSpPr txBox="1"/>
          <p:nvPr/>
        </p:nvSpPr>
        <p:spPr>
          <a:xfrm>
            <a:off x="4572000" y="1106269"/>
            <a:ext cx="4114800" cy="369332"/>
          </a:xfrm>
          <a:prstGeom prst="rect">
            <a:avLst/>
          </a:prstGeom>
          <a:noFill/>
        </p:spPr>
        <p:txBody>
          <a:bodyPr wrap="square" rtlCol="0">
            <a:spAutoFit/>
          </a:bodyPr>
          <a:lstStyle/>
          <a:p>
            <a:r>
              <a:rPr lang="en-US" b="1" dirty="0" smtClean="0">
                <a:latin typeface="+mn-lt"/>
              </a:rPr>
              <a:t>Autonomous XBT Autolauncher</a:t>
            </a:r>
            <a:endParaRPr lang="en-US" b="1" dirty="0">
              <a:latin typeface="+mn-lt"/>
            </a:endParaRPr>
          </a:p>
        </p:txBody>
      </p:sp>
      <p:pic>
        <p:nvPicPr>
          <p:cNvPr id="15" name="Picture 14" descr="Data_pods_depl.png"/>
          <p:cNvPicPr>
            <a:picLocks noChangeAspect="1"/>
          </p:cNvPicPr>
          <p:nvPr/>
        </p:nvPicPr>
        <p:blipFill>
          <a:blip r:embed="rId6"/>
          <a:stretch>
            <a:fillRect/>
          </a:stretch>
        </p:blipFill>
        <p:spPr>
          <a:xfrm>
            <a:off x="304800" y="4163220"/>
            <a:ext cx="2895600" cy="1627980"/>
          </a:xfrm>
          <a:prstGeom prst="rect">
            <a:avLst/>
          </a:prstGeom>
        </p:spPr>
      </p:pic>
      <p:pic>
        <p:nvPicPr>
          <p:cNvPr id="16" name="Picture 15" descr="radiometer.jpg"/>
          <p:cNvPicPr>
            <a:picLocks noChangeAspect="1"/>
          </p:cNvPicPr>
          <p:nvPr/>
        </p:nvPicPr>
        <p:blipFill>
          <a:blip r:embed="rId7"/>
          <a:stretch>
            <a:fillRect/>
          </a:stretch>
        </p:blipFill>
        <p:spPr>
          <a:xfrm>
            <a:off x="4724400" y="4191000"/>
            <a:ext cx="2057400" cy="1447800"/>
          </a:xfrm>
          <a:prstGeom prst="rect">
            <a:avLst/>
          </a:prstGeom>
        </p:spPr>
      </p:pic>
      <p:sp>
        <p:nvSpPr>
          <p:cNvPr id="18" name="TextBox 17"/>
          <p:cNvSpPr txBox="1"/>
          <p:nvPr/>
        </p:nvSpPr>
        <p:spPr>
          <a:xfrm>
            <a:off x="6934200" y="4191000"/>
            <a:ext cx="1905000" cy="646331"/>
          </a:xfrm>
          <a:prstGeom prst="rect">
            <a:avLst/>
          </a:prstGeom>
          <a:noFill/>
        </p:spPr>
        <p:txBody>
          <a:bodyPr wrap="square" rtlCol="0">
            <a:spAutoFit/>
          </a:bodyPr>
          <a:lstStyle/>
          <a:p>
            <a:r>
              <a:rPr lang="en-US" b="1" dirty="0" smtClean="0">
                <a:latin typeface="+mn-lt"/>
              </a:rPr>
              <a:t>PNE Radiometer</a:t>
            </a:r>
            <a:endParaRPr lang="en-US" b="1"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13</a:t>
            </a:fld>
            <a:endParaRPr lang="en-US" dirty="0"/>
          </a:p>
        </p:txBody>
      </p:sp>
      <p:sp>
        <p:nvSpPr>
          <p:cNvPr id="6" name="TextBox 5"/>
          <p:cNvSpPr txBox="1"/>
          <p:nvPr/>
        </p:nvSpPr>
        <p:spPr>
          <a:xfrm>
            <a:off x="152400" y="0"/>
            <a:ext cx="5562600" cy="1077218"/>
          </a:xfrm>
          <a:prstGeom prst="rect">
            <a:avLst/>
          </a:prstGeom>
          <a:noFill/>
        </p:spPr>
        <p:txBody>
          <a:bodyPr wrap="square" rtlCol="0">
            <a:spAutoFit/>
          </a:bodyPr>
          <a:lstStyle/>
          <a:p>
            <a:r>
              <a:rPr lang="en-US" sz="3200" b="1" dirty="0" smtClean="0">
                <a:latin typeface="+mn-lt"/>
                <a:cs typeface="Cambria"/>
              </a:rPr>
              <a:t>Science Support to other</a:t>
            </a:r>
          </a:p>
          <a:p>
            <a:r>
              <a:rPr lang="en-US" sz="3200" b="1" dirty="0" smtClean="0">
                <a:latin typeface="+mn-lt"/>
                <a:cs typeface="Cambria"/>
              </a:rPr>
              <a:t>Programs and Operations</a:t>
            </a:r>
            <a:endParaRPr lang="en-US" sz="3200" b="1" dirty="0">
              <a:latin typeface="+mn-lt"/>
              <a:cs typeface="Cambria"/>
            </a:endParaRPr>
          </a:p>
        </p:txBody>
      </p:sp>
      <p:sp>
        <p:nvSpPr>
          <p:cNvPr id="7" name="TextBox 6"/>
          <p:cNvSpPr txBox="1"/>
          <p:nvPr/>
        </p:nvSpPr>
        <p:spPr>
          <a:xfrm>
            <a:off x="355600" y="1562100"/>
            <a:ext cx="184666" cy="923330"/>
          </a:xfrm>
          <a:prstGeom prst="rect">
            <a:avLst/>
          </a:prstGeom>
          <a:noFill/>
        </p:spPr>
        <p:txBody>
          <a:bodyPr wrap="none" rtlCol="0">
            <a:spAutoFit/>
          </a:bodyPr>
          <a:lstStyle/>
          <a:p>
            <a:endParaRPr lang="en-US" dirty="0" smtClean="0">
              <a:latin typeface="+mn-lt"/>
            </a:endParaRPr>
          </a:p>
          <a:p>
            <a:endParaRPr lang="en-US" dirty="0" smtClean="0">
              <a:latin typeface="+mn-lt"/>
            </a:endParaRPr>
          </a:p>
          <a:p>
            <a:endParaRPr lang="en-US" dirty="0">
              <a:latin typeface="+mn-lt"/>
            </a:endParaRPr>
          </a:p>
        </p:txBody>
      </p:sp>
      <p:sp>
        <p:nvSpPr>
          <p:cNvPr id="8" name="TextBox 7"/>
          <p:cNvSpPr txBox="1"/>
          <p:nvPr/>
        </p:nvSpPr>
        <p:spPr>
          <a:xfrm>
            <a:off x="0" y="1066800"/>
            <a:ext cx="8915400" cy="5632311"/>
          </a:xfrm>
          <a:prstGeom prst="rect">
            <a:avLst/>
          </a:prstGeom>
          <a:noFill/>
        </p:spPr>
        <p:txBody>
          <a:bodyPr wrap="square" rtlCol="0">
            <a:spAutoFit/>
          </a:bodyPr>
          <a:lstStyle/>
          <a:p>
            <a:endParaRPr lang="en-US" sz="2000" b="1" dirty="0" smtClean="0">
              <a:latin typeface="+mn-lt"/>
            </a:endParaRPr>
          </a:p>
          <a:p>
            <a:pPr>
              <a:buFont typeface="Arial"/>
              <a:buChar char="•"/>
            </a:pPr>
            <a:r>
              <a:rPr lang="en-US" sz="2000" b="1" dirty="0" smtClean="0">
                <a:latin typeface="+mn-lt"/>
              </a:rPr>
              <a:t> Deepwater </a:t>
            </a:r>
            <a:r>
              <a:rPr lang="en-US" sz="2000" b="1" dirty="0" smtClean="0">
                <a:latin typeface="+mn-lt"/>
              </a:rPr>
              <a:t>Horizon:  </a:t>
            </a:r>
            <a:r>
              <a:rPr lang="en-US" sz="2000" dirty="0" smtClean="0">
                <a:latin typeface="+mn-lt"/>
              </a:rPr>
              <a:t>NOS</a:t>
            </a:r>
            <a:r>
              <a:rPr lang="en-US" sz="2000" dirty="0" smtClean="0">
                <a:latin typeface="+mn-lt"/>
              </a:rPr>
              <a:t>/Office of Response and</a:t>
            </a:r>
            <a:r>
              <a:rPr lang="en-US" sz="2000" dirty="0" smtClean="0">
                <a:latin typeface="+mn-lt"/>
              </a:rPr>
              <a:t> </a:t>
            </a:r>
          </a:p>
          <a:p>
            <a:pPr>
              <a:buFont typeface="Arial"/>
              <a:buChar char="•"/>
            </a:pPr>
            <a:r>
              <a:rPr lang="en-US" sz="2000" dirty="0" smtClean="0">
                <a:latin typeface="+mn-lt"/>
              </a:rPr>
              <a:t>Restoration. </a:t>
            </a:r>
            <a:r>
              <a:rPr lang="en-US" sz="2000" dirty="0" smtClean="0"/>
              <a:t>Please </a:t>
            </a:r>
            <a:r>
              <a:rPr lang="en-US" sz="2000" dirty="0" smtClean="0"/>
              <a:t>s</a:t>
            </a:r>
            <a:r>
              <a:rPr lang="en-US" sz="2000" dirty="0" smtClean="0"/>
              <a:t>ee </a:t>
            </a:r>
            <a:r>
              <a:rPr lang="en-US" sz="2000" dirty="0" smtClean="0"/>
              <a:t>Poster by R. Smith </a:t>
            </a:r>
          </a:p>
          <a:p>
            <a:r>
              <a:rPr lang="en-US" sz="2000" dirty="0" smtClean="0"/>
              <a:t>and E. </a:t>
            </a:r>
            <a:r>
              <a:rPr lang="en-US" sz="2000" dirty="0" smtClean="0"/>
              <a:t>Johns</a:t>
            </a:r>
            <a:r>
              <a:rPr lang="en-US" sz="2000" b="1" dirty="0" smtClean="0"/>
              <a:t>.</a:t>
            </a:r>
            <a:endParaRPr lang="en-US" sz="2000" dirty="0" smtClean="0">
              <a:latin typeface="+mn-lt"/>
            </a:endParaRPr>
          </a:p>
          <a:p>
            <a:pPr>
              <a:buFont typeface="Arial"/>
              <a:buChar char="•"/>
            </a:pPr>
            <a:endParaRPr lang="en-US" sz="2000" b="1" dirty="0" smtClean="0">
              <a:latin typeface="+mn-lt"/>
            </a:endParaRPr>
          </a:p>
          <a:p>
            <a:pPr>
              <a:buFont typeface="Arial"/>
              <a:buChar char="•"/>
            </a:pPr>
            <a:r>
              <a:rPr lang="en-US" sz="2000" b="1" dirty="0" smtClean="0">
                <a:latin typeface="+mn-lt"/>
              </a:rPr>
              <a:t> OAR</a:t>
            </a:r>
            <a:r>
              <a:rPr lang="en-US" sz="2000" b="1" dirty="0" smtClean="0">
                <a:solidFill>
                  <a:srgbClr val="000000"/>
                </a:solidFill>
                <a:latin typeface="+mn-lt"/>
              </a:rPr>
              <a:t>: </a:t>
            </a:r>
            <a:r>
              <a:rPr lang="en-US" sz="2000" dirty="0" smtClean="0">
                <a:solidFill>
                  <a:srgbClr val="000000"/>
                </a:solidFill>
                <a:latin typeface="+mn-lt"/>
              </a:rPr>
              <a:t>Sandy-Related support.</a:t>
            </a:r>
          </a:p>
          <a:p>
            <a:pPr>
              <a:buFont typeface="Arial"/>
              <a:buChar char="•"/>
            </a:pPr>
            <a:endParaRPr lang="en-US" sz="2000" dirty="0" smtClean="0">
              <a:solidFill>
                <a:srgbClr val="000000"/>
              </a:solidFill>
              <a:latin typeface="+mn-lt"/>
            </a:endParaRPr>
          </a:p>
          <a:p>
            <a:pPr>
              <a:buFont typeface="Arial"/>
              <a:buChar char="•"/>
            </a:pPr>
            <a:r>
              <a:rPr lang="en-US" sz="2000" b="1" dirty="0" smtClean="0">
                <a:latin typeface="+mn-lt"/>
              </a:rPr>
              <a:t> NESDIS: </a:t>
            </a:r>
            <a:r>
              <a:rPr lang="en-US" sz="2000" dirty="0" smtClean="0">
                <a:latin typeface="+mn-lt"/>
              </a:rPr>
              <a:t>Validation of satellite-derived sea </a:t>
            </a:r>
            <a:r>
              <a:rPr lang="en-US" sz="2000" dirty="0" smtClean="0">
                <a:latin typeface="+mn-lt"/>
              </a:rPr>
              <a:t>surface</a:t>
            </a:r>
            <a:endParaRPr lang="en-US" sz="2000" dirty="0" smtClean="0">
              <a:latin typeface="+mn-lt"/>
            </a:endParaRPr>
          </a:p>
          <a:p>
            <a:r>
              <a:rPr lang="en-US" sz="2000" dirty="0" smtClean="0">
                <a:latin typeface="+mn-lt"/>
              </a:rPr>
              <a:t>temperature </a:t>
            </a:r>
            <a:r>
              <a:rPr lang="en-US" sz="2000" dirty="0" smtClean="0">
                <a:latin typeface="+mn-lt"/>
              </a:rPr>
              <a:t>observations.</a:t>
            </a:r>
            <a:endParaRPr lang="en-US" sz="2000" dirty="0" smtClean="0">
              <a:solidFill>
                <a:srgbClr val="000000"/>
              </a:solidFill>
              <a:latin typeface="+mn-lt"/>
            </a:endParaRPr>
          </a:p>
          <a:p>
            <a:pPr>
              <a:buFont typeface="Arial"/>
              <a:buChar char="•"/>
            </a:pPr>
            <a:endParaRPr lang="en-US" sz="2000" b="1" dirty="0" smtClean="0">
              <a:latin typeface="+mn-lt"/>
            </a:endParaRPr>
          </a:p>
          <a:p>
            <a:pPr>
              <a:buFont typeface="Arial"/>
              <a:buChar char="•"/>
            </a:pPr>
            <a:r>
              <a:rPr lang="en-US" sz="2000" b="1" dirty="0" smtClean="0">
                <a:latin typeface="+mn-lt"/>
              </a:rPr>
              <a:t> NWS: </a:t>
            </a:r>
            <a:r>
              <a:rPr lang="en-US" sz="2000" dirty="0" smtClean="0">
                <a:latin typeface="+mn-lt"/>
              </a:rPr>
              <a:t>Marine Meteorological Observations.</a:t>
            </a:r>
            <a:endParaRPr lang="en-US" sz="2000" dirty="0" smtClean="0">
              <a:solidFill>
                <a:srgbClr val="FF0000"/>
              </a:solidFill>
              <a:latin typeface="+mn-lt"/>
            </a:endParaRPr>
          </a:p>
          <a:p>
            <a:pPr>
              <a:buFont typeface="Arial"/>
              <a:buChar char="•"/>
            </a:pPr>
            <a:endParaRPr lang="en-US" sz="2000" b="1" dirty="0" smtClean="0">
              <a:latin typeface="+mn-lt"/>
            </a:endParaRPr>
          </a:p>
          <a:p>
            <a:pPr>
              <a:buFont typeface="Arial"/>
              <a:buChar char="•"/>
            </a:pPr>
            <a:r>
              <a:rPr lang="en-US" sz="2000" b="1" dirty="0" smtClean="0">
                <a:latin typeface="+mn-lt"/>
              </a:rPr>
              <a:t> NASA SPURS (Salinity Processes Upper Ocean Regional Studies) </a:t>
            </a:r>
            <a:r>
              <a:rPr lang="en-US" sz="2000" dirty="0" smtClean="0">
                <a:latin typeface="+mn-lt"/>
              </a:rPr>
              <a:t>geared towards understanding salinity maximum in the North Atlantic Ocean.</a:t>
            </a:r>
            <a:endParaRPr lang="en-US" sz="2000" dirty="0" smtClean="0">
              <a:latin typeface="+mn-lt"/>
            </a:endParaRPr>
          </a:p>
          <a:p>
            <a:endParaRPr lang="en-US" sz="2000" b="1" dirty="0" smtClean="0">
              <a:latin typeface="+mn-lt"/>
            </a:endParaRPr>
          </a:p>
          <a:p>
            <a:pPr>
              <a:buFont typeface="Arial"/>
              <a:buChar char="•"/>
            </a:pPr>
            <a:r>
              <a:rPr lang="en-US" sz="2000" b="1" dirty="0" smtClean="0">
                <a:latin typeface="+mn-lt"/>
              </a:rPr>
              <a:t> NMFS: Mandatory Ship Reporting (MSR) </a:t>
            </a:r>
            <a:r>
              <a:rPr lang="en-US" sz="2000" dirty="0" smtClean="0">
                <a:latin typeface="+mn-lt"/>
              </a:rPr>
              <a:t>geared to reduce the number of collisions with North Atlantic right whales.</a:t>
            </a:r>
          </a:p>
          <a:p>
            <a:endParaRPr lang="en-US" sz="2000" b="1" dirty="0">
              <a:latin typeface="+mn-lt"/>
            </a:endParaRPr>
          </a:p>
        </p:txBody>
      </p:sp>
      <p:sp>
        <p:nvSpPr>
          <p:cNvPr id="12" name="TextBox 11"/>
          <p:cNvSpPr txBox="1"/>
          <p:nvPr/>
        </p:nvSpPr>
        <p:spPr>
          <a:xfrm>
            <a:off x="6248400" y="914400"/>
            <a:ext cx="2493103" cy="369332"/>
          </a:xfrm>
          <a:prstGeom prst="rect">
            <a:avLst/>
          </a:prstGeom>
          <a:noFill/>
        </p:spPr>
        <p:txBody>
          <a:bodyPr wrap="none" rtlCol="0">
            <a:spAutoFit/>
          </a:bodyPr>
          <a:lstStyle/>
          <a:p>
            <a:r>
              <a:rPr lang="en-US" b="1" dirty="0" smtClean="0">
                <a:latin typeface="+mn-lt"/>
              </a:rPr>
              <a:t>Frontal maps to ORR</a:t>
            </a:r>
            <a:endParaRPr lang="en-US" b="1" dirty="0">
              <a:latin typeface="+mn-lt"/>
            </a:endParaRPr>
          </a:p>
        </p:txBody>
      </p:sp>
      <p:pic>
        <p:nvPicPr>
          <p:cNvPr id="13" name="Picture 12" descr="DWH_v1.gif"/>
          <p:cNvPicPr>
            <a:picLocks noChangeAspect="1"/>
          </p:cNvPicPr>
          <p:nvPr/>
        </p:nvPicPr>
        <p:blipFill>
          <a:blip r:embed="rId3"/>
          <a:stretch>
            <a:fillRect/>
          </a:stretch>
        </p:blipFill>
        <p:spPr>
          <a:xfrm>
            <a:off x="5867400" y="1219200"/>
            <a:ext cx="3077308" cy="18859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14</a:t>
            </a:fld>
            <a:endParaRPr lang="en-US" dirty="0"/>
          </a:p>
        </p:txBody>
      </p:sp>
      <p:sp>
        <p:nvSpPr>
          <p:cNvPr id="6" name="TextBox 5"/>
          <p:cNvSpPr txBox="1"/>
          <p:nvPr/>
        </p:nvSpPr>
        <p:spPr>
          <a:xfrm>
            <a:off x="152400" y="228600"/>
            <a:ext cx="3406201" cy="707886"/>
          </a:xfrm>
          <a:prstGeom prst="rect">
            <a:avLst/>
          </a:prstGeom>
          <a:noFill/>
        </p:spPr>
        <p:txBody>
          <a:bodyPr wrap="none" rtlCol="0">
            <a:spAutoFit/>
          </a:bodyPr>
          <a:lstStyle/>
          <a:p>
            <a:r>
              <a:rPr lang="en-US" sz="4000" b="1" dirty="0" smtClean="0">
                <a:latin typeface="+mn-lt"/>
                <a:cs typeface="Cambria"/>
              </a:rPr>
              <a:t>Stakeholders</a:t>
            </a:r>
          </a:p>
        </p:txBody>
      </p:sp>
      <p:sp>
        <p:nvSpPr>
          <p:cNvPr id="7" name="TextBox 6"/>
          <p:cNvSpPr txBox="1"/>
          <p:nvPr/>
        </p:nvSpPr>
        <p:spPr>
          <a:xfrm>
            <a:off x="152400" y="914400"/>
            <a:ext cx="8991600" cy="5724645"/>
          </a:xfrm>
          <a:prstGeom prst="rect">
            <a:avLst/>
          </a:prstGeom>
          <a:noFill/>
        </p:spPr>
        <p:txBody>
          <a:bodyPr wrap="square" rtlCol="0">
            <a:spAutoFit/>
          </a:bodyPr>
          <a:lstStyle/>
          <a:p>
            <a:r>
              <a:rPr lang="en-US" sz="1600" b="1" dirty="0" smtClean="0">
                <a:latin typeface="+mn-lt"/>
                <a:cs typeface="Cambria"/>
              </a:rPr>
              <a:t>NOAA:</a:t>
            </a:r>
          </a:p>
          <a:p>
            <a:r>
              <a:rPr lang="en-US" sz="1600" dirty="0" smtClean="0">
                <a:latin typeface="+mn-lt"/>
                <a:cs typeface="Cambria"/>
              </a:rPr>
              <a:t>OAR, Ocean Observation Programs</a:t>
            </a:r>
          </a:p>
          <a:p>
            <a:r>
              <a:rPr lang="en-US" sz="1600" dirty="0" smtClean="0">
                <a:latin typeface="+mn-lt"/>
                <a:cs typeface="Cambria"/>
              </a:rPr>
              <a:t>NESDIS, Climate Prediction Center for improving forecast models</a:t>
            </a:r>
          </a:p>
          <a:p>
            <a:r>
              <a:rPr lang="en-US" sz="1600" dirty="0" smtClean="0">
                <a:latin typeface="+mn-lt"/>
                <a:cs typeface="Cambria"/>
              </a:rPr>
              <a:t>NWS, marine meteorological observations</a:t>
            </a:r>
          </a:p>
          <a:p>
            <a:r>
              <a:rPr lang="en-US" sz="1600" dirty="0" smtClean="0">
                <a:latin typeface="+mn-lt"/>
                <a:cs typeface="Cambria"/>
              </a:rPr>
              <a:t>NOS/</a:t>
            </a:r>
            <a:r>
              <a:rPr lang="en-US" sz="1600" dirty="0" smtClean="0">
                <a:solidFill>
                  <a:srgbClr val="000000"/>
                </a:solidFill>
                <a:latin typeface="+mn-lt"/>
                <a:cs typeface="Cambria"/>
              </a:rPr>
              <a:t>ORR, emergency response for oil and debris</a:t>
            </a:r>
          </a:p>
          <a:p>
            <a:r>
              <a:rPr lang="en-US" sz="1600" dirty="0" smtClean="0">
                <a:solidFill>
                  <a:srgbClr val="000000"/>
                </a:solidFill>
                <a:latin typeface="+mn-lt"/>
                <a:cs typeface="Cambria"/>
              </a:rPr>
              <a:t>NOAA/EMC, for operational forecast improvements</a:t>
            </a:r>
          </a:p>
          <a:p>
            <a:r>
              <a:rPr lang="en-US" sz="1600" dirty="0" smtClean="0">
                <a:solidFill>
                  <a:srgbClr val="000000"/>
                </a:solidFill>
                <a:latin typeface="+mn-lt"/>
                <a:cs typeface="Cambria"/>
              </a:rPr>
              <a:t>NMFS (Mandatory Ship Reporting)</a:t>
            </a:r>
          </a:p>
          <a:p>
            <a:endParaRPr lang="en-US" sz="1600" b="1" dirty="0" smtClean="0">
              <a:latin typeface="+mn-lt"/>
              <a:cs typeface="Cambria"/>
            </a:endParaRPr>
          </a:p>
          <a:p>
            <a:r>
              <a:rPr lang="en-US" sz="1600" b="1" dirty="0" smtClean="0">
                <a:latin typeface="+mn-lt"/>
                <a:cs typeface="Cambria"/>
              </a:rPr>
              <a:t>Government:</a:t>
            </a:r>
          </a:p>
          <a:p>
            <a:r>
              <a:rPr lang="en-US" sz="1600" dirty="0" smtClean="0">
                <a:latin typeface="+mn-lt"/>
                <a:cs typeface="Cambria"/>
              </a:rPr>
              <a:t>US Coast Guard, </a:t>
            </a:r>
            <a:r>
              <a:rPr lang="en-US" sz="1600" dirty="0" err="1" smtClean="0">
                <a:latin typeface="+mn-lt"/>
                <a:cs typeface="Cambria"/>
              </a:rPr>
              <a:t>Amver</a:t>
            </a:r>
            <a:r>
              <a:rPr lang="en-US" sz="1600" dirty="0" smtClean="0">
                <a:latin typeface="+mn-lt"/>
                <a:cs typeface="Cambria"/>
              </a:rPr>
              <a:t> SEAS for Search and Rescue </a:t>
            </a:r>
          </a:p>
          <a:p>
            <a:endParaRPr lang="en-US" sz="1600" b="1" dirty="0" smtClean="0">
              <a:latin typeface="+mn-lt"/>
              <a:cs typeface="Cambria"/>
            </a:endParaRPr>
          </a:p>
          <a:p>
            <a:r>
              <a:rPr lang="en-US" sz="1600" b="1" dirty="0" smtClean="0">
                <a:latin typeface="+mn-lt"/>
                <a:cs typeface="Cambria"/>
              </a:rPr>
              <a:t>Non-NOAA Operational:</a:t>
            </a:r>
          </a:p>
          <a:p>
            <a:r>
              <a:rPr lang="en-US" sz="1600" dirty="0" smtClean="0">
                <a:latin typeface="+mn-lt"/>
                <a:cs typeface="Cambria"/>
              </a:rPr>
              <a:t>Operational Ocean Forecast and Monitoring Centers (NRL, Coriolis)</a:t>
            </a:r>
          </a:p>
          <a:p>
            <a:r>
              <a:rPr lang="en-US" sz="1600" dirty="0" smtClean="0">
                <a:latin typeface="+mn-lt"/>
                <a:cs typeface="Cambria"/>
              </a:rPr>
              <a:t>Worldwide weather services: </a:t>
            </a:r>
            <a:r>
              <a:rPr lang="en-US" sz="1400" dirty="0" smtClean="0">
                <a:latin typeface="+mn-lt"/>
                <a:cs typeface="Cambria"/>
              </a:rPr>
              <a:t>Australian BOM, ECMWF, </a:t>
            </a:r>
            <a:r>
              <a:rPr lang="en-US" sz="1400" dirty="0" err="1" smtClean="0">
                <a:latin typeface="+mn-lt"/>
                <a:cs typeface="Cambria"/>
              </a:rPr>
              <a:t>Meteo</a:t>
            </a:r>
            <a:r>
              <a:rPr lang="en-US" sz="1400" dirty="0" smtClean="0">
                <a:latin typeface="+mn-lt"/>
                <a:cs typeface="Cambria"/>
              </a:rPr>
              <a:t> France, South African Weather Svc., etc.</a:t>
            </a:r>
            <a:endParaRPr lang="en-US" sz="1600" dirty="0" smtClean="0">
              <a:latin typeface="+mn-lt"/>
              <a:cs typeface="Cambria"/>
            </a:endParaRPr>
          </a:p>
          <a:p>
            <a:endParaRPr lang="en-US" sz="1600" b="1" dirty="0" smtClean="0">
              <a:latin typeface="+mn-lt"/>
              <a:cs typeface="Cambria"/>
            </a:endParaRPr>
          </a:p>
          <a:p>
            <a:r>
              <a:rPr lang="en-US" sz="1600" b="1" dirty="0" smtClean="0">
                <a:latin typeface="+mn-lt"/>
                <a:cs typeface="Cambria"/>
              </a:rPr>
              <a:t>Scientific Community, </a:t>
            </a:r>
            <a:r>
              <a:rPr lang="en-US" sz="1600" dirty="0" smtClean="0">
                <a:latin typeface="+mn-lt"/>
                <a:cs typeface="Cambria"/>
              </a:rPr>
              <a:t>Researchers world-wide for Argo, XBT, drifters, PIRATA, WBTS, SAM, TSG data</a:t>
            </a:r>
          </a:p>
          <a:p>
            <a:endParaRPr lang="en-US" sz="1600" dirty="0" smtClean="0">
              <a:latin typeface="+mn-lt"/>
              <a:cs typeface="Cambria"/>
            </a:endParaRPr>
          </a:p>
          <a:p>
            <a:r>
              <a:rPr lang="en-US" sz="1600" b="1" dirty="0" smtClean="0">
                <a:latin typeface="+mn-lt"/>
                <a:cs typeface="Cambria"/>
              </a:rPr>
              <a:t>Private:</a:t>
            </a:r>
          </a:p>
          <a:p>
            <a:r>
              <a:rPr lang="en-US" sz="1600" dirty="0" smtClean="0">
                <a:latin typeface="+mn-lt"/>
                <a:cs typeface="Cambria"/>
              </a:rPr>
              <a:t>Major shipping companies, for ocean currents and marine weather forecasts</a:t>
            </a:r>
          </a:p>
          <a:p>
            <a:r>
              <a:rPr lang="en-US" sz="1600" dirty="0" smtClean="0">
                <a:latin typeface="+mn-lt"/>
                <a:cs typeface="Cambria"/>
              </a:rPr>
              <a:t>Fisheries, for ocean currents and ocean fronts monitoring</a:t>
            </a:r>
          </a:p>
          <a:p>
            <a:r>
              <a:rPr lang="en-US" sz="1600" dirty="0" smtClean="0">
                <a:latin typeface="+mn-lt"/>
                <a:cs typeface="Cambria"/>
              </a:rPr>
              <a:t>Oil industry, for surface currents and eddy monitoring</a:t>
            </a:r>
            <a:endParaRPr lang="en-US" sz="1600" b="1" dirty="0" smtClean="0">
              <a:latin typeface="+mn-lt"/>
              <a:cs typeface="Cambri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15</a:t>
            </a:fld>
            <a:endParaRPr lang="en-US" dirty="0"/>
          </a:p>
        </p:txBody>
      </p:sp>
      <p:sp>
        <p:nvSpPr>
          <p:cNvPr id="72" name="TextBox 71"/>
          <p:cNvSpPr txBox="1"/>
          <p:nvPr/>
        </p:nvSpPr>
        <p:spPr>
          <a:xfrm>
            <a:off x="228600" y="228600"/>
            <a:ext cx="6136491" cy="646331"/>
          </a:xfrm>
          <a:prstGeom prst="rect">
            <a:avLst/>
          </a:prstGeom>
          <a:noFill/>
        </p:spPr>
        <p:txBody>
          <a:bodyPr wrap="none" rtlCol="0">
            <a:spAutoFit/>
          </a:bodyPr>
          <a:lstStyle/>
          <a:p>
            <a:r>
              <a:rPr lang="en-US" sz="3600" b="1" dirty="0" smtClean="0">
                <a:latin typeface="+mn-lt"/>
              </a:rPr>
              <a:t>Partners and Collaborators</a:t>
            </a:r>
            <a:endParaRPr lang="en-US" sz="3600" b="1" dirty="0">
              <a:latin typeface="+mn-lt"/>
            </a:endParaRPr>
          </a:p>
        </p:txBody>
      </p:sp>
      <p:grpSp>
        <p:nvGrpSpPr>
          <p:cNvPr id="76" name="Group 75"/>
          <p:cNvGrpSpPr/>
          <p:nvPr/>
        </p:nvGrpSpPr>
        <p:grpSpPr>
          <a:xfrm>
            <a:off x="228600" y="1066800"/>
            <a:ext cx="8229600" cy="4893469"/>
            <a:chOff x="0" y="1250950"/>
            <a:chExt cx="9144000" cy="5437188"/>
          </a:xfrm>
        </p:grpSpPr>
        <p:pic>
          <p:nvPicPr>
            <p:cNvPr id="77" name="Picture 2"/>
            <p:cNvPicPr>
              <a:picLocks noChangeAspect="1" noChangeArrowheads="1"/>
            </p:cNvPicPr>
            <p:nvPr/>
          </p:nvPicPr>
          <p:blipFill>
            <a:blip r:embed="rId3"/>
            <a:srcRect l="20624" t="15799" r="69969" b="71693"/>
            <a:stretch>
              <a:fillRect/>
            </a:stretch>
          </p:blipFill>
          <p:spPr bwMode="auto">
            <a:xfrm>
              <a:off x="8305800" y="2286000"/>
              <a:ext cx="573088" cy="571500"/>
            </a:xfrm>
            <a:prstGeom prst="rect">
              <a:avLst/>
            </a:prstGeom>
            <a:noFill/>
            <a:ln w="9525">
              <a:noFill/>
              <a:miter lim="800000"/>
              <a:headEnd/>
              <a:tailEnd/>
            </a:ln>
          </p:spPr>
        </p:pic>
        <p:pic>
          <p:nvPicPr>
            <p:cNvPr id="78" name="Picture 3"/>
            <p:cNvPicPr>
              <a:picLocks noChangeAspect="1" noChangeArrowheads="1"/>
            </p:cNvPicPr>
            <p:nvPr/>
          </p:nvPicPr>
          <p:blipFill>
            <a:blip r:embed="rId4"/>
            <a:srcRect l="41846" t="44196" r="46870" b="48296"/>
            <a:stretch>
              <a:fillRect/>
            </a:stretch>
          </p:blipFill>
          <p:spPr bwMode="auto">
            <a:xfrm>
              <a:off x="7696200" y="3048000"/>
              <a:ext cx="917575" cy="458788"/>
            </a:xfrm>
            <a:prstGeom prst="rect">
              <a:avLst/>
            </a:prstGeom>
            <a:noFill/>
            <a:ln w="9525">
              <a:noFill/>
              <a:miter lim="800000"/>
              <a:headEnd/>
              <a:tailEnd/>
            </a:ln>
          </p:spPr>
        </p:pic>
        <p:pic>
          <p:nvPicPr>
            <p:cNvPr id="79" name="Picture 4"/>
            <p:cNvPicPr>
              <a:picLocks noChangeAspect="1" noChangeArrowheads="1"/>
            </p:cNvPicPr>
            <p:nvPr/>
          </p:nvPicPr>
          <p:blipFill>
            <a:blip r:embed="rId5"/>
            <a:srcRect l="74994" t="43747" r="1500" b="18748"/>
            <a:stretch>
              <a:fillRect/>
            </a:stretch>
          </p:blipFill>
          <p:spPr bwMode="auto">
            <a:xfrm>
              <a:off x="1828800" y="4724400"/>
              <a:ext cx="573088" cy="685800"/>
            </a:xfrm>
            <a:prstGeom prst="rect">
              <a:avLst/>
            </a:prstGeom>
            <a:noFill/>
            <a:ln w="9525">
              <a:noFill/>
              <a:miter lim="800000"/>
              <a:headEnd/>
              <a:tailEnd/>
            </a:ln>
          </p:spPr>
        </p:pic>
        <p:pic>
          <p:nvPicPr>
            <p:cNvPr id="80" name="Picture 5"/>
            <p:cNvPicPr>
              <a:picLocks noChangeAspect="1" noChangeArrowheads="1"/>
            </p:cNvPicPr>
            <p:nvPr/>
          </p:nvPicPr>
          <p:blipFill>
            <a:blip r:embed="rId6"/>
            <a:srcRect/>
            <a:stretch>
              <a:fillRect/>
            </a:stretch>
          </p:blipFill>
          <p:spPr bwMode="auto">
            <a:xfrm>
              <a:off x="8305800" y="3886200"/>
              <a:ext cx="514350" cy="685800"/>
            </a:xfrm>
            <a:prstGeom prst="rect">
              <a:avLst/>
            </a:prstGeom>
            <a:noFill/>
            <a:ln w="9525">
              <a:noFill/>
              <a:miter lim="800000"/>
              <a:headEnd/>
              <a:tailEnd/>
            </a:ln>
          </p:spPr>
        </p:pic>
        <p:pic>
          <p:nvPicPr>
            <p:cNvPr id="81" name="Picture 6"/>
            <p:cNvPicPr>
              <a:picLocks noChangeAspect="1" noChangeArrowheads="1"/>
            </p:cNvPicPr>
            <p:nvPr/>
          </p:nvPicPr>
          <p:blipFill>
            <a:blip r:embed="rId7"/>
            <a:srcRect/>
            <a:stretch>
              <a:fillRect/>
            </a:stretch>
          </p:blipFill>
          <p:spPr bwMode="auto">
            <a:xfrm>
              <a:off x="3138487" y="1250950"/>
              <a:ext cx="884238" cy="546100"/>
            </a:xfrm>
            <a:prstGeom prst="rect">
              <a:avLst/>
            </a:prstGeom>
            <a:noFill/>
            <a:ln w="9525">
              <a:noFill/>
              <a:miter lim="800000"/>
              <a:headEnd/>
              <a:tailEnd/>
            </a:ln>
          </p:spPr>
        </p:pic>
        <p:pic>
          <p:nvPicPr>
            <p:cNvPr id="82" name="Picture 7"/>
            <p:cNvPicPr>
              <a:picLocks noChangeAspect="1" noChangeArrowheads="1"/>
            </p:cNvPicPr>
            <p:nvPr/>
          </p:nvPicPr>
          <p:blipFill>
            <a:blip r:embed="rId8"/>
            <a:srcRect/>
            <a:stretch>
              <a:fillRect/>
            </a:stretch>
          </p:blipFill>
          <p:spPr bwMode="auto">
            <a:xfrm>
              <a:off x="6697662" y="1295400"/>
              <a:ext cx="541338" cy="541338"/>
            </a:xfrm>
            <a:prstGeom prst="rect">
              <a:avLst/>
            </a:prstGeom>
            <a:noFill/>
            <a:ln w="9525">
              <a:noFill/>
              <a:miter lim="800000"/>
              <a:headEnd/>
              <a:tailEnd/>
            </a:ln>
          </p:spPr>
        </p:pic>
        <p:pic>
          <p:nvPicPr>
            <p:cNvPr id="83" name="Picture 8"/>
            <p:cNvPicPr>
              <a:picLocks noChangeAspect="1" noChangeArrowheads="1"/>
            </p:cNvPicPr>
            <p:nvPr/>
          </p:nvPicPr>
          <p:blipFill>
            <a:blip r:embed="rId9"/>
            <a:srcRect/>
            <a:stretch>
              <a:fillRect/>
            </a:stretch>
          </p:blipFill>
          <p:spPr bwMode="auto">
            <a:xfrm>
              <a:off x="7620000" y="2209800"/>
              <a:ext cx="571500" cy="528638"/>
            </a:xfrm>
            <a:prstGeom prst="rect">
              <a:avLst/>
            </a:prstGeom>
            <a:noFill/>
            <a:ln w="9525">
              <a:noFill/>
              <a:miter lim="800000"/>
              <a:headEnd/>
              <a:tailEnd/>
            </a:ln>
          </p:spPr>
        </p:pic>
        <p:pic>
          <p:nvPicPr>
            <p:cNvPr id="84" name="Picture 9"/>
            <p:cNvPicPr>
              <a:picLocks noChangeAspect="1" noChangeArrowheads="1"/>
            </p:cNvPicPr>
            <p:nvPr/>
          </p:nvPicPr>
          <p:blipFill>
            <a:blip r:embed="rId10"/>
            <a:srcRect/>
            <a:stretch>
              <a:fillRect/>
            </a:stretch>
          </p:blipFill>
          <p:spPr bwMode="auto">
            <a:xfrm>
              <a:off x="2308225" y="2146300"/>
              <a:ext cx="685800" cy="368300"/>
            </a:xfrm>
            <a:prstGeom prst="rect">
              <a:avLst/>
            </a:prstGeom>
            <a:noFill/>
            <a:ln w="9525">
              <a:noFill/>
              <a:miter lim="800000"/>
              <a:headEnd/>
              <a:tailEnd/>
            </a:ln>
          </p:spPr>
        </p:pic>
        <p:pic>
          <p:nvPicPr>
            <p:cNvPr id="85" name="Picture 10"/>
            <p:cNvPicPr>
              <a:picLocks noChangeAspect="1" noChangeArrowheads="1"/>
            </p:cNvPicPr>
            <p:nvPr/>
          </p:nvPicPr>
          <p:blipFill>
            <a:blip r:embed="rId11"/>
            <a:srcRect/>
            <a:stretch>
              <a:fillRect/>
            </a:stretch>
          </p:blipFill>
          <p:spPr bwMode="auto">
            <a:xfrm>
              <a:off x="0" y="2819400"/>
              <a:ext cx="628650" cy="685800"/>
            </a:xfrm>
            <a:prstGeom prst="rect">
              <a:avLst/>
            </a:prstGeom>
            <a:noFill/>
            <a:ln w="9525">
              <a:noFill/>
              <a:miter lim="800000"/>
              <a:headEnd/>
              <a:tailEnd/>
            </a:ln>
          </p:spPr>
        </p:pic>
        <p:pic>
          <p:nvPicPr>
            <p:cNvPr id="86" name="Picture 11"/>
            <p:cNvPicPr>
              <a:picLocks noChangeAspect="1" noChangeArrowheads="1"/>
            </p:cNvPicPr>
            <p:nvPr/>
          </p:nvPicPr>
          <p:blipFill>
            <a:blip r:embed="rId12"/>
            <a:srcRect/>
            <a:stretch>
              <a:fillRect/>
            </a:stretch>
          </p:blipFill>
          <p:spPr bwMode="auto">
            <a:xfrm>
              <a:off x="457200" y="1295400"/>
              <a:ext cx="1485900" cy="381000"/>
            </a:xfrm>
            <a:prstGeom prst="rect">
              <a:avLst/>
            </a:prstGeom>
            <a:noFill/>
            <a:ln w="9525">
              <a:noFill/>
              <a:miter lim="800000"/>
              <a:headEnd/>
              <a:tailEnd/>
            </a:ln>
          </p:spPr>
        </p:pic>
        <p:pic>
          <p:nvPicPr>
            <p:cNvPr id="87" name="Picture 12"/>
            <p:cNvPicPr>
              <a:picLocks noChangeAspect="1" noChangeArrowheads="1"/>
            </p:cNvPicPr>
            <p:nvPr/>
          </p:nvPicPr>
          <p:blipFill>
            <a:blip r:embed="rId13"/>
            <a:srcRect/>
            <a:stretch>
              <a:fillRect/>
            </a:stretch>
          </p:blipFill>
          <p:spPr bwMode="auto">
            <a:xfrm>
              <a:off x="8153400" y="5791200"/>
              <a:ext cx="571500" cy="571500"/>
            </a:xfrm>
            <a:prstGeom prst="rect">
              <a:avLst/>
            </a:prstGeom>
            <a:noFill/>
            <a:ln w="9525">
              <a:noFill/>
              <a:miter lim="800000"/>
              <a:headEnd/>
              <a:tailEnd/>
            </a:ln>
          </p:spPr>
        </p:pic>
        <p:pic>
          <p:nvPicPr>
            <p:cNvPr id="88" name="Picture 13"/>
            <p:cNvPicPr>
              <a:picLocks noChangeAspect="1" noChangeArrowheads="1"/>
            </p:cNvPicPr>
            <p:nvPr/>
          </p:nvPicPr>
          <p:blipFill>
            <a:blip r:embed="rId14"/>
            <a:srcRect/>
            <a:stretch>
              <a:fillRect/>
            </a:stretch>
          </p:blipFill>
          <p:spPr bwMode="auto">
            <a:xfrm>
              <a:off x="7535333" y="1335617"/>
              <a:ext cx="571500" cy="571500"/>
            </a:xfrm>
            <a:prstGeom prst="rect">
              <a:avLst/>
            </a:prstGeom>
            <a:noFill/>
            <a:ln w="9525">
              <a:noFill/>
              <a:miter lim="800000"/>
              <a:headEnd/>
              <a:tailEnd/>
            </a:ln>
          </p:spPr>
        </p:pic>
        <p:pic>
          <p:nvPicPr>
            <p:cNvPr id="89" name="Picture 14"/>
            <p:cNvPicPr>
              <a:picLocks noChangeAspect="1" noChangeArrowheads="1"/>
            </p:cNvPicPr>
            <p:nvPr/>
          </p:nvPicPr>
          <p:blipFill>
            <a:blip r:embed="rId15"/>
            <a:srcRect/>
            <a:stretch>
              <a:fillRect/>
            </a:stretch>
          </p:blipFill>
          <p:spPr bwMode="auto">
            <a:xfrm>
              <a:off x="1447800" y="1981200"/>
              <a:ext cx="571500" cy="571500"/>
            </a:xfrm>
            <a:prstGeom prst="rect">
              <a:avLst/>
            </a:prstGeom>
            <a:noFill/>
            <a:ln w="9525">
              <a:noFill/>
              <a:miter lim="800000"/>
              <a:headEnd/>
              <a:tailEnd/>
            </a:ln>
          </p:spPr>
        </p:pic>
        <p:pic>
          <p:nvPicPr>
            <p:cNvPr id="90" name="Picture 15"/>
            <p:cNvPicPr>
              <a:picLocks noChangeAspect="1" noChangeArrowheads="1"/>
            </p:cNvPicPr>
            <p:nvPr/>
          </p:nvPicPr>
          <p:blipFill>
            <a:blip r:embed="rId16"/>
            <a:srcRect/>
            <a:stretch>
              <a:fillRect/>
            </a:stretch>
          </p:blipFill>
          <p:spPr bwMode="auto">
            <a:xfrm>
              <a:off x="3108325" y="2146300"/>
              <a:ext cx="1135063" cy="427038"/>
            </a:xfrm>
            <a:prstGeom prst="rect">
              <a:avLst/>
            </a:prstGeom>
            <a:noFill/>
            <a:ln w="9525">
              <a:noFill/>
              <a:miter lim="800000"/>
              <a:headEnd/>
              <a:tailEnd/>
            </a:ln>
          </p:spPr>
        </p:pic>
        <p:pic>
          <p:nvPicPr>
            <p:cNvPr id="91" name="Picture 16"/>
            <p:cNvPicPr>
              <a:picLocks noChangeAspect="1" noChangeArrowheads="1"/>
            </p:cNvPicPr>
            <p:nvPr/>
          </p:nvPicPr>
          <p:blipFill>
            <a:blip r:embed="rId17"/>
            <a:srcRect/>
            <a:stretch>
              <a:fillRect/>
            </a:stretch>
          </p:blipFill>
          <p:spPr bwMode="auto">
            <a:xfrm>
              <a:off x="2286000" y="1295400"/>
              <a:ext cx="685800" cy="430213"/>
            </a:xfrm>
            <a:prstGeom prst="rect">
              <a:avLst/>
            </a:prstGeom>
            <a:noFill/>
            <a:ln w="9525">
              <a:noFill/>
              <a:miter lim="800000"/>
              <a:headEnd/>
              <a:tailEnd/>
            </a:ln>
          </p:spPr>
        </p:pic>
        <p:pic>
          <p:nvPicPr>
            <p:cNvPr id="92" name="Picture 17"/>
            <p:cNvPicPr>
              <a:picLocks noChangeAspect="1" noChangeArrowheads="1"/>
            </p:cNvPicPr>
            <p:nvPr/>
          </p:nvPicPr>
          <p:blipFill>
            <a:blip r:embed="rId18"/>
            <a:srcRect/>
            <a:stretch>
              <a:fillRect/>
            </a:stretch>
          </p:blipFill>
          <p:spPr bwMode="auto">
            <a:xfrm>
              <a:off x="5029200" y="1460500"/>
              <a:ext cx="571500" cy="514350"/>
            </a:xfrm>
            <a:prstGeom prst="rect">
              <a:avLst/>
            </a:prstGeom>
            <a:noFill/>
            <a:ln w="9525">
              <a:noFill/>
              <a:miter lim="800000"/>
              <a:headEnd/>
              <a:tailEnd/>
            </a:ln>
          </p:spPr>
        </p:pic>
        <p:pic>
          <p:nvPicPr>
            <p:cNvPr id="93" name="Picture 18"/>
            <p:cNvPicPr>
              <a:picLocks noChangeAspect="1" noChangeArrowheads="1"/>
            </p:cNvPicPr>
            <p:nvPr/>
          </p:nvPicPr>
          <p:blipFill>
            <a:blip r:embed="rId19"/>
            <a:srcRect/>
            <a:stretch>
              <a:fillRect/>
            </a:stretch>
          </p:blipFill>
          <p:spPr bwMode="auto">
            <a:xfrm>
              <a:off x="8343900" y="1460500"/>
              <a:ext cx="571500" cy="571500"/>
            </a:xfrm>
            <a:prstGeom prst="rect">
              <a:avLst/>
            </a:prstGeom>
            <a:noFill/>
            <a:ln w="9525">
              <a:noFill/>
              <a:miter lim="800000"/>
              <a:headEnd/>
              <a:tailEnd/>
            </a:ln>
          </p:spPr>
        </p:pic>
        <p:pic>
          <p:nvPicPr>
            <p:cNvPr id="94" name="Picture 19"/>
            <p:cNvPicPr>
              <a:picLocks noChangeAspect="1" noChangeArrowheads="1"/>
            </p:cNvPicPr>
            <p:nvPr/>
          </p:nvPicPr>
          <p:blipFill>
            <a:blip r:embed="rId20"/>
            <a:srcRect/>
            <a:stretch>
              <a:fillRect/>
            </a:stretch>
          </p:blipFill>
          <p:spPr bwMode="auto">
            <a:xfrm>
              <a:off x="6819900" y="2287588"/>
              <a:ext cx="571500" cy="571500"/>
            </a:xfrm>
            <a:prstGeom prst="rect">
              <a:avLst/>
            </a:prstGeom>
            <a:noFill/>
            <a:ln w="9525">
              <a:noFill/>
              <a:miter lim="800000"/>
              <a:headEnd/>
              <a:tailEnd/>
            </a:ln>
          </p:spPr>
        </p:pic>
        <p:pic>
          <p:nvPicPr>
            <p:cNvPr id="95" name="Picture 20"/>
            <p:cNvPicPr>
              <a:picLocks noChangeAspect="1" noChangeArrowheads="1"/>
            </p:cNvPicPr>
            <p:nvPr/>
          </p:nvPicPr>
          <p:blipFill>
            <a:blip r:embed="rId21"/>
            <a:srcRect/>
            <a:stretch>
              <a:fillRect/>
            </a:stretch>
          </p:blipFill>
          <p:spPr bwMode="auto">
            <a:xfrm>
              <a:off x="5372100" y="2260600"/>
              <a:ext cx="1371600" cy="266700"/>
            </a:xfrm>
            <a:prstGeom prst="rect">
              <a:avLst/>
            </a:prstGeom>
            <a:noFill/>
            <a:ln w="9525">
              <a:noFill/>
              <a:miter lim="800000"/>
              <a:headEnd/>
              <a:tailEnd/>
            </a:ln>
          </p:spPr>
        </p:pic>
        <p:pic>
          <p:nvPicPr>
            <p:cNvPr id="96" name="Picture 21"/>
            <p:cNvPicPr>
              <a:picLocks noChangeAspect="1" noChangeArrowheads="1"/>
            </p:cNvPicPr>
            <p:nvPr/>
          </p:nvPicPr>
          <p:blipFill>
            <a:blip r:embed="rId22"/>
            <a:srcRect/>
            <a:stretch>
              <a:fillRect/>
            </a:stretch>
          </p:blipFill>
          <p:spPr bwMode="auto">
            <a:xfrm>
              <a:off x="533400" y="4724400"/>
              <a:ext cx="685800" cy="520700"/>
            </a:xfrm>
            <a:prstGeom prst="rect">
              <a:avLst/>
            </a:prstGeom>
            <a:noFill/>
            <a:ln w="9525">
              <a:noFill/>
              <a:miter lim="800000"/>
              <a:headEnd/>
              <a:tailEnd/>
            </a:ln>
          </p:spPr>
        </p:pic>
        <p:pic>
          <p:nvPicPr>
            <p:cNvPr id="97" name="Picture 22"/>
            <p:cNvPicPr>
              <a:picLocks noChangeAspect="1" noChangeArrowheads="1"/>
            </p:cNvPicPr>
            <p:nvPr/>
          </p:nvPicPr>
          <p:blipFill>
            <a:blip r:embed="rId23"/>
            <a:srcRect/>
            <a:stretch>
              <a:fillRect/>
            </a:stretch>
          </p:blipFill>
          <p:spPr bwMode="auto">
            <a:xfrm>
              <a:off x="7396162" y="3679825"/>
              <a:ext cx="490538" cy="571500"/>
            </a:xfrm>
            <a:prstGeom prst="rect">
              <a:avLst/>
            </a:prstGeom>
            <a:noFill/>
            <a:ln w="9525">
              <a:noFill/>
              <a:miter lim="800000"/>
              <a:headEnd/>
              <a:tailEnd/>
            </a:ln>
          </p:spPr>
        </p:pic>
        <p:pic>
          <p:nvPicPr>
            <p:cNvPr id="98" name="Picture 23"/>
            <p:cNvPicPr>
              <a:picLocks noChangeAspect="1" noChangeArrowheads="1"/>
            </p:cNvPicPr>
            <p:nvPr/>
          </p:nvPicPr>
          <p:blipFill>
            <a:blip r:embed="rId24"/>
            <a:srcRect/>
            <a:stretch>
              <a:fillRect/>
            </a:stretch>
          </p:blipFill>
          <p:spPr bwMode="auto">
            <a:xfrm>
              <a:off x="1039813" y="4089400"/>
              <a:ext cx="898525" cy="506413"/>
            </a:xfrm>
            <a:prstGeom prst="rect">
              <a:avLst/>
            </a:prstGeom>
            <a:noFill/>
            <a:ln w="9525">
              <a:noFill/>
              <a:miter lim="800000"/>
              <a:headEnd/>
              <a:tailEnd/>
            </a:ln>
          </p:spPr>
        </p:pic>
        <p:pic>
          <p:nvPicPr>
            <p:cNvPr id="99" name="Picture 24" descr="logo_01"/>
            <p:cNvPicPr>
              <a:picLocks noChangeAspect="1" noChangeArrowheads="1"/>
            </p:cNvPicPr>
            <p:nvPr/>
          </p:nvPicPr>
          <p:blipFill>
            <a:blip r:embed="rId25"/>
            <a:srcRect/>
            <a:stretch>
              <a:fillRect/>
            </a:stretch>
          </p:blipFill>
          <p:spPr bwMode="auto">
            <a:xfrm>
              <a:off x="7886700" y="4800600"/>
              <a:ext cx="1257300" cy="544513"/>
            </a:xfrm>
            <a:prstGeom prst="rect">
              <a:avLst/>
            </a:prstGeom>
            <a:noFill/>
            <a:ln w="9525">
              <a:noFill/>
              <a:miter lim="800000"/>
              <a:headEnd/>
              <a:tailEnd/>
            </a:ln>
          </p:spPr>
        </p:pic>
        <p:pic>
          <p:nvPicPr>
            <p:cNvPr id="100" name="Picture 25" descr="logo_en-1"/>
            <p:cNvPicPr>
              <a:picLocks noChangeAspect="1" noChangeArrowheads="1"/>
            </p:cNvPicPr>
            <p:nvPr/>
          </p:nvPicPr>
          <p:blipFill>
            <a:blip r:embed="rId26"/>
            <a:srcRect/>
            <a:stretch>
              <a:fillRect/>
            </a:stretch>
          </p:blipFill>
          <p:spPr bwMode="auto">
            <a:xfrm>
              <a:off x="4022725" y="3517900"/>
              <a:ext cx="1143000" cy="363538"/>
            </a:xfrm>
            <a:prstGeom prst="rect">
              <a:avLst/>
            </a:prstGeom>
            <a:noFill/>
            <a:ln w="9525">
              <a:noFill/>
              <a:miter lim="800000"/>
              <a:headEnd/>
              <a:tailEnd/>
            </a:ln>
          </p:spPr>
        </p:pic>
        <p:pic>
          <p:nvPicPr>
            <p:cNvPr id="101" name="Picture 26"/>
            <p:cNvPicPr>
              <a:picLocks noChangeAspect="1" noChangeArrowheads="1"/>
            </p:cNvPicPr>
            <p:nvPr/>
          </p:nvPicPr>
          <p:blipFill>
            <a:blip r:embed="rId27"/>
            <a:srcRect r="87199"/>
            <a:stretch>
              <a:fillRect/>
            </a:stretch>
          </p:blipFill>
          <p:spPr bwMode="auto">
            <a:xfrm>
              <a:off x="4343400" y="1460500"/>
              <a:ext cx="685800" cy="503238"/>
            </a:xfrm>
            <a:prstGeom prst="rect">
              <a:avLst/>
            </a:prstGeom>
            <a:noFill/>
            <a:ln w="9525">
              <a:noFill/>
              <a:miter lim="800000"/>
              <a:headEnd/>
              <a:tailEnd/>
            </a:ln>
          </p:spPr>
        </p:pic>
        <p:pic>
          <p:nvPicPr>
            <p:cNvPr id="102" name="Picture 27"/>
            <p:cNvPicPr>
              <a:picLocks noChangeAspect="1" noChangeArrowheads="1"/>
            </p:cNvPicPr>
            <p:nvPr/>
          </p:nvPicPr>
          <p:blipFill>
            <a:blip r:embed="rId28"/>
            <a:srcRect/>
            <a:stretch>
              <a:fillRect/>
            </a:stretch>
          </p:blipFill>
          <p:spPr bwMode="auto">
            <a:xfrm>
              <a:off x="533400" y="2133600"/>
              <a:ext cx="571500" cy="568325"/>
            </a:xfrm>
            <a:prstGeom prst="rect">
              <a:avLst/>
            </a:prstGeom>
            <a:noFill/>
            <a:ln w="9525">
              <a:noFill/>
              <a:miter lim="800000"/>
              <a:headEnd/>
              <a:tailEnd/>
            </a:ln>
          </p:spPr>
        </p:pic>
        <p:pic>
          <p:nvPicPr>
            <p:cNvPr id="103" name="Picture 28"/>
            <p:cNvPicPr>
              <a:picLocks noChangeAspect="1" noChangeArrowheads="1"/>
            </p:cNvPicPr>
            <p:nvPr/>
          </p:nvPicPr>
          <p:blipFill>
            <a:blip r:embed="rId27"/>
            <a:srcRect l="86079"/>
            <a:stretch>
              <a:fillRect/>
            </a:stretch>
          </p:blipFill>
          <p:spPr bwMode="auto">
            <a:xfrm>
              <a:off x="5943600" y="1524000"/>
              <a:ext cx="685800" cy="461963"/>
            </a:xfrm>
            <a:prstGeom prst="rect">
              <a:avLst/>
            </a:prstGeom>
            <a:noFill/>
            <a:ln w="9525">
              <a:noFill/>
              <a:miter lim="800000"/>
              <a:headEnd/>
              <a:tailEnd/>
            </a:ln>
          </p:spPr>
        </p:pic>
        <p:pic>
          <p:nvPicPr>
            <p:cNvPr id="104" name="Picture 29"/>
            <p:cNvPicPr>
              <a:picLocks noChangeAspect="1" noChangeArrowheads="1"/>
            </p:cNvPicPr>
            <p:nvPr/>
          </p:nvPicPr>
          <p:blipFill>
            <a:blip r:embed="rId29"/>
            <a:srcRect/>
            <a:stretch>
              <a:fillRect/>
            </a:stretch>
          </p:blipFill>
          <p:spPr bwMode="auto">
            <a:xfrm>
              <a:off x="2422525" y="2717800"/>
              <a:ext cx="685800" cy="547688"/>
            </a:xfrm>
            <a:prstGeom prst="rect">
              <a:avLst/>
            </a:prstGeom>
            <a:noFill/>
            <a:ln w="9525">
              <a:noFill/>
              <a:miter lim="800000"/>
              <a:headEnd/>
              <a:tailEnd/>
            </a:ln>
          </p:spPr>
        </p:pic>
        <p:pic>
          <p:nvPicPr>
            <p:cNvPr id="105" name="Picture 30"/>
            <p:cNvPicPr>
              <a:picLocks noChangeAspect="1" noChangeArrowheads="1"/>
            </p:cNvPicPr>
            <p:nvPr/>
          </p:nvPicPr>
          <p:blipFill>
            <a:blip r:embed="rId30"/>
            <a:srcRect/>
            <a:stretch>
              <a:fillRect/>
            </a:stretch>
          </p:blipFill>
          <p:spPr bwMode="auto">
            <a:xfrm>
              <a:off x="3222625" y="2717800"/>
              <a:ext cx="560388" cy="596900"/>
            </a:xfrm>
            <a:prstGeom prst="rect">
              <a:avLst/>
            </a:prstGeom>
            <a:noFill/>
            <a:ln w="9525">
              <a:noFill/>
              <a:miter lim="800000"/>
              <a:headEnd/>
              <a:tailEnd/>
            </a:ln>
          </p:spPr>
        </p:pic>
        <p:pic>
          <p:nvPicPr>
            <p:cNvPr id="106" name="Picture 31"/>
            <p:cNvPicPr>
              <a:picLocks noChangeAspect="1" noChangeArrowheads="1"/>
            </p:cNvPicPr>
            <p:nvPr/>
          </p:nvPicPr>
          <p:blipFill>
            <a:blip r:embed="rId31"/>
            <a:srcRect/>
            <a:stretch>
              <a:fillRect/>
            </a:stretch>
          </p:blipFill>
          <p:spPr bwMode="auto">
            <a:xfrm>
              <a:off x="6164263" y="2743200"/>
              <a:ext cx="571500" cy="571500"/>
            </a:xfrm>
            <a:prstGeom prst="rect">
              <a:avLst/>
            </a:prstGeom>
            <a:noFill/>
            <a:ln w="9525">
              <a:noFill/>
              <a:miter lim="800000"/>
              <a:headEnd/>
              <a:tailEnd/>
            </a:ln>
          </p:spPr>
        </p:pic>
        <p:pic>
          <p:nvPicPr>
            <p:cNvPr id="107" name="Picture 32"/>
            <p:cNvPicPr>
              <a:picLocks noChangeAspect="1" noChangeArrowheads="1"/>
            </p:cNvPicPr>
            <p:nvPr/>
          </p:nvPicPr>
          <p:blipFill>
            <a:blip r:embed="rId32"/>
            <a:srcRect/>
            <a:stretch>
              <a:fillRect/>
            </a:stretch>
          </p:blipFill>
          <p:spPr bwMode="auto">
            <a:xfrm>
              <a:off x="3451225" y="3403600"/>
              <a:ext cx="571500" cy="561975"/>
            </a:xfrm>
            <a:prstGeom prst="rect">
              <a:avLst/>
            </a:prstGeom>
            <a:noFill/>
            <a:ln w="9525">
              <a:noFill/>
              <a:miter lim="800000"/>
              <a:headEnd/>
              <a:tailEnd/>
            </a:ln>
          </p:spPr>
        </p:pic>
        <p:pic>
          <p:nvPicPr>
            <p:cNvPr id="108" name="Picture 33"/>
            <p:cNvPicPr>
              <a:picLocks noChangeAspect="1" noChangeArrowheads="1"/>
            </p:cNvPicPr>
            <p:nvPr/>
          </p:nvPicPr>
          <p:blipFill>
            <a:blip r:embed="rId33"/>
            <a:srcRect/>
            <a:stretch>
              <a:fillRect/>
            </a:stretch>
          </p:blipFill>
          <p:spPr bwMode="auto">
            <a:xfrm>
              <a:off x="2655887" y="4719638"/>
              <a:ext cx="566738" cy="517525"/>
            </a:xfrm>
            <a:prstGeom prst="rect">
              <a:avLst/>
            </a:prstGeom>
            <a:noFill/>
            <a:ln w="9525">
              <a:noFill/>
              <a:miter lim="800000"/>
              <a:headEnd/>
              <a:tailEnd/>
            </a:ln>
          </p:spPr>
        </p:pic>
        <p:pic>
          <p:nvPicPr>
            <p:cNvPr id="109" name="Picture 34"/>
            <p:cNvPicPr>
              <a:picLocks noChangeAspect="1" noChangeArrowheads="1"/>
            </p:cNvPicPr>
            <p:nvPr/>
          </p:nvPicPr>
          <p:blipFill>
            <a:blip r:embed="rId34"/>
            <a:srcRect/>
            <a:stretch>
              <a:fillRect/>
            </a:stretch>
          </p:blipFill>
          <p:spPr bwMode="auto">
            <a:xfrm>
              <a:off x="4479925" y="2171700"/>
              <a:ext cx="685800" cy="663575"/>
            </a:xfrm>
            <a:prstGeom prst="rect">
              <a:avLst/>
            </a:prstGeom>
            <a:noFill/>
            <a:ln w="9525">
              <a:noFill/>
              <a:miter lim="800000"/>
              <a:headEnd/>
              <a:tailEnd/>
            </a:ln>
          </p:spPr>
        </p:pic>
        <p:pic>
          <p:nvPicPr>
            <p:cNvPr id="110" name="Picture 35"/>
            <p:cNvPicPr>
              <a:picLocks noChangeAspect="1" noChangeArrowheads="1"/>
            </p:cNvPicPr>
            <p:nvPr/>
          </p:nvPicPr>
          <p:blipFill>
            <a:blip r:embed="rId35"/>
            <a:srcRect/>
            <a:stretch>
              <a:fillRect/>
            </a:stretch>
          </p:blipFill>
          <p:spPr bwMode="auto">
            <a:xfrm>
              <a:off x="4984750" y="2743200"/>
              <a:ext cx="685800" cy="523875"/>
            </a:xfrm>
            <a:prstGeom prst="rect">
              <a:avLst/>
            </a:prstGeom>
            <a:noFill/>
            <a:ln w="9525">
              <a:noFill/>
              <a:miter lim="800000"/>
              <a:headEnd/>
              <a:tailEnd/>
            </a:ln>
          </p:spPr>
        </p:pic>
        <p:pic>
          <p:nvPicPr>
            <p:cNvPr id="111" name="Picture 36"/>
            <p:cNvPicPr>
              <a:picLocks noChangeAspect="1" noChangeArrowheads="1"/>
            </p:cNvPicPr>
            <p:nvPr/>
          </p:nvPicPr>
          <p:blipFill>
            <a:blip r:embed="rId36"/>
            <a:srcRect/>
            <a:stretch>
              <a:fillRect/>
            </a:stretch>
          </p:blipFill>
          <p:spPr bwMode="auto">
            <a:xfrm>
              <a:off x="609600" y="3429000"/>
              <a:ext cx="571500" cy="571500"/>
            </a:xfrm>
            <a:prstGeom prst="rect">
              <a:avLst/>
            </a:prstGeom>
            <a:noFill/>
            <a:ln w="9525">
              <a:noFill/>
              <a:miter lim="800000"/>
              <a:headEnd/>
              <a:tailEnd/>
            </a:ln>
          </p:spPr>
        </p:pic>
        <p:pic>
          <p:nvPicPr>
            <p:cNvPr id="112" name="Picture 37"/>
            <p:cNvPicPr>
              <a:picLocks noChangeAspect="1" noChangeArrowheads="1"/>
            </p:cNvPicPr>
            <p:nvPr/>
          </p:nvPicPr>
          <p:blipFill>
            <a:blip r:embed="rId37"/>
            <a:srcRect/>
            <a:stretch>
              <a:fillRect/>
            </a:stretch>
          </p:blipFill>
          <p:spPr bwMode="auto">
            <a:xfrm>
              <a:off x="1508125" y="3403600"/>
              <a:ext cx="561975" cy="617538"/>
            </a:xfrm>
            <a:prstGeom prst="rect">
              <a:avLst/>
            </a:prstGeom>
            <a:noFill/>
            <a:ln w="9525">
              <a:noFill/>
              <a:miter lim="800000"/>
              <a:headEnd/>
              <a:tailEnd/>
            </a:ln>
          </p:spPr>
        </p:pic>
        <p:pic>
          <p:nvPicPr>
            <p:cNvPr id="113" name="Picture 38"/>
            <p:cNvPicPr>
              <a:picLocks noChangeAspect="1" noChangeArrowheads="1"/>
            </p:cNvPicPr>
            <p:nvPr/>
          </p:nvPicPr>
          <p:blipFill>
            <a:blip r:embed="rId38"/>
            <a:srcRect/>
            <a:stretch>
              <a:fillRect/>
            </a:stretch>
          </p:blipFill>
          <p:spPr bwMode="auto">
            <a:xfrm>
              <a:off x="2079625" y="3403600"/>
              <a:ext cx="444500" cy="506413"/>
            </a:xfrm>
            <a:prstGeom prst="rect">
              <a:avLst/>
            </a:prstGeom>
            <a:noFill/>
            <a:ln w="9525">
              <a:noFill/>
              <a:miter lim="800000"/>
              <a:headEnd/>
              <a:tailEnd/>
            </a:ln>
          </p:spPr>
        </p:pic>
        <p:pic>
          <p:nvPicPr>
            <p:cNvPr id="114" name="Picture 39"/>
            <p:cNvPicPr>
              <a:picLocks noChangeAspect="1" noChangeArrowheads="1"/>
            </p:cNvPicPr>
            <p:nvPr/>
          </p:nvPicPr>
          <p:blipFill>
            <a:blip r:embed="rId39"/>
            <a:srcRect/>
            <a:stretch>
              <a:fillRect/>
            </a:stretch>
          </p:blipFill>
          <p:spPr bwMode="auto">
            <a:xfrm>
              <a:off x="2660120" y="3282950"/>
              <a:ext cx="811213" cy="812800"/>
            </a:xfrm>
            <a:prstGeom prst="rect">
              <a:avLst/>
            </a:prstGeom>
            <a:noFill/>
            <a:ln w="9525">
              <a:noFill/>
              <a:miter lim="800000"/>
              <a:headEnd/>
              <a:tailEnd/>
            </a:ln>
          </p:spPr>
        </p:pic>
        <p:pic>
          <p:nvPicPr>
            <p:cNvPr id="115" name="Picture 40"/>
            <p:cNvPicPr>
              <a:picLocks noChangeAspect="1" noChangeArrowheads="1"/>
            </p:cNvPicPr>
            <p:nvPr/>
          </p:nvPicPr>
          <p:blipFill>
            <a:blip r:embed="rId40"/>
            <a:srcRect/>
            <a:stretch>
              <a:fillRect/>
            </a:stretch>
          </p:blipFill>
          <p:spPr bwMode="auto">
            <a:xfrm>
              <a:off x="5051425" y="3403600"/>
              <a:ext cx="685800" cy="457200"/>
            </a:xfrm>
            <a:prstGeom prst="rect">
              <a:avLst/>
            </a:prstGeom>
            <a:noFill/>
            <a:ln w="9525">
              <a:noFill/>
              <a:miter lim="800000"/>
              <a:headEnd/>
              <a:tailEnd/>
            </a:ln>
          </p:spPr>
        </p:pic>
        <p:pic>
          <p:nvPicPr>
            <p:cNvPr id="116" name="Picture 41"/>
            <p:cNvPicPr>
              <a:picLocks noChangeAspect="1" noChangeArrowheads="1"/>
            </p:cNvPicPr>
            <p:nvPr/>
          </p:nvPicPr>
          <p:blipFill>
            <a:blip r:embed="rId41"/>
            <a:srcRect/>
            <a:stretch>
              <a:fillRect/>
            </a:stretch>
          </p:blipFill>
          <p:spPr bwMode="auto">
            <a:xfrm>
              <a:off x="457200" y="4267200"/>
              <a:ext cx="582613" cy="584200"/>
            </a:xfrm>
            <a:prstGeom prst="rect">
              <a:avLst/>
            </a:prstGeom>
            <a:noFill/>
            <a:ln w="9525">
              <a:noFill/>
              <a:miter lim="800000"/>
              <a:headEnd/>
              <a:tailEnd/>
            </a:ln>
          </p:spPr>
        </p:pic>
        <p:pic>
          <p:nvPicPr>
            <p:cNvPr id="117" name="Picture 42"/>
            <p:cNvPicPr>
              <a:picLocks noChangeAspect="1" noChangeArrowheads="1"/>
            </p:cNvPicPr>
            <p:nvPr/>
          </p:nvPicPr>
          <p:blipFill>
            <a:blip r:embed="rId42"/>
            <a:srcRect/>
            <a:stretch>
              <a:fillRect/>
            </a:stretch>
          </p:blipFill>
          <p:spPr bwMode="auto">
            <a:xfrm>
              <a:off x="822325" y="2832100"/>
              <a:ext cx="1485900" cy="425450"/>
            </a:xfrm>
            <a:prstGeom prst="rect">
              <a:avLst/>
            </a:prstGeom>
            <a:noFill/>
            <a:ln w="9525">
              <a:noFill/>
              <a:miter lim="800000"/>
              <a:headEnd/>
              <a:tailEnd/>
            </a:ln>
          </p:spPr>
        </p:pic>
        <p:pic>
          <p:nvPicPr>
            <p:cNvPr id="118" name="Picture 43"/>
            <p:cNvPicPr>
              <a:picLocks noChangeAspect="1" noChangeArrowheads="1"/>
            </p:cNvPicPr>
            <p:nvPr/>
          </p:nvPicPr>
          <p:blipFill>
            <a:blip r:embed="rId43"/>
            <a:srcRect/>
            <a:stretch>
              <a:fillRect/>
            </a:stretch>
          </p:blipFill>
          <p:spPr bwMode="auto">
            <a:xfrm>
              <a:off x="3794125" y="2857500"/>
              <a:ext cx="1073150" cy="304800"/>
            </a:xfrm>
            <a:prstGeom prst="rect">
              <a:avLst/>
            </a:prstGeom>
            <a:noFill/>
            <a:ln w="9525">
              <a:noFill/>
              <a:miter lim="800000"/>
              <a:headEnd/>
              <a:tailEnd/>
            </a:ln>
          </p:spPr>
        </p:pic>
        <p:pic>
          <p:nvPicPr>
            <p:cNvPr id="119" name="Picture 44"/>
            <p:cNvPicPr>
              <a:picLocks noChangeAspect="1" noChangeArrowheads="1"/>
            </p:cNvPicPr>
            <p:nvPr/>
          </p:nvPicPr>
          <p:blipFill>
            <a:blip r:embed="rId44"/>
            <a:srcRect/>
            <a:stretch>
              <a:fillRect/>
            </a:stretch>
          </p:blipFill>
          <p:spPr bwMode="auto">
            <a:xfrm>
              <a:off x="1983581" y="4021138"/>
              <a:ext cx="604838" cy="635000"/>
            </a:xfrm>
            <a:prstGeom prst="rect">
              <a:avLst/>
            </a:prstGeom>
            <a:noFill/>
            <a:ln w="9525">
              <a:noFill/>
              <a:miter lim="800000"/>
              <a:headEnd/>
              <a:tailEnd/>
            </a:ln>
          </p:spPr>
        </p:pic>
        <p:pic>
          <p:nvPicPr>
            <p:cNvPr id="120" name="Picture 45"/>
            <p:cNvPicPr>
              <a:picLocks noChangeAspect="1" noChangeArrowheads="1"/>
            </p:cNvPicPr>
            <p:nvPr/>
          </p:nvPicPr>
          <p:blipFill>
            <a:blip r:embed="rId45"/>
            <a:srcRect/>
            <a:stretch>
              <a:fillRect/>
            </a:stretch>
          </p:blipFill>
          <p:spPr bwMode="auto">
            <a:xfrm>
              <a:off x="2879725" y="4089400"/>
              <a:ext cx="800100" cy="641350"/>
            </a:xfrm>
            <a:prstGeom prst="rect">
              <a:avLst/>
            </a:prstGeom>
            <a:noFill/>
            <a:ln w="9525">
              <a:noFill/>
              <a:miter lim="800000"/>
              <a:headEnd/>
              <a:tailEnd/>
            </a:ln>
          </p:spPr>
        </p:pic>
        <p:pic>
          <p:nvPicPr>
            <p:cNvPr id="121" name="Picture 46"/>
            <p:cNvPicPr>
              <a:picLocks noChangeAspect="1" noChangeArrowheads="1"/>
            </p:cNvPicPr>
            <p:nvPr/>
          </p:nvPicPr>
          <p:blipFill>
            <a:blip r:embed="rId46"/>
            <a:srcRect/>
            <a:stretch>
              <a:fillRect/>
            </a:stretch>
          </p:blipFill>
          <p:spPr bwMode="auto">
            <a:xfrm>
              <a:off x="3565525" y="4203700"/>
              <a:ext cx="800100" cy="590550"/>
            </a:xfrm>
            <a:prstGeom prst="rect">
              <a:avLst/>
            </a:prstGeom>
            <a:noFill/>
            <a:ln w="9525">
              <a:noFill/>
              <a:miter lim="800000"/>
              <a:headEnd/>
              <a:tailEnd/>
            </a:ln>
          </p:spPr>
        </p:pic>
        <p:pic>
          <p:nvPicPr>
            <p:cNvPr id="122" name="Picture 47"/>
            <p:cNvPicPr>
              <a:picLocks noChangeAspect="1" noChangeArrowheads="1"/>
            </p:cNvPicPr>
            <p:nvPr/>
          </p:nvPicPr>
          <p:blipFill>
            <a:blip r:embed="rId47"/>
            <a:srcRect/>
            <a:stretch>
              <a:fillRect/>
            </a:stretch>
          </p:blipFill>
          <p:spPr bwMode="auto">
            <a:xfrm>
              <a:off x="4479925" y="4203700"/>
              <a:ext cx="504825" cy="523875"/>
            </a:xfrm>
            <a:prstGeom prst="rect">
              <a:avLst/>
            </a:prstGeom>
            <a:noFill/>
            <a:ln w="9525">
              <a:noFill/>
              <a:miter lim="800000"/>
              <a:headEnd/>
              <a:tailEnd/>
            </a:ln>
          </p:spPr>
        </p:pic>
        <p:pic>
          <p:nvPicPr>
            <p:cNvPr id="123" name="Picture 48"/>
            <p:cNvPicPr>
              <a:picLocks noChangeAspect="1" noChangeArrowheads="1"/>
            </p:cNvPicPr>
            <p:nvPr/>
          </p:nvPicPr>
          <p:blipFill>
            <a:blip r:embed="rId48"/>
            <a:srcRect/>
            <a:stretch>
              <a:fillRect/>
            </a:stretch>
          </p:blipFill>
          <p:spPr bwMode="auto">
            <a:xfrm>
              <a:off x="5851525" y="3403600"/>
              <a:ext cx="427038" cy="571500"/>
            </a:xfrm>
            <a:prstGeom prst="rect">
              <a:avLst/>
            </a:prstGeom>
            <a:noFill/>
            <a:ln w="9525">
              <a:noFill/>
              <a:miter lim="800000"/>
              <a:headEnd/>
              <a:tailEnd/>
            </a:ln>
          </p:spPr>
        </p:pic>
        <p:pic>
          <p:nvPicPr>
            <p:cNvPr id="124" name="Picture 49"/>
            <p:cNvPicPr>
              <a:picLocks noChangeAspect="1" noChangeArrowheads="1"/>
            </p:cNvPicPr>
            <p:nvPr/>
          </p:nvPicPr>
          <p:blipFill>
            <a:blip r:embed="rId49"/>
            <a:srcRect/>
            <a:stretch>
              <a:fillRect/>
            </a:stretch>
          </p:blipFill>
          <p:spPr bwMode="auto">
            <a:xfrm>
              <a:off x="5165725" y="4203700"/>
              <a:ext cx="522288" cy="523875"/>
            </a:xfrm>
            <a:prstGeom prst="rect">
              <a:avLst/>
            </a:prstGeom>
            <a:noFill/>
            <a:ln w="9525">
              <a:noFill/>
              <a:miter lim="800000"/>
              <a:headEnd/>
              <a:tailEnd/>
            </a:ln>
          </p:spPr>
        </p:pic>
        <p:pic>
          <p:nvPicPr>
            <p:cNvPr id="125" name="Picture 50"/>
            <p:cNvPicPr>
              <a:picLocks noChangeAspect="1" noChangeArrowheads="1"/>
            </p:cNvPicPr>
            <p:nvPr/>
          </p:nvPicPr>
          <p:blipFill>
            <a:blip r:embed="rId50"/>
            <a:srcRect/>
            <a:stretch>
              <a:fillRect/>
            </a:stretch>
          </p:blipFill>
          <p:spPr bwMode="auto">
            <a:xfrm>
              <a:off x="6456362" y="3445668"/>
              <a:ext cx="619125" cy="468313"/>
            </a:xfrm>
            <a:prstGeom prst="rect">
              <a:avLst/>
            </a:prstGeom>
            <a:noFill/>
            <a:ln w="9525">
              <a:noFill/>
              <a:miter lim="800000"/>
              <a:headEnd/>
              <a:tailEnd/>
            </a:ln>
          </p:spPr>
        </p:pic>
        <p:pic>
          <p:nvPicPr>
            <p:cNvPr id="126" name="Picture 51"/>
            <p:cNvPicPr>
              <a:picLocks noChangeAspect="1" noChangeArrowheads="1"/>
            </p:cNvPicPr>
            <p:nvPr/>
          </p:nvPicPr>
          <p:blipFill>
            <a:blip r:embed="rId51"/>
            <a:srcRect/>
            <a:stretch>
              <a:fillRect/>
            </a:stretch>
          </p:blipFill>
          <p:spPr bwMode="auto">
            <a:xfrm>
              <a:off x="5737225" y="4203700"/>
              <a:ext cx="581025" cy="587375"/>
            </a:xfrm>
            <a:prstGeom prst="rect">
              <a:avLst/>
            </a:prstGeom>
            <a:noFill/>
            <a:ln w="9525">
              <a:noFill/>
              <a:miter lim="800000"/>
              <a:headEnd/>
              <a:tailEnd/>
            </a:ln>
          </p:spPr>
        </p:pic>
        <p:pic>
          <p:nvPicPr>
            <p:cNvPr id="127" name="Picture 52"/>
            <p:cNvPicPr>
              <a:picLocks noChangeAspect="1" noChangeArrowheads="1"/>
            </p:cNvPicPr>
            <p:nvPr/>
          </p:nvPicPr>
          <p:blipFill>
            <a:blip r:embed="rId52"/>
            <a:srcRect/>
            <a:stretch>
              <a:fillRect/>
            </a:stretch>
          </p:blipFill>
          <p:spPr bwMode="auto">
            <a:xfrm>
              <a:off x="609600" y="5257800"/>
              <a:ext cx="571500" cy="508000"/>
            </a:xfrm>
            <a:prstGeom prst="rect">
              <a:avLst/>
            </a:prstGeom>
            <a:noFill/>
            <a:ln w="9525">
              <a:noFill/>
              <a:miter lim="800000"/>
              <a:headEnd/>
              <a:tailEnd/>
            </a:ln>
          </p:spPr>
        </p:pic>
        <p:pic>
          <p:nvPicPr>
            <p:cNvPr id="128" name="Picture 53"/>
            <p:cNvPicPr>
              <a:picLocks noChangeAspect="1" noChangeArrowheads="1"/>
            </p:cNvPicPr>
            <p:nvPr/>
          </p:nvPicPr>
          <p:blipFill>
            <a:blip r:embed="rId53"/>
            <a:srcRect/>
            <a:stretch>
              <a:fillRect/>
            </a:stretch>
          </p:blipFill>
          <p:spPr bwMode="auto">
            <a:xfrm>
              <a:off x="1219200" y="5181600"/>
              <a:ext cx="800100" cy="600075"/>
            </a:xfrm>
            <a:prstGeom prst="rect">
              <a:avLst/>
            </a:prstGeom>
            <a:noFill/>
            <a:ln w="9525">
              <a:noFill/>
              <a:miter lim="800000"/>
              <a:headEnd/>
              <a:tailEnd/>
            </a:ln>
          </p:spPr>
        </p:pic>
        <p:pic>
          <p:nvPicPr>
            <p:cNvPr id="129" name="Picture 54"/>
            <p:cNvPicPr>
              <a:picLocks noChangeAspect="1" noChangeArrowheads="1"/>
            </p:cNvPicPr>
            <p:nvPr/>
          </p:nvPicPr>
          <p:blipFill>
            <a:blip r:embed="rId54"/>
            <a:srcRect/>
            <a:stretch>
              <a:fillRect/>
            </a:stretch>
          </p:blipFill>
          <p:spPr bwMode="auto">
            <a:xfrm>
              <a:off x="2193925" y="5435600"/>
              <a:ext cx="1028700" cy="304800"/>
            </a:xfrm>
            <a:prstGeom prst="rect">
              <a:avLst/>
            </a:prstGeom>
            <a:noFill/>
            <a:ln w="9525">
              <a:noFill/>
              <a:miter lim="800000"/>
              <a:headEnd/>
              <a:tailEnd/>
            </a:ln>
          </p:spPr>
        </p:pic>
        <p:pic>
          <p:nvPicPr>
            <p:cNvPr id="130" name="Picture 55"/>
            <p:cNvPicPr>
              <a:picLocks noChangeAspect="1" noChangeArrowheads="1"/>
            </p:cNvPicPr>
            <p:nvPr/>
          </p:nvPicPr>
          <p:blipFill>
            <a:blip r:embed="rId55"/>
            <a:srcRect/>
            <a:stretch>
              <a:fillRect/>
            </a:stretch>
          </p:blipFill>
          <p:spPr bwMode="auto">
            <a:xfrm>
              <a:off x="3565525" y="5237163"/>
              <a:ext cx="990600" cy="350837"/>
            </a:xfrm>
            <a:prstGeom prst="rect">
              <a:avLst/>
            </a:prstGeom>
            <a:noFill/>
            <a:ln w="9525">
              <a:noFill/>
              <a:miter lim="800000"/>
              <a:headEnd/>
              <a:tailEnd/>
            </a:ln>
          </p:spPr>
        </p:pic>
        <p:pic>
          <p:nvPicPr>
            <p:cNvPr id="131" name="Picture 56"/>
            <p:cNvPicPr>
              <a:picLocks noChangeAspect="1" noChangeArrowheads="1"/>
            </p:cNvPicPr>
            <p:nvPr/>
          </p:nvPicPr>
          <p:blipFill>
            <a:blip r:embed="rId56"/>
            <a:srcRect/>
            <a:stretch>
              <a:fillRect/>
            </a:stretch>
          </p:blipFill>
          <p:spPr bwMode="auto">
            <a:xfrm>
              <a:off x="4708525" y="5122863"/>
              <a:ext cx="571500" cy="571500"/>
            </a:xfrm>
            <a:prstGeom prst="rect">
              <a:avLst/>
            </a:prstGeom>
            <a:noFill/>
            <a:ln w="9525">
              <a:noFill/>
              <a:miter lim="800000"/>
              <a:headEnd/>
              <a:tailEnd/>
            </a:ln>
          </p:spPr>
        </p:pic>
        <p:pic>
          <p:nvPicPr>
            <p:cNvPr id="132" name="Picture 57"/>
            <p:cNvPicPr>
              <a:picLocks noChangeAspect="1" noChangeArrowheads="1"/>
            </p:cNvPicPr>
            <p:nvPr/>
          </p:nvPicPr>
          <p:blipFill>
            <a:blip r:embed="rId57"/>
            <a:srcRect/>
            <a:stretch>
              <a:fillRect/>
            </a:stretch>
          </p:blipFill>
          <p:spPr bwMode="auto">
            <a:xfrm>
              <a:off x="5394325" y="5122863"/>
              <a:ext cx="509588" cy="642937"/>
            </a:xfrm>
            <a:prstGeom prst="rect">
              <a:avLst/>
            </a:prstGeom>
            <a:noFill/>
            <a:ln w="9525">
              <a:noFill/>
              <a:miter lim="800000"/>
              <a:headEnd/>
              <a:tailEnd/>
            </a:ln>
          </p:spPr>
        </p:pic>
        <p:pic>
          <p:nvPicPr>
            <p:cNvPr id="133" name="Picture 58"/>
            <p:cNvPicPr>
              <a:picLocks noChangeAspect="1" noChangeArrowheads="1"/>
            </p:cNvPicPr>
            <p:nvPr/>
          </p:nvPicPr>
          <p:blipFill>
            <a:blip r:embed="rId58"/>
            <a:srcRect/>
            <a:stretch>
              <a:fillRect/>
            </a:stretch>
          </p:blipFill>
          <p:spPr bwMode="auto">
            <a:xfrm>
              <a:off x="762000" y="6096000"/>
              <a:ext cx="517525" cy="517525"/>
            </a:xfrm>
            <a:prstGeom prst="rect">
              <a:avLst/>
            </a:prstGeom>
            <a:noFill/>
            <a:ln w="9525">
              <a:noFill/>
              <a:miter lim="800000"/>
              <a:headEnd/>
              <a:tailEnd/>
            </a:ln>
          </p:spPr>
        </p:pic>
        <p:pic>
          <p:nvPicPr>
            <p:cNvPr id="134" name="Picture 59"/>
            <p:cNvPicPr>
              <a:picLocks noChangeAspect="1" noChangeArrowheads="1"/>
            </p:cNvPicPr>
            <p:nvPr/>
          </p:nvPicPr>
          <p:blipFill>
            <a:blip r:embed="rId59"/>
            <a:srcRect/>
            <a:stretch>
              <a:fillRect/>
            </a:stretch>
          </p:blipFill>
          <p:spPr bwMode="auto">
            <a:xfrm>
              <a:off x="1393825" y="6013450"/>
              <a:ext cx="1035050" cy="373063"/>
            </a:xfrm>
            <a:prstGeom prst="rect">
              <a:avLst/>
            </a:prstGeom>
            <a:noFill/>
            <a:ln w="9525">
              <a:noFill/>
              <a:miter lim="800000"/>
              <a:headEnd/>
              <a:tailEnd/>
            </a:ln>
          </p:spPr>
        </p:pic>
        <p:pic>
          <p:nvPicPr>
            <p:cNvPr id="135" name="Picture 60"/>
            <p:cNvPicPr>
              <a:picLocks noChangeAspect="1" noChangeArrowheads="1"/>
            </p:cNvPicPr>
            <p:nvPr/>
          </p:nvPicPr>
          <p:blipFill>
            <a:blip r:embed="rId60"/>
            <a:srcRect/>
            <a:stretch>
              <a:fillRect/>
            </a:stretch>
          </p:blipFill>
          <p:spPr bwMode="auto">
            <a:xfrm>
              <a:off x="2651125" y="5899150"/>
              <a:ext cx="677863" cy="669925"/>
            </a:xfrm>
            <a:prstGeom prst="rect">
              <a:avLst/>
            </a:prstGeom>
            <a:noFill/>
            <a:ln w="9525">
              <a:noFill/>
              <a:miter lim="800000"/>
              <a:headEnd/>
              <a:tailEnd/>
            </a:ln>
          </p:spPr>
        </p:pic>
        <p:pic>
          <p:nvPicPr>
            <p:cNvPr id="136" name="Picture 61"/>
            <p:cNvPicPr>
              <a:picLocks noChangeAspect="1" noChangeArrowheads="1"/>
            </p:cNvPicPr>
            <p:nvPr/>
          </p:nvPicPr>
          <p:blipFill>
            <a:blip r:embed="rId61"/>
            <a:srcRect/>
            <a:stretch>
              <a:fillRect/>
            </a:stretch>
          </p:blipFill>
          <p:spPr bwMode="auto">
            <a:xfrm>
              <a:off x="3563938" y="5899150"/>
              <a:ext cx="914400" cy="631825"/>
            </a:xfrm>
            <a:prstGeom prst="rect">
              <a:avLst/>
            </a:prstGeom>
            <a:noFill/>
            <a:ln w="9525">
              <a:noFill/>
              <a:miter lim="800000"/>
              <a:headEnd/>
              <a:tailEnd/>
            </a:ln>
          </p:spPr>
        </p:pic>
        <p:pic>
          <p:nvPicPr>
            <p:cNvPr id="137" name="Picture 62"/>
            <p:cNvPicPr>
              <a:picLocks noChangeAspect="1" noChangeArrowheads="1"/>
            </p:cNvPicPr>
            <p:nvPr/>
          </p:nvPicPr>
          <p:blipFill>
            <a:blip r:embed="rId62"/>
            <a:srcRect r="92334" b="8888"/>
            <a:stretch>
              <a:fillRect/>
            </a:stretch>
          </p:blipFill>
          <p:spPr bwMode="auto">
            <a:xfrm>
              <a:off x="4478338" y="6013450"/>
              <a:ext cx="449262" cy="403225"/>
            </a:xfrm>
            <a:prstGeom prst="rect">
              <a:avLst/>
            </a:prstGeom>
            <a:noFill/>
            <a:ln w="9525">
              <a:noFill/>
              <a:miter lim="800000"/>
              <a:headEnd/>
              <a:tailEnd/>
            </a:ln>
          </p:spPr>
        </p:pic>
        <p:pic>
          <p:nvPicPr>
            <p:cNvPr id="138" name="Picture 63"/>
            <p:cNvPicPr>
              <a:picLocks noChangeAspect="1" noChangeArrowheads="1"/>
            </p:cNvPicPr>
            <p:nvPr/>
          </p:nvPicPr>
          <p:blipFill>
            <a:blip r:embed="rId63"/>
            <a:srcRect/>
            <a:stretch>
              <a:fillRect/>
            </a:stretch>
          </p:blipFill>
          <p:spPr bwMode="auto">
            <a:xfrm>
              <a:off x="6819900" y="5899150"/>
              <a:ext cx="1143000" cy="788988"/>
            </a:xfrm>
            <a:prstGeom prst="rect">
              <a:avLst/>
            </a:prstGeom>
            <a:noFill/>
            <a:ln w="9525">
              <a:noFill/>
              <a:miter lim="800000"/>
              <a:headEnd/>
              <a:tailEnd/>
            </a:ln>
          </p:spPr>
        </p:pic>
        <p:pic>
          <p:nvPicPr>
            <p:cNvPr id="139" name="Picture 64"/>
            <p:cNvPicPr>
              <a:picLocks noChangeAspect="1" noChangeArrowheads="1"/>
            </p:cNvPicPr>
            <p:nvPr/>
          </p:nvPicPr>
          <p:blipFill>
            <a:blip r:embed="rId64"/>
            <a:srcRect t="36928" b="39697"/>
            <a:stretch>
              <a:fillRect/>
            </a:stretch>
          </p:blipFill>
          <p:spPr bwMode="auto">
            <a:xfrm>
              <a:off x="5791200" y="5410200"/>
              <a:ext cx="2857500" cy="407988"/>
            </a:xfrm>
            <a:prstGeom prst="rect">
              <a:avLst/>
            </a:prstGeom>
            <a:noFill/>
            <a:ln w="9525">
              <a:noFill/>
              <a:miter lim="800000"/>
              <a:headEnd/>
              <a:tailEnd/>
            </a:ln>
          </p:spPr>
        </p:pic>
        <p:pic>
          <p:nvPicPr>
            <p:cNvPr id="140" name="Picture 65"/>
            <p:cNvPicPr>
              <a:picLocks noChangeAspect="1" noChangeArrowheads="1"/>
            </p:cNvPicPr>
            <p:nvPr/>
          </p:nvPicPr>
          <p:blipFill>
            <a:blip r:embed="rId65"/>
            <a:srcRect/>
            <a:stretch>
              <a:fillRect/>
            </a:stretch>
          </p:blipFill>
          <p:spPr bwMode="auto">
            <a:xfrm>
              <a:off x="7391400" y="4419600"/>
              <a:ext cx="730250" cy="781050"/>
            </a:xfrm>
            <a:prstGeom prst="rect">
              <a:avLst/>
            </a:prstGeom>
            <a:noFill/>
            <a:ln w="9525">
              <a:noFill/>
              <a:miter lim="800000"/>
              <a:headEnd/>
              <a:tailEnd/>
            </a:ln>
          </p:spPr>
        </p:pic>
        <p:pic>
          <p:nvPicPr>
            <p:cNvPr id="141" name="Picture 66"/>
            <p:cNvPicPr>
              <a:picLocks noChangeAspect="1" noChangeArrowheads="1"/>
            </p:cNvPicPr>
            <p:nvPr/>
          </p:nvPicPr>
          <p:blipFill>
            <a:blip r:embed="rId66"/>
            <a:srcRect/>
            <a:stretch>
              <a:fillRect/>
            </a:stretch>
          </p:blipFill>
          <p:spPr bwMode="auto">
            <a:xfrm>
              <a:off x="6324600" y="4191000"/>
              <a:ext cx="768350" cy="838200"/>
            </a:xfrm>
            <a:prstGeom prst="rect">
              <a:avLst/>
            </a:prstGeom>
            <a:noFill/>
            <a:ln w="9525">
              <a:noFill/>
              <a:miter lim="800000"/>
              <a:headEnd/>
              <a:tailEnd/>
            </a:ln>
          </p:spPr>
        </p:pic>
        <p:pic>
          <p:nvPicPr>
            <p:cNvPr id="142" name="Picture 67"/>
            <p:cNvPicPr>
              <a:picLocks noChangeAspect="1" noChangeArrowheads="1"/>
            </p:cNvPicPr>
            <p:nvPr/>
          </p:nvPicPr>
          <p:blipFill>
            <a:blip r:embed="rId67"/>
            <a:srcRect/>
            <a:stretch>
              <a:fillRect/>
            </a:stretch>
          </p:blipFill>
          <p:spPr bwMode="auto">
            <a:xfrm>
              <a:off x="5394325" y="5961063"/>
              <a:ext cx="1371600" cy="627062"/>
            </a:xfrm>
            <a:prstGeom prst="rect">
              <a:avLst/>
            </a:prstGeom>
            <a:noFill/>
            <a:ln w="9525">
              <a:noFill/>
              <a:miter lim="800000"/>
              <a:headEnd/>
              <a:tailEnd/>
            </a:ln>
          </p:spPr>
        </p:pic>
      </p:grpSp>
      <p:pic>
        <p:nvPicPr>
          <p:cNvPr id="146" name="Picture 145" descr="roffs-mm.gif"/>
          <p:cNvPicPr>
            <a:picLocks noChangeAspect="1"/>
          </p:cNvPicPr>
          <p:nvPr/>
        </p:nvPicPr>
        <p:blipFill>
          <a:blip r:embed="rId68"/>
          <a:stretch>
            <a:fillRect/>
          </a:stretch>
        </p:blipFill>
        <p:spPr>
          <a:xfrm>
            <a:off x="3429000" y="4343400"/>
            <a:ext cx="1181100" cy="212598"/>
          </a:xfrm>
          <a:prstGeom prst="rect">
            <a:avLst/>
          </a:prstGeom>
        </p:spPr>
      </p:pic>
      <p:grpSp>
        <p:nvGrpSpPr>
          <p:cNvPr id="145" name="Group 144"/>
          <p:cNvGrpSpPr/>
          <p:nvPr/>
        </p:nvGrpSpPr>
        <p:grpSpPr>
          <a:xfrm>
            <a:off x="0" y="990600"/>
            <a:ext cx="9144000" cy="5410200"/>
            <a:chOff x="0" y="990600"/>
            <a:chExt cx="9144000" cy="5410200"/>
          </a:xfrm>
        </p:grpSpPr>
        <p:sp>
          <p:nvSpPr>
            <p:cNvPr id="143" name="Rectangle 142"/>
            <p:cNvSpPr/>
            <p:nvPr/>
          </p:nvSpPr>
          <p:spPr>
            <a:xfrm>
              <a:off x="0" y="990600"/>
              <a:ext cx="9144000" cy="5410200"/>
            </a:xfrm>
            <a:prstGeom prst="rect">
              <a:avLst/>
            </a:prstGeom>
            <a:solidFill>
              <a:srgbClr val="000066">
                <a:alpha val="81000"/>
              </a:srgbClr>
            </a:solidFill>
            <a:ln w="3175"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TextBox 143"/>
            <p:cNvSpPr txBox="1"/>
            <p:nvPr/>
          </p:nvSpPr>
          <p:spPr>
            <a:xfrm>
              <a:off x="533400" y="1447800"/>
              <a:ext cx="3024836" cy="2677656"/>
            </a:xfrm>
            <a:prstGeom prst="rect">
              <a:avLst/>
            </a:prstGeom>
            <a:noFill/>
          </p:spPr>
          <p:txBody>
            <a:bodyPr wrap="none" rtlCol="0">
              <a:spAutoFit/>
            </a:bodyPr>
            <a:lstStyle/>
            <a:p>
              <a:r>
                <a:rPr lang="en-US" sz="2400" dirty="0" smtClean="0">
                  <a:solidFill>
                    <a:schemeClr val="bg1"/>
                  </a:solidFill>
                  <a:latin typeface="+mn-lt"/>
                </a:rPr>
                <a:t>Educational</a:t>
              </a:r>
            </a:p>
            <a:p>
              <a:r>
                <a:rPr lang="en-US" sz="2400" dirty="0" smtClean="0">
                  <a:solidFill>
                    <a:schemeClr val="bg1"/>
                  </a:solidFill>
                  <a:latin typeface="+mn-lt"/>
                </a:rPr>
                <a:t>Research</a:t>
              </a:r>
            </a:p>
            <a:p>
              <a:r>
                <a:rPr lang="en-US" sz="2400" dirty="0" smtClean="0">
                  <a:solidFill>
                    <a:schemeClr val="bg1"/>
                  </a:solidFill>
                  <a:latin typeface="+mn-lt"/>
                </a:rPr>
                <a:t>Operational</a:t>
              </a:r>
            </a:p>
            <a:p>
              <a:r>
                <a:rPr lang="en-US" sz="2400" dirty="0" smtClean="0">
                  <a:solidFill>
                    <a:schemeClr val="bg1"/>
                  </a:solidFill>
                  <a:latin typeface="+mn-lt"/>
                </a:rPr>
                <a:t>Shipping Companies</a:t>
              </a:r>
            </a:p>
            <a:p>
              <a:r>
                <a:rPr lang="en-US" sz="2400" dirty="0" smtClean="0">
                  <a:solidFill>
                    <a:schemeClr val="bg1"/>
                  </a:solidFill>
                  <a:latin typeface="+mn-lt"/>
                </a:rPr>
                <a:t>Fishing Companies</a:t>
              </a:r>
            </a:p>
            <a:p>
              <a:endParaRPr lang="en-US" sz="2400" dirty="0" smtClean="0">
                <a:solidFill>
                  <a:schemeClr val="bg1"/>
                </a:solidFill>
                <a:latin typeface="+mn-lt"/>
              </a:endParaRPr>
            </a:p>
            <a:p>
              <a:endParaRPr lang="en-US" sz="2400" dirty="0">
                <a:solidFill>
                  <a:schemeClr val="bg1"/>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16</a:t>
            </a:fld>
            <a:endParaRPr lang="en-US" dirty="0"/>
          </a:p>
        </p:txBody>
      </p:sp>
      <p:sp>
        <p:nvSpPr>
          <p:cNvPr id="6" name="TextBox 5"/>
          <p:cNvSpPr txBox="1"/>
          <p:nvPr/>
        </p:nvSpPr>
        <p:spPr>
          <a:xfrm>
            <a:off x="0" y="0"/>
            <a:ext cx="5898269" cy="954107"/>
          </a:xfrm>
          <a:prstGeom prst="rect">
            <a:avLst/>
          </a:prstGeom>
          <a:noFill/>
        </p:spPr>
        <p:txBody>
          <a:bodyPr wrap="none" rtlCol="0">
            <a:spAutoFit/>
          </a:bodyPr>
          <a:lstStyle/>
          <a:p>
            <a:r>
              <a:rPr lang="en-US" sz="2800" b="1" dirty="0" smtClean="0">
                <a:latin typeface="+mn-lt"/>
                <a:cs typeface="Cambria"/>
              </a:rPr>
              <a:t>Major Science </a:t>
            </a:r>
            <a:r>
              <a:rPr lang="en-US" sz="2800" b="1" dirty="0" smtClean="0">
                <a:latin typeface="+mn-lt"/>
                <a:cs typeface="Cambria"/>
              </a:rPr>
              <a:t>Accomplishments</a:t>
            </a:r>
            <a:r>
              <a:rPr lang="en-US" sz="2800" b="1" dirty="0" smtClean="0">
                <a:latin typeface="+mn-lt"/>
                <a:cs typeface="Cambria"/>
              </a:rPr>
              <a:t>:</a:t>
            </a:r>
          </a:p>
          <a:p>
            <a:r>
              <a:rPr lang="en-US" sz="2800" b="1" dirty="0" smtClean="0">
                <a:latin typeface="+mn-lt"/>
                <a:cs typeface="Cambria"/>
              </a:rPr>
              <a:t>MOC in the North Atlantic Ocean</a:t>
            </a:r>
          </a:p>
        </p:txBody>
      </p:sp>
      <p:pic>
        <p:nvPicPr>
          <p:cNvPr id="7" name="Picture 6" descr="figure_3_das_v1.pdf"/>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510" t="5424" r="9543" b="72684"/>
          <a:stretch/>
        </p:blipFill>
        <p:spPr>
          <a:xfrm>
            <a:off x="0" y="1447800"/>
            <a:ext cx="4326052" cy="1676400"/>
          </a:xfrm>
          <a:prstGeom prst="rect">
            <a:avLst/>
          </a:prstGeom>
        </p:spPr>
      </p:pic>
      <p:sp>
        <p:nvSpPr>
          <p:cNvPr id="20" name="TextBox 19"/>
          <p:cNvSpPr txBox="1"/>
          <p:nvPr/>
        </p:nvSpPr>
        <p:spPr>
          <a:xfrm>
            <a:off x="4419600" y="1219200"/>
            <a:ext cx="4421761" cy="5078314"/>
          </a:xfrm>
          <a:prstGeom prst="rect">
            <a:avLst/>
          </a:prstGeom>
          <a:noFill/>
        </p:spPr>
        <p:txBody>
          <a:bodyPr wrap="square" rtlCol="0">
            <a:spAutoFit/>
          </a:bodyPr>
          <a:lstStyle/>
          <a:p>
            <a:endParaRPr lang="en-US" dirty="0" smtClean="0">
              <a:latin typeface="+mn-lt"/>
              <a:cs typeface="Times New Roman"/>
            </a:endParaRPr>
          </a:p>
          <a:p>
            <a:pPr>
              <a:buFont typeface="Arial"/>
              <a:buChar char="•"/>
            </a:pPr>
            <a:r>
              <a:rPr lang="en-US" dirty="0" smtClean="0">
                <a:latin typeface="+mn-lt"/>
                <a:cs typeface="Times New Roman"/>
              </a:rPr>
              <a:t> During the first 8.5 years of the MOCHA-RAPID-WBTS array, a small, but statistically significant (at the 95% confidence limit) decline in the MOC volume transport was observed.</a:t>
            </a:r>
          </a:p>
          <a:p>
            <a:pPr>
              <a:buFont typeface="Arial"/>
              <a:buChar char="•"/>
            </a:pPr>
            <a:endParaRPr lang="en-US" dirty="0" smtClean="0">
              <a:latin typeface="+mn-lt"/>
              <a:cs typeface="Times New Roman"/>
            </a:endParaRPr>
          </a:p>
          <a:p>
            <a:pPr>
              <a:buFont typeface="Arial"/>
              <a:buChar char="•"/>
            </a:pPr>
            <a:r>
              <a:rPr lang="en-US" dirty="0" smtClean="0">
                <a:latin typeface="+mn-lt"/>
                <a:cs typeface="Times New Roman"/>
              </a:rPr>
              <a:t> The decrease </a:t>
            </a:r>
            <a:r>
              <a:rPr lang="en-US" dirty="0" smtClean="0">
                <a:latin typeface="+mn-lt"/>
                <a:cs typeface="Times New Roman"/>
              </a:rPr>
              <a:t>is due to the upper-ocean interior flow.  </a:t>
            </a:r>
          </a:p>
          <a:p>
            <a:pPr>
              <a:buFont typeface="Arial"/>
              <a:buChar char="•"/>
            </a:pPr>
            <a:endParaRPr lang="en-US" dirty="0" smtClean="0">
              <a:latin typeface="+mn-lt"/>
              <a:cs typeface="Times New Roman"/>
            </a:endParaRPr>
          </a:p>
          <a:p>
            <a:pPr>
              <a:buFont typeface="Arial"/>
              <a:buChar char="•"/>
            </a:pPr>
            <a:r>
              <a:rPr lang="en-US" dirty="0" smtClean="0">
                <a:latin typeface="+mn-lt"/>
                <a:cs typeface="Times New Roman"/>
              </a:rPr>
              <a:t> This trend clearly highlights the importance of maintaining long-term, continuous, time series of observations to understand these questions. </a:t>
            </a:r>
          </a:p>
          <a:p>
            <a:pPr>
              <a:buFont typeface="Arial"/>
              <a:buChar char="•"/>
            </a:pPr>
            <a:endParaRPr lang="en-US" dirty="0" smtClean="0">
              <a:latin typeface="+mn-lt"/>
              <a:cs typeface="Times New Roman"/>
            </a:endParaRPr>
          </a:p>
          <a:p>
            <a:pPr>
              <a:buFont typeface="Arial"/>
              <a:buChar char="•"/>
            </a:pPr>
            <a:r>
              <a:rPr lang="en-US" dirty="0" smtClean="0">
                <a:latin typeface="+mn-lt"/>
                <a:cs typeface="Times New Roman"/>
              </a:rPr>
              <a:t> Recent </a:t>
            </a:r>
            <a:r>
              <a:rPr lang="en-US" dirty="0" smtClean="0">
                <a:latin typeface="+mn-lt"/>
                <a:cs typeface="Times New Roman"/>
              </a:rPr>
              <a:t>results show </a:t>
            </a:r>
            <a:r>
              <a:rPr lang="en-US" dirty="0" smtClean="0">
                <a:latin typeface="+mn-lt"/>
                <a:cs typeface="Times New Roman"/>
              </a:rPr>
              <a:t>that the DWBC variability is much larger than the MOC variability.  </a:t>
            </a:r>
          </a:p>
        </p:txBody>
      </p:sp>
      <p:sp>
        <p:nvSpPr>
          <p:cNvPr id="18" name="TextBox 17"/>
          <p:cNvSpPr txBox="1"/>
          <p:nvPr/>
        </p:nvSpPr>
        <p:spPr>
          <a:xfrm>
            <a:off x="609600" y="6488668"/>
            <a:ext cx="3368543" cy="307777"/>
          </a:xfrm>
          <a:prstGeom prst="rect">
            <a:avLst/>
          </a:prstGeom>
          <a:noFill/>
        </p:spPr>
        <p:txBody>
          <a:bodyPr wrap="none" rtlCol="0">
            <a:spAutoFit/>
          </a:bodyPr>
          <a:lstStyle/>
          <a:p>
            <a:r>
              <a:rPr lang="en-US" sz="1400" dirty="0" err="1" smtClean="0">
                <a:solidFill>
                  <a:srgbClr val="FFFFFF"/>
                </a:solidFill>
                <a:latin typeface="+mn-lt"/>
              </a:rPr>
              <a:t>Smeed</a:t>
            </a:r>
            <a:r>
              <a:rPr lang="en-US" sz="1400" dirty="0" smtClean="0">
                <a:solidFill>
                  <a:srgbClr val="FFFFFF"/>
                </a:solidFill>
                <a:latin typeface="+mn-lt"/>
              </a:rPr>
              <a:t> et al., 2014; Meinen et al., 2013. </a:t>
            </a:r>
            <a:endParaRPr lang="en-US" sz="1400" dirty="0">
              <a:solidFill>
                <a:srgbClr val="FFFFFF"/>
              </a:solidFill>
              <a:latin typeface="+mn-lt"/>
            </a:endParaRPr>
          </a:p>
        </p:txBody>
      </p:sp>
      <p:pic>
        <p:nvPicPr>
          <p:cNvPr id="8" name="Picture 7" descr="DeepFlow_MOC_compare_color.jpg"/>
          <p:cNvPicPr>
            <a:picLocks noChangeAspect="1"/>
          </p:cNvPicPr>
          <p:nvPr/>
        </p:nvPicPr>
        <p:blipFill>
          <a:blip r:embed="rId4"/>
          <a:stretch>
            <a:fillRect/>
          </a:stretch>
        </p:blipFill>
        <p:spPr>
          <a:xfrm>
            <a:off x="381000" y="3429000"/>
            <a:ext cx="3550024" cy="2743200"/>
          </a:xfrm>
          <a:prstGeom prst="rect">
            <a:avLst/>
          </a:prstGeom>
        </p:spPr>
      </p:pic>
      <p:cxnSp>
        <p:nvCxnSpPr>
          <p:cNvPr id="10" name="Straight Arrow Connector 9"/>
          <p:cNvCxnSpPr/>
          <p:nvPr/>
        </p:nvCxnSpPr>
        <p:spPr>
          <a:xfrm>
            <a:off x="3429000" y="4800600"/>
            <a:ext cx="12954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17</a:t>
            </a:fld>
            <a:endParaRPr lang="en-US" dirty="0"/>
          </a:p>
        </p:txBody>
      </p:sp>
      <p:sp>
        <p:nvSpPr>
          <p:cNvPr id="6" name="TextBox 5"/>
          <p:cNvSpPr txBox="1"/>
          <p:nvPr/>
        </p:nvSpPr>
        <p:spPr>
          <a:xfrm>
            <a:off x="152400" y="0"/>
            <a:ext cx="5898269" cy="954107"/>
          </a:xfrm>
          <a:prstGeom prst="rect">
            <a:avLst/>
          </a:prstGeom>
          <a:noFill/>
        </p:spPr>
        <p:txBody>
          <a:bodyPr wrap="none" rtlCol="0">
            <a:spAutoFit/>
          </a:bodyPr>
          <a:lstStyle/>
          <a:p>
            <a:r>
              <a:rPr lang="en-US" sz="2800" b="1" dirty="0" smtClean="0">
                <a:latin typeface="+mn-lt"/>
                <a:cs typeface="Cambria"/>
              </a:rPr>
              <a:t>Major Science </a:t>
            </a:r>
            <a:r>
              <a:rPr lang="en-US" sz="2800" b="1" dirty="0" smtClean="0">
                <a:latin typeface="+mn-lt"/>
                <a:cs typeface="Cambria"/>
              </a:rPr>
              <a:t>Accomplishments:</a:t>
            </a:r>
          </a:p>
          <a:p>
            <a:r>
              <a:rPr lang="en-US" sz="2800" b="1" dirty="0" smtClean="0">
                <a:latin typeface="+mn-lt"/>
                <a:cs typeface="Cambria"/>
              </a:rPr>
              <a:t>Tropical Atlantic Variability</a:t>
            </a:r>
            <a:endParaRPr lang="en-US" sz="2800" b="1" dirty="0">
              <a:latin typeface="+mn-lt"/>
              <a:cs typeface="Cambria"/>
            </a:endParaRPr>
          </a:p>
        </p:txBody>
      </p:sp>
      <p:pic>
        <p:nvPicPr>
          <p:cNvPr id="9" name="Picture 8" descr="PNE_foltz.png"/>
          <p:cNvPicPr>
            <a:picLocks noChangeAspect="1"/>
          </p:cNvPicPr>
          <p:nvPr/>
        </p:nvPicPr>
        <p:blipFill>
          <a:blip r:embed="rId3"/>
          <a:stretch>
            <a:fillRect/>
          </a:stretch>
        </p:blipFill>
        <p:spPr>
          <a:xfrm>
            <a:off x="152400" y="1524000"/>
            <a:ext cx="4105820" cy="3886200"/>
          </a:xfrm>
          <a:prstGeom prst="rect">
            <a:avLst/>
          </a:prstGeom>
        </p:spPr>
      </p:pic>
      <p:sp>
        <p:nvSpPr>
          <p:cNvPr id="10" name="TextBox 9"/>
          <p:cNvSpPr txBox="1"/>
          <p:nvPr/>
        </p:nvSpPr>
        <p:spPr>
          <a:xfrm>
            <a:off x="4191000" y="1828800"/>
            <a:ext cx="4953000" cy="3416320"/>
          </a:xfrm>
          <a:prstGeom prst="rect">
            <a:avLst/>
          </a:prstGeom>
          <a:noFill/>
        </p:spPr>
        <p:txBody>
          <a:bodyPr wrap="square" rtlCol="0">
            <a:spAutoFit/>
          </a:bodyPr>
          <a:lstStyle/>
          <a:p>
            <a:pPr>
              <a:buFont typeface="Arial"/>
              <a:buChar char="•"/>
            </a:pPr>
            <a:r>
              <a:rPr lang="en-US" dirty="0" smtClean="0">
                <a:latin typeface="+mn-lt"/>
              </a:rPr>
              <a:t> A strong anomalous dipole of SST developed in the tropical Atlantic during the first half of 2009, peaking in April-May (top panel). </a:t>
            </a:r>
          </a:p>
          <a:p>
            <a:pPr>
              <a:buFont typeface="Arial"/>
              <a:buChar char="•"/>
            </a:pPr>
            <a:endParaRPr lang="en-US" dirty="0" smtClean="0">
              <a:latin typeface="+mn-lt"/>
            </a:endParaRPr>
          </a:p>
          <a:p>
            <a:pPr>
              <a:buFont typeface="Arial"/>
              <a:buChar char="•"/>
            </a:pPr>
            <a:r>
              <a:rPr lang="en-US" dirty="0" smtClean="0">
                <a:latin typeface="+mn-lt"/>
              </a:rPr>
              <a:t> The ITCZ was displaced southward, resulting in extreme flooding in Northeast Brazil during April and May (middle panel). </a:t>
            </a:r>
          </a:p>
          <a:p>
            <a:pPr>
              <a:buFont typeface="Arial"/>
              <a:buChar char="•"/>
            </a:pPr>
            <a:endParaRPr lang="en-US" dirty="0" smtClean="0">
              <a:latin typeface="+mn-lt"/>
            </a:endParaRPr>
          </a:p>
          <a:p>
            <a:pPr>
              <a:buFont typeface="Arial"/>
              <a:buChar char="•"/>
            </a:pPr>
            <a:r>
              <a:rPr lang="en-US" dirty="0" smtClean="0">
                <a:latin typeface="+mn-lt"/>
              </a:rPr>
              <a:t> Displacements of warm waters to the south coincide with a very weak Atlantic hurricane season.</a:t>
            </a:r>
            <a:br>
              <a:rPr lang="en-US" dirty="0" smtClean="0">
                <a:latin typeface="+mn-lt"/>
              </a:rPr>
            </a:br>
            <a:endParaRPr lang="en-US" dirty="0">
              <a:latin typeface="+mn-lt"/>
            </a:endParaRPr>
          </a:p>
        </p:txBody>
      </p:sp>
      <p:sp>
        <p:nvSpPr>
          <p:cNvPr id="7" name="TextBox 6"/>
          <p:cNvSpPr txBox="1"/>
          <p:nvPr/>
        </p:nvSpPr>
        <p:spPr>
          <a:xfrm>
            <a:off x="609600" y="6477000"/>
            <a:ext cx="1462109" cy="307777"/>
          </a:xfrm>
          <a:prstGeom prst="rect">
            <a:avLst/>
          </a:prstGeom>
          <a:noFill/>
        </p:spPr>
        <p:txBody>
          <a:bodyPr wrap="none" rtlCol="0">
            <a:spAutoFit/>
          </a:bodyPr>
          <a:lstStyle/>
          <a:p>
            <a:r>
              <a:rPr lang="en-US" sz="1400" dirty="0" smtClean="0">
                <a:solidFill>
                  <a:srgbClr val="FFFFFF"/>
                </a:solidFill>
                <a:latin typeface="+mn-lt"/>
              </a:rPr>
              <a:t>Foltz et al, 2012</a:t>
            </a:r>
            <a:endParaRPr lang="en-US" sz="1400" dirty="0">
              <a:solidFill>
                <a:srgbClr val="FFFFFF"/>
              </a:solidFill>
              <a:latin typeface="+mn-lt"/>
            </a:endParaRPr>
          </a:p>
        </p:txBody>
      </p:sp>
      <p:sp>
        <p:nvSpPr>
          <p:cNvPr id="8" name="TextBox 7"/>
          <p:cNvSpPr txBox="1"/>
          <p:nvPr/>
        </p:nvSpPr>
        <p:spPr>
          <a:xfrm>
            <a:off x="4800600" y="5715000"/>
            <a:ext cx="4038600" cy="369332"/>
          </a:xfrm>
          <a:prstGeom prst="rect">
            <a:avLst/>
          </a:prstGeom>
          <a:solidFill>
            <a:srgbClr val="A6A6A6"/>
          </a:solidFill>
        </p:spPr>
        <p:txBody>
          <a:bodyPr wrap="square" rtlCol="0">
            <a:spAutoFit/>
          </a:bodyPr>
          <a:lstStyle/>
          <a:p>
            <a:r>
              <a:rPr lang="en-US" dirty="0" smtClean="0">
                <a:latin typeface="+mn-lt"/>
              </a:rPr>
              <a:t>Please</a:t>
            </a:r>
            <a:r>
              <a:rPr lang="en-US" dirty="0" smtClean="0">
                <a:latin typeface="+mn-lt"/>
              </a:rPr>
              <a:t> </a:t>
            </a:r>
            <a:r>
              <a:rPr lang="en-US" dirty="0" smtClean="0">
                <a:latin typeface="+mn-lt"/>
              </a:rPr>
              <a:t>see poster by Foltz and Wang</a:t>
            </a:r>
            <a:endParaRPr lang="en-US"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18</a:t>
            </a:fld>
            <a:endParaRPr lang="en-US" dirty="0"/>
          </a:p>
        </p:txBody>
      </p:sp>
      <p:sp>
        <p:nvSpPr>
          <p:cNvPr id="6" name="TextBox 5"/>
          <p:cNvSpPr txBox="1"/>
          <p:nvPr/>
        </p:nvSpPr>
        <p:spPr>
          <a:xfrm>
            <a:off x="76200" y="0"/>
            <a:ext cx="5778695" cy="954107"/>
          </a:xfrm>
          <a:prstGeom prst="rect">
            <a:avLst/>
          </a:prstGeom>
          <a:noFill/>
        </p:spPr>
        <p:txBody>
          <a:bodyPr wrap="none" rtlCol="0">
            <a:spAutoFit/>
          </a:bodyPr>
          <a:lstStyle/>
          <a:p>
            <a:r>
              <a:rPr lang="en-US" sz="2800" b="1" dirty="0" smtClean="0">
                <a:latin typeface="+mn-lt"/>
                <a:cs typeface="Cambria"/>
              </a:rPr>
              <a:t>Major Science </a:t>
            </a:r>
            <a:r>
              <a:rPr lang="en-US" sz="2800" b="1" dirty="0" smtClean="0">
                <a:latin typeface="+mn-lt"/>
                <a:cs typeface="Cambria"/>
              </a:rPr>
              <a:t>Accomplishments</a:t>
            </a:r>
          </a:p>
          <a:p>
            <a:r>
              <a:rPr lang="en-US" sz="2800" b="1" dirty="0" smtClean="0">
                <a:latin typeface="+mn-lt"/>
                <a:cs typeface="Cambria"/>
              </a:rPr>
              <a:t>MOC in the South Atlantic Ocean</a:t>
            </a:r>
            <a:endParaRPr lang="en-US" sz="2800" b="1" dirty="0">
              <a:latin typeface="+mn-lt"/>
              <a:cs typeface="Cambria"/>
            </a:endParaRPr>
          </a:p>
        </p:txBody>
      </p:sp>
      <p:sp>
        <p:nvSpPr>
          <p:cNvPr id="8" name="TextBox 7"/>
          <p:cNvSpPr txBox="1"/>
          <p:nvPr/>
        </p:nvSpPr>
        <p:spPr>
          <a:xfrm>
            <a:off x="3733800" y="1219200"/>
            <a:ext cx="5410200" cy="5078314"/>
          </a:xfrm>
          <a:prstGeom prst="rect">
            <a:avLst/>
          </a:prstGeom>
          <a:noFill/>
        </p:spPr>
        <p:txBody>
          <a:bodyPr wrap="square" rtlCol="0">
            <a:spAutoFit/>
          </a:bodyPr>
          <a:lstStyle/>
          <a:p>
            <a:pPr>
              <a:buFont typeface="Arial"/>
              <a:buChar char="•"/>
            </a:pPr>
            <a:r>
              <a:rPr lang="en-US" dirty="0" smtClean="0">
                <a:latin typeface="+mn-lt"/>
              </a:rPr>
              <a:t> Combined analysis of a suite of in situ, satellite, and numerical models outputs for South Atlantic MOC/MHT/</a:t>
            </a:r>
            <a:r>
              <a:rPr lang="en-US" dirty="0" err="1" smtClean="0">
                <a:latin typeface="+mn-lt"/>
              </a:rPr>
              <a:t>Mov</a:t>
            </a:r>
            <a:r>
              <a:rPr lang="en-US" dirty="0" smtClean="0">
                <a:latin typeface="+mn-lt"/>
              </a:rPr>
              <a:t> studies.</a:t>
            </a:r>
          </a:p>
          <a:p>
            <a:pPr>
              <a:buFont typeface="Arial"/>
              <a:buChar char="•"/>
            </a:pPr>
            <a:endParaRPr lang="en-US" dirty="0" smtClean="0">
              <a:latin typeface="+mn-lt"/>
            </a:endParaRPr>
          </a:p>
          <a:p>
            <a:pPr>
              <a:buFont typeface="Arial"/>
              <a:buChar char="•"/>
            </a:pPr>
            <a:r>
              <a:rPr lang="en-US" dirty="0" smtClean="0">
                <a:latin typeface="+mn-lt"/>
              </a:rPr>
              <a:t> Identify and assess contributions from ocean interior and boundary currents and their temporal variations.</a:t>
            </a:r>
          </a:p>
          <a:p>
            <a:pPr>
              <a:buFont typeface="Arial"/>
              <a:buChar char="•"/>
            </a:pPr>
            <a:endParaRPr lang="en-US" dirty="0" smtClean="0">
              <a:latin typeface="+mn-lt"/>
            </a:endParaRPr>
          </a:p>
          <a:p>
            <a:pPr>
              <a:buFont typeface="Arial"/>
              <a:buChar char="•"/>
            </a:pPr>
            <a:r>
              <a:rPr lang="en-US" dirty="0" smtClean="0">
                <a:latin typeface="+mn-lt"/>
              </a:rPr>
              <a:t> Significant seasonal cycles were identified from in situ observations, in which geostrophic and Ekman components are not in phase.</a:t>
            </a:r>
          </a:p>
          <a:p>
            <a:pPr>
              <a:buFont typeface="Arial"/>
              <a:buChar char="•"/>
            </a:pPr>
            <a:endParaRPr lang="en-US" dirty="0" smtClean="0">
              <a:latin typeface="+mn-lt"/>
            </a:endParaRPr>
          </a:p>
          <a:p>
            <a:pPr>
              <a:buFont typeface="Arial"/>
              <a:buChar char="•"/>
            </a:pPr>
            <a:r>
              <a:rPr lang="en-US" dirty="0" smtClean="0">
                <a:latin typeface="+mn-lt"/>
              </a:rPr>
              <a:t> Before 2006 geostrophic transport controlled interannual variability.  After 2006, Ekman transport controlled this variability.</a:t>
            </a:r>
          </a:p>
          <a:p>
            <a:pPr>
              <a:buFont typeface="Arial"/>
              <a:buChar char="•"/>
            </a:pPr>
            <a:endParaRPr lang="en-US" dirty="0" smtClean="0">
              <a:latin typeface="+mn-lt"/>
            </a:endParaRPr>
          </a:p>
          <a:p>
            <a:pPr>
              <a:buFont typeface="Arial"/>
              <a:buChar char="•"/>
            </a:pPr>
            <a:r>
              <a:rPr lang="en-US" dirty="0" smtClean="0">
                <a:latin typeface="+mn-lt"/>
              </a:rPr>
              <a:t> Assess if climate models reproduce observational results.</a:t>
            </a:r>
          </a:p>
        </p:txBody>
      </p:sp>
      <p:pic>
        <p:nvPicPr>
          <p:cNvPr id="10" name="Picture 9" descr="mht_alt_xbt_ax18_full.png"/>
          <p:cNvPicPr>
            <a:picLocks noChangeAspect="1"/>
          </p:cNvPicPr>
          <p:nvPr/>
        </p:nvPicPr>
        <p:blipFill>
          <a:blip r:embed="rId3"/>
          <a:stretch>
            <a:fillRect/>
          </a:stretch>
        </p:blipFill>
        <p:spPr>
          <a:xfrm>
            <a:off x="228600" y="1752600"/>
            <a:ext cx="3352800" cy="1295400"/>
          </a:xfrm>
          <a:prstGeom prst="rect">
            <a:avLst/>
          </a:prstGeom>
        </p:spPr>
      </p:pic>
      <p:pic>
        <p:nvPicPr>
          <p:cNvPr id="11" name="Picture 10" descr="moc_cicle_comp_35S.png"/>
          <p:cNvPicPr>
            <a:picLocks noChangeAspect="1"/>
          </p:cNvPicPr>
          <p:nvPr/>
        </p:nvPicPr>
        <p:blipFill>
          <a:blip r:embed="rId4"/>
          <a:stretch>
            <a:fillRect/>
          </a:stretch>
        </p:blipFill>
        <p:spPr>
          <a:xfrm>
            <a:off x="228600" y="3581400"/>
            <a:ext cx="3143722" cy="1828800"/>
          </a:xfrm>
          <a:prstGeom prst="rect">
            <a:avLst/>
          </a:prstGeom>
        </p:spPr>
      </p:pic>
      <p:sp>
        <p:nvSpPr>
          <p:cNvPr id="9" name="TextBox 8"/>
          <p:cNvSpPr txBox="1"/>
          <p:nvPr/>
        </p:nvSpPr>
        <p:spPr>
          <a:xfrm>
            <a:off x="533400" y="6477000"/>
            <a:ext cx="2919614" cy="307777"/>
          </a:xfrm>
          <a:prstGeom prst="rect">
            <a:avLst/>
          </a:prstGeom>
          <a:noFill/>
        </p:spPr>
        <p:txBody>
          <a:bodyPr wrap="none" rtlCol="0">
            <a:spAutoFit/>
          </a:bodyPr>
          <a:lstStyle/>
          <a:p>
            <a:r>
              <a:rPr lang="en-US" sz="1400" dirty="0" smtClean="0">
                <a:solidFill>
                  <a:schemeClr val="bg1"/>
                </a:solidFill>
                <a:latin typeface="+mn-lt"/>
              </a:rPr>
              <a:t>Dong et al, </a:t>
            </a:r>
            <a:r>
              <a:rPr lang="en-US" sz="1400" dirty="0" smtClean="0">
                <a:solidFill>
                  <a:schemeClr val="bg1"/>
                </a:solidFill>
                <a:latin typeface="+mn-lt"/>
              </a:rPr>
              <a:t>2009; </a:t>
            </a:r>
            <a:r>
              <a:rPr lang="en-US" sz="1400" dirty="0" smtClean="0">
                <a:solidFill>
                  <a:schemeClr val="bg1"/>
                </a:solidFill>
                <a:latin typeface="+mn-lt"/>
              </a:rPr>
              <a:t>Dong et al, 2014</a:t>
            </a:r>
            <a:endParaRPr lang="en-US" sz="1400" dirty="0">
              <a:solidFill>
                <a:schemeClr val="bg1"/>
              </a:solidFill>
              <a:latin typeface="+mn-lt"/>
            </a:endParaRPr>
          </a:p>
        </p:txBody>
      </p:sp>
      <p:sp>
        <p:nvSpPr>
          <p:cNvPr id="12" name="TextBox 11"/>
          <p:cNvSpPr txBox="1"/>
          <p:nvPr/>
        </p:nvSpPr>
        <p:spPr>
          <a:xfrm>
            <a:off x="152400" y="5562600"/>
            <a:ext cx="3429000" cy="584776"/>
          </a:xfrm>
          <a:prstGeom prst="rect">
            <a:avLst/>
          </a:prstGeom>
          <a:solidFill>
            <a:srgbClr val="A6A6A6"/>
          </a:solidFill>
        </p:spPr>
        <p:txBody>
          <a:bodyPr wrap="square" rtlCol="0">
            <a:spAutoFit/>
          </a:bodyPr>
          <a:lstStyle/>
          <a:p>
            <a:r>
              <a:rPr lang="en-US" sz="1600" dirty="0" smtClean="0">
                <a:latin typeface="+mn-lt"/>
              </a:rPr>
              <a:t>Please</a:t>
            </a:r>
            <a:r>
              <a:rPr lang="en-US" sz="1600" dirty="0" smtClean="0">
                <a:latin typeface="+mn-lt"/>
              </a:rPr>
              <a:t> </a:t>
            </a:r>
            <a:r>
              <a:rPr lang="en-US" sz="1600" dirty="0" smtClean="0">
                <a:latin typeface="+mn-lt"/>
              </a:rPr>
              <a:t>see poster by Perez and Dong. </a:t>
            </a:r>
            <a:endParaRPr lang="en-US" sz="1600" dirty="0">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19</a:t>
            </a:fld>
            <a:endParaRPr lang="en-US" dirty="0"/>
          </a:p>
        </p:txBody>
      </p:sp>
      <p:sp>
        <p:nvSpPr>
          <p:cNvPr id="6" name="TextBox 5"/>
          <p:cNvSpPr txBox="1"/>
          <p:nvPr/>
        </p:nvSpPr>
        <p:spPr>
          <a:xfrm>
            <a:off x="0" y="0"/>
            <a:ext cx="5778695" cy="954107"/>
          </a:xfrm>
          <a:prstGeom prst="rect">
            <a:avLst/>
          </a:prstGeom>
          <a:noFill/>
        </p:spPr>
        <p:txBody>
          <a:bodyPr wrap="none" rtlCol="0">
            <a:spAutoFit/>
          </a:bodyPr>
          <a:lstStyle/>
          <a:p>
            <a:r>
              <a:rPr lang="en-US" sz="2800" b="1" dirty="0" smtClean="0">
                <a:latin typeface="+mn-lt"/>
                <a:cs typeface="Cambria"/>
              </a:rPr>
              <a:t>Major Science </a:t>
            </a:r>
            <a:r>
              <a:rPr lang="en-US" sz="2800" b="1" dirty="0" smtClean="0">
                <a:latin typeface="+mn-lt"/>
                <a:cs typeface="Cambria"/>
              </a:rPr>
              <a:t>Accomplishments</a:t>
            </a:r>
          </a:p>
          <a:p>
            <a:r>
              <a:rPr lang="en-US" sz="2800" b="1" dirty="0" smtClean="0">
                <a:latin typeface="+mn-lt"/>
                <a:cs typeface="Cambria"/>
              </a:rPr>
              <a:t>US Tornado Activity</a:t>
            </a:r>
            <a:endParaRPr lang="en-US" sz="2800" b="1" dirty="0">
              <a:latin typeface="+mn-lt"/>
              <a:cs typeface="Cambria"/>
            </a:endParaRPr>
          </a:p>
        </p:txBody>
      </p:sp>
      <p:pic>
        <p:nvPicPr>
          <p:cNvPr id="7" name="Picture 6"/>
          <p:cNvPicPr>
            <a:picLocks noChangeAspect="1"/>
          </p:cNvPicPr>
          <p:nvPr/>
        </p:nvPicPr>
        <p:blipFill>
          <a:blip r:embed="rId3"/>
          <a:srcRect b="30434"/>
          <a:stretch>
            <a:fillRect/>
          </a:stretch>
        </p:blipFill>
        <p:spPr>
          <a:xfrm>
            <a:off x="228600" y="1219200"/>
            <a:ext cx="3429000" cy="4467683"/>
          </a:xfrm>
          <a:prstGeom prst="rect">
            <a:avLst/>
          </a:prstGeom>
        </p:spPr>
      </p:pic>
      <p:sp>
        <p:nvSpPr>
          <p:cNvPr id="8" name="TextBox 7"/>
          <p:cNvSpPr txBox="1"/>
          <p:nvPr/>
        </p:nvSpPr>
        <p:spPr>
          <a:xfrm>
            <a:off x="3962400" y="1295400"/>
            <a:ext cx="4724400" cy="4678205"/>
          </a:xfrm>
          <a:prstGeom prst="rect">
            <a:avLst/>
          </a:prstGeom>
          <a:noFill/>
        </p:spPr>
        <p:txBody>
          <a:bodyPr wrap="square" rtlCol="0">
            <a:spAutoFit/>
          </a:bodyPr>
          <a:lstStyle/>
          <a:p>
            <a:pPr>
              <a:buFont typeface="Arial"/>
              <a:buChar char="•"/>
            </a:pPr>
            <a:r>
              <a:rPr lang="en-US" dirty="0" smtClean="0">
                <a:latin typeface="+mn-lt"/>
              </a:rPr>
              <a:t> Of the top ten extreme outbreak years during 1950-2010, seven years including the top three are identified with a strongly positive phase Trans-Niño (top figure)</a:t>
            </a:r>
          </a:p>
          <a:p>
            <a:pPr>
              <a:buFont typeface="Arial"/>
              <a:buChar char="•"/>
            </a:pPr>
            <a:endParaRPr lang="en-US" dirty="0" smtClean="0">
              <a:latin typeface="+mn-lt"/>
            </a:endParaRPr>
          </a:p>
          <a:p>
            <a:pPr>
              <a:buFont typeface="Arial"/>
              <a:buChar char="•"/>
            </a:pPr>
            <a:r>
              <a:rPr lang="en-US" dirty="0" smtClean="0">
                <a:latin typeface="+mn-lt"/>
              </a:rPr>
              <a:t> The number of intense tornadoes in April - May is nearly doubled during the top ten positive Trans-Niño years compared to those during ten neutral years (top, increased tornado activity during positive Trans-Nino years; bottom, normal tornado activity during neutral Trans-Nino years).</a:t>
            </a:r>
          </a:p>
          <a:p>
            <a:endParaRPr lang="en-US" dirty="0" smtClean="0">
              <a:latin typeface="+mn-lt"/>
            </a:endParaRPr>
          </a:p>
          <a:p>
            <a:r>
              <a:rPr lang="en-US" sz="1600" i="1" dirty="0" smtClean="0">
                <a:latin typeface="+mn-lt"/>
              </a:rPr>
              <a:t>Trans-Niño represents the evolution of tropical Pacific sea surface temperatures (SSTs) during the onset or decay phase of the El Niño-Southern Oscillation. </a:t>
            </a:r>
            <a:endParaRPr lang="en-US" sz="1600" i="1" dirty="0">
              <a:latin typeface="+mn-lt"/>
            </a:endParaRPr>
          </a:p>
        </p:txBody>
      </p:sp>
      <p:sp>
        <p:nvSpPr>
          <p:cNvPr id="9" name="TextBox 8"/>
          <p:cNvSpPr txBox="1"/>
          <p:nvPr/>
        </p:nvSpPr>
        <p:spPr>
          <a:xfrm>
            <a:off x="533400" y="6474023"/>
            <a:ext cx="1372604" cy="307777"/>
          </a:xfrm>
          <a:prstGeom prst="rect">
            <a:avLst/>
          </a:prstGeom>
          <a:noFill/>
        </p:spPr>
        <p:txBody>
          <a:bodyPr wrap="none" rtlCol="0">
            <a:spAutoFit/>
          </a:bodyPr>
          <a:lstStyle/>
          <a:p>
            <a:r>
              <a:rPr lang="en-US" sz="1400" dirty="0" smtClean="0">
                <a:solidFill>
                  <a:srgbClr val="FFFFFF"/>
                </a:solidFill>
                <a:latin typeface="+mn-lt"/>
              </a:rPr>
              <a:t>Lee et al, 2013</a:t>
            </a:r>
            <a:endParaRPr lang="en-US" sz="1400" dirty="0">
              <a:solidFill>
                <a:srgbClr val="FFFFFF"/>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2</a:t>
            </a:fld>
            <a:endParaRPr lang="en-US" dirty="0"/>
          </a:p>
        </p:txBody>
      </p:sp>
      <p:sp>
        <p:nvSpPr>
          <p:cNvPr id="8" name="TextBox 7"/>
          <p:cNvSpPr txBox="1"/>
          <p:nvPr/>
        </p:nvSpPr>
        <p:spPr>
          <a:xfrm>
            <a:off x="152400" y="152400"/>
            <a:ext cx="7996049" cy="707886"/>
          </a:xfrm>
          <a:prstGeom prst="rect">
            <a:avLst/>
          </a:prstGeom>
          <a:noFill/>
        </p:spPr>
        <p:txBody>
          <a:bodyPr wrap="none" rtlCol="0">
            <a:spAutoFit/>
          </a:bodyPr>
          <a:lstStyle/>
          <a:p>
            <a:r>
              <a:rPr lang="en-US" sz="4000" b="1" dirty="0" smtClean="0">
                <a:latin typeface="+mn-lt"/>
                <a:cs typeface="Cambria"/>
              </a:rPr>
              <a:t>PHOD Major Science Objectives</a:t>
            </a:r>
            <a:endParaRPr lang="en-US" sz="4000" b="1" dirty="0">
              <a:latin typeface="+mn-lt"/>
              <a:cs typeface="Cambria"/>
            </a:endParaRPr>
          </a:p>
        </p:txBody>
      </p:sp>
      <p:sp>
        <p:nvSpPr>
          <p:cNvPr id="9" name="TextBox 8"/>
          <p:cNvSpPr txBox="1"/>
          <p:nvPr/>
        </p:nvSpPr>
        <p:spPr>
          <a:xfrm>
            <a:off x="0" y="990600"/>
            <a:ext cx="9144000" cy="5632311"/>
          </a:xfrm>
          <a:prstGeom prst="rect">
            <a:avLst/>
          </a:prstGeom>
          <a:noFill/>
        </p:spPr>
        <p:txBody>
          <a:bodyPr wrap="square" rtlCol="0">
            <a:spAutoFit/>
          </a:bodyPr>
          <a:lstStyle/>
          <a:p>
            <a:pPr>
              <a:buFont typeface="Arial"/>
              <a:buChar char="•"/>
            </a:pPr>
            <a:r>
              <a:rPr lang="en-US" sz="2000" dirty="0" smtClean="0">
                <a:latin typeface="+mn-lt"/>
                <a:cs typeface="Cambria"/>
              </a:rPr>
              <a:t> Assessment of the state of the ocean, with emphasis on the Atlantic Meridional Overturning Circulation and variability of key ocean currents;</a:t>
            </a:r>
          </a:p>
          <a:p>
            <a:pPr>
              <a:buFont typeface="Arial"/>
              <a:buChar char="•"/>
            </a:pPr>
            <a:endParaRPr lang="en-US" sz="2000" dirty="0" smtClean="0">
              <a:latin typeface="+mn-lt"/>
              <a:cs typeface="Cambria"/>
            </a:endParaRPr>
          </a:p>
          <a:p>
            <a:pPr>
              <a:buFont typeface="Arial"/>
              <a:buChar char="•"/>
            </a:pPr>
            <a:r>
              <a:rPr lang="en-US" sz="2000" dirty="0" smtClean="0">
                <a:latin typeface="+mn-lt"/>
                <a:cs typeface="Cambria"/>
              </a:rPr>
              <a:t> Evaluation of processes that drive Tropical Atlantic climate variability;</a:t>
            </a:r>
          </a:p>
          <a:p>
            <a:pPr>
              <a:buFont typeface="Arial"/>
              <a:buChar char="•"/>
            </a:pPr>
            <a:endParaRPr lang="en-US" sz="2000" dirty="0" smtClean="0">
              <a:latin typeface="+mn-lt"/>
              <a:cs typeface="Cambria"/>
            </a:endParaRPr>
          </a:p>
          <a:p>
            <a:pPr>
              <a:buFont typeface="Arial"/>
              <a:buChar char="•"/>
            </a:pPr>
            <a:r>
              <a:rPr lang="en-US" sz="2000" dirty="0" smtClean="0">
                <a:latin typeface="+mn-lt"/>
                <a:cs typeface="Cambria"/>
              </a:rPr>
              <a:t> Use of data and analysis to assess uncertainties of climate models and what cause them, with the goal to improve predictability;</a:t>
            </a:r>
          </a:p>
          <a:p>
            <a:pPr>
              <a:buFont typeface="Arial"/>
              <a:buChar char="•"/>
            </a:pPr>
            <a:endParaRPr lang="en-US" sz="2000" dirty="0" smtClean="0">
              <a:latin typeface="+mn-lt"/>
              <a:cs typeface="Cambria"/>
            </a:endParaRPr>
          </a:p>
          <a:p>
            <a:pPr>
              <a:buFont typeface="Arial"/>
              <a:buChar char="•"/>
            </a:pPr>
            <a:r>
              <a:rPr lang="en-US" sz="2000" dirty="0" smtClean="0">
                <a:latin typeface="+mn-lt"/>
                <a:cs typeface="Cambria"/>
              </a:rPr>
              <a:t> Evaluation of the effect of the ocean on extreme weather events (tornados, hurricanes, droughts, etc); </a:t>
            </a:r>
          </a:p>
          <a:p>
            <a:pPr>
              <a:buFont typeface="Arial"/>
              <a:buChar char="•"/>
            </a:pPr>
            <a:endParaRPr lang="en-US" sz="2000" dirty="0" smtClean="0">
              <a:latin typeface="+mn-lt"/>
              <a:cs typeface="Cambria"/>
            </a:endParaRPr>
          </a:p>
          <a:p>
            <a:pPr>
              <a:buFont typeface="Arial"/>
              <a:buChar char="•"/>
            </a:pPr>
            <a:r>
              <a:rPr lang="en-US" sz="2000" dirty="0" smtClean="0">
                <a:latin typeface="+mn-lt"/>
                <a:cs typeface="Cambria"/>
              </a:rPr>
              <a:t> Evaluation and design of ocean observing systems (OSE and OSSE); </a:t>
            </a:r>
          </a:p>
          <a:p>
            <a:pPr>
              <a:buFont typeface="Arial"/>
              <a:buChar char="•"/>
            </a:pPr>
            <a:endParaRPr lang="en-US" sz="2000" dirty="0" smtClean="0">
              <a:latin typeface="+mn-lt"/>
              <a:cs typeface="Cambria"/>
            </a:endParaRPr>
          </a:p>
          <a:p>
            <a:pPr>
              <a:buFont typeface="Arial"/>
              <a:buChar char="•"/>
            </a:pPr>
            <a:r>
              <a:rPr lang="en-US" sz="2000" dirty="0" smtClean="0">
                <a:latin typeface="+mn-lt"/>
                <a:cs typeface="Cambria"/>
              </a:rPr>
              <a:t> Assessment of the link between climate signals and changes in ecosystems; </a:t>
            </a:r>
          </a:p>
          <a:p>
            <a:pPr>
              <a:buFont typeface="Arial"/>
              <a:buChar char="•"/>
            </a:pPr>
            <a:endParaRPr lang="en-US" sz="2000" dirty="0" smtClean="0">
              <a:latin typeface="+mn-lt"/>
              <a:cs typeface="Cambria"/>
            </a:endParaRPr>
          </a:p>
          <a:p>
            <a:pPr>
              <a:buFont typeface="Arial"/>
              <a:buChar char="•"/>
            </a:pPr>
            <a:r>
              <a:rPr lang="en-US" sz="2000" dirty="0" smtClean="0">
                <a:latin typeface="+mn-lt"/>
                <a:cs typeface="Cambria"/>
              </a:rPr>
              <a:t> Development of new technology in support of climate, extreme weather, and ecosystem studies. </a:t>
            </a:r>
          </a:p>
          <a:p>
            <a:pPr>
              <a:buFont typeface="Arial"/>
              <a:buChar char="•"/>
            </a:pPr>
            <a:endParaRPr lang="en-US" sz="2000" dirty="0" smtClean="0">
              <a:latin typeface="+mn-lt"/>
              <a:cs typeface="Cambri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20</a:t>
            </a:fld>
            <a:endParaRPr lang="en-US" dirty="0"/>
          </a:p>
        </p:txBody>
      </p:sp>
      <p:sp>
        <p:nvSpPr>
          <p:cNvPr id="6" name="TextBox 5"/>
          <p:cNvSpPr txBox="1"/>
          <p:nvPr/>
        </p:nvSpPr>
        <p:spPr>
          <a:xfrm>
            <a:off x="0" y="0"/>
            <a:ext cx="5898269" cy="954107"/>
          </a:xfrm>
          <a:prstGeom prst="rect">
            <a:avLst/>
          </a:prstGeom>
          <a:noFill/>
        </p:spPr>
        <p:txBody>
          <a:bodyPr wrap="none" rtlCol="0">
            <a:spAutoFit/>
          </a:bodyPr>
          <a:lstStyle/>
          <a:p>
            <a:r>
              <a:rPr lang="en-US" sz="2800" b="1" dirty="0" smtClean="0">
                <a:latin typeface="+mn-lt"/>
                <a:cs typeface="Cambria"/>
              </a:rPr>
              <a:t>Major Science </a:t>
            </a:r>
            <a:r>
              <a:rPr lang="en-US" sz="2800" b="1" dirty="0" smtClean="0">
                <a:latin typeface="+mn-lt"/>
                <a:cs typeface="Cambria"/>
              </a:rPr>
              <a:t>Accomplishments:</a:t>
            </a:r>
          </a:p>
          <a:p>
            <a:r>
              <a:rPr lang="en-US" sz="2800" b="1" dirty="0" smtClean="0">
                <a:latin typeface="+mn-lt"/>
                <a:cs typeface="Cambria"/>
              </a:rPr>
              <a:t>Fisheries Oceanography</a:t>
            </a:r>
            <a:endParaRPr lang="en-US" sz="2800" b="1" dirty="0">
              <a:latin typeface="+mn-lt"/>
              <a:cs typeface="Cambria"/>
            </a:endParaRPr>
          </a:p>
        </p:txBody>
      </p:sp>
      <p:sp>
        <p:nvSpPr>
          <p:cNvPr id="9" name="TextBox 8"/>
          <p:cNvSpPr txBox="1"/>
          <p:nvPr/>
        </p:nvSpPr>
        <p:spPr>
          <a:xfrm>
            <a:off x="533400" y="6474023"/>
            <a:ext cx="4506600" cy="307777"/>
          </a:xfrm>
          <a:prstGeom prst="rect">
            <a:avLst/>
          </a:prstGeom>
          <a:noFill/>
        </p:spPr>
        <p:txBody>
          <a:bodyPr wrap="none" rtlCol="0">
            <a:spAutoFit/>
          </a:bodyPr>
          <a:lstStyle/>
          <a:p>
            <a:r>
              <a:rPr lang="en-US" sz="1400" dirty="0" smtClean="0">
                <a:solidFill>
                  <a:srgbClr val="FFFFFF"/>
                </a:solidFill>
                <a:latin typeface="+mn-lt"/>
              </a:rPr>
              <a:t>Liu et al, 2012;  Muhling et al., </a:t>
            </a:r>
            <a:r>
              <a:rPr lang="en-US" sz="1400" dirty="0" smtClean="0">
                <a:solidFill>
                  <a:srgbClr val="FFFFFF"/>
                </a:solidFill>
                <a:latin typeface="+mn-lt"/>
              </a:rPr>
              <a:t>2011; </a:t>
            </a:r>
            <a:r>
              <a:rPr lang="en-US" sz="1400" dirty="0" smtClean="0">
                <a:solidFill>
                  <a:srgbClr val="FFFFFF"/>
                </a:solidFill>
                <a:latin typeface="+mn-lt"/>
              </a:rPr>
              <a:t>Lindo et al., 2013</a:t>
            </a:r>
            <a:endParaRPr lang="en-US" sz="1400" dirty="0">
              <a:solidFill>
                <a:srgbClr val="FFFFFF"/>
              </a:solidFill>
              <a:latin typeface="+mn-lt"/>
            </a:endParaRPr>
          </a:p>
        </p:txBody>
      </p:sp>
      <p:sp>
        <p:nvSpPr>
          <p:cNvPr id="12" name="TextBox 11"/>
          <p:cNvSpPr txBox="1"/>
          <p:nvPr/>
        </p:nvSpPr>
        <p:spPr>
          <a:xfrm>
            <a:off x="0" y="1120676"/>
            <a:ext cx="6477000" cy="4801314"/>
          </a:xfrm>
          <a:prstGeom prst="rect">
            <a:avLst/>
          </a:prstGeom>
          <a:noFill/>
        </p:spPr>
        <p:txBody>
          <a:bodyPr wrap="square" rtlCol="0">
            <a:spAutoFit/>
          </a:bodyPr>
          <a:lstStyle/>
          <a:p>
            <a:r>
              <a:rPr lang="en-US" b="1" dirty="0" smtClean="0">
                <a:latin typeface="+mn-lt"/>
              </a:rPr>
              <a:t>Fisheries and mesoscale </a:t>
            </a:r>
            <a:r>
              <a:rPr lang="en-US" b="1" dirty="0" smtClean="0">
                <a:latin typeface="+mn-lt"/>
              </a:rPr>
              <a:t>features</a:t>
            </a:r>
          </a:p>
          <a:p>
            <a:endParaRPr lang="en-US" b="1" dirty="0" smtClean="0">
              <a:latin typeface="+mn-lt"/>
            </a:endParaRPr>
          </a:p>
          <a:p>
            <a:r>
              <a:rPr lang="en-US" sz="1400" dirty="0" smtClean="0">
                <a:latin typeface="+mn-lt"/>
              </a:rPr>
              <a:t>Real</a:t>
            </a:r>
            <a:r>
              <a:rPr lang="en-US" sz="1400" dirty="0" smtClean="0">
                <a:latin typeface="+mn-lt"/>
              </a:rPr>
              <a:t>-time remote sensing methods to</a:t>
            </a:r>
            <a:endParaRPr lang="en-US" sz="1400" dirty="0" smtClean="0">
              <a:latin typeface="+mn-lt"/>
            </a:endParaRPr>
          </a:p>
          <a:p>
            <a:r>
              <a:rPr lang="en-US" sz="1400" dirty="0" smtClean="0">
                <a:latin typeface="+mn-lt"/>
              </a:rPr>
              <a:t>e</a:t>
            </a:r>
            <a:r>
              <a:rPr lang="en-US" sz="1400" dirty="0" smtClean="0">
                <a:latin typeface="+mn-lt"/>
              </a:rPr>
              <a:t>stimate environmental parameters </a:t>
            </a:r>
            <a:r>
              <a:rPr lang="en-US" sz="1400" dirty="0" smtClean="0">
                <a:latin typeface="+mn-lt"/>
              </a:rPr>
              <a:t>linked to</a:t>
            </a:r>
          </a:p>
          <a:p>
            <a:r>
              <a:rPr lang="en-US" sz="1400" dirty="0" smtClean="0">
                <a:latin typeface="+mn-lt"/>
              </a:rPr>
              <a:t>d</a:t>
            </a:r>
            <a:r>
              <a:rPr lang="en-US" sz="1400" dirty="0" smtClean="0">
                <a:latin typeface="+mn-lt"/>
              </a:rPr>
              <a:t>ensity of l</a:t>
            </a:r>
            <a:r>
              <a:rPr lang="en-US" sz="1400" dirty="0" smtClean="0">
                <a:latin typeface="+mn-lt"/>
              </a:rPr>
              <a:t>arvae </a:t>
            </a:r>
            <a:r>
              <a:rPr lang="en-US" sz="1400" dirty="0" smtClean="0">
                <a:latin typeface="+mn-lt"/>
              </a:rPr>
              <a:t>of</a:t>
            </a:r>
            <a:r>
              <a:rPr lang="en-US" sz="1400" dirty="0" smtClean="0">
                <a:latin typeface="+mn-lt"/>
              </a:rPr>
              <a:t> highly commercial species in the</a:t>
            </a:r>
          </a:p>
          <a:p>
            <a:r>
              <a:rPr lang="en-US" sz="1400" dirty="0" smtClean="0">
                <a:latin typeface="+mn-lt"/>
              </a:rPr>
              <a:t>Gulf </a:t>
            </a:r>
            <a:r>
              <a:rPr lang="en-US" sz="1400" dirty="0" smtClean="0">
                <a:latin typeface="+mn-lt"/>
              </a:rPr>
              <a:t>of</a:t>
            </a:r>
            <a:r>
              <a:rPr lang="en-US" sz="1400" dirty="0" smtClean="0">
                <a:latin typeface="+mn-lt"/>
              </a:rPr>
              <a:t> Mexico</a:t>
            </a:r>
            <a:r>
              <a:rPr lang="en-US" sz="1400" dirty="0" smtClean="0">
                <a:latin typeface="+mn-lt"/>
              </a:rPr>
              <a:t>.</a:t>
            </a:r>
          </a:p>
          <a:p>
            <a:endParaRPr lang="en-US" sz="1400" dirty="0" smtClean="0">
              <a:latin typeface="+mn-lt"/>
            </a:endParaRPr>
          </a:p>
          <a:p>
            <a:r>
              <a:rPr lang="en-US" sz="1400" dirty="0" smtClean="0">
                <a:latin typeface="+mn-lt"/>
              </a:rPr>
              <a:t>Frontal regions and anticyclonic rings were </a:t>
            </a:r>
          </a:p>
          <a:p>
            <a:r>
              <a:rPr lang="en-US" sz="1400" dirty="0" smtClean="0">
                <a:latin typeface="+mn-lt"/>
              </a:rPr>
              <a:t>identified as regions were </a:t>
            </a:r>
            <a:r>
              <a:rPr lang="en-US" sz="1400" dirty="0" smtClean="0">
                <a:latin typeface="+mn-lt"/>
              </a:rPr>
              <a:t>larvae density </a:t>
            </a:r>
            <a:r>
              <a:rPr lang="en-US" sz="1400" dirty="0" smtClean="0">
                <a:latin typeface="+mn-lt"/>
              </a:rPr>
              <a:t>is higher.</a:t>
            </a:r>
          </a:p>
          <a:p>
            <a:endParaRPr lang="en-US" sz="1400" b="1" dirty="0" smtClean="0">
              <a:latin typeface="+mn-lt"/>
            </a:endParaRPr>
          </a:p>
          <a:p>
            <a:endParaRPr lang="en-US" sz="1400" b="1" dirty="0" smtClean="0">
              <a:latin typeface="+mn-lt"/>
            </a:endParaRPr>
          </a:p>
          <a:p>
            <a:r>
              <a:rPr lang="en-US" sz="1600" b="1" dirty="0" smtClean="0">
                <a:latin typeface="+mn-lt"/>
              </a:rPr>
              <a:t>(IPCC) Projected changes of bluefin tuna spawning habitat in the Gulf of Mexico due to anthropogenic global warming.</a:t>
            </a:r>
            <a:endParaRPr lang="en-US" sz="1600" b="1" dirty="0" smtClean="0">
              <a:latin typeface="+mn-lt"/>
            </a:endParaRPr>
          </a:p>
          <a:p>
            <a:endParaRPr lang="en-US" sz="1400" dirty="0" smtClean="0">
              <a:latin typeface="+mn-lt"/>
            </a:endParaRPr>
          </a:p>
          <a:p>
            <a:r>
              <a:rPr lang="en-US" sz="1400" dirty="0" smtClean="0">
                <a:latin typeface="+mn-lt"/>
              </a:rPr>
              <a:t>Assessment </a:t>
            </a:r>
            <a:r>
              <a:rPr lang="en-US" sz="1400" dirty="0" smtClean="0">
                <a:latin typeface="+mn-lt"/>
              </a:rPr>
              <a:t>of preferred spawning habitat, with yellow/orange (two panels on right) for favored locations and blue/purple for non-ideal regions. </a:t>
            </a:r>
          </a:p>
          <a:p>
            <a:endParaRPr lang="en-US" sz="1400" dirty="0" smtClean="0">
              <a:latin typeface="+mn-lt"/>
            </a:endParaRPr>
          </a:p>
          <a:p>
            <a:r>
              <a:rPr lang="en-US" sz="1400" dirty="0" smtClean="0">
                <a:latin typeface="+mn-lt"/>
              </a:rPr>
              <a:t>IPCC results suggest that the area of bluefin tuna habitat </a:t>
            </a:r>
            <a:r>
              <a:rPr lang="en-US" sz="1400" dirty="0" smtClean="0">
                <a:latin typeface="+mn-lt"/>
              </a:rPr>
              <a:t>may be drastically reduced in </a:t>
            </a:r>
            <a:r>
              <a:rPr lang="en-US" sz="1400" dirty="0" smtClean="0">
                <a:latin typeface="+mn-lt"/>
              </a:rPr>
              <a:t>the future (figures). However, due </a:t>
            </a:r>
            <a:r>
              <a:rPr lang="en-US" sz="1400" dirty="0" smtClean="0">
                <a:latin typeface="+mn-lt"/>
              </a:rPr>
              <a:t>to the </a:t>
            </a:r>
            <a:r>
              <a:rPr lang="en-US" sz="1400" dirty="0" smtClean="0">
                <a:latin typeface="+mn-lt"/>
              </a:rPr>
              <a:t>changes in the ocean circulation pattern, the rate of </a:t>
            </a:r>
            <a:r>
              <a:rPr lang="en-US" sz="1400" dirty="0" smtClean="0">
                <a:latin typeface="+mn-lt"/>
              </a:rPr>
              <a:t>the habitat </a:t>
            </a:r>
            <a:r>
              <a:rPr lang="en-US" sz="1400" dirty="0" smtClean="0">
                <a:latin typeface="+mn-lt"/>
              </a:rPr>
              <a:t>loss will be much slower than the IPCC projection.</a:t>
            </a:r>
            <a:endParaRPr lang="en-US" sz="1400" dirty="0">
              <a:latin typeface="+mn-lt"/>
            </a:endParaRPr>
          </a:p>
        </p:txBody>
      </p:sp>
      <p:pic>
        <p:nvPicPr>
          <p:cNvPr id="8" name="Picture 7"/>
          <p:cNvPicPr>
            <a:picLocks noChangeAspect="1"/>
          </p:cNvPicPr>
          <p:nvPr/>
        </p:nvPicPr>
        <p:blipFill>
          <a:blip r:embed="rId3"/>
          <a:stretch>
            <a:fillRect/>
          </a:stretch>
        </p:blipFill>
        <p:spPr>
          <a:xfrm>
            <a:off x="4267200" y="1030528"/>
            <a:ext cx="4876800" cy="1703629"/>
          </a:xfrm>
          <a:prstGeom prst="rect">
            <a:avLst/>
          </a:prstGeom>
        </p:spPr>
      </p:pic>
      <p:grpSp>
        <p:nvGrpSpPr>
          <p:cNvPr id="18" name="Group 17"/>
          <p:cNvGrpSpPr/>
          <p:nvPr/>
        </p:nvGrpSpPr>
        <p:grpSpPr>
          <a:xfrm>
            <a:off x="6400800" y="2995950"/>
            <a:ext cx="2368953" cy="3404850"/>
            <a:chOff x="6400800" y="2782669"/>
            <a:chExt cx="2368953" cy="3404850"/>
          </a:xfrm>
        </p:grpSpPr>
        <p:grpSp>
          <p:nvGrpSpPr>
            <p:cNvPr id="14" name="Group 13"/>
            <p:cNvGrpSpPr/>
            <p:nvPr/>
          </p:nvGrpSpPr>
          <p:grpSpPr>
            <a:xfrm>
              <a:off x="6400800" y="2819400"/>
              <a:ext cx="2368953" cy="3368119"/>
              <a:chOff x="6400800" y="2819400"/>
              <a:chExt cx="2368953" cy="3368119"/>
            </a:xfrm>
          </p:grpSpPr>
          <p:pic>
            <p:nvPicPr>
              <p:cNvPr id="11" name="Picture 10"/>
              <p:cNvPicPr>
                <a:picLocks noChangeAspect="1"/>
              </p:cNvPicPr>
              <p:nvPr/>
            </p:nvPicPr>
            <p:blipFill>
              <a:blip r:embed="rId4"/>
              <a:srcRect t="62477"/>
              <a:stretch>
                <a:fillRect/>
              </a:stretch>
            </p:blipFill>
            <p:spPr>
              <a:xfrm>
                <a:off x="6400800" y="4419600"/>
                <a:ext cx="2368953" cy="1767919"/>
              </a:xfrm>
              <a:prstGeom prst="rect">
                <a:avLst/>
              </a:prstGeom>
            </p:spPr>
          </p:pic>
          <p:pic>
            <p:nvPicPr>
              <p:cNvPr id="10" name="Picture 9"/>
              <p:cNvPicPr>
                <a:picLocks noChangeAspect="1"/>
              </p:cNvPicPr>
              <p:nvPr/>
            </p:nvPicPr>
            <p:blipFill>
              <a:blip r:embed="rId4"/>
              <a:srcRect b="68084"/>
              <a:stretch>
                <a:fillRect/>
              </a:stretch>
            </p:blipFill>
            <p:spPr>
              <a:xfrm>
                <a:off x="6400800" y="2819400"/>
                <a:ext cx="2368953" cy="1503690"/>
              </a:xfrm>
              <a:prstGeom prst="rect">
                <a:avLst/>
              </a:prstGeom>
            </p:spPr>
          </p:pic>
        </p:grpSp>
        <p:sp>
          <p:nvSpPr>
            <p:cNvPr id="16" name="TextBox 15"/>
            <p:cNvSpPr txBox="1"/>
            <p:nvPr/>
          </p:nvSpPr>
          <p:spPr>
            <a:xfrm>
              <a:off x="6553200" y="2782669"/>
              <a:ext cx="1524000" cy="276999"/>
            </a:xfrm>
            <a:prstGeom prst="rect">
              <a:avLst/>
            </a:prstGeom>
            <a:solidFill>
              <a:schemeClr val="bg1"/>
            </a:solidFill>
          </p:spPr>
          <p:txBody>
            <a:bodyPr wrap="square" rtlCol="0">
              <a:spAutoFit/>
            </a:bodyPr>
            <a:lstStyle/>
            <a:p>
              <a:r>
                <a:rPr lang="en-US" sz="1200" b="1" dirty="0" smtClean="0">
                  <a:latin typeface="+mn-lt"/>
                </a:rPr>
                <a:t>late 20th century</a:t>
              </a:r>
            </a:p>
          </p:txBody>
        </p:sp>
        <p:sp>
          <p:nvSpPr>
            <p:cNvPr id="17" name="TextBox 16"/>
            <p:cNvSpPr txBox="1"/>
            <p:nvPr/>
          </p:nvSpPr>
          <p:spPr>
            <a:xfrm>
              <a:off x="6629400" y="4343400"/>
              <a:ext cx="1524000" cy="276999"/>
            </a:xfrm>
            <a:prstGeom prst="rect">
              <a:avLst/>
            </a:prstGeom>
            <a:solidFill>
              <a:schemeClr val="bg1"/>
            </a:solidFill>
          </p:spPr>
          <p:txBody>
            <a:bodyPr wrap="square" rtlCol="0">
              <a:spAutoFit/>
            </a:bodyPr>
            <a:lstStyle/>
            <a:p>
              <a:r>
                <a:rPr lang="en-US" sz="1200" b="1" dirty="0" smtClean="0">
                  <a:latin typeface="+mn-lt"/>
                </a:rPr>
                <a:t>late 21st century</a:t>
              </a:r>
            </a:p>
          </p:txBody>
        </p:sp>
      </p:grpSp>
      <p:sp>
        <p:nvSpPr>
          <p:cNvPr id="15" name="TextBox 14"/>
          <p:cNvSpPr txBox="1"/>
          <p:nvPr/>
        </p:nvSpPr>
        <p:spPr>
          <a:xfrm>
            <a:off x="2209800" y="5867400"/>
            <a:ext cx="3581400" cy="338554"/>
          </a:xfrm>
          <a:prstGeom prst="rect">
            <a:avLst/>
          </a:prstGeom>
          <a:solidFill>
            <a:srgbClr val="A6A6A6"/>
          </a:solidFill>
        </p:spPr>
        <p:txBody>
          <a:bodyPr wrap="square" rtlCol="0">
            <a:spAutoFit/>
          </a:bodyPr>
          <a:lstStyle/>
          <a:p>
            <a:r>
              <a:rPr lang="en-US" sz="1600" dirty="0" smtClean="0">
                <a:latin typeface="+mn-lt"/>
              </a:rPr>
              <a:t>Please</a:t>
            </a:r>
            <a:r>
              <a:rPr lang="en-US" sz="1600" dirty="0" smtClean="0">
                <a:latin typeface="+mn-lt"/>
              </a:rPr>
              <a:t> </a:t>
            </a:r>
            <a:r>
              <a:rPr lang="en-US" sz="1600" dirty="0" smtClean="0">
                <a:latin typeface="+mn-lt"/>
              </a:rPr>
              <a:t>see poster by Johns and Lee</a:t>
            </a:r>
            <a:endParaRPr lang="en-US" sz="1600" dirty="0">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21</a:t>
            </a:fld>
            <a:endParaRPr lang="en-US" dirty="0"/>
          </a:p>
        </p:txBody>
      </p:sp>
      <p:sp>
        <p:nvSpPr>
          <p:cNvPr id="6" name="TextBox 5"/>
          <p:cNvSpPr txBox="1"/>
          <p:nvPr/>
        </p:nvSpPr>
        <p:spPr>
          <a:xfrm>
            <a:off x="152400" y="45184"/>
            <a:ext cx="5657418" cy="1015663"/>
          </a:xfrm>
          <a:prstGeom prst="rect">
            <a:avLst/>
          </a:prstGeom>
          <a:noFill/>
        </p:spPr>
        <p:txBody>
          <a:bodyPr wrap="none" rtlCol="0">
            <a:spAutoFit/>
          </a:bodyPr>
          <a:lstStyle/>
          <a:p>
            <a:r>
              <a:rPr lang="en-US" sz="4000" b="1" dirty="0" smtClean="0">
                <a:latin typeface="+mn-lt"/>
                <a:cs typeface="Cambria"/>
              </a:rPr>
              <a:t>Scientific Publications</a:t>
            </a:r>
          </a:p>
          <a:p>
            <a:endParaRPr lang="en-US" sz="2000" b="1" dirty="0" smtClean="0">
              <a:solidFill>
                <a:srgbClr val="FF0000"/>
              </a:solidFill>
              <a:latin typeface="+mn-lt"/>
              <a:cs typeface="Cambria"/>
            </a:endParaRPr>
          </a:p>
        </p:txBody>
      </p:sp>
      <p:sp>
        <p:nvSpPr>
          <p:cNvPr id="8" name="TextBox 7"/>
          <p:cNvSpPr txBox="1"/>
          <p:nvPr/>
        </p:nvSpPr>
        <p:spPr>
          <a:xfrm>
            <a:off x="109858" y="5105400"/>
            <a:ext cx="8924283" cy="1200329"/>
          </a:xfrm>
          <a:prstGeom prst="rect">
            <a:avLst/>
          </a:prstGeom>
          <a:noFill/>
        </p:spPr>
        <p:txBody>
          <a:bodyPr wrap="square" rtlCol="0">
            <a:spAutoFit/>
          </a:bodyPr>
          <a:lstStyle/>
          <a:p>
            <a:r>
              <a:rPr lang="en-US" b="1" dirty="0" smtClean="0">
                <a:latin typeface="+mn-lt"/>
              </a:rPr>
              <a:t>Increase of more than 100% in peer-reviewed scientific publications during the last ten years.</a:t>
            </a:r>
            <a:r>
              <a:rPr lang="en-US" b="1" dirty="0" smtClean="0">
                <a:latin typeface="+mn-lt"/>
              </a:rPr>
              <a:t> </a:t>
            </a:r>
          </a:p>
          <a:p>
            <a:r>
              <a:rPr lang="en-US" b="1" dirty="0" smtClean="0"/>
              <a:t>Total number of refereed publication during last 5 years: 237</a:t>
            </a:r>
            <a:r>
              <a:rPr lang="en-US" b="1" dirty="0" smtClean="0"/>
              <a:t> </a:t>
            </a:r>
            <a:endParaRPr lang="en-US" b="1" dirty="0" smtClean="0">
              <a:latin typeface="+mn-lt"/>
            </a:endParaRPr>
          </a:p>
          <a:p>
            <a:r>
              <a:rPr lang="en-US" b="1" dirty="0" smtClean="0">
                <a:latin typeface="+mn-lt"/>
              </a:rPr>
              <a:t>Average H-Index of divisional scientist: 13</a:t>
            </a:r>
          </a:p>
        </p:txBody>
      </p:sp>
      <p:graphicFrame>
        <p:nvGraphicFramePr>
          <p:cNvPr id="9" name="Chart 8"/>
          <p:cNvGraphicFramePr/>
          <p:nvPr/>
        </p:nvGraphicFramePr>
        <p:xfrm>
          <a:off x="228600" y="1066800"/>
          <a:ext cx="86868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22</a:t>
            </a:fld>
            <a:endParaRPr lang="en-US" dirty="0">
              <a:latin typeface="+mj-lt"/>
            </a:endParaRPr>
          </a:p>
        </p:txBody>
      </p:sp>
      <p:sp>
        <p:nvSpPr>
          <p:cNvPr id="6" name="TextBox 5"/>
          <p:cNvSpPr txBox="1"/>
          <p:nvPr/>
        </p:nvSpPr>
        <p:spPr>
          <a:xfrm>
            <a:off x="177800" y="152400"/>
            <a:ext cx="4846649" cy="707886"/>
          </a:xfrm>
          <a:prstGeom prst="rect">
            <a:avLst/>
          </a:prstGeom>
          <a:noFill/>
        </p:spPr>
        <p:txBody>
          <a:bodyPr wrap="none" rtlCol="0">
            <a:spAutoFit/>
          </a:bodyPr>
          <a:lstStyle/>
          <a:p>
            <a:r>
              <a:rPr lang="en-US" sz="4000" b="1" dirty="0" smtClean="0">
                <a:latin typeface="Cambria"/>
                <a:cs typeface="Cambria"/>
              </a:rPr>
              <a:t>Panel Memberships</a:t>
            </a:r>
            <a:endParaRPr lang="en-US" sz="4000" b="1" dirty="0">
              <a:latin typeface="Cambria"/>
              <a:cs typeface="Cambria"/>
            </a:endParaRPr>
          </a:p>
        </p:txBody>
      </p:sp>
      <p:sp>
        <p:nvSpPr>
          <p:cNvPr id="7" name="TextBox 6"/>
          <p:cNvSpPr txBox="1"/>
          <p:nvPr/>
        </p:nvSpPr>
        <p:spPr>
          <a:xfrm>
            <a:off x="228600" y="1143000"/>
            <a:ext cx="8686800" cy="3477875"/>
          </a:xfrm>
          <a:prstGeom prst="rect">
            <a:avLst/>
          </a:prstGeom>
          <a:noFill/>
        </p:spPr>
        <p:txBody>
          <a:bodyPr wrap="square" numCol="2">
            <a:prstTxWarp prst="textNoShape">
              <a:avLst/>
            </a:prstTxWarp>
            <a:spAutoFit/>
          </a:bodyPr>
          <a:lstStyle/>
          <a:p>
            <a:pPr>
              <a:defRPr/>
            </a:pPr>
            <a:r>
              <a:rPr lang="en-US" sz="2000" b="1" dirty="0">
                <a:effectLst>
                  <a:outerShdw blurRad="38100" dist="38100" dir="2700000" algn="tl">
                    <a:srgbClr val="DDDDDD"/>
                  </a:outerShdw>
                </a:effectLst>
                <a:latin typeface="Times New Roman" pitchFamily="-111" charset="0"/>
              </a:rPr>
              <a:t>Participation in</a:t>
            </a:r>
            <a:r>
              <a:rPr lang="en-US" sz="2000" b="1" dirty="0" smtClean="0">
                <a:effectLst>
                  <a:outerShdw blurRad="38100" dist="38100" dir="2700000" algn="tl">
                    <a:srgbClr val="DDDDDD"/>
                  </a:outerShdw>
                </a:effectLst>
                <a:latin typeface="Times New Roman" pitchFamily="-111" charset="0"/>
              </a:rPr>
              <a:t> </a:t>
            </a:r>
            <a:r>
              <a:rPr lang="en-US" sz="2000" b="1" dirty="0" smtClean="0">
                <a:effectLst>
                  <a:outerShdw blurRad="38100" dist="38100" dir="2700000" algn="tl">
                    <a:srgbClr val="DDDDDD"/>
                  </a:outerShdw>
                </a:effectLst>
                <a:latin typeface="Times New Roman" pitchFamily="-111" charset="0"/>
              </a:rPr>
              <a:t>60</a:t>
            </a:r>
            <a:r>
              <a:rPr lang="en-US" sz="2000" b="1" dirty="0" smtClean="0">
                <a:effectLst>
                  <a:outerShdw blurRad="38100" dist="38100" dir="2700000" algn="tl">
                    <a:srgbClr val="DDDDDD"/>
                  </a:outerShdw>
                </a:effectLst>
                <a:latin typeface="Times New Roman" pitchFamily="-111" charset="0"/>
              </a:rPr>
              <a:t> </a:t>
            </a:r>
            <a:r>
              <a:rPr lang="en-US" sz="2000" b="1" dirty="0" smtClean="0">
                <a:effectLst>
                  <a:outerShdw blurRad="38100" dist="38100" dir="2700000" algn="tl">
                    <a:srgbClr val="DDDDDD"/>
                  </a:outerShdw>
                </a:effectLst>
                <a:latin typeface="Times New Roman" pitchFamily="-111" charset="0"/>
              </a:rPr>
              <a:t>panels, including:</a:t>
            </a:r>
          </a:p>
          <a:p>
            <a:pPr>
              <a:defRPr/>
            </a:pPr>
            <a:endParaRPr lang="en-US" sz="2000" dirty="0" smtClean="0">
              <a:effectLst>
                <a:outerShdw blurRad="38100" dist="38100" dir="2700000" algn="tl">
                  <a:srgbClr val="DDDDDD"/>
                </a:outerShdw>
              </a:effectLst>
              <a:latin typeface="Times New Roman" pitchFamily="-111" charset="0"/>
            </a:endParaRP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International </a:t>
            </a:r>
            <a:r>
              <a:rPr lang="en-US" sz="2000" dirty="0" err="1" smtClean="0">
                <a:effectLst>
                  <a:outerShdw blurRad="38100" dist="38100" dir="2700000" algn="tl">
                    <a:srgbClr val="DDDDDD"/>
                  </a:outerShdw>
                </a:effectLst>
                <a:latin typeface="Times New Roman" pitchFamily="-111" charset="0"/>
              </a:rPr>
              <a:t>Clivar</a:t>
            </a:r>
            <a:r>
              <a:rPr lang="en-US" sz="2000" dirty="0" smtClean="0">
                <a:effectLst>
                  <a:outerShdw blurRad="38100" dist="38100" dir="2700000" algn="tl">
                    <a:srgbClr val="DDDDDD"/>
                  </a:outerShdw>
                </a:effectLst>
                <a:latin typeface="Times New Roman" pitchFamily="-111" charset="0"/>
              </a:rPr>
              <a:t> panels</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US </a:t>
            </a:r>
            <a:r>
              <a:rPr lang="en-US" sz="2000" dirty="0" err="1" smtClean="0">
                <a:effectLst>
                  <a:outerShdw blurRad="38100" dist="38100" dir="2700000" algn="tl">
                    <a:srgbClr val="DDDDDD"/>
                  </a:outerShdw>
                </a:effectLst>
                <a:latin typeface="Times New Roman" pitchFamily="-111" charset="0"/>
              </a:rPr>
              <a:t>Clivar</a:t>
            </a:r>
            <a:r>
              <a:rPr lang="en-US" sz="2000" dirty="0" smtClean="0">
                <a:effectLst>
                  <a:outerShdw blurRad="38100" dist="38100" dir="2700000" algn="tl">
                    <a:srgbClr val="DDDDDD"/>
                  </a:outerShdw>
                </a:effectLst>
                <a:latin typeface="Times New Roman" pitchFamily="-111" charset="0"/>
              </a:rPr>
              <a:t> panels</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IAPSO </a:t>
            </a:r>
            <a:r>
              <a:rPr lang="en-US" sz="2000" dirty="0" smtClean="0">
                <a:effectLst>
                  <a:outerShdw blurRad="38100" dist="38100" dir="2700000" algn="tl">
                    <a:srgbClr val="DDDDDD"/>
                  </a:outerShdw>
                </a:effectLst>
                <a:latin typeface="Times New Roman" pitchFamily="-111" charset="0"/>
              </a:rPr>
              <a:t>panel</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MPOWIR</a:t>
            </a:r>
            <a:endParaRPr lang="en-US" sz="2000" dirty="0" smtClean="0">
              <a:effectLst>
                <a:outerShdw blurRad="38100" dist="38100" dir="2700000" algn="tl">
                  <a:srgbClr val="DDDDDD"/>
                </a:outerShdw>
              </a:effectLst>
              <a:latin typeface="Times New Roman" pitchFamily="-111" charset="0"/>
            </a:endParaRP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JCOMM </a:t>
            </a:r>
            <a:r>
              <a:rPr lang="en-US" sz="2000" dirty="0" err="1" smtClean="0">
                <a:effectLst>
                  <a:outerShdw blurRad="38100" dist="38100" dir="2700000" algn="tl">
                    <a:srgbClr val="DDDDDD"/>
                  </a:outerShdw>
                </a:effectLst>
                <a:latin typeface="Times New Roman" pitchFamily="-111" charset="0"/>
              </a:rPr>
              <a:t>Obs</a:t>
            </a:r>
            <a:r>
              <a:rPr lang="en-US" sz="2000" dirty="0" smtClean="0">
                <a:effectLst>
                  <a:outerShdw blurRad="38100" dist="38100" dir="2700000" algn="tl">
                    <a:srgbClr val="DDDDDD"/>
                  </a:outerShdw>
                </a:effectLst>
                <a:latin typeface="Times New Roman" pitchFamily="-111" charset="0"/>
              </a:rPr>
              <a:t> panels</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Argo </a:t>
            </a:r>
            <a:r>
              <a:rPr lang="en-US" sz="2000" dirty="0">
                <a:effectLst>
                  <a:outerShdw blurRad="38100" dist="38100" dir="2700000" algn="tl">
                    <a:srgbClr val="DDDDDD"/>
                  </a:outerShdw>
                </a:effectLst>
                <a:latin typeface="Times New Roman" pitchFamily="-111" charset="0"/>
              </a:rPr>
              <a:t>Science Steering </a:t>
            </a:r>
            <a:r>
              <a:rPr lang="en-US" sz="2000" dirty="0" smtClean="0">
                <a:effectLst>
                  <a:outerShdw blurRad="38100" dist="38100" dir="2700000" algn="tl">
                    <a:srgbClr val="DDDDDD"/>
                  </a:outerShdw>
                </a:effectLst>
                <a:latin typeface="Times New Roman" pitchFamily="-111" charset="0"/>
              </a:rPr>
              <a:t>Team</a:t>
            </a:r>
          </a:p>
          <a:p>
            <a:pPr>
              <a:buFont typeface="Arial" pitchFamily="-111" charset="0"/>
              <a:buChar char="•"/>
              <a:defRPr/>
            </a:pPr>
            <a:r>
              <a:rPr lang="en-US" sz="2000" dirty="0">
                <a:effectLst>
                  <a:outerShdw blurRad="38100" dist="38100" dir="2700000" algn="tl">
                    <a:srgbClr val="DDDDDD"/>
                  </a:outerShdw>
                </a:effectLst>
                <a:latin typeface="Times New Roman" pitchFamily="-111" charset="0"/>
              </a:rPr>
              <a:t> Argo Data </a:t>
            </a:r>
            <a:r>
              <a:rPr lang="en-US" sz="2000" dirty="0" smtClean="0">
                <a:effectLst>
                  <a:outerShdw blurRad="38100" dist="38100" dir="2700000" algn="tl">
                    <a:srgbClr val="DDDDDD"/>
                  </a:outerShdw>
                </a:effectLst>
                <a:latin typeface="Times New Roman" pitchFamily="-111" charset="0"/>
              </a:rPr>
              <a:t>Management</a:t>
            </a:r>
          </a:p>
          <a:p>
            <a:pPr>
              <a:buFont typeface="Arial" pitchFamily="-111" charset="0"/>
              <a:buChar char="•"/>
              <a:defRPr/>
            </a:pPr>
            <a:r>
              <a:rPr lang="en-US" sz="2000" dirty="0">
                <a:effectLst>
                  <a:outerShdw blurRad="38100" dist="38100" dir="2700000" algn="tl">
                    <a:srgbClr val="DDDDDD"/>
                  </a:outerShdw>
                </a:effectLst>
                <a:latin typeface="Times New Roman" pitchFamily="-111" charset="0"/>
              </a:rPr>
              <a:t> XBT Science</a:t>
            </a:r>
            <a:r>
              <a:rPr lang="en-US" sz="2000" dirty="0" smtClean="0">
                <a:effectLst>
                  <a:outerShdw blurRad="38100" dist="38100" dir="2700000" algn="tl">
                    <a:srgbClr val="DDDDDD"/>
                  </a:outerShdw>
                </a:effectLst>
                <a:latin typeface="Times New Roman" pitchFamily="-111" charset="0"/>
              </a:rPr>
              <a:t> Steering Team </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NASA Ocean </a:t>
            </a:r>
            <a:r>
              <a:rPr lang="en-US" sz="2000" dirty="0">
                <a:effectLst>
                  <a:outerShdw blurRad="38100" dist="38100" dir="2700000" algn="tl">
                    <a:srgbClr val="DDDDDD"/>
                  </a:outerShdw>
                </a:effectLst>
                <a:latin typeface="Times New Roman" pitchFamily="-111" charset="0"/>
              </a:rPr>
              <a:t>Surface Topography Science </a:t>
            </a:r>
            <a:r>
              <a:rPr lang="en-US" sz="2000" dirty="0" smtClean="0">
                <a:effectLst>
                  <a:outerShdw blurRad="38100" dist="38100" dir="2700000" algn="tl">
                    <a:srgbClr val="DDDDDD"/>
                  </a:outerShdw>
                </a:effectLst>
                <a:latin typeface="Times New Roman" pitchFamily="-111" charset="0"/>
              </a:rPr>
              <a:t>Team</a:t>
            </a:r>
          </a:p>
          <a:p>
            <a:pPr>
              <a:buFont typeface="Arial" pitchFamily="-111" charset="0"/>
              <a:buChar char="•"/>
              <a:defRPr/>
            </a:pPr>
            <a:endParaRPr lang="en-US" sz="2000" dirty="0" smtClean="0">
              <a:effectLst>
                <a:outerShdw blurRad="38100" dist="38100" dir="2700000" algn="tl">
                  <a:srgbClr val="DDDDDD"/>
                </a:outerShdw>
              </a:effectLst>
              <a:latin typeface="Times New Roman" pitchFamily="-111" charset="0"/>
            </a:endParaRPr>
          </a:p>
          <a:p>
            <a:pPr>
              <a:defRPr/>
            </a:pPr>
            <a:endParaRPr lang="en-US" sz="2000" dirty="0" smtClean="0">
              <a:effectLst>
                <a:outerShdw blurRad="38100" dist="38100" dir="2700000" algn="tl">
                  <a:srgbClr val="DDDDDD"/>
                </a:outerShdw>
              </a:effectLst>
              <a:latin typeface="Times New Roman" pitchFamily="-111" charset="0"/>
            </a:endParaRP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Editorial, Journal of Geophysical Research</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South Atlantic MOC (SAMOC)</a:t>
            </a:r>
          </a:p>
          <a:p>
            <a:pPr>
              <a:buFont typeface="Arial" pitchFamily="-111" charset="0"/>
              <a:buChar char="•"/>
              <a:defRPr/>
            </a:pPr>
            <a:r>
              <a:rPr lang="en-US" sz="2000" dirty="0">
                <a:effectLst>
                  <a:outerShdw blurRad="38100" dist="38100" dir="2700000" algn="tl">
                    <a:srgbClr val="DDDDDD"/>
                  </a:outerShdw>
                </a:effectLst>
                <a:latin typeface="Times New Roman" pitchFamily="-111" charset="0"/>
              </a:rPr>
              <a:t> PIRATA Steering </a:t>
            </a:r>
            <a:r>
              <a:rPr lang="en-US" sz="2000" dirty="0" smtClean="0">
                <a:effectLst>
                  <a:outerShdw blurRad="38100" dist="38100" dir="2700000" algn="tl">
                    <a:srgbClr val="DDDDDD"/>
                  </a:outerShdw>
                </a:effectLst>
                <a:latin typeface="Times New Roman" pitchFamily="-111" charset="0"/>
              </a:rPr>
              <a:t>Team</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Repeat Hydrography Steering Team</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NASA SPURS Steering </a:t>
            </a:r>
            <a:r>
              <a:rPr lang="en-US" sz="2000" dirty="0" smtClean="0">
                <a:effectLst>
                  <a:outerShdw blurRad="38100" dist="38100" dir="2700000" algn="tl">
                    <a:srgbClr val="DDDDDD"/>
                  </a:outerShdw>
                </a:effectLst>
                <a:latin typeface="Times New Roman" pitchFamily="-111" charset="0"/>
              </a:rPr>
              <a:t>Team</a:t>
            </a:r>
          </a:p>
          <a:p>
            <a:pPr>
              <a:buFont typeface="Arial" pitchFamily="-111" charset="0"/>
              <a:buChar char="•"/>
              <a:defRPr/>
            </a:pPr>
            <a:r>
              <a:rPr lang="en-US" sz="2000" dirty="0" smtClean="0">
                <a:effectLst>
                  <a:outerShdw blurRad="38100" dist="38100" dir="2700000" algn="tl">
                    <a:srgbClr val="DDDDDD"/>
                  </a:outerShdw>
                </a:effectLst>
                <a:latin typeface="Times New Roman" pitchFamily="-111" charset="0"/>
              </a:rPr>
              <a:t> …</a:t>
            </a:r>
            <a:endParaRPr lang="en-US" sz="2000" dirty="0" smtClean="0">
              <a:effectLst>
                <a:outerShdw blurRad="38100" dist="38100" dir="2700000" algn="tl">
                  <a:srgbClr val="DDDDDD"/>
                </a:outerShdw>
              </a:effectLst>
              <a:latin typeface="Times New Roman" pitchFamily="-111" charset="0"/>
            </a:endParaRPr>
          </a:p>
        </p:txBody>
      </p:sp>
      <p:sp>
        <p:nvSpPr>
          <p:cNvPr id="8" name="TextBox 7"/>
          <p:cNvSpPr txBox="1"/>
          <p:nvPr/>
        </p:nvSpPr>
        <p:spPr>
          <a:xfrm>
            <a:off x="304800" y="4674275"/>
            <a:ext cx="6801862" cy="2031325"/>
          </a:xfrm>
          <a:prstGeom prst="rect">
            <a:avLst/>
          </a:prstGeom>
          <a:noFill/>
        </p:spPr>
        <p:txBody>
          <a:bodyPr wrap="none" rtlCol="0">
            <a:spAutoFit/>
          </a:bodyPr>
          <a:lstStyle/>
          <a:p>
            <a:pPr>
              <a:defRPr/>
            </a:pPr>
            <a:r>
              <a:rPr lang="en-US" b="1" dirty="0" smtClean="0">
                <a:effectLst>
                  <a:outerShdw blurRad="38100" dist="38100" dir="2700000" algn="tl">
                    <a:srgbClr val="DDDDDD"/>
                  </a:outerShdw>
                </a:effectLst>
                <a:latin typeface="Times New Roman" pitchFamily="-111" charset="0"/>
              </a:rPr>
              <a:t>Organization of Scientific Meetings:</a:t>
            </a:r>
          </a:p>
          <a:p>
            <a:pPr>
              <a:defRPr/>
            </a:pPr>
            <a:r>
              <a:rPr lang="en-US" dirty="0" smtClean="0">
                <a:effectLst>
                  <a:outerShdw blurRad="38100" dist="38100" dir="2700000" algn="tl">
                    <a:srgbClr val="DDDDDD"/>
                  </a:outerShdw>
                </a:effectLst>
                <a:latin typeface="Times New Roman" pitchFamily="-111" charset="0"/>
              </a:rPr>
              <a:t>2013 NASA SPURS Meeting</a:t>
            </a:r>
          </a:p>
          <a:p>
            <a:pPr>
              <a:defRPr/>
            </a:pPr>
            <a:r>
              <a:rPr lang="en-US" dirty="0" smtClean="0">
                <a:effectLst>
                  <a:outerShdw blurRad="38100" dist="38100" dir="2700000" algn="tl">
                    <a:srgbClr val="DDDDDD"/>
                  </a:outerShdw>
                </a:effectLst>
                <a:latin typeface="Times New Roman" pitchFamily="-111" charset="0"/>
              </a:rPr>
              <a:t>2011 and 2013 XBT Science Workshops</a:t>
            </a:r>
          </a:p>
          <a:p>
            <a:pPr>
              <a:defRPr/>
            </a:pPr>
            <a:r>
              <a:rPr lang="en-US" dirty="0" smtClean="0">
                <a:effectLst>
                  <a:outerShdw blurRad="38100" dist="38100" dir="2700000" algn="tl">
                    <a:srgbClr val="DDDDDD"/>
                  </a:outerShdw>
                </a:effectLst>
                <a:latin typeface="Times New Roman" pitchFamily="-111" charset="0"/>
              </a:rPr>
              <a:t>2010 PIRATA Steering Team and Tropical Atlantic Climate Experiment</a:t>
            </a:r>
          </a:p>
          <a:p>
            <a:pPr>
              <a:defRPr/>
            </a:pPr>
            <a:r>
              <a:rPr lang="en-US" dirty="0" smtClean="0">
                <a:effectLst>
                  <a:outerShdw blurRad="38100" dist="38100" dir="2700000" algn="tl">
                    <a:srgbClr val="DDDDDD"/>
                  </a:outerShdw>
                </a:effectLst>
                <a:latin typeface="Times New Roman" pitchFamily="-111" charset="0"/>
              </a:rPr>
              <a:t>2010</a:t>
            </a:r>
            <a:r>
              <a:rPr lang="en-US" dirty="0" smtClean="0">
                <a:effectLst>
                  <a:outerShdw blurRad="38100" dist="38100" dir="2700000" algn="tl">
                    <a:srgbClr val="DDDDDD"/>
                  </a:outerShdw>
                </a:effectLst>
                <a:latin typeface="Times New Roman" pitchFamily="-111" charset="0"/>
              </a:rPr>
              <a:t>, </a:t>
            </a:r>
            <a:r>
              <a:rPr lang="en-US" dirty="0" smtClean="0">
                <a:effectLst>
                  <a:outerShdw blurRad="38100" dist="38100" dir="2700000" algn="tl">
                    <a:srgbClr val="DDDDDD"/>
                  </a:outerShdw>
                </a:effectLst>
                <a:latin typeface="Times New Roman" pitchFamily="-111" charset="0"/>
              </a:rPr>
              <a:t>2011, and 2013 </a:t>
            </a:r>
            <a:r>
              <a:rPr lang="en-US" dirty="0" smtClean="0">
                <a:effectLst>
                  <a:outerShdw blurRad="38100" dist="38100" dir="2700000" algn="tl">
                    <a:srgbClr val="DDDDDD"/>
                  </a:outerShdw>
                </a:effectLst>
                <a:latin typeface="Times New Roman" pitchFamily="-111" charset="0"/>
              </a:rPr>
              <a:t>SAMOC Meetings</a:t>
            </a:r>
          </a:p>
          <a:p>
            <a:pPr>
              <a:defRPr/>
            </a:pPr>
            <a:r>
              <a:rPr lang="en-US" dirty="0" smtClean="0">
                <a:effectLst>
                  <a:outerShdw blurRad="38100" dist="38100" dir="2700000" algn="tl">
                    <a:srgbClr val="DDDDDD"/>
                  </a:outerShdw>
                </a:effectLst>
                <a:latin typeface="Times New Roman" pitchFamily="-111" charset="0"/>
              </a:rPr>
              <a:t>…</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23</a:t>
            </a:fld>
            <a:endParaRPr lang="en-US" dirty="0">
              <a:latin typeface="+mj-lt"/>
            </a:endParaRPr>
          </a:p>
        </p:txBody>
      </p:sp>
      <p:sp>
        <p:nvSpPr>
          <p:cNvPr id="6" name="TextBox 5"/>
          <p:cNvSpPr txBox="1"/>
          <p:nvPr/>
        </p:nvSpPr>
        <p:spPr>
          <a:xfrm>
            <a:off x="177800" y="76200"/>
            <a:ext cx="7061048" cy="707886"/>
          </a:xfrm>
          <a:prstGeom prst="rect">
            <a:avLst/>
          </a:prstGeom>
          <a:noFill/>
        </p:spPr>
        <p:txBody>
          <a:bodyPr wrap="none" rtlCol="0">
            <a:spAutoFit/>
          </a:bodyPr>
          <a:lstStyle/>
          <a:p>
            <a:r>
              <a:rPr lang="en-US" sz="4000" b="1" dirty="0" smtClean="0">
                <a:latin typeface="Cambria"/>
                <a:cs typeface="Cambria"/>
              </a:rPr>
              <a:t>Retreats, Divisional Meetings</a:t>
            </a:r>
            <a:endParaRPr lang="en-US" sz="4000" b="1" dirty="0">
              <a:latin typeface="Cambria"/>
              <a:cs typeface="Cambria"/>
            </a:endParaRPr>
          </a:p>
        </p:txBody>
      </p:sp>
      <p:sp>
        <p:nvSpPr>
          <p:cNvPr id="7" name="TextBox 6"/>
          <p:cNvSpPr txBox="1"/>
          <p:nvPr/>
        </p:nvSpPr>
        <p:spPr>
          <a:xfrm>
            <a:off x="177800" y="1371600"/>
            <a:ext cx="8763000" cy="4278094"/>
          </a:xfrm>
          <a:prstGeom prst="rect">
            <a:avLst/>
          </a:prstGeom>
          <a:noFill/>
        </p:spPr>
        <p:txBody>
          <a:bodyPr>
            <a:prstTxWarp prst="textNoShape">
              <a:avLst/>
            </a:prstTxWarp>
            <a:spAutoFit/>
          </a:bodyPr>
          <a:lstStyle/>
          <a:p>
            <a:pPr>
              <a:defRPr/>
            </a:pPr>
            <a:r>
              <a:rPr lang="en-US" sz="1600" b="1" dirty="0" smtClean="0">
                <a:solidFill>
                  <a:srgbClr val="000000"/>
                </a:solidFill>
                <a:effectLst>
                  <a:outerShdw blurRad="38100" dist="38100" dir="2700000" algn="tl">
                    <a:srgbClr val="DDDDDD"/>
                  </a:outerShdw>
                </a:effectLst>
                <a:latin typeface="Times New Roman" pitchFamily="-111" charset="0"/>
              </a:rPr>
              <a:t>2009 PHOD-SEFSC Meeting</a:t>
            </a:r>
          </a:p>
          <a:p>
            <a:pPr>
              <a:defRPr/>
            </a:pPr>
            <a:r>
              <a:rPr lang="en-US" sz="1600" dirty="0" smtClean="0">
                <a:solidFill>
                  <a:srgbClr val="000000"/>
                </a:solidFill>
                <a:effectLst>
                  <a:outerShdw blurRad="38100" dist="38100" dir="2700000" algn="tl">
                    <a:srgbClr val="DDDDDD"/>
                  </a:outerShdw>
                </a:effectLst>
                <a:latin typeface="Times New Roman" pitchFamily="-111" charset="0"/>
              </a:rPr>
              <a:t>June 1, 2009</a:t>
            </a:r>
          </a:p>
          <a:p>
            <a:pPr>
              <a:defRPr/>
            </a:pPr>
            <a:r>
              <a:rPr lang="en-US" sz="1600" dirty="0" smtClean="0">
                <a:solidFill>
                  <a:srgbClr val="000000"/>
                </a:solidFill>
                <a:effectLst>
                  <a:outerShdw blurRad="38100" dist="38100" dir="2700000" algn="tl">
                    <a:srgbClr val="DDDDDD"/>
                  </a:outerShdw>
                </a:effectLst>
                <a:latin typeface="Times New Roman" pitchFamily="-111" charset="0"/>
              </a:rPr>
              <a:t>Theme: Finding Opportunities for New Collaborative Research</a:t>
            </a:r>
          </a:p>
          <a:p>
            <a:pPr>
              <a:defRPr/>
            </a:pPr>
            <a:endParaRPr lang="en-US" sz="1600" b="1" dirty="0">
              <a:solidFill>
                <a:srgbClr val="000000"/>
              </a:solidFill>
              <a:effectLst>
                <a:outerShdw blurRad="38100" dist="38100" dir="2700000" algn="tl">
                  <a:srgbClr val="DDDDDD"/>
                </a:outerShdw>
              </a:effectLst>
              <a:latin typeface="Times New Roman" pitchFamily="-111" charset="0"/>
            </a:endParaRPr>
          </a:p>
          <a:p>
            <a:pPr>
              <a:defRPr/>
            </a:pPr>
            <a:r>
              <a:rPr lang="en-US" sz="1600" b="1" dirty="0" smtClean="0">
                <a:solidFill>
                  <a:srgbClr val="000000"/>
                </a:solidFill>
                <a:effectLst>
                  <a:outerShdw blurRad="38100" dist="38100" dir="2700000" algn="tl">
                    <a:srgbClr val="DDDDDD"/>
                  </a:outerShdw>
                </a:effectLst>
                <a:latin typeface="Times New Roman" pitchFamily="-111" charset="0"/>
              </a:rPr>
              <a:t>2011 PHOD Retreat</a:t>
            </a:r>
          </a:p>
          <a:p>
            <a:pPr>
              <a:defRPr/>
            </a:pPr>
            <a:r>
              <a:rPr lang="en-US" sz="1600" dirty="0" smtClean="0">
                <a:effectLst>
                  <a:outerShdw blurRad="38100" dist="38100" dir="2700000" algn="tl">
                    <a:srgbClr val="DDDDDD"/>
                  </a:outerShdw>
                </a:effectLst>
                <a:latin typeface="Times New Roman" pitchFamily="-111" charset="0"/>
              </a:rPr>
              <a:t>February 15-16, 2011</a:t>
            </a:r>
          </a:p>
          <a:p>
            <a:pPr>
              <a:defRPr/>
            </a:pPr>
            <a:r>
              <a:rPr lang="en-US" sz="1600" dirty="0" smtClean="0">
                <a:effectLst>
                  <a:outerShdw blurRad="38100" dist="38100" dir="2700000" algn="tl">
                    <a:srgbClr val="DDDDDD"/>
                  </a:outerShdw>
                </a:effectLst>
                <a:latin typeface="Times New Roman" pitchFamily="-111" charset="0"/>
              </a:rPr>
              <a:t>Theme: Integrating Observations for Multidisciplinary Research</a:t>
            </a:r>
          </a:p>
          <a:p>
            <a:pPr>
              <a:defRPr/>
            </a:pPr>
            <a:endParaRPr lang="en-US" sz="1600" b="1" dirty="0" smtClean="0">
              <a:solidFill>
                <a:srgbClr val="000000"/>
              </a:solidFill>
              <a:effectLst>
                <a:outerShdw blurRad="38100" dist="38100" dir="2700000" algn="tl">
                  <a:srgbClr val="DDDDDD"/>
                </a:outerShdw>
              </a:effectLst>
              <a:latin typeface="Times New Roman" pitchFamily="-111" charset="0"/>
            </a:endParaRPr>
          </a:p>
          <a:p>
            <a:pPr>
              <a:defRPr/>
            </a:pPr>
            <a:r>
              <a:rPr lang="en-US" sz="1600" b="1" dirty="0">
                <a:solidFill>
                  <a:srgbClr val="000000"/>
                </a:solidFill>
                <a:effectLst>
                  <a:outerShdw blurRad="38100" dist="38100" dir="2700000" algn="tl">
                    <a:srgbClr val="DDDDDD"/>
                  </a:outerShdw>
                </a:effectLst>
                <a:latin typeface="Times New Roman" pitchFamily="-111" charset="0"/>
              </a:rPr>
              <a:t>2012</a:t>
            </a:r>
            <a:r>
              <a:rPr lang="en-US" sz="1600" b="1" dirty="0" smtClean="0">
                <a:solidFill>
                  <a:srgbClr val="000000"/>
                </a:solidFill>
                <a:effectLst>
                  <a:outerShdw blurRad="38100" dist="38100" dir="2700000" algn="tl">
                    <a:srgbClr val="DDDDDD"/>
                  </a:outerShdw>
                </a:effectLst>
                <a:latin typeface="Times New Roman" pitchFamily="-111" charset="0"/>
              </a:rPr>
              <a:t> PHOD Retreat</a:t>
            </a:r>
          </a:p>
          <a:p>
            <a:pPr>
              <a:defRPr/>
            </a:pPr>
            <a:r>
              <a:rPr lang="en-US" sz="1600" dirty="0" smtClean="0">
                <a:solidFill>
                  <a:srgbClr val="000000"/>
                </a:solidFill>
                <a:effectLst>
                  <a:outerShdw blurRad="38100" dist="38100" dir="2700000" algn="tl">
                    <a:srgbClr val="DDDDDD"/>
                  </a:outerShdw>
                </a:effectLst>
                <a:latin typeface="Times New Roman" pitchFamily="-111" charset="0"/>
              </a:rPr>
              <a:t>February </a:t>
            </a:r>
            <a:r>
              <a:rPr lang="en-US" sz="1600" dirty="0">
                <a:solidFill>
                  <a:srgbClr val="000000"/>
                </a:solidFill>
                <a:effectLst>
                  <a:outerShdw blurRad="38100" dist="38100" dir="2700000" algn="tl">
                    <a:srgbClr val="DDDDDD"/>
                  </a:outerShdw>
                </a:effectLst>
                <a:latin typeface="Times New Roman" pitchFamily="-111" charset="0"/>
              </a:rPr>
              <a:t>29 and</a:t>
            </a:r>
            <a:r>
              <a:rPr lang="en-US" sz="1600" dirty="0" smtClean="0">
                <a:solidFill>
                  <a:srgbClr val="000000"/>
                </a:solidFill>
                <a:effectLst>
                  <a:outerShdw blurRad="38100" dist="38100" dir="2700000" algn="tl">
                    <a:srgbClr val="DDDDDD"/>
                  </a:outerShdw>
                </a:effectLst>
                <a:latin typeface="Times New Roman" pitchFamily="-111" charset="0"/>
              </a:rPr>
              <a:t> March 1, 2012</a:t>
            </a:r>
          </a:p>
          <a:p>
            <a:pPr>
              <a:defRPr/>
            </a:pPr>
            <a:r>
              <a:rPr lang="en-US" sz="1600" dirty="0" smtClean="0">
                <a:solidFill>
                  <a:srgbClr val="000000"/>
                </a:solidFill>
                <a:effectLst>
                  <a:outerShdw blurRad="38100" dist="38100" dir="2700000" algn="tl">
                    <a:srgbClr val="DDDDDD"/>
                  </a:outerShdw>
                </a:effectLst>
                <a:latin typeface="Times New Roman" pitchFamily="-111" charset="0"/>
              </a:rPr>
              <a:t>Theme: Synergy between Observations and Numerical Models for Weather, Climate, and Ecosystem Research</a:t>
            </a:r>
          </a:p>
          <a:p>
            <a:pPr>
              <a:defRPr/>
            </a:pPr>
            <a:endParaRPr lang="en-US" sz="1600" b="1" dirty="0" smtClean="0">
              <a:solidFill>
                <a:srgbClr val="000000"/>
              </a:solidFill>
              <a:effectLst>
                <a:outerShdw blurRad="38100" dist="38100" dir="2700000" algn="tl">
                  <a:srgbClr val="DDDDDD"/>
                </a:outerShdw>
              </a:effectLst>
              <a:latin typeface="Times New Roman" pitchFamily="-111" charset="0"/>
            </a:endParaRPr>
          </a:p>
          <a:p>
            <a:pPr>
              <a:defRPr/>
            </a:pPr>
            <a:r>
              <a:rPr lang="en-US" sz="1600" b="1" dirty="0" smtClean="0">
                <a:solidFill>
                  <a:srgbClr val="000000"/>
                </a:solidFill>
                <a:effectLst>
                  <a:outerShdw blurRad="38100" dist="38100" dir="2700000" algn="tl">
                    <a:srgbClr val="DDDDDD"/>
                  </a:outerShdw>
                </a:effectLst>
                <a:latin typeface="Times New Roman" pitchFamily="-111" charset="0"/>
              </a:rPr>
              <a:t>2014 AOML-SEFSC Meeting</a:t>
            </a:r>
          </a:p>
          <a:p>
            <a:pPr>
              <a:defRPr/>
            </a:pPr>
            <a:r>
              <a:rPr lang="en-US" sz="1600" dirty="0" smtClean="0">
                <a:effectLst>
                  <a:outerShdw blurRad="38100" dist="38100" dir="2700000" algn="tl">
                    <a:srgbClr val="DDDDDD"/>
                  </a:outerShdw>
                </a:effectLst>
                <a:latin typeface="Times New Roman" pitchFamily="-111" charset="0"/>
              </a:rPr>
              <a:t>May 2014</a:t>
            </a:r>
          </a:p>
          <a:p>
            <a:pPr>
              <a:defRPr/>
            </a:pPr>
            <a:r>
              <a:rPr lang="en-US" sz="1600" dirty="0" smtClean="0">
                <a:effectLst>
                  <a:outerShdw blurRad="38100" dist="38100" dir="2700000" algn="tl">
                    <a:srgbClr val="DDDDDD"/>
                  </a:outerShdw>
                </a:effectLst>
                <a:latin typeface="Times New Roman" pitchFamily="-111" charset="0"/>
              </a:rPr>
              <a:t>Theme: Continued Collaborative Success: Now and in the Future.</a:t>
            </a:r>
          </a:p>
          <a:p>
            <a:pPr>
              <a:defRPr/>
            </a:pPr>
            <a:endParaRPr lang="en-US" sz="1600" b="1" dirty="0">
              <a:effectLst>
                <a:outerShdw blurRad="38100" dist="38100" dir="2700000" algn="tl">
                  <a:srgbClr val="DDDDDD"/>
                </a:outerShdw>
              </a:effectLst>
              <a:latin typeface="Times New Roman" pitchFamily="-111"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24</a:t>
            </a:fld>
            <a:endParaRPr lang="en-US" dirty="0">
              <a:latin typeface="+mj-lt"/>
            </a:endParaRPr>
          </a:p>
        </p:txBody>
      </p:sp>
      <p:sp>
        <p:nvSpPr>
          <p:cNvPr id="6" name="TextBox 5"/>
          <p:cNvSpPr txBox="1"/>
          <p:nvPr/>
        </p:nvSpPr>
        <p:spPr>
          <a:xfrm>
            <a:off x="177800" y="152400"/>
            <a:ext cx="6999933" cy="707886"/>
          </a:xfrm>
          <a:prstGeom prst="rect">
            <a:avLst/>
          </a:prstGeom>
          <a:noFill/>
        </p:spPr>
        <p:txBody>
          <a:bodyPr wrap="none" rtlCol="0">
            <a:spAutoFit/>
          </a:bodyPr>
          <a:lstStyle/>
          <a:p>
            <a:r>
              <a:rPr lang="en-US" sz="4000" b="1" dirty="0" smtClean="0">
                <a:latin typeface="Cambria"/>
                <a:cs typeface="Cambria"/>
              </a:rPr>
              <a:t>Visitors, Scientific Exchanges</a:t>
            </a:r>
            <a:endParaRPr lang="en-US" sz="4000" b="1" dirty="0">
              <a:latin typeface="Cambria"/>
              <a:cs typeface="Cambria"/>
            </a:endParaRPr>
          </a:p>
        </p:txBody>
      </p:sp>
      <p:sp>
        <p:nvSpPr>
          <p:cNvPr id="7" name="TextBox 6"/>
          <p:cNvSpPr txBox="1"/>
          <p:nvPr/>
        </p:nvSpPr>
        <p:spPr>
          <a:xfrm>
            <a:off x="228600" y="1200865"/>
            <a:ext cx="4205649" cy="5047535"/>
          </a:xfrm>
          <a:prstGeom prst="rect">
            <a:avLst/>
          </a:prstGeom>
          <a:noFill/>
        </p:spPr>
        <p:txBody>
          <a:bodyPr wrap="none" rtlCol="0">
            <a:spAutoFit/>
          </a:bodyPr>
          <a:lstStyle/>
          <a:p>
            <a:r>
              <a:rPr lang="en-US" sz="1400" dirty="0" smtClean="0">
                <a:solidFill>
                  <a:srgbClr val="000000"/>
                </a:solidFill>
              </a:rPr>
              <a:t>Dr. Monika </a:t>
            </a:r>
            <a:r>
              <a:rPr lang="en-US" sz="1400" dirty="0" err="1" smtClean="0">
                <a:solidFill>
                  <a:srgbClr val="000000"/>
                </a:solidFill>
              </a:rPr>
              <a:t>Rhein</a:t>
            </a:r>
            <a:r>
              <a:rPr lang="en-US" sz="1400" dirty="0" smtClean="0">
                <a:solidFill>
                  <a:srgbClr val="000000"/>
                </a:solidFill>
              </a:rPr>
              <a:t>, U. Bremen, Germany</a:t>
            </a:r>
          </a:p>
          <a:p>
            <a:r>
              <a:rPr lang="en-US" sz="1400" dirty="0" smtClean="0">
                <a:solidFill>
                  <a:srgbClr val="000000"/>
                </a:solidFill>
              </a:rPr>
              <a:t>Dr. Sabrina Speich, U. Brest, France</a:t>
            </a:r>
          </a:p>
          <a:p>
            <a:r>
              <a:rPr lang="en-US" sz="1400" dirty="0" smtClean="0">
                <a:solidFill>
                  <a:srgbClr val="000000"/>
                </a:solidFill>
              </a:rPr>
              <a:t>Dr. Mauricio Mata, FURG, Brazil</a:t>
            </a:r>
          </a:p>
          <a:p>
            <a:r>
              <a:rPr lang="en-US" sz="1400" dirty="0" smtClean="0">
                <a:solidFill>
                  <a:srgbClr val="000000"/>
                </a:solidFill>
              </a:rPr>
              <a:t>Dr. </a:t>
            </a:r>
            <a:r>
              <a:rPr lang="en-US" sz="1400" dirty="0" err="1" smtClean="0">
                <a:solidFill>
                  <a:srgbClr val="000000"/>
                </a:solidFill>
              </a:rPr>
              <a:t>Rym</a:t>
            </a:r>
            <a:r>
              <a:rPr lang="en-US" sz="1400" dirty="0" smtClean="0">
                <a:solidFill>
                  <a:srgbClr val="000000"/>
                </a:solidFill>
              </a:rPr>
              <a:t> </a:t>
            </a:r>
            <a:r>
              <a:rPr lang="en-US" sz="1400" dirty="0" err="1" smtClean="0">
                <a:solidFill>
                  <a:srgbClr val="000000"/>
                </a:solidFill>
              </a:rPr>
              <a:t>Msadek</a:t>
            </a:r>
            <a:r>
              <a:rPr lang="en-US" sz="1400" dirty="0" smtClean="0">
                <a:solidFill>
                  <a:srgbClr val="000000"/>
                </a:solidFill>
              </a:rPr>
              <a:t>, GFDL</a:t>
            </a:r>
          </a:p>
          <a:p>
            <a:r>
              <a:rPr lang="en-US" sz="1400" dirty="0" smtClean="0">
                <a:solidFill>
                  <a:srgbClr val="000000"/>
                </a:solidFill>
              </a:rPr>
              <a:t>Dr. Ricardo Matano, Oregon State University</a:t>
            </a:r>
          </a:p>
          <a:p>
            <a:r>
              <a:rPr lang="en-US" sz="1400" dirty="0" smtClean="0">
                <a:solidFill>
                  <a:srgbClr val="000000"/>
                </a:solidFill>
              </a:rPr>
              <a:t>Dr. Anne Thresher, CSIRO, Australia</a:t>
            </a:r>
          </a:p>
          <a:p>
            <a:r>
              <a:rPr lang="en-US" sz="1400" dirty="0" smtClean="0">
                <a:solidFill>
                  <a:srgbClr val="000000"/>
                </a:solidFill>
              </a:rPr>
              <a:t>Dr. Janet Sprintall, Scripps Inst. </a:t>
            </a:r>
            <a:r>
              <a:rPr lang="en-US" sz="1400" dirty="0" err="1" smtClean="0">
                <a:solidFill>
                  <a:srgbClr val="000000"/>
                </a:solidFill>
              </a:rPr>
              <a:t>Oceanogr</a:t>
            </a:r>
            <a:r>
              <a:rPr lang="en-US" sz="1400" dirty="0" smtClean="0">
                <a:solidFill>
                  <a:srgbClr val="000000"/>
                </a:solidFill>
              </a:rPr>
              <a:t>.</a:t>
            </a:r>
          </a:p>
          <a:p>
            <a:r>
              <a:rPr lang="en-US" sz="1400" dirty="0" smtClean="0">
                <a:solidFill>
                  <a:srgbClr val="000000"/>
                </a:solidFill>
              </a:rPr>
              <a:t>Dr. I-I Lin, U. Taiwan</a:t>
            </a:r>
          </a:p>
          <a:p>
            <a:r>
              <a:rPr lang="en-US" sz="1400" dirty="0" smtClean="0">
                <a:solidFill>
                  <a:srgbClr val="000000"/>
                </a:solidFill>
              </a:rPr>
              <a:t>Dr. Frank Muller-Karger, USF</a:t>
            </a:r>
          </a:p>
          <a:p>
            <a:r>
              <a:rPr lang="en-US" sz="1400" dirty="0" smtClean="0">
                <a:solidFill>
                  <a:srgbClr val="000000"/>
                </a:solidFill>
              </a:rPr>
              <a:t>Dr. </a:t>
            </a:r>
            <a:r>
              <a:rPr lang="en-US" sz="1400" dirty="0" err="1" smtClean="0">
                <a:solidFill>
                  <a:srgbClr val="000000"/>
                </a:solidFill>
              </a:rPr>
              <a:t>Semyon</a:t>
            </a:r>
            <a:r>
              <a:rPr lang="en-US" sz="1400" dirty="0" smtClean="0">
                <a:solidFill>
                  <a:srgbClr val="000000"/>
                </a:solidFill>
              </a:rPr>
              <a:t> </a:t>
            </a:r>
            <a:r>
              <a:rPr lang="en-US" sz="1400" dirty="0" err="1" smtClean="0">
                <a:solidFill>
                  <a:srgbClr val="000000"/>
                </a:solidFill>
              </a:rPr>
              <a:t>Grodsky</a:t>
            </a:r>
            <a:r>
              <a:rPr lang="en-US" sz="1400" dirty="0" smtClean="0">
                <a:solidFill>
                  <a:srgbClr val="000000"/>
                </a:solidFill>
              </a:rPr>
              <a:t>, U. Maryland</a:t>
            </a:r>
          </a:p>
          <a:p>
            <a:r>
              <a:rPr lang="en-US" sz="1400" dirty="0" smtClean="0">
                <a:solidFill>
                  <a:srgbClr val="000000"/>
                </a:solidFill>
              </a:rPr>
              <a:t>Dr. </a:t>
            </a:r>
            <a:r>
              <a:rPr lang="en-US" sz="1400" dirty="0" err="1" smtClean="0">
                <a:solidFill>
                  <a:srgbClr val="000000"/>
                </a:solidFill>
              </a:rPr>
              <a:t>Xidong</a:t>
            </a:r>
            <a:r>
              <a:rPr lang="en-US" sz="1400" dirty="0" smtClean="0">
                <a:solidFill>
                  <a:srgbClr val="000000"/>
                </a:solidFill>
              </a:rPr>
              <a:t> Wang,</a:t>
            </a:r>
            <a:r>
              <a:rPr lang="en-US" sz="1400" dirty="0" smtClean="0">
                <a:solidFill>
                  <a:srgbClr val="000000"/>
                </a:solidFill>
              </a:rPr>
              <a:t> S. China Sea Inst. Ocean.</a:t>
            </a:r>
          </a:p>
          <a:p>
            <a:r>
              <a:rPr lang="en-US" sz="1400" dirty="0" smtClean="0">
                <a:solidFill>
                  <a:srgbClr val="000000"/>
                </a:solidFill>
              </a:rPr>
              <a:t>Dr. Susan </a:t>
            </a:r>
            <a:r>
              <a:rPr lang="en-US" sz="1400" dirty="0" err="1" smtClean="0">
                <a:solidFill>
                  <a:srgbClr val="000000"/>
                </a:solidFill>
              </a:rPr>
              <a:t>Wijffjels</a:t>
            </a:r>
            <a:r>
              <a:rPr lang="en-US" sz="1400" dirty="0" smtClean="0">
                <a:solidFill>
                  <a:srgbClr val="000000"/>
                </a:solidFill>
              </a:rPr>
              <a:t>, CSIRO, Australia</a:t>
            </a:r>
          </a:p>
          <a:p>
            <a:r>
              <a:rPr lang="en-US" sz="1400" dirty="0" smtClean="0">
                <a:solidFill>
                  <a:srgbClr val="000000"/>
                </a:solidFill>
              </a:rPr>
              <a:t>Dr. Josh Willis, NASA/JPL</a:t>
            </a:r>
          </a:p>
          <a:p>
            <a:r>
              <a:rPr lang="en-US" sz="1400" dirty="0" smtClean="0">
                <a:solidFill>
                  <a:srgbClr val="000000"/>
                </a:solidFill>
              </a:rPr>
              <a:t>Dr. </a:t>
            </a:r>
            <a:r>
              <a:rPr lang="en-US" sz="1400" dirty="0" err="1" smtClean="0">
                <a:solidFill>
                  <a:srgbClr val="000000"/>
                </a:solidFill>
              </a:rPr>
              <a:t>Sybren</a:t>
            </a:r>
            <a:r>
              <a:rPr lang="en-US" sz="1400" dirty="0" smtClean="0">
                <a:solidFill>
                  <a:srgbClr val="000000"/>
                </a:solidFill>
              </a:rPr>
              <a:t> </a:t>
            </a:r>
            <a:r>
              <a:rPr lang="en-US" sz="1400" dirty="0" err="1" smtClean="0">
                <a:solidFill>
                  <a:srgbClr val="000000"/>
                </a:solidFill>
              </a:rPr>
              <a:t>Drifjhout</a:t>
            </a:r>
            <a:r>
              <a:rPr lang="en-US" sz="1400" dirty="0" smtClean="0">
                <a:solidFill>
                  <a:srgbClr val="000000"/>
                </a:solidFill>
              </a:rPr>
              <a:t>, Netherlands</a:t>
            </a:r>
          </a:p>
          <a:p>
            <a:r>
              <a:rPr lang="en-US" sz="1400" dirty="0" smtClean="0">
                <a:solidFill>
                  <a:srgbClr val="000000"/>
                </a:solidFill>
              </a:rPr>
              <a:t>Dr. Edmo Campos, USP, Brazil</a:t>
            </a:r>
          </a:p>
          <a:p>
            <a:r>
              <a:rPr lang="en-US" sz="1400" dirty="0" smtClean="0">
                <a:solidFill>
                  <a:srgbClr val="000000"/>
                </a:solidFill>
              </a:rPr>
              <a:t>Lt. Cdr. Ariel </a:t>
            </a:r>
            <a:r>
              <a:rPr lang="en-US" sz="1400" dirty="0" err="1" smtClean="0">
                <a:solidFill>
                  <a:srgbClr val="000000"/>
                </a:solidFill>
              </a:rPr>
              <a:t>Troisi</a:t>
            </a:r>
            <a:r>
              <a:rPr lang="en-US" sz="1400" dirty="0" smtClean="0">
                <a:solidFill>
                  <a:srgbClr val="000000"/>
                </a:solidFill>
              </a:rPr>
              <a:t>, SHN, Argentina</a:t>
            </a:r>
          </a:p>
          <a:p>
            <a:r>
              <a:rPr lang="en-US" sz="1400" dirty="0" smtClean="0">
                <a:solidFill>
                  <a:srgbClr val="000000"/>
                </a:solidFill>
              </a:rPr>
              <a:t>Dr. Janice Trotte, Brazilian Ministry of Science</a:t>
            </a:r>
          </a:p>
          <a:p>
            <a:r>
              <a:rPr lang="en-US" sz="1400" dirty="0" smtClean="0">
                <a:solidFill>
                  <a:srgbClr val="000000"/>
                </a:solidFill>
              </a:rPr>
              <a:t>Dr. Ivan Perez Santos, U. Concepcion, Chile</a:t>
            </a:r>
          </a:p>
          <a:p>
            <a:r>
              <a:rPr lang="en-US" sz="1400" dirty="0" smtClean="0">
                <a:solidFill>
                  <a:srgbClr val="000000"/>
                </a:solidFill>
              </a:rPr>
              <a:t>Dr. Michael Roberts, University of Cape Town</a:t>
            </a:r>
          </a:p>
          <a:p>
            <a:r>
              <a:rPr lang="en-US" sz="1400" dirty="0" smtClean="0">
                <a:solidFill>
                  <a:srgbClr val="000000"/>
                </a:solidFill>
              </a:rPr>
              <a:t>Dr. Randy Watts, U. of Rhode Island</a:t>
            </a:r>
          </a:p>
          <a:p>
            <a:r>
              <a:rPr lang="en-US" sz="1400" dirty="0" smtClean="0">
                <a:solidFill>
                  <a:srgbClr val="000000"/>
                </a:solidFill>
              </a:rPr>
              <a:t>Dr. </a:t>
            </a:r>
            <a:r>
              <a:rPr lang="en-US" sz="1400" dirty="0" err="1" smtClean="0">
                <a:solidFill>
                  <a:srgbClr val="000000"/>
                </a:solidFill>
              </a:rPr>
              <a:t>Sybren</a:t>
            </a:r>
            <a:r>
              <a:rPr lang="en-US" sz="1400" dirty="0" smtClean="0">
                <a:solidFill>
                  <a:srgbClr val="000000"/>
                </a:solidFill>
              </a:rPr>
              <a:t> </a:t>
            </a:r>
            <a:r>
              <a:rPr lang="en-US" sz="1400" dirty="0" err="1" smtClean="0">
                <a:solidFill>
                  <a:srgbClr val="000000"/>
                </a:solidFill>
              </a:rPr>
              <a:t>Drijfhout</a:t>
            </a:r>
            <a:r>
              <a:rPr lang="en-US" sz="1400" dirty="0" smtClean="0">
                <a:solidFill>
                  <a:srgbClr val="000000"/>
                </a:solidFill>
              </a:rPr>
              <a:t>, KNMI, Netherlands</a:t>
            </a:r>
          </a:p>
          <a:p>
            <a:r>
              <a:rPr lang="en-US" sz="1400" dirty="0" smtClean="0">
                <a:solidFill>
                  <a:srgbClr val="000000"/>
                </a:solidFill>
              </a:rPr>
              <a:t>ANAMAR, Dominican Republic Ministry of Science</a:t>
            </a:r>
          </a:p>
          <a:p>
            <a:r>
              <a:rPr lang="en-US" sz="1400" dirty="0" smtClean="0">
                <a:solidFill>
                  <a:srgbClr val="000000"/>
                </a:solidFill>
              </a:rPr>
              <a:t>……..</a:t>
            </a:r>
          </a:p>
        </p:txBody>
      </p:sp>
      <p:pic>
        <p:nvPicPr>
          <p:cNvPr id="8" name="Picture 4"/>
          <p:cNvPicPr>
            <a:picLocks noChangeAspect="1"/>
          </p:cNvPicPr>
          <p:nvPr/>
        </p:nvPicPr>
        <p:blipFill>
          <a:blip r:embed="rId3"/>
          <a:srcRect/>
          <a:stretch>
            <a:fillRect/>
          </a:stretch>
        </p:blipFill>
        <p:spPr bwMode="auto">
          <a:xfrm>
            <a:off x="6096000" y="3657600"/>
            <a:ext cx="2362200" cy="1595891"/>
          </a:xfrm>
          <a:prstGeom prst="rect">
            <a:avLst/>
          </a:prstGeom>
          <a:noFill/>
          <a:ln w="9525">
            <a:solidFill>
              <a:srgbClr val="000000"/>
            </a:solidFill>
            <a:miter lim="800000"/>
            <a:headEnd/>
            <a:tailEnd/>
          </a:ln>
        </p:spPr>
      </p:pic>
      <p:sp>
        <p:nvSpPr>
          <p:cNvPr id="9" name="TextBox 8"/>
          <p:cNvSpPr txBox="1"/>
          <p:nvPr/>
        </p:nvSpPr>
        <p:spPr>
          <a:xfrm>
            <a:off x="5486400" y="5334000"/>
            <a:ext cx="3657600" cy="646331"/>
          </a:xfrm>
          <a:prstGeom prst="rect">
            <a:avLst/>
          </a:prstGeom>
          <a:noFill/>
        </p:spPr>
        <p:txBody>
          <a:bodyPr wrap="square">
            <a:prstTxWarp prst="textNoShape">
              <a:avLst/>
            </a:prstTxWarp>
            <a:spAutoFit/>
          </a:bodyPr>
          <a:lstStyle/>
          <a:p>
            <a:pPr>
              <a:defRPr/>
            </a:pPr>
            <a:r>
              <a:rPr lang="en-US" b="1" dirty="0" smtClean="0">
                <a:effectLst>
                  <a:outerShdw blurRad="38100" dist="38100" dir="2700000" algn="tl">
                    <a:srgbClr val="DDDDDD"/>
                  </a:outerShdw>
                </a:effectLst>
                <a:latin typeface="Times New Roman" charset="0"/>
              </a:rPr>
              <a:t>Lt. Cdr. </a:t>
            </a:r>
            <a:r>
              <a:rPr lang="en-US" b="1" dirty="0" err="1" smtClean="0">
                <a:effectLst>
                  <a:outerShdw blurRad="38100" dist="38100" dir="2700000" algn="tl">
                    <a:srgbClr val="DDDDDD"/>
                  </a:outerShdw>
                </a:effectLst>
                <a:latin typeface="Times New Roman" charset="0"/>
              </a:rPr>
              <a:t>Camila</a:t>
            </a:r>
            <a:r>
              <a:rPr lang="en-US" b="1" dirty="0" smtClean="0">
                <a:effectLst>
                  <a:outerShdw blurRad="38100" dist="38100" dir="2700000" algn="tl">
                    <a:srgbClr val="DDDDDD"/>
                  </a:outerShdw>
                </a:effectLst>
                <a:latin typeface="Times New Roman" charset="0"/>
              </a:rPr>
              <a:t> </a:t>
            </a:r>
            <a:r>
              <a:rPr lang="en-US" b="1" dirty="0" err="1">
                <a:effectLst>
                  <a:outerShdw blurRad="38100" dist="38100" dir="2700000" algn="tl">
                    <a:srgbClr val="DDDDDD"/>
                  </a:outerShdw>
                </a:effectLst>
                <a:latin typeface="Times New Roman" charset="0"/>
              </a:rPr>
              <a:t>Cariccio</a:t>
            </a:r>
            <a:r>
              <a:rPr lang="en-US" b="1" dirty="0" smtClean="0">
                <a:effectLst>
                  <a:outerShdw blurRad="38100" dist="38100" dir="2700000" algn="tl">
                    <a:srgbClr val="DDDDDD"/>
                  </a:outerShdw>
                </a:effectLst>
                <a:latin typeface="Times New Roman" charset="0"/>
              </a:rPr>
              <a:t> (SHN, Brazil)</a:t>
            </a:r>
          </a:p>
        </p:txBody>
      </p:sp>
      <p:pic>
        <p:nvPicPr>
          <p:cNvPr id="10" name="Picture 3"/>
          <p:cNvPicPr>
            <a:picLocks noChangeAspect="1"/>
          </p:cNvPicPr>
          <p:nvPr/>
        </p:nvPicPr>
        <p:blipFill>
          <a:blip r:embed="rId4"/>
          <a:srcRect/>
          <a:stretch>
            <a:fillRect/>
          </a:stretch>
        </p:blipFill>
        <p:spPr bwMode="auto">
          <a:xfrm>
            <a:off x="6248400" y="1143000"/>
            <a:ext cx="2057400" cy="1588770"/>
          </a:xfrm>
          <a:prstGeom prst="rect">
            <a:avLst/>
          </a:prstGeom>
          <a:noFill/>
          <a:ln w="9525">
            <a:solidFill>
              <a:srgbClr val="000000"/>
            </a:solidFill>
            <a:miter lim="800000"/>
            <a:headEnd/>
            <a:tailEnd/>
          </a:ln>
        </p:spPr>
      </p:pic>
      <p:sp>
        <p:nvSpPr>
          <p:cNvPr id="11" name="TextBox 10"/>
          <p:cNvSpPr txBox="1"/>
          <p:nvPr/>
        </p:nvSpPr>
        <p:spPr>
          <a:xfrm>
            <a:off x="5181600" y="2743200"/>
            <a:ext cx="3581400" cy="584776"/>
          </a:xfrm>
          <a:prstGeom prst="rect">
            <a:avLst/>
          </a:prstGeom>
          <a:noFill/>
        </p:spPr>
        <p:txBody>
          <a:bodyPr wrap="square">
            <a:spAutoFit/>
          </a:bodyPr>
          <a:lstStyle/>
          <a:p>
            <a:pPr>
              <a:defRPr/>
            </a:pPr>
            <a:r>
              <a:rPr lang="en-US" sz="1600" b="1" dirty="0">
                <a:latin typeface="Times New Roman" pitchFamily="-111" charset="0"/>
              </a:rPr>
              <a:t>Dillon </a:t>
            </a:r>
            <a:r>
              <a:rPr lang="en-US" sz="1600" b="1" dirty="0" err="1" smtClean="0">
                <a:latin typeface="Times New Roman" pitchFamily="-111" charset="0"/>
              </a:rPr>
              <a:t>Amaya</a:t>
            </a:r>
            <a:r>
              <a:rPr lang="en-US" sz="1600" b="1" dirty="0" smtClean="0">
                <a:latin typeface="Times New Roman" pitchFamily="-111" charset="0"/>
              </a:rPr>
              <a:t> (TAMU) and </a:t>
            </a:r>
            <a:r>
              <a:rPr lang="en-US" sz="1600" b="1" dirty="0">
                <a:latin typeface="Times New Roman" pitchFamily="-111" charset="0"/>
              </a:rPr>
              <a:t>Alexandra</a:t>
            </a:r>
            <a:r>
              <a:rPr lang="en-US" sz="1600" b="1" dirty="0" smtClean="0">
                <a:latin typeface="Times New Roman" pitchFamily="-111" charset="0"/>
              </a:rPr>
              <a:t> Ramos (UPR), 2013 summer interns.</a:t>
            </a:r>
            <a:endParaRPr lang="en-US" sz="1600" b="1" dirty="0">
              <a:latin typeface="Times New Roman" pitchFamily="-111"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25</a:t>
            </a:fld>
            <a:endParaRPr lang="en-US" dirty="0">
              <a:latin typeface="+mj-lt"/>
            </a:endParaRPr>
          </a:p>
        </p:txBody>
      </p:sp>
      <p:sp>
        <p:nvSpPr>
          <p:cNvPr id="6" name="TextBox 5"/>
          <p:cNvSpPr txBox="1"/>
          <p:nvPr/>
        </p:nvSpPr>
        <p:spPr>
          <a:xfrm>
            <a:off x="177800" y="54114"/>
            <a:ext cx="4161866" cy="707886"/>
          </a:xfrm>
          <a:prstGeom prst="rect">
            <a:avLst/>
          </a:prstGeom>
          <a:noFill/>
        </p:spPr>
        <p:txBody>
          <a:bodyPr wrap="none" rtlCol="0">
            <a:spAutoFit/>
          </a:bodyPr>
          <a:lstStyle/>
          <a:p>
            <a:r>
              <a:rPr lang="en-US" sz="4000" b="1" dirty="0" smtClean="0">
                <a:latin typeface="Cambria"/>
                <a:cs typeface="Cambria"/>
              </a:rPr>
              <a:t>Communications</a:t>
            </a:r>
            <a:endParaRPr lang="en-US" sz="4000" b="1" dirty="0">
              <a:latin typeface="Cambria"/>
              <a:cs typeface="Cambria"/>
            </a:endParaRPr>
          </a:p>
        </p:txBody>
      </p:sp>
      <p:pic>
        <p:nvPicPr>
          <p:cNvPr id="7" name="Picture 4" descr="Web.pdf"/>
          <p:cNvPicPr>
            <a:picLocks noChangeAspect="1"/>
          </p:cNvPicPr>
          <p:nvPr/>
        </p:nvPicPr>
        <p:blipFill>
          <a:blip r:embed="rId3"/>
          <a:srcRect l="10588" t="6364" r="10588" b="48179"/>
          <a:stretch>
            <a:fillRect/>
          </a:stretch>
        </p:blipFill>
        <p:spPr bwMode="auto">
          <a:xfrm>
            <a:off x="419101" y="1354315"/>
            <a:ext cx="2324100" cy="2684285"/>
          </a:xfrm>
          <a:prstGeom prst="rect">
            <a:avLst/>
          </a:prstGeom>
          <a:noFill/>
          <a:ln w="12700">
            <a:solidFill>
              <a:srgbClr val="000000"/>
            </a:solidFill>
            <a:round/>
            <a:headEnd/>
            <a:tailEnd/>
          </a:ln>
        </p:spPr>
      </p:pic>
      <p:sp>
        <p:nvSpPr>
          <p:cNvPr id="8" name="TextBox 7"/>
          <p:cNvSpPr txBox="1"/>
          <p:nvPr/>
        </p:nvSpPr>
        <p:spPr>
          <a:xfrm>
            <a:off x="0" y="4648200"/>
            <a:ext cx="3035300" cy="1477328"/>
          </a:xfrm>
          <a:prstGeom prst="rect">
            <a:avLst/>
          </a:prstGeom>
          <a:noFill/>
        </p:spPr>
        <p:txBody>
          <a:bodyPr wrap="square" rtlCol="0">
            <a:spAutoFit/>
          </a:bodyPr>
          <a:lstStyle/>
          <a:p>
            <a:r>
              <a:rPr lang="en-US" dirty="0" smtClean="0"/>
              <a:t>Comprehensive divisional </a:t>
            </a:r>
            <a:r>
              <a:rPr lang="en-US" b="1" dirty="0" smtClean="0"/>
              <a:t>web page </a:t>
            </a:r>
            <a:r>
              <a:rPr lang="en-US" dirty="0" smtClean="0"/>
              <a:t>with detailed </a:t>
            </a:r>
            <a:r>
              <a:rPr lang="en-US" dirty="0" smtClean="0"/>
              <a:t>and  updated description of each project, </a:t>
            </a:r>
            <a:r>
              <a:rPr lang="en-US" dirty="0" smtClean="0"/>
              <a:t>data, </a:t>
            </a:r>
            <a:r>
              <a:rPr lang="en-US" dirty="0" smtClean="0"/>
              <a:t>and product distribution</a:t>
            </a:r>
            <a:endParaRPr lang="en-US" dirty="0"/>
          </a:p>
        </p:txBody>
      </p:sp>
      <p:sp>
        <p:nvSpPr>
          <p:cNvPr id="9" name="TextBox 8"/>
          <p:cNvSpPr txBox="1"/>
          <p:nvPr/>
        </p:nvSpPr>
        <p:spPr>
          <a:xfrm>
            <a:off x="3282812" y="4413766"/>
            <a:ext cx="2343289" cy="1477328"/>
          </a:xfrm>
          <a:prstGeom prst="rect">
            <a:avLst/>
          </a:prstGeom>
          <a:noFill/>
        </p:spPr>
        <p:txBody>
          <a:bodyPr wrap="square" rtlCol="0">
            <a:spAutoFit/>
          </a:bodyPr>
          <a:lstStyle/>
          <a:p>
            <a:r>
              <a:rPr lang="en-US" b="1" dirty="0" smtClean="0"/>
              <a:t>Up-to-date PHOD </a:t>
            </a:r>
          </a:p>
          <a:p>
            <a:r>
              <a:rPr lang="en-US" b="1" dirty="0" smtClean="0"/>
              <a:t>Project report: </a:t>
            </a:r>
            <a:r>
              <a:rPr lang="en-US" dirty="0" smtClean="0"/>
              <a:t>Annual update of projects, including technological developments</a:t>
            </a:r>
            <a:endParaRPr lang="en-US" dirty="0"/>
          </a:p>
        </p:txBody>
      </p:sp>
      <p:sp>
        <p:nvSpPr>
          <p:cNvPr id="12" name="TextBox 11"/>
          <p:cNvSpPr txBox="1"/>
          <p:nvPr/>
        </p:nvSpPr>
        <p:spPr>
          <a:xfrm>
            <a:off x="5638800" y="2631281"/>
            <a:ext cx="3124200" cy="3693319"/>
          </a:xfrm>
          <a:prstGeom prst="rect">
            <a:avLst/>
          </a:prstGeom>
          <a:noFill/>
        </p:spPr>
        <p:txBody>
          <a:bodyPr wrap="square" rtlCol="0">
            <a:spAutoFit/>
          </a:bodyPr>
          <a:lstStyle/>
          <a:p>
            <a:pPr>
              <a:buFont typeface="Arial"/>
              <a:buChar char="•"/>
            </a:pPr>
            <a:r>
              <a:rPr lang="en-US" b="1" dirty="0" smtClean="0"/>
              <a:t> Videos (including YouTube) of main PHOD projects.</a:t>
            </a:r>
          </a:p>
          <a:p>
            <a:pPr>
              <a:buFont typeface="Arial"/>
              <a:buChar char="•"/>
            </a:pPr>
            <a:endParaRPr lang="en-US" b="1" dirty="0" smtClean="0"/>
          </a:p>
          <a:p>
            <a:pPr>
              <a:buFont typeface="Arial"/>
              <a:buChar char="•"/>
            </a:pPr>
            <a:endParaRPr lang="en-US" b="1" dirty="0" smtClean="0"/>
          </a:p>
          <a:p>
            <a:pPr>
              <a:buFont typeface="Arial"/>
              <a:buChar char="•"/>
            </a:pPr>
            <a:endParaRPr lang="en-US" b="1" dirty="0" smtClean="0"/>
          </a:p>
          <a:p>
            <a:pPr>
              <a:buFont typeface="Arial"/>
              <a:buChar char="•"/>
            </a:pPr>
            <a:endParaRPr lang="en-US" b="1" dirty="0" smtClean="0"/>
          </a:p>
          <a:p>
            <a:pPr>
              <a:buFont typeface="Arial"/>
              <a:buChar char="•"/>
            </a:pPr>
            <a:endParaRPr lang="en-US" b="1" dirty="0" smtClean="0"/>
          </a:p>
          <a:p>
            <a:endParaRPr lang="en-US" b="1" dirty="0" smtClean="0"/>
          </a:p>
          <a:p>
            <a:pPr>
              <a:buFont typeface="Arial"/>
              <a:buChar char="•"/>
            </a:pPr>
            <a:r>
              <a:rPr lang="en-US" b="1" dirty="0" smtClean="0"/>
              <a:t> Live video streaming and recording of PHOD seminars through </a:t>
            </a:r>
            <a:r>
              <a:rPr lang="en-US" b="1" dirty="0" err="1" smtClean="0"/>
              <a:t>Gotomeeting</a:t>
            </a:r>
            <a:r>
              <a:rPr lang="en-US" b="1" dirty="0" smtClean="0"/>
              <a:t>.</a:t>
            </a:r>
          </a:p>
        </p:txBody>
      </p:sp>
      <p:pic>
        <p:nvPicPr>
          <p:cNvPr id="11" name="Picture 10" descr="Cover_v1.jpg"/>
          <p:cNvPicPr>
            <a:picLocks noChangeAspect="1"/>
          </p:cNvPicPr>
          <p:nvPr/>
        </p:nvPicPr>
        <p:blipFill>
          <a:blip r:embed="rId4"/>
          <a:stretch>
            <a:fillRect/>
          </a:stretch>
        </p:blipFill>
        <p:spPr>
          <a:xfrm>
            <a:off x="3200400" y="1295400"/>
            <a:ext cx="2114550" cy="2743200"/>
          </a:xfrm>
          <a:prstGeom prst="rect">
            <a:avLst/>
          </a:prstGeom>
        </p:spPr>
      </p:pic>
      <p:pic>
        <p:nvPicPr>
          <p:cNvPr id="13" name="Picture 12" descr="Molly_argo_video.png"/>
          <p:cNvPicPr>
            <a:picLocks noChangeAspect="1"/>
          </p:cNvPicPr>
          <p:nvPr/>
        </p:nvPicPr>
        <p:blipFill>
          <a:blip r:embed="rId5"/>
          <a:stretch>
            <a:fillRect/>
          </a:stretch>
        </p:blipFill>
        <p:spPr>
          <a:xfrm>
            <a:off x="5899683" y="1295400"/>
            <a:ext cx="2177517" cy="1217735"/>
          </a:xfrm>
          <a:prstGeom prst="rect">
            <a:avLst/>
          </a:prstGeom>
        </p:spPr>
      </p:pic>
      <p:pic>
        <p:nvPicPr>
          <p:cNvPr id="14" name="Picture 13" descr="Sang_ki_video.png"/>
          <p:cNvPicPr>
            <a:picLocks noChangeAspect="1"/>
          </p:cNvPicPr>
          <p:nvPr/>
        </p:nvPicPr>
        <p:blipFill>
          <a:blip r:embed="rId6"/>
          <a:stretch>
            <a:fillRect/>
          </a:stretch>
        </p:blipFill>
        <p:spPr>
          <a:xfrm>
            <a:off x="6019800" y="3733800"/>
            <a:ext cx="2011680" cy="1257300"/>
          </a:xfrm>
          <a:prstGeom prst="rect">
            <a:avLst/>
          </a:prstGeom>
        </p:spPr>
      </p:pic>
      <p:sp>
        <p:nvSpPr>
          <p:cNvPr id="15" name="TextBox 14"/>
          <p:cNvSpPr txBox="1"/>
          <p:nvPr/>
        </p:nvSpPr>
        <p:spPr>
          <a:xfrm>
            <a:off x="381000" y="4191000"/>
            <a:ext cx="2428970" cy="369332"/>
          </a:xfrm>
          <a:prstGeom prst="rect">
            <a:avLst/>
          </a:prstGeom>
          <a:solidFill>
            <a:schemeClr val="bg1">
              <a:lumMod val="85000"/>
            </a:schemeClr>
          </a:solidFill>
          <a:ln w="28575" cap="flat" cmpd="sng" algn="ctr">
            <a:solidFill>
              <a:srgbClr val="000000"/>
            </a:solidFill>
            <a:prstDash val="solid"/>
            <a:round/>
            <a:headEnd type="none" w="med" len="med"/>
            <a:tailEnd type="none" w="med" len="med"/>
          </a:ln>
        </p:spPr>
        <p:txBody>
          <a:bodyPr wrap="none" rtlCol="0">
            <a:spAutoFit/>
          </a:bodyPr>
          <a:lstStyle/>
          <a:p>
            <a:r>
              <a:rPr lang="en-US" b="1" dirty="0" err="1" smtClean="0"/>
              <a:t>aoml.noaa.gov/phod</a:t>
            </a:r>
            <a:r>
              <a:rPr lang="en-US" b="1"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26</a:t>
            </a:fld>
            <a:endParaRPr lang="en-US" dirty="0">
              <a:latin typeface="+mj-lt"/>
            </a:endParaRPr>
          </a:p>
        </p:txBody>
      </p:sp>
      <p:sp>
        <p:nvSpPr>
          <p:cNvPr id="6" name="TextBox 5"/>
          <p:cNvSpPr txBox="1"/>
          <p:nvPr/>
        </p:nvSpPr>
        <p:spPr>
          <a:xfrm>
            <a:off x="139866" y="130314"/>
            <a:ext cx="6413334" cy="707886"/>
          </a:xfrm>
          <a:prstGeom prst="rect">
            <a:avLst/>
          </a:prstGeom>
          <a:noFill/>
        </p:spPr>
        <p:txBody>
          <a:bodyPr wrap="none" rtlCol="0">
            <a:spAutoFit/>
          </a:bodyPr>
          <a:lstStyle/>
          <a:p>
            <a:r>
              <a:rPr lang="en-US" sz="4000" b="1" dirty="0" smtClean="0">
                <a:latin typeface="Cambria"/>
                <a:cs typeface="Cambria"/>
              </a:rPr>
              <a:t>PHOD Outreach Highlights</a:t>
            </a:r>
            <a:endParaRPr lang="en-US" sz="4000" b="1" dirty="0">
              <a:latin typeface="Cambria"/>
              <a:cs typeface="Cambria"/>
            </a:endParaRPr>
          </a:p>
        </p:txBody>
      </p:sp>
      <p:pic>
        <p:nvPicPr>
          <p:cNvPr id="7" name="Picture 3" descr="IMG_0656.JPG"/>
          <p:cNvPicPr>
            <a:picLocks noChangeAspect="1"/>
          </p:cNvPicPr>
          <p:nvPr/>
        </p:nvPicPr>
        <p:blipFill>
          <a:blip r:embed="rId3"/>
          <a:srcRect/>
          <a:stretch>
            <a:fillRect/>
          </a:stretch>
        </p:blipFill>
        <p:spPr bwMode="auto">
          <a:xfrm>
            <a:off x="609600" y="3429000"/>
            <a:ext cx="2400300" cy="1600200"/>
          </a:xfrm>
          <a:prstGeom prst="rect">
            <a:avLst/>
          </a:prstGeom>
          <a:noFill/>
          <a:ln w="19050">
            <a:solidFill>
              <a:schemeClr val="tx1"/>
            </a:solidFill>
            <a:miter lim="800000"/>
            <a:headEnd/>
            <a:tailEnd/>
          </a:ln>
        </p:spPr>
      </p:pic>
      <p:pic>
        <p:nvPicPr>
          <p:cNvPr id="9" name="Picture 5" descr="OpenHouse_v1.png"/>
          <p:cNvPicPr>
            <a:picLocks noChangeAspect="1"/>
          </p:cNvPicPr>
          <p:nvPr/>
        </p:nvPicPr>
        <p:blipFill>
          <a:blip r:embed="rId4"/>
          <a:srcRect l="7355" t="948" r="6128"/>
          <a:stretch>
            <a:fillRect/>
          </a:stretch>
        </p:blipFill>
        <p:spPr bwMode="auto">
          <a:xfrm rot="5400000">
            <a:off x="4029979" y="3056621"/>
            <a:ext cx="1546894" cy="2291653"/>
          </a:xfrm>
          <a:prstGeom prst="rect">
            <a:avLst/>
          </a:prstGeom>
          <a:noFill/>
          <a:ln w="9525">
            <a:solidFill>
              <a:srgbClr val="000000"/>
            </a:solidFill>
            <a:miter lim="800000"/>
            <a:headEnd/>
            <a:tailEnd/>
          </a:ln>
        </p:spPr>
      </p:pic>
      <p:sp>
        <p:nvSpPr>
          <p:cNvPr id="11" name="TextBox 10"/>
          <p:cNvSpPr txBox="1"/>
          <p:nvPr/>
        </p:nvSpPr>
        <p:spPr>
          <a:xfrm>
            <a:off x="304800" y="5257800"/>
            <a:ext cx="3006051" cy="646331"/>
          </a:xfrm>
          <a:prstGeom prst="rect">
            <a:avLst/>
          </a:prstGeom>
          <a:noFill/>
        </p:spPr>
        <p:txBody>
          <a:bodyPr wrap="none">
            <a:spAutoFit/>
          </a:bodyPr>
          <a:lstStyle/>
          <a:p>
            <a:pPr>
              <a:defRPr/>
            </a:pPr>
            <a:r>
              <a:rPr lang="en-US" b="1" dirty="0">
                <a:latin typeface="Times New Roman" pitchFamily="-111" charset="0"/>
              </a:rPr>
              <a:t>University of Miami,</a:t>
            </a:r>
            <a:r>
              <a:rPr lang="en-US" b="1" dirty="0" smtClean="0">
                <a:latin typeface="Times New Roman" pitchFamily="-111" charset="0"/>
              </a:rPr>
              <a:t> Annual </a:t>
            </a:r>
          </a:p>
          <a:p>
            <a:pPr>
              <a:defRPr/>
            </a:pPr>
            <a:r>
              <a:rPr lang="en-US" b="1" dirty="0" smtClean="0">
                <a:latin typeface="Times New Roman" pitchFamily="-111" charset="0"/>
              </a:rPr>
              <a:t>undergraduate student visit</a:t>
            </a:r>
            <a:endParaRPr lang="en-US" b="1" dirty="0">
              <a:latin typeface="Times New Roman" pitchFamily="-111" charset="0"/>
            </a:endParaRPr>
          </a:p>
        </p:txBody>
      </p:sp>
      <p:sp>
        <p:nvSpPr>
          <p:cNvPr id="12" name="TextBox 11"/>
          <p:cNvSpPr txBox="1"/>
          <p:nvPr/>
        </p:nvSpPr>
        <p:spPr>
          <a:xfrm>
            <a:off x="3429000" y="5181600"/>
            <a:ext cx="2743199" cy="1200329"/>
          </a:xfrm>
          <a:prstGeom prst="rect">
            <a:avLst/>
          </a:prstGeom>
          <a:noFill/>
        </p:spPr>
        <p:txBody>
          <a:bodyPr wrap="square">
            <a:spAutoFit/>
          </a:bodyPr>
          <a:lstStyle/>
          <a:p>
            <a:pPr>
              <a:defRPr/>
            </a:pPr>
            <a:r>
              <a:rPr lang="en-US" b="1" dirty="0" smtClean="0">
                <a:latin typeface="Times New Roman" pitchFamily="-111" charset="0"/>
              </a:rPr>
              <a:t>Annual AOML </a:t>
            </a:r>
            <a:r>
              <a:rPr lang="en-US" b="1" dirty="0">
                <a:latin typeface="Times New Roman" pitchFamily="-111" charset="0"/>
              </a:rPr>
              <a:t>Open </a:t>
            </a:r>
            <a:r>
              <a:rPr lang="en-US" b="1" dirty="0" smtClean="0">
                <a:latin typeface="Times New Roman" pitchFamily="-111" charset="0"/>
              </a:rPr>
              <a:t>House and high school student tours and presentations</a:t>
            </a:r>
            <a:endParaRPr lang="en-US" b="1" dirty="0">
              <a:latin typeface="Times New Roman" pitchFamily="-111" charset="0"/>
            </a:endParaRPr>
          </a:p>
        </p:txBody>
      </p:sp>
      <p:pic>
        <p:nvPicPr>
          <p:cNvPr id="13" name="Picture 2"/>
          <p:cNvPicPr>
            <a:picLocks noChangeAspect="1"/>
          </p:cNvPicPr>
          <p:nvPr/>
        </p:nvPicPr>
        <p:blipFill>
          <a:blip r:embed="rId5"/>
          <a:srcRect/>
          <a:stretch>
            <a:fillRect/>
          </a:stretch>
        </p:blipFill>
        <p:spPr bwMode="auto">
          <a:xfrm flipH="1">
            <a:off x="8382000" y="5700643"/>
            <a:ext cx="576263" cy="596900"/>
          </a:xfrm>
          <a:prstGeom prst="rect">
            <a:avLst/>
          </a:prstGeom>
          <a:noFill/>
          <a:ln w="9525">
            <a:noFill/>
            <a:miter lim="800000"/>
            <a:headEnd/>
            <a:tailEnd/>
          </a:ln>
        </p:spPr>
      </p:pic>
      <p:pic>
        <p:nvPicPr>
          <p:cNvPr id="14" name="Picture 11"/>
          <p:cNvPicPr>
            <a:picLocks noChangeAspect="1"/>
          </p:cNvPicPr>
          <p:nvPr/>
        </p:nvPicPr>
        <p:blipFill>
          <a:blip r:embed="rId6"/>
          <a:srcRect/>
          <a:stretch>
            <a:fillRect/>
          </a:stretch>
        </p:blipFill>
        <p:spPr bwMode="auto">
          <a:xfrm rot="5400000">
            <a:off x="6620614" y="3742586"/>
            <a:ext cx="1874838" cy="1400066"/>
          </a:xfrm>
          <a:prstGeom prst="rect">
            <a:avLst/>
          </a:prstGeom>
          <a:noFill/>
          <a:ln w="9525">
            <a:noFill/>
            <a:miter lim="800000"/>
            <a:headEnd/>
            <a:tailEnd/>
          </a:ln>
        </p:spPr>
      </p:pic>
      <p:sp>
        <p:nvSpPr>
          <p:cNvPr id="15" name="TextBox 14"/>
          <p:cNvSpPr txBox="1"/>
          <p:nvPr/>
        </p:nvSpPr>
        <p:spPr>
          <a:xfrm>
            <a:off x="6324600" y="5410200"/>
            <a:ext cx="2521544" cy="584776"/>
          </a:xfrm>
          <a:prstGeom prst="rect">
            <a:avLst/>
          </a:prstGeom>
          <a:noFill/>
        </p:spPr>
        <p:txBody>
          <a:bodyPr wrap="none">
            <a:spAutoFit/>
          </a:bodyPr>
          <a:lstStyle/>
          <a:p>
            <a:pPr>
              <a:defRPr/>
            </a:pPr>
            <a:r>
              <a:rPr lang="en-US" sz="1600" b="1" dirty="0" smtClean="0">
                <a:latin typeface="Times New Roman" pitchFamily="-111" charset="0"/>
              </a:rPr>
              <a:t>Global Ocean Observation</a:t>
            </a:r>
          </a:p>
          <a:p>
            <a:pPr>
              <a:defRPr/>
            </a:pPr>
            <a:r>
              <a:rPr lang="en-US" sz="1600" b="1" dirty="0" smtClean="0">
                <a:latin typeface="Times New Roman" pitchFamily="-111" charset="0"/>
              </a:rPr>
              <a:t>Google display</a:t>
            </a:r>
            <a:endParaRPr lang="en-US" sz="1600" b="1" dirty="0">
              <a:latin typeface="Times New Roman" pitchFamily="-111" charset="0"/>
            </a:endParaRPr>
          </a:p>
        </p:txBody>
      </p:sp>
      <p:sp>
        <p:nvSpPr>
          <p:cNvPr id="16" name="TextBox 15"/>
          <p:cNvSpPr txBox="1"/>
          <p:nvPr/>
        </p:nvSpPr>
        <p:spPr>
          <a:xfrm>
            <a:off x="3429000" y="2971800"/>
            <a:ext cx="2468983" cy="369332"/>
          </a:xfrm>
          <a:prstGeom prst="rect">
            <a:avLst/>
          </a:prstGeom>
          <a:noFill/>
        </p:spPr>
        <p:txBody>
          <a:bodyPr wrap="none" rtlCol="0">
            <a:spAutoFit/>
          </a:bodyPr>
          <a:lstStyle/>
          <a:p>
            <a:r>
              <a:rPr lang="en-US" b="1" dirty="0" smtClean="0"/>
              <a:t>Adopt a drifter program</a:t>
            </a:r>
            <a:endParaRPr lang="en-US" b="1" dirty="0"/>
          </a:p>
        </p:txBody>
      </p:sp>
      <p:pic>
        <p:nvPicPr>
          <p:cNvPr id="18" name="Picture 17" descr="PHOD_7.png"/>
          <p:cNvPicPr>
            <a:picLocks noChangeAspect="1"/>
          </p:cNvPicPr>
          <p:nvPr/>
        </p:nvPicPr>
        <p:blipFill>
          <a:blip r:embed="rId7"/>
          <a:stretch>
            <a:fillRect/>
          </a:stretch>
        </p:blipFill>
        <p:spPr>
          <a:xfrm>
            <a:off x="3429000" y="1066800"/>
            <a:ext cx="2619375" cy="1752600"/>
          </a:xfrm>
          <a:prstGeom prst="rect">
            <a:avLst/>
          </a:prstGeom>
        </p:spPr>
      </p:pic>
      <p:pic>
        <p:nvPicPr>
          <p:cNvPr id="17" name="Picture 16" descr="SAS_v1.jpg"/>
          <p:cNvPicPr>
            <a:picLocks noChangeAspect="1"/>
          </p:cNvPicPr>
          <p:nvPr/>
        </p:nvPicPr>
        <p:blipFill>
          <a:blip r:embed="rId8"/>
          <a:stretch>
            <a:fillRect/>
          </a:stretch>
        </p:blipFill>
        <p:spPr>
          <a:xfrm>
            <a:off x="533400" y="1219200"/>
            <a:ext cx="2519182" cy="1676400"/>
          </a:xfrm>
          <a:prstGeom prst="rect">
            <a:avLst/>
          </a:prstGeom>
        </p:spPr>
      </p:pic>
      <p:sp>
        <p:nvSpPr>
          <p:cNvPr id="19" name="TextBox 18"/>
          <p:cNvSpPr txBox="1"/>
          <p:nvPr/>
        </p:nvSpPr>
        <p:spPr>
          <a:xfrm>
            <a:off x="228600" y="2895600"/>
            <a:ext cx="3124200" cy="369332"/>
          </a:xfrm>
          <a:prstGeom prst="rect">
            <a:avLst/>
          </a:prstGeom>
          <a:noFill/>
        </p:spPr>
        <p:txBody>
          <a:bodyPr wrap="square" rtlCol="0">
            <a:spAutoFit/>
          </a:bodyPr>
          <a:lstStyle/>
          <a:p>
            <a:r>
              <a:rPr lang="en-US" b="1" dirty="0" smtClean="0"/>
              <a:t>U. Va. Semester At Sea</a:t>
            </a:r>
            <a:endParaRPr lang="en-US" b="1" dirty="0"/>
          </a:p>
        </p:txBody>
      </p:sp>
      <p:pic>
        <p:nvPicPr>
          <p:cNvPr id="20" name="Picture 19" descr="Teach_at_sea.jpg"/>
          <p:cNvPicPr>
            <a:picLocks noChangeAspect="1"/>
          </p:cNvPicPr>
          <p:nvPr/>
        </p:nvPicPr>
        <p:blipFill>
          <a:blip r:embed="rId9"/>
          <a:stretch>
            <a:fillRect/>
          </a:stretch>
        </p:blipFill>
        <p:spPr>
          <a:xfrm>
            <a:off x="6553200" y="1066800"/>
            <a:ext cx="1981200" cy="1812587"/>
          </a:xfrm>
          <a:prstGeom prst="rect">
            <a:avLst/>
          </a:prstGeom>
        </p:spPr>
      </p:pic>
      <p:sp>
        <p:nvSpPr>
          <p:cNvPr id="21" name="TextBox 20"/>
          <p:cNvSpPr txBox="1"/>
          <p:nvPr/>
        </p:nvSpPr>
        <p:spPr>
          <a:xfrm>
            <a:off x="6605667" y="2971800"/>
            <a:ext cx="1928733" cy="369332"/>
          </a:xfrm>
          <a:prstGeom prst="rect">
            <a:avLst/>
          </a:prstGeom>
          <a:noFill/>
        </p:spPr>
        <p:txBody>
          <a:bodyPr wrap="none" rtlCol="0">
            <a:spAutoFit/>
          </a:bodyPr>
          <a:lstStyle/>
          <a:p>
            <a:r>
              <a:rPr lang="en-US" b="1" dirty="0" smtClean="0"/>
              <a:t>Teachers at Sea</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latin typeface="+mj-lt"/>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latin typeface="+mj-lt"/>
              </a:rPr>
              <a:pPr/>
              <a:t>27</a:t>
            </a:fld>
            <a:endParaRPr lang="en-US" dirty="0">
              <a:latin typeface="+mj-lt"/>
            </a:endParaRPr>
          </a:p>
        </p:txBody>
      </p:sp>
      <p:sp>
        <p:nvSpPr>
          <p:cNvPr id="6" name="TextBox 5"/>
          <p:cNvSpPr txBox="1"/>
          <p:nvPr/>
        </p:nvSpPr>
        <p:spPr>
          <a:xfrm>
            <a:off x="177800" y="152400"/>
            <a:ext cx="3698999" cy="707886"/>
          </a:xfrm>
          <a:prstGeom prst="rect">
            <a:avLst/>
          </a:prstGeom>
          <a:noFill/>
        </p:spPr>
        <p:txBody>
          <a:bodyPr wrap="none" rtlCol="0">
            <a:spAutoFit/>
          </a:bodyPr>
          <a:lstStyle/>
          <a:p>
            <a:r>
              <a:rPr lang="en-US" sz="4000" b="1" dirty="0" smtClean="0">
                <a:latin typeface="Cambria"/>
                <a:cs typeface="Cambria"/>
              </a:rPr>
              <a:t>Looking Ahead</a:t>
            </a:r>
            <a:endParaRPr lang="en-US" sz="4000" b="1" dirty="0">
              <a:latin typeface="Cambria"/>
              <a:cs typeface="Cambria"/>
            </a:endParaRPr>
          </a:p>
        </p:txBody>
      </p:sp>
      <p:sp>
        <p:nvSpPr>
          <p:cNvPr id="7" name="Content Placeholder 2"/>
          <p:cNvSpPr txBox="1">
            <a:spLocks/>
          </p:cNvSpPr>
          <p:nvPr/>
        </p:nvSpPr>
        <p:spPr>
          <a:xfrm>
            <a:off x="190500" y="838200"/>
            <a:ext cx="8763000" cy="47117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50000"/>
              </a:lnSpc>
              <a:spcBef>
                <a:spcPts val="0"/>
              </a:spcBef>
              <a:spcAft>
                <a:spcPts val="0"/>
              </a:spcAft>
              <a:buClrTx/>
              <a:buSzPct val="130000"/>
              <a:buFont typeface="+mj-lt"/>
              <a:buAutoNum type="arabicPeriod"/>
              <a:tabLst/>
              <a:defRPr/>
            </a:pPr>
            <a:r>
              <a:rPr kumimoji="0" lang="en-US" sz="1600" i="0" u="none" strike="noStrike" kern="1200" cap="none" spc="0" normalizeH="0" baseline="0" noProof="0" dirty="0" smtClean="0">
                <a:ln>
                  <a:noFill/>
                </a:ln>
                <a:effectLst/>
                <a:uLnTx/>
                <a:uFillTx/>
                <a:latin typeface="Cambria"/>
                <a:ea typeface="+mn-ea"/>
                <a:cs typeface="Cambria"/>
              </a:rPr>
              <a:t>Continue </a:t>
            </a:r>
            <a:r>
              <a:rPr lang="en-US" sz="1600" dirty="0" smtClean="0">
                <a:latin typeface="Cambria"/>
                <a:cs typeface="Cambria"/>
              </a:rPr>
              <a:t>as </a:t>
            </a:r>
            <a:r>
              <a:rPr kumimoji="0" lang="en-US" sz="1600" i="0" u="none" strike="noStrike" kern="1200" cap="none" spc="0" normalizeH="0" baseline="0" noProof="0" dirty="0" smtClean="0">
                <a:ln>
                  <a:noFill/>
                </a:ln>
                <a:effectLst/>
                <a:uLnTx/>
                <a:uFillTx/>
                <a:latin typeface="Cambria"/>
                <a:ea typeface="+mn-ea"/>
                <a:cs typeface="Cambria"/>
              </a:rPr>
              <a:t>a premier science</a:t>
            </a:r>
            <a:r>
              <a:rPr kumimoji="0" lang="en-US" sz="1600" i="0" u="none" strike="noStrike" kern="1200" cap="none" spc="0" normalizeH="0" noProof="0" dirty="0" smtClean="0">
                <a:ln>
                  <a:noFill/>
                </a:ln>
                <a:effectLst/>
                <a:uLnTx/>
                <a:uFillTx/>
                <a:latin typeface="Cambria"/>
                <a:ea typeface="+mn-ea"/>
                <a:cs typeface="Cambria"/>
              </a:rPr>
              <a:t> </a:t>
            </a:r>
            <a:r>
              <a:rPr kumimoji="0" lang="en-US" sz="1600" i="0" u="none" strike="noStrike" kern="1200" cap="none" spc="0" normalizeH="0" baseline="0" noProof="0" dirty="0" smtClean="0">
                <a:ln>
                  <a:noFill/>
                </a:ln>
                <a:effectLst/>
                <a:uLnTx/>
                <a:uFillTx/>
                <a:latin typeface="Cambria"/>
                <a:ea typeface="+mn-ea"/>
                <a:cs typeface="Cambria"/>
              </a:rPr>
              <a:t>group for designing,</a:t>
            </a:r>
            <a:r>
              <a:rPr kumimoji="0" lang="en-US" sz="1600" i="0" u="none" strike="noStrike" kern="1200" cap="none" spc="0" normalizeH="0" noProof="0" dirty="0" smtClean="0">
                <a:ln>
                  <a:noFill/>
                </a:ln>
                <a:effectLst/>
                <a:uLnTx/>
                <a:uFillTx/>
                <a:latin typeface="Cambria"/>
                <a:ea typeface="+mn-ea"/>
                <a:cs typeface="Cambria"/>
              </a:rPr>
              <a:t> implementing, and maintaining sustained ocean observations (some with time series longer than 30 years) </a:t>
            </a:r>
            <a:r>
              <a:rPr kumimoji="0" lang="en-US" sz="1600" i="0" u="none" strike="noStrike" kern="1200" cap="none" spc="0" normalizeH="0" baseline="0" noProof="0" dirty="0" smtClean="0">
                <a:ln>
                  <a:noFill/>
                </a:ln>
                <a:effectLst/>
                <a:uLnTx/>
                <a:uFillTx/>
                <a:latin typeface="Cambria"/>
                <a:ea typeface="+mn-ea"/>
                <a:cs typeface="Cambria"/>
              </a:rPr>
              <a:t>for oceans and climate</a:t>
            </a:r>
            <a:r>
              <a:rPr kumimoji="0" lang="en-US" sz="1600" i="0" u="none" strike="noStrike" kern="1200" cap="none" spc="0" normalizeH="0" noProof="0" dirty="0" smtClean="0">
                <a:ln>
                  <a:noFill/>
                </a:ln>
                <a:effectLst/>
                <a:uLnTx/>
                <a:uFillTx/>
                <a:latin typeface="Cambria"/>
                <a:ea typeface="+mn-ea"/>
                <a:cs typeface="Cambria"/>
              </a:rPr>
              <a:t> research</a:t>
            </a:r>
            <a:r>
              <a:rPr lang="en-US" sz="1600" dirty="0">
                <a:latin typeface="Cambria"/>
                <a:cs typeface="Cambria"/>
              </a:rPr>
              <a:t>;</a:t>
            </a:r>
            <a:endParaRPr kumimoji="0" lang="en-US" sz="1600" i="0" u="none" strike="noStrike" kern="1200" cap="none" spc="0" normalizeH="0" baseline="0" noProof="0" dirty="0" smtClean="0">
              <a:ln>
                <a:noFill/>
              </a:ln>
              <a:effectLst/>
              <a:uLnTx/>
              <a:uFillTx/>
              <a:latin typeface="Cambria"/>
              <a:ea typeface="+mn-ea"/>
              <a:cs typeface="Cambria"/>
            </a:endParaRPr>
          </a:p>
          <a:p>
            <a:pPr marL="342900" marR="0" lvl="0" indent="-342900" algn="l" defTabSz="914400" rtl="0" eaLnBrk="1" fontAlgn="auto" latinLnBrk="0" hangingPunct="1">
              <a:lnSpc>
                <a:spcPct val="150000"/>
              </a:lnSpc>
              <a:spcBef>
                <a:spcPts val="0"/>
              </a:spcBef>
              <a:spcAft>
                <a:spcPts val="0"/>
              </a:spcAft>
              <a:buClrTx/>
              <a:buSzPct val="130000"/>
              <a:buFont typeface="+mj-lt"/>
              <a:buAutoNum type="arabicPeriod"/>
              <a:tabLst/>
              <a:defRPr/>
            </a:pPr>
            <a:r>
              <a:rPr lang="en-US" sz="1600" dirty="0" smtClean="0">
                <a:latin typeface="Cambria"/>
                <a:cs typeface="Cambria"/>
              </a:rPr>
              <a:t>Continue emphasis of </a:t>
            </a:r>
            <a:r>
              <a:rPr lang="en-US" sz="1600" dirty="0" err="1" smtClean="0">
                <a:latin typeface="Cambria"/>
                <a:cs typeface="Cambria"/>
              </a:rPr>
              <a:t>sy</a:t>
            </a:r>
            <a:r>
              <a:rPr kumimoji="0" lang="en-US" sz="1600" i="0" u="none" strike="noStrike" kern="1200" cap="none" spc="0" normalizeH="0" baseline="0" noProof="0" dirty="0" err="1" smtClean="0">
                <a:ln>
                  <a:noFill/>
                </a:ln>
                <a:effectLst/>
                <a:uLnTx/>
                <a:uFillTx/>
                <a:latin typeface="Cambria"/>
                <a:ea typeface="+mn-ea"/>
                <a:cs typeface="Cambria"/>
              </a:rPr>
              <a:t>nergy</a:t>
            </a:r>
            <a:r>
              <a:rPr kumimoji="0" lang="en-US" sz="1600" i="0" u="none" strike="noStrike" kern="1200" cap="none" spc="0" normalizeH="0" baseline="0" noProof="0" dirty="0" smtClean="0">
                <a:ln>
                  <a:noFill/>
                </a:ln>
                <a:effectLst/>
                <a:uLnTx/>
                <a:uFillTx/>
                <a:latin typeface="Cambria"/>
                <a:ea typeface="+mn-ea"/>
                <a:cs typeface="Cambria"/>
              </a:rPr>
              <a:t> between observations (in situ </a:t>
            </a:r>
            <a:r>
              <a:rPr kumimoji="0" lang="en-US" sz="1600" i="0" u="none" strike="noStrike" kern="1200" cap="none" spc="0" normalizeH="0" noProof="0" dirty="0" smtClean="0">
                <a:ln>
                  <a:noFill/>
                </a:ln>
                <a:effectLst/>
                <a:uLnTx/>
                <a:uFillTx/>
                <a:latin typeface="Cambria"/>
                <a:ea typeface="+mn-ea"/>
                <a:cs typeface="Cambria"/>
              </a:rPr>
              <a:t>and satellite), </a:t>
            </a:r>
            <a:r>
              <a:rPr lang="en-US" sz="1600" dirty="0" smtClean="0">
                <a:latin typeface="Cambria"/>
                <a:cs typeface="Cambria"/>
              </a:rPr>
              <a:t>numerical modeling, and theoretical studies;</a:t>
            </a:r>
          </a:p>
          <a:p>
            <a:pPr marL="342900" indent="-342900" defTabSz="914400">
              <a:lnSpc>
                <a:spcPct val="150000"/>
              </a:lnSpc>
              <a:buSzPct val="130000"/>
              <a:buFont typeface="+mj-lt"/>
              <a:buAutoNum type="arabicPeriod"/>
            </a:pPr>
            <a:r>
              <a:rPr lang="en-US" sz="1600" dirty="0" smtClean="0">
                <a:latin typeface="Cambria"/>
                <a:cs typeface="Cambria"/>
              </a:rPr>
              <a:t>Continue leading studies of Ocean Observing System Simulation Experiments (OSSE) geared towards improving tropical cyclone intensity forecasts and improving ocean observing networks for climate studies;</a:t>
            </a:r>
          </a:p>
          <a:p>
            <a:pPr marL="342900" marR="0" lvl="0" indent="-342900" algn="l" defTabSz="914400" rtl="0" eaLnBrk="1" fontAlgn="auto" latinLnBrk="0" hangingPunct="1">
              <a:lnSpc>
                <a:spcPct val="150000"/>
              </a:lnSpc>
              <a:spcBef>
                <a:spcPts val="0"/>
              </a:spcBef>
              <a:spcAft>
                <a:spcPts val="0"/>
              </a:spcAft>
              <a:buClrTx/>
              <a:buSzPct val="130000"/>
              <a:buFont typeface="+mj-lt"/>
              <a:buAutoNum type="arabicPeriod"/>
              <a:tabLst/>
              <a:defRPr/>
            </a:pPr>
            <a:r>
              <a:rPr lang="en-US" sz="1600" dirty="0" smtClean="0">
                <a:latin typeface="Cambria"/>
                <a:cs typeface="Cambria"/>
              </a:rPr>
              <a:t>Continue work on </a:t>
            </a:r>
            <a:r>
              <a:rPr kumimoji="0" lang="en-US" sz="1600" i="0" u="none" strike="noStrike" kern="1200" cap="none" spc="0" normalizeH="0" noProof="0" dirty="0" smtClean="0">
                <a:ln>
                  <a:noFill/>
                </a:ln>
                <a:effectLst/>
                <a:uLnTx/>
                <a:uFillTx/>
                <a:latin typeface="Cambria"/>
                <a:ea typeface="+mn-ea"/>
                <a:cs typeface="Cambria"/>
              </a:rPr>
              <a:t>cutting edge </a:t>
            </a:r>
            <a:r>
              <a:rPr lang="en-US" sz="1600" dirty="0" smtClean="0">
                <a:latin typeface="Cambria"/>
                <a:cs typeface="Cambria"/>
              </a:rPr>
              <a:t>scientific </a:t>
            </a:r>
            <a:r>
              <a:rPr kumimoji="0" lang="en-US" sz="1600" i="0" u="none" strike="noStrike" kern="1200" cap="none" spc="0" normalizeH="0" noProof="0" dirty="0" smtClean="0">
                <a:ln>
                  <a:noFill/>
                </a:ln>
                <a:effectLst/>
                <a:uLnTx/>
                <a:uFillTx/>
                <a:latin typeface="Cambria"/>
                <a:ea typeface="+mn-ea"/>
                <a:cs typeface="Cambria"/>
              </a:rPr>
              <a:t>research to understand ocean-weather-climate system and </a:t>
            </a:r>
            <a:r>
              <a:rPr lang="en-US" sz="1600" dirty="0" smtClean="0">
                <a:latin typeface="Cambria"/>
                <a:cs typeface="Cambria"/>
              </a:rPr>
              <a:t>impacts;</a:t>
            </a:r>
            <a:endParaRPr kumimoji="0" lang="en-US" sz="1600" i="0" u="none" strike="noStrike" kern="1200" cap="none" spc="0" normalizeH="0" noProof="0" dirty="0" smtClean="0">
              <a:ln>
                <a:noFill/>
              </a:ln>
              <a:effectLst/>
              <a:uLnTx/>
              <a:uFillTx/>
              <a:latin typeface="Cambria"/>
              <a:ea typeface="+mn-ea"/>
              <a:cs typeface="Cambria"/>
            </a:endParaRPr>
          </a:p>
          <a:p>
            <a:pPr marL="342900" marR="0" lvl="0" indent="-342900" algn="l" defTabSz="914400" rtl="0" eaLnBrk="1" fontAlgn="auto" latinLnBrk="0" hangingPunct="1">
              <a:lnSpc>
                <a:spcPct val="150000"/>
              </a:lnSpc>
              <a:spcBef>
                <a:spcPts val="0"/>
              </a:spcBef>
              <a:spcAft>
                <a:spcPts val="0"/>
              </a:spcAft>
              <a:buClrTx/>
              <a:buSzPct val="130000"/>
              <a:buFont typeface="+mj-lt"/>
              <a:buAutoNum type="arabicPeriod"/>
              <a:tabLst/>
              <a:defRPr/>
            </a:pPr>
            <a:r>
              <a:rPr lang="en-US" sz="1600" dirty="0" smtClean="0">
                <a:latin typeface="Cambria"/>
                <a:cs typeface="Cambria"/>
              </a:rPr>
              <a:t>Continue strengthening partnerships benefiting and leading to operations and applications;</a:t>
            </a:r>
          </a:p>
          <a:p>
            <a:pPr marL="342900" marR="0" lvl="0" indent="-342900" algn="l" defTabSz="914400" rtl="0" eaLnBrk="1" fontAlgn="auto" latinLnBrk="0" hangingPunct="1">
              <a:lnSpc>
                <a:spcPct val="150000"/>
              </a:lnSpc>
              <a:spcBef>
                <a:spcPts val="0"/>
              </a:spcBef>
              <a:spcAft>
                <a:spcPts val="0"/>
              </a:spcAft>
              <a:buClrTx/>
              <a:buSzPct val="130000"/>
              <a:buFont typeface="+mj-lt"/>
              <a:buAutoNum type="arabicPeriod"/>
              <a:tabLst/>
              <a:defRPr/>
            </a:pPr>
            <a:r>
              <a:rPr kumimoji="0" lang="en-US" sz="1600" i="0" u="none" strike="noStrike" kern="1200" cap="none" spc="0" normalizeH="0" noProof="0" dirty="0" smtClean="0">
                <a:ln>
                  <a:noFill/>
                </a:ln>
                <a:effectLst/>
                <a:uLnTx/>
                <a:uFillTx/>
                <a:latin typeface="Cambria"/>
                <a:ea typeface="+mn-ea"/>
                <a:cs typeface="Cambria"/>
              </a:rPr>
              <a:t>Continue strong partnership with other AOML divisions in support of ecosystems and </a:t>
            </a:r>
            <a:r>
              <a:rPr lang="en-US" sz="1600" dirty="0" smtClean="0">
                <a:latin typeface="Cambria"/>
                <a:cs typeface="Cambria"/>
              </a:rPr>
              <a:t>hurricane studies; and</a:t>
            </a:r>
            <a:endParaRPr kumimoji="0" lang="en-US" sz="1600" i="0" u="none" strike="noStrike" kern="1200" cap="none" spc="0" normalizeH="0" noProof="0" dirty="0" smtClean="0">
              <a:ln>
                <a:noFill/>
              </a:ln>
              <a:effectLst/>
              <a:uLnTx/>
              <a:uFillTx/>
              <a:latin typeface="Cambria"/>
              <a:ea typeface="+mn-ea"/>
              <a:cs typeface="Cambria"/>
            </a:endParaRPr>
          </a:p>
          <a:p>
            <a:pPr marL="342900" marR="0" lvl="0" indent="-342900" algn="l" defTabSz="914400" rtl="0" eaLnBrk="1" fontAlgn="auto" latinLnBrk="0" hangingPunct="1">
              <a:lnSpc>
                <a:spcPct val="150000"/>
              </a:lnSpc>
              <a:spcBef>
                <a:spcPts val="0"/>
              </a:spcBef>
              <a:spcAft>
                <a:spcPts val="0"/>
              </a:spcAft>
              <a:buClrTx/>
              <a:buSzPct val="130000"/>
              <a:buFont typeface="+mj-lt"/>
              <a:buAutoNum type="arabicPeriod"/>
              <a:tabLst/>
              <a:defRPr/>
            </a:pPr>
            <a:r>
              <a:rPr kumimoji="0" lang="en-US" sz="1600" i="0" u="none" strike="noStrike" kern="1200" cap="none" spc="0" normalizeH="0" baseline="0" noProof="0" dirty="0" smtClean="0">
                <a:ln>
                  <a:noFill/>
                </a:ln>
                <a:effectLst/>
                <a:uLnTx/>
                <a:uFillTx/>
                <a:latin typeface="Cambria"/>
                <a:ea typeface="+mn-ea"/>
                <a:cs typeface="Cambria"/>
              </a:rPr>
              <a:t>Continue partnership and collaboration with </a:t>
            </a:r>
            <a:r>
              <a:rPr lang="en-US" sz="1600" dirty="0" smtClean="0">
                <a:latin typeface="Cambria"/>
                <a:cs typeface="Cambria"/>
              </a:rPr>
              <a:t>scientists from other NOAA LOs and national and international university and government laboratories.</a:t>
            </a:r>
            <a:endParaRPr kumimoji="0" lang="en-US" sz="1600" i="0" u="none" strike="noStrike" kern="1200" cap="none" spc="0" normalizeH="0" baseline="0" noProof="0" dirty="0" smtClean="0">
              <a:ln>
                <a:noFill/>
              </a:ln>
              <a:effectLst/>
              <a:uLnTx/>
              <a:uFillTx/>
              <a:latin typeface="Cambria"/>
              <a:ea typeface="+mn-ea"/>
              <a:cs typeface="Cambri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14"/>
          <p:cNvSpPr>
            <a:spLocks noChangeArrowheads="1"/>
          </p:cNvSpPr>
          <p:nvPr/>
        </p:nvSpPr>
        <p:spPr bwMode="auto">
          <a:xfrm>
            <a:off x="0" y="5943600"/>
            <a:ext cx="9144000" cy="914400"/>
          </a:xfrm>
          <a:prstGeom prst="rect">
            <a:avLst/>
          </a:prstGeom>
          <a:solidFill>
            <a:schemeClr val="accent2">
              <a:lumMod val="75000"/>
            </a:schemeClr>
          </a:solidFill>
          <a:ln w="9525">
            <a:noFill/>
            <a:miter lim="800000"/>
            <a:headEnd/>
            <a:tailEnd/>
          </a:ln>
          <a:effectLst/>
        </p:spPr>
        <p:txBody>
          <a:bodyPr wrap="none" anchor="ctr">
            <a:prstTxWarp prst="textNoShape">
              <a:avLst/>
            </a:prstTxWarp>
          </a:bodyPr>
          <a:lstStyle/>
          <a:p>
            <a:endParaRPr lang="en-US">
              <a:latin typeface="+mj-lt"/>
            </a:endParaRPr>
          </a:p>
        </p:txBody>
      </p:sp>
      <p:pic>
        <p:nvPicPr>
          <p:cNvPr id="11" name="Picture 10" descr="BlueOcean.jpg"/>
          <p:cNvPicPr>
            <a:picLocks noChangeAspect="1"/>
          </p:cNvPicPr>
          <p:nvPr/>
        </p:nvPicPr>
        <p:blipFill>
          <a:blip r:embed="rId3">
            <a:alphaModFix amt="85000"/>
          </a:blip>
          <a:stretch>
            <a:fillRect/>
          </a:stretch>
        </p:blipFill>
        <p:spPr>
          <a:xfrm>
            <a:off x="0" y="0"/>
            <a:ext cx="9144000" cy="5943600"/>
          </a:xfrm>
          <a:prstGeom prst="rect">
            <a:avLst/>
          </a:prstGeom>
        </p:spPr>
      </p:pic>
      <p:sp>
        <p:nvSpPr>
          <p:cNvPr id="93191" name="Text Box 7"/>
          <p:cNvSpPr txBox="1">
            <a:spLocks noChangeArrowheads="1"/>
          </p:cNvSpPr>
          <p:nvPr/>
        </p:nvSpPr>
        <p:spPr bwMode="auto">
          <a:xfrm>
            <a:off x="1600200" y="304800"/>
            <a:ext cx="6513021" cy="1815882"/>
          </a:xfrm>
          <a:prstGeom prst="rect">
            <a:avLst/>
          </a:prstGeom>
          <a:noFill/>
          <a:ln w="9525">
            <a:noFill/>
            <a:miter lim="800000"/>
            <a:headEnd/>
            <a:tailEnd/>
          </a:ln>
          <a:effectLst/>
        </p:spPr>
        <p:txBody>
          <a:bodyPr wrap="none">
            <a:prstTxWarp prst="textNoShape">
              <a:avLst/>
            </a:prstTxWarp>
            <a:spAutoFit/>
          </a:bodyPr>
          <a:lstStyle/>
          <a:p>
            <a:pPr algn="ctr"/>
            <a:r>
              <a:rPr lang="en-US" sz="4800" b="1" dirty="0" smtClean="0">
                <a:latin typeface="+mj-lt"/>
              </a:rPr>
              <a:t>Thank you very </a:t>
            </a:r>
            <a:r>
              <a:rPr lang="en-US" sz="4800" b="1" dirty="0" smtClean="0">
                <a:latin typeface="+mj-lt"/>
              </a:rPr>
              <a:t>much</a:t>
            </a:r>
          </a:p>
          <a:p>
            <a:pPr algn="ctr"/>
            <a:endParaRPr lang="en-US" sz="2000" b="1" dirty="0" smtClean="0">
              <a:latin typeface="+mj-lt"/>
            </a:endParaRPr>
          </a:p>
          <a:p>
            <a:pPr algn="ctr"/>
            <a:endParaRPr lang="en-US" sz="2000" b="1" dirty="0" smtClean="0">
              <a:latin typeface="+mj-lt"/>
            </a:endParaRPr>
          </a:p>
          <a:p>
            <a:pPr algn="ctr"/>
            <a:r>
              <a:rPr lang="en-US" sz="2400" b="1" dirty="0" smtClean="0">
                <a:latin typeface="+mj-lt"/>
              </a:rPr>
              <a:t>www.aoml.noaa.gov/phod</a:t>
            </a:r>
            <a:endParaRPr lang="en-US" sz="2400" b="1" dirty="0">
              <a:latin typeface="+mj-lt"/>
            </a:endParaRPr>
          </a:p>
        </p:txBody>
      </p:sp>
      <p:sp>
        <p:nvSpPr>
          <p:cNvPr id="7" name="Rectangle 3"/>
          <p:cNvSpPr>
            <a:spLocks noGrp="1" noChangeArrowheads="1"/>
          </p:cNvSpPr>
          <p:nvPr>
            <p:ph type="subTitle" idx="1"/>
          </p:nvPr>
        </p:nvSpPr>
        <p:spPr>
          <a:xfrm>
            <a:off x="0" y="5943600"/>
            <a:ext cx="8153400" cy="914400"/>
          </a:xfrm>
        </p:spPr>
        <p:txBody>
          <a:bodyPr/>
          <a:lstStyle/>
          <a:p>
            <a:r>
              <a:rPr lang="en-US" dirty="0" smtClean="0">
                <a:latin typeface="+mj-lt"/>
              </a:rPr>
              <a:t>.</a:t>
            </a:r>
            <a:endParaRPr lang="en-US" dirty="0">
              <a:latin typeface="+mj-lt"/>
            </a:endParaRPr>
          </a:p>
        </p:txBody>
      </p:sp>
      <p:pic>
        <p:nvPicPr>
          <p:cNvPr id="9" name="Picture 9" descr="Dept of Commerce Seal"/>
          <p:cNvPicPr>
            <a:picLocks noChangeAspect="1" noChangeArrowheads="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7543800" y="6019800"/>
            <a:ext cx="825500" cy="820737"/>
          </a:xfrm>
          <a:prstGeom prst="rect">
            <a:avLst/>
          </a:prstGeom>
          <a:noFill/>
          <a:effectLst>
            <a:outerShdw blurRad="63500" dist="37026" dir="7998880" algn="ctr" rotWithShape="0">
              <a:schemeClr val="bg2">
                <a:alpha val="50000"/>
              </a:schemeClr>
            </a:outerShdw>
          </a:effectLst>
        </p:spPr>
      </p:pic>
      <p:pic>
        <p:nvPicPr>
          <p:cNvPr id="10" name="Picture 10" descr="NOAA"/>
          <p:cNvPicPr>
            <a:picLocks noChangeAspect="1" noChangeArrowheads="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8382000" y="6048375"/>
            <a:ext cx="762000" cy="762000"/>
          </a:xfrm>
          <a:prstGeom prst="rect">
            <a:avLst/>
          </a:prstGeom>
          <a:noFill/>
          <a:effectLst>
            <a:outerShdw blurRad="63500" dist="37026" dir="7998880" algn="ctr" rotWithShape="0">
              <a:schemeClr val="bg2">
                <a:alpha val="50000"/>
              </a:schemeClr>
            </a:outerShdw>
          </a:effectLst>
        </p:spPr>
      </p:pic>
      <p:sp>
        <p:nvSpPr>
          <p:cNvPr id="13" name="Footer Placeholder 3"/>
          <p:cNvSpPr>
            <a:spLocks noGrp="1"/>
          </p:cNvSpPr>
          <p:nvPr>
            <p:ph type="ftr" sz="quarter" idx="4294967295"/>
          </p:nvPr>
        </p:nvSpPr>
        <p:spPr>
          <a:xfrm>
            <a:off x="0" y="6172200"/>
            <a:ext cx="3733800" cy="476250"/>
          </a:xfrm>
          <a:prstGeom prst="rect">
            <a:avLst/>
          </a:prstGeom>
        </p:spPr>
        <p:txBody>
          <a:bodyPr/>
          <a:lstStyle/>
          <a:p>
            <a:pPr algn="l"/>
            <a:r>
              <a:rPr lang="en-US" sz="2000" dirty="0">
                <a:solidFill>
                  <a:schemeClr val="bg1"/>
                </a:solidFill>
                <a:latin typeface="+mj-lt"/>
              </a:rPr>
              <a:t>AOML Program Review</a:t>
            </a:r>
          </a:p>
        </p:txBody>
      </p:sp>
      <p:grpSp>
        <p:nvGrpSpPr>
          <p:cNvPr id="14" name="Group 13"/>
          <p:cNvGrpSpPr/>
          <p:nvPr/>
        </p:nvGrpSpPr>
        <p:grpSpPr>
          <a:xfrm>
            <a:off x="0" y="3810000"/>
            <a:ext cx="8915400" cy="2057400"/>
            <a:chOff x="0" y="3810000"/>
            <a:chExt cx="8915400" cy="2057400"/>
          </a:xfrm>
        </p:grpSpPr>
        <p:pic>
          <p:nvPicPr>
            <p:cNvPr id="15" name="Picture 14" descr="PHOD_2.jpg"/>
            <p:cNvPicPr>
              <a:picLocks noChangeAspect="1"/>
            </p:cNvPicPr>
            <p:nvPr/>
          </p:nvPicPr>
          <p:blipFill>
            <a:blip r:embed="rId6"/>
            <a:stretch>
              <a:fillRect/>
            </a:stretch>
          </p:blipFill>
          <p:spPr>
            <a:xfrm>
              <a:off x="0" y="3886200"/>
              <a:ext cx="1638300" cy="1228725"/>
            </a:xfrm>
            <a:prstGeom prst="rect">
              <a:avLst/>
            </a:prstGeom>
          </p:spPr>
        </p:pic>
        <p:pic>
          <p:nvPicPr>
            <p:cNvPr id="16" name="Picture 15" descr="PHOD_4.jpg"/>
            <p:cNvPicPr>
              <a:picLocks noChangeAspect="1"/>
            </p:cNvPicPr>
            <p:nvPr/>
          </p:nvPicPr>
          <p:blipFill>
            <a:blip r:embed="rId7"/>
            <a:stretch>
              <a:fillRect/>
            </a:stretch>
          </p:blipFill>
          <p:spPr>
            <a:xfrm>
              <a:off x="6248400" y="3810000"/>
              <a:ext cx="1212850" cy="1682750"/>
            </a:xfrm>
            <a:prstGeom prst="rect">
              <a:avLst/>
            </a:prstGeom>
          </p:spPr>
        </p:pic>
        <p:pic>
          <p:nvPicPr>
            <p:cNvPr id="17" name="Picture 16" descr="PHOD_1.jpg"/>
            <p:cNvPicPr>
              <a:picLocks noChangeAspect="1"/>
            </p:cNvPicPr>
            <p:nvPr/>
          </p:nvPicPr>
          <p:blipFill>
            <a:blip r:embed="rId8"/>
            <a:stretch>
              <a:fillRect/>
            </a:stretch>
          </p:blipFill>
          <p:spPr>
            <a:xfrm>
              <a:off x="4724400" y="4800600"/>
              <a:ext cx="1621536" cy="1066800"/>
            </a:xfrm>
            <a:prstGeom prst="rect">
              <a:avLst/>
            </a:prstGeom>
          </p:spPr>
        </p:pic>
        <p:pic>
          <p:nvPicPr>
            <p:cNvPr id="18" name="Picture 17" descr="PHOD_6.png"/>
            <p:cNvPicPr>
              <a:picLocks noChangeAspect="1"/>
            </p:cNvPicPr>
            <p:nvPr/>
          </p:nvPicPr>
          <p:blipFill>
            <a:blip r:embed="rId9"/>
            <a:stretch>
              <a:fillRect/>
            </a:stretch>
          </p:blipFill>
          <p:spPr>
            <a:xfrm>
              <a:off x="2590800" y="3886200"/>
              <a:ext cx="2608385" cy="1130300"/>
            </a:xfrm>
            <a:prstGeom prst="rect">
              <a:avLst/>
            </a:prstGeom>
          </p:spPr>
        </p:pic>
        <p:pic>
          <p:nvPicPr>
            <p:cNvPr id="19" name="Picture 18" descr="PHOD_3.png"/>
            <p:cNvPicPr>
              <a:picLocks noChangeAspect="1"/>
            </p:cNvPicPr>
            <p:nvPr/>
          </p:nvPicPr>
          <p:blipFill>
            <a:blip r:embed="rId10"/>
            <a:stretch>
              <a:fillRect/>
            </a:stretch>
          </p:blipFill>
          <p:spPr>
            <a:xfrm>
              <a:off x="7467600" y="4724400"/>
              <a:ext cx="1447800" cy="1082954"/>
            </a:xfrm>
            <a:prstGeom prst="rect">
              <a:avLst/>
            </a:prstGeom>
          </p:spPr>
        </p:pic>
        <p:pic>
          <p:nvPicPr>
            <p:cNvPr id="20" name="Picture 19" descr="PHOD_7.png"/>
            <p:cNvPicPr>
              <a:picLocks noChangeAspect="1"/>
            </p:cNvPicPr>
            <p:nvPr/>
          </p:nvPicPr>
          <p:blipFill>
            <a:blip r:embed="rId11"/>
            <a:stretch>
              <a:fillRect/>
            </a:stretch>
          </p:blipFill>
          <p:spPr>
            <a:xfrm>
              <a:off x="1143000" y="4648200"/>
              <a:ext cx="1632364" cy="1092200"/>
            </a:xfrm>
            <a:prstGeom prst="rect">
              <a:avLst/>
            </a:prstGeom>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3</a:t>
            </a:fld>
            <a:endParaRPr lang="en-US" dirty="0"/>
          </a:p>
        </p:txBody>
      </p:sp>
      <p:sp>
        <p:nvSpPr>
          <p:cNvPr id="6" name="TextBox 5"/>
          <p:cNvSpPr txBox="1"/>
          <p:nvPr/>
        </p:nvSpPr>
        <p:spPr>
          <a:xfrm>
            <a:off x="355600" y="228600"/>
            <a:ext cx="6426859" cy="707886"/>
          </a:xfrm>
          <a:prstGeom prst="rect">
            <a:avLst/>
          </a:prstGeom>
          <a:noFill/>
        </p:spPr>
        <p:txBody>
          <a:bodyPr wrap="none" rtlCol="0">
            <a:spAutoFit/>
          </a:bodyPr>
          <a:lstStyle/>
          <a:p>
            <a:r>
              <a:rPr lang="en-US" sz="4000" b="1" dirty="0" smtClean="0">
                <a:latin typeface="+mn-lt"/>
                <a:cs typeface="Cambria"/>
              </a:rPr>
              <a:t>Main Scientific Questions</a:t>
            </a:r>
            <a:endParaRPr lang="en-US" sz="4000" b="1" dirty="0">
              <a:latin typeface="+mn-lt"/>
              <a:cs typeface="Cambria"/>
            </a:endParaRPr>
          </a:p>
        </p:txBody>
      </p:sp>
      <p:sp>
        <p:nvSpPr>
          <p:cNvPr id="7" name="TextBox 6"/>
          <p:cNvSpPr txBox="1"/>
          <p:nvPr/>
        </p:nvSpPr>
        <p:spPr>
          <a:xfrm>
            <a:off x="355600" y="1257300"/>
            <a:ext cx="8229600" cy="4801315"/>
          </a:xfrm>
          <a:prstGeom prst="rect">
            <a:avLst/>
          </a:prstGeom>
          <a:noFill/>
        </p:spPr>
        <p:txBody>
          <a:bodyPr wrap="square" rtlCol="0">
            <a:spAutoFit/>
          </a:bodyPr>
          <a:lstStyle/>
          <a:p>
            <a:pPr>
              <a:buFont typeface="Arial"/>
              <a:buChar char="•"/>
            </a:pPr>
            <a:r>
              <a:rPr lang="en-US" dirty="0" smtClean="0">
                <a:latin typeface="+mn-lt"/>
                <a:cs typeface="Cambria"/>
              </a:rPr>
              <a:t> What drives the variability of key ocean currents; how do numerical models reproduce their observed variability; and what are the main links to large scale/long period changes ?</a:t>
            </a:r>
          </a:p>
          <a:p>
            <a:pPr>
              <a:buFont typeface="Arial"/>
              <a:buChar char="•"/>
            </a:pPr>
            <a:endParaRPr lang="en-US" dirty="0" smtClean="0">
              <a:latin typeface="+mn-lt"/>
              <a:cs typeface="Cambria"/>
            </a:endParaRPr>
          </a:p>
          <a:p>
            <a:pPr>
              <a:buFont typeface="Arial"/>
              <a:buChar char="•"/>
            </a:pPr>
            <a:r>
              <a:rPr lang="en-US" dirty="0" smtClean="0">
                <a:latin typeface="+mn-lt"/>
                <a:cs typeface="Cambria"/>
              </a:rPr>
              <a:t> What is the spatial and temporal variability of the Atlantic Meridional Overturning Circulation and regional ocean/climate patterns, and what are the processes driving them ? </a:t>
            </a:r>
          </a:p>
          <a:p>
            <a:pPr>
              <a:buFont typeface="Arial"/>
              <a:buChar char="•"/>
            </a:pPr>
            <a:endParaRPr lang="en-US" dirty="0" smtClean="0">
              <a:latin typeface="+mn-lt"/>
              <a:cs typeface="Cambria"/>
            </a:endParaRPr>
          </a:p>
          <a:p>
            <a:pPr>
              <a:buFont typeface="Arial"/>
              <a:buChar char="•"/>
            </a:pPr>
            <a:r>
              <a:rPr lang="en-US" dirty="0" smtClean="0">
                <a:latin typeface="+mn-lt"/>
                <a:cs typeface="Cambria"/>
              </a:rPr>
              <a:t> What is the role of the ocean in driving extreme weather events and climate ?</a:t>
            </a:r>
          </a:p>
          <a:p>
            <a:pPr>
              <a:buFont typeface="Arial"/>
              <a:buChar char="•"/>
            </a:pPr>
            <a:endParaRPr lang="en-US" dirty="0" smtClean="0">
              <a:latin typeface="+mn-lt"/>
              <a:cs typeface="Cambria"/>
            </a:endParaRPr>
          </a:p>
          <a:p>
            <a:pPr>
              <a:buFont typeface="Arial"/>
              <a:buChar char="•"/>
            </a:pPr>
            <a:r>
              <a:rPr lang="en-US" dirty="0" smtClean="0">
                <a:latin typeface="+mn-lt"/>
                <a:cs typeface="Cambria"/>
              </a:rPr>
              <a:t> How are climate models reproducing the state of the ocean ?</a:t>
            </a:r>
          </a:p>
          <a:p>
            <a:endParaRPr lang="en-US" dirty="0" smtClean="0">
              <a:latin typeface="+mn-lt"/>
              <a:cs typeface="Cambria"/>
            </a:endParaRPr>
          </a:p>
          <a:p>
            <a:pPr>
              <a:buFont typeface="Arial"/>
              <a:buChar char="•"/>
            </a:pPr>
            <a:r>
              <a:rPr lang="en-US" dirty="0" smtClean="0">
                <a:latin typeface="+mn-lt"/>
                <a:cs typeface="Cambria"/>
              </a:rPr>
              <a:t> What are the optimal ocean observing systems and strategies that will improve ocean state estimates and forecasts for a broad range of applications ?</a:t>
            </a:r>
          </a:p>
          <a:p>
            <a:pPr>
              <a:buFont typeface="Arial"/>
              <a:buChar char="•"/>
            </a:pPr>
            <a:endParaRPr lang="en-US" dirty="0" smtClean="0">
              <a:latin typeface="+mn-lt"/>
              <a:cs typeface="Cambria"/>
            </a:endParaRPr>
          </a:p>
          <a:p>
            <a:pPr>
              <a:buFont typeface="Arial"/>
              <a:buChar char="•"/>
            </a:pPr>
            <a:r>
              <a:rPr lang="en-US" dirty="0" smtClean="0">
                <a:latin typeface="+mn-lt"/>
                <a:cs typeface="Cambria"/>
              </a:rPr>
              <a:t> How are physical oceanography parameters linked to ecosystem variability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4</a:t>
            </a:fld>
            <a:endParaRPr lang="en-US" dirty="0"/>
          </a:p>
        </p:txBody>
      </p:sp>
      <p:sp>
        <p:nvSpPr>
          <p:cNvPr id="6" name="TextBox 5"/>
          <p:cNvSpPr txBox="1"/>
          <p:nvPr/>
        </p:nvSpPr>
        <p:spPr>
          <a:xfrm>
            <a:off x="355600" y="228600"/>
            <a:ext cx="7491604" cy="707886"/>
          </a:xfrm>
          <a:prstGeom prst="rect">
            <a:avLst/>
          </a:prstGeom>
          <a:noFill/>
        </p:spPr>
        <p:txBody>
          <a:bodyPr wrap="none" rtlCol="0">
            <a:spAutoFit/>
          </a:bodyPr>
          <a:lstStyle/>
          <a:p>
            <a:r>
              <a:rPr lang="en-US" sz="4000" b="1" dirty="0" smtClean="0">
                <a:latin typeface="+mn-lt"/>
                <a:cs typeface="Cambria"/>
              </a:rPr>
              <a:t>PHOD and NOAA’s Objectives</a:t>
            </a:r>
            <a:endParaRPr lang="en-US" sz="4000" b="1" dirty="0">
              <a:latin typeface="+mn-lt"/>
              <a:cs typeface="Cambria"/>
            </a:endParaRPr>
          </a:p>
        </p:txBody>
      </p:sp>
      <p:sp>
        <p:nvSpPr>
          <p:cNvPr id="7" name="Rectangle 3"/>
          <p:cNvSpPr txBox="1">
            <a:spLocks noChangeArrowheads="1"/>
          </p:cNvSpPr>
          <p:nvPr/>
        </p:nvSpPr>
        <p:spPr bwMode="auto">
          <a:xfrm>
            <a:off x="457200" y="1143000"/>
            <a:ext cx="8610600" cy="4953000"/>
          </a:xfrm>
          <a:prstGeom prst="rect">
            <a:avLst/>
          </a:prstGeom>
          <a:noFill/>
          <a:ln w="9525">
            <a:noFill/>
            <a:miter lim="800000"/>
            <a:headEnd/>
            <a:tailEnd/>
          </a:ln>
          <a:effectLst/>
        </p:spPr>
        <p:txBody>
          <a:bodyPr vert="horz" wrap="square" lIns="91440" tIns="45720" rIns="182880" bIns="45720" numCol="1" anchor="t" anchorCtr="0" compatLnSpc="1">
            <a:prstTxWarp prst="textNoShape">
              <a:avLst/>
            </a:prstTxWarp>
          </a:bodyPr>
          <a:lstStyle>
            <a:lvl1pPr algn="l" rtl="0" eaLnBrk="1" fontAlgn="base" hangingPunct="1">
              <a:spcBef>
                <a:spcPct val="50000"/>
              </a:spcBef>
              <a:spcAft>
                <a:spcPct val="0"/>
              </a:spcAft>
              <a:defRPr sz="2400">
                <a:solidFill>
                  <a:schemeClr val="tx1"/>
                </a:solidFill>
                <a:latin typeface="+mn-lt"/>
                <a:ea typeface="+mn-ea"/>
                <a:cs typeface="+mn-cs"/>
              </a:defRPr>
            </a:lvl1pPr>
            <a:lvl2pPr marL="795338" indent="-338138" algn="l" rtl="0" eaLnBrk="1" fontAlgn="base" hangingPunct="1">
              <a:spcBef>
                <a:spcPct val="20000"/>
              </a:spcBef>
              <a:spcAft>
                <a:spcPct val="0"/>
              </a:spcAft>
              <a:buClr>
                <a:srgbClr val="000066"/>
              </a:buClr>
              <a:buSzPct val="115000"/>
              <a:buChar char="•"/>
              <a:defRPr sz="2000">
                <a:solidFill>
                  <a:schemeClr val="tx1"/>
                </a:solidFill>
                <a:latin typeface="+mn-lt"/>
                <a:ea typeface="ＭＳ Ｐゴシック" pitchFamily="-65" charset="-128"/>
              </a:defRPr>
            </a:lvl2pPr>
            <a:lvl3pPr marL="1258888" indent="-225425" algn="l" rtl="0" eaLnBrk="1" fontAlgn="base" hangingPunct="1">
              <a:spcBef>
                <a:spcPct val="20000"/>
              </a:spcBef>
              <a:spcAft>
                <a:spcPct val="0"/>
              </a:spcAft>
              <a:buClr>
                <a:schemeClr val="accent2"/>
              </a:buClr>
              <a:buSzPct val="120000"/>
              <a:buChar char="–"/>
              <a:defRPr>
                <a:solidFill>
                  <a:schemeClr val="tx1"/>
                </a:solidFill>
                <a:latin typeface="+mn-lt"/>
                <a:ea typeface="ＭＳ Ｐゴシック" pitchFamily="-65" charset="-128"/>
              </a:defRPr>
            </a:lvl3pPr>
            <a:lvl4pPr marL="1828800" indent="-284163" algn="l" rtl="0" eaLnBrk="1" fontAlgn="base" hangingPunct="1">
              <a:spcBef>
                <a:spcPct val="20000"/>
              </a:spcBef>
              <a:spcAft>
                <a:spcPct val="0"/>
              </a:spcAft>
              <a:buFont typeface="Arial" pitchFamily="-65" charset="0"/>
              <a:buChar char="ü"/>
              <a:defRPr>
                <a:solidFill>
                  <a:schemeClr val="tx1"/>
                </a:solidFill>
                <a:latin typeface="+mn-lt"/>
                <a:ea typeface="ＭＳ Ｐゴシック" pitchFamily="-65" charset="-128"/>
              </a:defRPr>
            </a:lvl4pPr>
            <a:lvl5pPr marL="2286000" indent="-222250" algn="l" rtl="0" eaLnBrk="1" fontAlgn="base" hangingPunct="1">
              <a:spcBef>
                <a:spcPct val="20000"/>
              </a:spcBef>
              <a:spcAft>
                <a:spcPct val="0"/>
              </a:spcAft>
              <a:buChar char="»"/>
              <a:defRPr>
                <a:solidFill>
                  <a:schemeClr val="tx1"/>
                </a:solidFill>
                <a:latin typeface="+mn-lt"/>
                <a:ea typeface="ＭＳ Ｐゴシック" pitchFamily="-65" charset="-128"/>
              </a:defRPr>
            </a:lvl5pPr>
            <a:lvl6pPr marL="2743200" indent="-222250" algn="l" rtl="0" eaLnBrk="1" fontAlgn="base" hangingPunct="1">
              <a:spcBef>
                <a:spcPct val="20000"/>
              </a:spcBef>
              <a:spcAft>
                <a:spcPct val="0"/>
              </a:spcAft>
              <a:buChar char="»"/>
              <a:defRPr>
                <a:solidFill>
                  <a:schemeClr val="tx1"/>
                </a:solidFill>
                <a:latin typeface="+mn-lt"/>
                <a:ea typeface="ＭＳ Ｐゴシック" pitchFamily="-65" charset="-128"/>
              </a:defRPr>
            </a:lvl6pPr>
            <a:lvl7pPr marL="3200400" indent="-222250" algn="l" rtl="0" eaLnBrk="1" fontAlgn="base" hangingPunct="1">
              <a:spcBef>
                <a:spcPct val="20000"/>
              </a:spcBef>
              <a:spcAft>
                <a:spcPct val="0"/>
              </a:spcAft>
              <a:buChar char="»"/>
              <a:defRPr>
                <a:solidFill>
                  <a:schemeClr val="tx1"/>
                </a:solidFill>
                <a:latin typeface="+mn-lt"/>
                <a:ea typeface="ＭＳ Ｐゴシック" pitchFamily="-65" charset="-128"/>
              </a:defRPr>
            </a:lvl7pPr>
            <a:lvl8pPr marL="3657600" indent="-222250" algn="l" rtl="0" eaLnBrk="1" fontAlgn="base" hangingPunct="1">
              <a:spcBef>
                <a:spcPct val="20000"/>
              </a:spcBef>
              <a:spcAft>
                <a:spcPct val="0"/>
              </a:spcAft>
              <a:buChar char="»"/>
              <a:defRPr>
                <a:solidFill>
                  <a:schemeClr val="tx1"/>
                </a:solidFill>
                <a:latin typeface="+mn-lt"/>
                <a:ea typeface="ＭＳ Ｐゴシック" pitchFamily="-65" charset="-128"/>
              </a:defRPr>
            </a:lvl8pPr>
            <a:lvl9pPr marL="4114800" indent="-222250" algn="l" rtl="0" eaLnBrk="1" fontAlgn="base" hangingPunct="1">
              <a:spcBef>
                <a:spcPct val="20000"/>
              </a:spcBef>
              <a:spcAft>
                <a:spcPct val="0"/>
              </a:spcAft>
              <a:buChar char="»"/>
              <a:defRPr>
                <a:solidFill>
                  <a:schemeClr val="tx1"/>
                </a:solidFill>
                <a:latin typeface="+mn-lt"/>
                <a:ea typeface="ＭＳ Ｐゴシック" pitchFamily="-65" charset="-128"/>
              </a:defRPr>
            </a:lvl9pPr>
          </a:lstStyle>
          <a:p>
            <a:r>
              <a:rPr lang="en-US" b="1" dirty="0" smtClean="0">
                <a:cs typeface="Cambria"/>
              </a:rPr>
              <a:t>Climate Adaptation and Mitigation: </a:t>
            </a:r>
          </a:p>
          <a:p>
            <a:pPr lvl="1"/>
            <a:r>
              <a:rPr lang="en-US" i="1" dirty="0">
                <a:cs typeface="Cambria"/>
              </a:rPr>
              <a:t>What is the state of the </a:t>
            </a:r>
            <a:r>
              <a:rPr lang="en-US" i="1" dirty="0" smtClean="0">
                <a:cs typeface="Cambria"/>
              </a:rPr>
              <a:t>climate and </a:t>
            </a:r>
            <a:r>
              <a:rPr lang="en-US" i="1" dirty="0">
                <a:cs typeface="Cambria"/>
              </a:rPr>
              <a:t>how is it evolving?</a:t>
            </a:r>
          </a:p>
          <a:p>
            <a:pPr lvl="1"/>
            <a:r>
              <a:rPr lang="en-US" i="1" dirty="0" smtClean="0">
                <a:cs typeface="Cambria"/>
              </a:rPr>
              <a:t>What </a:t>
            </a:r>
            <a:r>
              <a:rPr lang="en-US" i="1" dirty="0">
                <a:cs typeface="Cambria"/>
              </a:rPr>
              <a:t>causes climate variability and change on global to regional scales</a:t>
            </a:r>
            <a:r>
              <a:rPr lang="en-US" i="1" dirty="0" smtClean="0">
                <a:cs typeface="Cambria"/>
              </a:rPr>
              <a:t>?</a:t>
            </a:r>
          </a:p>
          <a:p>
            <a:pPr lvl="1"/>
            <a:r>
              <a:rPr lang="en-US" i="1" dirty="0">
                <a:cs typeface="Cambria"/>
              </a:rPr>
              <a:t>What improvements in global and regional climate predictions are possible</a:t>
            </a:r>
            <a:r>
              <a:rPr lang="en-US" i="1" dirty="0" smtClean="0">
                <a:cs typeface="Cambria"/>
              </a:rPr>
              <a:t>?</a:t>
            </a:r>
          </a:p>
          <a:p>
            <a:r>
              <a:rPr lang="en-US" b="1" dirty="0" smtClean="0">
                <a:cs typeface="Cambria"/>
              </a:rPr>
              <a:t>Weather-Ready Nation: </a:t>
            </a:r>
          </a:p>
          <a:p>
            <a:pPr lvl="1"/>
            <a:r>
              <a:rPr lang="en-US" i="1" dirty="0">
                <a:cs typeface="Cambria"/>
              </a:rPr>
              <a:t>How does climate affect seasonal weather and extreme weather events?</a:t>
            </a:r>
          </a:p>
          <a:p>
            <a:r>
              <a:rPr lang="en-US" b="1" dirty="0" smtClean="0">
                <a:cs typeface="Cambria"/>
              </a:rPr>
              <a:t>Cross-Cuts: Observing, Modeling, and Engaging.</a:t>
            </a:r>
          </a:p>
          <a:p>
            <a:pPr lvl="1"/>
            <a:r>
              <a:rPr lang="en-US" i="1" dirty="0" smtClean="0">
                <a:cs typeface="Cambria"/>
              </a:rPr>
              <a:t>What </a:t>
            </a:r>
            <a:r>
              <a:rPr lang="en-US" i="1" dirty="0">
                <a:cs typeface="Cambria"/>
              </a:rPr>
              <a:t>is the best observing system to meet NOAA’s mission</a:t>
            </a:r>
            <a:r>
              <a:rPr lang="en-US" i="1" dirty="0" smtClean="0">
                <a:cs typeface="Cambria"/>
              </a:rPr>
              <a:t>?</a:t>
            </a:r>
          </a:p>
          <a:p>
            <a:pPr lvl="1"/>
            <a:r>
              <a:rPr lang="en-US" i="1" dirty="0">
                <a:cs typeface="Cambria"/>
              </a:rPr>
              <a:t>How can emerging technologies improve ecosystem-based management</a:t>
            </a:r>
            <a:r>
              <a:rPr lang="en-US" i="1" dirty="0" smtClean="0">
                <a:cs typeface="Cambria"/>
              </a:rPr>
              <a:t>?</a:t>
            </a:r>
          </a:p>
          <a:p>
            <a:endParaRPr lang="en-US" i="1" dirty="0" smtClean="0">
              <a:cs typeface="Cambria"/>
            </a:endParaRPr>
          </a:p>
          <a:p>
            <a:endParaRPr lang="en-US" dirty="0">
              <a:cs typeface="Cambri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5</a:t>
            </a:fld>
            <a:endParaRPr lang="en-US" dirty="0"/>
          </a:p>
        </p:txBody>
      </p:sp>
      <p:sp>
        <p:nvSpPr>
          <p:cNvPr id="6" name="TextBox 5"/>
          <p:cNvSpPr txBox="1"/>
          <p:nvPr/>
        </p:nvSpPr>
        <p:spPr>
          <a:xfrm>
            <a:off x="304800" y="152400"/>
            <a:ext cx="3575769" cy="707886"/>
          </a:xfrm>
          <a:prstGeom prst="rect">
            <a:avLst/>
          </a:prstGeom>
          <a:noFill/>
        </p:spPr>
        <p:txBody>
          <a:bodyPr wrap="none" rtlCol="0">
            <a:spAutoFit/>
          </a:bodyPr>
          <a:lstStyle/>
          <a:p>
            <a:r>
              <a:rPr lang="en-US" sz="4000" b="1" dirty="0" smtClean="0">
                <a:latin typeface="+mn-lt"/>
                <a:cs typeface="Cambria"/>
              </a:rPr>
              <a:t>PHOD Budget</a:t>
            </a:r>
            <a:endParaRPr lang="en-US" sz="4000" b="1" dirty="0">
              <a:latin typeface="+mn-lt"/>
              <a:cs typeface="Cambria"/>
            </a:endParaRPr>
          </a:p>
        </p:txBody>
      </p:sp>
      <p:grpSp>
        <p:nvGrpSpPr>
          <p:cNvPr id="7" name="Group 6"/>
          <p:cNvGrpSpPr/>
          <p:nvPr/>
        </p:nvGrpSpPr>
        <p:grpSpPr>
          <a:xfrm>
            <a:off x="-76200" y="1143000"/>
            <a:ext cx="9220200" cy="4544675"/>
            <a:chOff x="292100" y="948154"/>
            <a:chExt cx="9220200" cy="4544675"/>
          </a:xfrm>
        </p:grpSpPr>
        <p:graphicFrame>
          <p:nvGraphicFramePr>
            <p:cNvPr id="8" name="Object 2"/>
            <p:cNvGraphicFramePr>
              <a:graphicFrameLocks noChangeAspect="1"/>
            </p:cNvGraphicFramePr>
            <p:nvPr/>
          </p:nvGraphicFramePr>
          <p:xfrm>
            <a:off x="355600" y="1118340"/>
            <a:ext cx="6337300" cy="43673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516563" y="1905000"/>
              <a:ext cx="274497" cy="369332"/>
            </a:xfrm>
            <a:prstGeom prst="rect">
              <a:avLst/>
            </a:prstGeom>
            <a:noFill/>
          </p:spPr>
          <p:txBody>
            <a:bodyPr wrap="none">
              <a:spAutoFit/>
            </a:bodyPr>
            <a:lstStyle/>
            <a:p>
              <a:pPr>
                <a:defRPr/>
              </a:pPr>
              <a:r>
                <a:rPr lang="en-US" dirty="0">
                  <a:latin typeface="+mn-lt"/>
                </a:rPr>
                <a:t>*</a:t>
              </a:r>
            </a:p>
          </p:txBody>
        </p:sp>
        <p:sp>
          <p:nvSpPr>
            <p:cNvPr id="10" name="TextBox 9"/>
            <p:cNvSpPr txBox="1"/>
            <p:nvPr/>
          </p:nvSpPr>
          <p:spPr>
            <a:xfrm flipH="1">
              <a:off x="4889500" y="1482587"/>
              <a:ext cx="228600" cy="646331"/>
            </a:xfrm>
            <a:prstGeom prst="rect">
              <a:avLst/>
            </a:prstGeom>
            <a:noFill/>
          </p:spPr>
          <p:txBody>
            <a:bodyPr wrap="square">
              <a:spAutoFit/>
            </a:bodyPr>
            <a:lstStyle/>
            <a:p>
              <a:pPr>
                <a:defRPr/>
              </a:pPr>
              <a:r>
                <a:rPr lang="en-US" b="1" dirty="0">
                  <a:latin typeface="+mn-lt"/>
                </a:rPr>
                <a:t>#</a:t>
              </a:r>
            </a:p>
          </p:txBody>
        </p:sp>
        <p:sp>
          <p:nvSpPr>
            <p:cNvPr id="11" name="TextBox 10"/>
            <p:cNvSpPr txBox="1"/>
            <p:nvPr/>
          </p:nvSpPr>
          <p:spPr>
            <a:xfrm>
              <a:off x="6007825" y="2014954"/>
              <a:ext cx="3504475" cy="3477875"/>
            </a:xfrm>
            <a:prstGeom prst="rect">
              <a:avLst/>
            </a:prstGeom>
            <a:noFill/>
          </p:spPr>
          <p:txBody>
            <a:bodyPr wrap="square" rtlCol="0">
              <a:spAutoFit/>
            </a:bodyPr>
            <a:lstStyle/>
            <a:p>
              <a:r>
                <a:rPr lang="en-US" sz="2000" b="1" dirty="0" smtClean="0">
                  <a:latin typeface="+mn-lt"/>
                </a:rPr>
                <a:t>Divisional budget:  approximately $8.3M</a:t>
              </a:r>
            </a:p>
            <a:p>
              <a:endParaRPr lang="en-US" sz="2000" b="1" dirty="0" smtClean="0">
                <a:latin typeface="+mn-lt"/>
              </a:endParaRPr>
            </a:p>
            <a:p>
              <a:r>
                <a:rPr lang="en-US" sz="2000" b="1" dirty="0" smtClean="0">
                  <a:latin typeface="+mn-lt"/>
                </a:rPr>
                <a:t>  Base: $3.6M</a:t>
              </a:r>
            </a:p>
            <a:p>
              <a:r>
                <a:rPr lang="en-US" sz="2000" b="1" dirty="0" smtClean="0">
                  <a:latin typeface="+mn-lt"/>
                </a:rPr>
                <a:t>  Proposals: $4.7M</a:t>
              </a:r>
            </a:p>
            <a:p>
              <a:endParaRPr lang="en-US" sz="2000" b="1" dirty="0" smtClean="0">
                <a:latin typeface="+mn-lt"/>
              </a:endParaRPr>
            </a:p>
            <a:p>
              <a:r>
                <a:rPr lang="en-US" sz="2000" b="1" dirty="0" smtClean="0">
                  <a:latin typeface="+mn-lt"/>
                </a:rPr>
                <a:t>Increased proposal </a:t>
              </a:r>
              <a:r>
                <a:rPr lang="en-US" sz="2000" b="1" dirty="0" smtClean="0">
                  <a:solidFill>
                    <a:srgbClr val="000000"/>
                  </a:solidFill>
                  <a:latin typeface="+mn-lt"/>
                </a:rPr>
                <a:t>funding by 50% ($3M) since 2000</a:t>
              </a:r>
            </a:p>
            <a:p>
              <a:endParaRPr lang="en-US" sz="2000" b="1" dirty="0" smtClean="0">
                <a:latin typeface="+mn-lt"/>
              </a:endParaRPr>
            </a:p>
            <a:p>
              <a:r>
                <a:rPr lang="en-US" sz="2000" b="1" dirty="0" smtClean="0">
                  <a:latin typeface="+mn-lt"/>
                </a:rPr>
                <a:t>Number of proposals: 34</a:t>
              </a:r>
              <a:endParaRPr lang="en-US" sz="2000" b="1" dirty="0">
                <a:latin typeface="+mn-lt"/>
              </a:endParaRPr>
            </a:p>
          </p:txBody>
        </p:sp>
        <p:sp>
          <p:nvSpPr>
            <p:cNvPr id="12" name="TextBox 11"/>
            <p:cNvSpPr txBox="1"/>
            <p:nvPr/>
          </p:nvSpPr>
          <p:spPr>
            <a:xfrm>
              <a:off x="5842256" y="1419880"/>
              <a:ext cx="2175082" cy="523220"/>
            </a:xfrm>
            <a:prstGeom prst="rect">
              <a:avLst/>
            </a:prstGeom>
            <a:solidFill>
              <a:schemeClr val="bg1">
                <a:lumMod val="85000"/>
              </a:schemeClr>
            </a:solidFill>
            <a:ln>
              <a:solidFill>
                <a:srgbClr val="000000"/>
              </a:solidFill>
            </a:ln>
          </p:spPr>
          <p:txBody>
            <a:bodyPr wrap="none">
              <a:prstTxWarp prst="textNoShape">
                <a:avLst/>
              </a:prstTxWarp>
              <a:spAutoFit/>
            </a:bodyPr>
            <a:lstStyle/>
            <a:p>
              <a:pPr>
                <a:defRPr/>
              </a:pPr>
              <a:r>
                <a:rPr lang="en-US" sz="1400" b="1" dirty="0">
                  <a:effectLst>
                    <a:outerShdw blurRad="38100" dist="38100" dir="2700000" algn="tl">
                      <a:srgbClr val="FFFFFF"/>
                    </a:outerShdw>
                  </a:effectLst>
                  <a:latin typeface="+mn-lt"/>
                </a:rPr>
                <a:t>#</a:t>
              </a:r>
              <a:r>
                <a:rPr lang="en-US" sz="1400" b="1" dirty="0" smtClean="0">
                  <a:effectLst>
                    <a:outerShdw blurRad="38100" dist="38100" dir="2700000" algn="tl">
                      <a:srgbClr val="FFFFFF"/>
                    </a:outerShdw>
                  </a:effectLst>
                  <a:latin typeface="+mn-lt"/>
                </a:rPr>
                <a:t>= </a:t>
              </a:r>
              <a:r>
                <a:rPr lang="en-US" sz="1400" b="1" dirty="0">
                  <a:effectLst>
                    <a:outerShdw blurRad="38100" dist="38100" dir="2700000" algn="tl">
                      <a:srgbClr val="FFFFFF"/>
                    </a:outerShdw>
                  </a:effectLst>
                  <a:latin typeface="+mn-lt"/>
                </a:rPr>
                <a:t>Deepwater </a:t>
              </a:r>
              <a:r>
                <a:rPr lang="en-US" sz="1400" b="1" dirty="0" smtClean="0">
                  <a:effectLst>
                    <a:outerShdw blurRad="38100" dist="38100" dir="2700000" algn="tl">
                      <a:srgbClr val="FFFFFF"/>
                    </a:outerShdw>
                  </a:effectLst>
                  <a:latin typeface="+mn-lt"/>
                </a:rPr>
                <a:t>Horizon</a:t>
              </a:r>
            </a:p>
            <a:p>
              <a:pPr>
                <a:defRPr/>
              </a:pPr>
              <a:r>
                <a:rPr lang="en-US" sz="1400" b="1" dirty="0">
                  <a:effectLst>
                    <a:outerShdw blurRad="38100" dist="38100" dir="2700000" algn="tl">
                      <a:srgbClr val="FFFFFF"/>
                    </a:outerShdw>
                  </a:effectLst>
                  <a:latin typeface="+mn-lt"/>
                </a:rPr>
                <a:t>*</a:t>
              </a:r>
              <a:r>
                <a:rPr lang="en-US" sz="1400" b="1" dirty="0" smtClean="0">
                  <a:effectLst>
                    <a:outerShdw blurRad="38100" dist="38100" dir="2700000" algn="tl">
                      <a:srgbClr val="FFFFFF"/>
                    </a:outerShdw>
                  </a:effectLst>
                  <a:latin typeface="+mn-lt"/>
                </a:rPr>
                <a:t>= </a:t>
              </a:r>
              <a:r>
                <a:rPr lang="en-US" sz="1400" b="1" dirty="0">
                  <a:effectLst>
                    <a:outerShdw blurRad="38100" dist="38100" dir="2700000" algn="tl">
                      <a:srgbClr val="FFFFFF"/>
                    </a:outerShdw>
                  </a:effectLst>
                  <a:latin typeface="+mn-lt"/>
                </a:rPr>
                <a:t>Sandy Supplemental</a:t>
              </a:r>
            </a:p>
          </p:txBody>
        </p:sp>
        <p:sp>
          <p:nvSpPr>
            <p:cNvPr id="13" name="TextBox 12"/>
            <p:cNvSpPr txBox="1"/>
            <p:nvPr/>
          </p:nvSpPr>
          <p:spPr>
            <a:xfrm>
              <a:off x="292100" y="948154"/>
              <a:ext cx="916387" cy="369332"/>
            </a:xfrm>
            <a:prstGeom prst="rect">
              <a:avLst/>
            </a:prstGeom>
            <a:noFill/>
          </p:spPr>
          <p:txBody>
            <a:bodyPr wrap="none" rtlCol="0">
              <a:spAutoFit/>
            </a:bodyPr>
            <a:lstStyle/>
            <a:p>
              <a:r>
                <a:rPr lang="en-US" b="1" dirty="0" smtClean="0">
                  <a:latin typeface="+mn-lt"/>
                </a:rPr>
                <a:t>$*1000</a:t>
              </a:r>
              <a:endParaRPr lang="en-US" b="1" dirty="0">
                <a:latin typeface="+mn-lt"/>
              </a:endParaRPr>
            </a:p>
          </p:txBody>
        </p:sp>
      </p:grpSp>
      <p:sp>
        <p:nvSpPr>
          <p:cNvPr id="14" name="TextBox 13"/>
          <p:cNvSpPr txBox="1"/>
          <p:nvPr/>
        </p:nvSpPr>
        <p:spPr>
          <a:xfrm>
            <a:off x="2819400" y="5715000"/>
            <a:ext cx="492443" cy="369332"/>
          </a:xfrm>
          <a:prstGeom prst="rect">
            <a:avLst/>
          </a:prstGeom>
          <a:noFill/>
        </p:spPr>
        <p:txBody>
          <a:bodyPr wrap="none" rtlCol="0">
            <a:spAutoFit/>
          </a:bodyPr>
          <a:lstStyle/>
          <a:p>
            <a:r>
              <a:rPr lang="en-US" b="1" dirty="0" smtClean="0">
                <a:latin typeface="+mn-lt"/>
              </a:rPr>
              <a:t>FY</a:t>
            </a:r>
            <a:endParaRPr lang="en-US" b="1" dirty="0">
              <a:latin typeface="+mn-lt"/>
            </a:endParaRPr>
          </a:p>
        </p:txBody>
      </p:sp>
      <p:grpSp>
        <p:nvGrpSpPr>
          <p:cNvPr id="19" name="Group 18"/>
          <p:cNvGrpSpPr/>
          <p:nvPr/>
        </p:nvGrpSpPr>
        <p:grpSpPr>
          <a:xfrm>
            <a:off x="4266406" y="1143000"/>
            <a:ext cx="1143794" cy="381000"/>
            <a:chOff x="4266406" y="1143000"/>
            <a:chExt cx="1143794" cy="381000"/>
          </a:xfrm>
        </p:grpSpPr>
        <p:cxnSp>
          <p:nvCxnSpPr>
            <p:cNvPr id="16" name="Straight Arrow Connector 15"/>
            <p:cNvCxnSpPr/>
            <p:nvPr/>
          </p:nvCxnSpPr>
          <p:spPr>
            <a:xfrm>
              <a:off x="4267200" y="1371600"/>
              <a:ext cx="1143000" cy="1588"/>
            </a:xfrm>
            <a:prstGeom prst="straightConnector1">
              <a:avLst/>
            </a:prstGeom>
            <a:ln w="38100" cap="flat" cmpd="sng" algn="ctr">
              <a:solidFill>
                <a:schemeClr val="tx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4076700" y="1332706"/>
              <a:ext cx="3810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4343400" y="838200"/>
            <a:ext cx="2904611" cy="369332"/>
          </a:xfrm>
          <a:prstGeom prst="rect">
            <a:avLst/>
          </a:prstGeom>
          <a:noFill/>
        </p:spPr>
        <p:txBody>
          <a:bodyPr wrap="none" rtlCol="0">
            <a:spAutoFit/>
          </a:bodyPr>
          <a:lstStyle/>
          <a:p>
            <a:r>
              <a:rPr lang="en-US" dirty="0" smtClean="0">
                <a:latin typeface="+mn-lt"/>
              </a:rPr>
              <a:t>Includes CIMAS proposals </a:t>
            </a:r>
            <a:endParaRPr lang="en-US" dirty="0">
              <a:latin typeface="+mn-lt"/>
            </a:endParaRPr>
          </a:p>
        </p:txBody>
      </p:sp>
      <p:sp>
        <p:nvSpPr>
          <p:cNvPr id="17" name="Rectangle 16"/>
          <p:cNvSpPr/>
          <p:nvPr/>
        </p:nvSpPr>
        <p:spPr>
          <a:xfrm>
            <a:off x="5562600" y="3276600"/>
            <a:ext cx="152400" cy="15240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562600" y="3581400"/>
            <a:ext cx="152400" cy="15240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6</a:t>
            </a:fld>
            <a:endParaRPr lang="en-US" dirty="0"/>
          </a:p>
        </p:txBody>
      </p:sp>
      <p:sp>
        <p:nvSpPr>
          <p:cNvPr id="6" name="TextBox 5"/>
          <p:cNvSpPr txBox="1"/>
          <p:nvPr/>
        </p:nvSpPr>
        <p:spPr>
          <a:xfrm>
            <a:off x="355600" y="228600"/>
            <a:ext cx="4289355" cy="707886"/>
          </a:xfrm>
          <a:prstGeom prst="rect">
            <a:avLst/>
          </a:prstGeom>
          <a:noFill/>
        </p:spPr>
        <p:txBody>
          <a:bodyPr wrap="none" rtlCol="0">
            <a:spAutoFit/>
          </a:bodyPr>
          <a:lstStyle/>
          <a:p>
            <a:r>
              <a:rPr lang="en-US" sz="4000" b="1" dirty="0" smtClean="0">
                <a:latin typeface="+mn-lt"/>
                <a:cs typeface="Cambria"/>
              </a:rPr>
              <a:t>PHOD Personnel</a:t>
            </a:r>
            <a:endParaRPr lang="en-US" sz="4000" b="1" dirty="0">
              <a:latin typeface="+mn-lt"/>
              <a:cs typeface="Cambria"/>
            </a:endParaRPr>
          </a:p>
        </p:txBody>
      </p:sp>
      <p:pic>
        <p:nvPicPr>
          <p:cNvPr id="7" name="Picture 5"/>
          <p:cNvPicPr>
            <a:picLocks noChangeAspect="1"/>
          </p:cNvPicPr>
          <p:nvPr/>
        </p:nvPicPr>
        <p:blipFill>
          <a:blip r:embed="rId3"/>
          <a:srcRect t="2042"/>
          <a:stretch>
            <a:fillRect/>
          </a:stretch>
        </p:blipFill>
        <p:spPr bwMode="auto">
          <a:xfrm>
            <a:off x="2819400" y="3886200"/>
            <a:ext cx="3500467" cy="2286000"/>
          </a:xfrm>
          <a:prstGeom prst="rect">
            <a:avLst/>
          </a:prstGeom>
          <a:noFill/>
          <a:ln w="9525">
            <a:noFill/>
            <a:miter lim="800000"/>
            <a:headEnd/>
            <a:tailEnd/>
          </a:ln>
        </p:spPr>
      </p:pic>
      <p:graphicFrame>
        <p:nvGraphicFramePr>
          <p:cNvPr id="8" name="Table 7"/>
          <p:cNvGraphicFramePr>
            <a:graphicFrameLocks noGrp="1"/>
          </p:cNvGraphicFramePr>
          <p:nvPr/>
        </p:nvGraphicFramePr>
        <p:xfrm>
          <a:off x="304800" y="1168400"/>
          <a:ext cx="8610601" cy="2238742"/>
        </p:xfrm>
        <a:graphic>
          <a:graphicData uri="http://schemas.openxmlformats.org/drawingml/2006/table">
            <a:tbl>
              <a:tblPr firstRow="1" bandRow="1">
                <a:tableStyleId>{073A0DAA-6AF3-43AB-8588-CEC1D06C72B9}</a:tableStyleId>
              </a:tblPr>
              <a:tblGrid>
                <a:gridCol w="1219200"/>
                <a:gridCol w="1183263"/>
                <a:gridCol w="1559937"/>
                <a:gridCol w="1841781"/>
                <a:gridCol w="1663419"/>
                <a:gridCol w="1143001"/>
              </a:tblGrid>
              <a:tr h="965200">
                <a:tc>
                  <a:txBody>
                    <a:bodyPr/>
                    <a:lstStyle/>
                    <a:p>
                      <a:endParaRPr lang="en-US" dirty="0"/>
                    </a:p>
                  </a:txBody>
                  <a:tcPr>
                    <a:solidFill>
                      <a:srgbClr val="000090"/>
                    </a:solidFill>
                  </a:tcPr>
                </a:tc>
                <a:tc>
                  <a:txBody>
                    <a:bodyPr/>
                    <a:lstStyle/>
                    <a:p>
                      <a:pPr algn="ctr"/>
                      <a:r>
                        <a:rPr lang="en-US" sz="1600" dirty="0" smtClean="0"/>
                        <a:t>Research</a:t>
                      </a:r>
                    </a:p>
                    <a:p>
                      <a:pPr algn="ctr"/>
                      <a:r>
                        <a:rPr lang="en-US" sz="1600" dirty="0" smtClean="0"/>
                        <a:t>Scientists</a:t>
                      </a:r>
                      <a:endParaRPr lang="en-US" sz="1600" dirty="0"/>
                    </a:p>
                  </a:txBody>
                  <a:tcPr>
                    <a:solidFill>
                      <a:srgbClr val="000090"/>
                    </a:solidFill>
                  </a:tcPr>
                </a:tc>
                <a:tc>
                  <a:txBody>
                    <a:bodyPr/>
                    <a:lstStyle/>
                    <a:p>
                      <a:pPr algn="ctr"/>
                      <a:r>
                        <a:rPr lang="en-US" sz="1600" dirty="0" smtClean="0"/>
                        <a:t>Research and Operation Support</a:t>
                      </a:r>
                      <a:endParaRPr lang="en-US" sz="1600" dirty="0"/>
                    </a:p>
                  </a:txBody>
                  <a:tcPr>
                    <a:solidFill>
                      <a:srgbClr val="000090"/>
                    </a:solidFill>
                  </a:tcPr>
                </a:tc>
                <a:tc>
                  <a:txBody>
                    <a:bodyPr/>
                    <a:lstStyle/>
                    <a:p>
                      <a:pPr algn="ctr"/>
                      <a:r>
                        <a:rPr lang="en-US" sz="1600" dirty="0" smtClean="0"/>
                        <a:t>Instrumentation</a:t>
                      </a:r>
                      <a:endParaRPr lang="en-US" sz="1600" dirty="0"/>
                    </a:p>
                  </a:txBody>
                  <a:tcPr>
                    <a:solidFill>
                      <a:srgbClr val="000090"/>
                    </a:solidFill>
                  </a:tcPr>
                </a:tc>
                <a:tc>
                  <a:txBody>
                    <a:bodyPr/>
                    <a:lstStyle/>
                    <a:p>
                      <a:pPr algn="ctr"/>
                      <a:r>
                        <a:rPr lang="en-US" sz="1600" dirty="0" smtClean="0"/>
                        <a:t>Administrative</a:t>
                      </a:r>
                      <a:endParaRPr lang="en-US" sz="1600" dirty="0"/>
                    </a:p>
                  </a:txBody>
                  <a:tcPr>
                    <a:solidFill>
                      <a:srgbClr val="000090"/>
                    </a:solidFill>
                  </a:tcPr>
                </a:tc>
                <a:tc>
                  <a:txBody>
                    <a:bodyPr/>
                    <a:lstStyle/>
                    <a:p>
                      <a:pPr algn="ctr"/>
                      <a:r>
                        <a:rPr lang="en-US" sz="1600" dirty="0" smtClean="0"/>
                        <a:t>TOTAL</a:t>
                      </a:r>
                      <a:endParaRPr lang="en-US" sz="1600" dirty="0"/>
                    </a:p>
                  </a:txBody>
                  <a:tcPr>
                    <a:solidFill>
                      <a:srgbClr val="000090"/>
                    </a:solidFill>
                  </a:tcPr>
                </a:tc>
              </a:tr>
              <a:tr h="424514">
                <a:tc>
                  <a:txBody>
                    <a:bodyPr/>
                    <a:lstStyle/>
                    <a:p>
                      <a:r>
                        <a:rPr lang="en-US" sz="1800" dirty="0" smtClean="0"/>
                        <a:t>Feds</a:t>
                      </a:r>
                      <a:endParaRPr lang="en-US" sz="1800" b="1" i="0" dirty="0"/>
                    </a:p>
                  </a:txBody>
                  <a:tcPr/>
                </a:tc>
                <a:tc>
                  <a:txBody>
                    <a:bodyPr/>
                    <a:lstStyle/>
                    <a:p>
                      <a:pPr algn="ctr"/>
                      <a:r>
                        <a:rPr lang="en-US" sz="1800" dirty="0" smtClean="0"/>
                        <a:t>9</a:t>
                      </a:r>
                      <a:endParaRPr lang="en-US" sz="1800" b="1" dirty="0"/>
                    </a:p>
                  </a:txBody>
                  <a:tcPr/>
                </a:tc>
                <a:tc>
                  <a:txBody>
                    <a:bodyPr/>
                    <a:lstStyle/>
                    <a:p>
                      <a:pPr algn="ctr"/>
                      <a:r>
                        <a:rPr lang="en-US" sz="1800" b="0" dirty="0" smtClean="0"/>
                        <a:t>6</a:t>
                      </a:r>
                      <a:endParaRPr lang="en-US" sz="1800" b="1" dirty="0"/>
                    </a:p>
                  </a:txBody>
                  <a:tcPr/>
                </a:tc>
                <a:tc>
                  <a:txBody>
                    <a:bodyPr/>
                    <a:lstStyle/>
                    <a:p>
                      <a:pPr algn="ctr"/>
                      <a:r>
                        <a:rPr lang="en-US" sz="1800" dirty="0" smtClean="0"/>
                        <a:t>3</a:t>
                      </a:r>
                      <a:endParaRPr lang="en-US" sz="1800" b="1" dirty="0"/>
                    </a:p>
                  </a:txBody>
                  <a:tcPr/>
                </a:tc>
                <a:tc>
                  <a:txBody>
                    <a:bodyPr/>
                    <a:lstStyle/>
                    <a:p>
                      <a:pPr algn="ctr"/>
                      <a:r>
                        <a:rPr lang="en-US" sz="1800" dirty="0" smtClean="0"/>
                        <a:t>2</a:t>
                      </a:r>
                      <a:endParaRPr lang="en-US" sz="1800" b="1" dirty="0"/>
                    </a:p>
                  </a:txBody>
                  <a:tcPr/>
                </a:tc>
                <a:tc>
                  <a:txBody>
                    <a:bodyPr/>
                    <a:lstStyle/>
                    <a:p>
                      <a:pPr algn="ctr"/>
                      <a:r>
                        <a:rPr lang="en-US" sz="1800" b="0" dirty="0" smtClean="0"/>
                        <a:t>20</a:t>
                      </a:r>
                      <a:endParaRPr lang="en-US" sz="1800" b="1" dirty="0"/>
                    </a:p>
                  </a:txBody>
                  <a:tcPr/>
                </a:tc>
              </a:tr>
              <a:tr h="424514">
                <a:tc>
                  <a:txBody>
                    <a:bodyPr/>
                    <a:lstStyle/>
                    <a:p>
                      <a:r>
                        <a:rPr lang="en-US" sz="1800" dirty="0" smtClean="0"/>
                        <a:t>CIMAS</a:t>
                      </a:r>
                      <a:endParaRPr lang="en-US" sz="1800" b="1" i="0" dirty="0"/>
                    </a:p>
                  </a:txBody>
                  <a:tcPr/>
                </a:tc>
                <a:tc>
                  <a:txBody>
                    <a:bodyPr/>
                    <a:lstStyle/>
                    <a:p>
                      <a:pPr algn="ctr"/>
                      <a:r>
                        <a:rPr lang="en-US" sz="1800" b="0" dirty="0" smtClean="0"/>
                        <a:t>8</a:t>
                      </a:r>
                      <a:endParaRPr lang="en-US" sz="1800" b="1" dirty="0"/>
                    </a:p>
                  </a:txBody>
                  <a:tcPr/>
                </a:tc>
                <a:tc>
                  <a:txBody>
                    <a:bodyPr/>
                    <a:lstStyle/>
                    <a:p>
                      <a:pPr algn="ctr"/>
                      <a:r>
                        <a:rPr lang="en-US" sz="1800" dirty="0" smtClean="0"/>
                        <a:t>14</a:t>
                      </a:r>
                      <a:endParaRPr lang="en-US" sz="1800" b="1" dirty="0"/>
                    </a:p>
                  </a:txBody>
                  <a:tcPr/>
                </a:tc>
                <a:tc>
                  <a:txBody>
                    <a:bodyPr/>
                    <a:lstStyle/>
                    <a:p>
                      <a:pPr algn="ctr"/>
                      <a:r>
                        <a:rPr lang="en-US" sz="1800" dirty="0" smtClean="0"/>
                        <a:t>3</a:t>
                      </a:r>
                      <a:endParaRPr lang="en-US" sz="1800" b="1" dirty="0"/>
                    </a:p>
                  </a:txBody>
                  <a:tcPr/>
                </a:tc>
                <a:tc>
                  <a:txBody>
                    <a:bodyPr/>
                    <a:lstStyle/>
                    <a:p>
                      <a:pPr algn="ctr"/>
                      <a:r>
                        <a:rPr lang="en-US" sz="1800" dirty="0" smtClean="0"/>
                        <a:t>1</a:t>
                      </a:r>
                    </a:p>
                  </a:txBody>
                  <a:tcPr/>
                </a:tc>
                <a:tc>
                  <a:txBody>
                    <a:bodyPr/>
                    <a:lstStyle/>
                    <a:p>
                      <a:pPr algn="ctr"/>
                      <a:r>
                        <a:rPr lang="en-US" sz="1800" b="0" dirty="0" smtClean="0"/>
                        <a:t>26</a:t>
                      </a:r>
                      <a:endParaRPr lang="en-US" sz="1800" b="1" dirty="0"/>
                    </a:p>
                  </a:txBody>
                  <a:tcPr/>
                </a:tc>
              </a:tr>
              <a:tr h="424514">
                <a:tc>
                  <a:txBody>
                    <a:bodyPr/>
                    <a:lstStyle/>
                    <a:p>
                      <a:r>
                        <a:rPr lang="en-US" sz="1800" b="1" i="0" dirty="0" smtClean="0"/>
                        <a:t>Total</a:t>
                      </a:r>
                      <a:endParaRPr lang="en-US" sz="1800" b="1" i="0" dirty="0"/>
                    </a:p>
                  </a:txBody>
                  <a:tcPr/>
                </a:tc>
                <a:tc>
                  <a:txBody>
                    <a:bodyPr/>
                    <a:lstStyle/>
                    <a:p>
                      <a:pPr algn="ctr"/>
                      <a:r>
                        <a:rPr lang="en-US" sz="1800" b="1" dirty="0" smtClean="0"/>
                        <a:t>17</a:t>
                      </a:r>
                      <a:endParaRPr lang="en-US" sz="1800" b="1" dirty="0"/>
                    </a:p>
                  </a:txBody>
                  <a:tcPr/>
                </a:tc>
                <a:tc>
                  <a:txBody>
                    <a:bodyPr/>
                    <a:lstStyle/>
                    <a:p>
                      <a:pPr algn="ctr"/>
                      <a:r>
                        <a:rPr lang="en-US" sz="1800" b="1" dirty="0" smtClean="0"/>
                        <a:t>20</a:t>
                      </a:r>
                      <a:endParaRPr lang="en-US" sz="1800" b="1" dirty="0"/>
                    </a:p>
                  </a:txBody>
                  <a:tcPr/>
                </a:tc>
                <a:tc>
                  <a:txBody>
                    <a:bodyPr/>
                    <a:lstStyle/>
                    <a:p>
                      <a:pPr algn="ctr"/>
                      <a:r>
                        <a:rPr lang="en-US" sz="1800" b="1" dirty="0" smtClean="0"/>
                        <a:t>6</a:t>
                      </a:r>
                      <a:endParaRPr lang="en-US" sz="1800" b="1" dirty="0"/>
                    </a:p>
                  </a:txBody>
                  <a:tcPr/>
                </a:tc>
                <a:tc>
                  <a:txBody>
                    <a:bodyPr/>
                    <a:lstStyle/>
                    <a:p>
                      <a:pPr algn="ctr"/>
                      <a:r>
                        <a:rPr lang="en-US" sz="1800" b="1" dirty="0" smtClean="0"/>
                        <a:t>3</a:t>
                      </a:r>
                      <a:endParaRPr lang="en-US" sz="1800" b="1" dirty="0"/>
                    </a:p>
                  </a:txBody>
                  <a:tcPr/>
                </a:tc>
                <a:tc>
                  <a:txBody>
                    <a:bodyPr/>
                    <a:lstStyle/>
                    <a:p>
                      <a:pPr algn="ctr"/>
                      <a:r>
                        <a:rPr lang="en-US" sz="1800" b="1" dirty="0" smtClean="0"/>
                        <a:t>46</a:t>
                      </a:r>
                      <a:endParaRPr lang="en-US" sz="1800" b="1" dirty="0"/>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7</a:t>
            </a:fld>
            <a:endParaRPr lang="en-US" dirty="0"/>
          </a:p>
        </p:txBody>
      </p:sp>
      <p:sp>
        <p:nvSpPr>
          <p:cNvPr id="6" name="TextBox 5"/>
          <p:cNvSpPr txBox="1"/>
          <p:nvPr/>
        </p:nvSpPr>
        <p:spPr>
          <a:xfrm>
            <a:off x="228600" y="152400"/>
            <a:ext cx="7282963" cy="707886"/>
          </a:xfrm>
          <a:prstGeom prst="rect">
            <a:avLst/>
          </a:prstGeom>
          <a:noFill/>
        </p:spPr>
        <p:txBody>
          <a:bodyPr wrap="none" rtlCol="0">
            <a:spAutoFit/>
          </a:bodyPr>
          <a:lstStyle/>
          <a:p>
            <a:r>
              <a:rPr lang="en-US" sz="4000" b="1" dirty="0" smtClean="0">
                <a:latin typeface="+mn-lt"/>
                <a:cs typeface="Cambria"/>
              </a:rPr>
              <a:t>Major Observational Projects</a:t>
            </a:r>
            <a:endParaRPr lang="en-US" sz="4000" b="1" dirty="0">
              <a:latin typeface="+mn-lt"/>
              <a:cs typeface="Cambria"/>
            </a:endParaRPr>
          </a:p>
        </p:txBody>
      </p:sp>
      <p:sp>
        <p:nvSpPr>
          <p:cNvPr id="7" name="TextBox 6"/>
          <p:cNvSpPr txBox="1"/>
          <p:nvPr/>
        </p:nvSpPr>
        <p:spPr>
          <a:xfrm>
            <a:off x="5236920" y="906263"/>
            <a:ext cx="1633781" cy="369332"/>
          </a:xfrm>
          <a:prstGeom prst="rect">
            <a:avLst/>
          </a:prstGeom>
          <a:noFill/>
        </p:spPr>
        <p:txBody>
          <a:bodyPr wrap="none" rtlCol="0">
            <a:spAutoFit/>
          </a:bodyPr>
          <a:lstStyle/>
          <a:p>
            <a:r>
              <a:rPr lang="en-US" b="1" dirty="0" smtClean="0">
                <a:latin typeface="+mn-lt"/>
              </a:rPr>
              <a:t>XBT Network</a:t>
            </a:r>
          </a:p>
        </p:txBody>
      </p:sp>
      <p:pic>
        <p:nvPicPr>
          <p:cNvPr id="8" name="Picture 9"/>
          <p:cNvPicPr>
            <a:picLocks noChangeAspect="1"/>
          </p:cNvPicPr>
          <p:nvPr/>
        </p:nvPicPr>
        <p:blipFill>
          <a:blip r:embed="rId3"/>
          <a:srcRect/>
          <a:stretch>
            <a:fillRect/>
          </a:stretch>
        </p:blipFill>
        <p:spPr bwMode="auto">
          <a:xfrm>
            <a:off x="675747" y="1064756"/>
            <a:ext cx="2307190" cy="2719844"/>
          </a:xfrm>
          <a:prstGeom prst="rect">
            <a:avLst/>
          </a:prstGeom>
          <a:noFill/>
          <a:ln w="9525">
            <a:noFill/>
            <a:miter lim="800000"/>
            <a:headEnd/>
            <a:tailEnd/>
          </a:ln>
        </p:spPr>
      </p:pic>
      <p:pic>
        <p:nvPicPr>
          <p:cNvPr id="9" name="Picture 8" descr="Argo_v1.png"/>
          <p:cNvPicPr>
            <a:picLocks noChangeAspect="1"/>
          </p:cNvPicPr>
          <p:nvPr/>
        </p:nvPicPr>
        <p:blipFill>
          <a:blip r:embed="rId4"/>
          <a:stretch>
            <a:fillRect/>
          </a:stretch>
        </p:blipFill>
        <p:spPr>
          <a:xfrm>
            <a:off x="228600" y="4038600"/>
            <a:ext cx="2391749" cy="1742784"/>
          </a:xfrm>
          <a:prstGeom prst="rect">
            <a:avLst/>
          </a:prstGeom>
        </p:spPr>
      </p:pic>
      <p:sp>
        <p:nvSpPr>
          <p:cNvPr id="10" name="TextBox 9"/>
          <p:cNvSpPr txBox="1"/>
          <p:nvPr/>
        </p:nvSpPr>
        <p:spPr>
          <a:xfrm>
            <a:off x="5181600" y="3810000"/>
            <a:ext cx="1736586" cy="369332"/>
          </a:xfrm>
          <a:prstGeom prst="rect">
            <a:avLst/>
          </a:prstGeom>
          <a:noFill/>
        </p:spPr>
        <p:txBody>
          <a:bodyPr wrap="none" rtlCol="0">
            <a:spAutoFit/>
          </a:bodyPr>
          <a:lstStyle/>
          <a:p>
            <a:r>
              <a:rPr lang="en-US" b="1" dirty="0" smtClean="0">
                <a:latin typeface="+mn-lt"/>
              </a:rPr>
              <a:t>Argo Program</a:t>
            </a:r>
          </a:p>
        </p:txBody>
      </p:sp>
      <p:sp>
        <p:nvSpPr>
          <p:cNvPr id="11" name="TextBox 10"/>
          <p:cNvSpPr txBox="1"/>
          <p:nvPr/>
        </p:nvSpPr>
        <p:spPr>
          <a:xfrm>
            <a:off x="3200400" y="1275595"/>
            <a:ext cx="5676901" cy="2554545"/>
          </a:xfrm>
          <a:prstGeom prst="rect">
            <a:avLst/>
          </a:prstGeom>
          <a:noFill/>
        </p:spPr>
        <p:txBody>
          <a:bodyPr wrap="square" rtlCol="0">
            <a:spAutoFit/>
          </a:bodyPr>
          <a:lstStyle/>
          <a:p>
            <a:pPr>
              <a:buFont typeface="Arial"/>
              <a:buChar char="•"/>
            </a:pPr>
            <a:r>
              <a:rPr lang="en-US" sz="1600" dirty="0" smtClean="0">
                <a:latin typeface="+mn-lt"/>
              </a:rPr>
              <a:t> Approximately 8,000 deployments per year along 15 fixed repeat transects, within </a:t>
            </a:r>
            <a:r>
              <a:rPr lang="en-US" sz="1600" dirty="0" smtClean="0">
                <a:solidFill>
                  <a:srgbClr val="000000"/>
                </a:solidFill>
                <a:latin typeface="+mn-lt"/>
              </a:rPr>
              <a:t>an international effort of 10 countries, since 1983.</a:t>
            </a:r>
          </a:p>
          <a:p>
            <a:pPr>
              <a:buFont typeface="Arial"/>
              <a:buChar char="•"/>
            </a:pPr>
            <a:endParaRPr lang="en-US" sz="1600" dirty="0" smtClean="0">
              <a:latin typeface="+mn-lt"/>
            </a:endParaRPr>
          </a:p>
          <a:p>
            <a:pPr>
              <a:buFont typeface="Arial"/>
              <a:buChar char="•"/>
            </a:pPr>
            <a:r>
              <a:rPr lang="en-US" sz="1600" dirty="0" smtClean="0">
                <a:latin typeface="+mn-lt"/>
              </a:rPr>
              <a:t> Sustained observations of</a:t>
            </a:r>
            <a:r>
              <a:rPr lang="en-US" sz="1600" dirty="0" smtClean="0">
                <a:latin typeface="+mn-lt"/>
              </a:rPr>
              <a:t> the Meridional </a:t>
            </a:r>
            <a:r>
              <a:rPr lang="en-US" sz="1600" dirty="0" smtClean="0">
                <a:latin typeface="+mn-lt"/>
              </a:rPr>
              <a:t>Overturning Circulation</a:t>
            </a:r>
            <a:r>
              <a:rPr lang="en-US" sz="1600" dirty="0" smtClean="0">
                <a:latin typeface="+mn-lt"/>
              </a:rPr>
              <a:t> (MOC) and </a:t>
            </a:r>
            <a:r>
              <a:rPr lang="en-US" sz="1600" dirty="0" smtClean="0">
                <a:latin typeface="+mn-lt"/>
              </a:rPr>
              <a:t>variability of major surface and near surface currents.</a:t>
            </a:r>
          </a:p>
          <a:p>
            <a:pPr>
              <a:buFont typeface="Arial"/>
              <a:buChar char="•"/>
            </a:pPr>
            <a:endParaRPr lang="en-US" sz="1600" dirty="0" smtClean="0">
              <a:latin typeface="+mn-lt"/>
            </a:endParaRPr>
          </a:p>
          <a:p>
            <a:pPr>
              <a:buFont typeface="Arial"/>
              <a:buChar char="•"/>
            </a:pPr>
            <a:r>
              <a:rPr lang="en-US" sz="1600" dirty="0" smtClean="0">
                <a:latin typeface="+mn-lt"/>
              </a:rPr>
              <a:t> First time series of</a:t>
            </a:r>
            <a:r>
              <a:rPr lang="en-US" sz="1600" dirty="0" smtClean="0">
                <a:latin typeface="+mn-lt"/>
              </a:rPr>
              <a:t> Meridional Heat Transport and </a:t>
            </a:r>
            <a:r>
              <a:rPr lang="en-US" sz="1600" dirty="0" smtClean="0">
                <a:latin typeface="+mn-lt"/>
              </a:rPr>
              <a:t>heat fluxes in the Atlantic Ocean.</a:t>
            </a:r>
            <a:endParaRPr lang="en-US" sz="1600" dirty="0">
              <a:latin typeface="+mn-lt"/>
            </a:endParaRPr>
          </a:p>
        </p:txBody>
      </p:sp>
      <p:sp>
        <p:nvSpPr>
          <p:cNvPr id="12" name="TextBox 11"/>
          <p:cNvSpPr txBox="1"/>
          <p:nvPr/>
        </p:nvSpPr>
        <p:spPr>
          <a:xfrm>
            <a:off x="2743200" y="4114800"/>
            <a:ext cx="6184901" cy="2308324"/>
          </a:xfrm>
          <a:prstGeom prst="rect">
            <a:avLst/>
          </a:prstGeom>
          <a:noFill/>
        </p:spPr>
        <p:txBody>
          <a:bodyPr wrap="square" rtlCol="0">
            <a:spAutoFit/>
          </a:bodyPr>
          <a:lstStyle/>
          <a:p>
            <a:pPr>
              <a:buFont typeface="Arial"/>
              <a:buChar char="•"/>
            </a:pPr>
            <a:r>
              <a:rPr lang="en-US" sz="1600" dirty="0" smtClean="0">
                <a:latin typeface="+mn-lt"/>
              </a:rPr>
              <a:t> US Data Assembly </a:t>
            </a:r>
            <a:r>
              <a:rPr lang="en-US" sz="1600" dirty="0" smtClean="0">
                <a:latin typeface="+mn-lt"/>
              </a:rPr>
              <a:t>Center</a:t>
            </a:r>
            <a:r>
              <a:rPr lang="en-US" sz="1600" dirty="0" smtClean="0">
                <a:latin typeface="+mn-lt"/>
              </a:rPr>
              <a:t>.  Collect and distribute ~70,000 profiles data annually from ~1900 floats.</a:t>
            </a:r>
            <a:endParaRPr lang="en-US" sz="1600" dirty="0" smtClean="0">
              <a:latin typeface="+mn-lt"/>
            </a:endParaRPr>
          </a:p>
          <a:p>
            <a:pPr>
              <a:buFont typeface="Arial"/>
              <a:buChar char="•"/>
            </a:pPr>
            <a:endParaRPr lang="en-US" sz="1600" dirty="0" smtClean="0">
              <a:latin typeface="+mn-lt"/>
            </a:endParaRPr>
          </a:p>
          <a:p>
            <a:pPr>
              <a:buFont typeface="Arial"/>
              <a:buChar char="•"/>
            </a:pPr>
            <a:r>
              <a:rPr lang="en-US" sz="1600" dirty="0" smtClean="0">
                <a:latin typeface="+mn-lt"/>
              </a:rPr>
              <a:t> Coordinate </a:t>
            </a:r>
            <a:r>
              <a:rPr lang="en-US" sz="1600" dirty="0" smtClean="0">
                <a:solidFill>
                  <a:srgbClr val="000000"/>
                </a:solidFill>
                <a:latin typeface="+mn-lt"/>
              </a:rPr>
              <a:t>deployment of approximately 100 Argo floats per year in the Atlantic Ocean, within an international effort of 30 countries, since 2000.</a:t>
            </a:r>
            <a:r>
              <a:rPr lang="en-US" sz="1600" dirty="0" smtClean="0">
                <a:latin typeface="+mn-lt"/>
              </a:rPr>
              <a:t> </a:t>
            </a:r>
          </a:p>
          <a:p>
            <a:pPr>
              <a:buFont typeface="Arial"/>
              <a:buChar char="•"/>
            </a:pPr>
            <a:endParaRPr lang="en-US" sz="1600" dirty="0" smtClean="0">
              <a:latin typeface="+mn-lt"/>
            </a:endParaRPr>
          </a:p>
          <a:p>
            <a:pPr>
              <a:buFont typeface="Arial"/>
              <a:buChar char="•"/>
            </a:pPr>
            <a:r>
              <a:rPr lang="en-US" sz="1600" dirty="0" smtClean="0">
                <a:latin typeface="+mn-lt"/>
              </a:rPr>
              <a:t> Assessment of</a:t>
            </a:r>
            <a:r>
              <a:rPr lang="en-US" sz="1600" dirty="0" smtClean="0">
                <a:latin typeface="+mn-lt"/>
              </a:rPr>
              <a:t> upper ocean heat content, salinity, dynamics, and atmosphere-ocean interactions. </a:t>
            </a:r>
            <a:endParaRPr lang="en-US" sz="1600" dirty="0">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8</a:t>
            </a:fld>
            <a:endParaRPr lang="en-US" dirty="0"/>
          </a:p>
        </p:txBody>
      </p:sp>
      <p:sp>
        <p:nvSpPr>
          <p:cNvPr id="20" name="TextBox 19"/>
          <p:cNvSpPr txBox="1"/>
          <p:nvPr/>
        </p:nvSpPr>
        <p:spPr>
          <a:xfrm>
            <a:off x="355600" y="72747"/>
            <a:ext cx="7282963" cy="707886"/>
          </a:xfrm>
          <a:prstGeom prst="rect">
            <a:avLst/>
          </a:prstGeom>
          <a:noFill/>
        </p:spPr>
        <p:txBody>
          <a:bodyPr wrap="none" rtlCol="0">
            <a:spAutoFit/>
          </a:bodyPr>
          <a:lstStyle/>
          <a:p>
            <a:r>
              <a:rPr lang="en-US" sz="4000" b="1" dirty="0" smtClean="0">
                <a:latin typeface="+mn-lt"/>
                <a:cs typeface="Cambria"/>
              </a:rPr>
              <a:t>Major Observational Projects</a:t>
            </a:r>
            <a:endParaRPr lang="en-US" sz="4000" b="1" dirty="0">
              <a:latin typeface="+mn-lt"/>
              <a:cs typeface="Cambria"/>
            </a:endParaRPr>
          </a:p>
        </p:txBody>
      </p:sp>
      <p:pic>
        <p:nvPicPr>
          <p:cNvPr id="21" name="Picture 20" descr="drifters_v1.gif"/>
          <p:cNvPicPr>
            <a:picLocks noChangeAspect="1"/>
          </p:cNvPicPr>
          <p:nvPr/>
        </p:nvPicPr>
        <p:blipFill>
          <a:blip r:embed="rId3"/>
          <a:stretch>
            <a:fillRect/>
          </a:stretch>
        </p:blipFill>
        <p:spPr>
          <a:xfrm>
            <a:off x="355600" y="1199003"/>
            <a:ext cx="3116626" cy="1696598"/>
          </a:xfrm>
          <a:prstGeom prst="rect">
            <a:avLst/>
          </a:prstGeom>
        </p:spPr>
      </p:pic>
      <p:sp>
        <p:nvSpPr>
          <p:cNvPr id="22" name="TextBox 21"/>
          <p:cNvSpPr txBox="1"/>
          <p:nvPr/>
        </p:nvSpPr>
        <p:spPr>
          <a:xfrm>
            <a:off x="5029200" y="914400"/>
            <a:ext cx="2672990" cy="369332"/>
          </a:xfrm>
          <a:prstGeom prst="rect">
            <a:avLst/>
          </a:prstGeom>
          <a:noFill/>
        </p:spPr>
        <p:txBody>
          <a:bodyPr wrap="none" rtlCol="0">
            <a:spAutoFit/>
          </a:bodyPr>
          <a:lstStyle/>
          <a:p>
            <a:r>
              <a:rPr lang="en-US" b="1" dirty="0" smtClean="0">
                <a:latin typeface="+mn-lt"/>
              </a:rPr>
              <a:t>Global Drifter Program</a:t>
            </a:r>
          </a:p>
        </p:txBody>
      </p:sp>
      <p:sp>
        <p:nvSpPr>
          <p:cNvPr id="23" name="TextBox 22"/>
          <p:cNvSpPr txBox="1"/>
          <p:nvPr/>
        </p:nvSpPr>
        <p:spPr>
          <a:xfrm>
            <a:off x="5486400" y="3352800"/>
            <a:ext cx="1685077" cy="369332"/>
          </a:xfrm>
          <a:prstGeom prst="rect">
            <a:avLst/>
          </a:prstGeom>
          <a:noFill/>
        </p:spPr>
        <p:txBody>
          <a:bodyPr wrap="none" rtlCol="0">
            <a:spAutoFit/>
          </a:bodyPr>
          <a:lstStyle/>
          <a:p>
            <a:r>
              <a:rPr lang="en-US" b="1" dirty="0" smtClean="0">
                <a:latin typeface="+mn-lt"/>
              </a:rPr>
              <a:t>PIRATA Array</a:t>
            </a:r>
          </a:p>
        </p:txBody>
      </p:sp>
      <p:sp>
        <p:nvSpPr>
          <p:cNvPr id="24" name="TextBox 23"/>
          <p:cNvSpPr txBox="1"/>
          <p:nvPr/>
        </p:nvSpPr>
        <p:spPr>
          <a:xfrm>
            <a:off x="3657600" y="1219200"/>
            <a:ext cx="5275844" cy="2031325"/>
          </a:xfrm>
          <a:prstGeom prst="rect">
            <a:avLst/>
          </a:prstGeom>
          <a:noFill/>
        </p:spPr>
        <p:txBody>
          <a:bodyPr wrap="square" rtlCol="0">
            <a:spAutoFit/>
          </a:bodyPr>
          <a:lstStyle/>
          <a:p>
            <a:pPr>
              <a:buFont typeface="Arial"/>
              <a:buChar char="•"/>
            </a:pPr>
            <a:r>
              <a:rPr lang="en-US" sz="1400" dirty="0" smtClean="0">
                <a:latin typeface="+mn-lt"/>
              </a:rPr>
              <a:t> </a:t>
            </a:r>
            <a:r>
              <a:rPr lang="en-US" sz="1400" dirty="0" smtClean="0">
                <a:solidFill>
                  <a:schemeClr val="tx2"/>
                </a:solidFill>
                <a:latin typeface="+mn-lt"/>
              </a:rPr>
              <a:t>Maintenance of approximately 1200 drifter array, and coordination of around 1100 annual deployments within an international effort , since 2001. Data assembly, quality control, and distribution since mid 1980’s.</a:t>
            </a:r>
          </a:p>
          <a:p>
            <a:pPr>
              <a:buFont typeface="Arial"/>
              <a:buChar char="•"/>
            </a:pPr>
            <a:endParaRPr lang="en-US" sz="1400" dirty="0" smtClean="0">
              <a:latin typeface="+mn-lt"/>
            </a:endParaRPr>
          </a:p>
          <a:p>
            <a:pPr>
              <a:buFont typeface="Arial"/>
              <a:buChar char="•"/>
            </a:pPr>
            <a:r>
              <a:rPr lang="en-US" sz="1400" dirty="0" smtClean="0">
                <a:latin typeface="+mn-lt"/>
              </a:rPr>
              <a:t> Comprehensive understanding of global ocean circulation and variability.</a:t>
            </a:r>
          </a:p>
          <a:p>
            <a:pPr>
              <a:buFont typeface="Arial"/>
              <a:buChar char="•"/>
            </a:pPr>
            <a:endParaRPr lang="en-US" sz="1400" dirty="0" smtClean="0">
              <a:latin typeface="+mn-lt"/>
            </a:endParaRPr>
          </a:p>
          <a:p>
            <a:pPr>
              <a:buFont typeface="Arial"/>
              <a:buChar char="•"/>
            </a:pPr>
            <a:r>
              <a:rPr lang="en-US" sz="1400" dirty="0" smtClean="0">
                <a:latin typeface="+mn-lt"/>
              </a:rPr>
              <a:t> Validation and calibration of satellite-derived </a:t>
            </a:r>
            <a:r>
              <a:rPr lang="en-US" sz="1400" dirty="0" smtClean="0">
                <a:latin typeface="+mn-lt"/>
              </a:rPr>
              <a:t>SSTs.</a:t>
            </a:r>
            <a:endParaRPr lang="en-US" sz="1400" dirty="0" smtClean="0">
              <a:latin typeface="+mn-lt"/>
            </a:endParaRPr>
          </a:p>
        </p:txBody>
      </p:sp>
      <p:sp>
        <p:nvSpPr>
          <p:cNvPr id="25" name="TextBox 24"/>
          <p:cNvSpPr txBox="1"/>
          <p:nvPr/>
        </p:nvSpPr>
        <p:spPr>
          <a:xfrm>
            <a:off x="3657600" y="3733800"/>
            <a:ext cx="5334000" cy="2031325"/>
          </a:xfrm>
          <a:prstGeom prst="rect">
            <a:avLst/>
          </a:prstGeom>
          <a:noFill/>
        </p:spPr>
        <p:txBody>
          <a:bodyPr wrap="square" rtlCol="0">
            <a:spAutoFit/>
          </a:bodyPr>
          <a:lstStyle/>
          <a:p>
            <a:pPr>
              <a:buFont typeface="Arial"/>
              <a:buChar char="•"/>
            </a:pPr>
            <a:r>
              <a:rPr lang="en-US" sz="1400" dirty="0" smtClean="0">
                <a:solidFill>
                  <a:srgbClr val="000000"/>
                </a:solidFill>
                <a:latin typeface="+mn-lt"/>
              </a:rPr>
              <a:t> AOML Partnership with PMEL, Brazil, and France to maintain 18 moorings in the tropical Atlantic Ocean, since 2006; Annual hydrographic cruises during maintenance of four PIRATA Northeast Extension moorings.</a:t>
            </a:r>
          </a:p>
          <a:p>
            <a:pPr>
              <a:buFont typeface="Arial"/>
              <a:buChar char="•"/>
            </a:pPr>
            <a:endParaRPr lang="en-US" sz="1400" dirty="0" smtClean="0">
              <a:solidFill>
                <a:srgbClr val="000000"/>
              </a:solidFill>
              <a:latin typeface="+mn-lt"/>
            </a:endParaRPr>
          </a:p>
          <a:p>
            <a:pPr>
              <a:buFont typeface="Arial"/>
              <a:buChar char="•"/>
            </a:pPr>
            <a:r>
              <a:rPr lang="en-US" sz="1400" dirty="0" smtClean="0">
                <a:solidFill>
                  <a:srgbClr val="000000"/>
                </a:solidFill>
                <a:latin typeface="+mn-lt"/>
              </a:rPr>
              <a:t> Understanding tropical Atlantic climate variability.</a:t>
            </a:r>
          </a:p>
          <a:p>
            <a:pPr>
              <a:buFont typeface="Arial"/>
              <a:buChar char="•"/>
            </a:pPr>
            <a:endParaRPr lang="en-US" sz="1400" dirty="0" smtClean="0">
              <a:solidFill>
                <a:srgbClr val="000000"/>
              </a:solidFill>
              <a:latin typeface="+mn-lt"/>
            </a:endParaRPr>
          </a:p>
          <a:p>
            <a:pPr>
              <a:buFont typeface="Arial"/>
              <a:buChar char="•"/>
            </a:pPr>
            <a:r>
              <a:rPr lang="en-US" sz="1400" dirty="0" smtClean="0">
                <a:solidFill>
                  <a:srgbClr val="000000"/>
                </a:solidFill>
                <a:latin typeface="+mn-lt"/>
              </a:rPr>
              <a:t> Link of spatial and temporal variability of zonal current system with two climate modes of variability.</a:t>
            </a:r>
          </a:p>
        </p:txBody>
      </p:sp>
      <p:pic>
        <p:nvPicPr>
          <p:cNvPr id="26" name="Picture 25" descr="pirata_array.jpg"/>
          <p:cNvPicPr>
            <a:picLocks noChangeAspect="1"/>
          </p:cNvPicPr>
          <p:nvPr/>
        </p:nvPicPr>
        <p:blipFill>
          <a:blip r:embed="rId4"/>
          <a:stretch>
            <a:fillRect/>
          </a:stretch>
        </p:blipFill>
        <p:spPr>
          <a:xfrm>
            <a:off x="304800" y="3962400"/>
            <a:ext cx="3135003" cy="1981200"/>
          </a:xfrm>
          <a:prstGeom prst="rect">
            <a:avLst/>
          </a:prstGeom>
        </p:spPr>
      </p:pic>
      <p:sp>
        <p:nvSpPr>
          <p:cNvPr id="11" name="TextBox 10"/>
          <p:cNvSpPr txBox="1"/>
          <p:nvPr/>
        </p:nvSpPr>
        <p:spPr>
          <a:xfrm>
            <a:off x="4953000" y="5867400"/>
            <a:ext cx="4038600" cy="338554"/>
          </a:xfrm>
          <a:prstGeom prst="rect">
            <a:avLst/>
          </a:prstGeom>
          <a:solidFill>
            <a:srgbClr val="A6A6A6"/>
          </a:solidFill>
        </p:spPr>
        <p:txBody>
          <a:bodyPr wrap="square" rtlCol="0">
            <a:spAutoFit/>
          </a:bodyPr>
          <a:lstStyle/>
          <a:p>
            <a:r>
              <a:rPr lang="en-US" sz="1600" dirty="0" smtClean="0">
                <a:latin typeface="+mn-lt"/>
              </a:rPr>
              <a:t>Please</a:t>
            </a:r>
            <a:r>
              <a:rPr lang="en-US" sz="1600" dirty="0" smtClean="0">
                <a:latin typeface="+mn-lt"/>
              </a:rPr>
              <a:t> </a:t>
            </a:r>
            <a:r>
              <a:rPr lang="en-US" sz="1600" dirty="0" smtClean="0">
                <a:latin typeface="+mn-lt"/>
              </a:rPr>
              <a:t>see poster by  Schmid and Garzoli</a:t>
            </a:r>
            <a:endParaRPr lang="en-US" sz="160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z="1600" dirty="0">
                <a:solidFill>
                  <a:srgbClr val="FFFFFF"/>
                </a:solidFill>
              </a:rPr>
              <a:t>AOML Program Review</a:t>
            </a:r>
          </a:p>
        </p:txBody>
      </p:sp>
      <p:sp>
        <p:nvSpPr>
          <p:cNvPr id="5" name="Slide Number Placeholder 4"/>
          <p:cNvSpPr>
            <a:spLocks noGrp="1"/>
          </p:cNvSpPr>
          <p:nvPr>
            <p:ph type="sldNum" sz="quarter" idx="11"/>
          </p:nvPr>
        </p:nvSpPr>
        <p:spPr/>
        <p:txBody>
          <a:bodyPr/>
          <a:lstStyle/>
          <a:p>
            <a:fld id="{1CCD630D-598A-2A49-9033-BFA2AE0D02D8}" type="slidenum">
              <a:rPr lang="en-US"/>
              <a:pPr/>
              <a:t>9</a:t>
            </a:fld>
            <a:endParaRPr lang="en-US" dirty="0"/>
          </a:p>
        </p:txBody>
      </p:sp>
      <p:sp>
        <p:nvSpPr>
          <p:cNvPr id="13" name="TextBox 12"/>
          <p:cNvSpPr txBox="1"/>
          <p:nvPr/>
        </p:nvSpPr>
        <p:spPr>
          <a:xfrm>
            <a:off x="355600" y="0"/>
            <a:ext cx="7282963" cy="707886"/>
          </a:xfrm>
          <a:prstGeom prst="rect">
            <a:avLst/>
          </a:prstGeom>
          <a:noFill/>
        </p:spPr>
        <p:txBody>
          <a:bodyPr wrap="none" rtlCol="0">
            <a:spAutoFit/>
          </a:bodyPr>
          <a:lstStyle/>
          <a:p>
            <a:r>
              <a:rPr lang="en-US" sz="4000" b="1" dirty="0" smtClean="0">
                <a:latin typeface="+mn-lt"/>
                <a:cs typeface="Cambria"/>
              </a:rPr>
              <a:t>Major Observational Projects</a:t>
            </a:r>
            <a:endParaRPr lang="en-US" sz="4000" b="1" dirty="0">
              <a:latin typeface="+mn-lt"/>
              <a:cs typeface="Cambria"/>
            </a:endParaRPr>
          </a:p>
        </p:txBody>
      </p:sp>
      <p:sp>
        <p:nvSpPr>
          <p:cNvPr id="14" name="TextBox 13"/>
          <p:cNvSpPr txBox="1"/>
          <p:nvPr/>
        </p:nvSpPr>
        <p:spPr>
          <a:xfrm>
            <a:off x="4648200" y="990600"/>
            <a:ext cx="3588542" cy="369332"/>
          </a:xfrm>
          <a:prstGeom prst="rect">
            <a:avLst/>
          </a:prstGeom>
          <a:noFill/>
        </p:spPr>
        <p:txBody>
          <a:bodyPr wrap="none" rtlCol="0">
            <a:spAutoFit/>
          </a:bodyPr>
          <a:lstStyle/>
          <a:p>
            <a:r>
              <a:rPr lang="en-US" b="1" dirty="0" smtClean="0">
                <a:latin typeface="+mn-lt"/>
              </a:rPr>
              <a:t>Western Boundary</a:t>
            </a:r>
            <a:r>
              <a:rPr lang="en-US" b="1" dirty="0" smtClean="0">
                <a:latin typeface="+mn-lt"/>
              </a:rPr>
              <a:t> Time Series</a:t>
            </a:r>
            <a:endParaRPr lang="en-US" b="1" dirty="0" smtClean="0">
              <a:latin typeface="+mn-lt"/>
            </a:endParaRPr>
          </a:p>
        </p:txBody>
      </p:sp>
      <p:pic>
        <p:nvPicPr>
          <p:cNvPr id="16" name="Picture 15" descr="DWBTS2_v1.png"/>
          <p:cNvPicPr>
            <a:picLocks noChangeAspect="1"/>
          </p:cNvPicPr>
          <p:nvPr/>
        </p:nvPicPr>
        <p:blipFill>
          <a:blip r:embed="rId3"/>
          <a:stretch>
            <a:fillRect/>
          </a:stretch>
        </p:blipFill>
        <p:spPr>
          <a:xfrm>
            <a:off x="304800" y="1447800"/>
            <a:ext cx="3048000" cy="2286000"/>
          </a:xfrm>
          <a:prstGeom prst="rect">
            <a:avLst/>
          </a:prstGeom>
        </p:spPr>
      </p:pic>
      <p:sp>
        <p:nvSpPr>
          <p:cNvPr id="18" name="TextBox 17"/>
          <p:cNvSpPr txBox="1"/>
          <p:nvPr/>
        </p:nvSpPr>
        <p:spPr>
          <a:xfrm>
            <a:off x="3505201" y="1409700"/>
            <a:ext cx="5410200" cy="2277547"/>
          </a:xfrm>
          <a:prstGeom prst="rect">
            <a:avLst/>
          </a:prstGeom>
          <a:noFill/>
        </p:spPr>
        <p:txBody>
          <a:bodyPr wrap="square" rtlCol="0">
            <a:spAutoFit/>
          </a:bodyPr>
          <a:lstStyle/>
          <a:p>
            <a:pPr>
              <a:buFont typeface="Arial"/>
              <a:buChar char="•"/>
            </a:pPr>
            <a:r>
              <a:rPr lang="en-US" sz="1600" dirty="0" smtClean="0">
                <a:latin typeface="+mn-lt"/>
              </a:rPr>
              <a:t> Partner in RAPID-MOCHA-WBTS array, since 2004; Sustained observations of Florida Current since 1982.</a:t>
            </a:r>
          </a:p>
          <a:p>
            <a:pPr>
              <a:buFont typeface="Arial"/>
              <a:buChar char="•"/>
            </a:pPr>
            <a:endParaRPr lang="en-US" sz="1600" dirty="0" smtClean="0">
              <a:latin typeface="+mn-lt"/>
            </a:endParaRPr>
          </a:p>
          <a:p>
            <a:pPr>
              <a:buFont typeface="Arial"/>
              <a:buChar char="•"/>
            </a:pPr>
            <a:r>
              <a:rPr lang="en-US" sz="1600" dirty="0" smtClean="0">
                <a:latin typeface="+mn-lt"/>
              </a:rPr>
              <a:t> Monitoring upper and deep limbs of the MOC near the western boundary.</a:t>
            </a:r>
          </a:p>
          <a:p>
            <a:pPr>
              <a:buFont typeface="Arial"/>
              <a:buChar char="•"/>
            </a:pPr>
            <a:endParaRPr lang="en-US" sz="1600" dirty="0" smtClean="0">
              <a:latin typeface="+mn-lt"/>
            </a:endParaRPr>
          </a:p>
          <a:p>
            <a:pPr>
              <a:buFont typeface="Arial"/>
              <a:buChar char="•"/>
            </a:pPr>
            <a:r>
              <a:rPr lang="en-US" sz="1600" dirty="0" smtClean="0">
                <a:latin typeface="+mn-lt"/>
              </a:rPr>
              <a:t> Longest open ocean time series of transport of GS/DWBC system</a:t>
            </a:r>
          </a:p>
          <a:p>
            <a:pPr>
              <a:buFont typeface="Arial"/>
              <a:buChar char="•"/>
            </a:pPr>
            <a:endParaRPr lang="en-US" sz="1400" dirty="0" smtClean="0">
              <a:latin typeface="+mn-lt"/>
            </a:endParaRPr>
          </a:p>
        </p:txBody>
      </p:sp>
      <p:sp>
        <p:nvSpPr>
          <p:cNvPr id="19" name="TextBox 18"/>
          <p:cNvSpPr txBox="1"/>
          <p:nvPr/>
        </p:nvSpPr>
        <p:spPr>
          <a:xfrm>
            <a:off x="3886200" y="3962400"/>
            <a:ext cx="5029200" cy="2554545"/>
          </a:xfrm>
          <a:prstGeom prst="rect">
            <a:avLst/>
          </a:prstGeom>
          <a:noFill/>
        </p:spPr>
        <p:txBody>
          <a:bodyPr wrap="square" rtlCol="0">
            <a:spAutoFit/>
          </a:bodyPr>
          <a:lstStyle/>
          <a:p>
            <a:pPr>
              <a:buFont typeface="Arial"/>
              <a:buChar char="•"/>
            </a:pPr>
            <a:r>
              <a:rPr lang="en-US" sz="1600" dirty="0" smtClean="0">
                <a:solidFill>
                  <a:srgbClr val="000000"/>
                </a:solidFill>
                <a:latin typeface="+mn-lt"/>
              </a:rPr>
              <a:t> Maintenance of 4 moorings, of a larger array along 35°S, since 2009.  Building towards a larger array with international partners.</a:t>
            </a:r>
          </a:p>
          <a:p>
            <a:pPr>
              <a:buFont typeface="Arial"/>
              <a:buChar char="•"/>
            </a:pPr>
            <a:endParaRPr lang="en-US" sz="1600" dirty="0" smtClean="0">
              <a:solidFill>
                <a:srgbClr val="000000"/>
              </a:solidFill>
              <a:latin typeface="+mn-lt"/>
            </a:endParaRPr>
          </a:p>
          <a:p>
            <a:pPr>
              <a:buFont typeface="Arial"/>
              <a:buChar char="•"/>
            </a:pPr>
            <a:r>
              <a:rPr lang="en-US" sz="1600" dirty="0" smtClean="0">
                <a:solidFill>
                  <a:srgbClr val="000000"/>
                </a:solidFill>
                <a:latin typeface="+mn-lt"/>
              </a:rPr>
              <a:t> Sustained observations of the water column in the SW Atlantic Ocean to understand the contribution of the SA to the MOC.</a:t>
            </a:r>
          </a:p>
          <a:p>
            <a:pPr>
              <a:buFont typeface="Arial"/>
              <a:buChar char="•"/>
            </a:pPr>
            <a:endParaRPr lang="en-US" sz="1600" dirty="0" smtClean="0">
              <a:solidFill>
                <a:srgbClr val="000000"/>
              </a:solidFill>
              <a:latin typeface="+mn-lt"/>
            </a:endParaRPr>
          </a:p>
          <a:p>
            <a:pPr>
              <a:buFont typeface="Arial"/>
              <a:buChar char="•"/>
            </a:pPr>
            <a:r>
              <a:rPr lang="en-US" sz="1600" dirty="0" smtClean="0">
                <a:solidFill>
                  <a:srgbClr val="000000"/>
                </a:solidFill>
                <a:latin typeface="+mn-lt"/>
              </a:rPr>
              <a:t> DWBC variability in the South Atlantic.</a:t>
            </a:r>
          </a:p>
          <a:p>
            <a:pPr>
              <a:buFont typeface="Arial"/>
              <a:buChar char="•"/>
            </a:pPr>
            <a:endParaRPr lang="en-US" sz="1600" dirty="0" smtClean="0">
              <a:solidFill>
                <a:srgbClr val="000000"/>
              </a:solidFill>
              <a:latin typeface="+mn-lt"/>
            </a:endParaRPr>
          </a:p>
        </p:txBody>
      </p:sp>
      <p:sp>
        <p:nvSpPr>
          <p:cNvPr id="20" name="TextBox 19"/>
          <p:cNvSpPr txBox="1"/>
          <p:nvPr/>
        </p:nvSpPr>
        <p:spPr>
          <a:xfrm>
            <a:off x="4953000" y="3505200"/>
            <a:ext cx="3215581" cy="646331"/>
          </a:xfrm>
          <a:prstGeom prst="rect">
            <a:avLst/>
          </a:prstGeom>
          <a:noFill/>
        </p:spPr>
        <p:txBody>
          <a:bodyPr wrap="none" rtlCol="0">
            <a:spAutoFit/>
          </a:bodyPr>
          <a:lstStyle/>
          <a:p>
            <a:r>
              <a:rPr lang="en-US" b="1" dirty="0" smtClean="0">
                <a:latin typeface="+mn-lt"/>
              </a:rPr>
              <a:t>Southwestern Atlantic MOC</a:t>
            </a:r>
          </a:p>
          <a:p>
            <a:endParaRPr lang="en-US" dirty="0">
              <a:latin typeface="+mn-lt"/>
            </a:endParaRPr>
          </a:p>
        </p:txBody>
      </p:sp>
      <p:pic>
        <p:nvPicPr>
          <p:cNvPr id="12" name="Picture 11" descr="SAMBA_Map.jpg"/>
          <p:cNvPicPr>
            <a:picLocks noChangeAspect="1"/>
          </p:cNvPicPr>
          <p:nvPr/>
        </p:nvPicPr>
        <p:blipFill>
          <a:blip r:embed="rId4"/>
          <a:stretch>
            <a:fillRect/>
          </a:stretch>
        </p:blipFill>
        <p:spPr>
          <a:xfrm>
            <a:off x="152400" y="4267200"/>
            <a:ext cx="3626655" cy="10668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HAPEID" val="K4nqtrpMJHznzW6iQWuGbY"/>
</p:tagLst>
</file>

<file path=ppt/theme/theme1.xml><?xml version="1.0" encoding="utf-8"?>
<a:theme xmlns:a="http://schemas.openxmlformats.org/drawingml/2006/main" name="HRD_Review_2013 (1)(1)">
  <a:themeElements>
    <a:clrScheme name="Office Them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HRD_Review_2013 (1)(1).potx</Template>
  <TotalTime>3704</TotalTime>
  <Words>7425</Words>
  <Application>Microsoft Macintosh PowerPoint</Application>
  <PresentationFormat>On-screen Show (4:3)</PresentationFormat>
  <Paragraphs>524</Paragraphs>
  <Slides>28</Slides>
  <Notes>28</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HRD_Review_2013 (1)(1)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Manager/>
  <Company>U.S. Dept. of Commerce NOAA/AOML</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Gustavo Goni</dc:creator>
  <cp:keywords/>
  <dc:description/>
  <cp:lastModifiedBy>Gustavo Goni</cp:lastModifiedBy>
  <cp:revision>134</cp:revision>
  <cp:lastPrinted>2014-03-14T18:35:09Z</cp:lastPrinted>
  <dcterms:created xsi:type="dcterms:W3CDTF">2014-03-14T14:13:29Z</dcterms:created>
  <dcterms:modified xsi:type="dcterms:W3CDTF">2014-03-14T20:54:04Z</dcterms:modified>
  <cp:category/>
</cp:coreProperties>
</file>