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Default Extension="xlsx" ContentType="application/vnd.openxmlformats-officedocument.spreadsheetml.sheet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ackage" ContentType="application/vnd.openxmlformats-officedocument.package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embedTrueTypeFonts="1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66" r:id="rId3"/>
    <p:sldId id="371" r:id="rId4"/>
    <p:sldId id="372" r:id="rId5"/>
    <p:sldId id="373" r:id="rId6"/>
    <p:sldId id="374" r:id="rId7"/>
    <p:sldId id="400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4" r:id="rId17"/>
    <p:sldId id="385" r:id="rId18"/>
    <p:sldId id="386" r:id="rId19"/>
    <p:sldId id="401" r:id="rId20"/>
    <p:sldId id="387" r:id="rId21"/>
    <p:sldId id="389" r:id="rId22"/>
    <p:sldId id="390" r:id="rId23"/>
    <p:sldId id="391" r:id="rId24"/>
    <p:sldId id="392" r:id="rId25"/>
    <p:sldId id="393" r:id="rId26"/>
    <p:sldId id="394" r:id="rId27"/>
    <p:sldId id="367" r:id="rId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deGothic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deGothic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deGothic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deGothic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adeGothic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adeGothic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adeGothic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adeGothic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adeGothic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399FF"/>
    <a:srgbClr val="FFFF99"/>
    <a:srgbClr val="CCCCFF"/>
    <a:srgbClr val="6600CC"/>
    <a:srgbClr val="FF9933"/>
    <a:srgbClr val="99CCFF"/>
    <a:srgbClr val="000066"/>
    <a:srgbClr val="333399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21" autoAdjust="0"/>
    <p:restoredTop sz="91827" autoAdjust="0"/>
  </p:normalViewPr>
  <p:slideViewPr>
    <p:cSldViewPr>
      <p:cViewPr>
        <p:scale>
          <a:sx n="100" d="100"/>
          <a:sy n="100" d="100"/>
        </p:scale>
        <p:origin x="-808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ckage1.package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113785557986871"/>
          <c:y val="0.0606060606060606"/>
          <c:w val="0.727571115973742"/>
          <c:h val="0.861952861952862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rgbClr val="FCF305"/>
            </a:solidFill>
            <a:ln w="10502">
              <a:solidFill>
                <a:srgbClr val="000000"/>
              </a:solidFill>
              <a:prstDash val="solid"/>
            </a:ln>
          </c:spPr>
          <c:cat>
            <c:numRef>
              <c:f>Sheet1!$B$1:$O$1</c:f>
              <c:numCache>
                <c:formatCode>General</c:formatCode>
                <c:ptCount val="14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</c:numCache>
            </c:numRef>
          </c:cat>
          <c:val>
            <c:numRef>
              <c:f>Sheet1!$B$2:$O$2</c:f>
              <c:numCache>
                <c:formatCode>"$"#,##0_);[Red]\("$"#,##0\)</c:formatCode>
                <c:ptCount val="14"/>
                <c:pt idx="0">
                  <c:v>3020.0</c:v>
                </c:pt>
                <c:pt idx="1">
                  <c:v>2925.0</c:v>
                </c:pt>
                <c:pt idx="2">
                  <c:v>3146.0</c:v>
                </c:pt>
                <c:pt idx="3">
                  <c:v>3212.0</c:v>
                </c:pt>
                <c:pt idx="4">
                  <c:v>3380.0</c:v>
                </c:pt>
                <c:pt idx="5">
                  <c:v>3462.0</c:v>
                </c:pt>
                <c:pt idx="6">
                  <c:v>3416.0</c:v>
                </c:pt>
                <c:pt idx="7">
                  <c:v>3579.0</c:v>
                </c:pt>
                <c:pt idx="8">
                  <c:v>3610.0</c:v>
                </c:pt>
                <c:pt idx="9">
                  <c:v>3720.0</c:v>
                </c:pt>
                <c:pt idx="10" formatCode="#,##0">
                  <c:v>3720.0</c:v>
                </c:pt>
                <c:pt idx="11" formatCode="#,##0">
                  <c:v>3720.0</c:v>
                </c:pt>
                <c:pt idx="12" formatCode="#,##0">
                  <c:v>3631.0</c:v>
                </c:pt>
                <c:pt idx="13" formatCode="#,##0">
                  <c:v>3599.0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Proposals</c:v>
                </c:pt>
              </c:strCache>
            </c:strRef>
          </c:tx>
          <c:spPr>
            <a:solidFill>
              <a:srgbClr val="DD0806"/>
            </a:solidFill>
            <a:ln w="10502">
              <a:solidFill>
                <a:srgbClr val="000000"/>
              </a:solidFill>
              <a:prstDash val="solid"/>
            </a:ln>
          </c:spPr>
          <c:cat>
            <c:numRef>
              <c:f>Sheet1!$B$1:$O$1</c:f>
              <c:numCache>
                <c:formatCode>General</c:formatCode>
                <c:ptCount val="14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</c:numCache>
            </c:numRef>
          </c:cat>
          <c:val>
            <c:numRef>
              <c:f>Sheet1!$B$3:$O$3</c:f>
              <c:numCache>
                <c:formatCode>"$"#,##0_);[Red]\("$"#,##0\)</c:formatCode>
                <c:ptCount val="14"/>
                <c:pt idx="0">
                  <c:v>2341.0</c:v>
                </c:pt>
                <c:pt idx="1">
                  <c:v>2572.0</c:v>
                </c:pt>
                <c:pt idx="2">
                  <c:v>2862.0</c:v>
                </c:pt>
                <c:pt idx="3">
                  <c:v>3368.0</c:v>
                </c:pt>
                <c:pt idx="4">
                  <c:v>4057.0</c:v>
                </c:pt>
                <c:pt idx="5">
                  <c:v>4335.0</c:v>
                </c:pt>
                <c:pt idx="6">
                  <c:v>4325.0</c:v>
                </c:pt>
                <c:pt idx="7">
                  <c:v>4535.0</c:v>
                </c:pt>
                <c:pt idx="8">
                  <c:v>4509.0</c:v>
                </c:pt>
                <c:pt idx="9">
                  <c:v>4842.8</c:v>
                </c:pt>
                <c:pt idx="10" formatCode="#,##0">
                  <c:v>5500.0</c:v>
                </c:pt>
                <c:pt idx="11" formatCode="#,##0">
                  <c:v>5900.0</c:v>
                </c:pt>
                <c:pt idx="12" formatCode="#,##0">
                  <c:v>5002.0</c:v>
                </c:pt>
                <c:pt idx="13" formatCode="#,##0">
                  <c:v>5365.0</c:v>
                </c:pt>
              </c:numCache>
            </c:numRef>
          </c:val>
        </c:ser>
        <c:gapWidth val="100"/>
        <c:axId val="700119560"/>
        <c:axId val="668668008"/>
      </c:barChart>
      <c:catAx>
        <c:axId val="700119560"/>
        <c:scaling>
          <c:orientation val="minMax"/>
        </c:scaling>
        <c:axPos val="b"/>
        <c:numFmt formatCode="General" sourceLinked="1"/>
        <c:tickLblPos val="nextTo"/>
        <c:spPr>
          <a:ln w="2625">
            <a:solidFill>
              <a:srgbClr val="000000"/>
            </a:solidFill>
            <a:prstDash val="solid"/>
          </a:ln>
        </c:spPr>
        <c:txPr>
          <a:bodyPr rot="-5400000" vert="horz" anchor="ctr" anchorCtr="1"/>
          <a:lstStyle/>
          <a:p>
            <a:pPr>
              <a:defRPr sz="1323" b="1" i="0" u="none" strike="noStrike" baseline="0">
                <a:solidFill>
                  <a:srgbClr val="000000"/>
                </a:solidFill>
                <a:latin typeface="Comic Sans MS"/>
                <a:ea typeface="Comic Sans MS"/>
                <a:cs typeface="Comic Sans MS"/>
              </a:defRPr>
            </a:pPr>
            <a:endParaRPr lang="en-US"/>
          </a:p>
        </c:txPr>
        <c:crossAx val="668668008"/>
        <c:crosses val="autoZero"/>
        <c:auto val="1"/>
        <c:lblAlgn val="ctr"/>
        <c:lblOffset val="100"/>
        <c:tickLblSkip val="1"/>
        <c:tickMarkSkip val="1"/>
      </c:catAx>
      <c:valAx>
        <c:axId val="668668008"/>
        <c:scaling>
          <c:orientation val="minMax"/>
        </c:scaling>
        <c:axPos val="l"/>
        <c:majorGridlines>
          <c:spPr>
            <a:ln w="2625">
              <a:solidFill>
                <a:srgbClr val="000000"/>
              </a:solidFill>
              <a:prstDash val="solid"/>
            </a:ln>
          </c:spPr>
        </c:majorGridlines>
        <c:numFmt formatCode="&quot;$&quot;#,##0_);[Red]\(&quot;$&quot;#,##0\)" sourceLinked="1"/>
        <c:tickLblPos val="nextTo"/>
        <c:spPr>
          <a:ln w="26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3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00119560"/>
        <c:crosses val="autoZero"/>
        <c:crossBetween val="between"/>
      </c:valAx>
      <c:spPr>
        <a:noFill/>
        <a:ln w="2100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253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0736606219677086"/>
          <c:y val="0.0459335490080475"/>
          <c:w val="0.80013773395148"/>
          <c:h val="0.79579623460529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dLbls>
            <c:spPr>
              <a:noFill/>
              <a:ln w="27015">
                <a:noFill/>
              </a:ln>
            </c:spPr>
            <c:showVal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2000.0</c:v>
                </c:pt>
                <c:pt idx="2">
                  <c:v>2002.0</c:v>
                </c:pt>
                <c:pt idx="4">
                  <c:v>2004.0</c:v>
                </c:pt>
                <c:pt idx="6">
                  <c:v>2006.0</c:v>
                </c:pt>
                <c:pt idx="8">
                  <c:v>2008.0</c:v>
                </c:pt>
                <c:pt idx="10">
                  <c:v>2010.0</c:v>
                </c:pt>
                <c:pt idx="12">
                  <c:v>2012.0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13.0</c:v>
                </c:pt>
                <c:pt idx="1">
                  <c:v>23.0</c:v>
                </c:pt>
                <c:pt idx="2">
                  <c:v>18.0</c:v>
                </c:pt>
                <c:pt idx="3">
                  <c:v>29.0</c:v>
                </c:pt>
                <c:pt idx="4">
                  <c:v>11.0</c:v>
                </c:pt>
                <c:pt idx="5">
                  <c:v>23.0</c:v>
                </c:pt>
                <c:pt idx="6">
                  <c:v>22.0</c:v>
                </c:pt>
                <c:pt idx="7">
                  <c:v>22.0</c:v>
                </c:pt>
                <c:pt idx="8">
                  <c:v>27.0</c:v>
                </c:pt>
                <c:pt idx="9">
                  <c:v>37.0</c:v>
                </c:pt>
                <c:pt idx="10">
                  <c:v>44.0</c:v>
                </c:pt>
                <c:pt idx="11">
                  <c:v>47.0</c:v>
                </c:pt>
                <c:pt idx="12">
                  <c:v>46.0</c:v>
                </c:pt>
                <c:pt idx="13">
                  <c:v>63.0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0">
              <a:gsLst>
                <a:gs pos="0">
                  <a:srgbClr val="FF9A99"/>
                </a:gs>
                <a:gs pos="100000">
                  <a:srgbClr val="D1403C"/>
                </a:gs>
              </a:gsLst>
              <a:lin ang="5400000"/>
            </a:gradFill>
            <a:ln w="27013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numRef>
              <c:f>Sheet1!$A$2:$A$16</c:f>
              <c:numCache>
                <c:formatCode>General</c:formatCode>
                <c:ptCount val="15"/>
                <c:pt idx="0">
                  <c:v>2000.0</c:v>
                </c:pt>
                <c:pt idx="2">
                  <c:v>2002.0</c:v>
                </c:pt>
                <c:pt idx="4">
                  <c:v>2004.0</c:v>
                </c:pt>
                <c:pt idx="6">
                  <c:v>2006.0</c:v>
                </c:pt>
                <c:pt idx="8">
                  <c:v>2008.0</c:v>
                </c:pt>
                <c:pt idx="10">
                  <c:v>2010.0</c:v>
                </c:pt>
                <c:pt idx="12">
                  <c:v>2012.0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0">
              <a:gsLst>
                <a:gs pos="0">
                  <a:srgbClr val="DCFFA0"/>
                </a:gs>
                <a:gs pos="100000">
                  <a:srgbClr val="A0CA4A"/>
                </a:gs>
              </a:gsLst>
              <a:lin ang="5400000"/>
            </a:gradFill>
            <a:ln w="27013">
              <a:noFill/>
            </a:ln>
            <a:effectLst>
              <a:outerShdw dist="35921" dir="2700000" algn="br">
                <a:srgbClr val="000000"/>
              </a:outerShdw>
            </a:effectLst>
          </c:spPr>
          <c:cat>
            <c:numRef>
              <c:f>Sheet1!$A$2:$A$16</c:f>
              <c:numCache>
                <c:formatCode>General</c:formatCode>
                <c:ptCount val="15"/>
                <c:pt idx="0">
                  <c:v>2000.0</c:v>
                </c:pt>
                <c:pt idx="2">
                  <c:v>2002.0</c:v>
                </c:pt>
                <c:pt idx="4">
                  <c:v>2004.0</c:v>
                </c:pt>
                <c:pt idx="6">
                  <c:v>2006.0</c:v>
                </c:pt>
                <c:pt idx="8">
                  <c:v>2008.0</c:v>
                </c:pt>
                <c:pt idx="10">
                  <c:v>2010.0</c:v>
                </c:pt>
                <c:pt idx="12">
                  <c:v>2012.0</c:v>
                </c:pt>
              </c:numCache>
            </c:numRef>
          </c:cat>
          <c:val>
            <c:numRef>
              <c:f>Sheet1!$D$2:$D$16</c:f>
              <c:numCache>
                <c:formatCode>General</c:formatCode>
                <c:ptCount val="15"/>
              </c:numCache>
            </c:numRef>
          </c:val>
        </c:ser>
        <c:axId val="663457704"/>
        <c:axId val="957669320"/>
      </c:barChart>
      <c:catAx>
        <c:axId val="663457704"/>
        <c:scaling>
          <c:orientation val="minMax"/>
        </c:scaling>
        <c:axPos val="b"/>
        <c:numFmt formatCode="General" sourceLinked="1"/>
        <c:tickLblPos val="nextTo"/>
        <c:spPr>
          <a:ln w="3377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2127" b="1" i="0" baseline="0"/>
            </a:pPr>
            <a:endParaRPr lang="en-US"/>
          </a:p>
        </c:txPr>
        <c:crossAx val="957669320"/>
        <c:crosses val="autoZero"/>
        <c:auto val="1"/>
        <c:lblAlgn val="ctr"/>
        <c:lblOffset val="100"/>
      </c:catAx>
      <c:valAx>
        <c:axId val="957669320"/>
        <c:scaling>
          <c:orientation val="minMax"/>
        </c:scaling>
        <c:axPos val="l"/>
        <c:majorGridlines>
          <c:spPr>
            <a:ln w="3377">
              <a:solidFill>
                <a:srgbClr val="808080"/>
              </a:solidFill>
              <a:prstDash val="solid"/>
            </a:ln>
          </c:spPr>
        </c:majorGridlines>
        <c:numFmt formatCode="General" sourceLinked="1"/>
        <c:tickLblPos val="nextTo"/>
        <c:spPr>
          <a:ln w="3377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 i="0"/>
            </a:pPr>
            <a:endParaRPr lang="en-US"/>
          </a:p>
        </c:txPr>
        <c:crossAx val="663457704"/>
        <c:crosses val="autoZero"/>
        <c:crossBetween val="between"/>
      </c:valAx>
      <c:spPr>
        <a:solidFill>
          <a:srgbClr val="FFFFFF"/>
        </a:solidFill>
        <a:ln w="27015">
          <a:noFill/>
        </a:ln>
      </c:spPr>
    </c:plotArea>
    <c:plotVisOnly val="1"/>
    <c:dispBlanksAs val="gap"/>
  </c:chart>
  <c:spPr>
    <a:solidFill>
      <a:srgbClr val="FFFFFF"/>
    </a:solidFill>
    <a:ln w="3377">
      <a:solidFill>
        <a:srgbClr val="808080"/>
      </a:solidFill>
      <a:prstDash val="solid"/>
    </a:ln>
  </c:spPr>
  <c:txPr>
    <a:bodyPr/>
    <a:lstStyle/>
    <a:p>
      <a:pPr>
        <a:defRPr sz="1914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fld id="{72FF9689-30EF-5E43-9CB8-2100C15AD5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3439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pitchFamily="-65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pitchFamily="-65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pitchFamily="-65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pitchFamily="-65" charset="0"/>
              </a:defRPr>
            </a:lvl1pPr>
          </a:lstStyle>
          <a:p>
            <a:fld id="{2F058E4C-5CED-9445-A89B-CF16521169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9270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6432EF-DE8D-5448-A5F1-9717BD90BCEC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CLIVAR cruise</a:t>
            </a:r>
            <a:r>
              <a:rPr lang="en-US" baseline="0" dirty="0" smtClean="0"/>
              <a:t> this calendar year just finished a few weeks ago, with three AOML employees on board.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17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19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Cambria"/>
                <a:cs typeface="Cambria"/>
              </a:rPr>
              <a:t>Internal scientific review process</a:t>
            </a:r>
          </a:p>
          <a:p>
            <a:r>
              <a:rPr lang="en-US" sz="1200" dirty="0" smtClean="0">
                <a:latin typeface="Cambria"/>
                <a:cs typeface="Cambria"/>
              </a:rPr>
              <a:t>PHOD best manuscript selection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26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7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6B1D-3A5D-2241-A484-AB01E9D9F93A}" type="slidenum">
              <a:rPr lang="en-US"/>
              <a:pPr/>
              <a:t>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5791200"/>
            <a:ext cx="8153400" cy="1066800"/>
          </a:xfrm>
        </p:spPr>
        <p:txBody>
          <a:bodyPr rIns="91440" anchor="ctr"/>
          <a:lstStyle>
            <a:lvl1pPr>
              <a:spcBef>
                <a:spcPct val="20000"/>
              </a:spcBef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7772400" cy="2895600"/>
          </a:xfrm>
          <a:effectLst/>
        </p:spPr>
        <p:txBody>
          <a:bodyPr rIns="91440"/>
          <a:lstStyle>
            <a:lvl1pPr>
              <a:defRPr sz="8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DED2A2-E9DA-F34F-88FC-B432E34FCA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4BE135-6E6C-1D44-9D92-9DBC113E4E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1FD0B6-8E5E-BC46-9BAD-30C21BE3CA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BD24EA-E031-3C4F-A2A6-6EBD81CA0B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651582-A18F-B24E-9E00-E1A6A0521A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892F054-9CEB-7E4C-A08A-7804F5D82B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125F33-B5BE-0146-8AA1-6F0A45A5E8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96EBABF-AC08-7A4B-8A24-5DF45D8D5A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2F2589A-B144-ED47-A310-25887C258F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AOML Program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BD79F0-B7C6-914D-BEBB-65446CF9C0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0200" y="6381750"/>
            <a:ext cx="3733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smtClean="0"/>
              <a:t>AOML Program Review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81750"/>
            <a:ext cx="533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24F001BD-A523-C745-B923-10B4FEBFB7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9" descr="Dept of Commerce Seal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248400" y="6556375"/>
            <a:ext cx="2270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NOAA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496050" y="6551612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+mn-lt"/>
          <a:ea typeface="+mj-ea"/>
          <a:cs typeface="+mj-cs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003366"/>
          </a:solidFill>
          <a:latin typeface="Arial" pitchFamily="-65" charset="0"/>
        </a:defRPr>
      </a:lvl9pPr>
    </p:titleStyle>
    <p:bodyStyle>
      <a:lvl1pPr algn="l" rtl="0" eaLnBrk="1" fontAlgn="base" hangingPunct="1">
        <a:spcBef>
          <a:spcPct val="5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11500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258888" indent="-2254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–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828800" indent="-28416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ü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2286000" indent="-2222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743200" indent="-2222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3200400" indent="-2222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657600" indent="-2222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4114800" indent="-2222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4" Type="http://schemas.openxmlformats.org/officeDocument/2006/relationships/image" Target="../media/image4.jpeg"/><Relationship Id="rId10" Type="http://schemas.openxmlformats.org/officeDocument/2006/relationships/image" Target="../media/image10.png"/><Relationship Id="rId5" Type="http://schemas.openxmlformats.org/officeDocument/2006/relationships/image" Target="../media/image5.png"/><Relationship Id="rId7" Type="http://schemas.openxmlformats.org/officeDocument/2006/relationships/image" Target="../media/image7.jpeg"/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9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eg"/><Relationship Id="rId6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4" Type="http://schemas.openxmlformats.org/officeDocument/2006/relationships/image" Target="../media/image90.png"/><Relationship Id="rId60" Type="http://schemas.openxmlformats.org/officeDocument/2006/relationships/image" Target="../media/image86.png"/><Relationship Id="rId39" Type="http://schemas.openxmlformats.org/officeDocument/2006/relationships/image" Target="../media/image65.png"/><Relationship Id="rId7" Type="http://schemas.openxmlformats.org/officeDocument/2006/relationships/image" Target="../media/image33.png"/><Relationship Id="rId43" Type="http://schemas.openxmlformats.org/officeDocument/2006/relationships/image" Target="../media/image69.png"/><Relationship Id="rId25" Type="http://schemas.openxmlformats.org/officeDocument/2006/relationships/image" Target="../media/image51.png"/><Relationship Id="rId10" Type="http://schemas.openxmlformats.org/officeDocument/2006/relationships/image" Target="../media/image36.png"/><Relationship Id="rId50" Type="http://schemas.openxmlformats.org/officeDocument/2006/relationships/image" Target="../media/image76.png"/><Relationship Id="rId63" Type="http://schemas.openxmlformats.org/officeDocument/2006/relationships/image" Target="../media/image89.png"/><Relationship Id="rId17" Type="http://schemas.openxmlformats.org/officeDocument/2006/relationships/image" Target="../media/image43.png"/><Relationship Id="rId9" Type="http://schemas.openxmlformats.org/officeDocument/2006/relationships/image" Target="../media/image35.png"/><Relationship Id="rId18" Type="http://schemas.openxmlformats.org/officeDocument/2006/relationships/image" Target="../media/image44.png"/><Relationship Id="rId27" Type="http://schemas.openxmlformats.org/officeDocument/2006/relationships/image" Target="../media/image53.png"/><Relationship Id="rId14" Type="http://schemas.openxmlformats.org/officeDocument/2006/relationships/image" Target="../media/image40.png"/><Relationship Id="rId4" Type="http://schemas.openxmlformats.org/officeDocument/2006/relationships/image" Target="../media/image30.png"/><Relationship Id="rId28" Type="http://schemas.openxmlformats.org/officeDocument/2006/relationships/image" Target="../media/image54.png"/><Relationship Id="rId45" Type="http://schemas.openxmlformats.org/officeDocument/2006/relationships/image" Target="../media/image71.png"/><Relationship Id="rId58" Type="http://schemas.openxmlformats.org/officeDocument/2006/relationships/image" Target="../media/image84.png"/><Relationship Id="rId42" Type="http://schemas.openxmlformats.org/officeDocument/2006/relationships/image" Target="../media/image68.png"/><Relationship Id="rId6" Type="http://schemas.openxmlformats.org/officeDocument/2006/relationships/image" Target="../media/image32.png"/><Relationship Id="rId49" Type="http://schemas.openxmlformats.org/officeDocument/2006/relationships/image" Target="../media/image75.png"/><Relationship Id="rId44" Type="http://schemas.openxmlformats.org/officeDocument/2006/relationships/image" Target="../media/image70.png"/><Relationship Id="rId19" Type="http://schemas.openxmlformats.org/officeDocument/2006/relationships/image" Target="../media/image45.png"/><Relationship Id="rId38" Type="http://schemas.openxmlformats.org/officeDocument/2006/relationships/image" Target="../media/image64.png"/><Relationship Id="rId20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46" Type="http://schemas.openxmlformats.org/officeDocument/2006/relationships/image" Target="../media/image72.png"/><Relationship Id="rId57" Type="http://schemas.openxmlformats.org/officeDocument/2006/relationships/image" Target="../media/image83.png"/><Relationship Id="rId59" Type="http://schemas.openxmlformats.org/officeDocument/2006/relationships/image" Target="../media/image85.png"/><Relationship Id="rId35" Type="http://schemas.openxmlformats.org/officeDocument/2006/relationships/image" Target="../media/image61.png"/><Relationship Id="rId51" Type="http://schemas.openxmlformats.org/officeDocument/2006/relationships/image" Target="../media/image77.png"/><Relationship Id="rId55" Type="http://schemas.openxmlformats.org/officeDocument/2006/relationships/image" Target="../media/image81.png"/><Relationship Id="rId31" Type="http://schemas.openxmlformats.org/officeDocument/2006/relationships/image" Target="../media/image57.png"/><Relationship Id="rId34" Type="http://schemas.openxmlformats.org/officeDocument/2006/relationships/image" Target="../media/image60.png"/><Relationship Id="rId40" Type="http://schemas.openxmlformats.org/officeDocument/2006/relationships/image" Target="../media/image66.png"/><Relationship Id="rId62" Type="http://schemas.openxmlformats.org/officeDocument/2006/relationships/image" Target="../media/image88.png"/><Relationship Id="rId66" Type="http://schemas.openxmlformats.org/officeDocument/2006/relationships/image" Target="../media/image92.png"/><Relationship Id="rId3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0.png"/><Relationship Id="rId47" Type="http://schemas.openxmlformats.org/officeDocument/2006/relationships/image" Target="../media/image73.png"/><Relationship Id="rId56" Type="http://schemas.openxmlformats.org/officeDocument/2006/relationships/image" Target="../media/image82.png"/><Relationship Id="rId48" Type="http://schemas.openxmlformats.org/officeDocument/2006/relationships/image" Target="../media/image74.png"/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2" Type="http://schemas.openxmlformats.org/officeDocument/2006/relationships/image" Target="../media/image78.png"/><Relationship Id="rId65" Type="http://schemas.openxmlformats.org/officeDocument/2006/relationships/image" Target="../media/image91.png"/><Relationship Id="rId67" Type="http://schemas.openxmlformats.org/officeDocument/2006/relationships/image" Target="../media/image93.png"/><Relationship Id="rId54" Type="http://schemas.openxmlformats.org/officeDocument/2006/relationships/image" Target="../media/image80.png"/><Relationship Id="rId12" Type="http://schemas.openxmlformats.org/officeDocument/2006/relationships/image" Target="../media/image38.png"/><Relationship Id="rId3" Type="http://schemas.openxmlformats.org/officeDocument/2006/relationships/image" Target="../media/image29.png"/><Relationship Id="rId23" Type="http://schemas.openxmlformats.org/officeDocument/2006/relationships/image" Target="../media/image49.png"/><Relationship Id="rId61" Type="http://schemas.openxmlformats.org/officeDocument/2006/relationships/image" Target="../media/image87.png"/><Relationship Id="rId53" Type="http://schemas.openxmlformats.org/officeDocument/2006/relationships/image" Target="../media/image79.png"/><Relationship Id="rId26" Type="http://schemas.openxmlformats.org/officeDocument/2006/relationships/image" Target="../media/image52.png"/><Relationship Id="rId30" Type="http://schemas.openxmlformats.org/officeDocument/2006/relationships/image" Target="../media/image56.png"/><Relationship Id="rId11" Type="http://schemas.openxmlformats.org/officeDocument/2006/relationships/image" Target="../media/image37.png"/><Relationship Id="rId68" Type="http://schemas.openxmlformats.org/officeDocument/2006/relationships/image" Target="../media/image94.gif"/><Relationship Id="rId29" Type="http://schemas.openxmlformats.org/officeDocument/2006/relationships/image" Target="../media/image55.png"/><Relationship Id="rId16" Type="http://schemas.openxmlformats.org/officeDocument/2006/relationships/image" Target="../media/image42.png"/><Relationship Id="rId33" Type="http://schemas.openxmlformats.org/officeDocument/2006/relationships/image" Target="../media/image59.png"/><Relationship Id="rId41" Type="http://schemas.openxmlformats.org/officeDocument/2006/relationships/image" Target="../media/image6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2" Type="http://schemas.openxmlformats.org/officeDocument/2006/relationships/image" Target="../media/image48.png"/><Relationship Id="rId2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6.pn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3.png"/><Relationship Id="rId5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9" Type="http://schemas.openxmlformats.org/officeDocument/2006/relationships/image" Target="../media/image112.jpeg"/><Relationship Id="rId3" Type="http://schemas.openxmlformats.org/officeDocument/2006/relationships/image" Target="../media/image107.jpeg"/><Relationship Id="rId6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4" Type="http://schemas.openxmlformats.org/officeDocument/2006/relationships/image" Target="../media/image6.png"/><Relationship Id="rId10" Type="http://schemas.openxmlformats.org/officeDocument/2006/relationships/image" Target="../media/image12.jpeg"/><Relationship Id="rId5" Type="http://schemas.openxmlformats.org/officeDocument/2006/relationships/image" Target="../media/image7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9" Type="http://schemas.openxmlformats.org/officeDocument/2006/relationships/image" Target="../media/image11.png"/><Relationship Id="rId3" Type="http://schemas.openxmlformats.org/officeDocument/2006/relationships/image" Target="../media/image5.png"/><Relationship Id="rId6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lueOcean.jpg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12" name="Picture 9" descr="Dept of Commerce Sea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3" name="Picture 10" descr="NOA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382000" y="6048375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5142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0" y="5943600"/>
            <a:ext cx="8001000" cy="9144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AOML </a:t>
            </a:r>
            <a:r>
              <a:rPr lang="en-US" dirty="0">
                <a:latin typeface="+mj-lt"/>
              </a:rPr>
              <a:t>Program Review</a:t>
            </a:r>
          </a:p>
          <a:p>
            <a:r>
              <a:rPr lang="en-US" dirty="0" smtClean="0">
                <a:latin typeface="+mj-lt"/>
              </a:rPr>
              <a:t>4-6 March 2014</a:t>
            </a:r>
            <a:endParaRPr lang="en-US" dirty="0"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3810000"/>
            <a:ext cx="8915400" cy="2057400"/>
            <a:chOff x="0" y="3810000"/>
            <a:chExt cx="8915400" cy="2057400"/>
          </a:xfrm>
        </p:grpSpPr>
        <p:pic>
          <p:nvPicPr>
            <p:cNvPr id="17" name="Picture 16" descr="PHOD_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886200"/>
              <a:ext cx="1638300" cy="1228725"/>
            </a:xfrm>
            <a:prstGeom prst="rect">
              <a:avLst/>
            </a:prstGeom>
          </p:spPr>
        </p:pic>
        <p:pic>
          <p:nvPicPr>
            <p:cNvPr id="19" name="Picture 18" descr="PHOD_4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8400" y="3810000"/>
              <a:ext cx="1212850" cy="1682750"/>
            </a:xfrm>
            <a:prstGeom prst="rect">
              <a:avLst/>
            </a:prstGeom>
          </p:spPr>
        </p:pic>
        <p:pic>
          <p:nvPicPr>
            <p:cNvPr id="16" name="Picture 15" descr="PHOD_1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24400" y="4800600"/>
              <a:ext cx="1621536" cy="1066800"/>
            </a:xfrm>
            <a:prstGeom prst="rect">
              <a:avLst/>
            </a:prstGeom>
          </p:spPr>
        </p:pic>
        <p:pic>
          <p:nvPicPr>
            <p:cNvPr id="21" name="Picture 20" descr="PHOD_6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0800" y="3886200"/>
              <a:ext cx="2608385" cy="1130300"/>
            </a:xfrm>
            <a:prstGeom prst="rect">
              <a:avLst/>
            </a:prstGeom>
          </p:spPr>
        </p:pic>
        <p:pic>
          <p:nvPicPr>
            <p:cNvPr id="18" name="Picture 17" descr="PHOD_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7600" y="4724400"/>
              <a:ext cx="1447800" cy="1082954"/>
            </a:xfrm>
            <a:prstGeom prst="rect">
              <a:avLst/>
            </a:prstGeom>
          </p:spPr>
        </p:pic>
        <p:pic>
          <p:nvPicPr>
            <p:cNvPr id="22" name="Picture 21" descr="PHOD_7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3000" y="4648200"/>
              <a:ext cx="1632364" cy="1092200"/>
            </a:xfrm>
            <a:prstGeom prst="rect">
              <a:avLst/>
            </a:prstGeom>
          </p:spPr>
        </p:pic>
      </p:grpSp>
      <p:sp>
        <p:nvSpPr>
          <p:cNvPr id="2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81000" y="190500"/>
            <a:ext cx="8293100" cy="977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j-ea"/>
                <a:cs typeface="Cambria"/>
              </a:rPr>
              <a:t>Oceans and Climate Research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en-US" sz="2800" b="1" dirty="0" smtClean="0">
                <a:latin typeface="Cambria"/>
                <a:cs typeface="Cambria"/>
              </a:rPr>
              <a:t>Physical Oceanography Division (PHOD)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en-US" sz="2000" b="1" dirty="0" smtClean="0">
                <a:latin typeface="Cambria"/>
                <a:cs typeface="Cambria"/>
              </a:rPr>
              <a:t>Gustavo Jorge Goni, Division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200" y="1955800"/>
            <a:ext cx="7315200" cy="1477328"/>
          </a:xfrm>
          <a:prstGeom prst="rect">
            <a:avLst/>
          </a:prstGeom>
          <a:solidFill>
            <a:srgbClr val="FFFFFF">
              <a:alpha val="5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Division Goal: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To strengthen our scientific understanding of the role of the ocean in climate, extreme weather events, and ecosystems, by enhancing our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observational work, research, technological development, and science communications.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10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7071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Observational Projects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219200"/>
            <a:ext cx="237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Themosalinographs</a:t>
            </a:r>
            <a:endParaRPr lang="en-US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10200" y="4038600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2 gliders in the tropical Atlantic, Caribbean, </a:t>
            </a:r>
            <a:r>
              <a:rPr lang="en-US" sz="1600" dirty="0" err="1" smtClean="0"/>
              <a:t>byJuly</a:t>
            </a:r>
            <a:r>
              <a:rPr lang="en-US" sz="1600" dirty="0" smtClean="0"/>
              <a:t> 2014; to provide ~5k T-S-O2 profiles per year.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Improving TC seasonal forecasts and role of the ocean in TC intensification studies/forecasts.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8600" y="4267200"/>
            <a:ext cx="4980928" cy="1828801"/>
            <a:chOff x="3581400" y="4114800"/>
            <a:chExt cx="4980928" cy="1828801"/>
          </a:xfrm>
        </p:grpSpPr>
        <p:pic>
          <p:nvPicPr>
            <p:cNvPr id="8" name="Picture 7" descr="TC_v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1400" y="4114800"/>
              <a:ext cx="2438400" cy="1828801"/>
            </a:xfrm>
            <a:prstGeom prst="rect">
              <a:avLst/>
            </a:prstGeom>
          </p:spPr>
        </p:pic>
        <p:pic>
          <p:nvPicPr>
            <p:cNvPr id="10" name="Picture 9" descr="glider_v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0" y="4114800"/>
              <a:ext cx="2237728" cy="16764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25" y="1524000"/>
            <a:ext cx="3889375" cy="213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4800" y="1676400"/>
            <a:ext cx="4533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Maintain equipment and transmission in approximately 20 ships.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Repeat transects are carried out in support of pCO2 assessments, Aquarius SSS data, and process experiments (SPURS)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24600" y="3581400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Gliders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11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4125"/>
            <a:ext cx="7071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Observational Projects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371600"/>
            <a:ext cx="8534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27" charset="-128"/>
                <a:cs typeface="ＭＳ Ｐゴシック" pitchFamily="27" charset="-128"/>
              </a:rPr>
              <a:t>Number of cruises 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27" charset="-128"/>
                <a:cs typeface="ＭＳ Ｐゴシック" pitchFamily="27" charset="-128"/>
              </a:rPr>
              <a:t>(includes XBT transects) 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27" charset="-128"/>
              <a:cs typeface="ＭＳ Ｐゴシック" pitchFamily="27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27" charset="-128"/>
              <a:cs typeface="ＭＳ Ｐゴシック" pitchFamily="27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27" charset="-128"/>
              <a:cs typeface="ＭＳ Ｐゴシック" pitchFamily="27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27" charset="-128"/>
              <a:cs typeface="ＭＳ Ｐゴシック" pitchFamily="27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27" charset="-128"/>
                <a:cs typeface="ＭＳ Ｐゴシック" pitchFamily="27" charset="-128"/>
              </a:rPr>
              <a:t>Days at sea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00200" y="2133600"/>
          <a:ext cx="6096000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2009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2012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2013</a:t>
                      </a:r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69</a:t>
                      </a:r>
                      <a:endParaRPr lang="en-US" sz="2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66</a:t>
                      </a:r>
                      <a:endParaRPr lang="en-US" sz="2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75</a:t>
                      </a:r>
                      <a:endParaRPr lang="en-US" sz="2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60</a:t>
                      </a:r>
                      <a:endParaRPr lang="en-US" sz="2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55</a:t>
                      </a:r>
                      <a:endParaRPr lang="en-US" sz="2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00200" y="4343400"/>
          <a:ext cx="6096000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2009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2012</a:t>
                      </a:r>
                      <a:endParaRPr lang="en-US" sz="24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2013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464</a:t>
                      </a:r>
                      <a:endParaRPr lang="en-US" sz="2400" b="1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561</a:t>
                      </a:r>
                      <a:endParaRPr lang="en-US" sz="2400" b="1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479</a:t>
                      </a:r>
                      <a:endParaRPr lang="en-US" sz="2400" b="1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420</a:t>
                      </a:r>
                      <a:endParaRPr lang="en-US" sz="2400" b="1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422</a:t>
                      </a:r>
                      <a:endParaRPr lang="en-US" sz="2400" b="1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12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8498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Technological Developments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7" name="Picture 2" descr="IMAG0422.jpg"/>
          <p:cNvPicPr>
            <a:picLocks noChangeAspect="1"/>
          </p:cNvPicPr>
          <p:nvPr/>
        </p:nvPicPr>
        <p:blipFill>
          <a:blip r:embed="rId3"/>
          <a:srcRect t="4289" b="5611"/>
          <a:stretch>
            <a:fillRect/>
          </a:stretch>
        </p:blipFill>
        <p:spPr bwMode="auto">
          <a:xfrm>
            <a:off x="2819400" y="1752600"/>
            <a:ext cx="1378156" cy="2209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8" name="Picture 7" descr="data_pod_v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00200"/>
            <a:ext cx="1676400" cy="2066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0" y="5867400"/>
            <a:ext cx="5029200" cy="369332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Please see technological work in poster area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676400"/>
            <a:ext cx="4267200" cy="227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799" y="1106269"/>
            <a:ext cx="142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 Pods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11062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XBT Climate Quality Probes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110626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Autonomous XBT Autolauncher</a:t>
            </a:r>
            <a:endParaRPr lang="en-US" b="1" dirty="0"/>
          </a:p>
        </p:txBody>
      </p:sp>
      <p:pic>
        <p:nvPicPr>
          <p:cNvPr id="15" name="Picture 14" descr="Data_pods_dep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4163220"/>
            <a:ext cx="2895600" cy="1627980"/>
          </a:xfrm>
          <a:prstGeom prst="rect">
            <a:avLst/>
          </a:prstGeom>
        </p:spPr>
      </p:pic>
      <p:pic>
        <p:nvPicPr>
          <p:cNvPr id="16" name="Picture 15" descr="radiomet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191000"/>
            <a:ext cx="2057400" cy="1447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34200" y="4191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PNE Radiometer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13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Science Support to other</a:t>
            </a:r>
          </a:p>
          <a:p>
            <a:r>
              <a:rPr lang="en-US" sz="3200" b="1" dirty="0" smtClean="0">
                <a:latin typeface="Cambria"/>
                <a:cs typeface="Cambria"/>
              </a:rPr>
              <a:t>Programs and Operations</a:t>
            </a:r>
            <a:endParaRPr lang="en-US" sz="3200" b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1562100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66800"/>
            <a:ext cx="8915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 Deepwater Horizon (See Poster by R. Smith), </a:t>
            </a:r>
          </a:p>
          <a:p>
            <a:r>
              <a:rPr lang="en-US" sz="2000" dirty="0" smtClean="0"/>
              <a:t>NOS/Office of Response and Restoration.</a:t>
            </a: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 OAR</a:t>
            </a:r>
            <a:r>
              <a:rPr lang="en-US" sz="2000" b="1" dirty="0" smtClean="0">
                <a:solidFill>
                  <a:srgbClr val="000000"/>
                </a:solidFill>
              </a:rPr>
              <a:t>: </a:t>
            </a:r>
            <a:r>
              <a:rPr lang="en-US" sz="2000" dirty="0" smtClean="0">
                <a:solidFill>
                  <a:srgbClr val="000000"/>
                </a:solidFill>
              </a:rPr>
              <a:t>Sandy-Related support.</a:t>
            </a: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 NWS: </a:t>
            </a:r>
            <a:r>
              <a:rPr lang="en-US" sz="2000" dirty="0" smtClean="0"/>
              <a:t>Marine Meteorological Observations.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 NASA SPURS (Salinity Processes Upper ocean Regional Studies) </a:t>
            </a:r>
            <a:r>
              <a:rPr lang="en-US" sz="2000" dirty="0" smtClean="0"/>
              <a:t>geared towards understanding salinity maximum in the North Atlantic Ocean.</a:t>
            </a: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 NESDIS: </a:t>
            </a:r>
            <a:r>
              <a:rPr lang="en-US" sz="2000" dirty="0" smtClean="0"/>
              <a:t>Validation of satellite-derived sea surface temperature observations.</a:t>
            </a: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 NMFS: Mandatory Ship Reporting (MSR) </a:t>
            </a:r>
            <a:r>
              <a:rPr lang="en-US" sz="2000" dirty="0" smtClean="0"/>
              <a:t>geared to reduce number of collisions with North Atlantic right whales.</a:t>
            </a:r>
          </a:p>
          <a:p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914400"/>
            <a:ext cx="249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Frontal maps to ORR</a:t>
            </a:r>
            <a:endParaRPr lang="en-US" b="1" dirty="0"/>
          </a:p>
        </p:txBody>
      </p:sp>
      <p:pic>
        <p:nvPicPr>
          <p:cNvPr id="13" name="Picture 12" descr="DWH_v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92" y="1371600"/>
            <a:ext cx="3077308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14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28600"/>
            <a:ext cx="3292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Stakeholders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914400"/>
            <a:ext cx="8229600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mbria"/>
                <a:cs typeface="Cambria"/>
              </a:rPr>
              <a:t>NOAA:</a:t>
            </a:r>
          </a:p>
          <a:p>
            <a:r>
              <a:rPr lang="en-US" sz="1600" dirty="0" smtClean="0">
                <a:latin typeface="Cambria"/>
                <a:cs typeface="Cambria"/>
              </a:rPr>
              <a:t>OAR, Ocean Observation Programs</a:t>
            </a:r>
          </a:p>
          <a:p>
            <a:r>
              <a:rPr lang="en-US" sz="1600" dirty="0" smtClean="0">
                <a:latin typeface="Cambria"/>
                <a:cs typeface="Cambria"/>
              </a:rPr>
              <a:t>NESDIS, Climate Prediction Center for improving forecast models</a:t>
            </a:r>
          </a:p>
          <a:p>
            <a:r>
              <a:rPr lang="en-US" sz="1600" dirty="0" smtClean="0">
                <a:latin typeface="Cambria"/>
                <a:cs typeface="Cambria"/>
              </a:rPr>
              <a:t>NWS, marine meteorological observations</a:t>
            </a:r>
          </a:p>
          <a:p>
            <a:r>
              <a:rPr lang="en-US" sz="1600" dirty="0" smtClean="0">
                <a:latin typeface="Cambria"/>
                <a:cs typeface="Cambria"/>
              </a:rPr>
              <a:t>NOS/</a:t>
            </a:r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ORR, emergency response for oil and debris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NOAA/EMC, for operational forecast improvements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NMFS (Mandatory Ship Reporting)</a:t>
            </a:r>
          </a:p>
          <a:p>
            <a:endParaRPr lang="en-US" sz="1600" b="1" dirty="0" smtClean="0">
              <a:latin typeface="Cambria"/>
              <a:cs typeface="Cambria"/>
            </a:endParaRPr>
          </a:p>
          <a:p>
            <a:r>
              <a:rPr lang="en-US" sz="1600" b="1" dirty="0" smtClean="0">
                <a:latin typeface="Cambria"/>
                <a:cs typeface="Cambria"/>
              </a:rPr>
              <a:t>Government:</a:t>
            </a:r>
          </a:p>
          <a:p>
            <a:r>
              <a:rPr lang="en-US" sz="1600" dirty="0" smtClean="0">
                <a:latin typeface="Cambria"/>
                <a:cs typeface="Cambria"/>
              </a:rPr>
              <a:t>US Coast Guard, </a:t>
            </a:r>
            <a:r>
              <a:rPr lang="en-US" sz="1600" dirty="0" err="1" smtClean="0">
                <a:latin typeface="Cambria"/>
                <a:cs typeface="Cambria"/>
              </a:rPr>
              <a:t>Amver</a:t>
            </a:r>
            <a:r>
              <a:rPr lang="en-US" sz="1600" dirty="0" smtClean="0">
                <a:latin typeface="Cambria"/>
                <a:cs typeface="Cambria"/>
              </a:rPr>
              <a:t> SEAS for Search and Rescue </a:t>
            </a:r>
          </a:p>
          <a:p>
            <a:endParaRPr lang="en-US" sz="1600" b="1" dirty="0" smtClean="0">
              <a:latin typeface="Cambria"/>
              <a:cs typeface="Cambria"/>
            </a:endParaRPr>
          </a:p>
          <a:p>
            <a:r>
              <a:rPr lang="en-US" sz="1600" b="1" dirty="0" smtClean="0">
                <a:latin typeface="Cambria"/>
                <a:cs typeface="Cambria"/>
              </a:rPr>
              <a:t>Non-NOAA Operational:</a:t>
            </a:r>
          </a:p>
          <a:p>
            <a:r>
              <a:rPr lang="en-US" sz="1600" dirty="0" smtClean="0">
                <a:latin typeface="Cambria"/>
                <a:cs typeface="Cambria"/>
              </a:rPr>
              <a:t>Operational Ocean Forecast and Monitoring Centers (NRL, Coriolis)</a:t>
            </a:r>
          </a:p>
          <a:p>
            <a:r>
              <a:rPr lang="en-US" sz="1600" dirty="0" smtClean="0">
                <a:latin typeface="Cambria"/>
                <a:cs typeface="Cambria"/>
              </a:rPr>
              <a:t>Worldwide weather services: </a:t>
            </a:r>
            <a:r>
              <a:rPr lang="en-US" sz="1400" dirty="0" smtClean="0">
                <a:latin typeface="Cambria"/>
                <a:cs typeface="Cambria"/>
              </a:rPr>
              <a:t>Australian BOM, ECMWF, </a:t>
            </a:r>
            <a:r>
              <a:rPr lang="en-US" sz="1400" dirty="0" err="1" smtClean="0">
                <a:latin typeface="Cambria"/>
                <a:cs typeface="Cambria"/>
              </a:rPr>
              <a:t>Meteo</a:t>
            </a:r>
            <a:r>
              <a:rPr lang="en-US" sz="1400" dirty="0" smtClean="0">
                <a:latin typeface="Cambria"/>
                <a:cs typeface="Cambria"/>
              </a:rPr>
              <a:t> France, South African Weather Svc., etc.</a:t>
            </a:r>
            <a:endParaRPr lang="en-US" sz="1600" dirty="0" smtClean="0">
              <a:latin typeface="Cambria"/>
              <a:cs typeface="Cambria"/>
            </a:endParaRPr>
          </a:p>
          <a:p>
            <a:endParaRPr lang="en-US" sz="1600" b="1" dirty="0" smtClean="0">
              <a:latin typeface="Cambria"/>
              <a:cs typeface="Cambria"/>
            </a:endParaRPr>
          </a:p>
          <a:p>
            <a:r>
              <a:rPr lang="en-US" sz="1600" b="1" dirty="0" smtClean="0">
                <a:latin typeface="Cambria"/>
                <a:cs typeface="Cambria"/>
              </a:rPr>
              <a:t>Scientific Community, </a:t>
            </a:r>
            <a:r>
              <a:rPr lang="en-US" sz="1600" dirty="0" smtClean="0">
                <a:latin typeface="Cambria"/>
                <a:cs typeface="Cambria"/>
              </a:rPr>
              <a:t>Researchers world-wide for Argo, XBT, drifters, PIRATA, WBTS, SAM, TSG, etc. data</a:t>
            </a:r>
          </a:p>
          <a:p>
            <a:endParaRPr lang="en-US" sz="1600" dirty="0" smtClean="0">
              <a:latin typeface="Cambria"/>
              <a:cs typeface="Cambria"/>
            </a:endParaRPr>
          </a:p>
          <a:p>
            <a:r>
              <a:rPr lang="en-US" sz="1600" b="1" dirty="0" smtClean="0">
                <a:latin typeface="Cambria"/>
                <a:cs typeface="Cambria"/>
              </a:rPr>
              <a:t>Private:</a:t>
            </a:r>
          </a:p>
          <a:p>
            <a:r>
              <a:rPr lang="en-US" sz="1600" dirty="0" smtClean="0">
                <a:latin typeface="Cambria"/>
                <a:cs typeface="Cambria"/>
              </a:rPr>
              <a:t>Major shipping companies, for ocean currents and marine weather forecasts</a:t>
            </a:r>
          </a:p>
          <a:p>
            <a:r>
              <a:rPr lang="en-US" sz="1600" dirty="0" smtClean="0">
                <a:latin typeface="Cambria"/>
                <a:cs typeface="Cambria"/>
              </a:rPr>
              <a:t>Fisheries, for ocean currents and ocean fronts monitoring</a:t>
            </a:r>
          </a:p>
          <a:p>
            <a:r>
              <a:rPr lang="en-US" sz="1600" dirty="0" smtClean="0">
                <a:latin typeface="Cambria"/>
                <a:cs typeface="Cambria"/>
              </a:rPr>
              <a:t>Oil industry, for surface currents and eddy monitoring</a:t>
            </a:r>
            <a:endParaRPr lang="en-US" sz="1600" b="1" dirty="0" smtClean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15</a:t>
            </a:fld>
            <a:endParaRPr lang="en-US" dirty="0"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228600"/>
            <a:ext cx="5295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Partners and Collaborators</a:t>
            </a:r>
            <a:endParaRPr lang="en-US" sz="3600" b="1" dirty="0"/>
          </a:p>
        </p:txBody>
      </p:sp>
      <p:grpSp>
        <p:nvGrpSpPr>
          <p:cNvPr id="76" name="Group 75"/>
          <p:cNvGrpSpPr/>
          <p:nvPr/>
        </p:nvGrpSpPr>
        <p:grpSpPr>
          <a:xfrm>
            <a:off x="228600" y="1066800"/>
            <a:ext cx="8229600" cy="4893469"/>
            <a:chOff x="0" y="1250950"/>
            <a:chExt cx="9144000" cy="5437188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3"/>
            <a:srcRect l="20624" t="15799" r="69969" b="71693"/>
            <a:stretch>
              <a:fillRect/>
            </a:stretch>
          </p:blipFill>
          <p:spPr bwMode="auto">
            <a:xfrm>
              <a:off x="8305800" y="2286000"/>
              <a:ext cx="573088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4"/>
            <a:srcRect l="41846" t="44196" r="46870" b="48296"/>
            <a:stretch>
              <a:fillRect/>
            </a:stretch>
          </p:blipFill>
          <p:spPr bwMode="auto">
            <a:xfrm>
              <a:off x="7696200" y="3048000"/>
              <a:ext cx="917575" cy="45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5"/>
            <a:srcRect l="74994" t="43747" r="1500" b="18748"/>
            <a:stretch>
              <a:fillRect/>
            </a:stretch>
          </p:blipFill>
          <p:spPr bwMode="auto">
            <a:xfrm>
              <a:off x="1828800" y="4724400"/>
              <a:ext cx="573088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05800" y="3886200"/>
              <a:ext cx="51435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38487" y="1250950"/>
              <a:ext cx="884238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97662" y="1295400"/>
              <a:ext cx="541338" cy="54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620000" y="2209800"/>
              <a:ext cx="571500" cy="52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308225" y="2146300"/>
              <a:ext cx="6858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1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2819400"/>
              <a:ext cx="62865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1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7200" y="1295400"/>
              <a:ext cx="14859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1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53400" y="5791200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1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535333" y="1335617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1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47800" y="1981200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1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108325" y="2146300"/>
              <a:ext cx="1135063" cy="42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1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286000" y="1295400"/>
              <a:ext cx="685800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17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029200" y="1460500"/>
              <a:ext cx="571500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18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8343900" y="1460500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19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819900" y="2287588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2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372100" y="2260600"/>
              <a:ext cx="13716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2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533400" y="4724400"/>
              <a:ext cx="685800" cy="52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22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396162" y="3679825"/>
              <a:ext cx="490538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23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1039813" y="4089400"/>
              <a:ext cx="898525" cy="50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24" descr="logo_01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7886700" y="4800600"/>
              <a:ext cx="1257300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25" descr="logo_en-1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4022725" y="3517900"/>
              <a:ext cx="1143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26"/>
            <p:cNvPicPr>
              <a:picLocks noChangeAspect="1" noChangeArrowheads="1"/>
            </p:cNvPicPr>
            <p:nvPr/>
          </p:nvPicPr>
          <p:blipFill>
            <a:blip r:embed="rId27"/>
            <a:srcRect r="87199"/>
            <a:stretch>
              <a:fillRect/>
            </a:stretch>
          </p:blipFill>
          <p:spPr bwMode="auto">
            <a:xfrm>
              <a:off x="4343400" y="1460500"/>
              <a:ext cx="6858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27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533400" y="2133600"/>
              <a:ext cx="571500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28"/>
            <p:cNvPicPr>
              <a:picLocks noChangeAspect="1" noChangeArrowheads="1"/>
            </p:cNvPicPr>
            <p:nvPr/>
          </p:nvPicPr>
          <p:blipFill>
            <a:blip r:embed="rId27"/>
            <a:srcRect l="86079"/>
            <a:stretch>
              <a:fillRect/>
            </a:stretch>
          </p:blipFill>
          <p:spPr bwMode="auto">
            <a:xfrm>
              <a:off x="5943600" y="1524000"/>
              <a:ext cx="685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29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422525" y="2717800"/>
              <a:ext cx="685800" cy="54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30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3222625" y="2717800"/>
              <a:ext cx="560388" cy="59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31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164263" y="2743200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32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3451225" y="3403600"/>
              <a:ext cx="5715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" name="Picture 33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2655887" y="4719638"/>
              <a:ext cx="56673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Picture 34"/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4479925" y="2171700"/>
              <a:ext cx="685800" cy="66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" name="Picture 35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4984750" y="2743200"/>
              <a:ext cx="685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" name="Picture 36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609600" y="3429000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" name="Picture 37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508125" y="3403600"/>
              <a:ext cx="561975" cy="61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" name="Picture 38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2079625" y="3403600"/>
              <a:ext cx="444500" cy="50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" name="Picture 3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660120" y="3282950"/>
              <a:ext cx="811213" cy="8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40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5051425" y="3403600"/>
              <a:ext cx="685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" name="Picture 41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57200" y="4267200"/>
              <a:ext cx="58261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Picture 42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822325" y="2832100"/>
              <a:ext cx="1485900" cy="42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" name="Picture 43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3794125" y="2857500"/>
              <a:ext cx="10731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Picture 44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1983581" y="4021138"/>
              <a:ext cx="604838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0" name="Picture 45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2879725" y="4089400"/>
              <a:ext cx="8001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" name="Picture 46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3565525" y="4203700"/>
              <a:ext cx="800100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47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4479925" y="4203700"/>
              <a:ext cx="5048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Picture 48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5851525" y="3403600"/>
              <a:ext cx="427038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49"/>
            <p:cNvPicPr>
              <a:picLocks noChangeAspect="1" noChangeArrowheads="1"/>
            </p:cNvPicPr>
            <p:nvPr/>
          </p:nvPicPr>
          <p:blipFill>
            <a:blip r:embed="rId49"/>
            <a:srcRect/>
            <a:stretch>
              <a:fillRect/>
            </a:stretch>
          </p:blipFill>
          <p:spPr bwMode="auto">
            <a:xfrm>
              <a:off x="5165725" y="4203700"/>
              <a:ext cx="52228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50"/>
            <p:cNvPicPr>
              <a:picLocks noChangeAspect="1" noChangeArrowheads="1"/>
            </p:cNvPicPr>
            <p:nvPr/>
          </p:nvPicPr>
          <p:blipFill>
            <a:blip r:embed="rId50"/>
            <a:srcRect/>
            <a:stretch>
              <a:fillRect/>
            </a:stretch>
          </p:blipFill>
          <p:spPr bwMode="auto">
            <a:xfrm>
              <a:off x="6456362" y="3445668"/>
              <a:ext cx="61912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Picture 51"/>
            <p:cNvPicPr>
              <a:picLocks noChangeAspect="1" noChangeArrowheads="1"/>
            </p:cNvPicPr>
            <p:nvPr/>
          </p:nvPicPr>
          <p:blipFill>
            <a:blip r:embed="rId51"/>
            <a:srcRect/>
            <a:stretch>
              <a:fillRect/>
            </a:stretch>
          </p:blipFill>
          <p:spPr bwMode="auto">
            <a:xfrm>
              <a:off x="5737225" y="4203700"/>
              <a:ext cx="581025" cy="58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52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09600" y="5257800"/>
              <a:ext cx="571500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53"/>
            <p:cNvPicPr>
              <a:picLocks noChangeAspect="1" noChangeArrowheads="1"/>
            </p:cNvPicPr>
            <p:nvPr/>
          </p:nvPicPr>
          <p:blipFill>
            <a:blip r:embed="rId53"/>
            <a:srcRect/>
            <a:stretch>
              <a:fillRect/>
            </a:stretch>
          </p:blipFill>
          <p:spPr bwMode="auto">
            <a:xfrm>
              <a:off x="1219200" y="5181600"/>
              <a:ext cx="800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54"/>
            <p:cNvPicPr>
              <a:picLocks noChangeAspect="1" noChangeArrowheads="1"/>
            </p:cNvPicPr>
            <p:nvPr/>
          </p:nvPicPr>
          <p:blipFill>
            <a:blip r:embed="rId54"/>
            <a:srcRect/>
            <a:stretch>
              <a:fillRect/>
            </a:stretch>
          </p:blipFill>
          <p:spPr bwMode="auto">
            <a:xfrm>
              <a:off x="2193925" y="5435600"/>
              <a:ext cx="1028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" name="Picture 55"/>
            <p:cNvPicPr>
              <a:picLocks noChangeAspect="1" noChangeArrowheads="1"/>
            </p:cNvPicPr>
            <p:nvPr/>
          </p:nvPicPr>
          <p:blipFill>
            <a:blip r:embed="rId55"/>
            <a:srcRect/>
            <a:stretch>
              <a:fillRect/>
            </a:stretch>
          </p:blipFill>
          <p:spPr bwMode="auto">
            <a:xfrm>
              <a:off x="3565525" y="5237163"/>
              <a:ext cx="990600" cy="350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56"/>
            <p:cNvPicPr>
              <a:picLocks noChangeAspect="1" noChangeArrowheads="1"/>
            </p:cNvPicPr>
            <p:nvPr/>
          </p:nvPicPr>
          <p:blipFill>
            <a:blip r:embed="rId56"/>
            <a:srcRect/>
            <a:stretch>
              <a:fillRect/>
            </a:stretch>
          </p:blipFill>
          <p:spPr bwMode="auto">
            <a:xfrm>
              <a:off x="4708525" y="5122863"/>
              <a:ext cx="5715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57"/>
            <p:cNvPicPr>
              <a:picLocks noChangeAspect="1" noChangeArrowheads="1"/>
            </p:cNvPicPr>
            <p:nvPr/>
          </p:nvPicPr>
          <p:blipFill>
            <a:blip r:embed="rId57"/>
            <a:srcRect/>
            <a:stretch>
              <a:fillRect/>
            </a:stretch>
          </p:blipFill>
          <p:spPr bwMode="auto">
            <a:xfrm>
              <a:off x="5394325" y="5122863"/>
              <a:ext cx="509588" cy="64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" name="Picture 58"/>
            <p:cNvPicPr>
              <a:picLocks noChangeAspect="1" noChangeArrowheads="1"/>
            </p:cNvPicPr>
            <p:nvPr/>
          </p:nvPicPr>
          <p:blipFill>
            <a:blip r:embed="rId58"/>
            <a:srcRect/>
            <a:stretch>
              <a:fillRect/>
            </a:stretch>
          </p:blipFill>
          <p:spPr bwMode="auto">
            <a:xfrm>
              <a:off x="762000" y="6096000"/>
              <a:ext cx="51752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59"/>
            <p:cNvPicPr>
              <a:picLocks noChangeAspect="1" noChangeArrowheads="1"/>
            </p:cNvPicPr>
            <p:nvPr/>
          </p:nvPicPr>
          <p:blipFill>
            <a:blip r:embed="rId59"/>
            <a:srcRect/>
            <a:stretch>
              <a:fillRect/>
            </a:stretch>
          </p:blipFill>
          <p:spPr bwMode="auto">
            <a:xfrm>
              <a:off x="1393825" y="6013450"/>
              <a:ext cx="103505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60"/>
            <p:cNvPicPr>
              <a:picLocks noChangeAspect="1" noChangeArrowheads="1"/>
            </p:cNvPicPr>
            <p:nvPr/>
          </p:nvPicPr>
          <p:blipFill>
            <a:blip r:embed="rId60"/>
            <a:srcRect/>
            <a:stretch>
              <a:fillRect/>
            </a:stretch>
          </p:blipFill>
          <p:spPr bwMode="auto">
            <a:xfrm>
              <a:off x="2651125" y="5899150"/>
              <a:ext cx="677863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61"/>
            <p:cNvPicPr>
              <a:picLocks noChangeAspect="1" noChangeArrowheads="1"/>
            </p:cNvPicPr>
            <p:nvPr/>
          </p:nvPicPr>
          <p:blipFill>
            <a:blip r:embed="rId61"/>
            <a:srcRect/>
            <a:stretch>
              <a:fillRect/>
            </a:stretch>
          </p:blipFill>
          <p:spPr bwMode="auto">
            <a:xfrm>
              <a:off x="3563938" y="5899150"/>
              <a:ext cx="914400" cy="63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62"/>
            <p:cNvPicPr>
              <a:picLocks noChangeAspect="1" noChangeArrowheads="1"/>
            </p:cNvPicPr>
            <p:nvPr/>
          </p:nvPicPr>
          <p:blipFill>
            <a:blip r:embed="rId62"/>
            <a:srcRect r="92334" b="8888"/>
            <a:stretch>
              <a:fillRect/>
            </a:stretch>
          </p:blipFill>
          <p:spPr bwMode="auto">
            <a:xfrm>
              <a:off x="4478338" y="6013450"/>
              <a:ext cx="449262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63"/>
            <p:cNvPicPr>
              <a:picLocks noChangeAspect="1" noChangeArrowheads="1"/>
            </p:cNvPicPr>
            <p:nvPr/>
          </p:nvPicPr>
          <p:blipFill>
            <a:blip r:embed="rId63"/>
            <a:srcRect/>
            <a:stretch>
              <a:fillRect/>
            </a:stretch>
          </p:blipFill>
          <p:spPr bwMode="auto">
            <a:xfrm>
              <a:off x="6819900" y="5899150"/>
              <a:ext cx="1143000" cy="788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64"/>
            <p:cNvPicPr>
              <a:picLocks noChangeAspect="1" noChangeArrowheads="1"/>
            </p:cNvPicPr>
            <p:nvPr/>
          </p:nvPicPr>
          <p:blipFill>
            <a:blip r:embed="rId64"/>
            <a:srcRect t="36928" b="39697"/>
            <a:stretch>
              <a:fillRect/>
            </a:stretch>
          </p:blipFill>
          <p:spPr bwMode="auto">
            <a:xfrm>
              <a:off x="5791200" y="5410200"/>
              <a:ext cx="2857500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" name="Picture 65"/>
            <p:cNvPicPr>
              <a:picLocks noChangeAspect="1" noChangeArrowheads="1"/>
            </p:cNvPicPr>
            <p:nvPr/>
          </p:nvPicPr>
          <p:blipFill>
            <a:blip r:embed="rId65"/>
            <a:srcRect/>
            <a:stretch>
              <a:fillRect/>
            </a:stretch>
          </p:blipFill>
          <p:spPr bwMode="auto">
            <a:xfrm>
              <a:off x="7391400" y="4419600"/>
              <a:ext cx="73025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" name="Picture 66"/>
            <p:cNvPicPr>
              <a:picLocks noChangeAspect="1" noChangeArrowheads="1"/>
            </p:cNvPicPr>
            <p:nvPr/>
          </p:nvPicPr>
          <p:blipFill>
            <a:blip r:embed="rId66"/>
            <a:srcRect/>
            <a:stretch>
              <a:fillRect/>
            </a:stretch>
          </p:blipFill>
          <p:spPr bwMode="auto">
            <a:xfrm>
              <a:off x="6324600" y="4191000"/>
              <a:ext cx="76835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" name="Picture 67"/>
            <p:cNvPicPr>
              <a:picLocks noChangeAspect="1" noChangeArrowheads="1"/>
            </p:cNvPicPr>
            <p:nvPr/>
          </p:nvPicPr>
          <p:blipFill>
            <a:blip r:embed="rId67"/>
            <a:srcRect/>
            <a:stretch>
              <a:fillRect/>
            </a:stretch>
          </p:blipFill>
          <p:spPr bwMode="auto">
            <a:xfrm>
              <a:off x="5394325" y="5961063"/>
              <a:ext cx="1371600" cy="62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6" name="Picture 145" descr="roffs-mm.gif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3429000" y="4343400"/>
            <a:ext cx="1181100" cy="212598"/>
          </a:xfrm>
          <a:prstGeom prst="rect">
            <a:avLst/>
          </a:prstGeom>
        </p:spPr>
      </p:pic>
      <p:grpSp>
        <p:nvGrpSpPr>
          <p:cNvPr id="145" name="Group 144"/>
          <p:cNvGrpSpPr/>
          <p:nvPr/>
        </p:nvGrpSpPr>
        <p:grpSpPr>
          <a:xfrm>
            <a:off x="0" y="990600"/>
            <a:ext cx="9144000" cy="5410200"/>
            <a:chOff x="0" y="990600"/>
            <a:chExt cx="9144000" cy="5410200"/>
          </a:xfrm>
        </p:grpSpPr>
        <p:sp>
          <p:nvSpPr>
            <p:cNvPr id="143" name="Rectangle 142"/>
            <p:cNvSpPr/>
            <p:nvPr/>
          </p:nvSpPr>
          <p:spPr>
            <a:xfrm>
              <a:off x="0" y="990600"/>
              <a:ext cx="9144000" cy="5410200"/>
            </a:xfrm>
            <a:prstGeom prst="rect">
              <a:avLst/>
            </a:prstGeom>
            <a:solidFill>
              <a:srgbClr val="000066">
                <a:alpha val="81000"/>
              </a:srgb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33400" y="1447800"/>
              <a:ext cx="3024836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Educational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Research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Operational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Shipping Companies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Fishing Companies</a:t>
              </a:r>
            </a:p>
            <a:p>
              <a:endParaRPr lang="en-US" sz="2400" dirty="0" smtClean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16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7754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Science Accomplishments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7" name="Picture 6" descr="figure_3_das_v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510" t="5424" r="9543" b="72684"/>
          <a:stretch/>
        </p:blipFill>
        <p:spPr>
          <a:xfrm>
            <a:off x="0" y="4572000"/>
            <a:ext cx="4326052" cy="1676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295400"/>
            <a:ext cx="3276600" cy="1143000"/>
            <a:chOff x="4178797" y="1600200"/>
            <a:chExt cx="4965203" cy="1752600"/>
          </a:xfrm>
        </p:grpSpPr>
        <p:pic>
          <p:nvPicPr>
            <p:cNvPr id="1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33872" t="94456" r="421" b="18"/>
            <a:stretch/>
          </p:blipFill>
          <p:spPr bwMode="auto">
            <a:xfrm>
              <a:off x="4178797" y="2971800"/>
              <a:ext cx="4931336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34295" t="40364" b="43606"/>
            <a:stretch/>
          </p:blipFill>
          <p:spPr bwMode="auto">
            <a:xfrm>
              <a:off x="4212664" y="1600200"/>
              <a:ext cx="4931336" cy="139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838200" y="2895600"/>
            <a:ext cx="2057400" cy="1371600"/>
            <a:chOff x="5181600" y="3581400"/>
            <a:chExt cx="3051112" cy="2146300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40364" r="66804" b="42998"/>
            <a:stretch/>
          </p:blipFill>
          <p:spPr bwMode="auto">
            <a:xfrm>
              <a:off x="5181600" y="3581400"/>
              <a:ext cx="3051112" cy="214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082" t="93774" r="67137" b="-107"/>
            <a:stretch/>
          </p:blipFill>
          <p:spPr bwMode="auto">
            <a:xfrm>
              <a:off x="5257800" y="4836584"/>
              <a:ext cx="2921000" cy="817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181600" y="4572000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343400" y="1295400"/>
            <a:ext cx="442176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alibri" pitchFamily="34" charset="0"/>
              </a:rPr>
              <a:t> Composite of 22 IPCC models exhibit a strong MOC associated with warm SST in the North Atlantic.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</a:p>
          <a:p>
            <a:pPr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During the first 8.5 years of the MOCHA-RAPID-WBTS array, a small, but statistically significant (at the 95% confidence limit) decline in the MOC volume transport was observed.</a:t>
            </a:r>
          </a:p>
          <a:p>
            <a:pPr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Decrease is due to the upper-ocean interior flow.  </a:t>
            </a:r>
          </a:p>
          <a:p>
            <a:pPr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This trend clearly highlights the importance of maintaining long-term, continuous, time series of observations to understand these questions.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00" y="2438400"/>
            <a:ext cx="1325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Transport (</a:t>
            </a:r>
            <a:r>
              <a:rPr lang="en-US" sz="1400" dirty="0" err="1" smtClean="0"/>
              <a:t>Sv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295400" y="4191000"/>
            <a:ext cx="149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(C)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" y="6488668"/>
            <a:ext cx="158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Wang et al, 2013;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17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7754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Science Accomplishments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9" name="Picture 8" descr="PNE_folt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410582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1000" y="1828800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 strong anomalous dipole of SST developed in the tropical Atlantic during the first half of 2009, peaking in April-May (top panel).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The ITCZ was displaced southward, resulting in extreme flooding in Northeast Brazil during April and May (middle panel).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Displacements of warm waters to the south coincide with a very weak Atlantic hurricane season.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6477000"/>
            <a:ext cx="1462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Foltz et al, 2000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18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7754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Science Accomplishments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219200"/>
            <a:ext cx="54102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Combined analysis of a suite of in situ, satellite, and numerical models outputs for South Atlantic MOC/MHT/</a:t>
            </a:r>
            <a:r>
              <a:rPr lang="en-US" dirty="0" err="1" smtClean="0"/>
              <a:t>Mov</a:t>
            </a:r>
            <a:r>
              <a:rPr lang="en-US" dirty="0" smtClean="0"/>
              <a:t> studies.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Identify and assess contributions from ocean interior and boundary currents and their temporal variations.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Significant seasonal cycles were identified from in situ observations, in which geostrophic and Ekman components are not in phase.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Before 2006 geostrophic controlled interannual variability.  After 2006, Ekman controlled this variability.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Assess if climate models reproduce observational results.</a:t>
            </a:r>
          </a:p>
        </p:txBody>
      </p:sp>
      <p:pic>
        <p:nvPicPr>
          <p:cNvPr id="10" name="Picture 9" descr="mht_alt_xbt_ax18_fu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3352800" cy="1295400"/>
          </a:xfrm>
          <a:prstGeom prst="rect">
            <a:avLst/>
          </a:prstGeom>
        </p:spPr>
      </p:pic>
      <p:pic>
        <p:nvPicPr>
          <p:cNvPr id="11" name="Picture 10" descr="moc_cicle_comp_35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3143722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6400800"/>
            <a:ext cx="2919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Dong et al, 2000; Dong et al, 2014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19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7754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Science Accomplishments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b="30434"/>
          <a:stretch>
            <a:fillRect/>
          </a:stretch>
        </p:blipFill>
        <p:spPr>
          <a:xfrm>
            <a:off x="228600" y="1219200"/>
            <a:ext cx="3429000" cy="446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1295400"/>
            <a:ext cx="3810000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Of the top ten extreme outbreak years during 1950-2010, seven years including the top three are identified with a strongly positive phase Trans-Niño (top figure)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The number of intense tornadoes in April - May is nearly doubled during the top ten positive Trans-Niño years compared to those during ten neutral years (top, intense outbreaks; bottom, normal tornado activity during neutral Trans-Nino years).</a:t>
            </a:r>
          </a:p>
          <a:p>
            <a:endParaRPr lang="en-US" sz="1600" dirty="0" smtClean="0"/>
          </a:p>
          <a:p>
            <a:r>
              <a:rPr lang="en-US" sz="1400" i="1" dirty="0" smtClean="0"/>
              <a:t>Trans-Niño represents the evolution of tropical Pacific sea surface temperatures (SSTs) during the onset or decay phase of the El Niño-Southern Oscillation. 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6474023"/>
            <a:ext cx="137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Lee et al, 2000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</a:t>
            </a:fld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52400"/>
            <a:ext cx="7534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PHOD Major Science Objectives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990600"/>
            <a:ext cx="850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Cambria"/>
                <a:cs typeface="Cambria"/>
              </a:rPr>
              <a:t> Assessment of the state of the ocean, with emphasis on the Atlantic Meridional Overturning Circulation and variability of key ocean currents;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mbria"/>
                <a:cs typeface="Cambria"/>
              </a:rPr>
              <a:t> Evaluation of processes that drive Tropical Atlantic climate variability;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mbria"/>
                <a:cs typeface="Cambria"/>
              </a:rPr>
              <a:t> Use of data and analysis to assess uncertainties of climate models and what cause them, with the goal to improve predictability;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mbria"/>
                <a:cs typeface="Cambria"/>
              </a:rPr>
              <a:t> Evaluation of the effect of the ocean on extreme weather events (tornados, hurricanes, droughts, etc); 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mbria"/>
                <a:cs typeface="Cambria"/>
              </a:rPr>
              <a:t> Evaluation and design ocean observing systems (OSE and OSSE); </a:t>
            </a:r>
          </a:p>
          <a:p>
            <a:pPr>
              <a:buFont typeface="Arial"/>
              <a:buChar char="•"/>
            </a:pPr>
            <a:endParaRPr lang="en-US" sz="2000" dirty="0" smtClean="0">
              <a:solidFill>
                <a:srgbClr val="FF0000"/>
              </a:solidFill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ambria"/>
                <a:cs typeface="Cambria"/>
              </a:rPr>
              <a:t> Assessment of the link between climate signals and changes in ecosystems; 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mbria"/>
                <a:cs typeface="Cambria"/>
              </a:rPr>
              <a:t> Development of new technology in support of climate, extreme weather, and ecosystem studies. 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20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5184"/>
            <a:ext cx="5406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Scientific Publications</a:t>
            </a:r>
          </a:p>
          <a:p>
            <a:endParaRPr lang="en-US" sz="2000" b="1" dirty="0" smtClean="0">
              <a:solidFill>
                <a:srgbClr val="FF0000"/>
              </a:solidFill>
              <a:latin typeface="Cambria"/>
              <a:cs typeface="Cambria"/>
            </a:endParaRPr>
          </a:p>
        </p:txBody>
      </p:sp>
      <p:graphicFrame>
        <p:nvGraphicFramePr>
          <p:cNvPr id="7" name="Chart 8"/>
          <p:cNvGraphicFramePr>
            <a:graphicFrameLocks/>
          </p:cNvGraphicFramePr>
          <p:nvPr/>
        </p:nvGraphicFramePr>
        <p:xfrm>
          <a:off x="609600" y="1371600"/>
          <a:ext cx="7543800" cy="317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9717" y="4876800"/>
            <a:ext cx="892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Increase of more than 100% in peer-reviewed scientific publications during the last ten years.  Total number of pubs by current scientists:  XYZ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21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" y="152400"/>
            <a:ext cx="797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Scientific and Operational Panels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8686800" cy="3170099"/>
          </a:xfrm>
          <a:prstGeom prst="rect">
            <a:avLst/>
          </a:prstGeom>
          <a:noFill/>
        </p:spPr>
        <p:txBody>
          <a:bodyPr wrap="square" numCol="2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Participation in 59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panels, including: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1" charset="0"/>
            </a:endParaRP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International </a:t>
            </a:r>
            <a:r>
              <a:rPr lang="en-US" sz="20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Clivar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panels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US </a:t>
            </a:r>
            <a:r>
              <a:rPr lang="en-US" sz="20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Clivar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panels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IAPSO panel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JCOMM </a:t>
            </a:r>
            <a:r>
              <a:rPr lang="en-US" sz="20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Obs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panels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Argo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Science Steering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Team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Argo Data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Management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XBT Science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Steering Team 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NASA Ocean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Surface Topography Science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Team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Editorial, Journal of Geophysical Research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South Atlantic MOC (SAMOC)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PIRATA Steering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Team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Repeat Hydrography Steering Team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NASA SPURS Steering Team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4572000"/>
            <a:ext cx="6801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Organization of Scientific Meetings: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2013 NASA SPURS Meeting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2011 and 2013 XBT Science Workshops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2010 PIRATA Steering Team and Tropical Atlantic Climate Experiment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2010 and 2011 SAMOC Meetings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22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" y="76200"/>
            <a:ext cx="7061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Retreats, Divisional Meetings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800" y="1371600"/>
            <a:ext cx="8763000" cy="4278094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2009 PHOD-SEFSC Meeting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June 1, 2009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Theme: Finding Opportunities for New Collaborative Research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1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2011 PHOD Retreat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February 15, 16, 2011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Theme: Integrating Observations for Multidisciplinary Research</a:t>
            </a:r>
          </a:p>
          <a:p>
            <a:pPr>
              <a:defRPr/>
            </a:pPr>
            <a:endParaRPr lang="en-US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1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2012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PHOD Retreat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February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29 and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 March 1, 2012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Theme: Synergy between Observations and Numerical Models for Weather, Climate, and Ecosystem Research</a:t>
            </a:r>
          </a:p>
          <a:p>
            <a:pPr>
              <a:defRPr/>
            </a:pPr>
            <a:endParaRPr lang="en-US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1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2014 AOML-SEFSC Meeting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May 2014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1" charset="0"/>
              </a:rPr>
              <a:t>Theme: Continued Collaborative Success: Now and in the Future.</a:t>
            </a:r>
          </a:p>
          <a:p>
            <a:pPr>
              <a:defRPr/>
            </a:pP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23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" y="152400"/>
            <a:ext cx="6999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Visitors, Scientific Exchanges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67799"/>
            <a:ext cx="4780074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Dr. Monika </a:t>
            </a:r>
            <a:r>
              <a:rPr lang="en-US" sz="1600" dirty="0" err="1" smtClean="0">
                <a:solidFill>
                  <a:srgbClr val="000000"/>
                </a:solidFill>
              </a:rPr>
              <a:t>Rhein</a:t>
            </a:r>
            <a:r>
              <a:rPr lang="en-US" sz="1600" dirty="0" smtClean="0">
                <a:solidFill>
                  <a:srgbClr val="000000"/>
                </a:solidFill>
              </a:rPr>
              <a:t>, U. Bremen, Germany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Edmo Campos, USP, Brazil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Sabrina Speich, U. Brest, France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Mauricio Mata, FURG, Brazil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</a:t>
            </a:r>
            <a:r>
              <a:rPr lang="en-US" sz="1600" dirty="0" err="1" smtClean="0">
                <a:solidFill>
                  <a:srgbClr val="000000"/>
                </a:solidFill>
              </a:rPr>
              <a:t>Rym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Msadek</a:t>
            </a:r>
            <a:r>
              <a:rPr lang="en-US" sz="1600" dirty="0" smtClean="0">
                <a:solidFill>
                  <a:srgbClr val="000000"/>
                </a:solidFill>
              </a:rPr>
              <a:t>, GFDL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Ricardo Matano, Oregon State University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Anne Thresher, CSIRO, Australia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Janet Sprintall, Scripps Inst. </a:t>
            </a:r>
            <a:r>
              <a:rPr lang="en-US" sz="1600" dirty="0" err="1" smtClean="0">
                <a:solidFill>
                  <a:srgbClr val="000000"/>
                </a:solidFill>
              </a:rPr>
              <a:t>Oceanogr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I-I Lin, U. Taiwan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Frank Muller-Karger, USF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</a:t>
            </a:r>
            <a:r>
              <a:rPr lang="en-US" sz="1600" dirty="0" err="1" smtClean="0">
                <a:solidFill>
                  <a:srgbClr val="000000"/>
                </a:solidFill>
              </a:rPr>
              <a:t>Xidong</a:t>
            </a:r>
            <a:r>
              <a:rPr lang="en-US" sz="1600" dirty="0" smtClean="0">
                <a:solidFill>
                  <a:srgbClr val="000000"/>
                </a:solidFill>
              </a:rPr>
              <a:t> Wang, Affiliation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Susan </a:t>
            </a:r>
            <a:r>
              <a:rPr lang="en-US" sz="1600" dirty="0" err="1" smtClean="0">
                <a:solidFill>
                  <a:srgbClr val="000000"/>
                </a:solidFill>
              </a:rPr>
              <a:t>Wijffjels</a:t>
            </a:r>
            <a:r>
              <a:rPr lang="en-US" sz="1600" dirty="0" smtClean="0">
                <a:solidFill>
                  <a:srgbClr val="000000"/>
                </a:solidFill>
              </a:rPr>
              <a:t>, CSIRO, Australia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Josh Willis, NASA/JPL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</a:t>
            </a:r>
            <a:r>
              <a:rPr lang="en-US" sz="1600" dirty="0" err="1" smtClean="0">
                <a:solidFill>
                  <a:srgbClr val="000000"/>
                </a:solidFill>
              </a:rPr>
              <a:t>Sybren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Drifjhout</a:t>
            </a:r>
            <a:r>
              <a:rPr lang="en-US" sz="1600" dirty="0" smtClean="0">
                <a:solidFill>
                  <a:srgbClr val="000000"/>
                </a:solidFill>
              </a:rPr>
              <a:t>, Netherlands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Lt. Cdr. Ariel </a:t>
            </a:r>
            <a:r>
              <a:rPr lang="en-US" sz="1600" dirty="0" err="1" smtClean="0">
                <a:solidFill>
                  <a:srgbClr val="000000"/>
                </a:solidFill>
              </a:rPr>
              <a:t>Troisi</a:t>
            </a:r>
            <a:r>
              <a:rPr lang="en-US" sz="1600" dirty="0" smtClean="0">
                <a:solidFill>
                  <a:srgbClr val="000000"/>
                </a:solidFill>
              </a:rPr>
              <a:t>, SHN, Argentina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Janice Trotte, Brazilian Ministry of Science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Ivan Perez Santos, U. Concepcion, Chile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Michael Roberts, University of Cape Town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Randy Watts, U. of Rhode Island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Dr. </a:t>
            </a:r>
            <a:r>
              <a:rPr lang="en-US" sz="1600" dirty="0" err="1" smtClean="0">
                <a:solidFill>
                  <a:srgbClr val="000000"/>
                </a:solidFill>
              </a:rPr>
              <a:t>Sybren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Drijfhout</a:t>
            </a:r>
            <a:r>
              <a:rPr lang="en-US" sz="1600" dirty="0" smtClean="0">
                <a:solidFill>
                  <a:srgbClr val="000000"/>
                </a:solidFill>
              </a:rPr>
              <a:t>, KNMI, Netherlands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ANAMAR, Dominican Republic Ministry of Science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……..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657600"/>
            <a:ext cx="2362200" cy="15958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86400" y="5334000"/>
            <a:ext cx="3657600" cy="64633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Lt. Cdr. </a:t>
            </a:r>
            <a:r>
              <a:rPr lang="en-US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Camila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Cariccio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(SHN, Brazil)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143000"/>
            <a:ext cx="2057400" cy="1588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81600" y="2743200"/>
            <a:ext cx="35814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Times New Roman" pitchFamily="-111" charset="0"/>
              </a:rPr>
              <a:t>Dillon </a:t>
            </a:r>
            <a:r>
              <a:rPr lang="en-US" sz="1600" b="1" dirty="0" err="1" smtClean="0">
                <a:latin typeface="Times New Roman" pitchFamily="-111" charset="0"/>
              </a:rPr>
              <a:t>Amaya</a:t>
            </a:r>
            <a:r>
              <a:rPr lang="en-US" sz="1600" b="1" dirty="0" smtClean="0">
                <a:latin typeface="Times New Roman" pitchFamily="-111" charset="0"/>
              </a:rPr>
              <a:t> (TAMU) and </a:t>
            </a:r>
            <a:r>
              <a:rPr lang="en-US" sz="1600" b="1" dirty="0">
                <a:latin typeface="Times New Roman" pitchFamily="-111" charset="0"/>
              </a:rPr>
              <a:t>Alexandra</a:t>
            </a:r>
            <a:r>
              <a:rPr lang="en-US" sz="1600" b="1" dirty="0" smtClean="0">
                <a:latin typeface="Times New Roman" pitchFamily="-111" charset="0"/>
              </a:rPr>
              <a:t> Ramos (UPR), 2013 summer interns.</a:t>
            </a:r>
            <a:endParaRPr lang="en-US" sz="1600" b="1" dirty="0">
              <a:latin typeface="Times New Roman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24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" y="54114"/>
            <a:ext cx="4161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Communications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7" name="Picture 4" descr="Web.pdf"/>
          <p:cNvPicPr>
            <a:picLocks noChangeAspect="1"/>
          </p:cNvPicPr>
          <p:nvPr/>
        </p:nvPicPr>
        <p:blipFill>
          <a:blip r:embed="rId3"/>
          <a:srcRect l="10588" t="6364" r="10588" b="48179"/>
          <a:stretch>
            <a:fillRect/>
          </a:stretch>
        </p:blipFill>
        <p:spPr bwMode="auto">
          <a:xfrm>
            <a:off x="419101" y="1354315"/>
            <a:ext cx="2324100" cy="2684285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9100" y="4413766"/>
            <a:ext cx="261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Comprehensive divisional</a:t>
            </a:r>
          </a:p>
          <a:p>
            <a:r>
              <a:rPr lang="en-US" b="1" dirty="0" smtClean="0"/>
              <a:t>web page: </a:t>
            </a:r>
            <a:r>
              <a:rPr lang="en-US" dirty="0" smtClean="0"/>
              <a:t>detailed and  updated description of each project, data and product distribution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2812" y="4413766"/>
            <a:ext cx="2343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Up-to-date PHOD </a:t>
            </a:r>
          </a:p>
          <a:p>
            <a:r>
              <a:rPr lang="en-US" b="1" dirty="0" smtClean="0"/>
              <a:t>Project report: </a:t>
            </a:r>
            <a:r>
              <a:rPr lang="en-US" dirty="0" smtClean="0"/>
              <a:t>Annual update of projects, including technological developments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2631281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/>
              <a:t> Videos (including YouTube) of main PHOD projects.</a:t>
            </a:r>
          </a:p>
          <a:p>
            <a:pPr>
              <a:buFont typeface="Arial"/>
              <a:buChar char="•"/>
            </a:pPr>
            <a:endParaRPr lang="en-US" b="1" dirty="0" smtClean="0"/>
          </a:p>
          <a:p>
            <a:pPr>
              <a:buFont typeface="Arial"/>
              <a:buChar char="•"/>
            </a:pPr>
            <a:endParaRPr lang="en-US" b="1" dirty="0" smtClean="0"/>
          </a:p>
          <a:p>
            <a:pPr>
              <a:buFont typeface="Arial"/>
              <a:buChar char="•"/>
            </a:pPr>
            <a:endParaRPr lang="en-US" b="1" dirty="0" smtClean="0"/>
          </a:p>
          <a:p>
            <a:pPr>
              <a:buFont typeface="Arial"/>
              <a:buChar char="•"/>
            </a:pPr>
            <a:endParaRPr lang="en-US" b="1" dirty="0" smtClean="0"/>
          </a:p>
          <a:p>
            <a:pPr>
              <a:buFont typeface="Arial"/>
              <a:buChar char="•"/>
            </a:pPr>
            <a:endParaRPr lang="en-US" b="1" dirty="0" smtClean="0"/>
          </a:p>
          <a:p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 Live video streaming and recording of PHOD seminars through </a:t>
            </a:r>
            <a:r>
              <a:rPr lang="en-US" b="1" dirty="0" err="1" smtClean="0"/>
              <a:t>Gotomeeting</a:t>
            </a:r>
            <a:r>
              <a:rPr lang="en-US" b="1" dirty="0" smtClean="0"/>
              <a:t>.</a:t>
            </a:r>
          </a:p>
        </p:txBody>
      </p:sp>
      <p:pic>
        <p:nvPicPr>
          <p:cNvPr id="11" name="Picture 10" descr="Cover_v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95400"/>
            <a:ext cx="2114550" cy="2743200"/>
          </a:xfrm>
          <a:prstGeom prst="rect">
            <a:avLst/>
          </a:prstGeom>
        </p:spPr>
      </p:pic>
      <p:pic>
        <p:nvPicPr>
          <p:cNvPr id="13" name="Picture 12" descr="Molly_argo_vide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683" y="1295400"/>
            <a:ext cx="2177517" cy="1217735"/>
          </a:xfrm>
          <a:prstGeom prst="rect">
            <a:avLst/>
          </a:prstGeom>
        </p:spPr>
      </p:pic>
      <p:pic>
        <p:nvPicPr>
          <p:cNvPr id="14" name="Picture 13" descr="Sang_ki_vide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733800"/>
            <a:ext cx="201168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25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866" y="130314"/>
            <a:ext cx="6413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PHOD Outreach Highlights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7" name="Picture 3" descr="IMG_065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429000"/>
            <a:ext cx="2400300" cy="1600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 descr="OpenHouse_v1.png"/>
          <p:cNvPicPr>
            <a:picLocks noChangeAspect="1"/>
          </p:cNvPicPr>
          <p:nvPr/>
        </p:nvPicPr>
        <p:blipFill>
          <a:blip r:embed="rId4"/>
          <a:srcRect l="7355" t="948" r="6128"/>
          <a:stretch>
            <a:fillRect/>
          </a:stretch>
        </p:blipFill>
        <p:spPr bwMode="auto">
          <a:xfrm rot="5400000">
            <a:off x="4029979" y="3056621"/>
            <a:ext cx="1546894" cy="22916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5257800"/>
            <a:ext cx="300605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-111" charset="0"/>
              </a:rPr>
              <a:t>University of Miami,</a:t>
            </a:r>
            <a:r>
              <a:rPr lang="en-US" b="1" dirty="0" smtClean="0">
                <a:latin typeface="Times New Roman" pitchFamily="-111" charset="0"/>
              </a:rPr>
              <a:t> Annual </a:t>
            </a:r>
          </a:p>
          <a:p>
            <a:pPr>
              <a:defRPr/>
            </a:pPr>
            <a:r>
              <a:rPr lang="en-US" b="1" dirty="0" smtClean="0">
                <a:latin typeface="Times New Roman" pitchFamily="-111" charset="0"/>
              </a:rPr>
              <a:t>undergraduate student visit</a:t>
            </a:r>
            <a:endParaRPr lang="en-US" b="1" dirty="0">
              <a:latin typeface="Times New Roman" pitchFamily="-111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5181600"/>
            <a:ext cx="2743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atin typeface="Times New Roman" pitchFamily="-111" charset="0"/>
              </a:rPr>
              <a:t>Annual AOML </a:t>
            </a:r>
            <a:r>
              <a:rPr lang="en-US" b="1" dirty="0">
                <a:latin typeface="Times New Roman" pitchFamily="-111" charset="0"/>
              </a:rPr>
              <a:t>Open </a:t>
            </a:r>
            <a:r>
              <a:rPr lang="en-US" b="1" dirty="0" smtClean="0">
                <a:latin typeface="Times New Roman" pitchFamily="-111" charset="0"/>
              </a:rPr>
              <a:t>House and high school student tours and presentations</a:t>
            </a:r>
            <a:endParaRPr lang="en-US" b="1" dirty="0">
              <a:latin typeface="Times New Roman" pitchFamily="-111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382000" y="5700643"/>
            <a:ext cx="57626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620614" y="3742586"/>
            <a:ext cx="1874838" cy="14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24600" y="5410200"/>
            <a:ext cx="2521544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Times New Roman" pitchFamily="-111" charset="0"/>
              </a:rPr>
              <a:t>Global Ocean Observation</a:t>
            </a:r>
          </a:p>
          <a:p>
            <a:pPr>
              <a:defRPr/>
            </a:pPr>
            <a:r>
              <a:rPr lang="en-US" sz="1600" b="1" dirty="0" smtClean="0">
                <a:latin typeface="Times New Roman" pitchFamily="-111" charset="0"/>
              </a:rPr>
              <a:t>Google display</a:t>
            </a:r>
            <a:endParaRPr lang="en-US" sz="1600" b="1" dirty="0">
              <a:latin typeface="Times New Roman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2971800"/>
            <a:ext cx="246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Adopt a drifter program</a:t>
            </a:r>
            <a:endParaRPr lang="en-US" b="1" dirty="0"/>
          </a:p>
        </p:txBody>
      </p:sp>
      <p:pic>
        <p:nvPicPr>
          <p:cNvPr id="18" name="Picture 17" descr="PHOD_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066800"/>
            <a:ext cx="2619375" cy="1752600"/>
          </a:xfrm>
          <a:prstGeom prst="rect">
            <a:avLst/>
          </a:prstGeom>
        </p:spPr>
      </p:pic>
      <p:pic>
        <p:nvPicPr>
          <p:cNvPr id="17" name="Picture 16" descr="SAS_v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219200"/>
            <a:ext cx="2519182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2895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U. Va. Semester At Sea</a:t>
            </a:r>
            <a:endParaRPr lang="en-US" b="1" dirty="0"/>
          </a:p>
        </p:txBody>
      </p:sp>
      <p:pic>
        <p:nvPicPr>
          <p:cNvPr id="20" name="Picture 19" descr="Teach_at_sea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1066800"/>
            <a:ext cx="1981200" cy="18125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05667" y="29718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Teachers at Sea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26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" y="152400"/>
            <a:ext cx="3698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Looking Ahead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14400"/>
            <a:ext cx="8763000" cy="471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+mj-lt"/>
              <a:buAutoNum type="arabicPeriod"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Continue </a:t>
            </a:r>
            <a:r>
              <a:rPr lang="en-US" sz="1600" dirty="0" smtClean="0">
                <a:latin typeface="Cambria"/>
                <a:cs typeface="Cambria"/>
              </a:rPr>
              <a:t>as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a premier science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group for designing,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 implementing, and maintaining sustained ocean observations (some with time series longer than 30 years)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for oceans and climate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 research</a:t>
            </a:r>
            <a:r>
              <a:rPr lang="en-US" sz="1600" dirty="0">
                <a:latin typeface="Cambria"/>
                <a:cs typeface="Cambria"/>
              </a:rPr>
              <a:t>;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+mj-lt"/>
              <a:buAutoNum type="arabicPeriod"/>
              <a:tabLst/>
              <a:defRPr/>
            </a:pPr>
            <a:r>
              <a:rPr lang="en-US" sz="1600" dirty="0" smtClean="0">
                <a:latin typeface="Cambria"/>
                <a:cs typeface="Cambria"/>
              </a:rPr>
              <a:t>Continue emphasis of </a:t>
            </a:r>
            <a:r>
              <a:rPr lang="en-US" sz="1600" dirty="0" err="1" smtClean="0">
                <a:latin typeface="Cambria"/>
                <a:cs typeface="Cambria"/>
              </a:rPr>
              <a:t>sy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nergy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 between observations (in situ 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and satellite), </a:t>
            </a:r>
            <a:r>
              <a:rPr lang="en-US" sz="1600" dirty="0" smtClean="0">
                <a:latin typeface="Cambria"/>
                <a:cs typeface="Cambria"/>
              </a:rPr>
              <a:t>numerical modeling, and theoretical studies;</a:t>
            </a:r>
          </a:p>
          <a:p>
            <a:pPr marL="342900" indent="-342900" defTabSz="914400">
              <a:lnSpc>
                <a:spcPct val="150000"/>
              </a:lnSpc>
              <a:buSzPct val="130000"/>
              <a:buFont typeface="+mj-lt"/>
              <a:buAutoNum type="arabicPeriod"/>
            </a:pPr>
            <a:r>
              <a:rPr lang="en-US" sz="1600" dirty="0" smtClean="0">
                <a:latin typeface="Cambria"/>
                <a:cs typeface="Cambria"/>
              </a:rPr>
              <a:t>Continue leading studies of Ocean Observing System Simulation Experiments (OSSE) geared towards improving tropical cyclone intensity forecasts and improving ocean observing networks for climate studies;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+mj-lt"/>
              <a:buAutoNum type="arabicPeriod"/>
              <a:tabLst/>
              <a:defRPr/>
            </a:pPr>
            <a:r>
              <a:rPr lang="en-US" sz="1600" dirty="0" smtClean="0">
                <a:latin typeface="Cambria"/>
                <a:cs typeface="Cambria"/>
              </a:rPr>
              <a:t>Continue work on 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cutting edge </a:t>
            </a:r>
            <a:r>
              <a:rPr lang="en-US" sz="1600" dirty="0" smtClean="0">
                <a:latin typeface="Cambria"/>
                <a:cs typeface="Cambria"/>
              </a:rPr>
              <a:t>scientific 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research to understand ocean-weather-climate system and </a:t>
            </a:r>
            <a:r>
              <a:rPr lang="en-US" sz="1600" dirty="0" smtClean="0">
                <a:latin typeface="Cambria"/>
                <a:cs typeface="Cambria"/>
              </a:rPr>
              <a:t>impacts;</a:t>
            </a:r>
            <a:endParaRPr kumimoji="0" lang="en-US" sz="16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+mj-lt"/>
              <a:buAutoNum type="arabicPeriod"/>
              <a:tabLst/>
              <a:defRPr/>
            </a:pPr>
            <a:r>
              <a:rPr lang="en-US" sz="1600" dirty="0" smtClean="0">
                <a:latin typeface="Cambria"/>
                <a:cs typeface="Cambria"/>
              </a:rPr>
              <a:t>Continue strengthening partnerships benefiting and leading to operations and applications;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+mj-lt"/>
              <a:buAutoNum type="arabicPeriod"/>
              <a:tabLst/>
              <a:defRPr/>
            </a:pP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Continue strong partnership with other AOML divisions in support of ecosystems and </a:t>
            </a:r>
            <a:r>
              <a:rPr lang="en-US" sz="1600" dirty="0" smtClean="0">
                <a:latin typeface="Cambria"/>
                <a:cs typeface="Cambria"/>
              </a:rPr>
              <a:t>hurricane studies; and</a:t>
            </a:r>
            <a:endParaRPr kumimoji="0" lang="en-US" sz="16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+mj-lt"/>
              <a:buAutoNum type="arabicPeriod"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/>
                <a:ea typeface="+mn-ea"/>
                <a:cs typeface="Cambria"/>
              </a:rPr>
              <a:t>Continue partnership and collaboration with </a:t>
            </a:r>
            <a:r>
              <a:rPr lang="en-US" sz="1600" dirty="0" smtClean="0">
                <a:latin typeface="Cambria"/>
                <a:cs typeface="Cambria"/>
              </a:rPr>
              <a:t>scientists from other NOAA LOs and national and international university and government laboratories.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11" name="Picture 10" descr="BlueOcean.jpg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600200" y="304800"/>
            <a:ext cx="651302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latin typeface="+mj-lt"/>
              </a:rPr>
              <a:t>Thank you very much</a:t>
            </a:r>
          </a:p>
          <a:p>
            <a:pPr algn="ctr"/>
            <a:endParaRPr lang="en-US" sz="4800" b="1" dirty="0" smtClean="0">
              <a:latin typeface="+mj-lt"/>
            </a:endParaRPr>
          </a:p>
          <a:p>
            <a:pPr algn="ctr"/>
            <a:r>
              <a:rPr lang="en-US" sz="4800" b="1" dirty="0" smtClean="0">
                <a:latin typeface="+mj-lt"/>
              </a:rPr>
              <a:t>Questions?</a:t>
            </a:r>
            <a:endParaRPr lang="en-US" sz="4800" b="1" dirty="0">
              <a:latin typeface="+mj-lt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43600"/>
            <a:ext cx="8153400" cy="9144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9" name="Picture 9" descr="Dept of Commerce Se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0" name="Picture 10" descr="NOA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382000" y="6048375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1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172200"/>
            <a:ext cx="3733800" cy="47625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lt"/>
              </a:rPr>
              <a:t>AOML Program Review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3810000"/>
            <a:ext cx="8915400" cy="2057400"/>
            <a:chOff x="0" y="3810000"/>
            <a:chExt cx="8915400" cy="2057400"/>
          </a:xfrm>
        </p:grpSpPr>
        <p:pic>
          <p:nvPicPr>
            <p:cNvPr id="15" name="Picture 14" descr="PHOD_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86200"/>
              <a:ext cx="1638300" cy="1228725"/>
            </a:xfrm>
            <a:prstGeom prst="rect">
              <a:avLst/>
            </a:prstGeom>
          </p:spPr>
        </p:pic>
        <p:pic>
          <p:nvPicPr>
            <p:cNvPr id="16" name="Picture 15" descr="PHOD_4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8400" y="3810000"/>
              <a:ext cx="1212850" cy="1682750"/>
            </a:xfrm>
            <a:prstGeom prst="rect">
              <a:avLst/>
            </a:prstGeom>
          </p:spPr>
        </p:pic>
        <p:pic>
          <p:nvPicPr>
            <p:cNvPr id="17" name="Picture 16" descr="PHOD_1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4400" y="4800600"/>
              <a:ext cx="1621536" cy="1066800"/>
            </a:xfrm>
            <a:prstGeom prst="rect">
              <a:avLst/>
            </a:prstGeom>
          </p:spPr>
        </p:pic>
        <p:pic>
          <p:nvPicPr>
            <p:cNvPr id="18" name="Picture 17" descr="PHOD_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0800" y="3886200"/>
              <a:ext cx="2608385" cy="1130300"/>
            </a:xfrm>
            <a:prstGeom prst="rect">
              <a:avLst/>
            </a:prstGeom>
          </p:spPr>
        </p:pic>
        <p:pic>
          <p:nvPicPr>
            <p:cNvPr id="19" name="Picture 18" descr="PHOD_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67600" y="4724400"/>
              <a:ext cx="1447800" cy="1082954"/>
            </a:xfrm>
            <a:prstGeom prst="rect">
              <a:avLst/>
            </a:prstGeom>
          </p:spPr>
        </p:pic>
        <p:pic>
          <p:nvPicPr>
            <p:cNvPr id="20" name="Picture 19" descr="PHOD_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3000" y="4648200"/>
              <a:ext cx="1632364" cy="1092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3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600" y="228600"/>
            <a:ext cx="6111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Main Scientific Questions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1257300"/>
            <a:ext cx="8229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 What drives the variability of key ocean currents; how do numerical models reproduce their observed variability; and what are the main links to large scale/long period changes ?</a:t>
            </a:r>
          </a:p>
          <a:p>
            <a:pPr>
              <a:buFont typeface="Arial"/>
              <a:buChar char="•"/>
            </a:pPr>
            <a:endParaRPr lang="en-US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 What is the spatial and temporal variability of the Atlantic Meridional Overturning Circulation and what are the process driving it ? </a:t>
            </a:r>
          </a:p>
          <a:p>
            <a:pPr>
              <a:buFont typeface="Arial"/>
              <a:buChar char="•"/>
            </a:pPr>
            <a:endParaRPr lang="en-US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 What is the role of the ocean in driving extreme weather events and climate ?</a:t>
            </a:r>
          </a:p>
          <a:p>
            <a:pPr>
              <a:buFont typeface="Arial"/>
              <a:buChar char="•"/>
            </a:pPr>
            <a:endParaRPr lang="en-US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 How are climate models reproducing the state of the ocean ?</a:t>
            </a:r>
          </a:p>
          <a:p>
            <a:endParaRPr lang="en-US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 What are the optimal ocean observing systems and strategies that will improve ocean state estimates and forecasts for a broad range of applications ?</a:t>
            </a:r>
          </a:p>
          <a:p>
            <a:pPr>
              <a:buFont typeface="Arial"/>
              <a:buChar char="•"/>
            </a:pPr>
            <a:endParaRPr lang="en-US" dirty="0" smtClean="0">
              <a:latin typeface="Cambria"/>
              <a:cs typeface="Cambri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 How are physical oceanography parameters linked to ecosystem variability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600" y="228600"/>
            <a:ext cx="7003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PHOD and NOAA’s Objectives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610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258888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828800" indent="-2841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ü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286000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743200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3200400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657600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4114800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b="1" dirty="0" smtClean="0">
                <a:latin typeface="Cambria"/>
                <a:cs typeface="Cambria"/>
              </a:rPr>
              <a:t>Climate Adaptation and Mitigation: </a:t>
            </a:r>
          </a:p>
          <a:p>
            <a:pPr lvl="1"/>
            <a:r>
              <a:rPr lang="en-US" i="1" dirty="0">
                <a:latin typeface="Cambria"/>
                <a:cs typeface="Cambria"/>
              </a:rPr>
              <a:t>What is the state of the </a:t>
            </a:r>
            <a:r>
              <a:rPr lang="en-US" i="1" dirty="0" smtClean="0">
                <a:latin typeface="Cambria"/>
                <a:cs typeface="Cambria"/>
              </a:rPr>
              <a:t>climate and </a:t>
            </a:r>
            <a:r>
              <a:rPr lang="en-US" i="1" dirty="0">
                <a:latin typeface="Cambria"/>
                <a:cs typeface="Cambria"/>
              </a:rPr>
              <a:t>how is it evolving?</a:t>
            </a:r>
          </a:p>
          <a:p>
            <a:pPr lvl="1"/>
            <a:r>
              <a:rPr lang="en-US" i="1" dirty="0" smtClean="0">
                <a:latin typeface="Cambria"/>
                <a:cs typeface="Cambria"/>
              </a:rPr>
              <a:t>What </a:t>
            </a:r>
            <a:r>
              <a:rPr lang="en-US" i="1" dirty="0">
                <a:latin typeface="Cambria"/>
                <a:cs typeface="Cambria"/>
              </a:rPr>
              <a:t>causes climate variability and change on global to regional scales</a:t>
            </a:r>
            <a:r>
              <a:rPr lang="en-US" i="1" dirty="0" smtClean="0">
                <a:latin typeface="Cambria"/>
                <a:cs typeface="Cambria"/>
              </a:rPr>
              <a:t>?</a:t>
            </a:r>
          </a:p>
          <a:p>
            <a:pPr lvl="1"/>
            <a:r>
              <a:rPr lang="en-US" i="1" dirty="0">
                <a:latin typeface="Cambria"/>
                <a:cs typeface="Cambria"/>
              </a:rPr>
              <a:t>What improvements in global and regional climate predictions are possible</a:t>
            </a:r>
            <a:r>
              <a:rPr lang="en-US" i="1" dirty="0" smtClean="0">
                <a:latin typeface="Cambria"/>
                <a:cs typeface="Cambria"/>
              </a:rPr>
              <a:t>?</a:t>
            </a:r>
          </a:p>
          <a:p>
            <a:r>
              <a:rPr lang="en-US" b="1" dirty="0" smtClean="0">
                <a:latin typeface="Cambria"/>
                <a:cs typeface="Cambria"/>
              </a:rPr>
              <a:t>Weather-Ready Nation: </a:t>
            </a:r>
          </a:p>
          <a:p>
            <a:pPr lvl="1"/>
            <a:r>
              <a:rPr lang="en-US" i="1" dirty="0">
                <a:latin typeface="Cambria"/>
                <a:cs typeface="Cambria"/>
              </a:rPr>
              <a:t>How does climate affect seasonal weather and extreme weather events?</a:t>
            </a:r>
          </a:p>
          <a:p>
            <a:r>
              <a:rPr lang="en-US" b="1" dirty="0" smtClean="0">
                <a:latin typeface="Cambria"/>
                <a:cs typeface="Cambria"/>
              </a:rPr>
              <a:t>Cross-Cuts: Observing, Modeling, and Engaging.</a:t>
            </a:r>
          </a:p>
          <a:p>
            <a:pPr lvl="1"/>
            <a:r>
              <a:rPr lang="en-US" i="1" dirty="0" smtClean="0">
                <a:latin typeface="Cambria"/>
                <a:cs typeface="Cambria"/>
              </a:rPr>
              <a:t>What </a:t>
            </a:r>
            <a:r>
              <a:rPr lang="en-US" i="1" dirty="0">
                <a:latin typeface="Cambria"/>
                <a:cs typeface="Cambria"/>
              </a:rPr>
              <a:t>is the best observing system to meet NOAA’s mission</a:t>
            </a:r>
            <a:r>
              <a:rPr lang="en-US" i="1" dirty="0" smtClean="0">
                <a:latin typeface="Cambria"/>
                <a:cs typeface="Cambria"/>
              </a:rPr>
              <a:t>?</a:t>
            </a:r>
          </a:p>
          <a:p>
            <a:pPr lvl="1"/>
            <a:r>
              <a:rPr lang="en-US" i="1" dirty="0">
                <a:latin typeface="Cambria"/>
                <a:cs typeface="Cambria"/>
              </a:rPr>
              <a:t>How can emerging technologies improve ecosystem-based management</a:t>
            </a:r>
            <a:r>
              <a:rPr lang="en-US" i="1" dirty="0" smtClean="0">
                <a:latin typeface="Cambria"/>
                <a:cs typeface="Cambria"/>
              </a:rPr>
              <a:t>?</a:t>
            </a:r>
          </a:p>
          <a:p>
            <a:endParaRPr lang="en-US" i="1" dirty="0" smtClean="0">
              <a:latin typeface="Cambria"/>
              <a:cs typeface="Cambria"/>
            </a:endParaRPr>
          </a:p>
          <a:p>
            <a:endParaRPr lang="en-US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5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52400"/>
            <a:ext cx="3373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PHOD Budget</a:t>
            </a:r>
            <a:endParaRPr lang="en-US" sz="4000" b="1" dirty="0">
              <a:latin typeface="Cambria"/>
              <a:cs typeface="Cambri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76200" y="1143000"/>
            <a:ext cx="9220200" cy="4544675"/>
            <a:chOff x="292100" y="948154"/>
            <a:chExt cx="9220200" cy="4544675"/>
          </a:xfrm>
        </p:grpSpPr>
        <p:graphicFrame>
          <p:nvGraphicFramePr>
            <p:cNvPr id="8" name="Object 2"/>
            <p:cNvGraphicFramePr>
              <a:graphicFrameLocks noChangeAspect="1"/>
            </p:cNvGraphicFramePr>
            <p:nvPr/>
          </p:nvGraphicFramePr>
          <p:xfrm>
            <a:off x="355600" y="1118340"/>
            <a:ext cx="6337300" cy="4367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5516563" y="1905000"/>
              <a:ext cx="338137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 pitchFamily="-111" charset="0"/>
                </a:rPr>
                <a:t>*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4889500" y="1482587"/>
              <a:ext cx="228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Times New Roman" pitchFamily="-111" charset="0"/>
                </a:rPr>
                <a:t>#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7825" y="2014954"/>
              <a:ext cx="350447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Divisional budget:  approximately $8.3M</a:t>
              </a:r>
            </a:p>
            <a:p>
              <a:endParaRPr lang="en-US" sz="2000" b="1" dirty="0" smtClean="0"/>
            </a:p>
            <a:p>
              <a:r>
                <a:rPr lang="en-US" sz="2000" b="1" dirty="0" smtClean="0"/>
                <a:t>  Base: $3.6M</a:t>
              </a:r>
            </a:p>
            <a:p>
              <a:r>
                <a:rPr lang="en-US" sz="2000" b="1" dirty="0" smtClean="0"/>
                <a:t>  Proposals: $4.7M</a:t>
              </a:r>
            </a:p>
            <a:p>
              <a:endParaRPr lang="en-US" sz="2000" b="1" dirty="0" smtClean="0"/>
            </a:p>
            <a:p>
              <a:r>
                <a:rPr lang="en-US" sz="2000" b="1" dirty="0" smtClean="0"/>
                <a:t>Increased proposal 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funding by 50% ($3M) since 2000</a:t>
              </a:r>
            </a:p>
            <a:p>
              <a:endParaRPr lang="en-US" sz="2000" b="1" dirty="0" smtClean="0"/>
            </a:p>
            <a:p>
              <a:r>
                <a:rPr lang="en-US" sz="2000" b="1" dirty="0" smtClean="0"/>
                <a:t>Number of proposals: 34</a:t>
              </a:r>
              <a:endParaRPr lang="en-US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42256" y="1419880"/>
              <a:ext cx="2005677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11" charset="0"/>
                </a:rPr>
                <a:t>#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11" charset="0"/>
                </a:rPr>
                <a:t>= </a:t>
              </a:r>
              <a:r>
                <a:rPr lang="en-U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11" charset="0"/>
                </a:rPr>
                <a:t>Deepwater 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11" charset="0"/>
                </a:rPr>
                <a:t>Horizon</a:t>
              </a:r>
            </a:p>
            <a:p>
              <a:pPr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11" charset="0"/>
                </a:rPr>
                <a:t>*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11" charset="0"/>
                </a:rPr>
                <a:t>= </a:t>
              </a:r>
              <a:r>
                <a:rPr lang="en-U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11" charset="0"/>
                </a:rPr>
                <a:t>Sandy Supplemental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2100" y="948154"/>
              <a:ext cx="916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$*1000</a:t>
              </a:r>
              <a:endParaRPr 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19400" y="57150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FY</a:t>
            </a:r>
            <a:endParaRPr lang="en-US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4266406" y="1143000"/>
            <a:ext cx="1143794" cy="381000"/>
            <a:chOff x="4266406" y="1143000"/>
            <a:chExt cx="1143794" cy="3810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267200" y="1371600"/>
              <a:ext cx="1143000" cy="1588"/>
            </a:xfrm>
            <a:prstGeom prst="straightConnector1">
              <a:avLst/>
            </a:prstGeom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4076700" y="1332706"/>
              <a:ext cx="3810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343400" y="838200"/>
            <a:ext cx="290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Includes CIMAS proposals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562600" y="3276600"/>
            <a:ext cx="1524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62600" y="3581400"/>
            <a:ext cx="152400" cy="1524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6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600" y="228600"/>
            <a:ext cx="4101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PHOD Personnel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rcRect t="2042"/>
          <a:stretch>
            <a:fillRect/>
          </a:stretch>
        </p:blipFill>
        <p:spPr bwMode="auto">
          <a:xfrm>
            <a:off x="2819400" y="3886200"/>
            <a:ext cx="350046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1168400"/>
          <a:ext cx="8610601" cy="22387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9200"/>
                <a:gridCol w="1183263"/>
                <a:gridCol w="1559937"/>
                <a:gridCol w="1841781"/>
                <a:gridCol w="1663419"/>
                <a:gridCol w="1143001"/>
              </a:tblGrid>
              <a:tr h="965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Research</a:t>
                      </a:r>
                    </a:p>
                    <a:p>
                      <a:pPr algn="ctr"/>
                      <a:r>
                        <a:rPr lang="en-US" sz="1600" dirty="0" smtClean="0"/>
                        <a:t>Scientists</a:t>
                      </a:r>
                      <a:endParaRPr lang="en-US" sz="16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Research and Operation Support</a:t>
                      </a:r>
                      <a:endParaRPr lang="en-US" sz="16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Instrumentation</a:t>
                      </a:r>
                      <a:endParaRPr lang="en-US" sz="16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Administrative</a:t>
                      </a:r>
                      <a:endParaRPr lang="en-US" sz="16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4245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Feds</a:t>
                      </a:r>
                      <a:endParaRPr lang="en-US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5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b="1" dirty="0"/>
                    </a:p>
                  </a:txBody>
                  <a:tcPr/>
                </a:tc>
              </a:tr>
              <a:tr h="4245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CIMAS</a:t>
                      </a:r>
                      <a:endParaRPr lang="en-US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8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26</a:t>
                      </a:r>
                      <a:endParaRPr lang="en-US" sz="1800" b="1" dirty="0"/>
                    </a:p>
                  </a:txBody>
                  <a:tcPr/>
                </a:tc>
              </a:tr>
              <a:tr h="424514">
                <a:tc>
                  <a:txBody>
                    <a:bodyPr/>
                    <a:lstStyle/>
                    <a:p>
                      <a:r>
                        <a:rPr lang="en-US" sz="1800" b="1" i="0" dirty="0" smtClean="0"/>
                        <a:t>Total</a:t>
                      </a:r>
                      <a:endParaRPr lang="en-US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17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45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7071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Observational Projects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6920" y="906263"/>
            <a:ext cx="143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XBT Network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747" y="1064756"/>
            <a:ext cx="2307190" cy="271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rgo_v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962400"/>
            <a:ext cx="3019198" cy="2199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1600" y="3810000"/>
            <a:ext cx="150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Argo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1275595"/>
            <a:ext cx="56769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Approx 8,000 deployments per year along 15 fixed repeat transects, within </a:t>
            </a:r>
            <a:r>
              <a:rPr lang="en-US" sz="1600" dirty="0" smtClean="0">
                <a:solidFill>
                  <a:srgbClr val="000000"/>
                </a:solidFill>
              </a:rPr>
              <a:t>an international effort of 10 countries, since 1983.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Sustained observations of Meridional Overturning Circulation and variability of major surface and near surface currents.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First time series of MHT and heat fluxes in the Atlantic Ocean.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4267200"/>
            <a:ext cx="5651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US Data Assembly Center 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Coordinate </a:t>
            </a:r>
            <a:r>
              <a:rPr lang="en-US" sz="1600" dirty="0" smtClean="0">
                <a:solidFill>
                  <a:srgbClr val="000000"/>
                </a:solidFill>
              </a:rPr>
              <a:t>deployment of approximately 100 Argo floats per year in the Atlantic Ocean, within an international effort of 30 countries, since 2000.</a:t>
            </a:r>
            <a:r>
              <a:rPr lang="en-US" sz="1600" dirty="0" smtClean="0"/>
              <a:t> US Data Assembly Center.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Assessment of global heat content and upper ocean dynamics.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8</a:t>
            </a:fld>
            <a:endParaRPr lang="en-US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600" y="72747"/>
            <a:ext cx="7071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Observational Projects</a:t>
            </a:r>
            <a:endParaRPr lang="en-US" sz="4000" b="1" dirty="0">
              <a:latin typeface="Cambria"/>
              <a:cs typeface="Cambria"/>
            </a:endParaRPr>
          </a:p>
        </p:txBody>
      </p:sp>
      <p:pic>
        <p:nvPicPr>
          <p:cNvPr id="21" name="Picture 20" descr="drifters_v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199003"/>
            <a:ext cx="3116626" cy="16965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29200" y="914400"/>
            <a:ext cx="235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Global Drifter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6400" y="33528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PIRATA Array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57600" y="1219200"/>
            <a:ext cx="5275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Maintenance of approximately 1200 drifter array, and coordination of around 1100 annual deployments, since 2005.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Comprehensive understanding of global ocean circulation and variability.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Improved understanding of ocean basin response to ENSO events.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37338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Partnership with PMEL, Brazil, France to maintain 18 moorings in the tropical Atlantic Ocean, since 2006; Annual hydrographic cruises during maintenance of three PIRATA Northeast Extension moorings.</a:t>
            </a:r>
          </a:p>
          <a:p>
            <a:pPr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Understanding tropical Atlantic climate variability.</a:t>
            </a:r>
          </a:p>
          <a:p>
            <a:pPr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Link of spatial and temporal variability of zonal current system with two climate modes of variability.</a:t>
            </a:r>
          </a:p>
        </p:txBody>
      </p:sp>
      <p:pic>
        <p:nvPicPr>
          <p:cNvPr id="26" name="Picture 25" descr="pirata_arr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962400"/>
            <a:ext cx="3135003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AOML Program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D630D-598A-2A49-9033-BFA2AE0D02D8}" type="slidenum">
              <a:rPr lang="en-US">
                <a:latin typeface="+mj-lt"/>
              </a:rPr>
              <a:pPr/>
              <a:t>9</a:t>
            </a:fld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00" y="0"/>
            <a:ext cx="7071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mbria"/>
                <a:cs typeface="Cambria"/>
              </a:rPr>
              <a:t>Major Observational Projects</a:t>
            </a:r>
            <a:endParaRPr lang="en-US" sz="4000" b="1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990600"/>
            <a:ext cx="32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Western Boundary Currents</a:t>
            </a:r>
          </a:p>
        </p:txBody>
      </p:sp>
      <p:pic>
        <p:nvPicPr>
          <p:cNvPr id="16" name="Picture 15" descr="DWBTS2_v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3048000" cy="228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1" y="1409700"/>
            <a:ext cx="54102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Partner in RAPID-MOCHA-WBTS array, since 2004; Sustained observations of Florida Current since 1982.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Monitoring upper and deep limbs of the MOC near the western boundary.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Longest open ocean time series of transport of GS/DWBC system</a:t>
            </a:r>
          </a:p>
          <a:p>
            <a:pPr>
              <a:buFont typeface="Arial"/>
              <a:buChar char="•"/>
            </a:pPr>
            <a:endParaRPr lang="en-US" sz="1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886200" y="3962400"/>
            <a:ext cx="502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Maintenance of 4 moorings, of a larger array along 35°S, since 2009.  Building towards a larger array with international partners.</a:t>
            </a:r>
          </a:p>
          <a:p>
            <a:pPr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Sustained observations of the water column in the SW Atlantic Ocean to understand the contribution of the SA to the MOC.</a:t>
            </a:r>
          </a:p>
          <a:p>
            <a:pPr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DWBC variability in the South Atlantic.</a:t>
            </a:r>
          </a:p>
          <a:p>
            <a:pPr>
              <a:buFont typeface="Arial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3505200"/>
            <a:ext cx="3215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Southwestern Atlantic MOC</a:t>
            </a:r>
          </a:p>
          <a:p>
            <a:endParaRPr lang="en-US" dirty="0"/>
          </a:p>
        </p:txBody>
      </p:sp>
      <p:pic>
        <p:nvPicPr>
          <p:cNvPr id="12" name="Picture 11" descr="SAMBA_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267200"/>
            <a:ext cx="362665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K4nqtrpMJHznzW6iQWuGbY"/>
</p:tagLst>
</file>

<file path=ppt/theme/theme1.xml><?xml version="1.0" encoding="utf-8"?>
<a:theme xmlns:a="http://schemas.openxmlformats.org/drawingml/2006/main" name="HRD_Review_2013 (1)(1)">
  <a:themeElements>
    <a:clrScheme name="Office Them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HRD_Review_2013 (1)(1).potx</Template>
  <TotalTime>2989</TotalTime>
  <Words>2459</Words>
  <Application>Microsoft Macintosh PowerPoint</Application>
  <PresentationFormat>On-screen Show (4:3)</PresentationFormat>
  <Paragraphs>424</Paragraphs>
  <Slides>27</Slides>
  <Notes>26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HRD_Review_2013 (1)(1)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Manager/>
  <Company>U.S. Dept. of Commerce NOAA/AOML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Gustavo Goni</dc:creator>
  <cp:keywords/>
  <dc:description/>
  <cp:lastModifiedBy>Gustavo Goni</cp:lastModifiedBy>
  <cp:revision>88</cp:revision>
  <cp:lastPrinted>2014-03-12T17:59:31Z</cp:lastPrinted>
  <dcterms:created xsi:type="dcterms:W3CDTF">2014-03-12T21:41:16Z</dcterms:created>
  <dcterms:modified xsi:type="dcterms:W3CDTF">2014-03-12T21:41:48Z</dcterms:modified>
  <cp:category/>
</cp:coreProperties>
</file>