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Default Extension="png" ContentType="image/png"/>
  <Override PartName="/ppt/slideLayouts/slideLayout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664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4" Type="http://schemas.openxmlformats.org/officeDocument/2006/relationships/slide" Target="slides/slide3.xml"/><Relationship Id="rId10" Type="http://schemas.openxmlformats.org/officeDocument/2006/relationships/tableStyles" Target="tableStyles.xml"/><Relationship Id="rId5" Type="http://schemas.openxmlformats.org/officeDocument/2006/relationships/slide" Target="slides/slide4.xml"/><Relationship Id="rId7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9" Type="http://schemas.openxmlformats.org/officeDocument/2006/relationships/theme" Target="theme/theme1.xml"/><Relationship Id="rId3" Type="http://schemas.openxmlformats.org/officeDocument/2006/relationships/slide" Target="slides/slide2.xml"/><Relationship Id="rId6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jpeg"/><Relationship Id="rId6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5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16815" y="0"/>
            <a:ext cx="3864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Ocean Observing System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4224278"/>
            <a:ext cx="8305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b="1" dirty="0" smtClean="0"/>
              <a:t> Extreme </a:t>
            </a:r>
            <a:r>
              <a:rPr lang="en-US" sz="2000" b="1" dirty="0" smtClean="0"/>
              <a:t>Weather </a:t>
            </a:r>
            <a:r>
              <a:rPr lang="en-US" sz="2000" b="1" dirty="0" smtClean="0"/>
              <a:t>Events, </a:t>
            </a:r>
            <a:r>
              <a:rPr lang="en-US" sz="2000" dirty="0" smtClean="0"/>
              <a:t>through ocean and atmospheric </a:t>
            </a:r>
            <a:r>
              <a:rPr lang="en-US" sz="2000" dirty="0" smtClean="0"/>
              <a:t>observations carried out in the tropical Atlantic;</a:t>
            </a:r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sz="2000" b="1" dirty="0" smtClean="0"/>
              <a:t> Ecosystem </a:t>
            </a:r>
            <a:r>
              <a:rPr lang="en-US" sz="2000" b="1" dirty="0" smtClean="0"/>
              <a:t>Studies, </a:t>
            </a:r>
            <a:r>
              <a:rPr lang="en-US" sz="2000" dirty="0" smtClean="0"/>
              <a:t>through cruises carried out regularly in the Florida Bay, West Florida Shelf, and Caribbean Sea;</a:t>
            </a:r>
          </a:p>
          <a:p>
            <a:pPr>
              <a:buFont typeface="Arial"/>
              <a:buChar char="•"/>
            </a:pPr>
            <a:r>
              <a:rPr lang="en-US" sz="2000" b="1" dirty="0" smtClean="0"/>
              <a:t> Tropical Cyclone </a:t>
            </a:r>
            <a:r>
              <a:rPr lang="en-US" sz="2000" b="1" dirty="0" smtClean="0"/>
              <a:t>Intensification</a:t>
            </a:r>
            <a:r>
              <a:rPr lang="en-US" sz="2000" dirty="0" smtClean="0"/>
              <a:t>, through a combination of observations, analysis, and modeling efforts.</a:t>
            </a:r>
            <a:endParaRPr lang="en-US" sz="2000" b="1" dirty="0" smtClean="0"/>
          </a:p>
          <a:p>
            <a:pPr>
              <a:buFont typeface="Arial"/>
              <a:buChar char="•"/>
            </a:pPr>
            <a:r>
              <a:rPr lang="en-US" sz="2000" b="1" dirty="0" smtClean="0"/>
              <a:t> Marine Weather Forecast</a:t>
            </a:r>
            <a:r>
              <a:rPr lang="en-US" sz="2000" dirty="0" smtClean="0"/>
              <a:t>, AOML contributes to NWS with all marine weather observations/reports obtained from cargo ships.</a:t>
            </a:r>
          </a:p>
          <a:p>
            <a:pPr>
              <a:buFont typeface="Arial"/>
              <a:buChar char="•"/>
            </a:pPr>
            <a:endParaRPr lang="en-US" sz="2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2272" y="5943600"/>
            <a:ext cx="795528" cy="795528"/>
          </a:xfrm>
          <a:prstGeom prst="rect">
            <a:avLst/>
          </a:prstGeom>
        </p:spPr>
      </p:pic>
      <p:pic>
        <p:nvPicPr>
          <p:cNvPr id="7" name="Picture 6" descr="goos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68890" y="537621"/>
            <a:ext cx="6203510" cy="36533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28600"/>
            <a:ext cx="5795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Ocean</a:t>
            </a:r>
            <a:r>
              <a:rPr lang="en-US" sz="2800" b="1" dirty="0" smtClean="0">
                <a:solidFill>
                  <a:srgbClr val="000000"/>
                </a:solidFill>
              </a:rPr>
              <a:t> and Atmospheric Observations</a:t>
            </a:r>
            <a:endParaRPr lang="en-US" sz="2800" b="1" dirty="0">
              <a:solidFill>
                <a:srgbClr val="000000"/>
              </a:solidFill>
            </a:endParaRPr>
          </a:p>
        </p:txBody>
      </p:sp>
      <p:pic>
        <p:nvPicPr>
          <p:cNvPr id="4" name="Picture 2538"/>
          <p:cNvPicPr>
            <a:picLocks noChangeAspect="1" noChangeArrowheads="1"/>
          </p:cNvPicPr>
          <p:nvPr/>
        </p:nvPicPr>
        <p:blipFill>
          <a:blip r:embed="rId2"/>
          <a:srcRect l="19797" r="14847"/>
          <a:stretch>
            <a:fillRect/>
          </a:stretch>
        </p:blipFill>
        <p:spPr bwMode="auto">
          <a:xfrm>
            <a:off x="685800" y="1219199"/>
            <a:ext cx="1884840" cy="236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prototype_bottom.jpg"/>
          <p:cNvPicPr>
            <a:picLocks noChangeAspect="1"/>
          </p:cNvPicPr>
          <p:nvPr/>
        </p:nvPicPr>
        <p:blipFill>
          <a:blip r:embed="rId3"/>
          <a:srcRect l="12000"/>
          <a:stretch>
            <a:fillRect/>
          </a:stretch>
        </p:blipFill>
        <p:spPr bwMode="auto">
          <a:xfrm>
            <a:off x="685800" y="3962400"/>
            <a:ext cx="1676400" cy="2541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F:\PICS\AX07 CP Achiever Sept 2005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4038600"/>
            <a:ext cx="1752796" cy="2451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3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1219200"/>
            <a:ext cx="40624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rcRect t="6890"/>
          <a:stretch>
            <a:fillRect/>
          </a:stretch>
        </p:blipFill>
        <p:spPr>
          <a:xfrm>
            <a:off x="4724400" y="3992874"/>
            <a:ext cx="3060700" cy="24714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4200" y="1066800"/>
            <a:ext cx="1715845" cy="2514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2272" y="5943600"/>
            <a:ext cx="795528" cy="795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0"/>
            <a:ext cx="5697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Oceans, Atmosphere, and Hurricanes</a:t>
            </a:r>
            <a:endParaRPr lang="en-US" sz="2800" b="1" dirty="0">
              <a:solidFill>
                <a:srgbClr val="000000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04800" y="889000"/>
            <a:ext cx="8153400" cy="2997200"/>
            <a:chOff x="304800" y="914400"/>
            <a:chExt cx="8153400" cy="2997200"/>
          </a:xfrm>
        </p:grpSpPr>
        <p:pic>
          <p:nvPicPr>
            <p:cNvPr id="7" name="Picture 4" descr="genesis.jpg"/>
            <p:cNvPicPr>
              <a:picLocks noChangeAspect="1"/>
            </p:cNvPicPr>
            <p:nvPr/>
          </p:nvPicPr>
          <p:blipFill>
            <a:blip r:embed="rId2"/>
            <a:srcRect t="2809" b="54848"/>
            <a:stretch>
              <a:fillRect/>
            </a:stretch>
          </p:blipFill>
          <p:spPr bwMode="auto">
            <a:xfrm>
              <a:off x="4191000" y="914400"/>
              <a:ext cx="3683000" cy="1573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 descr="genesis.jpg"/>
            <p:cNvPicPr>
              <a:picLocks noChangeAspect="1"/>
            </p:cNvPicPr>
            <p:nvPr/>
          </p:nvPicPr>
          <p:blipFill>
            <a:blip r:embed="rId2"/>
            <a:srcRect t="48608"/>
            <a:stretch>
              <a:fillRect/>
            </a:stretch>
          </p:blipFill>
          <p:spPr bwMode="auto">
            <a:xfrm>
              <a:off x="457200" y="914400"/>
              <a:ext cx="3683000" cy="1909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1"/>
            <p:cNvSpPr txBox="1">
              <a:spLocks noChangeArrowheads="1"/>
            </p:cNvSpPr>
            <p:nvPr/>
          </p:nvSpPr>
          <p:spPr bwMode="auto">
            <a:xfrm>
              <a:off x="1143000" y="2328446"/>
              <a:ext cx="274145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</a:rPr>
                <a:t>Sea surface temperature (°C)</a:t>
              </a:r>
            </a:p>
          </p:txBody>
        </p: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4343400" y="2514600"/>
              <a:ext cx="4114800" cy="1016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l">
                <a:defRPr/>
              </a:pPr>
              <a:r>
                <a:rPr lang="en-US" sz="2000" b="1" dirty="0">
                  <a:solidFill>
                    <a:srgbClr val="000000"/>
                  </a:solidFill>
                </a:rPr>
                <a:t>Large area of warm water: Hurricanes are less likely to make landfall in Florida</a:t>
              </a:r>
            </a:p>
          </p:txBody>
        </p: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304800" y="2895600"/>
              <a:ext cx="3733800" cy="10160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 b="1" dirty="0">
                  <a:solidFill>
                    <a:srgbClr val="000000"/>
                  </a:solidFill>
                </a:rPr>
                <a:t>Small area of warm water: Hurricanes are more likely to make landfall in Florida</a:t>
              </a:r>
            </a:p>
          </p:txBody>
        </p:sp>
      </p:grpSp>
      <p:grpSp>
        <p:nvGrpSpPr>
          <p:cNvPr id="22" name="Group 2"/>
          <p:cNvGrpSpPr>
            <a:grpSpLocks/>
          </p:cNvGrpSpPr>
          <p:nvPr/>
        </p:nvGrpSpPr>
        <p:grpSpPr bwMode="auto">
          <a:xfrm>
            <a:off x="0" y="4419600"/>
            <a:ext cx="4700028" cy="2028825"/>
            <a:chOff x="186268" y="519074"/>
            <a:chExt cx="4699505" cy="2029354"/>
          </a:xfrm>
        </p:grpSpPr>
        <p:pic>
          <p:nvPicPr>
            <p:cNvPr id="23" name="Picture 2" descr="Fig_8.jpg"/>
            <p:cNvPicPr>
              <a:picLocks noChangeAspect="1"/>
            </p:cNvPicPr>
            <p:nvPr/>
          </p:nvPicPr>
          <p:blipFill>
            <a:blip r:embed="rId3"/>
            <a:srcRect l="3481" t="3835" r="4630" b="66382"/>
            <a:stretch>
              <a:fillRect/>
            </a:stretch>
          </p:blipFill>
          <p:spPr bwMode="auto">
            <a:xfrm>
              <a:off x="414843" y="519074"/>
              <a:ext cx="4470930" cy="2029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Box 1"/>
            <p:cNvSpPr txBox="1">
              <a:spLocks noChangeArrowheads="1"/>
            </p:cNvSpPr>
            <p:nvPr/>
          </p:nvSpPr>
          <p:spPr bwMode="auto">
            <a:xfrm rot="-5400000">
              <a:off x="73818" y="1484053"/>
              <a:ext cx="548065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</a:rPr>
                <a:t>Dust</a:t>
              </a:r>
            </a:p>
          </p:txBody>
        </p:sp>
      </p:grpSp>
      <p:pic>
        <p:nvPicPr>
          <p:cNvPr id="25" name="Picture 3"/>
          <p:cNvPicPr>
            <a:picLocks noChangeAspect="1"/>
          </p:cNvPicPr>
          <p:nvPr/>
        </p:nvPicPr>
        <p:blipFill>
          <a:blip r:embed="rId4"/>
          <a:srcRect t="1775"/>
          <a:stretch>
            <a:fillRect/>
          </a:stretch>
        </p:blipFill>
        <p:spPr bwMode="auto">
          <a:xfrm>
            <a:off x="4724400" y="4038600"/>
            <a:ext cx="378460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2272" y="5943600"/>
            <a:ext cx="795528" cy="79552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124200" y="457200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Extent of warm waters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048000" y="3810000"/>
            <a:ext cx="2345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Extent of </a:t>
            </a:r>
            <a:r>
              <a:rPr lang="en-US" b="1" dirty="0" smtClean="0"/>
              <a:t>S</a:t>
            </a:r>
            <a:r>
              <a:rPr lang="en-US" b="1" dirty="0" smtClean="0"/>
              <a:t>aharan dust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0" y="228600"/>
            <a:ext cx="3306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Oceans and Fisheries</a:t>
            </a:r>
            <a:endParaRPr lang="en-US" sz="2800" b="1" dirty="0">
              <a:solidFill>
                <a:srgbClr val="000000"/>
              </a:solidFill>
            </a:endParaRPr>
          </a:p>
        </p:txBody>
      </p:sp>
      <p:pic>
        <p:nvPicPr>
          <p:cNvPr id="5" name="Picture 8" descr="Y:\taylor\climate\2012\bluefin\miscs\bluefin_am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8162" y="1513246"/>
            <a:ext cx="5401238" cy="4277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10"/>
          <p:cNvSpPr txBox="1">
            <a:spLocks noChangeArrowheads="1"/>
          </p:cNvSpPr>
          <p:nvPr/>
        </p:nvSpPr>
        <p:spPr bwMode="auto">
          <a:xfrm>
            <a:off x="0" y="1961689"/>
            <a:ext cx="1199945" cy="39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zh-CN" sz="2000" b="1">
                <a:ea typeface="宋体" pitchFamily="-112" charset="-122"/>
                <a:cs typeface="宋体" pitchFamily="-112" charset="-122"/>
              </a:rPr>
              <a:t>Late-20C</a:t>
            </a:r>
          </a:p>
        </p:txBody>
      </p:sp>
      <p:sp>
        <p:nvSpPr>
          <p:cNvPr id="7" name="Text Box 310"/>
          <p:cNvSpPr txBox="1">
            <a:spLocks noChangeArrowheads="1"/>
          </p:cNvSpPr>
          <p:nvPr/>
        </p:nvSpPr>
        <p:spPr bwMode="auto">
          <a:xfrm>
            <a:off x="0" y="4794301"/>
            <a:ext cx="1199945" cy="39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zh-CN" sz="2000" b="1">
                <a:ea typeface="宋体" pitchFamily="-112" charset="-122"/>
                <a:cs typeface="宋体" pitchFamily="-112" charset="-122"/>
              </a:rPr>
              <a:t>Late-21C</a:t>
            </a:r>
          </a:p>
        </p:txBody>
      </p:sp>
      <p:sp>
        <p:nvSpPr>
          <p:cNvPr id="8" name="Text Box 310"/>
          <p:cNvSpPr txBox="1">
            <a:spLocks noChangeArrowheads="1"/>
          </p:cNvSpPr>
          <p:nvPr/>
        </p:nvSpPr>
        <p:spPr bwMode="auto">
          <a:xfrm>
            <a:off x="0" y="3390900"/>
            <a:ext cx="1156878" cy="39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zh-CN" sz="2000" b="1">
                <a:ea typeface="宋体" pitchFamily="-112" charset="-122"/>
                <a:cs typeface="宋体" pitchFamily="-112" charset="-122"/>
              </a:rPr>
              <a:t>Mid-21C</a:t>
            </a:r>
          </a:p>
        </p:txBody>
      </p:sp>
      <p:sp>
        <p:nvSpPr>
          <p:cNvPr id="9" name="Text Box 327"/>
          <p:cNvSpPr txBox="1">
            <a:spLocks noChangeArrowheads="1"/>
          </p:cNvSpPr>
          <p:nvPr/>
        </p:nvSpPr>
        <p:spPr bwMode="auto">
          <a:xfrm>
            <a:off x="1638044" y="990600"/>
            <a:ext cx="761846" cy="39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zh-CN" sz="2000" b="1">
                <a:ea typeface="宋体" pitchFamily="-112" charset="-122"/>
                <a:cs typeface="宋体" pitchFamily="-112" charset="-122"/>
              </a:rPr>
              <a:t>April</a:t>
            </a:r>
          </a:p>
        </p:txBody>
      </p:sp>
      <p:sp>
        <p:nvSpPr>
          <p:cNvPr id="10" name="Text Box 327"/>
          <p:cNvSpPr txBox="1">
            <a:spLocks noChangeArrowheads="1"/>
          </p:cNvSpPr>
          <p:nvPr/>
        </p:nvSpPr>
        <p:spPr bwMode="auto">
          <a:xfrm>
            <a:off x="4680974" y="990600"/>
            <a:ext cx="706898" cy="39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zh-CN" sz="2000" b="1">
                <a:ea typeface="宋体" pitchFamily="-112" charset="-122"/>
                <a:cs typeface="宋体" pitchFamily="-112" charset="-122"/>
              </a:rPr>
              <a:t>June</a:t>
            </a:r>
          </a:p>
        </p:txBody>
      </p:sp>
      <p:sp>
        <p:nvSpPr>
          <p:cNvPr id="11" name="Text Box 327"/>
          <p:cNvSpPr txBox="1">
            <a:spLocks noChangeArrowheads="1"/>
          </p:cNvSpPr>
          <p:nvPr/>
        </p:nvSpPr>
        <p:spPr bwMode="auto">
          <a:xfrm>
            <a:off x="3158767" y="990600"/>
            <a:ext cx="678682" cy="39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zh-CN" sz="2000" b="1">
                <a:ea typeface="宋体" pitchFamily="-112" charset="-122"/>
                <a:cs typeface="宋体" pitchFamily="-112" charset="-122"/>
              </a:rPr>
              <a:t>May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6781800" y="1524000"/>
            <a:ext cx="2209800" cy="21875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buFont typeface="Wingdings" pitchFamily="-112" charset="2"/>
              <a:buNone/>
            </a:pPr>
            <a:r>
              <a:rPr lang="en-US" sz="1700" b="1" dirty="0">
                <a:ea typeface="Times New Roman" pitchFamily="-112" charset="0"/>
                <a:cs typeface="Times New Roman" pitchFamily="-112" charset="0"/>
              </a:rPr>
              <a:t>The spawning of Atlantic </a:t>
            </a:r>
            <a:r>
              <a:rPr lang="en-US" sz="1700" b="1" dirty="0">
                <a:solidFill>
                  <a:srgbClr val="FF0000"/>
                </a:solidFill>
                <a:ea typeface="Times New Roman" pitchFamily="-112" charset="0"/>
                <a:cs typeface="Times New Roman" pitchFamily="-112" charset="0"/>
              </a:rPr>
              <a:t>bluefin tuna </a:t>
            </a:r>
            <a:r>
              <a:rPr lang="en-US" sz="1700" b="1" dirty="0">
                <a:ea typeface="Times New Roman" pitchFamily="-112" charset="0"/>
                <a:cs typeface="Times New Roman" pitchFamily="-112" charset="0"/>
              </a:rPr>
              <a:t>is predominantly in the northern Gulf of Mexico from April to June with the optimal temperature of 24 - 27°C. 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6781800" y="4343400"/>
            <a:ext cx="2209800" cy="21875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buFont typeface="Wingdings" pitchFamily="-112" charset="2"/>
              <a:buNone/>
            </a:pPr>
            <a:r>
              <a:rPr lang="en-US" sz="1700" b="1">
                <a:ea typeface="Times New Roman" pitchFamily="-112" charset="0"/>
                <a:cs typeface="Times New Roman" pitchFamily="-112" charset="0"/>
              </a:rPr>
              <a:t>Due to the projected warming, the areas with high larval occurrence will decrease by more than 90% toward the end of the 21st century.</a:t>
            </a:r>
          </a:p>
        </p:txBody>
      </p:sp>
      <p:sp>
        <p:nvSpPr>
          <p:cNvPr id="14" name="Rectangle 28"/>
          <p:cNvSpPr>
            <a:spLocks noChangeArrowheads="1"/>
          </p:cNvSpPr>
          <p:nvPr/>
        </p:nvSpPr>
        <p:spPr bwMode="auto">
          <a:xfrm>
            <a:off x="4495800" y="4572000"/>
            <a:ext cx="990600" cy="533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29"/>
          <p:cNvSpPr>
            <a:spLocks noChangeShapeType="1"/>
          </p:cNvSpPr>
          <p:nvPr/>
        </p:nvSpPr>
        <p:spPr bwMode="auto">
          <a:xfrm>
            <a:off x="5486400" y="4800600"/>
            <a:ext cx="1295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30"/>
          <p:cNvSpPr>
            <a:spLocks noChangeArrowheads="1"/>
          </p:cNvSpPr>
          <p:nvPr/>
        </p:nvSpPr>
        <p:spPr bwMode="auto">
          <a:xfrm>
            <a:off x="2971800" y="1752600"/>
            <a:ext cx="990600" cy="533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31"/>
          <p:cNvSpPr>
            <a:spLocks noChangeShapeType="1"/>
          </p:cNvSpPr>
          <p:nvPr/>
        </p:nvSpPr>
        <p:spPr bwMode="auto">
          <a:xfrm>
            <a:off x="3962400" y="1981200"/>
            <a:ext cx="2819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 Box 32"/>
          <p:cNvSpPr txBox="1">
            <a:spLocks noChangeArrowheads="1"/>
          </p:cNvSpPr>
          <p:nvPr/>
        </p:nvSpPr>
        <p:spPr bwMode="auto">
          <a:xfrm>
            <a:off x="5867400" y="3429000"/>
            <a:ext cx="838200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Probability of larval occurrence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2272" y="5943600"/>
            <a:ext cx="795528" cy="795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 autoUpdateAnimBg="0"/>
      <p:bldP spid="13" grpId="0" build="p" animBg="1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211</Words>
  <Application>Microsoft Macintosh PowerPoint</Application>
  <PresentationFormat>On-screen Show (4:3)</PresentationFormat>
  <Paragraphs>23</Paragraphs>
  <Slides>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Gustavo Goni</cp:lastModifiedBy>
  <cp:revision>17</cp:revision>
  <dcterms:created xsi:type="dcterms:W3CDTF">2012-02-17T16:34:57Z</dcterms:created>
  <dcterms:modified xsi:type="dcterms:W3CDTF">2012-02-17T17:49:07Z</dcterms:modified>
</cp:coreProperties>
</file>