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05" r:id="rId2"/>
    <p:sldId id="298" r:id="rId3"/>
    <p:sldId id="266" r:id="rId4"/>
    <p:sldId id="265" r:id="rId5"/>
    <p:sldId id="267" r:id="rId6"/>
    <p:sldId id="473" r:id="rId7"/>
    <p:sldId id="474" r:id="rId8"/>
    <p:sldId id="294" r:id="rId9"/>
    <p:sldId id="477" r:id="rId10"/>
    <p:sldId id="471" r:id="rId11"/>
    <p:sldId id="478" r:id="rId12"/>
    <p:sldId id="480" r:id="rId13"/>
    <p:sldId id="479" r:id="rId14"/>
    <p:sldId id="272" r:id="rId15"/>
    <p:sldId id="264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28" autoAdjust="0"/>
    <p:restoredTop sz="90679"/>
  </p:normalViewPr>
  <p:slideViewPr>
    <p:cSldViewPr>
      <p:cViewPr varScale="1">
        <p:scale>
          <a:sx n="117" d="100"/>
          <a:sy n="117" d="100"/>
        </p:scale>
        <p:origin x="176" y="2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A45F573-7758-AC42-8A8E-B0827D3891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E46549-998F-2641-BC70-1768BC1B3C4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35DFCE2-61D2-E04A-A7E6-BF452A75381F}" type="datetimeFigureOut">
              <a:rPr lang="en-US"/>
              <a:pPr>
                <a:defRPr/>
              </a:pPr>
              <a:t>4/20/20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701DDE9-3670-2749-8F9B-D573EB77D4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6BE49C8-092A-4747-967D-CFD4152A3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FE5368-88F0-4248-9190-7D1E496CC3D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4391D-ED6B-A24B-BA87-55EDBF97A4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9298404-5548-4245-BD7C-A7C240BA709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98404-5548-4245-BD7C-A7C240BA7091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499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98404-5548-4245-BD7C-A7C240BA7091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3949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98404-5548-4245-BD7C-A7C240BA7091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6134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98404-5548-4245-BD7C-A7C240BA7091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4115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98404-5548-4245-BD7C-A7C240BA7091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69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98404-5548-4245-BD7C-A7C240BA7091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825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54494C-A16E-0C49-8EAF-A8ABD105B9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F827D6-1BE7-444E-8B0D-FAB9DE2674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0E9010-87BF-7341-8CAF-13B2646ED2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30D7D7-15C0-9246-AC4E-1C3E0C8885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5386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1F2BF3-A89E-7443-81F8-255D1FC62A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DDE982-D7EB-464F-BB2D-B63DA9E4D5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44E9C0-6EC0-6348-AFAB-EBCF1DB702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BF111-AECA-6948-8331-E1D14FD0A3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3739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61B458-5E39-034B-A3F7-DC47138C0B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1E1B80-39DE-B74E-AE0E-F652D80117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8726A0-79DF-C24A-8D5C-C34BB56BD9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B74574-6615-D540-B3A4-519502BF39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3213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EE6F40-CB75-8C4F-8F8F-664F22CED0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87A214-819B-2D48-A691-553D4F8610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56175A-81E3-9B47-8BE7-0761E40CFF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D5B446-3C81-0F44-A580-924EC3ED30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352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C946A4-20D2-0E42-A93D-CC5E1E6748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7B9508-69DE-9E48-BCCD-D34647B690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270D60-A42A-9646-BD04-1BBDED7AE3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D56EF7-1DFA-D747-8D03-0177CE94A9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6822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E52E6E-83F4-574B-9E3E-5989A6BECE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522A10-70CA-5242-B06E-DF8E5F10F5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0B0828-45F0-DA40-A44E-91752C9156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BF964-0509-C54C-8295-212EF563CC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0602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60920C4-57BD-1E45-9CF9-E12368EEEC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3736734-2488-524E-83CC-4233C7FA0C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CAEB6A3-46F8-8748-A1DF-C0CC5B6B0C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5D9A5B-8372-5945-A193-E7D8BCF6C1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572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24EBFEF-B729-B544-A067-7BC5D0D915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A6C3BD7-E581-A947-8CDC-2C6E543C2B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715F8EA-2A73-2D45-8496-222ED5F78C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44272F-8FBE-1044-A4CC-63C2F6185A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9082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C550730-DE1F-304A-8BC6-DA4BCAE1A8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646E4F9-DF2C-E94D-9981-F22B6434C8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8A10D47-2881-C34F-8819-ED0DACC358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9E7C28-A571-294A-8C55-6A41874FD5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6796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1F0DDE-9E64-3241-A0E3-7EEE5A3E68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002018-80FC-A740-AC7B-1692CC808C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E94658-EF81-7946-85D2-B666D4CA2D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7008A8-EB11-3F4B-B3B6-C4ABA5419E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9049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D1AC99-D6DE-6342-AABB-2641466849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2B6664-8837-7447-91D1-1539F6AC4B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D7E9EB-FFC2-9848-965C-FE431F017A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FBB6FF-8F5B-A847-B20B-35CF41CDED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6523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F439127-063C-C94A-8EF7-FF678F5A34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DCC6A9F-A47B-E847-9500-DE1FB21DCE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D2ABB66-C83A-894B-93DD-7EBCC01F6B4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92E2047-F107-B14C-8DAF-0AA62566A56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D92F8F7-9B0D-9642-9403-41762870071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A3219FD-D87D-5045-B07A-6A4E26FCBC3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022F76-A57C-284B-8CC3-3B1347D66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424518"/>
            <a:ext cx="4343400" cy="3257550"/>
          </a:xfrm>
          <a:prstGeom prst="rect">
            <a:avLst/>
          </a:prstGeom>
        </p:spPr>
      </p:pic>
      <p:sp>
        <p:nvSpPr>
          <p:cNvPr id="2051" name="Rectangle 2">
            <a:extLst>
              <a:ext uri="{FF2B5EF4-FFF2-40B4-BE49-F238E27FC236}">
                <a16:creationId xmlns:a16="http://schemas.microsoft.com/office/drawing/2014/main" id="{BD3B1454-D987-7841-A179-0C7120EAE7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13716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MS PGothic" panose="020B0600070205080204" pitchFamily="34" charset="-128"/>
              </a:rPr>
              <a:t>PIRATA Northeast Extension (PNE) cruises, 2019-2020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9FEA5292-9A3B-9A47-A816-5D4F134CC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5382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F2AF8D-8E97-804D-84EF-D3984C3989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5" r="8572"/>
          <a:stretch/>
        </p:blipFill>
        <p:spPr>
          <a:xfrm>
            <a:off x="0" y="2191331"/>
            <a:ext cx="4572000" cy="30609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DBA172-AF24-7A4A-A648-0E2A51E243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28600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495795-73D2-F640-8628-9EC3F7260A1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870922"/>
            <a:ext cx="5486400" cy="4604385"/>
          </a:xfrm>
          <a:prstGeom prst="rect">
            <a:avLst/>
          </a:prstGeom>
        </p:spPr>
      </p:pic>
      <p:sp>
        <p:nvSpPr>
          <p:cNvPr id="12291" name="Rectangle 4">
            <a:extLst>
              <a:ext uri="{FF2B5EF4-FFF2-40B4-BE49-F238E27FC236}">
                <a16:creationId xmlns:a16="http://schemas.microsoft.com/office/drawing/2014/main" id="{09AA93B9-2E62-6B4C-90BF-DA4409E4A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9313" y="1966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76B8C6-D8AE-8B4F-AA74-5B55E5B3F7B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470771"/>
            <a:ext cx="5486400" cy="30441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C181FE-5D51-7C40-8003-2A6E945F80AE}"/>
              </a:ext>
            </a:extLst>
          </p:cNvPr>
          <p:cNvSpPr txBox="1"/>
          <p:nvPr/>
        </p:nvSpPr>
        <p:spPr>
          <a:xfrm>
            <a:off x="304800" y="3733800"/>
            <a:ext cx="327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Seasonal, </a:t>
            </a:r>
            <a:r>
              <a:rPr lang="en-US" sz="2000" dirty="0" err="1"/>
              <a:t>intraseasonal</a:t>
            </a:r>
            <a:r>
              <a:rPr lang="en-US" sz="2000" dirty="0"/>
              <a:t> (TIW) variations during 2017-18.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2CE09D-6BD4-C14B-A2CA-CC1CE4841A85}"/>
              </a:ext>
            </a:extLst>
          </p:cNvPr>
          <p:cNvSpPr/>
          <p:nvPr/>
        </p:nvSpPr>
        <p:spPr>
          <a:xfrm>
            <a:off x="3429000" y="800100"/>
            <a:ext cx="5715000" cy="1866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03F84EE-B36C-FA41-A8FE-65CFE4A85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182687"/>
            <a:ext cx="7391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Perez, R. C., G. R. Foltz, R. Lumpkin, and C. Schmid, 2019: </a:t>
            </a:r>
            <a:r>
              <a:rPr lang="en-US" altLang="en-US" sz="2000" b="1" dirty="0"/>
              <a:t>Direct measurements of upper ocean horizontal velocity and vertical shear in the tropical North Atlantic Ocean at 4</a:t>
            </a:r>
            <a:r>
              <a:rPr lang="en-US" altLang="en-US" sz="2000" b="1" baseline="30000" dirty="0"/>
              <a:t>o</a:t>
            </a:r>
            <a:r>
              <a:rPr lang="en-US" altLang="en-US" sz="2000" b="1" dirty="0"/>
              <a:t>N, 23</a:t>
            </a:r>
            <a:r>
              <a:rPr lang="en-US" altLang="en-US" sz="2000" b="1" baseline="30000" dirty="0"/>
              <a:t>o</a:t>
            </a:r>
            <a:r>
              <a:rPr lang="en-US" altLang="en-US" sz="2000" b="1" dirty="0"/>
              <a:t>W</a:t>
            </a:r>
            <a:r>
              <a:rPr lang="en-US" altLang="en-US" sz="2000" dirty="0"/>
              <a:t>, </a:t>
            </a:r>
            <a:r>
              <a:rPr lang="en-US" altLang="en-US" sz="2000" i="1" dirty="0"/>
              <a:t>J. </a:t>
            </a:r>
            <a:r>
              <a:rPr lang="en-US" altLang="en-US" sz="2000" i="1" dirty="0" err="1"/>
              <a:t>Geophys</a:t>
            </a:r>
            <a:r>
              <a:rPr lang="en-US" altLang="en-US" sz="2000" i="1" dirty="0"/>
              <a:t>. Res. Oceans</a:t>
            </a:r>
            <a:r>
              <a:rPr lang="en-US" altLang="en-US" sz="2000" dirty="0"/>
              <a:t>, 124, 4133-4151, doi:10.1029/2019JC015064.</a:t>
            </a:r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6DF51408-3547-5C4C-B748-E017B0335B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TACOS publications</a:t>
            </a:r>
          </a:p>
        </p:txBody>
      </p:sp>
    </p:spTree>
    <p:extLst>
      <p:ext uri="{BB962C8B-B14F-4D97-AF65-F5344CB8AC3E}">
        <p14:creationId xmlns:p14="http://schemas.microsoft.com/office/powerpoint/2010/main" val="3200910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834F75B9-C648-4944-941B-10374B8A2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9313" y="1966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93AA29-4267-DE4D-BFE2-00F7FCD3606C}"/>
              </a:ext>
            </a:extLst>
          </p:cNvPr>
          <p:cNvSpPr txBox="1"/>
          <p:nvPr/>
        </p:nvSpPr>
        <p:spPr>
          <a:xfrm>
            <a:off x="228600" y="3336212"/>
            <a:ext cx="31024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Seasonal variations of shear, turbulent cooling of SST.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6BF724-ABA8-D448-8EA0-61E2F9D0CDF3}"/>
              </a:ext>
            </a:extLst>
          </p:cNvPr>
          <p:cNvSpPr/>
          <p:nvPr/>
        </p:nvSpPr>
        <p:spPr>
          <a:xfrm>
            <a:off x="3429000" y="800100"/>
            <a:ext cx="5715000" cy="1866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15B7391D-27AB-7149-8DC2-591617FBF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182687"/>
            <a:ext cx="7391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Foltz, G. R., R. </a:t>
            </a:r>
            <a:r>
              <a:rPr lang="en-US" altLang="en-US" sz="2000" dirty="0" err="1"/>
              <a:t>Hummels</a:t>
            </a:r>
            <a:r>
              <a:rPr lang="en-US" altLang="en-US" sz="2000" dirty="0"/>
              <a:t>, M. </a:t>
            </a:r>
            <a:r>
              <a:rPr lang="en-US" altLang="en-US" sz="2000" dirty="0" err="1"/>
              <a:t>Dengler</a:t>
            </a:r>
            <a:r>
              <a:rPr lang="en-US" altLang="en-US" sz="2000" dirty="0"/>
              <a:t>, R. C. Perez, and M. Araujo, 2020: </a:t>
            </a:r>
            <a:r>
              <a:rPr lang="en-US" altLang="en-US" sz="2000" b="1" dirty="0"/>
              <a:t>Vertical turbulent cooling of the mixed layer in the Atlantic ITCZ and trade wind regions</a:t>
            </a:r>
            <a:r>
              <a:rPr lang="en-US" altLang="en-US" sz="2000" dirty="0"/>
              <a:t>, </a:t>
            </a:r>
            <a:r>
              <a:rPr lang="en-US" altLang="en-US" sz="2000" i="1" dirty="0"/>
              <a:t>J. </a:t>
            </a:r>
            <a:r>
              <a:rPr lang="en-US" altLang="en-US" sz="2000" i="1" dirty="0" err="1"/>
              <a:t>Geophys</a:t>
            </a:r>
            <a:r>
              <a:rPr lang="en-US" altLang="en-US" sz="2000" i="1" dirty="0"/>
              <a:t>. Res. Oceans</a:t>
            </a:r>
            <a:r>
              <a:rPr lang="en-US" altLang="en-US" sz="2000" dirty="0"/>
              <a:t>, 125, doi:10.1029/2019JC015529.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7647FED2-5CB5-0645-8F1A-43C346D1D398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762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kern="0"/>
              <a:t>TACOS publications</a:t>
            </a:r>
            <a:endParaRPr lang="en-US" altLang="en-US" kern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D5EDD2-3C92-DB42-8C2C-B3686BBF2386}"/>
              </a:ext>
            </a:extLst>
          </p:cNvPr>
          <p:cNvSpPr txBox="1"/>
          <p:nvPr/>
        </p:nvSpPr>
        <p:spPr>
          <a:xfrm>
            <a:off x="3543300" y="2952690"/>
            <a:ext cx="407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Vertical turbulent cooling of mixed layer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EFDE39-BBEB-1447-AE18-C3EA20040262}"/>
              </a:ext>
            </a:extLst>
          </p:cNvPr>
          <p:cNvSpPr txBox="1"/>
          <p:nvPr/>
        </p:nvSpPr>
        <p:spPr>
          <a:xfrm>
            <a:off x="228599" y="5167219"/>
            <a:ext cx="31024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Working with M. Harrison (GFDL) to compare to numerical model.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EE3012-D530-7D4C-95DB-9281969DE633}"/>
              </a:ext>
            </a:extLst>
          </p:cNvPr>
          <p:cNvGrpSpPr/>
          <p:nvPr/>
        </p:nvGrpSpPr>
        <p:grpSpPr>
          <a:xfrm>
            <a:off x="3858986" y="3253839"/>
            <a:ext cx="6504214" cy="3364486"/>
            <a:chOff x="3048000" y="3253839"/>
            <a:chExt cx="6504214" cy="336448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AA8EF4-EA71-B64A-89BF-53678899E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3253839"/>
              <a:ext cx="6172200" cy="3364486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454F880-F5CC-F744-861E-0081F5209CA5}"/>
                </a:ext>
              </a:extLst>
            </p:cNvPr>
            <p:cNvSpPr/>
            <p:nvPr/>
          </p:nvSpPr>
          <p:spPr>
            <a:xfrm>
              <a:off x="6183085" y="3257550"/>
              <a:ext cx="3369129" cy="3360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6774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316F79-A108-E143-A666-E01FCF650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65070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18B877C-66E0-1B4C-A151-E862D71AC63F}"/>
              </a:ext>
            </a:extLst>
          </p:cNvPr>
          <p:cNvSpPr/>
          <p:nvPr/>
        </p:nvSpPr>
        <p:spPr>
          <a:xfrm>
            <a:off x="4343400" y="5029200"/>
            <a:ext cx="228600" cy="2286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423899F-6711-8A4D-ACA8-46313B7FC359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" y="152400"/>
            <a:ext cx="8915400" cy="838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4000" kern="0" dirty="0"/>
              <a:t>Next TACOS deployment: 20</a:t>
            </a:r>
            <a:r>
              <a:rPr lang="en-US" altLang="en-US" sz="4000" kern="0" baseline="30000" dirty="0"/>
              <a:t>o</a:t>
            </a:r>
            <a:r>
              <a:rPr lang="en-US" altLang="en-US" sz="4000" kern="0" dirty="0"/>
              <a:t>N, 38</a:t>
            </a:r>
            <a:r>
              <a:rPr lang="en-US" altLang="en-US" sz="4000" kern="0" baseline="30000" dirty="0"/>
              <a:t>o</a:t>
            </a:r>
            <a:r>
              <a:rPr lang="en-US" altLang="en-US" sz="4000" kern="0" dirty="0"/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2203340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34C7B05-66A0-D341-9266-EEC275436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9313" y="1966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B9342E-4A88-954A-95CD-338BF0ED58DA}"/>
              </a:ext>
            </a:extLst>
          </p:cNvPr>
          <p:cNvSpPr txBox="1"/>
          <p:nvPr/>
        </p:nvSpPr>
        <p:spPr>
          <a:xfrm>
            <a:off x="228600" y="3336212"/>
            <a:ext cx="28955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Quantification of atmos. thermal tides at PIRATA mooring locations and their impacts on rainfall.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6492AF-31C8-1245-84E2-C6D0C54F6D92}"/>
              </a:ext>
            </a:extLst>
          </p:cNvPr>
          <p:cNvSpPr/>
          <p:nvPr/>
        </p:nvSpPr>
        <p:spPr>
          <a:xfrm>
            <a:off x="3429000" y="800100"/>
            <a:ext cx="5715000" cy="1866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E3E01593-2857-2348-B5FE-E1A1CCB44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914400"/>
            <a:ext cx="7391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/>
              <a:t>Christophersen</a:t>
            </a:r>
            <a:r>
              <a:rPr lang="en-US" altLang="en-US" sz="2000" dirty="0"/>
              <a:t>, J. A., G. R. Foltz, and R. C. Perez, 2020: </a:t>
            </a:r>
            <a:r>
              <a:rPr lang="en-US" altLang="en-US" sz="2000" b="1" dirty="0"/>
              <a:t>Surface expressions of atmospheric thermal tides in the tropical Atlantic and their impact on open-ocean precipitation</a:t>
            </a:r>
            <a:r>
              <a:rPr lang="en-US" altLang="en-US" sz="2000" dirty="0"/>
              <a:t>, </a:t>
            </a:r>
            <a:r>
              <a:rPr lang="en-US" altLang="en-US" sz="2000" i="1" dirty="0"/>
              <a:t>J. </a:t>
            </a:r>
            <a:r>
              <a:rPr lang="en-US" altLang="en-US" sz="2000" i="1" dirty="0" err="1"/>
              <a:t>Geophys</a:t>
            </a:r>
            <a:r>
              <a:rPr lang="en-US" altLang="en-US" sz="2000" i="1" dirty="0"/>
              <a:t>. Res. Atmos</a:t>
            </a:r>
            <a:r>
              <a:rPr lang="en-US" altLang="en-US" sz="2000" dirty="0"/>
              <a:t>., in revision.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260A002-D1F0-7043-B092-66DED2DBDEFC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762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kern="0" dirty="0"/>
              <a:t>Ph.D. student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5199BC0-D3E3-8C41-A163-3BB116198679}"/>
              </a:ext>
            </a:extLst>
          </p:cNvPr>
          <p:cNvGrpSpPr/>
          <p:nvPr/>
        </p:nvGrpSpPr>
        <p:grpSpPr>
          <a:xfrm>
            <a:off x="3124199" y="2310084"/>
            <a:ext cx="6028873" cy="4411217"/>
            <a:chOff x="0" y="0"/>
            <a:chExt cx="8048464" cy="665899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311651-AC6C-2E48-B86D-E4EB56954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046980" cy="332411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B336BB8-59CD-4549-97B6-4AAF899D8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3897" y="0"/>
              <a:ext cx="3714567" cy="332411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A56DB9B-3537-EA41-BE14-B39EA8D90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34877"/>
              <a:ext cx="4046979" cy="332411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EFDE328-7C14-4148-AB0C-CBD312FFB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3897" y="3334877"/>
              <a:ext cx="3714567" cy="3324116"/>
            </a:xfrm>
            <a:prstGeom prst="rect">
              <a:avLst/>
            </a:prstGeom>
          </p:spPr>
        </p:pic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FF0ED114-9805-4E4F-BB93-32BFAFD5BE6F}"/>
                </a:ext>
              </a:extLst>
            </p:cNvPr>
            <p:cNvSpPr txBox="1"/>
            <p:nvPr/>
          </p:nvSpPr>
          <p:spPr>
            <a:xfrm>
              <a:off x="287491" y="0"/>
              <a:ext cx="364137" cy="378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a)</a:t>
              </a:r>
            </a:p>
          </p:txBody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2826D99C-10FF-A240-8DAF-17BCF2285092}"/>
                </a:ext>
              </a:extLst>
            </p:cNvPr>
            <p:cNvSpPr txBox="1"/>
            <p:nvPr/>
          </p:nvSpPr>
          <p:spPr>
            <a:xfrm>
              <a:off x="4622669" y="1786"/>
              <a:ext cx="372552" cy="378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b)</a:t>
              </a:r>
            </a:p>
          </p:txBody>
        </p:sp>
        <p:sp>
          <p:nvSpPr>
            <p:cNvPr id="19" name="TextBox 10">
              <a:extLst>
                <a:ext uri="{FF2B5EF4-FFF2-40B4-BE49-F238E27FC236}">
                  <a16:creationId xmlns:a16="http://schemas.microsoft.com/office/drawing/2014/main" id="{DD58FE82-60EA-2D40-9E4E-68998616356E}"/>
                </a:ext>
              </a:extLst>
            </p:cNvPr>
            <p:cNvSpPr txBox="1"/>
            <p:nvPr/>
          </p:nvSpPr>
          <p:spPr>
            <a:xfrm>
              <a:off x="287491" y="3334850"/>
              <a:ext cx="354192" cy="378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c)</a:t>
              </a:r>
            </a:p>
          </p:txBody>
        </p:sp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id="{D11EAF50-600D-DD48-B995-24FF7CF6ACC5}"/>
                </a:ext>
              </a:extLst>
            </p:cNvPr>
            <p:cNvSpPr txBox="1"/>
            <p:nvPr/>
          </p:nvSpPr>
          <p:spPr>
            <a:xfrm>
              <a:off x="4622669" y="3334850"/>
              <a:ext cx="372552" cy="378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3402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9A3117B9-36D9-6049-89A4-7AF03D6F68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3716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PNE web pages, PIRATA bibliography</a:t>
            </a:r>
          </a:p>
        </p:txBody>
      </p:sp>
      <p:sp>
        <p:nvSpPr>
          <p:cNvPr id="19459" name="Text Box 3">
            <a:extLst>
              <a:ext uri="{FF2B5EF4-FFF2-40B4-BE49-F238E27FC236}">
                <a16:creationId xmlns:a16="http://schemas.microsoft.com/office/drawing/2014/main" id="{95FCBB3A-AFF2-954B-BE6B-35A2E4952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87" y="1143000"/>
            <a:ext cx="861064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2400" dirty="0"/>
              <a:t>PNE web pages maintained by Renellys Perez since 2020.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2400" dirty="0"/>
              <a:t>Email bibliography updates to </a:t>
            </a:r>
            <a:r>
              <a:rPr lang="en-US" altLang="en-US" sz="2400" dirty="0" err="1"/>
              <a:t>Renellys.C.Perez@noaa.gov</a:t>
            </a:r>
            <a:r>
              <a:rPr lang="en-US" altLang="en-US" sz="2400" dirty="0"/>
              <a:t>.</a:t>
            </a:r>
            <a:endParaRPr lang="en-US" altLang="en-US" sz="2000" dirty="0"/>
          </a:p>
        </p:txBody>
      </p:sp>
      <p:sp>
        <p:nvSpPr>
          <p:cNvPr id="19460" name="TextBox 2">
            <a:extLst>
              <a:ext uri="{FF2B5EF4-FFF2-40B4-BE49-F238E27FC236}">
                <a16:creationId xmlns:a16="http://schemas.microsoft.com/office/drawing/2014/main" id="{F94D2911-2427-FB46-9263-AD9CEBCC3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716332"/>
            <a:ext cx="2895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2400" dirty="0"/>
              <a:t>332 peer-reviewed publications as of 14 April 2020.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358B36-9ED0-8942-8A24-B7EB7AC20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309638"/>
            <a:ext cx="5221333" cy="454836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A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>
            <a:extLst>
              <a:ext uri="{FF2B5EF4-FFF2-40B4-BE49-F238E27FC236}">
                <a16:creationId xmlns:a16="http://schemas.microsoft.com/office/drawing/2014/main" id="{2E9EC433-B1E4-084D-929D-F6430512D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5950" y="1409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0483" name="Picture 1">
            <a:extLst>
              <a:ext uri="{FF2B5EF4-FFF2-40B4-BE49-F238E27FC236}">
                <a16:creationId xmlns:a16="http://schemas.microsoft.com/office/drawing/2014/main" id="{618F617B-6952-5441-BD62-4CA10EC2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51054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ABDF57-6027-A042-B261-DCE34FEAEE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2"/>
          <a:stretch/>
        </p:blipFill>
        <p:spPr>
          <a:xfrm>
            <a:off x="4343400" y="3154680"/>
            <a:ext cx="4613046" cy="3657600"/>
          </a:xfrm>
          <a:prstGeom prst="rect">
            <a:avLst/>
          </a:prstGeom>
        </p:spPr>
      </p:pic>
      <p:sp>
        <p:nvSpPr>
          <p:cNvPr id="4098" name="Rectangle 1026">
            <a:extLst>
              <a:ext uri="{FF2B5EF4-FFF2-40B4-BE49-F238E27FC236}">
                <a16:creationId xmlns:a16="http://schemas.microsoft.com/office/drawing/2014/main" id="{8391183D-11F8-FA49-9DBD-9490A0C6F7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3716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PNE 2019</a:t>
            </a:r>
          </a:p>
        </p:txBody>
      </p:sp>
      <p:sp>
        <p:nvSpPr>
          <p:cNvPr id="4099" name="TextBox 4">
            <a:extLst>
              <a:ext uri="{FF2B5EF4-FFF2-40B4-BE49-F238E27FC236}">
                <a16:creationId xmlns:a16="http://schemas.microsoft.com/office/drawing/2014/main" id="{E20CAC9D-33AC-754E-9633-C3EF9E2A0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143000"/>
            <a:ext cx="861060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2200" dirty="0"/>
              <a:t>March 1- 29, 2019 to/from Charleston, South Carolina.</a:t>
            </a:r>
          </a:p>
          <a:p>
            <a:pPr marL="342900" indent="-342900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2200" dirty="0"/>
              <a:t>Occurred ~12 months after PNE2018.</a:t>
            </a:r>
          </a:p>
          <a:p>
            <a:pPr marL="342900" indent="-342900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2200" dirty="0"/>
              <a:t>Reduced science due to loss of 12 days at sea (government shutdown, mechanical delays).</a:t>
            </a:r>
          </a:p>
          <a:p>
            <a:pPr marL="342900" indent="-342900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2200" dirty="0"/>
              <a:t>Three moorings serviced: 11.5</a:t>
            </a:r>
            <a:r>
              <a:rPr lang="en-US" altLang="en-US" sz="2200" baseline="30000" dirty="0"/>
              <a:t>o</a:t>
            </a:r>
            <a:r>
              <a:rPr lang="en-US" altLang="en-US" sz="2200" dirty="0"/>
              <a:t>N, 23</a:t>
            </a:r>
            <a:r>
              <a:rPr lang="en-US" altLang="en-US" sz="2200" baseline="30000" dirty="0"/>
              <a:t>o</a:t>
            </a:r>
            <a:r>
              <a:rPr lang="en-US" altLang="en-US" sz="2200" dirty="0"/>
              <a:t>W; 20.5</a:t>
            </a:r>
            <a:r>
              <a:rPr lang="en-US" altLang="en-US" sz="2200" baseline="30000" dirty="0"/>
              <a:t>o</a:t>
            </a:r>
            <a:r>
              <a:rPr lang="en-US" altLang="en-US" sz="2200" dirty="0"/>
              <a:t>N, 23</a:t>
            </a:r>
            <a:r>
              <a:rPr lang="en-US" altLang="en-US" sz="2200" baseline="30000" dirty="0"/>
              <a:t>o</a:t>
            </a:r>
            <a:r>
              <a:rPr lang="en-US" altLang="en-US" sz="2200" dirty="0"/>
              <a:t>W; 20</a:t>
            </a:r>
            <a:r>
              <a:rPr lang="en-US" altLang="en-US" sz="2200" baseline="30000" dirty="0"/>
              <a:t>o</a:t>
            </a:r>
            <a:r>
              <a:rPr lang="en-US" altLang="en-US" sz="2200" dirty="0"/>
              <a:t>N, 38</a:t>
            </a:r>
            <a:r>
              <a:rPr lang="en-US" altLang="en-US" sz="2200" baseline="30000" dirty="0"/>
              <a:t>o</a:t>
            </a:r>
            <a:r>
              <a:rPr lang="en-US" altLang="en-US" sz="2200" dirty="0"/>
              <a:t>W.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en-US" sz="22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/>
              <a:t>Vessel: NOAA ship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i="1" dirty="0"/>
              <a:t>Ronald H. Brown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/>
              <a:t>Chief Scientist: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/>
              <a:t>     </a:t>
            </a:r>
            <a:r>
              <a:rPr lang="en-US" altLang="en-US" sz="2200" dirty="0" err="1"/>
              <a:t>Renellys</a:t>
            </a:r>
            <a:r>
              <a:rPr lang="en-US" altLang="en-US" sz="2200" dirty="0"/>
              <a:t> Perez,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/>
              <a:t>     NOAA/AOML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/>
              <a:t>AEROSE team and Brazilian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/>
              <a:t>Navy observers joined</a:t>
            </a:r>
          </a:p>
        </p:txBody>
      </p:sp>
      <p:sp>
        <p:nvSpPr>
          <p:cNvPr id="4100" name="AutoShape 4" descr="http://www.stabbertmaritime.com/wp-content/uploads/2013/08/Stalwart-Brazil09-13-0201-3-300x225.jpg">
            <a:extLst>
              <a:ext uri="{FF2B5EF4-FFF2-40B4-BE49-F238E27FC236}">
                <a16:creationId xmlns:a16="http://schemas.microsoft.com/office/drawing/2014/main" id="{9E30826F-1CD9-2840-A7EC-B267F3B2F2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6E71D2BD-4D5F-924E-82DC-4363BBE101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3716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T-Flex mooring operations</a:t>
            </a:r>
          </a:p>
        </p:txBody>
      </p:sp>
      <p:sp>
        <p:nvSpPr>
          <p:cNvPr id="7171" name="Rectangle 4">
            <a:extLst>
              <a:ext uri="{FF2B5EF4-FFF2-40B4-BE49-F238E27FC236}">
                <a16:creationId xmlns:a16="http://schemas.microsoft.com/office/drawing/2014/main" id="{F20199E1-9288-594B-80D9-49732F1F7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5382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2" name="Text Box 8">
            <a:extLst>
              <a:ext uri="{FF2B5EF4-FFF2-40B4-BE49-F238E27FC236}">
                <a16:creationId xmlns:a16="http://schemas.microsoft.com/office/drawing/2014/main" id="{A6DFFACD-BAC8-294E-A63F-CDC0384E9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3" y="5029200"/>
            <a:ext cx="914400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Cruise delays/sick crew member prevented recovery at 4°N 23°W. </a:t>
            </a:r>
            <a:r>
              <a:rPr lang="en-US" altLang="en-US" sz="2400" b="1" i="1" dirty="0"/>
              <a:t>This mooring was serviced May 2019 by Dave Zimmerman and Ryan Wells (UW/JISAO) aboard R/V Thomas G. Thompson. </a:t>
            </a:r>
          </a:p>
        </p:txBody>
      </p:sp>
      <p:sp>
        <p:nvSpPr>
          <p:cNvPr id="7173" name="TextBox 1">
            <a:extLst>
              <a:ext uri="{FF2B5EF4-FFF2-40B4-BE49-F238E27FC236}">
                <a16:creationId xmlns:a16="http://schemas.microsoft.com/office/drawing/2014/main" id="{903558FE-8725-004C-9145-EC8505F2D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86200"/>
            <a:ext cx="8255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/>
              <a:t>Mooring personnel: </a:t>
            </a:r>
            <a:r>
              <a:rPr lang="en-US" altLang="en-US" sz="2000" dirty="0"/>
              <a:t>Steven Kunze (NOAA/PMEL), Denise Kester (UW/JISAO), LT Eduardo </a:t>
            </a:r>
            <a:r>
              <a:rPr lang="en-US" altLang="en-US" sz="2000" dirty="0" err="1"/>
              <a:t>Dubeux</a:t>
            </a:r>
            <a:r>
              <a:rPr lang="en-US" altLang="en-US" sz="2000" dirty="0"/>
              <a:t>, 2o </a:t>
            </a:r>
            <a:r>
              <a:rPr lang="en-US" altLang="en-US" sz="2000" dirty="0" err="1"/>
              <a:t>Sargento</a:t>
            </a:r>
            <a:r>
              <a:rPr lang="en-US" altLang="en-US" sz="2000" dirty="0"/>
              <a:t> Eric Silva (Brazilian Navy)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931198-11E8-714F-A389-319988459A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143000"/>
            <a:ext cx="2058209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D9E7BE-04B2-C545-81C4-31BAA3F75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143000"/>
            <a:ext cx="3657600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43D9F362-AF95-4947-A27F-4D73015ED6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38" y="822960"/>
            <a:ext cx="9169400" cy="542925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Only 12 CTD+LADCP casts</a:t>
            </a:r>
          </a:p>
        </p:txBody>
      </p:sp>
      <p:sp>
        <p:nvSpPr>
          <p:cNvPr id="10243" name="Rectangle 4">
            <a:extLst>
              <a:ext uri="{FF2B5EF4-FFF2-40B4-BE49-F238E27FC236}">
                <a16:creationId xmlns:a16="http://schemas.microsoft.com/office/drawing/2014/main" id="{75DE66D0-66AF-0F4C-A390-2ECBDA300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1581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0244" name="Rectangle 7">
            <a:extLst>
              <a:ext uri="{FF2B5EF4-FFF2-40B4-BE49-F238E27FC236}">
                <a16:creationId xmlns:a16="http://schemas.microsoft.com/office/drawing/2014/main" id="{3E5A01D8-91D0-D744-BF99-31DCD26AD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5382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0245" name="Text Box 8">
            <a:extLst>
              <a:ext uri="{FF2B5EF4-FFF2-40B4-BE49-F238E27FC236}">
                <a16:creationId xmlns:a16="http://schemas.microsoft.com/office/drawing/2014/main" id="{8E5DA9ED-937C-2D48-89C9-4B870D86C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25" y="5943600"/>
            <a:ext cx="85915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/>
              <a:t>CTDs at the three mooring sites, plus 8 CTDs between 2</a:t>
            </a:r>
            <a:r>
              <a:rPr lang="en-US" altLang="en-US" sz="2400" baseline="30000" dirty="0"/>
              <a:t>nd</a:t>
            </a:r>
            <a:r>
              <a:rPr lang="en-US" altLang="en-US" sz="2400" dirty="0"/>
              <a:t> and 3</a:t>
            </a:r>
            <a:r>
              <a:rPr lang="en-US" altLang="en-US" sz="2400" baseline="30000" dirty="0"/>
              <a:t>rd</a:t>
            </a:r>
            <a:r>
              <a:rPr lang="en-US" altLang="en-US" sz="2400" dirty="0"/>
              <a:t> mooring. ~50 of the planned stations cut.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44FB7C12-DCD8-CC4E-BE97-4251673E4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69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/>
              <a:t>Hydrography Team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283074-669F-554B-8B34-C19E4C93C5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" b="3329"/>
          <a:stretch/>
        </p:blipFill>
        <p:spPr>
          <a:xfrm>
            <a:off x="0" y="1371600"/>
            <a:ext cx="9144000" cy="453960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6DF51408-3547-5C4C-B748-E017B0335B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Ocean/atmosphere observations</a:t>
            </a:r>
          </a:p>
        </p:txBody>
      </p:sp>
      <p:sp>
        <p:nvSpPr>
          <p:cNvPr id="12291" name="Rectangle 4">
            <a:extLst>
              <a:ext uri="{FF2B5EF4-FFF2-40B4-BE49-F238E27FC236}">
                <a16:creationId xmlns:a16="http://schemas.microsoft.com/office/drawing/2014/main" id="{09AA93B9-2E62-6B4C-90BF-DA4409E4A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9313" y="1966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2292" name="TextBox 1">
            <a:extLst>
              <a:ext uri="{FF2B5EF4-FFF2-40B4-BE49-F238E27FC236}">
                <a16:creationId xmlns:a16="http://schemas.microsoft.com/office/drawing/2014/main" id="{DCBDDF7E-5809-6E4D-923C-83958846A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990600"/>
            <a:ext cx="77724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/>
          </a:p>
          <a:p>
            <a:pPr marL="342900" indent="-342900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2400" b="1" dirty="0"/>
              <a:t>22 Argo floats </a:t>
            </a:r>
            <a:r>
              <a:rPr lang="en-US" altLang="en-US" sz="2400" dirty="0"/>
              <a:t>and </a:t>
            </a:r>
            <a:r>
              <a:rPr lang="en-US" altLang="en-US" sz="2400" b="1" dirty="0"/>
              <a:t>14 surface drifters </a:t>
            </a:r>
            <a:r>
              <a:rPr lang="en-US" altLang="en-US" sz="2400" dirty="0"/>
              <a:t>deployed, </a:t>
            </a:r>
            <a:r>
              <a:rPr lang="en-US" altLang="en-US" sz="2400" b="1" dirty="0"/>
              <a:t>monitored Sargassum </a:t>
            </a:r>
            <a:r>
              <a:rPr lang="en-US" altLang="en-US" sz="2400" dirty="0"/>
              <a:t>along cruise track.</a:t>
            </a:r>
          </a:p>
          <a:p>
            <a:pPr marL="342900" indent="-342900" eaLnBrk="1" hangingPunct="1">
              <a:spcBef>
                <a:spcPct val="0"/>
              </a:spcBef>
              <a:buFont typeface="Wingdings" pitchFamily="2" charset="2"/>
              <a:buChar char="§"/>
            </a:pPr>
            <a:endParaRPr lang="en-US" altLang="en-US" sz="2400" dirty="0"/>
          </a:p>
          <a:p>
            <a:pPr marL="342900" indent="-342900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2400" dirty="0"/>
              <a:t>Underway shipboard ADCP/TSG/pCO2/M-AERI data collected. There were cavitation issues with the TSG which were partially fixed during the cruise.</a:t>
            </a:r>
          </a:p>
          <a:p>
            <a:pPr marL="342900" indent="-342900" eaLnBrk="1" hangingPunct="1">
              <a:spcBef>
                <a:spcPct val="0"/>
              </a:spcBef>
              <a:buFont typeface="Wingdings" pitchFamily="2" charset="2"/>
              <a:buChar char="§"/>
            </a:pPr>
            <a:endParaRPr lang="en-US" altLang="en-US" sz="2400" dirty="0"/>
          </a:p>
          <a:p>
            <a:pPr marL="342900" indent="-342900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2400" dirty="0"/>
              <a:t>AEROSE: </a:t>
            </a:r>
            <a:r>
              <a:rPr lang="en-US" altLang="en-US" sz="2400" b="1" dirty="0"/>
              <a:t>101 radiosondes </a:t>
            </a:r>
            <a:r>
              <a:rPr lang="en-US" altLang="en-US" sz="2400" dirty="0"/>
              <a:t>and </a:t>
            </a:r>
            <a:r>
              <a:rPr lang="en-US" altLang="en-US" sz="2400" b="1" dirty="0"/>
              <a:t>8 </a:t>
            </a:r>
            <a:r>
              <a:rPr lang="en-US" altLang="en-US" sz="2400" b="1" dirty="0" err="1"/>
              <a:t>ozonesondes</a:t>
            </a:r>
            <a:r>
              <a:rPr lang="en-US" altLang="en-US" sz="2400" dirty="0"/>
              <a:t>, atmospheric chemistry measurements during strong dust event.</a:t>
            </a:r>
          </a:p>
          <a:p>
            <a:pPr marL="342900" indent="-342900" eaLnBrk="1" hangingPunct="1">
              <a:spcBef>
                <a:spcPct val="0"/>
              </a:spcBef>
              <a:buFont typeface="Wingdings" pitchFamily="2" charset="2"/>
              <a:buChar char="§"/>
            </a:pPr>
            <a:endParaRPr lang="en-US" altLang="en-US" sz="2400" dirty="0">
              <a:solidFill>
                <a:srgbClr val="C00000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2400" b="1" dirty="0"/>
              <a:t>8 undergrad/grad students </a:t>
            </a:r>
            <a:r>
              <a:rPr lang="en-US" altLang="en-US" sz="2400" dirty="0"/>
              <a:t>participated.</a:t>
            </a:r>
          </a:p>
          <a:p>
            <a:pPr marL="342900" indent="-342900" eaLnBrk="1" hangingPunct="1">
              <a:spcBef>
                <a:spcPct val="0"/>
              </a:spcBef>
              <a:buFont typeface="Wingdings" pitchFamily="2" charset="2"/>
              <a:buChar char="§"/>
            </a:pPr>
            <a:endParaRPr lang="en-US" altLang="en-US" sz="2400" dirty="0">
              <a:solidFill>
                <a:srgbClr val="C00000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2400" dirty="0"/>
              <a:t>Delivered food/water to Jean-</a:t>
            </a:r>
            <a:r>
              <a:rPr lang="en-US" altLang="en-US" sz="2400" dirty="0" err="1"/>
              <a:t>Jaques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Savin</a:t>
            </a:r>
            <a:r>
              <a:rPr lang="en-US" altLang="en-US" sz="2400" dirty="0"/>
              <a:t> (transiting Atlantic in barrel).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">
            <a:extLst>
              <a:ext uri="{FF2B5EF4-FFF2-40B4-BE49-F238E27FC236}">
                <a16:creationId xmlns:a16="http://schemas.microsoft.com/office/drawing/2014/main" id="{09AA93B9-2E62-6B4C-90BF-DA4409E4A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9313" y="1966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1E784-30AA-B741-BB90-26F099F8F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" y="1524001"/>
            <a:ext cx="6915150" cy="411480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069E102F-52EA-254A-AB89-5806B2DFA9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Sargassum analysis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B2DC0C-BC9B-1944-96B0-DCFFEAF2FF4C}"/>
              </a:ext>
            </a:extLst>
          </p:cNvPr>
          <p:cNvSpPr txBox="1"/>
          <p:nvPr/>
        </p:nvSpPr>
        <p:spPr>
          <a:xfrm>
            <a:off x="1114425" y="5791200"/>
            <a:ext cx="7191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Observations classified as: none, trace, isolated, filaments, rafts</a:t>
            </a:r>
          </a:p>
        </p:txBody>
      </p:sp>
    </p:spTree>
    <p:extLst>
      <p:ext uri="{BB962C8B-B14F-4D97-AF65-F5344CB8AC3E}">
        <p14:creationId xmlns:p14="http://schemas.microsoft.com/office/powerpoint/2010/main" val="776061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">
            <a:extLst>
              <a:ext uri="{FF2B5EF4-FFF2-40B4-BE49-F238E27FC236}">
                <a16:creationId xmlns:a16="http://schemas.microsoft.com/office/drawing/2014/main" id="{09AA93B9-2E62-6B4C-90BF-DA4409E4A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9313" y="1966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770648-D940-D84E-A786-EB11186EA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FCCE4D-C3DA-3D41-B9D8-CDB7B579330D}"/>
              </a:ext>
            </a:extLst>
          </p:cNvPr>
          <p:cNvSpPr txBox="1"/>
          <p:nvPr/>
        </p:nvSpPr>
        <p:spPr>
          <a:xfrm>
            <a:off x="381000" y="6400800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 nm down, 1000 to go.</a:t>
            </a:r>
          </a:p>
        </p:txBody>
      </p:sp>
    </p:spTree>
    <p:extLst>
      <p:ext uri="{BB962C8B-B14F-4D97-AF65-F5344CB8AC3E}">
        <p14:creationId xmlns:p14="http://schemas.microsoft.com/office/powerpoint/2010/main" val="3070198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>
            <a:extLst>
              <a:ext uri="{FF2B5EF4-FFF2-40B4-BE49-F238E27FC236}">
                <a16:creationId xmlns:a16="http://schemas.microsoft.com/office/drawing/2014/main" id="{4DB7A8EC-F30D-EB47-A731-B7766C32AF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03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PNE 2020 –</a:t>
            </a:r>
            <a:r>
              <a:rPr lang="en-US" altLang="en-US" dirty="0">
                <a:solidFill>
                  <a:srgbClr val="FF0000"/>
                </a:solidFill>
              </a:rPr>
              <a:t>TBD</a:t>
            </a:r>
          </a:p>
        </p:txBody>
      </p:sp>
      <p:sp>
        <p:nvSpPr>
          <p:cNvPr id="14339" name="TextBox 4">
            <a:extLst>
              <a:ext uri="{FF2B5EF4-FFF2-40B4-BE49-F238E27FC236}">
                <a16:creationId xmlns:a16="http://schemas.microsoft.com/office/drawing/2014/main" id="{85EE2BBC-3C2C-9140-87BC-D0CCF5F55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3" y="1143000"/>
            <a:ext cx="861060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/>
              <a:t>Scheduled on the R/V </a:t>
            </a:r>
            <a:r>
              <a:rPr lang="en-US" altLang="en-US" sz="2200" i="1" dirty="0"/>
              <a:t>Ronald H. Brown</a:t>
            </a:r>
            <a:r>
              <a:rPr lang="en-US" altLang="en-US" sz="2200" dirty="0"/>
              <a:t> May 12 – June 11: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/>
              <a:t>Praia, Cape Verde to Bridgetown, Barbados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 b="1" i="1" dirty="0"/>
          </a:p>
          <a:p>
            <a:pPr marL="342900" indent="-342900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2200" dirty="0"/>
              <a:t>Chief Scientist: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/>
              <a:t>    Greg Foltz,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/>
              <a:t>    NOAA/AOML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 dirty="0"/>
          </a:p>
          <a:p>
            <a:pPr marL="342900" indent="-342900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2200" dirty="0"/>
              <a:t>Science party: 15+</a:t>
            </a:r>
          </a:p>
          <a:p>
            <a:pPr marL="342900" indent="-342900" eaLnBrk="1" hangingPunct="1">
              <a:spcBef>
                <a:spcPct val="0"/>
              </a:spcBef>
              <a:buFont typeface="Wingdings" pitchFamily="2" charset="2"/>
              <a:buChar char="§"/>
            </a:pPr>
            <a:endParaRPr lang="en-US" altLang="en-US" sz="2200" dirty="0"/>
          </a:p>
          <a:p>
            <a:pPr marL="342900" indent="-342900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2200" dirty="0"/>
              <a:t>68 CTD/LADCP/O</a:t>
            </a:r>
            <a:r>
              <a:rPr lang="en-US" altLang="en-US" sz="2200" baseline="-25000" dirty="0"/>
              <a:t>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/>
              <a:t>AEROSE (Howard Univ, NOAA/NESDIS)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/>
              <a:t>Macroalgae research group (DOE project)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solidFill>
                  <a:srgbClr val="FF0000"/>
                </a:solidFill>
              </a:rPr>
              <a:t>Latest update: June 1 at the earliest</a:t>
            </a:r>
          </a:p>
        </p:txBody>
      </p:sp>
      <p:sp>
        <p:nvSpPr>
          <p:cNvPr id="14340" name="AutoShape 4" descr="http://www.stabbertmaritime.com/wp-content/uploads/2013/08/Stalwart-Brazil09-13-0201-3-300x225.jpg">
            <a:extLst>
              <a:ext uri="{FF2B5EF4-FFF2-40B4-BE49-F238E27FC236}">
                <a16:creationId xmlns:a16="http://schemas.microsoft.com/office/drawing/2014/main" id="{EA0C5FBD-4F42-D541-B0DB-DF3AB0E74B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B886EA-1870-0841-A87F-FAF32D6C1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6" t="17214" r="5768" b="21900"/>
          <a:stretch/>
        </p:blipFill>
        <p:spPr>
          <a:xfrm>
            <a:off x="3064861" y="1828800"/>
            <a:ext cx="6155339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6DF51408-3547-5C4C-B748-E017B0335B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TACOS Update</a:t>
            </a:r>
          </a:p>
        </p:txBody>
      </p:sp>
      <p:sp>
        <p:nvSpPr>
          <p:cNvPr id="12291" name="Rectangle 4">
            <a:extLst>
              <a:ext uri="{FF2B5EF4-FFF2-40B4-BE49-F238E27FC236}">
                <a16:creationId xmlns:a16="http://schemas.microsoft.com/office/drawing/2014/main" id="{09AA93B9-2E62-6B4C-90BF-DA4409E4A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9313" y="1966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540E32E1-D4EA-D349-8475-0984657CEFB5}"/>
              </a:ext>
            </a:extLst>
          </p:cNvPr>
          <p:cNvSpPr txBox="1">
            <a:spLocks/>
          </p:cNvSpPr>
          <p:nvPr/>
        </p:nvSpPr>
        <p:spPr>
          <a:xfrm>
            <a:off x="91440" y="1143000"/>
            <a:ext cx="2964874" cy="5275385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>
              <a:buClr>
                <a:schemeClr val="accent1"/>
              </a:buClr>
              <a:buSzPct val="95000"/>
              <a:defRPr/>
            </a:pPr>
            <a:endParaRPr lang="en-US" sz="2000" kern="0" dirty="0"/>
          </a:p>
          <a:p>
            <a:pPr marL="0" lvl="1" indent="0">
              <a:buClr>
                <a:schemeClr val="accent1"/>
              </a:buClr>
              <a:buSzPct val="95000"/>
              <a:buNone/>
              <a:defRPr/>
            </a:pPr>
            <a:r>
              <a:rPr lang="en-US" sz="2000" kern="0" dirty="0">
                <a:solidFill>
                  <a:srgbClr val="FF0000"/>
                </a:solidFill>
              </a:rPr>
              <a:t>TACOS1</a:t>
            </a:r>
            <a:r>
              <a:rPr lang="en-US" sz="2000" kern="0" dirty="0"/>
              <a:t>: </a:t>
            </a:r>
          </a:p>
          <a:p>
            <a:pPr marL="0" lvl="1" indent="0">
              <a:buClr>
                <a:schemeClr val="accent1"/>
              </a:buClr>
              <a:buSzPct val="95000"/>
              <a:buNone/>
              <a:defRPr/>
            </a:pPr>
            <a:r>
              <a:rPr lang="en-US" sz="2000" kern="0" dirty="0"/>
              <a:t>Mar 2017 – Mar 2018 </a:t>
            </a:r>
          </a:p>
          <a:p>
            <a:pPr marL="0" lvl="1" indent="0">
              <a:buClr>
                <a:schemeClr val="accent1"/>
              </a:buClr>
              <a:buSzPct val="95000"/>
              <a:buNone/>
              <a:defRPr/>
            </a:pPr>
            <a:r>
              <a:rPr lang="en-US" sz="2000" kern="0" dirty="0"/>
              <a:t>(10 AOML + 1 PMEL)</a:t>
            </a:r>
          </a:p>
          <a:p>
            <a:pPr marL="0" lvl="1">
              <a:buClr>
                <a:schemeClr val="accent1"/>
              </a:buClr>
              <a:buSzPct val="95000"/>
              <a:defRPr/>
            </a:pPr>
            <a:endParaRPr lang="en-US" sz="2000" kern="0" dirty="0">
              <a:cs typeface="ＭＳ Ｐゴシック" charset="0"/>
            </a:endParaRPr>
          </a:p>
          <a:p>
            <a:pPr marL="0" lvl="1" indent="0">
              <a:buSzPct val="95000"/>
              <a:buNone/>
              <a:defRPr/>
            </a:pPr>
            <a:r>
              <a:rPr lang="en-US" sz="2000" kern="0" dirty="0">
                <a:solidFill>
                  <a:srgbClr val="00B050"/>
                </a:solidFill>
                <a:cs typeface="ＭＳ Ｐゴシック" charset="0"/>
              </a:rPr>
              <a:t>TACOS2</a:t>
            </a:r>
            <a:r>
              <a:rPr lang="en-US" sz="2000" kern="0" dirty="0">
                <a:cs typeface="ＭＳ Ｐゴシック" charset="0"/>
              </a:rPr>
              <a:t>: </a:t>
            </a:r>
          </a:p>
          <a:p>
            <a:pPr marL="0" lvl="1" indent="0">
              <a:buSzPct val="95000"/>
              <a:buNone/>
              <a:defRPr/>
            </a:pPr>
            <a:r>
              <a:rPr lang="en-US" sz="2000" kern="0" dirty="0">
                <a:cs typeface="ＭＳ Ｐゴシック" charset="0"/>
              </a:rPr>
              <a:t>Mar 2018 – May 2019 </a:t>
            </a:r>
          </a:p>
          <a:p>
            <a:pPr marL="0" lvl="1" indent="0">
              <a:buSzPct val="95000"/>
              <a:buNone/>
              <a:defRPr/>
            </a:pPr>
            <a:r>
              <a:rPr lang="en-US" sz="2000" kern="0" dirty="0"/>
              <a:t>(5 PMEL)</a:t>
            </a:r>
          </a:p>
          <a:p>
            <a:pPr marL="0" lvl="1">
              <a:buSzPct val="95000"/>
              <a:defRPr/>
            </a:pPr>
            <a:endParaRPr lang="en-US" sz="2000" kern="0" dirty="0"/>
          </a:p>
          <a:p>
            <a:pPr marL="0" lvl="1" indent="0">
              <a:buSzPct val="95000"/>
              <a:buNone/>
              <a:defRPr/>
            </a:pPr>
            <a:r>
              <a:rPr lang="en-US" sz="2000" kern="0" dirty="0">
                <a:solidFill>
                  <a:srgbClr val="0070C0"/>
                </a:solidFill>
              </a:rPr>
              <a:t>TACOS3</a:t>
            </a:r>
            <a:r>
              <a:rPr lang="en-US" sz="2000" kern="0" dirty="0"/>
              <a:t>: </a:t>
            </a:r>
          </a:p>
          <a:p>
            <a:pPr marL="0" lvl="1" indent="0">
              <a:buSzPct val="95000"/>
              <a:buNone/>
              <a:defRPr/>
            </a:pPr>
            <a:r>
              <a:rPr lang="en-US" sz="2000" kern="0" dirty="0"/>
              <a:t>May 2019 – present </a:t>
            </a:r>
          </a:p>
          <a:p>
            <a:pPr marL="0" lvl="1" indent="0">
              <a:buSzPct val="95000"/>
              <a:buNone/>
              <a:defRPr/>
            </a:pPr>
            <a:r>
              <a:rPr lang="en-US" sz="2000" kern="0" dirty="0"/>
              <a:t>(10 AOML + 1 PMEL)</a:t>
            </a:r>
          </a:p>
          <a:p>
            <a:pPr marL="0" lvl="1">
              <a:buClr>
                <a:schemeClr val="accent1"/>
              </a:buClr>
              <a:buSzPct val="95000"/>
              <a:defRPr/>
            </a:pPr>
            <a:endParaRPr lang="en-US" sz="2000" b="1" kern="0" dirty="0">
              <a:solidFill>
                <a:srgbClr val="0000FF"/>
              </a:solidFill>
              <a:cs typeface="ＭＳ Ｐゴシック" charset="0"/>
            </a:endParaRPr>
          </a:p>
          <a:p>
            <a:endParaRPr lang="en-US" kern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AB5017-1717-BA47-B046-807BCED781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" r="6166" b="3846"/>
          <a:stretch/>
        </p:blipFill>
        <p:spPr>
          <a:xfrm>
            <a:off x="2736273" y="1163782"/>
            <a:ext cx="6400800" cy="5275385"/>
          </a:xfrm>
          <a:prstGeom prst="rect">
            <a:avLst/>
          </a:prstGeom>
        </p:spPr>
      </p:pic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AD97C1E9-AB44-1348-BAF9-C34367598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914400"/>
            <a:ext cx="2487826" cy="5181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523156-6168-3444-836E-31770518F751}"/>
              </a:ext>
            </a:extLst>
          </p:cNvPr>
          <p:cNvSpPr txBox="1"/>
          <p:nvPr/>
        </p:nvSpPr>
        <p:spPr>
          <a:xfrm>
            <a:off x="3936630" y="6320135"/>
            <a:ext cx="481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BD2CB7-244B-0A4A-9695-914C3BB6A8B8}"/>
              </a:ext>
            </a:extLst>
          </p:cNvPr>
          <p:cNvSpPr txBox="1"/>
          <p:nvPr/>
        </p:nvSpPr>
        <p:spPr>
          <a:xfrm>
            <a:off x="7696200" y="6320135"/>
            <a:ext cx="481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25A729-308B-824E-BE59-2F2E3F679560}"/>
              </a:ext>
            </a:extLst>
          </p:cNvPr>
          <p:cNvSpPr txBox="1"/>
          <p:nvPr/>
        </p:nvSpPr>
        <p:spPr>
          <a:xfrm>
            <a:off x="5833646" y="63246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B43811-91F3-554B-9016-84B14D979C27}"/>
              </a:ext>
            </a:extLst>
          </p:cNvPr>
          <p:cNvSpPr txBox="1"/>
          <p:nvPr/>
        </p:nvSpPr>
        <p:spPr>
          <a:xfrm>
            <a:off x="1079771" y="6320135"/>
            <a:ext cx="2600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# of current meters:</a:t>
            </a:r>
          </a:p>
        </p:txBody>
      </p:sp>
    </p:spTree>
    <p:extLst>
      <p:ext uri="{BB962C8B-B14F-4D97-AF65-F5344CB8AC3E}">
        <p14:creationId xmlns:p14="http://schemas.microsoft.com/office/powerpoint/2010/main" val="343501798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ne_pirata2018" id="{9388E293-51D0-EB4B-9ECD-85DDD163C591}" vid="{96644CF7-B0F0-DF4A-8158-8A54E3934A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11748</TotalTime>
  <Words>714</Words>
  <Application>Microsoft Macintosh PowerPoint</Application>
  <PresentationFormat>On-screen Show (4:3)</PresentationFormat>
  <Paragraphs>96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Times New Roman</vt:lpstr>
      <vt:lpstr>Wingdings</vt:lpstr>
      <vt:lpstr>Default Design</vt:lpstr>
      <vt:lpstr>PIRATA Northeast Extension (PNE) cruises, 2019-2020</vt:lpstr>
      <vt:lpstr>PNE 2019</vt:lpstr>
      <vt:lpstr>T-Flex mooring operations</vt:lpstr>
      <vt:lpstr>Only 12 CTD+LADCP casts</vt:lpstr>
      <vt:lpstr>Ocean/atmosphere observations</vt:lpstr>
      <vt:lpstr>Sargassum analysis</vt:lpstr>
      <vt:lpstr>PowerPoint Presentation</vt:lpstr>
      <vt:lpstr>PNE 2020 –TBD</vt:lpstr>
      <vt:lpstr>TACOS Update</vt:lpstr>
      <vt:lpstr>TACOS publications</vt:lpstr>
      <vt:lpstr>PowerPoint Presentation</vt:lpstr>
      <vt:lpstr>PowerPoint Presentation</vt:lpstr>
      <vt:lpstr>PowerPoint Presentation</vt:lpstr>
      <vt:lpstr>PNE web pages, PIRATA bibliography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Microsoft Office User</cp:lastModifiedBy>
  <cp:revision>256</cp:revision>
  <dcterms:created xsi:type="dcterms:W3CDTF">1601-01-01T00:00:00Z</dcterms:created>
  <dcterms:modified xsi:type="dcterms:W3CDTF">2020-04-21T21:26:55Z</dcterms:modified>
</cp:coreProperties>
</file>