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theme/themeOverride6.xml" ContentType="application/vnd.openxmlformats-officedocument.themeOverride+xml"/>
  <Override PartName="/ppt/notesSlides/notesSlide15.xml" ContentType="application/vnd.openxmlformats-officedocument.presentationml.notesSlide+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29"/>
  </p:notesMasterIdLst>
  <p:sldIdLst>
    <p:sldId id="275" r:id="rId4"/>
    <p:sldId id="282" r:id="rId5"/>
    <p:sldId id="278" r:id="rId6"/>
    <p:sldId id="272" r:id="rId7"/>
    <p:sldId id="307" r:id="rId8"/>
    <p:sldId id="287" r:id="rId9"/>
    <p:sldId id="274" r:id="rId10"/>
    <p:sldId id="333" r:id="rId11"/>
    <p:sldId id="276" r:id="rId12"/>
    <p:sldId id="298" r:id="rId13"/>
    <p:sldId id="269" r:id="rId14"/>
    <p:sldId id="305" r:id="rId15"/>
    <p:sldId id="286" r:id="rId16"/>
    <p:sldId id="289" r:id="rId17"/>
    <p:sldId id="302" r:id="rId18"/>
    <p:sldId id="330" r:id="rId19"/>
    <p:sldId id="332" r:id="rId20"/>
    <p:sldId id="331" r:id="rId21"/>
    <p:sldId id="280" r:id="rId22"/>
    <p:sldId id="334" r:id="rId23"/>
    <p:sldId id="306" r:id="rId24"/>
    <p:sldId id="277" r:id="rId25"/>
    <p:sldId id="264" r:id="rId26"/>
    <p:sldId id="292" r:id="rId27"/>
    <p:sldId id="26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0000FF"/>
    <a:srgbClr val="000000"/>
    <a:srgbClr val="C6641F"/>
    <a:srgbClr val="BD6329"/>
    <a:srgbClr val="F85108"/>
    <a:srgbClr val="D36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9"/>
    <p:restoredTop sz="80692" autoAdjust="0"/>
  </p:normalViewPr>
  <p:slideViewPr>
    <p:cSldViewPr snapToGrid="0">
      <p:cViewPr varScale="1">
        <p:scale>
          <a:sx n="104" d="100"/>
          <a:sy n="104" d="100"/>
        </p:scale>
        <p:origin x="2408" y="208"/>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C718C-11DA-4B48-836B-DC7B57B20A6A}" type="datetimeFigureOut">
              <a:rPr lang="en-US" smtClean="0"/>
              <a:t>4/23/20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8ABC46-064B-4DB6-A188-87B97B687C93}" type="slidenum">
              <a:rPr lang="en-US" smtClean="0"/>
              <a:t>‹#›</a:t>
            </a:fld>
            <a:endParaRPr lang="en-US"/>
          </a:p>
        </p:txBody>
      </p:sp>
    </p:spTree>
    <p:extLst>
      <p:ext uri="{BB962C8B-B14F-4D97-AF65-F5344CB8AC3E}">
        <p14:creationId xmlns:p14="http://schemas.microsoft.com/office/powerpoint/2010/main" val="2068886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2155FEDB-E2AF-45E1-B2E6-051A66D228A1}" type="slidenum">
              <a:rPr lang="en-US">
                <a:solidFill>
                  <a:prstClr val="black"/>
                </a:solidFill>
              </a:rPr>
              <a:pPr/>
              <a:t>1</a:t>
            </a:fld>
            <a:endParaRPr lang="en-US">
              <a:solidFill>
                <a:prstClr val="black"/>
              </a:solidFill>
            </a:endParaRPr>
          </a:p>
        </p:txBody>
      </p:sp>
      <p:sp>
        <p:nvSpPr>
          <p:cNvPr id="24578" name="Rectangle 7"/>
          <p:cNvSpPr txBox="1">
            <a:spLocks noGrp="1" noChangeArrowheads="1"/>
          </p:cNvSpPr>
          <p:nvPr/>
        </p:nvSpPr>
        <p:spPr bwMode="auto">
          <a:xfrm>
            <a:off x="3885888" y="8687430"/>
            <a:ext cx="2972114" cy="456570"/>
          </a:xfrm>
          <a:prstGeom prst="rect">
            <a:avLst/>
          </a:prstGeom>
          <a:noFill/>
          <a:ln w="9525">
            <a:noFill/>
            <a:miter lim="800000"/>
            <a:headEnd/>
            <a:tailEnd/>
          </a:ln>
        </p:spPr>
        <p:txBody>
          <a:bodyPr lIns="91415" tIns="45707" rIns="91415" bIns="45707" anchor="b"/>
          <a:lstStyle/>
          <a:p>
            <a:pPr algn="r" defTabSz="911907" eaLnBrk="0" fontAlgn="base" hangingPunct="0">
              <a:spcBef>
                <a:spcPct val="0"/>
              </a:spcBef>
              <a:spcAft>
                <a:spcPct val="0"/>
              </a:spcAft>
            </a:pPr>
            <a:fld id="{2D4757FA-616B-40EB-AB31-8AF28395D861}" type="slidenum">
              <a:rPr lang="en-US" sz="1200">
                <a:solidFill>
                  <a:prstClr val="black"/>
                </a:solidFill>
                <a:latin typeface="Times" pitchFamily="-84" charset="0"/>
                <a:ea typeface="MS PGothic" pitchFamily="34" charset="-128"/>
              </a:rPr>
              <a:pPr algn="r" defTabSz="911907" eaLnBrk="0" fontAlgn="base" hangingPunct="0">
                <a:spcBef>
                  <a:spcPct val="0"/>
                </a:spcBef>
                <a:spcAft>
                  <a:spcPct val="0"/>
                </a:spcAft>
              </a:pPr>
              <a:t>1</a:t>
            </a:fld>
            <a:endParaRPr lang="en-US" sz="1200" dirty="0">
              <a:solidFill>
                <a:prstClr val="black"/>
              </a:solidFill>
              <a:latin typeface="Times" pitchFamily="-84" charset="0"/>
              <a:ea typeface="MS PGothic" pitchFamily="34" charset="-128"/>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91415" tIns="45707" rIns="91415" bIns="45707"/>
          <a:lstStyle/>
          <a:p>
            <a:pPr>
              <a:spcBef>
                <a:spcPct val="0"/>
              </a:spcBef>
            </a:pPr>
            <a:r>
              <a:rPr lang="en-US" sz="2400">
                <a:latin typeface="Arial" pitchFamily="34" charset="0"/>
              </a:rPr>
              <a:t>20 people spanning </a:t>
            </a:r>
            <a:r>
              <a:rPr lang="en-US" sz="2400" dirty="0">
                <a:latin typeface="Arial" pitchFamily="34" charset="0"/>
              </a:rPr>
              <a:t>three continents.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38" eaLnBrk="0" hangingPunct="0">
              <a:defRPr sz="2400">
                <a:solidFill>
                  <a:schemeClr val="tx1"/>
                </a:solidFill>
                <a:latin typeface="Times" charset="0"/>
                <a:ea typeface="ＭＳ Ｐゴシック" charset="0"/>
                <a:cs typeface="ＭＳ Ｐゴシック" charset="0"/>
              </a:defRPr>
            </a:lvl1pPr>
            <a:lvl2pPr marL="735298" indent="-282807" defTabSz="912838" eaLnBrk="0" hangingPunct="0">
              <a:defRPr sz="2400">
                <a:solidFill>
                  <a:schemeClr val="tx1"/>
                </a:solidFill>
                <a:latin typeface="Times" charset="0"/>
                <a:ea typeface="ＭＳ Ｐゴシック" charset="0"/>
              </a:defRPr>
            </a:lvl2pPr>
            <a:lvl3pPr marL="1131227" indent="-226245" defTabSz="912838" eaLnBrk="0" hangingPunct="0">
              <a:defRPr sz="2400">
                <a:solidFill>
                  <a:schemeClr val="tx1"/>
                </a:solidFill>
                <a:latin typeface="Times" charset="0"/>
                <a:ea typeface="ＭＳ Ｐゴシック" charset="0"/>
              </a:defRPr>
            </a:lvl3pPr>
            <a:lvl4pPr marL="1583718" indent="-226245" defTabSz="912838" eaLnBrk="0" hangingPunct="0">
              <a:defRPr sz="2400">
                <a:solidFill>
                  <a:schemeClr val="tx1"/>
                </a:solidFill>
                <a:latin typeface="Times" charset="0"/>
                <a:ea typeface="ＭＳ Ｐゴシック" charset="0"/>
              </a:defRPr>
            </a:lvl4pPr>
            <a:lvl5pPr marL="2036209" indent="-226245" defTabSz="912838" eaLnBrk="0" hangingPunct="0">
              <a:defRPr sz="2400">
                <a:solidFill>
                  <a:schemeClr val="tx1"/>
                </a:solidFill>
                <a:latin typeface="Times" charset="0"/>
                <a:ea typeface="ＭＳ Ｐゴシック" charset="0"/>
              </a:defRPr>
            </a:lvl5pPr>
            <a:lvl6pPr marL="2488700" indent="-226245" defTabSz="912838" eaLnBrk="0" fontAlgn="base" hangingPunct="0">
              <a:spcBef>
                <a:spcPct val="0"/>
              </a:spcBef>
              <a:spcAft>
                <a:spcPct val="0"/>
              </a:spcAft>
              <a:defRPr sz="2400">
                <a:solidFill>
                  <a:schemeClr val="tx1"/>
                </a:solidFill>
                <a:latin typeface="Times" charset="0"/>
                <a:ea typeface="ＭＳ Ｐゴシック" charset="0"/>
              </a:defRPr>
            </a:lvl6pPr>
            <a:lvl7pPr marL="2941190" indent="-226245" defTabSz="912838" eaLnBrk="0" fontAlgn="base" hangingPunct="0">
              <a:spcBef>
                <a:spcPct val="0"/>
              </a:spcBef>
              <a:spcAft>
                <a:spcPct val="0"/>
              </a:spcAft>
              <a:defRPr sz="2400">
                <a:solidFill>
                  <a:schemeClr val="tx1"/>
                </a:solidFill>
                <a:latin typeface="Times" charset="0"/>
                <a:ea typeface="ＭＳ Ｐゴシック" charset="0"/>
              </a:defRPr>
            </a:lvl7pPr>
            <a:lvl8pPr marL="3393681" indent="-226245" defTabSz="912838" eaLnBrk="0" fontAlgn="base" hangingPunct="0">
              <a:spcBef>
                <a:spcPct val="0"/>
              </a:spcBef>
              <a:spcAft>
                <a:spcPct val="0"/>
              </a:spcAft>
              <a:defRPr sz="2400">
                <a:solidFill>
                  <a:schemeClr val="tx1"/>
                </a:solidFill>
                <a:latin typeface="Times" charset="0"/>
                <a:ea typeface="ＭＳ Ｐゴシック" charset="0"/>
              </a:defRPr>
            </a:lvl8pPr>
            <a:lvl9pPr marL="3846172" indent="-226245" defTabSz="912838" eaLnBrk="0" fontAlgn="base" hangingPunct="0">
              <a:spcBef>
                <a:spcPct val="0"/>
              </a:spcBef>
              <a:spcAft>
                <a:spcPct val="0"/>
              </a:spcAft>
              <a:defRPr sz="2400">
                <a:solidFill>
                  <a:schemeClr val="tx1"/>
                </a:solidFill>
                <a:latin typeface="Times" charset="0"/>
                <a:ea typeface="ＭＳ Ｐゴシック" charset="0"/>
              </a:defRPr>
            </a:lvl9pPr>
          </a:lstStyle>
          <a:p>
            <a:fld id="{D07FF51A-63B6-7F4B-846E-C81B85004098}" type="slidenum">
              <a:rPr lang="en-US" sz="1200">
                <a:solidFill>
                  <a:prstClr val="black"/>
                </a:solidFill>
              </a:rPr>
              <a:pPr/>
              <a:t>10</a:t>
            </a:fld>
            <a:endParaRPr lang="en-US" sz="1200">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aseline="0" dirty="0">
                <a:latin typeface="Times" charset="0"/>
                <a:ea typeface="ＭＳ Ｐゴシック" charset="0"/>
                <a:cs typeface="ＭＳ Ｐゴシック" charset="0"/>
              </a:rPr>
              <a:t>Annual data is by Fiscal Year (</a:t>
            </a:r>
            <a:r>
              <a:rPr lang="en-US" sz="1200" dirty="0">
                <a:latin typeface="Times" charset="0"/>
              </a:rPr>
              <a:t>1 Oct to 30 Sep)</a:t>
            </a:r>
            <a:endParaRPr lang="en-US" sz="1200" baseline="0" dirty="0">
              <a:latin typeface="Times" charset="0"/>
              <a:ea typeface="ＭＳ Ｐゴシック" charset="0"/>
            </a:endParaRPr>
          </a:p>
          <a:p>
            <a:pPr eaLnBrk="1" hangingPunct="1"/>
            <a:r>
              <a:rPr lang="en-US" sz="1200" baseline="0" dirty="0">
                <a:latin typeface="Times" charset="0"/>
                <a:ea typeface="ＭＳ Ｐゴシック" charset="0"/>
                <a:cs typeface="ＭＳ Ｐゴシック" charset="0"/>
              </a:rPr>
              <a:t>Maroon is Web Downloads; Blue is FTP downloads. </a:t>
            </a:r>
          </a:p>
          <a:p>
            <a:pPr eaLnBrk="1" hangingPunct="1"/>
            <a:r>
              <a:rPr lang="en-US" sz="1200" baseline="0" dirty="0">
                <a:latin typeface="Times" charset="0"/>
                <a:ea typeface="ＭＳ Ｐゴシック" charset="0"/>
                <a:cs typeface="ＭＳ Ｐゴシック" charset="0"/>
              </a:rPr>
              <a:t>Decreasing web downloads offset by increase in FTP downloads.</a:t>
            </a:r>
          </a:p>
          <a:p>
            <a:pPr eaLnBrk="1" hangingPunct="1"/>
            <a:r>
              <a:rPr lang="en-US" sz="1200" baseline="0" dirty="0">
                <a:latin typeface="Times" charset="0"/>
                <a:ea typeface="ＭＳ Ｐゴシック" charset="0"/>
                <a:cs typeface="ＭＳ Ｐゴシック" charset="0"/>
              </a:rPr>
              <a:t>No FTP-specific data available prior to 2007.</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88049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38" eaLnBrk="0" hangingPunct="0">
              <a:defRPr sz="2400">
                <a:solidFill>
                  <a:schemeClr val="tx1"/>
                </a:solidFill>
                <a:latin typeface="Times" charset="0"/>
                <a:ea typeface="ＭＳ Ｐゴシック" charset="0"/>
                <a:cs typeface="ＭＳ Ｐゴシック" charset="0"/>
              </a:defRPr>
            </a:lvl1pPr>
            <a:lvl2pPr marL="735298" indent="-282807" defTabSz="912838" eaLnBrk="0" hangingPunct="0">
              <a:defRPr sz="2400">
                <a:solidFill>
                  <a:schemeClr val="tx1"/>
                </a:solidFill>
                <a:latin typeface="Times" charset="0"/>
                <a:ea typeface="ＭＳ Ｐゴシック" charset="0"/>
              </a:defRPr>
            </a:lvl2pPr>
            <a:lvl3pPr marL="1131227" indent="-226245" defTabSz="912838" eaLnBrk="0" hangingPunct="0">
              <a:defRPr sz="2400">
                <a:solidFill>
                  <a:schemeClr val="tx1"/>
                </a:solidFill>
                <a:latin typeface="Times" charset="0"/>
                <a:ea typeface="ＭＳ Ｐゴシック" charset="0"/>
              </a:defRPr>
            </a:lvl3pPr>
            <a:lvl4pPr marL="1583718" indent="-226245" defTabSz="912838" eaLnBrk="0" hangingPunct="0">
              <a:defRPr sz="2400">
                <a:solidFill>
                  <a:schemeClr val="tx1"/>
                </a:solidFill>
                <a:latin typeface="Times" charset="0"/>
                <a:ea typeface="ＭＳ Ｐゴシック" charset="0"/>
              </a:defRPr>
            </a:lvl4pPr>
            <a:lvl5pPr marL="2036209" indent="-226245" defTabSz="912838" eaLnBrk="0" hangingPunct="0">
              <a:defRPr sz="2400">
                <a:solidFill>
                  <a:schemeClr val="tx1"/>
                </a:solidFill>
                <a:latin typeface="Times" charset="0"/>
                <a:ea typeface="ＭＳ Ｐゴシック" charset="0"/>
              </a:defRPr>
            </a:lvl5pPr>
            <a:lvl6pPr marL="2488700" indent="-226245" defTabSz="912838" eaLnBrk="0" fontAlgn="base" hangingPunct="0">
              <a:spcBef>
                <a:spcPct val="0"/>
              </a:spcBef>
              <a:spcAft>
                <a:spcPct val="0"/>
              </a:spcAft>
              <a:defRPr sz="2400">
                <a:solidFill>
                  <a:schemeClr val="tx1"/>
                </a:solidFill>
                <a:latin typeface="Times" charset="0"/>
                <a:ea typeface="ＭＳ Ｐゴシック" charset="0"/>
              </a:defRPr>
            </a:lvl6pPr>
            <a:lvl7pPr marL="2941190" indent="-226245" defTabSz="912838" eaLnBrk="0" fontAlgn="base" hangingPunct="0">
              <a:spcBef>
                <a:spcPct val="0"/>
              </a:spcBef>
              <a:spcAft>
                <a:spcPct val="0"/>
              </a:spcAft>
              <a:defRPr sz="2400">
                <a:solidFill>
                  <a:schemeClr val="tx1"/>
                </a:solidFill>
                <a:latin typeface="Times" charset="0"/>
                <a:ea typeface="ＭＳ Ｐゴシック" charset="0"/>
              </a:defRPr>
            </a:lvl7pPr>
            <a:lvl8pPr marL="3393681" indent="-226245" defTabSz="912838" eaLnBrk="0" fontAlgn="base" hangingPunct="0">
              <a:spcBef>
                <a:spcPct val="0"/>
              </a:spcBef>
              <a:spcAft>
                <a:spcPct val="0"/>
              </a:spcAft>
              <a:defRPr sz="2400">
                <a:solidFill>
                  <a:schemeClr val="tx1"/>
                </a:solidFill>
                <a:latin typeface="Times" charset="0"/>
                <a:ea typeface="ＭＳ Ｐゴシック" charset="0"/>
              </a:defRPr>
            </a:lvl8pPr>
            <a:lvl9pPr marL="3846172" indent="-226245" defTabSz="912838" eaLnBrk="0" fontAlgn="base" hangingPunct="0">
              <a:spcBef>
                <a:spcPct val="0"/>
              </a:spcBef>
              <a:spcAft>
                <a:spcPct val="0"/>
              </a:spcAft>
              <a:defRPr sz="2400">
                <a:solidFill>
                  <a:schemeClr val="tx1"/>
                </a:solidFill>
                <a:latin typeface="Times" charset="0"/>
                <a:ea typeface="ＭＳ Ｐゴシック" charset="0"/>
              </a:defRPr>
            </a:lvl9pPr>
          </a:lstStyle>
          <a:p>
            <a:fld id="{24B273B0-E849-AA44-A1EE-E881A06473CF}" type="slidenum">
              <a:rPr lang="en-US" sz="1200">
                <a:solidFill>
                  <a:prstClr val="black"/>
                </a:solidFill>
              </a:rPr>
              <a:pPr/>
              <a:t>11</a:t>
            </a:fld>
            <a:endParaRPr lang="en-US" sz="1200">
              <a:solidFill>
                <a:prstClr val="black"/>
              </a:solidFill>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rgbClr val="000000"/>
                </a:solidFill>
                <a:latin typeface="Helvetica" charset="0"/>
              </a:rPr>
              <a:t>Medevac during the RHB cruise required a second NOAA cruise to service 4N, 23W in May/June.</a:t>
            </a:r>
            <a:endParaRPr lang="en-US"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200000"/>
              </a:lnSpc>
              <a:spcBef>
                <a:spcPct val="0"/>
              </a:spcBef>
              <a:spcAft>
                <a:spcPts val="0"/>
              </a:spcAft>
              <a:buClrTx/>
              <a:buSzTx/>
              <a:buFont typeface="Arial" pitchFamily="34" charset="0"/>
              <a:buNone/>
              <a:tabLst/>
              <a:defRPr/>
            </a:pPr>
            <a:r>
              <a:rPr lang="en-US" b="1" baseline="0" dirty="0">
                <a:solidFill>
                  <a:prstClr val="black"/>
                </a:solidFill>
                <a:latin typeface="Arial" charset="0"/>
                <a:ea typeface="MS PGothic" pitchFamily="34" charset="-128"/>
              </a:rPr>
              <a:t>Completed PIRATA Cruises FY 2018</a:t>
            </a:r>
            <a:endParaRPr lang="en-US" b="1" dirty="0">
              <a:solidFill>
                <a:prstClr val="black"/>
              </a:solidFill>
              <a:latin typeface="Arial" charset="0"/>
              <a:ea typeface="MS PGothic" pitchFamily="34" charset="-128"/>
            </a:endParaRP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Brazil PIRATA cruise aboard the </a:t>
            </a:r>
            <a:r>
              <a:rPr lang="en-US" b="0" i="1" dirty="0">
                <a:solidFill>
                  <a:prstClr val="black"/>
                </a:solidFill>
                <a:latin typeface="Arial" charset="0"/>
                <a:ea typeface="MS PGothic" pitchFamily="34" charset="-128"/>
              </a:rPr>
              <a:t>Vital de Oliveira</a:t>
            </a:r>
            <a:r>
              <a:rPr lang="en-US" b="0" dirty="0">
                <a:solidFill>
                  <a:prstClr val="black"/>
                </a:solidFill>
                <a:latin typeface="Arial" charset="0"/>
                <a:ea typeface="MS PGothic" pitchFamily="34" charset="-128"/>
              </a:rPr>
              <a:t> (Oct 2018 - Dec</a:t>
            </a:r>
            <a:r>
              <a:rPr lang="en-US" b="0" baseline="0" dirty="0">
                <a:solidFill>
                  <a:prstClr val="black"/>
                </a:solidFill>
                <a:latin typeface="Arial" charset="0"/>
                <a:ea typeface="MS PGothic" pitchFamily="34" charset="-128"/>
              </a:rPr>
              <a:t> 2018)</a:t>
            </a:r>
            <a:endParaRPr lang="en-US" b="0" dirty="0">
              <a:solidFill>
                <a:prstClr val="black"/>
              </a:solidFill>
              <a:latin typeface="Arial" charset="0"/>
              <a:ea typeface="MS PGothic" pitchFamily="34" charset="-128"/>
            </a:endParaRP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PNE 2019 cruise aboard the </a:t>
            </a:r>
            <a:r>
              <a:rPr lang="en-US" b="0" i="1" dirty="0">
                <a:solidFill>
                  <a:prstClr val="black"/>
                </a:solidFill>
                <a:latin typeface="Arial" charset="0"/>
                <a:ea typeface="MS PGothic" pitchFamily="34" charset="-128"/>
              </a:rPr>
              <a:t>Ronald H. Brown </a:t>
            </a:r>
            <a:r>
              <a:rPr lang="en-US" b="0" i="0" dirty="0">
                <a:solidFill>
                  <a:prstClr val="black"/>
                </a:solidFill>
                <a:latin typeface="Arial" charset="0"/>
                <a:ea typeface="MS PGothic" pitchFamily="34" charset="-128"/>
              </a:rPr>
              <a:t>(Mar 2019</a:t>
            </a:r>
            <a:r>
              <a:rPr lang="en-US" b="0" i="0" baseline="0" dirty="0">
                <a:solidFill>
                  <a:prstClr val="black"/>
                </a:solidFill>
                <a:latin typeface="Arial" charset="0"/>
                <a:ea typeface="MS PGothic" pitchFamily="34" charset="-128"/>
              </a:rPr>
              <a:t> to Mar 2019; Charleston, SC, USA to Charleston, SC, USA)</a:t>
            </a:r>
            <a:endParaRPr lang="en-US" b="0" i="0" dirty="0">
              <a:solidFill>
                <a:prstClr val="black"/>
              </a:solidFill>
              <a:latin typeface="Arial" charset="0"/>
              <a:ea typeface="MS PGothic" pitchFamily="34" charset="-128"/>
            </a:endParaRPr>
          </a:p>
          <a:p>
            <a:pPr marL="284163" indent="-284163" fontAlgn="base">
              <a:lnSpc>
                <a:spcPct val="150000"/>
              </a:lnSpc>
              <a:spcBef>
                <a:spcPct val="0"/>
              </a:spcBef>
              <a:buFont typeface="Arial" pitchFamily="34" charset="0"/>
              <a:buChar char="•"/>
            </a:pPr>
            <a:r>
              <a:rPr lang="en-US" b="0" dirty="0"/>
              <a:t>French PIRATA</a:t>
            </a:r>
            <a:r>
              <a:rPr lang="en-US" b="0" baseline="0" dirty="0"/>
              <a:t> cruise aboard the </a:t>
            </a:r>
            <a:r>
              <a:rPr lang="en-US" b="0" i="1" baseline="0" dirty="0"/>
              <a:t>Thalassa</a:t>
            </a:r>
            <a:r>
              <a:rPr lang="en-US" b="0" baseline="0" dirty="0"/>
              <a:t>  (</a:t>
            </a:r>
            <a:r>
              <a:rPr lang="en-US" b="0" i="0" dirty="0">
                <a:solidFill>
                  <a:prstClr val="black"/>
                </a:solidFill>
                <a:latin typeface="Arial" charset="0"/>
                <a:ea typeface="MS PGothic" pitchFamily="34" charset="-128"/>
              </a:rPr>
              <a:t>Mar 2019</a:t>
            </a:r>
            <a:r>
              <a:rPr lang="en-US" b="0" i="0" baseline="0" dirty="0">
                <a:solidFill>
                  <a:prstClr val="black"/>
                </a:solidFill>
                <a:latin typeface="Arial" charset="0"/>
                <a:ea typeface="MS PGothic" pitchFamily="34" charset="-128"/>
              </a:rPr>
              <a:t> to </a:t>
            </a:r>
            <a:r>
              <a:rPr lang="en-US" b="0" baseline="0" dirty="0"/>
              <a:t>Apr 2019; </a:t>
            </a:r>
            <a:r>
              <a:rPr lang="en-US" b="0" baseline="0" dirty="0" err="1"/>
              <a:t>Mindelo</a:t>
            </a:r>
            <a:r>
              <a:rPr lang="en-US" b="0" baseline="0" dirty="0"/>
              <a:t> to </a:t>
            </a:r>
            <a:r>
              <a:rPr lang="en-US" b="0" baseline="0" dirty="0" err="1"/>
              <a:t>Mindelo</a:t>
            </a:r>
            <a:r>
              <a:rPr lang="en-US" b="0" baseline="0" dirty="0"/>
              <a:t>, Cape Verde)</a:t>
            </a:r>
          </a:p>
          <a:p>
            <a:pPr marL="284163" marR="0" lvl="0" indent="-284163" algn="l" defTabSz="914400" rtl="0" eaLnBrk="1" fontAlgn="base" latinLnBrk="0" hangingPunct="1">
              <a:lnSpc>
                <a:spcPct val="150000"/>
              </a:lnSpc>
              <a:spcBef>
                <a:spcPct val="0"/>
              </a:spcBef>
              <a:spcAft>
                <a:spcPts val="0"/>
              </a:spcAft>
              <a:buClrTx/>
              <a:buSzTx/>
              <a:buFont typeface="Arial" pitchFamily="34" charset="0"/>
              <a:buChar char="•"/>
              <a:tabLst/>
              <a:defRPr/>
            </a:pPr>
            <a:r>
              <a:rPr lang="en-US" b="0" dirty="0"/>
              <a:t>NOAA emergency </a:t>
            </a:r>
            <a:r>
              <a:rPr lang="en-US" b="0" baseline="0" dirty="0"/>
              <a:t>cruise for 4N, 23W aboard the </a:t>
            </a:r>
            <a:r>
              <a:rPr lang="en-US" b="0" i="1" baseline="0" dirty="0"/>
              <a:t>Thomas G. Thompson</a:t>
            </a:r>
            <a:r>
              <a:rPr lang="en-US" b="0" baseline="0" dirty="0"/>
              <a:t>  (</a:t>
            </a:r>
            <a:r>
              <a:rPr lang="en-US" sz="1200" dirty="0">
                <a:solidFill>
                  <a:srgbClr val="000000"/>
                </a:solidFill>
                <a:latin typeface="Helvetica" charset="0"/>
              </a:rPr>
              <a:t>17 May – 9 Jun 2019</a:t>
            </a:r>
            <a:r>
              <a:rPr lang="en-US" b="0" baseline="0" dirty="0"/>
              <a:t>; Cape Town, South Africa to Woods Hole, MA, USA)</a:t>
            </a:r>
            <a:endParaRPr lang="en-US" b="0" dirty="0"/>
          </a:p>
          <a:p>
            <a:pPr marL="284163" indent="-284163" fontAlgn="base">
              <a:lnSpc>
                <a:spcPct val="150000"/>
              </a:lnSpc>
              <a:spcBef>
                <a:spcPct val="0"/>
              </a:spcBef>
              <a:buFont typeface="Arial"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648ABC46-064B-4DB6-A188-87B97B687C93}" type="slidenum">
              <a:rPr lang="en-US" smtClean="0"/>
              <a:t>12</a:t>
            </a:fld>
            <a:endParaRPr lang="en-US"/>
          </a:p>
        </p:txBody>
      </p:sp>
    </p:spTree>
    <p:extLst>
      <p:ext uri="{BB962C8B-B14F-4D97-AF65-F5344CB8AC3E}">
        <p14:creationId xmlns:p14="http://schemas.microsoft.com/office/powerpoint/2010/main" val="329430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200000"/>
              </a:lnSpc>
              <a:spcBef>
                <a:spcPct val="0"/>
              </a:spcBef>
              <a:spcAft>
                <a:spcPts val="0"/>
              </a:spcAft>
              <a:buClrTx/>
              <a:buSzTx/>
              <a:buFont typeface="Arial" pitchFamily="34" charset="0"/>
              <a:buNone/>
              <a:tabLst/>
              <a:defRPr/>
            </a:pPr>
            <a:r>
              <a:rPr lang="en-US" b="1" baseline="0" dirty="0">
                <a:solidFill>
                  <a:prstClr val="black"/>
                </a:solidFill>
                <a:latin typeface="Arial" charset="0"/>
                <a:ea typeface="MS PGothic" pitchFamily="34" charset="-128"/>
              </a:rPr>
              <a:t>Planned PIRATA Cruises FY 2020</a:t>
            </a:r>
            <a:endParaRPr lang="en-US" b="1" dirty="0">
              <a:solidFill>
                <a:prstClr val="black"/>
              </a:solidFill>
              <a:latin typeface="Arial" charset="0"/>
              <a:ea typeface="MS PGothic" pitchFamily="34" charset="-128"/>
            </a:endParaRP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Brazil PIRATA Cruise aboard the </a:t>
            </a:r>
            <a:r>
              <a:rPr lang="en-US" b="0" i="1" dirty="0">
                <a:solidFill>
                  <a:prstClr val="black"/>
                </a:solidFill>
                <a:latin typeface="Arial" charset="0"/>
                <a:ea typeface="MS PGothic" pitchFamily="34" charset="-128"/>
              </a:rPr>
              <a:t>Vital de Oliveira</a:t>
            </a:r>
            <a:r>
              <a:rPr lang="en-US" b="0" dirty="0">
                <a:solidFill>
                  <a:prstClr val="black"/>
                </a:solidFill>
                <a:latin typeface="Arial" charset="0"/>
                <a:ea typeface="MS PGothic" pitchFamily="34" charset="-128"/>
              </a:rPr>
              <a:t> not yet scheduled</a:t>
            </a:r>
          </a:p>
          <a:p>
            <a:pPr marL="284163" indent="-284163" fontAlgn="base">
              <a:lnSpc>
                <a:spcPct val="200000"/>
              </a:lnSpc>
              <a:spcBef>
                <a:spcPct val="0"/>
              </a:spcBef>
              <a:buFont typeface="Arial" pitchFamily="34" charset="0"/>
              <a:buChar char="•"/>
            </a:pPr>
            <a:r>
              <a:rPr lang="en-US" b="0" dirty="0">
                <a:solidFill>
                  <a:prstClr val="black"/>
                </a:solidFill>
                <a:latin typeface="Arial" charset="0"/>
                <a:ea typeface="MS PGothic" pitchFamily="34" charset="-128"/>
              </a:rPr>
              <a:t>Boreal Spring 2020 proposed on </a:t>
            </a:r>
            <a:r>
              <a:rPr lang="en-US" b="0" i="1" dirty="0">
                <a:solidFill>
                  <a:prstClr val="black"/>
                </a:solidFill>
                <a:latin typeface="Arial" charset="0"/>
                <a:ea typeface="MS PGothic" pitchFamily="34" charset="-128"/>
              </a:rPr>
              <a:t>Ronald H. Brown </a:t>
            </a:r>
            <a:r>
              <a:rPr lang="en-US" b="0" i="0" dirty="0">
                <a:solidFill>
                  <a:prstClr val="black"/>
                </a:solidFill>
                <a:latin typeface="Arial" charset="0"/>
                <a:ea typeface="MS PGothic" pitchFamily="34" charset="-128"/>
              </a:rPr>
              <a:t>(May 2020 </a:t>
            </a:r>
            <a:r>
              <a:rPr lang="en-US" b="0" i="0" baseline="0" dirty="0">
                <a:solidFill>
                  <a:prstClr val="black"/>
                </a:solidFill>
                <a:latin typeface="Arial" charset="0"/>
                <a:ea typeface="MS PGothic" pitchFamily="34" charset="-128"/>
              </a:rPr>
              <a:t>to Jun 2020; </a:t>
            </a:r>
            <a:r>
              <a:rPr lang="en-US" b="0" baseline="0" dirty="0"/>
              <a:t>Praia, Cape Verde</a:t>
            </a:r>
            <a:r>
              <a:rPr lang="en-US" b="0" i="0" baseline="0" dirty="0">
                <a:solidFill>
                  <a:prstClr val="black"/>
                </a:solidFill>
                <a:latin typeface="Arial" charset="0"/>
                <a:ea typeface="MS PGothic" pitchFamily="34" charset="-128"/>
              </a:rPr>
              <a:t> to Barbados)</a:t>
            </a:r>
            <a:endParaRPr lang="en-US" b="0" i="0" dirty="0">
              <a:solidFill>
                <a:prstClr val="black"/>
              </a:solidFill>
              <a:latin typeface="Arial" charset="0"/>
              <a:ea typeface="MS PGothic" pitchFamily="34" charset="-128"/>
            </a:endParaRPr>
          </a:p>
          <a:p>
            <a:pPr marL="284163" indent="-284163" fontAlgn="base">
              <a:lnSpc>
                <a:spcPct val="150000"/>
              </a:lnSpc>
              <a:spcBef>
                <a:spcPct val="0"/>
              </a:spcBef>
              <a:buFont typeface="Arial" pitchFamily="34" charset="0"/>
              <a:buChar char="•"/>
            </a:pPr>
            <a:r>
              <a:rPr lang="en-US" b="0" dirty="0"/>
              <a:t>French PIRATA</a:t>
            </a:r>
            <a:r>
              <a:rPr lang="en-US" b="0" baseline="0" dirty="0"/>
              <a:t> cruise aboard the </a:t>
            </a:r>
            <a:r>
              <a:rPr lang="en-US" b="0" i="1" baseline="0" dirty="0"/>
              <a:t>Thalassa</a:t>
            </a:r>
            <a:r>
              <a:rPr lang="en-US" b="0" baseline="0" dirty="0"/>
              <a:t> underway, </a:t>
            </a:r>
            <a:r>
              <a:rPr lang="en-US" b="0" i="0" dirty="0">
                <a:solidFill>
                  <a:prstClr val="black"/>
                </a:solidFill>
                <a:latin typeface="Arial" charset="0"/>
                <a:ea typeface="MS PGothic" pitchFamily="34" charset="-128"/>
              </a:rPr>
              <a:t>Mar 2020</a:t>
            </a:r>
            <a:r>
              <a:rPr lang="en-US" b="0" baseline="0" dirty="0"/>
              <a:t>; </a:t>
            </a:r>
            <a:r>
              <a:rPr lang="en-US" b="0" baseline="0" dirty="0" err="1"/>
              <a:t>Mindelo</a:t>
            </a:r>
            <a:r>
              <a:rPr lang="en-US" b="0" baseline="0" dirty="0"/>
              <a:t> to </a:t>
            </a:r>
            <a:r>
              <a:rPr lang="en-US" b="0" baseline="0" dirty="0" err="1"/>
              <a:t>Mindelo</a:t>
            </a:r>
            <a:r>
              <a:rPr lang="en-US" b="0" baseline="0" dirty="0"/>
              <a:t>, Cape Verde</a:t>
            </a:r>
            <a:endParaRPr lang="en-US" b="0" dirty="0"/>
          </a:p>
          <a:p>
            <a:endParaRPr lang="en-US" dirty="0"/>
          </a:p>
        </p:txBody>
      </p:sp>
      <p:sp>
        <p:nvSpPr>
          <p:cNvPr id="4" name="Slide Number Placeholder 3"/>
          <p:cNvSpPr>
            <a:spLocks noGrp="1"/>
          </p:cNvSpPr>
          <p:nvPr>
            <p:ph type="sldNum" sz="quarter" idx="10"/>
          </p:nvPr>
        </p:nvSpPr>
        <p:spPr/>
        <p:txBody>
          <a:bodyPr/>
          <a:lstStyle/>
          <a:p>
            <a:fld id="{648ABC46-064B-4DB6-A188-87B97B687C93}" type="slidenum">
              <a:rPr lang="en-US" smtClean="0"/>
              <a:t>13</a:t>
            </a:fld>
            <a:endParaRPr lang="en-US"/>
          </a:p>
        </p:txBody>
      </p:sp>
    </p:spTree>
    <p:extLst>
      <p:ext uri="{BB962C8B-B14F-4D97-AF65-F5344CB8AC3E}">
        <p14:creationId xmlns:p14="http://schemas.microsoft.com/office/powerpoint/2010/main" val="79794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PMEL has developed Tropical Flex, or T-Flex, to replace</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ATLAS mooring. T-Flex</a:t>
            </a:r>
            <a:r>
              <a:rPr lang="en-US" sz="1200" kern="1200" baseline="0" dirty="0">
                <a:solidFill>
                  <a:schemeClr val="tx1"/>
                </a:solidFill>
                <a:effectLst/>
                <a:latin typeface="+mn-lt"/>
                <a:ea typeface="+mn-ea"/>
                <a:cs typeface="+mn-cs"/>
              </a:rPr>
              <a:t> incorporates </a:t>
            </a:r>
            <a:r>
              <a:rPr lang="en-US" sz="1200" kern="1200" dirty="0">
                <a:solidFill>
                  <a:schemeClr val="tx1"/>
                </a:solidFill>
                <a:effectLst/>
                <a:latin typeface="+mn-lt"/>
                <a:ea typeface="+mn-ea"/>
                <a:cs typeface="+mn-cs"/>
              </a:rPr>
              <a:t>new or updated commercially available sensors and uses Iridium for telemetry of higher temporal resolution data. Eight prototype T-Flex systems were deployed next to ATLAS moorings in RAMA and PIRATA over the past several years (2011-15) to test their performance and confirm equivalency of observations.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(Oct</a:t>
            </a:r>
            <a:r>
              <a:rPr lang="en-US" sz="1200" kern="1200" baseline="0" dirty="0">
                <a:solidFill>
                  <a:schemeClr val="tx1"/>
                </a:solidFill>
                <a:effectLst/>
                <a:latin typeface="+mn-lt"/>
                <a:ea typeface="+mn-ea"/>
                <a:cs typeface="+mn-cs"/>
              </a:rPr>
              <a:t> 2019), </a:t>
            </a:r>
            <a:r>
              <a:rPr lang="en-US" sz="1200" kern="1200" dirty="0">
                <a:solidFill>
                  <a:schemeClr val="tx1"/>
                </a:solidFill>
                <a:effectLst/>
                <a:latin typeface="+mn-lt"/>
                <a:ea typeface="+mn-ea"/>
                <a:cs typeface="+mn-cs"/>
              </a:rPr>
              <a:t>there are 20 T-Flex systems deployed in RAMA and PIRATA combined, with </a:t>
            </a:r>
            <a:r>
              <a:rPr lang="en-US" sz="1200" b="1" kern="1200" dirty="0">
                <a:solidFill>
                  <a:schemeClr val="tx1"/>
                </a:solidFill>
                <a:effectLst/>
                <a:latin typeface="+mn-lt"/>
                <a:ea typeface="+mn-ea"/>
                <a:cs typeface="+mn-cs"/>
              </a:rPr>
              <a:t>9 T-Flex systems deployed in RAMA</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11 T-Flex systems deployed in PIRATA</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EB521A4-14F6-D643-97AD-409724AC1A14}" type="slidenum">
              <a:rPr lang="en-US" smtClean="0"/>
              <a:t>14</a:t>
            </a:fld>
            <a:endParaRPr lang="en-US"/>
          </a:p>
        </p:txBody>
      </p:sp>
    </p:spTree>
    <p:extLst>
      <p:ext uri="{BB962C8B-B14F-4D97-AF65-F5344CB8AC3E}">
        <p14:creationId xmlns:p14="http://schemas.microsoft.com/office/powerpoint/2010/main" val="278808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93F5CAA4-9F14-4CA7-89B8-D1B818F880FC}" type="slidenum">
              <a:rPr lang="en-US">
                <a:solidFill>
                  <a:srgbClr val="000000"/>
                </a:solidFill>
              </a:rPr>
              <a:pPr/>
              <a:t>15</a:t>
            </a:fld>
            <a:endParaRPr lang="en-US">
              <a:solidFill>
                <a:srgbClr val="000000"/>
              </a:solidFill>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mn-lt"/>
                <a:ea typeface="+mn-ea"/>
                <a:cs typeface="+mn-cs"/>
              </a:rPr>
              <a:t>Hurricane Lorenzo tracked directly over the PIRATA T-Flex mooring at 15°N, 38°W on 26 Sep 2019. Despite the direct hit, the mooring remained in position and continued transmitting high-quality, high-resolution data in real-time.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the approximate location of the PIRATA mooring superimposed over the Enhanced Infrared (IR) Imagery (1 km Mercator, from MODIS/AVHRR) of Lorenzo immediately prior to passing over the PIRATA mooring:</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Imagery: 25 Sep 2019 @ 22:45 UTC</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r>
              <a:rPr lang="en-US" dirty="0">
                <a:latin typeface="Arial" pitchFamily="34" charset="0"/>
                <a:ea typeface="ＭＳ Ｐゴシック" pitchFamily="34" charset="-128"/>
              </a:rPr>
              <a:t>Source: NOAA/NESDIS (and CIRA):</a:t>
            </a:r>
          </a:p>
          <a:p>
            <a:r>
              <a:rPr lang="en-US" dirty="0">
                <a:latin typeface="Arial" pitchFamily="34" charset="0"/>
                <a:ea typeface="ＭＳ Ｐゴシック" pitchFamily="34" charset="-128"/>
              </a:rPr>
              <a:t>http://rammb.cira.colostate.edu/products/tc_realtime/products/storms/</a:t>
            </a:r>
          </a:p>
        </p:txBody>
      </p:sp>
    </p:spTree>
    <p:extLst>
      <p:ext uri="{BB962C8B-B14F-4D97-AF65-F5344CB8AC3E}">
        <p14:creationId xmlns:p14="http://schemas.microsoft.com/office/powerpoint/2010/main" val="122456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93F5CAA4-9F14-4CA7-89B8-D1B818F880FC}" type="slidenum">
              <a:rPr lang="en-US">
                <a:solidFill>
                  <a:srgbClr val="000000"/>
                </a:solidFill>
              </a:rPr>
              <a:pPr/>
              <a:t>16</a:t>
            </a:fld>
            <a:endParaRPr lang="en-US">
              <a:solidFill>
                <a:srgbClr val="000000"/>
              </a:solidFill>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r>
              <a:rPr lang="en-US" sz="1200" b="0" i="0" u="none" strike="noStrike" kern="1200" baseline="0" dirty="0">
                <a:solidFill>
                  <a:schemeClr val="tx1"/>
                </a:solidFill>
                <a:latin typeface="+mn-lt"/>
                <a:ea typeface="+mn-ea"/>
                <a:cs typeface="+mn-cs"/>
              </a:rPr>
              <a:t>When compared to these daily-average figures, the hourly data figures (left side) highlight the advantages of T-Flex moorings, which provide hourly data in real-time as compared to ATLAS moorings, which provide daily </a:t>
            </a:r>
            <a:r>
              <a:rPr lang="en-US" sz="1200" b="0" i="0" u="none" strike="noStrike" kern="1200" baseline="0">
                <a:solidFill>
                  <a:schemeClr val="tx1"/>
                </a:solidFill>
                <a:latin typeface="+mn-lt"/>
                <a:ea typeface="+mn-ea"/>
                <a:cs typeface="+mn-cs"/>
              </a:rPr>
              <a:t>averages (right </a:t>
            </a:r>
            <a:r>
              <a:rPr lang="en-US" sz="1200" b="0" i="0" u="none" strike="noStrike" kern="1200" baseline="0" dirty="0">
                <a:solidFill>
                  <a:schemeClr val="tx1"/>
                </a:solidFill>
                <a:latin typeface="+mn-lt"/>
                <a:ea typeface="+mn-ea"/>
                <a:cs typeface="+mn-cs"/>
              </a:rPr>
              <a:t>side)  in real-time.</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485537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B64D876-402E-4D44-B2BD-5FDF56EA690B}" type="slidenum">
              <a:rPr lang="en-US"/>
              <a:pPr/>
              <a:t>17</a:t>
            </a:fld>
            <a:endParaRPr lang="en-US"/>
          </a:p>
        </p:txBody>
      </p:sp>
      <p:sp>
        <p:nvSpPr>
          <p:cNvPr id="15362" name="Rectangle 2"/>
          <p:cNvSpPr>
            <a:spLocks noGrp="1" noChangeArrowheads="1"/>
          </p:cNvSpPr>
          <p:nvPr>
            <p:ph type="body" idx="1"/>
          </p:nvPr>
        </p:nvSpPr>
        <p:spPr>
          <a:xfrm>
            <a:off x="914400" y="4343400"/>
            <a:ext cx="5029200" cy="4114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The two deployments near Station ALOHA represent the first open-ocean moorings with TELOS.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1200" b="1" i="0" kern="1200" dirty="0">
                <a:solidFill>
                  <a:schemeClr val="tx1"/>
                </a:solidFill>
                <a:effectLst/>
                <a:latin typeface="+mn-lt"/>
                <a:ea typeface="+mn-ea"/>
                <a:cs typeface="+mn-cs"/>
              </a:rPr>
              <a:t>PIRATA-type: </a:t>
            </a:r>
            <a:r>
              <a:rPr lang="en-US" sz="1200" b="0" i="0" kern="1200" dirty="0">
                <a:solidFill>
                  <a:schemeClr val="tx1"/>
                </a:solidFill>
                <a:effectLst/>
                <a:latin typeface="+mn-lt"/>
                <a:ea typeface="+mn-ea"/>
                <a:cs typeface="+mn-cs"/>
              </a:rPr>
              <a:t>13 line-mounted TC sensors 1-500 m, 2 CMs, and a full suite of 6 surface met sensors                        + Redundant suite of </a:t>
            </a:r>
            <a:r>
              <a:rPr lang="en-US" sz="1200" b="0" i="0" kern="1200" dirty="0" err="1">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6 surface met sensors and SSTC sensor on same mooring w/T-Flex system (compare)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1200" b="1" i="0" kern="1200" dirty="0" err="1">
                <a:solidFill>
                  <a:schemeClr val="tx1"/>
                </a:solidFill>
                <a:effectLst/>
                <a:latin typeface="+mn-lt"/>
                <a:ea typeface="+mn-ea"/>
                <a:cs typeface="+mn-cs"/>
              </a:rPr>
              <a:t>Prawler</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PMEL subsurface </a:t>
            </a:r>
            <a:r>
              <a:rPr lang="en-US" sz="1200" b="0" i="0" kern="1200" dirty="0" err="1">
                <a:solidFill>
                  <a:schemeClr val="tx1"/>
                </a:solidFill>
                <a:effectLst/>
                <a:latin typeface="+mn-lt"/>
                <a:ea typeface="+mn-ea"/>
                <a:cs typeface="+mn-cs"/>
              </a:rPr>
              <a:t>Prawler</a:t>
            </a:r>
            <a:r>
              <a:rPr lang="en-US" sz="1200" b="0" i="0" kern="1200" dirty="0">
                <a:solidFill>
                  <a:schemeClr val="tx1"/>
                </a:solidFill>
                <a:effectLst/>
                <a:latin typeface="+mn-lt"/>
                <a:ea typeface="+mn-ea"/>
                <a:cs typeface="+mn-cs"/>
              </a:rPr>
              <a:t> device for 500m profiles and a full suite of 6 surface met sensors</a:t>
            </a:r>
          </a:p>
        </p:txBody>
      </p:sp>
    </p:spTree>
    <p:extLst>
      <p:ext uri="{BB962C8B-B14F-4D97-AF65-F5344CB8AC3E}">
        <p14:creationId xmlns:p14="http://schemas.microsoft.com/office/powerpoint/2010/main" val="334994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B64D876-402E-4D44-B2BD-5FDF56EA690B}" type="slidenum">
              <a:rPr lang="en-US"/>
              <a:pPr/>
              <a:t>18</a:t>
            </a:fld>
            <a:endParaRPr lang="en-US"/>
          </a:p>
        </p:txBody>
      </p:sp>
      <p:sp>
        <p:nvSpPr>
          <p:cNvPr id="15362" name="Rectangle 2"/>
          <p:cNvSpPr>
            <a:spLocks noGrp="1" noChangeArrowheads="1"/>
          </p:cNvSpPr>
          <p:nvPr>
            <p:ph type="body" idx="1"/>
          </p:nvPr>
        </p:nvSpPr>
        <p:spPr>
          <a:xfrm>
            <a:off x="914400" y="4343400"/>
            <a:ext cx="5029200" cy="4114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0396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374D2BAA-70A6-424F-98B3-0A8467365FA1}" type="slidenum">
              <a:rPr lang="en-US">
                <a:solidFill>
                  <a:prstClr val="black"/>
                </a:solidFill>
              </a:rPr>
              <a:pPr/>
              <a:t>19</a:t>
            </a:fld>
            <a:endParaRPr lang="en-US">
              <a:solidFill>
                <a:prstClr val="black"/>
              </a:solidFill>
            </a:endParaRPr>
          </a:p>
        </p:txBody>
      </p:sp>
      <p:sp>
        <p:nvSpPr>
          <p:cNvPr id="68610" name="Rectangle 7"/>
          <p:cNvSpPr txBox="1">
            <a:spLocks noGrp="1" noChangeArrowheads="1"/>
          </p:cNvSpPr>
          <p:nvPr/>
        </p:nvSpPr>
        <p:spPr bwMode="auto">
          <a:xfrm>
            <a:off x="3884316" y="8685857"/>
            <a:ext cx="2972115" cy="456570"/>
          </a:xfrm>
          <a:prstGeom prst="rect">
            <a:avLst/>
          </a:prstGeom>
          <a:noFill/>
          <a:ln w="9525">
            <a:noFill/>
            <a:miter lim="800000"/>
            <a:headEnd/>
            <a:tailEnd/>
          </a:ln>
        </p:spPr>
        <p:txBody>
          <a:bodyPr lIns="91358" tIns="45679" rIns="91358" bIns="45679" anchor="b"/>
          <a:lstStyle/>
          <a:p>
            <a:pPr algn="r" defTabSz="912838" fontAlgn="base">
              <a:spcBef>
                <a:spcPct val="0"/>
              </a:spcBef>
              <a:spcAft>
                <a:spcPct val="0"/>
              </a:spcAft>
            </a:pPr>
            <a:fld id="{32F659C8-2BC1-4411-AB96-779FC4742C6F}" type="slidenum">
              <a:rPr lang="en-US" sz="1200">
                <a:solidFill>
                  <a:srgbClr val="000000"/>
                </a:solidFill>
                <a:ea typeface="MS PGothic" pitchFamily="34" charset="-128"/>
              </a:rPr>
              <a:pPr algn="r" defTabSz="912838" fontAlgn="base">
                <a:spcBef>
                  <a:spcPct val="0"/>
                </a:spcBef>
                <a:spcAft>
                  <a:spcPct val="0"/>
                </a:spcAft>
              </a:pPr>
              <a:t>19</a:t>
            </a:fld>
            <a:endParaRPr lang="en-US" sz="1200">
              <a:solidFill>
                <a:srgbClr val="000000"/>
              </a:solidFill>
              <a:ea typeface="MS PGothic" pitchFamily="34" charset="-128"/>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lIns="91350" tIns="45675" rIns="91350" bIns="45675"/>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38" eaLnBrk="0" hangingPunct="0">
              <a:defRPr sz="2400">
                <a:solidFill>
                  <a:schemeClr val="tx1"/>
                </a:solidFill>
                <a:latin typeface="Times" charset="0"/>
                <a:ea typeface="ＭＳ Ｐゴシック" charset="0"/>
                <a:cs typeface="ＭＳ Ｐゴシック" charset="0"/>
              </a:defRPr>
            </a:lvl1pPr>
            <a:lvl2pPr marL="735298" indent="-282807" defTabSz="912838" eaLnBrk="0" hangingPunct="0">
              <a:defRPr sz="2400">
                <a:solidFill>
                  <a:schemeClr val="tx1"/>
                </a:solidFill>
                <a:latin typeface="Times" charset="0"/>
                <a:ea typeface="ＭＳ Ｐゴシック" charset="0"/>
              </a:defRPr>
            </a:lvl2pPr>
            <a:lvl3pPr marL="1131227" indent="-226245" defTabSz="912838" eaLnBrk="0" hangingPunct="0">
              <a:defRPr sz="2400">
                <a:solidFill>
                  <a:schemeClr val="tx1"/>
                </a:solidFill>
                <a:latin typeface="Times" charset="0"/>
                <a:ea typeface="ＭＳ Ｐゴシック" charset="0"/>
              </a:defRPr>
            </a:lvl3pPr>
            <a:lvl4pPr marL="1583718" indent="-226245" defTabSz="912838" eaLnBrk="0" hangingPunct="0">
              <a:defRPr sz="2400">
                <a:solidFill>
                  <a:schemeClr val="tx1"/>
                </a:solidFill>
                <a:latin typeface="Times" charset="0"/>
                <a:ea typeface="ＭＳ Ｐゴシック" charset="0"/>
              </a:defRPr>
            </a:lvl4pPr>
            <a:lvl5pPr marL="2036209" indent="-226245" defTabSz="912838" eaLnBrk="0" hangingPunct="0">
              <a:defRPr sz="2400">
                <a:solidFill>
                  <a:schemeClr val="tx1"/>
                </a:solidFill>
                <a:latin typeface="Times" charset="0"/>
                <a:ea typeface="ＭＳ Ｐゴシック" charset="0"/>
              </a:defRPr>
            </a:lvl5pPr>
            <a:lvl6pPr marL="2488700" indent="-226245" defTabSz="912838" eaLnBrk="0" fontAlgn="base" hangingPunct="0">
              <a:spcBef>
                <a:spcPct val="0"/>
              </a:spcBef>
              <a:spcAft>
                <a:spcPct val="0"/>
              </a:spcAft>
              <a:defRPr sz="2400">
                <a:solidFill>
                  <a:schemeClr val="tx1"/>
                </a:solidFill>
                <a:latin typeface="Times" charset="0"/>
                <a:ea typeface="ＭＳ Ｐゴシック" charset="0"/>
              </a:defRPr>
            </a:lvl6pPr>
            <a:lvl7pPr marL="2941190" indent="-226245" defTabSz="912838" eaLnBrk="0" fontAlgn="base" hangingPunct="0">
              <a:spcBef>
                <a:spcPct val="0"/>
              </a:spcBef>
              <a:spcAft>
                <a:spcPct val="0"/>
              </a:spcAft>
              <a:defRPr sz="2400">
                <a:solidFill>
                  <a:schemeClr val="tx1"/>
                </a:solidFill>
                <a:latin typeface="Times" charset="0"/>
                <a:ea typeface="ＭＳ Ｐゴシック" charset="0"/>
              </a:defRPr>
            </a:lvl7pPr>
            <a:lvl8pPr marL="3393681" indent="-226245" defTabSz="912838" eaLnBrk="0" fontAlgn="base" hangingPunct="0">
              <a:spcBef>
                <a:spcPct val="0"/>
              </a:spcBef>
              <a:spcAft>
                <a:spcPct val="0"/>
              </a:spcAft>
              <a:defRPr sz="2400">
                <a:solidFill>
                  <a:schemeClr val="tx1"/>
                </a:solidFill>
                <a:latin typeface="Times" charset="0"/>
                <a:ea typeface="ＭＳ Ｐゴシック" charset="0"/>
              </a:defRPr>
            </a:lvl8pPr>
            <a:lvl9pPr marL="3846172" indent="-226245" defTabSz="912838" eaLnBrk="0" fontAlgn="base" hangingPunct="0">
              <a:spcBef>
                <a:spcPct val="0"/>
              </a:spcBef>
              <a:spcAft>
                <a:spcPct val="0"/>
              </a:spcAft>
              <a:defRPr sz="2400">
                <a:solidFill>
                  <a:schemeClr val="tx1"/>
                </a:solidFill>
                <a:latin typeface="Times" charset="0"/>
                <a:ea typeface="ＭＳ Ｐゴシック" charset="0"/>
              </a:defRPr>
            </a:lvl9pPr>
          </a:lstStyle>
          <a:p>
            <a:fld id="{46EE6C4B-2855-B149-A2A5-A0BEC3BDCA22}" type="slidenum">
              <a:rPr lang="en-US" sz="1200"/>
              <a:pPr/>
              <a:t>2</a:t>
            </a:fld>
            <a:endParaRPr lang="en-US" sz="1200"/>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12BB7F73-0E3F-4F5A-BBEF-01D3419C9B23}" type="slidenum">
              <a:rPr lang="en-US">
                <a:solidFill>
                  <a:prstClr val="black"/>
                </a:solidFill>
              </a:rPr>
              <a:pPr/>
              <a:t>20</a:t>
            </a:fld>
            <a:endParaRPr lang="en-US">
              <a:solidFill>
                <a:prstClr val="black"/>
              </a:solidFill>
            </a:endParaRPr>
          </a:p>
        </p:txBody>
      </p:sp>
      <p:sp>
        <p:nvSpPr>
          <p:cNvPr id="28674"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C3113062-E8C0-432E-970A-AB1081447101}"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20</a:t>
            </a:fld>
            <a:endParaRPr lang="en-US" sz="1200">
              <a:solidFill>
                <a:prstClr val="black"/>
              </a:solidFill>
              <a:latin typeface="Times" charset="0"/>
              <a:ea typeface="MS PGothic" pitchFamily="34" charset="-128"/>
            </a:endParaRPr>
          </a:p>
        </p:txBody>
      </p:sp>
      <p:sp>
        <p:nvSpPr>
          <p:cNvPr id="28675"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76937F16-BB14-415C-BF06-8EFD3F89669C}"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20</a:t>
            </a:fld>
            <a:endParaRPr lang="en-US" sz="1200">
              <a:solidFill>
                <a:prstClr val="black"/>
              </a:solidFill>
              <a:latin typeface="Times" charset="0"/>
              <a:ea typeface="MS PGothic" pitchFamily="34"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solidFill>
            <a:srgbClr val="FFFFFF"/>
          </a:solidFill>
          <a:ln>
            <a:solidFill>
              <a:srgbClr val="000000"/>
            </a:solidFill>
          </a:ln>
        </p:spPr>
        <p:txBody>
          <a:bodyPr/>
          <a:lstStyle/>
          <a:p>
            <a:pPr defTabSz="904982" eaLnBrk="0" fontAlgn="base" hangingPunct="0">
              <a:spcBef>
                <a:spcPct val="0"/>
              </a:spcBef>
              <a:spcAft>
                <a:spcPct val="0"/>
              </a:spcAft>
              <a:defRPr/>
            </a:pPr>
            <a:r>
              <a:rPr lang="en-US" dirty="0">
                <a:latin typeface="Times" charset="0"/>
              </a:rPr>
              <a:t>Mooring Survival </a:t>
            </a:r>
            <a:r>
              <a:rPr lang="en-US" sz="1200" dirty="0">
                <a:latin typeface="Times" charset="0"/>
              </a:rPr>
              <a:t>Data</a:t>
            </a:r>
            <a:r>
              <a:rPr lang="en-US" sz="1200" baseline="0" dirty="0">
                <a:latin typeface="Times" charset="0"/>
              </a:rPr>
              <a:t> Return over past 21 years (1997 – 2018)</a:t>
            </a:r>
            <a:endParaRPr lang="en-US" sz="1200" dirty="0">
              <a:latin typeface="Times" charset="0"/>
            </a:endParaRPr>
          </a:p>
          <a:p>
            <a:pPr eaLnBrk="1" hangingPunct="1"/>
            <a:endParaRPr lang="en-US" dirty="0">
              <a:latin typeface="Times" charset="0"/>
            </a:endParaRPr>
          </a:p>
        </p:txBody>
      </p:sp>
    </p:spTree>
    <p:extLst>
      <p:ext uri="{BB962C8B-B14F-4D97-AF65-F5344CB8AC3E}">
        <p14:creationId xmlns:p14="http://schemas.microsoft.com/office/powerpoint/2010/main" val="3953281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21</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21</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latin typeface="Arial" pitchFamily="34" charset="0"/>
              </a:rPr>
              <a:t>All Figures</a:t>
            </a:r>
            <a:r>
              <a:rPr lang="en-US" sz="2400" b="1" baseline="0" dirty="0">
                <a:latin typeface="Arial" pitchFamily="34" charset="0"/>
              </a:rPr>
              <a:t> on this slide sourced from: </a:t>
            </a:r>
            <a:r>
              <a:rPr lang="en-US" sz="2400" kern="0" dirty="0">
                <a:solidFill>
                  <a:schemeClr val="tx1"/>
                </a:solidFill>
                <a:latin typeface="Arial" pitchFamily="34" charset="0"/>
              </a:rPr>
              <a:t>Da Silva et al. (2018)</a:t>
            </a:r>
            <a:r>
              <a:rPr lang="en-US" sz="3600" kern="0" dirty="0">
                <a:solidFill>
                  <a:schemeClr val="tx1"/>
                </a:solidFill>
                <a:latin typeface="Arial" pitchFamily="34" charset="0"/>
              </a:rPr>
              <a:t> </a:t>
            </a:r>
            <a:endParaRPr lang="en-US" sz="3200" kern="0" dirty="0">
              <a:solidFill>
                <a:schemeClr val="tx1"/>
              </a:solidFill>
            </a:endParaRPr>
          </a:p>
          <a:p>
            <a:pPr>
              <a:spcBef>
                <a:spcPct val="0"/>
              </a:spcBef>
            </a:pPr>
            <a:endParaRPr lang="en-US" sz="2400" b="1" dirty="0">
              <a:latin typeface="Arial" pitchFamily="34" charset="0"/>
            </a:endParaRPr>
          </a:p>
          <a:p>
            <a:pPr>
              <a:spcBef>
                <a:spcPct val="0"/>
              </a:spcBef>
            </a:pPr>
            <a:r>
              <a:rPr lang="en-US" sz="2400" b="1" dirty="0">
                <a:latin typeface="Arial" pitchFamily="34" charset="0"/>
              </a:rPr>
              <a:t>Figure 1 (top left). </a:t>
            </a:r>
            <a:r>
              <a:rPr lang="en-US" sz="2400" dirty="0">
                <a:latin typeface="Arial" pitchFamily="34" charset="0"/>
              </a:rPr>
              <a:t>Location of the PIRATA buoy array (yellow) in the Atlantic and the main States in Brazil (CE, RN and ES) where the fleet is based. Buoys with interaction with fisheries are marked with tunas (Adapted from </a:t>
            </a:r>
            <a:r>
              <a:rPr lang="en-US" sz="2400" dirty="0" err="1">
                <a:latin typeface="Arial" pitchFamily="34" charset="0"/>
              </a:rPr>
              <a:t>Bourlés</a:t>
            </a:r>
            <a:r>
              <a:rPr lang="en-US" sz="2400" dirty="0">
                <a:latin typeface="Arial" pitchFamily="34" charset="0"/>
              </a:rPr>
              <a:t> et al, 2008) </a:t>
            </a:r>
          </a:p>
          <a:p>
            <a:pPr>
              <a:spcBef>
                <a:spcPct val="0"/>
              </a:spcBef>
            </a:pPr>
            <a:endParaRPr lang="en-US" sz="2400" dirty="0">
              <a:latin typeface="Arial" pitchFamily="34" charset="0"/>
            </a:endParaRPr>
          </a:p>
          <a:p>
            <a:pPr>
              <a:spcBef>
                <a:spcPct val="0"/>
              </a:spcBef>
            </a:pPr>
            <a:r>
              <a:rPr lang="en-US" sz="1200" b="1" i="0" u="none" strike="noStrike" kern="1200" baseline="0" dirty="0">
                <a:solidFill>
                  <a:schemeClr val="tx1"/>
                </a:solidFill>
                <a:latin typeface="+mn-lt"/>
                <a:ea typeface="+mn-ea"/>
                <a:cs typeface="+mn-cs"/>
              </a:rPr>
              <a:t>Figure 2 (top right).</a:t>
            </a:r>
            <a:r>
              <a:rPr lang="en-US" sz="1200" b="0" i="0" u="none" strike="noStrike" kern="1200" baseline="0" dirty="0">
                <a:solidFill>
                  <a:schemeClr val="tx1"/>
                </a:solidFill>
                <a:latin typeface="+mn-lt"/>
                <a:ea typeface="+mn-ea"/>
                <a:cs typeface="+mn-cs"/>
              </a:rPr>
              <a:t> Features of a typical boat operating in the associated school fisheries in the western Atlantic, with indication of the main adjustments done to adapt the boat to this fishing activity. </a:t>
            </a:r>
          </a:p>
          <a:p>
            <a:pPr>
              <a:spcBef>
                <a:spcPct val="0"/>
              </a:spcBef>
            </a:pPr>
            <a:endParaRPr lang="en-US" sz="1200" b="0" i="0" u="none" strike="noStrike" kern="1200" baseline="0" dirty="0">
              <a:solidFill>
                <a:schemeClr val="tx1"/>
              </a:solidFill>
              <a:latin typeface="+mn-lt"/>
              <a:ea typeface="+mn-ea"/>
              <a:cs typeface="+mn-cs"/>
            </a:endParaRPr>
          </a:p>
          <a:p>
            <a:pPr>
              <a:spcBef>
                <a:spcPct val="0"/>
              </a:spcBef>
            </a:pPr>
            <a:r>
              <a:rPr lang="en-US" sz="1200" b="1" i="0" u="none" strike="noStrike" kern="1200" baseline="0" dirty="0">
                <a:solidFill>
                  <a:schemeClr val="tx1"/>
                </a:solidFill>
                <a:latin typeface="+mn-lt"/>
                <a:ea typeface="+mn-ea"/>
                <a:cs typeface="+mn-cs"/>
              </a:rPr>
              <a:t>Figure 3 (lower left).</a:t>
            </a:r>
            <a:r>
              <a:rPr lang="en-US" sz="1200" b="0" i="0" u="none" strike="noStrike" kern="1200" baseline="0" dirty="0">
                <a:solidFill>
                  <a:schemeClr val="tx1"/>
                </a:solidFill>
                <a:latin typeface="+mn-lt"/>
                <a:ea typeface="+mn-ea"/>
                <a:cs typeface="+mn-cs"/>
              </a:rPr>
              <a:t> Temporal evolution of the number of boats operating in the associated school fisheries in Brazil. </a:t>
            </a:r>
          </a:p>
          <a:p>
            <a:pPr>
              <a:spcBef>
                <a:spcPct val="0"/>
              </a:spcBef>
            </a:pPr>
            <a:endParaRPr lang="en-US" sz="1200" b="0" i="0" u="none" strike="noStrike" kern="1200" baseline="0" dirty="0">
              <a:solidFill>
                <a:schemeClr val="tx1"/>
              </a:solidFill>
              <a:latin typeface="+mn-lt"/>
              <a:ea typeface="+mn-ea"/>
              <a:cs typeface="+mn-cs"/>
            </a:endParaRPr>
          </a:p>
          <a:p>
            <a:pPr>
              <a:spcBef>
                <a:spcPct val="0"/>
              </a:spcBef>
            </a:pPr>
            <a:r>
              <a:rPr lang="en-US" sz="1200" b="1" i="0" u="none" strike="noStrike" kern="1200" baseline="0" dirty="0">
                <a:solidFill>
                  <a:schemeClr val="tx1"/>
                </a:solidFill>
                <a:latin typeface="+mn-lt"/>
                <a:ea typeface="+mn-ea"/>
                <a:cs typeface="+mn-cs"/>
              </a:rPr>
              <a:t>Figure 6 (lower right).</a:t>
            </a:r>
            <a:r>
              <a:rPr lang="en-US" sz="1200" b="0" i="0" u="none" strike="noStrike" kern="1200" baseline="0" dirty="0">
                <a:solidFill>
                  <a:schemeClr val="tx1"/>
                </a:solidFill>
                <a:latin typeface="+mn-lt"/>
                <a:ea typeface="+mn-ea"/>
                <a:cs typeface="+mn-cs"/>
              </a:rPr>
              <a:t> Annual variation in the catches (t) in live weight from yellowfin (YFT), bigeye (BET), and skipjack (SKJ) from fisheries on associated schools off Brazil.</a:t>
            </a:r>
            <a:endParaRPr lang="en-US" sz="2400" dirty="0">
              <a:latin typeface="Arial" pitchFamily="34" charset="0"/>
            </a:endParaRPr>
          </a:p>
          <a:p>
            <a:pPr>
              <a:spcBef>
                <a:spcPct val="0"/>
              </a:spcBef>
            </a:pPr>
            <a:endParaRPr lang="en-US" sz="2400" dirty="0">
              <a:latin typeface="Arial" pitchFamily="34" charset="0"/>
            </a:endParaRPr>
          </a:p>
          <a:p>
            <a:pPr>
              <a:spcBef>
                <a:spcPct val="0"/>
              </a:spcBef>
            </a:pPr>
            <a:endParaRPr lang="en-US" sz="2400" dirty="0">
              <a:latin typeface="Times" charset="0"/>
            </a:endParaRPr>
          </a:p>
        </p:txBody>
      </p:sp>
    </p:spTree>
    <p:extLst>
      <p:ext uri="{BB962C8B-B14F-4D97-AF65-F5344CB8AC3E}">
        <p14:creationId xmlns:p14="http://schemas.microsoft.com/office/powerpoint/2010/main" val="152192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12BB7F73-0E3F-4F5A-BBEF-01D3419C9B23}" type="slidenum">
              <a:rPr lang="en-US">
                <a:solidFill>
                  <a:prstClr val="black"/>
                </a:solidFill>
              </a:rPr>
              <a:pPr/>
              <a:t>22</a:t>
            </a:fld>
            <a:endParaRPr lang="en-US">
              <a:solidFill>
                <a:prstClr val="black"/>
              </a:solidFill>
            </a:endParaRPr>
          </a:p>
        </p:txBody>
      </p:sp>
      <p:sp>
        <p:nvSpPr>
          <p:cNvPr id="28674"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C3113062-E8C0-432E-970A-AB1081447101}"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22</a:t>
            </a:fld>
            <a:endParaRPr lang="en-US" sz="1200">
              <a:solidFill>
                <a:prstClr val="black"/>
              </a:solidFill>
              <a:latin typeface="Times" charset="0"/>
              <a:ea typeface="MS PGothic" pitchFamily="34" charset="-128"/>
            </a:endParaRPr>
          </a:p>
        </p:txBody>
      </p:sp>
      <p:sp>
        <p:nvSpPr>
          <p:cNvPr id="28675"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8" tIns="45679" rIns="91358" bIns="45679" anchor="b"/>
          <a:lstStyle/>
          <a:p>
            <a:pPr algn="r" defTabSz="912838" eaLnBrk="0" fontAlgn="base" hangingPunct="0">
              <a:spcBef>
                <a:spcPct val="0"/>
              </a:spcBef>
              <a:spcAft>
                <a:spcPct val="0"/>
              </a:spcAft>
            </a:pPr>
            <a:fld id="{76937F16-BB14-415C-BF06-8EFD3F89669C}" type="slidenum">
              <a:rPr lang="en-US" sz="1200">
                <a:solidFill>
                  <a:prstClr val="black"/>
                </a:solidFill>
                <a:latin typeface="Times" charset="0"/>
                <a:ea typeface="MS PGothic" pitchFamily="34" charset="-128"/>
              </a:rPr>
              <a:pPr algn="r" defTabSz="912838" eaLnBrk="0" fontAlgn="base" hangingPunct="0">
                <a:spcBef>
                  <a:spcPct val="0"/>
                </a:spcBef>
                <a:spcAft>
                  <a:spcPct val="0"/>
                </a:spcAft>
              </a:pPr>
              <a:t>22</a:t>
            </a:fld>
            <a:endParaRPr lang="en-US" sz="1200">
              <a:solidFill>
                <a:prstClr val="black"/>
              </a:solidFill>
              <a:latin typeface="Times" charset="0"/>
              <a:ea typeface="MS PGothic" pitchFamily="34"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solidFill>
            <a:srgbClr val="FFFFFF"/>
          </a:solidFill>
          <a:ln>
            <a:solidFill>
              <a:srgbClr val="000000"/>
            </a:solidFill>
          </a:ln>
        </p:spPr>
        <p:txBody>
          <a:bodyPr/>
          <a:lstStyle/>
          <a:p>
            <a:pPr defTabSz="904982" eaLnBrk="0" fontAlgn="base" hangingPunct="0">
              <a:spcBef>
                <a:spcPct val="0"/>
              </a:spcBef>
              <a:spcAft>
                <a:spcPct val="0"/>
              </a:spcAft>
              <a:defRPr/>
            </a:pPr>
            <a:r>
              <a:rPr lang="en-US" dirty="0">
                <a:latin typeface="Times" charset="0"/>
              </a:rPr>
              <a:t>Mooring Survival </a:t>
            </a:r>
            <a:r>
              <a:rPr lang="en-US" sz="1200" dirty="0">
                <a:latin typeface="Times" charset="0"/>
              </a:rPr>
              <a:t>Data</a:t>
            </a:r>
            <a:r>
              <a:rPr lang="en-US" sz="1200" baseline="0" dirty="0">
                <a:latin typeface="Times" charset="0"/>
              </a:rPr>
              <a:t> Return over past 21 years (1997 – 2018)</a:t>
            </a:r>
            <a:endParaRPr lang="en-US" sz="1200" dirty="0">
              <a:latin typeface="Times" charset="0"/>
            </a:endParaRPr>
          </a:p>
          <a:p>
            <a:pPr eaLnBrk="1" hangingPunct="1"/>
            <a:endParaRPr lang="en-US" dirty="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93F5CAA4-9F14-4CA7-89B8-D1B818F880FC}" type="slidenum">
              <a:rPr lang="en-US">
                <a:solidFill>
                  <a:srgbClr val="000000"/>
                </a:solidFill>
              </a:rPr>
              <a:pPr/>
              <a:t>23</a:t>
            </a:fld>
            <a:endParaRPr lang="en-US">
              <a:solidFill>
                <a:srgbClr val="000000"/>
              </a:solidFill>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6S,8E has been suspended due to two T-Flex losses in a row due to vandalism.</a:t>
            </a:r>
            <a:endParaRPr lang="en-US" dirty="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B64D876-402E-4D44-B2BD-5FDF56EA690B}" type="slidenum">
              <a:rPr lang="en-US"/>
              <a:pPr/>
              <a:t>24</a:t>
            </a:fld>
            <a:endParaRPr lang="en-US"/>
          </a:p>
        </p:txBody>
      </p:sp>
      <p:sp>
        <p:nvSpPr>
          <p:cNvPr id="15362" name="Rectangle 2"/>
          <p:cNvSpPr>
            <a:spLocks noGrp="1" noChangeArrowheads="1"/>
          </p:cNvSpPr>
          <p:nvPr>
            <p:ph type="body" idx="1"/>
          </p:nvPr>
        </p:nvSpPr>
        <p:spPr>
          <a:xfrm>
            <a:off x="914400" y="4343400"/>
            <a:ext cx="5029200" cy="4114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10 additional current meters at </a:t>
            </a:r>
            <a:r>
              <a:rPr lang="pl-PL" dirty="0"/>
              <a:t>4°N</a:t>
            </a:r>
            <a:r>
              <a:rPr lang="en-US" dirty="0"/>
              <a:t>, 23</a:t>
            </a:r>
            <a:r>
              <a:rPr lang="pl-PL" dirty="0"/>
              <a:t>°W</a:t>
            </a:r>
            <a:r>
              <a:rPr lang="en-US" dirty="0"/>
              <a:t> (AOML)</a:t>
            </a:r>
            <a:r>
              <a:rPr lang="pl-PL" dirty="0"/>
              <a:t>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OTN = Ocean Tracking Network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indent="0">
              <a:buFont typeface="Arial" pitchFamily="34" charset="0"/>
              <a:buNone/>
            </a:pPr>
            <a:r>
              <a:rPr lang="en-US" dirty="0"/>
              <a:t>FUNCEME has purchased and will deploy 9 new T/C sensors at each of 3 sites (9</a:t>
            </a:r>
            <a:r>
              <a:rPr lang="en-US" baseline="0" dirty="0"/>
              <a:t> x 3 x 2 sensor = 54 SBE sensors total</a:t>
            </a:r>
            <a:r>
              <a:rPr lang="en-US" dirty="0"/>
              <a:t>) </a:t>
            </a:r>
            <a:r>
              <a:rPr lang="pl-PL" dirty="0"/>
              <a:t>at</a:t>
            </a:r>
            <a:r>
              <a:rPr lang="en-US" dirty="0"/>
              <a:t>:</a:t>
            </a:r>
          </a:p>
          <a:p>
            <a:pPr lvl="1"/>
            <a:r>
              <a:rPr lang="pl-PL" sz="1600" dirty="0"/>
              <a:t>8N38W, 4N38W, and 0-35W</a:t>
            </a:r>
            <a:r>
              <a:rPr lang="en-US" sz="1600" dirty="0"/>
              <a:t> (planned for early FY 2020)</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sz="1200" b="0" i="0" kern="1200" dirty="0">
                <a:solidFill>
                  <a:schemeClr val="tx1"/>
                </a:solidFill>
                <a:effectLst/>
                <a:latin typeface="+mn-lt"/>
                <a:ea typeface="+mn-ea"/>
                <a:cs typeface="+mn-cs"/>
              </a:rPr>
              <a:t>There are 5 each </a:t>
            </a:r>
            <a:r>
              <a:rPr lang="en-US" sz="1200" b="0" i="0" kern="1200" dirty="0" err="1">
                <a:solidFill>
                  <a:schemeClr val="tx1"/>
                </a:solidFill>
                <a:effectLst/>
                <a:latin typeface="+mn-lt"/>
                <a:ea typeface="+mn-ea"/>
                <a:cs typeface="+mn-cs"/>
              </a:rPr>
              <a:t>chipods</a:t>
            </a:r>
            <a:r>
              <a:rPr lang="en-US" sz="1200" b="0" i="0" kern="1200" dirty="0">
                <a:solidFill>
                  <a:schemeClr val="tx1"/>
                </a:solidFill>
                <a:effectLst/>
                <a:latin typeface="+mn-lt"/>
                <a:ea typeface="+mn-ea"/>
                <a:cs typeface="+mn-cs"/>
              </a:rPr>
              <a:t> on the 0-10W and 0-23W moorings at the following depths:</a:t>
            </a:r>
          </a:p>
          <a:p>
            <a:r>
              <a:rPr lang="en-US" sz="1200" b="0" i="0" kern="1200" dirty="0">
                <a:solidFill>
                  <a:schemeClr val="tx1"/>
                </a:solidFill>
                <a:effectLst/>
                <a:latin typeface="+mn-lt"/>
                <a:ea typeface="+mn-ea"/>
                <a:cs typeface="+mn-cs"/>
              </a:rPr>
              <a:t>21m</a:t>
            </a:r>
          </a:p>
          <a:p>
            <a:r>
              <a:rPr lang="en-US" sz="1200" b="0" i="0" kern="1200" dirty="0">
                <a:solidFill>
                  <a:schemeClr val="tx1"/>
                </a:solidFill>
                <a:effectLst/>
                <a:latin typeface="+mn-lt"/>
                <a:ea typeface="+mn-ea"/>
                <a:cs typeface="+mn-cs"/>
              </a:rPr>
              <a:t>35m</a:t>
            </a:r>
          </a:p>
          <a:p>
            <a:r>
              <a:rPr lang="en-US" sz="1200" b="0" i="0" kern="1200" dirty="0">
                <a:solidFill>
                  <a:schemeClr val="tx1"/>
                </a:solidFill>
                <a:effectLst/>
                <a:latin typeface="+mn-lt"/>
                <a:ea typeface="+mn-ea"/>
                <a:cs typeface="+mn-cs"/>
              </a:rPr>
              <a:t>50m</a:t>
            </a:r>
          </a:p>
          <a:p>
            <a:r>
              <a:rPr lang="en-US" sz="1200" b="0" i="0" kern="1200" dirty="0">
                <a:solidFill>
                  <a:schemeClr val="tx1"/>
                </a:solidFill>
                <a:effectLst/>
                <a:latin typeface="+mn-lt"/>
                <a:ea typeface="+mn-ea"/>
                <a:cs typeface="+mn-cs"/>
              </a:rPr>
              <a:t>65m</a:t>
            </a:r>
          </a:p>
          <a:p>
            <a:r>
              <a:rPr lang="en-US" sz="1200" b="0" i="0" kern="1200" dirty="0">
                <a:solidFill>
                  <a:schemeClr val="tx1"/>
                </a:solidFill>
                <a:effectLst/>
                <a:latin typeface="+mn-lt"/>
                <a:ea typeface="+mn-ea"/>
                <a:cs typeface="+mn-cs"/>
              </a:rPr>
              <a:t>81m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AEROSE</a:t>
            </a:r>
            <a:r>
              <a:rPr lang="en-US" sz="1200" b="0" i="0" kern="1200" baseline="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Saharan Dust </a:t>
            </a:r>
            <a:r>
              <a:rPr lang="en-US" sz="1200" b="0" i="0" kern="1200" dirty="0" err="1">
                <a:solidFill>
                  <a:schemeClr val="tx1"/>
                </a:solidFill>
                <a:effectLst/>
                <a:latin typeface="+mn-lt"/>
                <a:ea typeface="+mn-ea"/>
                <a:cs typeface="+mn-cs"/>
              </a:rPr>
              <a:t>AERosols</a:t>
            </a:r>
            <a:r>
              <a:rPr lang="en-US" sz="1200" b="0" i="0" kern="1200" dirty="0">
                <a:solidFill>
                  <a:schemeClr val="tx1"/>
                </a:solidFill>
                <a:effectLst/>
                <a:latin typeface="+mn-lt"/>
                <a:ea typeface="+mn-ea"/>
                <a:cs typeface="+mn-cs"/>
              </a:rPr>
              <a:t> and Ocean Science Expeditions (http://ncas.howard.edu/research-programs/aerose/)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NCAS = National Center for Atmospheric Sciences</a:t>
            </a:r>
            <a:endParaRPr lang="en-US" dirty="0"/>
          </a:p>
        </p:txBody>
      </p:sp>
    </p:spTree>
    <p:extLst>
      <p:ext uri="{BB962C8B-B14F-4D97-AF65-F5344CB8AC3E}">
        <p14:creationId xmlns:p14="http://schemas.microsoft.com/office/powerpoint/2010/main" val="1201032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dirty="0"/>
              <a:t>2020 counts are as of 27 Feb 2020</a:t>
            </a:r>
          </a:p>
          <a:p>
            <a:endParaRPr lang="en-US" dirty="0"/>
          </a:p>
          <a:p>
            <a:r>
              <a:rPr lang="en-US" sz="1200" b="1" i="0" u="none" strike="noStrike" kern="1200" dirty="0">
                <a:solidFill>
                  <a:schemeClr val="tx1"/>
                </a:solidFill>
                <a:effectLst/>
                <a:latin typeface="+mn-lt"/>
                <a:ea typeface="+mn-ea"/>
                <a:cs typeface="+mn-cs"/>
              </a:rPr>
              <a:t>Sources: </a:t>
            </a:r>
            <a:r>
              <a:rPr lang="en-US" b="1" dirty="0"/>
              <a:t> </a:t>
            </a:r>
          </a:p>
          <a:p>
            <a:pPr marL="171450" indent="-171450">
              <a:buFont typeface="Arial" panose="020B0604020202020204" pitchFamily="34" charset="0"/>
              <a:buChar char="•"/>
            </a:pPr>
            <a:r>
              <a:rPr lang="en-US" dirty="0"/>
              <a:t>Office of Naval Intelligence:</a:t>
            </a:r>
            <a:r>
              <a:rPr lang="en-US" baseline="0" dirty="0"/>
              <a:t> </a:t>
            </a:r>
            <a:r>
              <a:rPr lang="en-US" sz="1200" b="0" i="0" u="sng" strike="noStrike" kern="1200" dirty="0">
                <a:solidFill>
                  <a:schemeClr val="tx1"/>
                </a:solidFill>
                <a:effectLst/>
                <a:latin typeface="+mn-lt"/>
                <a:ea typeface="+mn-ea"/>
                <a:cs typeface="+mn-cs"/>
              </a:rPr>
              <a:t>https://www.oni.navy.mil/News/Shipping-Threat-Reports/</a:t>
            </a:r>
          </a:p>
          <a:p>
            <a:pPr marL="171450" indent="-171450">
              <a:buFont typeface="Arial" panose="020B0604020202020204" pitchFamily="34" charset="0"/>
              <a:buChar char="•"/>
            </a:pPr>
            <a:r>
              <a:rPr lang="en-US" dirty="0"/>
              <a:t>IOC Commercial Crime</a:t>
            </a:r>
            <a:r>
              <a:rPr lang="en-US" baseline="0" dirty="0"/>
              <a:t> Services</a:t>
            </a:r>
            <a:r>
              <a:rPr lang="en-US" dirty="0"/>
              <a:t>: </a:t>
            </a:r>
            <a:r>
              <a:rPr lang="en-US" sz="1200" b="0" i="0" u="sng" strike="noStrike" kern="1200" baseline="0" dirty="0">
                <a:solidFill>
                  <a:srgbClr val="0000FF"/>
                </a:solidFill>
                <a:effectLst/>
                <a:latin typeface="+mn-lt"/>
                <a:ea typeface="+mn-ea"/>
                <a:cs typeface="+mn-cs"/>
              </a:rPr>
              <a:t>https://www.icc-ccs.org/piracy-reporting-centre/live-piracy-map </a:t>
            </a:r>
            <a:r>
              <a:rPr lang="en-US" sz="1200" b="0" i="0" u="sng" strike="noStrike" kern="1200" dirty="0">
                <a:solidFill>
                  <a:srgbClr val="0000FF"/>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E2CDCB9-3483-47B7-9D98-B06E8ED93A90}"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E547054F-CBC1-4AA4-9EB7-D5AB61F9A5D3}" type="slidenum">
              <a:rPr lang="en-US">
                <a:solidFill>
                  <a:prstClr val="black"/>
                </a:solidFill>
              </a:rPr>
              <a:pPr/>
              <a:t>3</a:t>
            </a:fld>
            <a:endParaRPr lang="en-US">
              <a:solidFill>
                <a:prstClr val="black"/>
              </a:solidFill>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r>
              <a:rPr lang="en-US" dirty="0">
                <a:latin typeface="Times" charset="0"/>
              </a:rPr>
              <a:t>OTN by Dalhousie. </a:t>
            </a:r>
            <a:r>
              <a:rPr lang="en-US" dirty="0" err="1">
                <a:latin typeface="Times" charset="0"/>
              </a:rPr>
              <a:t>ChiPod</a:t>
            </a:r>
            <a:r>
              <a:rPr lang="en-US" dirty="0">
                <a:latin typeface="Times" charset="0"/>
              </a:rPr>
              <a:t> by OSU.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charset="0"/>
              </a:rPr>
              <a:t>Currently </a:t>
            </a:r>
            <a:r>
              <a:rPr lang="en-US" dirty="0"/>
              <a:t>8 IFM/GEOMAR subsurface O</a:t>
            </a:r>
            <a:r>
              <a:rPr lang="en-US" baseline="-25000" dirty="0"/>
              <a:t>2 </a:t>
            </a:r>
            <a:r>
              <a:rPr lang="en-US" dirty="0"/>
              <a:t>Sensors with 6 reporting real-time data in 2019 at </a:t>
            </a:r>
            <a:r>
              <a:rPr lang="en-US" baseline="0" dirty="0"/>
              <a:t>11.5N23W (80m, 300m, &amp; 500m), 20N23W (80m, 150m, &amp; 300m), and an additional two with </a:t>
            </a:r>
            <a:r>
              <a:rPr lang="en-US" baseline="0" dirty="0">
                <a:latin typeface="Times" charset="0"/>
              </a:rPr>
              <a:t>onboard data only at </a:t>
            </a:r>
            <a:r>
              <a:rPr lang="en-US" dirty="0"/>
              <a:t>4N23W</a:t>
            </a:r>
            <a:r>
              <a:rPr lang="en-US" baseline="0" dirty="0"/>
              <a:t> (300m &amp; 500m).</a:t>
            </a:r>
            <a:endParaRPr lang="en-US" dirty="0"/>
          </a:p>
          <a:p>
            <a:pPr eaLnBrk="1" hangingPunct="1"/>
            <a:endParaRPr lang="en-US" baseline="0" dirty="0">
              <a:latin typeface="Times" charset="0"/>
            </a:endParaRPr>
          </a:p>
          <a:p>
            <a:r>
              <a:rPr lang="en-US" sz="1200" b="0" i="0" kern="1200" dirty="0">
                <a:solidFill>
                  <a:schemeClr val="tx1"/>
                </a:solidFill>
                <a:effectLst/>
                <a:latin typeface="+mn-lt"/>
                <a:ea typeface="+mn-ea"/>
                <a:cs typeface="+mn-cs"/>
              </a:rPr>
              <a:t>There are 5 each </a:t>
            </a:r>
            <a:r>
              <a:rPr lang="en-US" sz="1200" b="0" i="0" kern="1200" dirty="0" err="1">
                <a:solidFill>
                  <a:schemeClr val="tx1"/>
                </a:solidFill>
                <a:effectLst/>
                <a:latin typeface="+mn-lt"/>
                <a:ea typeface="+mn-ea"/>
                <a:cs typeface="+mn-cs"/>
              </a:rPr>
              <a:t>ChiPods</a:t>
            </a:r>
            <a:r>
              <a:rPr lang="en-US" sz="1200" b="0" i="0" kern="1200" dirty="0">
                <a:solidFill>
                  <a:schemeClr val="tx1"/>
                </a:solidFill>
                <a:effectLst/>
                <a:latin typeface="+mn-lt"/>
                <a:ea typeface="+mn-ea"/>
                <a:cs typeface="+mn-cs"/>
              </a:rPr>
              <a:t> on the 0-10W and 0-23W moorings at the following depths:</a:t>
            </a:r>
          </a:p>
          <a:p>
            <a:r>
              <a:rPr lang="en-US" sz="1200" b="0" i="0" kern="1200" dirty="0">
                <a:solidFill>
                  <a:schemeClr val="tx1"/>
                </a:solidFill>
                <a:effectLst/>
                <a:latin typeface="+mn-lt"/>
                <a:ea typeface="+mn-ea"/>
                <a:cs typeface="+mn-cs"/>
              </a:rPr>
              <a:t>21m</a:t>
            </a:r>
          </a:p>
          <a:p>
            <a:r>
              <a:rPr lang="en-US" sz="1200" b="0" i="0" kern="1200" dirty="0">
                <a:solidFill>
                  <a:schemeClr val="tx1"/>
                </a:solidFill>
                <a:effectLst/>
                <a:latin typeface="+mn-lt"/>
                <a:ea typeface="+mn-ea"/>
                <a:cs typeface="+mn-cs"/>
              </a:rPr>
              <a:t>35m</a:t>
            </a:r>
          </a:p>
          <a:p>
            <a:r>
              <a:rPr lang="en-US" sz="1200" b="0" i="0" kern="1200" dirty="0">
                <a:solidFill>
                  <a:schemeClr val="tx1"/>
                </a:solidFill>
                <a:effectLst/>
                <a:latin typeface="+mn-lt"/>
                <a:ea typeface="+mn-ea"/>
                <a:cs typeface="+mn-cs"/>
              </a:rPr>
              <a:t>50m</a:t>
            </a:r>
          </a:p>
          <a:p>
            <a:r>
              <a:rPr lang="en-US" sz="1200" b="0" i="0" kern="1200" dirty="0">
                <a:solidFill>
                  <a:schemeClr val="tx1"/>
                </a:solidFill>
                <a:effectLst/>
                <a:latin typeface="+mn-lt"/>
                <a:ea typeface="+mn-ea"/>
                <a:cs typeface="+mn-cs"/>
              </a:rPr>
              <a:t>65m</a:t>
            </a:r>
          </a:p>
          <a:p>
            <a:r>
              <a:rPr lang="en-US" sz="1200" b="0" i="0" kern="1200" dirty="0">
                <a:solidFill>
                  <a:schemeClr val="tx1"/>
                </a:solidFill>
                <a:effectLst/>
                <a:latin typeface="+mn-lt"/>
                <a:ea typeface="+mn-ea"/>
                <a:cs typeface="+mn-cs"/>
              </a:rPr>
              <a:t>81m</a:t>
            </a:r>
          </a:p>
          <a:p>
            <a:pPr eaLnBrk="1" hangingPunct="1"/>
            <a:endParaRPr lang="en-US"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4</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4</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eaLnBrk="1" hangingPunct="1"/>
            <a:endParaRPr lang="en-US" sz="2400"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5</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5</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eaLnBrk="1" hangingPunct="1"/>
            <a:endParaRPr lang="en-US" sz="2400" dirty="0">
              <a:latin typeface="Times" charset="0"/>
            </a:endParaRPr>
          </a:p>
        </p:txBody>
      </p:sp>
    </p:spTree>
    <p:extLst>
      <p:ext uri="{BB962C8B-B14F-4D97-AF65-F5344CB8AC3E}">
        <p14:creationId xmlns:p14="http://schemas.microsoft.com/office/powerpoint/2010/main" val="219631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C534117-30D7-453C-A8AE-31664A8B6FFA}" type="slidenum">
              <a:rPr lang="en-US">
                <a:solidFill>
                  <a:prstClr val="black"/>
                </a:solidFill>
              </a:rPr>
              <a:pPr/>
              <a:t>6</a:t>
            </a:fld>
            <a:endParaRPr lang="en-US">
              <a:solidFill>
                <a:prstClr val="black"/>
              </a:solidFill>
            </a:endParaRPr>
          </a:p>
        </p:txBody>
      </p:sp>
      <p:sp>
        <p:nvSpPr>
          <p:cNvPr id="20482"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FF7B88E8-14B4-4571-B435-ED29C0AC9F4C}"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6</a:t>
            </a:fld>
            <a:endParaRPr lang="en-US" sz="1200">
              <a:solidFill>
                <a:prstClr val="black"/>
              </a:solidFill>
              <a:latin typeface="Times" charset="0"/>
              <a:ea typeface="MS PGothic" pitchFamily="34" charset="-128"/>
            </a:endParaRPr>
          </a:p>
        </p:txBody>
      </p:sp>
      <p:sp>
        <p:nvSpPr>
          <p:cNvPr id="20483" name="Rectangle 1026"/>
          <p:cNvSpPr>
            <a:spLocks noGrp="1" noRot="1" noChangeAspect="1" noChangeArrowheads="1" noTextEdit="1"/>
          </p:cNvSpPr>
          <p:nvPr>
            <p:ph type="sldImg"/>
          </p:nvPr>
        </p:nvSpPr>
        <p:spPr>
          <a:solidFill>
            <a:srgbClr val="FFFFFF"/>
          </a:solidFill>
          <a:ln/>
        </p:spPr>
      </p:sp>
      <p:sp>
        <p:nvSpPr>
          <p:cNvPr id="20484" name="Rectangle 1027"/>
          <p:cNvSpPr>
            <a:spLocks noGrp="1" noChangeArrowheads="1"/>
          </p:cNvSpPr>
          <p:nvPr>
            <p:ph type="body" idx="1"/>
          </p:nvPr>
        </p:nvSpPr>
        <p:spPr>
          <a:solidFill>
            <a:srgbClr val="FFFFFF"/>
          </a:solidFill>
          <a:ln>
            <a:solidFill>
              <a:srgbClr val="000000"/>
            </a:solidFill>
          </a:ln>
        </p:spPr>
        <p:txBody>
          <a:bodyPr lIns="91350" tIns="45675" rIns="91350" bIns="45675"/>
          <a:lstStyle/>
          <a:p>
            <a:pPr>
              <a:spcBef>
                <a:spcPct val="0"/>
              </a:spcBef>
            </a:pPr>
            <a:r>
              <a:rPr lang="en-US" sz="2400" dirty="0">
                <a:latin typeface="Arial" pitchFamily="34" charset="0"/>
              </a:rPr>
              <a:t>Most recent 12 month real-time data return (October 2018 to September 2019).</a:t>
            </a:r>
          </a:p>
          <a:p>
            <a:pPr eaLnBrk="1" hangingPunct="1"/>
            <a:endParaRPr lang="en-US" sz="2400" dirty="0">
              <a:latin typeface="Times" charset="0"/>
            </a:endParaRPr>
          </a:p>
          <a:p>
            <a:pPr eaLnBrk="1" hangingPunct="1"/>
            <a:r>
              <a:rPr lang="en-US" sz="2400" dirty="0">
                <a:latin typeface="Times" charset="0"/>
              </a:rPr>
              <a:t>Moorings with less than 80% total data return Oct 2018 through Sep 2019:</a:t>
            </a:r>
          </a:p>
          <a:p>
            <a:pPr eaLnBrk="1" hangingPunct="1"/>
            <a:endParaRPr lang="en-US" sz="2400" dirty="0">
              <a:latin typeface="Times" charset="0"/>
            </a:endParaRPr>
          </a:p>
          <a:p>
            <a:pPr eaLnBrk="1" hangingPunct="1"/>
            <a:r>
              <a:rPr lang="en-US" sz="2400" dirty="0">
                <a:latin typeface="Times" charset="0"/>
              </a:rPr>
              <a:t>6S8E  37%</a:t>
            </a:r>
          </a:p>
          <a:p>
            <a:pPr eaLnBrk="1" hangingPunct="1"/>
            <a:r>
              <a:rPr lang="en-US" sz="2400" dirty="0">
                <a:latin typeface="Times"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TFLEX </a:t>
            </a:r>
            <a:r>
              <a:rPr lang="en-US" sz="1200" b="1" i="0" kern="1200" dirty="0">
                <a:solidFill>
                  <a:schemeClr val="tx1"/>
                </a:solidFill>
                <a:effectLst/>
                <a:latin typeface="+mn-lt"/>
                <a:ea typeface="+mn-ea"/>
                <a:cs typeface="+mn-cs"/>
              </a:rPr>
              <a:t>PT029</a:t>
            </a:r>
            <a:r>
              <a:rPr lang="en-US" sz="2400" b="1" dirty="0"/>
              <a:t> [</a:t>
            </a:r>
            <a:r>
              <a:rPr lang="en-US" sz="1200" b="1" i="0" kern="1200" dirty="0">
                <a:solidFill>
                  <a:schemeClr val="tx1"/>
                </a:solidFill>
                <a:effectLst/>
                <a:latin typeface="+mn-lt"/>
                <a:ea typeface="+mn-ea"/>
                <a:cs typeface="+mn-cs"/>
              </a:rPr>
              <a:t>Start Date 2019-03-15 20:20:00 :: 275 Days Deployed</a:t>
            </a:r>
            <a:r>
              <a:rPr lang="en-US" sz="2400" b="1" dirty="0"/>
              <a:t>] </a:t>
            </a:r>
            <a:br>
              <a:rPr lang="en-US" sz="2400" b="1" dirty="0"/>
            </a:br>
            <a:endParaRPr lang="en-US" sz="2400" b="1" dirty="0"/>
          </a:p>
          <a:p>
            <a:r>
              <a:rPr lang="en-US" sz="1200" b="1" i="0" kern="1200" dirty="0">
                <a:solidFill>
                  <a:schemeClr val="tx1"/>
                </a:solidFill>
                <a:effectLst/>
                <a:latin typeface="+mn-lt"/>
                <a:ea typeface="+mn-ea"/>
                <a:cs typeface="+mn-cs"/>
              </a:rPr>
              <a:t>Buoy Moved or Adrift since 2019-08-08…recovered in São Tomé and Príncipe on 16 Dec 2019.</a:t>
            </a:r>
            <a:br>
              <a:rPr lang="en-US" sz="1200" b="1" i="0" kern="1200" dirty="0">
                <a:solidFill>
                  <a:schemeClr val="tx1"/>
                </a:solidFill>
                <a:effectLst/>
                <a:latin typeface="+mn-lt"/>
                <a:ea typeface="+mn-ea"/>
                <a:cs typeface="+mn-cs"/>
              </a:rPr>
            </a:br>
            <a:r>
              <a:rPr lang="en-US" sz="2400" dirty="0">
                <a:solidFill>
                  <a:srgbClr val="FF0000"/>
                </a:solidFill>
              </a:rPr>
              <a:t>Good data return March-July, but went adrift on 8 Aug 2019. Lost all</a:t>
            </a:r>
            <a:r>
              <a:rPr lang="en-US" sz="2400" baseline="0" dirty="0">
                <a:solidFill>
                  <a:srgbClr val="FF0000"/>
                </a:solidFill>
              </a:rPr>
              <a:t> subsurface instruments.</a:t>
            </a:r>
            <a:endParaRPr lang="en-US" sz="2400" dirty="0">
              <a:solidFill>
                <a:srgbClr val="FF0000"/>
              </a:solidFill>
            </a:endParaRPr>
          </a:p>
          <a:p>
            <a:pPr eaLnBrk="1" hangingPunct="1"/>
            <a:endParaRPr lang="en-US" sz="2400" dirty="0">
              <a:solidFill>
                <a:srgbClr val="FF0000"/>
              </a:solidFill>
            </a:endParaRPr>
          </a:p>
          <a:p>
            <a:pPr eaLnBrk="1" hangingPunct="1"/>
            <a:endParaRPr lang="en-US" sz="2400" dirty="0">
              <a:latin typeface="Times" charset="0"/>
            </a:endParaRPr>
          </a:p>
          <a:p>
            <a:pPr eaLnBrk="1" hangingPunct="1"/>
            <a:endParaRPr lang="en-US" sz="2400" dirty="0">
              <a:latin typeface="Times" charset="0"/>
            </a:endParaRPr>
          </a:p>
          <a:p>
            <a:pPr eaLnBrk="1" hangingPunct="1"/>
            <a:r>
              <a:rPr lang="en-US" sz="2400" dirty="0">
                <a:latin typeface="Times" charset="0"/>
              </a:rPr>
              <a:t>0-35w  48%</a:t>
            </a:r>
          </a:p>
          <a:p>
            <a:pPr eaLnBrk="1" hangingPunct="1"/>
            <a:r>
              <a:rPr lang="en-US" sz="2400" dirty="0">
                <a:latin typeface="Times" charset="0"/>
              </a:rPr>
              <a:t>-----------</a:t>
            </a:r>
          </a:p>
          <a:p>
            <a:r>
              <a:rPr lang="en-US" sz="2400" dirty="0">
                <a:latin typeface="Times" charset="0"/>
              </a:rPr>
              <a:t>   </a:t>
            </a:r>
            <a:r>
              <a:rPr lang="en-US" sz="1200" b="1" i="0" kern="1200" dirty="0">
                <a:solidFill>
                  <a:schemeClr val="tx1"/>
                </a:solidFill>
                <a:effectLst/>
                <a:latin typeface="+mn-lt"/>
                <a:ea typeface="+mn-ea"/>
                <a:cs typeface="+mn-cs"/>
              </a:rPr>
              <a:t>TFLEX PT026 [Start Date 2018-11-18 21:08:00 :: 451 Days Deployed] </a:t>
            </a:r>
          </a:p>
          <a:p>
            <a:pPr eaLnBrk="1" hangingPunct="1"/>
            <a:r>
              <a:rPr lang="en-US" sz="2400" dirty="0">
                <a:solidFill>
                  <a:srgbClr val="FF0000"/>
                </a:solidFill>
                <a:latin typeface="+mn-lt"/>
              </a:rPr>
              <a:t>All</a:t>
            </a:r>
            <a:r>
              <a:rPr lang="en-US" sz="2400" baseline="0" dirty="0">
                <a:solidFill>
                  <a:srgbClr val="FF0000"/>
                </a:solidFill>
                <a:latin typeface="+mn-lt"/>
              </a:rPr>
              <a:t> subsurface failed after 130 days. Rain failed after 293 days. SWR failed after 432 days. Still moored in place.</a:t>
            </a:r>
            <a:endParaRPr lang="en-US" sz="2400" dirty="0">
              <a:latin typeface="Times" charset="0"/>
            </a:endParaRPr>
          </a:p>
          <a:p>
            <a:pPr eaLnBrk="1" hangingPunct="1"/>
            <a:endParaRPr lang="en-US" sz="4400"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eaLnBrk="1" hangingPunct="1"/>
            <a:r>
              <a:rPr lang="en-US" sz="7200" dirty="0">
                <a:latin typeface="Times" charset="0"/>
              </a:rPr>
              <a:t>8N38W  24%</a:t>
            </a:r>
          </a:p>
          <a:p>
            <a:pPr eaLnBrk="1" hangingPunct="1"/>
            <a:r>
              <a:rPr lang="en-US" sz="7200" dirty="0">
                <a:latin typeface="Times"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latin typeface="Times" charset="0"/>
              </a:rPr>
              <a:t>   </a:t>
            </a:r>
            <a:r>
              <a:rPr lang="en-US" sz="1200" b="1" i="0" kern="1200" dirty="0">
                <a:solidFill>
                  <a:schemeClr val="tx1"/>
                </a:solidFill>
                <a:effectLst/>
                <a:latin typeface="+mn-lt"/>
                <a:ea typeface="+mn-ea"/>
                <a:cs typeface="+mn-cs"/>
              </a:rPr>
              <a:t>ATLAS PI253A [Start Date 2018-10-22 20:08:00 :: 478 Days Deployed]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Stopped transmitting after 83 days.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 Data Transmissions since 2019-01-15</a:t>
            </a:r>
          </a:p>
          <a:p>
            <a:endParaRPr lang="en-US" sz="1200" b="0" i="0" kern="1200" dirty="0">
              <a:solidFill>
                <a:schemeClr val="tx1"/>
              </a:solidFill>
              <a:effectLst/>
              <a:latin typeface="+mn-lt"/>
              <a:ea typeface="+mn-ea"/>
              <a:cs typeface="+mn-cs"/>
            </a:endParaRPr>
          </a:p>
          <a:p>
            <a:pPr eaLnBrk="1" hangingPunct="1"/>
            <a:r>
              <a:rPr kumimoji="0" lang="en-US" sz="4400" b="1" i="0" u="none" strike="noStrike" kern="1200" cap="none" spc="0" normalizeH="0" baseline="0" noProof="0" dirty="0">
                <a:ln>
                  <a:noFill/>
                </a:ln>
                <a:solidFill>
                  <a:prstClr val="black"/>
                </a:solidFill>
                <a:effectLst/>
                <a:uLnTx/>
                <a:uFillTx/>
                <a:latin typeface="+mn-lt"/>
                <a:ea typeface="+mn-ea"/>
                <a:cs typeface="+mn-cs"/>
              </a:rPr>
              <a:t> </a:t>
            </a:r>
            <a:endParaRPr lang="en-US" sz="9600" dirty="0">
              <a:latin typeface="Times" charset="0"/>
            </a:endParaRPr>
          </a:p>
          <a:p>
            <a:pPr eaLnBrk="1" hangingPunct="1"/>
            <a:r>
              <a:rPr lang="en-US" sz="9600" dirty="0">
                <a:latin typeface="Times" charset="0"/>
              </a:rPr>
              <a:t>4N38W   87% for FY2019.....but</a:t>
            </a:r>
            <a:r>
              <a:rPr lang="en-US" sz="9600" baseline="0" dirty="0">
                <a:latin typeface="Times" charset="0"/>
              </a:rPr>
              <a:t> no longer transmitting (as of 2/13/2020)</a:t>
            </a:r>
            <a:endParaRPr lang="en-US" sz="9600" dirty="0">
              <a:latin typeface="Times" charset="0"/>
            </a:endParaRPr>
          </a:p>
          <a:p>
            <a:pPr eaLnBrk="1" hangingPunct="1"/>
            <a:r>
              <a:rPr lang="en-US" sz="9600" dirty="0">
                <a:latin typeface="Times" charset="0"/>
              </a:rPr>
              <a:t>-----------</a:t>
            </a:r>
          </a:p>
          <a:p>
            <a:r>
              <a:rPr lang="en-US" sz="9600" dirty="0">
                <a:latin typeface="Times" charset="0"/>
              </a:rPr>
              <a:t>   </a:t>
            </a:r>
            <a:r>
              <a:rPr lang="en-US" sz="2400" b="1" i="0" kern="1200" dirty="0">
                <a:solidFill>
                  <a:schemeClr val="tx1"/>
                </a:solidFill>
                <a:effectLst/>
                <a:latin typeface="+mn-lt"/>
                <a:ea typeface="+mn-ea"/>
                <a:cs typeface="+mn-cs"/>
              </a:rPr>
              <a:t>TFLEX PT024 [Start Date 2018-10-20 19:04:00 :: 480 Days Deployed]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mn-lt"/>
                <a:ea typeface="+mn-ea"/>
                <a:cs typeface="+mn-cs"/>
              </a:rPr>
              <a:t> </a:t>
            </a:r>
            <a:r>
              <a:rPr lang="en-US" sz="7200" b="0" i="0" kern="1200" dirty="0">
                <a:solidFill>
                  <a:schemeClr val="tx1"/>
                </a:solidFill>
                <a:effectLst/>
                <a:latin typeface="+mn-lt"/>
                <a:ea typeface="+mn-ea"/>
                <a:cs typeface="+mn-cs"/>
              </a:rPr>
              <a:t>Stopped transmitting after 331 days.</a:t>
            </a:r>
            <a:r>
              <a:rPr lang="en-US" sz="7200" b="1" i="0" kern="1200" dirty="0">
                <a:solidFill>
                  <a:schemeClr val="tx1"/>
                </a:solidFill>
                <a:effectLst/>
                <a:latin typeface="+mn-lt"/>
                <a:ea typeface="+mn-ea"/>
                <a:cs typeface="+mn-cs"/>
              </a:rPr>
              <a:t> </a:t>
            </a:r>
            <a:r>
              <a:rPr lang="en-US" sz="7200" b="0" i="0" kern="1200" dirty="0">
                <a:solidFill>
                  <a:schemeClr val="tx1"/>
                </a:solidFill>
                <a:effectLst/>
                <a:latin typeface="+mn-lt"/>
                <a:ea typeface="+mn-ea"/>
                <a:cs typeface="+mn-cs"/>
              </a:rPr>
              <a:t>No Data Transmissions since 2019-09-16</a:t>
            </a:r>
          </a:p>
          <a:p>
            <a:endParaRPr lang="en-US" sz="2400" dirty="0">
              <a:latin typeface="Times" charset="0"/>
            </a:endParaRPr>
          </a:p>
        </p:txBody>
      </p:sp>
    </p:spTree>
    <p:extLst>
      <p:ext uri="{BB962C8B-B14F-4D97-AF65-F5344CB8AC3E}">
        <p14:creationId xmlns:p14="http://schemas.microsoft.com/office/powerpoint/2010/main" val="119081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947005C6-82F7-46D4-919E-8194907C5934}" type="slidenum">
              <a:rPr lang="en-US">
                <a:solidFill>
                  <a:srgbClr val="000000"/>
                </a:solidFill>
              </a:rPr>
              <a:pPr/>
              <a:t>7</a:t>
            </a:fld>
            <a:endParaRPr lang="en-US">
              <a:solidFill>
                <a:srgbClr val="000000"/>
              </a:solidFill>
            </a:endParaRPr>
          </a:p>
        </p:txBody>
      </p:sp>
      <p:sp>
        <p:nvSpPr>
          <p:cNvPr id="22530"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D267752F-DA4E-4A76-9AC2-B3289B101AF8}" type="slidenum">
              <a:rPr lang="en-US" sz="1200">
                <a:solidFill>
                  <a:srgbClr val="000000"/>
                </a:solidFill>
                <a:latin typeface="Times" charset="0"/>
                <a:ea typeface="MS PGothic" pitchFamily="34" charset="-128"/>
              </a:rPr>
              <a:pPr algn="r" defTabSz="911266" eaLnBrk="0" fontAlgn="base" hangingPunct="0">
                <a:spcBef>
                  <a:spcPct val="0"/>
                </a:spcBef>
                <a:spcAft>
                  <a:spcPct val="0"/>
                </a:spcAft>
              </a:pPr>
              <a:t>7</a:t>
            </a:fld>
            <a:endParaRPr lang="en-US" sz="1200">
              <a:solidFill>
                <a:srgbClr val="000000"/>
              </a:solidFill>
              <a:latin typeface="Times" charset="0"/>
              <a:ea typeface="MS PGothic" pitchFamily="34" charset="-128"/>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lIns="91350" tIns="45675" rIns="91350" bIns="45675"/>
          <a:lstStyle/>
          <a:p>
            <a:pPr>
              <a:spcBef>
                <a:spcPct val="0"/>
              </a:spcBef>
            </a:pPr>
            <a:r>
              <a:rPr lang="en-US" sz="2400" b="1" dirty="0">
                <a:latin typeface="Times" charset="0"/>
              </a:rPr>
              <a:t>FY 2019</a:t>
            </a:r>
            <a:r>
              <a:rPr lang="en-US" sz="2400" dirty="0">
                <a:latin typeface="Times" charset="0"/>
              </a:rPr>
              <a:t>: October 2018 to Sep 2019 Real-time Data Return Summary by Sensor (Table View)</a:t>
            </a:r>
          </a:p>
          <a:p>
            <a:pPr>
              <a:spcBef>
                <a:spcPct val="0"/>
              </a:spcBef>
            </a:pPr>
            <a:endParaRPr lang="en-US" sz="2400" dirty="0">
              <a:latin typeface="Times" charset="0"/>
            </a:endParaRPr>
          </a:p>
          <a:p>
            <a:pPr>
              <a:spcBef>
                <a:spcPct val="0"/>
              </a:spcBef>
            </a:pPr>
            <a:r>
              <a:rPr lang="en-US" sz="2400" baseline="0" dirty="0">
                <a:latin typeface="Times" charset="0"/>
              </a:rPr>
              <a:t>All PIRATA Sensors: 80%</a:t>
            </a:r>
            <a:endParaRPr lang="en-US" sz="2400" dirty="0">
              <a:latin typeface="Times" charset="0"/>
            </a:endParaRPr>
          </a:p>
          <a:p>
            <a:pPr>
              <a:spcBef>
                <a:spcPct val="0"/>
              </a:spcBef>
            </a:pPr>
            <a:endParaRPr lang="en-US" sz="2400"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2155FEDB-E2AF-45E1-B2E6-051A66D228A1}" type="slidenum">
              <a:rPr lang="en-US">
                <a:solidFill>
                  <a:prstClr val="black"/>
                </a:solidFill>
              </a:rPr>
              <a:pPr/>
              <a:t>8</a:t>
            </a:fld>
            <a:endParaRPr lang="en-US">
              <a:solidFill>
                <a:prstClr val="black"/>
              </a:solidFill>
            </a:endParaRPr>
          </a:p>
        </p:txBody>
      </p:sp>
      <p:sp>
        <p:nvSpPr>
          <p:cNvPr id="24578" name="Rectangle 7"/>
          <p:cNvSpPr txBox="1">
            <a:spLocks noGrp="1" noChangeArrowheads="1"/>
          </p:cNvSpPr>
          <p:nvPr/>
        </p:nvSpPr>
        <p:spPr bwMode="auto">
          <a:xfrm>
            <a:off x="3885888" y="8687430"/>
            <a:ext cx="2972114" cy="456570"/>
          </a:xfrm>
          <a:prstGeom prst="rect">
            <a:avLst/>
          </a:prstGeom>
          <a:noFill/>
          <a:ln w="9525">
            <a:noFill/>
            <a:miter lim="800000"/>
            <a:headEnd/>
            <a:tailEnd/>
          </a:ln>
        </p:spPr>
        <p:txBody>
          <a:bodyPr lIns="91415" tIns="45707" rIns="91415" bIns="45707" anchor="b"/>
          <a:lstStyle/>
          <a:p>
            <a:pPr algn="r" defTabSz="911907" eaLnBrk="0" fontAlgn="base" hangingPunct="0">
              <a:spcBef>
                <a:spcPct val="0"/>
              </a:spcBef>
              <a:spcAft>
                <a:spcPct val="0"/>
              </a:spcAft>
            </a:pPr>
            <a:fld id="{2D4757FA-616B-40EB-AB31-8AF28395D861}" type="slidenum">
              <a:rPr lang="en-US" sz="1200">
                <a:solidFill>
                  <a:prstClr val="black"/>
                </a:solidFill>
                <a:latin typeface="Times" pitchFamily="-84" charset="0"/>
                <a:ea typeface="MS PGothic" pitchFamily="34" charset="-128"/>
              </a:rPr>
              <a:pPr algn="r" defTabSz="911907" eaLnBrk="0" fontAlgn="base" hangingPunct="0">
                <a:spcBef>
                  <a:spcPct val="0"/>
                </a:spcBef>
                <a:spcAft>
                  <a:spcPct val="0"/>
                </a:spcAft>
              </a:pPr>
              <a:t>8</a:t>
            </a:fld>
            <a:endParaRPr lang="en-US" sz="1200" dirty="0">
              <a:solidFill>
                <a:prstClr val="black"/>
              </a:solidFill>
              <a:latin typeface="Times" pitchFamily="-84" charset="0"/>
              <a:ea typeface="MS PGothic" pitchFamily="34" charset="-128"/>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91415" tIns="45707" rIns="91415" bIns="45707"/>
          <a:lstStyle/>
          <a:p>
            <a:pPr>
              <a:spcBef>
                <a:spcPct val="0"/>
              </a:spcBef>
            </a:pPr>
            <a:r>
              <a:rPr lang="en-US" sz="2400" dirty="0">
                <a:latin typeface="Arial" pitchFamily="34" charset="0"/>
              </a:rPr>
              <a:t>Data Return Oct 1</a:t>
            </a:r>
            <a:r>
              <a:rPr lang="en-US" sz="2400" dirty="0">
                <a:latin typeface="Times" charset="0"/>
              </a:rPr>
              <a:t>998 to Sep 2019 </a:t>
            </a:r>
            <a:r>
              <a:rPr lang="en-US" sz="2400" dirty="0">
                <a:latin typeface="Arial" pitchFamily="34" charset="0"/>
              </a:rPr>
              <a:t>(Bar Chart)</a:t>
            </a:r>
          </a:p>
          <a:p>
            <a:pPr>
              <a:spcBef>
                <a:spcPct val="0"/>
              </a:spcBef>
            </a:pPr>
            <a:endParaRPr lang="en-US" sz="2400" dirty="0">
              <a:latin typeface="Arial" pitchFamily="34" charset="0"/>
            </a:endParaRPr>
          </a:p>
        </p:txBody>
      </p:sp>
    </p:spTree>
    <p:extLst>
      <p:ext uri="{BB962C8B-B14F-4D97-AF65-F5344CB8AC3E}">
        <p14:creationId xmlns:p14="http://schemas.microsoft.com/office/powerpoint/2010/main" val="250993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0BA53D3A-E441-4307-A839-57E16E85C4DC}" type="slidenum">
              <a:rPr lang="en-US">
                <a:solidFill>
                  <a:prstClr val="black"/>
                </a:solidFill>
              </a:rPr>
              <a:pPr/>
              <a:t>9</a:t>
            </a:fld>
            <a:endParaRPr lang="en-US">
              <a:solidFill>
                <a:prstClr val="black"/>
              </a:solidFill>
            </a:endParaRPr>
          </a:p>
        </p:txBody>
      </p:sp>
      <p:sp>
        <p:nvSpPr>
          <p:cNvPr id="26626" name="Rectangle 7"/>
          <p:cNvSpPr txBox="1">
            <a:spLocks noGrp="1" noChangeArrowheads="1"/>
          </p:cNvSpPr>
          <p:nvPr/>
        </p:nvSpPr>
        <p:spPr bwMode="auto">
          <a:xfrm>
            <a:off x="3885888" y="8687431"/>
            <a:ext cx="2972114" cy="456570"/>
          </a:xfrm>
          <a:prstGeom prst="rect">
            <a:avLst/>
          </a:prstGeom>
          <a:noFill/>
          <a:ln w="9525">
            <a:noFill/>
            <a:miter lim="800000"/>
            <a:headEnd/>
            <a:tailEnd/>
          </a:ln>
        </p:spPr>
        <p:txBody>
          <a:bodyPr lIns="91350" tIns="45675" rIns="91350" bIns="45675" anchor="b"/>
          <a:lstStyle/>
          <a:p>
            <a:pPr algn="r" defTabSz="911266" eaLnBrk="0" fontAlgn="base" hangingPunct="0">
              <a:spcBef>
                <a:spcPct val="0"/>
              </a:spcBef>
              <a:spcAft>
                <a:spcPct val="0"/>
              </a:spcAft>
            </a:pPr>
            <a:fld id="{2C3FB857-3431-4C99-BBD2-8E6436DF8DD3}" type="slidenum">
              <a:rPr lang="en-US" sz="1200">
                <a:solidFill>
                  <a:prstClr val="black"/>
                </a:solidFill>
                <a:latin typeface="Times" charset="0"/>
                <a:ea typeface="MS PGothic" pitchFamily="34" charset="-128"/>
              </a:rPr>
              <a:pPr algn="r" defTabSz="911266" eaLnBrk="0" fontAlgn="base" hangingPunct="0">
                <a:spcBef>
                  <a:spcPct val="0"/>
                </a:spcBef>
                <a:spcAft>
                  <a:spcPct val="0"/>
                </a:spcAft>
              </a:pPr>
              <a:t>9</a:t>
            </a:fld>
            <a:endParaRPr lang="en-US" sz="1200">
              <a:solidFill>
                <a:prstClr val="black"/>
              </a:solidFill>
              <a:latin typeface="Times" charset="0"/>
              <a:ea typeface="MS PGothic" pitchFamily="34" charset="-128"/>
            </a:endParaRPr>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lIns="91350" tIns="45675" rIns="91350" bIns="45675"/>
          <a:lstStyle/>
          <a:p>
            <a:pPr defTabSz="904982" eaLnBrk="0" fontAlgn="base" hangingPunct="0">
              <a:spcBef>
                <a:spcPct val="0"/>
              </a:spcBef>
              <a:spcAft>
                <a:spcPct val="0"/>
              </a:spcAft>
              <a:defRPr/>
            </a:pPr>
            <a:r>
              <a:rPr lang="en-US" sz="2400" dirty="0">
                <a:latin typeface="Times" charset="0"/>
              </a:rPr>
              <a:t>PIRATA Data</a:t>
            </a:r>
            <a:r>
              <a:rPr lang="en-US" sz="2400" baseline="0" dirty="0">
                <a:latin typeface="Times" charset="0"/>
              </a:rPr>
              <a:t> Return over past 15 years (2004 – 2019)</a:t>
            </a:r>
            <a:endParaRPr lang="en-US" sz="2400" dirty="0">
              <a:latin typeface="Times" charset="0"/>
            </a:endParaRPr>
          </a:p>
          <a:p>
            <a:pPr>
              <a:spcBef>
                <a:spcPct val="0"/>
              </a:spcBef>
            </a:pPr>
            <a:endParaRPr lang="en-US" sz="2400"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4FEEBE-9909-4D40-8248-237F5FDC8C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91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974D55-0AE7-4BD7-9266-6658ECDD6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90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3D0E211-36D5-4344-BA37-6E42564F52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4223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8703DF4-160E-4A57-B6B7-655FE007E1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872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87F6B7B-20C4-4E82-9E79-39BC32FA07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253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34B4D-991E-6B45-BE47-89B94CF797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629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27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645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472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87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68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592A1D-5EF3-4C94-846B-056F69C22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396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496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25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110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09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69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ECE53-6369-462A-8635-3A83199860F4}" type="datetimeFigureOut">
              <a:rPr lang="en-US" smtClean="0">
                <a:solidFill>
                  <a:prstClr val="black">
                    <a:tint val="75000"/>
                  </a:prstClr>
                </a:solidFill>
              </a:rPr>
              <a:pPr/>
              <a:t>4/23/20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10FDC-CBD7-4D2E-8A8F-25577F9A46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42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4FEEBE-9909-4D40-8248-237F5FDC8C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569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592A1D-5EF3-4C94-846B-056F69C22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842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6B5A9C-1D8A-4C83-9573-3315F12D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2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3E3347-141C-4150-966E-3F82A4DA7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767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6B5A9C-1D8A-4C83-9573-3315F12D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9139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262D8FC-D42F-433A-A243-097657AEB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375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8CA8491-8630-4019-BDB9-5AEC35D6E8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733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045AA7-62E5-448B-A3F6-095D436B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1697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4016E32-3120-43EB-B3BB-54CBB75F60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771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411B89-A8BE-4054-BD24-C957820AB5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116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974D55-0AE7-4BD7-9266-6658ECDD6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223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3D0E211-36D5-4344-BA37-6E42564F52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439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8703DF4-160E-4A57-B6B7-655FE007E1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2748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87F6B7B-20C4-4E82-9E79-39BC32FA07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7950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34B4D-991E-6B45-BE47-89B94CF797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84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3E3347-141C-4150-966E-3F82A4DA7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04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262D8FC-D42F-433A-A243-097657AEB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021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8CA8491-8630-4019-BDB9-5AEC35D6E8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13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045AA7-62E5-448B-A3F6-095D436B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698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4016E32-3120-43EB-B3BB-54CBB75F60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26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411B89-A8BE-4054-BD24-C957820AB5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31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AA28118C-4E56-41DB-8D9A-C98879199BAA}"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0791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CE53-6369-462A-8635-3A83199860F4}" type="datetimeFigureOut">
              <a:rPr lang="en-US" smtClean="0">
                <a:solidFill>
                  <a:prstClr val="black">
                    <a:tint val="75000"/>
                  </a:prstClr>
                </a:solidFill>
                <a:ea typeface="MS PGothic" pitchFamily="34" charset="-128"/>
              </a:rPr>
              <a:pPr/>
              <a:t>4/23/20</a:t>
            </a:fld>
            <a:endParaRPr lang="en-US">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10FDC-CBD7-4D2E-8A8F-25577F9A4698}" type="slidenum">
              <a:rPr lang="en-US" smtClean="0">
                <a:solidFill>
                  <a:prstClr val="black">
                    <a:tint val="75000"/>
                  </a:prstClr>
                </a:solidFill>
                <a:ea typeface="MS PGothic" pitchFamily="34" charset="-128"/>
              </a:rPr>
              <a:pPr/>
              <a:t>‹#›</a:t>
            </a:fld>
            <a:endParaRPr lang="en-US">
              <a:solidFill>
                <a:prstClr val="black">
                  <a:tint val="75000"/>
                </a:prstClr>
              </a:solidFill>
              <a:ea typeface="MS PGothic" pitchFamily="34" charset="-128"/>
            </a:endParaRPr>
          </a:p>
        </p:txBody>
      </p:sp>
    </p:spTree>
    <p:extLst>
      <p:ext uri="{BB962C8B-B14F-4D97-AF65-F5344CB8AC3E}">
        <p14:creationId xmlns:p14="http://schemas.microsoft.com/office/powerpoint/2010/main" val="16792675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AA28118C-4E56-41DB-8D9A-C98879199BAA}"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588538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gif"/><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hemeOverride" Target="../theme/themeOverride6.xml"/><Relationship Id="rId5" Type="http://schemas.openxmlformats.org/officeDocument/2006/relationships/image" Target="../media/image10.png"/><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hemeOverride" Target="../theme/themeOverride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8.gif"/></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gif"/><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31.gif"/><Relationship Id="rId11" Type="http://schemas.openxmlformats.org/officeDocument/2006/relationships/image" Target="../media/image36.png"/><Relationship Id="rId5" Type="http://schemas.openxmlformats.org/officeDocument/2006/relationships/image" Target="../media/image30.gif"/><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6E5CCE-26B6-4044-948F-65C5E6066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032"/>
            <a:ext cx="9144000" cy="5715000"/>
          </a:xfrm>
          <a:prstGeom prst="rect">
            <a:avLst/>
          </a:prstGeom>
        </p:spPr>
      </p:pic>
      <p:sp>
        <p:nvSpPr>
          <p:cNvPr id="2" name="TextBox 1">
            <a:extLst>
              <a:ext uri="{FF2B5EF4-FFF2-40B4-BE49-F238E27FC236}">
                <a16:creationId xmlns:a16="http://schemas.microsoft.com/office/drawing/2014/main" id="{1392B406-638A-A24D-A8E5-F18C99ED7020}"/>
              </a:ext>
            </a:extLst>
          </p:cNvPr>
          <p:cNvSpPr txBox="1"/>
          <p:nvPr/>
        </p:nvSpPr>
        <p:spPr>
          <a:xfrm>
            <a:off x="2057401" y="204265"/>
            <a:ext cx="4940710" cy="584775"/>
          </a:xfrm>
          <a:prstGeom prst="rect">
            <a:avLst/>
          </a:prstGeom>
          <a:noFill/>
        </p:spPr>
        <p:txBody>
          <a:bodyPr wrap="square" rtlCol="0">
            <a:spAutoFit/>
          </a:bodyPr>
          <a:lstStyle/>
          <a:p>
            <a:pPr algn="ctr"/>
            <a:r>
              <a:rPr lang="en-US" sz="3200" dirty="0"/>
              <a:t>PIRATA-24 Participants</a:t>
            </a:r>
          </a:p>
        </p:txBody>
      </p:sp>
    </p:spTree>
    <p:extLst>
      <p:ext uri="{BB962C8B-B14F-4D97-AF65-F5344CB8AC3E}">
        <p14:creationId xmlns:p14="http://schemas.microsoft.com/office/powerpoint/2010/main" val="255244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048A-98FA-4FA8-B5D7-A5191935D4AA}"/>
              </a:ext>
            </a:extLst>
          </p:cNvPr>
          <p:cNvPicPr>
            <a:picLocks noChangeAspect="1"/>
          </p:cNvPicPr>
          <p:nvPr/>
        </p:nvPicPr>
        <p:blipFill>
          <a:blip r:embed="rId4"/>
          <a:stretch>
            <a:fillRect/>
          </a:stretch>
        </p:blipFill>
        <p:spPr>
          <a:xfrm>
            <a:off x="234320" y="280143"/>
            <a:ext cx="8675360" cy="6297714"/>
          </a:xfrm>
          <a:prstGeom prst="rect">
            <a:avLst/>
          </a:prstGeom>
        </p:spPr>
      </p:pic>
      <p:sp>
        <p:nvSpPr>
          <p:cNvPr id="39939" name="Rectangle 2"/>
          <p:cNvSpPr>
            <a:spLocks noChangeArrowheads="1"/>
          </p:cNvSpPr>
          <p:nvPr/>
        </p:nvSpPr>
        <p:spPr bwMode="auto">
          <a:xfrm>
            <a:off x="1000125" y="2652713"/>
            <a:ext cx="1841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2" name="TextBox 1"/>
          <p:cNvSpPr txBox="1"/>
          <p:nvPr/>
        </p:nvSpPr>
        <p:spPr>
          <a:xfrm>
            <a:off x="2197510" y="2505670"/>
            <a:ext cx="3215148" cy="923330"/>
          </a:xfrm>
          <a:prstGeom prst="rect">
            <a:avLst/>
          </a:prstGeom>
          <a:solidFill>
            <a:schemeClr val="bg1"/>
          </a:solidFill>
          <a:ln>
            <a:solidFill>
              <a:schemeClr val="tx1"/>
            </a:solidFill>
          </a:ln>
        </p:spPr>
        <p:txBody>
          <a:bodyPr wrap="square" rtlCol="0">
            <a:spAutoFit/>
          </a:bodyPr>
          <a:lstStyle/>
          <a:p>
            <a:pPr algn="ctr"/>
            <a:r>
              <a:rPr lang="en-US" dirty="0"/>
              <a:t>Recent decrease in Web file downloads is offset by increase in ftp file downloads</a:t>
            </a:r>
          </a:p>
        </p:txBody>
      </p:sp>
    </p:spTree>
    <p:extLst>
      <p:ext uri="{BB962C8B-B14F-4D97-AF65-F5344CB8AC3E}">
        <p14:creationId xmlns:p14="http://schemas.microsoft.com/office/powerpoint/2010/main" val="14494289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0"/>
            <a:ext cx="8458200" cy="1447800"/>
          </a:xfrm>
        </p:spPr>
        <p:txBody>
          <a:bodyPr/>
          <a:lstStyle/>
          <a:p>
            <a:pPr eaLnBrk="1" hangingPunct="1">
              <a:lnSpc>
                <a:spcPct val="80000"/>
              </a:lnSpc>
              <a:buFont typeface="Wingdings" charset="0"/>
              <a:buNone/>
            </a:pPr>
            <a:r>
              <a:rPr lang="en-US" dirty="0">
                <a:latin typeface="Helvetica" charset="0"/>
                <a:ea typeface="ＭＳ Ｐゴシック" charset="0"/>
                <a:cs typeface="ＭＳ Ｐゴシック" charset="0"/>
              </a:rPr>
              <a:t>Field Work (Oct 2018-Sept 2019)</a:t>
            </a:r>
            <a:endParaRPr lang="en-US" sz="2800" dirty="0">
              <a:latin typeface="Helvetica" charset="0"/>
              <a:ea typeface="ＭＳ Ｐゴシック" charset="0"/>
              <a:cs typeface="ＭＳ Ｐゴシック" charset="0"/>
            </a:endParaRPr>
          </a:p>
        </p:txBody>
      </p:sp>
      <p:sp>
        <p:nvSpPr>
          <p:cNvPr id="21507" name="Text Box 3"/>
          <p:cNvSpPr txBox="1">
            <a:spLocks noChangeArrowheads="1"/>
          </p:cNvSpPr>
          <p:nvPr/>
        </p:nvSpPr>
        <p:spPr bwMode="auto">
          <a:xfrm>
            <a:off x="381000" y="1625600"/>
            <a:ext cx="5638800" cy="4850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fontAlgn="base">
              <a:lnSpc>
                <a:spcPct val="70000"/>
              </a:lnSpc>
              <a:spcBef>
                <a:spcPct val="50000"/>
              </a:spcBef>
              <a:spcAft>
                <a:spcPct val="0"/>
              </a:spcAft>
              <a:buFont typeface="Wingdings" charset="0"/>
              <a:buChar char="§"/>
              <a:defRPr/>
            </a:pPr>
            <a:r>
              <a:rPr lang="en-US" sz="2800" dirty="0">
                <a:solidFill>
                  <a:srgbClr val="000000"/>
                </a:solidFill>
                <a:latin typeface="Helvetica" charset="0"/>
              </a:rPr>
              <a:t> 18 Moorings Deployed:</a:t>
            </a:r>
          </a:p>
          <a:p>
            <a:pPr fontAlgn="base">
              <a:lnSpc>
                <a:spcPct val="70000"/>
              </a:lnSpc>
              <a:spcBef>
                <a:spcPct val="50000"/>
              </a:spcBef>
              <a:spcAft>
                <a:spcPct val="0"/>
              </a:spcAft>
              <a:defRPr/>
            </a:pPr>
            <a:r>
              <a:rPr lang="en-US" sz="2800" dirty="0">
                <a:solidFill>
                  <a:srgbClr val="000000"/>
                </a:solidFill>
                <a:latin typeface="Helvetica" charset="0"/>
              </a:rPr>
              <a:t>	</a:t>
            </a:r>
            <a:r>
              <a:rPr lang="en-US" dirty="0">
                <a:solidFill>
                  <a:srgbClr val="000000"/>
                </a:solidFill>
                <a:latin typeface="Helvetica" charset="0"/>
              </a:rPr>
              <a:t>7 ATLAS + 11 T-Flex</a:t>
            </a:r>
          </a:p>
          <a:p>
            <a:pPr fontAlgn="base">
              <a:lnSpc>
                <a:spcPct val="70000"/>
              </a:lnSpc>
              <a:spcBef>
                <a:spcPct val="50000"/>
              </a:spcBef>
              <a:spcAft>
                <a:spcPct val="0"/>
              </a:spcAft>
              <a:defRPr/>
            </a:pPr>
            <a:endParaRPr lang="en-US" dirty="0">
              <a:solidFill>
                <a:srgbClr val="000000"/>
              </a:solidFill>
              <a:latin typeface="Helvetica" charset="0"/>
            </a:endParaRPr>
          </a:p>
          <a:p>
            <a:pPr fontAlgn="base">
              <a:lnSpc>
                <a:spcPct val="70000"/>
              </a:lnSpc>
              <a:spcBef>
                <a:spcPct val="0"/>
              </a:spcBef>
              <a:spcAft>
                <a:spcPct val="0"/>
              </a:spcAft>
              <a:buFont typeface="Wingdings" charset="0"/>
              <a:buChar char="§"/>
              <a:defRPr/>
            </a:pPr>
            <a:r>
              <a:rPr lang="en-US" sz="2800" dirty="0">
                <a:solidFill>
                  <a:srgbClr val="000000"/>
                </a:solidFill>
                <a:latin typeface="Helvetica" charset="0"/>
              </a:rPr>
              <a:t> Cruises: 135 days at sea</a:t>
            </a:r>
          </a:p>
          <a:p>
            <a:pPr marL="457200" lvl="1" indent="0" fontAlgn="base">
              <a:lnSpc>
                <a:spcPct val="70000"/>
              </a:lnSpc>
              <a:spcBef>
                <a:spcPct val="0"/>
              </a:spcBef>
              <a:spcAft>
                <a:spcPct val="0"/>
              </a:spcAft>
              <a:defRPr/>
            </a:pPr>
            <a:endParaRPr lang="en-US" sz="2800" i="1" dirty="0">
              <a:solidFill>
                <a:srgbClr val="000000"/>
              </a:solidFill>
              <a:latin typeface="Helvetica" charset="0"/>
            </a:endParaRPr>
          </a:p>
          <a:p>
            <a:pPr marL="233363" lvl="1" indent="0" fontAlgn="base">
              <a:spcBef>
                <a:spcPct val="0"/>
              </a:spcBef>
              <a:spcAft>
                <a:spcPct val="0"/>
              </a:spcAft>
              <a:defRPr/>
            </a:pPr>
            <a:r>
              <a:rPr lang="en-US" sz="2000" i="1" dirty="0">
                <a:solidFill>
                  <a:srgbClr val="000000"/>
                </a:solidFill>
                <a:latin typeface="Helvetica" charset="0"/>
              </a:rPr>
              <a:t>-VITAL DE OLIVEIRA</a:t>
            </a:r>
            <a:r>
              <a:rPr lang="en-US" sz="2000" dirty="0">
                <a:solidFill>
                  <a:srgbClr val="000000"/>
                </a:solidFill>
                <a:latin typeface="Helvetica" charset="0"/>
              </a:rPr>
              <a:t> in 2 legs: 47</a:t>
            </a:r>
          </a:p>
          <a:p>
            <a:pPr marL="349250" lvl="1" indent="0" fontAlgn="base">
              <a:spcBef>
                <a:spcPct val="0"/>
              </a:spcBef>
              <a:spcAft>
                <a:spcPct val="0"/>
              </a:spcAft>
              <a:defRPr/>
            </a:pPr>
            <a:r>
              <a:rPr lang="en-US" sz="2000" dirty="0">
                <a:solidFill>
                  <a:srgbClr val="000000"/>
                </a:solidFill>
                <a:latin typeface="Helvetica" charset="0"/>
              </a:rPr>
              <a:t>(16 Oct - 10 Nov 2018;15 Nov - 5 Dec 2018)</a:t>
            </a:r>
          </a:p>
          <a:p>
            <a:pPr marL="233363" lvl="1" indent="0" fontAlgn="base">
              <a:spcBef>
                <a:spcPct val="0"/>
              </a:spcBef>
              <a:spcAft>
                <a:spcPct val="0"/>
              </a:spcAft>
              <a:defRPr/>
            </a:pPr>
            <a:r>
              <a:rPr lang="en-US" sz="2000" i="1" dirty="0">
                <a:solidFill>
                  <a:srgbClr val="000000"/>
                </a:solidFill>
                <a:latin typeface="Helvetica" charset="0"/>
              </a:rPr>
              <a:t>-RON BROWN </a:t>
            </a:r>
            <a:r>
              <a:rPr lang="en-US" sz="2000" dirty="0">
                <a:solidFill>
                  <a:srgbClr val="000000"/>
                </a:solidFill>
                <a:latin typeface="Helvetica" charset="0"/>
              </a:rPr>
              <a:t>(1 Mar - 29 Mar 2019): 29</a:t>
            </a:r>
          </a:p>
          <a:p>
            <a:pPr marL="233363" lvl="1" indent="0" fontAlgn="base">
              <a:spcBef>
                <a:spcPct val="0"/>
              </a:spcBef>
              <a:spcAft>
                <a:spcPct val="0"/>
              </a:spcAft>
              <a:defRPr/>
            </a:pPr>
            <a:r>
              <a:rPr lang="en-US" sz="2000" dirty="0">
                <a:solidFill>
                  <a:srgbClr val="000000"/>
                </a:solidFill>
                <a:latin typeface="Helvetica" charset="0"/>
              </a:rPr>
              <a:t>-</a:t>
            </a:r>
            <a:r>
              <a:rPr lang="en-US" sz="2000" i="1" dirty="0">
                <a:solidFill>
                  <a:srgbClr val="000000"/>
                </a:solidFill>
                <a:latin typeface="Helvetica" charset="0"/>
              </a:rPr>
              <a:t>THALASSA</a:t>
            </a:r>
            <a:r>
              <a:rPr lang="en-US" sz="2000" dirty="0">
                <a:solidFill>
                  <a:srgbClr val="000000"/>
                </a:solidFill>
                <a:latin typeface="Helvetica" charset="0"/>
              </a:rPr>
              <a:t> (1 Mar - 4 Apr 2019): 35</a:t>
            </a:r>
            <a:br>
              <a:rPr lang="en-US" sz="2000" dirty="0">
                <a:solidFill>
                  <a:srgbClr val="000000"/>
                </a:solidFill>
                <a:latin typeface="Helvetica" charset="0"/>
              </a:rPr>
            </a:br>
            <a:r>
              <a:rPr lang="en-US" sz="2000" i="1" dirty="0">
                <a:solidFill>
                  <a:srgbClr val="000000"/>
                </a:solidFill>
                <a:latin typeface="Helvetica" charset="0"/>
              </a:rPr>
              <a:t>-THOMPSON</a:t>
            </a:r>
            <a:r>
              <a:rPr lang="en-US" sz="2000" dirty="0">
                <a:solidFill>
                  <a:srgbClr val="000000"/>
                </a:solidFill>
                <a:latin typeface="Helvetica" charset="0"/>
              </a:rPr>
              <a:t> (17 May - 9 Jun 2019): 24</a:t>
            </a:r>
          </a:p>
          <a:p>
            <a:pPr marL="406400" indent="-406400" fontAlgn="base">
              <a:spcBef>
                <a:spcPct val="0"/>
              </a:spcBef>
              <a:spcAft>
                <a:spcPct val="0"/>
              </a:spcAft>
              <a:defRPr/>
            </a:pPr>
            <a:r>
              <a:rPr lang="en-US" sz="2000" dirty="0">
                <a:solidFill>
                  <a:srgbClr val="000000"/>
                </a:solidFill>
                <a:latin typeface="Helvetica" charset="0"/>
              </a:rPr>
              <a:t>	</a:t>
            </a:r>
            <a:endParaRPr lang="en-US" sz="2000" dirty="0">
              <a:solidFill>
                <a:srgbClr val="808080"/>
              </a:solidFill>
              <a:latin typeface="Helvetica" charset="0"/>
            </a:endParaRPr>
          </a:p>
          <a:p>
            <a:pPr marL="292100" indent="-292100" fontAlgn="base">
              <a:spcBef>
                <a:spcPct val="0"/>
              </a:spcBef>
              <a:spcAft>
                <a:spcPct val="0"/>
              </a:spcAft>
              <a:buFont typeface="Wingdings" charset="2"/>
              <a:buChar char="§"/>
              <a:defRPr/>
            </a:pPr>
            <a:r>
              <a:rPr lang="en-US" sz="2800" dirty="0">
                <a:solidFill>
                  <a:srgbClr val="000000"/>
                </a:solidFill>
                <a:latin typeface="Helvetica" charset="0"/>
              </a:rPr>
              <a:t>PMEL Person-days at sea: 106</a:t>
            </a:r>
            <a:br>
              <a:rPr lang="en-US" sz="2800" dirty="0">
                <a:solidFill>
                  <a:srgbClr val="000000"/>
                </a:solidFill>
                <a:latin typeface="Helvetica" charset="0"/>
              </a:rPr>
            </a:br>
            <a:r>
              <a:rPr lang="en-US" sz="2000" dirty="0">
                <a:solidFill>
                  <a:srgbClr val="000000"/>
                </a:solidFill>
                <a:latin typeface="Helvetica" charset="0"/>
              </a:rPr>
              <a:t>(Ronald H. Brown &amp; Thomas G. Thompson)		</a:t>
            </a:r>
          </a:p>
        </p:txBody>
      </p:sp>
      <p:pic>
        <p:nvPicPr>
          <p:cNvPr id="23556" name="Picture 4" descr="new_next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888" y="1625600"/>
            <a:ext cx="3052762" cy="5003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4774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31BDD-369A-4603-AC0A-C5CB8F169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88" y="72570"/>
            <a:ext cx="8682862" cy="6665976"/>
          </a:xfrm>
          <a:prstGeom prst="rect">
            <a:avLst/>
          </a:prstGeom>
        </p:spPr>
      </p:pic>
    </p:spTree>
    <p:extLst>
      <p:ext uri="{BB962C8B-B14F-4D97-AF65-F5344CB8AC3E}">
        <p14:creationId xmlns:p14="http://schemas.microsoft.com/office/powerpoint/2010/main" val="196142621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317E45-5CFF-4CF2-A5C5-09DE038E3302}"/>
              </a:ext>
            </a:extLst>
          </p:cNvPr>
          <p:cNvGrpSpPr/>
          <p:nvPr/>
        </p:nvGrpSpPr>
        <p:grpSpPr>
          <a:xfrm>
            <a:off x="184630" y="119454"/>
            <a:ext cx="8682861" cy="6665976"/>
            <a:chOff x="184630" y="119454"/>
            <a:chExt cx="8682861" cy="6665976"/>
          </a:xfrm>
        </p:grpSpPr>
        <p:grpSp>
          <p:nvGrpSpPr>
            <p:cNvPr id="4" name="Group 3">
              <a:extLst>
                <a:ext uri="{FF2B5EF4-FFF2-40B4-BE49-F238E27FC236}">
                  <a16:creationId xmlns:a16="http://schemas.microsoft.com/office/drawing/2014/main" id="{7ED6C9B3-549E-4245-BB09-38627AA5C321}"/>
                </a:ext>
              </a:extLst>
            </p:cNvPr>
            <p:cNvGrpSpPr/>
            <p:nvPr/>
          </p:nvGrpSpPr>
          <p:grpSpPr>
            <a:xfrm>
              <a:off x="184630" y="119454"/>
              <a:ext cx="8682861" cy="6665976"/>
              <a:chOff x="184630" y="119454"/>
              <a:chExt cx="8682861" cy="666597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30" y="119454"/>
                <a:ext cx="8682861" cy="6665976"/>
              </a:xfrm>
              <a:prstGeom prst="rect">
                <a:avLst/>
              </a:prstGeom>
            </p:spPr>
          </p:pic>
          <p:pic>
            <p:nvPicPr>
              <p:cNvPr id="3" name="Picture 2">
                <a:extLst>
                  <a:ext uri="{FF2B5EF4-FFF2-40B4-BE49-F238E27FC236}">
                    <a16:creationId xmlns:a16="http://schemas.microsoft.com/office/drawing/2014/main" id="{4BCC06A1-F405-499F-9090-6DE7F3FED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18" y="549216"/>
                <a:ext cx="8028448" cy="5806452"/>
              </a:xfrm>
              <a:prstGeom prst="rect">
                <a:avLst/>
              </a:prstGeom>
            </p:spPr>
          </p:pic>
        </p:grpSp>
        <p:sp>
          <p:nvSpPr>
            <p:cNvPr id="5" name="TextBox 4">
              <a:extLst>
                <a:ext uri="{FF2B5EF4-FFF2-40B4-BE49-F238E27FC236}">
                  <a16:creationId xmlns:a16="http://schemas.microsoft.com/office/drawing/2014/main" id="{FE275703-9A36-4A81-B1DA-14FA5C18DDBC}"/>
                </a:ext>
              </a:extLst>
            </p:cNvPr>
            <p:cNvSpPr txBox="1"/>
            <p:nvPr/>
          </p:nvSpPr>
          <p:spPr>
            <a:xfrm>
              <a:off x="1872342" y="119454"/>
              <a:ext cx="5309093" cy="430887"/>
            </a:xfrm>
            <a:prstGeom prst="rect">
              <a:avLst/>
            </a:prstGeom>
            <a:solidFill>
              <a:schemeClr val="bg1"/>
            </a:solid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PIRATA Cruises Oct 2019 – Sep 2020</a:t>
              </a:r>
            </a:p>
          </p:txBody>
        </p:sp>
      </p:grpSp>
    </p:spTree>
    <p:extLst>
      <p:ext uri="{BB962C8B-B14F-4D97-AF65-F5344CB8AC3E}">
        <p14:creationId xmlns:p14="http://schemas.microsoft.com/office/powerpoint/2010/main" val="2968539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026" name="Picture 2" descr="pirata_tflex_impl2019.png">
            <a:extLst>
              <a:ext uri="{FF2B5EF4-FFF2-40B4-BE49-F238E27FC236}">
                <a16:creationId xmlns:a16="http://schemas.microsoft.com/office/drawing/2014/main" id="{A62AA18D-3FB9-43F6-853C-B77291D2E7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3948" y="1503520"/>
            <a:ext cx="3414252" cy="5084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Z:\io211\DSCN0214.JPG"/>
          <p:cNvPicPr>
            <a:picLocks noChangeAspect="1" noChangeArrowheads="1"/>
          </p:cNvPicPr>
          <p:nvPr/>
        </p:nvPicPr>
        <p:blipFill>
          <a:blip r:embed="rId5" cstate="print">
            <a:extLst>
              <a:ext uri="{28A0092B-C50C-407E-A947-70E740481C1C}">
                <a14:useLocalDpi xmlns:a14="http://schemas.microsoft.com/office/drawing/2010/main" val="0"/>
              </a:ext>
            </a:extLst>
          </a:blip>
          <a:srcRect b="29865"/>
          <a:stretch>
            <a:fillRect/>
          </a:stretch>
        </p:blipFill>
        <p:spPr bwMode="auto">
          <a:xfrm>
            <a:off x="706804" y="4458607"/>
            <a:ext cx="3597275" cy="18907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069258" y="168383"/>
            <a:ext cx="7057103" cy="1143000"/>
          </a:xfrm>
        </p:spPr>
        <p:txBody>
          <a:bodyPr>
            <a:noAutofit/>
          </a:bodyPr>
          <a:lstStyle/>
          <a:p>
            <a:r>
              <a:rPr lang="en-US" sz="3600" dirty="0"/>
              <a:t>Transition from ATLAS to T-Flex (Suspended)</a:t>
            </a:r>
          </a:p>
        </p:txBody>
      </p:sp>
      <p:pic>
        <p:nvPicPr>
          <p:cNvPr id="9" name="Picture 8">
            <a:extLst>
              <a:ext uri="{FF2B5EF4-FFF2-40B4-BE49-F238E27FC236}">
                <a16:creationId xmlns:a16="http://schemas.microsoft.com/office/drawing/2014/main" id="{20279FE1-A2C6-BA4A-9C0D-D00ACD3800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77" t="12996" r="9615" b="21086"/>
          <a:stretch/>
        </p:blipFill>
        <p:spPr>
          <a:xfrm>
            <a:off x="364564" y="1622036"/>
            <a:ext cx="4309450" cy="2525917"/>
          </a:xfrm>
          <a:prstGeom prst="rect">
            <a:avLst/>
          </a:prstGeom>
          <a:ln>
            <a:solidFill>
              <a:srgbClr val="0000FF"/>
            </a:solidFill>
          </a:ln>
        </p:spPr>
      </p:pic>
      <p:grpSp>
        <p:nvGrpSpPr>
          <p:cNvPr id="12" name="Group 11">
            <a:extLst>
              <a:ext uri="{FF2B5EF4-FFF2-40B4-BE49-F238E27FC236}">
                <a16:creationId xmlns:a16="http://schemas.microsoft.com/office/drawing/2014/main" id="{2CD178A2-9F11-8045-B7C7-97BDC3E6B31C}"/>
              </a:ext>
            </a:extLst>
          </p:cNvPr>
          <p:cNvGrpSpPr/>
          <p:nvPr/>
        </p:nvGrpSpPr>
        <p:grpSpPr>
          <a:xfrm>
            <a:off x="1826950" y="1825970"/>
            <a:ext cx="2128278" cy="1496681"/>
            <a:chOff x="6070600" y="3327379"/>
            <a:chExt cx="2128278" cy="1496681"/>
          </a:xfrm>
        </p:grpSpPr>
        <p:sp>
          <p:nvSpPr>
            <p:cNvPr id="13" name="Rectangle 12">
              <a:extLst>
                <a:ext uri="{FF2B5EF4-FFF2-40B4-BE49-F238E27FC236}">
                  <a16:creationId xmlns:a16="http://schemas.microsoft.com/office/drawing/2014/main" id="{D3620323-77BE-4546-9685-30598B9BE19C}"/>
                </a:ext>
              </a:extLst>
            </p:cNvPr>
            <p:cNvSpPr/>
            <p:nvPr/>
          </p:nvSpPr>
          <p:spPr bwMode="auto">
            <a:xfrm>
              <a:off x="6705600" y="3710432"/>
              <a:ext cx="190500" cy="19890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B3A0C4F9-819B-5E42-878A-75C741F7EF93}"/>
                </a:ext>
              </a:extLst>
            </p:cNvPr>
            <p:cNvSpPr/>
            <p:nvPr/>
          </p:nvSpPr>
          <p:spPr bwMode="auto">
            <a:xfrm>
              <a:off x="6705600" y="421413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a:extLst>
                <a:ext uri="{FF2B5EF4-FFF2-40B4-BE49-F238E27FC236}">
                  <a16:creationId xmlns:a16="http://schemas.microsoft.com/office/drawing/2014/main" id="{B8CDFE3B-EEC2-4146-9F64-AB7F161263B7}"/>
                </a:ext>
              </a:extLst>
            </p:cNvPr>
            <p:cNvSpPr/>
            <p:nvPr/>
          </p:nvSpPr>
          <p:spPr bwMode="auto">
            <a:xfrm>
              <a:off x="7255398" y="4649234"/>
              <a:ext cx="188859" cy="174826"/>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C567A216-2DBC-1743-B20B-FE88D84B2F1A}"/>
                </a:ext>
              </a:extLst>
            </p:cNvPr>
            <p:cNvSpPr/>
            <p:nvPr/>
          </p:nvSpPr>
          <p:spPr bwMode="auto">
            <a:xfrm>
              <a:off x="6705600" y="405588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Rectangle 16">
              <a:extLst>
                <a:ext uri="{FF2B5EF4-FFF2-40B4-BE49-F238E27FC236}">
                  <a16:creationId xmlns:a16="http://schemas.microsoft.com/office/drawing/2014/main" id="{F94E34E8-4A0A-0942-B046-91DB2C8765F9}"/>
                </a:ext>
              </a:extLst>
            </p:cNvPr>
            <p:cNvSpPr/>
            <p:nvPr/>
          </p:nvSpPr>
          <p:spPr bwMode="auto">
            <a:xfrm>
              <a:off x="6705600" y="332737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Rectangle 17">
              <a:extLst>
                <a:ext uri="{FF2B5EF4-FFF2-40B4-BE49-F238E27FC236}">
                  <a16:creationId xmlns:a16="http://schemas.microsoft.com/office/drawing/2014/main" id="{194A6A3A-8D2A-5849-8642-EE100B27806D}"/>
                </a:ext>
              </a:extLst>
            </p:cNvPr>
            <p:cNvSpPr/>
            <p:nvPr/>
          </p:nvSpPr>
          <p:spPr bwMode="auto">
            <a:xfrm>
              <a:off x="6070600" y="3368163"/>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Rectangle 18">
              <a:extLst>
                <a:ext uri="{FF2B5EF4-FFF2-40B4-BE49-F238E27FC236}">
                  <a16:creationId xmlns:a16="http://schemas.microsoft.com/office/drawing/2014/main" id="{869EE833-5D9D-FF46-B508-4D3ED3FBD1E0}"/>
                </a:ext>
              </a:extLst>
            </p:cNvPr>
            <p:cNvSpPr/>
            <p:nvPr/>
          </p:nvSpPr>
          <p:spPr bwMode="auto">
            <a:xfrm>
              <a:off x="8019021" y="446676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Rectangle 19">
              <a:extLst>
                <a:ext uri="{FF2B5EF4-FFF2-40B4-BE49-F238E27FC236}">
                  <a16:creationId xmlns:a16="http://schemas.microsoft.com/office/drawing/2014/main" id="{786D6504-942D-FF4A-BDDD-CC15C4AB3D51}"/>
                </a:ext>
              </a:extLst>
            </p:cNvPr>
            <p:cNvSpPr/>
            <p:nvPr/>
          </p:nvSpPr>
          <p:spPr bwMode="auto">
            <a:xfrm>
              <a:off x="6199657" y="4207297"/>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2" name="Rectangle 21">
              <a:extLst>
                <a:ext uri="{FF2B5EF4-FFF2-40B4-BE49-F238E27FC236}">
                  <a16:creationId xmlns:a16="http://schemas.microsoft.com/office/drawing/2014/main" id="{34667194-1172-E044-A49B-F762CDCE2773}"/>
                </a:ext>
              </a:extLst>
            </p:cNvPr>
            <p:cNvSpPr/>
            <p:nvPr/>
          </p:nvSpPr>
          <p:spPr bwMode="auto">
            <a:xfrm>
              <a:off x="6070600" y="356450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3" name="Rectangle 22">
              <a:extLst>
                <a:ext uri="{FF2B5EF4-FFF2-40B4-BE49-F238E27FC236}">
                  <a16:creationId xmlns:a16="http://schemas.microsoft.com/office/drawing/2014/main" id="{59772F85-F0A5-FA4E-8A73-029261674244}"/>
                </a:ext>
              </a:extLst>
            </p:cNvPr>
            <p:cNvSpPr/>
            <p:nvPr/>
          </p:nvSpPr>
          <p:spPr bwMode="auto">
            <a:xfrm>
              <a:off x="6070600" y="4036338"/>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5" name="Rectangle 24">
              <a:extLst>
                <a:ext uri="{FF2B5EF4-FFF2-40B4-BE49-F238E27FC236}">
                  <a16:creationId xmlns:a16="http://schemas.microsoft.com/office/drawing/2014/main" id="{9899EFC3-06F8-4B41-831F-053A9D6D3DE8}"/>
                </a:ext>
              </a:extLst>
            </p:cNvPr>
            <p:cNvSpPr/>
            <p:nvPr/>
          </p:nvSpPr>
          <p:spPr bwMode="auto">
            <a:xfrm>
              <a:off x="7258573" y="4450192"/>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4122882526"/>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6A142-D587-49C1-86EB-A01F84BA5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61443" name="Text Box 2"/>
          <p:cNvSpPr txBox="1">
            <a:spLocks noChangeArrowheads="1"/>
          </p:cNvSpPr>
          <p:nvPr/>
        </p:nvSpPr>
        <p:spPr bwMode="auto">
          <a:xfrm>
            <a:off x="762000" y="188893"/>
            <a:ext cx="7620000" cy="523220"/>
          </a:xfrm>
          <a:prstGeom prst="rect">
            <a:avLst/>
          </a:prstGeom>
          <a:solidFill>
            <a:srgbClr val="C6D9F1">
              <a:alpha val="54118"/>
            </a:srgbClr>
          </a:solidFill>
          <a:ln w="9525">
            <a:noFill/>
            <a:miter lim="800000"/>
            <a:headEnd/>
            <a:tailEnd/>
          </a:ln>
        </p:spPr>
        <p:txBody>
          <a:bodyPr>
            <a:spAutoFit/>
          </a:bodyPr>
          <a:lstStyle/>
          <a:p>
            <a:pPr algn="ctr" eaLnBrk="0" fontAlgn="base" hangingPunct="0">
              <a:spcBef>
                <a:spcPct val="0"/>
              </a:spcBef>
              <a:spcAft>
                <a:spcPct val="0"/>
              </a:spcAft>
            </a:pPr>
            <a:r>
              <a:rPr lang="en-US" sz="2800" b="1" i="1" dirty="0">
                <a:solidFill>
                  <a:srgbClr val="000000"/>
                </a:solidFill>
              </a:rPr>
              <a:t>Hurricane Lorenzo 25 Sep 2019</a:t>
            </a:r>
          </a:p>
        </p:txBody>
      </p:sp>
      <p:pic>
        <p:nvPicPr>
          <p:cNvPr id="6" name="Picture 5" descr="new_nextgen">
            <a:extLst>
              <a:ext uri="{FF2B5EF4-FFF2-40B4-BE49-F238E27FC236}">
                <a16:creationId xmlns:a16="http://schemas.microsoft.com/office/drawing/2014/main" id="{58DC4CB3-2C67-BD4E-8C7E-7E3B4067BC6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068" t="8443" r="35304" b="53451"/>
          <a:stretch/>
        </p:blipFill>
        <p:spPr bwMode="auto">
          <a:xfrm>
            <a:off x="3408162" y="2343925"/>
            <a:ext cx="601579" cy="10850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184481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504038" y="1135380"/>
            <a:ext cx="4639962" cy="5722620"/>
          </a:xfrm>
          <a:prstGeom prst="rect">
            <a:avLst/>
          </a:prstGeom>
        </p:spPr>
      </p:pic>
      <p:pic>
        <p:nvPicPr>
          <p:cNvPr id="2" name="Picture 1"/>
          <p:cNvPicPr>
            <a:picLocks noChangeAspect="1"/>
          </p:cNvPicPr>
          <p:nvPr/>
        </p:nvPicPr>
        <p:blipFill>
          <a:blip r:embed="rId5"/>
          <a:stretch>
            <a:fillRect/>
          </a:stretch>
        </p:blipFill>
        <p:spPr>
          <a:xfrm>
            <a:off x="1" y="1143000"/>
            <a:ext cx="4636394" cy="5715000"/>
          </a:xfrm>
          <a:prstGeom prst="rect">
            <a:avLst/>
          </a:prstGeom>
        </p:spPr>
      </p:pic>
      <p:sp>
        <p:nvSpPr>
          <p:cNvPr id="61443" name="Text Box 2"/>
          <p:cNvSpPr txBox="1">
            <a:spLocks noChangeArrowheads="1"/>
          </p:cNvSpPr>
          <p:nvPr/>
        </p:nvSpPr>
        <p:spPr bwMode="auto">
          <a:xfrm>
            <a:off x="762000" y="188893"/>
            <a:ext cx="7620000" cy="95410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800" b="1" i="1" dirty="0">
                <a:solidFill>
                  <a:srgbClr val="000000"/>
                </a:solidFill>
              </a:rPr>
              <a:t>PIRATA Real-Time</a:t>
            </a:r>
            <a:r>
              <a:rPr lang="en-US" sz="2800" b="1" i="1" u="sng" dirty="0">
                <a:solidFill>
                  <a:srgbClr val="000000"/>
                </a:solidFill>
              </a:rPr>
              <a:t> Hourly</a:t>
            </a:r>
            <a:r>
              <a:rPr lang="en-US" sz="2800" b="1" i="1" dirty="0">
                <a:solidFill>
                  <a:srgbClr val="000000"/>
                </a:solidFill>
              </a:rPr>
              <a:t> vs. </a:t>
            </a:r>
            <a:r>
              <a:rPr lang="en-US" sz="2800" b="1" i="1" u="sng" dirty="0">
                <a:solidFill>
                  <a:srgbClr val="000000"/>
                </a:solidFill>
              </a:rPr>
              <a:t>Daily Average</a:t>
            </a:r>
            <a:r>
              <a:rPr lang="en-US" sz="2800" b="1" i="1" dirty="0">
                <a:solidFill>
                  <a:srgbClr val="000000"/>
                </a:solidFill>
              </a:rPr>
              <a:t> Data, Hurricane Lorenzo, 26 Sep 2019</a:t>
            </a:r>
          </a:p>
        </p:txBody>
      </p:sp>
      <p:sp>
        <p:nvSpPr>
          <p:cNvPr id="9" name="Rectangle 8"/>
          <p:cNvSpPr/>
          <p:nvPr/>
        </p:nvSpPr>
        <p:spPr>
          <a:xfrm>
            <a:off x="3423151" y="1503486"/>
            <a:ext cx="176213" cy="4659190"/>
          </a:xfrm>
          <a:prstGeom prst="rect">
            <a:avLst/>
          </a:prstGeom>
          <a:solidFill>
            <a:srgbClr val="FFFF00">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967331" y="1503486"/>
            <a:ext cx="176213" cy="4659190"/>
          </a:xfrm>
          <a:prstGeom prst="rect">
            <a:avLst/>
          </a:prstGeom>
          <a:solidFill>
            <a:srgbClr val="FFFF00">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48619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28600" y="130850"/>
            <a:ext cx="8686800" cy="1200329"/>
          </a:xfrm>
          <a:prstGeom prst="rect">
            <a:avLst/>
          </a:prstGeom>
          <a:noFill/>
        </p:spPr>
        <p:txBody>
          <a:bodyPr wrap="square" rtlCol="0">
            <a:spAutoFit/>
          </a:bodyPr>
          <a:lstStyle/>
          <a:p>
            <a:pPr algn="ctr"/>
            <a:r>
              <a:rPr lang="en-US" sz="3600" b="1" dirty="0"/>
              <a:t>Technology Development: </a:t>
            </a:r>
          </a:p>
          <a:p>
            <a:pPr algn="ctr"/>
            <a:r>
              <a:rPr lang="en-US" sz="3600" b="1" dirty="0"/>
              <a:t>TELOS Data Acquisition System</a:t>
            </a:r>
          </a:p>
        </p:txBody>
      </p:sp>
      <p:pic>
        <p:nvPicPr>
          <p:cNvPr id="4" name="Picture 3">
            <a:extLst>
              <a:ext uri="{FF2B5EF4-FFF2-40B4-BE49-F238E27FC236}">
                <a16:creationId xmlns:a16="http://schemas.microsoft.com/office/drawing/2014/main" id="{279E52A9-0281-48E1-8044-21558969E4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30" r="26039" b="12137"/>
          <a:stretch/>
        </p:blipFill>
        <p:spPr>
          <a:xfrm>
            <a:off x="6516914" y="1650494"/>
            <a:ext cx="2398486" cy="3432326"/>
          </a:xfrm>
          <a:prstGeom prst="rect">
            <a:avLst/>
          </a:prstGeom>
        </p:spPr>
      </p:pic>
      <p:pic>
        <p:nvPicPr>
          <p:cNvPr id="6" name="Picture 5">
            <a:extLst>
              <a:ext uri="{FF2B5EF4-FFF2-40B4-BE49-F238E27FC236}">
                <a16:creationId xmlns:a16="http://schemas.microsoft.com/office/drawing/2014/main" id="{CFE0031C-BD6E-4E9D-961B-CCF9885ADC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3817" y="1650495"/>
            <a:ext cx="4914497" cy="3432326"/>
          </a:xfrm>
          <a:prstGeom prst="rect">
            <a:avLst/>
          </a:prstGeom>
        </p:spPr>
      </p:pic>
      <p:sp>
        <p:nvSpPr>
          <p:cNvPr id="8" name="Title 1">
            <a:extLst>
              <a:ext uri="{FF2B5EF4-FFF2-40B4-BE49-F238E27FC236}">
                <a16:creationId xmlns:a16="http://schemas.microsoft.com/office/drawing/2014/main" id="{642CB419-4716-4FEA-85C6-7E07C8C0E556}"/>
              </a:ext>
            </a:extLst>
          </p:cNvPr>
          <p:cNvSpPr txBox="1">
            <a:spLocks/>
          </p:cNvSpPr>
          <p:nvPr/>
        </p:nvSpPr>
        <p:spPr>
          <a:xfrm>
            <a:off x="0" y="4470400"/>
            <a:ext cx="9144000" cy="23876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3600" b="1" dirty="0">
                <a:latin typeface="Times New Roman" panose="02020603050405020304" pitchFamily="18" charset="0"/>
                <a:cs typeface="Times New Roman" panose="02020603050405020304" pitchFamily="18" charset="0"/>
              </a:rPr>
              <a:t>Τέλος</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/ˈ</a:t>
            </a:r>
            <a:r>
              <a:rPr lang="en-US" sz="2400" dirty="0" err="1">
                <a:latin typeface="Times New Roman" panose="02020603050405020304" pitchFamily="18" charset="0"/>
                <a:cs typeface="Times New Roman" panose="02020603050405020304" pitchFamily="18" charset="0"/>
              </a:rPr>
              <a:t>te-läs</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noun</a:t>
            </a:r>
            <a:br>
              <a:rPr lang="en-US" sz="2400" i="1"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Philosophical ultimate purpose, goal, or objective </a:t>
            </a:r>
            <a:r>
              <a:rPr lang="en-US" sz="2400" i="1" dirty="0">
                <a:latin typeface="Times New Roman" panose="02020603050405020304" pitchFamily="18" charset="0"/>
                <a:cs typeface="Times New Roman" panose="02020603050405020304" pitchFamily="18" charset="0"/>
              </a:rPr>
              <a:t>(origin: Greek)</a:t>
            </a:r>
            <a:br>
              <a:rPr lang="en-US" sz="2400" i="1"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2. </a:t>
            </a:r>
            <a:r>
              <a:rPr lang="en-US" sz="2400" b="1" dirty="0">
                <a:latin typeface="Times New Roman" panose="02020603050405020304" pitchFamily="18" charset="0"/>
                <a:cs typeface="Times New Roman" panose="02020603050405020304" pitchFamily="18" charset="0"/>
              </a:rPr>
              <a:t>TELOS: </a:t>
            </a:r>
            <a:r>
              <a:rPr lang="en-US" sz="2400" dirty="0">
                <a:latin typeface="Times New Roman" panose="02020603050405020304" pitchFamily="18" charset="0"/>
                <a:cs typeface="Times New Roman" panose="02020603050405020304" pitchFamily="18" charset="0"/>
              </a:rPr>
              <a:t>Telemetry and Electronics for Logging of Ocean Sensors  	</a:t>
            </a:r>
            <a:r>
              <a:rPr lang="en-US" sz="2400" i="1" dirty="0">
                <a:latin typeface="Times New Roman" panose="02020603050405020304" pitchFamily="18" charset="0"/>
                <a:cs typeface="Times New Roman" panose="02020603050405020304" pitchFamily="18" charset="0"/>
              </a:rPr>
              <a:t>		       (origin: PMEL)</a:t>
            </a:r>
            <a:br>
              <a:rPr lang="en-US" sz="2400" i="1"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601ABF9-A052-B941-BBB0-13D77B068E49}"/>
              </a:ext>
            </a:extLst>
          </p:cNvPr>
          <p:cNvSpPr txBox="1"/>
          <p:nvPr/>
        </p:nvSpPr>
        <p:spPr>
          <a:xfrm>
            <a:off x="3730011" y="2151530"/>
            <a:ext cx="1863267" cy="369332"/>
          </a:xfrm>
          <a:prstGeom prst="rect">
            <a:avLst/>
          </a:prstGeom>
          <a:noFill/>
        </p:spPr>
        <p:txBody>
          <a:bodyPr wrap="none" rtlCol="0">
            <a:spAutoFit/>
          </a:bodyPr>
          <a:lstStyle/>
          <a:p>
            <a:pPr algn="ctr"/>
            <a:r>
              <a:rPr lang="en-US" dirty="0"/>
              <a:t>Nov 2019-Present</a:t>
            </a:r>
          </a:p>
        </p:txBody>
      </p:sp>
    </p:spTree>
    <p:extLst>
      <p:ext uri="{BB962C8B-B14F-4D97-AF65-F5344CB8AC3E}">
        <p14:creationId xmlns:p14="http://schemas.microsoft.com/office/powerpoint/2010/main" val="526986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28600" y="130850"/>
            <a:ext cx="8686800" cy="1200329"/>
          </a:xfrm>
          <a:prstGeom prst="rect">
            <a:avLst/>
          </a:prstGeom>
          <a:noFill/>
        </p:spPr>
        <p:txBody>
          <a:bodyPr wrap="square" rtlCol="0">
            <a:spAutoFit/>
          </a:bodyPr>
          <a:lstStyle/>
          <a:p>
            <a:pPr algn="ctr"/>
            <a:r>
              <a:rPr lang="en-US" sz="3600" b="1" dirty="0"/>
              <a:t>Technology Development: </a:t>
            </a:r>
          </a:p>
          <a:p>
            <a:pPr algn="ctr"/>
            <a:r>
              <a:rPr lang="en-US" sz="3600" b="1" dirty="0"/>
              <a:t>TELOS Data Acquisition System</a:t>
            </a:r>
          </a:p>
        </p:txBody>
      </p:sp>
      <p:pic>
        <p:nvPicPr>
          <p:cNvPr id="10" name="Picture 9">
            <a:extLst>
              <a:ext uri="{FF2B5EF4-FFF2-40B4-BE49-F238E27FC236}">
                <a16:creationId xmlns:a16="http://schemas.microsoft.com/office/drawing/2014/main" id="{DA3C4EF6-137C-4FB4-A7D8-D58689868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876" y="1977318"/>
            <a:ext cx="4291524" cy="2861016"/>
          </a:xfrm>
          <a:prstGeom prst="rect">
            <a:avLst/>
          </a:prstGeom>
        </p:spPr>
      </p:pic>
      <p:pic>
        <p:nvPicPr>
          <p:cNvPr id="16" name="Picture 15">
            <a:extLst>
              <a:ext uri="{FF2B5EF4-FFF2-40B4-BE49-F238E27FC236}">
                <a16:creationId xmlns:a16="http://schemas.microsoft.com/office/drawing/2014/main" id="{E3137A9B-7525-4C98-9F67-3322DCFE7E9B}"/>
              </a:ext>
            </a:extLst>
          </p:cNvPr>
          <p:cNvPicPr>
            <a:picLocks noChangeAspect="1"/>
          </p:cNvPicPr>
          <p:nvPr/>
        </p:nvPicPr>
        <p:blipFill>
          <a:blip r:embed="rId4"/>
          <a:stretch>
            <a:fillRect/>
          </a:stretch>
        </p:blipFill>
        <p:spPr>
          <a:xfrm>
            <a:off x="73740" y="1696847"/>
            <a:ext cx="4372711" cy="2234297"/>
          </a:xfrm>
          <a:prstGeom prst="rect">
            <a:avLst/>
          </a:prstGeom>
        </p:spPr>
      </p:pic>
      <p:pic>
        <p:nvPicPr>
          <p:cNvPr id="21" name="Picture 20">
            <a:extLst>
              <a:ext uri="{FF2B5EF4-FFF2-40B4-BE49-F238E27FC236}">
                <a16:creationId xmlns:a16="http://schemas.microsoft.com/office/drawing/2014/main" id="{B5845536-92AF-4685-8DBA-F881E1BCA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54" y="4124240"/>
            <a:ext cx="4293849" cy="2202817"/>
          </a:xfrm>
          <a:prstGeom prst="rect">
            <a:avLst/>
          </a:prstGeom>
        </p:spPr>
      </p:pic>
      <p:sp>
        <p:nvSpPr>
          <p:cNvPr id="30" name="TextBox 29">
            <a:extLst>
              <a:ext uri="{FF2B5EF4-FFF2-40B4-BE49-F238E27FC236}">
                <a16:creationId xmlns:a16="http://schemas.microsoft.com/office/drawing/2014/main" id="{08F728CF-BA99-4D96-8CC0-27DC25751BA1}"/>
              </a:ext>
            </a:extLst>
          </p:cNvPr>
          <p:cNvSpPr txBox="1"/>
          <p:nvPr/>
        </p:nvSpPr>
        <p:spPr>
          <a:xfrm>
            <a:off x="-612058" y="5557068"/>
            <a:ext cx="4405177" cy="400110"/>
          </a:xfrm>
          <a:prstGeom prst="rect">
            <a:avLst/>
          </a:prstGeom>
          <a:noFill/>
        </p:spPr>
        <p:txBody>
          <a:bodyPr wrap="square" rtlCol="0">
            <a:spAutoFit/>
          </a:bodyPr>
          <a:lstStyle/>
          <a:p>
            <a:pPr algn="ctr"/>
            <a:r>
              <a:rPr lang="en-US" sz="2000" b="1" dirty="0"/>
              <a:t>Real-Time 10 min SST</a:t>
            </a:r>
          </a:p>
        </p:txBody>
      </p:sp>
      <p:sp>
        <p:nvSpPr>
          <p:cNvPr id="31" name="TextBox 30">
            <a:extLst>
              <a:ext uri="{FF2B5EF4-FFF2-40B4-BE49-F238E27FC236}">
                <a16:creationId xmlns:a16="http://schemas.microsoft.com/office/drawing/2014/main" id="{EA6DA04F-A135-403F-9811-C8D05B66203C}"/>
              </a:ext>
            </a:extLst>
          </p:cNvPr>
          <p:cNvSpPr txBox="1"/>
          <p:nvPr/>
        </p:nvSpPr>
        <p:spPr>
          <a:xfrm>
            <a:off x="-778881" y="3207771"/>
            <a:ext cx="4738822" cy="400110"/>
          </a:xfrm>
          <a:prstGeom prst="rect">
            <a:avLst/>
          </a:prstGeom>
          <a:noFill/>
        </p:spPr>
        <p:txBody>
          <a:bodyPr wrap="square" rtlCol="0">
            <a:spAutoFit/>
          </a:bodyPr>
          <a:lstStyle/>
          <a:p>
            <a:pPr algn="ctr"/>
            <a:r>
              <a:rPr lang="en-US" sz="2000" b="1" dirty="0"/>
              <a:t>Real-Time 10 min BP</a:t>
            </a:r>
          </a:p>
        </p:txBody>
      </p:sp>
    </p:spTree>
    <p:extLst>
      <p:ext uri="{BB962C8B-B14F-4D97-AF65-F5344CB8AC3E}">
        <p14:creationId xmlns:p14="http://schemas.microsoft.com/office/powerpoint/2010/main" val="3782319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es"/>
          <p:cNvPicPr>
            <a:picLocks noChangeAspect="1" noChangeArrowheads="1"/>
          </p:cNvPicPr>
          <p:nvPr/>
        </p:nvPicPr>
        <p:blipFill>
          <a:blip r:embed="rId3" cstate="print">
            <a:alphaModFix amt="40000"/>
          </a:blip>
          <a:srcRect/>
          <a:stretch>
            <a:fillRect/>
          </a:stretch>
        </p:blipFill>
        <p:spPr bwMode="auto">
          <a:xfrm>
            <a:off x="-304800" y="-76200"/>
            <a:ext cx="9728200" cy="7015163"/>
          </a:xfrm>
          <a:prstGeom prst="rect">
            <a:avLst/>
          </a:prstGeom>
          <a:noFill/>
          <a:ln w="9525">
            <a:noFill/>
            <a:miter lim="800000"/>
            <a:headEnd/>
            <a:tailEnd/>
          </a:ln>
        </p:spPr>
      </p:pic>
      <p:sp>
        <p:nvSpPr>
          <p:cNvPr id="67586" name="Rectangle 2"/>
          <p:cNvSpPr>
            <a:spLocks noGrp="1" noChangeArrowheads="1"/>
          </p:cNvSpPr>
          <p:nvPr>
            <p:ph type="ctrTitle" idx="4294967295"/>
          </p:nvPr>
        </p:nvSpPr>
        <p:spPr>
          <a:xfrm>
            <a:off x="1524000" y="533400"/>
            <a:ext cx="4343400" cy="685800"/>
          </a:xfrm>
        </p:spPr>
        <p:txBody>
          <a:bodyPr/>
          <a:lstStyle/>
          <a:p>
            <a:pPr eaLnBrk="1" hangingPunct="1"/>
            <a:r>
              <a:rPr lang="en-US" sz="3600" b="1" dirty="0">
                <a:latin typeface="Arial" pitchFamily="34" charset="0"/>
                <a:cs typeface="Arial" pitchFamily="34" charset="0"/>
              </a:rPr>
              <a:t>Issues</a:t>
            </a:r>
            <a:endParaRPr lang="en-US" sz="3600" dirty="0">
              <a:latin typeface="Arial" pitchFamily="34" charset="0"/>
              <a:cs typeface="Arial" pitchFamily="34" charset="0"/>
            </a:endParaRPr>
          </a:p>
        </p:txBody>
      </p:sp>
      <p:sp>
        <p:nvSpPr>
          <p:cNvPr id="67587" name="TextBox 5"/>
          <p:cNvSpPr txBox="1">
            <a:spLocks noChangeArrowheads="1"/>
          </p:cNvSpPr>
          <p:nvPr/>
        </p:nvSpPr>
        <p:spPr bwMode="auto">
          <a:xfrm>
            <a:off x="1066800" y="1476231"/>
            <a:ext cx="5410200" cy="2708434"/>
          </a:xfrm>
          <a:prstGeom prst="rect">
            <a:avLst/>
          </a:prstGeom>
          <a:solidFill>
            <a:srgbClr val="FFFFFF">
              <a:alpha val="46000"/>
            </a:srgbClr>
          </a:solidFill>
          <a:ln w="9525">
            <a:noFill/>
            <a:miter lim="800000"/>
            <a:headEnd/>
            <a:tailEnd/>
          </a:ln>
        </p:spPr>
        <p:txBody>
          <a:bodyPr wrap="square">
            <a:spAutoFit/>
          </a:bodyPr>
          <a:lstStyle/>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Corona virus pandemic</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Cruises</a:t>
            </a:r>
          </a:p>
          <a:p>
            <a:pPr marL="177800" indent="-177800"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T-Flex implementation</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Vandalism</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MOU</a:t>
            </a:r>
          </a:p>
          <a:p>
            <a:pPr eaLnBrk="0" fontAlgn="base" hangingPunct="0">
              <a:spcBef>
                <a:spcPct val="0"/>
              </a:spcBef>
              <a:spcAft>
                <a:spcPts val="1200"/>
              </a:spcAft>
              <a:buFont typeface="Arial" pitchFamily="34" charset="0"/>
              <a:buChar char="•"/>
            </a:pPr>
            <a:r>
              <a:rPr lang="en-US" sz="2000" b="1" dirty="0">
                <a:solidFill>
                  <a:srgbClr val="000000"/>
                </a:solidFill>
                <a:cs typeface="Arial" pitchFamily="34" charset="0"/>
              </a:rPr>
              <a:t> Budget</a:t>
            </a:r>
          </a:p>
        </p:txBody>
      </p:sp>
    </p:spTree>
    <p:extLst>
      <p:ext uri="{BB962C8B-B14F-4D97-AF65-F5344CB8AC3E}">
        <p14:creationId xmlns:p14="http://schemas.microsoft.com/office/powerpoint/2010/main" val="184568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antares"/>
          <p:cNvPicPr>
            <a:picLocks noChangeAspect="1" noChangeArrowheads="1"/>
          </p:cNvPicPr>
          <p:nvPr/>
        </p:nvPicPr>
        <p:blipFill>
          <a:blip r:embed="rId3">
            <a:alphaModFix amt="32000"/>
            <a:extLst>
              <a:ext uri="{28A0092B-C50C-407E-A947-70E740481C1C}">
                <a14:useLocalDpi xmlns:a14="http://schemas.microsoft.com/office/drawing/2010/main" val="0"/>
              </a:ext>
            </a:extLst>
          </a:blip>
          <a:srcRect/>
          <a:stretch>
            <a:fillRect/>
          </a:stretch>
        </p:blipFill>
        <p:spPr bwMode="auto">
          <a:xfrm>
            <a:off x="-304800" y="-76200"/>
            <a:ext cx="9728200" cy="7015163"/>
          </a:xfrm>
          <a:prstGeom prst="rect">
            <a:avLst/>
          </a:prstGeom>
          <a:noFill/>
          <a:ln>
            <a:noFill/>
          </a:ln>
          <a:extLst>
            <a:ext uri="{909E8E84-426E-40dd-AFC4-6F175D3DCCD1}">
              <a14:hiddenFill xmlns:a14="http://schemas.microsoft.com/office/drawing/2010/main" xmlns="">
                <a:solidFill>
                  <a:srgbClr val="FFFFFF">
                    <a:alpha val="3215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Rectangle 3"/>
          <p:cNvSpPr>
            <a:spLocks noGrp="1" noChangeArrowheads="1"/>
          </p:cNvSpPr>
          <p:nvPr>
            <p:ph type="title"/>
          </p:nvPr>
        </p:nvSpPr>
        <p:spPr>
          <a:xfrm>
            <a:off x="304800" y="304800"/>
            <a:ext cx="5486400" cy="1524000"/>
          </a:xfrm>
        </p:spPr>
        <p:txBody>
          <a:bodyPr/>
          <a:lstStyle/>
          <a:p>
            <a:pPr algn="l" eaLnBrk="1" hangingPunct="1">
              <a:defRPr/>
            </a:pPr>
            <a:r>
              <a:rPr lang="en-US" sz="3600" b="1" dirty="0">
                <a:solidFill>
                  <a:schemeClr val="tx1"/>
                </a:solidFill>
                <a:effectLst>
                  <a:outerShdw blurRad="38100" dist="38100" dir="2700000" algn="tl">
                    <a:srgbClr val="DDDDDD"/>
                  </a:outerShdw>
                </a:effectLst>
                <a:latin typeface="Arial" charset="0"/>
                <a:ea typeface="ＭＳ Ｐゴシック" charset="0"/>
                <a:cs typeface="ＭＳ Ｐゴシック" charset="0"/>
              </a:rPr>
              <a:t>2020 PMEL Report</a:t>
            </a:r>
            <a:br>
              <a:rPr lang="en-US" sz="3600" b="1" dirty="0">
                <a:solidFill>
                  <a:schemeClr val="tx1"/>
                </a:solidFill>
                <a:effectLst>
                  <a:outerShdw blurRad="38100" dist="38100" dir="2700000" algn="tl">
                    <a:srgbClr val="DDDDDD"/>
                  </a:outerShdw>
                </a:effectLst>
                <a:latin typeface="Arial" charset="0"/>
                <a:ea typeface="ＭＳ Ｐゴシック" charset="0"/>
                <a:cs typeface="ＭＳ Ｐゴシック" charset="0"/>
              </a:rPr>
            </a:br>
            <a:r>
              <a:rPr lang="en-US" sz="2800" b="1" dirty="0">
                <a:solidFill>
                  <a:schemeClr val="tx1"/>
                </a:solidFill>
                <a:effectLst>
                  <a:outerShdw blurRad="38100" dist="38100" dir="2700000" algn="tl">
                    <a:srgbClr val="DDDDDD"/>
                  </a:outerShdw>
                </a:effectLst>
                <a:latin typeface="Arial" charset="0"/>
                <a:ea typeface="ＭＳ Ｐゴシック" charset="0"/>
                <a:cs typeface="ＭＳ Ｐゴシック" charset="0"/>
              </a:rPr>
              <a:t>Mike McPhaden</a:t>
            </a:r>
            <a:endParaRPr lang="en-US" sz="2000" dirty="0">
              <a:solidFill>
                <a:srgbClr val="000099"/>
              </a:solidFill>
              <a:latin typeface="Times" charset="0"/>
              <a:ea typeface="ＭＳ Ｐゴシック" charset="0"/>
              <a:cs typeface="ＭＳ Ｐゴシック" charset="0"/>
            </a:endParaRPr>
          </a:p>
        </p:txBody>
      </p:sp>
      <p:sp>
        <p:nvSpPr>
          <p:cNvPr id="15364" name="Text Box 4"/>
          <p:cNvSpPr txBox="1">
            <a:spLocks noChangeArrowheads="1"/>
          </p:cNvSpPr>
          <p:nvPr/>
        </p:nvSpPr>
        <p:spPr bwMode="auto">
          <a:xfrm>
            <a:off x="2362200" y="2755900"/>
            <a:ext cx="57150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 typeface="Wingdings" charset="0"/>
              <a:buChar char="§"/>
            </a:pPr>
            <a:r>
              <a:rPr lang="en-US" sz="2800" b="1" dirty="0">
                <a:latin typeface="Arial" charset="0"/>
              </a:rPr>
              <a:t> </a:t>
            </a:r>
            <a:r>
              <a:rPr lang="en-US" sz="2800" b="1" i="1" dirty="0">
                <a:latin typeface="Arial" charset="0"/>
              </a:rPr>
              <a:t>Status of the array</a:t>
            </a:r>
          </a:p>
          <a:p>
            <a:pPr>
              <a:spcBef>
                <a:spcPct val="50000"/>
              </a:spcBef>
              <a:buFont typeface="Wingdings" charset="0"/>
              <a:buChar char="§"/>
            </a:pPr>
            <a:r>
              <a:rPr lang="en-US" sz="2800" b="1" i="1" dirty="0">
                <a:latin typeface="Arial" charset="0"/>
              </a:rPr>
              <a:t> Progress </a:t>
            </a:r>
            <a:r>
              <a:rPr lang="en-US" sz="2800" b="1" i="1">
                <a:latin typeface="Arial" charset="0"/>
              </a:rPr>
              <a:t>since PIRATA-23</a:t>
            </a:r>
            <a:endParaRPr lang="en-US" sz="2800" b="1" i="1" dirty="0">
              <a:latin typeface="Arial" charset="0"/>
            </a:endParaRPr>
          </a:p>
          <a:p>
            <a:pPr>
              <a:spcBef>
                <a:spcPct val="50000"/>
              </a:spcBef>
              <a:buFont typeface="Wingdings" charset="0"/>
              <a:buChar char="§"/>
            </a:pPr>
            <a:r>
              <a:rPr lang="en-US" sz="2800" b="1" i="1" dirty="0">
                <a:latin typeface="Arial" charset="0"/>
              </a:rPr>
              <a:t> Plans for 2020</a:t>
            </a:r>
          </a:p>
        </p:txBody>
      </p:sp>
      <p:sp>
        <p:nvSpPr>
          <p:cNvPr id="15365" name="Text Box 5"/>
          <p:cNvSpPr txBox="1">
            <a:spLocks noChangeArrowheads="1"/>
          </p:cNvSpPr>
          <p:nvPr/>
        </p:nvSpPr>
        <p:spPr bwMode="auto">
          <a:xfrm>
            <a:off x="266700" y="5868576"/>
            <a:ext cx="4191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dirty="0">
                <a:latin typeface="Arial" charset="0"/>
              </a:rPr>
              <a:t>PIRATA-24 (Virtual)</a:t>
            </a:r>
            <a:br>
              <a:rPr lang="en-US" b="1" dirty="0">
                <a:latin typeface="Arial" charset="0"/>
              </a:rPr>
            </a:br>
            <a:r>
              <a:rPr lang="en-US" sz="2000" b="1" dirty="0">
                <a:latin typeface="Arial" charset="0"/>
              </a:rPr>
              <a:t>22 April 2020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7650" name="Rectangle 11"/>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2" name="TextBox 1">
            <a:extLst>
              <a:ext uri="{FF2B5EF4-FFF2-40B4-BE49-F238E27FC236}">
                <a16:creationId xmlns:a16="http://schemas.microsoft.com/office/drawing/2014/main" id="{A62211A7-79E1-D94E-9FC2-DE5CE93080DE}"/>
              </a:ext>
            </a:extLst>
          </p:cNvPr>
          <p:cNvSpPr txBox="1"/>
          <p:nvPr/>
        </p:nvSpPr>
        <p:spPr>
          <a:xfrm>
            <a:off x="2639962" y="2005781"/>
            <a:ext cx="4055807" cy="1015663"/>
          </a:xfrm>
          <a:prstGeom prst="rect">
            <a:avLst/>
          </a:prstGeom>
          <a:noFill/>
        </p:spPr>
        <p:txBody>
          <a:bodyPr wrap="square" rtlCol="0">
            <a:spAutoFit/>
          </a:bodyPr>
          <a:lstStyle/>
          <a:p>
            <a:pPr algn="ctr"/>
            <a:r>
              <a:rPr lang="en-US" sz="6000" i="1" dirty="0"/>
              <a:t>Extras</a:t>
            </a:r>
          </a:p>
        </p:txBody>
      </p:sp>
    </p:spTree>
    <p:extLst>
      <p:ext uri="{BB962C8B-B14F-4D97-AF65-F5344CB8AC3E}">
        <p14:creationId xmlns:p14="http://schemas.microsoft.com/office/powerpoint/2010/main" val="1260992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7985" y="1200150"/>
            <a:ext cx="4348765" cy="2599591"/>
          </a:xfrm>
          <a:prstGeom prst="rect">
            <a:avLst/>
          </a:prstGeom>
        </p:spPr>
      </p:pic>
      <p:pic>
        <p:nvPicPr>
          <p:cNvPr id="9" name="Picture 8"/>
          <p:cNvPicPr>
            <a:picLocks noChangeAspect="1"/>
          </p:cNvPicPr>
          <p:nvPr/>
        </p:nvPicPr>
        <p:blipFill>
          <a:blip r:embed="rId5"/>
          <a:stretch>
            <a:fillRect/>
          </a:stretch>
        </p:blipFill>
        <p:spPr>
          <a:xfrm>
            <a:off x="4705349" y="1200150"/>
            <a:ext cx="4325769" cy="2599591"/>
          </a:xfrm>
          <a:prstGeom prst="rect">
            <a:avLst/>
          </a:prstGeom>
        </p:spPr>
      </p:pic>
      <p:pic>
        <p:nvPicPr>
          <p:cNvPr id="10" name="Picture 9"/>
          <p:cNvPicPr>
            <a:picLocks noChangeAspect="1"/>
          </p:cNvPicPr>
          <p:nvPr/>
        </p:nvPicPr>
        <p:blipFill>
          <a:blip r:embed="rId6"/>
          <a:stretch>
            <a:fillRect/>
          </a:stretch>
        </p:blipFill>
        <p:spPr>
          <a:xfrm>
            <a:off x="127984" y="4071119"/>
            <a:ext cx="4348765" cy="2599591"/>
          </a:xfrm>
          <a:prstGeom prst="rect">
            <a:avLst/>
          </a:prstGeom>
        </p:spPr>
      </p:pic>
      <p:pic>
        <p:nvPicPr>
          <p:cNvPr id="11" name="Picture 10"/>
          <p:cNvPicPr>
            <a:picLocks noChangeAspect="1"/>
          </p:cNvPicPr>
          <p:nvPr/>
        </p:nvPicPr>
        <p:blipFill>
          <a:blip r:embed="rId7"/>
          <a:stretch>
            <a:fillRect/>
          </a:stretch>
        </p:blipFill>
        <p:spPr>
          <a:xfrm>
            <a:off x="4705349" y="4071118"/>
            <a:ext cx="4325769" cy="2599591"/>
          </a:xfrm>
          <a:prstGeom prst="rect">
            <a:avLst/>
          </a:prstGeom>
        </p:spPr>
      </p:pic>
      <p:sp>
        <p:nvSpPr>
          <p:cNvPr id="33" name="Rectangle 2"/>
          <p:cNvSpPr txBox="1">
            <a:spLocks noChangeArrowheads="1"/>
          </p:cNvSpPr>
          <p:nvPr/>
        </p:nvSpPr>
        <p:spPr>
          <a:xfrm>
            <a:off x="1690531" y="166772"/>
            <a:ext cx="5867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spcBef>
                <a:spcPts val="0"/>
              </a:spcBef>
            </a:pPr>
            <a:r>
              <a:rPr lang="en-US" sz="3600" kern="0" dirty="0">
                <a:solidFill>
                  <a:schemeClr val="tx1"/>
                </a:solidFill>
                <a:latin typeface="Arial" pitchFamily="34" charset="0"/>
              </a:rPr>
              <a:t>Fishing Trends: Brazil</a:t>
            </a:r>
            <a:endParaRPr lang="en-US" sz="2400" kern="0" dirty="0">
              <a:solidFill>
                <a:schemeClr val="tx1"/>
              </a:solidFill>
              <a:latin typeface="Arial" pitchFamily="34" charset="0"/>
            </a:endParaRPr>
          </a:p>
          <a:p>
            <a:pPr eaLnBrk="1" hangingPunct="1">
              <a:spcBef>
                <a:spcPts val="0"/>
              </a:spcBef>
            </a:pPr>
            <a:r>
              <a:rPr lang="en-US" sz="2400" kern="0" dirty="0">
                <a:solidFill>
                  <a:schemeClr val="tx1"/>
                </a:solidFill>
                <a:latin typeface="Arial" pitchFamily="34" charset="0"/>
              </a:rPr>
              <a:t>Da Silva et al. (2018)</a:t>
            </a:r>
            <a:endParaRPr lang="en-US" sz="3200" kern="0" dirty="0">
              <a:solidFill>
                <a:schemeClr val="tx1"/>
              </a:solidFill>
            </a:endParaRPr>
          </a:p>
        </p:txBody>
      </p:sp>
    </p:spTree>
    <p:extLst>
      <p:ext uri="{BB962C8B-B14F-4D97-AF65-F5344CB8AC3E}">
        <p14:creationId xmlns:p14="http://schemas.microsoft.com/office/powerpoint/2010/main" val="254606886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591C5C-846A-4BAF-A503-012A941370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37" t="3909" r="10320" b="2859"/>
          <a:stretch/>
        </p:blipFill>
        <p:spPr>
          <a:xfrm>
            <a:off x="1057275" y="200024"/>
            <a:ext cx="7038975" cy="6391275"/>
          </a:xfrm>
          <a:prstGeom prst="rect">
            <a:avLst/>
          </a:prstGeom>
        </p:spPr>
      </p:pic>
      <p:sp>
        <p:nvSpPr>
          <p:cNvPr id="27650" name="Rectangle 11"/>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Tree>
    <p:extLst>
      <p:ext uri="{BB962C8B-B14F-4D97-AF65-F5344CB8AC3E}">
        <p14:creationId xmlns:p14="http://schemas.microsoft.com/office/powerpoint/2010/main" val="4212814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A4281F-4D44-4260-B84C-EA76CCE53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77" t="12996" r="9615" b="21086"/>
          <a:stretch/>
        </p:blipFill>
        <p:spPr>
          <a:xfrm>
            <a:off x="4608214" y="3123445"/>
            <a:ext cx="4309450" cy="2525917"/>
          </a:xfrm>
          <a:prstGeom prst="rect">
            <a:avLst/>
          </a:prstGeom>
          <a:ln>
            <a:solidFill>
              <a:srgbClr val="0000FF"/>
            </a:solidFill>
          </a:ln>
        </p:spPr>
      </p:pic>
      <p:pic>
        <p:nvPicPr>
          <p:cNvPr id="8" name="Picture 7">
            <a:extLst>
              <a:ext uri="{FF2B5EF4-FFF2-40B4-BE49-F238E27FC236}">
                <a16:creationId xmlns:a16="http://schemas.microsoft.com/office/drawing/2014/main" id="{98B7A89C-2535-40F6-A0AC-B1B77F971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93" b="2664"/>
          <a:stretch/>
        </p:blipFill>
        <p:spPr>
          <a:xfrm>
            <a:off x="332360" y="3123445"/>
            <a:ext cx="4028512" cy="2525917"/>
          </a:xfrm>
          <a:prstGeom prst="rect">
            <a:avLst/>
          </a:prstGeom>
          <a:ln>
            <a:solidFill>
              <a:srgbClr val="0000FF"/>
            </a:solidFill>
          </a:ln>
        </p:spPr>
      </p:pic>
      <p:sp>
        <p:nvSpPr>
          <p:cNvPr id="61443" name="Text Box 2"/>
          <p:cNvSpPr txBox="1">
            <a:spLocks noChangeArrowheads="1"/>
          </p:cNvSpPr>
          <p:nvPr/>
        </p:nvSpPr>
        <p:spPr bwMode="auto">
          <a:xfrm>
            <a:off x="762000" y="752891"/>
            <a:ext cx="7620000" cy="52322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800" b="1" i="1" dirty="0">
                <a:solidFill>
                  <a:srgbClr val="000000"/>
                </a:solidFill>
              </a:rPr>
              <a:t>T-Flex Implementation Underway</a:t>
            </a:r>
          </a:p>
        </p:txBody>
      </p:sp>
      <p:sp>
        <p:nvSpPr>
          <p:cNvPr id="3" name="TextBox 2"/>
          <p:cNvSpPr txBox="1"/>
          <p:nvPr/>
        </p:nvSpPr>
        <p:spPr>
          <a:xfrm>
            <a:off x="112414" y="1681050"/>
            <a:ext cx="8991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T-Flex and ATLAS systems provide equivalent data and T-Flex performance (real-time &amp; delayed-mode data return, record length) equal to or better than ATLAS.</a:t>
            </a:r>
          </a:p>
          <a:p>
            <a:pPr marL="285750" indent="-285750">
              <a:buFont typeface="Arial" panose="020B0604020202020204" pitchFamily="34" charset="0"/>
              <a:buChar char="•"/>
            </a:pPr>
            <a:r>
              <a:rPr lang="en-US" dirty="0"/>
              <a:t>T-Flex systems currently in RAMA (9 sites) and PIRATA (11 sites)</a:t>
            </a:r>
          </a:p>
        </p:txBody>
      </p:sp>
      <p:sp>
        <p:nvSpPr>
          <p:cNvPr id="5" name="Rectangle 4"/>
          <p:cNvSpPr/>
          <p:nvPr/>
        </p:nvSpPr>
        <p:spPr bwMode="auto">
          <a:xfrm>
            <a:off x="1885950" y="4498510"/>
            <a:ext cx="609600" cy="368675"/>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Rectangle 24"/>
          <p:cNvSpPr/>
          <p:nvPr/>
        </p:nvSpPr>
        <p:spPr bwMode="auto">
          <a:xfrm>
            <a:off x="2616200" y="3922039"/>
            <a:ext cx="209550" cy="243561"/>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6730099" y="3332661"/>
            <a:ext cx="135619" cy="138161"/>
          </a:xfrm>
          <a:prstGeom prst="ellipse">
            <a:avLst/>
          </a:prstGeom>
          <a:noFill/>
          <a:ln w="9525" cap="flat" cmpd="sng" algn="ctr">
            <a:solidFill>
              <a:srgbClr val="F851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6" name="Group 5"/>
          <p:cNvGrpSpPr/>
          <p:nvPr/>
        </p:nvGrpSpPr>
        <p:grpSpPr>
          <a:xfrm>
            <a:off x="6070600" y="3327379"/>
            <a:ext cx="2128278" cy="1496681"/>
            <a:chOff x="6070600" y="3327379"/>
            <a:chExt cx="2128278" cy="1496681"/>
          </a:xfrm>
        </p:grpSpPr>
        <p:sp>
          <p:nvSpPr>
            <p:cNvPr id="11" name="Rectangle 10"/>
            <p:cNvSpPr/>
            <p:nvPr/>
          </p:nvSpPr>
          <p:spPr bwMode="auto">
            <a:xfrm>
              <a:off x="6705600" y="3710432"/>
              <a:ext cx="190500" cy="19890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p:cNvSpPr/>
            <p:nvPr/>
          </p:nvSpPr>
          <p:spPr bwMode="auto">
            <a:xfrm>
              <a:off x="6705600" y="421413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p:cNvSpPr/>
            <p:nvPr/>
          </p:nvSpPr>
          <p:spPr bwMode="auto">
            <a:xfrm>
              <a:off x="7255398" y="4649234"/>
              <a:ext cx="188859" cy="174826"/>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6705600" y="405588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p:cNvSpPr/>
            <p:nvPr/>
          </p:nvSpPr>
          <p:spPr bwMode="auto">
            <a:xfrm>
              <a:off x="6705600" y="3327379"/>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p:cNvSpPr/>
            <p:nvPr/>
          </p:nvSpPr>
          <p:spPr bwMode="auto">
            <a:xfrm>
              <a:off x="6070600" y="3368163"/>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8019021" y="446676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Rectangle 17"/>
            <p:cNvSpPr/>
            <p:nvPr/>
          </p:nvSpPr>
          <p:spPr bwMode="auto">
            <a:xfrm>
              <a:off x="6199657" y="4207297"/>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19" name="Rectangle 18"/>
            <p:cNvSpPr/>
            <p:nvPr/>
          </p:nvSpPr>
          <p:spPr bwMode="auto">
            <a:xfrm>
              <a:off x="6070600" y="3564500"/>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0" name="Rectangle 19"/>
            <p:cNvSpPr/>
            <p:nvPr/>
          </p:nvSpPr>
          <p:spPr bwMode="auto">
            <a:xfrm>
              <a:off x="6070600" y="4036338"/>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ea typeface="ＭＳ Ｐゴシック" charset="-128"/>
                <a:cs typeface="ＭＳ Ｐゴシック" charset="-128"/>
              </a:endParaRPr>
            </a:p>
          </p:txBody>
        </p:sp>
        <p:sp>
          <p:nvSpPr>
            <p:cNvPr id="21" name="Rectangle 20"/>
            <p:cNvSpPr/>
            <p:nvPr/>
          </p:nvSpPr>
          <p:spPr bwMode="auto">
            <a:xfrm>
              <a:off x="7258573" y="4450192"/>
              <a:ext cx="179857" cy="176817"/>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2" name="Rectangle 21"/>
          <p:cNvSpPr/>
          <p:nvPr/>
        </p:nvSpPr>
        <p:spPr bwMode="auto">
          <a:xfrm>
            <a:off x="1866900" y="3810000"/>
            <a:ext cx="127000" cy="112039"/>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4540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TextBox 8"/>
          <p:cNvSpPr txBox="1"/>
          <p:nvPr/>
        </p:nvSpPr>
        <p:spPr>
          <a:xfrm>
            <a:off x="793956" y="838200"/>
            <a:ext cx="7543800" cy="3877985"/>
          </a:xfrm>
          <a:prstGeom prst="rect">
            <a:avLst/>
          </a:prstGeom>
          <a:solidFill>
            <a:schemeClr val="bg1">
              <a:lumMod val="95000"/>
            </a:schemeClr>
          </a:solidFill>
          <a:ln w="22225">
            <a:solidFill>
              <a:schemeClr val="accent1">
                <a:lumMod val="50000"/>
              </a:schemeClr>
            </a:solidFill>
          </a:ln>
        </p:spPr>
        <p:txBody>
          <a:bodyPr wrap="square" rtlCol="0">
            <a:spAutoFit/>
          </a:bodyPr>
          <a:lstStyle/>
          <a:p>
            <a:pPr marL="119063" indent="-119063">
              <a:buFont typeface="Arial" pitchFamily="34" charset="0"/>
              <a:buChar char="•"/>
            </a:pPr>
            <a:r>
              <a:rPr lang="en-US" dirty="0"/>
              <a:t>Core measurements on all moorings:</a:t>
            </a:r>
          </a:p>
          <a:p>
            <a:pPr lvl="1"/>
            <a:r>
              <a:rPr lang="en-US" sz="1600" dirty="0"/>
              <a:t>Wind, AT/RH, Rain, SWR, SST, SSS, 10 subsurface T, 3 subsurface S, 2 subsurface P</a:t>
            </a:r>
          </a:p>
          <a:p>
            <a:pPr marL="119063" indent="-119063" algn="l">
              <a:buFont typeface="Arial" pitchFamily="34" charset="0"/>
              <a:buChar char="•"/>
            </a:pPr>
            <a:r>
              <a:rPr lang="en-US" dirty="0"/>
              <a:t>6 Flux Reference Sites (15N38W, 19S34W, 12N23W, 0-23W, 10S10W, 6S8E):</a:t>
            </a:r>
          </a:p>
          <a:p>
            <a:pPr lvl="1"/>
            <a:r>
              <a:rPr lang="en-US" sz="1600" dirty="0"/>
              <a:t>LWR, BP, 10m CM, 2 </a:t>
            </a:r>
            <a:r>
              <a:rPr lang="en-US" sz="1600" dirty="0" err="1"/>
              <a:t>add’l</a:t>
            </a:r>
            <a:r>
              <a:rPr lang="en-US" sz="1600" dirty="0"/>
              <a:t>. subsurface T (5m, 10m), 4 </a:t>
            </a:r>
            <a:r>
              <a:rPr lang="en-US" sz="1600" dirty="0" err="1"/>
              <a:t>add’l</a:t>
            </a:r>
            <a:r>
              <a:rPr lang="en-US" sz="1600" dirty="0"/>
              <a:t>. S (5m, 10m 60m, 80m)</a:t>
            </a:r>
          </a:p>
          <a:p>
            <a:pPr marL="119063" indent="-119063" algn="l">
              <a:buFont typeface="Arial" pitchFamily="34" charset="0"/>
              <a:buChar char="•"/>
            </a:pPr>
            <a:r>
              <a:rPr lang="en-US" dirty="0"/>
              <a:t>Continued enhancement of EU </a:t>
            </a:r>
            <a:r>
              <a:rPr lang="en-US" dirty="0" err="1"/>
              <a:t>AtlantOS</a:t>
            </a:r>
            <a:r>
              <a:rPr lang="en-US" dirty="0"/>
              <a:t> funded sensors (T/C and Vel.)</a:t>
            </a:r>
          </a:p>
          <a:p>
            <a:pPr marL="119063" indent="-119063" algn="l">
              <a:buFont typeface="Arial" pitchFamily="34" charset="0"/>
              <a:buChar char="•"/>
            </a:pPr>
            <a:r>
              <a:rPr lang="en-US" dirty="0"/>
              <a:t>3 Surface CO</a:t>
            </a:r>
            <a:r>
              <a:rPr lang="en-US" baseline="-25000" dirty="0"/>
              <a:t>2</a:t>
            </a:r>
            <a:r>
              <a:rPr lang="en-US" dirty="0"/>
              <a:t>/O</a:t>
            </a:r>
            <a:r>
              <a:rPr lang="en-US" baseline="-25000" dirty="0"/>
              <a:t>2 </a:t>
            </a:r>
            <a:r>
              <a:rPr lang="en-US" dirty="0"/>
              <a:t>(LOCEAN)</a:t>
            </a:r>
            <a:endParaRPr lang="en-US" baseline="-25000" dirty="0"/>
          </a:p>
          <a:p>
            <a:pPr marL="119063" indent="-119063" algn="l">
              <a:buFont typeface="Arial" pitchFamily="34" charset="0"/>
              <a:buChar char="•"/>
            </a:pPr>
            <a:r>
              <a:rPr lang="en-US" dirty="0"/>
              <a:t>8 Subsurface O</a:t>
            </a:r>
            <a:r>
              <a:rPr lang="en-US" baseline="-25000" dirty="0"/>
              <a:t>2 </a:t>
            </a:r>
            <a:r>
              <a:rPr lang="en-US" dirty="0"/>
              <a:t>(IFM/GEOMAR); 6 in real-time</a:t>
            </a:r>
          </a:p>
          <a:p>
            <a:pPr marL="119063" indent="-119063">
              <a:buFont typeface="Arial" pitchFamily="34" charset="0"/>
              <a:buChar char="•"/>
            </a:pPr>
            <a:r>
              <a:rPr lang="en-US" dirty="0"/>
              <a:t>1 Surface Pressure</a:t>
            </a:r>
            <a:r>
              <a:rPr lang="pl-PL" dirty="0"/>
              <a:t> </a:t>
            </a:r>
            <a:r>
              <a:rPr lang="en-US" dirty="0"/>
              <a:t>(</a:t>
            </a:r>
            <a:r>
              <a:rPr lang="pl-PL" dirty="0"/>
              <a:t>BP</a:t>
            </a:r>
            <a:r>
              <a:rPr lang="en-US" dirty="0"/>
              <a:t>)</a:t>
            </a:r>
            <a:r>
              <a:rPr lang="pl-PL" dirty="0"/>
              <a:t> at 20°N, 38°W</a:t>
            </a:r>
            <a:r>
              <a:rPr lang="en-US" dirty="0"/>
              <a:t> (</a:t>
            </a:r>
            <a:r>
              <a:rPr lang="en-US" dirty="0" err="1"/>
              <a:t>Meteo</a:t>
            </a:r>
            <a:r>
              <a:rPr lang="en-US" dirty="0"/>
              <a:t> France)</a:t>
            </a:r>
          </a:p>
          <a:p>
            <a:pPr marL="119063" indent="-119063" algn="l">
              <a:buFont typeface="Arial" pitchFamily="34" charset="0"/>
              <a:buChar char="•"/>
            </a:pPr>
            <a:r>
              <a:rPr lang="en-US" dirty="0"/>
              <a:t>2 Sites w/5 Thermal microstructure sensors (10 total) (</a:t>
            </a:r>
            <a:r>
              <a:rPr lang="en-US" dirty="0" err="1"/>
              <a:t>ChiPods</a:t>
            </a:r>
            <a:r>
              <a:rPr lang="en-US" dirty="0"/>
              <a:t>, OSU)</a:t>
            </a:r>
          </a:p>
          <a:p>
            <a:pPr marL="119063" indent="-119063" algn="l">
              <a:buFont typeface="Arial" pitchFamily="34" charset="0"/>
              <a:buChar char="•"/>
            </a:pPr>
            <a:r>
              <a:rPr lang="en-US" dirty="0"/>
              <a:t>18 Acoustic monitors (OTN, Dalhousie University)</a:t>
            </a:r>
          </a:p>
          <a:p>
            <a:pPr marL="119063" indent="-119063" algn="l">
              <a:buFont typeface="Arial" pitchFamily="34" charset="0"/>
              <a:buChar char="•"/>
            </a:pPr>
            <a:r>
              <a:rPr lang="en-US" dirty="0"/>
              <a:t>AEROSE (Aerosols and Ocean Science Expeditions, NCAS) </a:t>
            </a:r>
          </a:p>
          <a:p>
            <a:pPr marL="119063" indent="-119063">
              <a:buFont typeface="Arial" pitchFamily="34" charset="0"/>
              <a:buChar char="•"/>
            </a:pPr>
            <a:r>
              <a:rPr lang="en-US" dirty="0"/>
              <a:t>9 new T/C sensors planned for each of 3 sites (FUNCEME) in 2020 </a:t>
            </a:r>
            <a:r>
              <a:rPr lang="pl-PL" dirty="0"/>
              <a:t>at</a:t>
            </a:r>
            <a:r>
              <a:rPr lang="en-US" dirty="0"/>
              <a:t>:</a:t>
            </a:r>
          </a:p>
          <a:p>
            <a:pPr lvl="1"/>
            <a:r>
              <a:rPr lang="pl-PL" sz="1600" dirty="0"/>
              <a:t>8°N</a:t>
            </a:r>
            <a:r>
              <a:rPr lang="en-US" sz="1600" dirty="0"/>
              <a:t>, </a:t>
            </a:r>
            <a:r>
              <a:rPr lang="pl-PL" sz="1600" dirty="0"/>
              <a:t>38°W</a:t>
            </a:r>
            <a:r>
              <a:rPr lang="en-US" sz="1600" dirty="0"/>
              <a:t>;</a:t>
            </a:r>
            <a:r>
              <a:rPr lang="pl-PL" sz="1600" dirty="0"/>
              <a:t> 4°N</a:t>
            </a:r>
            <a:r>
              <a:rPr lang="en-US" sz="1600" dirty="0"/>
              <a:t>, </a:t>
            </a:r>
            <a:r>
              <a:rPr lang="pl-PL" sz="1600" dirty="0"/>
              <a:t>38°W</a:t>
            </a:r>
            <a:r>
              <a:rPr lang="en-US" sz="1600" dirty="0"/>
              <a:t>;</a:t>
            </a:r>
            <a:r>
              <a:rPr lang="pl-PL" sz="1600" dirty="0"/>
              <a:t> and 0</a:t>
            </a:r>
            <a:r>
              <a:rPr lang="en-US" sz="1600" dirty="0"/>
              <a:t>°</a:t>
            </a:r>
            <a:r>
              <a:rPr lang="pl-PL" sz="1600" dirty="0"/>
              <a:t>-</a:t>
            </a:r>
            <a:r>
              <a:rPr lang="en-US" sz="1600" dirty="0"/>
              <a:t>, </a:t>
            </a:r>
            <a:r>
              <a:rPr lang="pl-PL" sz="1600" dirty="0"/>
              <a:t>35</a:t>
            </a:r>
            <a:r>
              <a:rPr lang="en-US" sz="1600" dirty="0"/>
              <a:t>°</a:t>
            </a:r>
            <a:r>
              <a:rPr lang="pl-PL" sz="1600" dirty="0"/>
              <a:t>W</a:t>
            </a:r>
            <a:endParaRPr lang="en-US" sz="1600" dirty="0"/>
          </a:p>
          <a:p>
            <a:pPr marL="119063" indent="-119063">
              <a:buFont typeface="Arial" pitchFamily="34" charset="0"/>
              <a:buChar char="•"/>
            </a:pPr>
            <a:r>
              <a:rPr lang="en-US" dirty="0"/>
              <a:t>4 additional current meters at </a:t>
            </a:r>
            <a:r>
              <a:rPr lang="pl-PL" dirty="0"/>
              <a:t>4°N</a:t>
            </a:r>
            <a:r>
              <a:rPr lang="en-US" dirty="0"/>
              <a:t>, 23</a:t>
            </a:r>
            <a:r>
              <a:rPr lang="pl-PL" dirty="0"/>
              <a:t>°W</a:t>
            </a:r>
            <a:r>
              <a:rPr lang="en-US" dirty="0"/>
              <a:t> (AOML)</a:t>
            </a:r>
            <a:r>
              <a:rPr lang="pl-PL" dirty="0"/>
              <a:t> </a:t>
            </a:r>
            <a:endParaRPr lang="en-US" dirty="0"/>
          </a:p>
        </p:txBody>
      </p:sp>
      <p:grpSp>
        <p:nvGrpSpPr>
          <p:cNvPr id="5" name="Group 4">
            <a:extLst>
              <a:ext uri="{FF2B5EF4-FFF2-40B4-BE49-F238E27FC236}">
                <a16:creationId xmlns:a16="http://schemas.microsoft.com/office/drawing/2014/main" id="{DB23ECA1-DBEF-4365-8966-D52842109612}"/>
              </a:ext>
            </a:extLst>
          </p:cNvPr>
          <p:cNvGrpSpPr/>
          <p:nvPr/>
        </p:nvGrpSpPr>
        <p:grpSpPr>
          <a:xfrm>
            <a:off x="5242975" y="4648199"/>
            <a:ext cx="3829014" cy="2157414"/>
            <a:chOff x="5242975" y="4648199"/>
            <a:chExt cx="3829014" cy="2157414"/>
          </a:xfrm>
        </p:grpSpPr>
        <p:pic>
          <p:nvPicPr>
            <p:cNvPr id="4" name="Picture 3">
              <a:extLst>
                <a:ext uri="{FF2B5EF4-FFF2-40B4-BE49-F238E27FC236}">
                  <a16:creationId xmlns:a16="http://schemas.microsoft.com/office/drawing/2014/main" id="{7950E5BE-88CF-46F6-9710-8D7E48DD5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7" t="13243" r="9341" b="21545"/>
            <a:stretch/>
          </p:blipFill>
          <p:spPr>
            <a:xfrm>
              <a:off x="5242975" y="4648199"/>
              <a:ext cx="3829014" cy="2157414"/>
            </a:xfrm>
            <a:prstGeom prst="rect">
              <a:avLst/>
            </a:prstGeom>
            <a:ln>
              <a:solidFill>
                <a:srgbClr val="0000FF"/>
              </a:solidFill>
            </a:ln>
          </p:spPr>
        </p:pic>
        <p:sp>
          <p:nvSpPr>
            <p:cNvPr id="20" name="Oval 19"/>
            <p:cNvSpPr/>
            <p:nvPr/>
          </p:nvSpPr>
          <p:spPr bwMode="auto">
            <a:xfrm>
              <a:off x="7128303" y="4812379"/>
              <a:ext cx="120500" cy="118005"/>
            </a:xfrm>
            <a:prstGeom prst="ellipse">
              <a:avLst/>
            </a:prstGeom>
            <a:noFill/>
            <a:ln w="9525" cap="flat" cmpd="sng" algn="ctr">
              <a:solidFill>
                <a:srgbClr val="F851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7" name="TextBox 6"/>
          <p:cNvSpPr txBox="1"/>
          <p:nvPr/>
        </p:nvSpPr>
        <p:spPr>
          <a:xfrm>
            <a:off x="228600" y="130850"/>
            <a:ext cx="8686800" cy="646331"/>
          </a:xfrm>
          <a:prstGeom prst="rect">
            <a:avLst/>
          </a:prstGeom>
          <a:noFill/>
        </p:spPr>
        <p:txBody>
          <a:bodyPr wrap="square" rtlCol="0">
            <a:spAutoFit/>
          </a:bodyPr>
          <a:lstStyle/>
          <a:p>
            <a:pPr algn="ctr"/>
            <a:r>
              <a:rPr lang="en-US" sz="3600" b="1" dirty="0"/>
              <a:t>PIRATA Enhancements/Collaborations</a:t>
            </a:r>
          </a:p>
        </p:txBody>
      </p:sp>
      <p:pic>
        <p:nvPicPr>
          <p:cNvPr id="10246" name="Picture 6" descr="http://www.access-eu.org/modules/resources/download/access/logos_partenaires/locean1.jpg"/>
          <p:cNvPicPr>
            <a:picLocks noChangeAspect="1" noChangeArrowheads="1"/>
          </p:cNvPicPr>
          <p:nvPr/>
        </p:nvPicPr>
        <p:blipFill rotWithShape="1">
          <a:blip r:embed="rId4">
            <a:extLst>
              <a:ext uri="{28A0092B-C50C-407E-A947-70E740481C1C}">
                <a14:useLocalDpi xmlns:a14="http://schemas.microsoft.com/office/drawing/2010/main" val="0"/>
              </a:ext>
            </a:extLst>
          </a:blip>
          <a:srcRect l="16399" t="8000" r="16399" b="8000"/>
          <a:stretch/>
        </p:blipFill>
        <p:spPr bwMode="auto">
          <a:xfrm>
            <a:off x="262158" y="5805487"/>
            <a:ext cx="1024158"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OceanSITE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882757"/>
            <a:ext cx="1042988" cy="674465"/>
          </a:xfrm>
          <a:prstGeom prst="rect">
            <a:avLst/>
          </a:prstGeom>
          <a:solidFill>
            <a:schemeClr val="bg1"/>
          </a:solidFill>
        </p:spPr>
      </p:pic>
      <p:pic>
        <p:nvPicPr>
          <p:cNvPr id="10252" name="Picture 12" descr="https://upload.wikimedia.org/wikipedia/commons/4/4d/Ifm-geomar-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2" y="4857753"/>
            <a:ext cx="1112711" cy="67437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Oregon State Univers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420" y="5652373"/>
            <a:ext cx="750380" cy="884111"/>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Météo-Fra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714999"/>
            <a:ext cx="1524000"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Ocean Tracking Networ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158" y="4907617"/>
            <a:ext cx="11430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10259" name="Picture 1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5199" r="2828" b="16396"/>
          <a:stretch/>
        </p:blipFill>
        <p:spPr bwMode="auto">
          <a:xfrm>
            <a:off x="1371600" y="6045283"/>
            <a:ext cx="1463040"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1"/>
          <a:stretch>
            <a:fillRect/>
          </a:stretch>
        </p:blipFill>
        <p:spPr>
          <a:xfrm>
            <a:off x="3810000" y="5805487"/>
            <a:ext cx="958660" cy="738083"/>
          </a:xfrm>
          <a:prstGeom prst="rect">
            <a:avLst/>
          </a:prstGeom>
        </p:spPr>
      </p:pic>
    </p:spTree>
    <p:extLst>
      <p:ext uri="{BB962C8B-B14F-4D97-AF65-F5344CB8AC3E}">
        <p14:creationId xmlns:p14="http://schemas.microsoft.com/office/powerpoint/2010/main" val="193361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8A9F4-819B-4FF5-9A04-12E0199A2050}"/>
              </a:ext>
            </a:extLst>
          </p:cNvPr>
          <p:cNvPicPr>
            <a:picLocks noChangeAspect="1"/>
          </p:cNvPicPr>
          <p:nvPr/>
        </p:nvPicPr>
        <p:blipFill>
          <a:blip r:embed="rId3"/>
          <a:stretch>
            <a:fillRect/>
          </a:stretch>
        </p:blipFill>
        <p:spPr>
          <a:xfrm>
            <a:off x="4509456" y="4559450"/>
            <a:ext cx="4634543" cy="2213889"/>
          </a:xfrm>
          <a:prstGeom prst="rect">
            <a:avLst/>
          </a:prstGeom>
        </p:spPr>
      </p:pic>
      <p:pic>
        <p:nvPicPr>
          <p:cNvPr id="13" name="Picture 12">
            <a:extLst>
              <a:ext uri="{FF2B5EF4-FFF2-40B4-BE49-F238E27FC236}">
                <a16:creationId xmlns:a16="http://schemas.microsoft.com/office/drawing/2014/main" id="{B2118E31-9890-4F96-8B38-0EFD426AC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9457" y="2283022"/>
            <a:ext cx="4632364" cy="2212848"/>
          </a:xfrm>
          <a:prstGeom prst="rect">
            <a:avLst/>
          </a:prstGeom>
        </p:spPr>
      </p:pic>
      <p:sp>
        <p:nvSpPr>
          <p:cNvPr id="7" name="TextBox 6"/>
          <p:cNvSpPr txBox="1"/>
          <p:nvPr/>
        </p:nvSpPr>
        <p:spPr>
          <a:xfrm>
            <a:off x="2194595" y="238864"/>
            <a:ext cx="4419600" cy="707886"/>
          </a:xfrm>
          <a:prstGeom prst="rect">
            <a:avLst/>
          </a:prstGeom>
          <a:noFill/>
        </p:spPr>
        <p:txBody>
          <a:bodyPr wrap="square" rtlCol="0">
            <a:spAutoFit/>
          </a:bodyPr>
          <a:lstStyle/>
          <a:p>
            <a:pPr algn="ctr"/>
            <a:r>
              <a:rPr lang="en-US" sz="4000" b="1" i="1" dirty="0">
                <a:solidFill>
                  <a:prstClr val="black"/>
                </a:solidFill>
                <a:latin typeface="Arial" pitchFamily="34" charset="0"/>
                <a:ea typeface="MS PGothic" pitchFamily="34" charset="-128"/>
                <a:cs typeface="Arial" pitchFamily="34" charset="0"/>
              </a:rPr>
              <a:t>PIRACY</a:t>
            </a:r>
          </a:p>
        </p:txBody>
      </p:sp>
      <p:sp>
        <p:nvSpPr>
          <p:cNvPr id="16" name="TextBox 15"/>
          <p:cNvSpPr txBox="1"/>
          <p:nvPr/>
        </p:nvSpPr>
        <p:spPr>
          <a:xfrm>
            <a:off x="460375" y="1155380"/>
            <a:ext cx="8458200" cy="1200329"/>
          </a:xfrm>
          <a:prstGeom prst="rect">
            <a:avLst/>
          </a:prstGeom>
          <a:noFill/>
        </p:spPr>
        <p:txBody>
          <a:bodyPr wrap="square" rtlCol="0">
            <a:spAutoFit/>
          </a:bodyPr>
          <a:lstStyle/>
          <a:p>
            <a:pPr marL="284163" indent="-284163" fontAlgn="base">
              <a:spcBef>
                <a:spcPct val="0"/>
              </a:spcBef>
              <a:buFont typeface="Arial" pitchFamily="34" charset="0"/>
              <a:buChar char="•"/>
            </a:pPr>
            <a:r>
              <a:rPr lang="en-US" sz="2400" dirty="0">
                <a:solidFill>
                  <a:prstClr val="black"/>
                </a:solidFill>
                <a:latin typeface="Arial" charset="0"/>
                <a:ea typeface="MS PGothic" pitchFamily="34" charset="-128"/>
              </a:rPr>
              <a:t>Incidents in Gulf of Guinea continue </a:t>
            </a:r>
          </a:p>
          <a:p>
            <a:pPr marL="284163" indent="-284163" fontAlgn="base">
              <a:spcBef>
                <a:spcPct val="0"/>
              </a:spcBef>
              <a:buFont typeface="Arial" pitchFamily="34" charset="0"/>
              <a:buChar char="•"/>
            </a:pPr>
            <a:r>
              <a:rPr lang="en-US" sz="2400" dirty="0">
                <a:solidFill>
                  <a:prstClr val="black"/>
                </a:solidFill>
                <a:latin typeface="Arial" charset="0"/>
                <a:ea typeface="MS PGothic" pitchFamily="34" charset="-128"/>
              </a:rPr>
              <a:t>Confined mainly to coastline</a:t>
            </a:r>
          </a:p>
          <a:p>
            <a:pPr marL="284163" indent="-284163" fontAlgn="base">
              <a:spcBef>
                <a:spcPct val="0"/>
              </a:spcBef>
              <a:buFont typeface="Arial" pitchFamily="34" charset="0"/>
              <a:buChar char="•"/>
            </a:pPr>
            <a:r>
              <a:rPr lang="en-US" sz="2400" dirty="0">
                <a:solidFill>
                  <a:prstClr val="black"/>
                </a:solidFill>
                <a:latin typeface="Arial" charset="0"/>
                <a:ea typeface="MS PGothic" pitchFamily="34" charset="-128"/>
              </a:rPr>
              <a:t>Abating in Horn of Africa</a:t>
            </a:r>
          </a:p>
        </p:txBody>
      </p:sp>
      <p:sp>
        <p:nvSpPr>
          <p:cNvPr id="3" name="AutoShape 4" descr="Displaying io214v4_pir.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prstClr val="black"/>
              </a:solidFill>
              <a:latin typeface="Arial" charset="0"/>
              <a:ea typeface="MS PGothic" pitchFamily="34" charset="-128"/>
            </a:endParaRPr>
          </a:p>
        </p:txBody>
      </p:sp>
      <p:sp>
        <p:nvSpPr>
          <p:cNvPr id="2" name="TextBox 1"/>
          <p:cNvSpPr txBox="1"/>
          <p:nvPr/>
        </p:nvSpPr>
        <p:spPr>
          <a:xfrm>
            <a:off x="6322581" y="2525507"/>
            <a:ext cx="1219200" cy="646331"/>
          </a:xfrm>
          <a:prstGeom prst="rect">
            <a:avLst/>
          </a:prstGeom>
          <a:solidFill>
            <a:srgbClr val="FFC000"/>
          </a:solidFill>
        </p:spPr>
        <p:txBody>
          <a:bodyPr wrap="square" rtlCol="0">
            <a:spAutoFit/>
          </a:bodyPr>
          <a:lstStyle/>
          <a:p>
            <a:pPr algn="ctr" fontAlgn="base">
              <a:spcBef>
                <a:spcPct val="0"/>
              </a:spcBef>
              <a:spcAft>
                <a:spcPct val="0"/>
              </a:spcAft>
            </a:pPr>
            <a:r>
              <a:rPr lang="en-US" dirty="0">
                <a:solidFill>
                  <a:prstClr val="black"/>
                </a:solidFill>
                <a:latin typeface="Arial" charset="0"/>
                <a:ea typeface="MS PGothic" pitchFamily="34" charset="-128"/>
              </a:rPr>
              <a:t>Horn of Africa</a:t>
            </a:r>
          </a:p>
        </p:txBody>
      </p:sp>
      <p:sp>
        <p:nvSpPr>
          <p:cNvPr id="14" name="TextBox 13"/>
          <p:cNvSpPr txBox="1"/>
          <p:nvPr/>
        </p:nvSpPr>
        <p:spPr>
          <a:xfrm>
            <a:off x="6062548" y="4738355"/>
            <a:ext cx="1739265" cy="369332"/>
          </a:xfrm>
          <a:prstGeom prst="rect">
            <a:avLst/>
          </a:prstGeom>
          <a:solidFill>
            <a:srgbClr val="FFC000"/>
          </a:solidFill>
        </p:spPr>
        <p:txBody>
          <a:bodyPr wrap="square" rtlCol="0">
            <a:spAutoFit/>
          </a:bodyPr>
          <a:lstStyle/>
          <a:p>
            <a:pPr algn="ctr" fontAlgn="base">
              <a:spcBef>
                <a:spcPct val="0"/>
              </a:spcBef>
              <a:spcAft>
                <a:spcPct val="0"/>
              </a:spcAft>
            </a:pPr>
            <a:r>
              <a:rPr lang="en-US" dirty="0">
                <a:solidFill>
                  <a:prstClr val="black"/>
                </a:solidFill>
                <a:latin typeface="Arial" charset="0"/>
                <a:ea typeface="MS PGothic" pitchFamily="34" charset="-128"/>
              </a:rPr>
              <a:t>Gulf  of Guinea</a:t>
            </a:r>
          </a:p>
        </p:txBody>
      </p:sp>
      <p:sp>
        <p:nvSpPr>
          <p:cNvPr id="4" name="Rectangle 3"/>
          <p:cNvSpPr/>
          <p:nvPr/>
        </p:nvSpPr>
        <p:spPr>
          <a:xfrm>
            <a:off x="7299650" y="4199225"/>
            <a:ext cx="1971822" cy="369332"/>
          </a:xfrm>
          <a:prstGeom prst="rect">
            <a:avLst/>
          </a:prstGeom>
        </p:spPr>
        <p:txBody>
          <a:bodyPr wrap="none">
            <a:spAutoFit/>
          </a:bodyPr>
          <a:lstStyle/>
          <a:p>
            <a:r>
              <a:rPr lang="en-US" dirty="0"/>
              <a:t>(2020 as of 27 Feb)</a:t>
            </a:r>
          </a:p>
        </p:txBody>
      </p:sp>
      <p:sp>
        <p:nvSpPr>
          <p:cNvPr id="15" name="Rectangle 14"/>
          <p:cNvSpPr/>
          <p:nvPr/>
        </p:nvSpPr>
        <p:spPr>
          <a:xfrm>
            <a:off x="7277238" y="6481782"/>
            <a:ext cx="1971822" cy="369332"/>
          </a:xfrm>
          <a:prstGeom prst="rect">
            <a:avLst/>
          </a:prstGeom>
        </p:spPr>
        <p:txBody>
          <a:bodyPr wrap="none">
            <a:spAutoFit/>
          </a:bodyPr>
          <a:lstStyle/>
          <a:p>
            <a:r>
              <a:rPr lang="en-US" dirty="0"/>
              <a:t>(2020 as of 27 Feb)</a:t>
            </a:r>
          </a:p>
        </p:txBody>
      </p:sp>
      <p:pic>
        <p:nvPicPr>
          <p:cNvPr id="12" name="Picture 11">
            <a:extLst>
              <a:ext uri="{FF2B5EF4-FFF2-40B4-BE49-F238E27FC236}">
                <a16:creationId xmlns:a16="http://schemas.microsoft.com/office/drawing/2014/main" id="{9A2C0C2D-16F6-4E61-8D50-4027A9C1A8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319" y="2772970"/>
            <a:ext cx="4169076" cy="3445799"/>
          </a:xfrm>
          <a:prstGeom prst="rect">
            <a:avLst/>
          </a:prstGeom>
        </p:spPr>
      </p:pic>
    </p:spTree>
    <p:extLst>
      <p:ext uri="{BB962C8B-B14F-4D97-AF65-F5344CB8AC3E}">
        <p14:creationId xmlns:p14="http://schemas.microsoft.com/office/powerpoint/2010/main" val="1910464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854679-1126-4C29-9823-63AFDD961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0" t="5637" r="5496" b="4585"/>
          <a:stretch/>
        </p:blipFill>
        <p:spPr>
          <a:xfrm>
            <a:off x="113776" y="72572"/>
            <a:ext cx="8882743" cy="6756400"/>
          </a:xfrm>
          <a:prstGeom prst="rect">
            <a:avLst/>
          </a:prstGeom>
        </p:spPr>
      </p:pic>
      <p:sp>
        <p:nvSpPr>
          <p:cNvPr id="2" name="Oval 1"/>
          <p:cNvSpPr/>
          <p:nvPr/>
        </p:nvSpPr>
        <p:spPr bwMode="auto">
          <a:xfrm>
            <a:off x="4290473" y="1022408"/>
            <a:ext cx="248648" cy="254849"/>
          </a:xfrm>
          <a:prstGeom prst="ellipse">
            <a:avLst/>
          </a:prstGeom>
          <a:noFill/>
          <a:ln w="12700" cap="flat" cmpd="sng" algn="ctr">
            <a:solidFill>
              <a:srgbClr val="F851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4" name="Group 3">
            <a:extLst>
              <a:ext uri="{FF2B5EF4-FFF2-40B4-BE49-F238E27FC236}">
                <a16:creationId xmlns:a16="http://schemas.microsoft.com/office/drawing/2014/main" id="{8DEEED9C-FE1C-E743-9209-EEDF7D0F516F}"/>
              </a:ext>
            </a:extLst>
          </p:cNvPr>
          <p:cNvGrpSpPr/>
          <p:nvPr/>
        </p:nvGrpSpPr>
        <p:grpSpPr>
          <a:xfrm>
            <a:off x="3205134" y="896652"/>
            <a:ext cx="4455525" cy="3889612"/>
            <a:chOff x="3352614" y="896652"/>
            <a:chExt cx="4455525" cy="3889612"/>
          </a:xfrm>
        </p:grpSpPr>
        <p:grpSp>
          <p:nvGrpSpPr>
            <p:cNvPr id="23" name="Group 22"/>
            <p:cNvGrpSpPr/>
            <p:nvPr/>
          </p:nvGrpSpPr>
          <p:grpSpPr>
            <a:xfrm>
              <a:off x="3352614" y="896652"/>
              <a:ext cx="4455525" cy="3846203"/>
              <a:chOff x="3352614" y="896652"/>
              <a:chExt cx="4455525" cy="3846203"/>
            </a:xfrm>
          </p:grpSpPr>
          <p:grpSp>
            <p:nvGrpSpPr>
              <p:cNvPr id="26" name="Group 25"/>
              <p:cNvGrpSpPr/>
              <p:nvPr/>
            </p:nvGrpSpPr>
            <p:grpSpPr>
              <a:xfrm>
                <a:off x="3352614" y="896652"/>
                <a:ext cx="4358826" cy="3846203"/>
                <a:chOff x="3352614" y="896652"/>
                <a:chExt cx="4358826" cy="3846203"/>
              </a:xfrm>
            </p:grpSpPr>
            <p:grpSp>
              <p:nvGrpSpPr>
                <p:cNvPr id="24" name="Group 23"/>
                <p:cNvGrpSpPr/>
                <p:nvPr/>
              </p:nvGrpSpPr>
              <p:grpSpPr>
                <a:xfrm>
                  <a:off x="3352614" y="896652"/>
                  <a:ext cx="4358826" cy="3846203"/>
                  <a:chOff x="3352614" y="896652"/>
                  <a:chExt cx="4358826" cy="3846203"/>
                </a:xfrm>
              </p:grpSpPr>
              <p:sp>
                <p:nvSpPr>
                  <p:cNvPr id="3" name="TextBox 2"/>
                  <p:cNvSpPr txBox="1"/>
                  <p:nvPr/>
                </p:nvSpPr>
                <p:spPr>
                  <a:xfrm>
                    <a:off x="5877455" y="896652"/>
                    <a:ext cx="1833985" cy="1200329"/>
                  </a:xfrm>
                  <a:prstGeom prst="rect">
                    <a:avLst/>
                  </a:prstGeom>
                  <a:solidFill>
                    <a:schemeClr val="accent1"/>
                  </a:solidFill>
                </p:spPr>
                <p:txBody>
                  <a:bodyPr wrap="square" rtlCol="0">
                    <a:spAutoFit/>
                  </a:bodyPr>
                  <a:lstStyle/>
                  <a:p>
                    <a:pPr algn="ctr" fontAlgn="base">
                      <a:spcBef>
                        <a:spcPct val="0"/>
                      </a:spcBef>
                      <a:spcAft>
                        <a:spcPct val="0"/>
                      </a:spcAft>
                    </a:pPr>
                    <a:r>
                      <a:rPr lang="en-US" dirty="0">
                        <a:solidFill>
                          <a:srgbClr val="000000"/>
                        </a:solidFill>
                      </a:rPr>
                      <a:t>2019/20  Status</a:t>
                    </a:r>
                  </a:p>
                  <a:p>
                    <a:pPr algn="ctr" fontAlgn="base">
                      <a:spcBef>
                        <a:spcPct val="0"/>
                      </a:spcBef>
                      <a:spcAft>
                        <a:spcPct val="0"/>
                      </a:spcAft>
                    </a:pPr>
                    <a:r>
                      <a:rPr lang="en-US" b="1" dirty="0">
                        <a:solidFill>
                          <a:srgbClr val="D60093"/>
                        </a:solidFill>
                        <a:sym typeface="Wingdings"/>
                      </a:rPr>
                      <a:t>OTN  </a:t>
                    </a:r>
                    <a:r>
                      <a:rPr lang="en-US" b="1" dirty="0">
                        <a:solidFill>
                          <a:srgbClr val="003366"/>
                        </a:solidFill>
                        <a:sym typeface="Wingdings"/>
                      </a:rPr>
                      <a:t></a:t>
                    </a:r>
                    <a:r>
                      <a:rPr lang="en-US" b="1" dirty="0" err="1">
                        <a:solidFill>
                          <a:srgbClr val="003366"/>
                        </a:solidFill>
                        <a:sym typeface="Wingdings"/>
                      </a:rPr>
                      <a:t>ChiPod</a:t>
                    </a:r>
                    <a:endParaRPr lang="en-US" b="1" dirty="0">
                      <a:solidFill>
                        <a:srgbClr val="003366"/>
                      </a:solidFill>
                      <a:sym typeface="Wingdings"/>
                    </a:endParaRPr>
                  </a:p>
                  <a:p>
                    <a:pPr algn="ctr" fontAlgn="base">
                      <a:spcBef>
                        <a:spcPct val="0"/>
                      </a:spcBef>
                      <a:spcAft>
                        <a:spcPct val="0"/>
                      </a:spcAft>
                    </a:pPr>
                    <a:r>
                      <a:rPr lang="en-US" b="1" dirty="0">
                        <a:solidFill>
                          <a:srgbClr val="FF9933"/>
                        </a:solidFill>
                        <a:sym typeface="Wingdings"/>
                      </a:rPr>
                      <a:t>+ CMs</a:t>
                    </a:r>
                  </a:p>
                </p:txBody>
              </p:sp>
              <p:sp>
                <p:nvSpPr>
                  <p:cNvPr id="5" name="Rectangle 4"/>
                  <p:cNvSpPr/>
                  <p:nvPr/>
                </p:nvSpPr>
                <p:spPr>
                  <a:xfrm>
                    <a:off x="4568868" y="98166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6" name="Rectangle 5"/>
                  <p:cNvSpPr/>
                  <p:nvPr/>
                </p:nvSpPr>
                <p:spPr>
                  <a:xfrm>
                    <a:off x="4568868" y="175920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7" name="Rectangle 6"/>
                  <p:cNvSpPr/>
                  <p:nvPr/>
                </p:nvSpPr>
                <p:spPr>
                  <a:xfrm>
                    <a:off x="4661201" y="2355283"/>
                    <a:ext cx="668773" cy="830997"/>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r>
                      <a:rPr lang="en-US" sz="2400" b="1" dirty="0">
                        <a:solidFill>
                          <a:srgbClr val="FF9933"/>
                        </a:solidFill>
                        <a:latin typeface="Times" charset="0"/>
                        <a:sym typeface="Wingdings"/>
                      </a:rPr>
                      <a:t></a:t>
                    </a:r>
                    <a:endParaRPr lang="en-US" sz="2400" dirty="0">
                      <a:solidFill>
                        <a:srgbClr val="FF9933"/>
                      </a:solidFill>
                      <a:latin typeface="Times" charset="0"/>
                    </a:endParaRPr>
                  </a:p>
                  <a:p>
                    <a:pPr fontAlgn="base">
                      <a:spcBef>
                        <a:spcPct val="0"/>
                      </a:spcBef>
                      <a:spcAft>
                        <a:spcPct val="0"/>
                      </a:spcAft>
                    </a:pPr>
                    <a:endParaRPr lang="en-US" sz="2400" dirty="0">
                      <a:solidFill>
                        <a:srgbClr val="000000"/>
                      </a:solidFill>
                      <a:latin typeface="Times" charset="0"/>
                    </a:endParaRPr>
                  </a:p>
                </p:txBody>
              </p:sp>
              <p:sp>
                <p:nvSpPr>
                  <p:cNvPr id="8" name="Rectangle 7"/>
                  <p:cNvSpPr/>
                  <p:nvPr/>
                </p:nvSpPr>
                <p:spPr>
                  <a:xfrm>
                    <a:off x="4636102" y="2706052"/>
                    <a:ext cx="668773"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r>
                      <a:rPr lang="en-US" sz="2400" b="1" dirty="0">
                        <a:solidFill>
                          <a:srgbClr val="003366"/>
                        </a:solidFill>
                        <a:latin typeface="Times" charset="0"/>
                        <a:sym typeface="Wingdings"/>
                      </a:rPr>
                      <a:t></a:t>
                    </a:r>
                    <a:endParaRPr lang="en-US" sz="2400" dirty="0">
                      <a:solidFill>
                        <a:srgbClr val="000000"/>
                      </a:solidFill>
                      <a:latin typeface="Times" charset="0"/>
                    </a:endParaRPr>
                  </a:p>
                </p:txBody>
              </p:sp>
              <p:sp>
                <p:nvSpPr>
                  <p:cNvPr id="9" name="Rectangle 8"/>
                  <p:cNvSpPr/>
                  <p:nvPr/>
                </p:nvSpPr>
                <p:spPr>
                  <a:xfrm>
                    <a:off x="5562600" y="2715576"/>
                    <a:ext cx="668773"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r>
                      <a:rPr lang="en-US" sz="2400" b="1" dirty="0">
                        <a:solidFill>
                          <a:srgbClr val="003366"/>
                        </a:solidFill>
                        <a:latin typeface="Times" charset="0"/>
                        <a:sym typeface="Wingdings"/>
                      </a:rPr>
                      <a:t></a:t>
                    </a:r>
                    <a:endParaRPr lang="en-US" sz="2400" dirty="0">
                      <a:solidFill>
                        <a:srgbClr val="000000"/>
                      </a:solidFill>
                      <a:latin typeface="Times" charset="0"/>
                    </a:endParaRPr>
                  </a:p>
                </p:txBody>
              </p:sp>
              <p:sp>
                <p:nvSpPr>
                  <p:cNvPr id="10" name="Rectangle 9"/>
                  <p:cNvSpPr/>
                  <p:nvPr/>
                </p:nvSpPr>
                <p:spPr>
                  <a:xfrm>
                    <a:off x="6423660" y="2706051"/>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1" name="Rectangle 10"/>
                  <p:cNvSpPr/>
                  <p:nvPr/>
                </p:nvSpPr>
                <p:spPr>
                  <a:xfrm>
                    <a:off x="5683626" y="3174502"/>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2" name="Rectangle 11"/>
                  <p:cNvSpPr/>
                  <p:nvPr/>
                </p:nvSpPr>
                <p:spPr>
                  <a:xfrm>
                    <a:off x="5683626" y="349567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3" name="Rectangle 12"/>
                  <p:cNvSpPr/>
                  <p:nvPr/>
                </p:nvSpPr>
                <p:spPr>
                  <a:xfrm>
                    <a:off x="7162800" y="3180067"/>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5" name="Rectangle 14"/>
                  <p:cNvSpPr/>
                  <p:nvPr/>
                </p:nvSpPr>
                <p:spPr>
                  <a:xfrm>
                    <a:off x="3675984" y="4281190"/>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6" name="Rectangle 15"/>
                  <p:cNvSpPr/>
                  <p:nvPr/>
                </p:nvSpPr>
                <p:spPr>
                  <a:xfrm>
                    <a:off x="3828384" y="381952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7" name="Rectangle 16"/>
                  <p:cNvSpPr/>
                  <p:nvPr/>
                </p:nvSpPr>
                <p:spPr>
                  <a:xfrm>
                    <a:off x="3985833" y="3348335"/>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8" name="Rectangle 17"/>
                  <p:cNvSpPr/>
                  <p:nvPr/>
                </p:nvSpPr>
                <p:spPr>
                  <a:xfrm>
                    <a:off x="3559113" y="2718402"/>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19" name="Rectangle 18"/>
                  <p:cNvSpPr/>
                  <p:nvPr/>
                </p:nvSpPr>
                <p:spPr>
                  <a:xfrm>
                    <a:off x="3352614" y="235397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20" name="Rectangle 19"/>
                  <p:cNvSpPr/>
                  <p:nvPr/>
                </p:nvSpPr>
                <p:spPr>
                  <a:xfrm>
                    <a:off x="3369852" y="1990038"/>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21" name="Rectangle 20"/>
                  <p:cNvSpPr/>
                  <p:nvPr/>
                </p:nvSpPr>
                <p:spPr>
                  <a:xfrm>
                    <a:off x="3369852" y="174744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sp>
                <p:nvSpPr>
                  <p:cNvPr id="22" name="Rectangle 21"/>
                  <p:cNvSpPr/>
                  <p:nvPr/>
                </p:nvSpPr>
                <p:spPr>
                  <a:xfrm>
                    <a:off x="3369852" y="1443334"/>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grpSp>
            <p:sp>
              <p:nvSpPr>
                <p:cNvPr id="25" name="Rectangle 24"/>
                <p:cNvSpPr/>
                <p:nvPr/>
              </p:nvSpPr>
              <p:spPr>
                <a:xfrm>
                  <a:off x="3369852" y="1015151"/>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grpSp>
          <p:sp>
            <p:nvSpPr>
              <p:cNvPr id="30" name="Rectangle 29"/>
              <p:cNvSpPr/>
              <p:nvPr/>
            </p:nvSpPr>
            <p:spPr>
              <a:xfrm>
                <a:off x="7381419" y="3181759"/>
                <a:ext cx="426720" cy="461665"/>
              </a:xfrm>
              <a:prstGeom prst="rect">
                <a:avLst/>
              </a:prstGeom>
            </p:spPr>
            <p:txBody>
              <a:bodyPr wrap="none">
                <a:spAutoFit/>
              </a:bodyPr>
              <a:lstStyle/>
              <a:p>
                <a:pPr fontAlgn="base">
                  <a:spcBef>
                    <a:spcPct val="0"/>
                  </a:spcBef>
                  <a:spcAft>
                    <a:spcPct val="0"/>
                  </a:spcAft>
                </a:pPr>
                <a:r>
                  <a:rPr lang="en-US" sz="2400" b="1" dirty="0">
                    <a:solidFill>
                      <a:srgbClr val="FF9933"/>
                    </a:solidFill>
                    <a:latin typeface="Times" charset="0"/>
                    <a:sym typeface="Wingdings"/>
                  </a:rPr>
                  <a:t></a:t>
                </a:r>
                <a:endParaRPr lang="en-US" sz="2400" dirty="0">
                  <a:solidFill>
                    <a:srgbClr val="FF9933"/>
                  </a:solidFill>
                  <a:latin typeface="Times" charset="0"/>
                </a:endParaRPr>
              </a:p>
            </p:txBody>
          </p:sp>
        </p:grpSp>
        <p:sp>
          <p:nvSpPr>
            <p:cNvPr id="35" name="Rectangle 34">
              <a:extLst>
                <a:ext uri="{FF2B5EF4-FFF2-40B4-BE49-F238E27FC236}">
                  <a16:creationId xmlns:a16="http://schemas.microsoft.com/office/drawing/2014/main" id="{ABCB43B2-9A1B-4515-BAE5-1A8963B811B1}"/>
                </a:ext>
              </a:extLst>
            </p:cNvPr>
            <p:cNvSpPr/>
            <p:nvPr/>
          </p:nvSpPr>
          <p:spPr>
            <a:xfrm>
              <a:off x="5683626" y="4324599"/>
              <a:ext cx="426720" cy="461665"/>
            </a:xfrm>
            <a:prstGeom prst="rect">
              <a:avLst/>
            </a:prstGeom>
          </p:spPr>
          <p:txBody>
            <a:bodyPr wrap="none">
              <a:spAutoFit/>
            </a:bodyPr>
            <a:lstStyle/>
            <a:p>
              <a:pPr fontAlgn="base">
                <a:spcBef>
                  <a:spcPct val="0"/>
                </a:spcBef>
                <a:spcAft>
                  <a:spcPct val="0"/>
                </a:spcAft>
              </a:pPr>
              <a:r>
                <a:rPr lang="en-US" sz="2400" b="1" dirty="0">
                  <a:solidFill>
                    <a:srgbClr val="D60093"/>
                  </a:solidFill>
                  <a:latin typeface="Times" charset="0"/>
                  <a:sym typeface="Wingdings"/>
                </a:rPr>
                <a:t></a:t>
              </a:r>
              <a:endParaRPr lang="en-US" sz="2400" dirty="0">
                <a:solidFill>
                  <a:srgbClr val="000000"/>
                </a:solidFill>
                <a:latin typeface="Times" charset="0"/>
              </a:endParaRPr>
            </a:p>
          </p:txBody>
        </p:sp>
      </p:grpSp>
    </p:spTree>
    <p:extLst>
      <p:ext uri="{BB962C8B-B14F-4D97-AF65-F5344CB8AC3E}">
        <p14:creationId xmlns:p14="http://schemas.microsoft.com/office/powerpoint/2010/main" val="128209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A9EA0-7752-5441-8D47-9F0210113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56" y="79784"/>
            <a:ext cx="8699814" cy="6722583"/>
          </a:xfrm>
          <a:prstGeom prst="rect">
            <a:avLst/>
          </a:prstGeom>
        </p:spPr>
      </p:pic>
      <p:sp>
        <p:nvSpPr>
          <p:cNvPr id="7" name="Oval 6">
            <a:extLst>
              <a:ext uri="{FF2B5EF4-FFF2-40B4-BE49-F238E27FC236}">
                <a16:creationId xmlns:a16="http://schemas.microsoft.com/office/drawing/2014/main" id="{78A6C6C7-AB62-F349-B9DD-0DE0A9DA8ED2}"/>
              </a:ext>
            </a:extLst>
          </p:cNvPr>
          <p:cNvSpPr/>
          <p:nvPr/>
        </p:nvSpPr>
        <p:spPr bwMode="auto">
          <a:xfrm>
            <a:off x="2109021" y="3067673"/>
            <a:ext cx="221226" cy="22122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4113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93AE70D-CD23-994A-8BC7-ADF3D163E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56" y="65033"/>
            <a:ext cx="8699814" cy="6722583"/>
          </a:xfrm>
          <a:prstGeom prst="rect">
            <a:avLst/>
          </a:prstGeom>
        </p:spPr>
      </p:pic>
      <p:sp>
        <p:nvSpPr>
          <p:cNvPr id="32" name="Oval 31">
            <a:extLst>
              <a:ext uri="{FF2B5EF4-FFF2-40B4-BE49-F238E27FC236}">
                <a16:creationId xmlns:a16="http://schemas.microsoft.com/office/drawing/2014/main" id="{A926DD90-8C63-3648-B3D8-07C319146CD4}"/>
              </a:ext>
            </a:extLst>
          </p:cNvPr>
          <p:cNvSpPr/>
          <p:nvPr/>
        </p:nvSpPr>
        <p:spPr bwMode="auto">
          <a:xfrm>
            <a:off x="2109021" y="3052922"/>
            <a:ext cx="221226" cy="22122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458" name="Rectangle 2"/>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13" name="TextBox 12">
            <a:extLst>
              <a:ext uri="{FF2B5EF4-FFF2-40B4-BE49-F238E27FC236}">
                <a16:creationId xmlns:a16="http://schemas.microsoft.com/office/drawing/2014/main" id="{74DC0D80-20D9-4910-8F28-169D7C5AC740}"/>
              </a:ext>
            </a:extLst>
          </p:cNvPr>
          <p:cNvSpPr txBox="1"/>
          <p:nvPr/>
        </p:nvSpPr>
        <p:spPr>
          <a:xfrm>
            <a:off x="-6145" y="2526337"/>
            <a:ext cx="1409701" cy="830997"/>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Replacement not yet rescheduled</a:t>
            </a:r>
          </a:p>
        </p:txBody>
      </p:sp>
      <p:cxnSp>
        <p:nvCxnSpPr>
          <p:cNvPr id="14" name="Straight Arrow Connector 13">
            <a:extLst>
              <a:ext uri="{FF2B5EF4-FFF2-40B4-BE49-F238E27FC236}">
                <a16:creationId xmlns:a16="http://schemas.microsoft.com/office/drawing/2014/main" id="{29A2E897-E4CA-42EC-BD98-4FDB61DDD629}"/>
              </a:ext>
            </a:extLst>
          </p:cNvPr>
          <p:cNvCxnSpPr>
            <a:cxnSpLocks/>
          </p:cNvCxnSpPr>
          <p:nvPr/>
        </p:nvCxnSpPr>
        <p:spPr bwMode="auto">
          <a:xfrm flipV="1">
            <a:off x="1329816" y="2873494"/>
            <a:ext cx="457200" cy="6834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5" name="Oval 14">
            <a:extLst>
              <a:ext uri="{FF2B5EF4-FFF2-40B4-BE49-F238E27FC236}">
                <a16:creationId xmlns:a16="http://schemas.microsoft.com/office/drawing/2014/main" id="{B79A0EE6-1DB3-4586-AD1C-15AE0EF925AF}"/>
              </a:ext>
            </a:extLst>
          </p:cNvPr>
          <p:cNvSpPr/>
          <p:nvPr/>
        </p:nvSpPr>
        <p:spPr bwMode="auto">
          <a:xfrm rot="1267665">
            <a:off x="2249728" y="3607763"/>
            <a:ext cx="846199" cy="900237"/>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TextBox 15">
            <a:extLst>
              <a:ext uri="{FF2B5EF4-FFF2-40B4-BE49-F238E27FC236}">
                <a16:creationId xmlns:a16="http://schemas.microsoft.com/office/drawing/2014/main" id="{49A8DEBF-6F45-417F-BF4D-1FC58824661E}"/>
              </a:ext>
            </a:extLst>
          </p:cNvPr>
          <p:cNvSpPr txBox="1"/>
          <p:nvPr/>
        </p:nvSpPr>
        <p:spPr>
          <a:xfrm>
            <a:off x="69849" y="4649253"/>
            <a:ext cx="1409701" cy="830997"/>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Replacement not yet rescheduled</a:t>
            </a:r>
          </a:p>
        </p:txBody>
      </p:sp>
      <p:cxnSp>
        <p:nvCxnSpPr>
          <p:cNvPr id="17" name="Straight Arrow Connector 16">
            <a:extLst>
              <a:ext uri="{FF2B5EF4-FFF2-40B4-BE49-F238E27FC236}">
                <a16:creationId xmlns:a16="http://schemas.microsoft.com/office/drawing/2014/main" id="{55CE9AB8-69B3-464B-9CE5-BC00C5AD6B6F}"/>
              </a:ext>
            </a:extLst>
          </p:cNvPr>
          <p:cNvCxnSpPr>
            <a:cxnSpLocks/>
            <a:endCxn id="15" idx="3"/>
          </p:cNvCxnSpPr>
          <p:nvPr/>
        </p:nvCxnSpPr>
        <p:spPr bwMode="auto">
          <a:xfrm flipV="1">
            <a:off x="1464802" y="4246930"/>
            <a:ext cx="814236" cy="72933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8" name="Straight Arrow Connector 17">
            <a:extLst>
              <a:ext uri="{FF2B5EF4-FFF2-40B4-BE49-F238E27FC236}">
                <a16:creationId xmlns:a16="http://schemas.microsoft.com/office/drawing/2014/main" id="{6FF6933E-EF7B-455F-95F1-56721C3D28D6}"/>
              </a:ext>
            </a:extLst>
          </p:cNvPr>
          <p:cNvCxnSpPr>
            <a:stCxn id="20" idx="1"/>
            <a:endCxn id="19" idx="1"/>
          </p:cNvCxnSpPr>
          <p:nvPr/>
        </p:nvCxnSpPr>
        <p:spPr bwMode="auto">
          <a:xfrm flipH="1">
            <a:off x="3947652" y="1781629"/>
            <a:ext cx="450850" cy="335763"/>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9" name="Pie 16">
            <a:extLst>
              <a:ext uri="{FF2B5EF4-FFF2-40B4-BE49-F238E27FC236}">
                <a16:creationId xmlns:a16="http://schemas.microsoft.com/office/drawing/2014/main" id="{0CF15881-0FB8-42B8-837F-64BAA763F500}"/>
              </a:ext>
            </a:extLst>
          </p:cNvPr>
          <p:cNvSpPr/>
          <p:nvPr/>
        </p:nvSpPr>
        <p:spPr bwMode="auto">
          <a:xfrm rot="5400000" flipV="1">
            <a:off x="1866666" y="974391"/>
            <a:ext cx="1875971" cy="2286001"/>
          </a:xfrm>
          <a:prstGeom prst="pie">
            <a:avLst>
              <a:gd name="adj1" fmla="val 1233812"/>
              <a:gd name="adj2" fmla="val 14441851"/>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TextBox 19">
            <a:extLst>
              <a:ext uri="{FF2B5EF4-FFF2-40B4-BE49-F238E27FC236}">
                <a16:creationId xmlns:a16="http://schemas.microsoft.com/office/drawing/2014/main" id="{3C703A84-3712-4201-B4B2-843C3449BE84}"/>
              </a:ext>
            </a:extLst>
          </p:cNvPr>
          <p:cNvSpPr txBox="1"/>
          <p:nvPr/>
        </p:nvSpPr>
        <p:spPr>
          <a:xfrm>
            <a:off x="4398502" y="1243020"/>
            <a:ext cx="1524000" cy="1077218"/>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Replacement planned for May/Jun 2020:</a:t>
            </a:r>
          </a:p>
          <a:p>
            <a:pPr algn="ctr" fontAlgn="base">
              <a:spcBef>
                <a:spcPct val="0"/>
              </a:spcBef>
              <a:spcAft>
                <a:spcPct val="0"/>
              </a:spcAft>
            </a:pPr>
            <a:r>
              <a:rPr lang="en-US" sz="1600" dirty="0">
                <a:solidFill>
                  <a:srgbClr val="FF0000"/>
                </a:solidFill>
              </a:rPr>
              <a:t>Postponed</a:t>
            </a:r>
          </a:p>
        </p:txBody>
      </p:sp>
      <p:sp>
        <p:nvSpPr>
          <p:cNvPr id="24" name="Oval 23">
            <a:extLst>
              <a:ext uri="{FF2B5EF4-FFF2-40B4-BE49-F238E27FC236}">
                <a16:creationId xmlns:a16="http://schemas.microsoft.com/office/drawing/2014/main" id="{D616ADCA-73F9-4B33-A049-043BBB21A588}"/>
              </a:ext>
            </a:extLst>
          </p:cNvPr>
          <p:cNvSpPr/>
          <p:nvPr/>
        </p:nvSpPr>
        <p:spPr bwMode="auto">
          <a:xfrm rot="20612208">
            <a:off x="1630444" y="1720167"/>
            <a:ext cx="1018683" cy="1609754"/>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a:extLst>
              <a:ext uri="{FF2B5EF4-FFF2-40B4-BE49-F238E27FC236}">
                <a16:creationId xmlns:a16="http://schemas.microsoft.com/office/drawing/2014/main" id="{84894556-9542-43ED-B0C5-E11474B07366}"/>
              </a:ext>
            </a:extLst>
          </p:cNvPr>
          <p:cNvSpPr/>
          <p:nvPr/>
        </p:nvSpPr>
        <p:spPr bwMode="auto">
          <a:xfrm>
            <a:off x="2118310" y="4517189"/>
            <a:ext cx="674396" cy="529953"/>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TextBox 25">
            <a:extLst>
              <a:ext uri="{FF2B5EF4-FFF2-40B4-BE49-F238E27FC236}">
                <a16:creationId xmlns:a16="http://schemas.microsoft.com/office/drawing/2014/main" id="{22A2B088-6ABA-449C-A875-D7B20857244B}"/>
              </a:ext>
            </a:extLst>
          </p:cNvPr>
          <p:cNvSpPr txBox="1"/>
          <p:nvPr/>
        </p:nvSpPr>
        <p:spPr>
          <a:xfrm>
            <a:off x="33321" y="5656884"/>
            <a:ext cx="2577058" cy="584775"/>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Serviced on 26 Oct 2019</a:t>
            </a:r>
          </a:p>
          <a:p>
            <a:pPr algn="ctr" fontAlgn="base">
              <a:spcBef>
                <a:spcPct val="0"/>
              </a:spcBef>
              <a:spcAft>
                <a:spcPct val="0"/>
              </a:spcAft>
            </a:pPr>
            <a:r>
              <a:rPr lang="en-US" sz="1600" dirty="0">
                <a:solidFill>
                  <a:srgbClr val="FF0000"/>
                </a:solidFill>
              </a:rPr>
              <a:t>Cruise diverted for oil spill</a:t>
            </a:r>
          </a:p>
        </p:txBody>
      </p:sp>
      <p:cxnSp>
        <p:nvCxnSpPr>
          <p:cNvPr id="27" name="Straight Arrow Connector 26">
            <a:extLst>
              <a:ext uri="{FF2B5EF4-FFF2-40B4-BE49-F238E27FC236}">
                <a16:creationId xmlns:a16="http://schemas.microsoft.com/office/drawing/2014/main" id="{301D67C5-BBB8-40A0-9301-EA6D3BF83C7B}"/>
              </a:ext>
            </a:extLst>
          </p:cNvPr>
          <p:cNvCxnSpPr>
            <a:cxnSpLocks/>
            <a:stCxn id="26" idx="0"/>
            <a:endCxn id="25" idx="3"/>
          </p:cNvCxnSpPr>
          <p:nvPr/>
        </p:nvCxnSpPr>
        <p:spPr bwMode="auto">
          <a:xfrm flipV="1">
            <a:off x="1321850" y="4969532"/>
            <a:ext cx="895223" cy="68735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38" name="Oval 37">
            <a:extLst>
              <a:ext uri="{FF2B5EF4-FFF2-40B4-BE49-F238E27FC236}">
                <a16:creationId xmlns:a16="http://schemas.microsoft.com/office/drawing/2014/main" id="{6C6FA408-E44F-4A28-8391-F7054C6559D0}"/>
              </a:ext>
            </a:extLst>
          </p:cNvPr>
          <p:cNvSpPr/>
          <p:nvPr/>
        </p:nvSpPr>
        <p:spPr bwMode="auto">
          <a:xfrm rot="171618">
            <a:off x="3920786" y="4538052"/>
            <a:ext cx="674396" cy="529953"/>
          </a:xfrm>
          <a:prstGeom prst="ellipse">
            <a:avLst/>
          </a:prstGeom>
          <a:solidFill>
            <a:schemeClr val="accent1">
              <a:alpha val="0"/>
            </a:schemeClr>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TextBox 38">
            <a:extLst>
              <a:ext uri="{FF2B5EF4-FFF2-40B4-BE49-F238E27FC236}">
                <a16:creationId xmlns:a16="http://schemas.microsoft.com/office/drawing/2014/main" id="{497E2AD8-4631-41C7-B546-BED67080E2E7}"/>
              </a:ext>
            </a:extLst>
          </p:cNvPr>
          <p:cNvSpPr txBox="1"/>
          <p:nvPr/>
        </p:nvSpPr>
        <p:spPr>
          <a:xfrm>
            <a:off x="2721966" y="5624750"/>
            <a:ext cx="3200536" cy="830997"/>
          </a:xfrm>
          <a:prstGeom prst="rect">
            <a:avLst/>
          </a:prstGeom>
          <a:solidFill>
            <a:schemeClr val="accent1"/>
          </a:solidFill>
        </p:spPr>
        <p:txBody>
          <a:bodyPr wrap="square" rtlCol="0">
            <a:spAutoFit/>
          </a:bodyPr>
          <a:lstStyle/>
          <a:p>
            <a:pPr algn="ctr" fontAlgn="base">
              <a:spcBef>
                <a:spcPct val="0"/>
              </a:spcBef>
              <a:spcAft>
                <a:spcPct val="0"/>
              </a:spcAft>
            </a:pPr>
            <a:r>
              <a:rPr lang="en-US" sz="1600" dirty="0">
                <a:solidFill>
                  <a:srgbClr val="FF0000"/>
                </a:solidFill>
              </a:rPr>
              <a:t>New Pilot Mooring Site</a:t>
            </a:r>
          </a:p>
          <a:p>
            <a:pPr algn="ctr" fontAlgn="base">
              <a:spcBef>
                <a:spcPct val="0"/>
              </a:spcBef>
              <a:spcAft>
                <a:spcPct val="0"/>
              </a:spcAft>
            </a:pPr>
            <a:r>
              <a:rPr lang="en-US" sz="1600" dirty="0">
                <a:solidFill>
                  <a:srgbClr val="FF0000"/>
                </a:solidFill>
              </a:rPr>
              <a:t>Deployed: 5 Mar 2020</a:t>
            </a:r>
          </a:p>
          <a:p>
            <a:pPr algn="ctr" fontAlgn="base">
              <a:spcBef>
                <a:spcPct val="0"/>
              </a:spcBef>
              <a:spcAft>
                <a:spcPct val="0"/>
              </a:spcAft>
            </a:pPr>
            <a:r>
              <a:rPr lang="en-US" sz="1600" dirty="0">
                <a:solidFill>
                  <a:srgbClr val="FF0000"/>
                </a:solidFill>
              </a:rPr>
              <a:t>Subsurface stopped 22 Mar 2020</a:t>
            </a:r>
          </a:p>
        </p:txBody>
      </p:sp>
      <p:cxnSp>
        <p:nvCxnSpPr>
          <p:cNvPr id="40" name="Straight Arrow Connector 39">
            <a:extLst>
              <a:ext uri="{FF2B5EF4-FFF2-40B4-BE49-F238E27FC236}">
                <a16:creationId xmlns:a16="http://schemas.microsoft.com/office/drawing/2014/main" id="{F61A00EA-4BD3-49C9-9EBE-7230E3B451C8}"/>
              </a:ext>
            </a:extLst>
          </p:cNvPr>
          <p:cNvCxnSpPr>
            <a:cxnSpLocks/>
            <a:stCxn id="39" idx="0"/>
            <a:endCxn id="38" idx="4"/>
          </p:cNvCxnSpPr>
          <p:nvPr/>
        </p:nvCxnSpPr>
        <p:spPr bwMode="auto">
          <a:xfrm flipH="1" flipV="1">
            <a:off x="4244761" y="5067675"/>
            <a:ext cx="77473" cy="55707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72090608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F763F2-5896-4147-9500-ED9B8AC583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02" t="5591" r="7126" b="6805"/>
          <a:stretch/>
        </p:blipFill>
        <p:spPr>
          <a:xfrm>
            <a:off x="516194" y="383458"/>
            <a:ext cx="7860890" cy="6007808"/>
          </a:xfrm>
          <a:prstGeom prst="rect">
            <a:avLst/>
          </a:prstGeom>
        </p:spPr>
      </p:pic>
      <p:sp>
        <p:nvSpPr>
          <p:cNvPr id="34" name="Rectangle 2">
            <a:extLst>
              <a:ext uri="{FF2B5EF4-FFF2-40B4-BE49-F238E27FC236}">
                <a16:creationId xmlns:a16="http://schemas.microsoft.com/office/drawing/2014/main" id="{17ADB190-7BBC-4C25-8C7F-1E7B7E493701}"/>
              </a:ext>
            </a:extLst>
          </p:cNvPr>
          <p:cNvSpPr>
            <a:spLocks noChangeArrowheads="1"/>
          </p:cNvSpPr>
          <p:nvPr/>
        </p:nvSpPr>
        <p:spPr bwMode="auto">
          <a:xfrm>
            <a:off x="1047750"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
        <p:nvSpPr>
          <p:cNvPr id="35" name="Rectangle 2">
            <a:extLst>
              <a:ext uri="{FF2B5EF4-FFF2-40B4-BE49-F238E27FC236}">
                <a16:creationId xmlns:a16="http://schemas.microsoft.com/office/drawing/2014/main" id="{5202C0F9-03D7-408F-BBA6-0CB62F5B6D8B}"/>
              </a:ext>
            </a:extLst>
          </p:cNvPr>
          <p:cNvSpPr>
            <a:spLocks noChangeArrowheads="1"/>
          </p:cNvSpPr>
          <p:nvPr/>
        </p:nvSpPr>
        <p:spPr bwMode="auto">
          <a:xfrm>
            <a:off x="1047750"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grpSp>
        <p:nvGrpSpPr>
          <p:cNvPr id="36" name="Group 35">
            <a:extLst>
              <a:ext uri="{FF2B5EF4-FFF2-40B4-BE49-F238E27FC236}">
                <a16:creationId xmlns:a16="http://schemas.microsoft.com/office/drawing/2014/main" id="{21714495-4353-411B-94CA-BBE916BD2F6B}"/>
              </a:ext>
            </a:extLst>
          </p:cNvPr>
          <p:cNvGrpSpPr/>
          <p:nvPr/>
        </p:nvGrpSpPr>
        <p:grpSpPr>
          <a:xfrm>
            <a:off x="5833754" y="3867150"/>
            <a:ext cx="3132296" cy="2524116"/>
            <a:chOff x="5833754" y="3867150"/>
            <a:chExt cx="3132296" cy="2524116"/>
          </a:xfrm>
        </p:grpSpPr>
        <p:sp>
          <p:nvSpPr>
            <p:cNvPr id="37" name="TextBox 36">
              <a:extLst>
                <a:ext uri="{FF2B5EF4-FFF2-40B4-BE49-F238E27FC236}">
                  <a16:creationId xmlns:a16="http://schemas.microsoft.com/office/drawing/2014/main" id="{00EFA97A-0844-4964-9EF5-41A210FACF63}"/>
                </a:ext>
              </a:extLst>
            </p:cNvPr>
            <p:cNvSpPr txBox="1"/>
            <p:nvPr/>
          </p:nvSpPr>
          <p:spPr>
            <a:xfrm>
              <a:off x="5833754" y="4636940"/>
              <a:ext cx="3132296" cy="1754326"/>
            </a:xfrm>
            <a:prstGeom prst="rect">
              <a:avLst/>
            </a:prstGeom>
            <a:solidFill>
              <a:srgbClr val="FFC000"/>
            </a:solidFill>
          </p:spPr>
          <p:txBody>
            <a:bodyPr wrap="square" rtlCol="0">
              <a:spAutoFit/>
            </a:bodyPr>
            <a:lstStyle/>
            <a:p>
              <a:pPr algn="ctr" fontAlgn="base">
                <a:spcBef>
                  <a:spcPct val="0"/>
                </a:spcBef>
                <a:spcAft>
                  <a:spcPct val="0"/>
                </a:spcAft>
              </a:pPr>
              <a:r>
                <a:rPr lang="en-US" dirty="0">
                  <a:solidFill>
                    <a:srgbClr val="FF0000"/>
                  </a:solidFill>
                </a:rPr>
                <a:t>Good data return March-July, but went adrift on 8 Aug 2019 (2</a:t>
              </a:r>
              <a:r>
                <a:rPr lang="en-US" baseline="30000" dirty="0">
                  <a:solidFill>
                    <a:srgbClr val="FF0000"/>
                  </a:solidFill>
                </a:rPr>
                <a:t>nd</a:t>
              </a:r>
              <a:r>
                <a:rPr lang="en-US" dirty="0">
                  <a:solidFill>
                    <a:srgbClr val="FF0000"/>
                  </a:solidFill>
                </a:rPr>
                <a:t> year in a row). Lost all subsurface instruments. Recovered in São Tomé on 16 Dec 2019</a:t>
              </a:r>
            </a:p>
          </p:txBody>
        </p:sp>
        <p:cxnSp>
          <p:nvCxnSpPr>
            <p:cNvPr id="41" name="Straight Arrow Connector 40">
              <a:extLst>
                <a:ext uri="{FF2B5EF4-FFF2-40B4-BE49-F238E27FC236}">
                  <a16:creationId xmlns:a16="http://schemas.microsoft.com/office/drawing/2014/main" id="{C203D4DB-7A74-468C-B461-AAB7FB3D0ABE}"/>
                </a:ext>
              </a:extLst>
            </p:cNvPr>
            <p:cNvCxnSpPr>
              <a:stCxn id="37" idx="0"/>
            </p:cNvCxnSpPr>
            <p:nvPr/>
          </p:nvCxnSpPr>
          <p:spPr bwMode="auto">
            <a:xfrm flipH="1" flipV="1">
              <a:off x="6254750" y="3867150"/>
              <a:ext cx="1145152" cy="769790"/>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grpSp>
      <p:grpSp>
        <p:nvGrpSpPr>
          <p:cNvPr id="42" name="Group 41">
            <a:extLst>
              <a:ext uri="{FF2B5EF4-FFF2-40B4-BE49-F238E27FC236}">
                <a16:creationId xmlns:a16="http://schemas.microsoft.com/office/drawing/2014/main" id="{3F3D1873-E967-4408-A3A2-CECB5EC4A08E}"/>
              </a:ext>
            </a:extLst>
          </p:cNvPr>
          <p:cNvGrpSpPr/>
          <p:nvPr/>
        </p:nvGrpSpPr>
        <p:grpSpPr>
          <a:xfrm>
            <a:off x="113646" y="1632953"/>
            <a:ext cx="2810529" cy="1164841"/>
            <a:chOff x="836605" y="4357361"/>
            <a:chExt cx="2810529" cy="1164841"/>
          </a:xfrm>
        </p:grpSpPr>
        <p:sp>
          <p:nvSpPr>
            <p:cNvPr id="45" name="TextBox 44">
              <a:extLst>
                <a:ext uri="{FF2B5EF4-FFF2-40B4-BE49-F238E27FC236}">
                  <a16:creationId xmlns:a16="http://schemas.microsoft.com/office/drawing/2014/main" id="{B4EAF989-99B3-415B-83F4-846FFE8F31C8}"/>
                </a:ext>
              </a:extLst>
            </p:cNvPr>
            <p:cNvSpPr txBox="1"/>
            <p:nvPr/>
          </p:nvSpPr>
          <p:spPr>
            <a:xfrm>
              <a:off x="836605" y="4357361"/>
              <a:ext cx="2204000" cy="830997"/>
            </a:xfrm>
            <a:prstGeom prst="rect">
              <a:avLst/>
            </a:prstGeom>
            <a:solidFill>
              <a:srgbClr val="FFC000"/>
            </a:solidFill>
          </p:spPr>
          <p:txBody>
            <a:bodyPr wrap="square" rtlCol="0">
              <a:spAutoFit/>
            </a:bodyPr>
            <a:lstStyle/>
            <a:p>
              <a:pPr algn="ctr" fontAlgn="base">
                <a:spcBef>
                  <a:spcPct val="0"/>
                </a:spcBef>
                <a:spcAft>
                  <a:spcPct val="0"/>
                </a:spcAft>
              </a:pPr>
              <a:r>
                <a:rPr lang="en-US" sz="1600" dirty="0">
                  <a:solidFill>
                    <a:srgbClr val="FF0000"/>
                  </a:solidFill>
                </a:rPr>
                <a:t>All sensors stopped transmitting after 83 days.</a:t>
              </a:r>
            </a:p>
          </p:txBody>
        </p:sp>
        <p:cxnSp>
          <p:nvCxnSpPr>
            <p:cNvPr id="46" name="Straight Arrow Connector 45">
              <a:extLst>
                <a:ext uri="{FF2B5EF4-FFF2-40B4-BE49-F238E27FC236}">
                  <a16:creationId xmlns:a16="http://schemas.microsoft.com/office/drawing/2014/main" id="{6C458A7E-1C83-4AEB-9F06-D2E82A849E0C}"/>
                </a:ext>
              </a:extLst>
            </p:cNvPr>
            <p:cNvCxnSpPr/>
            <p:nvPr/>
          </p:nvCxnSpPr>
          <p:spPr bwMode="auto">
            <a:xfrm>
              <a:off x="2983340" y="4975830"/>
              <a:ext cx="663794" cy="546372"/>
            </a:xfrm>
            <a:prstGeom prst="straightConnector1">
              <a:avLst/>
            </a:prstGeom>
            <a:solidFill>
              <a:schemeClr val="accent1"/>
            </a:solidFill>
            <a:ln w="28575" cap="flat" cmpd="sng" algn="ctr">
              <a:solidFill>
                <a:srgbClr val="FFC000"/>
              </a:solidFill>
              <a:prstDash val="solid"/>
              <a:round/>
              <a:headEnd type="none" w="med" len="med"/>
              <a:tailEnd type="arrow"/>
            </a:ln>
            <a:effectLst/>
          </p:spPr>
        </p:cxnSp>
      </p:grpSp>
      <p:grpSp>
        <p:nvGrpSpPr>
          <p:cNvPr id="47" name="Group 46">
            <a:extLst>
              <a:ext uri="{FF2B5EF4-FFF2-40B4-BE49-F238E27FC236}">
                <a16:creationId xmlns:a16="http://schemas.microsoft.com/office/drawing/2014/main" id="{DC311CED-F7AA-4CA3-9588-D54EC5AA526F}"/>
              </a:ext>
            </a:extLst>
          </p:cNvPr>
          <p:cNvGrpSpPr/>
          <p:nvPr/>
        </p:nvGrpSpPr>
        <p:grpSpPr>
          <a:xfrm>
            <a:off x="185675" y="3416263"/>
            <a:ext cx="2956668" cy="1545900"/>
            <a:chOff x="816057" y="3894316"/>
            <a:chExt cx="2956668" cy="1545900"/>
          </a:xfrm>
        </p:grpSpPr>
        <p:sp>
          <p:nvSpPr>
            <p:cNvPr id="48" name="TextBox 47">
              <a:extLst>
                <a:ext uri="{FF2B5EF4-FFF2-40B4-BE49-F238E27FC236}">
                  <a16:creationId xmlns:a16="http://schemas.microsoft.com/office/drawing/2014/main" id="{F79DFA0E-1E7C-4C46-BACF-CB036DBDA84D}"/>
                </a:ext>
              </a:extLst>
            </p:cNvPr>
            <p:cNvSpPr txBox="1"/>
            <p:nvPr/>
          </p:nvSpPr>
          <p:spPr>
            <a:xfrm>
              <a:off x="816057" y="4855441"/>
              <a:ext cx="2675115" cy="584775"/>
            </a:xfrm>
            <a:prstGeom prst="rect">
              <a:avLst/>
            </a:prstGeom>
            <a:solidFill>
              <a:srgbClr val="FFC000"/>
            </a:solidFill>
          </p:spPr>
          <p:txBody>
            <a:bodyPr wrap="square" rtlCol="0">
              <a:spAutoFit/>
            </a:bodyPr>
            <a:lstStyle/>
            <a:p>
              <a:pPr algn="ctr" fontAlgn="base">
                <a:spcBef>
                  <a:spcPct val="0"/>
                </a:spcBef>
                <a:spcAft>
                  <a:spcPct val="0"/>
                </a:spcAft>
              </a:pPr>
              <a:r>
                <a:rPr lang="en-US" sz="1600" dirty="0">
                  <a:solidFill>
                    <a:srgbClr val="FF0000"/>
                  </a:solidFill>
                </a:rPr>
                <a:t>Subsurface stopped transmitting after 130 days.</a:t>
              </a:r>
            </a:p>
          </p:txBody>
        </p:sp>
        <p:cxnSp>
          <p:nvCxnSpPr>
            <p:cNvPr id="49" name="Straight Arrow Connector 48">
              <a:extLst>
                <a:ext uri="{FF2B5EF4-FFF2-40B4-BE49-F238E27FC236}">
                  <a16:creationId xmlns:a16="http://schemas.microsoft.com/office/drawing/2014/main" id="{3E309A73-FF86-4CD1-96C7-6D1F9DC77211}"/>
                </a:ext>
              </a:extLst>
            </p:cNvPr>
            <p:cNvCxnSpPr>
              <a:stCxn id="48" idx="3"/>
            </p:cNvCxnSpPr>
            <p:nvPr/>
          </p:nvCxnSpPr>
          <p:spPr bwMode="auto">
            <a:xfrm flipV="1">
              <a:off x="3491172" y="3894316"/>
              <a:ext cx="281553" cy="1253513"/>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grpSp>
      <p:grpSp>
        <p:nvGrpSpPr>
          <p:cNvPr id="3" name="Group 2">
            <a:extLst>
              <a:ext uri="{FF2B5EF4-FFF2-40B4-BE49-F238E27FC236}">
                <a16:creationId xmlns:a16="http://schemas.microsoft.com/office/drawing/2014/main" id="{FFB4FC7B-7607-864D-9F4E-FD0927A9C755}"/>
              </a:ext>
            </a:extLst>
          </p:cNvPr>
          <p:cNvGrpSpPr/>
          <p:nvPr/>
        </p:nvGrpSpPr>
        <p:grpSpPr>
          <a:xfrm>
            <a:off x="3476247" y="645416"/>
            <a:ext cx="4348765" cy="2599591"/>
            <a:chOff x="3476247" y="645416"/>
            <a:chExt cx="4348765" cy="2599591"/>
          </a:xfrm>
        </p:grpSpPr>
        <p:pic>
          <p:nvPicPr>
            <p:cNvPr id="14" name="Picture 13">
              <a:extLst>
                <a:ext uri="{FF2B5EF4-FFF2-40B4-BE49-F238E27FC236}">
                  <a16:creationId xmlns:a16="http://schemas.microsoft.com/office/drawing/2014/main" id="{4672E39D-BE71-4B4A-866A-96C9AC37EC95}"/>
                </a:ext>
              </a:extLst>
            </p:cNvPr>
            <p:cNvPicPr>
              <a:picLocks noChangeAspect="1"/>
            </p:cNvPicPr>
            <p:nvPr/>
          </p:nvPicPr>
          <p:blipFill>
            <a:blip r:embed="rId5"/>
            <a:stretch>
              <a:fillRect/>
            </a:stretch>
          </p:blipFill>
          <p:spPr>
            <a:xfrm>
              <a:off x="3476247" y="645416"/>
              <a:ext cx="4348765" cy="2599591"/>
            </a:xfrm>
            <a:prstGeom prst="rect">
              <a:avLst/>
            </a:prstGeom>
            <a:ln>
              <a:solidFill>
                <a:schemeClr val="tx1"/>
              </a:solidFill>
            </a:ln>
          </p:spPr>
        </p:pic>
        <p:sp>
          <p:nvSpPr>
            <p:cNvPr id="2" name="TextBox 1">
              <a:extLst>
                <a:ext uri="{FF2B5EF4-FFF2-40B4-BE49-F238E27FC236}">
                  <a16:creationId xmlns:a16="http://schemas.microsoft.com/office/drawing/2014/main" id="{4D5F9B92-F15A-C646-B1F9-BA5EE78643F2}"/>
                </a:ext>
              </a:extLst>
            </p:cNvPr>
            <p:cNvSpPr txBox="1"/>
            <p:nvPr/>
          </p:nvSpPr>
          <p:spPr>
            <a:xfrm>
              <a:off x="4955458" y="2558018"/>
              <a:ext cx="2309115" cy="369332"/>
            </a:xfrm>
            <a:prstGeom prst="rect">
              <a:avLst/>
            </a:prstGeom>
            <a:noFill/>
          </p:spPr>
          <p:txBody>
            <a:bodyPr wrap="square" rtlCol="0">
              <a:spAutoFit/>
            </a:bodyPr>
            <a:lstStyle/>
            <a:p>
              <a:pPr algn="ctr"/>
              <a:r>
                <a:rPr lang="en-US" dirty="0"/>
                <a:t>Da Silva et al (2018)</a:t>
              </a:r>
            </a:p>
          </p:txBody>
        </p:sp>
      </p:grpSp>
    </p:spTree>
    <p:extLst>
      <p:ext uri="{BB962C8B-B14F-4D97-AF65-F5344CB8AC3E}">
        <p14:creationId xmlns:p14="http://schemas.microsoft.com/office/powerpoint/2010/main" val="38020747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85800" y="533400"/>
            <a:ext cx="7772400" cy="1143000"/>
          </a:xfrm>
        </p:spPr>
        <p:txBody>
          <a:bodyPr/>
          <a:lstStyle/>
          <a:p>
            <a:pPr eaLnBrk="1" hangingPunct="1"/>
            <a:r>
              <a:rPr lang="en-US" sz="3600" dirty="0">
                <a:solidFill>
                  <a:schemeClr val="tx1"/>
                </a:solidFill>
                <a:latin typeface="Arial" pitchFamily="34" charset="0"/>
              </a:rPr>
              <a:t>PIRATA Real-Time Data Return</a:t>
            </a:r>
            <a:br>
              <a:rPr lang="en-US" sz="3600" dirty="0">
                <a:solidFill>
                  <a:schemeClr val="tx1"/>
                </a:solidFill>
                <a:latin typeface="Arial" pitchFamily="34" charset="0"/>
              </a:rPr>
            </a:br>
            <a:r>
              <a:rPr lang="en-US" sz="3600" dirty="0">
                <a:latin typeface="Arial" pitchFamily="34" charset="0"/>
              </a:rPr>
              <a:t>Oct 2018 – Sep 2019</a:t>
            </a:r>
            <a:endParaRPr lang="en-US" sz="3200" dirty="0">
              <a:solidFill>
                <a:schemeClr val="tx1"/>
              </a:solidFill>
              <a:latin typeface="Arial" pitchFamily="34" charset="0"/>
            </a:endParaRPr>
          </a:p>
        </p:txBody>
      </p:sp>
      <p:graphicFrame>
        <p:nvGraphicFramePr>
          <p:cNvPr id="38971" name="Group 59"/>
          <p:cNvGraphicFramePr>
            <a:graphicFrameLocks noGrp="1"/>
          </p:cNvGraphicFramePr>
          <p:nvPr>
            <p:extLst>
              <p:ext uri="{D42A27DB-BD31-4B8C-83A1-F6EECF244321}">
                <p14:modId xmlns:p14="http://schemas.microsoft.com/office/powerpoint/2010/main" val="3392609777"/>
              </p:ext>
            </p:extLst>
          </p:nvPr>
        </p:nvGraphicFramePr>
        <p:xfrm>
          <a:off x="342900" y="2133600"/>
          <a:ext cx="8458200" cy="2438400"/>
        </p:xfrm>
        <a:graphic>
          <a:graphicData uri="http://schemas.openxmlformats.org/drawingml/2006/table">
            <a:tbl>
              <a:tblPr/>
              <a:tblGrid>
                <a:gridCol w="2311810">
                  <a:extLst>
                    <a:ext uri="{9D8B030D-6E8A-4147-A177-3AD203B41FA5}">
                      <a16:colId xmlns:a16="http://schemas.microsoft.com/office/drawing/2014/main" val="20000"/>
                    </a:ext>
                  </a:extLst>
                </a:gridCol>
                <a:gridCol w="1533832">
                  <a:extLst>
                    <a:ext uri="{9D8B030D-6E8A-4147-A177-3AD203B41FA5}">
                      <a16:colId xmlns:a16="http://schemas.microsoft.com/office/drawing/2014/main" val="20001"/>
                    </a:ext>
                  </a:extLst>
                </a:gridCol>
                <a:gridCol w="1564558">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Air 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SST/SSC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T(Z)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Wind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 Data Return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71/66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91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68557153"/>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48797009"/>
                  </a:ext>
                </a:extLst>
              </a:tr>
            </a:tbl>
          </a:graphicData>
        </a:graphic>
      </p:graphicFrame>
      <p:graphicFrame>
        <p:nvGraphicFramePr>
          <p:cNvPr id="38970" name="Group 58"/>
          <p:cNvGraphicFramePr>
            <a:graphicFrameLocks noGrp="1"/>
          </p:cNvGraphicFramePr>
          <p:nvPr>
            <p:extLst>
              <p:ext uri="{D42A27DB-BD31-4B8C-83A1-F6EECF244321}">
                <p14:modId xmlns:p14="http://schemas.microsoft.com/office/powerpoint/2010/main" val="3336078170"/>
              </p:ext>
            </p:extLst>
          </p:nvPr>
        </p:nvGraphicFramePr>
        <p:xfrm>
          <a:off x="342900" y="3352800"/>
          <a:ext cx="8458200" cy="1066800"/>
        </p:xfrm>
        <a:graphic>
          <a:graphicData uri="http://schemas.openxmlformats.org/drawingml/2006/table">
            <a:tbl>
              <a:tblPr/>
              <a:tblGrid>
                <a:gridCol w="23241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RH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Rain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SWR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Salinity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Data Return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kern="1200" cap="none" normalizeH="0" baseline="0" dirty="0">
                          <a:ln>
                            <a:noFill/>
                          </a:ln>
                          <a:solidFill>
                            <a:schemeClr val="tx1"/>
                          </a:solidFill>
                          <a:effectLst/>
                          <a:latin typeface="Arial" pitchFamily="34" charset="0"/>
                          <a:ea typeface="ＭＳ Ｐゴシック" pitchFamily="34" charset="-128"/>
                          <a:cs typeface="+mn-cs"/>
                        </a:rPr>
                        <a:t>75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Group 58"/>
          <p:cNvGraphicFramePr>
            <a:graphicFrameLocks noGrp="1"/>
          </p:cNvGraphicFramePr>
          <p:nvPr>
            <p:extLst>
              <p:ext uri="{D42A27DB-BD31-4B8C-83A1-F6EECF244321}">
                <p14:modId xmlns:p14="http://schemas.microsoft.com/office/powerpoint/2010/main" val="2740705307"/>
              </p:ext>
            </p:extLst>
          </p:nvPr>
        </p:nvGraphicFramePr>
        <p:xfrm>
          <a:off x="342900" y="4419600"/>
          <a:ext cx="8458200" cy="1428751"/>
        </p:xfrm>
        <a:graphic>
          <a:graphicData uri="http://schemas.openxmlformats.org/drawingml/2006/table">
            <a:tbl>
              <a:tblPr/>
              <a:tblGrid>
                <a:gridCol w="23241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896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ＭＳ Ｐゴシック" pitchFamily="34" charset="-128"/>
                      </a:endParaRPr>
                    </a:p>
                  </a:txBody>
                  <a:tcPr marT="45666" marB="456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Currents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(11 sites)</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LWR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(6 sites)</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Arial" pitchFamily="34" charset="0"/>
                          <a:ea typeface="ＭＳ Ｐゴシック" pitchFamily="34" charset="-128"/>
                        </a:rPr>
                        <a:t>Atm</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err="1">
                          <a:ln>
                            <a:noFill/>
                          </a:ln>
                          <a:solidFill>
                            <a:schemeClr val="tx1"/>
                          </a:solidFill>
                          <a:effectLst/>
                          <a:latin typeface="Arial" pitchFamily="34" charset="0"/>
                          <a:ea typeface="ＭＳ Ｐゴシック" pitchFamily="34" charset="-128"/>
                        </a:rPr>
                        <a:t>Pres</a:t>
                      </a:r>
                      <a:endParaRPr kumimoji="0" lang="en-US" sz="2400" b="0" i="0" u="none" strike="noStrike" cap="none" normalizeH="0" baseline="0" dirty="0">
                        <a:ln>
                          <a:noFill/>
                        </a:ln>
                        <a:solidFill>
                          <a:schemeClr val="tx1"/>
                        </a:solidFill>
                        <a:effectLst/>
                        <a:latin typeface="Arial" pitchFamily="34" charset="0"/>
                        <a:ea typeface="ＭＳ Ｐゴシック"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 sites)</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All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Sensors</a:t>
                      </a:r>
                    </a:p>
                  </a:txBody>
                  <a:tcPr marT="45666" marB="456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327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 Data Return</a:t>
                      </a:r>
                    </a:p>
                  </a:txBody>
                  <a:tcPr marT="45666" marB="456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78</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90</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86</a:t>
                      </a:r>
                    </a:p>
                  </a:txBody>
                  <a:tcPr marT="45666" marB="456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80</a:t>
                      </a:r>
                    </a:p>
                  </a:txBody>
                  <a:tcPr marT="45666" marB="456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219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3C116-4440-4A2E-87AE-64D073CCE872}"/>
              </a:ext>
            </a:extLst>
          </p:cNvPr>
          <p:cNvPicPr>
            <a:picLocks noChangeAspect="1"/>
          </p:cNvPicPr>
          <p:nvPr/>
        </p:nvPicPr>
        <p:blipFill>
          <a:blip r:embed="rId3"/>
          <a:stretch>
            <a:fillRect/>
          </a:stretch>
        </p:blipFill>
        <p:spPr>
          <a:xfrm>
            <a:off x="234320" y="280143"/>
            <a:ext cx="8675360" cy="6297714"/>
          </a:xfrm>
          <a:prstGeom prst="rect">
            <a:avLst/>
          </a:prstGeom>
        </p:spPr>
      </p:pic>
    </p:spTree>
    <p:extLst>
      <p:ext uri="{BB962C8B-B14F-4D97-AF65-F5344CB8AC3E}">
        <p14:creationId xmlns:p14="http://schemas.microsoft.com/office/powerpoint/2010/main" val="406615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2FE6C-21E6-4C51-ABF7-B325F0A88F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6" t="8585" r="7020" b="6933"/>
          <a:stretch/>
        </p:blipFill>
        <p:spPr>
          <a:xfrm>
            <a:off x="389298" y="330450"/>
            <a:ext cx="8274869" cy="6219732"/>
          </a:xfrm>
          <a:prstGeom prst="rect">
            <a:avLst/>
          </a:prstGeom>
        </p:spPr>
      </p:pic>
      <p:sp>
        <p:nvSpPr>
          <p:cNvPr id="25602" name="Rectangle 2"/>
          <p:cNvSpPr>
            <a:spLocks noChangeArrowheads="1"/>
          </p:cNvSpPr>
          <p:nvPr/>
        </p:nvSpPr>
        <p:spPr bwMode="auto">
          <a:xfrm>
            <a:off x="1000125" y="2652713"/>
            <a:ext cx="184150" cy="274637"/>
          </a:xfrm>
          <a:prstGeom prst="rect">
            <a:avLst/>
          </a:prstGeom>
          <a:noFill/>
          <a:ln w="9525">
            <a:noFill/>
            <a:miter lim="800000"/>
            <a:headEnd/>
            <a:tailEnd/>
          </a:ln>
        </p:spPr>
        <p:txBody>
          <a:bodyPr wrap="none">
            <a:spAutoFit/>
          </a:bodyPr>
          <a:lstStyle/>
          <a:p>
            <a:pPr fontAlgn="base">
              <a:spcBef>
                <a:spcPct val="30000"/>
              </a:spcBef>
              <a:spcAft>
                <a:spcPct val="0"/>
              </a:spcAft>
            </a:pPr>
            <a:endParaRPr lang="en-US" sz="1200">
              <a:solidFill>
                <a:srgbClr val="000000"/>
              </a:solidFill>
              <a:latin typeface="Times" charset="0"/>
            </a:endParaRPr>
          </a:p>
        </p:txBody>
      </p:sp>
    </p:spTree>
    <p:extLst>
      <p:ext uri="{BB962C8B-B14F-4D97-AF65-F5344CB8AC3E}">
        <p14:creationId xmlns:p14="http://schemas.microsoft.com/office/powerpoint/2010/main" val="4004670361"/>
      </p:ext>
    </p:extLst>
  </p:cSld>
  <p:clrMapOvr>
    <a:masterClrMapping/>
  </p:clrMapOvr>
</p:sld>
</file>

<file path=ppt/theme/theme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9720</TotalTime>
  <Words>2070</Words>
  <Application>Microsoft Macintosh PowerPoint</Application>
  <PresentationFormat>On-screen Show (4:3)</PresentationFormat>
  <Paragraphs>281</Paragraphs>
  <Slides>25</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Helvetica</vt:lpstr>
      <vt:lpstr>Times</vt:lpstr>
      <vt:lpstr>Times New Roman</vt:lpstr>
      <vt:lpstr>Wingdings</vt:lpstr>
      <vt:lpstr>5_Blank Presentation</vt:lpstr>
      <vt:lpstr>Office Theme</vt:lpstr>
      <vt:lpstr>6_Blank Presentation</vt:lpstr>
      <vt:lpstr>PowerPoint Presentation</vt:lpstr>
      <vt:lpstr>2020 PMEL Report Mike McPhaden</vt:lpstr>
      <vt:lpstr>PowerPoint Presentation</vt:lpstr>
      <vt:lpstr>PowerPoint Presentation</vt:lpstr>
      <vt:lpstr>PowerPoint Presentation</vt:lpstr>
      <vt:lpstr>PowerPoint Presentation</vt:lpstr>
      <vt:lpstr>PIRATA Real-Time Data Return Oct 2018 – Sep 2019</vt:lpstr>
      <vt:lpstr>PowerPoint Presentation</vt:lpstr>
      <vt:lpstr>PowerPoint Presentation</vt:lpstr>
      <vt:lpstr>PowerPoint Presentation</vt:lpstr>
      <vt:lpstr>Field Work (Oct 2018-Sept 2019)</vt:lpstr>
      <vt:lpstr>PowerPoint Presentation</vt:lpstr>
      <vt:lpstr>PowerPoint Presentation</vt:lpstr>
      <vt:lpstr>Transition from ATLAS to T-Flex (Suspended)</vt:lpstr>
      <vt:lpstr>PowerPoint Presentation</vt:lpstr>
      <vt:lpstr>PowerPoint Presentation</vt:lpstr>
      <vt:lpstr>PowerPoint Presentation</vt:lpstr>
      <vt:lpstr>PowerPoint Presentation</vt:lpstr>
      <vt:lpstr>Issues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Array Status</dc:title>
  <dc:creator>Paul Freitag</dc:creator>
  <cp:lastModifiedBy>Microsoft Office User</cp:lastModifiedBy>
  <cp:revision>336</cp:revision>
  <cp:lastPrinted>2015-08-27T13:44:33Z</cp:lastPrinted>
  <dcterms:created xsi:type="dcterms:W3CDTF">2015-08-12T20:17:40Z</dcterms:created>
  <dcterms:modified xsi:type="dcterms:W3CDTF">2020-04-23T13:06:47Z</dcterms:modified>
</cp:coreProperties>
</file>