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004000" cy="36576000"/>
  <p:notesSz cx="9144000" cy="6858000"/>
  <p:defaultText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832">
          <p15:clr>
            <a:srgbClr val="A4A3A4"/>
          </p15:clr>
        </p15:guide>
        <p15:guide id="2" pos="10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FF"/>
    <a:srgbClr val="99FF99"/>
    <a:srgbClr val="B2F5AD"/>
    <a:srgbClr val="E2FBFE"/>
    <a:srgbClr val="D2F9FE"/>
    <a:srgbClr val="00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56" autoAdjust="0"/>
    <p:restoredTop sz="95279" autoAdjust="0"/>
  </p:normalViewPr>
  <p:slideViewPr>
    <p:cSldViewPr snapToGrid="0" snapToObjects="1">
      <p:cViewPr>
        <p:scale>
          <a:sx n="60" d="100"/>
          <a:sy n="60" d="100"/>
        </p:scale>
        <p:origin x="4362" y="6228"/>
      </p:cViewPr>
      <p:guideLst>
        <p:guide orient="horz" pos="11832"/>
        <p:guide pos="100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AEADE20-ED12-3B4F-ACAA-BC1311101973}" type="datetimeFigureOut">
              <a:rPr lang="en-US" smtClean="0"/>
              <a:t>6/20/2017</a:t>
            </a:fld>
            <a:endParaRPr lang="en-US"/>
          </a:p>
        </p:txBody>
      </p:sp>
      <p:sp>
        <p:nvSpPr>
          <p:cNvPr id="4" name="Slide Image Placeholder 3"/>
          <p:cNvSpPr>
            <a:spLocks noGrp="1" noRot="1" noChangeAspect="1"/>
          </p:cNvSpPr>
          <p:nvPr>
            <p:ph type="sldImg" idx="2"/>
          </p:nvPr>
        </p:nvSpPr>
        <p:spPr>
          <a:xfrm>
            <a:off x="3448050" y="514350"/>
            <a:ext cx="22479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7DC56E5-094E-D147-B917-F6DEE04C8632}" type="slidenum">
              <a:rPr lang="en-US" smtClean="0"/>
              <a:t>‹#›</a:t>
            </a:fld>
            <a:endParaRPr lang="en-US"/>
          </a:p>
        </p:txBody>
      </p:sp>
    </p:spTree>
    <p:extLst>
      <p:ext uri="{BB962C8B-B14F-4D97-AF65-F5344CB8AC3E}">
        <p14:creationId xmlns:p14="http://schemas.microsoft.com/office/powerpoint/2010/main" val="3414443380"/>
      </p:ext>
    </p:extLst>
  </p:cSld>
  <p:clrMap bg1="lt1" tx1="dk1" bg2="lt2" tx2="dk2" accent1="accent1" accent2="accent2" accent3="accent3" accent4="accent4" accent5="accent5" accent6="accent6" hlink="hlink" folHlink="folHlink"/>
  <p:notesStyle>
    <a:lvl1pPr marL="0" algn="l" defTabSz="737235" rtl="0" eaLnBrk="1" latinLnBrk="0" hangingPunct="1">
      <a:defRPr sz="1900" kern="1200">
        <a:solidFill>
          <a:schemeClr val="tx1"/>
        </a:solidFill>
        <a:latin typeface="+mn-lt"/>
        <a:ea typeface="+mn-ea"/>
        <a:cs typeface="+mn-cs"/>
      </a:defRPr>
    </a:lvl1pPr>
    <a:lvl2pPr marL="737235" algn="l" defTabSz="737235" rtl="0" eaLnBrk="1" latinLnBrk="0" hangingPunct="1">
      <a:defRPr sz="1900" kern="1200">
        <a:solidFill>
          <a:schemeClr val="tx1"/>
        </a:solidFill>
        <a:latin typeface="+mn-lt"/>
        <a:ea typeface="+mn-ea"/>
        <a:cs typeface="+mn-cs"/>
      </a:defRPr>
    </a:lvl2pPr>
    <a:lvl3pPr marL="1474470" algn="l" defTabSz="737235" rtl="0" eaLnBrk="1" latinLnBrk="0" hangingPunct="1">
      <a:defRPr sz="1900" kern="1200">
        <a:solidFill>
          <a:schemeClr val="tx1"/>
        </a:solidFill>
        <a:latin typeface="+mn-lt"/>
        <a:ea typeface="+mn-ea"/>
        <a:cs typeface="+mn-cs"/>
      </a:defRPr>
    </a:lvl3pPr>
    <a:lvl4pPr marL="2211705" algn="l" defTabSz="737235" rtl="0" eaLnBrk="1" latinLnBrk="0" hangingPunct="1">
      <a:defRPr sz="1900" kern="1200">
        <a:solidFill>
          <a:schemeClr val="tx1"/>
        </a:solidFill>
        <a:latin typeface="+mn-lt"/>
        <a:ea typeface="+mn-ea"/>
        <a:cs typeface="+mn-cs"/>
      </a:defRPr>
    </a:lvl4pPr>
    <a:lvl5pPr marL="2948940" algn="l" defTabSz="737235" rtl="0" eaLnBrk="1" latinLnBrk="0" hangingPunct="1">
      <a:defRPr sz="1900" kern="1200">
        <a:solidFill>
          <a:schemeClr val="tx1"/>
        </a:solidFill>
        <a:latin typeface="+mn-lt"/>
        <a:ea typeface="+mn-ea"/>
        <a:cs typeface="+mn-cs"/>
      </a:defRPr>
    </a:lvl5pPr>
    <a:lvl6pPr marL="3686175" algn="l" defTabSz="737235" rtl="0" eaLnBrk="1" latinLnBrk="0" hangingPunct="1">
      <a:defRPr sz="1900" kern="1200">
        <a:solidFill>
          <a:schemeClr val="tx1"/>
        </a:solidFill>
        <a:latin typeface="+mn-lt"/>
        <a:ea typeface="+mn-ea"/>
        <a:cs typeface="+mn-cs"/>
      </a:defRPr>
    </a:lvl6pPr>
    <a:lvl7pPr marL="4423410" algn="l" defTabSz="737235" rtl="0" eaLnBrk="1" latinLnBrk="0" hangingPunct="1">
      <a:defRPr sz="1900" kern="1200">
        <a:solidFill>
          <a:schemeClr val="tx1"/>
        </a:solidFill>
        <a:latin typeface="+mn-lt"/>
        <a:ea typeface="+mn-ea"/>
        <a:cs typeface="+mn-cs"/>
      </a:defRPr>
    </a:lvl7pPr>
    <a:lvl8pPr marL="5160645" algn="l" defTabSz="737235" rtl="0" eaLnBrk="1" latinLnBrk="0" hangingPunct="1">
      <a:defRPr sz="1900" kern="1200">
        <a:solidFill>
          <a:schemeClr val="tx1"/>
        </a:solidFill>
        <a:latin typeface="+mn-lt"/>
        <a:ea typeface="+mn-ea"/>
        <a:cs typeface="+mn-cs"/>
      </a:defRPr>
    </a:lvl8pPr>
    <a:lvl9pPr marL="5897880" algn="l" defTabSz="73723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8050" y="514350"/>
            <a:ext cx="22479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C56E5-094E-D147-B917-F6DEE04C8632}" type="slidenum">
              <a:rPr lang="en-US" smtClean="0"/>
              <a:t>1</a:t>
            </a:fld>
            <a:endParaRPr lang="en-US"/>
          </a:p>
        </p:txBody>
      </p:sp>
    </p:spTree>
    <p:extLst>
      <p:ext uri="{BB962C8B-B14F-4D97-AF65-F5344CB8AC3E}">
        <p14:creationId xmlns:p14="http://schemas.microsoft.com/office/powerpoint/2010/main" val="118685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11362280"/>
            <a:ext cx="27203400" cy="7840136"/>
          </a:xfrm>
        </p:spPr>
        <p:txBody>
          <a:bodyPr/>
          <a:lstStyle/>
          <a:p>
            <a:r>
              <a:rPr lang="en-US" smtClean="0"/>
              <a:t>Click to edit Master title style</a:t>
            </a:r>
            <a:endParaRPr lang="en-US"/>
          </a:p>
        </p:txBody>
      </p:sp>
      <p:sp>
        <p:nvSpPr>
          <p:cNvPr id="3" name="Subtitle 2"/>
          <p:cNvSpPr>
            <a:spLocks noGrp="1"/>
          </p:cNvSpPr>
          <p:nvPr>
            <p:ph type="subTitle" idx="1"/>
          </p:nvPr>
        </p:nvSpPr>
        <p:spPr>
          <a:xfrm>
            <a:off x="4800600" y="20726400"/>
            <a:ext cx="22402800" cy="9347200"/>
          </a:xfrm>
        </p:spPr>
        <p:txBody>
          <a:bodyPr/>
          <a:lstStyle>
            <a:lvl1pPr marL="0" indent="0" algn="ctr">
              <a:buNone/>
              <a:defRPr>
                <a:solidFill>
                  <a:schemeClr val="tx1">
                    <a:tint val="75000"/>
                  </a:schemeClr>
                </a:solidFill>
              </a:defRPr>
            </a:lvl1pPr>
            <a:lvl2pPr marL="2274130" indent="0" algn="ctr">
              <a:buNone/>
              <a:defRPr>
                <a:solidFill>
                  <a:schemeClr val="tx1">
                    <a:tint val="75000"/>
                  </a:schemeClr>
                </a:solidFill>
              </a:defRPr>
            </a:lvl2pPr>
            <a:lvl3pPr marL="4548256" indent="0" algn="ctr">
              <a:buNone/>
              <a:defRPr>
                <a:solidFill>
                  <a:schemeClr val="tx1">
                    <a:tint val="75000"/>
                  </a:schemeClr>
                </a:solidFill>
              </a:defRPr>
            </a:lvl3pPr>
            <a:lvl4pPr marL="6822386" indent="0" algn="ctr">
              <a:buNone/>
              <a:defRPr>
                <a:solidFill>
                  <a:schemeClr val="tx1">
                    <a:tint val="75000"/>
                  </a:schemeClr>
                </a:solidFill>
              </a:defRPr>
            </a:lvl4pPr>
            <a:lvl5pPr marL="9096516" indent="0" algn="ctr">
              <a:buNone/>
              <a:defRPr>
                <a:solidFill>
                  <a:schemeClr val="tx1">
                    <a:tint val="75000"/>
                  </a:schemeClr>
                </a:solidFill>
              </a:defRPr>
            </a:lvl5pPr>
            <a:lvl6pPr marL="11370641" indent="0" algn="ctr">
              <a:buNone/>
              <a:defRPr>
                <a:solidFill>
                  <a:schemeClr val="tx1">
                    <a:tint val="75000"/>
                  </a:schemeClr>
                </a:solidFill>
              </a:defRPr>
            </a:lvl6pPr>
            <a:lvl7pPr marL="13644772" indent="0" algn="ctr">
              <a:buNone/>
              <a:defRPr>
                <a:solidFill>
                  <a:schemeClr val="tx1">
                    <a:tint val="75000"/>
                  </a:schemeClr>
                </a:solidFill>
              </a:defRPr>
            </a:lvl7pPr>
            <a:lvl8pPr marL="15918897" indent="0" algn="ctr">
              <a:buNone/>
              <a:defRPr>
                <a:solidFill>
                  <a:schemeClr val="tx1">
                    <a:tint val="75000"/>
                  </a:schemeClr>
                </a:solidFill>
              </a:defRPr>
            </a:lvl8pPr>
            <a:lvl9pPr marL="181930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7486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8598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202900" y="1464747"/>
            <a:ext cx="7200900" cy="3120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464747"/>
            <a:ext cx="21069300" cy="312081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19444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3122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8096" y="23503480"/>
            <a:ext cx="27203400" cy="7264399"/>
          </a:xfrm>
        </p:spPr>
        <p:txBody>
          <a:bodyPr anchor="t"/>
          <a:lstStyle>
            <a:lvl1pPr algn="l">
              <a:defRPr sz="20200" b="1" cap="all"/>
            </a:lvl1pPr>
          </a:lstStyle>
          <a:p>
            <a:r>
              <a:rPr lang="en-US" smtClean="0"/>
              <a:t>Click to edit Master title style</a:t>
            </a:r>
            <a:endParaRPr lang="en-US"/>
          </a:p>
        </p:txBody>
      </p:sp>
      <p:sp>
        <p:nvSpPr>
          <p:cNvPr id="3" name="Text Placeholder 2"/>
          <p:cNvSpPr>
            <a:spLocks noGrp="1"/>
          </p:cNvSpPr>
          <p:nvPr>
            <p:ph type="body" idx="1"/>
          </p:nvPr>
        </p:nvSpPr>
        <p:spPr>
          <a:xfrm>
            <a:off x="2528096" y="15502478"/>
            <a:ext cx="27203400" cy="8000997"/>
          </a:xfrm>
        </p:spPr>
        <p:txBody>
          <a:bodyPr anchor="b"/>
          <a:lstStyle>
            <a:lvl1pPr marL="0" indent="0">
              <a:buNone/>
              <a:defRPr sz="10000">
                <a:solidFill>
                  <a:schemeClr val="tx1">
                    <a:tint val="75000"/>
                  </a:schemeClr>
                </a:solidFill>
              </a:defRPr>
            </a:lvl1pPr>
            <a:lvl2pPr marL="2274130" indent="0">
              <a:buNone/>
              <a:defRPr sz="8900">
                <a:solidFill>
                  <a:schemeClr val="tx1">
                    <a:tint val="75000"/>
                  </a:schemeClr>
                </a:solidFill>
              </a:defRPr>
            </a:lvl2pPr>
            <a:lvl3pPr marL="4548256" indent="0">
              <a:buNone/>
              <a:defRPr sz="7700">
                <a:solidFill>
                  <a:schemeClr val="tx1">
                    <a:tint val="75000"/>
                  </a:schemeClr>
                </a:solidFill>
              </a:defRPr>
            </a:lvl3pPr>
            <a:lvl4pPr marL="6822386" indent="0">
              <a:buNone/>
              <a:defRPr sz="6800">
                <a:solidFill>
                  <a:schemeClr val="tx1">
                    <a:tint val="75000"/>
                  </a:schemeClr>
                </a:solidFill>
              </a:defRPr>
            </a:lvl4pPr>
            <a:lvl5pPr marL="9096516" indent="0">
              <a:buNone/>
              <a:defRPr sz="6800">
                <a:solidFill>
                  <a:schemeClr val="tx1">
                    <a:tint val="75000"/>
                  </a:schemeClr>
                </a:solidFill>
              </a:defRPr>
            </a:lvl5pPr>
            <a:lvl6pPr marL="11370641" indent="0">
              <a:buNone/>
              <a:defRPr sz="6800">
                <a:solidFill>
                  <a:schemeClr val="tx1">
                    <a:tint val="75000"/>
                  </a:schemeClr>
                </a:solidFill>
              </a:defRPr>
            </a:lvl6pPr>
            <a:lvl7pPr marL="13644772" indent="0">
              <a:buNone/>
              <a:defRPr sz="6800">
                <a:solidFill>
                  <a:schemeClr val="tx1">
                    <a:tint val="75000"/>
                  </a:schemeClr>
                </a:solidFill>
              </a:defRPr>
            </a:lvl7pPr>
            <a:lvl8pPr marL="15918897" indent="0">
              <a:buNone/>
              <a:defRPr sz="6800">
                <a:solidFill>
                  <a:schemeClr val="tx1">
                    <a:tint val="75000"/>
                  </a:schemeClr>
                </a:solidFill>
              </a:defRPr>
            </a:lvl8pPr>
            <a:lvl9pPr marL="18193027" indent="0">
              <a:buNone/>
              <a:defRPr sz="6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DB6837-657D-214C-8356-4B76B3A609B5}"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939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8534414"/>
            <a:ext cx="14135100" cy="24138469"/>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268700" y="8534414"/>
            <a:ext cx="14135100" cy="24138469"/>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DB6837-657D-214C-8356-4B76B3A609B5}"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62296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0204" y="8187277"/>
            <a:ext cx="14140659" cy="3412069"/>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600204" y="11599338"/>
            <a:ext cx="14140659" cy="21073537"/>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257593" y="8187277"/>
            <a:ext cx="14146213" cy="3412069"/>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6257593" y="11599338"/>
            <a:ext cx="14146213" cy="21073537"/>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DB6837-657D-214C-8356-4B76B3A609B5}" type="datetimeFigureOut">
              <a:rPr lang="en-US" smtClean="0"/>
              <a:t>6/20/2017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01400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DB6837-657D-214C-8356-4B76B3A609B5}" type="datetimeFigureOut">
              <a:rPr lang="en-US" smtClean="0"/>
              <a:t>6/20/2017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608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B6837-657D-214C-8356-4B76B3A609B5}" type="datetimeFigureOut">
              <a:rPr lang="en-US" smtClean="0"/>
              <a:t>6/20/2017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89704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10" y="1456273"/>
            <a:ext cx="10529096" cy="6197603"/>
          </a:xfrm>
        </p:spPr>
        <p:txBody>
          <a:bodyPr anchor="b"/>
          <a:lstStyle>
            <a:lvl1pPr algn="l">
              <a:defRPr sz="10000" b="1"/>
            </a:lvl1pPr>
          </a:lstStyle>
          <a:p>
            <a:r>
              <a:rPr lang="en-US" smtClean="0"/>
              <a:t>Click to edit Master title style</a:t>
            </a:r>
            <a:endParaRPr lang="en-US"/>
          </a:p>
        </p:txBody>
      </p:sp>
      <p:sp>
        <p:nvSpPr>
          <p:cNvPr id="3" name="Content Placeholder 2"/>
          <p:cNvSpPr>
            <a:spLocks noGrp="1"/>
          </p:cNvSpPr>
          <p:nvPr>
            <p:ph idx="1"/>
          </p:nvPr>
        </p:nvSpPr>
        <p:spPr>
          <a:xfrm>
            <a:off x="12512677" y="1456278"/>
            <a:ext cx="17891125" cy="31216606"/>
          </a:xfrm>
        </p:spPr>
        <p:txBody>
          <a:bodyPr/>
          <a:lstStyle>
            <a:lvl1pPr>
              <a:defRPr sz="16100"/>
            </a:lvl1pPr>
            <a:lvl2pPr>
              <a:defRPr sz="13900"/>
            </a:lvl2pPr>
            <a:lvl3pPr>
              <a:defRPr sz="11800"/>
            </a:lvl3pPr>
            <a:lvl4pPr>
              <a:defRPr sz="10000"/>
            </a:lvl4pPr>
            <a:lvl5pPr>
              <a:defRPr sz="10000"/>
            </a:lvl5pPr>
            <a:lvl6pPr>
              <a:defRPr sz="10000"/>
            </a:lvl6pPr>
            <a:lvl7pPr>
              <a:defRPr sz="10000"/>
            </a:lvl7pPr>
            <a:lvl8pPr>
              <a:defRPr sz="10000"/>
            </a:lvl8pPr>
            <a:lvl9pPr>
              <a:defRPr sz="10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00210" y="7653886"/>
            <a:ext cx="10529096" cy="25019002"/>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5926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3009" y="25603205"/>
            <a:ext cx="19202400" cy="3022600"/>
          </a:xfrm>
        </p:spPr>
        <p:txBody>
          <a:bodyPr anchor="b"/>
          <a:lstStyle>
            <a:lvl1pPr algn="l">
              <a:defRPr sz="10000" b="1"/>
            </a:lvl1pPr>
          </a:lstStyle>
          <a:p>
            <a:r>
              <a:rPr lang="en-US" smtClean="0"/>
              <a:t>Click to edit Master title style</a:t>
            </a:r>
            <a:endParaRPr lang="en-US"/>
          </a:p>
        </p:txBody>
      </p:sp>
      <p:sp>
        <p:nvSpPr>
          <p:cNvPr id="3" name="Picture Placeholder 2"/>
          <p:cNvSpPr>
            <a:spLocks noGrp="1"/>
          </p:cNvSpPr>
          <p:nvPr>
            <p:ph type="pic" idx="1"/>
          </p:nvPr>
        </p:nvSpPr>
        <p:spPr>
          <a:xfrm>
            <a:off x="6273009" y="3268132"/>
            <a:ext cx="19202400" cy="21945600"/>
          </a:xfrm>
        </p:spPr>
        <p:txBody>
          <a:bodyPr/>
          <a:lstStyle>
            <a:lvl1pPr marL="0" indent="0">
              <a:buNone/>
              <a:defRPr sz="16100"/>
            </a:lvl1pPr>
            <a:lvl2pPr marL="2274130" indent="0">
              <a:buNone/>
              <a:defRPr sz="13900"/>
            </a:lvl2pPr>
            <a:lvl3pPr marL="4548256" indent="0">
              <a:buNone/>
              <a:defRPr sz="11800"/>
            </a:lvl3pPr>
            <a:lvl4pPr marL="6822386" indent="0">
              <a:buNone/>
              <a:defRPr sz="10000"/>
            </a:lvl4pPr>
            <a:lvl5pPr marL="9096516" indent="0">
              <a:buNone/>
              <a:defRPr sz="10000"/>
            </a:lvl5pPr>
            <a:lvl6pPr marL="11370641" indent="0">
              <a:buNone/>
              <a:defRPr sz="10000"/>
            </a:lvl6pPr>
            <a:lvl7pPr marL="13644772" indent="0">
              <a:buNone/>
              <a:defRPr sz="10000"/>
            </a:lvl7pPr>
            <a:lvl8pPr marL="15918897" indent="0">
              <a:buNone/>
              <a:defRPr sz="10000"/>
            </a:lvl8pPr>
            <a:lvl9pPr marL="18193027" indent="0">
              <a:buNone/>
              <a:defRPr sz="10000"/>
            </a:lvl9pPr>
          </a:lstStyle>
          <a:p>
            <a:endParaRPr lang="en-US"/>
          </a:p>
        </p:txBody>
      </p:sp>
      <p:sp>
        <p:nvSpPr>
          <p:cNvPr id="4" name="Text Placeholder 3"/>
          <p:cNvSpPr>
            <a:spLocks noGrp="1"/>
          </p:cNvSpPr>
          <p:nvPr>
            <p:ph type="body" sz="half" idx="2"/>
          </p:nvPr>
        </p:nvSpPr>
        <p:spPr>
          <a:xfrm>
            <a:off x="6273009" y="28625811"/>
            <a:ext cx="19202400" cy="4292602"/>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75074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1464733"/>
            <a:ext cx="28803600" cy="6096000"/>
          </a:xfrm>
          <a:prstGeom prst="rect">
            <a:avLst/>
          </a:prstGeom>
        </p:spPr>
        <p:txBody>
          <a:bodyPr vert="horz" lIns="454825" tIns="227413" rIns="454825" bIns="2274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00200" y="8534414"/>
            <a:ext cx="28803600" cy="24138469"/>
          </a:xfrm>
          <a:prstGeom prst="rect">
            <a:avLst/>
          </a:prstGeom>
        </p:spPr>
        <p:txBody>
          <a:bodyPr vert="horz" lIns="454825" tIns="227413" rIns="454825" bIns="2274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00200" y="33900546"/>
            <a:ext cx="7467600" cy="1947336"/>
          </a:xfrm>
          <a:prstGeom prst="rect">
            <a:avLst/>
          </a:prstGeom>
        </p:spPr>
        <p:txBody>
          <a:bodyPr vert="horz" lIns="454825" tIns="227413" rIns="454825" bIns="227413" rtlCol="0" anchor="ctr"/>
          <a:lstStyle>
            <a:lvl1pPr algn="l">
              <a:defRPr sz="6100">
                <a:solidFill>
                  <a:schemeClr val="tx1">
                    <a:tint val="75000"/>
                  </a:schemeClr>
                </a:solidFill>
              </a:defRPr>
            </a:lvl1pPr>
          </a:lstStyle>
          <a:p>
            <a:fld id="{77DB6837-657D-214C-8356-4B76B3A609B5}" type="datetimeFigureOut">
              <a:rPr lang="en-US" smtClean="0"/>
              <a:t>6/20/2017</a:t>
            </a:fld>
            <a:endParaRPr lang="en-US"/>
          </a:p>
        </p:txBody>
      </p:sp>
      <p:sp>
        <p:nvSpPr>
          <p:cNvPr id="5" name="Footer Placeholder 4"/>
          <p:cNvSpPr>
            <a:spLocks noGrp="1"/>
          </p:cNvSpPr>
          <p:nvPr>
            <p:ph type="ftr" sz="quarter" idx="3"/>
          </p:nvPr>
        </p:nvSpPr>
        <p:spPr>
          <a:xfrm>
            <a:off x="10934700" y="33900546"/>
            <a:ext cx="10134600" cy="1947336"/>
          </a:xfrm>
          <a:prstGeom prst="rect">
            <a:avLst/>
          </a:prstGeom>
        </p:spPr>
        <p:txBody>
          <a:bodyPr vert="horz" lIns="454825" tIns="227413" rIns="454825" bIns="227413" rtlCol="0" anchor="ctr"/>
          <a:lstStyle>
            <a:lvl1pPr algn="ctr">
              <a:defRPr sz="6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936200" y="33900546"/>
            <a:ext cx="7467600" cy="1947336"/>
          </a:xfrm>
          <a:prstGeom prst="rect">
            <a:avLst/>
          </a:prstGeom>
        </p:spPr>
        <p:txBody>
          <a:bodyPr vert="horz" lIns="454825" tIns="227413" rIns="454825" bIns="227413" rtlCol="0" anchor="ctr"/>
          <a:lstStyle>
            <a:lvl1pPr algn="r">
              <a:defRPr sz="6100">
                <a:solidFill>
                  <a:schemeClr val="tx1">
                    <a:tint val="75000"/>
                  </a:schemeClr>
                </a:solidFill>
              </a:defRPr>
            </a:lvl1pPr>
          </a:lstStyle>
          <a:p>
            <a:fld id="{AA85973B-B8F6-8E43-9194-24EC1D6B2CD9}" type="slidenum">
              <a:rPr lang="en-US" smtClean="0"/>
              <a:t>‹#›</a:t>
            </a:fld>
            <a:endParaRPr lang="en-US"/>
          </a:p>
        </p:txBody>
      </p:sp>
    </p:spTree>
    <p:extLst>
      <p:ext uri="{BB962C8B-B14F-4D97-AF65-F5344CB8AC3E}">
        <p14:creationId xmlns:p14="http://schemas.microsoft.com/office/powerpoint/2010/main" val="224046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74130" rtl="0" eaLnBrk="1" latinLnBrk="0" hangingPunct="1">
        <a:spcBef>
          <a:spcPct val="0"/>
        </a:spcBef>
        <a:buNone/>
        <a:defRPr sz="21800" kern="1200">
          <a:solidFill>
            <a:schemeClr val="tx1"/>
          </a:solidFill>
          <a:latin typeface="+mj-lt"/>
          <a:ea typeface="+mj-ea"/>
          <a:cs typeface="+mj-cs"/>
        </a:defRPr>
      </a:lvl1pPr>
    </p:titleStyle>
    <p:bodyStyle>
      <a:lvl1pPr marL="1705593" indent="-1705593" algn="l" defTabSz="2274130" rtl="0" eaLnBrk="1" latinLnBrk="0" hangingPunct="1">
        <a:spcBef>
          <a:spcPct val="20000"/>
        </a:spcBef>
        <a:buFont typeface="Arial"/>
        <a:buChar char="•"/>
        <a:defRPr sz="16100" kern="1200">
          <a:solidFill>
            <a:schemeClr val="tx1"/>
          </a:solidFill>
          <a:latin typeface="+mn-lt"/>
          <a:ea typeface="+mn-ea"/>
          <a:cs typeface="+mn-cs"/>
        </a:defRPr>
      </a:lvl1pPr>
      <a:lvl2pPr marL="3695457" indent="-1421331" algn="l" defTabSz="2274130" rtl="0" eaLnBrk="1" latinLnBrk="0" hangingPunct="1">
        <a:spcBef>
          <a:spcPct val="20000"/>
        </a:spcBef>
        <a:buFont typeface="Arial"/>
        <a:buChar char="–"/>
        <a:defRPr sz="13900" kern="1200">
          <a:solidFill>
            <a:schemeClr val="tx1"/>
          </a:solidFill>
          <a:latin typeface="+mn-lt"/>
          <a:ea typeface="+mn-ea"/>
          <a:cs typeface="+mn-cs"/>
        </a:defRPr>
      </a:lvl2pPr>
      <a:lvl3pPr marL="5685323" indent="-1137063" algn="l" defTabSz="2274130" rtl="0" eaLnBrk="1" latinLnBrk="0" hangingPunct="1">
        <a:spcBef>
          <a:spcPct val="20000"/>
        </a:spcBef>
        <a:buFont typeface="Arial"/>
        <a:buChar char="•"/>
        <a:defRPr sz="11800" kern="1200">
          <a:solidFill>
            <a:schemeClr val="tx1"/>
          </a:solidFill>
          <a:latin typeface="+mn-lt"/>
          <a:ea typeface="+mn-ea"/>
          <a:cs typeface="+mn-cs"/>
        </a:defRPr>
      </a:lvl3pPr>
      <a:lvl4pPr marL="7959448" indent="-1137063" algn="l" defTabSz="2274130" rtl="0" eaLnBrk="1" latinLnBrk="0" hangingPunct="1">
        <a:spcBef>
          <a:spcPct val="20000"/>
        </a:spcBef>
        <a:buFont typeface="Arial"/>
        <a:buChar char="–"/>
        <a:defRPr sz="10000" kern="1200">
          <a:solidFill>
            <a:schemeClr val="tx1"/>
          </a:solidFill>
          <a:latin typeface="+mn-lt"/>
          <a:ea typeface="+mn-ea"/>
          <a:cs typeface="+mn-cs"/>
        </a:defRPr>
      </a:lvl4pPr>
      <a:lvl5pPr marL="10233579" indent="-1137063" algn="l" defTabSz="2274130" rtl="0" eaLnBrk="1" latinLnBrk="0" hangingPunct="1">
        <a:spcBef>
          <a:spcPct val="20000"/>
        </a:spcBef>
        <a:buFont typeface="Arial"/>
        <a:buChar char="»"/>
        <a:defRPr sz="10000" kern="1200">
          <a:solidFill>
            <a:schemeClr val="tx1"/>
          </a:solidFill>
          <a:latin typeface="+mn-lt"/>
          <a:ea typeface="+mn-ea"/>
          <a:cs typeface="+mn-cs"/>
        </a:defRPr>
      </a:lvl5pPr>
      <a:lvl6pPr marL="12507710" indent="-1137063" algn="l" defTabSz="2274130" rtl="0" eaLnBrk="1" latinLnBrk="0" hangingPunct="1">
        <a:spcBef>
          <a:spcPct val="20000"/>
        </a:spcBef>
        <a:buFont typeface="Arial"/>
        <a:buChar char="•"/>
        <a:defRPr sz="10000" kern="1200">
          <a:solidFill>
            <a:schemeClr val="tx1"/>
          </a:solidFill>
          <a:latin typeface="+mn-lt"/>
          <a:ea typeface="+mn-ea"/>
          <a:cs typeface="+mn-cs"/>
        </a:defRPr>
      </a:lvl6pPr>
      <a:lvl7pPr marL="14781835" indent="-1137063" algn="l" defTabSz="2274130" rtl="0" eaLnBrk="1" latinLnBrk="0" hangingPunct="1">
        <a:spcBef>
          <a:spcPct val="20000"/>
        </a:spcBef>
        <a:buFont typeface="Arial"/>
        <a:buChar char="•"/>
        <a:defRPr sz="10000" kern="1200">
          <a:solidFill>
            <a:schemeClr val="tx1"/>
          </a:solidFill>
          <a:latin typeface="+mn-lt"/>
          <a:ea typeface="+mn-ea"/>
          <a:cs typeface="+mn-cs"/>
        </a:defRPr>
      </a:lvl7pPr>
      <a:lvl8pPr marL="17055964" indent="-1137063" algn="l" defTabSz="2274130" rtl="0" eaLnBrk="1" latinLnBrk="0" hangingPunct="1">
        <a:spcBef>
          <a:spcPct val="20000"/>
        </a:spcBef>
        <a:buFont typeface="Arial"/>
        <a:buChar char="•"/>
        <a:defRPr sz="10000" kern="1200">
          <a:solidFill>
            <a:schemeClr val="tx1"/>
          </a:solidFill>
          <a:latin typeface="+mn-lt"/>
          <a:ea typeface="+mn-ea"/>
          <a:cs typeface="+mn-cs"/>
        </a:defRPr>
      </a:lvl8pPr>
      <a:lvl9pPr marL="19330091" indent="-1137063" algn="l" defTabSz="2274130" rtl="0" eaLnBrk="1" latinLnBrk="0" hangingPunct="1">
        <a:spcBef>
          <a:spcPct val="20000"/>
        </a:spcBef>
        <a:buFont typeface="Arial"/>
        <a:buChar char="•"/>
        <a:defRPr sz="10000" kern="1200">
          <a:solidFill>
            <a:schemeClr val="tx1"/>
          </a:solidFill>
          <a:latin typeface="+mn-lt"/>
          <a:ea typeface="+mn-ea"/>
          <a:cs typeface="+mn-cs"/>
        </a:defRPr>
      </a:lvl9pPr>
    </p:bodyStyle>
    <p:other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6.tiff"/><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tiff"/><Relationship Id="rId17" Type="http://schemas.openxmlformats.org/officeDocument/2006/relationships/image" Target="../media/image15.tiff"/><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gif"/><Relationship Id="rId15" Type="http://schemas.openxmlformats.org/officeDocument/2006/relationships/image" Target="../media/image13.jpe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tiff"/><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6495" y="34388115"/>
            <a:ext cx="2017269" cy="2017269"/>
          </a:xfrm>
          <a:prstGeom prst="rect">
            <a:avLst/>
          </a:prstGeom>
        </p:spPr>
      </p:pic>
      <p:pic>
        <p:nvPicPr>
          <p:cNvPr id="282" name="Picture 281"/>
          <p:cNvPicPr>
            <a:picLocks noChangeAspect="1"/>
          </p:cNvPicPr>
          <p:nvPr/>
        </p:nvPicPr>
        <p:blipFill>
          <a:blip r:embed="rId4"/>
          <a:stretch>
            <a:fillRect/>
          </a:stretch>
        </p:blipFill>
        <p:spPr>
          <a:xfrm>
            <a:off x="6132127" y="34536048"/>
            <a:ext cx="2430550" cy="1822912"/>
          </a:xfrm>
          <a:prstGeom prst="rect">
            <a:avLst/>
          </a:prstGeom>
        </p:spPr>
      </p:pic>
      <p:sp>
        <p:nvSpPr>
          <p:cNvPr id="283" name="Rectangle 282"/>
          <p:cNvSpPr/>
          <p:nvPr/>
        </p:nvSpPr>
        <p:spPr>
          <a:xfrm>
            <a:off x="3" y="-12855"/>
            <a:ext cx="32003997" cy="354659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76555" tIns="38278" rIns="76555" bIns="38278" spcCol="0" rtlCol="0" anchor="ctr"/>
          <a:lstStyle/>
          <a:p>
            <a:pPr algn="ctr"/>
            <a:r>
              <a:rPr lang="en-US" sz="3900" dirty="0">
                <a:solidFill>
                  <a:schemeClr val="tx1"/>
                </a:solidFill>
                <a:cs typeface="Times New Roman"/>
              </a:rPr>
              <a:t> </a:t>
            </a:r>
          </a:p>
        </p:txBody>
      </p:sp>
      <p:sp>
        <p:nvSpPr>
          <p:cNvPr id="285" name="Rectangle 284"/>
          <p:cNvSpPr/>
          <p:nvPr/>
        </p:nvSpPr>
        <p:spPr>
          <a:xfrm>
            <a:off x="457199" y="4009128"/>
            <a:ext cx="15290357" cy="11699192"/>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r>
              <a:rPr lang="en-US" dirty="0" smtClean="0"/>
              <a:t>               </a:t>
            </a:r>
            <a:endParaRPr lang="en-US" dirty="0"/>
          </a:p>
        </p:txBody>
      </p:sp>
      <p:sp>
        <p:nvSpPr>
          <p:cNvPr id="286" name="TextBox 285"/>
          <p:cNvSpPr txBox="1"/>
          <p:nvPr/>
        </p:nvSpPr>
        <p:spPr>
          <a:xfrm>
            <a:off x="18269533" y="14263174"/>
            <a:ext cx="198581" cy="1468864"/>
          </a:xfrm>
          <a:prstGeom prst="rect">
            <a:avLst/>
          </a:prstGeom>
          <a:noFill/>
        </p:spPr>
        <p:txBody>
          <a:bodyPr wrap="none" lIns="98298" tIns="49149" rIns="98298" bIns="49149" rtlCol="0">
            <a:spAutoFit/>
          </a:bodyPr>
          <a:lstStyle/>
          <a:p>
            <a:endParaRPr lang="en-US" dirty="0"/>
          </a:p>
        </p:txBody>
      </p:sp>
      <p:sp>
        <p:nvSpPr>
          <p:cNvPr id="287" name="TextBox 286"/>
          <p:cNvSpPr txBox="1"/>
          <p:nvPr/>
        </p:nvSpPr>
        <p:spPr>
          <a:xfrm>
            <a:off x="1080369" y="2326207"/>
            <a:ext cx="29835249" cy="1207254"/>
          </a:xfrm>
          <a:prstGeom prst="rect">
            <a:avLst/>
          </a:prstGeom>
          <a:noFill/>
          <a:effectLst>
            <a:outerShdw blurRad="50800" dir="2700000" sx="50000" sy="50000" algn="tl" rotWithShape="0">
              <a:prstClr val="black"/>
            </a:outerShdw>
          </a:effectLst>
        </p:spPr>
        <p:txBody>
          <a:bodyPr wrap="square" lIns="98298" tIns="49149" rIns="98298" bIns="49149" rtlCol="0">
            <a:spAutoFit/>
          </a:bodyPr>
          <a:lstStyle/>
          <a:p>
            <a:pPr algn="ctr"/>
            <a:r>
              <a:rPr lang="en-US" sz="3600" dirty="0">
                <a:latin typeface="Cambria" charset="0"/>
                <a:ea typeface="Cambria" charset="0"/>
                <a:cs typeface="Cambria" charset="0"/>
              </a:rPr>
              <a:t>Gustavo Jorge Goni</a:t>
            </a:r>
            <a:r>
              <a:rPr lang="en-US" sz="3600" baseline="30000" dirty="0">
                <a:latin typeface="Cambria" charset="0"/>
                <a:ea typeface="Cambria" charset="0"/>
                <a:cs typeface="Cambria" charset="0"/>
              </a:rPr>
              <a:t>1</a:t>
            </a:r>
            <a:r>
              <a:rPr lang="en-US" sz="3600" dirty="0">
                <a:latin typeface="Cambria" charset="0"/>
                <a:ea typeface="Cambria" charset="0"/>
                <a:cs typeface="Cambria" charset="0"/>
              </a:rPr>
              <a:t>  (</a:t>
            </a:r>
            <a:r>
              <a:rPr lang="en-US" sz="3600" dirty="0" smtClean="0">
                <a:latin typeface="Cambria" charset="0"/>
                <a:ea typeface="Cambria" charset="0"/>
                <a:cs typeface="Cambria" charset="0"/>
              </a:rPr>
              <a:t>Gustavo.Goni@noaa.gov), </a:t>
            </a:r>
            <a:r>
              <a:rPr lang="en-US" sz="3600" dirty="0" err="1" smtClean="0">
                <a:latin typeface="Cambria" charset="0"/>
                <a:ea typeface="Cambria" charset="0"/>
                <a:cs typeface="Cambria" charset="0"/>
              </a:rPr>
              <a:t>Jili</a:t>
            </a:r>
            <a:r>
              <a:rPr lang="en-US" sz="3600" dirty="0" smtClean="0">
                <a:latin typeface="Cambria" charset="0"/>
                <a:ea typeface="Cambria" charset="0"/>
                <a:cs typeface="Cambria" charset="0"/>
              </a:rPr>
              <a:t> </a:t>
            </a:r>
            <a:r>
              <a:rPr lang="en-US" sz="3600" dirty="0">
                <a:latin typeface="Cambria" charset="0"/>
                <a:ea typeface="Cambria" charset="0"/>
                <a:cs typeface="Cambria" charset="0"/>
              </a:rPr>
              <a:t>Dong </a:t>
            </a:r>
            <a:r>
              <a:rPr lang="en-US" sz="3600" baseline="30000" dirty="0">
                <a:latin typeface="Cambria" charset="0"/>
                <a:ea typeface="Cambria" charset="0"/>
                <a:cs typeface="Cambria" charset="0"/>
              </a:rPr>
              <a:t>4</a:t>
            </a:r>
            <a:r>
              <a:rPr lang="en-US" sz="3600" dirty="0">
                <a:latin typeface="Cambria" charset="0"/>
                <a:ea typeface="Cambria" charset="0"/>
                <a:cs typeface="Cambria" charset="0"/>
              </a:rPr>
              <a:t>, Ricardo Domingues </a:t>
            </a:r>
            <a:r>
              <a:rPr lang="en-US" sz="3600" baseline="30000" dirty="0" smtClean="0">
                <a:solidFill>
                  <a:srgbClr val="000000"/>
                </a:solidFill>
                <a:latin typeface="Cambria"/>
                <a:ea typeface="Cambria"/>
                <a:cs typeface="Cambria"/>
              </a:rPr>
              <a:t>2,1</a:t>
            </a:r>
            <a:r>
              <a:rPr lang="en-US" sz="3600" dirty="0" smtClean="0">
                <a:latin typeface="Cambria" charset="0"/>
                <a:ea typeface="Cambria" charset="0"/>
                <a:cs typeface="Cambria" charset="0"/>
              </a:rPr>
              <a:t>, </a:t>
            </a:r>
            <a:r>
              <a:rPr lang="en-US" sz="3600" dirty="0">
                <a:latin typeface="Cambria" charset="0"/>
                <a:ea typeface="Cambria" charset="0"/>
                <a:cs typeface="Cambria" charset="0"/>
              </a:rPr>
              <a:t>Julio </a:t>
            </a:r>
            <a:r>
              <a:rPr lang="en-US" sz="3600" dirty="0" smtClean="0">
                <a:latin typeface="Cambria" charset="0"/>
                <a:ea typeface="Cambria" charset="0"/>
                <a:cs typeface="Cambria" charset="0"/>
              </a:rPr>
              <a:t>Morell</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3</a:t>
            </a:r>
            <a:r>
              <a:rPr lang="en-US" sz="3600" dirty="0" smtClean="0">
                <a:latin typeface="Cambria" charset="0"/>
                <a:ea typeface="Cambria" charset="0"/>
                <a:cs typeface="Cambria" charset="0"/>
              </a:rPr>
              <a:t>, </a:t>
            </a:r>
            <a:r>
              <a:rPr lang="en-US" sz="3600" dirty="0">
                <a:latin typeface="Cambria" charset="0"/>
                <a:ea typeface="Cambria" charset="0"/>
                <a:cs typeface="Cambria" charset="0"/>
              </a:rPr>
              <a:t>Francis </a:t>
            </a:r>
            <a:r>
              <a:rPr lang="en-US" sz="3600" dirty="0" err="1" smtClean="0">
                <a:latin typeface="Cambria" charset="0"/>
                <a:ea typeface="Cambria" charset="0"/>
                <a:cs typeface="Cambria" charset="0"/>
              </a:rPr>
              <a:t>Bringas</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1</a:t>
            </a:r>
            <a:r>
              <a:rPr lang="en-US" sz="3600" dirty="0" smtClean="0">
                <a:latin typeface="Cambria" charset="0"/>
                <a:ea typeface="Cambria" charset="0"/>
                <a:cs typeface="Cambria" charset="0"/>
              </a:rPr>
              <a:t> </a:t>
            </a:r>
            <a:r>
              <a:rPr lang="en-US" sz="3600" dirty="0">
                <a:latin typeface="Cambria" charset="0"/>
                <a:ea typeface="Cambria" charset="0"/>
                <a:cs typeface="Cambria" charset="0"/>
              </a:rPr>
              <a:t>, George </a:t>
            </a:r>
            <a:r>
              <a:rPr lang="en-US" sz="3600" dirty="0" err="1" smtClean="0">
                <a:latin typeface="Cambria" charset="0"/>
                <a:ea typeface="Cambria" charset="0"/>
                <a:cs typeface="Cambria" charset="0"/>
              </a:rPr>
              <a:t>Halliwell</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1</a:t>
            </a:r>
            <a:r>
              <a:rPr lang="en-US" sz="3600" dirty="0" smtClean="0">
                <a:latin typeface="Cambria" charset="0"/>
                <a:ea typeface="Cambria" charset="0"/>
                <a:cs typeface="Cambria" charset="0"/>
              </a:rPr>
              <a:t>, </a:t>
            </a:r>
            <a:r>
              <a:rPr lang="en-US" sz="3600" dirty="0">
                <a:latin typeface="Cambria" charset="0"/>
                <a:ea typeface="Cambria" charset="0"/>
                <a:cs typeface="Cambria" charset="0"/>
              </a:rPr>
              <a:t>Hyun-Sook </a:t>
            </a:r>
            <a:r>
              <a:rPr lang="en-US" sz="3600" dirty="0" smtClean="0">
                <a:latin typeface="Cambria" charset="0"/>
                <a:ea typeface="Cambria" charset="0"/>
                <a:cs typeface="Cambria" charset="0"/>
              </a:rPr>
              <a:t>Kim</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1</a:t>
            </a:r>
            <a:r>
              <a:rPr lang="en-US" sz="3600" dirty="0" smtClean="0">
                <a:latin typeface="Cambria" charset="0"/>
                <a:ea typeface="Cambria" charset="0"/>
                <a:cs typeface="Cambria" charset="0"/>
              </a:rPr>
              <a:t>, </a:t>
            </a:r>
            <a:r>
              <a:rPr lang="en-US" sz="3600" dirty="0">
                <a:latin typeface="Cambria" charset="0"/>
                <a:ea typeface="Cambria" charset="0"/>
                <a:cs typeface="Cambria" charset="0"/>
              </a:rPr>
              <a:t>Becky </a:t>
            </a:r>
            <a:r>
              <a:rPr lang="en-US" sz="3600" dirty="0" err="1" smtClean="0">
                <a:latin typeface="Cambria" charset="0"/>
                <a:ea typeface="Cambria" charset="0"/>
                <a:cs typeface="Cambria" charset="0"/>
              </a:rPr>
              <a:t>Baltles</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5</a:t>
            </a:r>
            <a:r>
              <a:rPr lang="en-US" sz="3600" dirty="0" smtClean="0">
                <a:latin typeface="Cambria" charset="0"/>
                <a:ea typeface="Cambria" charset="0"/>
                <a:cs typeface="Cambria" charset="0"/>
              </a:rPr>
              <a:t>, </a:t>
            </a:r>
            <a:r>
              <a:rPr lang="en-US" sz="3600" dirty="0">
                <a:latin typeface="Cambria" charset="0"/>
                <a:ea typeface="Cambria" charset="0"/>
                <a:cs typeface="Cambria" charset="0"/>
              </a:rPr>
              <a:t>Richard </a:t>
            </a:r>
            <a:r>
              <a:rPr lang="en-US" sz="3600" dirty="0" smtClean="0">
                <a:latin typeface="Cambria" charset="0"/>
                <a:ea typeface="Cambria" charset="0"/>
                <a:cs typeface="Cambria" charset="0"/>
              </a:rPr>
              <a:t>Bouchard</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6</a:t>
            </a:r>
            <a:r>
              <a:rPr lang="en-US" sz="3600" dirty="0" smtClean="0">
                <a:latin typeface="Cambria" charset="0"/>
                <a:ea typeface="Cambria" charset="0"/>
                <a:cs typeface="Cambria" charset="0"/>
              </a:rPr>
              <a:t>, </a:t>
            </a:r>
            <a:r>
              <a:rPr lang="en-US" sz="3600" dirty="0">
                <a:latin typeface="Cambria" charset="0"/>
                <a:ea typeface="Cambria" charset="0"/>
                <a:cs typeface="Cambria" charset="0"/>
              </a:rPr>
              <a:t>Luis </a:t>
            </a:r>
            <a:r>
              <a:rPr lang="en-US" sz="3600" dirty="0" err="1">
                <a:latin typeface="Cambria" charset="0"/>
                <a:ea typeface="Cambria" charset="0"/>
                <a:cs typeface="Cambria" charset="0"/>
              </a:rPr>
              <a:t>Pomales</a:t>
            </a:r>
            <a:r>
              <a:rPr lang="en-US" sz="3600" dirty="0">
                <a:latin typeface="Cambria" charset="0"/>
                <a:ea typeface="Cambria" charset="0"/>
                <a:cs typeface="Cambria" charset="0"/>
              </a:rPr>
              <a:t> </a:t>
            </a:r>
            <a:r>
              <a:rPr lang="en-US" sz="3600" baseline="30000" dirty="0" smtClean="0">
                <a:latin typeface="Cambria" charset="0"/>
                <a:ea typeface="Cambria" charset="0"/>
                <a:cs typeface="Cambria" charset="0"/>
              </a:rPr>
              <a:t>3</a:t>
            </a:r>
            <a:r>
              <a:rPr lang="en-US" sz="3600" dirty="0" smtClean="0">
                <a:latin typeface="Cambria" charset="0"/>
                <a:ea typeface="Cambria" charset="0"/>
                <a:cs typeface="Cambria" charset="0"/>
              </a:rPr>
              <a:t>, </a:t>
            </a:r>
            <a:r>
              <a:rPr lang="en-US" sz="3600" dirty="0">
                <a:latin typeface="Cambria" charset="0"/>
                <a:ea typeface="Cambria" charset="0"/>
                <a:cs typeface="Cambria" charset="0"/>
              </a:rPr>
              <a:t>and </a:t>
            </a:r>
            <a:r>
              <a:rPr lang="en-US" sz="3600" dirty="0" err="1">
                <a:latin typeface="Cambria" charset="0"/>
                <a:ea typeface="Cambria" charset="0"/>
                <a:cs typeface="Cambria" charset="0"/>
              </a:rPr>
              <a:t>Yamil</a:t>
            </a:r>
            <a:r>
              <a:rPr lang="en-US" sz="3600" dirty="0">
                <a:latin typeface="Cambria" charset="0"/>
                <a:ea typeface="Cambria" charset="0"/>
                <a:cs typeface="Cambria" charset="0"/>
              </a:rPr>
              <a:t> </a:t>
            </a:r>
            <a:r>
              <a:rPr lang="en-US" sz="3600" dirty="0" smtClean="0">
                <a:latin typeface="Cambria" charset="0"/>
                <a:ea typeface="Cambria" charset="0"/>
                <a:cs typeface="Cambria" charset="0"/>
              </a:rPr>
              <a:t>Rodriguez</a:t>
            </a:r>
            <a:r>
              <a:rPr lang="en-US" sz="3600" baseline="30000" dirty="0">
                <a:latin typeface="Cambria" charset="0"/>
                <a:ea typeface="Cambria" charset="0"/>
                <a:cs typeface="Cambria" charset="0"/>
              </a:rPr>
              <a:t> </a:t>
            </a:r>
            <a:r>
              <a:rPr lang="en-US" sz="3600" baseline="30000" dirty="0" smtClean="0">
                <a:latin typeface="Cambria" charset="0"/>
                <a:ea typeface="Cambria" charset="0"/>
                <a:cs typeface="Cambria" charset="0"/>
              </a:rPr>
              <a:t>7</a:t>
            </a:r>
            <a:endParaRPr lang="en-US" sz="3600" dirty="0">
              <a:latin typeface="Cambria" charset="0"/>
              <a:ea typeface="Cambria" charset="0"/>
              <a:cs typeface="Cambria" charset="0"/>
            </a:endParaRPr>
          </a:p>
        </p:txBody>
      </p:sp>
      <p:pic>
        <p:nvPicPr>
          <p:cNvPr id="288" name="Picture 2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75" y="34509338"/>
            <a:ext cx="1826547" cy="1786205"/>
          </a:xfrm>
          <a:prstGeom prst="rect">
            <a:avLst/>
          </a:prstGeom>
        </p:spPr>
      </p:pic>
      <p:sp>
        <p:nvSpPr>
          <p:cNvPr id="290" name="Rectangle 289"/>
          <p:cNvSpPr/>
          <p:nvPr/>
        </p:nvSpPr>
        <p:spPr>
          <a:xfrm>
            <a:off x="16315470" y="4009127"/>
            <a:ext cx="15193230" cy="3229172"/>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pic>
        <p:nvPicPr>
          <p:cNvPr id="291" name="Picture 290" descr="logo_up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643" y="34569817"/>
            <a:ext cx="1712066" cy="1712067"/>
          </a:xfrm>
          <a:prstGeom prst="rect">
            <a:avLst/>
          </a:prstGeom>
        </p:spPr>
      </p:pic>
      <p:pic>
        <p:nvPicPr>
          <p:cNvPr id="294" name="Picture 2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6162" y="4860429"/>
            <a:ext cx="8804374" cy="7813884"/>
          </a:xfrm>
          <a:prstGeom prst="rect">
            <a:avLst/>
          </a:prstGeom>
        </p:spPr>
      </p:pic>
      <p:sp>
        <p:nvSpPr>
          <p:cNvPr id="295" name="TextBox 294"/>
          <p:cNvSpPr txBox="1"/>
          <p:nvPr/>
        </p:nvSpPr>
        <p:spPr>
          <a:xfrm>
            <a:off x="16382018" y="7467937"/>
            <a:ext cx="8306182"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3. Underwater Gliders</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296" name="Picture 295" descr="Fastwave-Becomes-Australian-Distributor-of-Kongsberg-Seaglider-System-523x37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16040" y="8303191"/>
            <a:ext cx="5406429" cy="4025336"/>
          </a:xfrm>
          <a:prstGeom prst="rect">
            <a:avLst/>
          </a:prstGeom>
          <a:ln w="28575">
            <a:solidFill>
              <a:schemeClr val="tx1"/>
            </a:solidFill>
          </a:ln>
        </p:spPr>
      </p:pic>
      <p:pic>
        <p:nvPicPr>
          <p:cNvPr id="297" name="Picture 4" descr="http://www.aoml.noaa.gov/phod/goos/gliders/website_pictures/DSCN0485_web.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999"/>
          <a:stretch/>
        </p:blipFill>
        <p:spPr bwMode="auto">
          <a:xfrm>
            <a:off x="22937186" y="11316928"/>
            <a:ext cx="5144644" cy="41438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99" name="Picture 298" descr="IMG_4624.JPG"/>
          <p:cNvPicPr>
            <a:picLocks noChangeAspect="1"/>
          </p:cNvPicPr>
          <p:nvPr/>
        </p:nvPicPr>
        <p:blipFill rotWithShape="1">
          <a:blip r:embed="rId10" cstate="print">
            <a:extLst>
              <a:ext uri="{28A0092B-C50C-407E-A947-70E740481C1C}">
                <a14:useLocalDpi xmlns:a14="http://schemas.microsoft.com/office/drawing/2010/main" val="0"/>
              </a:ext>
            </a:extLst>
          </a:blip>
          <a:srcRect t="26598" r="20809" b="6952"/>
          <a:stretch/>
        </p:blipFill>
        <p:spPr>
          <a:xfrm>
            <a:off x="27324251" y="13146245"/>
            <a:ext cx="3695530" cy="2325738"/>
          </a:xfrm>
          <a:prstGeom prst="rect">
            <a:avLst/>
          </a:prstGeom>
          <a:ln w="28575">
            <a:solidFill>
              <a:schemeClr val="tx1"/>
            </a:solidFill>
          </a:ln>
        </p:spPr>
      </p:pic>
      <p:cxnSp>
        <p:nvCxnSpPr>
          <p:cNvPr id="302" name="Straight Connector 301"/>
          <p:cNvCxnSpPr/>
          <p:nvPr/>
        </p:nvCxnSpPr>
        <p:spPr>
          <a:xfrm>
            <a:off x="0" y="33973135"/>
            <a:ext cx="32004000" cy="0"/>
          </a:xfrm>
          <a:prstGeom prst="line">
            <a:avLst/>
          </a:prstGeom>
          <a:ln w="114300" cmpd="thickThin"/>
        </p:spPr>
        <p:style>
          <a:lnRef idx="2">
            <a:schemeClr val="accent1"/>
          </a:lnRef>
          <a:fillRef idx="0">
            <a:schemeClr val="accent1"/>
          </a:fillRef>
          <a:effectRef idx="1">
            <a:schemeClr val="accent1"/>
          </a:effectRef>
          <a:fontRef idx="minor">
            <a:schemeClr val="tx1"/>
          </a:fontRef>
        </p:style>
      </p:cxnSp>
      <p:pic>
        <p:nvPicPr>
          <p:cNvPr id="303" name="Picture 3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95548" y="34845784"/>
            <a:ext cx="1731818" cy="1113311"/>
          </a:xfrm>
          <a:prstGeom prst="rect">
            <a:avLst/>
          </a:prstGeom>
        </p:spPr>
      </p:pic>
      <p:sp>
        <p:nvSpPr>
          <p:cNvPr id="304" name="TextBox 303"/>
          <p:cNvSpPr txBox="1"/>
          <p:nvPr/>
        </p:nvSpPr>
        <p:spPr>
          <a:xfrm>
            <a:off x="14050214" y="34077328"/>
            <a:ext cx="5699508" cy="2364879"/>
          </a:xfrm>
          <a:prstGeom prst="rect">
            <a:avLst/>
          </a:prstGeom>
          <a:noFill/>
        </p:spPr>
        <p:txBody>
          <a:bodyPr wrap="square" lIns="147447" tIns="73724" rIns="147447" bIns="73724" rtlCol="0">
            <a:spAutoFit/>
          </a:bodyPr>
          <a:lstStyle/>
          <a:p>
            <a:r>
              <a:rPr lang="en-US" sz="2400" b="1" dirty="0"/>
              <a:t>Supported by: </a:t>
            </a:r>
          </a:p>
          <a:p>
            <a:pPr marL="285750" indent="-285750">
              <a:buFont typeface="Arial" charset="0"/>
              <a:buChar char="•"/>
            </a:pPr>
            <a:r>
              <a:rPr lang="en-US" sz="2400" dirty="0"/>
              <a:t>Disaster Relief Appropriations Act (Sandy Supplemental funds)</a:t>
            </a:r>
          </a:p>
          <a:p>
            <a:pPr marL="285750" indent="-285750">
              <a:buFont typeface="Arial" charset="0"/>
              <a:buChar char="•"/>
            </a:pPr>
            <a:r>
              <a:rPr lang="en-US" sz="2400" dirty="0"/>
              <a:t>NOAA AOML</a:t>
            </a:r>
          </a:p>
          <a:p>
            <a:pPr marL="285750" indent="-285750">
              <a:buFont typeface="Arial" charset="0"/>
              <a:buChar char="•"/>
            </a:pPr>
            <a:r>
              <a:rPr lang="en-US" sz="2400" dirty="0"/>
              <a:t>IOOS and CARICOOS </a:t>
            </a:r>
          </a:p>
          <a:p>
            <a:pPr marL="285750" indent="-285750">
              <a:buFont typeface="Arial" charset="0"/>
              <a:buChar char="•"/>
            </a:pPr>
            <a:r>
              <a:rPr lang="en-US" sz="2400" dirty="0"/>
              <a:t>OAR AAA Reserve 2015 and 2016</a:t>
            </a:r>
            <a:endParaRPr lang="en-US" sz="2400" dirty="0"/>
          </a:p>
        </p:txBody>
      </p:sp>
      <p:sp>
        <p:nvSpPr>
          <p:cNvPr id="305" name="Rectangle 304"/>
          <p:cNvSpPr/>
          <p:nvPr/>
        </p:nvSpPr>
        <p:spPr>
          <a:xfrm>
            <a:off x="2457436" y="208848"/>
            <a:ext cx="27123585" cy="1938992"/>
          </a:xfrm>
          <a:prstGeom prst="rect">
            <a:avLst/>
          </a:prstGeom>
          <a:noFill/>
        </p:spPr>
        <p:txBody>
          <a:bodyPr wrap="square" lIns="91440" tIns="45720" rIns="91440" bIns="45720">
            <a:spAutoFit/>
          </a:bodyPr>
          <a:lstStyle/>
          <a:p>
            <a:pPr algn="ctr"/>
            <a:r>
              <a:rPr lang="en-US" sz="6000" b="1" dirty="0">
                <a:ln w="18415" cmpd="sng">
                  <a:noFill/>
                  <a:prstDash val="solid"/>
                </a:ln>
                <a:effectLst>
                  <a:outerShdw blurRad="292100" dist="63500" dir="5400000" algn="t" rotWithShape="0">
                    <a:schemeClr val="bg1">
                      <a:alpha val="51000"/>
                    </a:schemeClr>
                  </a:outerShdw>
                </a:effectLst>
                <a:latin typeface="Franklin Gothic Medium Cond" panose="020B0606030402020204" pitchFamily="34" charset="0"/>
                <a:cs typeface="Courier New" panose="02070309020205020404" pitchFamily="49" charset="0"/>
              </a:rPr>
              <a:t>AOML-CARICOOS Underwater Glider Observations in the Caribbean Sea and Tropical North Atlantic Ocean in Support of Tropical Cyclone Studies and Forecasts</a:t>
            </a:r>
          </a:p>
        </p:txBody>
      </p:sp>
      <p:sp>
        <p:nvSpPr>
          <p:cNvPr id="306" name="TextBox 305"/>
          <p:cNvSpPr txBox="1"/>
          <p:nvPr/>
        </p:nvSpPr>
        <p:spPr>
          <a:xfrm>
            <a:off x="19776034" y="34016859"/>
            <a:ext cx="7706185" cy="2672656"/>
          </a:xfrm>
          <a:prstGeom prst="rect">
            <a:avLst/>
          </a:prstGeom>
          <a:noFill/>
        </p:spPr>
        <p:txBody>
          <a:bodyPr wrap="square" lIns="147447" tIns="73724" rIns="147447" bIns="73724" rtlCol="0">
            <a:spAutoFit/>
          </a:bodyPr>
          <a:lstStyle/>
          <a:p>
            <a:r>
              <a:rPr lang="en-US" sz="2400" b="1" dirty="0" smtClean="0">
                <a:cs typeface="Times New Roman"/>
              </a:rPr>
              <a:t>Affiliations</a:t>
            </a:r>
          </a:p>
          <a:p>
            <a:r>
              <a:rPr lang="en-US" sz="2000" dirty="0"/>
              <a:t>1 NOAA/AOML, Miami, Florida, USA</a:t>
            </a:r>
          </a:p>
          <a:p>
            <a:r>
              <a:rPr lang="en-US" sz="2000" dirty="0"/>
              <a:t>2 University of Miami, CIMAS, Miami, Florida, USA</a:t>
            </a:r>
          </a:p>
          <a:p>
            <a:r>
              <a:rPr lang="en-US" sz="2000" dirty="0"/>
              <a:t>3 University of Puerto Rico, </a:t>
            </a:r>
            <a:r>
              <a:rPr lang="en-US" sz="2000" dirty="0" err="1"/>
              <a:t>Mayagues</a:t>
            </a:r>
            <a:r>
              <a:rPr lang="en-US" sz="2000" dirty="0"/>
              <a:t>, Puerto Rico, and </a:t>
            </a:r>
            <a:r>
              <a:rPr lang="en-US" sz="2000" dirty="0" err="1"/>
              <a:t>CariCOOS</a:t>
            </a:r>
            <a:endParaRPr lang="en-US" sz="2000" dirty="0"/>
          </a:p>
          <a:p>
            <a:r>
              <a:rPr lang="en-US" sz="2000" dirty="0"/>
              <a:t>4 NOAA/EMC, College Park, Maryland, USA</a:t>
            </a:r>
          </a:p>
          <a:p>
            <a:r>
              <a:rPr lang="en-US" sz="2000" dirty="0"/>
              <a:t>5 IOOS Office, Silver Spring, MD, USA</a:t>
            </a:r>
          </a:p>
          <a:p>
            <a:r>
              <a:rPr lang="en-US" sz="2000" dirty="0"/>
              <a:t>6 NOAA/NDBC, Stennis, Miss, USA</a:t>
            </a:r>
          </a:p>
          <a:p>
            <a:r>
              <a:rPr lang="en-US" sz="2000" dirty="0"/>
              <a:t>7 ANAMAR, Santo Domingo, Dominican Republic</a:t>
            </a:r>
          </a:p>
        </p:txBody>
      </p:sp>
      <p:pic>
        <p:nvPicPr>
          <p:cNvPr id="307" name="Picture 306"/>
          <p:cNvPicPr>
            <a:picLocks noChangeAspect="1"/>
          </p:cNvPicPr>
          <p:nvPr/>
        </p:nvPicPr>
        <p:blipFill>
          <a:blip r:embed="rId12"/>
          <a:stretch>
            <a:fillRect/>
          </a:stretch>
        </p:blipFill>
        <p:spPr>
          <a:xfrm>
            <a:off x="2638251" y="34756596"/>
            <a:ext cx="1574711" cy="1399875"/>
          </a:xfrm>
          <a:prstGeom prst="rect">
            <a:avLst/>
          </a:prstGeom>
        </p:spPr>
      </p:pic>
      <p:pic>
        <p:nvPicPr>
          <p:cNvPr id="308" name="Picture 307"/>
          <p:cNvPicPr>
            <a:picLocks noChangeAspect="1"/>
          </p:cNvPicPr>
          <p:nvPr/>
        </p:nvPicPr>
        <p:blipFill rotWithShape="1">
          <a:blip r:embed="rId13">
            <a:extLst>
              <a:ext uri="{28A0092B-C50C-407E-A947-70E740481C1C}">
                <a14:useLocalDpi xmlns:a14="http://schemas.microsoft.com/office/drawing/2010/main" val="0"/>
              </a:ext>
            </a:extLst>
          </a:blip>
          <a:srcRect b="18246"/>
          <a:stretch/>
        </p:blipFill>
        <p:spPr>
          <a:xfrm>
            <a:off x="8527815" y="34875794"/>
            <a:ext cx="2842268" cy="1087923"/>
          </a:xfrm>
          <a:prstGeom prst="rect">
            <a:avLst/>
          </a:prstGeom>
        </p:spPr>
      </p:pic>
      <p:sp>
        <p:nvSpPr>
          <p:cNvPr id="309" name="TextBox 308"/>
          <p:cNvSpPr txBox="1"/>
          <p:nvPr/>
        </p:nvSpPr>
        <p:spPr>
          <a:xfrm>
            <a:off x="478926" y="3967300"/>
            <a:ext cx="8306182"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1. Motivation</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310" name="Picture 3" descr="ALtkerrtrd_noTD"/>
          <p:cNvPicPr>
            <a:picLocks noChangeAspect="1" noChangeArrowheads="1"/>
          </p:cNvPicPr>
          <p:nvPr/>
        </p:nvPicPr>
        <p:blipFill>
          <a:blip r:embed="rId14"/>
          <a:srcRect/>
          <a:stretch>
            <a:fillRect/>
          </a:stretch>
        </p:blipFill>
        <p:spPr bwMode="auto">
          <a:xfrm>
            <a:off x="940544" y="4726585"/>
            <a:ext cx="5062163" cy="4283852"/>
          </a:xfrm>
          <a:prstGeom prst="rect">
            <a:avLst/>
          </a:prstGeom>
          <a:noFill/>
          <a:ln w="9525">
            <a:noFill/>
            <a:miter lim="800000"/>
            <a:headEnd/>
            <a:tailEnd/>
          </a:ln>
        </p:spPr>
      </p:pic>
      <p:pic>
        <p:nvPicPr>
          <p:cNvPr id="311" name="Picture 4" descr="ALinerrtrd"/>
          <p:cNvPicPr>
            <a:picLocks noChangeAspect="1" noChangeArrowheads="1"/>
          </p:cNvPicPr>
          <p:nvPr/>
        </p:nvPicPr>
        <p:blipFill>
          <a:blip r:embed="rId15"/>
          <a:srcRect/>
          <a:stretch>
            <a:fillRect/>
          </a:stretch>
        </p:blipFill>
        <p:spPr bwMode="auto">
          <a:xfrm>
            <a:off x="1002758" y="9192159"/>
            <a:ext cx="4999059" cy="4230454"/>
          </a:xfrm>
          <a:prstGeom prst="rect">
            <a:avLst/>
          </a:prstGeom>
          <a:noFill/>
          <a:ln w="9525">
            <a:noFill/>
            <a:miter lim="800000"/>
            <a:headEnd/>
            <a:tailEnd/>
          </a:ln>
        </p:spPr>
      </p:pic>
      <p:sp>
        <p:nvSpPr>
          <p:cNvPr id="312" name="Rectangle 311"/>
          <p:cNvSpPr/>
          <p:nvPr/>
        </p:nvSpPr>
        <p:spPr>
          <a:xfrm>
            <a:off x="11590746" y="7028449"/>
            <a:ext cx="1932005" cy="2924867"/>
          </a:xfrm>
          <a:prstGeom prst="rect">
            <a:avLst/>
          </a:prstGeom>
          <a:noFill/>
          <a:ln w="1016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a:off x="16315470" y="7467600"/>
            <a:ext cx="15206155" cy="8240718"/>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315" name="TextBox 314"/>
          <p:cNvSpPr txBox="1"/>
          <p:nvPr/>
        </p:nvSpPr>
        <p:spPr>
          <a:xfrm>
            <a:off x="16406462" y="3977596"/>
            <a:ext cx="14750674" cy="2708793"/>
          </a:xfrm>
          <a:prstGeom prst="rect">
            <a:avLst/>
          </a:prstGeom>
          <a:noFill/>
        </p:spPr>
        <p:txBody>
          <a:bodyPr wrap="square" lIns="76555" tIns="38278" rIns="76555" bIns="38278" rtlCol="0">
            <a:spAutoFit/>
          </a:bodyPr>
          <a:lstStyle/>
          <a:p>
            <a:pPr>
              <a:spcAft>
                <a:spcPts val="1200"/>
              </a:spcAft>
            </a:pPr>
            <a:r>
              <a:rPr lang="en-US" sz="4500" b="1" dirty="0" smtClean="0">
                <a:effectLst>
                  <a:outerShdw blurRad="38100" dist="38100" dir="2700000" algn="tl">
                    <a:srgbClr val="000000">
                      <a:alpha val="43137"/>
                    </a:srgbClr>
                  </a:outerShdw>
                </a:effectLst>
                <a:cs typeface="Arial" panose="020B0604020202020204" pitchFamily="34" charset="0"/>
              </a:rPr>
              <a:t>2. Goal and Objectives</a:t>
            </a:r>
          </a:p>
          <a:p>
            <a:pPr>
              <a:spcAft>
                <a:spcPts val="1200"/>
              </a:spcAft>
            </a:pPr>
            <a:r>
              <a:rPr lang="en-US" sz="2400" dirty="0" smtClean="0"/>
              <a:t>The goal of this work is to enhance </a:t>
            </a:r>
            <a:r>
              <a:rPr lang="en-US" sz="2400" dirty="0"/>
              <a:t>our understanding of air-sea interaction processes during hurricane force wind </a:t>
            </a:r>
            <a:r>
              <a:rPr lang="en-US" sz="2400" dirty="0" smtClean="0"/>
              <a:t>events.  In order to accomplish this goal, the network of hurricane underwater gliders was implemented to:</a:t>
            </a:r>
            <a:endParaRPr lang="en-US" sz="2400" dirty="0">
              <a:cs typeface="Arial" panose="020B0604020202020204" pitchFamily="34" charset="0"/>
            </a:endParaRPr>
          </a:p>
          <a:p>
            <a:pPr marL="1257300" indent="-571500">
              <a:spcAft>
                <a:spcPts val="1200"/>
              </a:spcAft>
              <a:buFont typeface="Wingdings" panose="05000000000000000000" pitchFamily="2" charset="2"/>
              <a:buChar char="§"/>
              <a:tabLst>
                <a:tab pos="400050" algn="l"/>
                <a:tab pos="571500" algn="l"/>
                <a:tab pos="800100" algn="l"/>
                <a:tab pos="857250" algn="l"/>
                <a:tab pos="1885950" algn="l"/>
                <a:tab pos="2743200" algn="l"/>
              </a:tabLst>
            </a:pPr>
            <a:r>
              <a:rPr lang="en-US" sz="2400" dirty="0" smtClean="0">
                <a:cs typeface="Arial" panose="020B0604020202020204" pitchFamily="34" charset="0"/>
              </a:rPr>
              <a:t>Assess  the impact </a:t>
            </a:r>
            <a:r>
              <a:rPr lang="en-US" sz="2400" dirty="0">
                <a:cs typeface="Arial" panose="020B0604020202020204" pitchFamily="34" charset="0"/>
              </a:rPr>
              <a:t>of hurricane force winds on upper ocean density structure, and </a:t>
            </a:r>
          </a:p>
          <a:p>
            <a:pPr marL="1257300" indent="-571500">
              <a:spcAft>
                <a:spcPts val="1200"/>
              </a:spcAft>
              <a:buFont typeface="Wingdings" panose="05000000000000000000" pitchFamily="2" charset="2"/>
              <a:buChar char="§"/>
              <a:tabLst>
                <a:tab pos="400050" algn="l"/>
                <a:tab pos="571500" algn="l"/>
                <a:tab pos="800100" algn="l"/>
                <a:tab pos="857250" algn="l"/>
                <a:tab pos="1885950" algn="l"/>
                <a:tab pos="2743200" algn="l"/>
              </a:tabLst>
            </a:pPr>
            <a:r>
              <a:rPr lang="en-US" sz="2400" dirty="0" smtClean="0">
                <a:cs typeface="Arial" panose="020B0604020202020204" pitchFamily="34" charset="0"/>
              </a:rPr>
              <a:t>Assess the  </a:t>
            </a:r>
            <a:r>
              <a:rPr lang="en-US" sz="2400" dirty="0">
                <a:cs typeface="Arial" panose="020B0604020202020204" pitchFamily="34" charset="0"/>
              </a:rPr>
              <a:t>impact of ocean profile data from underwater gliders in hurricane intensity </a:t>
            </a:r>
            <a:r>
              <a:rPr lang="en-US" sz="2400" dirty="0" smtClean="0">
                <a:cs typeface="Arial" panose="020B0604020202020204" pitchFamily="34" charset="0"/>
              </a:rPr>
              <a:t>forecasts</a:t>
            </a:r>
            <a:endParaRPr lang="en-US" sz="2400" dirty="0">
              <a:cs typeface="Arial" panose="020B0604020202020204" pitchFamily="34" charset="0"/>
            </a:endParaRPr>
          </a:p>
        </p:txBody>
      </p:sp>
      <p:sp>
        <p:nvSpPr>
          <p:cNvPr id="292" name="Rectangle 291"/>
          <p:cNvSpPr/>
          <p:nvPr/>
        </p:nvSpPr>
        <p:spPr>
          <a:xfrm>
            <a:off x="457202" y="16132061"/>
            <a:ext cx="15290354" cy="9248248"/>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293" name="TextBox 292"/>
          <p:cNvSpPr txBox="1"/>
          <p:nvPr/>
        </p:nvSpPr>
        <p:spPr>
          <a:xfrm>
            <a:off x="524643" y="16220602"/>
            <a:ext cx="14512157"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4. </a:t>
            </a:r>
            <a:r>
              <a:rPr lang="en-US" sz="4500" b="1" dirty="0" smtClean="0">
                <a:effectLst>
                  <a:outerShdw blurRad="38100" dist="38100" dir="2700000" algn="tl">
                    <a:srgbClr val="000000">
                      <a:alpha val="43137"/>
                    </a:srgbClr>
                  </a:outerShdw>
                </a:effectLst>
                <a:cs typeface="Arial" panose="020B0604020202020204" pitchFamily="34" charset="0"/>
              </a:rPr>
              <a:t>Operations</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331"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27746" t="10937" r="6398" b="18229"/>
          <a:stretch/>
        </p:blipFill>
        <p:spPr bwMode="auto">
          <a:xfrm>
            <a:off x="22934881" y="8283677"/>
            <a:ext cx="5016010" cy="303325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3" name="Picture 332"/>
          <p:cNvPicPr>
            <a:picLocks noChangeAspect="1"/>
          </p:cNvPicPr>
          <p:nvPr/>
        </p:nvPicPr>
        <p:blipFill rotWithShape="1">
          <a:blip r:embed="rId17"/>
          <a:srcRect t="10773" r="17124" b="14331"/>
          <a:stretch/>
        </p:blipFill>
        <p:spPr>
          <a:xfrm>
            <a:off x="22932600" y="10931163"/>
            <a:ext cx="2109145" cy="1429553"/>
          </a:xfrm>
          <a:prstGeom prst="rect">
            <a:avLst/>
          </a:prstGeom>
          <a:ln w="28575">
            <a:solidFill>
              <a:schemeClr val="tx1"/>
            </a:solidFill>
          </a:ln>
        </p:spPr>
      </p:pic>
      <p:pic>
        <p:nvPicPr>
          <p:cNvPr id="334" name="Picture 333"/>
          <p:cNvPicPr>
            <a:picLocks noChangeAspect="1"/>
          </p:cNvPicPr>
          <p:nvPr/>
        </p:nvPicPr>
        <p:blipFill>
          <a:blip r:embed="rId18"/>
          <a:stretch>
            <a:fillRect/>
          </a:stretch>
        </p:blipFill>
        <p:spPr>
          <a:xfrm>
            <a:off x="27662716" y="8282087"/>
            <a:ext cx="3363168" cy="2522374"/>
          </a:xfrm>
          <a:prstGeom prst="rect">
            <a:avLst/>
          </a:prstGeom>
          <a:ln w="28575">
            <a:solidFill>
              <a:schemeClr val="tx1"/>
            </a:solidFill>
          </a:ln>
        </p:spPr>
      </p:pic>
      <p:sp>
        <p:nvSpPr>
          <p:cNvPr id="359" name="Rectangle 358"/>
          <p:cNvSpPr/>
          <p:nvPr/>
        </p:nvSpPr>
        <p:spPr>
          <a:xfrm>
            <a:off x="16285291" y="16131313"/>
            <a:ext cx="15290357" cy="9248996"/>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r>
              <a:rPr lang="en-US" dirty="0" smtClean="0"/>
              <a:t>               </a:t>
            </a:r>
            <a:endParaRPr lang="en-US" dirty="0"/>
          </a:p>
        </p:txBody>
      </p:sp>
      <p:sp>
        <p:nvSpPr>
          <p:cNvPr id="363" name="TextBox 362"/>
          <p:cNvSpPr txBox="1"/>
          <p:nvPr/>
        </p:nvSpPr>
        <p:spPr>
          <a:xfrm>
            <a:off x="16321323" y="16152133"/>
            <a:ext cx="14512157"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a:effectLst>
                  <a:outerShdw blurRad="38100" dist="38100" dir="2700000" algn="tl">
                    <a:srgbClr val="000000">
                      <a:alpha val="43137"/>
                    </a:srgbClr>
                  </a:outerShdw>
                </a:effectLst>
                <a:cs typeface="Arial" panose="020B0604020202020204" pitchFamily="34" charset="0"/>
              </a:rPr>
              <a:t>5</a:t>
            </a:r>
            <a:r>
              <a:rPr lang="en-US" sz="4500" b="1" dirty="0" smtClean="0">
                <a:effectLst>
                  <a:outerShdw blurRad="38100" dist="38100" dir="2700000" algn="tl">
                    <a:srgbClr val="000000">
                      <a:alpha val="43137"/>
                    </a:srgbClr>
                  </a:outerShdw>
                </a:effectLst>
                <a:cs typeface="Arial" panose="020B0604020202020204" pitchFamily="34" charset="0"/>
              </a:rPr>
              <a:t>. Key results</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377" name="Rectangle 376"/>
          <p:cNvSpPr/>
          <p:nvPr/>
        </p:nvSpPr>
        <p:spPr>
          <a:xfrm>
            <a:off x="509357" y="25896929"/>
            <a:ext cx="15290357" cy="7589030"/>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r>
              <a:rPr lang="en-US" dirty="0" smtClean="0"/>
              <a:t>               </a:t>
            </a:r>
            <a:endParaRPr lang="en-US" dirty="0"/>
          </a:p>
        </p:txBody>
      </p:sp>
      <p:sp>
        <p:nvSpPr>
          <p:cNvPr id="378" name="TextBox 377"/>
          <p:cNvSpPr txBox="1"/>
          <p:nvPr/>
        </p:nvSpPr>
        <p:spPr>
          <a:xfrm>
            <a:off x="545389" y="25917749"/>
            <a:ext cx="14512157"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6. </a:t>
            </a:r>
            <a:r>
              <a:rPr lang="en-US" sz="4500" b="1" dirty="0">
                <a:effectLst>
                  <a:outerShdw blurRad="38100" dist="38100" dir="2700000" algn="tl">
                    <a:srgbClr val="000000">
                      <a:alpha val="43137"/>
                    </a:srgbClr>
                  </a:outerShdw>
                </a:effectLst>
                <a:cs typeface="Arial" panose="020B0604020202020204" pitchFamily="34" charset="0"/>
              </a:rPr>
              <a:t>Gliders for 2017 NOAA Hurricane field </a:t>
            </a:r>
            <a:r>
              <a:rPr lang="en-US" sz="4500" b="1" dirty="0" smtClean="0">
                <a:effectLst>
                  <a:outerShdw blurRad="38100" dist="38100" dir="2700000" algn="tl">
                    <a:srgbClr val="000000">
                      <a:alpha val="43137"/>
                    </a:srgbClr>
                  </a:outerShdw>
                </a:effectLst>
                <a:cs typeface="Arial" panose="020B0604020202020204" pitchFamily="34" charset="0"/>
              </a:rPr>
              <a:t>Program</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379" name="Rectangle 378"/>
          <p:cNvSpPr/>
          <p:nvPr/>
        </p:nvSpPr>
        <p:spPr>
          <a:xfrm>
            <a:off x="16249649" y="25921057"/>
            <a:ext cx="15290357" cy="4879230"/>
          </a:xfrm>
          <a:prstGeom prst="rect">
            <a:avLst/>
          </a:prstGeom>
          <a:solidFill>
            <a:schemeClr val="accent3">
              <a:lumMod val="60000"/>
              <a:lumOff val="40000"/>
            </a:schemeClr>
          </a:solidFill>
          <a:ln w="19050" cmpd="sng">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r>
              <a:rPr lang="en-US" dirty="0" smtClean="0"/>
              <a:t>               </a:t>
            </a:r>
            <a:endParaRPr lang="en-US" dirty="0"/>
          </a:p>
        </p:txBody>
      </p:sp>
      <p:sp>
        <p:nvSpPr>
          <p:cNvPr id="380" name="TextBox 379"/>
          <p:cNvSpPr txBox="1"/>
          <p:nvPr/>
        </p:nvSpPr>
        <p:spPr>
          <a:xfrm>
            <a:off x="16285681" y="25941875"/>
            <a:ext cx="14512157"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7. </a:t>
            </a:r>
            <a:r>
              <a:rPr lang="en-US" sz="4500" b="1" dirty="0" smtClean="0">
                <a:effectLst>
                  <a:outerShdw blurRad="38100" dist="38100" dir="2700000" algn="tl">
                    <a:srgbClr val="000000">
                      <a:alpha val="43137"/>
                    </a:srgbClr>
                  </a:outerShdw>
                </a:effectLst>
                <a:cs typeface="Arial" panose="020B0604020202020204" pitchFamily="34" charset="0"/>
              </a:rPr>
              <a:t>Highlights</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105" name="TextBox 104"/>
          <p:cNvSpPr txBox="1"/>
          <p:nvPr/>
        </p:nvSpPr>
        <p:spPr>
          <a:xfrm>
            <a:off x="16434020" y="26782005"/>
            <a:ext cx="15075339" cy="3877985"/>
          </a:xfrm>
          <a:prstGeom prst="rect">
            <a:avLst/>
          </a:prstGeom>
          <a:noFill/>
        </p:spPr>
        <p:txBody>
          <a:bodyPr wrap="square" rtlCol="0">
            <a:spAutoFit/>
          </a:bodyPr>
          <a:lstStyle/>
          <a:p>
            <a:pPr marL="457200" indent="-457200">
              <a:spcAft>
                <a:spcPts val="2000"/>
              </a:spcAft>
              <a:buFont typeface="Wingdings" panose="05000000000000000000" pitchFamily="2" charset="2"/>
              <a:buChar char="§"/>
            </a:pPr>
            <a:r>
              <a:rPr lang="en-US" sz="2800" b="1" dirty="0"/>
              <a:t>Several glider missions in place in the tropical Atlantic, Caribbean Sea and Gulf of Mexico.</a:t>
            </a:r>
          </a:p>
          <a:p>
            <a:pPr marL="457200" indent="-457200">
              <a:spcAft>
                <a:spcPts val="2000"/>
              </a:spcAft>
              <a:buFont typeface="Wingdings" panose="05000000000000000000" pitchFamily="2" charset="2"/>
              <a:buChar char="§"/>
            </a:pPr>
            <a:r>
              <a:rPr lang="en-US" sz="2800" b="1" dirty="0"/>
              <a:t>Underwater gliders provide critical temperature and salinity profile data in real-time even during tropical cyclone wind conditions.</a:t>
            </a:r>
          </a:p>
          <a:p>
            <a:pPr marL="457200" indent="-457200">
              <a:spcAft>
                <a:spcPts val="2000"/>
              </a:spcAft>
              <a:buFont typeface="Wingdings" panose="05000000000000000000" pitchFamily="2" charset="2"/>
              <a:buChar char="§"/>
            </a:pPr>
            <a:r>
              <a:rPr lang="en-US" sz="2800" b="1" dirty="0"/>
              <a:t>Upper ocean low salinity layer, which often play an important role in intensification, was not adequately initialized in HYCOM model during Hurricane Gonzalo (2014).  Glider data improved ocean initialization when assimilated within HYCOM-HWRF model.</a:t>
            </a:r>
          </a:p>
          <a:p>
            <a:pPr marL="457200" indent="-457200">
              <a:spcAft>
                <a:spcPts val="2000"/>
              </a:spcAft>
              <a:buFont typeface="Wingdings" panose="05000000000000000000" pitchFamily="2" charset="2"/>
              <a:buChar char="§"/>
            </a:pPr>
            <a:r>
              <a:rPr lang="en-US" sz="2800" b="1" dirty="0"/>
              <a:t>Upper ocean data reduced the error in intensity forecast of Gonzalo (2014) by up to 50</a:t>
            </a:r>
            <a:r>
              <a:rPr lang="en-US" sz="2800" b="1" dirty="0" smtClean="0"/>
              <a:t>%</a:t>
            </a:r>
            <a:endParaRPr lang="en-US" sz="2800" b="1" dirty="0"/>
          </a:p>
        </p:txBody>
      </p:sp>
      <p:pic>
        <p:nvPicPr>
          <p:cNvPr id="298" name="Picture 6" descr="http://www.aoml.noaa.gov/phod/goos/gliders/website_pictures/DSCF0527_web.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8060" t="22201" r="1204" b="2922"/>
          <a:stretch/>
        </p:blipFill>
        <p:spPr bwMode="auto">
          <a:xfrm>
            <a:off x="27332236" y="10824659"/>
            <a:ext cx="3687545" cy="228228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47" y="245281"/>
            <a:ext cx="1826547" cy="1786205"/>
          </a:xfrm>
          <a:prstGeom prst="rect">
            <a:avLst/>
          </a:prstGeom>
        </p:spPr>
      </p:pic>
      <p:sp>
        <p:nvSpPr>
          <p:cNvPr id="108" name="5-Point Star 107"/>
          <p:cNvSpPr/>
          <p:nvPr/>
        </p:nvSpPr>
        <p:spPr>
          <a:xfrm>
            <a:off x="23818235" y="10238169"/>
            <a:ext cx="229655" cy="224199"/>
          </a:xfrm>
          <a:prstGeom prst="star5">
            <a:avLst>
              <a:gd name="adj" fmla="val 19098"/>
              <a:gd name="hf" fmla="val 105146"/>
              <a:gd name="vf" fmla="val 110557"/>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TextBox 329"/>
          <p:cNvSpPr txBox="1"/>
          <p:nvPr/>
        </p:nvSpPr>
        <p:spPr>
          <a:xfrm>
            <a:off x="22886934" y="8274929"/>
            <a:ext cx="4267515" cy="492443"/>
          </a:xfrm>
          <a:prstGeom prst="rect">
            <a:avLst/>
          </a:prstGeom>
          <a:noFill/>
        </p:spPr>
        <p:txBody>
          <a:bodyPr wrap="none" rtlCol="0">
            <a:spAutoFit/>
          </a:bodyPr>
          <a:lstStyle/>
          <a:p>
            <a:r>
              <a:rPr lang="en-US" sz="2600" b="1" dirty="0" smtClean="0">
                <a:solidFill>
                  <a:schemeClr val="bg1"/>
                </a:solidFill>
              </a:rPr>
              <a:t>Glider port at La </a:t>
            </a:r>
            <a:r>
              <a:rPr lang="en-US" sz="2600" b="1" dirty="0" err="1" smtClean="0">
                <a:solidFill>
                  <a:schemeClr val="bg1"/>
                </a:solidFill>
              </a:rPr>
              <a:t>Parguera</a:t>
            </a:r>
            <a:r>
              <a:rPr lang="en-US" sz="2600" b="1" dirty="0" smtClean="0">
                <a:solidFill>
                  <a:schemeClr val="bg1"/>
                </a:solidFill>
              </a:rPr>
              <a:t>, PR</a:t>
            </a:r>
            <a:endParaRPr lang="en-US" sz="2600" b="1" dirty="0">
              <a:solidFill>
                <a:schemeClr val="bg1"/>
              </a:solidFill>
            </a:endParaRPr>
          </a:p>
        </p:txBody>
      </p:sp>
      <p:sp>
        <p:nvSpPr>
          <p:cNvPr id="259" name="TextBox 258"/>
          <p:cNvSpPr txBox="1"/>
          <p:nvPr/>
        </p:nvSpPr>
        <p:spPr>
          <a:xfrm>
            <a:off x="6539716" y="13243804"/>
            <a:ext cx="9100330" cy="2092881"/>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400" b="1" dirty="0"/>
              <a:t>Ocean heat content has been linked to the intensification of hurricanes </a:t>
            </a:r>
          </a:p>
          <a:p>
            <a:pPr marL="457200" indent="-457200">
              <a:spcAft>
                <a:spcPts val="1200"/>
              </a:spcAft>
              <a:buFont typeface="Wingdings" panose="05000000000000000000" pitchFamily="2" charset="2"/>
              <a:buChar char="§"/>
            </a:pPr>
            <a:r>
              <a:rPr lang="en-US" sz="2400" b="1" dirty="0"/>
              <a:t>Over the past 50 years, few ocean heat content observations have been available in the Caribbean and tropical North Atlantic off Puerto Rico</a:t>
            </a:r>
          </a:p>
        </p:txBody>
      </p:sp>
      <p:sp>
        <p:nvSpPr>
          <p:cNvPr id="143" name="TextBox 142"/>
          <p:cNvSpPr txBox="1"/>
          <p:nvPr/>
        </p:nvSpPr>
        <p:spPr>
          <a:xfrm>
            <a:off x="609504" y="13840240"/>
            <a:ext cx="5845806" cy="2092881"/>
          </a:xfrm>
          <a:prstGeom prst="rect">
            <a:avLst/>
          </a:prstGeom>
          <a:noFill/>
        </p:spPr>
        <p:txBody>
          <a:bodyPr wrap="square" rtlCol="0">
            <a:spAutoFit/>
          </a:bodyPr>
          <a:lstStyle/>
          <a:p>
            <a:r>
              <a:rPr lang="en-US" sz="2600" b="1" dirty="0" smtClean="0"/>
              <a:t>Tropical Cyclone (TC) track </a:t>
            </a:r>
            <a:r>
              <a:rPr lang="en-US" sz="2600" b="1" dirty="0"/>
              <a:t>forecast </a:t>
            </a:r>
            <a:r>
              <a:rPr lang="en-US" sz="2600" b="1" dirty="0" smtClean="0"/>
              <a:t>error has decreased over the last two decades, while  the intensity forecast error has approximately remain the same.</a:t>
            </a:r>
            <a:endParaRPr lang="en-US" sz="2600" b="1" dirty="0"/>
          </a:p>
        </p:txBody>
      </p:sp>
      <p:sp>
        <p:nvSpPr>
          <p:cNvPr id="11" name="TextBox 10"/>
          <p:cNvSpPr txBox="1"/>
          <p:nvPr/>
        </p:nvSpPr>
        <p:spPr>
          <a:xfrm>
            <a:off x="5990772" y="23713306"/>
            <a:ext cx="184731" cy="1461939"/>
          </a:xfrm>
          <a:prstGeom prst="rect">
            <a:avLst/>
          </a:prstGeom>
          <a:noFill/>
        </p:spPr>
        <p:txBody>
          <a:bodyPr wrap="none" rtlCol="0">
            <a:spAutoFit/>
          </a:bodyPr>
          <a:lstStyle/>
          <a:p>
            <a:endParaRPr lang="en-US" dirty="0"/>
          </a:p>
        </p:txBody>
      </p:sp>
      <p:sp>
        <p:nvSpPr>
          <p:cNvPr id="149" name="Rectangle 148"/>
          <p:cNvSpPr/>
          <p:nvPr/>
        </p:nvSpPr>
        <p:spPr>
          <a:xfrm>
            <a:off x="16256909" y="31084846"/>
            <a:ext cx="15290357" cy="2401114"/>
          </a:xfrm>
          <a:prstGeom prst="rect">
            <a:avLst/>
          </a:prstGeom>
          <a:solidFill>
            <a:schemeClr val="tx2">
              <a:lumMod val="75000"/>
            </a:schemeClr>
          </a:solidFill>
          <a:ln w="19050" cmpd="sng">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r>
              <a:rPr lang="en-US" dirty="0" smtClean="0"/>
              <a:t>               </a:t>
            </a:r>
            <a:endParaRPr lang="en-US" dirty="0"/>
          </a:p>
        </p:txBody>
      </p:sp>
      <p:sp>
        <p:nvSpPr>
          <p:cNvPr id="19" name="TextBox 18"/>
          <p:cNvSpPr txBox="1"/>
          <p:nvPr/>
        </p:nvSpPr>
        <p:spPr>
          <a:xfrm>
            <a:off x="16358659" y="31185002"/>
            <a:ext cx="14823615" cy="2600712"/>
          </a:xfrm>
          <a:prstGeom prst="rect">
            <a:avLst/>
          </a:prstGeom>
          <a:noFill/>
        </p:spPr>
        <p:txBody>
          <a:bodyPr wrap="square" rtlCol="0">
            <a:spAutoFit/>
          </a:bodyPr>
          <a:lstStyle/>
          <a:p>
            <a:r>
              <a:rPr lang="en-US" sz="2800" b="1" dirty="0" smtClean="0">
                <a:solidFill>
                  <a:schemeClr val="bg1"/>
                </a:solidFill>
              </a:rPr>
              <a:t>Publications</a:t>
            </a:r>
          </a:p>
          <a:p>
            <a:pPr>
              <a:spcAft>
                <a:spcPts val="600"/>
              </a:spcAft>
            </a:pPr>
            <a:r>
              <a:rPr lang="en-US" sz="2000" b="1" dirty="0" err="1" smtClean="0">
                <a:solidFill>
                  <a:schemeClr val="bg1"/>
                </a:solidFill>
              </a:rPr>
              <a:t>Domingues</a:t>
            </a:r>
            <a:r>
              <a:rPr lang="en-US" sz="2000" b="1" dirty="0" smtClean="0">
                <a:solidFill>
                  <a:schemeClr val="bg1"/>
                </a:solidFill>
              </a:rPr>
              <a:t> et al., (2015</a:t>
            </a:r>
            <a:r>
              <a:rPr lang="en-US" sz="2000" b="1" dirty="0">
                <a:solidFill>
                  <a:schemeClr val="bg1"/>
                </a:solidFill>
              </a:rPr>
              <a:t>), Upper ocean response to Hurricane Gonzalo (2015): Salinity effects revealed by targeted and sustained underwater glider observations, </a:t>
            </a:r>
            <a:r>
              <a:rPr lang="en-US" sz="2000" b="1" dirty="0" err="1">
                <a:solidFill>
                  <a:schemeClr val="bg1"/>
                </a:solidFill>
              </a:rPr>
              <a:t>Geophys</a:t>
            </a:r>
            <a:r>
              <a:rPr lang="en-US" sz="2000" b="1" dirty="0">
                <a:solidFill>
                  <a:schemeClr val="bg1"/>
                </a:solidFill>
              </a:rPr>
              <a:t>. Res. Lett., </a:t>
            </a:r>
            <a:r>
              <a:rPr lang="en-US" sz="2000" b="1" dirty="0" smtClean="0">
                <a:solidFill>
                  <a:schemeClr val="bg1"/>
                </a:solidFill>
              </a:rPr>
              <a:t>42. </a:t>
            </a:r>
          </a:p>
          <a:p>
            <a:pPr>
              <a:spcAft>
                <a:spcPts val="600"/>
              </a:spcAft>
            </a:pPr>
            <a:r>
              <a:rPr lang="en-US" sz="2000" b="1" dirty="0" smtClean="0">
                <a:solidFill>
                  <a:schemeClr val="bg1"/>
                </a:solidFill>
              </a:rPr>
              <a:t>Dong et al., </a:t>
            </a:r>
            <a:r>
              <a:rPr lang="en-US" sz="2000" b="1" dirty="0" smtClean="0">
                <a:solidFill>
                  <a:schemeClr val="bg1"/>
                </a:solidFill>
              </a:rPr>
              <a:t>(2017) </a:t>
            </a:r>
            <a:r>
              <a:rPr lang="en-US" sz="2000" b="1" dirty="0">
                <a:solidFill>
                  <a:schemeClr val="bg1"/>
                </a:solidFill>
              </a:rPr>
              <a:t>Impact of underwater glider on Hurricane Gonzalo (2014</a:t>
            </a:r>
            <a:r>
              <a:rPr lang="en-US" sz="2000" b="1" dirty="0" smtClean="0">
                <a:solidFill>
                  <a:schemeClr val="bg1"/>
                </a:solidFill>
              </a:rPr>
              <a:t>) forecast. </a:t>
            </a:r>
            <a:r>
              <a:rPr lang="en-US" sz="2000" b="1" dirty="0" smtClean="0">
                <a:solidFill>
                  <a:schemeClr val="bg1"/>
                </a:solidFill>
              </a:rPr>
              <a:t>Weather </a:t>
            </a:r>
            <a:r>
              <a:rPr lang="en-US" sz="2000" b="1" dirty="0">
                <a:solidFill>
                  <a:schemeClr val="bg1"/>
                </a:solidFill>
              </a:rPr>
              <a:t>and Forecasting, 32(3), 1143-1159</a:t>
            </a:r>
            <a:r>
              <a:rPr lang="en-US" sz="2000" b="1" dirty="0" smtClean="0">
                <a:solidFill>
                  <a:schemeClr val="bg1"/>
                </a:solidFill>
              </a:rPr>
              <a:t>.</a:t>
            </a:r>
          </a:p>
          <a:p>
            <a:pPr>
              <a:spcAft>
                <a:spcPts val="600"/>
              </a:spcAft>
            </a:pPr>
            <a:r>
              <a:rPr lang="en-US" sz="2000" b="1" dirty="0" err="1" smtClean="0">
                <a:solidFill>
                  <a:schemeClr val="bg1"/>
                </a:solidFill>
              </a:rPr>
              <a:t>Goni</a:t>
            </a:r>
            <a:r>
              <a:rPr lang="en-US" sz="2000" b="1" dirty="0" smtClean="0">
                <a:solidFill>
                  <a:schemeClr val="bg1"/>
                </a:solidFill>
              </a:rPr>
              <a:t> et al., </a:t>
            </a:r>
            <a:r>
              <a:rPr lang="en-US" sz="2000" b="1" dirty="0">
                <a:solidFill>
                  <a:schemeClr val="bg1"/>
                </a:solidFill>
              </a:rPr>
              <a:t>(2015): [Global Oceans] Tropical cyclone heat potential, [in "State of the Climate in 2014"]. Bull. Amer. Meteor. </a:t>
            </a:r>
            <a:r>
              <a:rPr lang="en-US" sz="2000" b="1" dirty="0" err="1">
                <a:solidFill>
                  <a:schemeClr val="bg1"/>
                </a:solidFill>
              </a:rPr>
              <a:t>Soc</a:t>
            </a:r>
            <a:r>
              <a:rPr lang="en-US" sz="2000" b="1" dirty="0">
                <a:solidFill>
                  <a:schemeClr val="bg1"/>
                </a:solidFill>
              </a:rPr>
              <a:t> ., S121-S122, 96, (7). </a:t>
            </a:r>
            <a:endParaRPr lang="en-US" sz="2000" b="1" dirty="0" smtClean="0">
              <a:solidFill>
                <a:schemeClr val="bg1"/>
              </a:solidFill>
            </a:endParaRPr>
          </a:p>
          <a:p>
            <a:pPr>
              <a:spcAft>
                <a:spcPts val="600"/>
              </a:spcAft>
            </a:pPr>
            <a:r>
              <a:rPr lang="en-US" sz="2000" dirty="0" smtClean="0"/>
              <a:t> </a:t>
            </a:r>
            <a:endParaRPr lang="en-US" sz="2000" dirty="0">
              <a:solidFill>
                <a:schemeClr val="bg1"/>
              </a:solidFill>
            </a:endParaRPr>
          </a:p>
        </p:txBody>
      </p:sp>
      <p:sp>
        <p:nvSpPr>
          <p:cNvPr id="20" name="TextBox 19"/>
          <p:cNvSpPr txBox="1"/>
          <p:nvPr/>
        </p:nvSpPr>
        <p:spPr>
          <a:xfrm>
            <a:off x="16694213" y="12585757"/>
            <a:ext cx="6140323" cy="2893100"/>
          </a:xfrm>
          <a:prstGeom prst="rect">
            <a:avLst/>
          </a:prstGeom>
          <a:noFill/>
        </p:spPr>
        <p:txBody>
          <a:bodyPr wrap="square" rtlCol="0">
            <a:spAutoFit/>
          </a:bodyPr>
          <a:lstStyle/>
          <a:p>
            <a:r>
              <a:rPr lang="en-US" sz="2600" b="1" dirty="0"/>
              <a:t>U</a:t>
            </a:r>
            <a:r>
              <a:rPr lang="en-US" sz="2600" b="1" dirty="0" smtClean="0"/>
              <a:t>nderwater gliders are </a:t>
            </a:r>
            <a:r>
              <a:rPr lang="en-US" sz="2600" b="1" dirty="0"/>
              <a:t>autonomous underwater </a:t>
            </a:r>
            <a:r>
              <a:rPr lang="en-US" sz="2600" b="1" dirty="0" smtClean="0"/>
              <a:t>vehicles </a:t>
            </a:r>
            <a:r>
              <a:rPr lang="en-US" sz="2600" b="1" dirty="0"/>
              <a:t>(</a:t>
            </a:r>
            <a:r>
              <a:rPr lang="en-US" sz="2600" b="1" dirty="0" smtClean="0"/>
              <a:t>AUVs) that  can be remotely operated under TC wind conditions. They can be configured with different oceanographic sensors, such as sensors to measure temperature, salinity, and dissolved oxygen.</a:t>
            </a:r>
            <a:endParaRPr lang="en-US" sz="2600" b="1" dirty="0"/>
          </a:p>
        </p:txBody>
      </p:sp>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786149" y="34420438"/>
            <a:ext cx="1952625" cy="1952625"/>
          </a:xfrm>
          <a:prstGeom prst="rect">
            <a:avLst/>
          </a:prstGeom>
        </p:spPr>
      </p:pic>
      <p:sp>
        <p:nvSpPr>
          <p:cNvPr id="22" name="TextBox 21"/>
          <p:cNvSpPr txBox="1"/>
          <p:nvPr/>
        </p:nvSpPr>
        <p:spPr>
          <a:xfrm>
            <a:off x="26409974" y="34118907"/>
            <a:ext cx="2667718" cy="400110"/>
          </a:xfrm>
          <a:prstGeom prst="rect">
            <a:avLst/>
          </a:prstGeom>
          <a:noFill/>
        </p:spPr>
        <p:txBody>
          <a:bodyPr wrap="none" rtlCol="0">
            <a:spAutoFit/>
          </a:bodyPr>
          <a:lstStyle/>
          <a:p>
            <a:r>
              <a:rPr lang="en-US" sz="2000" b="1" u="sng" dirty="0" smtClean="0"/>
              <a:t>Gliders Live Monitoring</a:t>
            </a:r>
            <a:endParaRPr lang="en-US" sz="2000" b="1" u="sng" dirty="0"/>
          </a:p>
        </p:txBody>
      </p:sp>
      <p:sp>
        <p:nvSpPr>
          <p:cNvPr id="150" name="TextBox 149"/>
          <p:cNvSpPr txBox="1"/>
          <p:nvPr/>
        </p:nvSpPr>
        <p:spPr>
          <a:xfrm>
            <a:off x="29521474" y="34118907"/>
            <a:ext cx="2065374" cy="400110"/>
          </a:xfrm>
          <a:prstGeom prst="rect">
            <a:avLst/>
          </a:prstGeom>
          <a:noFill/>
        </p:spPr>
        <p:txBody>
          <a:bodyPr wrap="none" rtlCol="0">
            <a:spAutoFit/>
          </a:bodyPr>
          <a:lstStyle/>
          <a:p>
            <a:r>
              <a:rPr lang="en-US" sz="2000" b="1" u="sng" dirty="0" smtClean="0"/>
              <a:t>PDF of this poster</a:t>
            </a:r>
            <a:endParaRPr lang="en-US" sz="2000" b="1" u="sng" dirty="0"/>
          </a:p>
        </p:txBody>
      </p:sp>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30444" y="16607656"/>
            <a:ext cx="7089669" cy="8193293"/>
          </a:xfrm>
          <a:prstGeom prst="rect">
            <a:avLst/>
          </a:prstGeom>
        </p:spPr>
      </p:pic>
      <p:sp>
        <p:nvSpPr>
          <p:cNvPr id="24" name="TextBox 23"/>
          <p:cNvSpPr txBox="1"/>
          <p:nvPr/>
        </p:nvSpPr>
        <p:spPr>
          <a:xfrm>
            <a:off x="1364148" y="18783300"/>
            <a:ext cx="184731" cy="1461939"/>
          </a:xfrm>
          <a:prstGeom prst="rect">
            <a:avLst/>
          </a:prstGeom>
          <a:noFill/>
        </p:spPr>
        <p:txBody>
          <a:bodyPr wrap="none" rtlCol="0">
            <a:spAutoFit/>
          </a:bodyPr>
          <a:lstStyle/>
          <a:p>
            <a:endParaRPr lang="en-US" dirty="0"/>
          </a:p>
        </p:txBody>
      </p:sp>
      <p:sp>
        <p:nvSpPr>
          <p:cNvPr id="161" name="TextBox 160"/>
          <p:cNvSpPr txBox="1"/>
          <p:nvPr/>
        </p:nvSpPr>
        <p:spPr>
          <a:xfrm>
            <a:off x="609504" y="17104177"/>
            <a:ext cx="7492873" cy="8679299"/>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400" b="1" dirty="0"/>
              <a:t>AOML uses four gliders that each collect 10-20 profiles per day from the surface of the ocean to 1-km depth</a:t>
            </a:r>
          </a:p>
          <a:p>
            <a:pPr marL="342900" indent="-342900">
              <a:spcAft>
                <a:spcPts val="2000"/>
              </a:spcAft>
              <a:buFont typeface="Arial" panose="020B0604020202020204" pitchFamily="34" charset="0"/>
              <a:buChar char="•"/>
            </a:pPr>
            <a:r>
              <a:rPr lang="en-US" sz="2400" b="1" dirty="0"/>
              <a:t> A long battery life enables the gliders to gather data during the full Atlantic hurricane season</a:t>
            </a:r>
          </a:p>
          <a:p>
            <a:pPr marL="342900" indent="-342900">
              <a:spcAft>
                <a:spcPts val="2000"/>
              </a:spcAft>
              <a:buFont typeface="Arial" panose="020B0604020202020204" pitchFamily="34" charset="0"/>
              <a:buChar char="•"/>
            </a:pPr>
            <a:r>
              <a:rPr lang="en-US" sz="2400" b="1" dirty="0"/>
              <a:t>Measurements are transmitted in real-time to data centers for use in operational ocean and hurricane </a:t>
            </a:r>
            <a:r>
              <a:rPr lang="en-US" sz="2400" b="1" dirty="0" smtClean="0"/>
              <a:t>forecasts</a:t>
            </a:r>
          </a:p>
          <a:p>
            <a:pPr marL="342900" indent="-342900">
              <a:spcAft>
                <a:spcPts val="2000"/>
              </a:spcAft>
              <a:buFont typeface="Arial" panose="020B0604020202020204" pitchFamily="34" charset="0"/>
              <a:buChar char="•"/>
            </a:pPr>
            <a:r>
              <a:rPr lang="en-US" sz="2400" b="1" dirty="0"/>
              <a:t>Gliders currently collect approximately 10,000 ocean profile observations per hurricane season, including during hurricane-force conditions </a:t>
            </a:r>
            <a:endParaRPr lang="en-US" sz="2400" b="1" dirty="0" smtClean="0"/>
          </a:p>
          <a:p>
            <a:pPr marL="342900" indent="-342900">
              <a:spcAft>
                <a:spcPts val="2000"/>
              </a:spcAft>
              <a:buFont typeface="Arial" panose="020B0604020202020204" pitchFamily="34" charset="0"/>
              <a:buChar char="•"/>
            </a:pPr>
            <a:r>
              <a:rPr lang="en-US" sz="2400" b="1" dirty="0" smtClean="0"/>
              <a:t>This effort has collected unique observations under tropical cyclone wind conditions during: </a:t>
            </a:r>
          </a:p>
          <a:p>
            <a:pPr marL="1382713" lvl="1" indent="-457200">
              <a:spcAft>
                <a:spcPts val="2000"/>
              </a:spcAft>
              <a:buFont typeface="+mj-lt"/>
              <a:buAutoNum type="arabicPeriod"/>
            </a:pPr>
            <a:r>
              <a:rPr lang="en-US" sz="2400" b="1" dirty="0" smtClean="0"/>
              <a:t>Tropical Storm Bertha (August, 2014)</a:t>
            </a:r>
          </a:p>
          <a:p>
            <a:pPr marL="1382713" lvl="1" indent="-457200">
              <a:spcAft>
                <a:spcPts val="2000"/>
              </a:spcAft>
              <a:buFont typeface="+mj-lt"/>
              <a:buAutoNum type="arabicPeriod"/>
            </a:pPr>
            <a:r>
              <a:rPr lang="en-US" sz="2400" b="1" dirty="0" smtClean="0"/>
              <a:t>Hurricane Gonzalo (October, 2014)</a:t>
            </a:r>
          </a:p>
          <a:p>
            <a:pPr marL="1382713" lvl="1" indent="-457200">
              <a:spcAft>
                <a:spcPts val="2000"/>
              </a:spcAft>
              <a:buFont typeface="+mj-lt"/>
              <a:buAutoNum type="arabicPeriod"/>
            </a:pPr>
            <a:r>
              <a:rPr lang="en-US" sz="2400" b="1" dirty="0" smtClean="0"/>
              <a:t>Tropical Storm Erika (August, 2015)</a:t>
            </a:r>
          </a:p>
          <a:p>
            <a:pPr marL="1382713" lvl="1" indent="-457200">
              <a:spcAft>
                <a:spcPts val="2000"/>
              </a:spcAft>
              <a:buFont typeface="+mj-lt"/>
              <a:buAutoNum type="arabicPeriod"/>
            </a:pPr>
            <a:r>
              <a:rPr lang="en-US" sz="2400" b="1" dirty="0" smtClean="0"/>
              <a:t>Hurricane Matthew (September, 2016)</a:t>
            </a:r>
          </a:p>
          <a:p>
            <a:pPr marL="2731330" lvl="1" indent="-457200">
              <a:spcAft>
                <a:spcPts val="2000"/>
              </a:spcAft>
              <a:buFont typeface="+mj-lt"/>
              <a:buAutoNum type="arabicPeriod"/>
            </a:pPr>
            <a:endParaRPr lang="en-US" sz="2400" b="1" dirty="0"/>
          </a:p>
        </p:txBody>
      </p:sp>
      <p:sp>
        <p:nvSpPr>
          <p:cNvPr id="25" name="TextBox 24"/>
          <p:cNvSpPr txBox="1"/>
          <p:nvPr/>
        </p:nvSpPr>
        <p:spPr>
          <a:xfrm>
            <a:off x="13321692" y="20565861"/>
            <a:ext cx="1626023" cy="369332"/>
          </a:xfrm>
          <a:prstGeom prst="rect">
            <a:avLst/>
          </a:prstGeom>
          <a:solidFill>
            <a:schemeClr val="bg1">
              <a:alpha val="70000"/>
            </a:schemeClr>
          </a:solidFill>
        </p:spPr>
        <p:txBody>
          <a:bodyPr wrap="none" rtlCol="0">
            <a:spAutoFit/>
          </a:bodyPr>
          <a:lstStyle/>
          <a:p>
            <a:r>
              <a:rPr lang="en-US" sz="1800" b="1" dirty="0" smtClean="0"/>
              <a:t>Gonzalo (2014)</a:t>
            </a:r>
            <a:endParaRPr lang="en-US" sz="1800" b="1" dirty="0"/>
          </a:p>
        </p:txBody>
      </p:sp>
      <p:sp>
        <p:nvSpPr>
          <p:cNvPr id="162" name="TextBox 161"/>
          <p:cNvSpPr txBox="1"/>
          <p:nvPr/>
        </p:nvSpPr>
        <p:spPr>
          <a:xfrm>
            <a:off x="10440655" y="23436002"/>
            <a:ext cx="1730410" cy="369332"/>
          </a:xfrm>
          <a:prstGeom prst="rect">
            <a:avLst/>
          </a:prstGeom>
          <a:solidFill>
            <a:schemeClr val="bg1">
              <a:alpha val="70000"/>
            </a:schemeClr>
          </a:solidFill>
        </p:spPr>
        <p:txBody>
          <a:bodyPr wrap="none" rtlCol="0">
            <a:spAutoFit/>
          </a:bodyPr>
          <a:lstStyle/>
          <a:p>
            <a:r>
              <a:rPr lang="en-US" sz="1800" b="1" dirty="0" smtClean="0"/>
              <a:t>Matthew (2016)</a:t>
            </a:r>
            <a:endParaRPr lang="en-US" sz="1800" b="1" dirty="0"/>
          </a:p>
        </p:txBody>
      </p:sp>
      <p:sp>
        <p:nvSpPr>
          <p:cNvPr id="163" name="TextBox 162"/>
          <p:cNvSpPr txBox="1"/>
          <p:nvPr/>
        </p:nvSpPr>
        <p:spPr>
          <a:xfrm>
            <a:off x="9173896" y="21455701"/>
            <a:ext cx="1321580" cy="369332"/>
          </a:xfrm>
          <a:prstGeom prst="rect">
            <a:avLst/>
          </a:prstGeom>
          <a:solidFill>
            <a:schemeClr val="bg1">
              <a:alpha val="70000"/>
            </a:schemeClr>
          </a:solidFill>
        </p:spPr>
        <p:txBody>
          <a:bodyPr wrap="none" rtlCol="0">
            <a:spAutoFit/>
          </a:bodyPr>
          <a:lstStyle/>
          <a:p>
            <a:r>
              <a:rPr lang="en-US" sz="1800" b="1" dirty="0" smtClean="0"/>
              <a:t>Erika (2015)</a:t>
            </a:r>
            <a:endParaRPr lang="en-US" sz="1800" b="1" dirty="0"/>
          </a:p>
        </p:txBody>
      </p:sp>
      <p:sp>
        <p:nvSpPr>
          <p:cNvPr id="164" name="TextBox 163"/>
          <p:cNvSpPr txBox="1"/>
          <p:nvPr/>
        </p:nvSpPr>
        <p:spPr>
          <a:xfrm>
            <a:off x="9599421" y="19779351"/>
            <a:ext cx="1494320" cy="369332"/>
          </a:xfrm>
          <a:prstGeom prst="rect">
            <a:avLst/>
          </a:prstGeom>
          <a:solidFill>
            <a:schemeClr val="bg1">
              <a:alpha val="70000"/>
            </a:schemeClr>
          </a:solidFill>
        </p:spPr>
        <p:txBody>
          <a:bodyPr wrap="none" rtlCol="0">
            <a:spAutoFit/>
          </a:bodyPr>
          <a:lstStyle/>
          <a:p>
            <a:r>
              <a:rPr lang="en-US" sz="1800" b="1" dirty="0" smtClean="0"/>
              <a:t>Bertha (2014)</a:t>
            </a:r>
            <a:endParaRPr lang="en-US" sz="1800" b="1" dirty="0"/>
          </a:p>
        </p:txBody>
      </p:sp>
      <p:pic>
        <p:nvPicPr>
          <p:cNvPr id="167" name="Picture 16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331756" y="17075913"/>
            <a:ext cx="7826518" cy="6331653"/>
          </a:xfrm>
          <a:prstGeom prst="rect">
            <a:avLst/>
          </a:prstGeom>
        </p:spPr>
      </p:pic>
      <p:pic>
        <p:nvPicPr>
          <p:cNvPr id="168" name="Picture 167"/>
          <p:cNvPicPr>
            <a:picLocks noChangeAspect="1"/>
          </p:cNvPicPr>
          <p:nvPr/>
        </p:nvPicPr>
        <p:blipFill rotWithShape="1">
          <a:blip r:embed="rId23" cstate="print">
            <a:extLst>
              <a:ext uri="{28A0092B-C50C-407E-A947-70E740481C1C}">
                <a14:useLocalDpi xmlns:a14="http://schemas.microsoft.com/office/drawing/2010/main" val="0"/>
              </a:ext>
            </a:extLst>
          </a:blip>
          <a:srcRect l="2426" t="1354" b="51332"/>
          <a:stretch/>
        </p:blipFill>
        <p:spPr>
          <a:xfrm>
            <a:off x="25844214" y="16344529"/>
            <a:ext cx="5408295" cy="4156147"/>
          </a:xfrm>
          <a:prstGeom prst="rect">
            <a:avLst/>
          </a:prstGeom>
        </p:spPr>
      </p:pic>
      <p:pic>
        <p:nvPicPr>
          <p:cNvPr id="169" name="Picture 168"/>
          <p:cNvPicPr>
            <a:picLocks noChangeAspect="1"/>
          </p:cNvPicPr>
          <p:nvPr/>
        </p:nvPicPr>
        <p:blipFill rotWithShape="1">
          <a:blip r:embed="rId24" cstate="print">
            <a:extLst>
              <a:ext uri="{28A0092B-C50C-407E-A947-70E740481C1C}">
                <a14:useLocalDpi xmlns:a14="http://schemas.microsoft.com/office/drawing/2010/main" val="0"/>
              </a:ext>
            </a:extLst>
          </a:blip>
          <a:srcRect l="8256" t="50000" b="4326"/>
          <a:stretch/>
        </p:blipFill>
        <p:spPr>
          <a:xfrm>
            <a:off x="26064724" y="20603434"/>
            <a:ext cx="5187786" cy="4534373"/>
          </a:xfrm>
          <a:prstGeom prst="rect">
            <a:avLst/>
          </a:prstGeom>
        </p:spPr>
      </p:pic>
      <p:sp>
        <p:nvSpPr>
          <p:cNvPr id="170" name="TextBox 169"/>
          <p:cNvSpPr txBox="1"/>
          <p:nvPr/>
        </p:nvSpPr>
        <p:spPr>
          <a:xfrm>
            <a:off x="27677647" y="25041579"/>
            <a:ext cx="2299002" cy="400110"/>
          </a:xfrm>
          <a:prstGeom prst="rect">
            <a:avLst/>
          </a:prstGeom>
          <a:noFill/>
        </p:spPr>
        <p:txBody>
          <a:bodyPr wrap="square" rtlCol="0">
            <a:spAutoFit/>
          </a:bodyPr>
          <a:lstStyle/>
          <a:p>
            <a:pPr algn="ctr"/>
            <a:r>
              <a:rPr lang="en-US" sz="2000" b="1" dirty="0" smtClean="0">
                <a:latin typeface="+mj-lt"/>
              </a:rPr>
              <a:t>Forecast hour</a:t>
            </a:r>
            <a:endParaRPr lang="en-US" sz="2000" b="1" dirty="0">
              <a:latin typeface="+mj-lt"/>
            </a:endParaRPr>
          </a:p>
        </p:txBody>
      </p:sp>
      <p:sp>
        <p:nvSpPr>
          <p:cNvPr id="172" name="Rectangle 171"/>
          <p:cNvSpPr/>
          <p:nvPr/>
        </p:nvSpPr>
        <p:spPr>
          <a:xfrm>
            <a:off x="26747376" y="16477246"/>
            <a:ext cx="338806" cy="312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j-lt"/>
              </a:rPr>
              <a:t>A</a:t>
            </a:r>
            <a:endParaRPr lang="en-US" sz="2400" b="1" dirty="0">
              <a:latin typeface="+mj-lt"/>
            </a:endParaRPr>
          </a:p>
        </p:txBody>
      </p:sp>
      <p:sp>
        <p:nvSpPr>
          <p:cNvPr id="182" name="TextBox 181"/>
          <p:cNvSpPr txBox="1"/>
          <p:nvPr/>
        </p:nvSpPr>
        <p:spPr>
          <a:xfrm>
            <a:off x="26747376" y="21131296"/>
            <a:ext cx="2031646" cy="400110"/>
          </a:xfrm>
          <a:prstGeom prst="rect">
            <a:avLst/>
          </a:prstGeom>
          <a:solidFill>
            <a:schemeClr val="bg1"/>
          </a:solidFill>
        </p:spPr>
        <p:txBody>
          <a:bodyPr wrap="none" rtlCol="0">
            <a:spAutoFit/>
          </a:bodyPr>
          <a:lstStyle/>
          <a:p>
            <a:r>
              <a:rPr lang="en-US" sz="2000" b="1" dirty="0" smtClean="0">
                <a:latin typeface="+mj-lt"/>
              </a:rPr>
              <a:t>Actual conditions</a:t>
            </a:r>
            <a:endParaRPr lang="en-US" sz="2000" b="1" dirty="0">
              <a:latin typeface="+mj-lt"/>
            </a:endParaRPr>
          </a:p>
        </p:txBody>
      </p:sp>
      <p:sp>
        <p:nvSpPr>
          <p:cNvPr id="183" name="TextBox 182"/>
          <p:cNvSpPr txBox="1"/>
          <p:nvPr/>
        </p:nvSpPr>
        <p:spPr>
          <a:xfrm>
            <a:off x="16409178" y="23542212"/>
            <a:ext cx="9655546" cy="1723549"/>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400" b="1" dirty="0"/>
              <a:t>Glider data have reduced errors in the ocean characterization used to initialize ocean-atmosphere forecast models </a:t>
            </a:r>
            <a:r>
              <a:rPr lang="en-US" sz="2400" b="1" dirty="0" smtClean="0"/>
              <a:t>(A)</a:t>
            </a:r>
            <a:endParaRPr lang="en-US" sz="2400" b="1" dirty="0"/>
          </a:p>
          <a:p>
            <a:pPr marL="457200" indent="-457200">
              <a:spcAft>
                <a:spcPts val="1200"/>
              </a:spcAft>
              <a:buFont typeface="Wingdings" panose="05000000000000000000" pitchFamily="2" charset="2"/>
              <a:buChar char="§"/>
            </a:pPr>
            <a:r>
              <a:rPr lang="en-US" sz="2400" b="1" dirty="0"/>
              <a:t>Ocean observations significantly reduced intensity forecast errors for Hurricane Gonzalo (2014) </a:t>
            </a:r>
            <a:r>
              <a:rPr lang="en-US" sz="2400" b="1" dirty="0" smtClean="0"/>
              <a:t>(B)</a:t>
            </a:r>
            <a:endParaRPr lang="en-US" sz="2400" b="1" dirty="0"/>
          </a:p>
        </p:txBody>
      </p:sp>
      <p:sp>
        <p:nvSpPr>
          <p:cNvPr id="184" name="Rectangle 183"/>
          <p:cNvSpPr/>
          <p:nvPr/>
        </p:nvSpPr>
        <p:spPr>
          <a:xfrm>
            <a:off x="26706310" y="20808855"/>
            <a:ext cx="338806" cy="312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B</a:t>
            </a:r>
            <a:endParaRPr lang="en-US" sz="2400" b="1" dirty="0">
              <a:latin typeface="+mj-lt"/>
            </a:endParaRPr>
          </a:p>
        </p:txBody>
      </p:sp>
      <p:grpSp>
        <p:nvGrpSpPr>
          <p:cNvPr id="26" name="Group 25"/>
          <p:cNvGrpSpPr/>
          <p:nvPr/>
        </p:nvGrpSpPr>
        <p:grpSpPr>
          <a:xfrm>
            <a:off x="793034" y="26865197"/>
            <a:ext cx="9027743" cy="6222737"/>
            <a:chOff x="793034" y="26865197"/>
            <a:chExt cx="9027743" cy="6222737"/>
          </a:xfrm>
        </p:grpSpPr>
        <p:pic>
          <p:nvPicPr>
            <p:cNvPr id="186" name="Shape 84"/>
            <p:cNvPicPr preferRelativeResize="0"/>
            <p:nvPr/>
          </p:nvPicPr>
          <p:blipFill rotWithShape="1">
            <a:blip r:embed="rId25">
              <a:alphaModFix/>
            </a:blip>
            <a:srcRect/>
            <a:stretch/>
          </p:blipFill>
          <p:spPr>
            <a:xfrm>
              <a:off x="793034" y="26865197"/>
              <a:ext cx="9027743" cy="6222737"/>
            </a:xfrm>
            <a:prstGeom prst="rect">
              <a:avLst/>
            </a:prstGeom>
            <a:noFill/>
            <a:ln w="9525" cap="flat" cmpd="sng">
              <a:solidFill>
                <a:schemeClr val="bg1"/>
              </a:solidFill>
              <a:prstDash val="solid"/>
              <a:round/>
              <a:headEnd type="none" w="med" len="med"/>
              <a:tailEnd type="none" w="med" len="med"/>
            </a:ln>
          </p:spPr>
        </p:pic>
        <p:sp>
          <p:nvSpPr>
            <p:cNvPr id="187" name="Shape 85"/>
            <p:cNvSpPr/>
            <p:nvPr/>
          </p:nvSpPr>
          <p:spPr>
            <a:xfrm>
              <a:off x="8318694" y="28918225"/>
              <a:ext cx="410461" cy="263242"/>
            </a:xfrm>
            <a:prstGeom prst="rect">
              <a:avLst/>
            </a:prstGeom>
            <a:noFill/>
            <a:ln w="50800" cap="flat" cmpd="sng">
              <a:solidFill>
                <a:srgbClr val="FFC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88" name="Shape 86"/>
            <p:cNvSpPr/>
            <p:nvPr/>
          </p:nvSpPr>
          <p:spPr>
            <a:xfrm>
              <a:off x="8420607" y="31441358"/>
              <a:ext cx="164106" cy="166135"/>
            </a:xfrm>
            <a:prstGeom prst="ellipse">
              <a:avLst/>
            </a:prstGeom>
            <a:noFill/>
            <a:ln w="50800"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89" name="Shape 87"/>
            <p:cNvSpPr/>
            <p:nvPr/>
          </p:nvSpPr>
          <p:spPr>
            <a:xfrm rot="18493171">
              <a:off x="6000828" y="27669148"/>
              <a:ext cx="1677907" cy="565913"/>
            </a:xfrm>
            <a:prstGeom prst="parallelogram">
              <a:avLst>
                <a:gd name="adj" fmla="val 25000"/>
              </a:avLst>
            </a:prstGeom>
            <a:noFill/>
            <a:ln w="50800" cap="flat" cmpd="sng">
              <a:solidFill>
                <a:schemeClr val="tx1"/>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0" name="Shape 89"/>
            <p:cNvSpPr/>
            <p:nvPr/>
          </p:nvSpPr>
          <p:spPr>
            <a:xfrm>
              <a:off x="5472001" y="27783035"/>
              <a:ext cx="1762349" cy="2378429"/>
            </a:xfrm>
            <a:custGeom>
              <a:avLst/>
              <a:gdLst/>
              <a:ahLst/>
              <a:cxnLst/>
              <a:rect l="0" t="0" r="0" b="0"/>
              <a:pathLst>
                <a:path w="52708" h="84352" extrusionOk="0">
                  <a:moveTo>
                    <a:pt x="3415" y="84352"/>
                  </a:moveTo>
                  <a:cubicBezTo>
                    <a:pt x="4029" y="80051"/>
                    <a:pt x="8377" y="76645"/>
                    <a:pt x="8377" y="72301"/>
                  </a:cubicBezTo>
                  <a:cubicBezTo>
                    <a:pt x="8377" y="67113"/>
                    <a:pt x="-1741" y="63472"/>
                    <a:pt x="580" y="58833"/>
                  </a:cubicBezTo>
                  <a:cubicBezTo>
                    <a:pt x="2165" y="55663"/>
                    <a:pt x="5647" y="53313"/>
                    <a:pt x="9086" y="52454"/>
                  </a:cubicBezTo>
                  <a:cubicBezTo>
                    <a:pt x="10919" y="51995"/>
                    <a:pt x="13708" y="54026"/>
                    <a:pt x="14756" y="52454"/>
                  </a:cubicBezTo>
                  <a:cubicBezTo>
                    <a:pt x="17491" y="48347"/>
                    <a:pt x="14596" y="40483"/>
                    <a:pt x="19009" y="38277"/>
                  </a:cubicBezTo>
                  <a:cubicBezTo>
                    <a:pt x="22836" y="36363"/>
                    <a:pt x="27940" y="41609"/>
                    <a:pt x="31768" y="39695"/>
                  </a:cubicBezTo>
                  <a:cubicBezTo>
                    <a:pt x="36015" y="37570"/>
                    <a:pt x="29387" y="28368"/>
                    <a:pt x="33186" y="25518"/>
                  </a:cubicBezTo>
                  <a:cubicBezTo>
                    <a:pt x="37361" y="22385"/>
                    <a:pt x="43560" y="24100"/>
                    <a:pt x="48780" y="24100"/>
                  </a:cubicBezTo>
                  <a:cubicBezTo>
                    <a:pt x="49961" y="24100"/>
                    <a:pt x="52038" y="25246"/>
                    <a:pt x="52325" y="24100"/>
                  </a:cubicBezTo>
                  <a:cubicBezTo>
                    <a:pt x="53089" y="21042"/>
                    <a:pt x="50962" y="17943"/>
                    <a:pt x="50198" y="14886"/>
                  </a:cubicBezTo>
                  <a:cubicBezTo>
                    <a:pt x="48992" y="10066"/>
                    <a:pt x="51060" y="4712"/>
                    <a:pt x="49489" y="0"/>
                  </a:cubicBezTo>
                </a:path>
              </a:pathLst>
            </a:custGeom>
            <a:noFill/>
            <a:ln w="50800" cap="flat" cmpd="sng">
              <a:solidFill>
                <a:srgbClr val="0000FF"/>
              </a:solidFill>
              <a:prstDash val="solid"/>
              <a:round/>
              <a:headEnd type="none" w="lg" len="lg"/>
              <a:tailEnd type="none" w="lg" len="lg"/>
            </a:ln>
          </p:spPr>
          <p:txBody>
            <a:bodyPr/>
            <a:lstStyle/>
            <a:p>
              <a:endParaRPr lang="en-US"/>
            </a:p>
          </p:txBody>
        </p:sp>
        <p:cxnSp>
          <p:nvCxnSpPr>
            <p:cNvPr id="191" name="Shape 90"/>
            <p:cNvCxnSpPr/>
            <p:nvPr/>
          </p:nvCxnSpPr>
          <p:spPr>
            <a:xfrm flipH="1">
              <a:off x="6417418" y="28126045"/>
              <a:ext cx="142438" cy="359674"/>
            </a:xfrm>
            <a:prstGeom prst="straightConnector1">
              <a:avLst/>
            </a:prstGeom>
            <a:noFill/>
            <a:ln w="50800" cap="flat" cmpd="sng">
              <a:solidFill>
                <a:srgbClr val="0000FF"/>
              </a:solidFill>
              <a:prstDash val="solid"/>
              <a:round/>
              <a:headEnd type="none" w="lg" len="lg"/>
              <a:tailEnd type="none" w="lg" len="lg"/>
            </a:ln>
          </p:spPr>
        </p:cxnSp>
        <p:sp>
          <p:nvSpPr>
            <p:cNvPr id="192" name="Shape 91"/>
            <p:cNvSpPr/>
            <p:nvPr/>
          </p:nvSpPr>
          <p:spPr>
            <a:xfrm>
              <a:off x="2767836" y="29782419"/>
              <a:ext cx="1465704" cy="649985"/>
            </a:xfrm>
            <a:prstGeom prst="rect">
              <a:avLst/>
            </a:prstGeom>
            <a:noFill/>
            <a:ln w="50800" cap="flat" cmpd="sng">
              <a:solidFill>
                <a:schemeClr val="accent3">
                  <a:lumMod val="75000"/>
                </a:schemeClr>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3" name="Shape 93"/>
            <p:cNvSpPr/>
            <p:nvPr/>
          </p:nvSpPr>
          <p:spPr>
            <a:xfrm>
              <a:off x="2136799" y="29815239"/>
              <a:ext cx="1489377" cy="447647"/>
            </a:xfrm>
            <a:prstGeom prst="rect">
              <a:avLst/>
            </a:prstGeom>
            <a:noFill/>
            <a:ln w="50800" cap="flat" cmpd="sng">
              <a:solidFill>
                <a:srgbClr val="85200C"/>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4" name="Shape 94"/>
            <p:cNvSpPr/>
            <p:nvPr/>
          </p:nvSpPr>
          <p:spPr>
            <a:xfrm>
              <a:off x="2340623" y="29557410"/>
              <a:ext cx="828547" cy="263242"/>
            </a:xfrm>
            <a:prstGeom prst="rect">
              <a:avLst/>
            </a:prstGeom>
            <a:noFill/>
            <a:ln w="50800" cap="flat" cmpd="sng">
              <a:solidFill>
                <a:srgbClr val="85200C"/>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5" name="Shape 95"/>
            <p:cNvSpPr/>
            <p:nvPr/>
          </p:nvSpPr>
          <p:spPr>
            <a:xfrm>
              <a:off x="3076586" y="29643806"/>
              <a:ext cx="883917" cy="788712"/>
            </a:xfrm>
            <a:prstGeom prst="rect">
              <a:avLst/>
            </a:prstGeom>
            <a:noFill/>
            <a:ln w="50800" cap="flat" cmpd="sng">
              <a:solidFill>
                <a:srgbClr val="FFFF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6" name="Shape 105"/>
            <p:cNvSpPr/>
            <p:nvPr/>
          </p:nvSpPr>
          <p:spPr>
            <a:xfrm rot="3210933">
              <a:off x="4696860" y="29820496"/>
              <a:ext cx="311837" cy="312167"/>
            </a:xfrm>
            <a:prstGeom prst="rect">
              <a:avLst/>
            </a:prstGeom>
            <a:noFill/>
            <a:ln w="50800" cap="flat" cmpd="sng">
              <a:solidFill>
                <a:schemeClr val="tx2">
                  <a:lumMod val="40000"/>
                  <a:lumOff val="60000"/>
                </a:schemeClr>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7" name="Shape 106"/>
            <p:cNvSpPr/>
            <p:nvPr/>
          </p:nvSpPr>
          <p:spPr>
            <a:xfrm>
              <a:off x="7992727" y="31559560"/>
              <a:ext cx="314969" cy="569118"/>
            </a:xfrm>
            <a:prstGeom prst="rect">
              <a:avLst/>
            </a:prstGeom>
            <a:noFill/>
            <a:ln w="50800" cap="flat" cmpd="sng">
              <a:solidFill>
                <a:srgbClr val="FF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8" name="Shape 107"/>
            <p:cNvSpPr/>
            <p:nvPr/>
          </p:nvSpPr>
          <p:spPr>
            <a:xfrm>
              <a:off x="7992725" y="30800287"/>
              <a:ext cx="314969" cy="569118"/>
            </a:xfrm>
            <a:prstGeom prst="rect">
              <a:avLst/>
            </a:prstGeom>
            <a:noFill/>
            <a:ln w="50800" cap="flat" cmpd="sng">
              <a:solidFill>
                <a:srgbClr val="FF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sp>
          <p:nvSpPr>
            <p:cNvPr id="199" name="Shape 108"/>
            <p:cNvSpPr/>
            <p:nvPr/>
          </p:nvSpPr>
          <p:spPr>
            <a:xfrm>
              <a:off x="8395792" y="30789513"/>
              <a:ext cx="245956" cy="569118"/>
            </a:xfrm>
            <a:prstGeom prst="rect">
              <a:avLst/>
            </a:prstGeom>
            <a:noFill/>
            <a:ln w="50800" cap="flat" cmpd="sng">
              <a:solidFill>
                <a:srgbClr val="7030A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buNone/>
              </a:pPr>
              <a:endParaRPr/>
            </a:p>
          </p:txBody>
        </p:sp>
      </p:grpSp>
      <p:sp>
        <p:nvSpPr>
          <p:cNvPr id="201" name="Shape 88"/>
          <p:cNvSpPr txBox="1"/>
          <p:nvPr/>
        </p:nvSpPr>
        <p:spPr>
          <a:xfrm>
            <a:off x="10637370" y="27440102"/>
            <a:ext cx="5578573" cy="522605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0"/>
              </a:spcBef>
              <a:spcAft>
                <a:spcPts val="1400"/>
              </a:spcAft>
              <a:buNone/>
            </a:pPr>
            <a:r>
              <a:rPr lang="en-US" sz="2400" b="1" dirty="0"/>
              <a:t>NOAA/AOML-CARICOOS</a:t>
            </a:r>
          </a:p>
          <a:p>
            <a:pPr lvl="0">
              <a:spcBef>
                <a:spcPts val="0"/>
              </a:spcBef>
              <a:spcAft>
                <a:spcPts val="1400"/>
              </a:spcAft>
              <a:buNone/>
            </a:pPr>
            <a:r>
              <a:rPr lang="en-US" sz="2400" b="1" dirty="0"/>
              <a:t>NOAA/AOML-CARICOOS-NOAA/NDBC</a:t>
            </a:r>
          </a:p>
          <a:p>
            <a:pPr lvl="0">
              <a:spcBef>
                <a:spcPts val="0"/>
              </a:spcBef>
              <a:spcAft>
                <a:spcPts val="1400"/>
              </a:spcAft>
              <a:buNone/>
            </a:pPr>
            <a:r>
              <a:rPr lang="en-US" sz="2400" b="1" dirty="0"/>
              <a:t>MARACOOS/Rutgers University</a:t>
            </a:r>
          </a:p>
          <a:p>
            <a:pPr lvl="0">
              <a:spcBef>
                <a:spcPts val="0"/>
              </a:spcBef>
              <a:spcAft>
                <a:spcPts val="1400"/>
              </a:spcAft>
              <a:buNone/>
            </a:pPr>
            <a:r>
              <a:rPr lang="en-US" sz="2400" b="1" dirty="0"/>
              <a:t>WHOI</a:t>
            </a:r>
          </a:p>
          <a:p>
            <a:pPr lvl="0">
              <a:spcBef>
                <a:spcPts val="0"/>
              </a:spcBef>
              <a:spcAft>
                <a:spcPts val="1400"/>
              </a:spcAft>
              <a:buNone/>
            </a:pPr>
            <a:r>
              <a:rPr lang="en-US" sz="2400" b="1" dirty="0"/>
              <a:t>Bermuda Institute of Oceanography</a:t>
            </a:r>
          </a:p>
          <a:p>
            <a:pPr lvl="0">
              <a:spcBef>
                <a:spcPts val="0"/>
              </a:spcBef>
              <a:spcAft>
                <a:spcPts val="1400"/>
              </a:spcAft>
              <a:buNone/>
            </a:pPr>
            <a:r>
              <a:rPr lang="en-US" sz="2400" b="1" dirty="0"/>
              <a:t>Naval Oceanographic Office</a:t>
            </a:r>
          </a:p>
          <a:p>
            <a:pPr lvl="0">
              <a:spcBef>
                <a:spcPts val="0"/>
              </a:spcBef>
              <a:spcAft>
                <a:spcPts val="1400"/>
              </a:spcAft>
              <a:buNone/>
            </a:pPr>
            <a:r>
              <a:rPr lang="en-US" sz="2400" b="1" dirty="0"/>
              <a:t>Texas A&amp;M University</a:t>
            </a:r>
          </a:p>
          <a:p>
            <a:pPr lvl="0">
              <a:spcBef>
                <a:spcPts val="0"/>
              </a:spcBef>
              <a:spcAft>
                <a:spcPts val="1400"/>
              </a:spcAft>
              <a:buNone/>
            </a:pPr>
            <a:r>
              <a:rPr lang="en-US" sz="2400" b="1" dirty="0"/>
              <a:t>Univ. Southern Mississippi</a:t>
            </a:r>
          </a:p>
          <a:p>
            <a:pPr lvl="0">
              <a:spcBef>
                <a:spcPts val="0"/>
              </a:spcBef>
              <a:spcAft>
                <a:spcPts val="1400"/>
              </a:spcAft>
              <a:buNone/>
            </a:pPr>
            <a:r>
              <a:rPr lang="en-US" sz="2400" b="1" dirty="0"/>
              <a:t>Mote Marine Laboratory</a:t>
            </a:r>
          </a:p>
        </p:txBody>
      </p:sp>
      <p:cxnSp>
        <p:nvCxnSpPr>
          <p:cNvPr id="28" name="Straight Connector 27"/>
          <p:cNvCxnSpPr/>
          <p:nvPr/>
        </p:nvCxnSpPr>
        <p:spPr>
          <a:xfrm>
            <a:off x="10006749" y="27705441"/>
            <a:ext cx="630621"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10022644" y="28258263"/>
            <a:ext cx="630621"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10021133" y="28798075"/>
            <a:ext cx="630621"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10037028" y="29350897"/>
            <a:ext cx="630621" cy="0"/>
          </a:xfrm>
          <a:prstGeom prst="line">
            <a:avLst/>
          </a:prstGeom>
          <a:ln w="762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10026891" y="29890709"/>
            <a:ext cx="630621"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10042786" y="30443531"/>
            <a:ext cx="630621" cy="0"/>
          </a:xfrm>
          <a:prstGeom prst="line">
            <a:avLst/>
          </a:prstGeom>
          <a:ln w="762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10032649" y="30966091"/>
            <a:ext cx="630621" cy="0"/>
          </a:xfrm>
          <a:prstGeom prst="line">
            <a:avLst/>
          </a:prstGeom>
          <a:ln w="762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10048544" y="31518913"/>
            <a:ext cx="630621"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10054302" y="32076735"/>
            <a:ext cx="630621" cy="0"/>
          </a:xfrm>
          <a:prstGeom prst="line">
            <a:avLst/>
          </a:prstGeom>
          <a:ln w="7620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2155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3900</TotalTime>
  <Words>773</Words>
  <Application>Microsoft Office PowerPoint</Application>
  <PresentationFormat>Custom</PresentationFormat>
  <Paragraphs>76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hosmay lopez</dc:creator>
  <cp:lastModifiedBy>Ricardo Domingues</cp:lastModifiedBy>
  <cp:revision>444</cp:revision>
  <cp:lastPrinted>2016-07-20T15:22:42Z</cp:lastPrinted>
  <dcterms:created xsi:type="dcterms:W3CDTF">2015-12-01T17:03:23Z</dcterms:created>
  <dcterms:modified xsi:type="dcterms:W3CDTF">2017-06-20T18:57:25Z</dcterms:modified>
</cp:coreProperties>
</file>